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2" r:id="rId1"/>
    <p:sldMasterId id="2147483670" r:id="rId2"/>
    <p:sldMasterId id="2147483775" r:id="rId3"/>
  </p:sldMasterIdLst>
  <p:notesMasterIdLst>
    <p:notesMasterId r:id="rId27"/>
  </p:notesMasterIdLst>
  <p:handoutMasterIdLst>
    <p:handoutMasterId r:id="rId28"/>
  </p:handoutMasterIdLst>
  <p:sldIdLst>
    <p:sldId id="256" r:id="rId4"/>
    <p:sldId id="257" r:id="rId5"/>
    <p:sldId id="265" r:id="rId6"/>
    <p:sldId id="266" r:id="rId7"/>
    <p:sldId id="268" r:id="rId8"/>
    <p:sldId id="267" r:id="rId9"/>
    <p:sldId id="272" r:id="rId10"/>
    <p:sldId id="273" r:id="rId11"/>
    <p:sldId id="274" r:id="rId12"/>
    <p:sldId id="269" r:id="rId13"/>
    <p:sldId id="275" r:id="rId14"/>
    <p:sldId id="276" r:id="rId15"/>
    <p:sldId id="279" r:id="rId16"/>
    <p:sldId id="277" r:id="rId17"/>
    <p:sldId id="278" r:id="rId18"/>
    <p:sldId id="280" r:id="rId19"/>
    <p:sldId id="281" r:id="rId20"/>
    <p:sldId id="282" r:id="rId21"/>
    <p:sldId id="283" r:id="rId22"/>
    <p:sldId id="284" r:id="rId23"/>
    <p:sldId id="285" r:id="rId24"/>
    <p:sldId id="264" r:id="rId25"/>
    <p:sldId id="261" r:id="rId26"/>
  </p:sldIdLst>
  <p:sldSz cx="12192000" cy="6858000"/>
  <p:notesSz cx="7026275" cy="9312275"/>
  <p:defaultTextStyle>
    <a:defPPr>
      <a:defRPr lang="en-US"/>
    </a:defPPr>
    <a:lvl1pPr algn="l" defTabSz="457200" rtl="0" fontAlgn="base">
      <a:spcBef>
        <a:spcPct val="0"/>
      </a:spcBef>
      <a:spcAft>
        <a:spcPct val="0"/>
      </a:spcAft>
      <a:defRPr kern="1200">
        <a:solidFill>
          <a:schemeClr val="tx1"/>
        </a:solidFill>
        <a:latin typeface="Arial" pitchFamily="34" charset="0"/>
        <a:ea typeface="+mn-ea"/>
        <a:cs typeface="+mn-cs"/>
      </a:defRPr>
    </a:lvl1pPr>
    <a:lvl2pPr marL="457200" algn="l" defTabSz="457200" rtl="0" fontAlgn="base">
      <a:spcBef>
        <a:spcPct val="0"/>
      </a:spcBef>
      <a:spcAft>
        <a:spcPct val="0"/>
      </a:spcAft>
      <a:defRPr kern="1200">
        <a:solidFill>
          <a:schemeClr val="tx1"/>
        </a:solidFill>
        <a:latin typeface="Arial" pitchFamily="34" charset="0"/>
        <a:ea typeface="+mn-ea"/>
        <a:cs typeface="+mn-cs"/>
      </a:defRPr>
    </a:lvl2pPr>
    <a:lvl3pPr marL="914400" algn="l" defTabSz="457200" rtl="0" fontAlgn="base">
      <a:spcBef>
        <a:spcPct val="0"/>
      </a:spcBef>
      <a:spcAft>
        <a:spcPct val="0"/>
      </a:spcAft>
      <a:defRPr kern="1200">
        <a:solidFill>
          <a:schemeClr val="tx1"/>
        </a:solidFill>
        <a:latin typeface="Arial" pitchFamily="34" charset="0"/>
        <a:ea typeface="+mn-ea"/>
        <a:cs typeface="+mn-cs"/>
      </a:defRPr>
    </a:lvl3pPr>
    <a:lvl4pPr marL="1371600" algn="l" defTabSz="457200" rtl="0" fontAlgn="base">
      <a:spcBef>
        <a:spcPct val="0"/>
      </a:spcBef>
      <a:spcAft>
        <a:spcPct val="0"/>
      </a:spcAft>
      <a:defRPr kern="1200">
        <a:solidFill>
          <a:schemeClr val="tx1"/>
        </a:solidFill>
        <a:latin typeface="Arial" pitchFamily="34" charset="0"/>
        <a:ea typeface="+mn-ea"/>
        <a:cs typeface="+mn-cs"/>
      </a:defRPr>
    </a:lvl4pPr>
    <a:lvl5pPr marL="1828800" algn="l" defTabSz="457200"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782" userDrawn="1">
          <p15:clr>
            <a:srgbClr val="A4A3A4"/>
          </p15:clr>
        </p15:guide>
        <p15:guide id="2" pos="396" userDrawn="1">
          <p15:clr>
            <a:srgbClr val="A4A3A4"/>
          </p15:clr>
        </p15:guide>
      </p15:sldGuideLst>
    </p:ext>
    <p:ext uri="{2D200454-40CA-4A62-9FC3-DE9A4176ACB9}">
      <p15:notesGuideLst xmlns:p15="http://schemas.microsoft.com/office/powerpoint/2012/main">
        <p15:guide id="1" orient="horz" pos="2933" userDrawn="1">
          <p15:clr>
            <a:srgbClr val="A4A3A4"/>
          </p15:clr>
        </p15:guide>
        <p15:guide id="2" pos="221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88F"/>
    <a:srgbClr val="9E7E1E"/>
    <a:srgbClr val="787C7E"/>
    <a:srgbClr val="003C68"/>
    <a:srgbClr val="104D7B"/>
    <a:srgbClr val="0C4574"/>
    <a:srgbClr val="EBE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napToObjects="1" showGuides="1">
      <p:cViewPr varScale="1">
        <p:scale>
          <a:sx n="77" d="100"/>
          <a:sy n="77" d="100"/>
        </p:scale>
        <p:origin x="232" y="72"/>
      </p:cViewPr>
      <p:guideLst>
        <p:guide orient="horz" pos="782"/>
        <p:guide pos="396"/>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83" d="100"/>
          <a:sy n="83" d="100"/>
        </p:scale>
        <p:origin x="-2814" y="-78"/>
      </p:cViewPr>
      <p:guideLst>
        <p:guide orient="horz" pos="2933"/>
        <p:guide pos="2213"/>
      </p:guideLst>
    </p:cSldViewPr>
  </p:notes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5.xml" Id="rId8" /><Relationship Type="http://schemas.openxmlformats.org/officeDocument/2006/relationships/slide" Target="slides/slide10.xml" Id="rId13" /><Relationship Type="http://schemas.openxmlformats.org/officeDocument/2006/relationships/slide" Target="slides/slide15.xml" Id="rId18" /><Relationship Type="http://schemas.openxmlformats.org/officeDocument/2006/relationships/slide" Target="slides/slide23.xml" Id="rId26" /><Relationship Type="http://schemas.openxmlformats.org/officeDocument/2006/relationships/slideMaster" Target="slideMasters/slideMaster3.xml" Id="rId3" /><Relationship Type="http://schemas.openxmlformats.org/officeDocument/2006/relationships/slide" Target="slides/slide18.xml" Id="rId21" /><Relationship Type="http://schemas.openxmlformats.org/officeDocument/2006/relationships/slide" Target="slides/slide4.xml" Id="rId7" /><Relationship Type="http://schemas.openxmlformats.org/officeDocument/2006/relationships/slide" Target="slides/slide9.xml" Id="rId12" /><Relationship Type="http://schemas.openxmlformats.org/officeDocument/2006/relationships/slide" Target="slides/slide14.xml" Id="rId17" /><Relationship Type="http://schemas.openxmlformats.org/officeDocument/2006/relationships/slide" Target="slides/slide22.xml" Id="rId25" /><Relationship Type="http://schemas.openxmlformats.org/officeDocument/2006/relationships/slideMaster" Target="slideMasters/slideMaster2.xml" Id="rId2" /><Relationship Type="http://schemas.openxmlformats.org/officeDocument/2006/relationships/slide" Target="slides/slide13.xml" Id="rId16" /><Relationship Type="http://schemas.openxmlformats.org/officeDocument/2006/relationships/slide" Target="slides/slide17.xml" Id="rId20" /><Relationship Type="http://schemas.openxmlformats.org/officeDocument/2006/relationships/presProps" Target="presProps.xml" Id="rId29" /><Relationship Type="http://schemas.openxmlformats.org/officeDocument/2006/relationships/slideMaster" Target="slideMasters/slideMaster1.xml" Id="rId1" /><Relationship Type="http://schemas.openxmlformats.org/officeDocument/2006/relationships/slide" Target="slides/slide3.xml" Id="rId6" /><Relationship Type="http://schemas.openxmlformats.org/officeDocument/2006/relationships/slide" Target="slides/slide8.xml" Id="rId11" /><Relationship Type="http://schemas.openxmlformats.org/officeDocument/2006/relationships/slide" Target="slides/slide21.xml" Id="rId24" /><Relationship Type="http://schemas.openxmlformats.org/officeDocument/2006/relationships/tableStyles" Target="tableStyles.xml" Id="rId32" /><Relationship Type="http://schemas.openxmlformats.org/officeDocument/2006/relationships/slide" Target="slides/slide2.xml" Id="rId5" /><Relationship Type="http://schemas.openxmlformats.org/officeDocument/2006/relationships/slide" Target="slides/slide12.xml" Id="rId15" /><Relationship Type="http://schemas.openxmlformats.org/officeDocument/2006/relationships/slide" Target="slides/slide20.xml" Id="rId23" /><Relationship Type="http://schemas.openxmlformats.org/officeDocument/2006/relationships/handoutMaster" Target="handoutMasters/handoutMaster1.xml" Id="rId28" /><Relationship Type="http://schemas.openxmlformats.org/officeDocument/2006/relationships/slide" Target="slides/slide7.xml" Id="rId10" /><Relationship Type="http://schemas.openxmlformats.org/officeDocument/2006/relationships/slide" Target="slides/slide16.xml" Id="rId19" /><Relationship Type="http://schemas.openxmlformats.org/officeDocument/2006/relationships/theme" Target="theme/theme1.xml" Id="rId31" /><Relationship Type="http://schemas.openxmlformats.org/officeDocument/2006/relationships/slide" Target="slides/slide1.xml" Id="rId4" /><Relationship Type="http://schemas.openxmlformats.org/officeDocument/2006/relationships/slide" Target="slides/slide6.xml" Id="rId9" /><Relationship Type="http://schemas.openxmlformats.org/officeDocument/2006/relationships/slide" Target="slides/slide11.xml" Id="rId14" /><Relationship Type="http://schemas.openxmlformats.org/officeDocument/2006/relationships/slide" Target="slides/slide19.xml" Id="rId22" /><Relationship Type="http://schemas.openxmlformats.org/officeDocument/2006/relationships/notesMaster" Target="notesMasters/notesMaster1.xml" Id="rId27" /><Relationship Type="http://schemas.openxmlformats.org/officeDocument/2006/relationships/viewProps" Target="viewProps.xml" Id="rId30" /><Relationship Type="http://schemas.openxmlformats.org/officeDocument/2006/relationships/customXml" Target="/customXML/item.xml" Id="imanage.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826" name="Rectangle 2"/>
          <p:cNvSpPr>
            <a:spLocks noGrp="1" noChangeArrowheads="1"/>
          </p:cNvSpPr>
          <p:nvPr>
            <p:ph type="hdr" sz="quarter"/>
          </p:nvPr>
        </p:nvSpPr>
        <p:spPr bwMode="auto">
          <a:xfrm>
            <a:off x="0" y="0"/>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60" tIns="46680" rIns="93360" bIns="46680" numCol="1" anchor="t" anchorCtr="0" compatLnSpc="1">
            <a:prstTxWarp prst="textNoShape">
              <a:avLst/>
            </a:prstTxWarp>
          </a:bodyPr>
          <a:lstStyle>
            <a:lvl1pPr>
              <a:defRPr sz="1200">
                <a:latin typeface="Calibri" pitchFamily="34" charset="0"/>
              </a:defRPr>
            </a:lvl1pPr>
          </a:lstStyle>
          <a:p>
            <a:pPr>
              <a:defRPr/>
            </a:pPr>
            <a:endParaRPr lang="en-US" dirty="0"/>
          </a:p>
        </p:txBody>
      </p:sp>
      <p:sp>
        <p:nvSpPr>
          <p:cNvPr id="205827" name="Rectangle 3"/>
          <p:cNvSpPr>
            <a:spLocks noGrp="1" noChangeArrowheads="1"/>
          </p:cNvSpPr>
          <p:nvPr>
            <p:ph type="dt" sz="quarter" idx="1"/>
          </p:nvPr>
        </p:nvSpPr>
        <p:spPr bwMode="auto">
          <a:xfrm>
            <a:off x="3979930" y="0"/>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60" tIns="46680" rIns="93360" bIns="46680" numCol="1" anchor="t" anchorCtr="0" compatLnSpc="1">
            <a:prstTxWarp prst="textNoShape">
              <a:avLst/>
            </a:prstTxWarp>
          </a:bodyPr>
          <a:lstStyle>
            <a:lvl1pPr algn="r">
              <a:defRPr sz="1200">
                <a:latin typeface="Calibri" pitchFamily="34" charset="0"/>
              </a:defRPr>
            </a:lvl1pPr>
          </a:lstStyle>
          <a:p>
            <a:pPr>
              <a:defRPr/>
            </a:pPr>
            <a:fld id="{653C5331-1B87-4978-8179-638C4C4B0E76}" type="datetimeFigureOut">
              <a:rPr lang="en-US"/>
              <a:pPr>
                <a:defRPr/>
              </a:pPr>
              <a:t>9/24/2023</a:t>
            </a:fld>
            <a:endParaRPr lang="en-US" dirty="0"/>
          </a:p>
        </p:txBody>
      </p:sp>
      <p:sp>
        <p:nvSpPr>
          <p:cNvPr id="205828" name="Rectangle 4"/>
          <p:cNvSpPr>
            <a:spLocks noGrp="1" noChangeArrowheads="1"/>
          </p:cNvSpPr>
          <p:nvPr>
            <p:ph type="ftr" sz="quarter" idx="2"/>
          </p:nvPr>
        </p:nvSpPr>
        <p:spPr bwMode="auto">
          <a:xfrm>
            <a:off x="0" y="8845045"/>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60" tIns="46680" rIns="93360" bIns="46680" numCol="1" anchor="b" anchorCtr="0" compatLnSpc="1">
            <a:prstTxWarp prst="textNoShape">
              <a:avLst/>
            </a:prstTxWarp>
          </a:bodyPr>
          <a:lstStyle>
            <a:lvl1pPr>
              <a:defRPr sz="1200">
                <a:latin typeface="Calibri" pitchFamily="34" charset="0"/>
              </a:defRPr>
            </a:lvl1pPr>
          </a:lstStyle>
          <a:p>
            <a:pPr>
              <a:defRPr/>
            </a:pPr>
            <a:endParaRPr lang="en-US" dirty="0"/>
          </a:p>
        </p:txBody>
      </p:sp>
      <p:sp>
        <p:nvSpPr>
          <p:cNvPr id="205829" name="Rectangle 5"/>
          <p:cNvSpPr>
            <a:spLocks noGrp="1" noChangeArrowheads="1"/>
          </p:cNvSpPr>
          <p:nvPr>
            <p:ph type="sldNum" sz="quarter" idx="3"/>
          </p:nvPr>
        </p:nvSpPr>
        <p:spPr bwMode="auto">
          <a:xfrm>
            <a:off x="3979930" y="8845045"/>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60" tIns="46680" rIns="93360" bIns="46680" numCol="1" anchor="b" anchorCtr="0" compatLnSpc="1">
            <a:prstTxWarp prst="textNoShape">
              <a:avLst/>
            </a:prstTxWarp>
          </a:bodyPr>
          <a:lstStyle>
            <a:lvl1pPr algn="r">
              <a:defRPr sz="1200">
                <a:latin typeface="Calibri" pitchFamily="34" charset="0"/>
              </a:defRPr>
            </a:lvl1pPr>
          </a:lstStyle>
          <a:p>
            <a:pPr>
              <a:defRPr/>
            </a:pPr>
            <a:fld id="{7BFE25C3-CA4E-4C23-AEA5-601B2C596385}" type="slidenum">
              <a:rPr lang="en-US"/>
              <a:pPr>
                <a:defRPr/>
              </a:pPr>
              <a:t>‹#›</a:t>
            </a:fld>
            <a:endParaRPr lang="en-US" dirty="0"/>
          </a:p>
        </p:txBody>
      </p:sp>
    </p:spTree>
    <p:extLst>
      <p:ext uri="{BB962C8B-B14F-4D97-AF65-F5344CB8AC3E}">
        <p14:creationId xmlns:p14="http://schemas.microsoft.com/office/powerpoint/2010/main" val="3324739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3474" name="Rectangle 2"/>
          <p:cNvSpPr>
            <a:spLocks noGrp="1" noChangeArrowheads="1"/>
          </p:cNvSpPr>
          <p:nvPr>
            <p:ph type="hdr" sz="quarter"/>
          </p:nvPr>
        </p:nvSpPr>
        <p:spPr bwMode="auto">
          <a:xfrm>
            <a:off x="0" y="0"/>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60" tIns="46680" rIns="93360" bIns="46680" numCol="1" anchor="t" anchorCtr="0" compatLnSpc="1">
            <a:prstTxWarp prst="textNoShape">
              <a:avLst/>
            </a:prstTxWarp>
          </a:bodyPr>
          <a:lstStyle>
            <a:lvl1pPr>
              <a:defRPr sz="1200">
                <a:latin typeface="Calibri" pitchFamily="34" charset="0"/>
              </a:defRPr>
            </a:lvl1pPr>
          </a:lstStyle>
          <a:p>
            <a:pPr>
              <a:defRPr/>
            </a:pPr>
            <a:endParaRPr lang="en-US" dirty="0"/>
          </a:p>
        </p:txBody>
      </p:sp>
      <p:sp>
        <p:nvSpPr>
          <p:cNvPr id="233475" name="Rectangle 3"/>
          <p:cNvSpPr>
            <a:spLocks noGrp="1" noChangeArrowheads="1"/>
          </p:cNvSpPr>
          <p:nvPr>
            <p:ph type="dt" idx="1"/>
          </p:nvPr>
        </p:nvSpPr>
        <p:spPr bwMode="auto">
          <a:xfrm>
            <a:off x="3979930" y="0"/>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60" tIns="46680" rIns="93360" bIns="46680" numCol="1" anchor="t" anchorCtr="0" compatLnSpc="1">
            <a:prstTxWarp prst="textNoShape">
              <a:avLst/>
            </a:prstTxWarp>
          </a:bodyPr>
          <a:lstStyle>
            <a:lvl1pPr algn="r">
              <a:defRPr sz="1200">
                <a:latin typeface="Calibri" pitchFamily="34" charset="0"/>
              </a:defRPr>
            </a:lvl1pPr>
          </a:lstStyle>
          <a:p>
            <a:pPr>
              <a:defRPr/>
            </a:pPr>
            <a:fld id="{4CB6A968-46DC-42AF-97DF-7CB93C114DDE}" type="datetimeFigureOut">
              <a:rPr lang="en-US"/>
              <a:pPr>
                <a:defRPr/>
              </a:pPr>
              <a:t>9/24/2023</a:t>
            </a:fld>
            <a:endParaRPr lang="en-US" dirty="0"/>
          </a:p>
        </p:txBody>
      </p:sp>
      <p:sp>
        <p:nvSpPr>
          <p:cNvPr id="7172" name="Rectangle 4"/>
          <p:cNvSpPr>
            <a:spLocks noGrp="1" noRot="1" noChangeAspect="1" noChangeArrowheads="1" noTextEdit="1"/>
          </p:cNvSpPr>
          <p:nvPr>
            <p:ph type="sldImg" idx="2"/>
          </p:nvPr>
        </p:nvSpPr>
        <p:spPr bwMode="auto">
          <a:xfrm>
            <a:off x="407988" y="698500"/>
            <a:ext cx="6210300" cy="34925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3477" name="Rectangle 5"/>
          <p:cNvSpPr>
            <a:spLocks noGrp="1" noChangeArrowheads="1"/>
          </p:cNvSpPr>
          <p:nvPr>
            <p:ph type="body" sz="quarter" idx="3"/>
          </p:nvPr>
        </p:nvSpPr>
        <p:spPr bwMode="auto">
          <a:xfrm>
            <a:off x="702628" y="4423331"/>
            <a:ext cx="5621020" cy="4190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60" tIns="46680" rIns="93360" bIns="4668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3478" name="Rectangle 6"/>
          <p:cNvSpPr>
            <a:spLocks noGrp="1" noChangeArrowheads="1"/>
          </p:cNvSpPr>
          <p:nvPr>
            <p:ph type="ftr" sz="quarter" idx="4"/>
          </p:nvPr>
        </p:nvSpPr>
        <p:spPr bwMode="auto">
          <a:xfrm>
            <a:off x="0" y="8845045"/>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60" tIns="46680" rIns="93360" bIns="46680" numCol="1" anchor="b" anchorCtr="0" compatLnSpc="1">
            <a:prstTxWarp prst="textNoShape">
              <a:avLst/>
            </a:prstTxWarp>
          </a:bodyPr>
          <a:lstStyle>
            <a:lvl1pPr>
              <a:defRPr sz="1200">
                <a:latin typeface="Calibri" pitchFamily="34" charset="0"/>
              </a:defRPr>
            </a:lvl1pPr>
          </a:lstStyle>
          <a:p>
            <a:pPr>
              <a:defRPr/>
            </a:pPr>
            <a:endParaRPr lang="en-US" dirty="0"/>
          </a:p>
        </p:txBody>
      </p:sp>
      <p:sp>
        <p:nvSpPr>
          <p:cNvPr id="233479" name="Rectangle 7"/>
          <p:cNvSpPr>
            <a:spLocks noGrp="1" noChangeArrowheads="1"/>
          </p:cNvSpPr>
          <p:nvPr>
            <p:ph type="sldNum" sz="quarter" idx="5"/>
          </p:nvPr>
        </p:nvSpPr>
        <p:spPr bwMode="auto">
          <a:xfrm>
            <a:off x="3979930" y="8845045"/>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60" tIns="46680" rIns="93360" bIns="46680" numCol="1" anchor="b" anchorCtr="0" compatLnSpc="1">
            <a:prstTxWarp prst="textNoShape">
              <a:avLst/>
            </a:prstTxWarp>
          </a:bodyPr>
          <a:lstStyle>
            <a:lvl1pPr algn="r">
              <a:defRPr sz="1200">
                <a:latin typeface="Calibri" pitchFamily="34" charset="0"/>
              </a:defRPr>
            </a:lvl1pPr>
          </a:lstStyle>
          <a:p>
            <a:pPr>
              <a:defRPr/>
            </a:pPr>
            <a:fld id="{506221D8-1185-4A86-9460-60AEDAE31114}" type="slidenum">
              <a:rPr lang="en-US"/>
              <a:pPr>
                <a:defRPr/>
              </a:pPr>
              <a:t>‹#›</a:t>
            </a:fld>
            <a:endParaRPr lang="en-US" dirty="0"/>
          </a:p>
        </p:txBody>
      </p:sp>
    </p:spTree>
    <p:extLst>
      <p:ext uri="{BB962C8B-B14F-4D97-AF65-F5344CB8AC3E}">
        <p14:creationId xmlns:p14="http://schemas.microsoft.com/office/powerpoint/2010/main" val="33187689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Content Placeholder 2"/>
          <p:cNvSpPr>
            <a:spLocks noGrp="1"/>
          </p:cNvSpPr>
          <p:nvPr>
            <p:ph idx="1"/>
          </p:nvPr>
        </p:nvSpPr>
        <p:spPr>
          <a:xfrm>
            <a:off x="0" y="4498442"/>
            <a:ext cx="12192000" cy="553470"/>
          </a:xfrm>
          <a:prstGeom prst="rect">
            <a:avLst/>
          </a:prstGeom>
        </p:spPr>
        <p:txBody>
          <a:bodyPr/>
          <a:lstStyle>
            <a:lvl1pPr marL="0" indent="0" algn="ctr">
              <a:buNone/>
              <a:defRPr sz="2400">
                <a:solidFill>
                  <a:schemeClr val="bg1"/>
                </a:solidFill>
                <a:latin typeface="Humnst777 BT" panose="020B0603030504020204" pitchFamily="34" charset="0"/>
              </a:defRPr>
            </a:lvl1pPr>
            <a:lvl2pPr>
              <a:defRPr sz="2400">
                <a:latin typeface="Humnst777 BT" panose="020B0603030504020204" pitchFamily="34" charset="0"/>
              </a:defRPr>
            </a:lvl2pPr>
            <a:lvl3pPr>
              <a:defRPr sz="2400">
                <a:latin typeface="Humnst777 BT" panose="020B0603030504020204" pitchFamily="34" charset="0"/>
              </a:defRPr>
            </a:lvl3pPr>
            <a:lvl4pPr>
              <a:defRPr sz="2400">
                <a:latin typeface="Humnst777 BT" panose="020B0603030504020204" pitchFamily="34" charset="0"/>
              </a:defRPr>
            </a:lvl4pPr>
            <a:lvl5pPr>
              <a:defRPr sz="2400">
                <a:latin typeface="Humnst777 BT" panose="020B0603030504020204" pitchFamily="34" charset="0"/>
              </a:defRPr>
            </a:lvl5pPr>
          </a:lstStyle>
          <a:p>
            <a:pPr lvl="0"/>
            <a:r>
              <a:rPr lang="en-US"/>
              <a:t>Click to edit Master text styles</a:t>
            </a:r>
          </a:p>
        </p:txBody>
      </p:sp>
      <p:sp>
        <p:nvSpPr>
          <p:cNvPr id="5" name="Title Placeholder 1"/>
          <p:cNvSpPr>
            <a:spLocks noGrp="1"/>
          </p:cNvSpPr>
          <p:nvPr>
            <p:ph type="title"/>
          </p:nvPr>
        </p:nvSpPr>
        <p:spPr bwMode="auto">
          <a:xfrm>
            <a:off x="0" y="1468463"/>
            <a:ext cx="12192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4800"/>
            </a:lvl1pPr>
          </a:lstStyle>
          <a:p>
            <a:pPr lvl="0"/>
            <a:r>
              <a:rPr lang="en-US" altLang="en-US"/>
              <a:t>Click to edit Master title style</a:t>
            </a:r>
            <a:endParaRPr lang="en-US" altLang="en-US" dirty="0"/>
          </a:p>
        </p:txBody>
      </p:sp>
    </p:spTree>
    <p:extLst>
      <p:ext uri="{BB962C8B-B14F-4D97-AF65-F5344CB8AC3E}">
        <p14:creationId xmlns:p14="http://schemas.microsoft.com/office/powerpoint/2010/main" val="1101627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800"/>
            </a:lvl1pPr>
          </a:lstStyle>
          <a:p>
            <a:r>
              <a:rPr lang="en-US" dirty="0"/>
              <a:t>CLICK TO EDIT</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21410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800"/>
            </a:lvl1pPr>
          </a:lstStyle>
          <a:p>
            <a:r>
              <a:rPr lang="en-US" dirty="0"/>
              <a:t>CLICK TO EDIT</a:t>
            </a:r>
          </a:p>
        </p:txBody>
      </p:sp>
      <p:sp>
        <p:nvSpPr>
          <p:cNvPr id="3" name="Content Placeholder 2"/>
          <p:cNvSpPr>
            <a:spLocks noGrp="1"/>
          </p:cNvSpPr>
          <p:nvPr>
            <p:ph sz="half" idx="1"/>
          </p:nvPr>
        </p:nvSpPr>
        <p:spPr>
          <a:xfrm>
            <a:off x="609600" y="904876"/>
            <a:ext cx="5384800" cy="4525963"/>
          </a:xfrm>
        </p:spPr>
        <p:txBody>
          <a:bodyPr/>
          <a:lstStyle>
            <a:lvl1pPr>
              <a:defRPr sz="24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904876"/>
            <a:ext cx="5384800" cy="4525963"/>
          </a:xfrm>
        </p:spPr>
        <p:txBody>
          <a:bodyPr/>
          <a:lstStyle>
            <a:lvl1pPr>
              <a:defRPr sz="24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80967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estions/Contac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800"/>
            </a:lvl1pPr>
          </a:lstStyle>
          <a:p>
            <a:r>
              <a:rPr lang="en-US" dirty="0"/>
              <a:t>CLICK TO EDIT</a:t>
            </a:r>
          </a:p>
        </p:txBody>
      </p:sp>
      <p:sp>
        <p:nvSpPr>
          <p:cNvPr id="5" name="Text Placeholder 2"/>
          <p:cNvSpPr>
            <a:spLocks noGrp="1"/>
          </p:cNvSpPr>
          <p:nvPr>
            <p:ph idx="1" hasCustomPrompt="1"/>
          </p:nvPr>
        </p:nvSpPr>
        <p:spPr bwMode="auto">
          <a:xfrm>
            <a:off x="2242867" y="2466251"/>
            <a:ext cx="6866627" cy="1743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a:buNone/>
              <a:defRPr/>
            </a:lvl1pPr>
          </a:lstStyle>
          <a:p>
            <a:pPr lvl="0"/>
            <a:r>
              <a:rPr lang="en-US" altLang="en-US" dirty="0"/>
              <a:t>Click to edit Master text styles</a:t>
            </a:r>
          </a:p>
        </p:txBody>
      </p:sp>
      <p:sp>
        <p:nvSpPr>
          <p:cNvPr id="6" name="TextBox 8"/>
          <p:cNvSpPr txBox="1">
            <a:spLocks noChangeArrowheads="1"/>
          </p:cNvSpPr>
          <p:nvPr userDrawn="1"/>
        </p:nvSpPr>
        <p:spPr bwMode="auto">
          <a:xfrm>
            <a:off x="617734" y="5264150"/>
            <a:ext cx="1090282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defRPr>
            </a:lvl9pPr>
          </a:lstStyle>
          <a:p>
            <a:pPr eaLnBrk="1" hangingPunct="1">
              <a:defRPr/>
            </a:pPr>
            <a:r>
              <a:rPr lang="en-US" altLang="en-US" sz="1100" i="1" u="sng" dirty="0"/>
              <a:t>Please note</a:t>
            </a:r>
            <a:r>
              <a:rPr lang="en-US" altLang="en-US" sz="1100" i="1" dirty="0"/>
              <a:t>: This presentation contains general, condensed summaries of actual legal matters, statutes and opinions for information purposes. It is not meant to be and should not be construed as legal advice. Individuals with particular needs on specific issues should retain the services of competent counsel. </a:t>
            </a:r>
            <a:endParaRPr lang="en-US" altLang="en-US" sz="1100" dirty="0"/>
          </a:p>
          <a:p>
            <a:pPr eaLnBrk="1" hangingPunct="1">
              <a:defRPr/>
            </a:pPr>
            <a:endParaRPr lang="en-US" altLang="en-US" dirty="0"/>
          </a:p>
        </p:txBody>
      </p:sp>
    </p:spTree>
    <p:extLst>
      <p:ext uri="{BB962C8B-B14F-4D97-AF65-F5344CB8AC3E}">
        <p14:creationId xmlns:p14="http://schemas.microsoft.com/office/powerpoint/2010/main" val="2511417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419857"/>
            <a:ext cx="12192000" cy="822963"/>
          </a:xfrm>
          <a:prstGeom prst="rect">
            <a:avLst/>
          </a:prstGeom>
        </p:spPr>
        <p:txBody>
          <a:bodyPr anchor="b"/>
          <a:lstStyle>
            <a:lvl1pPr algn="ctr">
              <a:defRPr sz="4800"/>
            </a:lvl1pPr>
          </a:lstStyle>
          <a:p>
            <a:r>
              <a:rPr lang="en-US" dirty="0"/>
              <a:t>Click to edit Master title style</a:t>
            </a:r>
          </a:p>
        </p:txBody>
      </p:sp>
    </p:spTree>
    <p:extLst>
      <p:ext uri="{BB962C8B-B14F-4D97-AF65-F5344CB8AC3E}">
        <p14:creationId xmlns:p14="http://schemas.microsoft.com/office/powerpoint/2010/main" val="2075538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4.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3"/>
          <a:stretch>
            <a:fillRect/>
          </a:stretch>
        </p:blipFill>
        <p:spPr>
          <a:xfrm>
            <a:off x="1524" y="0"/>
            <a:ext cx="12188952" cy="6858000"/>
          </a:xfrm>
          <a:prstGeom prst="rect">
            <a:avLst/>
          </a:prstGeom>
        </p:spPr>
      </p:pic>
    </p:spTree>
  </p:cSld>
  <p:clrMap bg1="lt1" tx1="dk1" bg2="lt2" tx2="dk2" accent1="accent1" accent2="accent2" accent3="accent3" accent4="accent4" accent5="accent5" accent6="accent6" hlink="hlink" folHlink="folHlink"/>
  <p:sldLayoutIdLst>
    <p:sldLayoutId id="2147483771" r:id="rId1"/>
  </p:sldLayoutIdLst>
  <p:txStyles>
    <p:titleStyle>
      <a:lvl1pPr algn="l" defTabSz="457200" rtl="0" eaLnBrk="1" fontAlgn="base" hangingPunct="1">
        <a:spcBef>
          <a:spcPct val="0"/>
        </a:spcBef>
        <a:spcAft>
          <a:spcPct val="0"/>
        </a:spcAft>
        <a:defRPr sz="4000" kern="1200">
          <a:solidFill>
            <a:srgbClr val="FFFFFF"/>
          </a:solidFill>
          <a:latin typeface="+mj-lt"/>
          <a:ea typeface="+mj-ea"/>
          <a:cs typeface="+mj-cs"/>
        </a:defRPr>
      </a:lvl1pPr>
      <a:lvl2pPr algn="l" defTabSz="457200" rtl="0" eaLnBrk="1" fontAlgn="base" hangingPunct="1">
        <a:spcBef>
          <a:spcPct val="0"/>
        </a:spcBef>
        <a:spcAft>
          <a:spcPct val="0"/>
        </a:spcAft>
        <a:defRPr sz="5400">
          <a:solidFill>
            <a:srgbClr val="FFFFFF"/>
          </a:solidFill>
          <a:latin typeface="BankGothic Md BT" pitchFamily="34" charset="0"/>
          <a:ea typeface="Humnst777 Bd BT"/>
          <a:cs typeface="Humnst777 Bd BT"/>
        </a:defRPr>
      </a:lvl2pPr>
      <a:lvl3pPr algn="l" defTabSz="457200" rtl="0" eaLnBrk="1" fontAlgn="base" hangingPunct="1">
        <a:spcBef>
          <a:spcPct val="0"/>
        </a:spcBef>
        <a:spcAft>
          <a:spcPct val="0"/>
        </a:spcAft>
        <a:defRPr sz="5400">
          <a:solidFill>
            <a:srgbClr val="FFFFFF"/>
          </a:solidFill>
          <a:latin typeface="BankGothic Md BT" pitchFamily="34" charset="0"/>
          <a:ea typeface="Humnst777 Bd BT"/>
          <a:cs typeface="Humnst777 Bd BT"/>
        </a:defRPr>
      </a:lvl3pPr>
      <a:lvl4pPr algn="l" defTabSz="457200" rtl="0" eaLnBrk="1" fontAlgn="base" hangingPunct="1">
        <a:spcBef>
          <a:spcPct val="0"/>
        </a:spcBef>
        <a:spcAft>
          <a:spcPct val="0"/>
        </a:spcAft>
        <a:defRPr sz="5400">
          <a:solidFill>
            <a:srgbClr val="FFFFFF"/>
          </a:solidFill>
          <a:latin typeface="BankGothic Md BT" pitchFamily="34" charset="0"/>
          <a:ea typeface="Humnst777 Bd BT"/>
          <a:cs typeface="Humnst777 Bd BT"/>
        </a:defRPr>
      </a:lvl4pPr>
      <a:lvl5pPr algn="l" defTabSz="457200" rtl="0" eaLnBrk="1" fontAlgn="base" hangingPunct="1">
        <a:spcBef>
          <a:spcPct val="0"/>
        </a:spcBef>
        <a:spcAft>
          <a:spcPct val="0"/>
        </a:spcAft>
        <a:defRPr sz="5400">
          <a:solidFill>
            <a:srgbClr val="FFFFFF"/>
          </a:solidFill>
          <a:latin typeface="BankGothic Md BT" pitchFamily="34" charset="0"/>
          <a:ea typeface="Humnst777 Bd BT"/>
          <a:cs typeface="Humnst777 Bd BT"/>
        </a:defRPr>
      </a:lvl5pPr>
      <a:lvl6pPr marL="457200" algn="l" defTabSz="457200" rtl="0" eaLnBrk="1" fontAlgn="base" hangingPunct="1">
        <a:spcBef>
          <a:spcPct val="0"/>
        </a:spcBef>
        <a:spcAft>
          <a:spcPct val="0"/>
        </a:spcAft>
        <a:defRPr sz="5400">
          <a:solidFill>
            <a:srgbClr val="FFFFFF"/>
          </a:solidFill>
          <a:latin typeface="BankGothic Md BT" pitchFamily="34" charset="0"/>
          <a:ea typeface="Humnst777 Bd BT"/>
          <a:cs typeface="Humnst777 Bd BT"/>
        </a:defRPr>
      </a:lvl6pPr>
      <a:lvl7pPr marL="914400" algn="l" defTabSz="457200" rtl="0" eaLnBrk="1" fontAlgn="base" hangingPunct="1">
        <a:spcBef>
          <a:spcPct val="0"/>
        </a:spcBef>
        <a:spcAft>
          <a:spcPct val="0"/>
        </a:spcAft>
        <a:defRPr sz="5400">
          <a:solidFill>
            <a:srgbClr val="FFFFFF"/>
          </a:solidFill>
          <a:latin typeface="BankGothic Md BT" pitchFamily="34" charset="0"/>
          <a:ea typeface="Humnst777 Bd BT"/>
          <a:cs typeface="Humnst777 Bd BT"/>
        </a:defRPr>
      </a:lvl7pPr>
      <a:lvl8pPr marL="1371600" algn="l" defTabSz="457200" rtl="0" eaLnBrk="1" fontAlgn="base" hangingPunct="1">
        <a:spcBef>
          <a:spcPct val="0"/>
        </a:spcBef>
        <a:spcAft>
          <a:spcPct val="0"/>
        </a:spcAft>
        <a:defRPr sz="5400">
          <a:solidFill>
            <a:srgbClr val="FFFFFF"/>
          </a:solidFill>
          <a:latin typeface="BankGothic Md BT" pitchFamily="34" charset="0"/>
          <a:ea typeface="Humnst777 Bd BT"/>
          <a:cs typeface="Humnst777 Bd BT"/>
        </a:defRPr>
      </a:lvl8pPr>
      <a:lvl9pPr marL="1828800" algn="l" defTabSz="457200" rtl="0" eaLnBrk="1" fontAlgn="base" hangingPunct="1">
        <a:spcBef>
          <a:spcPct val="0"/>
        </a:spcBef>
        <a:spcAft>
          <a:spcPct val="0"/>
        </a:spcAft>
        <a:defRPr sz="5400">
          <a:solidFill>
            <a:srgbClr val="FFFFFF"/>
          </a:solidFill>
          <a:latin typeface="BankGothic Md BT" pitchFamily="34" charset="0"/>
          <a:ea typeface="Humnst777 Bd BT"/>
          <a:cs typeface="Humnst777 Bd BT"/>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Arial" pitchFamily="34" charset="0"/>
          <a:ea typeface="+mn-ea"/>
          <a:cs typeface="+mn-cs"/>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Arial" pitchFamily="34" charset="0"/>
          <a:ea typeface="+mn-ea"/>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Arial" pitchFamily="34" charset="0"/>
          <a:ea typeface="+mn-ea"/>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145" y="55564"/>
            <a:ext cx="1091141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a:t>
            </a:r>
          </a:p>
        </p:txBody>
      </p:sp>
      <p:sp>
        <p:nvSpPr>
          <p:cNvPr id="1030" name="Slide Number Placeholder 5"/>
          <p:cNvSpPr>
            <a:spLocks/>
          </p:cNvSpPr>
          <p:nvPr/>
        </p:nvSpPr>
        <p:spPr bwMode="auto">
          <a:xfrm>
            <a:off x="406400" y="6394451"/>
            <a:ext cx="284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defRPr>
            </a:lvl9pPr>
          </a:lstStyle>
          <a:p>
            <a:pPr eaLnBrk="1" hangingPunct="1">
              <a:defRPr/>
            </a:pPr>
            <a:fld id="{8B27931D-E4B2-49AA-B4F7-8C3F6C09B572}" type="slidenum">
              <a:rPr lang="en-US" altLang="en-US" smtClean="0">
                <a:solidFill>
                  <a:schemeClr val="bg1"/>
                </a:solidFill>
                <a:latin typeface="Calibri" pitchFamily="34" charset="0"/>
              </a:rPr>
              <a:pPr eaLnBrk="1" hangingPunct="1">
                <a:defRPr/>
              </a:pPr>
              <a:t>‹#›</a:t>
            </a:fld>
            <a:endParaRPr lang="en-US" altLang="en-US" dirty="0">
              <a:solidFill>
                <a:schemeClr val="bg1"/>
              </a:solidFill>
              <a:latin typeface="Calibri" pitchFamily="34" charset="0"/>
            </a:endParaRPr>
          </a:p>
        </p:txBody>
      </p:sp>
      <p:pic>
        <p:nvPicPr>
          <p:cNvPr id="1029" name="Picture 8"/>
          <p:cNvPicPr>
            <a:picLocks noChangeAspect="1"/>
          </p:cNvPicPr>
          <p:nvPr userDrawn="1"/>
        </p:nvPicPr>
        <p:blipFill rotWithShape="1">
          <a:blip r:embed="rId5">
            <a:extLst>
              <a:ext uri="{28A0092B-C50C-407E-A947-70E740481C1C}">
                <a14:useLocalDpi xmlns:a14="http://schemas.microsoft.com/office/drawing/2010/main" val="0"/>
              </a:ext>
            </a:extLst>
          </a:blip>
          <a:srcRect l="40007" t="34133" r="42315" b="38178"/>
          <a:stretch/>
        </p:blipFill>
        <p:spPr bwMode="auto">
          <a:xfrm>
            <a:off x="10441343" y="189094"/>
            <a:ext cx="1540176" cy="1149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Placeholder 2"/>
          <p:cNvSpPr>
            <a:spLocks noGrp="1"/>
          </p:cNvSpPr>
          <p:nvPr>
            <p:ph type="body" idx="1"/>
          </p:nvPr>
        </p:nvSpPr>
        <p:spPr bwMode="auto">
          <a:xfrm>
            <a:off x="609600" y="90487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9" name="Slide Number Placeholder 5"/>
          <p:cNvSpPr>
            <a:spLocks/>
          </p:cNvSpPr>
          <p:nvPr userDrawn="1"/>
        </p:nvSpPr>
        <p:spPr bwMode="auto">
          <a:xfrm>
            <a:off x="406400" y="6394451"/>
            <a:ext cx="284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defRPr>
            </a:lvl9pPr>
          </a:lstStyle>
          <a:p>
            <a:pPr eaLnBrk="1" hangingPunct="1">
              <a:defRPr/>
            </a:pPr>
            <a:fld id="{723FF0B8-24B3-4B73-8477-65BB56D075F6}" type="slidenum">
              <a:rPr lang="en-US" altLang="en-US" smtClean="0">
                <a:solidFill>
                  <a:schemeClr val="bg1"/>
                </a:solidFill>
                <a:latin typeface="Calibri" pitchFamily="34" charset="0"/>
              </a:rPr>
              <a:pPr eaLnBrk="1" hangingPunct="1">
                <a:defRPr/>
              </a:pPr>
              <a:t>‹#›</a:t>
            </a:fld>
            <a:endParaRPr lang="en-US" altLang="en-US" dirty="0">
              <a:solidFill>
                <a:schemeClr val="bg1"/>
              </a:solidFill>
              <a:latin typeface="Calibri" pitchFamily="34" charset="0"/>
            </a:endParaRPr>
          </a:p>
        </p:txBody>
      </p:sp>
      <p:pic>
        <p:nvPicPr>
          <p:cNvPr id="1033" name="Picture 1"/>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154333" y="6229350"/>
            <a:ext cx="4504267"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p:cNvCxnSpPr/>
          <p:nvPr userDrawn="1"/>
        </p:nvCxnSpPr>
        <p:spPr>
          <a:xfrm>
            <a:off x="0" y="771525"/>
            <a:ext cx="11211431" cy="0"/>
          </a:xfrm>
          <a:prstGeom prst="line">
            <a:avLst/>
          </a:prstGeom>
          <a:ln w="41275" cap="rnd">
            <a:prstDash val="sysDot"/>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7"/>
          <a:srcRect t="86290"/>
          <a:stretch/>
        </p:blipFill>
        <p:spPr>
          <a:xfrm>
            <a:off x="3648" y="5907731"/>
            <a:ext cx="12197684" cy="940938"/>
          </a:xfrm>
          <a:prstGeom prst="rect">
            <a:avLst/>
          </a:prstGeom>
        </p:spPr>
      </p:pic>
      <p:sp>
        <p:nvSpPr>
          <p:cNvPr id="14" name="Slide Number Placeholder 5"/>
          <p:cNvSpPr>
            <a:spLocks/>
          </p:cNvSpPr>
          <p:nvPr userDrawn="1"/>
        </p:nvSpPr>
        <p:spPr bwMode="auto">
          <a:xfrm>
            <a:off x="470934" y="6253031"/>
            <a:ext cx="284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defRPr>
            </a:lvl9pPr>
          </a:lstStyle>
          <a:p>
            <a:pPr eaLnBrk="1" hangingPunct="1">
              <a:defRPr/>
            </a:pPr>
            <a:fld id="{0557366A-CBBB-4F95-B5EE-3AED1D4DA591}" type="slidenum">
              <a:rPr lang="en-US" altLang="en-US">
                <a:solidFill>
                  <a:schemeClr val="bg1"/>
                </a:solidFill>
                <a:latin typeface="Calibri" pitchFamily="34" charset="0"/>
                <a:cs typeface="+mn-cs"/>
              </a:rPr>
              <a:pPr eaLnBrk="1" hangingPunct="1">
                <a:defRPr/>
              </a:pPr>
              <a:t>‹#›</a:t>
            </a:fld>
            <a:endParaRPr lang="en-US" altLang="en-US" dirty="0">
              <a:solidFill>
                <a:schemeClr val="bg1"/>
              </a:solidFill>
              <a:latin typeface="Calibri" pitchFamily="34" charset="0"/>
              <a:cs typeface="+mn-cs"/>
            </a:endParaRPr>
          </a:p>
        </p:txBody>
      </p:sp>
    </p:spTree>
  </p:cSld>
  <p:clrMap bg1="lt1" tx1="dk1" bg2="lt2" tx2="dk2" accent1="accent1" accent2="accent2" accent3="accent3" accent4="accent4" accent5="accent5" accent6="accent6" hlink="hlink" folHlink="folHlink"/>
  <p:sldLayoutIdLst>
    <p:sldLayoutId id="2147483763" r:id="rId1"/>
    <p:sldLayoutId id="2147483765" r:id="rId2"/>
    <p:sldLayoutId id="2147483772" r:id="rId3"/>
  </p:sldLayoutIdLst>
  <p:txStyles>
    <p:titleStyle>
      <a:lvl1pPr algn="l" defTabSz="457200" rtl="0" eaLnBrk="0" fontAlgn="base" hangingPunct="0">
        <a:spcBef>
          <a:spcPct val="0"/>
        </a:spcBef>
        <a:spcAft>
          <a:spcPct val="0"/>
        </a:spcAft>
        <a:defRPr sz="2800">
          <a:solidFill>
            <a:srgbClr val="003C68"/>
          </a:solidFill>
          <a:latin typeface="+mj-lt"/>
          <a:ea typeface="+mj-ea"/>
          <a:cs typeface="+mj-cs"/>
        </a:defRPr>
      </a:lvl1pPr>
      <a:lvl2pPr algn="l" defTabSz="457200" rtl="0" eaLnBrk="0" fontAlgn="base" hangingPunct="0">
        <a:spcBef>
          <a:spcPct val="0"/>
        </a:spcBef>
        <a:spcAft>
          <a:spcPct val="0"/>
        </a:spcAft>
        <a:defRPr sz="3600">
          <a:solidFill>
            <a:srgbClr val="003C68"/>
          </a:solidFill>
          <a:latin typeface="BankGothic Md BT" pitchFamily="34" charset="0"/>
        </a:defRPr>
      </a:lvl2pPr>
      <a:lvl3pPr algn="l" defTabSz="457200" rtl="0" eaLnBrk="0" fontAlgn="base" hangingPunct="0">
        <a:spcBef>
          <a:spcPct val="0"/>
        </a:spcBef>
        <a:spcAft>
          <a:spcPct val="0"/>
        </a:spcAft>
        <a:defRPr sz="3600">
          <a:solidFill>
            <a:srgbClr val="003C68"/>
          </a:solidFill>
          <a:latin typeface="BankGothic Md BT" pitchFamily="34" charset="0"/>
        </a:defRPr>
      </a:lvl3pPr>
      <a:lvl4pPr algn="l" defTabSz="457200" rtl="0" eaLnBrk="0" fontAlgn="base" hangingPunct="0">
        <a:spcBef>
          <a:spcPct val="0"/>
        </a:spcBef>
        <a:spcAft>
          <a:spcPct val="0"/>
        </a:spcAft>
        <a:defRPr sz="3600">
          <a:solidFill>
            <a:srgbClr val="003C68"/>
          </a:solidFill>
          <a:latin typeface="BankGothic Md BT" pitchFamily="34" charset="0"/>
        </a:defRPr>
      </a:lvl4pPr>
      <a:lvl5pPr algn="l" defTabSz="457200" rtl="0" eaLnBrk="0" fontAlgn="base" hangingPunct="0">
        <a:spcBef>
          <a:spcPct val="0"/>
        </a:spcBef>
        <a:spcAft>
          <a:spcPct val="0"/>
        </a:spcAft>
        <a:defRPr sz="3600">
          <a:solidFill>
            <a:srgbClr val="003C68"/>
          </a:solidFill>
          <a:latin typeface="BankGothic Md BT" pitchFamily="34" charset="0"/>
        </a:defRPr>
      </a:lvl5pPr>
      <a:lvl6pPr marL="457200" algn="l" defTabSz="457200" rtl="0" fontAlgn="base">
        <a:spcBef>
          <a:spcPct val="0"/>
        </a:spcBef>
        <a:spcAft>
          <a:spcPct val="0"/>
        </a:spcAft>
        <a:defRPr sz="3200">
          <a:solidFill>
            <a:srgbClr val="003C68"/>
          </a:solidFill>
          <a:latin typeface="BankGothic Md BT" pitchFamily="34" charset="0"/>
        </a:defRPr>
      </a:lvl6pPr>
      <a:lvl7pPr marL="914400" algn="l" defTabSz="457200" rtl="0" fontAlgn="base">
        <a:spcBef>
          <a:spcPct val="0"/>
        </a:spcBef>
        <a:spcAft>
          <a:spcPct val="0"/>
        </a:spcAft>
        <a:defRPr sz="3200">
          <a:solidFill>
            <a:srgbClr val="003C68"/>
          </a:solidFill>
          <a:latin typeface="BankGothic Md BT" pitchFamily="34" charset="0"/>
        </a:defRPr>
      </a:lvl7pPr>
      <a:lvl8pPr marL="1371600" algn="l" defTabSz="457200" rtl="0" fontAlgn="base">
        <a:spcBef>
          <a:spcPct val="0"/>
        </a:spcBef>
        <a:spcAft>
          <a:spcPct val="0"/>
        </a:spcAft>
        <a:defRPr sz="3200">
          <a:solidFill>
            <a:srgbClr val="003C68"/>
          </a:solidFill>
          <a:latin typeface="BankGothic Md BT" pitchFamily="34" charset="0"/>
        </a:defRPr>
      </a:lvl8pPr>
      <a:lvl9pPr marL="1828800" algn="l" defTabSz="457200" rtl="0" fontAlgn="base">
        <a:spcBef>
          <a:spcPct val="0"/>
        </a:spcBef>
        <a:spcAft>
          <a:spcPct val="0"/>
        </a:spcAft>
        <a:defRPr sz="3200">
          <a:solidFill>
            <a:srgbClr val="003C68"/>
          </a:solidFill>
          <a:latin typeface="BankGothic Md BT" pitchFamily="34" charset="0"/>
        </a:defRPr>
      </a:lvl9pPr>
    </p:titleStyle>
    <p:bodyStyle>
      <a:lvl1pPr marL="231775" indent="-231775" algn="l" defTabSz="457200" rtl="0" eaLnBrk="0" fontAlgn="base" hangingPunct="0">
        <a:spcBef>
          <a:spcPct val="20000"/>
        </a:spcBef>
        <a:spcAft>
          <a:spcPct val="0"/>
        </a:spcAft>
        <a:buFont typeface="Lucida Grande"/>
        <a:buChar char="&gt;"/>
        <a:defRPr sz="2400" b="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0" fontAlgn="base" hangingPunct="0">
        <a:spcBef>
          <a:spcPct val="20000"/>
        </a:spcBef>
        <a:spcAft>
          <a:spcPct val="0"/>
        </a:spcAft>
        <a:buFont typeface="Arial"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gn="l" defTabSz="457200" rtl="0" eaLnBrk="0" fontAlgn="base" hangingPunct="0">
        <a:spcBef>
          <a:spcPct val="20000"/>
        </a:spcBef>
        <a:spcAft>
          <a:spcPct val="0"/>
        </a:spcAft>
        <a:buFont typeface="Arial"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gn="l" defTabSz="457200" rtl="0" eaLnBrk="0" fontAlgn="base" hangingPunct="0">
        <a:spcBef>
          <a:spcPct val="20000"/>
        </a:spcBef>
        <a:spcAft>
          <a:spcPct val="0"/>
        </a:spcAft>
        <a:buFont typeface="Arial" pitchFamily="34" charset="0"/>
        <a:buChar char="–"/>
        <a:defRPr sz="1800">
          <a:solidFill>
            <a:schemeClr val="tx1"/>
          </a:solidFill>
          <a:latin typeface="Arial" panose="020B0604020202020204" pitchFamily="34" charset="0"/>
          <a:cs typeface="Arial" panose="020B0604020202020204" pitchFamily="34" charset="0"/>
        </a:defRPr>
      </a:lvl4pPr>
      <a:lvl5pPr marL="2057400" indent="-228600" algn="l" defTabSz="457200" rtl="0" eaLnBrk="0" fontAlgn="base" hangingPunct="0">
        <a:spcBef>
          <a:spcPct val="20000"/>
        </a:spcBef>
        <a:spcAft>
          <a:spcPct val="0"/>
        </a:spcAft>
        <a:buFont typeface="Arial" pitchFamily="34" charset="0"/>
        <a:buChar char="»"/>
        <a:defRPr sz="1800">
          <a:solidFill>
            <a:schemeClr val="tx1"/>
          </a:solidFill>
          <a:latin typeface="Arial" panose="020B0604020202020204" pitchFamily="34" charset="0"/>
          <a:cs typeface="Arial" panose="020B0604020202020204" pitchFamily="34" charset="0"/>
        </a:defRPr>
      </a:lvl5pPr>
      <a:lvl6pPr marL="2514600" indent="-228600" algn="l" defTabSz="457200" rtl="0" fontAlgn="base">
        <a:spcBef>
          <a:spcPct val="20000"/>
        </a:spcBef>
        <a:spcAft>
          <a:spcPct val="0"/>
        </a:spcAft>
        <a:buFont typeface="Arial" pitchFamily="34" charset="0"/>
        <a:buChar char="»"/>
        <a:defRPr>
          <a:solidFill>
            <a:srgbClr val="787C7E"/>
          </a:solidFill>
          <a:latin typeface="+mn-lt"/>
        </a:defRPr>
      </a:lvl6pPr>
      <a:lvl7pPr marL="2971800" indent="-228600" algn="l" defTabSz="457200" rtl="0" fontAlgn="base">
        <a:spcBef>
          <a:spcPct val="20000"/>
        </a:spcBef>
        <a:spcAft>
          <a:spcPct val="0"/>
        </a:spcAft>
        <a:buFont typeface="Arial" pitchFamily="34" charset="0"/>
        <a:buChar char="»"/>
        <a:defRPr>
          <a:solidFill>
            <a:srgbClr val="787C7E"/>
          </a:solidFill>
          <a:latin typeface="+mn-lt"/>
        </a:defRPr>
      </a:lvl7pPr>
      <a:lvl8pPr marL="3429000" indent="-228600" algn="l" defTabSz="457200" rtl="0" fontAlgn="base">
        <a:spcBef>
          <a:spcPct val="20000"/>
        </a:spcBef>
        <a:spcAft>
          <a:spcPct val="0"/>
        </a:spcAft>
        <a:buFont typeface="Arial" pitchFamily="34" charset="0"/>
        <a:buChar char="»"/>
        <a:defRPr>
          <a:solidFill>
            <a:srgbClr val="787C7E"/>
          </a:solidFill>
          <a:latin typeface="+mn-lt"/>
        </a:defRPr>
      </a:lvl8pPr>
      <a:lvl9pPr marL="3886200" indent="-228600" algn="l" defTabSz="457200" rtl="0" fontAlgn="base">
        <a:spcBef>
          <a:spcPct val="20000"/>
        </a:spcBef>
        <a:spcAft>
          <a:spcPct val="0"/>
        </a:spcAft>
        <a:buFont typeface="Arial" pitchFamily="34" charset="0"/>
        <a:buChar char="»"/>
        <a:defRPr>
          <a:solidFill>
            <a:srgbClr val="787C7E"/>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3"/>
          <a:stretch>
            <a:fillRect/>
          </a:stretch>
        </p:blipFill>
        <p:spPr>
          <a:xfrm>
            <a:off x="1524" y="0"/>
            <a:ext cx="12188952" cy="6858000"/>
          </a:xfrm>
          <a:prstGeom prst="rect">
            <a:avLst/>
          </a:prstGeom>
        </p:spPr>
      </p:pic>
    </p:spTree>
    <p:extLst>
      <p:ext uri="{BB962C8B-B14F-4D97-AF65-F5344CB8AC3E}">
        <p14:creationId xmlns:p14="http://schemas.microsoft.com/office/powerpoint/2010/main" val="2809104494"/>
      </p:ext>
    </p:extLst>
  </p:cSld>
  <p:clrMap bg1="lt1" tx1="dk1" bg2="lt2" tx2="dk2" accent1="accent1" accent2="accent2" accent3="accent3" accent4="accent4" accent5="accent5" accent6="accent6" hlink="hlink" folHlink="folHlink"/>
  <p:sldLayoutIdLst>
    <p:sldLayoutId id="2147483777" r:id="rId1"/>
  </p:sldLayoutIdLst>
  <p:txStyles>
    <p:titleStyle>
      <a:lvl1pPr algn="ctr" defTabSz="457200" rtl="0" eaLnBrk="0" fontAlgn="base" hangingPunct="0">
        <a:spcBef>
          <a:spcPct val="0"/>
        </a:spcBef>
        <a:spcAft>
          <a:spcPct val="0"/>
        </a:spcAft>
        <a:defRPr sz="4800" b="0">
          <a:solidFill>
            <a:schemeClr val="bg1"/>
          </a:solidFill>
          <a:latin typeface="+mj-lt"/>
          <a:ea typeface="+mj-ea"/>
          <a:cs typeface="+mj-cs"/>
        </a:defRPr>
      </a:lvl1pPr>
      <a:lvl2pPr algn="l" defTabSz="457200" rtl="0" eaLnBrk="0" fontAlgn="base" hangingPunct="0">
        <a:spcBef>
          <a:spcPct val="0"/>
        </a:spcBef>
        <a:spcAft>
          <a:spcPct val="0"/>
        </a:spcAft>
        <a:defRPr sz="3600">
          <a:solidFill>
            <a:srgbClr val="003C68"/>
          </a:solidFill>
          <a:latin typeface="BankGothic Md BT" pitchFamily="34" charset="0"/>
        </a:defRPr>
      </a:lvl2pPr>
      <a:lvl3pPr algn="l" defTabSz="457200" rtl="0" eaLnBrk="0" fontAlgn="base" hangingPunct="0">
        <a:spcBef>
          <a:spcPct val="0"/>
        </a:spcBef>
        <a:spcAft>
          <a:spcPct val="0"/>
        </a:spcAft>
        <a:defRPr sz="3600">
          <a:solidFill>
            <a:srgbClr val="003C68"/>
          </a:solidFill>
          <a:latin typeface="BankGothic Md BT" pitchFamily="34" charset="0"/>
        </a:defRPr>
      </a:lvl3pPr>
      <a:lvl4pPr algn="l" defTabSz="457200" rtl="0" eaLnBrk="0" fontAlgn="base" hangingPunct="0">
        <a:spcBef>
          <a:spcPct val="0"/>
        </a:spcBef>
        <a:spcAft>
          <a:spcPct val="0"/>
        </a:spcAft>
        <a:defRPr sz="3600">
          <a:solidFill>
            <a:srgbClr val="003C68"/>
          </a:solidFill>
          <a:latin typeface="BankGothic Md BT" pitchFamily="34" charset="0"/>
        </a:defRPr>
      </a:lvl4pPr>
      <a:lvl5pPr algn="l" defTabSz="457200" rtl="0" eaLnBrk="0" fontAlgn="base" hangingPunct="0">
        <a:spcBef>
          <a:spcPct val="0"/>
        </a:spcBef>
        <a:spcAft>
          <a:spcPct val="0"/>
        </a:spcAft>
        <a:defRPr sz="3600">
          <a:solidFill>
            <a:srgbClr val="003C68"/>
          </a:solidFill>
          <a:latin typeface="BankGothic Md BT" pitchFamily="34" charset="0"/>
        </a:defRPr>
      </a:lvl5pPr>
      <a:lvl6pPr marL="457200" algn="l" defTabSz="457200" rtl="0" fontAlgn="base">
        <a:spcBef>
          <a:spcPct val="0"/>
        </a:spcBef>
        <a:spcAft>
          <a:spcPct val="0"/>
        </a:spcAft>
        <a:defRPr sz="3200">
          <a:solidFill>
            <a:srgbClr val="003C68"/>
          </a:solidFill>
          <a:latin typeface="BankGothic Md BT" pitchFamily="34" charset="0"/>
        </a:defRPr>
      </a:lvl6pPr>
      <a:lvl7pPr marL="914400" algn="l" defTabSz="457200" rtl="0" fontAlgn="base">
        <a:spcBef>
          <a:spcPct val="0"/>
        </a:spcBef>
        <a:spcAft>
          <a:spcPct val="0"/>
        </a:spcAft>
        <a:defRPr sz="3200">
          <a:solidFill>
            <a:srgbClr val="003C68"/>
          </a:solidFill>
          <a:latin typeface="BankGothic Md BT" pitchFamily="34" charset="0"/>
        </a:defRPr>
      </a:lvl7pPr>
      <a:lvl8pPr marL="1371600" algn="l" defTabSz="457200" rtl="0" fontAlgn="base">
        <a:spcBef>
          <a:spcPct val="0"/>
        </a:spcBef>
        <a:spcAft>
          <a:spcPct val="0"/>
        </a:spcAft>
        <a:defRPr sz="3200">
          <a:solidFill>
            <a:srgbClr val="003C68"/>
          </a:solidFill>
          <a:latin typeface="BankGothic Md BT" pitchFamily="34" charset="0"/>
        </a:defRPr>
      </a:lvl8pPr>
      <a:lvl9pPr marL="1828800" algn="l" defTabSz="457200" rtl="0" fontAlgn="base">
        <a:spcBef>
          <a:spcPct val="0"/>
        </a:spcBef>
        <a:spcAft>
          <a:spcPct val="0"/>
        </a:spcAft>
        <a:defRPr sz="3200">
          <a:solidFill>
            <a:srgbClr val="003C68"/>
          </a:solidFill>
          <a:latin typeface="BankGothic Md BT" pitchFamily="34" charset="0"/>
        </a:defRPr>
      </a:lvl9pPr>
    </p:titleStyle>
    <p:bodyStyle>
      <a:lvl1pPr marL="231775" indent="-231775" algn="l" defTabSz="457200" rtl="0" eaLnBrk="0" fontAlgn="base" hangingPunct="0">
        <a:spcBef>
          <a:spcPct val="20000"/>
        </a:spcBef>
        <a:spcAft>
          <a:spcPct val="0"/>
        </a:spcAft>
        <a:buFont typeface="Lucida Grande"/>
        <a:buChar char="&gt;"/>
        <a:defRPr sz="2400" b="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0" fontAlgn="base" hangingPunct="0">
        <a:spcBef>
          <a:spcPct val="20000"/>
        </a:spcBef>
        <a:spcAft>
          <a:spcPct val="0"/>
        </a:spcAft>
        <a:buFont typeface="Arial"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gn="l" defTabSz="457200" rtl="0" eaLnBrk="0" fontAlgn="base" hangingPunct="0">
        <a:spcBef>
          <a:spcPct val="20000"/>
        </a:spcBef>
        <a:spcAft>
          <a:spcPct val="0"/>
        </a:spcAft>
        <a:buFont typeface="Arial"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gn="l" defTabSz="457200" rtl="0" eaLnBrk="0" fontAlgn="base" hangingPunct="0">
        <a:spcBef>
          <a:spcPct val="20000"/>
        </a:spcBef>
        <a:spcAft>
          <a:spcPct val="0"/>
        </a:spcAft>
        <a:buFont typeface="Arial" pitchFamily="34" charset="0"/>
        <a:buChar char="–"/>
        <a:defRPr sz="1800">
          <a:solidFill>
            <a:schemeClr val="tx1"/>
          </a:solidFill>
          <a:latin typeface="Arial" panose="020B0604020202020204" pitchFamily="34" charset="0"/>
          <a:cs typeface="Arial" panose="020B0604020202020204" pitchFamily="34" charset="0"/>
        </a:defRPr>
      </a:lvl4pPr>
      <a:lvl5pPr marL="2057400" indent="-228600" algn="l" defTabSz="457200" rtl="0" eaLnBrk="0" fontAlgn="base" hangingPunct="0">
        <a:spcBef>
          <a:spcPct val="20000"/>
        </a:spcBef>
        <a:spcAft>
          <a:spcPct val="0"/>
        </a:spcAft>
        <a:buFont typeface="Arial" pitchFamily="34" charset="0"/>
        <a:buChar char="»"/>
        <a:defRPr sz="1800">
          <a:solidFill>
            <a:schemeClr val="tx1"/>
          </a:solidFill>
          <a:latin typeface="Arial" panose="020B0604020202020204" pitchFamily="34" charset="0"/>
          <a:cs typeface="Arial" panose="020B0604020202020204" pitchFamily="34" charset="0"/>
        </a:defRPr>
      </a:lvl5pPr>
      <a:lvl6pPr marL="2514600" indent="-228600" algn="l" defTabSz="457200" rtl="0" fontAlgn="base">
        <a:spcBef>
          <a:spcPct val="20000"/>
        </a:spcBef>
        <a:spcAft>
          <a:spcPct val="0"/>
        </a:spcAft>
        <a:buFont typeface="Arial" pitchFamily="34" charset="0"/>
        <a:buChar char="»"/>
        <a:defRPr>
          <a:solidFill>
            <a:srgbClr val="787C7E"/>
          </a:solidFill>
          <a:latin typeface="+mn-lt"/>
        </a:defRPr>
      </a:lvl6pPr>
      <a:lvl7pPr marL="2971800" indent="-228600" algn="l" defTabSz="457200" rtl="0" fontAlgn="base">
        <a:spcBef>
          <a:spcPct val="20000"/>
        </a:spcBef>
        <a:spcAft>
          <a:spcPct val="0"/>
        </a:spcAft>
        <a:buFont typeface="Arial" pitchFamily="34" charset="0"/>
        <a:buChar char="»"/>
        <a:defRPr>
          <a:solidFill>
            <a:srgbClr val="787C7E"/>
          </a:solidFill>
          <a:latin typeface="+mn-lt"/>
        </a:defRPr>
      </a:lvl7pPr>
      <a:lvl8pPr marL="3429000" indent="-228600" algn="l" defTabSz="457200" rtl="0" fontAlgn="base">
        <a:spcBef>
          <a:spcPct val="20000"/>
        </a:spcBef>
        <a:spcAft>
          <a:spcPct val="0"/>
        </a:spcAft>
        <a:buFont typeface="Arial" pitchFamily="34" charset="0"/>
        <a:buChar char="»"/>
        <a:defRPr>
          <a:solidFill>
            <a:srgbClr val="787C7E"/>
          </a:solidFill>
          <a:latin typeface="+mn-lt"/>
        </a:defRPr>
      </a:lvl8pPr>
      <a:lvl9pPr marL="3886200" indent="-228600" algn="l" defTabSz="457200" rtl="0" fontAlgn="base">
        <a:spcBef>
          <a:spcPct val="20000"/>
        </a:spcBef>
        <a:spcAft>
          <a:spcPct val="0"/>
        </a:spcAft>
        <a:buFont typeface="Arial" pitchFamily="34" charset="0"/>
        <a:buChar char="»"/>
        <a:defRPr>
          <a:solidFill>
            <a:srgbClr val="787C7E"/>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September 25, 2023</a:t>
            </a:r>
          </a:p>
        </p:txBody>
      </p:sp>
      <p:sp>
        <p:nvSpPr>
          <p:cNvPr id="3" name="Title 2"/>
          <p:cNvSpPr>
            <a:spLocks noGrp="1"/>
          </p:cNvSpPr>
          <p:nvPr>
            <p:ph type="title"/>
          </p:nvPr>
        </p:nvSpPr>
        <p:spPr/>
        <p:txBody>
          <a:bodyPr/>
          <a:lstStyle/>
          <a:p>
            <a:r>
              <a:rPr lang="en-US" dirty="0"/>
              <a:t>Presentation to</a:t>
            </a:r>
            <a:br>
              <a:rPr lang="en-US" dirty="0"/>
            </a:br>
            <a:r>
              <a:rPr lang="en-US" dirty="0"/>
              <a:t>Virginia Bankers Association Legal Affairs Committee</a:t>
            </a:r>
          </a:p>
        </p:txBody>
      </p:sp>
    </p:spTree>
    <p:extLst>
      <p:ext uri="{BB962C8B-B14F-4D97-AF65-F5344CB8AC3E}">
        <p14:creationId xmlns:p14="http://schemas.microsoft.com/office/powerpoint/2010/main" val="292314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400" dirty="0">
                <a:solidFill>
                  <a:srgbClr val="00588F"/>
                </a:solidFill>
                <a:latin typeface="Arial Black" panose="020B0A04020102020204" pitchFamily="34" charset="0"/>
              </a:rPr>
              <a:t>Risk Management Focus Areas</a:t>
            </a:r>
            <a:endParaRPr lang="en-US" sz="2400" dirty="0"/>
          </a:p>
        </p:txBody>
      </p:sp>
      <p:sp>
        <p:nvSpPr>
          <p:cNvPr id="8" name="Content Placeholder 7"/>
          <p:cNvSpPr>
            <a:spLocks noGrp="1"/>
          </p:cNvSpPr>
          <p:nvPr>
            <p:ph idx="1"/>
          </p:nvPr>
        </p:nvSpPr>
        <p:spPr/>
        <p:txBody>
          <a:bodyPr/>
          <a:lstStyle/>
          <a:p>
            <a:pPr marL="457200" indent="-457200">
              <a:buAutoNum type="arabicPeriod"/>
            </a:pPr>
            <a:endParaRPr lang="en-US" dirty="0">
              <a:solidFill>
                <a:srgbClr val="00588F"/>
              </a:solidFill>
            </a:endParaRPr>
          </a:p>
          <a:p>
            <a:pPr>
              <a:buFont typeface="Arial" panose="020B0604020202020204" pitchFamily="34" charset="0"/>
              <a:buChar char="•"/>
            </a:pPr>
            <a:r>
              <a:rPr lang="en-US" dirty="0">
                <a:solidFill>
                  <a:srgbClr val="00588F"/>
                </a:solidFill>
              </a:rPr>
              <a:t>Compliance Risk</a:t>
            </a:r>
          </a:p>
          <a:p>
            <a:pPr lvl="1">
              <a:buFont typeface="Courier New" panose="02070309020205020404" pitchFamily="49" charset="0"/>
              <a:buChar char="o"/>
            </a:pPr>
            <a:r>
              <a:rPr lang="en-US" dirty="0">
                <a:solidFill>
                  <a:srgbClr val="00588F"/>
                </a:solidFill>
              </a:rPr>
              <a:t>BSA, AML and OFAC</a:t>
            </a:r>
          </a:p>
          <a:p>
            <a:pPr lvl="1">
              <a:buFont typeface="Courier New" panose="02070309020205020404" pitchFamily="49" charset="0"/>
              <a:buChar char="o"/>
            </a:pPr>
            <a:r>
              <a:rPr lang="en-US" dirty="0">
                <a:solidFill>
                  <a:srgbClr val="00588F"/>
                </a:solidFill>
              </a:rPr>
              <a:t>Consumer protection</a:t>
            </a:r>
          </a:p>
          <a:p>
            <a:pPr lvl="2">
              <a:buFont typeface="Wingdings" panose="05000000000000000000" pitchFamily="2" charset="2"/>
              <a:buChar char="§"/>
            </a:pPr>
            <a:r>
              <a:rPr lang="en-US" dirty="0">
                <a:solidFill>
                  <a:srgbClr val="00588F"/>
                </a:solidFill>
              </a:rPr>
              <a:t>Privacy and data security</a:t>
            </a:r>
          </a:p>
          <a:p>
            <a:pPr lvl="2">
              <a:buFont typeface="Wingdings" panose="05000000000000000000" pitchFamily="2" charset="2"/>
              <a:buChar char="§"/>
            </a:pPr>
            <a:r>
              <a:rPr lang="en-US" dirty="0">
                <a:solidFill>
                  <a:srgbClr val="00588F"/>
                </a:solidFill>
              </a:rPr>
              <a:t>Unfair, deceptive or abusive business practices</a:t>
            </a:r>
          </a:p>
          <a:p>
            <a:pPr marL="0" indent="0">
              <a:buNone/>
            </a:pPr>
            <a:endParaRPr lang="en-US" dirty="0">
              <a:solidFill>
                <a:srgbClr val="00588F"/>
              </a:solidFill>
            </a:endParaRPr>
          </a:p>
          <a:p>
            <a:pPr marL="0" indent="0">
              <a:buNone/>
            </a:pPr>
            <a:endParaRPr lang="en-US" dirty="0">
              <a:solidFill>
                <a:srgbClr val="00588F"/>
              </a:solidFill>
            </a:endParaRPr>
          </a:p>
        </p:txBody>
      </p:sp>
    </p:spTree>
    <p:extLst>
      <p:ext uri="{BB962C8B-B14F-4D97-AF65-F5344CB8AC3E}">
        <p14:creationId xmlns:p14="http://schemas.microsoft.com/office/powerpoint/2010/main" val="446853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400" dirty="0">
                <a:solidFill>
                  <a:srgbClr val="00588F"/>
                </a:solidFill>
                <a:latin typeface="Arial Black" panose="020B0A04020102020204" pitchFamily="34" charset="0"/>
              </a:rPr>
              <a:t>Risk Management Focus Areas (cont.)</a:t>
            </a:r>
            <a:endParaRPr lang="en-US" sz="2400" dirty="0"/>
          </a:p>
        </p:txBody>
      </p:sp>
      <p:sp>
        <p:nvSpPr>
          <p:cNvPr id="8" name="Content Placeholder 7"/>
          <p:cNvSpPr>
            <a:spLocks noGrp="1"/>
          </p:cNvSpPr>
          <p:nvPr>
            <p:ph idx="1"/>
          </p:nvPr>
        </p:nvSpPr>
        <p:spPr/>
        <p:txBody>
          <a:bodyPr/>
          <a:lstStyle/>
          <a:p>
            <a:pPr marL="457200" indent="-457200">
              <a:buAutoNum type="arabicPeriod"/>
            </a:pPr>
            <a:endParaRPr lang="en-US" dirty="0">
              <a:solidFill>
                <a:srgbClr val="00588F"/>
              </a:solidFill>
            </a:endParaRPr>
          </a:p>
          <a:p>
            <a:pPr>
              <a:buFont typeface="Arial" panose="020B0604020202020204" pitchFamily="34" charset="0"/>
              <a:buChar char="•"/>
            </a:pPr>
            <a:r>
              <a:rPr lang="en-US" dirty="0">
                <a:solidFill>
                  <a:srgbClr val="00588F"/>
                </a:solidFill>
              </a:rPr>
              <a:t>Operational Risk</a:t>
            </a:r>
          </a:p>
          <a:p>
            <a:pPr lvl="1">
              <a:buFont typeface="Courier New" panose="02070309020205020404" pitchFamily="49" charset="0"/>
              <a:buChar char="o"/>
            </a:pPr>
            <a:r>
              <a:rPr lang="en-US" dirty="0">
                <a:solidFill>
                  <a:srgbClr val="00588F"/>
                </a:solidFill>
              </a:rPr>
              <a:t>Processes and controls</a:t>
            </a:r>
          </a:p>
          <a:p>
            <a:pPr lvl="1">
              <a:buFont typeface="Courier New" panose="02070309020205020404" pitchFamily="49" charset="0"/>
              <a:buChar char="o"/>
            </a:pPr>
            <a:r>
              <a:rPr lang="en-US" dirty="0">
                <a:solidFill>
                  <a:srgbClr val="00588F"/>
                </a:solidFill>
              </a:rPr>
              <a:t>Monitoring</a:t>
            </a:r>
          </a:p>
          <a:p>
            <a:pPr lvl="1">
              <a:buFont typeface="Courier New" panose="02070309020205020404" pitchFamily="49" charset="0"/>
              <a:buChar char="o"/>
            </a:pPr>
            <a:r>
              <a:rPr lang="en-US" dirty="0">
                <a:solidFill>
                  <a:srgbClr val="00588F"/>
                </a:solidFill>
              </a:rPr>
              <a:t>Staffing</a:t>
            </a:r>
          </a:p>
          <a:p>
            <a:pPr lvl="1">
              <a:buFont typeface="Courier New" panose="02070309020205020404" pitchFamily="49" charset="0"/>
              <a:buChar char="o"/>
            </a:pPr>
            <a:r>
              <a:rPr lang="en-US" dirty="0">
                <a:solidFill>
                  <a:srgbClr val="00588F"/>
                </a:solidFill>
              </a:rPr>
              <a:t>Technology</a:t>
            </a:r>
          </a:p>
          <a:p>
            <a:pPr marL="0" indent="0">
              <a:buNone/>
            </a:pPr>
            <a:endParaRPr lang="en-US" dirty="0">
              <a:solidFill>
                <a:srgbClr val="00588F"/>
              </a:solidFill>
            </a:endParaRPr>
          </a:p>
          <a:p>
            <a:pPr marL="0" indent="0">
              <a:buNone/>
            </a:pPr>
            <a:endParaRPr lang="en-US" dirty="0">
              <a:solidFill>
                <a:srgbClr val="00588F"/>
              </a:solidFill>
            </a:endParaRPr>
          </a:p>
          <a:p>
            <a:pPr marL="0" indent="0">
              <a:buNone/>
            </a:pPr>
            <a:endParaRPr lang="en-US" dirty="0">
              <a:solidFill>
                <a:srgbClr val="00588F"/>
              </a:solidFill>
            </a:endParaRPr>
          </a:p>
        </p:txBody>
      </p:sp>
    </p:spTree>
    <p:extLst>
      <p:ext uri="{BB962C8B-B14F-4D97-AF65-F5344CB8AC3E}">
        <p14:creationId xmlns:p14="http://schemas.microsoft.com/office/powerpoint/2010/main" val="2434431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400" dirty="0">
                <a:solidFill>
                  <a:srgbClr val="00588F"/>
                </a:solidFill>
                <a:latin typeface="Arial Black" panose="020B0A04020102020204" pitchFamily="34" charset="0"/>
              </a:rPr>
              <a:t>Risk Management Focus Areas (cont.)</a:t>
            </a:r>
            <a:endParaRPr lang="en-US" sz="2400" dirty="0"/>
          </a:p>
        </p:txBody>
      </p:sp>
      <p:sp>
        <p:nvSpPr>
          <p:cNvPr id="8" name="Content Placeholder 7"/>
          <p:cNvSpPr>
            <a:spLocks noGrp="1"/>
          </p:cNvSpPr>
          <p:nvPr>
            <p:ph idx="1"/>
          </p:nvPr>
        </p:nvSpPr>
        <p:spPr/>
        <p:txBody>
          <a:bodyPr/>
          <a:lstStyle/>
          <a:p>
            <a:pPr marL="457200" indent="-457200">
              <a:buAutoNum type="arabicPeriod"/>
            </a:pPr>
            <a:endParaRPr lang="en-US" dirty="0">
              <a:solidFill>
                <a:srgbClr val="00588F"/>
              </a:solidFill>
            </a:endParaRPr>
          </a:p>
          <a:p>
            <a:pPr>
              <a:buFont typeface="Arial" panose="020B0604020202020204" pitchFamily="34" charset="0"/>
              <a:buChar char="•"/>
            </a:pPr>
            <a:r>
              <a:rPr lang="en-US" dirty="0">
                <a:solidFill>
                  <a:srgbClr val="00588F"/>
                </a:solidFill>
              </a:rPr>
              <a:t>Legal (Contractual) Risk</a:t>
            </a:r>
          </a:p>
          <a:p>
            <a:pPr lvl="1">
              <a:buFont typeface="Courier New" panose="02070309020205020404" pitchFamily="49" charset="0"/>
              <a:buChar char="o"/>
            </a:pPr>
            <a:r>
              <a:rPr lang="en-US" dirty="0">
                <a:solidFill>
                  <a:srgbClr val="00588F"/>
                </a:solidFill>
              </a:rPr>
              <a:t>Rights to audit third-party</a:t>
            </a:r>
          </a:p>
          <a:p>
            <a:pPr lvl="1">
              <a:buFont typeface="Courier New" panose="02070309020205020404" pitchFamily="49" charset="0"/>
              <a:buChar char="o"/>
            </a:pPr>
            <a:r>
              <a:rPr lang="en-US" dirty="0">
                <a:solidFill>
                  <a:srgbClr val="00588F"/>
                </a:solidFill>
              </a:rPr>
              <a:t>Limits on liability and indemnification</a:t>
            </a:r>
          </a:p>
          <a:p>
            <a:pPr lvl="1">
              <a:buFont typeface="Courier New" panose="02070309020205020404" pitchFamily="49" charset="0"/>
              <a:buChar char="o"/>
            </a:pPr>
            <a:r>
              <a:rPr lang="en-US" dirty="0">
                <a:solidFill>
                  <a:srgbClr val="00588F"/>
                </a:solidFill>
              </a:rPr>
              <a:t>Ownership of intellectual property</a:t>
            </a:r>
          </a:p>
          <a:p>
            <a:pPr lvl="1">
              <a:buFont typeface="Courier New" panose="02070309020205020404" pitchFamily="49" charset="0"/>
              <a:buChar char="o"/>
            </a:pPr>
            <a:r>
              <a:rPr lang="en-US" dirty="0">
                <a:solidFill>
                  <a:srgbClr val="00588F"/>
                </a:solidFill>
              </a:rPr>
              <a:t>Rights of regulators to supervise or prevent activity</a:t>
            </a:r>
          </a:p>
          <a:p>
            <a:pPr lvl="1">
              <a:buFont typeface="Courier New" panose="02070309020205020404" pitchFamily="49" charset="0"/>
              <a:buChar char="o"/>
            </a:pPr>
            <a:r>
              <a:rPr lang="en-US" dirty="0">
                <a:solidFill>
                  <a:srgbClr val="00588F"/>
                </a:solidFill>
              </a:rPr>
              <a:t>Dispute resolution</a:t>
            </a:r>
          </a:p>
          <a:p>
            <a:pPr lvl="1">
              <a:buFont typeface="Courier New" panose="02070309020205020404" pitchFamily="49" charset="0"/>
              <a:buChar char="o"/>
            </a:pPr>
            <a:r>
              <a:rPr lang="en-US" dirty="0">
                <a:solidFill>
                  <a:srgbClr val="00588F"/>
                </a:solidFill>
              </a:rPr>
              <a:t>Renewal and termination rights</a:t>
            </a:r>
          </a:p>
          <a:p>
            <a:pPr lvl="1">
              <a:buFont typeface="Courier New" panose="02070309020205020404" pitchFamily="49" charset="0"/>
              <a:buChar char="o"/>
            </a:pPr>
            <a:r>
              <a:rPr lang="en-US" dirty="0">
                <a:solidFill>
                  <a:srgbClr val="00588F"/>
                </a:solidFill>
              </a:rPr>
              <a:t>Impact of mergers and acquisitions</a:t>
            </a:r>
          </a:p>
          <a:p>
            <a:pPr lvl="1">
              <a:buFont typeface="Courier New" panose="02070309020205020404" pitchFamily="49" charset="0"/>
              <a:buChar char="o"/>
            </a:pPr>
            <a:r>
              <a:rPr lang="en-US" dirty="0">
                <a:solidFill>
                  <a:srgbClr val="00588F"/>
                </a:solidFill>
              </a:rPr>
              <a:t>Access to information</a:t>
            </a:r>
          </a:p>
          <a:p>
            <a:pPr lvl="1">
              <a:buFont typeface="Courier New" panose="02070309020205020404" pitchFamily="49" charset="0"/>
              <a:buChar char="o"/>
            </a:pPr>
            <a:endParaRPr lang="en-US" dirty="0">
              <a:solidFill>
                <a:srgbClr val="00588F"/>
              </a:solidFill>
            </a:endParaRPr>
          </a:p>
          <a:p>
            <a:pPr lvl="1">
              <a:buFont typeface="Courier New" panose="02070309020205020404" pitchFamily="49" charset="0"/>
              <a:buChar char="o"/>
            </a:pPr>
            <a:endParaRPr lang="en-US" dirty="0">
              <a:solidFill>
                <a:srgbClr val="00588F"/>
              </a:solidFill>
            </a:endParaRPr>
          </a:p>
          <a:p>
            <a:pPr marL="457200" indent="-457200">
              <a:buAutoNum type="arabicPeriod"/>
            </a:pPr>
            <a:endParaRPr lang="en-US" dirty="0">
              <a:solidFill>
                <a:srgbClr val="00588F"/>
              </a:solidFill>
            </a:endParaRPr>
          </a:p>
          <a:p>
            <a:pPr marL="0" indent="0">
              <a:buNone/>
            </a:pPr>
            <a:endParaRPr lang="en-US" dirty="0">
              <a:solidFill>
                <a:srgbClr val="00588F"/>
              </a:solidFill>
            </a:endParaRPr>
          </a:p>
        </p:txBody>
      </p:sp>
    </p:spTree>
    <p:extLst>
      <p:ext uri="{BB962C8B-B14F-4D97-AF65-F5344CB8AC3E}">
        <p14:creationId xmlns:p14="http://schemas.microsoft.com/office/powerpoint/2010/main" val="2299422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400" dirty="0">
                <a:solidFill>
                  <a:srgbClr val="00588F"/>
                </a:solidFill>
                <a:latin typeface="Arial Black" panose="020B0A04020102020204" pitchFamily="34" charset="0"/>
              </a:rPr>
              <a:t>Risk Management Focus Areas (cont.)</a:t>
            </a:r>
            <a:endParaRPr lang="en-US" sz="2400" dirty="0"/>
          </a:p>
        </p:txBody>
      </p:sp>
      <p:sp>
        <p:nvSpPr>
          <p:cNvPr id="8" name="Content Placeholder 7"/>
          <p:cNvSpPr>
            <a:spLocks noGrp="1"/>
          </p:cNvSpPr>
          <p:nvPr>
            <p:ph idx="1"/>
          </p:nvPr>
        </p:nvSpPr>
        <p:spPr/>
        <p:txBody>
          <a:bodyPr/>
          <a:lstStyle/>
          <a:p>
            <a:pPr marL="457200" indent="-457200">
              <a:buAutoNum type="arabicPeriod"/>
            </a:pPr>
            <a:endParaRPr lang="en-US" dirty="0">
              <a:solidFill>
                <a:srgbClr val="00588F"/>
              </a:solidFill>
            </a:endParaRPr>
          </a:p>
          <a:p>
            <a:pPr>
              <a:buFont typeface="Arial" panose="020B0604020202020204" pitchFamily="34" charset="0"/>
              <a:buChar char="•"/>
            </a:pPr>
            <a:r>
              <a:rPr lang="en-US" dirty="0">
                <a:solidFill>
                  <a:srgbClr val="00588F"/>
                </a:solidFill>
              </a:rPr>
              <a:t>Other Risk</a:t>
            </a:r>
          </a:p>
          <a:p>
            <a:pPr lvl="1">
              <a:buFont typeface="Courier New" panose="02070309020205020404" pitchFamily="49" charset="0"/>
              <a:buChar char="o"/>
            </a:pPr>
            <a:r>
              <a:rPr lang="en-US" dirty="0">
                <a:solidFill>
                  <a:srgbClr val="00588F"/>
                </a:solidFill>
              </a:rPr>
              <a:t>Interruptions in service or other failures</a:t>
            </a:r>
          </a:p>
          <a:p>
            <a:pPr lvl="1">
              <a:buFont typeface="Courier New" panose="02070309020205020404" pitchFamily="49" charset="0"/>
              <a:buChar char="o"/>
            </a:pPr>
            <a:r>
              <a:rPr lang="en-US" dirty="0">
                <a:solidFill>
                  <a:srgbClr val="00588F"/>
                </a:solidFill>
              </a:rPr>
              <a:t>Ability to end relationship with partner</a:t>
            </a:r>
          </a:p>
          <a:p>
            <a:pPr lvl="1">
              <a:buFont typeface="Courier New" panose="02070309020205020404" pitchFamily="49" charset="0"/>
              <a:buChar char="o"/>
            </a:pPr>
            <a:r>
              <a:rPr lang="en-US" dirty="0">
                <a:solidFill>
                  <a:srgbClr val="00588F"/>
                </a:solidFill>
              </a:rPr>
              <a:t>Replacing partner with new provider or building functionality in-house</a:t>
            </a:r>
          </a:p>
          <a:p>
            <a:pPr lvl="1">
              <a:buFont typeface="Courier New" panose="02070309020205020404" pitchFamily="49" charset="0"/>
              <a:buChar char="o"/>
            </a:pPr>
            <a:r>
              <a:rPr lang="en-US" dirty="0">
                <a:solidFill>
                  <a:srgbClr val="00588F"/>
                </a:solidFill>
              </a:rPr>
              <a:t>Liquidity concerns</a:t>
            </a:r>
          </a:p>
          <a:p>
            <a:pPr lvl="1">
              <a:buFont typeface="Courier New" panose="02070309020205020404" pitchFamily="49" charset="0"/>
              <a:buChar char="o"/>
            </a:pPr>
            <a:endParaRPr lang="en-US" dirty="0">
              <a:solidFill>
                <a:srgbClr val="00588F"/>
              </a:solidFill>
            </a:endParaRPr>
          </a:p>
          <a:p>
            <a:pPr lvl="1">
              <a:buFont typeface="Courier New" panose="02070309020205020404" pitchFamily="49" charset="0"/>
              <a:buChar char="o"/>
            </a:pPr>
            <a:endParaRPr lang="en-US" dirty="0">
              <a:solidFill>
                <a:srgbClr val="00588F"/>
              </a:solidFill>
            </a:endParaRPr>
          </a:p>
          <a:p>
            <a:pPr marL="457200" indent="-457200">
              <a:buAutoNum type="arabicPeriod"/>
            </a:pPr>
            <a:endParaRPr lang="en-US" dirty="0">
              <a:solidFill>
                <a:srgbClr val="00588F"/>
              </a:solidFill>
            </a:endParaRPr>
          </a:p>
          <a:p>
            <a:pPr marL="0" indent="0">
              <a:buNone/>
            </a:pPr>
            <a:endParaRPr lang="en-US" dirty="0">
              <a:solidFill>
                <a:srgbClr val="00588F"/>
              </a:solidFill>
            </a:endParaRPr>
          </a:p>
        </p:txBody>
      </p:sp>
    </p:spTree>
    <p:extLst>
      <p:ext uri="{BB962C8B-B14F-4D97-AF65-F5344CB8AC3E}">
        <p14:creationId xmlns:p14="http://schemas.microsoft.com/office/powerpoint/2010/main" val="3303626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400" dirty="0">
                <a:solidFill>
                  <a:srgbClr val="00588F"/>
                </a:solidFill>
                <a:latin typeface="Arial Black" panose="020B0A04020102020204" pitchFamily="34" charset="0"/>
              </a:rPr>
              <a:t>Practical Guidance</a:t>
            </a:r>
            <a:endParaRPr lang="en-US" sz="2400" dirty="0"/>
          </a:p>
        </p:txBody>
      </p:sp>
      <p:sp>
        <p:nvSpPr>
          <p:cNvPr id="8" name="Content Placeholder 7"/>
          <p:cNvSpPr>
            <a:spLocks noGrp="1"/>
          </p:cNvSpPr>
          <p:nvPr>
            <p:ph idx="1"/>
          </p:nvPr>
        </p:nvSpPr>
        <p:spPr/>
        <p:txBody>
          <a:bodyPr/>
          <a:lstStyle/>
          <a:p>
            <a:pPr marL="0" indent="0">
              <a:buNone/>
            </a:pPr>
            <a:endParaRPr lang="en-US" dirty="0">
              <a:solidFill>
                <a:srgbClr val="00588F"/>
              </a:solidFill>
            </a:endParaRPr>
          </a:p>
          <a:p>
            <a:pPr>
              <a:buFont typeface="Arial" panose="020B0604020202020204" pitchFamily="34" charset="0"/>
              <a:buChar char="•"/>
            </a:pPr>
            <a:r>
              <a:rPr lang="en-US" dirty="0">
                <a:solidFill>
                  <a:srgbClr val="00588F"/>
                </a:solidFill>
              </a:rPr>
              <a:t>The financial institution has ultimate responsibility</a:t>
            </a:r>
          </a:p>
          <a:p>
            <a:pPr lvl="1">
              <a:buFont typeface="Courier New" panose="02070309020205020404" pitchFamily="49" charset="0"/>
              <a:buChar char="o"/>
            </a:pPr>
            <a:r>
              <a:rPr lang="en-US" dirty="0">
                <a:solidFill>
                  <a:srgbClr val="00588F"/>
                </a:solidFill>
              </a:rPr>
              <a:t>Regulators expect the financial institution to ensure compliance and manage risks</a:t>
            </a:r>
          </a:p>
          <a:p>
            <a:pPr>
              <a:buFont typeface="Arial" panose="020B0604020202020204" pitchFamily="34" charset="0"/>
              <a:buChar char="•"/>
            </a:pPr>
            <a:r>
              <a:rPr lang="en-US" dirty="0">
                <a:solidFill>
                  <a:srgbClr val="00588F"/>
                </a:solidFill>
              </a:rPr>
              <a:t>Understand the business of the third-party before and during the relationship</a:t>
            </a:r>
          </a:p>
          <a:p>
            <a:pPr lvl="1">
              <a:buFont typeface="Courier New" panose="02070309020205020404" pitchFamily="49" charset="0"/>
              <a:buChar char="o"/>
            </a:pPr>
            <a:r>
              <a:rPr lang="en-US" dirty="0">
                <a:solidFill>
                  <a:srgbClr val="00588F"/>
                </a:solidFill>
              </a:rPr>
              <a:t>Conduct appropriate due diligence before entering into relationship</a:t>
            </a:r>
          </a:p>
          <a:p>
            <a:pPr lvl="1">
              <a:buFont typeface="Courier New" panose="02070309020205020404" pitchFamily="49" charset="0"/>
              <a:buChar char="o"/>
            </a:pPr>
            <a:r>
              <a:rPr lang="en-US" dirty="0">
                <a:solidFill>
                  <a:srgbClr val="00588F"/>
                </a:solidFill>
              </a:rPr>
              <a:t>Monitor and assess partners during lifecycle (set benchmarks)</a:t>
            </a:r>
          </a:p>
          <a:p>
            <a:pPr>
              <a:buFont typeface="Arial" panose="020B0604020202020204" pitchFamily="34" charset="0"/>
              <a:buChar char="•"/>
            </a:pPr>
            <a:r>
              <a:rPr lang="en-US" dirty="0">
                <a:solidFill>
                  <a:srgbClr val="00588F"/>
                </a:solidFill>
              </a:rPr>
              <a:t>Provide for appropriate staffing to support function</a:t>
            </a:r>
          </a:p>
          <a:p>
            <a:pPr lvl="1">
              <a:buFont typeface="Courier New" panose="02070309020205020404" pitchFamily="49" charset="0"/>
              <a:buChar char="o"/>
            </a:pPr>
            <a:r>
              <a:rPr lang="en-US" dirty="0">
                <a:solidFill>
                  <a:srgbClr val="00588F"/>
                </a:solidFill>
              </a:rPr>
              <a:t>Employ experts with direct responsibility for function; redundancy</a:t>
            </a:r>
          </a:p>
          <a:p>
            <a:pPr lvl="1">
              <a:buFont typeface="Courier New" panose="02070309020205020404" pitchFamily="49" charset="0"/>
              <a:buChar char="o"/>
            </a:pPr>
            <a:r>
              <a:rPr lang="en-US" dirty="0">
                <a:solidFill>
                  <a:srgbClr val="00588F"/>
                </a:solidFill>
              </a:rPr>
              <a:t>Have systems and processes in place for potential growth</a:t>
            </a:r>
          </a:p>
        </p:txBody>
      </p:sp>
    </p:spTree>
    <p:extLst>
      <p:ext uri="{BB962C8B-B14F-4D97-AF65-F5344CB8AC3E}">
        <p14:creationId xmlns:p14="http://schemas.microsoft.com/office/powerpoint/2010/main" val="2350708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400" dirty="0">
                <a:solidFill>
                  <a:srgbClr val="00588F"/>
                </a:solidFill>
                <a:latin typeface="Arial Black" panose="020B0A04020102020204" pitchFamily="34" charset="0"/>
              </a:rPr>
              <a:t>Practical Guidance (cont.)</a:t>
            </a:r>
            <a:endParaRPr lang="en-US" sz="2400" dirty="0"/>
          </a:p>
        </p:txBody>
      </p:sp>
      <p:sp>
        <p:nvSpPr>
          <p:cNvPr id="8" name="Content Placeholder 7"/>
          <p:cNvSpPr>
            <a:spLocks noGrp="1"/>
          </p:cNvSpPr>
          <p:nvPr>
            <p:ph idx="1"/>
          </p:nvPr>
        </p:nvSpPr>
        <p:spPr/>
        <p:txBody>
          <a:bodyPr/>
          <a:lstStyle/>
          <a:p>
            <a:pPr marL="0" indent="0">
              <a:buNone/>
            </a:pPr>
            <a:endParaRPr lang="en-US" dirty="0">
              <a:solidFill>
                <a:srgbClr val="00588F"/>
              </a:solidFill>
            </a:endParaRPr>
          </a:p>
          <a:p>
            <a:pPr>
              <a:buFont typeface="Arial" panose="020B0604020202020204" pitchFamily="34" charset="0"/>
              <a:buChar char="•"/>
            </a:pPr>
            <a:r>
              <a:rPr lang="en-US" dirty="0">
                <a:solidFill>
                  <a:srgbClr val="00588F"/>
                </a:solidFill>
              </a:rPr>
              <a:t>Communicate across departments</a:t>
            </a:r>
          </a:p>
          <a:p>
            <a:pPr>
              <a:buFont typeface="Arial" panose="020B0604020202020204" pitchFamily="34" charset="0"/>
              <a:buChar char="•"/>
            </a:pPr>
            <a:r>
              <a:rPr lang="en-US" dirty="0">
                <a:solidFill>
                  <a:srgbClr val="00588F"/>
                </a:solidFill>
              </a:rPr>
              <a:t>Negotiate vendor agreements and understand their terms</a:t>
            </a:r>
          </a:p>
          <a:p>
            <a:pPr lvl="1">
              <a:buFont typeface="Courier New" panose="02070309020205020404" pitchFamily="49" charset="0"/>
              <a:buChar char="o"/>
            </a:pPr>
            <a:r>
              <a:rPr lang="en-US" dirty="0">
                <a:solidFill>
                  <a:srgbClr val="00588F"/>
                </a:solidFill>
              </a:rPr>
              <a:t>Engage professionals and consultants as appropriate</a:t>
            </a:r>
          </a:p>
          <a:p>
            <a:pPr lvl="1">
              <a:buFont typeface="Courier New" panose="02070309020205020404" pitchFamily="49" charset="0"/>
              <a:buChar char="o"/>
            </a:pPr>
            <a:r>
              <a:rPr lang="en-US" dirty="0">
                <a:solidFill>
                  <a:srgbClr val="00588F"/>
                </a:solidFill>
              </a:rPr>
              <a:t>Know the process and cost of extending or terminating agreement</a:t>
            </a:r>
          </a:p>
          <a:p>
            <a:pPr lvl="1">
              <a:buFont typeface="Courier New" panose="02070309020205020404" pitchFamily="49" charset="0"/>
              <a:buChar char="o"/>
            </a:pPr>
            <a:r>
              <a:rPr lang="en-US" dirty="0">
                <a:solidFill>
                  <a:srgbClr val="00588F"/>
                </a:solidFill>
              </a:rPr>
              <a:t>Be wary of exclusive relationships</a:t>
            </a:r>
          </a:p>
          <a:p>
            <a:pPr>
              <a:buFont typeface="Arial" panose="020B0604020202020204" pitchFamily="34" charset="0"/>
              <a:buChar char="•"/>
            </a:pPr>
            <a:r>
              <a:rPr lang="en-US" dirty="0">
                <a:solidFill>
                  <a:srgbClr val="00588F"/>
                </a:solidFill>
              </a:rPr>
              <a:t>Ensure third-party relationships are complementary to mission and expertise of financial institution</a:t>
            </a:r>
          </a:p>
          <a:p>
            <a:pPr>
              <a:buFont typeface="Arial" panose="020B0604020202020204" pitchFamily="34" charset="0"/>
              <a:buChar char="•"/>
            </a:pPr>
            <a:r>
              <a:rPr lang="en-US" dirty="0">
                <a:solidFill>
                  <a:srgbClr val="00588F"/>
                </a:solidFill>
              </a:rPr>
              <a:t>Protect your brand and reputation</a:t>
            </a:r>
          </a:p>
        </p:txBody>
      </p:sp>
    </p:spTree>
    <p:extLst>
      <p:ext uri="{BB962C8B-B14F-4D97-AF65-F5344CB8AC3E}">
        <p14:creationId xmlns:p14="http://schemas.microsoft.com/office/powerpoint/2010/main" val="2568702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33014-0C2C-9131-881B-33D9B3C19F7C}"/>
              </a:ext>
            </a:extLst>
          </p:cNvPr>
          <p:cNvSpPr>
            <a:spLocks noGrp="1"/>
          </p:cNvSpPr>
          <p:nvPr>
            <p:ph type="title"/>
          </p:nvPr>
        </p:nvSpPr>
        <p:spPr/>
        <p:txBody>
          <a:bodyPr/>
          <a:lstStyle/>
          <a:p>
            <a:r>
              <a:rPr lang="en-US" sz="2400" dirty="0">
                <a:solidFill>
                  <a:srgbClr val="00588F"/>
                </a:solidFill>
                <a:latin typeface="Arial Black" panose="020B0A04020102020204" pitchFamily="34" charset="0"/>
              </a:rPr>
              <a:t>Update on SEC Rule Changes</a:t>
            </a:r>
          </a:p>
        </p:txBody>
      </p:sp>
      <p:sp>
        <p:nvSpPr>
          <p:cNvPr id="3" name="Content Placeholder 2">
            <a:extLst>
              <a:ext uri="{FF2B5EF4-FFF2-40B4-BE49-F238E27FC236}">
                <a16:creationId xmlns:a16="http://schemas.microsoft.com/office/drawing/2014/main" id="{BDE1D397-CBC1-610E-7505-CAD8C6A7B59E}"/>
              </a:ext>
            </a:extLst>
          </p:cNvPr>
          <p:cNvSpPr>
            <a:spLocks noGrp="1"/>
          </p:cNvSpPr>
          <p:nvPr>
            <p:ph idx="1"/>
          </p:nvPr>
        </p:nvSpPr>
        <p:spPr/>
        <p:txBody>
          <a:bodyPr/>
          <a:lstStyle/>
          <a:p>
            <a:endParaRPr lang="en-US" dirty="0"/>
          </a:p>
          <a:p>
            <a:pPr>
              <a:buFont typeface="Arial" panose="020B0604020202020204" pitchFamily="34" charset="0"/>
              <a:buChar char="•"/>
            </a:pPr>
            <a:r>
              <a:rPr lang="en-US" dirty="0">
                <a:solidFill>
                  <a:srgbClr val="00588F"/>
                </a:solidFill>
              </a:rPr>
              <a:t>The SEC has been busy over the last year</a:t>
            </a:r>
          </a:p>
          <a:p>
            <a:pPr lvl="1">
              <a:buFont typeface="Courier New" panose="02070309020205020404" pitchFamily="49" charset="0"/>
              <a:buChar char="o"/>
            </a:pPr>
            <a:r>
              <a:rPr lang="en-US" dirty="0" err="1">
                <a:solidFill>
                  <a:srgbClr val="00588F"/>
                </a:solidFill>
                <a:ea typeface="+mn-ea"/>
              </a:rPr>
              <a:t>Clawback</a:t>
            </a:r>
            <a:r>
              <a:rPr lang="en-US" dirty="0">
                <a:solidFill>
                  <a:srgbClr val="00588F"/>
                </a:solidFill>
                <a:ea typeface="+mn-ea"/>
              </a:rPr>
              <a:t> policies (final rules October 2022)</a:t>
            </a:r>
          </a:p>
          <a:p>
            <a:pPr lvl="1">
              <a:buFont typeface="Courier New" panose="02070309020205020404" pitchFamily="49" charset="0"/>
              <a:buChar char="o"/>
            </a:pPr>
            <a:r>
              <a:rPr lang="en-US" dirty="0">
                <a:solidFill>
                  <a:srgbClr val="00588F"/>
                </a:solidFill>
                <a:ea typeface="+mn-ea"/>
              </a:rPr>
              <a:t>Insider trading and Rule 10b5-1 disclosures (final rules December 2022)</a:t>
            </a:r>
          </a:p>
          <a:p>
            <a:pPr lvl="1">
              <a:buFont typeface="Courier New" panose="02070309020205020404" pitchFamily="49" charset="0"/>
              <a:buChar char="o"/>
            </a:pPr>
            <a:r>
              <a:rPr lang="en-US" dirty="0">
                <a:solidFill>
                  <a:srgbClr val="00588F"/>
                </a:solidFill>
                <a:ea typeface="+mn-ea"/>
              </a:rPr>
              <a:t>Share repurchase disclosures (final rules May 2023)</a:t>
            </a:r>
          </a:p>
          <a:p>
            <a:pPr lvl="1">
              <a:buFont typeface="Courier New" panose="02070309020205020404" pitchFamily="49" charset="0"/>
              <a:buChar char="o"/>
            </a:pPr>
            <a:r>
              <a:rPr lang="en-US" dirty="0">
                <a:solidFill>
                  <a:srgbClr val="00588F"/>
                </a:solidFill>
                <a:ea typeface="+mn-ea"/>
              </a:rPr>
              <a:t>Cybersecurity disclosures (final rules July 2023)</a:t>
            </a:r>
          </a:p>
          <a:p>
            <a:pPr>
              <a:buFont typeface="Arial" panose="020B0604020202020204" pitchFamily="34" charset="0"/>
              <a:buChar char="•"/>
            </a:pPr>
            <a:r>
              <a:rPr lang="en-US" dirty="0">
                <a:solidFill>
                  <a:srgbClr val="00588F"/>
                </a:solidFill>
              </a:rPr>
              <a:t>What’s next</a:t>
            </a:r>
          </a:p>
          <a:p>
            <a:pPr lvl="1">
              <a:buFont typeface="Courier New" panose="02070309020205020404" pitchFamily="49" charset="0"/>
              <a:buChar char="o"/>
            </a:pPr>
            <a:r>
              <a:rPr lang="en-US" dirty="0">
                <a:solidFill>
                  <a:srgbClr val="00588F"/>
                </a:solidFill>
                <a:ea typeface="+mn-ea"/>
              </a:rPr>
              <a:t>Climate-related disclosures (final rules expected October 2023)</a:t>
            </a:r>
          </a:p>
          <a:p>
            <a:pPr lvl="1">
              <a:buFont typeface="Courier New" panose="02070309020205020404" pitchFamily="49" charset="0"/>
              <a:buChar char="o"/>
            </a:pPr>
            <a:r>
              <a:rPr lang="en-US" dirty="0">
                <a:solidFill>
                  <a:srgbClr val="00588F"/>
                </a:solidFill>
                <a:ea typeface="+mn-ea"/>
              </a:rPr>
              <a:t>Human capital management (proposed rules expected October 2023)</a:t>
            </a:r>
          </a:p>
          <a:p>
            <a:pPr lvl="1">
              <a:buFont typeface="Courier New" panose="02070309020205020404" pitchFamily="49" charset="0"/>
              <a:buChar char="o"/>
            </a:pPr>
            <a:r>
              <a:rPr lang="en-US" dirty="0">
                <a:solidFill>
                  <a:srgbClr val="00588F"/>
                </a:solidFill>
                <a:ea typeface="+mn-ea"/>
              </a:rPr>
              <a:t>Corporate board diversity (proposed rules expected April 2024)</a:t>
            </a:r>
          </a:p>
          <a:p>
            <a:pPr lvl="1"/>
            <a:endParaRPr lang="en-US" dirty="0"/>
          </a:p>
          <a:p>
            <a:pPr lvl="1"/>
            <a:endParaRPr lang="en-US" dirty="0"/>
          </a:p>
        </p:txBody>
      </p:sp>
    </p:spTree>
    <p:extLst>
      <p:ext uri="{BB962C8B-B14F-4D97-AF65-F5344CB8AC3E}">
        <p14:creationId xmlns:p14="http://schemas.microsoft.com/office/powerpoint/2010/main" val="2791385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33014-0C2C-9131-881B-33D9B3C19F7C}"/>
              </a:ext>
            </a:extLst>
          </p:cNvPr>
          <p:cNvSpPr>
            <a:spLocks noGrp="1"/>
          </p:cNvSpPr>
          <p:nvPr>
            <p:ph type="title"/>
          </p:nvPr>
        </p:nvSpPr>
        <p:spPr/>
        <p:txBody>
          <a:bodyPr/>
          <a:lstStyle/>
          <a:p>
            <a:r>
              <a:rPr lang="en-US" sz="2400" dirty="0" err="1">
                <a:solidFill>
                  <a:srgbClr val="00588F"/>
                </a:solidFill>
                <a:latin typeface="Arial Black" panose="020B0A04020102020204" pitchFamily="34" charset="0"/>
              </a:rPr>
              <a:t>Clawback</a:t>
            </a:r>
            <a:r>
              <a:rPr lang="en-US" sz="2400" dirty="0">
                <a:solidFill>
                  <a:srgbClr val="00588F"/>
                </a:solidFill>
                <a:latin typeface="Arial Black" panose="020B0A04020102020204" pitchFamily="34" charset="0"/>
              </a:rPr>
              <a:t> Policies</a:t>
            </a:r>
          </a:p>
        </p:txBody>
      </p:sp>
      <p:sp>
        <p:nvSpPr>
          <p:cNvPr id="3" name="Content Placeholder 2">
            <a:extLst>
              <a:ext uri="{FF2B5EF4-FFF2-40B4-BE49-F238E27FC236}">
                <a16:creationId xmlns:a16="http://schemas.microsoft.com/office/drawing/2014/main" id="{BDE1D397-CBC1-610E-7505-CAD8C6A7B59E}"/>
              </a:ext>
            </a:extLst>
          </p:cNvPr>
          <p:cNvSpPr>
            <a:spLocks noGrp="1"/>
          </p:cNvSpPr>
          <p:nvPr>
            <p:ph idx="1"/>
          </p:nvPr>
        </p:nvSpPr>
        <p:spPr/>
        <p:txBody>
          <a:bodyPr/>
          <a:lstStyle/>
          <a:p>
            <a:endParaRPr lang="en-US" dirty="0">
              <a:effectLst/>
              <a:latin typeface="Arial" panose="020B060402020202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en-US" dirty="0">
                <a:solidFill>
                  <a:srgbClr val="00588F"/>
                </a:solidFill>
              </a:rPr>
              <a:t>Companies listed on Nasdaq and NYSE are required to implement </a:t>
            </a:r>
            <a:r>
              <a:rPr lang="en-US" dirty="0" err="1">
                <a:solidFill>
                  <a:srgbClr val="00588F"/>
                </a:solidFill>
              </a:rPr>
              <a:t>clawback</a:t>
            </a:r>
            <a:r>
              <a:rPr lang="en-US" dirty="0">
                <a:solidFill>
                  <a:srgbClr val="00588F"/>
                </a:solidFill>
              </a:rPr>
              <a:t> policies to recover incentive compensation in the event the company is required to restate its financial statements</a:t>
            </a:r>
          </a:p>
          <a:p>
            <a:pPr>
              <a:buFont typeface="Arial" panose="020B0604020202020204" pitchFamily="34" charset="0"/>
              <a:buChar char="•"/>
            </a:pPr>
            <a:r>
              <a:rPr lang="en-US" dirty="0">
                <a:solidFill>
                  <a:srgbClr val="00588F"/>
                </a:solidFill>
              </a:rPr>
              <a:t>Policies will apply to current and former executive officers, regardless of whether any misconduct occurred and regardless of a particular officer’s responsibility for the erroneous financial statements, and will apply to compensation that is received on or after </a:t>
            </a:r>
            <a:r>
              <a:rPr lang="en-US" b="1" dirty="0">
                <a:solidFill>
                  <a:srgbClr val="FF0000"/>
                </a:solidFill>
              </a:rPr>
              <a:t>October 2, 2023</a:t>
            </a:r>
          </a:p>
          <a:p>
            <a:pPr>
              <a:buFont typeface="Arial" panose="020B0604020202020204" pitchFamily="34" charset="0"/>
              <a:buChar char="•"/>
            </a:pPr>
            <a:r>
              <a:rPr lang="en-US" dirty="0">
                <a:solidFill>
                  <a:srgbClr val="00588F"/>
                </a:solidFill>
              </a:rPr>
              <a:t>Companies are required to adopt a compliant policy by </a:t>
            </a:r>
            <a:r>
              <a:rPr lang="en-US" b="1" dirty="0">
                <a:solidFill>
                  <a:srgbClr val="FF0000"/>
                </a:solidFill>
              </a:rPr>
              <a:t>December 1, 2023</a:t>
            </a:r>
          </a:p>
          <a:p>
            <a:pPr lvl="1">
              <a:buFont typeface="Courier New" panose="02070309020205020404" pitchFamily="49" charset="0"/>
              <a:buChar char="o"/>
            </a:pPr>
            <a:r>
              <a:rPr lang="en-US" dirty="0">
                <a:solidFill>
                  <a:srgbClr val="00588F"/>
                </a:solidFill>
                <a:ea typeface="+mn-ea"/>
              </a:rPr>
              <a:t>Policy will be filed as exhibit to </a:t>
            </a:r>
            <a:r>
              <a:rPr lang="en-US" b="1" dirty="0">
                <a:solidFill>
                  <a:srgbClr val="FF0000"/>
                </a:solidFill>
                <a:ea typeface="+mn-ea"/>
              </a:rPr>
              <a:t>annual report on Form 10-K for FY 2023</a:t>
            </a:r>
          </a:p>
          <a:p>
            <a:pPr lvl="1">
              <a:buFont typeface="Arial" panose="020B0604020202020204" pitchFamily="34" charset="0"/>
              <a:buChar char="•"/>
            </a:pPr>
            <a:endParaRPr lang="en-US" dirty="0"/>
          </a:p>
          <a:p>
            <a:pPr lvl="1"/>
            <a:endParaRPr lang="en-US" dirty="0"/>
          </a:p>
        </p:txBody>
      </p:sp>
    </p:spTree>
    <p:extLst>
      <p:ext uri="{BB962C8B-B14F-4D97-AF65-F5344CB8AC3E}">
        <p14:creationId xmlns:p14="http://schemas.microsoft.com/office/powerpoint/2010/main" val="1701106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33014-0C2C-9131-881B-33D9B3C19F7C}"/>
              </a:ext>
            </a:extLst>
          </p:cNvPr>
          <p:cNvSpPr>
            <a:spLocks noGrp="1"/>
          </p:cNvSpPr>
          <p:nvPr>
            <p:ph type="title"/>
          </p:nvPr>
        </p:nvSpPr>
        <p:spPr/>
        <p:txBody>
          <a:bodyPr/>
          <a:lstStyle/>
          <a:p>
            <a:r>
              <a:rPr lang="en-US" sz="2400" dirty="0">
                <a:solidFill>
                  <a:srgbClr val="00588F"/>
                </a:solidFill>
                <a:latin typeface="Arial Black" panose="020B0A04020102020204" pitchFamily="34" charset="0"/>
              </a:rPr>
              <a:t>Insider Trading and Rule 10b5-1 Disclosures</a:t>
            </a:r>
          </a:p>
        </p:txBody>
      </p:sp>
      <p:sp>
        <p:nvSpPr>
          <p:cNvPr id="3" name="Content Placeholder 2">
            <a:extLst>
              <a:ext uri="{FF2B5EF4-FFF2-40B4-BE49-F238E27FC236}">
                <a16:creationId xmlns:a16="http://schemas.microsoft.com/office/drawing/2014/main" id="{BDE1D397-CBC1-610E-7505-CAD8C6A7B59E}"/>
              </a:ext>
            </a:extLst>
          </p:cNvPr>
          <p:cNvSpPr>
            <a:spLocks noGrp="1"/>
          </p:cNvSpPr>
          <p:nvPr>
            <p:ph idx="1"/>
          </p:nvPr>
        </p:nvSpPr>
        <p:spPr/>
        <p:txBody>
          <a:bodyPr/>
          <a:lstStyle/>
          <a:p>
            <a:endParaRPr lang="en-US" dirty="0"/>
          </a:p>
          <a:p>
            <a:pPr>
              <a:buFont typeface="Arial" panose="020B0604020202020204" pitchFamily="34" charset="0"/>
              <a:buChar char="•"/>
            </a:pPr>
            <a:r>
              <a:rPr lang="en-US" dirty="0">
                <a:solidFill>
                  <a:srgbClr val="00588F"/>
                </a:solidFill>
              </a:rPr>
              <a:t>10b5-1 Plan requirements for directors and officers</a:t>
            </a:r>
          </a:p>
          <a:p>
            <a:pPr lvl="1">
              <a:buFont typeface="Courier New" panose="02070309020205020404" pitchFamily="49" charset="0"/>
              <a:buChar char="o"/>
            </a:pPr>
            <a:r>
              <a:rPr lang="en-US" dirty="0">
                <a:solidFill>
                  <a:srgbClr val="00588F"/>
                </a:solidFill>
              </a:rPr>
              <a:t>Mandatory cooling off periods, written “good faith” certifications, and restrictions on multiple overlapping plans</a:t>
            </a:r>
          </a:p>
          <a:p>
            <a:pPr lvl="1">
              <a:buFont typeface="Courier New" panose="02070309020205020404" pitchFamily="49" charset="0"/>
              <a:buChar char="o"/>
            </a:pPr>
            <a:r>
              <a:rPr lang="en-US" dirty="0">
                <a:solidFill>
                  <a:srgbClr val="00588F"/>
                </a:solidFill>
              </a:rPr>
              <a:t>Effective </a:t>
            </a:r>
            <a:r>
              <a:rPr lang="en-US" b="1" dirty="0">
                <a:solidFill>
                  <a:srgbClr val="FF0000"/>
                </a:solidFill>
              </a:rPr>
              <a:t>February 27, 2023</a:t>
            </a:r>
          </a:p>
          <a:p>
            <a:pPr>
              <a:buFont typeface="Arial" panose="020B0604020202020204" pitchFamily="34" charset="0"/>
              <a:buChar char="•"/>
            </a:pPr>
            <a:r>
              <a:rPr lang="en-US" dirty="0">
                <a:solidFill>
                  <a:srgbClr val="00588F"/>
                </a:solidFill>
              </a:rPr>
              <a:t>Enhanced disclosures</a:t>
            </a:r>
          </a:p>
          <a:p>
            <a:pPr lvl="1">
              <a:buFont typeface="Courier New" panose="02070309020205020404" pitchFamily="49" charset="0"/>
              <a:buChar char="o"/>
            </a:pPr>
            <a:r>
              <a:rPr lang="en-US" dirty="0">
                <a:solidFill>
                  <a:srgbClr val="00588F"/>
                </a:solidFill>
              </a:rPr>
              <a:t>Quarterly disclosure of whether any director or officer adopted, modified, or terminated 10b5-1 plans or “non-10b5-1 trading arrangements” during the quarter and material terms (other than price)</a:t>
            </a:r>
          </a:p>
          <a:p>
            <a:pPr lvl="1">
              <a:buFont typeface="Courier New" panose="02070309020205020404" pitchFamily="49" charset="0"/>
              <a:buChar char="o"/>
            </a:pPr>
            <a:r>
              <a:rPr lang="en-US" dirty="0">
                <a:solidFill>
                  <a:srgbClr val="00588F"/>
                </a:solidFill>
              </a:rPr>
              <a:t>Effective for </a:t>
            </a:r>
            <a:r>
              <a:rPr lang="en-US" b="1" dirty="0">
                <a:solidFill>
                  <a:srgbClr val="FF0000"/>
                </a:solidFill>
              </a:rPr>
              <a:t>quarterly reports on Form 10-Q beginning Q2 2023</a:t>
            </a:r>
          </a:p>
          <a:p>
            <a:pPr>
              <a:buFont typeface="Arial" panose="020B0604020202020204" pitchFamily="34" charset="0"/>
              <a:buChar char="•"/>
            </a:pPr>
            <a:r>
              <a:rPr lang="en-US" dirty="0">
                <a:solidFill>
                  <a:srgbClr val="00588F"/>
                </a:solidFill>
              </a:rPr>
              <a:t>Insider trading policies</a:t>
            </a:r>
          </a:p>
          <a:p>
            <a:pPr lvl="1">
              <a:buFont typeface="Courier New" panose="02070309020205020404" pitchFamily="49" charset="0"/>
              <a:buChar char="o"/>
            </a:pPr>
            <a:r>
              <a:rPr lang="en-US" dirty="0">
                <a:solidFill>
                  <a:srgbClr val="00588F"/>
                </a:solidFill>
              </a:rPr>
              <a:t>Will be filed as exhibit to </a:t>
            </a:r>
            <a:r>
              <a:rPr lang="en-US" b="1" dirty="0">
                <a:solidFill>
                  <a:srgbClr val="FF0000"/>
                </a:solidFill>
              </a:rPr>
              <a:t>annual report on Form 10-K for FY 2024</a:t>
            </a:r>
          </a:p>
          <a:p>
            <a:pPr lvl="1"/>
            <a:endParaRPr lang="en-US" dirty="0"/>
          </a:p>
          <a:p>
            <a:pPr lvl="1"/>
            <a:endParaRPr lang="en-US" dirty="0"/>
          </a:p>
        </p:txBody>
      </p:sp>
    </p:spTree>
    <p:extLst>
      <p:ext uri="{BB962C8B-B14F-4D97-AF65-F5344CB8AC3E}">
        <p14:creationId xmlns:p14="http://schemas.microsoft.com/office/powerpoint/2010/main" val="4268090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33014-0C2C-9131-881B-33D9B3C19F7C}"/>
              </a:ext>
            </a:extLst>
          </p:cNvPr>
          <p:cNvSpPr>
            <a:spLocks noGrp="1"/>
          </p:cNvSpPr>
          <p:nvPr>
            <p:ph type="title"/>
          </p:nvPr>
        </p:nvSpPr>
        <p:spPr>
          <a:xfrm>
            <a:off x="609145" y="-19250"/>
            <a:ext cx="10911417" cy="585787"/>
          </a:xfrm>
        </p:spPr>
        <p:txBody>
          <a:bodyPr/>
          <a:lstStyle/>
          <a:p>
            <a:r>
              <a:rPr lang="en-US" sz="2400" dirty="0">
                <a:solidFill>
                  <a:srgbClr val="00588F"/>
                </a:solidFill>
                <a:latin typeface="Arial Black" panose="020B0A04020102020204" pitchFamily="34" charset="0"/>
              </a:rPr>
              <a:t>Share Repurchase Disclosures</a:t>
            </a:r>
          </a:p>
        </p:txBody>
      </p:sp>
      <p:sp>
        <p:nvSpPr>
          <p:cNvPr id="3" name="Content Placeholder 2">
            <a:extLst>
              <a:ext uri="{FF2B5EF4-FFF2-40B4-BE49-F238E27FC236}">
                <a16:creationId xmlns:a16="http://schemas.microsoft.com/office/drawing/2014/main" id="{BDE1D397-CBC1-610E-7505-CAD8C6A7B59E}"/>
              </a:ext>
            </a:extLst>
          </p:cNvPr>
          <p:cNvSpPr>
            <a:spLocks noGrp="1"/>
          </p:cNvSpPr>
          <p:nvPr>
            <p:ph idx="1"/>
          </p:nvPr>
        </p:nvSpPr>
        <p:spPr/>
        <p:txBody>
          <a:bodyPr/>
          <a:lstStyle/>
          <a:p>
            <a:endParaRPr lang="en-US" dirty="0"/>
          </a:p>
          <a:p>
            <a:pPr>
              <a:buFont typeface="Arial" panose="020B0604020202020204" pitchFamily="34" charset="0"/>
              <a:buChar char="•"/>
            </a:pPr>
            <a:r>
              <a:rPr lang="en-US" dirty="0">
                <a:solidFill>
                  <a:srgbClr val="00588F"/>
                </a:solidFill>
              </a:rPr>
              <a:t>Current requirement is to include quarterly repurchase data that is aggregated on a monthly basis</a:t>
            </a:r>
          </a:p>
          <a:p>
            <a:pPr>
              <a:buFont typeface="Arial" panose="020B0604020202020204" pitchFamily="34" charset="0"/>
              <a:buChar char="•"/>
            </a:pPr>
            <a:r>
              <a:rPr lang="en-US" dirty="0">
                <a:solidFill>
                  <a:srgbClr val="00588F"/>
                </a:solidFill>
              </a:rPr>
              <a:t>New rules expand these quarterly disclosures to include tabular disclosure of company repurchase activity on a </a:t>
            </a:r>
            <a:r>
              <a:rPr lang="en-US" i="1" dirty="0">
                <a:solidFill>
                  <a:srgbClr val="00588F"/>
                </a:solidFill>
              </a:rPr>
              <a:t>daily</a:t>
            </a:r>
            <a:r>
              <a:rPr lang="en-US" dirty="0">
                <a:solidFill>
                  <a:srgbClr val="00588F"/>
                </a:solidFill>
              </a:rPr>
              <a:t> basis, including number of shares and average price, and also a breakdown of open market purchases, 10b-18 repurchases, and 10b5-1 plan repurchases</a:t>
            </a:r>
          </a:p>
          <a:p>
            <a:pPr>
              <a:buFont typeface="Arial" panose="020B0604020202020204" pitchFamily="34" charset="0"/>
              <a:buChar char="•"/>
            </a:pPr>
            <a:r>
              <a:rPr lang="en-US" dirty="0">
                <a:solidFill>
                  <a:srgbClr val="00588F"/>
                </a:solidFill>
              </a:rPr>
              <a:t>Similar disclosure rules regarding adoption, modification or termination of company 10b5-1 plans as for directors and officers</a:t>
            </a:r>
          </a:p>
          <a:p>
            <a:pPr>
              <a:buFont typeface="Arial" panose="020B0604020202020204" pitchFamily="34" charset="0"/>
              <a:buChar char="•"/>
            </a:pPr>
            <a:r>
              <a:rPr lang="en-US" dirty="0">
                <a:solidFill>
                  <a:srgbClr val="00588F"/>
                </a:solidFill>
              </a:rPr>
              <a:t>Effective for </a:t>
            </a:r>
            <a:r>
              <a:rPr lang="en-US" b="1" dirty="0">
                <a:solidFill>
                  <a:srgbClr val="FF0000"/>
                </a:solidFill>
              </a:rPr>
              <a:t>annual report on Form 10-K for FY 2023 </a:t>
            </a:r>
            <a:r>
              <a:rPr lang="en-US" dirty="0">
                <a:solidFill>
                  <a:srgbClr val="00588F"/>
                </a:solidFill>
              </a:rPr>
              <a:t>(covering Q4 2023)</a:t>
            </a:r>
          </a:p>
          <a:p>
            <a:endParaRPr lang="en-US" dirty="0"/>
          </a:p>
          <a:p>
            <a:pPr lvl="1"/>
            <a:endParaRPr lang="en-US" dirty="0"/>
          </a:p>
          <a:p>
            <a:pPr lvl="1"/>
            <a:endParaRPr lang="en-US" dirty="0"/>
          </a:p>
        </p:txBody>
      </p:sp>
    </p:spTree>
    <p:extLst>
      <p:ext uri="{BB962C8B-B14F-4D97-AF65-F5344CB8AC3E}">
        <p14:creationId xmlns:p14="http://schemas.microsoft.com/office/powerpoint/2010/main" val="2229664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dirty="0"/>
          </a:p>
        </p:txBody>
      </p:sp>
      <p:sp>
        <p:nvSpPr>
          <p:cNvPr id="8" name="Content Placeholder 7"/>
          <p:cNvSpPr>
            <a:spLocks noGrp="1"/>
          </p:cNvSpPr>
          <p:nvPr>
            <p:ph idx="1"/>
          </p:nvPr>
        </p:nvSpPr>
        <p:spPr/>
        <p:txBody>
          <a:bodyPr/>
          <a:lstStyle/>
          <a:p>
            <a:pPr marL="742950" indent="-742950">
              <a:buFont typeface="+mj-lt"/>
              <a:buAutoNum type="arabicPeriod"/>
            </a:pPr>
            <a:endParaRPr kumimoji="0" lang="en-US" sz="3600" b="0" i="0" u="none" strike="noStrike" kern="0" cap="none" spc="0" normalizeH="0" baseline="0" noProof="0" dirty="0">
              <a:ln>
                <a:noFill/>
              </a:ln>
              <a:solidFill>
                <a:srgbClr val="00588F"/>
              </a:solidFill>
              <a:effectLst/>
              <a:uLnTx/>
              <a:uFillTx/>
              <a:latin typeface="Arial Black" panose="020B0A04020102020204" pitchFamily="34" charset="0"/>
              <a:ea typeface="+mj-ea"/>
              <a:cs typeface="+mj-cs"/>
            </a:endParaRPr>
          </a:p>
          <a:p>
            <a:pPr marL="742950" indent="-742950">
              <a:buFont typeface="+mj-lt"/>
              <a:buAutoNum type="arabicPeriod"/>
            </a:pPr>
            <a:r>
              <a:rPr kumimoji="0" lang="en-US" sz="3600" b="0" i="0" u="none" strike="noStrike" kern="0" cap="none" spc="0" normalizeH="0" baseline="0" noProof="0" dirty="0">
                <a:ln>
                  <a:noFill/>
                </a:ln>
                <a:solidFill>
                  <a:srgbClr val="00588F"/>
                </a:solidFill>
                <a:effectLst/>
                <a:uLnTx/>
                <a:uFillTx/>
                <a:latin typeface="Arial Black" panose="020B0A04020102020204" pitchFamily="34" charset="0"/>
                <a:ea typeface="+mj-ea"/>
                <a:cs typeface="+mj-cs"/>
              </a:rPr>
              <a:t>Recent Developments in Supervision of Fintech Partnerships and Other Third-Party Relationships</a:t>
            </a:r>
          </a:p>
          <a:p>
            <a:pPr marL="742950" indent="-742950">
              <a:buFont typeface="+mj-lt"/>
              <a:buAutoNum type="arabicPeriod"/>
            </a:pPr>
            <a:endParaRPr lang="en-US" sz="3600" dirty="0">
              <a:solidFill>
                <a:srgbClr val="00588F"/>
              </a:solidFill>
              <a:latin typeface="Arial Black" panose="020B0A04020102020204" pitchFamily="34" charset="0"/>
              <a:ea typeface="+mj-ea"/>
              <a:cs typeface="+mj-cs"/>
            </a:endParaRPr>
          </a:p>
          <a:p>
            <a:pPr marL="742950" indent="-742950">
              <a:buFont typeface="+mj-lt"/>
              <a:buAutoNum type="arabicPeriod"/>
            </a:pPr>
            <a:r>
              <a:rPr lang="en-US" sz="3600" dirty="0">
                <a:solidFill>
                  <a:srgbClr val="00588F"/>
                </a:solidFill>
                <a:latin typeface="Arial Black" panose="020B0A04020102020204" pitchFamily="34" charset="0"/>
                <a:ea typeface="+mj-ea"/>
                <a:cs typeface="+mj-cs"/>
              </a:rPr>
              <a:t>Update on Recent and Anticipated SEC Rule Changes</a:t>
            </a:r>
            <a:endParaRPr lang="en-US" sz="3600" dirty="0">
              <a:solidFill>
                <a:srgbClr val="00588F"/>
              </a:solidFill>
              <a:latin typeface="Arial Black" panose="020B0A04020102020204" pitchFamily="34" charset="0"/>
            </a:endParaRPr>
          </a:p>
        </p:txBody>
      </p:sp>
    </p:spTree>
    <p:extLst>
      <p:ext uri="{BB962C8B-B14F-4D97-AF65-F5344CB8AC3E}">
        <p14:creationId xmlns:p14="http://schemas.microsoft.com/office/powerpoint/2010/main" val="3700807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33014-0C2C-9131-881B-33D9B3C19F7C}"/>
              </a:ext>
            </a:extLst>
          </p:cNvPr>
          <p:cNvSpPr>
            <a:spLocks noGrp="1"/>
          </p:cNvSpPr>
          <p:nvPr>
            <p:ph type="title"/>
          </p:nvPr>
        </p:nvSpPr>
        <p:spPr/>
        <p:txBody>
          <a:bodyPr/>
          <a:lstStyle/>
          <a:p>
            <a:r>
              <a:rPr lang="en-US" sz="2400" dirty="0">
                <a:solidFill>
                  <a:srgbClr val="00588F"/>
                </a:solidFill>
                <a:latin typeface="Arial Black" panose="020B0A04020102020204" pitchFamily="34" charset="0"/>
              </a:rPr>
              <a:t>Cybersecurity Disclosures</a:t>
            </a:r>
          </a:p>
        </p:txBody>
      </p:sp>
      <p:sp>
        <p:nvSpPr>
          <p:cNvPr id="3" name="Content Placeholder 2">
            <a:extLst>
              <a:ext uri="{FF2B5EF4-FFF2-40B4-BE49-F238E27FC236}">
                <a16:creationId xmlns:a16="http://schemas.microsoft.com/office/drawing/2014/main" id="{BDE1D397-CBC1-610E-7505-CAD8C6A7B59E}"/>
              </a:ext>
            </a:extLst>
          </p:cNvPr>
          <p:cNvSpPr>
            <a:spLocks noGrp="1"/>
          </p:cNvSpPr>
          <p:nvPr>
            <p:ph idx="1"/>
          </p:nvPr>
        </p:nvSpPr>
        <p:spPr/>
        <p:txBody>
          <a:bodyPr/>
          <a:lstStyle/>
          <a:p>
            <a:endParaRPr lang="en-US" dirty="0"/>
          </a:p>
          <a:p>
            <a:pPr>
              <a:buFont typeface="Arial" panose="020B0604020202020204" pitchFamily="34" charset="0"/>
              <a:buChar char="•"/>
            </a:pPr>
            <a:r>
              <a:rPr lang="en-US" dirty="0">
                <a:solidFill>
                  <a:srgbClr val="00588F"/>
                </a:solidFill>
              </a:rPr>
              <a:t>New requirement to disclose a material cybersecurity incident on a current basis (new Item 1.05 of Form 8-K)</a:t>
            </a:r>
          </a:p>
          <a:p>
            <a:pPr lvl="1">
              <a:buFont typeface="Courier New" panose="02070309020205020404" pitchFamily="49" charset="0"/>
              <a:buChar char="o"/>
            </a:pPr>
            <a:r>
              <a:rPr lang="en-US" sz="1800" dirty="0">
                <a:solidFill>
                  <a:srgbClr val="00588F"/>
                </a:solidFill>
              </a:rPr>
              <a:t>Nature, scope, and timing of the incident</a:t>
            </a:r>
          </a:p>
          <a:p>
            <a:pPr lvl="1">
              <a:buFont typeface="Courier New" panose="02070309020205020404" pitchFamily="49" charset="0"/>
              <a:buChar char="o"/>
            </a:pPr>
            <a:r>
              <a:rPr lang="en-US" sz="1800" dirty="0">
                <a:solidFill>
                  <a:srgbClr val="00588F"/>
                </a:solidFill>
              </a:rPr>
              <a:t>Material impact or reasonably likely material impact on financial condition and results of operations</a:t>
            </a:r>
          </a:p>
          <a:p>
            <a:pPr lvl="1">
              <a:buFont typeface="Courier New" panose="02070309020205020404" pitchFamily="49" charset="0"/>
              <a:buChar char="o"/>
            </a:pPr>
            <a:r>
              <a:rPr lang="en-US" sz="1800" dirty="0">
                <a:solidFill>
                  <a:srgbClr val="00588F"/>
                </a:solidFill>
              </a:rPr>
              <a:t>Effective </a:t>
            </a:r>
            <a:r>
              <a:rPr lang="en-US" sz="1800" b="1" dirty="0">
                <a:solidFill>
                  <a:srgbClr val="FF0000"/>
                </a:solidFill>
              </a:rPr>
              <a:t>December 18, 2023</a:t>
            </a:r>
          </a:p>
          <a:p>
            <a:pPr>
              <a:buFont typeface="Arial" panose="020B0604020202020204" pitchFamily="34" charset="0"/>
              <a:buChar char="•"/>
            </a:pPr>
            <a:r>
              <a:rPr lang="en-US" dirty="0">
                <a:solidFill>
                  <a:srgbClr val="00588F"/>
                </a:solidFill>
              </a:rPr>
              <a:t>New annual disclosures</a:t>
            </a:r>
          </a:p>
          <a:p>
            <a:pPr lvl="1">
              <a:buFont typeface="Courier New" panose="02070309020205020404" pitchFamily="49" charset="0"/>
              <a:buChar char="o"/>
            </a:pPr>
            <a:r>
              <a:rPr lang="en-US" sz="1800" dirty="0">
                <a:solidFill>
                  <a:srgbClr val="00588F"/>
                </a:solidFill>
              </a:rPr>
              <a:t>Processes for assessing, identifying, and managing material risks from cybersecurity threats</a:t>
            </a:r>
          </a:p>
          <a:p>
            <a:pPr lvl="1">
              <a:buFont typeface="Courier New" panose="02070309020205020404" pitchFamily="49" charset="0"/>
              <a:buChar char="o"/>
            </a:pPr>
            <a:r>
              <a:rPr lang="en-US" sz="1800" dirty="0">
                <a:solidFill>
                  <a:srgbClr val="00588F"/>
                </a:solidFill>
              </a:rPr>
              <a:t>Whether risks from cybersecurity threats have materially affected or are reasonably likely to materially affect the company</a:t>
            </a:r>
          </a:p>
          <a:p>
            <a:pPr lvl="1">
              <a:buFont typeface="Courier New" panose="02070309020205020404" pitchFamily="49" charset="0"/>
              <a:buChar char="o"/>
            </a:pPr>
            <a:r>
              <a:rPr lang="en-US" sz="1800" dirty="0">
                <a:solidFill>
                  <a:srgbClr val="00588F"/>
                </a:solidFill>
              </a:rPr>
              <a:t>Board of directors’ oversight of risks from cybersecurity threats, and management’s role and expertise in assessing and managing these risks</a:t>
            </a:r>
          </a:p>
          <a:p>
            <a:pPr lvl="1">
              <a:buFont typeface="Courier New" panose="02070309020205020404" pitchFamily="49" charset="0"/>
              <a:buChar char="o"/>
            </a:pPr>
            <a:r>
              <a:rPr lang="en-US" sz="1800" dirty="0">
                <a:solidFill>
                  <a:srgbClr val="00588F"/>
                </a:solidFill>
              </a:rPr>
              <a:t>Effective for </a:t>
            </a:r>
            <a:r>
              <a:rPr lang="en-US" sz="1800" b="1" dirty="0">
                <a:solidFill>
                  <a:srgbClr val="FF0000"/>
                </a:solidFill>
              </a:rPr>
              <a:t>annual report on Form 10-K for FY 2023</a:t>
            </a:r>
          </a:p>
          <a:p>
            <a:endParaRPr lang="en-US" dirty="0"/>
          </a:p>
          <a:p>
            <a:pPr lvl="1"/>
            <a:endParaRPr lang="en-US" dirty="0"/>
          </a:p>
          <a:p>
            <a:pPr lvl="1"/>
            <a:endParaRPr lang="en-US" dirty="0"/>
          </a:p>
        </p:txBody>
      </p:sp>
    </p:spTree>
    <p:extLst>
      <p:ext uri="{BB962C8B-B14F-4D97-AF65-F5344CB8AC3E}">
        <p14:creationId xmlns:p14="http://schemas.microsoft.com/office/powerpoint/2010/main" val="641844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33014-0C2C-9131-881B-33D9B3C19F7C}"/>
              </a:ext>
            </a:extLst>
          </p:cNvPr>
          <p:cNvSpPr>
            <a:spLocks noGrp="1"/>
          </p:cNvSpPr>
          <p:nvPr>
            <p:ph type="title"/>
          </p:nvPr>
        </p:nvSpPr>
        <p:spPr/>
        <p:txBody>
          <a:bodyPr/>
          <a:lstStyle/>
          <a:p>
            <a:r>
              <a:rPr lang="en-US" sz="2400" dirty="0">
                <a:solidFill>
                  <a:srgbClr val="00588F"/>
                </a:solidFill>
                <a:latin typeface="Arial Black" panose="020B0A04020102020204" pitchFamily="34" charset="0"/>
              </a:rPr>
              <a:t>Climate-Related Disclosures</a:t>
            </a:r>
          </a:p>
        </p:txBody>
      </p:sp>
      <p:sp>
        <p:nvSpPr>
          <p:cNvPr id="3" name="Content Placeholder 2">
            <a:extLst>
              <a:ext uri="{FF2B5EF4-FFF2-40B4-BE49-F238E27FC236}">
                <a16:creationId xmlns:a16="http://schemas.microsoft.com/office/drawing/2014/main" id="{BDE1D397-CBC1-610E-7505-CAD8C6A7B59E}"/>
              </a:ext>
            </a:extLst>
          </p:cNvPr>
          <p:cNvSpPr>
            <a:spLocks noGrp="1"/>
          </p:cNvSpPr>
          <p:nvPr>
            <p:ph idx="1"/>
          </p:nvPr>
        </p:nvSpPr>
        <p:spPr/>
        <p:txBody>
          <a:bodyPr/>
          <a:lstStyle/>
          <a:p>
            <a:endParaRPr lang="en-US" dirty="0"/>
          </a:p>
          <a:p>
            <a:pPr>
              <a:buFont typeface="Arial" panose="020B0604020202020204" pitchFamily="34" charset="0"/>
              <a:buChar char="•"/>
            </a:pPr>
            <a:r>
              <a:rPr lang="en-US" dirty="0">
                <a:solidFill>
                  <a:srgbClr val="00588F"/>
                </a:solidFill>
              </a:rPr>
              <a:t>SEC proposed rules in March 2022</a:t>
            </a:r>
          </a:p>
          <a:p>
            <a:pPr lvl="1">
              <a:buFont typeface="Courier New" panose="02070309020205020404" pitchFamily="49" charset="0"/>
              <a:buChar char="o"/>
            </a:pPr>
            <a:r>
              <a:rPr lang="en-US" sz="1800" dirty="0">
                <a:solidFill>
                  <a:srgbClr val="00588F"/>
                </a:solidFill>
              </a:rPr>
              <a:t>Climate-related risks and actual or likely impact on business</a:t>
            </a:r>
          </a:p>
          <a:p>
            <a:pPr lvl="1">
              <a:buFont typeface="Courier New" panose="02070309020205020404" pitchFamily="49" charset="0"/>
              <a:buChar char="o"/>
            </a:pPr>
            <a:r>
              <a:rPr lang="en-US" sz="1800" dirty="0">
                <a:solidFill>
                  <a:srgbClr val="00588F"/>
                </a:solidFill>
              </a:rPr>
              <a:t>Governance, oversight and management of climate-related risks and risk management processes</a:t>
            </a:r>
          </a:p>
          <a:p>
            <a:pPr lvl="1">
              <a:buFont typeface="Courier New" panose="02070309020205020404" pitchFamily="49" charset="0"/>
              <a:buChar char="o"/>
            </a:pPr>
            <a:r>
              <a:rPr lang="en-US" sz="1800" dirty="0">
                <a:solidFill>
                  <a:srgbClr val="00588F"/>
                </a:solidFill>
              </a:rPr>
              <a:t>Emissions data, subject to third-party attestation or assurance</a:t>
            </a:r>
          </a:p>
          <a:p>
            <a:pPr lvl="1">
              <a:buFont typeface="Courier New" panose="02070309020205020404" pitchFamily="49" charset="0"/>
              <a:buChar char="o"/>
            </a:pPr>
            <a:r>
              <a:rPr lang="en-US" sz="1800" dirty="0">
                <a:solidFill>
                  <a:srgbClr val="00588F"/>
                </a:solidFill>
              </a:rPr>
              <a:t>Financial statement metrics that would be part of footnotes to audited financial statements</a:t>
            </a:r>
          </a:p>
          <a:p>
            <a:pPr>
              <a:buFont typeface="Arial" panose="020B0604020202020204" pitchFamily="34" charset="0"/>
              <a:buChar char="•"/>
            </a:pPr>
            <a:r>
              <a:rPr lang="en-US" dirty="0">
                <a:solidFill>
                  <a:srgbClr val="00588F"/>
                </a:solidFill>
              </a:rPr>
              <a:t>California legislature just passed two climate-related disclosure bills that Governor Newsom is expected to sign</a:t>
            </a:r>
          </a:p>
          <a:p>
            <a:pPr lvl="1">
              <a:buFont typeface="Courier New" panose="02070309020205020404" pitchFamily="49" charset="0"/>
              <a:buChar char="o"/>
            </a:pPr>
            <a:r>
              <a:rPr lang="en-US" sz="1800" dirty="0">
                <a:solidFill>
                  <a:srgbClr val="00588F"/>
                </a:solidFill>
              </a:rPr>
              <a:t>Apply to U.S. companies that do business in California and have total revenues (company-wide) of $500 million (for some requirements) or $1 billion (for others)</a:t>
            </a:r>
          </a:p>
          <a:p>
            <a:pPr lvl="1">
              <a:buFont typeface="Courier New" panose="02070309020205020404" pitchFamily="49" charset="0"/>
              <a:buChar char="o"/>
            </a:pPr>
            <a:r>
              <a:rPr lang="en-US" sz="1800" dirty="0">
                <a:solidFill>
                  <a:srgbClr val="00588F"/>
                </a:solidFill>
              </a:rPr>
              <a:t>Phase-in of disclosure requirements begins in 2026</a:t>
            </a:r>
          </a:p>
          <a:p>
            <a:pPr lvl="2"/>
            <a:endParaRPr lang="en-US" dirty="0"/>
          </a:p>
          <a:p>
            <a:pPr lvl="1"/>
            <a:endParaRPr lang="en-US" dirty="0"/>
          </a:p>
          <a:p>
            <a:pPr lvl="1"/>
            <a:endParaRPr lang="en-US" dirty="0"/>
          </a:p>
        </p:txBody>
      </p:sp>
    </p:spTree>
    <p:extLst>
      <p:ext uri="{BB962C8B-B14F-4D97-AF65-F5344CB8AC3E}">
        <p14:creationId xmlns:p14="http://schemas.microsoft.com/office/powerpoint/2010/main" val="1577639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half" idx="1"/>
          </p:nvPr>
        </p:nvSpPr>
        <p:spPr/>
        <p:txBody>
          <a:bodyPr/>
          <a:lstStyle/>
          <a:p>
            <a:pPr marL="0" marR="0" indent="0">
              <a:spcBef>
                <a:spcPts val="0"/>
              </a:spcBef>
              <a:spcAft>
                <a:spcPts val="0"/>
              </a:spcAft>
              <a:buNone/>
            </a:pPr>
            <a:endParaRPr lang="en-US" sz="2400" b="1" dirty="0">
              <a:effectLst/>
              <a:latin typeface="Arial" panose="020B0604020202020204" pitchFamily="34" charset="0"/>
              <a:ea typeface="Calibri" panose="020F0502020204030204" pitchFamily="34" charset="0"/>
            </a:endParaRPr>
          </a:p>
          <a:p>
            <a:pPr marL="0" marR="0" indent="0">
              <a:spcBef>
                <a:spcPts val="0"/>
              </a:spcBef>
              <a:spcAft>
                <a:spcPts val="0"/>
              </a:spcAft>
              <a:buNone/>
            </a:pPr>
            <a:r>
              <a:rPr lang="en-US" sz="2400" b="1" dirty="0">
                <a:solidFill>
                  <a:srgbClr val="00588F"/>
                </a:solidFill>
                <a:effectLst/>
                <a:latin typeface="Arial" panose="020B0604020202020204" pitchFamily="34" charset="0"/>
                <a:ea typeface="Calibri" panose="020F0502020204030204" pitchFamily="34" charset="0"/>
              </a:rPr>
              <a:t>Lee G. Lester</a:t>
            </a:r>
            <a:endParaRPr lang="en-US" sz="3600" dirty="0">
              <a:solidFill>
                <a:srgbClr val="00588F"/>
              </a:solidFill>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dirty="0">
                <a:solidFill>
                  <a:srgbClr val="00588F"/>
                </a:solidFill>
                <a:effectLst/>
                <a:ea typeface="Calibri" panose="020F0502020204030204" pitchFamily="34" charset="0"/>
              </a:rPr>
              <a:t>Williams Mullen</a:t>
            </a:r>
          </a:p>
          <a:p>
            <a:pPr marL="0" marR="0" indent="0">
              <a:spcBef>
                <a:spcPts val="0"/>
              </a:spcBef>
              <a:spcAft>
                <a:spcPts val="0"/>
              </a:spcAft>
              <a:buNone/>
            </a:pPr>
            <a:r>
              <a:rPr lang="en-US" dirty="0">
                <a:solidFill>
                  <a:srgbClr val="00588F"/>
                </a:solidFill>
                <a:effectLst/>
                <a:ea typeface="Calibri" panose="020F0502020204030204" pitchFamily="34" charset="0"/>
              </a:rPr>
              <a:t>200 S. 10</a:t>
            </a:r>
            <a:r>
              <a:rPr lang="en-US" baseline="30000" dirty="0">
                <a:solidFill>
                  <a:srgbClr val="00588F"/>
                </a:solidFill>
                <a:effectLst/>
                <a:ea typeface="Calibri" panose="020F0502020204030204" pitchFamily="34" charset="0"/>
              </a:rPr>
              <a:t>th</a:t>
            </a:r>
            <a:r>
              <a:rPr lang="en-US" dirty="0">
                <a:solidFill>
                  <a:srgbClr val="00588F"/>
                </a:solidFill>
                <a:effectLst/>
                <a:ea typeface="Calibri" panose="020F0502020204030204" pitchFamily="34" charset="0"/>
              </a:rPr>
              <a:t> </a:t>
            </a:r>
            <a:r>
              <a:rPr lang="en-US" dirty="0">
                <a:solidFill>
                  <a:srgbClr val="00588F"/>
                </a:solidFill>
                <a:ea typeface="Calibri" panose="020F0502020204030204" pitchFamily="34" charset="0"/>
              </a:rPr>
              <a:t>Street, Suite 1600</a:t>
            </a:r>
          </a:p>
          <a:p>
            <a:pPr marL="0" marR="0" indent="0">
              <a:spcBef>
                <a:spcPts val="0"/>
              </a:spcBef>
              <a:spcAft>
                <a:spcPts val="0"/>
              </a:spcAft>
              <a:buNone/>
            </a:pPr>
            <a:r>
              <a:rPr lang="en-US" dirty="0">
                <a:solidFill>
                  <a:srgbClr val="00588F"/>
                </a:solidFill>
                <a:effectLst/>
                <a:ea typeface="Calibri" panose="020F0502020204030204" pitchFamily="34" charset="0"/>
              </a:rPr>
              <a:t>Richmond, Virginia 232</a:t>
            </a:r>
            <a:r>
              <a:rPr lang="en-US" dirty="0">
                <a:solidFill>
                  <a:srgbClr val="00588F"/>
                </a:solidFill>
                <a:ea typeface="Calibri" panose="020F0502020204030204" pitchFamily="34" charset="0"/>
              </a:rPr>
              <a:t>19</a:t>
            </a:r>
          </a:p>
          <a:p>
            <a:pPr marL="0" marR="0" indent="0">
              <a:spcBef>
                <a:spcPts val="0"/>
              </a:spcBef>
              <a:spcAft>
                <a:spcPts val="0"/>
              </a:spcAft>
              <a:buNone/>
            </a:pPr>
            <a:r>
              <a:rPr lang="en-US" dirty="0">
                <a:solidFill>
                  <a:srgbClr val="00588F"/>
                </a:solidFill>
                <a:effectLst/>
                <a:ea typeface="Calibri" panose="020F0502020204030204" pitchFamily="34" charset="0"/>
              </a:rPr>
              <a:t>llester@w</a:t>
            </a:r>
            <a:r>
              <a:rPr lang="en-US" dirty="0">
                <a:solidFill>
                  <a:srgbClr val="00588F"/>
                </a:solidFill>
                <a:ea typeface="Calibri" panose="020F0502020204030204" pitchFamily="34" charset="0"/>
              </a:rPr>
              <a:t>illiamsmullen.com</a:t>
            </a:r>
            <a:endParaRPr lang="en-US" dirty="0">
              <a:solidFill>
                <a:srgbClr val="00588F"/>
              </a:solidFill>
              <a:effectLst/>
              <a:ea typeface="Calibri" panose="020F0502020204030204" pitchFamily="34" charset="0"/>
            </a:endParaRPr>
          </a:p>
          <a:p>
            <a:pPr marL="0" indent="0">
              <a:buNone/>
            </a:pPr>
            <a:r>
              <a:rPr lang="en-US" dirty="0">
                <a:solidFill>
                  <a:srgbClr val="00588F"/>
                </a:solidFill>
                <a:ea typeface="Calibri" panose="020F0502020204030204" pitchFamily="34" charset="0"/>
              </a:rPr>
              <a:t>(</a:t>
            </a:r>
            <a:r>
              <a:rPr lang="en-US" dirty="0">
                <a:solidFill>
                  <a:srgbClr val="00588F"/>
                </a:solidFill>
                <a:effectLst/>
                <a:ea typeface="Calibri" panose="020F0502020204030204" pitchFamily="34" charset="0"/>
              </a:rPr>
              <a:t>804) 420-6583</a:t>
            </a:r>
            <a:endParaRPr lang="en-US" dirty="0">
              <a:solidFill>
                <a:srgbClr val="00588F"/>
              </a:solidFill>
            </a:endParaRPr>
          </a:p>
          <a:p>
            <a:pPr marL="0" indent="0">
              <a:buNone/>
            </a:pPr>
            <a:endParaRPr lang="en-US" dirty="0"/>
          </a:p>
        </p:txBody>
      </p:sp>
      <p:sp>
        <p:nvSpPr>
          <p:cNvPr id="4" name="Content Placeholder 3"/>
          <p:cNvSpPr>
            <a:spLocks noGrp="1"/>
          </p:cNvSpPr>
          <p:nvPr>
            <p:ph sz="half" idx="2"/>
          </p:nvPr>
        </p:nvSpPr>
        <p:spPr/>
        <p:txBody>
          <a:bodyPr/>
          <a:lstStyle/>
          <a:p>
            <a:pPr marL="0" marR="0" indent="0">
              <a:spcBef>
                <a:spcPts val="0"/>
              </a:spcBef>
              <a:spcAft>
                <a:spcPts val="0"/>
              </a:spcAft>
              <a:buNone/>
            </a:pPr>
            <a:endParaRPr lang="en-US" sz="2400" b="1" dirty="0">
              <a:effectLst/>
              <a:latin typeface="Arial" panose="020B0604020202020204" pitchFamily="34" charset="0"/>
              <a:ea typeface="Calibri" panose="020F0502020204030204" pitchFamily="34" charset="0"/>
            </a:endParaRPr>
          </a:p>
          <a:p>
            <a:pPr marL="0" marR="0" indent="0">
              <a:spcBef>
                <a:spcPts val="0"/>
              </a:spcBef>
              <a:spcAft>
                <a:spcPts val="0"/>
              </a:spcAft>
              <a:buNone/>
            </a:pPr>
            <a:r>
              <a:rPr lang="en-US" sz="2400" b="1" dirty="0">
                <a:solidFill>
                  <a:srgbClr val="00588F"/>
                </a:solidFill>
                <a:effectLst/>
                <a:latin typeface="Arial" panose="020B0604020202020204" pitchFamily="34" charset="0"/>
                <a:ea typeface="Calibri" panose="020F0502020204030204" pitchFamily="34" charset="0"/>
              </a:rPr>
              <a:t>Benjamin A. McCall</a:t>
            </a:r>
            <a:r>
              <a:rPr lang="en-US" sz="2400" dirty="0">
                <a:solidFill>
                  <a:srgbClr val="00588F"/>
                </a:solidFill>
                <a:effectLst/>
                <a:latin typeface="Arial" panose="020B0604020202020204" pitchFamily="34" charset="0"/>
                <a:ea typeface="Calibri" panose="020F0502020204030204" pitchFamily="34" charset="0"/>
              </a:rPr>
              <a:t> </a:t>
            </a:r>
            <a:endParaRPr lang="en-US" sz="3600" dirty="0">
              <a:solidFill>
                <a:srgbClr val="00588F"/>
              </a:solidFill>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dirty="0">
                <a:solidFill>
                  <a:srgbClr val="00588F"/>
                </a:solidFill>
                <a:effectLst/>
                <a:ea typeface="Calibri" panose="020F0502020204030204" pitchFamily="34" charset="0"/>
              </a:rPr>
              <a:t>Williams Mullen</a:t>
            </a:r>
          </a:p>
          <a:p>
            <a:pPr marL="0" marR="0" indent="0">
              <a:spcBef>
                <a:spcPts val="0"/>
              </a:spcBef>
              <a:spcAft>
                <a:spcPts val="0"/>
              </a:spcAft>
              <a:buNone/>
            </a:pPr>
            <a:r>
              <a:rPr lang="en-US" dirty="0">
                <a:solidFill>
                  <a:srgbClr val="00588F"/>
                </a:solidFill>
                <a:effectLst/>
                <a:ea typeface="Calibri" panose="020F0502020204030204" pitchFamily="34" charset="0"/>
              </a:rPr>
              <a:t>200 S. 10</a:t>
            </a:r>
            <a:r>
              <a:rPr lang="en-US" baseline="30000" dirty="0">
                <a:solidFill>
                  <a:srgbClr val="00588F"/>
                </a:solidFill>
                <a:effectLst/>
                <a:ea typeface="Calibri" panose="020F0502020204030204" pitchFamily="34" charset="0"/>
              </a:rPr>
              <a:t>th</a:t>
            </a:r>
            <a:r>
              <a:rPr lang="en-US" dirty="0">
                <a:solidFill>
                  <a:srgbClr val="00588F"/>
                </a:solidFill>
                <a:effectLst/>
                <a:ea typeface="Calibri" panose="020F0502020204030204" pitchFamily="34" charset="0"/>
              </a:rPr>
              <a:t> </a:t>
            </a:r>
            <a:r>
              <a:rPr lang="en-US" dirty="0">
                <a:solidFill>
                  <a:srgbClr val="00588F"/>
                </a:solidFill>
                <a:ea typeface="Calibri" panose="020F0502020204030204" pitchFamily="34" charset="0"/>
              </a:rPr>
              <a:t>Street, Suite 1600</a:t>
            </a:r>
          </a:p>
          <a:p>
            <a:pPr marL="0" marR="0" indent="0">
              <a:spcBef>
                <a:spcPts val="0"/>
              </a:spcBef>
              <a:spcAft>
                <a:spcPts val="0"/>
              </a:spcAft>
              <a:buNone/>
            </a:pPr>
            <a:r>
              <a:rPr lang="en-US" dirty="0">
                <a:solidFill>
                  <a:srgbClr val="00588F"/>
                </a:solidFill>
                <a:effectLst/>
                <a:ea typeface="Calibri" panose="020F0502020204030204" pitchFamily="34" charset="0"/>
              </a:rPr>
              <a:t>Richmond, Virginia 232</a:t>
            </a:r>
            <a:r>
              <a:rPr lang="en-US" dirty="0">
                <a:solidFill>
                  <a:srgbClr val="00588F"/>
                </a:solidFill>
                <a:ea typeface="Calibri" panose="020F0502020204030204" pitchFamily="34" charset="0"/>
              </a:rPr>
              <a:t>19</a:t>
            </a:r>
          </a:p>
          <a:p>
            <a:pPr marL="0" marR="0" indent="0">
              <a:spcBef>
                <a:spcPts val="0"/>
              </a:spcBef>
              <a:spcAft>
                <a:spcPts val="0"/>
              </a:spcAft>
              <a:buNone/>
            </a:pPr>
            <a:r>
              <a:rPr lang="en-US" dirty="0">
                <a:solidFill>
                  <a:srgbClr val="00588F"/>
                </a:solidFill>
                <a:effectLst/>
                <a:ea typeface="Calibri" panose="020F0502020204030204" pitchFamily="34" charset="0"/>
              </a:rPr>
              <a:t>bmccall@w</a:t>
            </a:r>
            <a:r>
              <a:rPr lang="en-US" dirty="0">
                <a:solidFill>
                  <a:srgbClr val="00588F"/>
                </a:solidFill>
                <a:ea typeface="Calibri" panose="020F0502020204030204" pitchFamily="34" charset="0"/>
              </a:rPr>
              <a:t>illiamsmullen.com</a:t>
            </a:r>
            <a:endParaRPr lang="en-US" dirty="0">
              <a:solidFill>
                <a:srgbClr val="00588F"/>
              </a:solidFill>
              <a:effectLst/>
              <a:ea typeface="Calibri" panose="020F0502020204030204" pitchFamily="34" charset="0"/>
            </a:endParaRPr>
          </a:p>
          <a:p>
            <a:pPr marL="0" indent="0">
              <a:buNone/>
            </a:pPr>
            <a:r>
              <a:rPr lang="en-US" dirty="0">
                <a:solidFill>
                  <a:srgbClr val="00588F"/>
                </a:solidFill>
                <a:ea typeface="Calibri" panose="020F0502020204030204" pitchFamily="34" charset="0"/>
              </a:rPr>
              <a:t>(</a:t>
            </a:r>
            <a:r>
              <a:rPr lang="en-US" dirty="0">
                <a:solidFill>
                  <a:srgbClr val="00588F"/>
                </a:solidFill>
                <a:effectLst/>
                <a:ea typeface="Calibri" panose="020F0502020204030204" pitchFamily="34" charset="0"/>
              </a:rPr>
              <a:t>804) 420-6218</a:t>
            </a:r>
            <a:endParaRPr lang="en-US" dirty="0">
              <a:solidFill>
                <a:srgbClr val="00588F"/>
              </a:solidFill>
            </a:endParaRPr>
          </a:p>
        </p:txBody>
      </p:sp>
    </p:spTree>
    <p:extLst>
      <p:ext uri="{BB962C8B-B14F-4D97-AF65-F5344CB8AC3E}">
        <p14:creationId xmlns:p14="http://schemas.microsoft.com/office/powerpoint/2010/main" val="14040388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r>
              <a:rPr lang="en-US" sz="3600" dirty="0">
                <a:solidFill>
                  <a:srgbClr val="00588F"/>
                </a:solidFill>
              </a:rPr>
              <a:t>THANK YOU!</a:t>
            </a:r>
          </a:p>
        </p:txBody>
      </p:sp>
    </p:spTree>
    <p:extLst>
      <p:ext uri="{BB962C8B-B14F-4D97-AF65-F5344CB8AC3E}">
        <p14:creationId xmlns:p14="http://schemas.microsoft.com/office/powerpoint/2010/main" val="2250971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kumimoji="0" lang="en-US" sz="2400" b="0" i="0" u="none" strike="noStrike" kern="0" cap="none" spc="0" normalizeH="0" baseline="0" noProof="0" dirty="0">
                <a:ln>
                  <a:noFill/>
                </a:ln>
                <a:solidFill>
                  <a:srgbClr val="00588F"/>
                </a:solidFill>
                <a:effectLst/>
                <a:uLnTx/>
                <a:uFillTx/>
                <a:latin typeface="Arial Black" panose="020B0A04020102020204" pitchFamily="34" charset="0"/>
                <a:ea typeface="+mj-ea"/>
                <a:cs typeface="+mj-cs"/>
              </a:rPr>
              <a:t>1. Developments in Supervision of Fintech Partnerships</a:t>
            </a:r>
            <a:endParaRPr lang="en-US" sz="2400" dirty="0"/>
          </a:p>
        </p:txBody>
      </p:sp>
      <p:sp>
        <p:nvSpPr>
          <p:cNvPr id="8" name="Content Placeholder 7"/>
          <p:cNvSpPr>
            <a:spLocks noGrp="1"/>
          </p:cNvSpPr>
          <p:nvPr>
            <p:ph idx="1"/>
          </p:nvPr>
        </p:nvSpPr>
        <p:spPr/>
        <p:txBody>
          <a:bodyPr/>
          <a:lstStyle/>
          <a:p>
            <a:pPr marL="0" indent="0">
              <a:buNone/>
            </a:pPr>
            <a:endParaRPr lang="en-US" u="sng" dirty="0">
              <a:solidFill>
                <a:srgbClr val="00588F"/>
              </a:solidFill>
            </a:endParaRPr>
          </a:p>
          <a:p>
            <a:pPr marL="0" indent="0">
              <a:buNone/>
            </a:pPr>
            <a:r>
              <a:rPr lang="en-US" u="sng" dirty="0">
                <a:solidFill>
                  <a:srgbClr val="00588F"/>
                </a:solidFill>
              </a:rPr>
              <a:t>March 2023</a:t>
            </a:r>
          </a:p>
          <a:p>
            <a:pPr marL="0" indent="0">
              <a:buNone/>
            </a:pPr>
            <a:r>
              <a:rPr lang="en-US" dirty="0">
                <a:solidFill>
                  <a:srgbClr val="00588F"/>
                </a:solidFill>
              </a:rPr>
              <a:t>Office of Financial Technology established by the OCC</a:t>
            </a:r>
          </a:p>
          <a:p>
            <a:pPr marL="0" indent="0">
              <a:buNone/>
            </a:pPr>
            <a:endParaRPr lang="en-US" dirty="0">
              <a:solidFill>
                <a:srgbClr val="00588F"/>
              </a:solidFill>
            </a:endParaRPr>
          </a:p>
          <a:p>
            <a:pPr marL="0" indent="0">
              <a:buNone/>
            </a:pPr>
            <a:r>
              <a:rPr lang="en-US" u="sng" dirty="0">
                <a:solidFill>
                  <a:srgbClr val="00588F"/>
                </a:solidFill>
              </a:rPr>
              <a:t>June 2023</a:t>
            </a:r>
            <a:endParaRPr lang="en-US" dirty="0">
              <a:solidFill>
                <a:srgbClr val="00588F"/>
              </a:solidFill>
            </a:endParaRPr>
          </a:p>
          <a:p>
            <a:pPr marL="0" indent="0">
              <a:buNone/>
            </a:pPr>
            <a:r>
              <a:rPr lang="en-US" dirty="0">
                <a:solidFill>
                  <a:srgbClr val="00588F"/>
                </a:solidFill>
              </a:rPr>
              <a:t>Interagency guidance on risk management for third-party relationships issued by federal bank regulators</a:t>
            </a:r>
          </a:p>
          <a:p>
            <a:pPr marL="0" indent="0">
              <a:buNone/>
            </a:pPr>
            <a:endParaRPr lang="en-US" dirty="0">
              <a:solidFill>
                <a:srgbClr val="00588F"/>
              </a:solidFill>
            </a:endParaRPr>
          </a:p>
          <a:p>
            <a:pPr marL="0" indent="0">
              <a:buNone/>
            </a:pPr>
            <a:r>
              <a:rPr lang="en-US" u="sng" dirty="0">
                <a:solidFill>
                  <a:srgbClr val="00588F"/>
                </a:solidFill>
              </a:rPr>
              <a:t>August 2023</a:t>
            </a:r>
            <a:endParaRPr lang="en-US" dirty="0">
              <a:solidFill>
                <a:srgbClr val="00588F"/>
              </a:solidFill>
            </a:endParaRPr>
          </a:p>
          <a:p>
            <a:pPr marL="0" indent="0">
              <a:buNone/>
            </a:pPr>
            <a:r>
              <a:rPr lang="en-US" dirty="0">
                <a:solidFill>
                  <a:srgbClr val="00588F"/>
                </a:solidFill>
              </a:rPr>
              <a:t>Novel Activities Supervision Program established by the Federal Reserve</a:t>
            </a:r>
          </a:p>
        </p:txBody>
      </p:sp>
    </p:spTree>
    <p:extLst>
      <p:ext uri="{BB962C8B-B14F-4D97-AF65-F5344CB8AC3E}">
        <p14:creationId xmlns:p14="http://schemas.microsoft.com/office/powerpoint/2010/main" val="2712609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kumimoji="0" lang="en-US" sz="2400" b="0" i="0" u="none" strike="noStrike" kern="0" cap="none" spc="0" normalizeH="0" baseline="0" noProof="0" dirty="0">
                <a:ln>
                  <a:noFill/>
                </a:ln>
                <a:solidFill>
                  <a:srgbClr val="00588F"/>
                </a:solidFill>
                <a:effectLst/>
                <a:uLnTx/>
                <a:uFillTx/>
                <a:latin typeface="Arial Black" panose="020B0A04020102020204" pitchFamily="34" charset="0"/>
                <a:ea typeface="+mj-ea"/>
                <a:cs typeface="+mj-cs"/>
              </a:rPr>
              <a:t>OCC’s Office of Financial Technology </a:t>
            </a:r>
            <a:endParaRPr lang="en-US" sz="2400" dirty="0"/>
          </a:p>
        </p:txBody>
      </p:sp>
      <p:sp>
        <p:nvSpPr>
          <p:cNvPr id="8" name="Content Placeholder 7"/>
          <p:cNvSpPr>
            <a:spLocks noGrp="1"/>
          </p:cNvSpPr>
          <p:nvPr>
            <p:ph idx="1"/>
          </p:nvPr>
        </p:nvSpPr>
        <p:spPr/>
        <p:txBody>
          <a:bodyPr/>
          <a:lstStyle/>
          <a:p>
            <a:pPr>
              <a:buFont typeface="Arial" panose="020B0604020202020204" pitchFamily="34" charset="0"/>
              <a:buChar char="•"/>
            </a:pPr>
            <a:endParaRPr lang="en-US" dirty="0">
              <a:solidFill>
                <a:srgbClr val="00588F"/>
              </a:solidFill>
            </a:endParaRPr>
          </a:p>
          <a:p>
            <a:pPr>
              <a:buFont typeface="Arial" panose="020B0604020202020204" pitchFamily="34" charset="0"/>
              <a:buChar char="•"/>
            </a:pPr>
            <a:r>
              <a:rPr lang="en-US" dirty="0">
                <a:solidFill>
                  <a:srgbClr val="00588F"/>
                </a:solidFill>
              </a:rPr>
              <a:t>Established in March 2023</a:t>
            </a:r>
          </a:p>
          <a:p>
            <a:pPr>
              <a:buFont typeface="Arial" panose="020B0604020202020204" pitchFamily="34" charset="0"/>
              <a:buChar char="•"/>
            </a:pPr>
            <a:r>
              <a:rPr lang="en-US" dirty="0">
                <a:solidFill>
                  <a:srgbClr val="00588F"/>
                </a:solidFill>
              </a:rPr>
              <a:t>Replaces and expands upon the OCC’s Office of Innovation</a:t>
            </a:r>
          </a:p>
          <a:p>
            <a:pPr>
              <a:buFont typeface="Arial" panose="020B0604020202020204" pitchFamily="34" charset="0"/>
              <a:buChar char="•"/>
            </a:pPr>
            <a:r>
              <a:rPr lang="en-US" dirty="0">
                <a:solidFill>
                  <a:srgbClr val="00588F"/>
                </a:solidFill>
              </a:rPr>
              <a:t>Continues the OCC’s focus on technology and innovation</a:t>
            </a:r>
          </a:p>
          <a:p>
            <a:pPr>
              <a:buFont typeface="Arial" panose="020B0604020202020204" pitchFamily="34" charset="0"/>
              <a:buChar char="•"/>
            </a:pPr>
            <a:r>
              <a:rPr lang="en-US" dirty="0">
                <a:solidFill>
                  <a:srgbClr val="00588F"/>
                </a:solidFill>
              </a:rPr>
              <a:t>Stated purposes include:</a:t>
            </a:r>
          </a:p>
          <a:p>
            <a:pPr lvl="1">
              <a:buFont typeface="Courier New" panose="02070309020205020404" pitchFamily="49" charset="0"/>
              <a:buChar char="o"/>
            </a:pPr>
            <a:r>
              <a:rPr lang="en-US" dirty="0">
                <a:solidFill>
                  <a:srgbClr val="00588F"/>
                </a:solidFill>
              </a:rPr>
              <a:t>Bolster the OCC’s expertise and ability to adapt to technological changes in the banking industry</a:t>
            </a:r>
          </a:p>
          <a:p>
            <a:pPr lvl="1">
              <a:buFont typeface="Courier New" panose="02070309020205020404" pitchFamily="49" charset="0"/>
              <a:buChar char="o"/>
            </a:pPr>
            <a:r>
              <a:rPr lang="en-US" dirty="0">
                <a:solidFill>
                  <a:srgbClr val="00588F"/>
                </a:solidFill>
              </a:rPr>
              <a:t>Ensure the OCC’s leadership and agility in providing high-quality supervision of bank-fintech partnerships</a:t>
            </a:r>
          </a:p>
        </p:txBody>
      </p:sp>
    </p:spTree>
    <p:extLst>
      <p:ext uri="{BB962C8B-B14F-4D97-AF65-F5344CB8AC3E}">
        <p14:creationId xmlns:p14="http://schemas.microsoft.com/office/powerpoint/2010/main" val="1429713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kumimoji="0" lang="en-US" sz="2400" b="0" i="0" u="none" strike="noStrike" kern="0" cap="none" spc="0" normalizeH="0" baseline="0" noProof="0" dirty="0">
                <a:ln>
                  <a:noFill/>
                </a:ln>
                <a:solidFill>
                  <a:srgbClr val="00588F"/>
                </a:solidFill>
                <a:effectLst/>
                <a:uLnTx/>
                <a:uFillTx/>
                <a:latin typeface="Arial Black" panose="020B0A04020102020204" pitchFamily="34" charset="0"/>
                <a:ea typeface="+mj-ea"/>
                <a:cs typeface="+mj-cs"/>
              </a:rPr>
              <a:t>Federal Reserve’s Novel Activities Supervision Program</a:t>
            </a:r>
            <a:endParaRPr lang="en-US" sz="2400" dirty="0"/>
          </a:p>
        </p:txBody>
      </p:sp>
      <p:sp>
        <p:nvSpPr>
          <p:cNvPr id="8" name="Content Placeholder 7"/>
          <p:cNvSpPr>
            <a:spLocks noGrp="1"/>
          </p:cNvSpPr>
          <p:nvPr>
            <p:ph idx="1"/>
          </p:nvPr>
        </p:nvSpPr>
        <p:spPr/>
        <p:txBody>
          <a:bodyPr/>
          <a:lstStyle/>
          <a:p>
            <a:pPr marL="231775" marR="0" lvl="0" indent="-231775"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US" sz="2400" b="0" i="0" u="none" strike="noStrike" kern="0" cap="none" spc="0" normalizeH="0" baseline="0" noProof="0" dirty="0">
              <a:ln>
                <a:noFill/>
              </a:ln>
              <a:solidFill>
                <a:srgbClr val="00588F"/>
              </a:solidFill>
              <a:effectLst/>
              <a:uLnTx/>
              <a:uFillTx/>
              <a:latin typeface="Arial" panose="020B0604020202020204" pitchFamily="34" charset="0"/>
              <a:ea typeface="+mn-ea"/>
              <a:cs typeface="Arial" panose="020B0604020202020204" pitchFamily="34" charset="0"/>
            </a:endParaRPr>
          </a:p>
          <a:p>
            <a:pPr marL="231775" marR="0" lvl="0" indent="-231775"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400" b="0" i="0" u="none" strike="noStrike" kern="0" cap="none" spc="0" normalizeH="0" baseline="0" noProof="0" dirty="0">
                <a:ln>
                  <a:noFill/>
                </a:ln>
                <a:solidFill>
                  <a:srgbClr val="00588F"/>
                </a:solidFill>
                <a:effectLst/>
                <a:uLnTx/>
                <a:uFillTx/>
                <a:latin typeface="Arial" panose="020B0604020202020204" pitchFamily="34" charset="0"/>
                <a:ea typeface="+mn-ea"/>
                <a:cs typeface="Arial" panose="020B0604020202020204" pitchFamily="34" charset="0"/>
              </a:rPr>
              <a:t>Established in August 2023</a:t>
            </a:r>
          </a:p>
          <a:p>
            <a:pPr marL="231775" marR="0" lvl="0" indent="-231775"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400" b="0" i="0" u="none" strike="noStrike" kern="0" cap="none" spc="0" normalizeH="0" baseline="0" noProof="0" dirty="0">
                <a:ln>
                  <a:noFill/>
                </a:ln>
                <a:solidFill>
                  <a:srgbClr val="00588F"/>
                </a:solidFill>
                <a:effectLst/>
                <a:uLnTx/>
                <a:uFillTx/>
                <a:latin typeface="Arial" panose="020B0604020202020204" pitchFamily="34" charset="0"/>
                <a:ea typeface="+mn-ea"/>
                <a:cs typeface="Arial" panose="020B0604020202020204" pitchFamily="34" charset="0"/>
              </a:rPr>
              <a:t>Program will focus on crypto-assets, distributed ledger technology, and complex, technology-driven partnerships with nonbanks to deliver financial services to customers</a:t>
            </a:r>
          </a:p>
          <a:p>
            <a:pPr marL="231775" marR="0" lvl="0" indent="-231775"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400" b="0" i="0" u="none" strike="noStrike" kern="0" cap="none" spc="0" normalizeH="0" baseline="0" noProof="0" dirty="0">
                <a:ln>
                  <a:noFill/>
                </a:ln>
                <a:solidFill>
                  <a:srgbClr val="00588F"/>
                </a:solidFill>
                <a:effectLst/>
                <a:uLnTx/>
                <a:uFillTx/>
                <a:latin typeface="Arial" panose="020B0604020202020204" pitchFamily="34" charset="0"/>
                <a:ea typeface="+mn-ea"/>
                <a:cs typeface="Arial" panose="020B0604020202020204" pitchFamily="34" charset="0"/>
              </a:rPr>
              <a:t>Stated purposes include:</a:t>
            </a:r>
          </a:p>
          <a:p>
            <a:pPr marL="742950" marR="0" lvl="1" indent="-285750" algn="l" defTabSz="457200" rtl="0" eaLnBrk="0" fontAlgn="base" latinLnBrk="0" hangingPunct="0">
              <a:lnSpc>
                <a:spcPct val="100000"/>
              </a:lnSpc>
              <a:spcBef>
                <a:spcPct val="20000"/>
              </a:spcBef>
              <a:spcAft>
                <a:spcPct val="0"/>
              </a:spcAft>
              <a:buClrTx/>
              <a:buSzTx/>
              <a:buFont typeface="Courier New" panose="02070309020205020404" pitchFamily="49" charset="0"/>
              <a:buChar char="o"/>
              <a:tabLst/>
              <a:defRPr/>
            </a:pPr>
            <a:r>
              <a:rPr kumimoji="0" lang="en-US" sz="2400" b="0" i="0" u="none" strike="noStrike" kern="0" cap="none" spc="0" normalizeH="0" baseline="0" noProof="0" dirty="0">
                <a:ln>
                  <a:noFill/>
                </a:ln>
                <a:solidFill>
                  <a:srgbClr val="00588F"/>
                </a:solidFill>
                <a:effectLst/>
                <a:uLnTx/>
                <a:uFillTx/>
                <a:latin typeface="Arial" panose="020B0604020202020204" pitchFamily="34" charset="0"/>
                <a:cs typeface="Arial" panose="020B0604020202020204" pitchFamily="34" charset="0"/>
              </a:rPr>
              <a:t>Ensure that the risks associated with innovation are appropriately addressed</a:t>
            </a:r>
          </a:p>
          <a:p>
            <a:pPr marL="742950" marR="0" lvl="1" indent="-285750" algn="l" defTabSz="457200" rtl="0" eaLnBrk="0" fontAlgn="base" latinLnBrk="0" hangingPunct="0">
              <a:lnSpc>
                <a:spcPct val="100000"/>
              </a:lnSpc>
              <a:spcBef>
                <a:spcPct val="20000"/>
              </a:spcBef>
              <a:spcAft>
                <a:spcPct val="0"/>
              </a:spcAft>
              <a:buClrTx/>
              <a:buSzTx/>
              <a:buFont typeface="Courier New" panose="02070309020205020404" pitchFamily="49" charset="0"/>
              <a:buChar char="o"/>
              <a:tabLst/>
              <a:defRPr/>
            </a:pPr>
            <a:r>
              <a:rPr kumimoji="0" lang="en-US" sz="2400" b="0" i="0" u="none" strike="noStrike" kern="0" cap="none" spc="0" normalizeH="0" baseline="0" noProof="0" dirty="0">
                <a:ln>
                  <a:noFill/>
                </a:ln>
                <a:solidFill>
                  <a:srgbClr val="00588F"/>
                </a:solidFill>
                <a:effectLst/>
                <a:uLnTx/>
                <a:uFillTx/>
                <a:latin typeface="Arial" panose="020B0604020202020204" pitchFamily="34" charset="0"/>
                <a:cs typeface="Arial" panose="020B0604020202020204" pitchFamily="34" charset="0"/>
              </a:rPr>
              <a:t>Enhance the monitoring and examination of novel activities</a:t>
            </a:r>
          </a:p>
          <a:p>
            <a:pPr>
              <a:buFont typeface="Arial" panose="020B0604020202020204" pitchFamily="34" charset="0"/>
              <a:buChar char="•"/>
              <a:defRPr/>
            </a:pPr>
            <a:r>
              <a:rPr lang="en-US" dirty="0">
                <a:solidFill>
                  <a:srgbClr val="00588F"/>
                </a:solidFill>
              </a:rPr>
              <a:t>Fed will notify organizations whose novel activities will be subject to examination through the Program</a:t>
            </a:r>
            <a:endParaRPr kumimoji="0" lang="en-US" b="0" i="0" u="none" strike="noStrike" kern="0" cap="none" spc="0" normalizeH="0" baseline="0" noProof="0" dirty="0">
              <a:ln>
                <a:noFill/>
              </a:ln>
              <a:solidFill>
                <a:srgbClr val="00588F"/>
              </a:solidFill>
              <a:effectLst/>
              <a:uLnTx/>
              <a:uFillTx/>
              <a:latin typeface="Arial" panose="020B0604020202020204" pitchFamily="34" charset="0"/>
              <a:cs typeface="Arial" panose="020B0604020202020204" pitchFamily="34" charset="0"/>
            </a:endParaRPr>
          </a:p>
          <a:p>
            <a:pPr marL="0" indent="0">
              <a:buNone/>
            </a:pPr>
            <a:endParaRPr lang="en-US" dirty="0">
              <a:solidFill>
                <a:srgbClr val="00588F"/>
              </a:solidFill>
            </a:endParaRPr>
          </a:p>
        </p:txBody>
      </p:sp>
    </p:spTree>
    <p:extLst>
      <p:ext uri="{BB962C8B-B14F-4D97-AF65-F5344CB8AC3E}">
        <p14:creationId xmlns:p14="http://schemas.microsoft.com/office/powerpoint/2010/main" val="3368174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kumimoji="0" lang="en-US" sz="2400" b="0" i="0" u="none" strike="noStrike" kern="0" cap="none" spc="0" normalizeH="0" baseline="0" noProof="0" dirty="0">
                <a:ln>
                  <a:noFill/>
                </a:ln>
                <a:solidFill>
                  <a:srgbClr val="00588F"/>
                </a:solidFill>
                <a:effectLst/>
                <a:uLnTx/>
                <a:uFillTx/>
                <a:latin typeface="Arial Black" panose="020B0A04020102020204" pitchFamily="34" charset="0"/>
                <a:ea typeface="+mj-ea"/>
                <a:cs typeface="+mj-cs"/>
              </a:rPr>
              <a:t>Interagency Guidance on Third-Party Relationships</a:t>
            </a:r>
            <a:endParaRPr lang="en-US" sz="2400" dirty="0"/>
          </a:p>
        </p:txBody>
      </p:sp>
      <p:sp>
        <p:nvSpPr>
          <p:cNvPr id="8" name="Content Placeholder 7"/>
          <p:cNvSpPr>
            <a:spLocks noGrp="1"/>
          </p:cNvSpPr>
          <p:nvPr>
            <p:ph idx="1"/>
          </p:nvPr>
        </p:nvSpPr>
        <p:spPr/>
        <p:txBody>
          <a:bodyPr/>
          <a:lstStyle/>
          <a:p>
            <a:pPr>
              <a:buFont typeface="Arial" panose="020B0604020202020204" pitchFamily="34" charset="0"/>
              <a:buChar char="•"/>
            </a:pPr>
            <a:endParaRPr lang="en-US" dirty="0">
              <a:solidFill>
                <a:srgbClr val="00588F"/>
              </a:solidFill>
            </a:endParaRPr>
          </a:p>
          <a:p>
            <a:pPr>
              <a:buFont typeface="Arial" panose="020B0604020202020204" pitchFamily="34" charset="0"/>
              <a:buChar char="•"/>
            </a:pPr>
            <a:r>
              <a:rPr lang="en-US" dirty="0">
                <a:solidFill>
                  <a:srgbClr val="00588F"/>
                </a:solidFill>
              </a:rPr>
              <a:t>Standardizes third-party risk guidance from federal bank regulators</a:t>
            </a:r>
          </a:p>
          <a:p>
            <a:pPr marL="0" indent="0">
              <a:buNone/>
            </a:pPr>
            <a:endParaRPr lang="en-US" dirty="0">
              <a:solidFill>
                <a:srgbClr val="00588F"/>
              </a:solidFill>
            </a:endParaRPr>
          </a:p>
          <a:p>
            <a:pPr>
              <a:buFont typeface="Arial" panose="020B0604020202020204" pitchFamily="34" charset="0"/>
              <a:buChar char="•"/>
            </a:pPr>
            <a:r>
              <a:rPr lang="en-US" dirty="0">
                <a:solidFill>
                  <a:srgbClr val="00588F"/>
                </a:solidFill>
              </a:rPr>
              <a:t>Applies to all third-party relationships, not just fintech partnerships</a:t>
            </a:r>
          </a:p>
          <a:p>
            <a:pPr marL="0" indent="0">
              <a:buNone/>
            </a:pPr>
            <a:endParaRPr lang="en-US" dirty="0">
              <a:solidFill>
                <a:srgbClr val="00588F"/>
              </a:solidFill>
            </a:endParaRPr>
          </a:p>
          <a:p>
            <a:pPr>
              <a:buFont typeface="Arial" panose="020B0604020202020204" pitchFamily="34" charset="0"/>
              <a:buChar char="•"/>
            </a:pPr>
            <a:r>
              <a:rPr lang="en-US" dirty="0">
                <a:solidFill>
                  <a:srgbClr val="00588F"/>
                </a:solidFill>
              </a:rPr>
              <a:t>Emphasizes the need to tailor risk management focus based on the importance and complexity of the function</a:t>
            </a:r>
          </a:p>
        </p:txBody>
      </p:sp>
    </p:spTree>
    <p:extLst>
      <p:ext uri="{BB962C8B-B14F-4D97-AF65-F5344CB8AC3E}">
        <p14:creationId xmlns:p14="http://schemas.microsoft.com/office/powerpoint/2010/main" val="3452672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kumimoji="0" lang="en-US" sz="2400" b="0" i="0" u="none" strike="noStrike" kern="0" cap="none" spc="0" normalizeH="0" baseline="0" noProof="0" dirty="0">
                <a:ln>
                  <a:noFill/>
                </a:ln>
                <a:solidFill>
                  <a:srgbClr val="00588F"/>
                </a:solidFill>
                <a:effectLst/>
                <a:uLnTx/>
                <a:uFillTx/>
                <a:latin typeface="Arial Black" panose="020B0A04020102020204" pitchFamily="34" charset="0"/>
                <a:ea typeface="+mj-ea"/>
                <a:cs typeface="+mj-cs"/>
              </a:rPr>
              <a:t>Interagency Guidance on Third-Party Relationships (cont.</a:t>
            </a:r>
            <a:r>
              <a:rPr lang="en-US" sz="2400" dirty="0">
                <a:solidFill>
                  <a:srgbClr val="00588F"/>
                </a:solidFill>
                <a:latin typeface="Arial Black" panose="020B0A04020102020204" pitchFamily="34" charset="0"/>
              </a:rPr>
              <a:t>)</a:t>
            </a:r>
            <a:endParaRPr lang="en-US" sz="2400" dirty="0"/>
          </a:p>
        </p:txBody>
      </p:sp>
      <p:sp>
        <p:nvSpPr>
          <p:cNvPr id="8" name="Content Placeholder 7"/>
          <p:cNvSpPr>
            <a:spLocks noGrp="1"/>
          </p:cNvSpPr>
          <p:nvPr>
            <p:ph idx="1"/>
          </p:nvPr>
        </p:nvSpPr>
        <p:spPr/>
        <p:txBody>
          <a:bodyPr/>
          <a:lstStyle/>
          <a:p>
            <a:pPr>
              <a:buFont typeface="Arial" panose="020B0604020202020204" pitchFamily="34" charset="0"/>
              <a:buChar char="•"/>
            </a:pPr>
            <a:endParaRPr lang="en-US" dirty="0">
              <a:solidFill>
                <a:srgbClr val="00588F"/>
              </a:solidFill>
            </a:endParaRPr>
          </a:p>
          <a:p>
            <a:pPr>
              <a:buFont typeface="Arial" panose="020B0604020202020204" pitchFamily="34" charset="0"/>
              <a:buChar char="•"/>
            </a:pPr>
            <a:r>
              <a:rPr lang="en-US" dirty="0">
                <a:solidFill>
                  <a:srgbClr val="00588F"/>
                </a:solidFill>
              </a:rPr>
              <a:t>Guidance on managing third-party relationships:</a:t>
            </a:r>
          </a:p>
          <a:p>
            <a:pPr lvl="1">
              <a:buFont typeface="Courier New" panose="02070309020205020404" pitchFamily="49" charset="0"/>
              <a:buChar char="o"/>
            </a:pPr>
            <a:r>
              <a:rPr lang="en-US" dirty="0">
                <a:solidFill>
                  <a:srgbClr val="00588F"/>
                </a:solidFill>
              </a:rPr>
              <a:t>Planning for engaging third-party</a:t>
            </a:r>
          </a:p>
          <a:p>
            <a:pPr lvl="1">
              <a:buFont typeface="Courier New" panose="02070309020205020404" pitchFamily="49" charset="0"/>
              <a:buChar char="o"/>
            </a:pPr>
            <a:r>
              <a:rPr lang="en-US" dirty="0">
                <a:solidFill>
                  <a:srgbClr val="00588F"/>
                </a:solidFill>
              </a:rPr>
              <a:t>Due diligence and selection of partner</a:t>
            </a:r>
          </a:p>
          <a:p>
            <a:pPr lvl="1">
              <a:buFont typeface="Courier New" panose="02070309020205020404" pitchFamily="49" charset="0"/>
              <a:buChar char="o"/>
            </a:pPr>
            <a:r>
              <a:rPr lang="en-US" dirty="0">
                <a:solidFill>
                  <a:srgbClr val="00588F"/>
                </a:solidFill>
              </a:rPr>
              <a:t>Negotiation of contract</a:t>
            </a:r>
          </a:p>
          <a:p>
            <a:pPr lvl="1">
              <a:buFont typeface="Courier New" panose="02070309020205020404" pitchFamily="49" charset="0"/>
              <a:buChar char="o"/>
            </a:pPr>
            <a:r>
              <a:rPr lang="en-US" dirty="0">
                <a:solidFill>
                  <a:srgbClr val="00588F"/>
                </a:solidFill>
              </a:rPr>
              <a:t>Ongoing monitoring of partner</a:t>
            </a:r>
          </a:p>
          <a:p>
            <a:pPr lvl="1">
              <a:buFont typeface="Courier New" panose="02070309020205020404" pitchFamily="49" charset="0"/>
              <a:buChar char="o"/>
            </a:pPr>
            <a:r>
              <a:rPr lang="en-US" dirty="0">
                <a:solidFill>
                  <a:srgbClr val="00588F"/>
                </a:solidFill>
              </a:rPr>
              <a:t>Termination of relationship</a:t>
            </a:r>
          </a:p>
        </p:txBody>
      </p:sp>
    </p:spTree>
    <p:extLst>
      <p:ext uri="{BB962C8B-B14F-4D97-AF65-F5344CB8AC3E}">
        <p14:creationId xmlns:p14="http://schemas.microsoft.com/office/powerpoint/2010/main" val="3678373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1B7C4-1699-2493-4622-5AD485C3775F}"/>
              </a:ext>
            </a:extLst>
          </p:cNvPr>
          <p:cNvSpPr>
            <a:spLocks noGrp="1"/>
          </p:cNvSpPr>
          <p:nvPr>
            <p:ph type="title"/>
          </p:nvPr>
        </p:nvSpPr>
        <p:spPr/>
        <p:txBody>
          <a:bodyPr/>
          <a:lstStyle/>
          <a:p>
            <a:r>
              <a:rPr kumimoji="0" lang="en-US" sz="2400" b="0" i="0" u="none" strike="noStrike" kern="0" cap="none" spc="0" normalizeH="0" baseline="0" noProof="0" dirty="0">
                <a:ln>
                  <a:noFill/>
                </a:ln>
                <a:solidFill>
                  <a:srgbClr val="00588F"/>
                </a:solidFill>
                <a:effectLst/>
                <a:uLnTx/>
                <a:uFillTx/>
                <a:latin typeface="Arial Black" panose="020B0A04020102020204" pitchFamily="34" charset="0"/>
                <a:ea typeface="+mj-ea"/>
                <a:cs typeface="+mj-cs"/>
              </a:rPr>
              <a:t>Interagency Guidance on Third-Party Relationships (cont.)</a:t>
            </a:r>
            <a:endParaRPr lang="en-US" dirty="0"/>
          </a:p>
        </p:txBody>
      </p:sp>
      <p:sp>
        <p:nvSpPr>
          <p:cNvPr id="3" name="Content Placeholder 2">
            <a:extLst>
              <a:ext uri="{FF2B5EF4-FFF2-40B4-BE49-F238E27FC236}">
                <a16:creationId xmlns:a16="http://schemas.microsoft.com/office/drawing/2014/main" id="{39C7DF4A-D386-7C0C-9F11-F858D02295C7}"/>
              </a:ext>
            </a:extLst>
          </p:cNvPr>
          <p:cNvSpPr>
            <a:spLocks noGrp="1"/>
          </p:cNvSpPr>
          <p:nvPr>
            <p:ph sz="half" idx="1"/>
          </p:nvPr>
        </p:nvSpPr>
        <p:spPr>
          <a:xfrm>
            <a:off x="609600" y="904876"/>
            <a:ext cx="10910962" cy="4525963"/>
          </a:xfrm>
        </p:spPr>
        <p:txBody>
          <a:bodyPr/>
          <a:lstStyle/>
          <a:p>
            <a:pPr>
              <a:buFont typeface="Arial" panose="020B0604020202020204" pitchFamily="34" charset="0"/>
              <a:buChar char="•"/>
              <a:defRPr/>
            </a:pPr>
            <a:endParaRPr kumimoji="0" lang="en-US" b="0" i="0" u="none" strike="noStrike" kern="0" cap="none" spc="0" normalizeH="0" baseline="0" noProof="0" dirty="0">
              <a:ln>
                <a:noFill/>
              </a:ln>
              <a:solidFill>
                <a:srgbClr val="00588F"/>
              </a:solidFill>
              <a:effectLst/>
              <a:uLnTx/>
              <a:uFillTx/>
              <a:latin typeface="Arial" panose="020B0604020202020204" pitchFamily="34" charset="0"/>
              <a:cs typeface="Arial" panose="020B0604020202020204" pitchFamily="34" charset="0"/>
            </a:endParaRPr>
          </a:p>
          <a:p>
            <a:pPr>
              <a:buFont typeface="Arial" panose="020B0604020202020204" pitchFamily="34" charset="0"/>
              <a:buChar char="•"/>
              <a:defRPr/>
            </a:pPr>
            <a:r>
              <a:rPr lang="en-US" dirty="0">
                <a:solidFill>
                  <a:srgbClr val="00588F"/>
                </a:solidFill>
              </a:rPr>
              <a:t>Guidance on structuring third-party risk management processes</a:t>
            </a:r>
            <a:endParaRPr kumimoji="0" lang="en-US" b="0" i="0" u="none" strike="noStrike" kern="0" cap="none" spc="0" normalizeH="0" baseline="0" noProof="0" dirty="0">
              <a:ln>
                <a:noFill/>
              </a:ln>
              <a:solidFill>
                <a:srgbClr val="00588F"/>
              </a:solidFill>
              <a:effectLst/>
              <a:uLnTx/>
              <a:uFillTx/>
              <a:latin typeface="Arial" panose="020B0604020202020204" pitchFamily="34" charset="0"/>
              <a:cs typeface="Arial" panose="020B0604020202020204" pitchFamily="34" charset="0"/>
            </a:endParaRPr>
          </a:p>
          <a:p>
            <a:pPr lvl="1">
              <a:buFont typeface="Courier New" panose="02070309020205020404" pitchFamily="49" charset="0"/>
              <a:buChar char="o"/>
              <a:defRPr/>
            </a:pPr>
            <a:r>
              <a:rPr kumimoji="0" lang="en-US" b="0" i="0" u="none" strike="noStrike" kern="0" cap="none" spc="0" normalizeH="0" baseline="0" noProof="0" dirty="0">
                <a:ln>
                  <a:noFill/>
                </a:ln>
                <a:solidFill>
                  <a:srgbClr val="00588F"/>
                </a:solidFill>
                <a:effectLst/>
                <a:uLnTx/>
                <a:uFillTx/>
                <a:latin typeface="Arial" panose="020B0604020202020204" pitchFamily="34" charset="0"/>
                <a:cs typeface="Arial" panose="020B0604020202020204" pitchFamily="34" charset="0"/>
              </a:rPr>
              <a:t>Role of the board of directors in oversight of relationships</a:t>
            </a:r>
          </a:p>
          <a:p>
            <a:pPr lvl="2">
              <a:buFont typeface="Wingdings" panose="05000000000000000000" pitchFamily="2" charset="2"/>
              <a:buChar char="§"/>
              <a:defRPr/>
            </a:pPr>
            <a:r>
              <a:rPr lang="en-US" dirty="0">
                <a:solidFill>
                  <a:srgbClr val="00588F"/>
                </a:solidFill>
              </a:rPr>
              <a:t>Establish risk appetite</a:t>
            </a:r>
          </a:p>
          <a:p>
            <a:pPr lvl="2">
              <a:buFont typeface="Wingdings" panose="05000000000000000000" pitchFamily="2" charset="2"/>
              <a:buChar char="§"/>
              <a:defRPr/>
            </a:pPr>
            <a:r>
              <a:rPr kumimoji="0" lang="en-US" b="0" i="0" u="none" strike="noStrike" kern="0" cap="none" spc="0" normalizeH="0" baseline="0" noProof="0" dirty="0">
                <a:ln>
                  <a:noFill/>
                </a:ln>
                <a:solidFill>
                  <a:srgbClr val="00588F"/>
                </a:solidFill>
                <a:effectLst/>
                <a:uLnTx/>
                <a:uFillTx/>
                <a:latin typeface="Arial" panose="020B0604020202020204" pitchFamily="34" charset="0"/>
                <a:cs typeface="Arial" panose="020B0604020202020204" pitchFamily="34" charset="0"/>
              </a:rPr>
              <a:t>Approve policies</a:t>
            </a:r>
          </a:p>
          <a:p>
            <a:pPr lvl="2">
              <a:buFont typeface="Wingdings" panose="05000000000000000000" pitchFamily="2" charset="2"/>
              <a:buChar char="§"/>
              <a:defRPr/>
            </a:pPr>
            <a:r>
              <a:rPr lang="en-US" dirty="0">
                <a:solidFill>
                  <a:srgbClr val="00588F"/>
                </a:solidFill>
              </a:rPr>
              <a:t>Monitor management</a:t>
            </a:r>
            <a:endParaRPr kumimoji="0" lang="en-US" b="0" i="0" u="none" strike="noStrike" kern="0" cap="none" spc="0" normalizeH="0" baseline="0" noProof="0" dirty="0">
              <a:ln>
                <a:noFill/>
              </a:ln>
              <a:solidFill>
                <a:srgbClr val="00588F"/>
              </a:solidFill>
              <a:effectLst/>
              <a:uLnTx/>
              <a:uFillTx/>
              <a:latin typeface="Arial" panose="020B0604020202020204" pitchFamily="34" charset="0"/>
              <a:cs typeface="Arial" panose="020B0604020202020204" pitchFamily="34" charset="0"/>
            </a:endParaRPr>
          </a:p>
          <a:p>
            <a:pPr lvl="1">
              <a:buFont typeface="Courier New" panose="02070309020205020404" pitchFamily="49" charset="0"/>
              <a:buChar char="o"/>
              <a:defRPr/>
            </a:pPr>
            <a:r>
              <a:rPr lang="en-US" dirty="0">
                <a:solidFill>
                  <a:srgbClr val="00588F"/>
                </a:solidFill>
              </a:rPr>
              <a:t>Role of management in oversight of relationships</a:t>
            </a:r>
          </a:p>
          <a:p>
            <a:pPr lvl="2">
              <a:buFont typeface="Wingdings" panose="05000000000000000000" pitchFamily="2" charset="2"/>
              <a:buChar char="§"/>
              <a:defRPr/>
            </a:pPr>
            <a:r>
              <a:rPr kumimoji="0" lang="en-US" b="0" i="0" u="none" strike="noStrike" kern="0" cap="none" spc="0" normalizeH="0" baseline="0" noProof="0" dirty="0">
                <a:ln>
                  <a:noFill/>
                </a:ln>
                <a:solidFill>
                  <a:srgbClr val="00588F"/>
                </a:solidFill>
                <a:effectLst/>
                <a:uLnTx/>
                <a:uFillTx/>
                <a:latin typeface="Arial" panose="020B0604020202020204" pitchFamily="34" charset="0"/>
                <a:cs typeface="Arial" panose="020B0604020202020204" pitchFamily="34" charset="0"/>
              </a:rPr>
              <a:t>Develop and </a:t>
            </a:r>
            <a:r>
              <a:rPr lang="en-US" dirty="0">
                <a:solidFill>
                  <a:srgbClr val="00588F"/>
                </a:solidFill>
              </a:rPr>
              <a:t>implement policies, procedures and practices commensurate with risk appetite</a:t>
            </a:r>
          </a:p>
          <a:p>
            <a:pPr lvl="2">
              <a:buFont typeface="Wingdings" panose="05000000000000000000" pitchFamily="2" charset="2"/>
              <a:buChar char="§"/>
              <a:defRPr/>
            </a:pPr>
            <a:r>
              <a:rPr kumimoji="0" lang="en-US" b="0" i="0" u="none" strike="noStrike" kern="0" cap="none" spc="0" normalizeH="0" baseline="0" noProof="0" dirty="0">
                <a:ln>
                  <a:noFill/>
                </a:ln>
                <a:solidFill>
                  <a:srgbClr val="00588F"/>
                </a:solidFill>
                <a:effectLst/>
                <a:uLnTx/>
                <a:uFillTx/>
                <a:latin typeface="Arial" panose="020B0604020202020204" pitchFamily="34" charset="0"/>
                <a:cs typeface="Arial" panose="020B0604020202020204" pitchFamily="34" charset="0"/>
              </a:rPr>
              <a:t>Monitor third-party partners</a:t>
            </a:r>
          </a:p>
          <a:p>
            <a:pPr lvl="2">
              <a:buFont typeface="Wingdings" panose="05000000000000000000" pitchFamily="2" charset="2"/>
              <a:buChar char="§"/>
              <a:defRPr/>
            </a:pPr>
            <a:endParaRPr kumimoji="0" lang="en-US" b="0" i="0" u="none" strike="noStrike" kern="0" cap="none" spc="0" normalizeH="0" baseline="0" noProof="0" dirty="0">
              <a:ln>
                <a:noFill/>
              </a:ln>
              <a:solidFill>
                <a:srgbClr val="00588F"/>
              </a:solidFill>
              <a:effectLst/>
              <a:uLnTx/>
              <a:uFillTx/>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459905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1B7C4-1699-2493-4622-5AD485C3775F}"/>
              </a:ext>
            </a:extLst>
          </p:cNvPr>
          <p:cNvSpPr>
            <a:spLocks noGrp="1"/>
          </p:cNvSpPr>
          <p:nvPr>
            <p:ph type="title"/>
          </p:nvPr>
        </p:nvSpPr>
        <p:spPr/>
        <p:txBody>
          <a:bodyPr/>
          <a:lstStyle/>
          <a:p>
            <a:r>
              <a:rPr kumimoji="0" lang="en-US" sz="2400" b="0" i="0" u="none" strike="noStrike" kern="0" cap="none" spc="0" normalizeH="0" baseline="0" noProof="0" dirty="0">
                <a:ln>
                  <a:noFill/>
                </a:ln>
                <a:solidFill>
                  <a:srgbClr val="00588F"/>
                </a:solidFill>
                <a:effectLst/>
                <a:uLnTx/>
                <a:uFillTx/>
                <a:latin typeface="Arial Black" panose="020B0A04020102020204" pitchFamily="34" charset="0"/>
                <a:ea typeface="+mj-ea"/>
                <a:cs typeface="+mj-cs"/>
              </a:rPr>
              <a:t>Interagency Guidance on Third-Party Relationships (cont.)</a:t>
            </a:r>
            <a:endParaRPr lang="en-US" dirty="0"/>
          </a:p>
        </p:txBody>
      </p:sp>
      <p:sp>
        <p:nvSpPr>
          <p:cNvPr id="3" name="Content Placeholder 2">
            <a:extLst>
              <a:ext uri="{FF2B5EF4-FFF2-40B4-BE49-F238E27FC236}">
                <a16:creationId xmlns:a16="http://schemas.microsoft.com/office/drawing/2014/main" id="{39C7DF4A-D386-7C0C-9F11-F858D02295C7}"/>
              </a:ext>
            </a:extLst>
          </p:cNvPr>
          <p:cNvSpPr>
            <a:spLocks noGrp="1"/>
          </p:cNvSpPr>
          <p:nvPr>
            <p:ph sz="half" idx="1"/>
          </p:nvPr>
        </p:nvSpPr>
        <p:spPr>
          <a:xfrm>
            <a:off x="609600" y="904876"/>
            <a:ext cx="10910962" cy="4525963"/>
          </a:xfrm>
        </p:spPr>
        <p:txBody>
          <a:bodyPr/>
          <a:lstStyle/>
          <a:p>
            <a:pPr marL="346075" indent="-342900">
              <a:buFont typeface="Arial" panose="020B0604020202020204" pitchFamily="34" charset="0"/>
              <a:buChar char="•"/>
              <a:defRPr/>
            </a:pPr>
            <a:endParaRPr kumimoji="0" lang="en-US" b="0" i="0" u="none" strike="noStrike" kern="0" cap="none" spc="0" normalizeH="0" baseline="0" noProof="0" dirty="0">
              <a:ln>
                <a:noFill/>
              </a:ln>
              <a:solidFill>
                <a:srgbClr val="00588F"/>
              </a:solidFill>
              <a:effectLst/>
              <a:uLnTx/>
              <a:uFillTx/>
              <a:latin typeface="Arial" panose="020B0604020202020204" pitchFamily="34" charset="0"/>
              <a:cs typeface="Arial" panose="020B0604020202020204" pitchFamily="34" charset="0"/>
            </a:endParaRPr>
          </a:p>
          <a:p>
            <a:pPr marL="346075" indent="-342900">
              <a:buFont typeface="Arial" panose="020B0604020202020204" pitchFamily="34" charset="0"/>
              <a:buChar char="•"/>
              <a:defRPr/>
            </a:pPr>
            <a:r>
              <a:rPr lang="en-US" dirty="0">
                <a:solidFill>
                  <a:srgbClr val="00588F"/>
                </a:solidFill>
              </a:rPr>
              <a:t>Conduct periodic independent reviews to assess effectiveness of third-party risk management processes</a:t>
            </a:r>
          </a:p>
          <a:p>
            <a:pPr marL="857250" lvl="1" indent="-342900">
              <a:buFont typeface="Courier New" panose="02070309020205020404" pitchFamily="49" charset="0"/>
              <a:buChar char="o"/>
              <a:defRPr/>
            </a:pPr>
            <a:r>
              <a:rPr kumimoji="0" lang="en-US" b="0" i="0" u="none" strike="noStrike" kern="0" cap="none" spc="0" normalizeH="0" baseline="0" noProof="0" dirty="0">
                <a:ln>
                  <a:noFill/>
                </a:ln>
                <a:solidFill>
                  <a:srgbClr val="00588F"/>
                </a:solidFill>
                <a:effectLst/>
                <a:uLnTx/>
                <a:uFillTx/>
                <a:latin typeface="Arial" panose="020B0604020202020204" pitchFamily="34" charset="0"/>
                <a:cs typeface="Arial" panose="020B0604020202020204" pitchFamily="34" charset="0"/>
              </a:rPr>
              <a:t>Assess alignment with business strategy</a:t>
            </a:r>
          </a:p>
          <a:p>
            <a:pPr marL="857250" lvl="1" indent="-342900">
              <a:buFont typeface="Courier New" panose="02070309020205020404" pitchFamily="49" charset="0"/>
              <a:buChar char="o"/>
              <a:defRPr/>
            </a:pPr>
            <a:r>
              <a:rPr lang="en-US" dirty="0">
                <a:solidFill>
                  <a:srgbClr val="00588F"/>
                </a:solidFill>
              </a:rPr>
              <a:t>Assess whether processes and controls are designed and operating properly</a:t>
            </a:r>
          </a:p>
          <a:p>
            <a:pPr marL="857250" lvl="1" indent="-342900">
              <a:buFont typeface="Courier New" panose="02070309020205020404" pitchFamily="49" charset="0"/>
              <a:buChar char="o"/>
              <a:defRPr/>
            </a:pPr>
            <a:r>
              <a:rPr kumimoji="0" lang="en-US" b="0" i="0" u="none" strike="noStrike" kern="0" cap="none" spc="0" normalizeH="0" baseline="0" noProof="0" dirty="0">
                <a:ln>
                  <a:noFill/>
                </a:ln>
                <a:solidFill>
                  <a:srgbClr val="00588F"/>
                </a:solidFill>
                <a:effectLst/>
                <a:uLnTx/>
                <a:uFillTx/>
                <a:latin typeface="Arial" panose="020B0604020202020204" pitchFamily="34" charset="0"/>
                <a:cs typeface="Arial" panose="020B0604020202020204" pitchFamily="34" charset="0"/>
              </a:rPr>
              <a:t>Assess whether staffing (level and expertise) is appropriate</a:t>
            </a:r>
          </a:p>
          <a:p>
            <a:pPr marL="346075" indent="-342900">
              <a:buFont typeface="Arial" panose="020B0604020202020204" pitchFamily="34" charset="0"/>
              <a:buChar char="•"/>
              <a:defRPr/>
            </a:pPr>
            <a:r>
              <a:rPr kumimoji="0" lang="en-US" b="0" i="0" u="none" strike="noStrike" kern="0" cap="none" spc="0" normalizeH="0" baseline="0" noProof="0" dirty="0">
                <a:ln>
                  <a:noFill/>
                </a:ln>
                <a:solidFill>
                  <a:srgbClr val="00588F"/>
                </a:solidFill>
                <a:effectLst/>
                <a:uLnTx/>
                <a:uFillTx/>
                <a:latin typeface="Arial" panose="020B0604020202020204" pitchFamily="34" charset="0"/>
                <a:cs typeface="Arial" panose="020B0604020202020204" pitchFamily="34" charset="0"/>
              </a:rPr>
              <a:t>Document and report third-party relationships</a:t>
            </a:r>
          </a:p>
          <a:p>
            <a:pPr marL="857250" lvl="1" indent="-342900">
              <a:buFont typeface="Courier New" panose="02070309020205020404" pitchFamily="49" charset="0"/>
              <a:buChar char="o"/>
              <a:defRPr/>
            </a:pPr>
            <a:r>
              <a:rPr lang="en-US" dirty="0">
                <a:solidFill>
                  <a:srgbClr val="00588F"/>
                </a:solidFill>
              </a:rPr>
              <a:t>Inventory of current relationships along with risk profile</a:t>
            </a:r>
          </a:p>
          <a:p>
            <a:pPr marL="857250" lvl="1" indent="-342900">
              <a:buFont typeface="Courier New" panose="02070309020205020404" pitchFamily="49" charset="0"/>
              <a:buChar char="o"/>
              <a:defRPr/>
            </a:pPr>
            <a:r>
              <a:rPr lang="en-US" dirty="0">
                <a:solidFill>
                  <a:srgbClr val="00588F"/>
                </a:solidFill>
              </a:rPr>
              <a:t>Maintain current, executed copies of all vendor contracts</a:t>
            </a:r>
          </a:p>
          <a:p>
            <a:pPr marL="857250" lvl="1" indent="-342900">
              <a:buFont typeface="Courier New" panose="02070309020205020404" pitchFamily="49" charset="0"/>
              <a:buChar char="o"/>
              <a:defRPr/>
            </a:pPr>
            <a:r>
              <a:rPr kumimoji="0" lang="en-US" b="0" i="0" u="none" strike="noStrike" kern="0" cap="none" spc="0" normalizeH="0" baseline="0" noProof="0" dirty="0">
                <a:ln>
                  <a:noFill/>
                </a:ln>
                <a:solidFill>
                  <a:srgbClr val="00588F"/>
                </a:solidFill>
                <a:effectLst/>
                <a:uLnTx/>
                <a:uFillTx/>
                <a:latin typeface="Arial" panose="020B0604020202020204" pitchFamily="34" charset="0"/>
                <a:cs typeface="Arial" panose="020B0604020202020204" pitchFamily="34" charset="0"/>
              </a:rPr>
              <a:t>Report to the</a:t>
            </a:r>
            <a:r>
              <a:rPr lang="en-US" dirty="0">
                <a:solidFill>
                  <a:srgbClr val="00588F"/>
                </a:solidFill>
              </a:rPr>
              <a:t> board, as appropriate</a:t>
            </a:r>
            <a:endParaRPr kumimoji="0" lang="en-US" b="0" i="0" u="none" strike="noStrike" kern="0" cap="none" spc="0" normalizeH="0" baseline="0" noProof="0" dirty="0">
              <a:ln>
                <a:noFill/>
              </a:ln>
              <a:solidFill>
                <a:srgbClr val="00588F"/>
              </a:solidFill>
              <a:effectLst/>
              <a:uLnTx/>
              <a:uFillTx/>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24685841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Office Theme">
      <a:majorFont>
        <a:latin typeface="BankGothic Md BT"/>
        <a:ea typeface="Humnst777 Bd BT"/>
        <a:cs typeface="Humnst777 Bd BT"/>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lank.potx" id="{D7FA0392-9032-4EA0-AC76-37928D3A0982}" vid="{31BDCDB8-EAA9-4868-8301-0E4151BF29E3}"/>
    </a:ext>
  </a:extLst>
</a:theme>
</file>

<file path=ppt/theme/theme2.xml><?xml version="1.0" encoding="utf-8"?>
<a:theme xmlns:a="http://schemas.openxmlformats.org/drawingml/2006/main" name="5_Office Theme">
  <a:themeElements>
    <a:clrScheme name="5_Office Theme 1">
      <a:dk1>
        <a:srgbClr val="000000"/>
      </a:dk1>
      <a:lt1>
        <a:srgbClr val="FFFFFF"/>
      </a:lt1>
      <a:dk2>
        <a:srgbClr val="003C68"/>
      </a:dk2>
      <a:lt2>
        <a:srgbClr val="EEECE1"/>
      </a:lt2>
      <a:accent1>
        <a:srgbClr val="003C68"/>
      </a:accent1>
      <a:accent2>
        <a:srgbClr val="787C7E"/>
      </a:accent2>
      <a:accent3>
        <a:srgbClr val="FFFFFF"/>
      </a:accent3>
      <a:accent4>
        <a:srgbClr val="000000"/>
      </a:accent4>
      <a:accent5>
        <a:srgbClr val="AAAFB9"/>
      </a:accent5>
      <a:accent6>
        <a:srgbClr val="6C7072"/>
      </a:accent6>
      <a:hlink>
        <a:srgbClr val="0000FF"/>
      </a:hlink>
      <a:folHlink>
        <a:srgbClr val="800080"/>
      </a:folHlink>
    </a:clrScheme>
    <a:fontScheme name="5_Office Theme">
      <a:majorFont>
        <a:latin typeface="BankGothic Md BT"/>
        <a:ea typeface=""/>
        <a:cs typeface=""/>
      </a:majorFont>
      <a:minorFont>
        <a:latin typeface="Humnst777 Lt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Office Theme 1">
        <a:dk1>
          <a:srgbClr val="000000"/>
        </a:dk1>
        <a:lt1>
          <a:srgbClr val="FFFFFF"/>
        </a:lt1>
        <a:dk2>
          <a:srgbClr val="003C68"/>
        </a:dk2>
        <a:lt2>
          <a:srgbClr val="EEECE1"/>
        </a:lt2>
        <a:accent1>
          <a:srgbClr val="003C68"/>
        </a:accent1>
        <a:accent2>
          <a:srgbClr val="787C7E"/>
        </a:accent2>
        <a:accent3>
          <a:srgbClr val="FFFFFF"/>
        </a:accent3>
        <a:accent4>
          <a:srgbClr val="000000"/>
        </a:accent4>
        <a:accent5>
          <a:srgbClr val="AAAFB9"/>
        </a:accent5>
        <a:accent6>
          <a:srgbClr val="6C7072"/>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lank.potx" id="{D7FA0392-9032-4EA0-AC76-37928D3A0982}" vid="{5BA3EA26-CF46-405F-B821-11059A19F163}"/>
    </a:ext>
  </a:extLst>
</a:theme>
</file>

<file path=ppt/theme/theme3.xml><?xml version="1.0" encoding="utf-8"?>
<a:theme xmlns:a="http://schemas.openxmlformats.org/drawingml/2006/main" name="6_Office Theme">
  <a:themeElements>
    <a:clrScheme name="5_Office Theme 1">
      <a:dk1>
        <a:srgbClr val="000000"/>
      </a:dk1>
      <a:lt1>
        <a:srgbClr val="FFFFFF"/>
      </a:lt1>
      <a:dk2>
        <a:srgbClr val="003C68"/>
      </a:dk2>
      <a:lt2>
        <a:srgbClr val="EEECE1"/>
      </a:lt2>
      <a:accent1>
        <a:srgbClr val="003C68"/>
      </a:accent1>
      <a:accent2>
        <a:srgbClr val="787C7E"/>
      </a:accent2>
      <a:accent3>
        <a:srgbClr val="FFFFFF"/>
      </a:accent3>
      <a:accent4>
        <a:srgbClr val="000000"/>
      </a:accent4>
      <a:accent5>
        <a:srgbClr val="AAAFB9"/>
      </a:accent5>
      <a:accent6>
        <a:srgbClr val="6C7072"/>
      </a:accent6>
      <a:hlink>
        <a:srgbClr val="0000FF"/>
      </a:hlink>
      <a:folHlink>
        <a:srgbClr val="800080"/>
      </a:folHlink>
    </a:clrScheme>
    <a:fontScheme name="5_Office Theme">
      <a:majorFont>
        <a:latin typeface="BankGothic Md BT"/>
        <a:ea typeface=""/>
        <a:cs typeface=""/>
      </a:majorFont>
      <a:minorFont>
        <a:latin typeface="Humnst777 Lt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Office Theme 1">
        <a:dk1>
          <a:srgbClr val="000000"/>
        </a:dk1>
        <a:lt1>
          <a:srgbClr val="FFFFFF"/>
        </a:lt1>
        <a:dk2>
          <a:srgbClr val="003C68"/>
        </a:dk2>
        <a:lt2>
          <a:srgbClr val="EEECE1"/>
        </a:lt2>
        <a:accent1>
          <a:srgbClr val="003C68"/>
        </a:accent1>
        <a:accent2>
          <a:srgbClr val="787C7E"/>
        </a:accent2>
        <a:accent3>
          <a:srgbClr val="FFFFFF"/>
        </a:accent3>
        <a:accent4>
          <a:srgbClr val="000000"/>
        </a:accent4>
        <a:accent5>
          <a:srgbClr val="AAAFB9"/>
        </a:accent5>
        <a:accent6>
          <a:srgbClr val="6C7072"/>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lank.potx" id="{D7FA0392-9032-4EA0-AC76-37928D3A0982}" vid="{B47AEDBE-8DD0-46B9-A8D7-D2581C3F3665}"/>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item.xml>��< ? x m l   v e r s i o n = " 1 . 0 "   e n c o d i n g = " u t f - 1 6 " ? >  
 < p r o p e r t i e s   x m l n s = " h t t p : / / w w w . i m a n a g e . c o m / w o r k / x m l s c h e m a " >  
     < d o c u m e n t i d > I W O V R I C ! 1 0 3 5 4 1 1 5 1 . 1 < / d o c u m e n t i d >  
     < s e n d e r i d > L L E S T E R < / s e n d e r i d >  
     < s e n d e r e m a i l > L L E S T E R @ W I L L I A M S M U L L E N . C O M < / s e n d e r e m a i l >  
     < l a s t m o d i f i e d > 2 0 2 3 - 0 9 - 2 4 T 2 0 : 4 1 : 3 0 . 0 0 0 0 0 0 0 - 0 4 : 0 0 < / l a s t m o d i f i e d >  
     < d a t a b a s e > I W O V R I C < / d a t a b a s e >  
 < / p r o p e r t i e s > 
</file>

<file path=docProps/app.xml><?xml version="1.0" encoding="utf-8"?>
<Properties xmlns="http://schemas.openxmlformats.org/officeDocument/2006/extended-properties" xmlns:vt="http://schemas.openxmlformats.org/officeDocument/2006/docPropsVTypes">
  <Template>blank</Template>
  <TotalTime>3109</TotalTime>
  <Words>1307</Words>
  <Application>Microsoft Office PowerPoint</Application>
  <PresentationFormat>Widescreen</PresentationFormat>
  <Paragraphs>195</Paragraphs>
  <Slides>23</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23</vt:i4>
      </vt:variant>
    </vt:vector>
  </HeadingPairs>
  <TitlesOfParts>
    <vt:vector size="34" baseType="lpstr">
      <vt:lpstr>Arial</vt:lpstr>
      <vt:lpstr>Arial Black</vt:lpstr>
      <vt:lpstr>BankGothic Md BT</vt:lpstr>
      <vt:lpstr>Calibri</vt:lpstr>
      <vt:lpstr>Courier New</vt:lpstr>
      <vt:lpstr>Humnst777 BT</vt:lpstr>
      <vt:lpstr>Lucida Grande</vt:lpstr>
      <vt:lpstr>Wingdings</vt:lpstr>
      <vt:lpstr>1_Office Theme</vt:lpstr>
      <vt:lpstr>5_Office Theme</vt:lpstr>
      <vt:lpstr>6_Office Theme</vt:lpstr>
      <vt:lpstr>Presentation to Virginia Bankers Association Legal Affairs Committee</vt:lpstr>
      <vt:lpstr>PowerPoint Presentation</vt:lpstr>
      <vt:lpstr>1. Developments in Supervision of Fintech Partnerships</vt:lpstr>
      <vt:lpstr>OCC’s Office of Financial Technology </vt:lpstr>
      <vt:lpstr>Federal Reserve’s Novel Activities Supervision Program</vt:lpstr>
      <vt:lpstr>Interagency Guidance on Third-Party Relationships</vt:lpstr>
      <vt:lpstr>Interagency Guidance on Third-Party Relationships (cont.)</vt:lpstr>
      <vt:lpstr>Interagency Guidance on Third-Party Relationships (cont.)</vt:lpstr>
      <vt:lpstr>Interagency Guidance on Third-Party Relationships (cont.)</vt:lpstr>
      <vt:lpstr>Risk Management Focus Areas</vt:lpstr>
      <vt:lpstr>Risk Management Focus Areas (cont.)</vt:lpstr>
      <vt:lpstr>Risk Management Focus Areas (cont.)</vt:lpstr>
      <vt:lpstr>Risk Management Focus Areas (cont.)</vt:lpstr>
      <vt:lpstr>Practical Guidance</vt:lpstr>
      <vt:lpstr>Practical Guidance (cont.)</vt:lpstr>
      <vt:lpstr>Update on SEC Rule Changes</vt:lpstr>
      <vt:lpstr>Clawback Policies</vt:lpstr>
      <vt:lpstr>Insider Trading and Rule 10b5-1 Disclosures</vt:lpstr>
      <vt:lpstr>Share Repurchase Disclosures</vt:lpstr>
      <vt:lpstr>Cybersecurity Disclosures</vt:lpstr>
      <vt:lpstr>Climate-Related Disclosures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 Virginia Bankers Association Legal Affairs Committee</dc:title>
  <dc:creator>McCall, Ben</dc:creator>
  <cp:lastModifiedBy>Lester, Lee</cp:lastModifiedBy>
  <cp:revision>12</cp:revision>
  <cp:lastPrinted>2023-09-22T19:30:39Z</cp:lastPrinted>
  <dcterms:created xsi:type="dcterms:W3CDTF">2023-09-20T16:30:20Z</dcterms:created>
  <dcterms:modified xsi:type="dcterms:W3CDTF">2023-09-25T00:41:30Z</dcterms:modified>
</cp:coreProperties>
</file>