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2" r:id="rId4"/>
    <p:sldMasterId id="2147483775" r:id="rId5"/>
    <p:sldMasterId id="2147483787" r:id="rId6"/>
  </p:sldMasterIdLst>
  <p:notesMasterIdLst>
    <p:notesMasterId r:id="rId19"/>
  </p:notesMasterIdLst>
  <p:sldIdLst>
    <p:sldId id="257" r:id="rId7"/>
    <p:sldId id="360" r:id="rId8"/>
    <p:sldId id="552" r:id="rId9"/>
    <p:sldId id="553" r:id="rId10"/>
    <p:sldId id="554" r:id="rId11"/>
    <p:sldId id="555" r:id="rId12"/>
    <p:sldId id="551" r:id="rId13"/>
    <p:sldId id="259" r:id="rId14"/>
    <p:sldId id="350" r:id="rId15"/>
    <p:sldId id="351" r:id="rId16"/>
    <p:sldId id="352" r:id="rId17"/>
    <p:sldId id="33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D7E14A-ECBA-41D5-8AE2-8CB2C9AB3D3E}">
          <p14:sldIdLst>
            <p14:sldId id="257"/>
            <p14:sldId id="360"/>
            <p14:sldId id="552"/>
            <p14:sldId id="553"/>
            <p14:sldId id="554"/>
            <p14:sldId id="555"/>
            <p14:sldId id="551"/>
            <p14:sldId id="259"/>
            <p14:sldId id="350"/>
            <p14:sldId id="351"/>
            <p14:sldId id="352"/>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F89CF-3C30-4FAE-8E91-F86FA7DF99AB}" v="39" dt="2023-05-08T21:02:01.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114" d="100"/>
          <a:sy n="114"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05AE6-CCF2-44BC-88C2-D0ECAFC90C1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6A13417-A420-4CD9-9762-4BE701711FC6}">
      <dgm:prSet/>
      <dgm:spPr/>
      <dgm:t>
        <a:bodyPr/>
        <a:lstStyle/>
        <a:p>
          <a:pPr>
            <a:buFont typeface="Wingdings" panose="05000000000000000000" pitchFamily="2" charset="2"/>
            <a:buChar char="§"/>
          </a:pPr>
          <a:r>
            <a:rPr lang="en-US" dirty="0">
              <a:solidFill>
                <a:srgbClr val="0070C0"/>
              </a:solidFill>
              <a:cs typeface="Calibri" panose="020F0502020204030204" pitchFamily="34" charset="0"/>
            </a:rPr>
            <a:t>2020 Plan Enhancement Analysis – </a:t>
          </a:r>
          <a:r>
            <a:rPr lang="en-US" dirty="0">
              <a:solidFill>
                <a:schemeClr val="tx1"/>
              </a:solidFill>
              <a:cs typeface="Calibri" panose="020F0502020204030204" pitchFamily="34" charset="0"/>
            </a:rPr>
            <a:t>Conducted</a:t>
          </a:r>
          <a:r>
            <a:rPr lang="en-US" dirty="0">
              <a:cs typeface="Calibri" panose="020F0502020204030204" pitchFamily="34" charset="0"/>
            </a:rPr>
            <a:t> independent 401(k) market analysis for Recordkeeping, Trustee, and 3(38) Investment Manager services</a:t>
          </a:r>
          <a:endParaRPr lang="en-US" dirty="0"/>
        </a:p>
      </dgm:t>
    </dgm:pt>
    <dgm:pt modelId="{F4DA599E-C68F-44B6-84DC-4F8A709B0F57}" type="parTrans" cxnId="{AC64BC4E-E3D9-45A7-A534-4B8DE79FCBE6}">
      <dgm:prSet/>
      <dgm:spPr/>
      <dgm:t>
        <a:bodyPr/>
        <a:lstStyle/>
        <a:p>
          <a:endParaRPr lang="en-US"/>
        </a:p>
      </dgm:t>
    </dgm:pt>
    <dgm:pt modelId="{41D0C33B-4661-42E1-8DE5-216A148666F5}" type="sibTrans" cxnId="{AC64BC4E-E3D9-45A7-A534-4B8DE79FCBE6}">
      <dgm:prSet/>
      <dgm:spPr/>
      <dgm:t>
        <a:bodyPr/>
        <a:lstStyle/>
        <a:p>
          <a:endParaRPr lang="en-US"/>
        </a:p>
      </dgm:t>
    </dgm:pt>
    <dgm:pt modelId="{03E0D646-5BD4-4E0F-B76E-F146795ED579}">
      <dgm:prSet/>
      <dgm:spPr/>
      <dgm:t>
        <a:bodyPr/>
        <a:lstStyle/>
        <a:p>
          <a:pPr>
            <a:buFont typeface="Wingdings" panose="05000000000000000000" pitchFamily="2" charset="2"/>
            <a:buChar char="§"/>
          </a:pPr>
          <a:r>
            <a:rPr lang="en-US" dirty="0">
              <a:solidFill>
                <a:srgbClr val="0070C0"/>
              </a:solidFill>
              <a:cs typeface="Calibri" panose="020F0502020204030204" pitchFamily="34" charset="0"/>
            </a:rPr>
            <a:t>2020 Qualified Default Investment Alternative Overview– </a:t>
          </a:r>
          <a:r>
            <a:rPr lang="en-US" dirty="0">
              <a:cs typeface="Calibri" panose="020F0502020204030204" pitchFamily="34" charset="0"/>
            </a:rPr>
            <a:t>Analysis conducted by </a:t>
          </a:r>
          <a:r>
            <a:rPr lang="en-US" dirty="0" err="1">
              <a:cs typeface="Calibri" panose="020F0502020204030204" pitchFamily="34" charset="0"/>
            </a:rPr>
            <a:t>SageView</a:t>
          </a:r>
          <a:r>
            <a:rPr lang="en-US" dirty="0">
              <a:cs typeface="Calibri" panose="020F0502020204030204" pitchFamily="34" charset="0"/>
            </a:rPr>
            <a:t> to evaluate QDIA alternatives</a:t>
          </a:r>
          <a:endParaRPr lang="en-US" dirty="0"/>
        </a:p>
      </dgm:t>
    </dgm:pt>
    <dgm:pt modelId="{DC5C996D-201A-4328-808B-225B65E0829C}" type="parTrans" cxnId="{2E3DA984-337A-4356-A5EB-6DD1B12F2ACA}">
      <dgm:prSet/>
      <dgm:spPr/>
      <dgm:t>
        <a:bodyPr/>
        <a:lstStyle/>
        <a:p>
          <a:endParaRPr lang="en-US"/>
        </a:p>
      </dgm:t>
    </dgm:pt>
    <dgm:pt modelId="{F0B6AFE1-C7C0-46EB-9B6C-4FF2B3A510C4}" type="sibTrans" cxnId="{2E3DA984-337A-4356-A5EB-6DD1B12F2ACA}">
      <dgm:prSet/>
      <dgm:spPr/>
      <dgm:t>
        <a:bodyPr/>
        <a:lstStyle/>
        <a:p>
          <a:endParaRPr lang="en-US"/>
        </a:p>
      </dgm:t>
    </dgm:pt>
    <dgm:pt modelId="{21A7ACBA-4604-4BB7-9F74-D0152B57A503}">
      <dgm:prSet/>
      <dgm:spPr/>
      <dgm:t>
        <a:bodyPr/>
        <a:lstStyle/>
        <a:p>
          <a:pPr>
            <a:buFont typeface="Wingdings" panose="05000000000000000000" pitchFamily="2" charset="2"/>
            <a:buChar char="§"/>
          </a:pPr>
          <a:r>
            <a:rPr lang="en-US" dirty="0">
              <a:solidFill>
                <a:srgbClr val="0070C0"/>
              </a:solidFill>
              <a:cs typeface="Calibri Light" panose="020F0302020204030204" pitchFamily="34" charset="0"/>
            </a:rPr>
            <a:t>2021 PRM Cyber Security Analysis </a:t>
          </a:r>
          <a:r>
            <a:rPr lang="en-US" dirty="0">
              <a:solidFill>
                <a:srgbClr val="0070C0"/>
              </a:solidFill>
              <a:cs typeface="Calibri" panose="020F0502020204030204" pitchFamily="34" charset="0"/>
            </a:rPr>
            <a:t>–</a:t>
          </a:r>
          <a:r>
            <a:rPr lang="en-US" dirty="0">
              <a:solidFill>
                <a:srgbClr val="0070C0"/>
              </a:solidFill>
              <a:cs typeface="Calibri Light" panose="020F0302020204030204" pitchFamily="34" charset="0"/>
            </a:rPr>
            <a:t> </a:t>
          </a:r>
          <a:r>
            <a:rPr lang="en-US" dirty="0">
              <a:cs typeface="Calibri Light" panose="020F0302020204030204" pitchFamily="34" charset="0"/>
            </a:rPr>
            <a:t>RFI</a:t>
          </a:r>
          <a:r>
            <a:rPr lang="en-US" dirty="0">
              <a:solidFill>
                <a:srgbClr val="0070C0"/>
              </a:solidFill>
              <a:cs typeface="Calibri Light" panose="020F0302020204030204" pitchFamily="34" charset="0"/>
            </a:rPr>
            <a:t> </a:t>
          </a:r>
          <a:r>
            <a:rPr lang="en-US" dirty="0">
              <a:cs typeface="Calibri Light" panose="020F0302020204030204" pitchFamily="34" charset="0"/>
            </a:rPr>
            <a:t>analysis conducted on Voya in response to DOL cybersecurity recommendations</a:t>
          </a:r>
          <a:endParaRPr lang="en-US" dirty="0"/>
        </a:p>
      </dgm:t>
    </dgm:pt>
    <dgm:pt modelId="{19BE0011-5DB5-4F26-BCCA-04044781EDD5}" type="parTrans" cxnId="{1EF4DA5E-FCA8-44D7-B9F8-F4C55FBF764A}">
      <dgm:prSet/>
      <dgm:spPr/>
      <dgm:t>
        <a:bodyPr/>
        <a:lstStyle/>
        <a:p>
          <a:endParaRPr lang="en-US"/>
        </a:p>
      </dgm:t>
    </dgm:pt>
    <dgm:pt modelId="{B69F69AB-3472-42E4-944E-D7C2EED1CE65}" type="sibTrans" cxnId="{1EF4DA5E-FCA8-44D7-B9F8-F4C55FBF764A}">
      <dgm:prSet/>
      <dgm:spPr/>
      <dgm:t>
        <a:bodyPr/>
        <a:lstStyle/>
        <a:p>
          <a:endParaRPr lang="en-US"/>
        </a:p>
      </dgm:t>
    </dgm:pt>
    <dgm:pt modelId="{6E952D7A-3B56-47E5-BC27-682E004A51EE}">
      <dgm:prSet/>
      <dgm:spPr/>
      <dgm:t>
        <a:bodyPr/>
        <a:lstStyle/>
        <a:p>
          <a:pPr>
            <a:buFont typeface="Wingdings" panose="05000000000000000000" pitchFamily="2" charset="2"/>
            <a:buChar char="§"/>
          </a:pPr>
          <a:r>
            <a:rPr lang="en-US" dirty="0">
              <a:solidFill>
                <a:srgbClr val="0070C0"/>
              </a:solidFill>
              <a:cs typeface="Calibri" panose="020F0502020204030204" pitchFamily="34" charset="0"/>
            </a:rPr>
            <a:t>2020 Fee Policy Statement – </a:t>
          </a:r>
          <a:r>
            <a:rPr lang="en-US" dirty="0">
              <a:cs typeface="Calibri" panose="020F0502020204030204" pitchFamily="34" charset="0"/>
            </a:rPr>
            <a:t>Fee guidelines developed for SBA Master Trust </a:t>
          </a:r>
          <a:endParaRPr lang="en-US" dirty="0"/>
        </a:p>
      </dgm:t>
    </dgm:pt>
    <dgm:pt modelId="{B3388C87-4BD8-44BF-8D1A-B457D8B140A6}" type="parTrans" cxnId="{DF5D79B4-12BD-4745-813E-20F0E7A250CE}">
      <dgm:prSet/>
      <dgm:spPr/>
      <dgm:t>
        <a:bodyPr/>
        <a:lstStyle/>
        <a:p>
          <a:endParaRPr lang="en-US"/>
        </a:p>
      </dgm:t>
    </dgm:pt>
    <dgm:pt modelId="{C403A708-03A5-4DB8-8CEF-0D97D4F7CF71}" type="sibTrans" cxnId="{DF5D79B4-12BD-4745-813E-20F0E7A250CE}">
      <dgm:prSet/>
      <dgm:spPr/>
      <dgm:t>
        <a:bodyPr/>
        <a:lstStyle/>
        <a:p>
          <a:endParaRPr lang="en-US"/>
        </a:p>
      </dgm:t>
    </dgm:pt>
    <dgm:pt modelId="{17372A91-CB8A-4230-A393-834B649A12E0}">
      <dgm:prSet/>
      <dgm:spPr/>
      <dgm:t>
        <a:bodyPr/>
        <a:lstStyle/>
        <a:p>
          <a:pPr>
            <a:buFont typeface="Wingdings" panose="05000000000000000000" pitchFamily="2" charset="2"/>
            <a:buChar char="§"/>
          </a:pPr>
          <a:r>
            <a:rPr lang="en-US">
              <a:solidFill>
                <a:srgbClr val="0070C0"/>
              </a:solidFill>
              <a:cs typeface="Calibri Light" panose="020F0302020204030204" pitchFamily="34" charset="0"/>
            </a:rPr>
            <a:t>Investment Policy Statement (updated in 2022)  </a:t>
          </a:r>
          <a:r>
            <a:rPr lang="en-US">
              <a:solidFill>
                <a:srgbClr val="0070C0"/>
              </a:solidFill>
              <a:cs typeface="Calibri" panose="020F0502020204030204" pitchFamily="34" charset="0"/>
            </a:rPr>
            <a:t>–</a:t>
          </a:r>
          <a:r>
            <a:rPr lang="en-US">
              <a:solidFill>
                <a:srgbClr val="0070C0"/>
              </a:solidFill>
              <a:cs typeface="Calibri Light" panose="020F0302020204030204" pitchFamily="34" charset="0"/>
            </a:rPr>
            <a:t> </a:t>
          </a:r>
          <a:r>
            <a:rPr lang="en-US">
              <a:cs typeface="Calibri Light" panose="020F0302020204030204" pitchFamily="34" charset="0"/>
            </a:rPr>
            <a:t>Investment guidelines and benchmarking targets developed by Investment Committee for SageView as 3(38) Investment Manager to follow</a:t>
          </a:r>
          <a:endParaRPr lang="en-US" dirty="0"/>
        </a:p>
      </dgm:t>
    </dgm:pt>
    <dgm:pt modelId="{89AC40A0-A40E-4F8D-8FA0-601D13B933D1}" type="parTrans" cxnId="{D300A7CD-660C-40A0-866B-A7995F072ABE}">
      <dgm:prSet/>
      <dgm:spPr/>
      <dgm:t>
        <a:bodyPr/>
        <a:lstStyle/>
        <a:p>
          <a:endParaRPr lang="en-US"/>
        </a:p>
      </dgm:t>
    </dgm:pt>
    <dgm:pt modelId="{AE4FEF7D-DA64-4C84-A1A9-7898CE622431}" type="sibTrans" cxnId="{D300A7CD-660C-40A0-866B-A7995F072ABE}">
      <dgm:prSet/>
      <dgm:spPr/>
      <dgm:t>
        <a:bodyPr/>
        <a:lstStyle/>
        <a:p>
          <a:endParaRPr lang="en-US"/>
        </a:p>
      </dgm:t>
    </dgm:pt>
    <dgm:pt modelId="{6663C2C6-E54D-44A0-9CDD-6AFC089B7AF3}" type="pres">
      <dgm:prSet presAssocID="{19605AE6-CCF2-44BC-88C2-D0ECAFC90C1A}" presName="vert0" presStyleCnt="0">
        <dgm:presLayoutVars>
          <dgm:dir/>
          <dgm:animOne val="branch"/>
          <dgm:animLvl val="lvl"/>
        </dgm:presLayoutVars>
      </dgm:prSet>
      <dgm:spPr/>
    </dgm:pt>
    <dgm:pt modelId="{C74718DC-4976-4B0C-820F-689CC65DAFD1}" type="pres">
      <dgm:prSet presAssocID="{E6A13417-A420-4CD9-9762-4BE701711FC6}" presName="thickLine" presStyleLbl="alignNode1" presStyleIdx="0" presStyleCnt="5"/>
      <dgm:spPr/>
    </dgm:pt>
    <dgm:pt modelId="{17F9782E-E98C-494B-909A-B18960A92202}" type="pres">
      <dgm:prSet presAssocID="{E6A13417-A420-4CD9-9762-4BE701711FC6}" presName="horz1" presStyleCnt="0"/>
      <dgm:spPr/>
    </dgm:pt>
    <dgm:pt modelId="{839664A8-192D-4732-904D-2C2BCEFA9582}" type="pres">
      <dgm:prSet presAssocID="{E6A13417-A420-4CD9-9762-4BE701711FC6}" presName="tx1" presStyleLbl="revTx" presStyleIdx="0" presStyleCnt="5"/>
      <dgm:spPr/>
    </dgm:pt>
    <dgm:pt modelId="{3A2939EA-134C-4F3D-8A10-5F82C3AC9726}" type="pres">
      <dgm:prSet presAssocID="{E6A13417-A420-4CD9-9762-4BE701711FC6}" presName="vert1" presStyleCnt="0"/>
      <dgm:spPr/>
    </dgm:pt>
    <dgm:pt modelId="{AB9CCD5A-49C6-43B0-9341-82C4DFB1C6EB}" type="pres">
      <dgm:prSet presAssocID="{03E0D646-5BD4-4E0F-B76E-F146795ED579}" presName="thickLine" presStyleLbl="alignNode1" presStyleIdx="1" presStyleCnt="5"/>
      <dgm:spPr/>
    </dgm:pt>
    <dgm:pt modelId="{B43B5C1B-17EB-4B4B-AF8B-EA0EA82A1057}" type="pres">
      <dgm:prSet presAssocID="{03E0D646-5BD4-4E0F-B76E-F146795ED579}" presName="horz1" presStyleCnt="0"/>
      <dgm:spPr/>
    </dgm:pt>
    <dgm:pt modelId="{96487E66-CB6E-4BC5-8ED6-3B9D9A89CF68}" type="pres">
      <dgm:prSet presAssocID="{03E0D646-5BD4-4E0F-B76E-F146795ED579}" presName="tx1" presStyleLbl="revTx" presStyleIdx="1" presStyleCnt="5"/>
      <dgm:spPr/>
    </dgm:pt>
    <dgm:pt modelId="{06E1237D-C8DC-4440-BA1E-A31CBB6C2E8C}" type="pres">
      <dgm:prSet presAssocID="{03E0D646-5BD4-4E0F-B76E-F146795ED579}" presName="vert1" presStyleCnt="0"/>
      <dgm:spPr/>
    </dgm:pt>
    <dgm:pt modelId="{2EE423AE-7709-4912-900D-01263A0A09B6}" type="pres">
      <dgm:prSet presAssocID="{6E952D7A-3B56-47E5-BC27-682E004A51EE}" presName="thickLine" presStyleLbl="alignNode1" presStyleIdx="2" presStyleCnt="5"/>
      <dgm:spPr/>
    </dgm:pt>
    <dgm:pt modelId="{2DF2966A-DCC7-42A0-8652-FC3A52B74425}" type="pres">
      <dgm:prSet presAssocID="{6E952D7A-3B56-47E5-BC27-682E004A51EE}" presName="horz1" presStyleCnt="0"/>
      <dgm:spPr/>
    </dgm:pt>
    <dgm:pt modelId="{E38325F5-6D71-4B70-90DE-56249C2F4C80}" type="pres">
      <dgm:prSet presAssocID="{6E952D7A-3B56-47E5-BC27-682E004A51EE}" presName="tx1" presStyleLbl="revTx" presStyleIdx="2" presStyleCnt="5"/>
      <dgm:spPr/>
    </dgm:pt>
    <dgm:pt modelId="{D5035E47-2E23-4488-9E56-B8FF3B2D7E7E}" type="pres">
      <dgm:prSet presAssocID="{6E952D7A-3B56-47E5-BC27-682E004A51EE}" presName="vert1" presStyleCnt="0"/>
      <dgm:spPr/>
    </dgm:pt>
    <dgm:pt modelId="{1272597A-A144-474B-BB98-921C23D6C9C8}" type="pres">
      <dgm:prSet presAssocID="{21A7ACBA-4604-4BB7-9F74-D0152B57A503}" presName="thickLine" presStyleLbl="alignNode1" presStyleIdx="3" presStyleCnt="5"/>
      <dgm:spPr/>
    </dgm:pt>
    <dgm:pt modelId="{90070FD8-14EB-46E6-A6BF-0EABAE492407}" type="pres">
      <dgm:prSet presAssocID="{21A7ACBA-4604-4BB7-9F74-D0152B57A503}" presName="horz1" presStyleCnt="0"/>
      <dgm:spPr/>
    </dgm:pt>
    <dgm:pt modelId="{30A985F5-DC23-4A07-9449-57E83BE4EFDD}" type="pres">
      <dgm:prSet presAssocID="{21A7ACBA-4604-4BB7-9F74-D0152B57A503}" presName="tx1" presStyleLbl="revTx" presStyleIdx="3" presStyleCnt="5"/>
      <dgm:spPr/>
    </dgm:pt>
    <dgm:pt modelId="{FBD6EF11-B7A8-4364-9CE0-02FB96B6E678}" type="pres">
      <dgm:prSet presAssocID="{21A7ACBA-4604-4BB7-9F74-D0152B57A503}" presName="vert1" presStyleCnt="0"/>
      <dgm:spPr/>
    </dgm:pt>
    <dgm:pt modelId="{5D37B6A3-EBFD-402E-91C3-79379602AF52}" type="pres">
      <dgm:prSet presAssocID="{17372A91-CB8A-4230-A393-834B649A12E0}" presName="thickLine" presStyleLbl="alignNode1" presStyleIdx="4" presStyleCnt="5"/>
      <dgm:spPr/>
    </dgm:pt>
    <dgm:pt modelId="{ED04EE6B-9993-4AB5-8E9F-C22C3399191E}" type="pres">
      <dgm:prSet presAssocID="{17372A91-CB8A-4230-A393-834B649A12E0}" presName="horz1" presStyleCnt="0"/>
      <dgm:spPr/>
    </dgm:pt>
    <dgm:pt modelId="{D34A7021-DBE1-429E-B369-7614567D8761}" type="pres">
      <dgm:prSet presAssocID="{17372A91-CB8A-4230-A393-834B649A12E0}" presName="tx1" presStyleLbl="revTx" presStyleIdx="4" presStyleCnt="5"/>
      <dgm:spPr/>
    </dgm:pt>
    <dgm:pt modelId="{7BB68B80-74CC-48CE-AA9C-1A0BDE3DC310}" type="pres">
      <dgm:prSet presAssocID="{17372A91-CB8A-4230-A393-834B649A12E0}" presName="vert1" presStyleCnt="0"/>
      <dgm:spPr/>
    </dgm:pt>
  </dgm:ptLst>
  <dgm:cxnLst>
    <dgm:cxn modelId="{1EF4DA5E-FCA8-44D7-B9F8-F4C55FBF764A}" srcId="{19605AE6-CCF2-44BC-88C2-D0ECAFC90C1A}" destId="{21A7ACBA-4604-4BB7-9F74-D0152B57A503}" srcOrd="3" destOrd="0" parTransId="{19BE0011-5DB5-4F26-BCCA-04044781EDD5}" sibTransId="{B69F69AB-3472-42E4-944E-D7C2EED1CE65}"/>
    <dgm:cxn modelId="{AC64BC4E-E3D9-45A7-A534-4B8DE79FCBE6}" srcId="{19605AE6-CCF2-44BC-88C2-D0ECAFC90C1A}" destId="{E6A13417-A420-4CD9-9762-4BE701711FC6}" srcOrd="0" destOrd="0" parTransId="{F4DA599E-C68F-44B6-84DC-4F8A709B0F57}" sibTransId="{41D0C33B-4661-42E1-8DE5-216A148666F5}"/>
    <dgm:cxn modelId="{2E3DA984-337A-4356-A5EB-6DD1B12F2ACA}" srcId="{19605AE6-CCF2-44BC-88C2-D0ECAFC90C1A}" destId="{03E0D646-5BD4-4E0F-B76E-F146795ED579}" srcOrd="1" destOrd="0" parTransId="{DC5C996D-201A-4328-808B-225B65E0829C}" sibTransId="{F0B6AFE1-C7C0-46EB-9B6C-4FF2B3A510C4}"/>
    <dgm:cxn modelId="{DF5D79B4-12BD-4745-813E-20F0E7A250CE}" srcId="{19605AE6-CCF2-44BC-88C2-D0ECAFC90C1A}" destId="{6E952D7A-3B56-47E5-BC27-682E004A51EE}" srcOrd="2" destOrd="0" parTransId="{B3388C87-4BD8-44BF-8D1A-B457D8B140A6}" sibTransId="{C403A708-03A5-4DB8-8CEF-0D97D4F7CF71}"/>
    <dgm:cxn modelId="{67D811BD-FED9-4790-AC10-5962F7CE1A04}" type="presOf" srcId="{19605AE6-CCF2-44BC-88C2-D0ECAFC90C1A}" destId="{6663C2C6-E54D-44A0-9CDD-6AFC089B7AF3}" srcOrd="0" destOrd="0" presId="urn:microsoft.com/office/officeart/2008/layout/LinedList"/>
    <dgm:cxn modelId="{204375C8-877E-4556-950A-F3913E10A7E9}" type="presOf" srcId="{03E0D646-5BD4-4E0F-B76E-F146795ED579}" destId="{96487E66-CB6E-4BC5-8ED6-3B9D9A89CF68}" srcOrd="0" destOrd="0" presId="urn:microsoft.com/office/officeart/2008/layout/LinedList"/>
    <dgm:cxn modelId="{D300A7CD-660C-40A0-866B-A7995F072ABE}" srcId="{19605AE6-CCF2-44BC-88C2-D0ECAFC90C1A}" destId="{17372A91-CB8A-4230-A393-834B649A12E0}" srcOrd="4" destOrd="0" parTransId="{89AC40A0-A40E-4F8D-8FA0-601D13B933D1}" sibTransId="{AE4FEF7D-DA64-4C84-A1A9-7898CE622431}"/>
    <dgm:cxn modelId="{137478D7-6167-4CCC-99BA-1342197AA533}" type="presOf" srcId="{17372A91-CB8A-4230-A393-834B649A12E0}" destId="{D34A7021-DBE1-429E-B369-7614567D8761}" srcOrd="0" destOrd="0" presId="urn:microsoft.com/office/officeart/2008/layout/LinedList"/>
    <dgm:cxn modelId="{C8320FDD-BCCD-4BA2-8F04-C09C3371F552}" type="presOf" srcId="{E6A13417-A420-4CD9-9762-4BE701711FC6}" destId="{839664A8-192D-4732-904D-2C2BCEFA9582}" srcOrd="0" destOrd="0" presId="urn:microsoft.com/office/officeart/2008/layout/LinedList"/>
    <dgm:cxn modelId="{F67852E3-070D-4202-BE37-476E793C32A9}" type="presOf" srcId="{21A7ACBA-4604-4BB7-9F74-D0152B57A503}" destId="{30A985F5-DC23-4A07-9449-57E83BE4EFDD}" srcOrd="0" destOrd="0" presId="urn:microsoft.com/office/officeart/2008/layout/LinedList"/>
    <dgm:cxn modelId="{23787FFF-4587-4204-8133-A16027756A49}" type="presOf" srcId="{6E952D7A-3B56-47E5-BC27-682E004A51EE}" destId="{E38325F5-6D71-4B70-90DE-56249C2F4C80}" srcOrd="0" destOrd="0" presId="urn:microsoft.com/office/officeart/2008/layout/LinedList"/>
    <dgm:cxn modelId="{84F1B375-2F43-4452-8BCB-7441185D1243}" type="presParOf" srcId="{6663C2C6-E54D-44A0-9CDD-6AFC089B7AF3}" destId="{C74718DC-4976-4B0C-820F-689CC65DAFD1}" srcOrd="0" destOrd="0" presId="urn:microsoft.com/office/officeart/2008/layout/LinedList"/>
    <dgm:cxn modelId="{ECA467AD-B0AD-4762-9163-825F5906043B}" type="presParOf" srcId="{6663C2C6-E54D-44A0-9CDD-6AFC089B7AF3}" destId="{17F9782E-E98C-494B-909A-B18960A92202}" srcOrd="1" destOrd="0" presId="urn:microsoft.com/office/officeart/2008/layout/LinedList"/>
    <dgm:cxn modelId="{2F46510A-2209-49AC-86C1-D236811B2EE3}" type="presParOf" srcId="{17F9782E-E98C-494B-909A-B18960A92202}" destId="{839664A8-192D-4732-904D-2C2BCEFA9582}" srcOrd="0" destOrd="0" presId="urn:microsoft.com/office/officeart/2008/layout/LinedList"/>
    <dgm:cxn modelId="{1E55DCA1-78FC-4676-BAED-3BC8BDE38986}" type="presParOf" srcId="{17F9782E-E98C-494B-909A-B18960A92202}" destId="{3A2939EA-134C-4F3D-8A10-5F82C3AC9726}" srcOrd="1" destOrd="0" presId="urn:microsoft.com/office/officeart/2008/layout/LinedList"/>
    <dgm:cxn modelId="{4C271CF4-3600-4276-A5A0-B7901307280F}" type="presParOf" srcId="{6663C2C6-E54D-44A0-9CDD-6AFC089B7AF3}" destId="{AB9CCD5A-49C6-43B0-9341-82C4DFB1C6EB}" srcOrd="2" destOrd="0" presId="urn:microsoft.com/office/officeart/2008/layout/LinedList"/>
    <dgm:cxn modelId="{2E87313B-CAD4-4C6D-B482-750A202E770C}" type="presParOf" srcId="{6663C2C6-E54D-44A0-9CDD-6AFC089B7AF3}" destId="{B43B5C1B-17EB-4B4B-AF8B-EA0EA82A1057}" srcOrd="3" destOrd="0" presId="urn:microsoft.com/office/officeart/2008/layout/LinedList"/>
    <dgm:cxn modelId="{9DA208F5-08B5-4ABA-BBD7-76FA76A93152}" type="presParOf" srcId="{B43B5C1B-17EB-4B4B-AF8B-EA0EA82A1057}" destId="{96487E66-CB6E-4BC5-8ED6-3B9D9A89CF68}" srcOrd="0" destOrd="0" presId="urn:microsoft.com/office/officeart/2008/layout/LinedList"/>
    <dgm:cxn modelId="{37CD4FF4-5943-4864-ADCF-C2DF82E144EE}" type="presParOf" srcId="{B43B5C1B-17EB-4B4B-AF8B-EA0EA82A1057}" destId="{06E1237D-C8DC-4440-BA1E-A31CBB6C2E8C}" srcOrd="1" destOrd="0" presId="urn:microsoft.com/office/officeart/2008/layout/LinedList"/>
    <dgm:cxn modelId="{32E4AFB4-1E71-4589-A820-45AE68358F0E}" type="presParOf" srcId="{6663C2C6-E54D-44A0-9CDD-6AFC089B7AF3}" destId="{2EE423AE-7709-4912-900D-01263A0A09B6}" srcOrd="4" destOrd="0" presId="urn:microsoft.com/office/officeart/2008/layout/LinedList"/>
    <dgm:cxn modelId="{BB98E8F4-22BB-4FD8-85E4-FEC84B39E8BB}" type="presParOf" srcId="{6663C2C6-E54D-44A0-9CDD-6AFC089B7AF3}" destId="{2DF2966A-DCC7-42A0-8652-FC3A52B74425}" srcOrd="5" destOrd="0" presId="urn:microsoft.com/office/officeart/2008/layout/LinedList"/>
    <dgm:cxn modelId="{F61D3E50-F737-4CA4-ACEE-F07D76BBF38C}" type="presParOf" srcId="{2DF2966A-DCC7-42A0-8652-FC3A52B74425}" destId="{E38325F5-6D71-4B70-90DE-56249C2F4C80}" srcOrd="0" destOrd="0" presId="urn:microsoft.com/office/officeart/2008/layout/LinedList"/>
    <dgm:cxn modelId="{8A45E37F-2F3B-476A-8CB0-FEF65DB7C852}" type="presParOf" srcId="{2DF2966A-DCC7-42A0-8652-FC3A52B74425}" destId="{D5035E47-2E23-4488-9E56-B8FF3B2D7E7E}" srcOrd="1" destOrd="0" presId="urn:microsoft.com/office/officeart/2008/layout/LinedList"/>
    <dgm:cxn modelId="{C704440A-47E7-406E-BE18-263D866A4E41}" type="presParOf" srcId="{6663C2C6-E54D-44A0-9CDD-6AFC089B7AF3}" destId="{1272597A-A144-474B-BB98-921C23D6C9C8}" srcOrd="6" destOrd="0" presId="urn:microsoft.com/office/officeart/2008/layout/LinedList"/>
    <dgm:cxn modelId="{CFE3F929-FF7D-4953-951D-42C2C17E49A2}" type="presParOf" srcId="{6663C2C6-E54D-44A0-9CDD-6AFC089B7AF3}" destId="{90070FD8-14EB-46E6-A6BF-0EABAE492407}" srcOrd="7" destOrd="0" presId="urn:microsoft.com/office/officeart/2008/layout/LinedList"/>
    <dgm:cxn modelId="{7BC87715-0775-4D94-AB0A-6329478A9A71}" type="presParOf" srcId="{90070FD8-14EB-46E6-A6BF-0EABAE492407}" destId="{30A985F5-DC23-4A07-9449-57E83BE4EFDD}" srcOrd="0" destOrd="0" presId="urn:microsoft.com/office/officeart/2008/layout/LinedList"/>
    <dgm:cxn modelId="{A3A0CF85-5EA5-471F-96B9-A9374242AD1B}" type="presParOf" srcId="{90070FD8-14EB-46E6-A6BF-0EABAE492407}" destId="{FBD6EF11-B7A8-4364-9CE0-02FB96B6E678}" srcOrd="1" destOrd="0" presId="urn:microsoft.com/office/officeart/2008/layout/LinedList"/>
    <dgm:cxn modelId="{DB3C88ED-EAF1-4665-AE39-3C9FE7185358}" type="presParOf" srcId="{6663C2C6-E54D-44A0-9CDD-6AFC089B7AF3}" destId="{5D37B6A3-EBFD-402E-91C3-79379602AF52}" srcOrd="8" destOrd="0" presId="urn:microsoft.com/office/officeart/2008/layout/LinedList"/>
    <dgm:cxn modelId="{6E738D09-504E-4A85-862A-ACDC9B5004D2}" type="presParOf" srcId="{6663C2C6-E54D-44A0-9CDD-6AFC089B7AF3}" destId="{ED04EE6B-9993-4AB5-8E9F-C22C3399191E}" srcOrd="9" destOrd="0" presId="urn:microsoft.com/office/officeart/2008/layout/LinedList"/>
    <dgm:cxn modelId="{0CDCAE3B-9048-4163-AF0B-75048F1B4D0A}" type="presParOf" srcId="{ED04EE6B-9993-4AB5-8E9F-C22C3399191E}" destId="{D34A7021-DBE1-429E-B369-7614567D8761}" srcOrd="0" destOrd="0" presId="urn:microsoft.com/office/officeart/2008/layout/LinedList"/>
    <dgm:cxn modelId="{01681F67-18AD-43F7-B345-E0CA593D2CA7}" type="presParOf" srcId="{ED04EE6B-9993-4AB5-8E9F-C22C3399191E}" destId="{7BB68B80-74CC-48CE-AA9C-1A0BDE3DC3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718DC-4976-4B0C-820F-689CC65DAFD1}">
      <dsp:nvSpPr>
        <dsp:cNvPr id="0" name=""/>
        <dsp:cNvSpPr/>
      </dsp:nvSpPr>
      <dsp:spPr>
        <a:xfrm>
          <a:off x="0" y="568"/>
          <a:ext cx="6650991"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664A8-192D-4732-904D-2C2BCEFA9582}">
      <dsp:nvSpPr>
        <dsp:cNvPr id="0" name=""/>
        <dsp:cNvSpPr/>
      </dsp:nvSpPr>
      <dsp:spPr>
        <a:xfrm>
          <a:off x="0" y="568"/>
          <a:ext cx="6650991" cy="93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kern="1200" dirty="0">
              <a:solidFill>
                <a:srgbClr val="0070C0"/>
              </a:solidFill>
              <a:cs typeface="Calibri" panose="020F0502020204030204" pitchFamily="34" charset="0"/>
            </a:rPr>
            <a:t>2020 Plan Enhancement Analysis – </a:t>
          </a:r>
          <a:r>
            <a:rPr lang="en-US" sz="1900" kern="1200" dirty="0">
              <a:solidFill>
                <a:schemeClr val="tx1"/>
              </a:solidFill>
              <a:cs typeface="Calibri" panose="020F0502020204030204" pitchFamily="34" charset="0"/>
            </a:rPr>
            <a:t>Conducted</a:t>
          </a:r>
          <a:r>
            <a:rPr lang="en-US" sz="1900" kern="1200" dirty="0">
              <a:cs typeface="Calibri" panose="020F0502020204030204" pitchFamily="34" charset="0"/>
            </a:rPr>
            <a:t> independent 401(k) market analysis for Recordkeeping, Trustee, and 3(38) Investment Manager services</a:t>
          </a:r>
          <a:endParaRPr lang="en-US" sz="1900" kern="1200" dirty="0"/>
        </a:p>
      </dsp:txBody>
      <dsp:txXfrm>
        <a:off x="0" y="568"/>
        <a:ext cx="6650991" cy="931415"/>
      </dsp:txXfrm>
    </dsp:sp>
    <dsp:sp modelId="{AB9CCD5A-49C6-43B0-9341-82C4DFB1C6EB}">
      <dsp:nvSpPr>
        <dsp:cNvPr id="0" name=""/>
        <dsp:cNvSpPr/>
      </dsp:nvSpPr>
      <dsp:spPr>
        <a:xfrm>
          <a:off x="0" y="931984"/>
          <a:ext cx="6650991"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87E66-CB6E-4BC5-8ED6-3B9D9A89CF68}">
      <dsp:nvSpPr>
        <dsp:cNvPr id="0" name=""/>
        <dsp:cNvSpPr/>
      </dsp:nvSpPr>
      <dsp:spPr>
        <a:xfrm>
          <a:off x="0" y="931984"/>
          <a:ext cx="6650991" cy="93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kern="1200" dirty="0">
              <a:solidFill>
                <a:srgbClr val="0070C0"/>
              </a:solidFill>
              <a:cs typeface="Calibri" panose="020F0502020204030204" pitchFamily="34" charset="0"/>
            </a:rPr>
            <a:t>2020 Qualified Default Investment Alternative Overview– </a:t>
          </a:r>
          <a:r>
            <a:rPr lang="en-US" sz="1900" kern="1200" dirty="0">
              <a:cs typeface="Calibri" panose="020F0502020204030204" pitchFamily="34" charset="0"/>
            </a:rPr>
            <a:t>Analysis conducted by </a:t>
          </a:r>
          <a:r>
            <a:rPr lang="en-US" sz="1900" kern="1200" dirty="0" err="1">
              <a:cs typeface="Calibri" panose="020F0502020204030204" pitchFamily="34" charset="0"/>
            </a:rPr>
            <a:t>SageView</a:t>
          </a:r>
          <a:r>
            <a:rPr lang="en-US" sz="1900" kern="1200" dirty="0">
              <a:cs typeface="Calibri" panose="020F0502020204030204" pitchFamily="34" charset="0"/>
            </a:rPr>
            <a:t> to evaluate QDIA alternatives</a:t>
          </a:r>
          <a:endParaRPr lang="en-US" sz="1900" kern="1200" dirty="0"/>
        </a:p>
      </dsp:txBody>
      <dsp:txXfrm>
        <a:off x="0" y="931984"/>
        <a:ext cx="6650991" cy="931415"/>
      </dsp:txXfrm>
    </dsp:sp>
    <dsp:sp modelId="{2EE423AE-7709-4912-900D-01263A0A09B6}">
      <dsp:nvSpPr>
        <dsp:cNvPr id="0" name=""/>
        <dsp:cNvSpPr/>
      </dsp:nvSpPr>
      <dsp:spPr>
        <a:xfrm>
          <a:off x="0" y="1863400"/>
          <a:ext cx="6650991"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325F5-6D71-4B70-90DE-56249C2F4C80}">
      <dsp:nvSpPr>
        <dsp:cNvPr id="0" name=""/>
        <dsp:cNvSpPr/>
      </dsp:nvSpPr>
      <dsp:spPr>
        <a:xfrm>
          <a:off x="0" y="1863400"/>
          <a:ext cx="6650991" cy="93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kern="1200" dirty="0">
              <a:solidFill>
                <a:srgbClr val="0070C0"/>
              </a:solidFill>
              <a:cs typeface="Calibri" panose="020F0502020204030204" pitchFamily="34" charset="0"/>
            </a:rPr>
            <a:t>2020 Fee Policy Statement – </a:t>
          </a:r>
          <a:r>
            <a:rPr lang="en-US" sz="1900" kern="1200" dirty="0">
              <a:cs typeface="Calibri" panose="020F0502020204030204" pitchFamily="34" charset="0"/>
            </a:rPr>
            <a:t>Fee guidelines developed for SBA Master Trust </a:t>
          </a:r>
          <a:endParaRPr lang="en-US" sz="1900" kern="1200" dirty="0"/>
        </a:p>
      </dsp:txBody>
      <dsp:txXfrm>
        <a:off x="0" y="1863400"/>
        <a:ext cx="6650991" cy="931415"/>
      </dsp:txXfrm>
    </dsp:sp>
    <dsp:sp modelId="{1272597A-A144-474B-BB98-921C23D6C9C8}">
      <dsp:nvSpPr>
        <dsp:cNvPr id="0" name=""/>
        <dsp:cNvSpPr/>
      </dsp:nvSpPr>
      <dsp:spPr>
        <a:xfrm>
          <a:off x="0" y="2794815"/>
          <a:ext cx="6650991"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985F5-DC23-4A07-9449-57E83BE4EFDD}">
      <dsp:nvSpPr>
        <dsp:cNvPr id="0" name=""/>
        <dsp:cNvSpPr/>
      </dsp:nvSpPr>
      <dsp:spPr>
        <a:xfrm>
          <a:off x="0" y="2794815"/>
          <a:ext cx="6650991" cy="93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kern="1200" dirty="0">
              <a:solidFill>
                <a:srgbClr val="0070C0"/>
              </a:solidFill>
              <a:cs typeface="Calibri Light" panose="020F0302020204030204" pitchFamily="34" charset="0"/>
            </a:rPr>
            <a:t>2021 PRM Cyber Security Analysis </a:t>
          </a:r>
          <a:r>
            <a:rPr lang="en-US" sz="1900" kern="1200" dirty="0">
              <a:solidFill>
                <a:srgbClr val="0070C0"/>
              </a:solidFill>
              <a:cs typeface="Calibri" panose="020F0502020204030204" pitchFamily="34" charset="0"/>
            </a:rPr>
            <a:t>–</a:t>
          </a:r>
          <a:r>
            <a:rPr lang="en-US" sz="1900" kern="1200" dirty="0">
              <a:solidFill>
                <a:srgbClr val="0070C0"/>
              </a:solidFill>
              <a:cs typeface="Calibri Light" panose="020F0302020204030204" pitchFamily="34" charset="0"/>
            </a:rPr>
            <a:t> </a:t>
          </a:r>
          <a:r>
            <a:rPr lang="en-US" sz="1900" kern="1200" dirty="0">
              <a:cs typeface="Calibri Light" panose="020F0302020204030204" pitchFamily="34" charset="0"/>
            </a:rPr>
            <a:t>RFI</a:t>
          </a:r>
          <a:r>
            <a:rPr lang="en-US" sz="1900" kern="1200" dirty="0">
              <a:solidFill>
                <a:srgbClr val="0070C0"/>
              </a:solidFill>
              <a:cs typeface="Calibri Light" panose="020F0302020204030204" pitchFamily="34" charset="0"/>
            </a:rPr>
            <a:t> </a:t>
          </a:r>
          <a:r>
            <a:rPr lang="en-US" sz="1900" kern="1200" dirty="0">
              <a:cs typeface="Calibri Light" panose="020F0302020204030204" pitchFamily="34" charset="0"/>
            </a:rPr>
            <a:t>analysis conducted on Voya in response to DOL cybersecurity recommendations</a:t>
          </a:r>
          <a:endParaRPr lang="en-US" sz="1900" kern="1200" dirty="0"/>
        </a:p>
      </dsp:txBody>
      <dsp:txXfrm>
        <a:off x="0" y="2794815"/>
        <a:ext cx="6650991" cy="931415"/>
      </dsp:txXfrm>
    </dsp:sp>
    <dsp:sp modelId="{5D37B6A3-EBFD-402E-91C3-79379602AF52}">
      <dsp:nvSpPr>
        <dsp:cNvPr id="0" name=""/>
        <dsp:cNvSpPr/>
      </dsp:nvSpPr>
      <dsp:spPr>
        <a:xfrm>
          <a:off x="0" y="3726231"/>
          <a:ext cx="6650991"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A7021-DBE1-429E-B369-7614567D8761}">
      <dsp:nvSpPr>
        <dsp:cNvPr id="0" name=""/>
        <dsp:cNvSpPr/>
      </dsp:nvSpPr>
      <dsp:spPr>
        <a:xfrm>
          <a:off x="0" y="3726231"/>
          <a:ext cx="6650991" cy="93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kern="1200">
              <a:solidFill>
                <a:srgbClr val="0070C0"/>
              </a:solidFill>
              <a:cs typeface="Calibri Light" panose="020F0302020204030204" pitchFamily="34" charset="0"/>
            </a:rPr>
            <a:t>Investment Policy Statement (updated in 2022)  </a:t>
          </a:r>
          <a:r>
            <a:rPr lang="en-US" sz="1900" kern="1200">
              <a:solidFill>
                <a:srgbClr val="0070C0"/>
              </a:solidFill>
              <a:cs typeface="Calibri" panose="020F0502020204030204" pitchFamily="34" charset="0"/>
            </a:rPr>
            <a:t>–</a:t>
          </a:r>
          <a:r>
            <a:rPr lang="en-US" sz="1900" kern="1200">
              <a:solidFill>
                <a:srgbClr val="0070C0"/>
              </a:solidFill>
              <a:cs typeface="Calibri Light" panose="020F0302020204030204" pitchFamily="34" charset="0"/>
            </a:rPr>
            <a:t> </a:t>
          </a:r>
          <a:r>
            <a:rPr lang="en-US" sz="1900" kern="1200">
              <a:cs typeface="Calibri Light" panose="020F0302020204030204" pitchFamily="34" charset="0"/>
            </a:rPr>
            <a:t>Investment guidelines and benchmarking targets developed by Investment Committee for SageView as 3(38) Investment Manager to follow</a:t>
          </a:r>
          <a:endParaRPr lang="en-US" sz="1900" kern="1200" dirty="0"/>
        </a:p>
      </dsp:txBody>
      <dsp:txXfrm>
        <a:off x="0" y="3726231"/>
        <a:ext cx="6650991" cy="9314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9F8A29-D5E5-43A7-AF7D-79E2D6D83B4E}" type="datetimeFigureOut">
              <a:rPr lang="en-US" smtClean="0"/>
              <a:t>5/8/2023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C9B9D4-F417-4198-8D61-8437BF870010}" type="slidenum">
              <a:rPr lang="en-US" smtClean="0"/>
              <a:t>‹#›</a:t>
            </a:fld>
            <a:endParaRPr lang="en-US"/>
          </a:p>
        </p:txBody>
      </p:sp>
    </p:spTree>
    <p:extLst>
      <p:ext uri="{BB962C8B-B14F-4D97-AF65-F5344CB8AC3E}">
        <p14:creationId xmlns:p14="http://schemas.microsoft.com/office/powerpoint/2010/main" val="373024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9D89135C-7C6F-4C6D-8B7C-EB0D6159D0AB}" type="datetime1">
              <a:rPr lang="en-US" smtClean="0"/>
              <a:t>5/8/2023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7F5D9-9626-404D-81A6-9CB1DA7D4556}" type="datetime1">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62327C0-FA86-46BF-BED7-C8E3BFF7ED28}" type="datetime1">
              <a:rPr lang="en-US" smtClean="0"/>
              <a:t>5/8/2023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5780" y="916617"/>
            <a:ext cx="8314721" cy="690563"/>
          </a:xfrm>
        </p:spPr>
        <p:txBody>
          <a:bodyPr anchor="t"/>
          <a:lstStyle/>
          <a:p>
            <a:r>
              <a:rPr lang="en-US"/>
              <a:t>Click to edit Master title style</a:t>
            </a:r>
          </a:p>
        </p:txBody>
      </p:sp>
      <p:sp>
        <p:nvSpPr>
          <p:cNvPr id="3" name="Content Placeholder 2"/>
          <p:cNvSpPr>
            <a:spLocks noGrp="1"/>
          </p:cNvSpPr>
          <p:nvPr>
            <p:ph idx="1"/>
          </p:nvPr>
        </p:nvSpPr>
        <p:spPr>
          <a:xfrm>
            <a:off x="765780" y="1828800"/>
            <a:ext cx="8314721" cy="4643621"/>
          </a:xfrm>
        </p:spPr>
        <p:txBody>
          <a:bodyPr/>
          <a:lstStyle>
            <a:lvl1pPr marL="6351" indent="0">
              <a:tabLst/>
              <a:defRPr/>
            </a:lvl1pPr>
            <a:lvl3pPr>
              <a:spcBef>
                <a:spcPts val="1144"/>
              </a:spcBef>
              <a:defRPr/>
            </a:lvl3pPr>
            <a:lvl4pPr>
              <a:spcBef>
                <a:spcPts val="1144"/>
              </a:spcBef>
              <a:defRPr/>
            </a:lvl4pPr>
            <a:lvl5pPr marL="1752556" indent="-230712">
              <a:spcBef>
                <a:spcPts val="1144"/>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dirty="0"/>
          </a:p>
        </p:txBody>
      </p:sp>
      <p:pic>
        <p:nvPicPr>
          <p:cNvPr id="5" name="Picture 4">
            <a:extLst>
              <a:ext uri="{FF2B5EF4-FFF2-40B4-BE49-F238E27FC236}">
                <a16:creationId xmlns:a16="http://schemas.microsoft.com/office/drawing/2014/main" id="{534D94C4-5364-F143-AF56-3DAE38A84C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586"/>
          <a:stretch/>
        </p:blipFill>
        <p:spPr>
          <a:xfrm>
            <a:off x="9459312" y="0"/>
            <a:ext cx="2732689" cy="6858000"/>
          </a:xfrm>
          <a:prstGeom prst="rect">
            <a:avLst/>
          </a:prstGeom>
        </p:spPr>
      </p:pic>
      <p:sp>
        <p:nvSpPr>
          <p:cNvPr id="7" name="Text Placeholder 6">
            <a:extLst>
              <a:ext uri="{FF2B5EF4-FFF2-40B4-BE49-F238E27FC236}">
                <a16:creationId xmlns:a16="http://schemas.microsoft.com/office/drawing/2014/main" id="{ED299DCF-C15E-8746-BA01-1E8B790BD645}"/>
              </a:ext>
            </a:extLst>
          </p:cNvPr>
          <p:cNvSpPr>
            <a:spLocks noGrp="1"/>
          </p:cNvSpPr>
          <p:nvPr>
            <p:ph type="body" sz="quarter" idx="11"/>
          </p:nvPr>
        </p:nvSpPr>
        <p:spPr>
          <a:xfrm>
            <a:off x="9664700" y="916517"/>
            <a:ext cx="2260600" cy="5306483"/>
          </a:xfrm>
        </p:spPr>
        <p:txBody>
          <a:bodyPr/>
          <a:lstStyle>
            <a:lvl1pPr>
              <a:defRPr>
                <a:ln>
                  <a:noFill/>
                </a:ln>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39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12192000" cy="1422400"/>
          </a:xfrm>
        </p:spPr>
        <p:txBody>
          <a:bodyPr anchor="ctr"/>
          <a:lstStyle>
            <a:lvl1pPr algn="ctr">
              <a:defRPr sz="3733"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203519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58462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2D3F3B73-4106-9C4D-A123-6284AF236068}"/>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04004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1B8111D3-8DD3-9E41-AD81-D20B5644C3CB}"/>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992002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58534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29D23841-3BD3-434E-92CE-DD0AB9DB510C}"/>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167930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pic>
        <p:nvPicPr>
          <p:cNvPr id="5" name="Picture 4">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4059441" y="2855261"/>
            <a:ext cx="4073119" cy="573739"/>
          </a:xfrm>
          <a:prstGeom prst="rect">
            <a:avLst/>
          </a:prstGeom>
        </p:spPr>
      </p:pic>
      <p:sp>
        <p:nvSpPr>
          <p:cNvPr id="3" name="TextBox 2">
            <a:extLst>
              <a:ext uri="{FF2B5EF4-FFF2-40B4-BE49-F238E27FC236}">
                <a16:creationId xmlns:a16="http://schemas.microsoft.com/office/drawing/2014/main" id="{EEFFF25C-47AE-1F46-B219-E42E3866020B}"/>
              </a:ext>
            </a:extLst>
          </p:cNvPr>
          <p:cNvSpPr txBox="1"/>
          <p:nvPr userDrawn="1"/>
        </p:nvSpPr>
        <p:spPr bwMode="gray">
          <a:xfrm>
            <a:off x="4031809" y="4182918"/>
            <a:ext cx="4200808" cy="2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600" b="1" dirty="0">
                <a:solidFill>
                  <a:schemeClr val="accent1"/>
                </a:solidFill>
              </a:rPr>
              <a:t>MarshMMA.com</a:t>
            </a:r>
          </a:p>
        </p:txBody>
      </p:sp>
      <p:sp>
        <p:nvSpPr>
          <p:cNvPr id="4" name="Date Placeholder 3">
            <a:extLst>
              <a:ext uri="{FF2B5EF4-FFF2-40B4-BE49-F238E27FC236}">
                <a16:creationId xmlns:a16="http://schemas.microsoft.com/office/drawing/2014/main" id="{BDCEFE58-4141-F04E-840B-875F6FF9E5E5}"/>
              </a:ext>
            </a:extLst>
          </p:cNvPr>
          <p:cNvSpPr>
            <a:spLocks noGrp="1"/>
          </p:cNvSpPr>
          <p:nvPr>
            <p:ph type="dt" sz="half" idx="11"/>
          </p:nvPr>
        </p:nvSpPr>
        <p:spPr/>
        <p:txBody>
          <a:bodyPr/>
          <a:lstStyle/>
          <a:p>
            <a:fld id="{D200D4EE-3B1B-499B-BA64-790AF9F081E3}" type="datetime4">
              <a:rPr lang="en-US" altLang="en-US" smtClean="0"/>
              <a:pPr/>
              <a:t>May 8, 2023</a:t>
            </a:fld>
            <a:endParaRPr lang="en-US" altLang="en-US" dirty="0"/>
          </a:p>
        </p:txBody>
      </p:sp>
    </p:spTree>
    <p:extLst>
      <p:ext uri="{BB962C8B-B14F-4D97-AF65-F5344CB8AC3E}">
        <p14:creationId xmlns:p14="http://schemas.microsoft.com/office/powerpoint/2010/main" val="2090113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D074CF7B-74F9-46DF-AEEC-D459E3FE0FCB}" type="datetime1">
              <a:rPr lang="en-US" smtClean="0"/>
              <a:t>5/8/2023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EC097214-6113-1947-B81B-42D2021D0855}"/>
              </a:ext>
            </a:extLst>
          </p:cNvPr>
          <p:cNvSpPr>
            <a:spLocks noGrp="1"/>
          </p:cNvSpPr>
          <p:nvPr>
            <p:ph type="body" sz="quarter" idx="11"/>
          </p:nvPr>
        </p:nvSpPr>
        <p:spPr>
          <a:xfrm>
            <a:off x="0" y="5209478"/>
            <a:ext cx="12192000" cy="861774"/>
          </a:xfrm>
          <a:solidFill>
            <a:schemeClr val="accent2"/>
          </a:solidFill>
        </p:spPr>
        <p:txBody>
          <a:bodyPr wrap="square" lIns="274320" tIns="182880" bIns="182880" anchor="ctr">
            <a:sp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99166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5075698"/>
            <a:ext cx="12192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93939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5671E6BB-D559-F04C-B3C8-9ED594A0632E}"/>
              </a:ext>
            </a:extLst>
          </p:cNvPr>
          <p:cNvSpPr>
            <a:spLocks noGrp="1"/>
          </p:cNvSpPr>
          <p:nvPr>
            <p:ph type="body" sz="quarter" idx="11"/>
          </p:nvPr>
        </p:nvSpPr>
        <p:spPr>
          <a:xfrm>
            <a:off x="0" y="5075698"/>
            <a:ext cx="12192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200657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4059441" y="2243268"/>
            <a:ext cx="4073119" cy="573739"/>
          </a:xfrm>
          <a:prstGeom prst="rect">
            <a:avLst/>
          </a:prstGeom>
        </p:spPr>
      </p:pic>
      <p:sp>
        <p:nvSpPr>
          <p:cNvPr id="3" name="TextBox 2">
            <a:extLst>
              <a:ext uri="{FF2B5EF4-FFF2-40B4-BE49-F238E27FC236}">
                <a16:creationId xmlns:a16="http://schemas.microsoft.com/office/drawing/2014/main" id="{EEFFF25C-47AE-1F46-B219-E42E3866020B}"/>
              </a:ext>
            </a:extLst>
          </p:cNvPr>
          <p:cNvSpPr txBox="1"/>
          <p:nvPr userDrawn="1"/>
        </p:nvSpPr>
        <p:spPr bwMode="gray">
          <a:xfrm>
            <a:off x="3998976" y="3429001"/>
            <a:ext cx="4200808" cy="2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600" b="1" dirty="0">
                <a:solidFill>
                  <a:schemeClr val="accent1"/>
                </a:solidFill>
              </a:rPr>
              <a:t>MarshMMA.com</a:t>
            </a:r>
          </a:p>
        </p:txBody>
      </p:sp>
      <p:sp>
        <p:nvSpPr>
          <p:cNvPr id="4" name="TextBox 3">
            <a:extLst>
              <a:ext uri="{FF2B5EF4-FFF2-40B4-BE49-F238E27FC236}">
                <a16:creationId xmlns:a16="http://schemas.microsoft.com/office/drawing/2014/main" id="{CEED7C95-818C-3349-B9A3-B697A919EFC2}"/>
              </a:ext>
            </a:extLst>
          </p:cNvPr>
          <p:cNvSpPr txBox="1"/>
          <p:nvPr userDrawn="1"/>
        </p:nvSpPr>
        <p:spPr bwMode="gray">
          <a:xfrm>
            <a:off x="660980" y="5983569"/>
            <a:ext cx="108777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just">
              <a:lnSpc>
                <a:spcPct val="100000"/>
              </a:lnSpc>
            </a:pPr>
            <a:r>
              <a:rPr lang="en-US" sz="800" b="0" i="0" baseline="0" dirty="0">
                <a:solidFill>
                  <a:schemeClr val="tx2">
                    <a:lumMod val="60000"/>
                    <a:lumOff val="40000"/>
                  </a:schemeClr>
                </a:solidFill>
                <a:effectLst/>
                <a:latin typeface="Arial" panose="020B0604020202020204" pitchFamily="34" charset="0"/>
                <a:cs typeface="Arial" panose="020B0604020202020204" pitchFamily="34" charset="0"/>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affective if any underlying assumptions, conditions, information or factors are inaccurate or incomplete or should change. Copyright © 2019 Marsh &amp; McLennan Insurance Agency LLC. All rights reserved. </a:t>
            </a:r>
          </a:p>
        </p:txBody>
      </p:sp>
    </p:spTree>
    <p:extLst>
      <p:ext uri="{BB962C8B-B14F-4D97-AF65-F5344CB8AC3E}">
        <p14:creationId xmlns:p14="http://schemas.microsoft.com/office/powerpoint/2010/main" val="4178464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47E3CB14-F793-49CF-A89B-30BFD9CB7283}" type="datetime1">
              <a:rPr lang="en-US" smtClean="0"/>
              <a:t>5/8/2023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36955-EDDF-48A2-91EA-5298739B8563}" type="datetime1">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ADD1F6-1121-4B80-91A1-42566CAFA626}" type="datetime1">
              <a:rPr lang="en-US" smtClean="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6AF504-535B-42DB-9B74-916404241388}" type="datetime1">
              <a:rPr lang="en-US" smtClean="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3BD24-F309-4DCD-B3F8-3FB7AD672DA2}" type="datetime1">
              <a:rPr lang="en-US" smtClean="0"/>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A78DEA8D-E190-447E-89DB-3D66E293048A}" type="datetime1">
              <a:rPr lang="en-US" smtClean="0"/>
              <a:t>5/8/2023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0A9867-2DCB-4C84-8D49-A24B46A5D7EC}" type="datetime1">
              <a:rPr lang="en-US" smtClean="0"/>
              <a:t>5/8/2023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CA93F1A7-206E-47C9-B543-DDA7708E8EEA}" type="datetime1">
              <a:rPr lang="en-US" smtClean="0"/>
              <a:t>5/8/2023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765779" y="916619"/>
            <a:ext cx="10756116" cy="91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361"/>
              </a:spcBef>
            </a:pPr>
            <a:r>
              <a:rPr lang="en-US" altLang="en-US" dirty="0"/>
              <a:t>Click to edit Master title style</a:t>
            </a:r>
          </a:p>
        </p:txBody>
      </p:sp>
      <p:sp>
        <p:nvSpPr>
          <p:cNvPr id="1027" name="BodyText"/>
          <p:cNvSpPr>
            <a:spLocks noGrp="1" noChangeArrowheads="1"/>
          </p:cNvSpPr>
          <p:nvPr>
            <p:ph type="body" idx="1"/>
            <p:custDataLst>
              <p:tags r:id="rId14"/>
            </p:custDataLst>
          </p:nvPr>
        </p:nvSpPr>
        <p:spPr bwMode="gray">
          <a:xfrm>
            <a:off x="765779" y="1828800"/>
            <a:ext cx="10756116" cy="46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5"/>
            </p:custDataLst>
          </p:nvPr>
        </p:nvSpPr>
        <p:spPr bwMode="gray">
          <a:xfrm>
            <a:off x="606679" y="6534151"/>
            <a:ext cx="367835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dirty="0">
                <a:solidFill>
                  <a:srgbClr val="7C848A"/>
                </a:solidFill>
                <a:cs typeface="Arial" charset="0"/>
              </a:rPr>
              <a:t>© 2012 Marsh &amp; McLennan Agency, LLC</a:t>
            </a:r>
            <a:endParaRPr lang="en-US" altLang="en-US" sz="800" dirty="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11358734" y="6502565"/>
            <a:ext cx="25480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800" baseline="0">
                <a:solidFill>
                  <a:schemeClr val="tx2"/>
                </a:solidFill>
              </a:defRPr>
            </a:lvl1pPr>
          </a:lstStyle>
          <a:p>
            <a:fld id="{C5FB65BA-10F3-495F-A5EA-28E2F14FDA6C}" type="slidenum">
              <a:rPr lang="en-US" altLang="en-US" smtClean="0"/>
              <a:pPr/>
              <a:t>‹#›</a:t>
            </a:fld>
            <a:endParaRPr lang="en-US" altLang="en-US" dirty="0"/>
          </a:p>
        </p:txBody>
      </p:sp>
      <p:sp>
        <p:nvSpPr>
          <p:cNvPr id="1052" name="Date" hidden="1"/>
          <p:cNvSpPr>
            <a:spLocks noGrp="1" noChangeArrowheads="1"/>
          </p:cNvSpPr>
          <p:nvPr>
            <p:ph type="dt" sz="half" idx="2"/>
            <p:custDataLst>
              <p:tags r:id="rId17"/>
            </p:custDataLst>
          </p:nvPr>
        </p:nvSpPr>
        <p:spPr bwMode="gray">
          <a:xfrm>
            <a:off x="5411726" y="6517403"/>
            <a:ext cx="137056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800">
                <a:solidFill>
                  <a:srgbClr val="7C848A"/>
                </a:solidFill>
                <a:cs typeface="Arial" charset="0"/>
              </a:defRPr>
            </a:lvl1pPr>
          </a:lstStyle>
          <a:p>
            <a:fld id="{D200D4EE-3B1B-499B-BA64-790AF9F081E3}" type="datetime4">
              <a:rPr lang="en-US" altLang="en-US"/>
              <a:pPr/>
              <a:t>May 8, 2023</a:t>
            </a:fld>
            <a:endParaRPr lang="en-US" altLang="en-US" dirty="0"/>
          </a:p>
        </p:txBody>
      </p:sp>
      <p:sp>
        <p:nvSpPr>
          <p:cNvPr id="1059" name="Business"/>
          <p:cNvSpPr txBox="1">
            <a:spLocks noChangeArrowheads="1"/>
          </p:cNvSpPr>
          <p:nvPr>
            <p:custDataLst>
              <p:tags r:id="rId18"/>
            </p:custDataLst>
          </p:nvPr>
        </p:nvSpPr>
        <p:spPr bwMode="gray">
          <a:xfrm>
            <a:off x="576449" y="6524075"/>
            <a:ext cx="366828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dirty="0">
                <a:solidFill>
                  <a:schemeClr val="tx2"/>
                </a:solidFill>
              </a:rPr>
              <a:t>Marsh &amp; McLennan Agency LLC</a:t>
            </a:r>
            <a:r>
              <a:rPr lang="en-US" altLang="en-US" sz="800" baseline="0" dirty="0">
                <a:solidFill>
                  <a:schemeClr val="tx2"/>
                </a:solidFill>
              </a:rPr>
              <a:t>  </a:t>
            </a:r>
            <a:endParaRPr lang="en-US" altLang="en-US" sz="800" dirty="0">
              <a:solidFill>
                <a:schemeClr val="tx2"/>
              </a:solidFill>
            </a:endParaRPr>
          </a:p>
        </p:txBody>
      </p:sp>
    </p:spTree>
    <p:extLst>
      <p:ext uri="{BB962C8B-B14F-4D97-AF65-F5344CB8AC3E}">
        <p14:creationId xmlns:p14="http://schemas.microsoft.com/office/powerpoint/2010/main" val="33439344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p:txStyles>
    <p:titleStyle>
      <a:lvl1pPr algn="l" rtl="0" eaLnBrk="1" fontAlgn="base" hangingPunct="1">
        <a:lnSpc>
          <a:spcPct val="83000"/>
        </a:lnSpc>
        <a:spcBef>
          <a:spcPts val="0"/>
        </a:spcBef>
        <a:spcAft>
          <a:spcPct val="0"/>
        </a:spcAft>
        <a:defRPr kumimoji="0" lang="en-US" altLang="en-US" sz="48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2400">
          <a:solidFill>
            <a:schemeClr val="accent1"/>
          </a:solidFill>
          <a:latin typeface="Arial" charset="0"/>
        </a:defRPr>
      </a:lvl2pPr>
      <a:lvl3pPr algn="l" rtl="0" eaLnBrk="1" fontAlgn="base" hangingPunct="1">
        <a:lnSpc>
          <a:spcPct val="83000"/>
        </a:lnSpc>
        <a:spcBef>
          <a:spcPct val="0"/>
        </a:spcBef>
        <a:spcAft>
          <a:spcPct val="0"/>
        </a:spcAft>
        <a:defRPr sz="2400">
          <a:solidFill>
            <a:schemeClr val="accent1"/>
          </a:solidFill>
          <a:latin typeface="Arial" charset="0"/>
        </a:defRPr>
      </a:lvl3pPr>
      <a:lvl4pPr algn="l" rtl="0" eaLnBrk="1" fontAlgn="base" hangingPunct="1">
        <a:lnSpc>
          <a:spcPct val="83000"/>
        </a:lnSpc>
        <a:spcBef>
          <a:spcPct val="0"/>
        </a:spcBef>
        <a:spcAft>
          <a:spcPct val="0"/>
        </a:spcAft>
        <a:defRPr sz="2400">
          <a:solidFill>
            <a:schemeClr val="accent1"/>
          </a:solidFill>
          <a:latin typeface="Arial" charset="0"/>
        </a:defRPr>
      </a:lvl4pPr>
      <a:lvl5pPr algn="l" rtl="0" eaLnBrk="1" fontAlgn="base" hangingPunct="1">
        <a:lnSpc>
          <a:spcPct val="83000"/>
        </a:lnSpc>
        <a:spcBef>
          <a:spcPct val="0"/>
        </a:spcBef>
        <a:spcAft>
          <a:spcPct val="0"/>
        </a:spcAft>
        <a:defRPr sz="2400">
          <a:solidFill>
            <a:schemeClr val="accent1"/>
          </a:solidFill>
          <a:latin typeface="Arial" charset="0"/>
        </a:defRPr>
      </a:lvl5pPr>
      <a:lvl6pPr marL="529059" algn="l" rtl="0" eaLnBrk="1" fontAlgn="base" hangingPunct="1">
        <a:lnSpc>
          <a:spcPct val="83000"/>
        </a:lnSpc>
        <a:spcBef>
          <a:spcPct val="0"/>
        </a:spcBef>
        <a:spcAft>
          <a:spcPct val="0"/>
        </a:spcAft>
        <a:defRPr sz="2400">
          <a:solidFill>
            <a:schemeClr val="accent1"/>
          </a:solidFill>
          <a:latin typeface="Arial" charset="0"/>
        </a:defRPr>
      </a:lvl6pPr>
      <a:lvl7pPr marL="1058118" algn="l" rtl="0" eaLnBrk="1" fontAlgn="base" hangingPunct="1">
        <a:lnSpc>
          <a:spcPct val="83000"/>
        </a:lnSpc>
        <a:spcBef>
          <a:spcPct val="0"/>
        </a:spcBef>
        <a:spcAft>
          <a:spcPct val="0"/>
        </a:spcAft>
        <a:defRPr sz="2400">
          <a:solidFill>
            <a:schemeClr val="accent1"/>
          </a:solidFill>
          <a:latin typeface="Arial" charset="0"/>
        </a:defRPr>
      </a:lvl7pPr>
      <a:lvl8pPr marL="1587176" algn="l" rtl="0" eaLnBrk="1" fontAlgn="base" hangingPunct="1">
        <a:lnSpc>
          <a:spcPct val="83000"/>
        </a:lnSpc>
        <a:spcBef>
          <a:spcPct val="0"/>
        </a:spcBef>
        <a:spcAft>
          <a:spcPct val="0"/>
        </a:spcAft>
        <a:defRPr sz="2400">
          <a:solidFill>
            <a:schemeClr val="accent1"/>
          </a:solidFill>
          <a:latin typeface="Arial" charset="0"/>
        </a:defRPr>
      </a:lvl8pPr>
      <a:lvl9pPr marL="2116235" algn="l" rtl="0" eaLnBrk="1" fontAlgn="base" hangingPunct="1">
        <a:lnSpc>
          <a:spcPct val="83000"/>
        </a:lnSpc>
        <a:spcBef>
          <a:spcPct val="0"/>
        </a:spcBef>
        <a:spcAft>
          <a:spcPct val="0"/>
        </a:spcAft>
        <a:defRPr sz="2400">
          <a:solidFill>
            <a:schemeClr val="accent1"/>
          </a:solidFill>
          <a:latin typeface="Arial" charset="0"/>
        </a:defRPr>
      </a:lvl9pPr>
    </p:titleStyle>
    <p:bodyStyle>
      <a:lvl1pPr marL="6351" indent="0" algn="l" rtl="0" eaLnBrk="1" fontAlgn="base" hangingPunct="1">
        <a:lnSpc>
          <a:spcPct val="100000"/>
        </a:lnSpc>
        <a:spcBef>
          <a:spcPts val="1811"/>
        </a:spcBef>
        <a:spcAft>
          <a:spcPct val="0"/>
        </a:spcAft>
        <a:buFont typeface="System Font Regular"/>
        <a:buChar char="​"/>
        <a:tabLst/>
        <a:defRPr sz="3200">
          <a:solidFill>
            <a:schemeClr val="tx2"/>
          </a:solidFill>
          <a:latin typeface="+mn-lt"/>
          <a:ea typeface="+mn-ea"/>
          <a:cs typeface="+mn-cs"/>
        </a:defRPr>
      </a:lvl1pPr>
      <a:lvl2pPr marL="321725" indent="-321725" algn="l" rtl="0" eaLnBrk="1" fontAlgn="base" hangingPunct="1">
        <a:lnSpc>
          <a:spcPct val="100000"/>
        </a:lnSpc>
        <a:spcBef>
          <a:spcPts val="1811"/>
        </a:spcBef>
        <a:spcAft>
          <a:spcPct val="0"/>
        </a:spcAft>
        <a:buFont typeface="Arial" panose="020B0604020202020204" pitchFamily="34" charset="0"/>
        <a:buChar char="•"/>
        <a:tabLst/>
        <a:defRPr sz="2133">
          <a:solidFill>
            <a:schemeClr val="tx2"/>
          </a:solidFill>
          <a:latin typeface="+mn-lt"/>
          <a:ea typeface="+mn-ea"/>
        </a:defRPr>
      </a:lvl2pPr>
      <a:lvl3pPr marL="766214" indent="-304792" algn="l" rtl="0" eaLnBrk="1" fontAlgn="base" hangingPunct="1">
        <a:lnSpc>
          <a:spcPct val="100000"/>
        </a:lnSpc>
        <a:spcBef>
          <a:spcPts val="1811"/>
        </a:spcBef>
        <a:spcAft>
          <a:spcPct val="0"/>
        </a:spcAft>
        <a:buFont typeface="System Font Regular"/>
        <a:buChar char="–"/>
        <a:tabLst/>
        <a:defRPr sz="2133">
          <a:solidFill>
            <a:schemeClr val="tx2"/>
          </a:solidFill>
          <a:latin typeface="+mn-lt"/>
          <a:ea typeface="+mn-ea"/>
        </a:defRPr>
      </a:lvl3pPr>
      <a:lvl4pPr marL="1221287" indent="-306910" algn="l" rtl="0" eaLnBrk="1" fontAlgn="base" hangingPunct="1">
        <a:lnSpc>
          <a:spcPct val="100000"/>
        </a:lnSpc>
        <a:spcBef>
          <a:spcPts val="1811"/>
        </a:spcBef>
        <a:spcAft>
          <a:spcPct val="0"/>
        </a:spcAft>
        <a:buFont typeface="Courier New" panose="02070309020205020404" pitchFamily="49" charset="0"/>
        <a:buChar char="o"/>
        <a:tabLst/>
        <a:defRPr sz="2133">
          <a:solidFill>
            <a:schemeClr val="tx2"/>
          </a:solidFill>
          <a:latin typeface="+mn-lt"/>
          <a:ea typeface="+mn-ea"/>
        </a:defRPr>
      </a:lvl4pPr>
      <a:lvl5pPr marL="1676358" indent="-205312" algn="l" rtl="0" eaLnBrk="1" fontAlgn="base" hangingPunct="1">
        <a:lnSpc>
          <a:spcPct val="100000"/>
        </a:lnSpc>
        <a:spcBef>
          <a:spcPts val="1811"/>
        </a:spcBef>
        <a:spcAft>
          <a:spcPct val="0"/>
        </a:spcAft>
        <a:buFont typeface="Wingdings" panose="05000000000000000000" pitchFamily="2" charset="2"/>
        <a:buChar char=""/>
        <a:defRPr sz="2133">
          <a:solidFill>
            <a:schemeClr val="tx2"/>
          </a:solidFill>
          <a:latin typeface="+mn-lt"/>
          <a:ea typeface="+mn-ea"/>
        </a:defRPr>
      </a:lvl5pPr>
      <a:lvl6pPr marL="1734137" indent="-205746" algn="l" rtl="0" eaLnBrk="1" fontAlgn="base" hangingPunct="1">
        <a:spcBef>
          <a:spcPct val="20000"/>
        </a:spcBef>
        <a:spcAft>
          <a:spcPct val="0"/>
        </a:spcAft>
        <a:buFont typeface="Arial" charset="0"/>
        <a:buChar char="-"/>
        <a:defRPr sz="2267">
          <a:solidFill>
            <a:schemeClr val="tx1"/>
          </a:solidFill>
          <a:latin typeface="+mn-lt"/>
          <a:ea typeface="+mn-ea"/>
        </a:defRPr>
      </a:lvl6pPr>
      <a:lvl7pPr marL="2263195" indent="-205746" algn="l" rtl="0" eaLnBrk="1" fontAlgn="base" hangingPunct="1">
        <a:spcBef>
          <a:spcPct val="20000"/>
        </a:spcBef>
        <a:spcAft>
          <a:spcPct val="0"/>
        </a:spcAft>
        <a:buFont typeface="Arial" charset="0"/>
        <a:buChar char="-"/>
        <a:defRPr sz="2267">
          <a:solidFill>
            <a:schemeClr val="tx1"/>
          </a:solidFill>
          <a:latin typeface="+mn-lt"/>
          <a:ea typeface="+mn-ea"/>
        </a:defRPr>
      </a:lvl7pPr>
      <a:lvl8pPr marL="2792254" indent="-205746" algn="l" rtl="0" eaLnBrk="1" fontAlgn="base" hangingPunct="1">
        <a:spcBef>
          <a:spcPct val="20000"/>
        </a:spcBef>
        <a:spcAft>
          <a:spcPct val="0"/>
        </a:spcAft>
        <a:buFont typeface="Arial" charset="0"/>
        <a:buChar char="-"/>
        <a:defRPr sz="2267">
          <a:solidFill>
            <a:schemeClr val="tx1"/>
          </a:solidFill>
          <a:latin typeface="+mn-lt"/>
          <a:ea typeface="+mn-ea"/>
        </a:defRPr>
      </a:lvl8pPr>
      <a:lvl9pPr marL="3321313" indent="-205746" algn="l" rtl="0" eaLnBrk="1" fontAlgn="base" hangingPunct="1">
        <a:spcBef>
          <a:spcPct val="20000"/>
        </a:spcBef>
        <a:spcAft>
          <a:spcPct val="0"/>
        </a:spcAft>
        <a:buFont typeface="Arial" charset="0"/>
        <a:buChar char="-"/>
        <a:defRPr sz="2267">
          <a:solidFill>
            <a:schemeClr val="tx1"/>
          </a:solidFill>
          <a:latin typeface="+mn-lt"/>
          <a:ea typeface="+mn-ea"/>
        </a:defRPr>
      </a:lvl9pPr>
    </p:bodyStyle>
    <p:otherStyle>
      <a:defPPr>
        <a:defRPr lang="en-US"/>
      </a:defPPr>
      <a:lvl1pPr marL="0" algn="l" defTabSz="1058118" rtl="0" eaLnBrk="1" latinLnBrk="0" hangingPunct="1">
        <a:defRPr sz="2133" kern="1200">
          <a:solidFill>
            <a:schemeClr val="tx1"/>
          </a:solidFill>
          <a:latin typeface="+mn-lt"/>
          <a:ea typeface="+mn-ea"/>
          <a:cs typeface="+mn-cs"/>
        </a:defRPr>
      </a:lvl1pPr>
      <a:lvl2pPr marL="529059" algn="l" defTabSz="1058118" rtl="0" eaLnBrk="1" latinLnBrk="0" hangingPunct="1">
        <a:defRPr sz="2133" kern="1200">
          <a:solidFill>
            <a:schemeClr val="tx1"/>
          </a:solidFill>
          <a:latin typeface="+mn-lt"/>
          <a:ea typeface="+mn-ea"/>
          <a:cs typeface="+mn-cs"/>
        </a:defRPr>
      </a:lvl2pPr>
      <a:lvl3pPr marL="1058118" algn="l" defTabSz="1058118" rtl="0" eaLnBrk="1" latinLnBrk="0" hangingPunct="1">
        <a:defRPr sz="2133" kern="1200">
          <a:solidFill>
            <a:schemeClr val="tx1"/>
          </a:solidFill>
          <a:latin typeface="+mn-lt"/>
          <a:ea typeface="+mn-ea"/>
          <a:cs typeface="+mn-cs"/>
        </a:defRPr>
      </a:lvl3pPr>
      <a:lvl4pPr marL="1587176" algn="l" defTabSz="1058118" rtl="0" eaLnBrk="1" latinLnBrk="0" hangingPunct="1">
        <a:defRPr sz="2133" kern="1200">
          <a:solidFill>
            <a:schemeClr val="tx1"/>
          </a:solidFill>
          <a:latin typeface="+mn-lt"/>
          <a:ea typeface="+mn-ea"/>
          <a:cs typeface="+mn-cs"/>
        </a:defRPr>
      </a:lvl4pPr>
      <a:lvl5pPr marL="2116235" algn="l" defTabSz="1058118" rtl="0" eaLnBrk="1" latinLnBrk="0" hangingPunct="1">
        <a:defRPr sz="2133" kern="1200">
          <a:solidFill>
            <a:schemeClr val="tx1"/>
          </a:solidFill>
          <a:latin typeface="+mn-lt"/>
          <a:ea typeface="+mn-ea"/>
          <a:cs typeface="+mn-cs"/>
        </a:defRPr>
      </a:lvl5pPr>
      <a:lvl6pPr marL="2645293" algn="l" defTabSz="1058118" rtl="0" eaLnBrk="1" latinLnBrk="0" hangingPunct="1">
        <a:defRPr sz="2133" kern="1200">
          <a:solidFill>
            <a:schemeClr val="tx1"/>
          </a:solidFill>
          <a:latin typeface="+mn-lt"/>
          <a:ea typeface="+mn-ea"/>
          <a:cs typeface="+mn-cs"/>
        </a:defRPr>
      </a:lvl6pPr>
      <a:lvl7pPr marL="3174351" algn="l" defTabSz="1058118" rtl="0" eaLnBrk="1" latinLnBrk="0" hangingPunct="1">
        <a:defRPr sz="2133" kern="1200">
          <a:solidFill>
            <a:schemeClr val="tx1"/>
          </a:solidFill>
          <a:latin typeface="+mn-lt"/>
          <a:ea typeface="+mn-ea"/>
          <a:cs typeface="+mn-cs"/>
        </a:defRPr>
      </a:lvl7pPr>
      <a:lvl8pPr marL="3703410" algn="l" defTabSz="1058118" rtl="0" eaLnBrk="1" latinLnBrk="0" hangingPunct="1">
        <a:defRPr sz="2133" kern="1200">
          <a:solidFill>
            <a:schemeClr val="tx1"/>
          </a:solidFill>
          <a:latin typeface="+mn-lt"/>
          <a:ea typeface="+mn-ea"/>
          <a:cs typeface="+mn-cs"/>
        </a:defRPr>
      </a:lvl8pPr>
      <a:lvl9pPr marL="4232469" algn="l" defTabSz="1058118"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3"/>
            </p:custDataLst>
          </p:nvPr>
        </p:nvSpPr>
        <p:spPr bwMode="gray">
          <a:xfrm>
            <a:off x="765779" y="916619"/>
            <a:ext cx="10756116" cy="91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361"/>
              </a:spcBef>
            </a:pPr>
            <a:r>
              <a:rPr lang="en-US" altLang="en-US" dirty="0"/>
              <a:t>Click to edit Master title style</a:t>
            </a:r>
          </a:p>
        </p:txBody>
      </p:sp>
      <p:sp>
        <p:nvSpPr>
          <p:cNvPr id="1027" name="BodyText"/>
          <p:cNvSpPr>
            <a:spLocks noGrp="1" noChangeArrowheads="1"/>
          </p:cNvSpPr>
          <p:nvPr>
            <p:ph type="body" idx="1"/>
            <p:custDataLst>
              <p:tags r:id="rId4"/>
            </p:custDataLst>
          </p:nvPr>
        </p:nvSpPr>
        <p:spPr bwMode="gray">
          <a:xfrm>
            <a:off x="765779" y="1828800"/>
            <a:ext cx="10756116" cy="46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5"/>
            </p:custDataLst>
          </p:nvPr>
        </p:nvSpPr>
        <p:spPr bwMode="gray">
          <a:xfrm>
            <a:off x="606679" y="6534151"/>
            <a:ext cx="367835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dirty="0">
                <a:solidFill>
                  <a:srgbClr val="7C848A"/>
                </a:solidFill>
                <a:cs typeface="Arial" charset="0"/>
              </a:rPr>
              <a:t>© 2012 Marsh &amp; McLennan Agency, LLC</a:t>
            </a:r>
            <a:endParaRPr lang="en-US" altLang="en-US" sz="800" dirty="0">
              <a:solidFill>
                <a:srgbClr val="7C848A"/>
              </a:solidFill>
            </a:endParaRPr>
          </a:p>
        </p:txBody>
      </p:sp>
      <p:sp>
        <p:nvSpPr>
          <p:cNvPr id="1052" name="Date" hidden="1"/>
          <p:cNvSpPr>
            <a:spLocks noGrp="1" noChangeArrowheads="1"/>
          </p:cNvSpPr>
          <p:nvPr>
            <p:ph type="dt" sz="half" idx="2"/>
            <p:custDataLst>
              <p:tags r:id="rId6"/>
            </p:custDataLst>
          </p:nvPr>
        </p:nvSpPr>
        <p:spPr bwMode="gray">
          <a:xfrm>
            <a:off x="5411726" y="6517403"/>
            <a:ext cx="137056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800">
                <a:solidFill>
                  <a:srgbClr val="7C848A"/>
                </a:solidFill>
                <a:cs typeface="Arial" charset="0"/>
              </a:defRPr>
            </a:lvl1pPr>
          </a:lstStyle>
          <a:p>
            <a:fld id="{D200D4EE-3B1B-499B-BA64-790AF9F081E3}" type="datetime4">
              <a:rPr lang="en-US" altLang="en-US"/>
              <a:pPr/>
              <a:t>May 8, 2023</a:t>
            </a:fld>
            <a:endParaRPr lang="en-US" altLang="en-US" dirty="0"/>
          </a:p>
        </p:txBody>
      </p:sp>
    </p:spTree>
    <p:extLst>
      <p:ext uri="{BB962C8B-B14F-4D97-AF65-F5344CB8AC3E}">
        <p14:creationId xmlns:p14="http://schemas.microsoft.com/office/powerpoint/2010/main" val="3257303897"/>
      </p:ext>
    </p:extLst>
  </p:cSld>
  <p:clrMap bg1="lt1" tx1="dk1" bg2="lt2" tx2="dk2" accent1="accent1" accent2="accent2" accent3="accent3" accent4="accent4" accent5="accent5" accent6="accent6" hlink="hlink" folHlink="folHlink"/>
  <p:sldLayoutIdLst>
    <p:sldLayoutId id="2147483788" r:id="rId1"/>
  </p:sldLayoutIdLst>
  <p:hf hdr="0" ftr="0"/>
  <p:txStyles>
    <p:titleStyle>
      <a:lvl1pPr algn="l" rtl="0" eaLnBrk="1" fontAlgn="base" hangingPunct="1">
        <a:lnSpc>
          <a:spcPct val="83000"/>
        </a:lnSpc>
        <a:spcBef>
          <a:spcPts val="0"/>
        </a:spcBef>
        <a:spcAft>
          <a:spcPct val="0"/>
        </a:spcAft>
        <a:defRPr kumimoji="0" lang="en-US" altLang="en-US" sz="48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2400">
          <a:solidFill>
            <a:schemeClr val="accent1"/>
          </a:solidFill>
          <a:latin typeface="Arial" charset="0"/>
        </a:defRPr>
      </a:lvl2pPr>
      <a:lvl3pPr algn="l" rtl="0" eaLnBrk="1" fontAlgn="base" hangingPunct="1">
        <a:lnSpc>
          <a:spcPct val="83000"/>
        </a:lnSpc>
        <a:spcBef>
          <a:spcPct val="0"/>
        </a:spcBef>
        <a:spcAft>
          <a:spcPct val="0"/>
        </a:spcAft>
        <a:defRPr sz="2400">
          <a:solidFill>
            <a:schemeClr val="accent1"/>
          </a:solidFill>
          <a:latin typeface="Arial" charset="0"/>
        </a:defRPr>
      </a:lvl3pPr>
      <a:lvl4pPr algn="l" rtl="0" eaLnBrk="1" fontAlgn="base" hangingPunct="1">
        <a:lnSpc>
          <a:spcPct val="83000"/>
        </a:lnSpc>
        <a:spcBef>
          <a:spcPct val="0"/>
        </a:spcBef>
        <a:spcAft>
          <a:spcPct val="0"/>
        </a:spcAft>
        <a:defRPr sz="2400">
          <a:solidFill>
            <a:schemeClr val="accent1"/>
          </a:solidFill>
          <a:latin typeface="Arial" charset="0"/>
        </a:defRPr>
      </a:lvl4pPr>
      <a:lvl5pPr algn="l" rtl="0" eaLnBrk="1" fontAlgn="base" hangingPunct="1">
        <a:lnSpc>
          <a:spcPct val="83000"/>
        </a:lnSpc>
        <a:spcBef>
          <a:spcPct val="0"/>
        </a:spcBef>
        <a:spcAft>
          <a:spcPct val="0"/>
        </a:spcAft>
        <a:defRPr sz="2400">
          <a:solidFill>
            <a:schemeClr val="accent1"/>
          </a:solidFill>
          <a:latin typeface="Arial" charset="0"/>
        </a:defRPr>
      </a:lvl5pPr>
      <a:lvl6pPr marL="529059" algn="l" rtl="0" eaLnBrk="1" fontAlgn="base" hangingPunct="1">
        <a:lnSpc>
          <a:spcPct val="83000"/>
        </a:lnSpc>
        <a:spcBef>
          <a:spcPct val="0"/>
        </a:spcBef>
        <a:spcAft>
          <a:spcPct val="0"/>
        </a:spcAft>
        <a:defRPr sz="2400">
          <a:solidFill>
            <a:schemeClr val="accent1"/>
          </a:solidFill>
          <a:latin typeface="Arial" charset="0"/>
        </a:defRPr>
      </a:lvl6pPr>
      <a:lvl7pPr marL="1058118" algn="l" rtl="0" eaLnBrk="1" fontAlgn="base" hangingPunct="1">
        <a:lnSpc>
          <a:spcPct val="83000"/>
        </a:lnSpc>
        <a:spcBef>
          <a:spcPct val="0"/>
        </a:spcBef>
        <a:spcAft>
          <a:spcPct val="0"/>
        </a:spcAft>
        <a:defRPr sz="2400">
          <a:solidFill>
            <a:schemeClr val="accent1"/>
          </a:solidFill>
          <a:latin typeface="Arial" charset="0"/>
        </a:defRPr>
      </a:lvl7pPr>
      <a:lvl8pPr marL="1587176" algn="l" rtl="0" eaLnBrk="1" fontAlgn="base" hangingPunct="1">
        <a:lnSpc>
          <a:spcPct val="83000"/>
        </a:lnSpc>
        <a:spcBef>
          <a:spcPct val="0"/>
        </a:spcBef>
        <a:spcAft>
          <a:spcPct val="0"/>
        </a:spcAft>
        <a:defRPr sz="2400">
          <a:solidFill>
            <a:schemeClr val="accent1"/>
          </a:solidFill>
          <a:latin typeface="Arial" charset="0"/>
        </a:defRPr>
      </a:lvl8pPr>
      <a:lvl9pPr marL="2116235" algn="l" rtl="0" eaLnBrk="1" fontAlgn="base" hangingPunct="1">
        <a:lnSpc>
          <a:spcPct val="83000"/>
        </a:lnSpc>
        <a:spcBef>
          <a:spcPct val="0"/>
        </a:spcBef>
        <a:spcAft>
          <a:spcPct val="0"/>
        </a:spcAft>
        <a:defRPr sz="2400">
          <a:solidFill>
            <a:schemeClr val="accent1"/>
          </a:solidFill>
          <a:latin typeface="Arial" charset="0"/>
        </a:defRPr>
      </a:lvl9pPr>
    </p:titleStyle>
    <p:bodyStyle>
      <a:lvl1pPr marL="6351" indent="0" algn="l" rtl="0" eaLnBrk="1" fontAlgn="base" hangingPunct="1">
        <a:lnSpc>
          <a:spcPct val="100000"/>
        </a:lnSpc>
        <a:spcBef>
          <a:spcPts val="1811"/>
        </a:spcBef>
        <a:spcAft>
          <a:spcPct val="0"/>
        </a:spcAft>
        <a:buFont typeface="System Font Regular"/>
        <a:buChar char="​"/>
        <a:tabLst/>
        <a:defRPr sz="3200">
          <a:solidFill>
            <a:schemeClr val="tx2"/>
          </a:solidFill>
          <a:latin typeface="+mn-lt"/>
          <a:ea typeface="+mn-ea"/>
          <a:cs typeface="+mn-cs"/>
        </a:defRPr>
      </a:lvl1pPr>
      <a:lvl2pPr marL="321725" indent="-321725" algn="l" rtl="0" eaLnBrk="1" fontAlgn="base" hangingPunct="1">
        <a:lnSpc>
          <a:spcPct val="100000"/>
        </a:lnSpc>
        <a:spcBef>
          <a:spcPts val="1811"/>
        </a:spcBef>
        <a:spcAft>
          <a:spcPct val="0"/>
        </a:spcAft>
        <a:buFont typeface="Arial" panose="020B0604020202020204" pitchFamily="34" charset="0"/>
        <a:buChar char="•"/>
        <a:tabLst/>
        <a:defRPr sz="2133">
          <a:solidFill>
            <a:schemeClr val="tx2"/>
          </a:solidFill>
          <a:latin typeface="+mn-lt"/>
          <a:ea typeface="+mn-ea"/>
        </a:defRPr>
      </a:lvl2pPr>
      <a:lvl3pPr marL="766214" indent="-304792" algn="l" rtl="0" eaLnBrk="1" fontAlgn="base" hangingPunct="1">
        <a:lnSpc>
          <a:spcPct val="100000"/>
        </a:lnSpc>
        <a:spcBef>
          <a:spcPts val="1811"/>
        </a:spcBef>
        <a:spcAft>
          <a:spcPct val="0"/>
        </a:spcAft>
        <a:buFont typeface="System Font Regular"/>
        <a:buChar char="–"/>
        <a:tabLst/>
        <a:defRPr sz="2133">
          <a:solidFill>
            <a:schemeClr val="tx2"/>
          </a:solidFill>
          <a:latin typeface="+mn-lt"/>
          <a:ea typeface="+mn-ea"/>
        </a:defRPr>
      </a:lvl3pPr>
      <a:lvl4pPr marL="1221287" indent="-306910" algn="l" rtl="0" eaLnBrk="1" fontAlgn="base" hangingPunct="1">
        <a:lnSpc>
          <a:spcPct val="100000"/>
        </a:lnSpc>
        <a:spcBef>
          <a:spcPts val="1811"/>
        </a:spcBef>
        <a:spcAft>
          <a:spcPct val="0"/>
        </a:spcAft>
        <a:buFont typeface="Courier New" panose="02070309020205020404" pitchFamily="49" charset="0"/>
        <a:buChar char="o"/>
        <a:tabLst/>
        <a:defRPr sz="2133">
          <a:solidFill>
            <a:schemeClr val="tx2"/>
          </a:solidFill>
          <a:latin typeface="+mn-lt"/>
          <a:ea typeface="+mn-ea"/>
        </a:defRPr>
      </a:lvl4pPr>
      <a:lvl5pPr marL="1676358" indent="-205312" algn="l" rtl="0" eaLnBrk="1" fontAlgn="base" hangingPunct="1">
        <a:lnSpc>
          <a:spcPct val="100000"/>
        </a:lnSpc>
        <a:spcBef>
          <a:spcPts val="1811"/>
        </a:spcBef>
        <a:spcAft>
          <a:spcPct val="0"/>
        </a:spcAft>
        <a:buFont typeface="Wingdings" panose="05000000000000000000" pitchFamily="2" charset="2"/>
        <a:buChar char=""/>
        <a:defRPr sz="2133">
          <a:solidFill>
            <a:schemeClr val="tx2"/>
          </a:solidFill>
          <a:latin typeface="+mn-lt"/>
          <a:ea typeface="+mn-ea"/>
        </a:defRPr>
      </a:lvl5pPr>
      <a:lvl6pPr marL="1734137" indent="-205746" algn="l" rtl="0" eaLnBrk="1" fontAlgn="base" hangingPunct="1">
        <a:spcBef>
          <a:spcPct val="20000"/>
        </a:spcBef>
        <a:spcAft>
          <a:spcPct val="0"/>
        </a:spcAft>
        <a:buFont typeface="Arial" charset="0"/>
        <a:buChar char="-"/>
        <a:defRPr sz="2267">
          <a:solidFill>
            <a:schemeClr val="tx1"/>
          </a:solidFill>
          <a:latin typeface="+mn-lt"/>
          <a:ea typeface="+mn-ea"/>
        </a:defRPr>
      </a:lvl6pPr>
      <a:lvl7pPr marL="2263195" indent="-205746" algn="l" rtl="0" eaLnBrk="1" fontAlgn="base" hangingPunct="1">
        <a:spcBef>
          <a:spcPct val="20000"/>
        </a:spcBef>
        <a:spcAft>
          <a:spcPct val="0"/>
        </a:spcAft>
        <a:buFont typeface="Arial" charset="0"/>
        <a:buChar char="-"/>
        <a:defRPr sz="2267">
          <a:solidFill>
            <a:schemeClr val="tx1"/>
          </a:solidFill>
          <a:latin typeface="+mn-lt"/>
          <a:ea typeface="+mn-ea"/>
        </a:defRPr>
      </a:lvl7pPr>
      <a:lvl8pPr marL="2792254" indent="-205746" algn="l" rtl="0" eaLnBrk="1" fontAlgn="base" hangingPunct="1">
        <a:spcBef>
          <a:spcPct val="20000"/>
        </a:spcBef>
        <a:spcAft>
          <a:spcPct val="0"/>
        </a:spcAft>
        <a:buFont typeface="Arial" charset="0"/>
        <a:buChar char="-"/>
        <a:defRPr sz="2267">
          <a:solidFill>
            <a:schemeClr val="tx1"/>
          </a:solidFill>
          <a:latin typeface="+mn-lt"/>
          <a:ea typeface="+mn-ea"/>
        </a:defRPr>
      </a:lvl8pPr>
      <a:lvl9pPr marL="3321313" indent="-205746" algn="l" rtl="0" eaLnBrk="1" fontAlgn="base" hangingPunct="1">
        <a:spcBef>
          <a:spcPct val="20000"/>
        </a:spcBef>
        <a:spcAft>
          <a:spcPct val="0"/>
        </a:spcAft>
        <a:buFont typeface="Arial" charset="0"/>
        <a:buChar char="-"/>
        <a:defRPr sz="2267">
          <a:solidFill>
            <a:schemeClr val="tx1"/>
          </a:solidFill>
          <a:latin typeface="+mn-lt"/>
          <a:ea typeface="+mn-ea"/>
        </a:defRPr>
      </a:lvl9pPr>
    </p:bodyStyle>
    <p:otherStyle>
      <a:defPPr>
        <a:defRPr lang="en-US"/>
      </a:defPPr>
      <a:lvl1pPr marL="0" algn="l" defTabSz="1058118" rtl="0" eaLnBrk="1" latinLnBrk="0" hangingPunct="1">
        <a:defRPr sz="2133" kern="1200">
          <a:solidFill>
            <a:schemeClr val="tx1"/>
          </a:solidFill>
          <a:latin typeface="+mn-lt"/>
          <a:ea typeface="+mn-ea"/>
          <a:cs typeface="+mn-cs"/>
        </a:defRPr>
      </a:lvl1pPr>
      <a:lvl2pPr marL="529059" algn="l" defTabSz="1058118" rtl="0" eaLnBrk="1" latinLnBrk="0" hangingPunct="1">
        <a:defRPr sz="2133" kern="1200">
          <a:solidFill>
            <a:schemeClr val="tx1"/>
          </a:solidFill>
          <a:latin typeface="+mn-lt"/>
          <a:ea typeface="+mn-ea"/>
          <a:cs typeface="+mn-cs"/>
        </a:defRPr>
      </a:lvl2pPr>
      <a:lvl3pPr marL="1058118" algn="l" defTabSz="1058118" rtl="0" eaLnBrk="1" latinLnBrk="0" hangingPunct="1">
        <a:defRPr sz="2133" kern="1200">
          <a:solidFill>
            <a:schemeClr val="tx1"/>
          </a:solidFill>
          <a:latin typeface="+mn-lt"/>
          <a:ea typeface="+mn-ea"/>
          <a:cs typeface="+mn-cs"/>
        </a:defRPr>
      </a:lvl3pPr>
      <a:lvl4pPr marL="1587176" algn="l" defTabSz="1058118" rtl="0" eaLnBrk="1" latinLnBrk="0" hangingPunct="1">
        <a:defRPr sz="2133" kern="1200">
          <a:solidFill>
            <a:schemeClr val="tx1"/>
          </a:solidFill>
          <a:latin typeface="+mn-lt"/>
          <a:ea typeface="+mn-ea"/>
          <a:cs typeface="+mn-cs"/>
        </a:defRPr>
      </a:lvl4pPr>
      <a:lvl5pPr marL="2116235" algn="l" defTabSz="1058118" rtl="0" eaLnBrk="1" latinLnBrk="0" hangingPunct="1">
        <a:defRPr sz="2133" kern="1200">
          <a:solidFill>
            <a:schemeClr val="tx1"/>
          </a:solidFill>
          <a:latin typeface="+mn-lt"/>
          <a:ea typeface="+mn-ea"/>
          <a:cs typeface="+mn-cs"/>
        </a:defRPr>
      </a:lvl5pPr>
      <a:lvl6pPr marL="2645293" algn="l" defTabSz="1058118" rtl="0" eaLnBrk="1" latinLnBrk="0" hangingPunct="1">
        <a:defRPr sz="2133" kern="1200">
          <a:solidFill>
            <a:schemeClr val="tx1"/>
          </a:solidFill>
          <a:latin typeface="+mn-lt"/>
          <a:ea typeface="+mn-ea"/>
          <a:cs typeface="+mn-cs"/>
        </a:defRPr>
      </a:lvl6pPr>
      <a:lvl7pPr marL="3174351" algn="l" defTabSz="1058118" rtl="0" eaLnBrk="1" latinLnBrk="0" hangingPunct="1">
        <a:defRPr sz="2133" kern="1200">
          <a:solidFill>
            <a:schemeClr val="tx1"/>
          </a:solidFill>
          <a:latin typeface="+mn-lt"/>
          <a:ea typeface="+mn-ea"/>
          <a:cs typeface="+mn-cs"/>
        </a:defRPr>
      </a:lvl7pPr>
      <a:lvl8pPr marL="3703410" algn="l" defTabSz="1058118" rtl="0" eaLnBrk="1" latinLnBrk="0" hangingPunct="1">
        <a:defRPr sz="2133" kern="1200">
          <a:solidFill>
            <a:schemeClr val="tx1"/>
          </a:solidFill>
          <a:latin typeface="+mn-lt"/>
          <a:ea typeface="+mn-ea"/>
          <a:cs typeface="+mn-cs"/>
        </a:defRPr>
      </a:lvl8pPr>
      <a:lvl9pPr marL="4232469" algn="l" defTabSz="1058118"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fi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voya.com/voyalearn" TargetMode="External"/><Relationship Id="rId2" Type="http://schemas.openxmlformats.org/officeDocument/2006/relationships/hyperlink" Target="https://blog.voya.com/"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88" y="1892424"/>
            <a:ext cx="11260667" cy="618455"/>
          </a:xfrm>
        </p:spPr>
        <p:txBody>
          <a:bodyPr>
            <a:noAutofit/>
          </a:bodyPr>
          <a:lstStyle/>
          <a:p>
            <a:r>
              <a:rPr lang="en-US" sz="2800" dirty="0"/>
              <a:t>VBA Value Proposition (</a:t>
            </a:r>
            <a:r>
              <a:rPr lang="en-US" sz="2800" i="1" dirty="0"/>
              <a:t>Response to HR Survey Questions)</a:t>
            </a:r>
            <a:br>
              <a:rPr lang="en-US" sz="2800" dirty="0"/>
            </a:br>
            <a:r>
              <a:rPr lang="en-US" sz="2800" dirty="0"/>
              <a:t>&amp; Stewardship Report Preview</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1" y="2618770"/>
            <a:ext cx="10993546" cy="468233"/>
          </a:xfrm>
        </p:spPr>
        <p:txBody>
          <a:bodyPr>
            <a:normAutofit/>
          </a:bodyPr>
          <a:lstStyle/>
          <a:p>
            <a:r>
              <a:rPr lang="en-US" sz="1400" b="1" dirty="0">
                <a:solidFill>
                  <a:schemeClr val="tx1"/>
                </a:solidFill>
              </a:rPr>
              <a:t>May 10, 2023</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4178105"/>
            <a:ext cx="11260667" cy="2214228"/>
          </a:xfrm>
          <a:prstGeom prst="rect">
            <a:avLst/>
          </a:prstGeom>
        </p:spPr>
      </p:pic>
      <p:pic>
        <p:nvPicPr>
          <p:cNvPr id="12" name="Picture 11" descr="Logo, company name&#10;&#10;Description automatically generated">
            <a:extLst>
              <a:ext uri="{FF2B5EF4-FFF2-40B4-BE49-F238E27FC236}">
                <a16:creationId xmlns:a16="http://schemas.microsoft.com/office/drawing/2014/main" id="{FF72294F-6031-4A19-9F21-02CCF5B0076F}"/>
              </a:ext>
            </a:extLst>
          </p:cNvPr>
          <p:cNvPicPr>
            <a:picLocks noChangeAspect="1"/>
          </p:cNvPicPr>
          <p:nvPr/>
        </p:nvPicPr>
        <p:blipFill rotWithShape="1">
          <a:blip r:embed="rId3">
            <a:extLst>
              <a:ext uri="{28A0092B-C50C-407E-A947-70E740481C1C}">
                <a14:useLocalDpi xmlns:a14="http://schemas.microsoft.com/office/drawing/2010/main" val="0"/>
              </a:ext>
            </a:extLst>
          </a:blip>
          <a:srcRect t="36330" b="37003"/>
          <a:stretch/>
        </p:blipFill>
        <p:spPr>
          <a:xfrm>
            <a:off x="9550907" y="713232"/>
            <a:ext cx="2194560" cy="58521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A25B-E1E7-4A48-91AB-D387292C15FC}"/>
              </a:ext>
            </a:extLst>
          </p:cNvPr>
          <p:cNvSpPr>
            <a:spLocks noGrp="1"/>
          </p:cNvSpPr>
          <p:nvPr>
            <p:ph type="title"/>
          </p:nvPr>
        </p:nvSpPr>
        <p:spPr>
          <a:xfrm>
            <a:off x="388245" y="0"/>
            <a:ext cx="11029616" cy="1188720"/>
          </a:xfrm>
        </p:spPr>
        <p:txBody>
          <a:bodyPr/>
          <a:lstStyle/>
          <a:p>
            <a:r>
              <a:rPr lang="en-US" dirty="0"/>
              <a:t>401(k) Plan Fee Comparison</a:t>
            </a:r>
          </a:p>
        </p:txBody>
      </p:sp>
      <p:sp>
        <p:nvSpPr>
          <p:cNvPr id="4" name="Slide Number Placeholder 3">
            <a:extLst>
              <a:ext uri="{FF2B5EF4-FFF2-40B4-BE49-F238E27FC236}">
                <a16:creationId xmlns:a16="http://schemas.microsoft.com/office/drawing/2014/main" id="{815DD429-158D-47AC-8384-AC10D7312E98}"/>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7" name="TextBox 6">
            <a:extLst>
              <a:ext uri="{FF2B5EF4-FFF2-40B4-BE49-F238E27FC236}">
                <a16:creationId xmlns:a16="http://schemas.microsoft.com/office/drawing/2014/main" id="{6A63EEEB-0F83-4C0A-8AC6-BD0925E880C9}"/>
              </a:ext>
            </a:extLst>
          </p:cNvPr>
          <p:cNvSpPr txBox="1"/>
          <p:nvPr/>
        </p:nvSpPr>
        <p:spPr>
          <a:xfrm>
            <a:off x="388245" y="1471592"/>
            <a:ext cx="11141027" cy="1200329"/>
          </a:xfrm>
          <a:prstGeom prst="rect">
            <a:avLst/>
          </a:prstGeom>
          <a:noFill/>
        </p:spPr>
        <p:txBody>
          <a:bodyPr wrap="square">
            <a:spAutoFit/>
          </a:bodyPr>
          <a:lstStyle/>
          <a:p>
            <a:pPr algn="l"/>
            <a:r>
              <a:rPr lang="en-US" sz="1800" dirty="0"/>
              <a:t>ERISA requires fiduciaries to act solely in the interest of participants while ensuring fees charged are necessary and reasonable.  This means that employers should follow DOL guidance to periodically review administrative fees and the cost of mutual funds selected in their line ups.  VBA Benefits Corporation conducted due diligence on behalf of our plan sponsors and participants to ensure our fees were competitive with industry averages:  </a:t>
            </a:r>
          </a:p>
        </p:txBody>
      </p:sp>
      <p:sp>
        <p:nvSpPr>
          <p:cNvPr id="10" name="TextBox 9">
            <a:extLst>
              <a:ext uri="{FF2B5EF4-FFF2-40B4-BE49-F238E27FC236}">
                <a16:creationId xmlns:a16="http://schemas.microsoft.com/office/drawing/2014/main" id="{95DEA0F1-A4D1-400A-A7A8-88CDE299EE7F}"/>
              </a:ext>
            </a:extLst>
          </p:cNvPr>
          <p:cNvSpPr txBox="1"/>
          <p:nvPr/>
        </p:nvSpPr>
        <p:spPr>
          <a:xfrm>
            <a:off x="662730" y="2846322"/>
            <a:ext cx="10544962" cy="954107"/>
          </a:xfrm>
          <a:prstGeom prst="rect">
            <a:avLst/>
          </a:prstGeom>
          <a:noFill/>
        </p:spPr>
        <p:txBody>
          <a:bodyPr wrap="square">
            <a:spAutoFit/>
          </a:bodyPr>
          <a:lstStyle/>
          <a:p>
            <a:pPr marL="342900" indent="-342900" algn="l">
              <a:buFont typeface="Arial" panose="020B0604020202020204" pitchFamily="34" charset="0"/>
              <a:buChar char="•"/>
            </a:pPr>
            <a:r>
              <a:rPr lang="en-US" sz="1400" dirty="0"/>
              <a:t>The below exhibit provides a fee comparison specific to your plan using the most recent 401(k) Averages Book benchmarking data (includes recordkeeping, trustee, investment management, mutual fund expenses)</a:t>
            </a:r>
          </a:p>
          <a:p>
            <a:pPr marL="800100" lvl="1" indent="-342900">
              <a:buFont typeface="Arial" panose="020B0604020202020204" pitchFamily="34" charset="0"/>
              <a:buChar char="•"/>
            </a:pPr>
            <a:r>
              <a:rPr lang="en-US" sz="1400" dirty="0">
                <a:solidFill>
                  <a:srgbClr val="0070C0"/>
                </a:solidFill>
              </a:rPr>
              <a:t>Member’s fees are significantly less than the industry’s average (based on similar size plan - </a:t>
            </a:r>
            <a:r>
              <a:rPr lang="en-US" sz="1400" dirty="0">
                <a:solidFill>
                  <a:srgbClr val="FF0000"/>
                </a:solidFill>
              </a:rPr>
              <a:t>$10 million in assets, 200 participants</a:t>
            </a:r>
            <a:r>
              <a:rPr lang="en-US" sz="1400" dirty="0">
                <a:solidFill>
                  <a:srgbClr val="0070C0"/>
                </a:solidFill>
              </a:rPr>
              <a:t>, </a:t>
            </a:r>
            <a:r>
              <a:rPr lang="en-US" sz="1400" dirty="0">
                <a:solidFill>
                  <a:srgbClr val="FF0000"/>
                </a:solidFill>
              </a:rPr>
              <a:t>$50,000 average participant balance</a:t>
            </a:r>
            <a:r>
              <a:rPr lang="en-US" sz="1400" dirty="0">
                <a:solidFill>
                  <a:srgbClr val="0070C0"/>
                </a:solidFill>
              </a:rPr>
              <a:t>)</a:t>
            </a:r>
          </a:p>
        </p:txBody>
      </p:sp>
      <p:graphicFrame>
        <p:nvGraphicFramePr>
          <p:cNvPr id="11" name="Table 9">
            <a:extLst>
              <a:ext uri="{FF2B5EF4-FFF2-40B4-BE49-F238E27FC236}">
                <a16:creationId xmlns:a16="http://schemas.microsoft.com/office/drawing/2014/main" id="{5921B13F-4B7A-41AF-9407-B3419C331F2B}"/>
              </a:ext>
            </a:extLst>
          </p:cNvPr>
          <p:cNvGraphicFramePr>
            <a:graphicFrameLocks noGrp="1"/>
          </p:cNvGraphicFramePr>
          <p:nvPr>
            <p:extLst>
              <p:ext uri="{D42A27DB-BD31-4B8C-83A1-F6EECF244321}">
                <p14:modId xmlns:p14="http://schemas.microsoft.com/office/powerpoint/2010/main" val="1310172142"/>
              </p:ext>
            </p:extLst>
          </p:nvPr>
        </p:nvGraphicFramePr>
        <p:xfrm>
          <a:off x="754885" y="4192608"/>
          <a:ext cx="10296335" cy="1193800"/>
        </p:xfrm>
        <a:graphic>
          <a:graphicData uri="http://schemas.openxmlformats.org/drawingml/2006/table">
            <a:tbl>
              <a:tblPr firstRow="1" bandRow="1">
                <a:tableStyleId>{5C22544A-7EE6-4342-B048-85BDC9FD1C3A}</a:tableStyleId>
              </a:tblPr>
              <a:tblGrid>
                <a:gridCol w="1470905">
                  <a:extLst>
                    <a:ext uri="{9D8B030D-6E8A-4147-A177-3AD203B41FA5}">
                      <a16:colId xmlns:a16="http://schemas.microsoft.com/office/drawing/2014/main" val="3226835991"/>
                    </a:ext>
                  </a:extLst>
                </a:gridCol>
                <a:gridCol w="1470905">
                  <a:extLst>
                    <a:ext uri="{9D8B030D-6E8A-4147-A177-3AD203B41FA5}">
                      <a16:colId xmlns:a16="http://schemas.microsoft.com/office/drawing/2014/main" val="3931664615"/>
                    </a:ext>
                  </a:extLst>
                </a:gridCol>
                <a:gridCol w="1470905">
                  <a:extLst>
                    <a:ext uri="{9D8B030D-6E8A-4147-A177-3AD203B41FA5}">
                      <a16:colId xmlns:a16="http://schemas.microsoft.com/office/drawing/2014/main" val="3945320793"/>
                    </a:ext>
                  </a:extLst>
                </a:gridCol>
                <a:gridCol w="1470905">
                  <a:extLst>
                    <a:ext uri="{9D8B030D-6E8A-4147-A177-3AD203B41FA5}">
                      <a16:colId xmlns:a16="http://schemas.microsoft.com/office/drawing/2014/main" val="214585383"/>
                    </a:ext>
                  </a:extLst>
                </a:gridCol>
                <a:gridCol w="1470905">
                  <a:extLst>
                    <a:ext uri="{9D8B030D-6E8A-4147-A177-3AD203B41FA5}">
                      <a16:colId xmlns:a16="http://schemas.microsoft.com/office/drawing/2014/main" val="3884158978"/>
                    </a:ext>
                  </a:extLst>
                </a:gridCol>
                <a:gridCol w="1470905">
                  <a:extLst>
                    <a:ext uri="{9D8B030D-6E8A-4147-A177-3AD203B41FA5}">
                      <a16:colId xmlns:a16="http://schemas.microsoft.com/office/drawing/2014/main" val="1598587726"/>
                    </a:ext>
                  </a:extLst>
                </a:gridCol>
                <a:gridCol w="1470905">
                  <a:extLst>
                    <a:ext uri="{9D8B030D-6E8A-4147-A177-3AD203B41FA5}">
                      <a16:colId xmlns:a16="http://schemas.microsoft.com/office/drawing/2014/main" val="2682637219"/>
                    </a:ext>
                  </a:extLst>
                </a:gridCol>
              </a:tblGrid>
              <a:tr h="0">
                <a:tc>
                  <a:txBody>
                    <a:bodyPr/>
                    <a:lstStyle/>
                    <a:p>
                      <a:pPr algn="ctr"/>
                      <a:r>
                        <a:rPr lang="en-US" sz="1600" b="0" dirty="0"/>
                        <a:t>Asset Size</a:t>
                      </a:r>
                    </a:p>
                  </a:txBody>
                  <a:tcPr/>
                </a:tc>
                <a:tc>
                  <a:txBody>
                    <a:bodyPr/>
                    <a:lstStyle/>
                    <a:p>
                      <a:pPr algn="ctr"/>
                      <a:r>
                        <a:rPr lang="en-US" sz="1600" b="0" dirty="0"/>
                        <a:t># of Participants</a:t>
                      </a:r>
                    </a:p>
                  </a:txBody>
                  <a:tcPr/>
                </a:tc>
                <a:tc>
                  <a:txBody>
                    <a:bodyPr/>
                    <a:lstStyle/>
                    <a:p>
                      <a:pPr algn="ctr"/>
                      <a:r>
                        <a:rPr lang="en-US" sz="1600" b="0" dirty="0"/>
                        <a:t>Voya Expense</a:t>
                      </a:r>
                    </a:p>
                  </a:txBody>
                  <a:tcPr/>
                </a:tc>
                <a:tc>
                  <a:txBody>
                    <a:bodyPr/>
                    <a:lstStyle/>
                    <a:p>
                      <a:pPr algn="ctr"/>
                      <a:r>
                        <a:rPr lang="en-US" sz="1600" b="0" dirty="0" err="1"/>
                        <a:t>SageView</a:t>
                      </a:r>
                      <a:r>
                        <a:rPr lang="en-US" sz="1600" b="0" dirty="0"/>
                        <a:t>/VBA Expense</a:t>
                      </a:r>
                    </a:p>
                  </a:txBody>
                  <a:tcPr/>
                </a:tc>
                <a:tc>
                  <a:txBody>
                    <a:bodyPr/>
                    <a:lstStyle/>
                    <a:p>
                      <a:pPr algn="ctr"/>
                      <a:r>
                        <a:rPr lang="en-US" sz="1600" b="0" dirty="0"/>
                        <a:t>Weighted Investment Expense*</a:t>
                      </a:r>
                    </a:p>
                  </a:txBody>
                  <a:tcPr/>
                </a:tc>
                <a:tc>
                  <a:txBody>
                    <a:bodyPr/>
                    <a:lstStyle/>
                    <a:p>
                      <a:pPr algn="ctr"/>
                      <a:r>
                        <a:rPr lang="en-US" sz="1600" dirty="0"/>
                        <a:t>Total Expense</a:t>
                      </a:r>
                    </a:p>
                  </a:txBody>
                  <a:tcPr/>
                </a:tc>
                <a:tc>
                  <a:txBody>
                    <a:bodyPr/>
                    <a:lstStyle/>
                    <a:p>
                      <a:pPr algn="ctr"/>
                      <a:r>
                        <a:rPr lang="en-US" sz="1600" dirty="0"/>
                        <a:t>Industry Average Expense</a:t>
                      </a:r>
                    </a:p>
                  </a:txBody>
                  <a:tcPr/>
                </a:tc>
                <a:extLst>
                  <a:ext uri="{0D108BD9-81ED-4DB2-BD59-A6C34878D82A}">
                    <a16:rowId xmlns:a16="http://schemas.microsoft.com/office/drawing/2014/main" val="1832769187"/>
                  </a:ext>
                </a:extLst>
              </a:tr>
              <a:tr h="370840">
                <a:tc>
                  <a:txBody>
                    <a:bodyPr/>
                    <a:lstStyle/>
                    <a:p>
                      <a:pPr algn="ctr"/>
                      <a:r>
                        <a:rPr lang="en-US" sz="1400" dirty="0">
                          <a:solidFill>
                            <a:schemeClr val="tx1"/>
                          </a:solidFill>
                          <a:latin typeface="+mn-lt"/>
                        </a:rPr>
                        <a:t>$XX M</a:t>
                      </a:r>
                    </a:p>
                  </a:txBody>
                  <a:tcPr anchor="ctr"/>
                </a:tc>
                <a:tc>
                  <a:txBody>
                    <a:bodyPr/>
                    <a:lstStyle/>
                    <a:p>
                      <a:pPr algn="ctr"/>
                      <a:r>
                        <a:rPr lang="en-US" sz="1400" dirty="0">
                          <a:solidFill>
                            <a:schemeClr val="tx1"/>
                          </a:solidFill>
                          <a:latin typeface="+mn-lt"/>
                        </a:rPr>
                        <a:t>200</a:t>
                      </a:r>
                    </a:p>
                  </a:txBody>
                  <a:tcPr anchor="ctr"/>
                </a:tc>
                <a:tc>
                  <a:txBody>
                    <a:bodyPr/>
                    <a:lstStyle/>
                    <a:p>
                      <a:pPr algn="ctr" fontAlgn="b"/>
                      <a:r>
                        <a:rPr lang="en-US" sz="1400" b="0" i="0" u="none" strike="noStrike" dirty="0">
                          <a:solidFill>
                            <a:schemeClr val="tx1"/>
                          </a:solidFill>
                          <a:effectLst/>
                          <a:latin typeface="+mn-lt"/>
                        </a:rPr>
                        <a:t>X%</a:t>
                      </a:r>
                    </a:p>
                  </a:txBody>
                  <a:tcPr marL="9525" marR="9525" marT="9525" marB="0" anchor="ctr"/>
                </a:tc>
                <a:tc>
                  <a:txBody>
                    <a:bodyPr/>
                    <a:lstStyle/>
                    <a:p>
                      <a:pPr algn="ctr"/>
                      <a:r>
                        <a:rPr lang="en-US" sz="1400" dirty="0">
                          <a:solidFill>
                            <a:schemeClr val="tx1"/>
                          </a:solidFill>
                          <a:latin typeface="+mn-lt"/>
                        </a:rPr>
                        <a:t>X%</a:t>
                      </a:r>
                    </a:p>
                  </a:txBody>
                  <a:tcPr anchor="ctr"/>
                </a:tc>
                <a:tc>
                  <a:txBody>
                    <a:bodyPr/>
                    <a:lstStyle/>
                    <a:p>
                      <a:pPr algn="ctr"/>
                      <a:r>
                        <a:rPr lang="en-US" sz="1400" dirty="0">
                          <a:solidFill>
                            <a:schemeClr val="tx1"/>
                          </a:solidFill>
                          <a:latin typeface="+mn-lt"/>
                        </a:rPr>
                        <a:t>X%</a:t>
                      </a:r>
                    </a:p>
                  </a:txBody>
                  <a:tcPr anchor="ctr"/>
                </a:tc>
                <a:tc>
                  <a:txBody>
                    <a:bodyPr/>
                    <a:lstStyle/>
                    <a:p>
                      <a:pPr algn="ctr"/>
                      <a:r>
                        <a:rPr lang="en-US" sz="1400" b="1" dirty="0">
                          <a:solidFill>
                            <a:srgbClr val="FF0000"/>
                          </a:solidFill>
                          <a:latin typeface="+mn-lt"/>
                        </a:rPr>
                        <a:t>0.55%</a:t>
                      </a:r>
                    </a:p>
                  </a:txBody>
                  <a:tcPr anchor="ctr"/>
                </a:tc>
                <a:tc>
                  <a:txBody>
                    <a:bodyPr/>
                    <a:lstStyle/>
                    <a:p>
                      <a:pPr algn="ctr"/>
                      <a:r>
                        <a:rPr lang="en-US" sz="1400" b="0" dirty="0">
                          <a:solidFill>
                            <a:schemeClr val="tx1"/>
                          </a:solidFill>
                          <a:latin typeface="+mn-lt"/>
                        </a:rPr>
                        <a:t>X%</a:t>
                      </a:r>
                    </a:p>
                  </a:txBody>
                  <a:tcPr anchor="ctr"/>
                </a:tc>
                <a:extLst>
                  <a:ext uri="{0D108BD9-81ED-4DB2-BD59-A6C34878D82A}">
                    <a16:rowId xmlns:a16="http://schemas.microsoft.com/office/drawing/2014/main" val="3229422448"/>
                  </a:ext>
                </a:extLst>
              </a:tr>
            </a:tbl>
          </a:graphicData>
        </a:graphic>
      </p:graphicFrame>
      <p:sp>
        <p:nvSpPr>
          <p:cNvPr id="12" name="TextBox 11">
            <a:extLst>
              <a:ext uri="{FF2B5EF4-FFF2-40B4-BE49-F238E27FC236}">
                <a16:creationId xmlns:a16="http://schemas.microsoft.com/office/drawing/2014/main" id="{8095E20E-D8B2-4430-A95D-DB75C24BB01E}"/>
              </a:ext>
            </a:extLst>
          </p:cNvPr>
          <p:cNvSpPr txBox="1"/>
          <p:nvPr/>
        </p:nvSpPr>
        <p:spPr>
          <a:xfrm>
            <a:off x="662730" y="5778587"/>
            <a:ext cx="11222565"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weighted investment expense is based on the average expense ratio for the full SBA master trust; member’s expense can fluctuate based on participants’ selected investment options.</a:t>
            </a:r>
          </a:p>
        </p:txBody>
      </p:sp>
      <p:sp>
        <p:nvSpPr>
          <p:cNvPr id="3" name="TextBox 2">
            <a:extLst>
              <a:ext uri="{FF2B5EF4-FFF2-40B4-BE49-F238E27FC236}">
                <a16:creationId xmlns:a16="http://schemas.microsoft.com/office/drawing/2014/main" id="{70061C60-4B72-289B-3A1B-30C5B509BA34}"/>
              </a:ext>
            </a:extLst>
          </p:cNvPr>
          <p:cNvSpPr txBox="1"/>
          <p:nvPr/>
        </p:nvSpPr>
        <p:spPr>
          <a:xfrm>
            <a:off x="7866044" y="3697831"/>
            <a:ext cx="1878015" cy="276999"/>
          </a:xfrm>
          <a:prstGeom prst="rect">
            <a:avLst/>
          </a:prstGeom>
          <a:noFill/>
          <a:ln w="9525">
            <a:solidFill>
              <a:schemeClr val="tx1"/>
            </a:solidFill>
          </a:ln>
        </p:spPr>
        <p:txBody>
          <a:bodyPr wrap="none" rtlCol="0">
            <a:spAutoFit/>
          </a:bodyPr>
          <a:lstStyle/>
          <a:p>
            <a:r>
              <a:rPr lang="en-US" sz="1200" dirty="0"/>
              <a:t>Customized for each bank</a:t>
            </a:r>
          </a:p>
        </p:txBody>
      </p:sp>
      <p:cxnSp>
        <p:nvCxnSpPr>
          <p:cNvPr id="5" name="Straight Arrow Connector 4">
            <a:extLst>
              <a:ext uri="{FF2B5EF4-FFF2-40B4-BE49-F238E27FC236}">
                <a16:creationId xmlns:a16="http://schemas.microsoft.com/office/drawing/2014/main" id="{BF09CADF-3996-FD7C-D878-4F20C0883F83}"/>
              </a:ext>
            </a:extLst>
          </p:cNvPr>
          <p:cNvCxnSpPr/>
          <p:nvPr/>
        </p:nvCxnSpPr>
        <p:spPr>
          <a:xfrm flipH="1">
            <a:off x="8805051" y="3974830"/>
            <a:ext cx="206747" cy="2177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66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BF33-7845-4B77-998B-D611C2C73B0D}"/>
              </a:ext>
            </a:extLst>
          </p:cNvPr>
          <p:cNvSpPr>
            <a:spLocks noGrp="1"/>
          </p:cNvSpPr>
          <p:nvPr>
            <p:ph type="title"/>
          </p:nvPr>
        </p:nvSpPr>
        <p:spPr>
          <a:xfrm>
            <a:off x="779732" y="1895351"/>
            <a:ext cx="3031852" cy="1722419"/>
          </a:xfrm>
        </p:spPr>
        <p:txBody>
          <a:bodyPr anchor="b">
            <a:normAutofit fontScale="90000"/>
          </a:bodyPr>
          <a:lstStyle/>
          <a:p>
            <a:r>
              <a:rPr lang="en-US" dirty="0"/>
              <a:t>Voya Plan Review Report </a:t>
            </a:r>
            <a:br>
              <a:rPr lang="en-US" dirty="0"/>
            </a:br>
            <a:br>
              <a:rPr lang="en-US" dirty="0"/>
            </a:br>
            <a:r>
              <a:rPr lang="en-US" sz="2200" dirty="0"/>
              <a:t>(</a:t>
            </a:r>
            <a:r>
              <a:rPr lang="en-US" sz="2200" i="1" dirty="0"/>
              <a:t>Each Employer will Receive a Customized Utilization Report)</a:t>
            </a:r>
            <a:endParaRPr lang="en-US" dirty="0"/>
          </a:p>
        </p:txBody>
      </p:sp>
      <p:sp>
        <p:nvSpPr>
          <p:cNvPr id="4" name="Slide Number Placeholder 3">
            <a:extLst>
              <a:ext uri="{FF2B5EF4-FFF2-40B4-BE49-F238E27FC236}">
                <a16:creationId xmlns:a16="http://schemas.microsoft.com/office/drawing/2014/main" id="{A472B354-9C7F-4804-AF51-5654857DA1B5}"/>
              </a:ext>
            </a:extLst>
          </p:cNvPr>
          <p:cNvSpPr>
            <a:spLocks noGrp="1"/>
          </p:cNvSpPr>
          <p:nvPr>
            <p:ph type="sldNum" sz="quarter" idx="12"/>
          </p:nvPr>
        </p:nvSpPr>
        <p:spPr>
          <a:xfrm>
            <a:off x="10558300" y="6456916"/>
            <a:ext cx="1052510" cy="365125"/>
          </a:xfrm>
        </p:spPr>
        <p:txBody>
          <a:bodyPr anchor="ctr">
            <a:normAutofit/>
          </a:bodyPr>
          <a:lstStyle/>
          <a:p>
            <a:pPr>
              <a:spcAft>
                <a:spcPts val="600"/>
              </a:spcAft>
            </a:pPr>
            <a:fld id="{3A98EE3D-8CD1-4C3F-BD1C-C98C9596463C}" type="slidenum">
              <a:rPr lang="en-US" smtClean="0"/>
              <a:pPr>
                <a:spcAft>
                  <a:spcPts val="600"/>
                </a:spcAft>
              </a:pPr>
              <a:t>11</a:t>
            </a:fld>
            <a:endParaRPr lang="en-US"/>
          </a:p>
        </p:txBody>
      </p:sp>
    </p:spTree>
    <p:extLst>
      <p:ext uri="{BB962C8B-B14F-4D97-AF65-F5344CB8AC3E}">
        <p14:creationId xmlns:p14="http://schemas.microsoft.com/office/powerpoint/2010/main" val="52953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BF33-7845-4B77-998B-D611C2C73B0D}"/>
              </a:ext>
            </a:extLst>
          </p:cNvPr>
          <p:cNvSpPr>
            <a:spLocks noGrp="1"/>
          </p:cNvSpPr>
          <p:nvPr>
            <p:ph type="title"/>
          </p:nvPr>
        </p:nvSpPr>
        <p:spPr>
          <a:xfrm>
            <a:off x="767857" y="933450"/>
            <a:ext cx="3031852" cy="1722419"/>
          </a:xfrm>
        </p:spPr>
        <p:txBody>
          <a:bodyPr anchor="b">
            <a:normAutofit/>
          </a:bodyPr>
          <a:lstStyle/>
          <a:p>
            <a:r>
              <a:rPr lang="en-US" dirty="0"/>
              <a:t>Appendix &amp; Due Diligence Items</a:t>
            </a:r>
          </a:p>
        </p:txBody>
      </p:sp>
      <p:sp>
        <p:nvSpPr>
          <p:cNvPr id="4" name="Slide Number Placeholder 3">
            <a:extLst>
              <a:ext uri="{FF2B5EF4-FFF2-40B4-BE49-F238E27FC236}">
                <a16:creationId xmlns:a16="http://schemas.microsoft.com/office/drawing/2014/main" id="{A472B354-9C7F-4804-AF51-5654857DA1B5}"/>
              </a:ext>
            </a:extLst>
          </p:cNvPr>
          <p:cNvSpPr>
            <a:spLocks noGrp="1"/>
          </p:cNvSpPr>
          <p:nvPr>
            <p:ph type="sldNum" sz="quarter" idx="12"/>
          </p:nvPr>
        </p:nvSpPr>
        <p:spPr>
          <a:xfrm>
            <a:off x="10558300" y="6456916"/>
            <a:ext cx="1052510" cy="365125"/>
          </a:xfrm>
        </p:spPr>
        <p:txBody>
          <a:bodyPr anchor="ctr">
            <a:normAutofit/>
          </a:bodyPr>
          <a:lstStyle/>
          <a:p>
            <a:pPr>
              <a:spcAft>
                <a:spcPts val="600"/>
              </a:spcAft>
            </a:pPr>
            <a:fld id="{3A98EE3D-8CD1-4C3F-BD1C-C98C9596463C}" type="slidenum">
              <a:rPr lang="en-US" smtClean="0"/>
              <a:pPr>
                <a:spcAft>
                  <a:spcPts val="600"/>
                </a:spcAft>
              </a:pPr>
              <a:t>12</a:t>
            </a:fld>
            <a:endParaRPr lang="en-US" dirty="0"/>
          </a:p>
        </p:txBody>
      </p:sp>
      <p:sp>
        <p:nvSpPr>
          <p:cNvPr id="5" name="Content Placeholder 4">
            <a:extLst>
              <a:ext uri="{FF2B5EF4-FFF2-40B4-BE49-F238E27FC236}">
                <a16:creationId xmlns:a16="http://schemas.microsoft.com/office/drawing/2014/main" id="{0208B798-F4AD-4B0B-A192-B024CBF45B8F}"/>
              </a:ext>
            </a:extLst>
          </p:cNvPr>
          <p:cNvSpPr>
            <a:spLocks noGrp="1"/>
          </p:cNvSpPr>
          <p:nvPr>
            <p:ph idx="1"/>
          </p:nvPr>
        </p:nvSpPr>
        <p:spPr>
          <a:xfrm>
            <a:off x="3572048" y="1378520"/>
            <a:ext cx="7852095" cy="5443521"/>
          </a:xfrm>
        </p:spPr>
        <p:txBody>
          <a:bodyPr>
            <a:normAutofit/>
          </a:bodyPr>
          <a:lstStyle/>
          <a:p>
            <a:pPr marL="1257300" lvl="2" indent="-342900">
              <a:buFont typeface="Wingdings" panose="05000000000000000000" pitchFamily="2" charset="2"/>
              <a:buChar char="§"/>
            </a:pPr>
            <a:r>
              <a:rPr lang="en-US" sz="2000" dirty="0">
                <a:solidFill>
                  <a:srgbClr val="0070C0"/>
                </a:solidFill>
                <a:cs typeface="Calibri" panose="020F0502020204030204" pitchFamily="34" charset="0"/>
              </a:rPr>
              <a:t>Fiduciary Duties &amp; Responsibilities – </a:t>
            </a:r>
            <a:r>
              <a:rPr lang="en-US" sz="2000" dirty="0">
                <a:cs typeface="Calibri Light" panose="020F0302020204030204" pitchFamily="34" charset="0"/>
              </a:rPr>
              <a:t>Listing of responsibilities for each party involved with administering plan</a:t>
            </a:r>
            <a:endParaRPr lang="en-US" sz="2000" dirty="0">
              <a:cs typeface="Calibri" panose="020F0502020204030204" pitchFamily="34" charset="0"/>
            </a:endParaRPr>
          </a:p>
          <a:p>
            <a:pPr marL="1257300" lvl="2" indent="-342900" algn="l">
              <a:buFont typeface="Wingdings" panose="05000000000000000000" pitchFamily="2" charset="2"/>
              <a:buChar char="§"/>
            </a:pPr>
            <a:r>
              <a:rPr lang="en-US" sz="2000" dirty="0">
                <a:solidFill>
                  <a:srgbClr val="0070C0"/>
                </a:solidFill>
                <a:cs typeface="Calibri" panose="020F0502020204030204" pitchFamily="34" charset="0"/>
              </a:rPr>
              <a:t>2023 Participant Education Plan – </a:t>
            </a:r>
            <a:r>
              <a:rPr lang="en-US" sz="2000" dirty="0">
                <a:cs typeface="Calibri Light" panose="020F0302020204030204" pitchFamily="34" charset="0"/>
              </a:rPr>
              <a:t>Listing of participant education opportunities</a:t>
            </a:r>
            <a:endParaRPr lang="en-US" sz="2000" dirty="0">
              <a:solidFill>
                <a:srgbClr val="0070C0"/>
              </a:solidFill>
              <a:cs typeface="Calibri" panose="020F0502020204030204" pitchFamily="34" charset="0"/>
            </a:endParaRPr>
          </a:p>
          <a:p>
            <a:pPr marL="1257300" lvl="2" indent="-342900" algn="l">
              <a:buFont typeface="Wingdings" panose="05000000000000000000" pitchFamily="2" charset="2"/>
              <a:buChar char="§"/>
            </a:pPr>
            <a:r>
              <a:rPr lang="en-US" sz="2000" dirty="0">
                <a:solidFill>
                  <a:srgbClr val="0070C0"/>
                </a:solidFill>
                <a:cs typeface="Calibri" panose="020F0502020204030204" pitchFamily="34" charset="0"/>
              </a:rPr>
              <a:t>Retirement Plan Compliance Calendar – </a:t>
            </a:r>
            <a:r>
              <a:rPr lang="en-US" sz="2000" dirty="0">
                <a:cs typeface="Calibri Light" panose="020F0302020204030204" pitchFamily="34" charset="0"/>
              </a:rPr>
              <a:t>Listing of compliance items, frequency and entity responsible </a:t>
            </a:r>
            <a:endParaRPr lang="en-US" sz="2000" dirty="0">
              <a:cs typeface="Calibri" panose="020F0502020204030204" pitchFamily="34" charset="0"/>
            </a:endParaRPr>
          </a:p>
          <a:p>
            <a:pPr marL="1257300" lvl="2" indent="-342900" algn="l">
              <a:buFont typeface="Wingdings" panose="05000000000000000000" pitchFamily="2" charset="2"/>
              <a:buChar char="§"/>
            </a:pPr>
            <a:r>
              <a:rPr lang="en-US" sz="2000" dirty="0">
                <a:solidFill>
                  <a:srgbClr val="0070C0"/>
                </a:solidFill>
                <a:cs typeface="Calibri" panose="020F0502020204030204" pitchFamily="34" charset="0"/>
              </a:rPr>
              <a:t>Cost of Living Adjustments – </a:t>
            </a:r>
            <a:r>
              <a:rPr lang="en-US" sz="2000" dirty="0">
                <a:cs typeface="Calibri" panose="020F0502020204030204" pitchFamily="34" charset="0"/>
              </a:rPr>
              <a:t>Key cost of living adjustments affecting dollar limitations to retirement plans</a:t>
            </a:r>
          </a:p>
          <a:p>
            <a:pPr marL="1257300" lvl="2" indent="-342900" algn="l">
              <a:buFont typeface="Wingdings" panose="05000000000000000000" pitchFamily="2" charset="2"/>
              <a:buChar char="§"/>
            </a:pPr>
            <a:r>
              <a:rPr lang="en-US" sz="2000" dirty="0">
                <a:solidFill>
                  <a:srgbClr val="0070C0"/>
                </a:solidFill>
                <a:cs typeface="Calibri Light" panose="020F0302020204030204" pitchFamily="34" charset="0"/>
              </a:rPr>
              <a:t>4</a:t>
            </a:r>
            <a:r>
              <a:rPr lang="en-US" sz="2000" baseline="30000" dirty="0">
                <a:solidFill>
                  <a:srgbClr val="0070C0"/>
                </a:solidFill>
                <a:cs typeface="Calibri Light" panose="020F0302020204030204" pitchFamily="34" charset="0"/>
              </a:rPr>
              <a:t>th</a:t>
            </a:r>
            <a:r>
              <a:rPr lang="en-US" sz="2000" dirty="0">
                <a:solidFill>
                  <a:srgbClr val="0070C0"/>
                </a:solidFill>
                <a:cs typeface="Calibri Light" panose="020F0302020204030204" pitchFamily="34" charset="0"/>
              </a:rPr>
              <a:t> Quarter 2022 Investment Review </a:t>
            </a:r>
            <a:r>
              <a:rPr lang="en-US" sz="2000" dirty="0">
                <a:solidFill>
                  <a:srgbClr val="0070C0"/>
                </a:solidFill>
                <a:cs typeface="Calibri" panose="020F0502020204030204" pitchFamily="34" charset="0"/>
              </a:rPr>
              <a:t>–</a:t>
            </a:r>
            <a:r>
              <a:rPr lang="en-US" sz="2000" dirty="0">
                <a:solidFill>
                  <a:srgbClr val="0070C0"/>
                </a:solidFill>
                <a:cs typeface="Calibri Light" panose="020F0302020204030204" pitchFamily="34" charset="0"/>
              </a:rPr>
              <a:t> </a:t>
            </a:r>
            <a:r>
              <a:rPr lang="en-US" sz="2000" dirty="0" err="1">
                <a:cs typeface="Calibri Light" panose="020F0302020204030204" pitchFamily="34" charset="0"/>
              </a:rPr>
              <a:t>SageView</a:t>
            </a:r>
            <a:r>
              <a:rPr lang="en-US" sz="2000" dirty="0">
                <a:cs typeface="Calibri Light" panose="020F0302020204030204" pitchFamily="34" charset="0"/>
              </a:rPr>
              <a:t> investment performance analysis for Investment Committee and Benefits Board</a:t>
            </a:r>
          </a:p>
          <a:p>
            <a:pPr marL="1257300" lvl="2" indent="-342900" algn="l">
              <a:buFont typeface="Wingdings" panose="05000000000000000000" pitchFamily="2" charset="2"/>
              <a:buChar char="§"/>
            </a:pPr>
            <a:endParaRPr lang="en-US" sz="2000" dirty="0">
              <a:cs typeface="Calibri Light" panose="020F0302020204030204" pitchFamily="34" charset="0"/>
            </a:endParaRPr>
          </a:p>
          <a:p>
            <a:pPr marL="1257300" lvl="2" indent="-342900" algn="l">
              <a:buFont typeface="Wingdings" panose="05000000000000000000" pitchFamily="2" charset="2"/>
              <a:buChar char="§"/>
            </a:pPr>
            <a:endParaRPr lang="en-US" sz="2000" dirty="0">
              <a:cs typeface="Calibri Light" panose="020F0302020204030204" pitchFamily="34" charset="0"/>
            </a:endParaRPr>
          </a:p>
          <a:p>
            <a:pPr marL="1257300" lvl="2" indent="-342900" algn="l">
              <a:buFont typeface="Wingdings" panose="05000000000000000000" pitchFamily="2" charset="2"/>
              <a:buChar char="§"/>
            </a:pPr>
            <a:endParaRPr lang="en-US" sz="2000" dirty="0">
              <a:cs typeface="Calibri Light" panose="020F0302020204030204" pitchFamily="34" charset="0"/>
            </a:endParaRPr>
          </a:p>
          <a:p>
            <a:endParaRPr lang="en-US" dirty="0"/>
          </a:p>
        </p:txBody>
      </p:sp>
    </p:spTree>
    <p:extLst>
      <p:ext uri="{BB962C8B-B14F-4D97-AF65-F5344CB8AC3E}">
        <p14:creationId xmlns:p14="http://schemas.microsoft.com/office/powerpoint/2010/main" val="73520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BF33-7845-4B77-998B-D611C2C73B0D}"/>
              </a:ext>
            </a:extLst>
          </p:cNvPr>
          <p:cNvSpPr>
            <a:spLocks noGrp="1"/>
          </p:cNvSpPr>
          <p:nvPr>
            <p:ph type="title"/>
          </p:nvPr>
        </p:nvSpPr>
        <p:spPr>
          <a:xfrm>
            <a:off x="767857" y="933450"/>
            <a:ext cx="3031852" cy="1722419"/>
          </a:xfrm>
        </p:spPr>
        <p:txBody>
          <a:bodyPr anchor="b">
            <a:normAutofit fontScale="90000"/>
          </a:bodyPr>
          <a:lstStyle/>
          <a:p>
            <a:r>
              <a:rPr lang="en-US" dirty="0"/>
              <a:t>VBA Value Proposition </a:t>
            </a:r>
            <a:br>
              <a:rPr lang="en-US" dirty="0"/>
            </a:br>
            <a:br>
              <a:rPr lang="en-US" dirty="0"/>
            </a:br>
            <a:r>
              <a:rPr lang="en-US" dirty="0"/>
              <a:t>(</a:t>
            </a:r>
            <a:r>
              <a:rPr lang="en-US" i="1" dirty="0"/>
              <a:t>Response to HR Survey Questions)</a:t>
            </a:r>
            <a:r>
              <a:rPr lang="en-US" dirty="0"/>
              <a:t> </a:t>
            </a:r>
          </a:p>
        </p:txBody>
      </p:sp>
      <p:sp>
        <p:nvSpPr>
          <p:cNvPr id="4" name="Slide Number Placeholder 3">
            <a:extLst>
              <a:ext uri="{FF2B5EF4-FFF2-40B4-BE49-F238E27FC236}">
                <a16:creationId xmlns:a16="http://schemas.microsoft.com/office/drawing/2014/main" id="{A472B354-9C7F-4804-AF51-5654857DA1B5}"/>
              </a:ext>
            </a:extLst>
          </p:cNvPr>
          <p:cNvSpPr>
            <a:spLocks noGrp="1"/>
          </p:cNvSpPr>
          <p:nvPr>
            <p:ph type="sldNum" sz="quarter" idx="12"/>
          </p:nvPr>
        </p:nvSpPr>
        <p:spPr>
          <a:xfrm>
            <a:off x="10558300" y="6456916"/>
            <a:ext cx="1052510" cy="365125"/>
          </a:xfrm>
        </p:spPr>
        <p:txBody>
          <a:bodyPr anchor="ctr">
            <a:normAutofit/>
          </a:bodyPr>
          <a:lstStyle/>
          <a:p>
            <a:pPr>
              <a:spcAft>
                <a:spcPts val="600"/>
              </a:spcAft>
            </a:pPr>
            <a:fld id="{3A98EE3D-8CD1-4C3F-BD1C-C98C9596463C}" type="slidenum">
              <a:rPr lang="en-US" smtClean="0"/>
              <a:pPr>
                <a:spcAft>
                  <a:spcPts val="600"/>
                </a:spcAft>
              </a:pPr>
              <a:t>2</a:t>
            </a:fld>
            <a:endParaRPr lang="en-US"/>
          </a:p>
        </p:txBody>
      </p:sp>
      <p:sp>
        <p:nvSpPr>
          <p:cNvPr id="3" name="TextBox 2">
            <a:extLst>
              <a:ext uri="{FF2B5EF4-FFF2-40B4-BE49-F238E27FC236}">
                <a16:creationId xmlns:a16="http://schemas.microsoft.com/office/drawing/2014/main" id="{085B43BA-8406-ACC9-1D93-27598E542AF4}"/>
              </a:ext>
            </a:extLst>
          </p:cNvPr>
          <p:cNvSpPr txBox="1"/>
          <p:nvPr/>
        </p:nvSpPr>
        <p:spPr>
          <a:xfrm>
            <a:off x="4643252" y="1081842"/>
            <a:ext cx="6173501" cy="2831544"/>
          </a:xfrm>
          <a:prstGeom prst="rect">
            <a:avLst/>
          </a:prstGeom>
          <a:noFill/>
        </p:spPr>
        <p:txBody>
          <a:bodyPr wrap="square">
            <a:spAutoFit/>
          </a:bodyPr>
          <a:lstStyle/>
          <a:p>
            <a:pPr algn="l"/>
            <a:r>
              <a:rPr lang="en-US" dirty="0"/>
              <a:t>VBA Benefits Corporation’s retirement consultant, PRM conducted an independent survey of plans in the SBA Master Defined Contribution Trust to gain feedback on client satisfaction since the 2020 conversion with Voya as Recordkeeper/Custodian and </a:t>
            </a:r>
            <a:r>
              <a:rPr lang="en-US" dirty="0" err="1"/>
              <a:t>SageView</a:t>
            </a:r>
            <a:r>
              <a:rPr lang="en-US" dirty="0"/>
              <a:t> Advisory as 3(38) Investment Manager.  </a:t>
            </a:r>
          </a:p>
          <a:p>
            <a:pPr algn="l"/>
            <a:endParaRPr lang="en-US" dirty="0"/>
          </a:p>
          <a:p>
            <a:pPr algn="l"/>
            <a:r>
              <a:rPr lang="en-US" dirty="0"/>
              <a:t>The following slides highlight questions that scored lower than anticipated and highlight the VBA’s Value Proposition.</a:t>
            </a:r>
          </a:p>
          <a:p>
            <a:pPr algn="l"/>
            <a:endParaRPr lang="en-US" sz="1600" dirty="0"/>
          </a:p>
        </p:txBody>
      </p:sp>
    </p:spTree>
    <p:extLst>
      <p:ext uri="{BB962C8B-B14F-4D97-AF65-F5344CB8AC3E}">
        <p14:creationId xmlns:p14="http://schemas.microsoft.com/office/powerpoint/2010/main" val="398844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A25B-E1E7-4A48-91AB-D387292C15FC}"/>
              </a:ext>
            </a:extLst>
          </p:cNvPr>
          <p:cNvSpPr>
            <a:spLocks noGrp="1"/>
          </p:cNvSpPr>
          <p:nvPr>
            <p:ph type="title"/>
          </p:nvPr>
        </p:nvSpPr>
        <p:spPr>
          <a:xfrm>
            <a:off x="388245" y="0"/>
            <a:ext cx="11029616" cy="1188720"/>
          </a:xfrm>
        </p:spPr>
        <p:txBody>
          <a:bodyPr/>
          <a:lstStyle/>
          <a:p>
            <a:r>
              <a:rPr lang="en-US" dirty="0"/>
              <a:t>Master Defined Contribution Plan Fees</a:t>
            </a:r>
          </a:p>
        </p:txBody>
      </p:sp>
      <p:sp>
        <p:nvSpPr>
          <p:cNvPr id="4" name="Slide Number Placeholder 3">
            <a:extLst>
              <a:ext uri="{FF2B5EF4-FFF2-40B4-BE49-F238E27FC236}">
                <a16:creationId xmlns:a16="http://schemas.microsoft.com/office/drawing/2014/main" id="{815DD429-158D-47AC-8384-AC10D7312E98}"/>
              </a:ext>
            </a:extLst>
          </p:cNvPr>
          <p:cNvSpPr>
            <a:spLocks noGrp="1"/>
          </p:cNvSpPr>
          <p:nvPr>
            <p:ph type="sldNum" sz="quarter" idx="12"/>
          </p:nvPr>
        </p:nvSpPr>
        <p:spPr>
          <a:xfrm>
            <a:off x="11084553" y="6492875"/>
            <a:ext cx="1052510" cy="365125"/>
          </a:xfrm>
        </p:spPr>
        <p:txBody>
          <a:bodyPr/>
          <a:lstStyle/>
          <a:p>
            <a:fld id="{3A98EE3D-8CD1-4C3F-BD1C-C98C9596463C}" type="slidenum">
              <a:rPr lang="en-US" smtClean="0"/>
              <a:t>3</a:t>
            </a:fld>
            <a:endParaRPr lang="en-US" dirty="0"/>
          </a:p>
        </p:txBody>
      </p:sp>
      <p:sp>
        <p:nvSpPr>
          <p:cNvPr id="7" name="TextBox 6">
            <a:extLst>
              <a:ext uri="{FF2B5EF4-FFF2-40B4-BE49-F238E27FC236}">
                <a16:creationId xmlns:a16="http://schemas.microsoft.com/office/drawing/2014/main" id="{6A63EEEB-0F83-4C0A-8AC6-BD0925E880C9}"/>
              </a:ext>
            </a:extLst>
          </p:cNvPr>
          <p:cNvSpPr txBox="1"/>
          <p:nvPr/>
        </p:nvSpPr>
        <p:spPr>
          <a:xfrm>
            <a:off x="0" y="1271623"/>
            <a:ext cx="11141027" cy="338554"/>
          </a:xfrm>
          <a:prstGeom prst="rect">
            <a:avLst/>
          </a:prstGeom>
          <a:noFill/>
        </p:spPr>
        <p:txBody>
          <a:bodyPr wrap="square">
            <a:spAutoFit/>
          </a:bodyPr>
          <a:lstStyle/>
          <a:p>
            <a:pPr marL="285750" indent="-285750" algn="l">
              <a:buFont typeface="Wingdings" panose="05000000000000000000" pitchFamily="2" charset="2"/>
              <a:buChar char="Ø"/>
            </a:pPr>
            <a:r>
              <a:rPr lang="en-US" sz="1600" b="1" dirty="0"/>
              <a:t>88% </a:t>
            </a:r>
            <a:r>
              <a:rPr lang="en-US" sz="1600" dirty="0"/>
              <a:t>of respondents were unsure if the bank’s costs for retirement services have been less since the 401(k) conversion</a:t>
            </a:r>
            <a:endParaRPr lang="en-US" sz="1600" b="1" dirty="0"/>
          </a:p>
        </p:txBody>
      </p:sp>
      <p:sp>
        <p:nvSpPr>
          <p:cNvPr id="8" name="TextBox 7">
            <a:extLst>
              <a:ext uri="{FF2B5EF4-FFF2-40B4-BE49-F238E27FC236}">
                <a16:creationId xmlns:a16="http://schemas.microsoft.com/office/drawing/2014/main" id="{303A2976-E5DC-CE8B-3077-7B6D7BAE91F5}"/>
              </a:ext>
            </a:extLst>
          </p:cNvPr>
          <p:cNvSpPr txBox="1"/>
          <p:nvPr/>
        </p:nvSpPr>
        <p:spPr>
          <a:xfrm>
            <a:off x="166005" y="1691019"/>
            <a:ext cx="10215748" cy="4031873"/>
          </a:xfrm>
          <a:prstGeom prst="rect">
            <a:avLst/>
          </a:prstGeom>
          <a:noFill/>
        </p:spPr>
        <p:txBody>
          <a:bodyPr wrap="square">
            <a:spAutoFit/>
          </a:bodyPr>
          <a:lstStyle/>
          <a:p>
            <a:pPr marL="342900" indent="-342900">
              <a:buSzPct val="100000"/>
              <a:buFont typeface="Arial" panose="020B0604020202020204" pitchFamily="34" charset="0"/>
              <a:buChar char="•"/>
            </a:pPr>
            <a:r>
              <a:rPr lang="en-US" sz="1600" dirty="0">
                <a:cs typeface="Calibri" panose="020F0502020204030204" pitchFamily="34" charset="0"/>
              </a:rPr>
              <a:t>2020 Competitive Market Analysis Results:</a:t>
            </a:r>
          </a:p>
          <a:p>
            <a:pPr marL="742950" lvl="1" indent="-285750">
              <a:buSzPct val="100000"/>
              <a:buFont typeface="Arial" panose="020B0604020202020204" pitchFamily="34" charset="0"/>
              <a:buChar char="•"/>
            </a:pPr>
            <a:r>
              <a:rPr lang="en-US" sz="1600" dirty="0">
                <a:solidFill>
                  <a:schemeClr val="accent2"/>
                </a:solidFill>
                <a:cs typeface="Calibri" panose="020F0502020204030204" pitchFamily="34" charset="0"/>
              </a:rPr>
              <a:t>Combined Recordkeeper and Custodian services to create efficiencies in administration and costs</a:t>
            </a:r>
          </a:p>
          <a:p>
            <a:pPr marL="742950" lvl="1" indent="-285750">
              <a:buSzPct val="100000"/>
              <a:buFont typeface="Arial" panose="020B0604020202020204" pitchFamily="34" charset="0"/>
              <a:buChar char="•"/>
            </a:pPr>
            <a:r>
              <a:rPr lang="en-US" sz="1600" dirty="0">
                <a:solidFill>
                  <a:schemeClr val="accent2"/>
                </a:solidFill>
              </a:rPr>
              <a:t>Transition to explicit fee structure lowered participants’ total fees in the Master Trust by varying amounts; exhibits highlights 3 plans pre and post conversion costs of participant enrolled in TDF</a:t>
            </a:r>
          </a:p>
          <a:p>
            <a:pPr lvl="1">
              <a:buSzPct val="100000"/>
            </a:pPr>
            <a:endParaRPr lang="en-US" sz="1600" dirty="0">
              <a:solidFill>
                <a:schemeClr val="accent2"/>
              </a:solidFill>
            </a:endParaRPr>
          </a:p>
          <a:p>
            <a:pPr lvl="1">
              <a:buSzPct val="100000"/>
            </a:pPr>
            <a:r>
              <a:rPr lang="en-US" sz="1600" b="1" dirty="0">
                <a:cs typeface="Calibri" panose="020F0502020204030204" pitchFamily="34" charset="0"/>
              </a:rPr>
              <a:t>Pre - Conversion (2019 costs)</a:t>
            </a:r>
          </a:p>
          <a:p>
            <a:pPr marL="742950" lvl="1" indent="-285750">
              <a:buSzPct val="100000"/>
              <a:buFont typeface="Arial" panose="020B0604020202020204" pitchFamily="34" charset="0"/>
              <a:buChar char="•"/>
            </a:pPr>
            <a:endParaRPr lang="en-US" dirty="0">
              <a:solidFill>
                <a:schemeClr val="accent2"/>
              </a:solidFill>
              <a:cs typeface="Calibri" panose="020F0502020204030204" pitchFamily="34" charset="0"/>
            </a:endParaRPr>
          </a:p>
          <a:p>
            <a:pPr marL="742950" lvl="1" indent="-285750">
              <a:buSzPct val="100000"/>
              <a:buFont typeface="Arial" panose="020B0604020202020204" pitchFamily="34" charset="0"/>
              <a:buChar char="•"/>
            </a:pPr>
            <a:endParaRPr lang="en-US" dirty="0">
              <a:solidFill>
                <a:schemeClr val="accent2"/>
              </a:solidFill>
              <a:cs typeface="Calibri" panose="020F0502020204030204" pitchFamily="34" charset="0"/>
            </a:endParaRPr>
          </a:p>
          <a:p>
            <a:pPr marL="742950" lvl="1" indent="-285750">
              <a:buSzPct val="100000"/>
              <a:buFont typeface="Arial" panose="020B0604020202020204" pitchFamily="34" charset="0"/>
              <a:buChar char="•"/>
            </a:pPr>
            <a:endParaRPr lang="en-US" dirty="0">
              <a:cs typeface="Calibri" panose="020F0502020204030204" pitchFamily="34" charset="0"/>
            </a:endParaRPr>
          </a:p>
          <a:p>
            <a:pPr lvl="1">
              <a:buSzPct val="100000"/>
            </a:pPr>
            <a:endParaRPr lang="en-US" dirty="0">
              <a:cs typeface="Calibri" panose="020F0502020204030204" pitchFamily="34" charset="0"/>
            </a:endParaRPr>
          </a:p>
          <a:p>
            <a:pPr lvl="1">
              <a:buSzPct val="100000"/>
            </a:pPr>
            <a:endParaRPr lang="en-US" dirty="0">
              <a:cs typeface="Calibri" panose="020F0502020204030204" pitchFamily="34" charset="0"/>
            </a:endParaRPr>
          </a:p>
          <a:p>
            <a:pPr lvl="1">
              <a:buSzPct val="100000"/>
            </a:pPr>
            <a:endParaRPr lang="en-US" dirty="0">
              <a:cs typeface="Calibri" panose="020F0502020204030204" pitchFamily="34" charset="0"/>
            </a:endParaRPr>
          </a:p>
          <a:p>
            <a:pPr lvl="1">
              <a:buSzPct val="100000"/>
            </a:pPr>
            <a:r>
              <a:rPr lang="en-US" sz="1600" b="1" dirty="0">
                <a:cs typeface="Calibri" panose="020F0502020204030204" pitchFamily="34" charset="0"/>
              </a:rPr>
              <a:t>Post - Conversion </a:t>
            </a:r>
          </a:p>
          <a:p>
            <a:pPr marL="742950" lvl="1" indent="-285750">
              <a:buSzPct val="100000"/>
              <a:buFont typeface="Arial" panose="020B0604020202020204" pitchFamily="34" charset="0"/>
              <a:buChar char="•"/>
            </a:pPr>
            <a:endParaRPr lang="en-US" dirty="0">
              <a:solidFill>
                <a:schemeClr val="accent2"/>
              </a:solidFill>
              <a:latin typeface="Calibri" panose="020F0502020204030204" pitchFamily="34" charset="0"/>
              <a:cs typeface="Calibri" panose="020F0502020204030204" pitchFamily="34" charset="0"/>
            </a:endParaRPr>
          </a:p>
          <a:p>
            <a:pPr lvl="1">
              <a:buSzPct val="30000"/>
              <a:buFont typeface="Wingdings" panose="05000000000000000000" pitchFamily="2" charset="2"/>
              <a:buChar char="q"/>
            </a:pPr>
            <a:endParaRPr lang="en-US" sz="1800" dirty="0">
              <a:solidFill>
                <a:schemeClr val="accent2"/>
              </a:solidFill>
              <a:latin typeface="Calibri" panose="020F0502020204030204" pitchFamily="34" charset="0"/>
              <a:cs typeface="Calibri" panose="020F0502020204030204" pitchFamily="34" charset="0"/>
            </a:endParaRPr>
          </a:p>
        </p:txBody>
      </p:sp>
      <p:graphicFrame>
        <p:nvGraphicFramePr>
          <p:cNvPr id="3" name="Table 4">
            <a:extLst>
              <a:ext uri="{FF2B5EF4-FFF2-40B4-BE49-F238E27FC236}">
                <a16:creationId xmlns:a16="http://schemas.microsoft.com/office/drawing/2014/main" id="{CCC866D4-D179-4E17-3CE9-60367DDB6CF6}"/>
              </a:ext>
            </a:extLst>
          </p:cNvPr>
          <p:cNvGraphicFramePr>
            <a:graphicFrameLocks noGrp="1"/>
          </p:cNvGraphicFramePr>
          <p:nvPr>
            <p:extLst>
              <p:ext uri="{D42A27DB-BD31-4B8C-83A1-F6EECF244321}">
                <p14:modId xmlns:p14="http://schemas.microsoft.com/office/powerpoint/2010/main" val="244869716"/>
              </p:ext>
            </p:extLst>
          </p:nvPr>
        </p:nvGraphicFramePr>
        <p:xfrm>
          <a:off x="1332074" y="3263625"/>
          <a:ext cx="8424283" cy="1524640"/>
        </p:xfrm>
        <a:graphic>
          <a:graphicData uri="http://schemas.openxmlformats.org/drawingml/2006/table">
            <a:tbl>
              <a:tblPr firstRow="1" bandRow="1">
                <a:tableStyleId>{5C22544A-7EE6-4342-B048-85BDC9FD1C3A}</a:tableStyleId>
              </a:tblPr>
              <a:tblGrid>
                <a:gridCol w="1349164">
                  <a:extLst>
                    <a:ext uri="{9D8B030D-6E8A-4147-A177-3AD203B41FA5}">
                      <a16:colId xmlns:a16="http://schemas.microsoft.com/office/drawing/2014/main" val="1752653553"/>
                    </a:ext>
                  </a:extLst>
                </a:gridCol>
                <a:gridCol w="1746117">
                  <a:extLst>
                    <a:ext uri="{9D8B030D-6E8A-4147-A177-3AD203B41FA5}">
                      <a16:colId xmlns:a16="http://schemas.microsoft.com/office/drawing/2014/main" val="1463797197"/>
                    </a:ext>
                  </a:extLst>
                </a:gridCol>
                <a:gridCol w="1558962">
                  <a:extLst>
                    <a:ext uri="{9D8B030D-6E8A-4147-A177-3AD203B41FA5}">
                      <a16:colId xmlns:a16="http://schemas.microsoft.com/office/drawing/2014/main" val="1455145653"/>
                    </a:ext>
                  </a:extLst>
                </a:gridCol>
                <a:gridCol w="1915589">
                  <a:extLst>
                    <a:ext uri="{9D8B030D-6E8A-4147-A177-3AD203B41FA5}">
                      <a16:colId xmlns:a16="http://schemas.microsoft.com/office/drawing/2014/main" val="527868799"/>
                    </a:ext>
                  </a:extLst>
                </a:gridCol>
                <a:gridCol w="1854451">
                  <a:extLst>
                    <a:ext uri="{9D8B030D-6E8A-4147-A177-3AD203B41FA5}">
                      <a16:colId xmlns:a16="http://schemas.microsoft.com/office/drawing/2014/main" val="2750242598"/>
                    </a:ext>
                  </a:extLst>
                </a:gridCol>
              </a:tblGrid>
              <a:tr h="570532">
                <a:tc>
                  <a:txBody>
                    <a:bodyPr/>
                    <a:lstStyle/>
                    <a:p>
                      <a:r>
                        <a:rPr lang="en-US" sz="1400" b="0" dirty="0"/>
                        <a:t>Bank</a:t>
                      </a:r>
                    </a:p>
                  </a:txBody>
                  <a:tcPr/>
                </a:tc>
                <a:tc>
                  <a:txBody>
                    <a:bodyPr/>
                    <a:lstStyle/>
                    <a:p>
                      <a:r>
                        <a:rPr lang="en-US" sz="1400" b="0" dirty="0"/>
                        <a:t>Assets Size/# Participants</a:t>
                      </a:r>
                    </a:p>
                  </a:txBody>
                  <a:tcPr/>
                </a:tc>
                <a:tc>
                  <a:txBody>
                    <a:bodyPr/>
                    <a:lstStyle/>
                    <a:p>
                      <a:r>
                        <a:rPr lang="en-US" sz="1400" b="0" dirty="0"/>
                        <a:t>Total Admin Expense</a:t>
                      </a:r>
                    </a:p>
                  </a:txBody>
                  <a:tcPr/>
                </a:tc>
                <a:tc>
                  <a:txBody>
                    <a:bodyPr/>
                    <a:lstStyle/>
                    <a:p>
                      <a:r>
                        <a:rPr lang="en-US" sz="1400" b="0" dirty="0"/>
                        <a:t>TDF Investment Expense (average)</a:t>
                      </a:r>
                    </a:p>
                  </a:txBody>
                  <a:tcPr/>
                </a:tc>
                <a:tc>
                  <a:txBody>
                    <a:bodyPr/>
                    <a:lstStyle/>
                    <a:p>
                      <a:r>
                        <a:rPr lang="en-US" sz="1400" b="1" dirty="0"/>
                        <a:t>Total Participant Expense</a:t>
                      </a:r>
                    </a:p>
                  </a:txBody>
                  <a:tcPr/>
                </a:tc>
                <a:extLst>
                  <a:ext uri="{0D108BD9-81ED-4DB2-BD59-A6C34878D82A}">
                    <a16:rowId xmlns:a16="http://schemas.microsoft.com/office/drawing/2014/main" val="3992865738"/>
                  </a:ext>
                </a:extLst>
              </a:tr>
              <a:tr h="318036">
                <a:tc>
                  <a:txBody>
                    <a:bodyPr/>
                    <a:lstStyle/>
                    <a:p>
                      <a:r>
                        <a:rPr lang="en-US" sz="1400" dirty="0"/>
                        <a:t>Bank A</a:t>
                      </a:r>
                    </a:p>
                  </a:txBody>
                  <a:tcPr/>
                </a:tc>
                <a:tc>
                  <a:txBody>
                    <a:bodyPr/>
                    <a:lstStyle/>
                    <a:p>
                      <a:r>
                        <a:rPr lang="en-US" sz="1400" dirty="0"/>
                        <a:t>$30 million / 375</a:t>
                      </a:r>
                    </a:p>
                  </a:txBody>
                  <a:tcPr/>
                </a:tc>
                <a:tc>
                  <a:txBody>
                    <a:bodyPr/>
                    <a:lstStyle/>
                    <a:p>
                      <a:r>
                        <a:rPr lang="en-US" sz="1400" dirty="0"/>
                        <a:t>0.15%</a:t>
                      </a:r>
                    </a:p>
                  </a:txBody>
                  <a:tcPr/>
                </a:tc>
                <a:tc>
                  <a:txBody>
                    <a:bodyPr/>
                    <a:lstStyle/>
                    <a:p>
                      <a:r>
                        <a:rPr lang="en-US" sz="1400" dirty="0"/>
                        <a:t>0.45%</a:t>
                      </a:r>
                    </a:p>
                  </a:txBody>
                  <a:tcPr/>
                </a:tc>
                <a:tc>
                  <a:txBody>
                    <a:bodyPr/>
                    <a:lstStyle/>
                    <a:p>
                      <a:r>
                        <a:rPr lang="en-US" sz="1400" b="1" dirty="0"/>
                        <a:t>0.60%</a:t>
                      </a:r>
                    </a:p>
                  </a:txBody>
                  <a:tcPr/>
                </a:tc>
                <a:extLst>
                  <a:ext uri="{0D108BD9-81ED-4DB2-BD59-A6C34878D82A}">
                    <a16:rowId xmlns:a16="http://schemas.microsoft.com/office/drawing/2014/main" val="1505969640"/>
                  </a:ext>
                </a:extLst>
              </a:tr>
              <a:tr h="318036">
                <a:tc>
                  <a:txBody>
                    <a:bodyPr/>
                    <a:lstStyle/>
                    <a:p>
                      <a:r>
                        <a:rPr lang="en-US" sz="1400" dirty="0"/>
                        <a:t>Bank 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$8 million / 220</a:t>
                      </a:r>
                    </a:p>
                  </a:txBody>
                  <a:tcPr/>
                </a:tc>
                <a:tc>
                  <a:txBody>
                    <a:bodyPr/>
                    <a:lstStyle/>
                    <a:p>
                      <a:r>
                        <a:rPr lang="en-US" sz="1400" dirty="0"/>
                        <a:t>0.23%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0.45%</a:t>
                      </a:r>
                    </a:p>
                  </a:txBody>
                  <a:tcPr/>
                </a:tc>
                <a:tc>
                  <a:txBody>
                    <a:bodyPr/>
                    <a:lstStyle/>
                    <a:p>
                      <a:r>
                        <a:rPr lang="en-US" sz="1400" b="1" dirty="0">
                          <a:solidFill>
                            <a:schemeClr val="tx1"/>
                          </a:solidFill>
                        </a:rPr>
                        <a:t>0.68%</a:t>
                      </a:r>
                    </a:p>
                  </a:txBody>
                  <a:tcPr/>
                </a:tc>
                <a:extLst>
                  <a:ext uri="{0D108BD9-81ED-4DB2-BD59-A6C34878D82A}">
                    <a16:rowId xmlns:a16="http://schemas.microsoft.com/office/drawing/2014/main" val="2957579313"/>
                  </a:ext>
                </a:extLst>
              </a:tr>
              <a:tr h="318036">
                <a:tc>
                  <a:txBody>
                    <a:bodyPr/>
                    <a:lstStyle/>
                    <a:p>
                      <a:r>
                        <a:rPr lang="en-US" sz="1400" dirty="0"/>
                        <a:t>Bank C</a:t>
                      </a:r>
                    </a:p>
                  </a:txBody>
                  <a:tcPr/>
                </a:tc>
                <a:tc>
                  <a:txBody>
                    <a:bodyPr/>
                    <a:lstStyle/>
                    <a:p>
                      <a:r>
                        <a:rPr lang="en-US" sz="1400" dirty="0"/>
                        <a:t>$3.5 million / 50</a:t>
                      </a:r>
                    </a:p>
                  </a:txBody>
                  <a:tcPr/>
                </a:tc>
                <a:tc>
                  <a:txBody>
                    <a:bodyPr/>
                    <a:lstStyle/>
                    <a:p>
                      <a:r>
                        <a:rPr lang="en-US" sz="1400" dirty="0"/>
                        <a:t>0.30%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0.45%</a:t>
                      </a:r>
                    </a:p>
                  </a:txBody>
                  <a:tcPr/>
                </a:tc>
                <a:tc>
                  <a:txBody>
                    <a:bodyPr/>
                    <a:lstStyle/>
                    <a:p>
                      <a:r>
                        <a:rPr lang="en-US" sz="1400" b="1" dirty="0"/>
                        <a:t>0.75%</a:t>
                      </a:r>
                    </a:p>
                  </a:txBody>
                  <a:tcPr/>
                </a:tc>
                <a:extLst>
                  <a:ext uri="{0D108BD9-81ED-4DB2-BD59-A6C34878D82A}">
                    <a16:rowId xmlns:a16="http://schemas.microsoft.com/office/drawing/2014/main" val="2571076261"/>
                  </a:ext>
                </a:extLst>
              </a:tr>
            </a:tbl>
          </a:graphicData>
        </a:graphic>
      </p:graphicFrame>
      <p:sp>
        <p:nvSpPr>
          <p:cNvPr id="5" name="TextBox 4">
            <a:extLst>
              <a:ext uri="{FF2B5EF4-FFF2-40B4-BE49-F238E27FC236}">
                <a16:creationId xmlns:a16="http://schemas.microsoft.com/office/drawing/2014/main" id="{BF488B44-D2E1-4421-5FB5-AF38BEFA1AAE}"/>
              </a:ext>
            </a:extLst>
          </p:cNvPr>
          <p:cNvSpPr txBox="1"/>
          <p:nvPr/>
        </p:nvSpPr>
        <p:spPr>
          <a:xfrm>
            <a:off x="8016994" y="631882"/>
            <a:ext cx="3719203" cy="646331"/>
          </a:xfrm>
          <a:prstGeom prst="rect">
            <a:avLst/>
          </a:prstGeom>
          <a:noFill/>
          <a:ln>
            <a:solidFill>
              <a:schemeClr val="tx1"/>
            </a:solidFill>
          </a:ln>
        </p:spPr>
        <p:txBody>
          <a:bodyPr wrap="square" rtlCol="0">
            <a:spAutoFit/>
          </a:bodyPr>
          <a:lstStyle/>
          <a:p>
            <a:r>
              <a:rPr lang="en-US" sz="1200" dirty="0"/>
              <a:t>Economies of scale ($500 million) allows for lower operating costs and access to CIT funds that reduce as assets grow (not available on stand alone basis)</a:t>
            </a:r>
          </a:p>
        </p:txBody>
      </p:sp>
      <p:graphicFrame>
        <p:nvGraphicFramePr>
          <p:cNvPr id="6" name="Table 4">
            <a:extLst>
              <a:ext uri="{FF2B5EF4-FFF2-40B4-BE49-F238E27FC236}">
                <a16:creationId xmlns:a16="http://schemas.microsoft.com/office/drawing/2014/main" id="{F3C0BAC5-5110-B9F2-A68B-85DE20DEDB27}"/>
              </a:ext>
            </a:extLst>
          </p:cNvPr>
          <p:cNvGraphicFramePr>
            <a:graphicFrameLocks noGrp="1"/>
          </p:cNvGraphicFramePr>
          <p:nvPr>
            <p:extLst>
              <p:ext uri="{D42A27DB-BD31-4B8C-83A1-F6EECF244321}">
                <p14:modId xmlns:p14="http://schemas.microsoft.com/office/powerpoint/2010/main" val="3637567720"/>
              </p:ext>
            </p:extLst>
          </p:nvPr>
        </p:nvGraphicFramePr>
        <p:xfrm>
          <a:off x="1332074" y="5108793"/>
          <a:ext cx="8424283" cy="1497683"/>
        </p:xfrm>
        <a:graphic>
          <a:graphicData uri="http://schemas.openxmlformats.org/drawingml/2006/table">
            <a:tbl>
              <a:tblPr firstRow="1" bandRow="1">
                <a:tableStyleId>{5C22544A-7EE6-4342-B048-85BDC9FD1C3A}</a:tableStyleId>
              </a:tblPr>
              <a:tblGrid>
                <a:gridCol w="1349165">
                  <a:extLst>
                    <a:ext uri="{9D8B030D-6E8A-4147-A177-3AD203B41FA5}">
                      <a16:colId xmlns:a16="http://schemas.microsoft.com/office/drawing/2014/main" val="1752653553"/>
                    </a:ext>
                  </a:extLst>
                </a:gridCol>
                <a:gridCol w="1746117">
                  <a:extLst>
                    <a:ext uri="{9D8B030D-6E8A-4147-A177-3AD203B41FA5}">
                      <a16:colId xmlns:a16="http://schemas.microsoft.com/office/drawing/2014/main" val="1463797197"/>
                    </a:ext>
                  </a:extLst>
                </a:gridCol>
                <a:gridCol w="1558961">
                  <a:extLst>
                    <a:ext uri="{9D8B030D-6E8A-4147-A177-3AD203B41FA5}">
                      <a16:colId xmlns:a16="http://schemas.microsoft.com/office/drawing/2014/main" val="1455145653"/>
                    </a:ext>
                  </a:extLst>
                </a:gridCol>
                <a:gridCol w="1915589">
                  <a:extLst>
                    <a:ext uri="{9D8B030D-6E8A-4147-A177-3AD203B41FA5}">
                      <a16:colId xmlns:a16="http://schemas.microsoft.com/office/drawing/2014/main" val="527868799"/>
                    </a:ext>
                  </a:extLst>
                </a:gridCol>
                <a:gridCol w="1854451">
                  <a:extLst>
                    <a:ext uri="{9D8B030D-6E8A-4147-A177-3AD203B41FA5}">
                      <a16:colId xmlns:a16="http://schemas.microsoft.com/office/drawing/2014/main" val="2750242598"/>
                    </a:ext>
                  </a:extLst>
                </a:gridCol>
              </a:tblGrid>
              <a:tr h="543575">
                <a:tc>
                  <a:txBody>
                    <a:bodyPr/>
                    <a:lstStyle/>
                    <a:p>
                      <a:r>
                        <a:rPr lang="en-US" sz="1400" b="0" dirty="0"/>
                        <a:t>Bank</a:t>
                      </a:r>
                    </a:p>
                  </a:txBody>
                  <a:tcPr/>
                </a:tc>
                <a:tc>
                  <a:txBody>
                    <a:bodyPr/>
                    <a:lstStyle/>
                    <a:p>
                      <a:r>
                        <a:rPr lang="en-US" sz="1400" b="0" dirty="0"/>
                        <a:t>Assets Size/# Participants</a:t>
                      </a:r>
                    </a:p>
                  </a:txBody>
                  <a:tcPr/>
                </a:tc>
                <a:tc>
                  <a:txBody>
                    <a:bodyPr/>
                    <a:lstStyle/>
                    <a:p>
                      <a:r>
                        <a:rPr lang="en-US" sz="1400" b="0" dirty="0"/>
                        <a:t>Total Admin Expense</a:t>
                      </a:r>
                    </a:p>
                  </a:txBody>
                  <a:tcPr/>
                </a:tc>
                <a:tc>
                  <a:txBody>
                    <a:bodyPr/>
                    <a:lstStyle/>
                    <a:p>
                      <a:r>
                        <a:rPr lang="en-US" sz="1400" b="0" dirty="0"/>
                        <a:t>TDF Investment Expense (average)</a:t>
                      </a:r>
                    </a:p>
                  </a:txBody>
                  <a:tcPr/>
                </a:tc>
                <a:tc>
                  <a:txBody>
                    <a:bodyPr/>
                    <a:lstStyle/>
                    <a:p>
                      <a:r>
                        <a:rPr lang="en-US" sz="1400" b="1" dirty="0"/>
                        <a:t>Total Participant Expense</a:t>
                      </a:r>
                    </a:p>
                  </a:txBody>
                  <a:tcPr/>
                </a:tc>
                <a:extLst>
                  <a:ext uri="{0D108BD9-81ED-4DB2-BD59-A6C34878D82A}">
                    <a16:rowId xmlns:a16="http://schemas.microsoft.com/office/drawing/2014/main" val="3992865738"/>
                  </a:ext>
                </a:extLst>
              </a:tr>
              <a:tr h="318036">
                <a:tc>
                  <a:txBody>
                    <a:bodyPr/>
                    <a:lstStyle/>
                    <a:p>
                      <a:r>
                        <a:rPr lang="en-US" sz="1400" dirty="0"/>
                        <a:t>Bank A</a:t>
                      </a:r>
                    </a:p>
                  </a:txBody>
                  <a:tcPr/>
                </a:tc>
                <a:tc>
                  <a:txBody>
                    <a:bodyPr/>
                    <a:lstStyle/>
                    <a:p>
                      <a:r>
                        <a:rPr lang="en-US" sz="1400" dirty="0"/>
                        <a:t>$30 million / 375</a:t>
                      </a:r>
                    </a:p>
                  </a:txBody>
                  <a:tcPr/>
                </a:tc>
                <a:tc>
                  <a:txBody>
                    <a:bodyPr/>
                    <a:lstStyle/>
                    <a:p>
                      <a:r>
                        <a:rPr lang="en-US" sz="1400" dirty="0"/>
                        <a:t>0.34%</a:t>
                      </a:r>
                    </a:p>
                  </a:txBody>
                  <a:tcPr/>
                </a:tc>
                <a:tc>
                  <a:txBody>
                    <a:bodyPr/>
                    <a:lstStyle/>
                    <a:p>
                      <a:r>
                        <a:rPr lang="en-US" sz="1400" dirty="0"/>
                        <a:t>0.075%</a:t>
                      </a:r>
                    </a:p>
                  </a:txBody>
                  <a:tcPr/>
                </a:tc>
                <a:tc>
                  <a:txBody>
                    <a:bodyPr/>
                    <a:lstStyle/>
                    <a:p>
                      <a:r>
                        <a:rPr lang="en-US" sz="1400" b="1" dirty="0"/>
                        <a:t>0.415%</a:t>
                      </a:r>
                    </a:p>
                  </a:txBody>
                  <a:tcPr/>
                </a:tc>
                <a:extLst>
                  <a:ext uri="{0D108BD9-81ED-4DB2-BD59-A6C34878D82A}">
                    <a16:rowId xmlns:a16="http://schemas.microsoft.com/office/drawing/2014/main" val="1505969640"/>
                  </a:ext>
                </a:extLst>
              </a:tr>
              <a:tr h="318036">
                <a:tc>
                  <a:txBody>
                    <a:bodyPr/>
                    <a:lstStyle/>
                    <a:p>
                      <a:r>
                        <a:rPr lang="en-US" sz="1400" dirty="0"/>
                        <a:t>Bank 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$8 million / 220</a:t>
                      </a:r>
                    </a:p>
                  </a:txBody>
                  <a:tcPr/>
                </a:tc>
                <a:tc>
                  <a:txBody>
                    <a:bodyPr/>
                    <a:lstStyle/>
                    <a:p>
                      <a:r>
                        <a:rPr lang="en-US" sz="1400" dirty="0"/>
                        <a:t>0.43%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0.075%</a:t>
                      </a:r>
                    </a:p>
                  </a:txBody>
                  <a:tcPr/>
                </a:tc>
                <a:tc>
                  <a:txBody>
                    <a:bodyPr/>
                    <a:lstStyle/>
                    <a:p>
                      <a:r>
                        <a:rPr lang="en-US" sz="1400" b="1" dirty="0"/>
                        <a:t>0.505%</a:t>
                      </a:r>
                    </a:p>
                  </a:txBody>
                  <a:tcPr/>
                </a:tc>
                <a:extLst>
                  <a:ext uri="{0D108BD9-81ED-4DB2-BD59-A6C34878D82A}">
                    <a16:rowId xmlns:a16="http://schemas.microsoft.com/office/drawing/2014/main" val="2957579313"/>
                  </a:ext>
                </a:extLst>
              </a:tr>
              <a:tr h="318036">
                <a:tc>
                  <a:txBody>
                    <a:bodyPr/>
                    <a:lstStyle/>
                    <a:p>
                      <a:r>
                        <a:rPr lang="en-US" sz="1400" dirty="0"/>
                        <a:t>Bank 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$3.5 million / 50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0.45%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0.075%</a:t>
                      </a:r>
                    </a:p>
                  </a:txBody>
                  <a:tcPr/>
                </a:tc>
                <a:tc>
                  <a:txBody>
                    <a:bodyPr/>
                    <a:lstStyle/>
                    <a:p>
                      <a:r>
                        <a:rPr lang="en-US" sz="1400" b="1" dirty="0"/>
                        <a:t>0.525%</a:t>
                      </a:r>
                    </a:p>
                  </a:txBody>
                  <a:tcPr/>
                </a:tc>
                <a:extLst>
                  <a:ext uri="{0D108BD9-81ED-4DB2-BD59-A6C34878D82A}">
                    <a16:rowId xmlns:a16="http://schemas.microsoft.com/office/drawing/2014/main" val="2571076261"/>
                  </a:ext>
                </a:extLst>
              </a:tr>
            </a:tbl>
          </a:graphicData>
        </a:graphic>
      </p:graphicFrame>
      <p:sp>
        <p:nvSpPr>
          <p:cNvPr id="9" name="TextBox 8">
            <a:extLst>
              <a:ext uri="{FF2B5EF4-FFF2-40B4-BE49-F238E27FC236}">
                <a16:creationId xmlns:a16="http://schemas.microsoft.com/office/drawing/2014/main" id="{7122D4E0-D12E-A28C-3D0D-DBA822814C3D}"/>
              </a:ext>
            </a:extLst>
          </p:cNvPr>
          <p:cNvSpPr txBox="1"/>
          <p:nvPr/>
        </p:nvSpPr>
        <p:spPr>
          <a:xfrm>
            <a:off x="10241236" y="2227697"/>
            <a:ext cx="1686634" cy="3200400"/>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US" sz="1200" dirty="0"/>
              <a:t>Pre-conversion fees included 0.23% revenue share in investment fees to offset admin expenses. </a:t>
            </a:r>
          </a:p>
          <a:p>
            <a:pPr marL="171450" indent="-171450">
              <a:buFont typeface="Arial" panose="020B0604020202020204" pitchFamily="34" charset="0"/>
              <a:buChar char="•"/>
            </a:pPr>
            <a:r>
              <a:rPr lang="en-US" sz="1200" dirty="0"/>
              <a:t>Post conversion admin fees higher with explicit fee arrangement but allow access to lower share classes for investment options; </a:t>
            </a:r>
            <a:r>
              <a:rPr lang="en-US" sz="1200" b="1" dirty="0"/>
              <a:t>created lower participant fees and more transparency.</a:t>
            </a:r>
            <a:endParaRPr lang="en-US" sz="1200" dirty="0"/>
          </a:p>
          <a:p>
            <a:r>
              <a:rPr lang="en-US" sz="1200" dirty="0"/>
              <a:t> </a:t>
            </a:r>
          </a:p>
        </p:txBody>
      </p:sp>
      <p:cxnSp>
        <p:nvCxnSpPr>
          <p:cNvPr id="24" name="Straight Arrow Connector 23">
            <a:extLst>
              <a:ext uri="{FF2B5EF4-FFF2-40B4-BE49-F238E27FC236}">
                <a16:creationId xmlns:a16="http://schemas.microsoft.com/office/drawing/2014/main" id="{6169B608-4D6C-7075-61C5-4443672BE315}"/>
              </a:ext>
            </a:extLst>
          </p:cNvPr>
          <p:cNvCxnSpPr/>
          <p:nvPr/>
        </p:nvCxnSpPr>
        <p:spPr>
          <a:xfrm flipH="1">
            <a:off x="7323589" y="2810646"/>
            <a:ext cx="2878945" cy="452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12B43C-A021-C6D0-88EF-F505817B372D}"/>
              </a:ext>
            </a:extLst>
          </p:cNvPr>
          <p:cNvCxnSpPr>
            <a:endCxn id="6" idx="0"/>
          </p:cNvCxnSpPr>
          <p:nvPr/>
        </p:nvCxnSpPr>
        <p:spPr>
          <a:xfrm flipH="1">
            <a:off x="5544215" y="4655890"/>
            <a:ext cx="4658319" cy="452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669FE9-EECC-ACE1-7964-0A60F59A6171}"/>
              </a:ext>
            </a:extLst>
          </p:cNvPr>
          <p:cNvCxnSpPr/>
          <p:nvPr/>
        </p:nvCxnSpPr>
        <p:spPr>
          <a:xfrm flipH="1">
            <a:off x="7650286" y="4655890"/>
            <a:ext cx="2552248" cy="452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52B6DD0-B298-D8A3-C398-4CB49DC431C0}"/>
              </a:ext>
            </a:extLst>
          </p:cNvPr>
          <p:cNvSpPr txBox="1"/>
          <p:nvPr/>
        </p:nvSpPr>
        <p:spPr>
          <a:xfrm>
            <a:off x="10241237" y="5648700"/>
            <a:ext cx="1686634" cy="830997"/>
          </a:xfrm>
          <a:prstGeom prst="rect">
            <a:avLst/>
          </a:prstGeom>
          <a:noFill/>
          <a:ln>
            <a:solidFill>
              <a:schemeClr val="tx1"/>
            </a:solidFill>
          </a:ln>
        </p:spPr>
        <p:txBody>
          <a:bodyPr wrap="square" rtlCol="0">
            <a:spAutoFit/>
          </a:bodyPr>
          <a:lstStyle/>
          <a:p>
            <a:r>
              <a:rPr lang="en-US" sz="1200" dirty="0"/>
              <a:t>Settlor expenses billed to banks on quarterly basis remained the same. </a:t>
            </a:r>
          </a:p>
        </p:txBody>
      </p:sp>
    </p:spTree>
    <p:extLst>
      <p:ext uri="{BB962C8B-B14F-4D97-AF65-F5344CB8AC3E}">
        <p14:creationId xmlns:p14="http://schemas.microsoft.com/office/powerpoint/2010/main" val="226273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A25B-E1E7-4A48-91AB-D387292C15FC}"/>
              </a:ext>
            </a:extLst>
          </p:cNvPr>
          <p:cNvSpPr>
            <a:spLocks noGrp="1"/>
          </p:cNvSpPr>
          <p:nvPr>
            <p:ph type="title"/>
          </p:nvPr>
        </p:nvSpPr>
        <p:spPr>
          <a:xfrm>
            <a:off x="388245" y="0"/>
            <a:ext cx="11029616" cy="1188720"/>
          </a:xfrm>
        </p:spPr>
        <p:txBody>
          <a:bodyPr/>
          <a:lstStyle/>
          <a:p>
            <a:r>
              <a:rPr lang="en-US" dirty="0"/>
              <a:t>Amplify</a:t>
            </a:r>
            <a:r>
              <a:rPr lang="en-US" spc="-114" dirty="0"/>
              <a:t> </a:t>
            </a:r>
            <a:r>
              <a:rPr lang="en-US" spc="-10" dirty="0"/>
              <a:t>Your</a:t>
            </a:r>
            <a:r>
              <a:rPr lang="en-US" spc="-114" dirty="0"/>
              <a:t> </a:t>
            </a:r>
            <a:r>
              <a:rPr lang="en-US" dirty="0"/>
              <a:t>Fiduciary</a:t>
            </a:r>
            <a:r>
              <a:rPr lang="en-US" spc="-110" dirty="0"/>
              <a:t> </a:t>
            </a:r>
            <a:r>
              <a:rPr lang="en-US" dirty="0"/>
              <a:t>Protection</a:t>
            </a:r>
            <a:r>
              <a:rPr lang="en-US" spc="-105" dirty="0"/>
              <a:t> </a:t>
            </a:r>
            <a:r>
              <a:rPr lang="en-US" dirty="0"/>
              <a:t>to</a:t>
            </a:r>
            <a:r>
              <a:rPr lang="en-US" spc="-105" dirty="0"/>
              <a:t> </a:t>
            </a:r>
            <a:r>
              <a:rPr lang="en-US" dirty="0"/>
              <a:t>Minimize</a:t>
            </a:r>
            <a:r>
              <a:rPr lang="en-US" spc="-114" dirty="0"/>
              <a:t> </a:t>
            </a:r>
            <a:r>
              <a:rPr lang="en-US" spc="-10" dirty="0"/>
              <a:t>Your</a:t>
            </a:r>
            <a:r>
              <a:rPr lang="en-US" spc="-105" dirty="0"/>
              <a:t> </a:t>
            </a:r>
            <a:r>
              <a:rPr lang="en-US" spc="-20" dirty="0"/>
              <a:t>Risk</a:t>
            </a:r>
            <a:endParaRPr lang="en-US" dirty="0"/>
          </a:p>
        </p:txBody>
      </p:sp>
      <p:sp>
        <p:nvSpPr>
          <p:cNvPr id="4" name="Slide Number Placeholder 3">
            <a:extLst>
              <a:ext uri="{FF2B5EF4-FFF2-40B4-BE49-F238E27FC236}">
                <a16:creationId xmlns:a16="http://schemas.microsoft.com/office/drawing/2014/main" id="{815DD429-158D-47AC-8384-AC10D7312E98}"/>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7" name="TextBox 6">
            <a:extLst>
              <a:ext uri="{FF2B5EF4-FFF2-40B4-BE49-F238E27FC236}">
                <a16:creationId xmlns:a16="http://schemas.microsoft.com/office/drawing/2014/main" id="{6A63EEEB-0F83-4C0A-8AC6-BD0925E880C9}"/>
              </a:ext>
            </a:extLst>
          </p:cNvPr>
          <p:cNvSpPr txBox="1"/>
          <p:nvPr/>
        </p:nvSpPr>
        <p:spPr>
          <a:xfrm>
            <a:off x="469783" y="1316835"/>
            <a:ext cx="11141027" cy="400110"/>
          </a:xfrm>
          <a:prstGeom prst="rect">
            <a:avLst/>
          </a:prstGeom>
          <a:noFill/>
        </p:spPr>
        <p:txBody>
          <a:bodyPr wrap="square">
            <a:spAutoFit/>
          </a:bodyPr>
          <a:lstStyle/>
          <a:p>
            <a:pPr marL="285750" indent="-285750" algn="l">
              <a:buFont typeface="Wingdings" panose="05000000000000000000" pitchFamily="2" charset="2"/>
              <a:buChar char="Ø"/>
            </a:pPr>
            <a:r>
              <a:rPr lang="en-US" sz="2000" b="1" dirty="0"/>
              <a:t>58% </a:t>
            </a:r>
            <a:r>
              <a:rPr lang="en-US" sz="2000" dirty="0"/>
              <a:t>are aware that joining the master trust has reduced their liability</a:t>
            </a:r>
            <a:endParaRPr lang="en-US" sz="2000" b="1" dirty="0"/>
          </a:p>
        </p:txBody>
      </p:sp>
      <p:grpSp>
        <p:nvGrpSpPr>
          <p:cNvPr id="3" name="object 2">
            <a:extLst>
              <a:ext uri="{FF2B5EF4-FFF2-40B4-BE49-F238E27FC236}">
                <a16:creationId xmlns:a16="http://schemas.microsoft.com/office/drawing/2014/main" id="{0FF12F78-A9DE-1BE3-AE3D-F1AF5BC05E0A}"/>
              </a:ext>
            </a:extLst>
          </p:cNvPr>
          <p:cNvGrpSpPr/>
          <p:nvPr/>
        </p:nvGrpSpPr>
        <p:grpSpPr>
          <a:xfrm>
            <a:off x="858778" y="3076210"/>
            <a:ext cx="6423025" cy="3210560"/>
            <a:chOff x="858778" y="2791205"/>
            <a:chExt cx="6423025" cy="3210560"/>
          </a:xfrm>
        </p:grpSpPr>
        <p:pic>
          <p:nvPicPr>
            <p:cNvPr id="5" name="object 3">
              <a:extLst>
                <a:ext uri="{FF2B5EF4-FFF2-40B4-BE49-F238E27FC236}">
                  <a16:creationId xmlns:a16="http://schemas.microsoft.com/office/drawing/2014/main" id="{38114114-0F22-C476-E1A4-8FAE6CFBACDD}"/>
                </a:ext>
              </a:extLst>
            </p:cNvPr>
            <p:cNvPicPr/>
            <p:nvPr/>
          </p:nvPicPr>
          <p:blipFill>
            <a:blip r:embed="rId2" cstate="print"/>
            <a:stretch>
              <a:fillRect/>
            </a:stretch>
          </p:blipFill>
          <p:spPr>
            <a:xfrm>
              <a:off x="858778" y="5358383"/>
              <a:ext cx="6422893" cy="643127"/>
            </a:xfrm>
            <a:prstGeom prst="rect">
              <a:avLst/>
            </a:prstGeom>
          </p:spPr>
        </p:pic>
        <p:sp>
          <p:nvSpPr>
            <p:cNvPr id="6" name="object 4">
              <a:extLst>
                <a:ext uri="{FF2B5EF4-FFF2-40B4-BE49-F238E27FC236}">
                  <a16:creationId xmlns:a16="http://schemas.microsoft.com/office/drawing/2014/main" id="{A70D871A-9C6C-701C-D817-3776A2017971}"/>
                </a:ext>
              </a:extLst>
            </p:cNvPr>
            <p:cNvSpPr/>
            <p:nvPr/>
          </p:nvSpPr>
          <p:spPr>
            <a:xfrm>
              <a:off x="5210560" y="5096255"/>
              <a:ext cx="629285" cy="498475"/>
            </a:xfrm>
            <a:custGeom>
              <a:avLst/>
              <a:gdLst/>
              <a:ahLst/>
              <a:cxnLst/>
              <a:rect l="l" t="t" r="r" b="b"/>
              <a:pathLst>
                <a:path w="629285" h="498475">
                  <a:moveTo>
                    <a:pt x="2628" y="0"/>
                  </a:moveTo>
                  <a:lnTo>
                    <a:pt x="0" y="301421"/>
                  </a:lnTo>
                  <a:lnTo>
                    <a:pt x="626262" y="498348"/>
                  </a:lnTo>
                  <a:lnTo>
                    <a:pt x="628891" y="196926"/>
                  </a:lnTo>
                  <a:lnTo>
                    <a:pt x="2628" y="0"/>
                  </a:lnTo>
                  <a:close/>
                </a:path>
              </a:pathLst>
            </a:custGeom>
            <a:solidFill>
              <a:srgbClr val="003A6D"/>
            </a:solidFill>
          </p:spPr>
          <p:txBody>
            <a:bodyPr wrap="square" lIns="0" tIns="0" rIns="0" bIns="0" rtlCol="0"/>
            <a:lstStyle/>
            <a:p>
              <a:endParaRPr/>
            </a:p>
          </p:txBody>
        </p:sp>
        <p:pic>
          <p:nvPicPr>
            <p:cNvPr id="8" name="object 5">
              <a:extLst>
                <a:ext uri="{FF2B5EF4-FFF2-40B4-BE49-F238E27FC236}">
                  <a16:creationId xmlns:a16="http://schemas.microsoft.com/office/drawing/2014/main" id="{B744781E-2B05-6744-2B49-923E1F4EEA15}"/>
                </a:ext>
              </a:extLst>
            </p:cNvPr>
            <p:cNvPicPr/>
            <p:nvPr/>
          </p:nvPicPr>
          <p:blipFill>
            <a:blip r:embed="rId3" cstate="print"/>
            <a:stretch>
              <a:fillRect/>
            </a:stretch>
          </p:blipFill>
          <p:spPr>
            <a:xfrm>
              <a:off x="5213604" y="3113531"/>
              <a:ext cx="1584959" cy="2481071"/>
            </a:xfrm>
            <a:prstGeom prst="rect">
              <a:avLst/>
            </a:prstGeom>
          </p:spPr>
        </p:pic>
        <p:pic>
          <p:nvPicPr>
            <p:cNvPr id="9" name="object 6">
              <a:extLst>
                <a:ext uri="{FF2B5EF4-FFF2-40B4-BE49-F238E27FC236}">
                  <a16:creationId xmlns:a16="http://schemas.microsoft.com/office/drawing/2014/main" id="{A62085F6-8A89-D816-7AED-BACC13984CA7}"/>
                </a:ext>
              </a:extLst>
            </p:cNvPr>
            <p:cNvPicPr/>
            <p:nvPr/>
          </p:nvPicPr>
          <p:blipFill>
            <a:blip r:embed="rId4" cstate="print"/>
            <a:stretch>
              <a:fillRect/>
            </a:stretch>
          </p:blipFill>
          <p:spPr>
            <a:xfrm>
              <a:off x="5298948" y="3051047"/>
              <a:ext cx="1440178" cy="259079"/>
            </a:xfrm>
            <a:prstGeom prst="rect">
              <a:avLst/>
            </a:prstGeom>
          </p:spPr>
        </p:pic>
        <p:pic>
          <p:nvPicPr>
            <p:cNvPr id="10" name="object 7">
              <a:extLst>
                <a:ext uri="{FF2B5EF4-FFF2-40B4-BE49-F238E27FC236}">
                  <a16:creationId xmlns:a16="http://schemas.microsoft.com/office/drawing/2014/main" id="{ABF45040-6144-7890-35A9-3813D4857836}"/>
                </a:ext>
              </a:extLst>
            </p:cNvPr>
            <p:cNvPicPr/>
            <p:nvPr/>
          </p:nvPicPr>
          <p:blipFill>
            <a:blip r:embed="rId5" cstate="print"/>
            <a:stretch>
              <a:fillRect/>
            </a:stretch>
          </p:blipFill>
          <p:spPr>
            <a:xfrm>
              <a:off x="5908548" y="3247644"/>
              <a:ext cx="830579" cy="1994915"/>
            </a:xfrm>
            <a:prstGeom prst="rect">
              <a:avLst/>
            </a:prstGeom>
          </p:spPr>
        </p:pic>
        <p:pic>
          <p:nvPicPr>
            <p:cNvPr id="11" name="object 8">
              <a:extLst>
                <a:ext uri="{FF2B5EF4-FFF2-40B4-BE49-F238E27FC236}">
                  <a16:creationId xmlns:a16="http://schemas.microsoft.com/office/drawing/2014/main" id="{AC88B90C-6757-185C-F9A5-DFCF31A2DD68}"/>
                </a:ext>
              </a:extLst>
            </p:cNvPr>
            <p:cNvPicPr/>
            <p:nvPr/>
          </p:nvPicPr>
          <p:blipFill>
            <a:blip r:embed="rId6" cstate="print"/>
            <a:stretch>
              <a:fillRect/>
            </a:stretch>
          </p:blipFill>
          <p:spPr>
            <a:xfrm>
              <a:off x="3915156" y="5105400"/>
              <a:ext cx="1588008" cy="569975"/>
            </a:xfrm>
            <a:prstGeom prst="rect">
              <a:avLst/>
            </a:prstGeom>
          </p:spPr>
        </p:pic>
        <p:pic>
          <p:nvPicPr>
            <p:cNvPr id="12" name="object 9">
              <a:extLst>
                <a:ext uri="{FF2B5EF4-FFF2-40B4-BE49-F238E27FC236}">
                  <a16:creationId xmlns:a16="http://schemas.microsoft.com/office/drawing/2014/main" id="{9E481760-926E-92CA-9B5D-32F802BD7E69}"/>
                </a:ext>
              </a:extLst>
            </p:cNvPr>
            <p:cNvPicPr/>
            <p:nvPr/>
          </p:nvPicPr>
          <p:blipFill>
            <a:blip r:embed="rId7" cstate="print"/>
            <a:stretch>
              <a:fillRect/>
            </a:stretch>
          </p:blipFill>
          <p:spPr>
            <a:xfrm>
              <a:off x="3988308" y="3950208"/>
              <a:ext cx="635507" cy="1388363"/>
            </a:xfrm>
            <a:prstGeom prst="rect">
              <a:avLst/>
            </a:prstGeom>
          </p:spPr>
        </p:pic>
        <p:pic>
          <p:nvPicPr>
            <p:cNvPr id="13" name="object 10">
              <a:extLst>
                <a:ext uri="{FF2B5EF4-FFF2-40B4-BE49-F238E27FC236}">
                  <a16:creationId xmlns:a16="http://schemas.microsoft.com/office/drawing/2014/main" id="{A3E9E259-474C-B05E-8790-7D85C5775159}"/>
                </a:ext>
              </a:extLst>
            </p:cNvPr>
            <p:cNvPicPr/>
            <p:nvPr/>
          </p:nvPicPr>
          <p:blipFill>
            <a:blip r:embed="rId8" cstate="print"/>
            <a:stretch>
              <a:fillRect/>
            </a:stretch>
          </p:blipFill>
          <p:spPr>
            <a:xfrm>
              <a:off x="3998976" y="3889247"/>
              <a:ext cx="1438643" cy="257555"/>
            </a:xfrm>
            <a:prstGeom prst="rect">
              <a:avLst/>
            </a:prstGeom>
          </p:spPr>
        </p:pic>
        <p:pic>
          <p:nvPicPr>
            <p:cNvPr id="14" name="object 11">
              <a:extLst>
                <a:ext uri="{FF2B5EF4-FFF2-40B4-BE49-F238E27FC236}">
                  <a16:creationId xmlns:a16="http://schemas.microsoft.com/office/drawing/2014/main" id="{1442F99B-B851-98F8-5988-8BA1453987D9}"/>
                </a:ext>
              </a:extLst>
            </p:cNvPr>
            <p:cNvPicPr/>
            <p:nvPr/>
          </p:nvPicPr>
          <p:blipFill>
            <a:blip r:embed="rId9" cstate="print"/>
            <a:stretch>
              <a:fillRect/>
            </a:stretch>
          </p:blipFill>
          <p:spPr>
            <a:xfrm>
              <a:off x="4613148" y="4085844"/>
              <a:ext cx="824483" cy="1252727"/>
            </a:xfrm>
            <a:prstGeom prst="rect">
              <a:avLst/>
            </a:prstGeom>
          </p:spPr>
        </p:pic>
        <p:pic>
          <p:nvPicPr>
            <p:cNvPr id="15" name="object 12">
              <a:extLst>
                <a:ext uri="{FF2B5EF4-FFF2-40B4-BE49-F238E27FC236}">
                  <a16:creationId xmlns:a16="http://schemas.microsoft.com/office/drawing/2014/main" id="{26995F20-9505-7BDF-D501-141C03DAC344}"/>
                </a:ext>
              </a:extLst>
            </p:cNvPr>
            <p:cNvPicPr/>
            <p:nvPr/>
          </p:nvPicPr>
          <p:blipFill>
            <a:blip r:embed="rId10" cstate="print"/>
            <a:stretch>
              <a:fillRect/>
            </a:stretch>
          </p:blipFill>
          <p:spPr>
            <a:xfrm>
              <a:off x="2619756" y="4422648"/>
              <a:ext cx="1588007" cy="1351787"/>
            </a:xfrm>
            <a:prstGeom prst="rect">
              <a:avLst/>
            </a:prstGeom>
          </p:spPr>
        </p:pic>
        <p:pic>
          <p:nvPicPr>
            <p:cNvPr id="16" name="object 13">
              <a:extLst>
                <a:ext uri="{FF2B5EF4-FFF2-40B4-BE49-F238E27FC236}">
                  <a16:creationId xmlns:a16="http://schemas.microsoft.com/office/drawing/2014/main" id="{37838E25-8462-E84C-C74D-AADC73BAB098}"/>
                </a:ext>
              </a:extLst>
            </p:cNvPr>
            <p:cNvPicPr/>
            <p:nvPr/>
          </p:nvPicPr>
          <p:blipFill>
            <a:blip r:embed="rId11" cstate="print"/>
            <a:stretch>
              <a:fillRect/>
            </a:stretch>
          </p:blipFill>
          <p:spPr>
            <a:xfrm>
              <a:off x="3317760" y="4619244"/>
              <a:ext cx="822947" cy="818387"/>
            </a:xfrm>
            <a:prstGeom prst="rect">
              <a:avLst/>
            </a:prstGeom>
          </p:spPr>
        </p:pic>
        <p:pic>
          <p:nvPicPr>
            <p:cNvPr id="17" name="object 14">
              <a:extLst>
                <a:ext uri="{FF2B5EF4-FFF2-40B4-BE49-F238E27FC236}">
                  <a16:creationId xmlns:a16="http://schemas.microsoft.com/office/drawing/2014/main" id="{419E287C-C995-01E1-130F-DFAF30599C22}"/>
                </a:ext>
              </a:extLst>
            </p:cNvPr>
            <p:cNvPicPr/>
            <p:nvPr/>
          </p:nvPicPr>
          <p:blipFill>
            <a:blip r:embed="rId12" cstate="print"/>
            <a:stretch>
              <a:fillRect/>
            </a:stretch>
          </p:blipFill>
          <p:spPr>
            <a:xfrm>
              <a:off x="1322832" y="5000244"/>
              <a:ext cx="1589531" cy="862571"/>
            </a:xfrm>
            <a:prstGeom prst="rect">
              <a:avLst/>
            </a:prstGeom>
          </p:spPr>
        </p:pic>
        <p:sp>
          <p:nvSpPr>
            <p:cNvPr id="18" name="object 15">
              <a:extLst>
                <a:ext uri="{FF2B5EF4-FFF2-40B4-BE49-F238E27FC236}">
                  <a16:creationId xmlns:a16="http://schemas.microsoft.com/office/drawing/2014/main" id="{45755F27-4B28-DD7B-0BD1-BEB65A7C7567}"/>
                </a:ext>
              </a:extLst>
            </p:cNvPr>
            <p:cNvSpPr/>
            <p:nvPr/>
          </p:nvSpPr>
          <p:spPr>
            <a:xfrm>
              <a:off x="4716703" y="3701681"/>
              <a:ext cx="0" cy="316230"/>
            </a:xfrm>
            <a:custGeom>
              <a:avLst/>
              <a:gdLst/>
              <a:ahLst/>
              <a:cxnLst/>
              <a:rect l="l" t="t" r="r" b="b"/>
              <a:pathLst>
                <a:path h="316229">
                  <a:moveTo>
                    <a:pt x="0" y="0"/>
                  </a:moveTo>
                  <a:lnTo>
                    <a:pt x="0" y="315810"/>
                  </a:lnTo>
                </a:path>
              </a:pathLst>
            </a:custGeom>
            <a:ln w="11239">
              <a:solidFill>
                <a:srgbClr val="ACB8BE"/>
              </a:solidFill>
            </a:ln>
          </p:spPr>
          <p:txBody>
            <a:bodyPr wrap="square" lIns="0" tIns="0" rIns="0" bIns="0" rtlCol="0"/>
            <a:lstStyle/>
            <a:p>
              <a:endParaRPr/>
            </a:p>
          </p:txBody>
        </p:sp>
        <p:sp>
          <p:nvSpPr>
            <p:cNvPr id="19" name="object 16">
              <a:extLst>
                <a:ext uri="{FF2B5EF4-FFF2-40B4-BE49-F238E27FC236}">
                  <a16:creationId xmlns:a16="http://schemas.microsoft.com/office/drawing/2014/main" id="{FC7EF23A-F4B8-E799-6313-85A27268D469}"/>
                </a:ext>
              </a:extLst>
            </p:cNvPr>
            <p:cNvSpPr/>
            <p:nvPr/>
          </p:nvSpPr>
          <p:spPr>
            <a:xfrm>
              <a:off x="5986925" y="2791205"/>
              <a:ext cx="0" cy="382905"/>
            </a:xfrm>
            <a:custGeom>
              <a:avLst/>
              <a:gdLst/>
              <a:ahLst/>
              <a:cxnLst/>
              <a:rect l="l" t="t" r="r" b="b"/>
              <a:pathLst>
                <a:path h="382905">
                  <a:moveTo>
                    <a:pt x="0" y="0"/>
                  </a:moveTo>
                  <a:lnTo>
                    <a:pt x="0" y="382714"/>
                  </a:lnTo>
                </a:path>
              </a:pathLst>
            </a:custGeom>
            <a:ln w="11239">
              <a:solidFill>
                <a:srgbClr val="ACB8BE"/>
              </a:solidFill>
            </a:ln>
          </p:spPr>
          <p:txBody>
            <a:bodyPr wrap="square" lIns="0" tIns="0" rIns="0" bIns="0" rtlCol="0"/>
            <a:lstStyle/>
            <a:p>
              <a:endParaRPr/>
            </a:p>
          </p:txBody>
        </p:sp>
        <p:sp>
          <p:nvSpPr>
            <p:cNvPr id="20" name="object 17">
              <a:extLst>
                <a:ext uri="{FF2B5EF4-FFF2-40B4-BE49-F238E27FC236}">
                  <a16:creationId xmlns:a16="http://schemas.microsoft.com/office/drawing/2014/main" id="{89569597-67B8-2630-2CE2-9912344D29A5}"/>
                </a:ext>
              </a:extLst>
            </p:cNvPr>
            <p:cNvSpPr/>
            <p:nvPr/>
          </p:nvSpPr>
          <p:spPr>
            <a:xfrm>
              <a:off x="3407942" y="4234329"/>
              <a:ext cx="0" cy="290830"/>
            </a:xfrm>
            <a:custGeom>
              <a:avLst/>
              <a:gdLst/>
              <a:ahLst/>
              <a:cxnLst/>
              <a:rect l="l" t="t" r="r" b="b"/>
              <a:pathLst>
                <a:path h="290829">
                  <a:moveTo>
                    <a:pt x="0" y="0"/>
                  </a:moveTo>
                  <a:lnTo>
                    <a:pt x="0" y="290576"/>
                  </a:lnTo>
                </a:path>
              </a:pathLst>
            </a:custGeom>
            <a:ln w="11239">
              <a:solidFill>
                <a:srgbClr val="ACB8BE"/>
              </a:solidFill>
            </a:ln>
          </p:spPr>
          <p:txBody>
            <a:bodyPr wrap="square" lIns="0" tIns="0" rIns="0" bIns="0" rtlCol="0"/>
            <a:lstStyle/>
            <a:p>
              <a:endParaRPr/>
            </a:p>
          </p:txBody>
        </p:sp>
        <p:sp>
          <p:nvSpPr>
            <p:cNvPr id="21" name="object 18">
              <a:extLst>
                <a:ext uri="{FF2B5EF4-FFF2-40B4-BE49-F238E27FC236}">
                  <a16:creationId xmlns:a16="http://schemas.microsoft.com/office/drawing/2014/main" id="{2183F428-4F1C-E982-F772-0D4EBAF1611F}"/>
                </a:ext>
              </a:extLst>
            </p:cNvPr>
            <p:cNvSpPr/>
            <p:nvPr/>
          </p:nvSpPr>
          <p:spPr>
            <a:xfrm>
              <a:off x="2096261" y="4809028"/>
              <a:ext cx="0" cy="295910"/>
            </a:xfrm>
            <a:custGeom>
              <a:avLst/>
              <a:gdLst/>
              <a:ahLst/>
              <a:cxnLst/>
              <a:rect l="l" t="t" r="r" b="b"/>
              <a:pathLst>
                <a:path h="295910">
                  <a:moveTo>
                    <a:pt x="0" y="0"/>
                  </a:moveTo>
                  <a:lnTo>
                    <a:pt x="0" y="295389"/>
                  </a:lnTo>
                </a:path>
              </a:pathLst>
            </a:custGeom>
            <a:ln w="11239">
              <a:solidFill>
                <a:srgbClr val="ACB8BE"/>
              </a:solidFill>
            </a:ln>
          </p:spPr>
          <p:txBody>
            <a:bodyPr wrap="square" lIns="0" tIns="0" rIns="0" bIns="0" rtlCol="0"/>
            <a:lstStyle/>
            <a:p>
              <a:endParaRPr/>
            </a:p>
          </p:txBody>
        </p:sp>
      </p:grpSp>
      <p:sp>
        <p:nvSpPr>
          <p:cNvPr id="22" name="object 19">
            <a:extLst>
              <a:ext uri="{FF2B5EF4-FFF2-40B4-BE49-F238E27FC236}">
                <a16:creationId xmlns:a16="http://schemas.microsoft.com/office/drawing/2014/main" id="{C13DB3A7-DA4E-F74A-433C-870A57C53A2F}"/>
              </a:ext>
            </a:extLst>
          </p:cNvPr>
          <p:cNvSpPr txBox="1"/>
          <p:nvPr/>
        </p:nvSpPr>
        <p:spPr>
          <a:xfrm>
            <a:off x="5026314" y="2414963"/>
            <a:ext cx="2020570" cy="509905"/>
          </a:xfrm>
          <a:prstGeom prst="rect">
            <a:avLst/>
          </a:prstGeom>
        </p:spPr>
        <p:txBody>
          <a:bodyPr vert="horz" wrap="square" lIns="0" tIns="22225" rIns="0" bIns="0" rtlCol="0">
            <a:spAutoFit/>
          </a:bodyPr>
          <a:lstStyle/>
          <a:p>
            <a:pPr marL="593090" marR="5080" indent="-581025">
              <a:lnSpc>
                <a:spcPts val="1900"/>
              </a:lnSpc>
              <a:spcBef>
                <a:spcPts val="175"/>
              </a:spcBef>
            </a:pPr>
            <a:r>
              <a:rPr sz="1600" spc="-25" dirty="0">
                <a:solidFill>
                  <a:srgbClr val="1CACE3"/>
                </a:solidFill>
                <a:latin typeface="Franklin Gothic Medium"/>
                <a:cs typeface="Franklin Gothic Medium"/>
              </a:rPr>
              <a:t>Higher</a:t>
            </a:r>
            <a:r>
              <a:rPr sz="1600" spc="-90" dirty="0">
                <a:solidFill>
                  <a:srgbClr val="1CACE3"/>
                </a:solidFill>
                <a:latin typeface="Franklin Gothic Medium"/>
                <a:cs typeface="Franklin Gothic Medium"/>
              </a:rPr>
              <a:t> </a:t>
            </a:r>
            <a:r>
              <a:rPr sz="1600" spc="-45" dirty="0">
                <a:solidFill>
                  <a:srgbClr val="1CACE3"/>
                </a:solidFill>
                <a:latin typeface="Franklin Gothic Medium"/>
                <a:cs typeface="Franklin Gothic Medium"/>
              </a:rPr>
              <a:t>level</a:t>
            </a:r>
            <a:r>
              <a:rPr sz="1600" spc="-70" dirty="0">
                <a:solidFill>
                  <a:srgbClr val="1CACE3"/>
                </a:solidFill>
                <a:latin typeface="Franklin Gothic Medium"/>
                <a:cs typeface="Franklin Gothic Medium"/>
              </a:rPr>
              <a:t> </a:t>
            </a:r>
            <a:r>
              <a:rPr sz="1600" dirty="0">
                <a:solidFill>
                  <a:srgbClr val="1CACE3"/>
                </a:solidFill>
                <a:latin typeface="Franklin Gothic Medium"/>
                <a:cs typeface="Franklin Gothic Medium"/>
              </a:rPr>
              <a:t>of</a:t>
            </a:r>
            <a:r>
              <a:rPr sz="1600" spc="320" dirty="0">
                <a:solidFill>
                  <a:srgbClr val="1CACE3"/>
                </a:solidFill>
                <a:latin typeface="Franklin Gothic Medium"/>
                <a:cs typeface="Franklin Gothic Medium"/>
              </a:rPr>
              <a:t> </a:t>
            </a:r>
            <a:r>
              <a:rPr sz="1600" spc="-25" dirty="0">
                <a:solidFill>
                  <a:srgbClr val="1CACE3"/>
                </a:solidFill>
                <a:latin typeface="Franklin Gothic Medium"/>
                <a:cs typeface="Franklin Gothic Medium"/>
              </a:rPr>
              <a:t>ﬁduciary </a:t>
            </a:r>
            <a:r>
              <a:rPr sz="1600" spc="-10" dirty="0">
                <a:solidFill>
                  <a:srgbClr val="1CACE3"/>
                </a:solidFill>
                <a:latin typeface="Franklin Gothic Medium"/>
                <a:cs typeface="Franklin Gothic Medium"/>
              </a:rPr>
              <a:t>protection</a:t>
            </a:r>
            <a:endParaRPr sz="1600" dirty="0">
              <a:latin typeface="Franklin Gothic Medium"/>
              <a:cs typeface="Franklin Gothic Medium"/>
            </a:endParaRPr>
          </a:p>
        </p:txBody>
      </p:sp>
      <p:sp>
        <p:nvSpPr>
          <p:cNvPr id="23" name="object 27">
            <a:extLst>
              <a:ext uri="{FF2B5EF4-FFF2-40B4-BE49-F238E27FC236}">
                <a16:creationId xmlns:a16="http://schemas.microsoft.com/office/drawing/2014/main" id="{E4171CEA-05C4-2A57-BA89-FD81A9990C2A}"/>
              </a:ext>
            </a:extLst>
          </p:cNvPr>
          <p:cNvSpPr txBox="1"/>
          <p:nvPr/>
        </p:nvSpPr>
        <p:spPr>
          <a:xfrm>
            <a:off x="8283761" y="3213028"/>
            <a:ext cx="3239770" cy="1054735"/>
          </a:xfrm>
          <a:prstGeom prst="rect">
            <a:avLst/>
          </a:prstGeom>
        </p:spPr>
        <p:txBody>
          <a:bodyPr vert="horz" wrap="square" lIns="0" tIns="13335" rIns="0" bIns="0" rtlCol="0">
            <a:spAutoFit/>
          </a:bodyPr>
          <a:lstStyle/>
          <a:p>
            <a:pPr marL="635" algn="ctr">
              <a:lnSpc>
                <a:spcPts val="2390"/>
              </a:lnSpc>
              <a:spcBef>
                <a:spcPts val="105"/>
              </a:spcBef>
            </a:pPr>
            <a:r>
              <a:rPr sz="2000" dirty="0">
                <a:solidFill>
                  <a:srgbClr val="1CACE3"/>
                </a:solidFill>
                <a:latin typeface="Franklin Gothic Medium"/>
                <a:cs typeface="Franklin Gothic Medium"/>
              </a:rPr>
              <a:t>VBA</a:t>
            </a:r>
            <a:r>
              <a:rPr sz="2000" spc="-90" dirty="0">
                <a:solidFill>
                  <a:srgbClr val="1CACE3"/>
                </a:solidFill>
                <a:latin typeface="Franklin Gothic Medium"/>
                <a:cs typeface="Franklin Gothic Medium"/>
              </a:rPr>
              <a:t> </a:t>
            </a:r>
            <a:r>
              <a:rPr sz="2000" spc="-10" dirty="0">
                <a:solidFill>
                  <a:srgbClr val="1CACE3"/>
                </a:solidFill>
                <a:latin typeface="Franklin Gothic Medium"/>
                <a:cs typeface="Franklin Gothic Medium"/>
              </a:rPr>
              <a:t>Benefits</a:t>
            </a:r>
            <a:r>
              <a:rPr sz="2000" spc="-90" dirty="0">
                <a:solidFill>
                  <a:srgbClr val="1CACE3"/>
                </a:solidFill>
                <a:latin typeface="Franklin Gothic Medium"/>
                <a:cs typeface="Franklin Gothic Medium"/>
              </a:rPr>
              <a:t> </a:t>
            </a:r>
            <a:r>
              <a:rPr sz="2000" spc="-10" dirty="0">
                <a:solidFill>
                  <a:srgbClr val="1CACE3"/>
                </a:solidFill>
                <a:latin typeface="Franklin Gothic Medium"/>
                <a:cs typeface="Franklin Gothic Medium"/>
              </a:rPr>
              <a:t>Corporation</a:t>
            </a:r>
            <a:endParaRPr sz="2000">
              <a:latin typeface="Franklin Gothic Medium"/>
              <a:cs typeface="Franklin Gothic Medium"/>
            </a:endParaRPr>
          </a:p>
          <a:p>
            <a:pPr marL="1270" algn="ctr">
              <a:lnSpc>
                <a:spcPts val="2390"/>
              </a:lnSpc>
            </a:pPr>
            <a:r>
              <a:rPr sz="2000" spc="-20" dirty="0">
                <a:solidFill>
                  <a:srgbClr val="415868"/>
                </a:solidFill>
                <a:latin typeface="Franklin Gothic Book"/>
                <a:cs typeface="Franklin Gothic Book"/>
              </a:rPr>
              <a:t>provides</a:t>
            </a:r>
            <a:r>
              <a:rPr sz="2000" spc="-65" dirty="0">
                <a:solidFill>
                  <a:srgbClr val="415868"/>
                </a:solidFill>
                <a:latin typeface="Franklin Gothic Book"/>
                <a:cs typeface="Franklin Gothic Book"/>
              </a:rPr>
              <a:t> </a:t>
            </a:r>
            <a:r>
              <a:rPr sz="2000" spc="-10" dirty="0">
                <a:solidFill>
                  <a:srgbClr val="415868"/>
                </a:solidFill>
                <a:latin typeface="Franklin Gothic Book"/>
                <a:cs typeface="Franklin Gothic Book"/>
              </a:rPr>
              <a:t>additional</a:t>
            </a:r>
            <a:r>
              <a:rPr sz="2000" spc="-25" dirty="0">
                <a:solidFill>
                  <a:srgbClr val="415868"/>
                </a:solidFill>
                <a:latin typeface="Franklin Gothic Book"/>
                <a:cs typeface="Franklin Gothic Book"/>
              </a:rPr>
              <a:t> </a:t>
            </a:r>
            <a:r>
              <a:rPr sz="2000" spc="-10" dirty="0">
                <a:solidFill>
                  <a:srgbClr val="415868"/>
                </a:solidFill>
                <a:latin typeface="Franklin Gothic Book"/>
                <a:cs typeface="Franklin Gothic Book"/>
              </a:rPr>
              <a:t>oversight:</a:t>
            </a:r>
            <a:endParaRPr sz="2000">
              <a:latin typeface="Franklin Gothic Book"/>
              <a:cs typeface="Franklin Gothic Book"/>
            </a:endParaRPr>
          </a:p>
          <a:p>
            <a:pPr marL="12065" marR="5080" indent="1270" algn="ctr">
              <a:lnSpc>
                <a:spcPct val="101499"/>
              </a:lnSpc>
              <a:spcBef>
                <a:spcPts val="145"/>
              </a:spcBef>
            </a:pPr>
            <a:r>
              <a:rPr sz="1300" dirty="0">
                <a:solidFill>
                  <a:srgbClr val="415868"/>
                </a:solidFill>
                <a:latin typeface="Franklin Gothic Book"/>
                <a:cs typeface="Franklin Gothic Book"/>
              </a:rPr>
              <a:t>Selection</a:t>
            </a:r>
            <a:r>
              <a:rPr sz="1300" spc="40" dirty="0">
                <a:solidFill>
                  <a:srgbClr val="415868"/>
                </a:solidFill>
                <a:latin typeface="Franklin Gothic Book"/>
                <a:cs typeface="Franklin Gothic Book"/>
              </a:rPr>
              <a:t> </a:t>
            </a:r>
            <a:r>
              <a:rPr sz="1300" dirty="0">
                <a:solidFill>
                  <a:srgbClr val="415868"/>
                </a:solidFill>
                <a:latin typeface="Franklin Gothic Book"/>
                <a:cs typeface="Franklin Gothic Book"/>
              </a:rPr>
              <a:t>and</a:t>
            </a:r>
            <a:r>
              <a:rPr sz="1300" spc="-5" dirty="0">
                <a:solidFill>
                  <a:srgbClr val="415868"/>
                </a:solidFill>
                <a:latin typeface="Franklin Gothic Book"/>
                <a:cs typeface="Franklin Gothic Book"/>
              </a:rPr>
              <a:t> </a:t>
            </a:r>
            <a:r>
              <a:rPr sz="1300" dirty="0">
                <a:solidFill>
                  <a:srgbClr val="415868"/>
                </a:solidFill>
                <a:latin typeface="Franklin Gothic Book"/>
                <a:cs typeface="Franklin Gothic Book"/>
              </a:rPr>
              <a:t>periodic</a:t>
            </a:r>
            <a:r>
              <a:rPr sz="1300" spc="25" dirty="0">
                <a:solidFill>
                  <a:srgbClr val="415868"/>
                </a:solidFill>
                <a:latin typeface="Franklin Gothic Book"/>
                <a:cs typeface="Franklin Gothic Book"/>
              </a:rPr>
              <a:t> </a:t>
            </a:r>
            <a:r>
              <a:rPr sz="1300" dirty="0">
                <a:solidFill>
                  <a:srgbClr val="415868"/>
                </a:solidFill>
                <a:latin typeface="Franklin Gothic Book"/>
                <a:cs typeface="Franklin Gothic Book"/>
              </a:rPr>
              <a:t>monitoring</a:t>
            </a:r>
            <a:r>
              <a:rPr sz="1300" spc="45" dirty="0">
                <a:solidFill>
                  <a:srgbClr val="415868"/>
                </a:solidFill>
                <a:latin typeface="Franklin Gothic Book"/>
                <a:cs typeface="Franklin Gothic Book"/>
              </a:rPr>
              <a:t> </a:t>
            </a:r>
            <a:r>
              <a:rPr sz="1300" dirty="0">
                <a:solidFill>
                  <a:srgbClr val="415868"/>
                </a:solidFill>
                <a:latin typeface="Franklin Gothic Book"/>
                <a:cs typeface="Franklin Gothic Book"/>
              </a:rPr>
              <a:t>of</a:t>
            </a:r>
            <a:r>
              <a:rPr sz="1300" spc="-10" dirty="0">
                <a:solidFill>
                  <a:srgbClr val="415868"/>
                </a:solidFill>
                <a:latin typeface="Franklin Gothic Book"/>
                <a:cs typeface="Franklin Gothic Book"/>
              </a:rPr>
              <a:t> trustee, </a:t>
            </a:r>
            <a:r>
              <a:rPr sz="1300" dirty="0">
                <a:solidFill>
                  <a:srgbClr val="415868"/>
                </a:solidFill>
                <a:latin typeface="Franklin Gothic Book"/>
                <a:cs typeface="Franklin Gothic Book"/>
              </a:rPr>
              <a:t>3(38)</a:t>
            </a:r>
            <a:r>
              <a:rPr sz="1300" spc="10" dirty="0">
                <a:solidFill>
                  <a:srgbClr val="415868"/>
                </a:solidFill>
                <a:latin typeface="Franklin Gothic Book"/>
                <a:cs typeface="Franklin Gothic Book"/>
              </a:rPr>
              <a:t> </a:t>
            </a:r>
            <a:r>
              <a:rPr sz="1300" dirty="0">
                <a:solidFill>
                  <a:srgbClr val="415868"/>
                </a:solidFill>
                <a:latin typeface="Franklin Gothic Book"/>
                <a:cs typeface="Franklin Gothic Book"/>
              </a:rPr>
              <a:t>Investment</a:t>
            </a:r>
            <a:r>
              <a:rPr sz="1300" spc="30" dirty="0">
                <a:solidFill>
                  <a:srgbClr val="415868"/>
                </a:solidFill>
                <a:latin typeface="Franklin Gothic Book"/>
                <a:cs typeface="Franklin Gothic Book"/>
              </a:rPr>
              <a:t> </a:t>
            </a:r>
            <a:r>
              <a:rPr sz="1300" dirty="0">
                <a:solidFill>
                  <a:srgbClr val="415868"/>
                </a:solidFill>
                <a:latin typeface="Franklin Gothic Book"/>
                <a:cs typeface="Franklin Gothic Book"/>
              </a:rPr>
              <a:t>manager,</a:t>
            </a:r>
            <a:r>
              <a:rPr sz="1300" spc="15" dirty="0">
                <a:solidFill>
                  <a:srgbClr val="415868"/>
                </a:solidFill>
                <a:latin typeface="Franklin Gothic Book"/>
                <a:cs typeface="Franklin Gothic Book"/>
              </a:rPr>
              <a:t> </a:t>
            </a:r>
            <a:r>
              <a:rPr sz="1300" dirty="0">
                <a:solidFill>
                  <a:srgbClr val="415868"/>
                </a:solidFill>
                <a:latin typeface="Franklin Gothic Book"/>
                <a:cs typeface="Franklin Gothic Book"/>
              </a:rPr>
              <a:t>and</a:t>
            </a:r>
            <a:r>
              <a:rPr sz="1300" spc="-5" dirty="0">
                <a:solidFill>
                  <a:srgbClr val="415868"/>
                </a:solidFill>
                <a:latin typeface="Franklin Gothic Book"/>
                <a:cs typeface="Franklin Gothic Book"/>
              </a:rPr>
              <a:t> </a:t>
            </a:r>
            <a:r>
              <a:rPr sz="1300" spc="-10" dirty="0">
                <a:solidFill>
                  <a:srgbClr val="415868"/>
                </a:solidFill>
                <a:latin typeface="Franklin Gothic Book"/>
                <a:cs typeface="Franklin Gothic Book"/>
              </a:rPr>
              <a:t>recordkeeper</a:t>
            </a:r>
            <a:endParaRPr sz="1300">
              <a:latin typeface="Franklin Gothic Book"/>
              <a:cs typeface="Franklin Gothic Book"/>
            </a:endParaRPr>
          </a:p>
        </p:txBody>
      </p:sp>
      <p:pic>
        <p:nvPicPr>
          <p:cNvPr id="24" name="Picture 23" descr="Text&#10;&#10;Description automatically generated">
            <a:extLst>
              <a:ext uri="{FF2B5EF4-FFF2-40B4-BE49-F238E27FC236}">
                <a16:creationId xmlns:a16="http://schemas.microsoft.com/office/drawing/2014/main" id="{3C54E57A-E389-504B-947C-69547A6995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15425" y="2118207"/>
            <a:ext cx="1143000" cy="278842"/>
          </a:xfrm>
          <a:prstGeom prst="rect">
            <a:avLst/>
          </a:prstGeom>
        </p:spPr>
      </p:pic>
    </p:spTree>
    <p:extLst>
      <p:ext uri="{BB962C8B-B14F-4D97-AF65-F5344CB8AC3E}">
        <p14:creationId xmlns:p14="http://schemas.microsoft.com/office/powerpoint/2010/main" val="33731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A25B-E1E7-4A48-91AB-D387292C15FC}"/>
              </a:ext>
            </a:extLst>
          </p:cNvPr>
          <p:cNvSpPr>
            <a:spLocks noGrp="1"/>
          </p:cNvSpPr>
          <p:nvPr>
            <p:ph type="title"/>
          </p:nvPr>
        </p:nvSpPr>
        <p:spPr>
          <a:xfrm>
            <a:off x="388245" y="0"/>
            <a:ext cx="11029616" cy="1188720"/>
          </a:xfrm>
        </p:spPr>
        <p:txBody>
          <a:bodyPr/>
          <a:lstStyle/>
          <a:p>
            <a:r>
              <a:rPr lang="en-US" dirty="0"/>
              <a:t>Sage411</a:t>
            </a:r>
          </a:p>
        </p:txBody>
      </p:sp>
      <p:sp>
        <p:nvSpPr>
          <p:cNvPr id="4" name="Slide Number Placeholder 3">
            <a:extLst>
              <a:ext uri="{FF2B5EF4-FFF2-40B4-BE49-F238E27FC236}">
                <a16:creationId xmlns:a16="http://schemas.microsoft.com/office/drawing/2014/main" id="{815DD429-158D-47AC-8384-AC10D7312E98}"/>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7" name="TextBox 6">
            <a:extLst>
              <a:ext uri="{FF2B5EF4-FFF2-40B4-BE49-F238E27FC236}">
                <a16:creationId xmlns:a16="http://schemas.microsoft.com/office/drawing/2014/main" id="{6A63EEEB-0F83-4C0A-8AC6-BD0925E880C9}"/>
              </a:ext>
            </a:extLst>
          </p:cNvPr>
          <p:cNvSpPr txBox="1"/>
          <p:nvPr/>
        </p:nvSpPr>
        <p:spPr>
          <a:xfrm>
            <a:off x="469783" y="1316835"/>
            <a:ext cx="11141027" cy="400110"/>
          </a:xfrm>
          <a:prstGeom prst="rect">
            <a:avLst/>
          </a:prstGeom>
          <a:noFill/>
        </p:spPr>
        <p:txBody>
          <a:bodyPr wrap="square">
            <a:spAutoFit/>
          </a:bodyPr>
          <a:lstStyle/>
          <a:p>
            <a:pPr marL="285750" indent="-285750" algn="l">
              <a:buFont typeface="Wingdings" panose="05000000000000000000" pitchFamily="2" charset="2"/>
              <a:buChar char="Ø"/>
            </a:pPr>
            <a:r>
              <a:rPr lang="en-US" sz="2000" b="1" dirty="0"/>
              <a:t>59% </a:t>
            </a:r>
            <a:r>
              <a:rPr lang="en-US" sz="2000" dirty="0"/>
              <a:t>of respondents are familiar with the Sage411 services that are available for their employees</a:t>
            </a:r>
            <a:endParaRPr lang="en-US" sz="2000" b="1" dirty="0"/>
          </a:p>
        </p:txBody>
      </p:sp>
      <p:pic>
        <p:nvPicPr>
          <p:cNvPr id="3" name="object 3">
            <a:extLst>
              <a:ext uri="{FF2B5EF4-FFF2-40B4-BE49-F238E27FC236}">
                <a16:creationId xmlns:a16="http://schemas.microsoft.com/office/drawing/2014/main" id="{274444AB-E6DF-E1F8-A49C-BFD6BFFCFE5F}"/>
              </a:ext>
            </a:extLst>
          </p:cNvPr>
          <p:cNvPicPr/>
          <p:nvPr/>
        </p:nvPicPr>
        <p:blipFill>
          <a:blip r:embed="rId2" cstate="print"/>
          <a:stretch>
            <a:fillRect/>
          </a:stretch>
        </p:blipFill>
        <p:spPr>
          <a:xfrm>
            <a:off x="230886" y="2005839"/>
            <a:ext cx="11730227" cy="4418075"/>
          </a:xfrm>
          <a:prstGeom prst="rect">
            <a:avLst/>
          </a:prstGeom>
        </p:spPr>
      </p:pic>
    </p:spTree>
    <p:extLst>
      <p:ext uri="{BB962C8B-B14F-4D97-AF65-F5344CB8AC3E}">
        <p14:creationId xmlns:p14="http://schemas.microsoft.com/office/powerpoint/2010/main" val="1947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A25B-E1E7-4A48-91AB-D387292C15FC}"/>
              </a:ext>
            </a:extLst>
          </p:cNvPr>
          <p:cNvSpPr>
            <a:spLocks noGrp="1"/>
          </p:cNvSpPr>
          <p:nvPr>
            <p:ph type="title"/>
          </p:nvPr>
        </p:nvSpPr>
        <p:spPr>
          <a:xfrm>
            <a:off x="388245" y="0"/>
            <a:ext cx="11029616" cy="1188720"/>
          </a:xfrm>
        </p:spPr>
        <p:txBody>
          <a:bodyPr/>
          <a:lstStyle/>
          <a:p>
            <a:r>
              <a:rPr lang="en-US" dirty="0"/>
              <a:t>2023 Participant Education Plan </a:t>
            </a:r>
          </a:p>
        </p:txBody>
      </p:sp>
      <p:sp>
        <p:nvSpPr>
          <p:cNvPr id="4" name="Slide Number Placeholder 3">
            <a:extLst>
              <a:ext uri="{FF2B5EF4-FFF2-40B4-BE49-F238E27FC236}">
                <a16:creationId xmlns:a16="http://schemas.microsoft.com/office/drawing/2014/main" id="{815DD429-158D-47AC-8384-AC10D7312E98}"/>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7" name="TextBox 6">
            <a:extLst>
              <a:ext uri="{FF2B5EF4-FFF2-40B4-BE49-F238E27FC236}">
                <a16:creationId xmlns:a16="http://schemas.microsoft.com/office/drawing/2014/main" id="{6A63EEEB-0F83-4C0A-8AC6-BD0925E880C9}"/>
              </a:ext>
            </a:extLst>
          </p:cNvPr>
          <p:cNvSpPr txBox="1"/>
          <p:nvPr/>
        </p:nvSpPr>
        <p:spPr>
          <a:xfrm>
            <a:off x="469783" y="1215695"/>
            <a:ext cx="11141027" cy="400110"/>
          </a:xfrm>
          <a:prstGeom prst="rect">
            <a:avLst/>
          </a:prstGeom>
          <a:noFill/>
        </p:spPr>
        <p:txBody>
          <a:bodyPr wrap="square">
            <a:spAutoFit/>
          </a:bodyPr>
          <a:lstStyle/>
          <a:p>
            <a:pPr marL="285750" indent="-285750" algn="l">
              <a:buFont typeface="Wingdings" panose="05000000000000000000" pitchFamily="2" charset="2"/>
              <a:buChar char="Ø"/>
            </a:pPr>
            <a:r>
              <a:rPr lang="en-US" sz="2000" b="1" dirty="0"/>
              <a:t>60% </a:t>
            </a:r>
            <a:r>
              <a:rPr lang="en-US" sz="2000" dirty="0"/>
              <a:t>of respondents were satisfied or very satisfied with Voya’s Employee Education Services</a:t>
            </a:r>
            <a:endParaRPr lang="en-US" sz="2000" b="1" dirty="0"/>
          </a:p>
        </p:txBody>
      </p:sp>
      <p:sp>
        <p:nvSpPr>
          <p:cNvPr id="3" name="TextBox 2">
            <a:extLst>
              <a:ext uri="{FF2B5EF4-FFF2-40B4-BE49-F238E27FC236}">
                <a16:creationId xmlns:a16="http://schemas.microsoft.com/office/drawing/2014/main" id="{0C41B346-DBCF-2C9F-D4BF-B79F7ED5DE91}"/>
              </a:ext>
            </a:extLst>
          </p:cNvPr>
          <p:cNvSpPr txBox="1"/>
          <p:nvPr/>
        </p:nvSpPr>
        <p:spPr>
          <a:xfrm>
            <a:off x="763842" y="1679167"/>
            <a:ext cx="10654019" cy="5262979"/>
          </a:xfrm>
          <a:prstGeom prst="rect">
            <a:avLst/>
          </a:prstGeom>
          <a:noFill/>
        </p:spPr>
        <p:txBody>
          <a:bodyPr wrap="square">
            <a:spAutoFit/>
          </a:bodyPr>
          <a:lstStyle/>
          <a:p>
            <a:pPr marL="342900" indent="-342900" algn="l">
              <a:buFont typeface="Arial" panose="020B0604020202020204" pitchFamily="34" charset="0"/>
              <a:buChar char="•"/>
            </a:pPr>
            <a:r>
              <a:rPr lang="en-US" sz="1600" dirty="0"/>
              <a:t>Voya Quarterly Webinars</a:t>
            </a:r>
          </a:p>
          <a:p>
            <a:pPr marL="800100" lvl="1" indent="-342900" algn="l">
              <a:buFont typeface="Arial" panose="020B0604020202020204" pitchFamily="34" charset="0"/>
              <a:buChar char="•"/>
            </a:pPr>
            <a:r>
              <a:rPr lang="en-US" sz="1600" dirty="0">
                <a:solidFill>
                  <a:srgbClr val="0070C0"/>
                </a:solidFill>
              </a:rPr>
              <a:t>March 28 – Retirement Goals Over 40 </a:t>
            </a:r>
          </a:p>
          <a:p>
            <a:pPr marL="800100" lvl="1" indent="-342900" algn="l">
              <a:buFont typeface="Arial" panose="020B0604020202020204" pitchFamily="34" charset="0"/>
              <a:buChar char="•"/>
            </a:pPr>
            <a:r>
              <a:rPr lang="en-US" sz="1600" dirty="0">
                <a:solidFill>
                  <a:srgbClr val="0070C0"/>
                </a:solidFill>
              </a:rPr>
              <a:t>April 26 – Retirement Goals Under 40</a:t>
            </a:r>
          </a:p>
          <a:p>
            <a:pPr marL="800100" lvl="1" indent="-342900" algn="l">
              <a:buFont typeface="Arial" panose="020B0604020202020204" pitchFamily="34" charset="0"/>
              <a:buChar char="•"/>
            </a:pPr>
            <a:r>
              <a:rPr lang="en-US" sz="1600" dirty="0">
                <a:solidFill>
                  <a:srgbClr val="0070C0"/>
                </a:solidFill>
              </a:rPr>
              <a:t>June 21 – Social Security Basics</a:t>
            </a:r>
          </a:p>
          <a:p>
            <a:pPr marL="800100" lvl="1" indent="-342900" algn="l">
              <a:buFont typeface="Arial" panose="020B0604020202020204" pitchFamily="34" charset="0"/>
              <a:buChar char="•"/>
            </a:pPr>
            <a:r>
              <a:rPr lang="en-US" sz="1600" dirty="0">
                <a:solidFill>
                  <a:srgbClr val="0070C0"/>
                </a:solidFill>
              </a:rPr>
              <a:t>September 28 – Nearing Retirement</a:t>
            </a:r>
          </a:p>
          <a:p>
            <a:pPr marL="800100" lvl="1" indent="-342900" algn="l">
              <a:buFont typeface="Arial" panose="020B0604020202020204" pitchFamily="34" charset="0"/>
              <a:buChar char="•"/>
            </a:pPr>
            <a:r>
              <a:rPr lang="en-US" sz="1600" dirty="0">
                <a:solidFill>
                  <a:srgbClr val="0070C0"/>
                </a:solidFill>
              </a:rPr>
              <a:t>December 12 – Estate Planning</a:t>
            </a:r>
          </a:p>
          <a:p>
            <a:pPr lvl="1" algn="l"/>
            <a:endParaRPr lang="en-US" sz="1600" dirty="0">
              <a:solidFill>
                <a:srgbClr val="0060AA"/>
              </a:solidFill>
            </a:endParaRPr>
          </a:p>
          <a:p>
            <a:pPr marL="342900" indent="-342900" algn="l">
              <a:buFont typeface="Arial" panose="020B0604020202020204" pitchFamily="34" charset="0"/>
              <a:buChar char="•"/>
            </a:pPr>
            <a:r>
              <a:rPr lang="en-US" sz="1600" dirty="0" err="1"/>
              <a:t>SageView</a:t>
            </a:r>
            <a:r>
              <a:rPr lang="en-US" sz="1600" dirty="0"/>
              <a:t> Quarterly Financial Wellness Webinars</a:t>
            </a:r>
          </a:p>
          <a:p>
            <a:pPr marL="800100" lvl="1" indent="-342900" algn="l">
              <a:buFont typeface="Arial" panose="020B0604020202020204" pitchFamily="34" charset="0"/>
              <a:buChar char="•"/>
            </a:pPr>
            <a:r>
              <a:rPr lang="en-US" sz="1600" dirty="0">
                <a:solidFill>
                  <a:srgbClr val="0070C0"/>
                </a:solidFill>
              </a:rPr>
              <a:t>March 21 – Healthy Habits (debt management, automating)</a:t>
            </a:r>
          </a:p>
          <a:p>
            <a:pPr marL="800100" lvl="1" indent="-342900" algn="l">
              <a:buFont typeface="Arial" panose="020B0604020202020204" pitchFamily="34" charset="0"/>
              <a:buChar char="•"/>
            </a:pPr>
            <a:r>
              <a:rPr lang="en-US" sz="1600" dirty="0">
                <a:solidFill>
                  <a:srgbClr val="0070C0"/>
                </a:solidFill>
              </a:rPr>
              <a:t>April 18, May 23, June 21 – Investment Insights (TDF, investment strategies)</a:t>
            </a:r>
          </a:p>
          <a:p>
            <a:pPr marL="800100" lvl="1" indent="-342900" algn="l">
              <a:buFont typeface="Arial" panose="020B0604020202020204" pitchFamily="34" charset="0"/>
              <a:buChar char="•"/>
            </a:pPr>
            <a:r>
              <a:rPr lang="en-US" sz="1600" dirty="0">
                <a:solidFill>
                  <a:srgbClr val="0070C0"/>
                </a:solidFill>
              </a:rPr>
              <a:t>July 8, August 22, September 19 – Retirement Readiness (taxes in retirement, social security)</a:t>
            </a:r>
          </a:p>
          <a:p>
            <a:pPr marL="800100" lvl="1" indent="-342900" algn="l">
              <a:buFont typeface="Arial" panose="020B0604020202020204" pitchFamily="34" charset="0"/>
              <a:buChar char="•"/>
            </a:pPr>
            <a:r>
              <a:rPr lang="en-US" sz="1600" dirty="0">
                <a:solidFill>
                  <a:srgbClr val="0070C0"/>
                </a:solidFill>
              </a:rPr>
              <a:t>October 24, November 14, December 12 – Financial Fitness (529 plans, HSA, Roth vs traditional) </a:t>
            </a:r>
          </a:p>
          <a:p>
            <a:pPr lvl="1" algn="l"/>
            <a:endParaRPr lang="en-US" sz="1600" dirty="0">
              <a:solidFill>
                <a:srgbClr val="0060AA"/>
              </a:solidFill>
            </a:endParaRPr>
          </a:p>
          <a:p>
            <a:pPr marL="342900" indent="-342900" algn="l">
              <a:buFont typeface="Arial" panose="020B0604020202020204" pitchFamily="34" charset="0"/>
              <a:buChar char="•"/>
            </a:pPr>
            <a:r>
              <a:rPr lang="en-US" sz="1600" dirty="0"/>
              <a:t>Sage411</a:t>
            </a:r>
          </a:p>
          <a:p>
            <a:pPr marL="800100" lvl="1" indent="-342900" algn="l">
              <a:buFont typeface="Arial" panose="020B0604020202020204" pitchFamily="34" charset="0"/>
              <a:buChar char="•"/>
            </a:pPr>
            <a:r>
              <a:rPr lang="en-US" sz="1600" dirty="0">
                <a:solidFill>
                  <a:srgbClr val="0070C0"/>
                </a:solidFill>
              </a:rPr>
              <a:t>Point-in-time fiduciary level advice</a:t>
            </a:r>
          </a:p>
          <a:p>
            <a:pPr marL="800100" lvl="1" indent="-342900" algn="l">
              <a:buFont typeface="Arial" panose="020B0604020202020204" pitchFamily="34" charset="0"/>
              <a:buChar char="•"/>
            </a:pPr>
            <a:endParaRPr lang="en-US" sz="1600" dirty="0">
              <a:solidFill>
                <a:srgbClr val="0060AA"/>
              </a:solidFill>
            </a:endParaRPr>
          </a:p>
          <a:p>
            <a:pPr marL="342900" indent="-342900" algn="l">
              <a:buFont typeface="Arial" panose="020B0604020202020204" pitchFamily="34" charset="0"/>
              <a:buChar char="•"/>
            </a:pPr>
            <a:r>
              <a:rPr lang="en-US" sz="1600" dirty="0"/>
              <a:t>Digital Resources</a:t>
            </a:r>
          </a:p>
          <a:p>
            <a:pPr marL="800100" lvl="1" indent="-342900" algn="l">
              <a:buFont typeface="Arial" panose="020B0604020202020204" pitchFamily="34" charset="0"/>
              <a:buChar char="•"/>
            </a:pPr>
            <a:r>
              <a:rPr lang="en-US" sz="1600" dirty="0">
                <a:solidFill>
                  <a:srgbClr val="0070C0"/>
                </a:solidFill>
              </a:rPr>
              <a:t>Content hubs (</a:t>
            </a:r>
            <a:r>
              <a:rPr lang="en-US" sz="1600" i="1" dirty="0">
                <a:solidFill>
                  <a:srgbClr val="0070C0"/>
                </a:solidFill>
                <a:hlinkClick r:id="rId2">
                  <a:extLst>
                    <a:ext uri="{A12FA001-AC4F-418D-AE19-62706E023703}">
                      <ahyp:hlinkClr xmlns:ahyp="http://schemas.microsoft.com/office/drawing/2018/hyperlinkcolor" val="tx"/>
                    </a:ext>
                  </a:extLst>
                </a:hlinkClick>
              </a:rPr>
              <a:t>https://blog.voya.com</a:t>
            </a:r>
            <a:r>
              <a:rPr lang="en-US" sz="1600" i="1" dirty="0">
                <a:solidFill>
                  <a:srgbClr val="0070C0"/>
                </a:solidFill>
              </a:rPr>
              <a:t> </a:t>
            </a:r>
            <a:r>
              <a:rPr lang="en-US" sz="1600" dirty="0">
                <a:solidFill>
                  <a:srgbClr val="0070C0"/>
                </a:solidFill>
              </a:rPr>
              <a:t>and </a:t>
            </a:r>
            <a:r>
              <a:rPr lang="en-US" sz="1600" i="1" dirty="0">
                <a:solidFill>
                  <a:srgbClr val="0070C0"/>
                </a:solidFill>
                <a:hlinkClick r:id="rId3">
                  <a:extLst>
                    <a:ext uri="{A12FA001-AC4F-418D-AE19-62706E023703}">
                      <ahyp:hlinkClr xmlns:ahyp="http://schemas.microsoft.com/office/drawing/2018/hyperlinkcolor" val="tx"/>
                    </a:ext>
                  </a:extLst>
                </a:hlinkClick>
              </a:rPr>
              <a:t>www.voya.com/voyalearn</a:t>
            </a:r>
            <a:r>
              <a:rPr lang="en-US" sz="1600" dirty="0">
                <a:solidFill>
                  <a:srgbClr val="0070C0"/>
                </a:solidFill>
              </a:rPr>
              <a:t>)  </a:t>
            </a:r>
          </a:p>
          <a:p>
            <a:pPr marL="800100" lvl="1" indent="-342900" algn="l">
              <a:buFont typeface="Arial" panose="020B0604020202020204" pitchFamily="34" charset="0"/>
              <a:buChar char="•"/>
            </a:pPr>
            <a:r>
              <a:rPr lang="en-US" sz="1600" dirty="0">
                <a:solidFill>
                  <a:srgbClr val="0070C0"/>
                </a:solidFill>
              </a:rPr>
              <a:t>Mobile app, </a:t>
            </a:r>
            <a:r>
              <a:rPr lang="en-US" sz="1600" dirty="0" err="1">
                <a:solidFill>
                  <a:srgbClr val="0070C0"/>
                </a:solidFill>
              </a:rPr>
              <a:t>myOrangeMoney</a:t>
            </a:r>
            <a:r>
              <a:rPr lang="en-US" sz="1600" dirty="0">
                <a:solidFill>
                  <a:srgbClr val="0070C0"/>
                </a:solidFill>
              </a:rPr>
              <a:t>, financial wellness tools</a:t>
            </a:r>
          </a:p>
          <a:p>
            <a:pPr marL="800100" lvl="1" indent="-342900" algn="l">
              <a:buFont typeface="Arial" panose="020B0604020202020204" pitchFamily="34" charset="0"/>
              <a:buChar char="•"/>
            </a:pPr>
            <a:endParaRPr lang="en-US" sz="1600" dirty="0">
              <a:solidFill>
                <a:srgbClr val="0070C0"/>
              </a:solidFill>
            </a:endParaRPr>
          </a:p>
          <a:p>
            <a:pPr lvl="1" algn="l"/>
            <a:endParaRPr lang="en-US" sz="1600" dirty="0">
              <a:solidFill>
                <a:srgbClr val="0070C0"/>
              </a:solidFill>
            </a:endParaRPr>
          </a:p>
        </p:txBody>
      </p:sp>
      <p:pic>
        <p:nvPicPr>
          <p:cNvPr id="5" name="Picture 4">
            <a:extLst>
              <a:ext uri="{FF2B5EF4-FFF2-40B4-BE49-F238E27FC236}">
                <a16:creationId xmlns:a16="http://schemas.microsoft.com/office/drawing/2014/main" id="{1051BAB9-2BEA-9F6E-4196-147267DF8FCA}"/>
              </a:ext>
            </a:extLst>
          </p:cNvPr>
          <p:cNvPicPr>
            <a:picLocks noChangeAspect="1"/>
          </p:cNvPicPr>
          <p:nvPr/>
        </p:nvPicPr>
        <p:blipFill rotWithShape="1">
          <a:blip r:embed="rId4"/>
          <a:srcRect l="1564" t="76959" r="67183" b="-1"/>
          <a:stretch/>
        </p:blipFill>
        <p:spPr>
          <a:xfrm>
            <a:off x="7784211" y="4637117"/>
            <a:ext cx="3843909" cy="1920240"/>
          </a:xfrm>
          <a:prstGeom prst="rect">
            <a:avLst/>
          </a:prstGeom>
        </p:spPr>
      </p:pic>
    </p:spTree>
    <p:extLst>
      <p:ext uri="{BB962C8B-B14F-4D97-AF65-F5344CB8AC3E}">
        <p14:creationId xmlns:p14="http://schemas.microsoft.com/office/powerpoint/2010/main" val="377703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BF33-7845-4B77-998B-D611C2C73B0D}"/>
              </a:ext>
            </a:extLst>
          </p:cNvPr>
          <p:cNvSpPr>
            <a:spLocks noGrp="1"/>
          </p:cNvSpPr>
          <p:nvPr>
            <p:ph type="title"/>
          </p:nvPr>
        </p:nvSpPr>
        <p:spPr>
          <a:xfrm>
            <a:off x="767857" y="933450"/>
            <a:ext cx="3031852" cy="1722419"/>
          </a:xfrm>
        </p:spPr>
        <p:txBody>
          <a:bodyPr anchor="b">
            <a:normAutofit fontScale="90000"/>
          </a:bodyPr>
          <a:lstStyle/>
          <a:p>
            <a:r>
              <a:rPr lang="en-US" dirty="0"/>
              <a:t>Stewardship Report Preview </a:t>
            </a:r>
            <a:br>
              <a:rPr lang="en-US" dirty="0"/>
            </a:br>
            <a:br>
              <a:rPr lang="en-US" dirty="0"/>
            </a:br>
            <a:r>
              <a:rPr lang="en-US" dirty="0"/>
              <a:t>(</a:t>
            </a:r>
            <a:r>
              <a:rPr lang="en-US" i="1" dirty="0"/>
              <a:t>Highlighted pages)</a:t>
            </a:r>
            <a:r>
              <a:rPr lang="en-US" dirty="0"/>
              <a:t> </a:t>
            </a:r>
          </a:p>
        </p:txBody>
      </p:sp>
      <p:sp>
        <p:nvSpPr>
          <p:cNvPr id="4" name="Slide Number Placeholder 3">
            <a:extLst>
              <a:ext uri="{FF2B5EF4-FFF2-40B4-BE49-F238E27FC236}">
                <a16:creationId xmlns:a16="http://schemas.microsoft.com/office/drawing/2014/main" id="{A472B354-9C7F-4804-AF51-5654857DA1B5}"/>
              </a:ext>
            </a:extLst>
          </p:cNvPr>
          <p:cNvSpPr>
            <a:spLocks noGrp="1"/>
          </p:cNvSpPr>
          <p:nvPr>
            <p:ph type="sldNum" sz="quarter" idx="12"/>
          </p:nvPr>
        </p:nvSpPr>
        <p:spPr>
          <a:xfrm>
            <a:off x="10558300" y="6456916"/>
            <a:ext cx="1052510" cy="365125"/>
          </a:xfrm>
        </p:spPr>
        <p:txBody>
          <a:bodyPr anchor="ctr">
            <a:normAutofit/>
          </a:bodyPr>
          <a:lstStyle/>
          <a:p>
            <a:pPr>
              <a:spcAft>
                <a:spcPts val="600"/>
              </a:spcAft>
            </a:pPr>
            <a:fld id="{3A98EE3D-8CD1-4C3F-BD1C-C98C9596463C}" type="slidenum">
              <a:rPr lang="en-US" smtClean="0"/>
              <a:pPr>
                <a:spcAft>
                  <a:spcPts val="600"/>
                </a:spcAft>
              </a:pPr>
              <a:t>7</a:t>
            </a:fld>
            <a:endParaRPr lang="en-US"/>
          </a:p>
        </p:txBody>
      </p:sp>
      <p:sp>
        <p:nvSpPr>
          <p:cNvPr id="3" name="TextBox 2">
            <a:extLst>
              <a:ext uri="{FF2B5EF4-FFF2-40B4-BE49-F238E27FC236}">
                <a16:creationId xmlns:a16="http://schemas.microsoft.com/office/drawing/2014/main" id="{3A8232C8-3598-ECD1-E3B3-8ED14B745E00}"/>
              </a:ext>
            </a:extLst>
          </p:cNvPr>
          <p:cNvSpPr txBox="1"/>
          <p:nvPr/>
        </p:nvSpPr>
        <p:spPr>
          <a:xfrm>
            <a:off x="4643252" y="1081842"/>
            <a:ext cx="6173501" cy="2000548"/>
          </a:xfrm>
          <a:prstGeom prst="rect">
            <a:avLst/>
          </a:prstGeom>
          <a:noFill/>
        </p:spPr>
        <p:txBody>
          <a:bodyPr wrap="square">
            <a:spAutoFit/>
          </a:bodyPr>
          <a:lstStyle/>
          <a:p>
            <a:pPr algn="l"/>
            <a:r>
              <a:rPr lang="en-US" dirty="0"/>
              <a:t>VBA Benefits Corporation’s provides a 401(k) Stewardship report annually that highlights due diligence efforts conducted on behalf of the plan.</a:t>
            </a:r>
          </a:p>
          <a:p>
            <a:pPr algn="l"/>
            <a:endParaRPr lang="en-US" dirty="0"/>
          </a:p>
          <a:p>
            <a:pPr algn="l"/>
            <a:r>
              <a:rPr lang="en-US" dirty="0"/>
              <a:t>The following slides highlight a few sections from the 2023 report</a:t>
            </a:r>
            <a:r>
              <a:rPr lang="en-US"/>
              <a:t>. </a:t>
            </a:r>
            <a:endParaRPr lang="en-US" dirty="0"/>
          </a:p>
          <a:p>
            <a:pPr algn="l"/>
            <a:endParaRPr lang="en-US" sz="1600" dirty="0"/>
          </a:p>
        </p:txBody>
      </p:sp>
    </p:spTree>
    <p:extLst>
      <p:ext uri="{BB962C8B-B14F-4D97-AF65-F5344CB8AC3E}">
        <p14:creationId xmlns:p14="http://schemas.microsoft.com/office/powerpoint/2010/main" val="7776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BF33-7845-4B77-998B-D611C2C73B0D}"/>
              </a:ext>
            </a:extLst>
          </p:cNvPr>
          <p:cNvSpPr>
            <a:spLocks noGrp="1"/>
          </p:cNvSpPr>
          <p:nvPr>
            <p:ph type="title"/>
          </p:nvPr>
        </p:nvSpPr>
        <p:spPr>
          <a:xfrm>
            <a:off x="767857" y="933450"/>
            <a:ext cx="3031852" cy="1722419"/>
          </a:xfrm>
        </p:spPr>
        <p:txBody>
          <a:bodyPr anchor="b">
            <a:normAutofit/>
          </a:bodyPr>
          <a:lstStyle/>
          <a:p>
            <a:r>
              <a:rPr lang="en-US" dirty="0"/>
              <a:t>Ongoing Plan Due Diligence</a:t>
            </a:r>
          </a:p>
        </p:txBody>
      </p:sp>
      <p:sp>
        <p:nvSpPr>
          <p:cNvPr id="4" name="Slide Number Placeholder 3">
            <a:extLst>
              <a:ext uri="{FF2B5EF4-FFF2-40B4-BE49-F238E27FC236}">
                <a16:creationId xmlns:a16="http://schemas.microsoft.com/office/drawing/2014/main" id="{155C956C-45D3-40CC-91CF-02A4DFB4CB7B}"/>
              </a:ext>
            </a:extLst>
          </p:cNvPr>
          <p:cNvSpPr>
            <a:spLocks noGrp="1"/>
          </p:cNvSpPr>
          <p:nvPr>
            <p:ph type="sldNum" sz="quarter" idx="12"/>
          </p:nvPr>
        </p:nvSpPr>
        <p:spPr>
          <a:xfrm>
            <a:off x="10558300" y="6456916"/>
            <a:ext cx="1052510" cy="365125"/>
          </a:xfrm>
        </p:spPr>
        <p:txBody>
          <a:bodyPr anchor="ctr">
            <a:normAutofit/>
          </a:bodyPr>
          <a:lstStyle/>
          <a:p>
            <a:pPr>
              <a:spcAft>
                <a:spcPts val="600"/>
              </a:spcAft>
            </a:pPr>
            <a:fld id="{3A98EE3D-8CD1-4C3F-BD1C-C98C9596463C}" type="slidenum">
              <a:rPr lang="en-US" smtClean="0"/>
              <a:pPr>
                <a:spcAft>
                  <a:spcPts val="600"/>
                </a:spcAft>
              </a:pPr>
              <a:t>8</a:t>
            </a:fld>
            <a:endParaRPr lang="en-US"/>
          </a:p>
        </p:txBody>
      </p:sp>
      <p:graphicFrame>
        <p:nvGraphicFramePr>
          <p:cNvPr id="7" name="Content Placeholder 4">
            <a:extLst>
              <a:ext uri="{FF2B5EF4-FFF2-40B4-BE49-F238E27FC236}">
                <a16:creationId xmlns:a16="http://schemas.microsoft.com/office/drawing/2014/main" id="{D5175778-B6F8-069A-BF4D-8EE36888017B}"/>
              </a:ext>
            </a:extLst>
          </p:cNvPr>
          <p:cNvGraphicFramePr>
            <a:graphicFrameLocks noGrp="1"/>
          </p:cNvGraphicFramePr>
          <p:nvPr>
            <p:ph idx="1"/>
            <p:extLst>
              <p:ext uri="{D42A27DB-BD31-4B8C-83A1-F6EECF244321}">
                <p14:modId xmlns:p14="http://schemas.microsoft.com/office/powerpoint/2010/main" val="555257835"/>
              </p:ext>
            </p:extLst>
          </p:nvPr>
        </p:nvGraphicFramePr>
        <p:xfrm>
          <a:off x="4900928" y="1179829"/>
          <a:ext cx="6650991" cy="465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68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A25B-E1E7-4A48-91AB-D387292C15FC}"/>
              </a:ext>
            </a:extLst>
          </p:cNvPr>
          <p:cNvSpPr>
            <a:spLocks noGrp="1"/>
          </p:cNvSpPr>
          <p:nvPr>
            <p:ph type="title"/>
          </p:nvPr>
        </p:nvSpPr>
        <p:spPr>
          <a:xfrm>
            <a:off x="388245" y="0"/>
            <a:ext cx="11029616" cy="1188720"/>
          </a:xfrm>
        </p:spPr>
        <p:txBody>
          <a:bodyPr/>
          <a:lstStyle/>
          <a:p>
            <a:r>
              <a:rPr lang="en-US" dirty="0"/>
              <a:t>2022 Plan Benchmarking</a:t>
            </a:r>
          </a:p>
        </p:txBody>
      </p:sp>
      <p:sp>
        <p:nvSpPr>
          <p:cNvPr id="4" name="Slide Number Placeholder 3">
            <a:extLst>
              <a:ext uri="{FF2B5EF4-FFF2-40B4-BE49-F238E27FC236}">
                <a16:creationId xmlns:a16="http://schemas.microsoft.com/office/drawing/2014/main" id="{815DD429-158D-47AC-8384-AC10D7312E98}"/>
              </a:ext>
            </a:extLst>
          </p:cNvPr>
          <p:cNvSpPr>
            <a:spLocks noGrp="1"/>
          </p:cNvSpPr>
          <p:nvPr>
            <p:ph type="sldNum" sz="quarter" idx="12"/>
          </p:nvPr>
        </p:nvSpPr>
        <p:spPr/>
        <p:txBody>
          <a:bodyPr/>
          <a:lstStyle/>
          <a:p>
            <a:fld id="{3A98EE3D-8CD1-4C3F-BD1C-C98C9596463C}" type="slidenum">
              <a:rPr lang="en-US" smtClean="0"/>
              <a:t>9</a:t>
            </a:fld>
            <a:endParaRPr lang="en-US" dirty="0"/>
          </a:p>
        </p:txBody>
      </p:sp>
      <p:graphicFrame>
        <p:nvGraphicFramePr>
          <p:cNvPr id="8" name="Table 7">
            <a:extLst>
              <a:ext uri="{FF2B5EF4-FFF2-40B4-BE49-F238E27FC236}">
                <a16:creationId xmlns:a16="http://schemas.microsoft.com/office/drawing/2014/main" id="{F345DC94-7A91-4BA7-BB1B-B38FB05A52E1}"/>
              </a:ext>
            </a:extLst>
          </p:cNvPr>
          <p:cNvGraphicFramePr>
            <a:graphicFrameLocks noGrp="1"/>
          </p:cNvGraphicFramePr>
          <p:nvPr>
            <p:extLst>
              <p:ext uri="{D42A27DB-BD31-4B8C-83A1-F6EECF244321}">
                <p14:modId xmlns:p14="http://schemas.microsoft.com/office/powerpoint/2010/main" val="1710568955"/>
              </p:ext>
            </p:extLst>
          </p:nvPr>
        </p:nvGraphicFramePr>
        <p:xfrm>
          <a:off x="388245" y="1339633"/>
          <a:ext cx="9414803" cy="4866640"/>
        </p:xfrm>
        <a:graphic>
          <a:graphicData uri="http://schemas.openxmlformats.org/drawingml/2006/table">
            <a:tbl>
              <a:tblPr firstRow="1" bandRow="1">
                <a:tableStyleId>{5C22544A-7EE6-4342-B048-85BDC9FD1C3A}</a:tableStyleId>
              </a:tblPr>
              <a:tblGrid>
                <a:gridCol w="3559674">
                  <a:extLst>
                    <a:ext uri="{9D8B030D-6E8A-4147-A177-3AD203B41FA5}">
                      <a16:colId xmlns:a16="http://schemas.microsoft.com/office/drawing/2014/main" val="2708421325"/>
                    </a:ext>
                  </a:extLst>
                </a:gridCol>
                <a:gridCol w="1427628">
                  <a:extLst>
                    <a:ext uri="{9D8B030D-6E8A-4147-A177-3AD203B41FA5}">
                      <a16:colId xmlns:a16="http://schemas.microsoft.com/office/drawing/2014/main" val="3658375261"/>
                    </a:ext>
                  </a:extLst>
                </a:gridCol>
                <a:gridCol w="2095781">
                  <a:extLst>
                    <a:ext uri="{9D8B030D-6E8A-4147-A177-3AD203B41FA5}">
                      <a16:colId xmlns:a16="http://schemas.microsoft.com/office/drawing/2014/main" val="111579820"/>
                    </a:ext>
                  </a:extLst>
                </a:gridCol>
                <a:gridCol w="2331720">
                  <a:extLst>
                    <a:ext uri="{9D8B030D-6E8A-4147-A177-3AD203B41FA5}">
                      <a16:colId xmlns:a16="http://schemas.microsoft.com/office/drawing/2014/main" val="840535710"/>
                    </a:ext>
                  </a:extLst>
                </a:gridCol>
              </a:tblGrid>
              <a:tr h="370840">
                <a:tc>
                  <a:txBody>
                    <a:bodyPr/>
                    <a:lstStyle/>
                    <a:p>
                      <a:pPr algn="ctr"/>
                      <a:r>
                        <a:rPr lang="en-US" dirty="0"/>
                        <a:t>Type of Contribution</a:t>
                      </a:r>
                    </a:p>
                  </a:txBody>
                  <a:tcPr/>
                </a:tc>
                <a:tc>
                  <a:txBody>
                    <a:bodyPr/>
                    <a:lstStyle/>
                    <a:p>
                      <a:pPr algn="ctr"/>
                      <a:r>
                        <a:rPr lang="en-US" dirty="0"/>
                        <a:t>Bank</a:t>
                      </a:r>
                    </a:p>
                  </a:txBody>
                  <a:tcPr/>
                </a:tc>
                <a:tc>
                  <a:txBody>
                    <a:bodyPr/>
                    <a:lstStyle/>
                    <a:p>
                      <a:pPr algn="ctr"/>
                      <a:r>
                        <a:rPr lang="en-US" dirty="0"/>
                        <a:t>VBA Members</a:t>
                      </a:r>
                    </a:p>
                  </a:txBody>
                  <a:tcPr/>
                </a:tc>
                <a:tc>
                  <a:txBody>
                    <a:bodyPr/>
                    <a:lstStyle/>
                    <a:p>
                      <a:pPr algn="ctr"/>
                      <a:r>
                        <a:rPr lang="en-US" dirty="0"/>
                        <a:t>PLANSPONSOR Survey (Banking)</a:t>
                      </a:r>
                    </a:p>
                  </a:txBody>
                  <a:tcPr/>
                </a:tc>
                <a:extLst>
                  <a:ext uri="{0D108BD9-81ED-4DB2-BD59-A6C34878D82A}">
                    <a16:rowId xmlns:a16="http://schemas.microsoft.com/office/drawing/2014/main" val="1201555725"/>
                  </a:ext>
                </a:extLst>
              </a:tr>
              <a:tr h="370840">
                <a:tc>
                  <a:txBody>
                    <a:bodyPr/>
                    <a:lstStyle/>
                    <a:p>
                      <a:pPr algn="ctr"/>
                      <a:r>
                        <a:rPr lang="en-US" sz="1400" dirty="0">
                          <a:latin typeface="+mn-lt"/>
                        </a:rPr>
                        <a:t>Average Employee Deferral</a:t>
                      </a:r>
                    </a:p>
                  </a:txBody>
                  <a:tcPr anchor="ctr"/>
                </a:tc>
                <a:tc>
                  <a:txBody>
                    <a:bodyPr/>
                    <a:lstStyle/>
                    <a:p>
                      <a:pPr algn="ctr"/>
                      <a:r>
                        <a:rPr lang="en-US" sz="1400" dirty="0">
                          <a:solidFill>
                            <a:srgbClr val="FF0000"/>
                          </a:solidFill>
                          <a:latin typeface="+mn-lt"/>
                        </a:rPr>
                        <a:t>6.0%</a:t>
                      </a:r>
                    </a:p>
                  </a:txBody>
                  <a:tcPr anchor="ctr"/>
                </a:tc>
                <a:tc>
                  <a:txBody>
                    <a:bodyPr/>
                    <a:lstStyle/>
                    <a:p>
                      <a:pPr algn="ctr" fontAlgn="b"/>
                      <a:r>
                        <a:rPr lang="en-US" sz="1400" b="0" i="0" u="none" strike="noStrike" dirty="0">
                          <a:solidFill>
                            <a:srgbClr val="000000"/>
                          </a:solidFill>
                          <a:effectLst/>
                          <a:latin typeface="+mn-lt"/>
                        </a:rPr>
                        <a:t>6.6%</a:t>
                      </a:r>
                    </a:p>
                  </a:txBody>
                  <a:tcPr marL="9525" marR="9525" marT="9525" marB="0" anchor="ctr"/>
                </a:tc>
                <a:tc>
                  <a:txBody>
                    <a:bodyPr/>
                    <a:lstStyle/>
                    <a:p>
                      <a:pPr algn="ctr"/>
                      <a:r>
                        <a:rPr lang="en-US" sz="1400" dirty="0">
                          <a:latin typeface="+mn-lt"/>
                        </a:rPr>
                        <a:t>6.9%</a:t>
                      </a:r>
                    </a:p>
                  </a:txBody>
                  <a:tcPr anchor="ctr"/>
                </a:tc>
                <a:extLst>
                  <a:ext uri="{0D108BD9-81ED-4DB2-BD59-A6C34878D82A}">
                    <a16:rowId xmlns:a16="http://schemas.microsoft.com/office/drawing/2014/main" val="1318127119"/>
                  </a:ext>
                </a:extLst>
              </a:tr>
              <a:tr h="370840">
                <a:tc>
                  <a:txBody>
                    <a:bodyPr/>
                    <a:lstStyle/>
                    <a:p>
                      <a:pPr algn="ctr"/>
                      <a:r>
                        <a:rPr lang="en-US" sz="1400" dirty="0">
                          <a:latin typeface="+mn-lt"/>
                        </a:rPr>
                        <a:t>Average Account Balance</a:t>
                      </a:r>
                    </a:p>
                  </a:txBody>
                  <a:tcPr anchor="ctr"/>
                </a:tc>
                <a:tc>
                  <a:txBody>
                    <a:bodyPr/>
                    <a:lstStyle/>
                    <a:p>
                      <a:pPr algn="ctr"/>
                      <a:r>
                        <a:rPr lang="en-US" sz="1400" dirty="0">
                          <a:solidFill>
                            <a:srgbClr val="FF0000"/>
                          </a:solidFill>
                          <a:latin typeface="+mn-lt"/>
                        </a:rPr>
                        <a:t>$56,227</a:t>
                      </a:r>
                    </a:p>
                  </a:txBody>
                  <a:tcPr anchor="ctr"/>
                </a:tc>
                <a:tc>
                  <a:txBody>
                    <a:bodyPr/>
                    <a:lstStyle/>
                    <a:p>
                      <a:pPr algn="ctr" fontAlgn="b"/>
                      <a:r>
                        <a:rPr lang="en-US" sz="1400" b="0" i="0" u="none" strike="noStrike" dirty="0">
                          <a:solidFill>
                            <a:srgbClr val="000000"/>
                          </a:solidFill>
                          <a:effectLst/>
                          <a:latin typeface="+mn-lt"/>
                        </a:rPr>
                        <a:t>$74,792</a:t>
                      </a:r>
                    </a:p>
                  </a:txBody>
                  <a:tcPr marL="9525" marR="9525" marT="9525" marB="0" anchor="ctr"/>
                </a:tc>
                <a:tc>
                  <a:txBody>
                    <a:bodyPr/>
                    <a:lstStyle/>
                    <a:p>
                      <a:pPr algn="ctr"/>
                      <a:r>
                        <a:rPr lang="en-US" sz="1400" dirty="0">
                          <a:latin typeface="+mn-lt"/>
                        </a:rPr>
                        <a:t>$106,964</a:t>
                      </a:r>
                    </a:p>
                  </a:txBody>
                  <a:tcPr anchor="ctr"/>
                </a:tc>
                <a:extLst>
                  <a:ext uri="{0D108BD9-81ED-4DB2-BD59-A6C34878D82A}">
                    <a16:rowId xmlns:a16="http://schemas.microsoft.com/office/drawing/2014/main" val="3685250189"/>
                  </a:ext>
                </a:extLst>
              </a:tr>
              <a:tr h="370840">
                <a:tc>
                  <a:txBody>
                    <a:bodyPr/>
                    <a:lstStyle/>
                    <a:p>
                      <a:pPr algn="ctr"/>
                      <a:r>
                        <a:rPr lang="en-US" sz="1400" b="0" dirty="0">
                          <a:latin typeface="+mn-lt"/>
                        </a:rPr>
                        <a:t>Participation Rate</a:t>
                      </a:r>
                    </a:p>
                  </a:txBody>
                  <a:tcPr anchor="ctr"/>
                </a:tc>
                <a:tc>
                  <a:txBody>
                    <a:bodyPr/>
                    <a:lstStyle/>
                    <a:p>
                      <a:pPr algn="ctr"/>
                      <a:r>
                        <a:rPr lang="en-US" sz="1400" b="0" dirty="0">
                          <a:solidFill>
                            <a:srgbClr val="FF0000"/>
                          </a:solidFill>
                          <a:latin typeface="+mn-lt"/>
                        </a:rPr>
                        <a:t>96.5%</a:t>
                      </a: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dirty="0">
                          <a:latin typeface="+mn-lt"/>
                        </a:rPr>
                        <a:t>92.2%</a:t>
                      </a:r>
                    </a:p>
                  </a:txBody>
                  <a:tcPr marL="9525" marR="9525" marT="9525" marB="0" anchor="ctr"/>
                </a:tc>
                <a:tc>
                  <a:txBody>
                    <a:bodyPr/>
                    <a:lstStyle/>
                    <a:p>
                      <a:pPr algn="ctr"/>
                      <a:r>
                        <a:rPr lang="en-US" sz="1400" b="0" dirty="0">
                          <a:latin typeface="+mn-lt"/>
                        </a:rPr>
                        <a:t>86.3%</a:t>
                      </a:r>
                    </a:p>
                  </a:txBody>
                  <a:tcPr anchor="ctr"/>
                </a:tc>
                <a:extLst>
                  <a:ext uri="{0D108BD9-81ED-4DB2-BD59-A6C34878D82A}">
                    <a16:rowId xmlns:a16="http://schemas.microsoft.com/office/drawing/2014/main" val="2997562241"/>
                  </a:ext>
                </a:extLst>
              </a:tr>
              <a:tr h="370840">
                <a:tc>
                  <a:txBody>
                    <a:bodyPr/>
                    <a:lstStyle/>
                    <a:p>
                      <a:pPr algn="ctr"/>
                      <a:r>
                        <a:rPr lang="en-US" sz="1400" b="0" dirty="0">
                          <a:latin typeface="+mn-lt"/>
                        </a:rPr>
                        <a:t>Immediate Eligibility</a:t>
                      </a:r>
                    </a:p>
                  </a:txBody>
                  <a:tcPr anchor="ctr"/>
                </a:tc>
                <a:tc>
                  <a:txBody>
                    <a:bodyPr/>
                    <a:lstStyle/>
                    <a:p>
                      <a:pPr algn="ctr"/>
                      <a:r>
                        <a:rPr lang="en-US" sz="1400" b="0" dirty="0">
                          <a:solidFill>
                            <a:srgbClr val="FF0000"/>
                          </a:solidFill>
                          <a:latin typeface="+mn-lt"/>
                        </a:rPr>
                        <a:t>Immediate entry</a:t>
                      </a:r>
                    </a:p>
                  </a:txBody>
                  <a:tcPr anchor="ctr"/>
                </a:tc>
                <a:tc>
                  <a:txBody>
                    <a:bodyPr/>
                    <a:lstStyle/>
                    <a:p>
                      <a:pPr algn="ctr" fontAlgn="b"/>
                      <a:r>
                        <a:rPr lang="en-US" sz="1400" b="0" i="0" u="none" strike="noStrike" dirty="0">
                          <a:solidFill>
                            <a:schemeClr val="tx1"/>
                          </a:solidFill>
                          <a:effectLst/>
                          <a:latin typeface="+mn-lt"/>
                        </a:rPr>
                        <a:t>12.5%</a:t>
                      </a:r>
                    </a:p>
                  </a:txBody>
                  <a:tcPr marL="9525" marR="9525" marT="9525" marB="0" anchor="ctr"/>
                </a:tc>
                <a:tc>
                  <a:txBody>
                    <a:bodyPr/>
                    <a:lstStyle/>
                    <a:p>
                      <a:pPr algn="ctr"/>
                      <a:r>
                        <a:rPr lang="en-US" sz="1400" b="0" dirty="0">
                          <a:latin typeface="+mn-lt"/>
                        </a:rPr>
                        <a:t>29.2%</a:t>
                      </a:r>
                    </a:p>
                  </a:txBody>
                  <a:tcPr anchor="ctr"/>
                </a:tc>
                <a:extLst>
                  <a:ext uri="{0D108BD9-81ED-4DB2-BD59-A6C34878D82A}">
                    <a16:rowId xmlns:a16="http://schemas.microsoft.com/office/drawing/2014/main" val="1434989958"/>
                  </a:ext>
                </a:extLst>
              </a:tr>
              <a:tr h="370840">
                <a:tc>
                  <a:txBody>
                    <a:bodyPr/>
                    <a:lstStyle/>
                    <a:p>
                      <a:pPr algn="ctr"/>
                      <a:r>
                        <a:rPr lang="en-US" sz="1400" b="0" dirty="0">
                          <a:latin typeface="+mn-lt"/>
                        </a:rPr>
                        <a:t>Immediate Vesting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latin typeface="+mn-lt"/>
                        </a:rPr>
                        <a:t>100% after 2 years</a:t>
                      </a:r>
                    </a:p>
                  </a:txBody>
                  <a:tcPr anchor="ctr"/>
                </a:tc>
                <a:tc>
                  <a:txBody>
                    <a:bodyPr/>
                    <a:lstStyle/>
                    <a:p>
                      <a:pPr algn="ctr" fontAlgn="b"/>
                      <a:r>
                        <a:rPr lang="en-US" sz="1400" b="0" i="0" u="none" strike="noStrike" dirty="0">
                          <a:solidFill>
                            <a:schemeClr val="tx1"/>
                          </a:solidFill>
                          <a:effectLst/>
                          <a:latin typeface="+mn-lt"/>
                        </a:rPr>
                        <a:t>35%</a:t>
                      </a:r>
                    </a:p>
                  </a:txBody>
                  <a:tcPr marL="9525" marR="9525" marT="9525" marB="0" anchor="ctr"/>
                </a:tc>
                <a:tc>
                  <a:txBody>
                    <a:bodyPr/>
                    <a:lstStyle/>
                    <a:p>
                      <a:pPr algn="ctr"/>
                      <a:r>
                        <a:rPr lang="en-US" sz="1400" b="0">
                          <a:latin typeface="+mn-lt"/>
                        </a:rPr>
                        <a:t>28.1%</a:t>
                      </a:r>
                      <a:endParaRPr lang="en-US" sz="1400" b="0" dirty="0">
                        <a:latin typeface="+mn-lt"/>
                      </a:endParaRPr>
                    </a:p>
                  </a:txBody>
                  <a:tcPr anchor="ctr"/>
                </a:tc>
                <a:extLst>
                  <a:ext uri="{0D108BD9-81ED-4DB2-BD59-A6C34878D82A}">
                    <a16:rowId xmlns:a16="http://schemas.microsoft.com/office/drawing/2014/main" val="120213891"/>
                  </a:ext>
                </a:extLst>
              </a:tr>
              <a:tr h="370840">
                <a:tc>
                  <a:txBody>
                    <a:bodyPr/>
                    <a:lstStyle/>
                    <a:p>
                      <a:pPr algn="ctr"/>
                      <a:r>
                        <a:rPr lang="en-US" sz="1400" b="0" dirty="0">
                          <a:latin typeface="+mn-lt"/>
                        </a:rPr>
                        <a:t>Allow Roth Contributions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latin typeface="+mn-lt"/>
                        </a:rPr>
                        <a:t>Offer</a:t>
                      </a:r>
                    </a:p>
                  </a:txBody>
                  <a:tcPr anchor="ctr"/>
                </a:tc>
                <a:tc>
                  <a:txBody>
                    <a:bodyPr/>
                    <a:lstStyle/>
                    <a:p>
                      <a:pPr algn="ctr" fontAlgn="b"/>
                      <a:r>
                        <a:rPr lang="en-US" sz="1400" b="0" i="0" u="none" strike="noStrike" dirty="0">
                          <a:solidFill>
                            <a:schemeClr val="tx1"/>
                          </a:solidFill>
                          <a:effectLst/>
                          <a:latin typeface="+mn-lt"/>
                        </a:rPr>
                        <a:t>87.5%</a:t>
                      </a:r>
                    </a:p>
                  </a:txBody>
                  <a:tcPr marL="9525" marR="9525" marT="9525" marB="0" anchor="ctr"/>
                </a:tc>
                <a:tc>
                  <a:txBody>
                    <a:bodyPr/>
                    <a:lstStyle/>
                    <a:p>
                      <a:pPr algn="ctr"/>
                      <a:r>
                        <a:rPr lang="en-US" sz="1400" b="0">
                          <a:latin typeface="+mn-lt"/>
                        </a:rPr>
                        <a:t>82.4%</a:t>
                      </a:r>
                      <a:endParaRPr lang="en-US" sz="1400" b="0" dirty="0">
                        <a:latin typeface="+mn-lt"/>
                      </a:endParaRPr>
                    </a:p>
                  </a:txBody>
                  <a:tcPr anchor="ctr"/>
                </a:tc>
                <a:extLst>
                  <a:ext uri="{0D108BD9-81ED-4DB2-BD59-A6C34878D82A}">
                    <a16:rowId xmlns:a16="http://schemas.microsoft.com/office/drawing/2014/main" val="2016399926"/>
                  </a:ext>
                </a:extLst>
              </a:tr>
              <a:tr h="370840">
                <a:tc>
                  <a:txBody>
                    <a:bodyPr/>
                    <a:lstStyle/>
                    <a:p>
                      <a:pPr algn="ctr"/>
                      <a:r>
                        <a:rPr lang="en-US" sz="1400" b="0" dirty="0">
                          <a:latin typeface="+mn-lt"/>
                        </a:rPr>
                        <a:t>Allow in-plan Roth Conversions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latin typeface="+mn-lt"/>
                        </a:rPr>
                        <a:t>Does not offer</a:t>
                      </a:r>
                    </a:p>
                  </a:txBody>
                  <a:tcPr anchor="ctr"/>
                </a:tc>
                <a:tc>
                  <a:txBody>
                    <a:bodyPr/>
                    <a:lstStyle/>
                    <a:p>
                      <a:pPr algn="ctr" fontAlgn="b"/>
                      <a:r>
                        <a:rPr lang="en-US" sz="1400" b="0" i="0" u="none" strike="noStrike" dirty="0">
                          <a:solidFill>
                            <a:schemeClr val="tx1"/>
                          </a:solidFill>
                          <a:effectLst/>
                          <a:latin typeface="+mn-lt"/>
                        </a:rPr>
                        <a:t>32.5%</a:t>
                      </a:r>
                    </a:p>
                  </a:txBody>
                  <a:tcPr marL="9525" marR="9525" marT="9525" marB="0" anchor="ctr"/>
                </a:tc>
                <a:tc>
                  <a:txBody>
                    <a:bodyPr/>
                    <a:lstStyle/>
                    <a:p>
                      <a:pPr algn="ctr"/>
                      <a:r>
                        <a:rPr lang="en-US" sz="1400" b="0">
                          <a:latin typeface="+mn-lt"/>
                        </a:rPr>
                        <a:t>36.5%</a:t>
                      </a:r>
                      <a:endParaRPr lang="en-US" sz="1400" b="0" dirty="0">
                        <a:latin typeface="+mn-lt"/>
                      </a:endParaRPr>
                    </a:p>
                  </a:txBody>
                  <a:tcPr anchor="ctr"/>
                </a:tc>
                <a:extLst>
                  <a:ext uri="{0D108BD9-81ED-4DB2-BD59-A6C34878D82A}">
                    <a16:rowId xmlns:a16="http://schemas.microsoft.com/office/drawing/2014/main" val="2207189602"/>
                  </a:ext>
                </a:extLst>
              </a:tr>
              <a:tr h="370840">
                <a:tc>
                  <a:txBody>
                    <a:bodyPr/>
                    <a:lstStyle/>
                    <a:p>
                      <a:pPr algn="ctr"/>
                      <a:r>
                        <a:rPr lang="en-US" sz="1400" b="0" dirty="0">
                          <a:latin typeface="+mn-lt"/>
                        </a:rPr>
                        <a:t>Offer Auto Enrollment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latin typeface="+mn-lt"/>
                        </a:rPr>
                        <a:t>Offer</a:t>
                      </a:r>
                    </a:p>
                  </a:txBody>
                  <a:tcPr anchor="ctr"/>
                </a:tc>
                <a:tc>
                  <a:txBody>
                    <a:bodyPr/>
                    <a:lstStyle/>
                    <a:p>
                      <a:pPr algn="ctr" fontAlgn="b"/>
                      <a:r>
                        <a:rPr lang="en-US" sz="1400" b="0" i="0" u="none" strike="noStrike" dirty="0">
                          <a:solidFill>
                            <a:schemeClr val="tx1"/>
                          </a:solidFill>
                          <a:effectLst/>
                          <a:latin typeface="+mn-lt"/>
                        </a:rPr>
                        <a:t>67.5%</a:t>
                      </a:r>
                    </a:p>
                  </a:txBody>
                  <a:tcPr marL="9525" marR="9525" marT="9525" marB="0" anchor="ctr"/>
                </a:tc>
                <a:tc>
                  <a:txBody>
                    <a:bodyPr/>
                    <a:lstStyle/>
                    <a:p>
                      <a:pPr algn="ctr"/>
                      <a:r>
                        <a:rPr lang="en-US" sz="1400" b="0" dirty="0">
                          <a:latin typeface="+mn-lt"/>
                        </a:rPr>
                        <a:t>52%</a:t>
                      </a:r>
                    </a:p>
                  </a:txBody>
                  <a:tcPr anchor="ctr"/>
                </a:tc>
                <a:extLst>
                  <a:ext uri="{0D108BD9-81ED-4DB2-BD59-A6C34878D82A}">
                    <a16:rowId xmlns:a16="http://schemas.microsoft.com/office/drawing/2014/main" val="304385126"/>
                  </a:ext>
                </a:extLst>
              </a:tr>
              <a:tr h="370840">
                <a:tc>
                  <a:txBody>
                    <a:bodyPr/>
                    <a:lstStyle/>
                    <a:p>
                      <a:pPr algn="ctr"/>
                      <a:r>
                        <a:rPr lang="en-US" sz="1400" b="0" dirty="0">
                          <a:latin typeface="+mn-lt"/>
                        </a:rPr>
                        <a:t>Offer Auto Escalation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latin typeface="+mn-lt"/>
                        </a:rPr>
                        <a:t>Offer</a:t>
                      </a:r>
                    </a:p>
                  </a:txBody>
                  <a:tcPr anchor="ctr"/>
                </a:tc>
                <a:tc>
                  <a:txBody>
                    <a:bodyPr/>
                    <a:lstStyle/>
                    <a:p>
                      <a:pPr algn="ctr" fontAlgn="b"/>
                      <a:r>
                        <a:rPr lang="en-US" sz="1400" b="0" i="0" u="none" strike="noStrike" dirty="0">
                          <a:solidFill>
                            <a:schemeClr val="tx1"/>
                          </a:solidFill>
                          <a:effectLst/>
                          <a:latin typeface="+mn-lt"/>
                        </a:rPr>
                        <a:t>52.5%</a:t>
                      </a:r>
                    </a:p>
                  </a:txBody>
                  <a:tcPr marL="9525" marR="9525" marT="9525" marB="0" anchor="ctr"/>
                </a:tc>
                <a:tc>
                  <a:txBody>
                    <a:bodyPr/>
                    <a:lstStyle/>
                    <a:p>
                      <a:pPr algn="ctr"/>
                      <a:r>
                        <a:rPr lang="en-US" sz="1400" b="0">
                          <a:latin typeface="+mn-lt"/>
                        </a:rPr>
                        <a:t>50.8%</a:t>
                      </a:r>
                      <a:endParaRPr lang="en-US" sz="1400" b="0" dirty="0">
                        <a:latin typeface="+mn-lt"/>
                      </a:endParaRPr>
                    </a:p>
                  </a:txBody>
                  <a:tcPr anchor="ctr"/>
                </a:tc>
                <a:extLst>
                  <a:ext uri="{0D108BD9-81ED-4DB2-BD59-A6C34878D82A}">
                    <a16:rowId xmlns:a16="http://schemas.microsoft.com/office/drawing/2014/main" val="3800393263"/>
                  </a:ext>
                </a:extLst>
              </a:tr>
              <a:tr h="370840">
                <a:tc>
                  <a:txBody>
                    <a:bodyPr/>
                    <a:lstStyle/>
                    <a:p>
                      <a:pPr algn="ctr"/>
                      <a:r>
                        <a:rPr lang="en-US" sz="1400" b="0" dirty="0">
                          <a:latin typeface="+mn-lt"/>
                        </a:rPr>
                        <a:t>Offer “Safe Harbor” Plan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latin typeface="+mn-lt"/>
                        </a:rPr>
                        <a:t>Offer</a:t>
                      </a:r>
                    </a:p>
                  </a:txBody>
                  <a:tcPr anchor="ctr"/>
                </a:tc>
                <a:tc>
                  <a:txBody>
                    <a:bodyPr/>
                    <a:lstStyle/>
                    <a:p>
                      <a:pPr algn="ctr" fontAlgn="b"/>
                      <a:r>
                        <a:rPr lang="en-US" sz="1400" b="0" i="0" u="none" strike="noStrike" dirty="0">
                          <a:solidFill>
                            <a:schemeClr val="tx1"/>
                          </a:solidFill>
                          <a:effectLst/>
                          <a:latin typeface="+mn-lt"/>
                        </a:rPr>
                        <a:t>62.5%</a:t>
                      </a:r>
                    </a:p>
                  </a:txBody>
                  <a:tcPr marL="9525" marR="9525" marT="9525" marB="0" anchor="ctr"/>
                </a:tc>
                <a:tc>
                  <a:txBody>
                    <a:bodyPr/>
                    <a:lstStyle/>
                    <a:p>
                      <a:pPr algn="ctr"/>
                      <a:r>
                        <a:rPr lang="en-US" sz="1400" b="0" dirty="0">
                          <a:latin typeface="+mn-lt"/>
                        </a:rPr>
                        <a:t>60%</a:t>
                      </a:r>
                    </a:p>
                  </a:txBody>
                  <a:tcPr anchor="ctr"/>
                </a:tc>
                <a:extLst>
                  <a:ext uri="{0D108BD9-81ED-4DB2-BD59-A6C34878D82A}">
                    <a16:rowId xmlns:a16="http://schemas.microsoft.com/office/drawing/2014/main" val="2399013582"/>
                  </a:ext>
                </a:extLst>
              </a:tr>
              <a:tr h="370840">
                <a:tc>
                  <a:txBody>
                    <a:bodyPr/>
                    <a:lstStyle/>
                    <a:p>
                      <a:pPr algn="ctr"/>
                      <a:r>
                        <a:rPr lang="en-US" sz="1400" b="0" dirty="0">
                          <a:latin typeface="+mn-lt"/>
                        </a:rPr>
                        <a:t>Allow loans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latin typeface="+mn-lt"/>
                        </a:rPr>
                        <a:t>Offer</a:t>
                      </a:r>
                    </a:p>
                  </a:txBody>
                  <a:tcPr anchor="ctr"/>
                </a:tc>
                <a:tc>
                  <a:txBody>
                    <a:bodyPr/>
                    <a:lstStyle/>
                    <a:p>
                      <a:pPr algn="ctr" fontAlgn="b"/>
                      <a:r>
                        <a:rPr lang="en-US" sz="1400" b="0" i="0" u="none" strike="noStrike" dirty="0">
                          <a:solidFill>
                            <a:schemeClr val="tx1"/>
                          </a:solidFill>
                          <a:effectLst/>
                          <a:latin typeface="+mn-lt"/>
                        </a:rPr>
                        <a:t>77.5%</a:t>
                      </a:r>
                    </a:p>
                  </a:txBody>
                  <a:tcPr marL="9525" marR="9525" marT="9525" marB="0" anchor="ctr"/>
                </a:tc>
                <a:tc>
                  <a:txBody>
                    <a:bodyPr/>
                    <a:lstStyle/>
                    <a:p>
                      <a:pPr algn="ctr"/>
                      <a:r>
                        <a:rPr lang="en-US" sz="1400" b="0" dirty="0">
                          <a:latin typeface="+mn-lt"/>
                        </a:rPr>
                        <a:t>79.5%</a:t>
                      </a:r>
                    </a:p>
                  </a:txBody>
                  <a:tcPr anchor="ctr"/>
                </a:tc>
                <a:extLst>
                  <a:ext uri="{0D108BD9-81ED-4DB2-BD59-A6C34878D82A}">
                    <a16:rowId xmlns:a16="http://schemas.microsoft.com/office/drawing/2014/main" val="793622204"/>
                  </a:ext>
                </a:extLst>
              </a:tr>
            </a:tbl>
          </a:graphicData>
        </a:graphic>
      </p:graphicFrame>
      <p:sp>
        <p:nvSpPr>
          <p:cNvPr id="9" name="TextBox 8">
            <a:extLst>
              <a:ext uri="{FF2B5EF4-FFF2-40B4-BE49-F238E27FC236}">
                <a16:creationId xmlns:a16="http://schemas.microsoft.com/office/drawing/2014/main" id="{8960DBD4-4BFB-487C-98DA-642B22B129B5}"/>
              </a:ext>
            </a:extLst>
          </p:cNvPr>
          <p:cNvSpPr txBox="1"/>
          <p:nvPr/>
        </p:nvSpPr>
        <p:spPr>
          <a:xfrm>
            <a:off x="9998312" y="1339633"/>
            <a:ext cx="1945279" cy="1938992"/>
          </a:xfrm>
          <a:prstGeom prst="rect">
            <a:avLst/>
          </a:prstGeom>
          <a:solidFill>
            <a:schemeClr val="bg1">
              <a:lumMod val="85000"/>
            </a:schemeClr>
          </a:solidFill>
          <a:ln>
            <a:solidFill>
              <a:schemeClr val="tx1"/>
            </a:solidFill>
          </a:ln>
        </p:spPr>
        <p:txBody>
          <a:bodyPr wrap="square" rtlCol="0">
            <a:spAutoFit/>
          </a:bodyPr>
          <a:lstStyle/>
          <a:p>
            <a:r>
              <a:rPr lang="en-US" sz="1200" dirty="0">
                <a:latin typeface="Calibri" panose="020F0502020204030204" pitchFamily="34" charset="0"/>
                <a:cs typeface="Calibri" panose="020F0502020204030204" pitchFamily="34" charset="0"/>
              </a:rPr>
              <a:t>Competitive benchmarking data sources include the 2022 PLANSPONSOR Survey of Defined Contribution Plans, banking-commercial/retail segment which includes 77 employers and SBA’s participating 401(k) plan members’ data. </a:t>
            </a:r>
          </a:p>
        </p:txBody>
      </p:sp>
      <p:sp>
        <p:nvSpPr>
          <p:cNvPr id="3" name="TextBox 2">
            <a:extLst>
              <a:ext uri="{FF2B5EF4-FFF2-40B4-BE49-F238E27FC236}">
                <a16:creationId xmlns:a16="http://schemas.microsoft.com/office/drawing/2014/main" id="{CADD1862-8138-DE55-B440-3C4B47A83CC5}"/>
              </a:ext>
            </a:extLst>
          </p:cNvPr>
          <p:cNvSpPr txBox="1"/>
          <p:nvPr/>
        </p:nvSpPr>
        <p:spPr>
          <a:xfrm>
            <a:off x="5453350" y="749147"/>
            <a:ext cx="1878015" cy="276999"/>
          </a:xfrm>
          <a:prstGeom prst="rect">
            <a:avLst/>
          </a:prstGeom>
          <a:noFill/>
          <a:ln w="9525">
            <a:solidFill>
              <a:schemeClr val="tx1"/>
            </a:solidFill>
          </a:ln>
        </p:spPr>
        <p:txBody>
          <a:bodyPr wrap="none" rtlCol="0">
            <a:spAutoFit/>
          </a:bodyPr>
          <a:lstStyle/>
          <a:p>
            <a:r>
              <a:rPr lang="en-US" sz="1200" dirty="0"/>
              <a:t>Customized for each bank</a:t>
            </a:r>
          </a:p>
        </p:txBody>
      </p:sp>
      <p:cxnSp>
        <p:nvCxnSpPr>
          <p:cNvPr id="5" name="Straight Arrow Connector 4">
            <a:extLst>
              <a:ext uri="{FF2B5EF4-FFF2-40B4-BE49-F238E27FC236}">
                <a16:creationId xmlns:a16="http://schemas.microsoft.com/office/drawing/2014/main" id="{8F9694B0-7F97-E4F4-855F-38A0AB104CBA}"/>
              </a:ext>
            </a:extLst>
          </p:cNvPr>
          <p:cNvCxnSpPr/>
          <p:nvPr/>
        </p:nvCxnSpPr>
        <p:spPr>
          <a:xfrm flipH="1">
            <a:off x="4935557" y="1026146"/>
            <a:ext cx="1456801" cy="3134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55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1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0CFD2047-6E4B-974E-A877-B62C8B70FD69}"/>
    </a:ext>
  </a:extLst>
</a:theme>
</file>

<file path=ppt/theme/theme3.xml><?xml version="1.0" encoding="utf-8"?>
<a:theme xmlns:a="http://schemas.openxmlformats.org/drawingml/2006/main" name="2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28366A35-06E0-E34D-8F9A-CB1B703405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95FB7CD4A794429B53F52ED3CC2E65" ma:contentTypeVersion="4" ma:contentTypeDescription="Create a new document." ma:contentTypeScope="" ma:versionID="25eb929b4b884fc9e8e9382a6dfaf7d2">
  <xsd:schema xmlns:xsd="http://www.w3.org/2001/XMLSchema" xmlns:xs="http://www.w3.org/2001/XMLSchema" xmlns:p="http://schemas.microsoft.com/office/2006/metadata/properties" xmlns:ns2="3b17139c-d0b0-443c-8c29-8753b40c3167" targetNamespace="http://schemas.microsoft.com/office/2006/metadata/properties" ma:root="true" ma:fieldsID="b3a3cc9d2239f43b2f60c569b8f3bb72" ns2:_="">
    <xsd:import namespace="3b17139c-d0b0-443c-8c29-8753b40c31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7139c-d0b0-443c-8c29-8753b40c3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5A0BC8-48D8-4779-B165-A41B06245C00}">
  <ds:schemaRefs>
    <ds:schemaRef ds:uri="http://schemas.microsoft.com/sharepoint/v3/contenttype/forms"/>
  </ds:schemaRefs>
</ds:datastoreItem>
</file>

<file path=customXml/itemProps2.xml><?xml version="1.0" encoding="utf-8"?>
<ds:datastoreItem xmlns:ds="http://schemas.openxmlformats.org/officeDocument/2006/customXml" ds:itemID="{141A3939-9922-440C-A21F-8280AC5D51D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334180-6588-4D21-ADB5-781B6DF54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17139c-d0b0-443c-8c29-8753b40c31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1210</Words>
  <Application>Microsoft Office PowerPoint</Application>
  <PresentationFormat>Widescreen</PresentationFormat>
  <Paragraphs>195</Paragraphs>
  <Slides>12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Arial</vt:lpstr>
      <vt:lpstr>Calibri</vt:lpstr>
      <vt:lpstr>Calibri Light</vt:lpstr>
      <vt:lpstr>Courier New</vt:lpstr>
      <vt:lpstr>Franklin Gothic Book</vt:lpstr>
      <vt:lpstr>Franklin Gothic Demi</vt:lpstr>
      <vt:lpstr>Franklin Gothic Medium</vt:lpstr>
      <vt:lpstr>System Font Regular</vt:lpstr>
      <vt:lpstr>Wingdings</vt:lpstr>
      <vt:lpstr>Wingdings 2</vt:lpstr>
      <vt:lpstr>DividendVTI</vt:lpstr>
      <vt:lpstr>1_Default Design</vt:lpstr>
      <vt:lpstr>2_Default Design</vt:lpstr>
      <vt:lpstr>VBA Value Proposition (Response to HR Survey Questions) &amp; Stewardship Report Preview</vt:lpstr>
      <vt:lpstr>VBA Value Proposition   (Response to HR Survey Questions) </vt:lpstr>
      <vt:lpstr>Master Defined Contribution Plan Fees</vt:lpstr>
      <vt:lpstr>Amplify Your Fiduciary Protection to Minimize Your Risk</vt:lpstr>
      <vt:lpstr>Sage411</vt:lpstr>
      <vt:lpstr>2023 Participant Education Plan </vt:lpstr>
      <vt:lpstr>Stewardship Report Preview   (Highlighted pages) </vt:lpstr>
      <vt:lpstr>Ongoing Plan Due Diligence</vt:lpstr>
      <vt:lpstr>2022 Plan Benchmarking</vt:lpstr>
      <vt:lpstr>401(k) Plan Fee Comparison</vt:lpstr>
      <vt:lpstr>Voya Plan Review Report   (Each Employer will Receive a Customized Utilization Report)</vt:lpstr>
      <vt:lpstr>Appendix &amp; Due Diligence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2021-02-09T21:00:14Z</dcterms:created>
  <dcterms:modified xsi:type="dcterms:W3CDTF">2023-05-08T21:03:41Z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0x010100FB95FB7CD4A794429B53F52ED3CC2E65</vt:lpwstr>
  </property>
  <property fmtid="{D5CDD505-2E9C-101B-9397-08002B2CF9AE}" pid="3" name="Order">
    <vt:r8>1271200</vt:r8>
  </property>
</Properties>
</file>