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814" r:id="rId5"/>
  </p:sldMasterIdLst>
  <p:notesMasterIdLst>
    <p:notesMasterId r:id="rId19"/>
  </p:notesMasterIdLst>
  <p:handoutMasterIdLst>
    <p:handoutMasterId r:id="rId20"/>
  </p:handoutMasterIdLst>
  <p:sldIdLst>
    <p:sldId id="424" r:id="rId6"/>
    <p:sldId id="431" r:id="rId7"/>
    <p:sldId id="467" r:id="rId8"/>
    <p:sldId id="520" r:id="rId9"/>
    <p:sldId id="529" r:id="rId10"/>
    <p:sldId id="465" r:id="rId11"/>
    <p:sldId id="527" r:id="rId12"/>
    <p:sldId id="523" r:id="rId13"/>
    <p:sldId id="524" r:id="rId14"/>
    <p:sldId id="528" r:id="rId15"/>
    <p:sldId id="428" r:id="rId16"/>
    <p:sldId id="430" r:id="rId17"/>
    <p:sldId id="259" r:id="rId18"/>
  </p:sldIdLst>
  <p:sldSz cx="6858000" cy="5143500"/>
  <p:notesSz cx="6858000" cy="9144000"/>
  <p:defaultTextStyle>
    <a:defPPr>
      <a:defRPr lang="id-ID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ya Slide Templates" id="{6CD0A351-6A17-A94B-9F48-A5B08484F3AF}">
          <p14:sldIdLst>
            <p14:sldId id="424"/>
            <p14:sldId id="431"/>
            <p14:sldId id="467"/>
            <p14:sldId id="520"/>
            <p14:sldId id="529"/>
            <p14:sldId id="465"/>
            <p14:sldId id="527"/>
            <p14:sldId id="523"/>
            <p14:sldId id="524"/>
            <p14:sldId id="528"/>
            <p14:sldId id="428"/>
            <p14:sldId id="430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4" pos="216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D00"/>
    <a:srgbClr val="0097A9"/>
    <a:srgbClr val="55595D"/>
    <a:srgbClr val="FF6D00"/>
    <a:srgbClr val="F9F9F9"/>
    <a:srgbClr val="E09878"/>
    <a:srgbClr val="FFFFFF"/>
    <a:srgbClr val="C56D46"/>
    <a:srgbClr val="DDA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55" autoAdjust="0"/>
    <p:restoredTop sz="94660" autoAdjust="0"/>
  </p:normalViewPr>
  <p:slideViewPr>
    <p:cSldViewPr snapToGrid="0" showGuides="1">
      <p:cViewPr varScale="1">
        <p:scale>
          <a:sx n="141" d="100"/>
          <a:sy n="141" d="100"/>
        </p:scale>
        <p:origin x="1482" y="102"/>
      </p:cViewPr>
      <p:guideLst>
        <p:guide pos="216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8"/>
    </p:cViewPr>
  </p:sorterViewPr>
  <p:notesViewPr>
    <p:cSldViewPr snapToGrid="0" showGuides="1">
      <p:cViewPr varScale="1">
        <p:scale>
          <a:sx n="81" d="100"/>
          <a:sy n="81" d="100"/>
        </p:scale>
        <p:origin x="32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1-D74B-897D-30222A8D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1-D74B-897D-30222A8D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61-D74B-897D-30222A8D9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368607"/>
        <c:axId val="597370287"/>
      </c:barChart>
      <c:catAx>
        <c:axId val="597368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370287"/>
        <c:crosses val="autoZero"/>
        <c:auto val="1"/>
        <c:lblAlgn val="ctr"/>
        <c:lblOffset val="100"/>
        <c:noMultiLvlLbl val="0"/>
      </c:catAx>
      <c:valAx>
        <c:axId val="59737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368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BF0A9-53F2-4B8B-B39E-AF90FDD41834}" type="datetimeFigureOut">
              <a:rPr lang="id-ID" smtClean="0"/>
              <a:t>08/05/2023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708D9-5C52-4F38-89B4-7EBFBBBAB1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304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69DB-6376-48A2-91B6-12D8FEEBFE6F}" type="datetimeFigureOut">
              <a:rPr lang="id-ID" smtClean="0"/>
              <a:t>08/05/2023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9D4C4-071F-483F-815A-4531DF3FD0B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602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9D4C4-071F-483F-815A-4531DF3FD0B7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602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1AD54EC9-EDF6-2F4F-900A-2C5DFE624CC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479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527" indent="-174527">
              <a:spcBef>
                <a:spcPct val="0"/>
              </a:spcBef>
              <a:buFontTx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Tax Preferred savings plans are nothing new, however there are significant restrictions placed on traditional plans. </a:t>
            </a:r>
          </a:p>
          <a:p>
            <a:pPr marL="174527" indent="-174527">
              <a:spcBef>
                <a:spcPct val="0"/>
              </a:spcBef>
              <a:buFontTx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174527" indent="-174527">
              <a:spcBef>
                <a:spcPct val="0"/>
              </a:spcBef>
              <a:buFontTx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These restrictions make it hard for high income earners to save the same proportional amount of their income. </a:t>
            </a:r>
          </a:p>
          <a:p>
            <a:pPr marL="174527" indent="-174527">
              <a:spcBef>
                <a:spcPct val="0"/>
              </a:spcBef>
              <a:buFontTx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174527" indent="-174527">
              <a:spcBef>
                <a:spcPct val="0"/>
              </a:spcBef>
              <a:buFontTx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NQDC plans are a way to bridge the savings gap between what you can put away in a qualified plan and what you will need when you retire.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D4C4-071F-483F-815A-4531DF3FD0B7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735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4EC9-EDF6-2F4F-900A-2C5DFE624C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36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39572-0073-4EEA-A863-D4B7F33E4C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4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39572-0073-4EEA-A863-D4B7F33E4C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1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39572-0073-4EEA-A863-D4B7F33E4C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6858000" cy="463047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AB609-643B-B34D-89E8-7A94164A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3774" y="4688825"/>
            <a:ext cx="1212251" cy="3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00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40570"/>
            <a:ext cx="2211884" cy="80248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56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63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6E00-2219-954B-851A-ACA9DDBD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2463A99-29B5-1248-8F55-2918A91D93B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1487" y="1486701"/>
            <a:ext cx="2710822" cy="30458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71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21AEF3E-7FF2-FB49-AD7D-BB6DCCAAD92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61488229"/>
              </p:ext>
            </p:extLst>
          </p:nvPr>
        </p:nvGraphicFramePr>
        <p:xfrm>
          <a:off x="1019908" y="1666141"/>
          <a:ext cx="4756638" cy="252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8EAD11E-6D90-CF4C-9893-5D2C8398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1829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431171" y="1477110"/>
            <a:ext cx="3426830" cy="271154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06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91878" y="0"/>
            <a:ext cx="2266122" cy="469069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6338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94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ine header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ChangeArrowheads="1"/>
          </p:cNvSpPr>
          <p:nvPr userDrawn="1"/>
        </p:nvSpPr>
        <p:spPr bwMode="auto">
          <a:xfrm>
            <a:off x="3111104" y="4985147"/>
            <a:ext cx="628650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94" tIns="38197" rIns="76394" bIns="38197"/>
          <a:lstStyle>
            <a:lvl1pPr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E2360A2C-A7AF-474B-A444-A3815FE1F34F}" type="slidenum">
              <a:rPr lang="en-US" altLang="en-US" sz="6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ctr">
                <a:defRPr/>
              </a:pPr>
              <a:t>‹#›</a:t>
            </a:fld>
            <a:endParaRPr lang="en-US" altLang="en-US" sz="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9572" y="290517"/>
            <a:ext cx="6172200" cy="823609"/>
          </a:xfrm>
          <a:prstGeom prst="rect">
            <a:avLst/>
          </a:prstGeom>
        </p:spPr>
        <p:txBody>
          <a:bodyPr/>
          <a:lstStyle>
            <a:lvl1pPr algn="l">
              <a:defRPr sz="3000" b="0" i="0">
                <a:solidFill>
                  <a:schemeClr val="tx2"/>
                </a:solidFill>
                <a:latin typeface="Proxima Nova Lt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voybar-RGB-long.jpg">
            <a:extLst>
              <a:ext uri="{FF2B5EF4-FFF2-40B4-BE49-F238E27FC236}">
                <a16:creationId xmlns:a16="http://schemas.microsoft.com/office/drawing/2014/main" id="{5B4C6B7C-4598-B547-A41E-7E7739DE6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6" y="1"/>
            <a:ext cx="6863176" cy="1873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9572" y="1180620"/>
            <a:ext cx="6172200" cy="253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830706"/>
      </p:ext>
    </p:extLst>
  </p:cSld>
  <p:clrMapOvr>
    <a:masterClrMapping/>
  </p:clrMapOvr>
  <p:transition spd="slow"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41348" y="0"/>
            <a:ext cx="3016652" cy="457862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424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>
            <a:spLocks noChangeArrowheads="1"/>
          </p:cNvSpPr>
          <p:nvPr userDrawn="1"/>
        </p:nvSpPr>
        <p:spPr bwMode="auto">
          <a:xfrm>
            <a:off x="3111104" y="4985147"/>
            <a:ext cx="628650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412" tIns="38206" rIns="76412" bIns="38206"/>
          <a:lstStyle>
            <a:lvl1pPr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E2360A2C-A7AF-474B-A444-A3815FE1F34F}" type="slidenum">
              <a:rPr lang="en-US" altLang="en-US" sz="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>
                <a:defRPr/>
              </a:pPr>
              <a:t>‹#›</a:t>
            </a:fld>
            <a:endParaRPr lang="en-US" alt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0F1FF-BA94-C647-9757-E5CD64BAA0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49" y="4451327"/>
            <a:ext cx="1107223" cy="622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A0EF4A-5106-2240-81CC-DBD17E676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773" y="4822818"/>
            <a:ext cx="1510588" cy="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6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402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5056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25717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9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54D-EF76-4A5A-9246-5DA2FE7E59A9}" type="datetimeFigureOut">
              <a:rPr lang="en-US" smtClean="0"/>
              <a:t>05/08/2023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3AC7-7B91-4BDA-9298-8F8A18528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16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54D-EF76-4A5A-9246-5DA2FE7E59A9}" type="datetimeFigureOut">
              <a:rPr lang="en-US" smtClean="0"/>
              <a:t>05/08/2023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3AC7-7B91-4BDA-9298-8F8A18528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30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54D-EF76-4A5A-9246-5DA2FE7E59A9}" type="datetimeFigureOut">
              <a:rPr lang="en-US" smtClean="0"/>
              <a:t>05/08/2023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3AC7-7B91-4BDA-9298-8F8A18528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3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54D-EF76-4A5A-9246-5DA2FE7E59A9}" type="datetimeFigureOut">
              <a:rPr lang="en-US" smtClean="0"/>
              <a:t>05/08/2023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3AC7-7B91-4BDA-9298-8F8A18528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3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54D-EF76-4A5A-9246-5DA2FE7E59A9}" type="datetimeFigureOut">
              <a:rPr lang="en-US" smtClean="0"/>
              <a:t>05/08/2023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3AC7-7B91-4BDA-9298-8F8A18528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23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54D-EF76-4A5A-9246-5DA2FE7E59A9}" type="datetimeFigureOut">
              <a:rPr lang="en-US" smtClean="0"/>
              <a:t>05/08/2023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3AC7-7B91-4BDA-9298-8F8A18528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9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54D-EF76-4A5A-9246-5DA2FE7E59A9}" type="datetimeFigureOut">
              <a:rPr lang="en-US" smtClean="0"/>
              <a:t>05/08/2023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3AC7-7B91-4BDA-9298-8F8A18528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45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54D-EF76-4A5A-9246-5DA2FE7E59A9}" type="datetimeFigureOut">
              <a:rPr lang="en-US" smtClean="0"/>
              <a:t>05/08/2023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3AC7-7B91-4BDA-9298-8F8A18528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15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54D-EF76-4A5A-9246-5DA2FE7E59A9}" type="datetimeFigureOut">
              <a:rPr lang="en-US" smtClean="0"/>
              <a:t>05/08/2023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3AC7-7B91-4BDA-9298-8F8A18528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8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32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54D-EF76-4A5A-9246-5DA2FE7E59A9}" type="datetimeFigureOut">
              <a:rPr lang="en-US" smtClean="0"/>
              <a:t>05/08/2023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3AC7-7B91-4BDA-9298-8F8A18528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44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154D-EF76-4A5A-9246-5DA2FE7E59A9}" type="datetimeFigureOut">
              <a:rPr lang="en-US" smtClean="0"/>
              <a:t>05/08/2023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3AC7-7B91-4BDA-9298-8F8A18528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5595D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88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8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6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40570"/>
            <a:ext cx="2211884" cy="80248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68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05/08/2023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94ED3-5E4B-6748-AB53-B20FE245B3D7}"/>
              </a:ext>
            </a:extLst>
          </p:cNvPr>
          <p:cNvSpPr/>
          <p:nvPr userDrawn="1"/>
        </p:nvSpPr>
        <p:spPr>
          <a:xfrm>
            <a:off x="-1" y="4632325"/>
            <a:ext cx="6858001" cy="51117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69220-8820-D74F-BEB5-7FB000A3B2F7}"/>
              </a:ext>
            </a:extLst>
          </p:cNvPr>
          <p:cNvSpPr txBox="1"/>
          <p:nvPr userDrawn="1"/>
        </p:nvSpPr>
        <p:spPr>
          <a:xfrm>
            <a:off x="374861" y="4745527"/>
            <a:ext cx="30009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contained herein is proprietary, confidential and non-public and is not for public release.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89D2C12-0455-CD4E-BA93-EC2FD58CF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159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Placeholder 18">
            <a:extLst>
              <a:ext uri="{FF2B5EF4-FFF2-40B4-BE49-F238E27FC236}">
                <a16:creationId xmlns:a16="http://schemas.microsoft.com/office/drawing/2014/main" id="{247E66D7-070E-654A-A09A-65D7A00A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F6F1AF-1B75-A649-A338-BA228D0FFE2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1" y="4979125"/>
            <a:ext cx="6898258" cy="215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A6CB51-E2FD-5B47-A154-954AF3167C3B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253774" y="4688825"/>
            <a:ext cx="1212251" cy="3034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B84140-9B59-5C49-8326-84ED7E6D2215}"/>
              </a:ext>
            </a:extLst>
          </p:cNvPr>
          <p:cNvSpPr/>
          <p:nvPr userDrawn="1"/>
        </p:nvSpPr>
        <p:spPr>
          <a:xfrm>
            <a:off x="5027429" y="4693753"/>
            <a:ext cx="650359" cy="26075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350640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27" r:id="rId11"/>
    <p:sldLayoutId id="2147483772" r:id="rId12"/>
    <p:sldLayoutId id="2147483742" r:id="rId13"/>
    <p:sldLayoutId id="2147483650" r:id="rId14"/>
    <p:sldLayoutId id="2147483658" r:id="rId15"/>
    <p:sldLayoutId id="2147483684" r:id="rId16"/>
    <p:sldLayoutId id="2147483809" r:id="rId17"/>
    <p:sldLayoutId id="2147483810" r:id="rId18"/>
    <p:sldLayoutId id="2147483813" r:id="rId19"/>
    <p:sldLayoutId id="2147483826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0" kern="1200" baseline="0">
          <a:solidFill>
            <a:srgbClr val="55595D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55595D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55595D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55595D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55595D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55595D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154D-EF76-4A5A-9246-5DA2FE7E59A9}" type="datetimeFigureOut">
              <a:rPr lang="en-US" smtClean="0"/>
              <a:t>05/08/2023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B3AC7-7B91-4BDA-9298-8F8A18528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9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://www.voyainvestments.com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6EC4615-E723-4340-91AF-44A959667C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r="654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9471C3-E4F7-974E-899C-74D5F9833DD4}"/>
              </a:ext>
            </a:extLst>
          </p:cNvPr>
          <p:cNvSpPr/>
          <p:nvPr/>
        </p:nvSpPr>
        <p:spPr>
          <a:xfrm>
            <a:off x="658" y="439130"/>
            <a:ext cx="3550753" cy="1455420"/>
          </a:xfrm>
          <a:prstGeom prst="rect">
            <a:avLst/>
          </a:prstGeom>
          <a:solidFill>
            <a:srgbClr val="FF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D05CB6-41BD-5D42-89E1-27398851411D}"/>
              </a:ext>
            </a:extLst>
          </p:cNvPr>
          <p:cNvSpPr txBox="1">
            <a:spLocks/>
          </p:cNvSpPr>
          <p:nvPr/>
        </p:nvSpPr>
        <p:spPr>
          <a:xfrm>
            <a:off x="132105" y="641060"/>
            <a:ext cx="3080995" cy="10515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dirty="0"/>
              <a:t>Nonqualified Plan</a:t>
            </a:r>
          </a:p>
          <a:p>
            <a:r>
              <a:rPr lang="en-US" sz="1800" b="1" dirty="0"/>
              <a:t>Plan Discussion 2023</a:t>
            </a:r>
          </a:p>
        </p:txBody>
      </p:sp>
    </p:spTree>
    <p:extLst>
      <p:ext uri="{BB962C8B-B14F-4D97-AF65-F5344CB8AC3E}">
        <p14:creationId xmlns:p14="http://schemas.microsoft.com/office/powerpoint/2010/main" val="268376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5588" y="284163"/>
            <a:ext cx="6602412" cy="8239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NQ Statement Enhancements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905" y="779929"/>
            <a:ext cx="58158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defTabSz="685800" fontAlgn="base">
              <a:buClr>
                <a:srgbClr val="F58000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Participant’s current contribution elections</a:t>
            </a:r>
          </a:p>
          <a:p>
            <a:pPr marL="128588" indent="-128588" defTabSz="685800" fontAlgn="base">
              <a:buClr>
                <a:srgbClr val="F58000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Beneficiary Designations</a:t>
            </a:r>
          </a:p>
          <a:p>
            <a:pPr marL="128588" indent="-128588" defTabSz="685800" fontAlgn="base">
              <a:buClr>
                <a:srgbClr val="F58000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Distribution Elections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760" y="1108117"/>
            <a:ext cx="3562773" cy="34157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437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8264" y="52840"/>
            <a:ext cx="6602412" cy="8239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NQ Statement Enhancements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4" y="907628"/>
            <a:ext cx="2967459" cy="3576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470" y="963631"/>
            <a:ext cx="2981009" cy="3520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316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0121" y="50382"/>
            <a:ext cx="6602412" cy="8239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NQ Statement Enhancements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96" y="824162"/>
            <a:ext cx="3301171" cy="3781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143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3912" y="4758219"/>
            <a:ext cx="671637" cy="2111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76450" y="4871361"/>
            <a:ext cx="408168" cy="39615"/>
            <a:chOff x="458990" y="9526216"/>
            <a:chExt cx="798195" cy="77470"/>
          </a:xfrm>
        </p:grpSpPr>
        <p:sp>
          <p:nvSpPr>
            <p:cNvPr id="4" name="object 4"/>
            <p:cNvSpPr/>
            <p:nvPr/>
          </p:nvSpPr>
          <p:spPr>
            <a:xfrm>
              <a:off x="458990" y="9527464"/>
              <a:ext cx="13335" cy="74930"/>
            </a:xfrm>
            <a:custGeom>
              <a:avLst/>
              <a:gdLst/>
              <a:ahLst/>
              <a:cxnLst/>
              <a:rect l="l" t="t" r="r" b="b"/>
              <a:pathLst>
                <a:path w="13334" h="74929">
                  <a:moveTo>
                    <a:pt x="13093" y="0"/>
                  </a:moveTo>
                  <a:lnTo>
                    <a:pt x="0" y="0"/>
                  </a:lnTo>
                  <a:lnTo>
                    <a:pt x="0" y="74587"/>
                  </a:lnTo>
                  <a:lnTo>
                    <a:pt x="13093" y="74587"/>
                  </a:lnTo>
                  <a:lnTo>
                    <a:pt x="13093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sz="690"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958" y="9527453"/>
              <a:ext cx="64643" cy="745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765" y="9527453"/>
              <a:ext cx="74942" cy="745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5749" y="9526219"/>
              <a:ext cx="212725" cy="77470"/>
            </a:xfrm>
            <a:custGeom>
              <a:avLst/>
              <a:gdLst/>
              <a:ahLst/>
              <a:cxnLst/>
              <a:rect l="l" t="t" r="r" b="b"/>
              <a:pathLst>
                <a:path w="212725" h="77470">
                  <a:moveTo>
                    <a:pt x="51104" y="1244"/>
                  </a:moveTo>
                  <a:lnTo>
                    <a:pt x="0" y="1244"/>
                  </a:lnTo>
                  <a:lnTo>
                    <a:pt x="0" y="75831"/>
                  </a:lnTo>
                  <a:lnTo>
                    <a:pt x="51104" y="75831"/>
                  </a:lnTo>
                  <a:lnTo>
                    <a:pt x="51104" y="64312"/>
                  </a:lnTo>
                  <a:lnTo>
                    <a:pt x="13081" y="64312"/>
                  </a:lnTo>
                  <a:lnTo>
                    <a:pt x="13081" y="43510"/>
                  </a:lnTo>
                  <a:lnTo>
                    <a:pt x="50330" y="43510"/>
                  </a:lnTo>
                  <a:lnTo>
                    <a:pt x="50330" y="31991"/>
                  </a:lnTo>
                  <a:lnTo>
                    <a:pt x="13081" y="31991"/>
                  </a:lnTo>
                  <a:lnTo>
                    <a:pt x="13081" y="12750"/>
                  </a:lnTo>
                  <a:lnTo>
                    <a:pt x="51104" y="12750"/>
                  </a:lnTo>
                  <a:lnTo>
                    <a:pt x="51104" y="1244"/>
                  </a:lnTo>
                  <a:close/>
                </a:path>
                <a:path w="212725" h="77470">
                  <a:moveTo>
                    <a:pt x="132994" y="54013"/>
                  </a:moveTo>
                  <a:lnTo>
                    <a:pt x="126212" y="39116"/>
                  </a:lnTo>
                  <a:lnTo>
                    <a:pt x="111290" y="32321"/>
                  </a:lnTo>
                  <a:lnTo>
                    <a:pt x="96380" y="28092"/>
                  </a:lnTo>
                  <a:lnTo>
                    <a:pt x="89598" y="20916"/>
                  </a:lnTo>
                  <a:lnTo>
                    <a:pt x="89598" y="15430"/>
                  </a:lnTo>
                  <a:lnTo>
                    <a:pt x="94526" y="11633"/>
                  </a:lnTo>
                  <a:lnTo>
                    <a:pt x="109956" y="11633"/>
                  </a:lnTo>
                  <a:lnTo>
                    <a:pt x="117906" y="14312"/>
                  </a:lnTo>
                  <a:lnTo>
                    <a:pt x="123825" y="20243"/>
                  </a:lnTo>
                  <a:lnTo>
                    <a:pt x="131216" y="10515"/>
                  </a:lnTo>
                  <a:lnTo>
                    <a:pt x="125603" y="6045"/>
                  </a:lnTo>
                  <a:lnTo>
                    <a:pt x="119037" y="2743"/>
                  </a:lnTo>
                  <a:lnTo>
                    <a:pt x="111607" y="698"/>
                  </a:lnTo>
                  <a:lnTo>
                    <a:pt x="103365" y="0"/>
                  </a:lnTo>
                  <a:lnTo>
                    <a:pt x="92176" y="1689"/>
                  </a:lnTo>
                  <a:lnTo>
                    <a:pt x="83604" y="6311"/>
                  </a:lnTo>
                  <a:lnTo>
                    <a:pt x="78117" y="13258"/>
                  </a:lnTo>
                  <a:lnTo>
                    <a:pt x="76187" y="21920"/>
                  </a:lnTo>
                  <a:lnTo>
                    <a:pt x="82969" y="36487"/>
                  </a:lnTo>
                  <a:lnTo>
                    <a:pt x="97878" y="43002"/>
                  </a:lnTo>
                  <a:lnTo>
                    <a:pt x="112801" y="47294"/>
                  </a:lnTo>
                  <a:lnTo>
                    <a:pt x="119583" y="55245"/>
                  </a:lnTo>
                  <a:lnTo>
                    <a:pt x="119583" y="60286"/>
                  </a:lnTo>
                  <a:lnTo>
                    <a:pt x="115443" y="65544"/>
                  </a:lnTo>
                  <a:lnTo>
                    <a:pt x="104698" y="65544"/>
                  </a:lnTo>
                  <a:lnTo>
                    <a:pt x="97332" y="64693"/>
                  </a:lnTo>
                  <a:lnTo>
                    <a:pt x="90893" y="62395"/>
                  </a:lnTo>
                  <a:lnTo>
                    <a:pt x="85445" y="59080"/>
                  </a:lnTo>
                  <a:lnTo>
                    <a:pt x="81102" y="55143"/>
                  </a:lnTo>
                  <a:lnTo>
                    <a:pt x="73723" y="65316"/>
                  </a:lnTo>
                  <a:lnTo>
                    <a:pt x="79362" y="70091"/>
                  </a:lnTo>
                  <a:lnTo>
                    <a:pt x="86283" y="73850"/>
                  </a:lnTo>
                  <a:lnTo>
                    <a:pt x="94526" y="76288"/>
                  </a:lnTo>
                  <a:lnTo>
                    <a:pt x="104140" y="77165"/>
                  </a:lnTo>
                  <a:lnTo>
                    <a:pt x="117094" y="75298"/>
                  </a:lnTo>
                  <a:lnTo>
                    <a:pt x="126072" y="70256"/>
                  </a:lnTo>
                  <a:lnTo>
                    <a:pt x="131292" y="62877"/>
                  </a:lnTo>
                  <a:lnTo>
                    <a:pt x="132994" y="54013"/>
                  </a:lnTo>
                  <a:close/>
                </a:path>
                <a:path w="212725" h="77470">
                  <a:moveTo>
                    <a:pt x="212432" y="1231"/>
                  </a:moveTo>
                  <a:lnTo>
                    <a:pt x="154152" y="1231"/>
                  </a:lnTo>
                  <a:lnTo>
                    <a:pt x="154152" y="12750"/>
                  </a:lnTo>
                  <a:lnTo>
                    <a:pt x="176745" y="12750"/>
                  </a:lnTo>
                  <a:lnTo>
                    <a:pt x="176745" y="75831"/>
                  </a:lnTo>
                  <a:lnTo>
                    <a:pt x="189826" y="75831"/>
                  </a:lnTo>
                  <a:lnTo>
                    <a:pt x="189826" y="12750"/>
                  </a:lnTo>
                  <a:lnTo>
                    <a:pt x="212432" y="12750"/>
                  </a:lnTo>
                  <a:lnTo>
                    <a:pt x="212432" y="1231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sz="690"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241" y="9527446"/>
              <a:ext cx="77508" cy="745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30636" y="9527446"/>
              <a:ext cx="51435" cy="74930"/>
            </a:xfrm>
            <a:custGeom>
              <a:avLst/>
              <a:gdLst/>
              <a:ahLst/>
              <a:cxnLst/>
              <a:rect l="l" t="t" r="r" b="b"/>
              <a:pathLst>
                <a:path w="51434" h="74929">
                  <a:moveTo>
                    <a:pt x="51104" y="0"/>
                  </a:moveTo>
                  <a:lnTo>
                    <a:pt x="0" y="0"/>
                  </a:lnTo>
                  <a:lnTo>
                    <a:pt x="0" y="74599"/>
                  </a:lnTo>
                  <a:lnTo>
                    <a:pt x="51104" y="74599"/>
                  </a:lnTo>
                  <a:lnTo>
                    <a:pt x="51104" y="63080"/>
                  </a:lnTo>
                  <a:lnTo>
                    <a:pt x="13081" y="63080"/>
                  </a:lnTo>
                  <a:lnTo>
                    <a:pt x="13081" y="42278"/>
                  </a:lnTo>
                  <a:lnTo>
                    <a:pt x="50330" y="42278"/>
                  </a:lnTo>
                  <a:lnTo>
                    <a:pt x="50330" y="30759"/>
                  </a:lnTo>
                  <a:lnTo>
                    <a:pt x="13081" y="30759"/>
                  </a:lnTo>
                  <a:lnTo>
                    <a:pt x="13081" y="11518"/>
                  </a:lnTo>
                  <a:lnTo>
                    <a:pt x="51104" y="11518"/>
                  </a:lnTo>
                  <a:lnTo>
                    <a:pt x="51104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sz="690"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9171" y="9527446"/>
              <a:ext cx="64643" cy="745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98885" y="9527446"/>
              <a:ext cx="58419" cy="74930"/>
            </a:xfrm>
            <a:custGeom>
              <a:avLst/>
              <a:gdLst/>
              <a:ahLst/>
              <a:cxnLst/>
              <a:rect l="l" t="t" r="r" b="b"/>
              <a:pathLst>
                <a:path w="58419" h="74929">
                  <a:moveTo>
                    <a:pt x="58280" y="0"/>
                  </a:moveTo>
                  <a:lnTo>
                    <a:pt x="0" y="0"/>
                  </a:lnTo>
                  <a:lnTo>
                    <a:pt x="0" y="11518"/>
                  </a:lnTo>
                  <a:lnTo>
                    <a:pt x="22593" y="11518"/>
                  </a:lnTo>
                  <a:lnTo>
                    <a:pt x="22593" y="74599"/>
                  </a:lnTo>
                  <a:lnTo>
                    <a:pt x="35674" y="74599"/>
                  </a:lnTo>
                  <a:lnTo>
                    <a:pt x="35674" y="11518"/>
                  </a:lnTo>
                  <a:lnTo>
                    <a:pt x="58280" y="11518"/>
                  </a:lnTo>
                  <a:lnTo>
                    <a:pt x="5828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sz="690"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19328" y="4871362"/>
            <a:ext cx="453953" cy="39615"/>
            <a:chOff x="1325064" y="9526219"/>
            <a:chExt cx="887730" cy="7747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5064" y="9527446"/>
              <a:ext cx="77508" cy="745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4746" y="9527452"/>
              <a:ext cx="74930" cy="745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1744" y="9527446"/>
              <a:ext cx="64630" cy="745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8542" y="9526219"/>
              <a:ext cx="163534" cy="7727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99718" y="9527446"/>
              <a:ext cx="51435" cy="74930"/>
            </a:xfrm>
            <a:custGeom>
              <a:avLst/>
              <a:gdLst/>
              <a:ahLst/>
              <a:cxnLst/>
              <a:rect l="l" t="t" r="r" b="b"/>
              <a:pathLst>
                <a:path w="51435" h="74929">
                  <a:moveTo>
                    <a:pt x="51117" y="0"/>
                  </a:moveTo>
                  <a:lnTo>
                    <a:pt x="0" y="0"/>
                  </a:lnTo>
                  <a:lnTo>
                    <a:pt x="0" y="74599"/>
                  </a:lnTo>
                  <a:lnTo>
                    <a:pt x="51117" y="74599"/>
                  </a:lnTo>
                  <a:lnTo>
                    <a:pt x="51117" y="63080"/>
                  </a:lnTo>
                  <a:lnTo>
                    <a:pt x="13081" y="63080"/>
                  </a:lnTo>
                  <a:lnTo>
                    <a:pt x="13081" y="42278"/>
                  </a:lnTo>
                  <a:lnTo>
                    <a:pt x="50330" y="42278"/>
                  </a:lnTo>
                  <a:lnTo>
                    <a:pt x="50330" y="30759"/>
                  </a:lnTo>
                  <a:lnTo>
                    <a:pt x="13081" y="30759"/>
                  </a:lnTo>
                  <a:lnTo>
                    <a:pt x="13081" y="11518"/>
                  </a:lnTo>
                  <a:lnTo>
                    <a:pt x="51117" y="11518"/>
                  </a:lnTo>
                  <a:lnTo>
                    <a:pt x="5111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sz="690" dirty="0"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78246" y="9527446"/>
              <a:ext cx="77508" cy="7459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985634" y="9527446"/>
              <a:ext cx="51435" cy="74930"/>
            </a:xfrm>
            <a:custGeom>
              <a:avLst/>
              <a:gdLst/>
              <a:ahLst/>
              <a:cxnLst/>
              <a:rect l="l" t="t" r="r" b="b"/>
              <a:pathLst>
                <a:path w="51435" h="74929">
                  <a:moveTo>
                    <a:pt x="51130" y="0"/>
                  </a:moveTo>
                  <a:lnTo>
                    <a:pt x="0" y="0"/>
                  </a:lnTo>
                  <a:lnTo>
                    <a:pt x="0" y="74599"/>
                  </a:lnTo>
                  <a:lnTo>
                    <a:pt x="51130" y="74599"/>
                  </a:lnTo>
                  <a:lnTo>
                    <a:pt x="51130" y="63080"/>
                  </a:lnTo>
                  <a:lnTo>
                    <a:pt x="13093" y="63080"/>
                  </a:lnTo>
                  <a:lnTo>
                    <a:pt x="13093" y="42278"/>
                  </a:lnTo>
                  <a:lnTo>
                    <a:pt x="50342" y="42278"/>
                  </a:lnTo>
                  <a:lnTo>
                    <a:pt x="50342" y="30759"/>
                  </a:lnTo>
                  <a:lnTo>
                    <a:pt x="13093" y="30759"/>
                  </a:lnTo>
                  <a:lnTo>
                    <a:pt x="13093" y="11518"/>
                  </a:lnTo>
                  <a:lnTo>
                    <a:pt x="51130" y="11518"/>
                  </a:lnTo>
                  <a:lnTo>
                    <a:pt x="5113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sz="690"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64184" y="9527446"/>
              <a:ext cx="64630" cy="7459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153889" y="9527446"/>
              <a:ext cx="58419" cy="74930"/>
            </a:xfrm>
            <a:custGeom>
              <a:avLst/>
              <a:gdLst/>
              <a:ahLst/>
              <a:cxnLst/>
              <a:rect l="l" t="t" r="r" b="b"/>
              <a:pathLst>
                <a:path w="58419" h="74929">
                  <a:moveTo>
                    <a:pt x="58280" y="0"/>
                  </a:moveTo>
                  <a:lnTo>
                    <a:pt x="0" y="0"/>
                  </a:lnTo>
                  <a:lnTo>
                    <a:pt x="0" y="11518"/>
                  </a:lnTo>
                  <a:lnTo>
                    <a:pt x="22593" y="11518"/>
                  </a:lnTo>
                  <a:lnTo>
                    <a:pt x="22593" y="74599"/>
                  </a:lnTo>
                  <a:lnTo>
                    <a:pt x="35674" y="74599"/>
                  </a:lnTo>
                  <a:lnTo>
                    <a:pt x="35674" y="11518"/>
                  </a:lnTo>
                  <a:lnTo>
                    <a:pt x="58280" y="11518"/>
                  </a:lnTo>
                  <a:lnTo>
                    <a:pt x="5828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sz="690" dirty="0"/>
            </a:p>
          </p:txBody>
        </p:sp>
      </p:grpSp>
      <p:sp>
        <p:nvSpPr>
          <p:cNvPr id="22" name="object 22"/>
          <p:cNvSpPr/>
          <p:nvPr/>
        </p:nvSpPr>
        <p:spPr>
          <a:xfrm>
            <a:off x="1698422" y="427495"/>
            <a:ext cx="3506932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 sz="690" dirty="0"/>
          </a:p>
        </p:txBody>
      </p:sp>
      <p:sp>
        <p:nvSpPr>
          <p:cNvPr id="23" name="object 23"/>
          <p:cNvSpPr txBox="1"/>
          <p:nvPr/>
        </p:nvSpPr>
        <p:spPr>
          <a:xfrm>
            <a:off x="1714950" y="492495"/>
            <a:ext cx="3517972" cy="3977837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6495">
              <a:spcBef>
                <a:spcPts val="51"/>
              </a:spcBef>
            </a:pP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Not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FDIC/NCUA/NCUSIF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Insured </a:t>
            </a:r>
            <a:r>
              <a:rPr sz="409" b="1" spc="3" dirty="0">
                <a:solidFill>
                  <a:srgbClr val="231F20"/>
                </a:solidFill>
                <a:latin typeface="Arial Narrow"/>
                <a:cs typeface="Arial Narrow"/>
              </a:rPr>
              <a:t>I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Not </a:t>
            </a:r>
            <a:r>
              <a:rPr sz="409" b="1" spc="3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Deposit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3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Bank/Credit 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Union </a:t>
            </a:r>
            <a:r>
              <a:rPr sz="409" b="1" spc="3" dirty="0">
                <a:solidFill>
                  <a:srgbClr val="231F20"/>
                </a:solidFill>
                <a:latin typeface="Arial Narrow"/>
                <a:cs typeface="Arial Narrow"/>
              </a:rPr>
              <a:t>I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dirty="0">
                <a:solidFill>
                  <a:srgbClr val="231F20"/>
                </a:solidFill>
                <a:latin typeface="Arial Narrow"/>
                <a:cs typeface="Arial Narrow"/>
              </a:rPr>
              <a:t>May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15" dirty="0">
                <a:solidFill>
                  <a:srgbClr val="231F20"/>
                </a:solidFill>
                <a:latin typeface="Arial Narrow"/>
                <a:cs typeface="Arial Narrow"/>
              </a:rPr>
              <a:t>Lose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Value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3" dirty="0">
                <a:solidFill>
                  <a:srgbClr val="231F20"/>
                </a:solidFill>
                <a:latin typeface="Arial Narrow"/>
                <a:cs typeface="Arial Narrow"/>
              </a:rPr>
              <a:t>I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Not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Bank/Credit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Union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Guaranteed </a:t>
            </a:r>
            <a:r>
              <a:rPr sz="409" b="1" spc="3" dirty="0">
                <a:solidFill>
                  <a:srgbClr val="231F20"/>
                </a:solidFill>
                <a:latin typeface="Arial Narrow"/>
                <a:cs typeface="Arial Narrow"/>
              </a:rPr>
              <a:t>I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Not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Insured 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by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15" dirty="0">
                <a:solidFill>
                  <a:srgbClr val="231F20"/>
                </a:solidFill>
                <a:latin typeface="Arial Narrow"/>
                <a:cs typeface="Arial Narrow"/>
              </a:rPr>
              <a:t>Any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 Federal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 Government </a:t>
            </a:r>
            <a:r>
              <a:rPr sz="409" b="1" spc="-10" dirty="0">
                <a:solidFill>
                  <a:srgbClr val="231F20"/>
                </a:solidFill>
                <a:latin typeface="Arial Narrow"/>
                <a:cs typeface="Arial Narrow"/>
              </a:rPr>
              <a:t>Agency</a:t>
            </a:r>
            <a:endParaRPr sz="409" dirty="0">
              <a:latin typeface="Arial Narrow"/>
              <a:cs typeface="Arial Narrow"/>
            </a:endParaRPr>
          </a:p>
          <a:p>
            <a:pPr marL="6495" marR="64948" algn="just">
              <a:lnSpc>
                <a:spcPts val="460"/>
              </a:lnSpc>
              <a:spcBef>
                <a:spcPts val="470"/>
              </a:spcBef>
            </a:pP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Any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insurance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products, annuities and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funding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agreements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that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you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may have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purchased are sold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as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securities and are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issued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by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Voya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Retirement Insurance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 Annuity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Company </a:t>
            </a:r>
            <a:r>
              <a:rPr sz="409" spc="-87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(“VRIAC”). </a:t>
            </a:r>
            <a:r>
              <a:rPr sz="409" spc="-20" dirty="0">
                <a:solidFill>
                  <a:srgbClr val="231F20"/>
                </a:solidFill>
                <a:latin typeface="Arial Narrow"/>
                <a:cs typeface="Arial Narrow"/>
              </a:rPr>
              <a:t>VRIAC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is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solely responsible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for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meeting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its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obligations.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Plan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administrative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services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provided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by </a:t>
            </a:r>
            <a:r>
              <a:rPr sz="409" spc="-20" dirty="0">
                <a:solidFill>
                  <a:srgbClr val="231F20"/>
                </a:solidFill>
                <a:latin typeface="Arial Narrow"/>
                <a:cs typeface="Arial Narrow"/>
              </a:rPr>
              <a:t>VRIAC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or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Voya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Institutional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Plan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Services, </a:t>
            </a:r>
            <a:r>
              <a:rPr sz="409" spc="-23" dirty="0">
                <a:solidFill>
                  <a:srgbClr val="231F20"/>
                </a:solidFill>
                <a:latin typeface="Arial Narrow"/>
                <a:cs typeface="Arial Narrow"/>
              </a:rPr>
              <a:t>LLC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(“VIPS”).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Neither </a:t>
            </a:r>
            <a:r>
              <a:rPr sz="409" spc="-20" dirty="0">
                <a:solidFill>
                  <a:srgbClr val="231F20"/>
                </a:solidFill>
                <a:latin typeface="Arial Narrow"/>
                <a:cs typeface="Arial Narrow"/>
              </a:rPr>
              <a:t>VRIAC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nor </a:t>
            </a:r>
            <a:r>
              <a:rPr sz="409" spc="-87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20" dirty="0">
                <a:solidFill>
                  <a:srgbClr val="231F20"/>
                </a:solidFill>
                <a:latin typeface="Arial Narrow"/>
                <a:cs typeface="Arial Narrow"/>
              </a:rPr>
              <a:t>VIPS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engage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sale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solicitation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securities.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If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custodial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trust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agreements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are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part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this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arrangement,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they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may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be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provided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by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Voya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Institutional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Trust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Company.</a:t>
            </a:r>
            <a:endParaRPr sz="409" dirty="0">
              <a:latin typeface="Arial Narrow"/>
              <a:cs typeface="Arial Narrow"/>
            </a:endParaRPr>
          </a:p>
          <a:p>
            <a:pPr marL="6495" marR="89303" algn="just">
              <a:lnSpc>
                <a:spcPts val="460"/>
              </a:lnSpc>
            </a:pP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All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companies are members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-15" dirty="0">
                <a:solidFill>
                  <a:srgbClr val="231F20"/>
                </a:solidFill>
                <a:latin typeface="Arial Narrow"/>
                <a:cs typeface="Arial Narrow"/>
              </a:rPr>
              <a:t>Voya®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family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companies. 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Securities 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distributed 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by </a:t>
            </a:r>
            <a:r>
              <a:rPr sz="409" b="1" spc="-10" dirty="0">
                <a:solidFill>
                  <a:srgbClr val="231F20"/>
                </a:solidFill>
                <a:latin typeface="Arial Narrow"/>
                <a:cs typeface="Arial Narrow"/>
              </a:rPr>
              <a:t>Voya 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Financial 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Partners, </a:t>
            </a:r>
            <a:r>
              <a:rPr sz="409" b="1" spc="-31" dirty="0">
                <a:solidFill>
                  <a:srgbClr val="231F20"/>
                </a:solidFill>
                <a:latin typeface="Arial Narrow"/>
                <a:cs typeface="Arial Narrow"/>
              </a:rPr>
              <a:t>LLC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(member </a:t>
            </a:r>
            <a:r>
              <a:rPr sz="409" b="1" spc="-13" dirty="0">
                <a:solidFill>
                  <a:srgbClr val="231F20"/>
                </a:solidFill>
                <a:latin typeface="Arial Narrow"/>
                <a:cs typeface="Arial Narrow"/>
              </a:rPr>
              <a:t>SIPC) 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or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other broker-dealers </a:t>
            </a:r>
            <a:r>
              <a:rPr sz="409" b="1" dirty="0">
                <a:solidFill>
                  <a:srgbClr val="231F20"/>
                </a:solidFill>
                <a:latin typeface="Arial Narrow"/>
                <a:cs typeface="Arial Narrow"/>
              </a:rPr>
              <a:t>with 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which </a:t>
            </a:r>
            <a:r>
              <a:rPr sz="409" b="1" dirty="0">
                <a:solidFill>
                  <a:srgbClr val="231F20"/>
                </a:solidFill>
                <a:latin typeface="Arial Narrow"/>
                <a:cs typeface="Arial Narrow"/>
              </a:rPr>
              <a:t>it </a:t>
            </a:r>
            <a:r>
              <a:rPr sz="409" b="1" spc="-10" dirty="0">
                <a:solidFill>
                  <a:srgbClr val="231F20"/>
                </a:solidFill>
                <a:latin typeface="Arial Narrow"/>
                <a:cs typeface="Arial Narrow"/>
              </a:rPr>
              <a:t>has </a:t>
            </a:r>
            <a:r>
              <a:rPr sz="409" b="1" spc="3" dirty="0">
                <a:solidFill>
                  <a:srgbClr val="231F20"/>
                </a:solidFill>
                <a:latin typeface="Arial Narrow"/>
                <a:cs typeface="Arial Narrow"/>
              </a:rPr>
              <a:t>a </a:t>
            </a:r>
            <a:r>
              <a:rPr sz="409" b="1" spc="-87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selling </a:t>
            </a:r>
            <a:r>
              <a:rPr sz="409" b="1" dirty="0">
                <a:solidFill>
                  <a:srgbClr val="231F20"/>
                </a:solidFill>
                <a:latin typeface="Arial Narrow"/>
                <a:cs typeface="Arial Narrow"/>
              </a:rPr>
              <a:t>agreement.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All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products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or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services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may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not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be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available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all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states.</a:t>
            </a:r>
            <a:endParaRPr sz="409" dirty="0">
              <a:latin typeface="Arial Narrow"/>
              <a:cs typeface="Arial Narrow"/>
            </a:endParaRPr>
          </a:p>
          <a:p>
            <a:pPr marL="6495">
              <a:spcBef>
                <a:spcPts val="419"/>
              </a:spcBef>
            </a:pPr>
            <a:r>
              <a:rPr sz="409" b="1" spc="-10" dirty="0">
                <a:solidFill>
                  <a:srgbClr val="231F20"/>
                </a:solidFill>
                <a:latin typeface="Arial Narrow"/>
                <a:cs typeface="Arial Narrow"/>
              </a:rPr>
              <a:t>Disclosures</a:t>
            </a:r>
            <a:endParaRPr sz="409" dirty="0">
              <a:latin typeface="Arial Narrow"/>
              <a:cs typeface="Arial Narrow"/>
            </a:endParaRPr>
          </a:p>
          <a:p>
            <a:pPr marL="6495" marR="42216">
              <a:lnSpc>
                <a:spcPts val="460"/>
              </a:lnSpc>
              <a:spcBef>
                <a:spcPts val="240"/>
              </a:spcBef>
            </a:pP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Principal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13" dirty="0">
                <a:solidFill>
                  <a:srgbClr val="231F20"/>
                </a:solidFill>
                <a:latin typeface="Arial Narrow"/>
                <a:cs typeface="Arial Narrow"/>
              </a:rPr>
              <a:t>Risks.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15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investment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in</a:t>
            </a:r>
            <a:r>
              <a:rPr sz="409" b="1" dirty="0">
                <a:solidFill>
                  <a:srgbClr val="231F20"/>
                </a:solidFill>
                <a:latin typeface="Arial Narrow"/>
                <a:cs typeface="Arial Narrow"/>
              </a:rPr>
              <a:t> the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10" dirty="0">
                <a:solidFill>
                  <a:srgbClr val="231F20"/>
                </a:solidFill>
                <a:latin typeface="Arial Narrow"/>
                <a:cs typeface="Arial Narrow"/>
              </a:rPr>
              <a:t>Fund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involves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3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409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considerable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 amount of 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risk.</a:t>
            </a:r>
            <a:r>
              <a:rPr sz="409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15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Shareholder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may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lose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money.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Before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making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decision,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a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prospective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investor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should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10" dirty="0">
                <a:solidFill>
                  <a:srgbClr val="231F20"/>
                </a:solidFill>
                <a:latin typeface="Arial Narrow"/>
                <a:cs typeface="Arial Narrow"/>
              </a:rPr>
              <a:t>(i)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consider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suitability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this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with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respect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investor’s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objectives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personal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situation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(ii)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consider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factors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such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as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investor’s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personal </a:t>
            </a:r>
            <a:r>
              <a:rPr sz="409" spc="-84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net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worth,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income,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age,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risk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tolerance,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liquidity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needs.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 is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illiquid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investment.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Shareholders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have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no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right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require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Fund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redeem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their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Shares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Fund.</a:t>
            </a:r>
            <a:endParaRPr sz="409" dirty="0">
              <a:latin typeface="Arial Narrow"/>
              <a:cs typeface="Arial Narrow"/>
            </a:endParaRPr>
          </a:p>
          <a:p>
            <a:pPr marL="6495">
              <a:lnSpc>
                <a:spcPts val="450"/>
              </a:lnSpc>
            </a:pP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Therefore,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before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investing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investors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should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carefully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read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Fund’s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prospectus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consider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carefully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risks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that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they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assume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when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they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Fund’s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common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shares.</a:t>
            </a:r>
            <a:endParaRPr sz="409" dirty="0">
              <a:latin typeface="Arial Narrow"/>
              <a:cs typeface="Arial Narrow"/>
            </a:endParaRPr>
          </a:p>
          <a:p>
            <a:pPr marL="6495" marR="19160">
              <a:lnSpc>
                <a:spcPts val="460"/>
              </a:lnSpc>
              <a:spcBef>
                <a:spcPts val="470"/>
              </a:spcBef>
            </a:pP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b="1" spc="-10" dirty="0">
                <a:solidFill>
                  <a:srgbClr val="231F20"/>
                </a:solidFill>
                <a:latin typeface="Arial Narrow"/>
                <a:cs typeface="Arial Narrow"/>
              </a:rPr>
              <a:t>Risk.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An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 the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involves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high degree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including the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risk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that the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Shareholder’s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entire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may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be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lost.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Fund’s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performance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depends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 upon the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Adviser’s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selection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direct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 operating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companies,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allocation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offering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proceeds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thereto,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performance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Funds,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direct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investments, and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other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assets.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Funds’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activities and investments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 operating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companies involve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risks associated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with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private equity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investments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generally.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Unexpected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volatility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or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lack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liquidity,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such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as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general market conditions that prevailed in </a:t>
            </a:r>
            <a:r>
              <a:rPr sz="409" spc="13" dirty="0">
                <a:solidFill>
                  <a:srgbClr val="231F20"/>
                </a:solidFill>
                <a:latin typeface="Arial Narrow"/>
                <a:cs typeface="Arial Narrow"/>
              </a:rPr>
              <a:t>2008,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could impair the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Fund’s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performance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 result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its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 suffering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losses.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value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Fund’s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total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net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assets is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expected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fluctuate. </a:t>
            </a:r>
            <a:r>
              <a:rPr sz="409" spc="-26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extent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that the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Fund’s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portfolio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is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concentrated in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securities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single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issuer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or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issuers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single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sector,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risk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may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be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increased.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Fund’s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or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Fund’s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use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leverage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is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likely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cause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Fund’s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average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net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assets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appreciate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depreciate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at </a:t>
            </a:r>
            <a:r>
              <a:rPr sz="409" spc="-84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greater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rate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than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if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leverage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were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not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used.</a:t>
            </a:r>
            <a:endParaRPr sz="409" dirty="0">
              <a:latin typeface="Arial Narrow"/>
              <a:cs typeface="Arial Narrow"/>
            </a:endParaRPr>
          </a:p>
          <a:p>
            <a:pPr marL="6495" marR="13639">
              <a:lnSpc>
                <a:spcPts val="460"/>
              </a:lnSpc>
              <a:spcBef>
                <a:spcPts val="460"/>
              </a:spcBef>
            </a:pPr>
            <a:r>
              <a:rPr sz="409" b="1" spc="-10" dirty="0">
                <a:solidFill>
                  <a:srgbClr val="231F20"/>
                </a:solidFill>
                <a:latin typeface="Arial Narrow"/>
                <a:cs typeface="Arial Narrow"/>
              </a:rPr>
              <a:t>Closed-End Fund; 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Liquidity </a:t>
            </a:r>
            <a:r>
              <a:rPr sz="409" b="1" spc="-13" dirty="0">
                <a:solidFill>
                  <a:srgbClr val="231F20"/>
                </a:solidFill>
                <a:latin typeface="Arial Narrow"/>
                <a:cs typeface="Arial Narrow"/>
              </a:rPr>
              <a:t>Risks.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 is a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non-diversified closed-end management investment company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designed principally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for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long-term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investors and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is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not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intended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be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 </a:t>
            </a:r>
            <a:r>
              <a:rPr sz="409" spc="-87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trading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vehicle.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An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investor should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not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 the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if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investor needs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liquid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investment.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General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Private Equity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Risks.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 is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subject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those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risks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that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are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inherent in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private equity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investments.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These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risks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are generally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related to: </a:t>
            </a:r>
            <a:r>
              <a:rPr sz="409" spc="-10" dirty="0">
                <a:solidFill>
                  <a:srgbClr val="231F20"/>
                </a:solidFill>
                <a:latin typeface="Arial Narrow"/>
                <a:cs typeface="Arial Narrow"/>
              </a:rPr>
              <a:t>(i)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ability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each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select and manage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successful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opportunities;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(ii)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quality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management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each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company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 which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an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invests;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(iii)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ability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an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liquidate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its investments; and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(iv)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general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economic conditions.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Securities </a:t>
            </a:r>
            <a:r>
              <a:rPr sz="409" spc="-87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private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equity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funds,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as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well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as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portfolio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companies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these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funds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in,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tend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be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more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illiquid,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highly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speculative.</a:t>
            </a:r>
            <a:endParaRPr sz="409" dirty="0">
              <a:latin typeface="Arial Narrow"/>
              <a:cs typeface="Arial Narrow"/>
            </a:endParaRPr>
          </a:p>
          <a:p>
            <a:pPr marL="6495" marR="30525" algn="just">
              <a:lnSpc>
                <a:spcPts val="460"/>
              </a:lnSpc>
              <a:spcBef>
                <a:spcPts val="460"/>
              </a:spcBef>
            </a:pP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General </a:t>
            </a:r>
            <a:r>
              <a:rPr sz="409" b="1" spc="-15" dirty="0">
                <a:solidFill>
                  <a:srgbClr val="231F20"/>
                </a:solidFill>
                <a:latin typeface="Arial Narrow"/>
                <a:cs typeface="Arial Narrow"/>
              </a:rPr>
              <a:t>Risks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 of 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Secondary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Investments.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There is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no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established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market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for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secondaries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Adviser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does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not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currently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expect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a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liquid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market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develop.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Moreover,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market </a:t>
            </a:r>
            <a:r>
              <a:rPr sz="409" spc="-87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for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secondaries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has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been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evolving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is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likely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continue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evolve.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It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is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possible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that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competition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for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appropriate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opportunities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may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increase,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thus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reducing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number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 attractiveness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opportunities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available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adversely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affecting the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terms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upon which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investments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can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be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made.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Accordingly,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there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can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be no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assurance </a:t>
            </a:r>
            <a:r>
              <a:rPr sz="409" spc="-87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that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will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be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able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identify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sufficient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opportunities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or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that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it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will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be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able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acquire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sufficient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secondaries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on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attractive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terms.</a:t>
            </a:r>
            <a:endParaRPr sz="409" dirty="0">
              <a:latin typeface="Arial Narrow"/>
              <a:cs typeface="Arial Narrow"/>
            </a:endParaRPr>
          </a:p>
          <a:p>
            <a:pPr marL="6495" marR="40592">
              <a:lnSpc>
                <a:spcPts val="460"/>
              </a:lnSpc>
              <a:spcBef>
                <a:spcPts val="460"/>
              </a:spcBef>
            </a:pP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b="1" spc="-10" dirty="0">
                <a:solidFill>
                  <a:srgbClr val="231F20"/>
                </a:solidFill>
                <a:latin typeface="Arial Narrow"/>
                <a:cs typeface="Arial Narrow"/>
              </a:rPr>
              <a:t>Fund </a:t>
            </a:r>
            <a:r>
              <a:rPr sz="409" b="1" spc="-5" dirty="0">
                <a:solidFill>
                  <a:srgbClr val="231F20"/>
                </a:solidFill>
                <a:latin typeface="Arial Narrow"/>
                <a:cs typeface="Arial Narrow"/>
              </a:rPr>
              <a:t>may 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also </a:t>
            </a:r>
            <a:r>
              <a:rPr sz="409" b="1" dirty="0">
                <a:solidFill>
                  <a:srgbClr val="231F20"/>
                </a:solidFill>
                <a:latin typeface="Arial Narrow"/>
                <a:cs typeface="Arial Narrow"/>
              </a:rPr>
              <a:t>be 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subject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409" b="1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following </a:t>
            </a:r>
            <a:r>
              <a:rPr sz="409" b="1" spc="-13" dirty="0">
                <a:solidFill>
                  <a:srgbClr val="231F20"/>
                </a:solidFill>
                <a:latin typeface="Arial Narrow"/>
                <a:cs typeface="Arial Narrow"/>
              </a:rPr>
              <a:t>risks: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Limited Operating History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Nature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Portfolio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Companies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Co-Investment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Leverage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Utilized by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Leverage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Utilized by Investment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Investments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Non-Voting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Stock/Inability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Vote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Valuation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Fund’s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Interests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Valuations Subject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409" spc="1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Adjustment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Illiquidity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Interests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Repurchase Risk,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Expedited Decision-Making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Availability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Opportunities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Special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Situations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Distressed Investments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Mezzanine Investments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Small-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 Medium-Capitalization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Companies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Utilities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Sector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Infrastructure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Sector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Technology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Sector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-87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Financial Sector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Geographic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Concentration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Sector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Concentration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Currency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Venture Capital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-10" dirty="0">
                <a:solidFill>
                  <a:srgbClr val="231F20"/>
                </a:solidFill>
                <a:latin typeface="Arial Narrow"/>
                <a:cs typeface="Arial Narrow"/>
              </a:rPr>
              <a:t>Real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Estate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Investments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Substantial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Fees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Expenses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Foreign Portfolio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Companies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Non-U.S.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Securities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Structured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Finance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Securities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Capital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Calls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/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Commitment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Strategy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-28" dirty="0">
                <a:solidFill>
                  <a:srgbClr val="231F20"/>
                </a:solidFill>
                <a:latin typeface="Arial Narrow"/>
                <a:cs typeface="Arial Narrow"/>
              </a:rPr>
              <a:t>ETF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Unspecified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Investments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 Dependence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on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Adviser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Risk,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Indemnification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/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Managers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Others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Termination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Fund’s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Interest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</a:t>
            </a:r>
            <a:endParaRPr sz="409" dirty="0">
              <a:latin typeface="Arial Narrow"/>
              <a:cs typeface="Arial Narrow"/>
            </a:endParaRPr>
          </a:p>
          <a:p>
            <a:pPr marL="6495" marR="2598">
              <a:lnSpc>
                <a:spcPts val="460"/>
              </a:lnSpc>
            </a:pP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Other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Registered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Investment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Companies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High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Yield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Securities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Distressed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Securities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Reverse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Repurchase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Agreements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Risk,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Other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Instruments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Future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Developments </a:t>
            </a:r>
            <a:r>
              <a:rPr sz="409" spc="-87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Dilution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Incentive Allocation Arrangements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Control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Positions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Inadequate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Return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Inside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Information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Possible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Exclusion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Shareholder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Based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on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Certain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Detrimental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Effects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Risk,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Limitation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on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Transfer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/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Shares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Not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Listed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/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No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Market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for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Shares Risk, Recourse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Fund’s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Assets Risk,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Non-Diversified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Status Risk,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Special</a:t>
            </a:r>
            <a:endParaRPr sz="409" dirty="0">
              <a:latin typeface="Arial Narrow"/>
              <a:cs typeface="Arial Narrow"/>
            </a:endParaRPr>
          </a:p>
          <a:p>
            <a:pPr marL="6495" marR="13314">
              <a:lnSpc>
                <a:spcPts val="460"/>
              </a:lnSpc>
            </a:pPr>
            <a:r>
              <a:rPr sz="409" spc="-20" dirty="0">
                <a:solidFill>
                  <a:srgbClr val="231F20"/>
                </a:solidFill>
                <a:latin typeface="Arial Narrow"/>
                <a:cs typeface="Arial Narrow"/>
              </a:rPr>
              <a:t>Tax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Additional </a:t>
            </a:r>
            <a:r>
              <a:rPr sz="409" spc="-20" dirty="0">
                <a:solidFill>
                  <a:srgbClr val="231F20"/>
                </a:solidFill>
                <a:latin typeface="Arial Narrow"/>
                <a:cs typeface="Arial Narrow"/>
              </a:rPr>
              <a:t>Tax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Considerations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/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Distributions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Shareholders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Payment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-20" dirty="0">
                <a:solidFill>
                  <a:srgbClr val="231F20"/>
                </a:solidFill>
                <a:latin typeface="Arial Narrow"/>
                <a:cs typeface="Arial Narrow"/>
              </a:rPr>
              <a:t>Tax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Liability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Current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Interest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Rate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Environment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Risk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Regulatory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Change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Risk.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For a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complete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listing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all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Fund’s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risks,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with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their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descriptions,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please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refer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“Types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Investments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Related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Risks”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section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Fund’s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prospectus.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Fund’s shares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do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not </a:t>
            </a:r>
            <a:r>
              <a:rPr sz="409" spc="-84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represent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deposit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or obligation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of,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 are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not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guaranteed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or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endorsed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by,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any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bank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or other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insured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depository institution,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 are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not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insured by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spc="-13" dirty="0">
                <a:solidFill>
                  <a:srgbClr val="231F20"/>
                </a:solidFill>
                <a:latin typeface="Arial Narrow"/>
                <a:cs typeface="Arial Narrow"/>
              </a:rPr>
              <a:t>FDIC,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Federal 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Reserve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Board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or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any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other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government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agency.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15" dirty="0">
                <a:solidFill>
                  <a:srgbClr val="231F20"/>
                </a:solidFill>
                <a:latin typeface="Arial Narrow"/>
                <a:cs typeface="Arial Narrow"/>
              </a:rPr>
              <a:t>You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may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lose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money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by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investing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common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shares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Fund.</a:t>
            </a:r>
            <a:endParaRPr sz="409" dirty="0">
              <a:latin typeface="Arial Narrow"/>
              <a:cs typeface="Arial Narrow"/>
            </a:endParaRPr>
          </a:p>
          <a:p>
            <a:pPr marL="6495">
              <a:spcBef>
                <a:spcPts val="419"/>
              </a:spcBef>
            </a:pPr>
            <a:r>
              <a:rPr sz="409" b="1" spc="-10" dirty="0">
                <a:solidFill>
                  <a:srgbClr val="231F20"/>
                </a:solidFill>
                <a:latin typeface="Arial Narrow"/>
                <a:cs typeface="Arial Narrow"/>
              </a:rPr>
              <a:t>Past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performance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15" dirty="0">
                <a:solidFill>
                  <a:srgbClr val="231F20"/>
                </a:solidFill>
                <a:latin typeface="Arial Narrow"/>
                <a:cs typeface="Arial Narrow"/>
              </a:rPr>
              <a:t>is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 no </a:t>
            </a:r>
            <a:r>
              <a:rPr sz="409" b="1" dirty="0">
                <a:solidFill>
                  <a:srgbClr val="231F20"/>
                </a:solidFill>
                <a:latin typeface="Arial Narrow"/>
                <a:cs typeface="Arial Narrow"/>
              </a:rPr>
              <a:t>guarantee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b="1" spc="-3" dirty="0">
                <a:solidFill>
                  <a:srgbClr val="231F20"/>
                </a:solidFill>
                <a:latin typeface="Arial Narrow"/>
                <a:cs typeface="Arial Narrow"/>
              </a:rPr>
              <a:t>future</a:t>
            </a:r>
            <a:r>
              <a:rPr sz="409" b="1" spc="-8" dirty="0">
                <a:solidFill>
                  <a:srgbClr val="231F20"/>
                </a:solidFill>
                <a:latin typeface="Arial Narrow"/>
                <a:cs typeface="Arial Narrow"/>
              </a:rPr>
              <a:t> results.</a:t>
            </a:r>
            <a:endParaRPr sz="409" dirty="0">
              <a:latin typeface="Arial Narrow"/>
              <a:cs typeface="Arial Narrow"/>
            </a:endParaRPr>
          </a:p>
          <a:p>
            <a:pPr>
              <a:spcBef>
                <a:spcPts val="10"/>
              </a:spcBef>
            </a:pPr>
            <a:endParaRPr sz="435" dirty="0">
              <a:latin typeface="Arial Narrow"/>
              <a:cs typeface="Arial Narrow"/>
            </a:endParaRPr>
          </a:p>
          <a:p>
            <a:pPr marL="6495" marR="30850">
              <a:lnSpc>
                <a:spcPts val="665"/>
              </a:lnSpc>
              <a:spcBef>
                <a:spcPts val="3"/>
              </a:spcBef>
            </a:pPr>
            <a:r>
              <a:rPr sz="563" b="1" spc="-26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563" b="1" spc="-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8" dirty="0">
                <a:solidFill>
                  <a:srgbClr val="231F20"/>
                </a:solidFill>
                <a:latin typeface="Calibri"/>
                <a:cs typeface="Calibri"/>
              </a:rPr>
              <a:t>investor</a:t>
            </a:r>
            <a:r>
              <a:rPr sz="563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5" dirty="0">
                <a:solidFill>
                  <a:srgbClr val="231F20"/>
                </a:solidFill>
                <a:latin typeface="Calibri"/>
                <a:cs typeface="Calibri"/>
              </a:rPr>
              <a:t>should</a:t>
            </a:r>
            <a:r>
              <a:rPr sz="563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consider</a:t>
            </a:r>
            <a:r>
              <a:rPr sz="563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23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563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20" dirty="0">
                <a:solidFill>
                  <a:srgbClr val="231F20"/>
                </a:solidFill>
                <a:latin typeface="Calibri"/>
                <a:cs typeface="Calibri"/>
              </a:rPr>
              <a:t>investment</a:t>
            </a:r>
            <a:r>
              <a:rPr sz="563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objectives,</a:t>
            </a:r>
            <a:r>
              <a:rPr sz="563" b="1" spc="-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5" dirty="0">
                <a:solidFill>
                  <a:srgbClr val="231F20"/>
                </a:solidFill>
                <a:latin typeface="Calibri"/>
                <a:cs typeface="Calibri"/>
              </a:rPr>
              <a:t>risks, </a:t>
            </a:r>
            <a:r>
              <a:rPr sz="563" b="1" spc="-8" dirty="0">
                <a:solidFill>
                  <a:srgbClr val="231F20"/>
                </a:solidFill>
                <a:latin typeface="Calibri"/>
                <a:cs typeface="Calibri"/>
              </a:rPr>
              <a:t>charges</a:t>
            </a:r>
            <a:r>
              <a:rPr sz="563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8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563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expenses</a:t>
            </a:r>
            <a:r>
              <a:rPr sz="563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2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563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23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563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Fund(s)</a:t>
            </a:r>
            <a:r>
              <a:rPr sz="563" b="1" spc="-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carefully</a:t>
            </a:r>
            <a:r>
              <a:rPr sz="563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8" dirty="0">
                <a:solidFill>
                  <a:srgbClr val="231F20"/>
                </a:solidFill>
                <a:latin typeface="Calibri"/>
                <a:cs typeface="Calibri"/>
              </a:rPr>
              <a:t>before</a:t>
            </a:r>
            <a:r>
              <a:rPr sz="563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0" dirty="0">
                <a:solidFill>
                  <a:srgbClr val="231F20"/>
                </a:solidFill>
                <a:latin typeface="Calibri"/>
                <a:cs typeface="Calibri"/>
              </a:rPr>
              <a:t>investing. </a:t>
            </a:r>
            <a:r>
              <a:rPr sz="563" b="1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563" b="1" spc="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8" dirty="0">
                <a:solidFill>
                  <a:srgbClr val="231F20"/>
                </a:solidFill>
                <a:latin typeface="Calibri"/>
                <a:cs typeface="Calibri"/>
              </a:rPr>
              <a:t>free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5" dirty="0">
                <a:solidFill>
                  <a:srgbClr val="231F20"/>
                </a:solidFill>
                <a:latin typeface="Calibri"/>
                <a:cs typeface="Calibri"/>
              </a:rPr>
              <a:t>copy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2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23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Fund’s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prospectus,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8" dirty="0">
                <a:solidFill>
                  <a:srgbClr val="231F20"/>
                </a:solidFill>
                <a:latin typeface="Calibri"/>
                <a:cs typeface="Calibri"/>
              </a:rPr>
              <a:t>which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contains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this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8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563" b="1" spc="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23" dirty="0">
                <a:solidFill>
                  <a:srgbClr val="231F20"/>
                </a:solidFill>
                <a:latin typeface="Calibri"/>
                <a:cs typeface="Calibri"/>
              </a:rPr>
              <a:t>other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20" dirty="0">
                <a:solidFill>
                  <a:srgbClr val="231F20"/>
                </a:solidFill>
                <a:latin typeface="Calibri"/>
                <a:cs typeface="Calibri"/>
              </a:rPr>
              <a:t>information,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visit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8" dirty="0">
                <a:solidFill>
                  <a:srgbClr val="231F20"/>
                </a:solidFill>
                <a:latin typeface="Calibri"/>
                <a:cs typeface="Calibri"/>
              </a:rPr>
              <a:t>us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8" dirty="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sz="563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20" dirty="0">
                <a:solidFill>
                  <a:srgbClr val="231F20"/>
                </a:solidFill>
                <a:latin typeface="Calibri"/>
                <a:cs typeface="Calibri"/>
                <a:hlinkClick r:id="rId13"/>
              </a:rPr>
              <a:t>www.voyainvestments.com </a:t>
            </a:r>
            <a:r>
              <a:rPr sz="563" b="1"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23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8" dirty="0">
                <a:solidFill>
                  <a:srgbClr val="231F20"/>
                </a:solidFill>
                <a:latin typeface="Calibri"/>
                <a:cs typeface="Calibri"/>
              </a:rPr>
              <a:t>call</a:t>
            </a:r>
            <a:r>
              <a:rPr sz="563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3" dirty="0">
                <a:solidFill>
                  <a:srgbClr val="231F20"/>
                </a:solidFill>
                <a:latin typeface="Calibri"/>
                <a:cs typeface="Calibri"/>
              </a:rPr>
              <a:t>(855)</a:t>
            </a:r>
            <a:r>
              <a:rPr sz="563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8" dirty="0">
                <a:solidFill>
                  <a:srgbClr val="231F20"/>
                </a:solidFill>
                <a:latin typeface="Calibri"/>
                <a:cs typeface="Calibri"/>
              </a:rPr>
              <a:t>211-3220.</a:t>
            </a:r>
            <a:r>
              <a:rPr sz="563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8" dirty="0">
                <a:solidFill>
                  <a:srgbClr val="231F20"/>
                </a:solidFill>
                <a:latin typeface="Calibri"/>
                <a:cs typeface="Calibri"/>
              </a:rPr>
              <a:t>Please</a:t>
            </a:r>
            <a:r>
              <a:rPr sz="563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5" dirty="0">
                <a:solidFill>
                  <a:srgbClr val="231F20"/>
                </a:solidFill>
                <a:latin typeface="Calibri"/>
                <a:cs typeface="Calibri"/>
              </a:rPr>
              <a:t>read</a:t>
            </a:r>
            <a:r>
              <a:rPr sz="563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prospectus</a:t>
            </a:r>
            <a:r>
              <a:rPr sz="563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3" dirty="0">
                <a:solidFill>
                  <a:srgbClr val="231F20"/>
                </a:solidFill>
                <a:latin typeface="Calibri"/>
                <a:cs typeface="Calibri"/>
              </a:rPr>
              <a:t>carefully</a:t>
            </a:r>
            <a:r>
              <a:rPr sz="563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18" dirty="0">
                <a:solidFill>
                  <a:srgbClr val="231F20"/>
                </a:solidFill>
                <a:latin typeface="Calibri"/>
                <a:cs typeface="Calibri"/>
              </a:rPr>
              <a:t>before</a:t>
            </a:r>
            <a:r>
              <a:rPr sz="563" b="1" spc="-10" dirty="0">
                <a:solidFill>
                  <a:srgbClr val="231F20"/>
                </a:solidFill>
                <a:latin typeface="Calibri"/>
                <a:cs typeface="Calibri"/>
              </a:rPr>
              <a:t> investing.</a:t>
            </a:r>
            <a:endParaRPr sz="563" dirty="0">
              <a:latin typeface="Calibri"/>
              <a:cs typeface="Calibri"/>
            </a:endParaRPr>
          </a:p>
          <a:p>
            <a:pPr marL="6495" marR="12665">
              <a:lnSpc>
                <a:spcPts val="460"/>
              </a:lnSpc>
              <a:spcBef>
                <a:spcPts val="624"/>
              </a:spcBef>
            </a:pP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This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is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neither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offer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sell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nor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solicitation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offer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buy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securities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described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herein,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must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be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read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conjunction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with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prospectus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in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order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understand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fully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all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409" spc="-87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implications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risks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offering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which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this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sales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advertising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literature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relates.</a:t>
            </a:r>
            <a:endParaRPr sz="409" dirty="0">
              <a:latin typeface="Arial Narrow"/>
              <a:cs typeface="Arial Narrow"/>
            </a:endParaRPr>
          </a:p>
          <a:p>
            <a:pPr>
              <a:spcBef>
                <a:spcPts val="28"/>
              </a:spcBef>
            </a:pPr>
            <a:endParaRPr sz="742" dirty="0">
              <a:latin typeface="Arial Narrow"/>
              <a:cs typeface="Arial Narrow"/>
            </a:endParaRPr>
          </a:p>
          <a:p>
            <a:pPr marL="6495"/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For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plan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sponsor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and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financial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professional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use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only.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Not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8" dirty="0">
                <a:solidFill>
                  <a:srgbClr val="231F20"/>
                </a:solidFill>
                <a:latin typeface="Arial Narrow"/>
                <a:cs typeface="Arial Narrow"/>
              </a:rPr>
              <a:t>for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use </a:t>
            </a:r>
            <a:r>
              <a:rPr sz="409" spc="10" dirty="0">
                <a:solidFill>
                  <a:srgbClr val="231F20"/>
                </a:solidFill>
                <a:latin typeface="Arial Narrow"/>
                <a:cs typeface="Arial Narrow"/>
              </a:rPr>
              <a:t>with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participants.</a:t>
            </a:r>
            <a:endParaRPr sz="409" dirty="0">
              <a:latin typeface="Arial Narrow"/>
              <a:cs typeface="Arial Narrow"/>
            </a:endParaRPr>
          </a:p>
          <a:p>
            <a:pPr marL="6495">
              <a:spcBef>
                <a:spcPts val="430"/>
              </a:spcBef>
            </a:pP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216200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1613333_0922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69" dirty="0">
                <a:solidFill>
                  <a:srgbClr val="231F20"/>
                </a:solidFill>
                <a:latin typeface="Arial Narrow"/>
                <a:cs typeface="Arial Narrow"/>
              </a:rPr>
              <a:t>©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5" dirty="0">
                <a:solidFill>
                  <a:srgbClr val="231F20"/>
                </a:solidFill>
                <a:latin typeface="Arial Narrow"/>
                <a:cs typeface="Arial Narrow"/>
              </a:rPr>
              <a:t>2022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Voya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Investments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3" dirty="0">
                <a:solidFill>
                  <a:srgbClr val="231F20"/>
                </a:solidFill>
                <a:latin typeface="Arial Narrow"/>
                <a:cs typeface="Arial Narrow"/>
              </a:rPr>
              <a:t>Distributor,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18" dirty="0">
                <a:solidFill>
                  <a:srgbClr val="231F20"/>
                </a:solidFill>
                <a:latin typeface="Arial Narrow"/>
                <a:cs typeface="Arial Narrow"/>
              </a:rPr>
              <a:t>LLC,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13" dirty="0">
                <a:solidFill>
                  <a:srgbClr val="231F20"/>
                </a:solidFill>
                <a:latin typeface="Arial Narrow"/>
                <a:cs typeface="Arial Narrow"/>
              </a:rPr>
              <a:t>230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Park 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Avenue,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5" dirty="0">
                <a:solidFill>
                  <a:srgbClr val="231F20"/>
                </a:solidFill>
                <a:latin typeface="Arial Narrow"/>
                <a:cs typeface="Arial Narrow"/>
              </a:rPr>
              <a:t>New</a:t>
            </a:r>
            <a:r>
              <a:rPr sz="409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8" dirty="0">
                <a:solidFill>
                  <a:srgbClr val="231F20"/>
                </a:solidFill>
                <a:latin typeface="Arial Narrow"/>
                <a:cs typeface="Arial Narrow"/>
              </a:rPr>
              <a:t>York,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15" dirty="0">
                <a:solidFill>
                  <a:srgbClr val="231F20"/>
                </a:solidFill>
                <a:latin typeface="Arial Narrow"/>
                <a:cs typeface="Arial Narrow"/>
              </a:rPr>
              <a:t>NY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13" dirty="0">
                <a:solidFill>
                  <a:srgbClr val="231F20"/>
                </a:solidFill>
                <a:latin typeface="Arial Narrow"/>
                <a:cs typeface="Arial Narrow"/>
              </a:rPr>
              <a:t>10169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spc="-10" dirty="0">
                <a:solidFill>
                  <a:srgbClr val="231F20"/>
                </a:solidFill>
                <a:latin typeface="Arial Narrow"/>
                <a:cs typeface="Arial Narrow"/>
              </a:rPr>
              <a:t>CID:</a:t>
            </a:r>
            <a:r>
              <a:rPr sz="409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409" dirty="0">
                <a:solidFill>
                  <a:srgbClr val="231F20"/>
                </a:solidFill>
                <a:latin typeface="Arial Narrow"/>
                <a:cs typeface="Arial Narrow"/>
              </a:rPr>
              <a:t>2239193</a:t>
            </a:r>
            <a:endParaRPr sz="409" dirty="0">
              <a:latin typeface="Arial Narrow"/>
              <a:cs typeface="Arial Narrow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0B41A9-112F-4BA4-82AD-DFDB0D9C8F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4905" y="4651005"/>
            <a:ext cx="2908044" cy="2621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1782" y="284369"/>
            <a:ext cx="333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+mj-lt"/>
              </a:rPr>
              <a:t>Non-Qualified Plan Agenda</a:t>
            </a:r>
            <a:endParaRPr lang="en-US" sz="76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885" y="950062"/>
            <a:ext cx="289430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dirty="0">
                <a:solidFill>
                  <a:schemeClr val="accent6"/>
                </a:solidFill>
              </a:rPr>
              <a:t>Secure Act 2.0 Impact on NQ plans</a:t>
            </a:r>
          </a:p>
          <a:p>
            <a:pPr>
              <a:spcAft>
                <a:spcPts val="1200"/>
              </a:spcAft>
            </a:pPr>
            <a:r>
              <a:rPr lang="en-US" sz="1000" b="1" dirty="0">
                <a:solidFill>
                  <a:schemeClr val="accent6"/>
                </a:solidFill>
              </a:rPr>
              <a:t>Administrative and Technology Updates</a:t>
            </a:r>
          </a:p>
          <a:p>
            <a:pPr marL="514342" lvl="1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accent6"/>
                </a:solidFill>
              </a:rPr>
              <a:t>Statement Enhancement</a:t>
            </a:r>
          </a:p>
          <a:p>
            <a:pPr marL="514342" lvl="1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accent6"/>
                </a:solidFill>
              </a:rPr>
              <a:t>2023 Web Enhancements</a:t>
            </a:r>
            <a:endParaRPr lang="en-US" sz="1000" b="1" dirty="0">
              <a:solidFill>
                <a:schemeClr val="accent6"/>
              </a:solidFill>
            </a:endParaRPr>
          </a:p>
          <a:p>
            <a:pPr>
              <a:spcAft>
                <a:spcPts val="1200"/>
              </a:spcAft>
            </a:pPr>
            <a:endParaRPr lang="en-US" sz="1000" b="1" dirty="0">
              <a:solidFill>
                <a:schemeClr val="accent6"/>
              </a:solidFill>
            </a:endParaRPr>
          </a:p>
          <a:p>
            <a:pPr>
              <a:spcAft>
                <a:spcPts val="1200"/>
              </a:spcAft>
            </a:pPr>
            <a:endParaRPr lang="en-US" sz="1000" b="1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11098" y="1941836"/>
            <a:ext cx="546904" cy="546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03E0B-ABEE-8C41-9E13-17F4BFB02436}"/>
              </a:ext>
            </a:extLst>
          </p:cNvPr>
          <p:cNvSpPr txBox="1"/>
          <p:nvPr/>
        </p:nvSpPr>
        <p:spPr>
          <a:xfrm>
            <a:off x="534693" y="1346312"/>
            <a:ext cx="177815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rgbClr val="55595D"/>
                </a:solidFill>
              </a:rPr>
              <a:t> 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44E5F0BE-BAD5-6146-BC99-B09CAD721B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6" r="28616"/>
          <a:stretch/>
        </p:blipFill>
        <p:spPr>
          <a:xfrm>
            <a:off x="3858184" y="0"/>
            <a:ext cx="3016652" cy="4572000"/>
          </a:xfrm>
        </p:spPr>
      </p:pic>
      <p:sp>
        <p:nvSpPr>
          <p:cNvPr id="2" name="TextBox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 algn="l">
              <a:defRPr/>
            </a:pPr>
            <a:endParaRPr lang="en-US" sz="1100" dirty="0"/>
          </a:p>
          <a:p>
            <a:r>
              <a:rPr lang="en-US" sz="100" dirty="0"/>
              <a:t>ADMASTER-STAMP!20211208-1865081-6009087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114800" y="4305300"/>
            <a:ext cx="3810000" cy="243324"/>
          </a:xfrm>
          <a:prstGeom prst="rect">
            <a:avLst/>
          </a:prstGeom>
        </p:spPr>
        <p:txBody>
          <a:bodyPr lIns="0" tIns="0" rIns="0" bIns="0" rtlCol="0" anchor="t" anchorCtr="0">
            <a:noAutofit/>
          </a:bodyPr>
          <a:lstStyle/>
          <a:p>
            <a:pPr algn="l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C915139-C7FE-5C41-BEC2-F2E547110E3B}"/>
              </a:ext>
            </a:extLst>
          </p:cNvPr>
          <p:cNvSpPr txBox="1"/>
          <p:nvPr/>
        </p:nvSpPr>
        <p:spPr>
          <a:xfrm>
            <a:off x="186861" y="3574473"/>
            <a:ext cx="5053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spcAft>
                <a:spcPts val="450"/>
              </a:spcAft>
              <a:defRPr sz="2000">
                <a:solidFill>
                  <a:srgbClr val="E47B0A"/>
                </a:solidFill>
                <a:latin typeface="Arial" panose="020B0604020202020204" pitchFamily="34" charset="0"/>
                <a:ea typeface="Proxima Nova Light" charset="0"/>
                <a:cs typeface="Arial" panose="020B0604020202020204" pitchFamily="34" charset="0"/>
              </a:defRPr>
            </a:lvl1pPr>
          </a:lstStyle>
          <a:p>
            <a:pPr defTabSz="342900"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58000"/>
                </a:solidFill>
              </a:rPr>
              <a:t>Secure Act 2.0 and Nonqualified Plans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385714"/>
          </a:xfrm>
          <a:prstGeom prst="rect">
            <a:avLst/>
          </a:prstGeom>
        </p:spPr>
      </p:pic>
      <p:pic>
        <p:nvPicPr>
          <p:cNvPr id="5" name="Picture 4" hidden="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09" y="3427013"/>
            <a:ext cx="1347683" cy="9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0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597E617-4103-B84A-BE4E-1B0768EDE4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0"/>
            <a:ext cx="6858000" cy="2571750"/>
          </a:xfr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50A80CD-6066-D34C-9ED5-2113E03D7ED0}"/>
              </a:ext>
            </a:extLst>
          </p:cNvPr>
          <p:cNvSpPr txBox="1"/>
          <p:nvPr/>
        </p:nvSpPr>
        <p:spPr>
          <a:xfrm>
            <a:off x="361340" y="1187177"/>
            <a:ext cx="238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BFF156-AE81-6C45-89DA-6837610A2A8E}"/>
              </a:ext>
            </a:extLst>
          </p:cNvPr>
          <p:cNvSpPr/>
          <p:nvPr/>
        </p:nvSpPr>
        <p:spPr>
          <a:xfrm>
            <a:off x="619838" y="2745138"/>
            <a:ext cx="574807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-109728" defTabSz="30003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Secure Act 2.0 had little impact on 409A plans</a:t>
            </a:r>
          </a:p>
          <a:p>
            <a:pPr marL="109728" indent="-109728" defTabSz="30003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the increase in the age (72 to 73-75) for RMD’s has made the staging of NQ payments more important</a:t>
            </a:r>
          </a:p>
          <a:p>
            <a:pPr marL="109728" indent="-109728" defTabSz="30003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 effort to help support the cost of the Secure Act 2.0 the act requires 401(k) participants 50+ making $145,000+ to make their catch up in a Roth instead of a pre-tax contribution</a:t>
            </a:r>
          </a:p>
          <a:p>
            <a:pPr marL="109728" indent="-109728" defTabSz="30003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Sponsors may consider adding distribution workshops in 2023/2024to help plan participants integrate their NQ plan with other retirement programs</a:t>
            </a:r>
          </a:p>
          <a:p>
            <a:pPr marL="109728" indent="-109728" defTabSz="300030">
              <a:spcAft>
                <a:spcPts val="300"/>
              </a:spcAft>
              <a:buFont typeface="Arial" charset="0"/>
              <a:buChar char="•"/>
              <a:defRPr/>
            </a:pPr>
            <a:endParaRPr lang="en-US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-109728" defTabSz="300030">
              <a:spcAft>
                <a:spcPts val="300"/>
              </a:spcAft>
              <a:buFont typeface="Arial" charset="0"/>
              <a:buChar char="•"/>
              <a:defRPr/>
            </a:pPr>
            <a:endParaRPr lang="en-US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0030">
              <a:spcAft>
                <a:spcPts val="300"/>
              </a:spcAft>
              <a:defRPr/>
            </a:pPr>
            <a:endParaRPr lang="en-US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276D63-0795-D54E-8D58-52BA33D141C3}"/>
              </a:ext>
            </a:extLst>
          </p:cNvPr>
          <p:cNvSpPr txBox="1"/>
          <p:nvPr/>
        </p:nvSpPr>
        <p:spPr>
          <a:xfrm>
            <a:off x="619838" y="2098701"/>
            <a:ext cx="1603667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Secure Act 2.0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378C5B-B389-8A4E-8359-FCD21DBBBECD}"/>
              </a:ext>
            </a:extLst>
          </p:cNvPr>
          <p:cNvSpPr txBox="1"/>
          <p:nvPr/>
        </p:nvSpPr>
        <p:spPr>
          <a:xfrm>
            <a:off x="-1275958" y="1582768"/>
            <a:ext cx="177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5595D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AEA0D-6261-4033-8D00-E96FE5D04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" y="4614459"/>
            <a:ext cx="374326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717907"/>
              </p:ext>
            </p:extLst>
          </p:nvPr>
        </p:nvGraphicFramePr>
        <p:xfrm>
          <a:off x="507999" y="195343"/>
          <a:ext cx="5371253" cy="4369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6801019" imgH="5534138" progId="Excel.Sheet.12">
                  <p:embed/>
                </p:oleObj>
              </mc:Choice>
              <mc:Fallback>
                <p:oleObj name="Worksheet" r:id="rId3" imgW="6801019" imgH="55341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999" y="195343"/>
                        <a:ext cx="5371253" cy="4369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15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C915139-C7FE-5C41-BEC2-F2E547110E3B}"/>
              </a:ext>
            </a:extLst>
          </p:cNvPr>
          <p:cNvSpPr txBox="1"/>
          <p:nvPr/>
        </p:nvSpPr>
        <p:spPr>
          <a:xfrm>
            <a:off x="337936" y="3574474"/>
            <a:ext cx="5043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spcAft>
                <a:spcPts val="450"/>
              </a:spcAft>
              <a:defRPr sz="2000">
                <a:solidFill>
                  <a:srgbClr val="E47B0A"/>
                </a:solidFill>
                <a:latin typeface="Arial" panose="020B0604020202020204" pitchFamily="34" charset="0"/>
                <a:ea typeface="Proxima Nova Light" charset="0"/>
                <a:cs typeface="Arial" panose="020B0604020202020204" pitchFamily="34" charset="0"/>
              </a:defRPr>
            </a:lvl1pPr>
          </a:lstStyle>
          <a:p>
            <a:pPr defTabSz="342900"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58000"/>
                </a:solidFill>
              </a:rPr>
              <a:t>Administration and Technology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385714"/>
          </a:xfrm>
          <a:prstGeom prst="rect">
            <a:avLst/>
          </a:prstGeom>
        </p:spPr>
      </p:pic>
      <p:pic>
        <p:nvPicPr>
          <p:cNvPr id="5" name="Picture 4" hidden="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09" y="3427013"/>
            <a:ext cx="1347683" cy="9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8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24921" y="2180697"/>
            <a:ext cx="6602412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 baseline="0">
                <a:solidFill>
                  <a:srgbClr val="55595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Web </a:t>
            </a:r>
            <a:r>
              <a:rPr lang="en-US" sz="2400" dirty="0">
                <a:solidFill>
                  <a:schemeClr val="tx1"/>
                </a:solidFill>
              </a:rPr>
              <a:t>Enhancements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A60F42-EF03-40C7-AC36-6E46675143DD}"/>
              </a:ext>
            </a:extLst>
          </p:cNvPr>
          <p:cNvSpPr txBox="1"/>
          <p:nvPr/>
        </p:nvSpPr>
        <p:spPr>
          <a:xfrm>
            <a:off x="1019755" y="934678"/>
            <a:ext cx="5558781" cy="600544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38"/>
              </a:spcAft>
            </a:pPr>
            <a:r>
              <a:rPr lang="en-US" sz="2475" b="1" dirty="0">
                <a:latin typeface="+mj-lt"/>
                <a:ea typeface="+mj-ea"/>
                <a:cs typeface="+mj-cs"/>
              </a:rPr>
              <a:t>Before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7806FB-D036-49E5-A266-B6C84A64D10E}"/>
              </a:ext>
            </a:extLst>
          </p:cNvPr>
          <p:cNvGrpSpPr/>
          <p:nvPr/>
        </p:nvGrpSpPr>
        <p:grpSpPr>
          <a:xfrm>
            <a:off x="1173693" y="1689527"/>
            <a:ext cx="4496662" cy="2303394"/>
            <a:chOff x="0" y="596108"/>
            <a:chExt cx="12202277" cy="62505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68B01E-3E2D-4117-8172-CE0C4C5A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6108"/>
              <a:ext cx="12192000" cy="20809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EE4E34-A1E9-4761-902E-84B097565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77" y="2553758"/>
              <a:ext cx="12192000" cy="4292910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6AA75F2-56F3-4481-BB6A-248B6B9527C2}"/>
                </a:ext>
              </a:extLst>
            </p:cNvPr>
            <p:cNvSpPr/>
            <p:nvPr/>
          </p:nvSpPr>
          <p:spPr>
            <a:xfrm>
              <a:off x="308225" y="2019928"/>
              <a:ext cx="1777429" cy="48288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</p:spTree>
    <p:extLst>
      <p:ext uri="{BB962C8B-B14F-4D97-AF65-F5344CB8AC3E}">
        <p14:creationId xmlns:p14="http://schemas.microsoft.com/office/powerpoint/2010/main" val="323679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A60F42-EF03-40C7-AC36-6E46675143DD}"/>
              </a:ext>
            </a:extLst>
          </p:cNvPr>
          <p:cNvSpPr txBox="1"/>
          <p:nvPr/>
        </p:nvSpPr>
        <p:spPr>
          <a:xfrm>
            <a:off x="1019755" y="934678"/>
            <a:ext cx="5558781" cy="600544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38"/>
              </a:spcAft>
            </a:pPr>
            <a:r>
              <a:rPr lang="en-US" sz="2475" b="1" dirty="0">
                <a:latin typeface="+mj-lt"/>
                <a:ea typeface="+mj-ea"/>
                <a:cs typeface="+mj-cs"/>
              </a:rPr>
              <a:t>After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CA6674-0A87-4777-9240-76D4E05A16AF}"/>
              </a:ext>
            </a:extLst>
          </p:cNvPr>
          <p:cNvGrpSpPr/>
          <p:nvPr/>
        </p:nvGrpSpPr>
        <p:grpSpPr>
          <a:xfrm>
            <a:off x="1234798" y="1689528"/>
            <a:ext cx="4374453" cy="2303395"/>
            <a:chOff x="0" y="431721"/>
            <a:chExt cx="12192000" cy="64197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68B01E-3E2D-4117-8172-CE0C4C5A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31721"/>
              <a:ext cx="12192000" cy="2080939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6AA75F2-56F3-4481-BB6A-248B6B9527C2}"/>
                </a:ext>
              </a:extLst>
            </p:cNvPr>
            <p:cNvSpPr/>
            <p:nvPr/>
          </p:nvSpPr>
          <p:spPr>
            <a:xfrm>
              <a:off x="308225" y="1887264"/>
              <a:ext cx="1777429" cy="48288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E4099C-4393-4BD1-8945-AE24EFDB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472292"/>
              <a:ext cx="12192000" cy="4379199"/>
            </a:xfrm>
            <a:prstGeom prst="rect">
              <a:avLst/>
            </a:prstGeom>
          </p:spPr>
        </p:pic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D19A7603-1B9C-4DEC-BDB1-0EBAA768FD57}"/>
                </a:ext>
              </a:extLst>
            </p:cNvPr>
            <p:cNvSpPr/>
            <p:nvPr/>
          </p:nvSpPr>
          <p:spPr>
            <a:xfrm>
              <a:off x="523981" y="2947228"/>
              <a:ext cx="349321" cy="481772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</p:spTree>
    <p:extLst>
      <p:ext uri="{BB962C8B-B14F-4D97-AF65-F5344CB8AC3E}">
        <p14:creationId xmlns:p14="http://schemas.microsoft.com/office/powerpoint/2010/main" val="219683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">
      <a:dk1>
        <a:srgbClr val="F58000"/>
      </a:dk1>
      <a:lt1>
        <a:srgbClr val="FFFFFF"/>
      </a:lt1>
      <a:dk2>
        <a:srgbClr val="6E6E6E"/>
      </a:dk2>
      <a:lt2>
        <a:srgbClr val="FFFFFF"/>
      </a:lt2>
      <a:accent1>
        <a:srgbClr val="F58000"/>
      </a:accent1>
      <a:accent2>
        <a:srgbClr val="E9691F"/>
      </a:accent2>
      <a:accent3>
        <a:srgbClr val="FEC500"/>
      </a:accent3>
      <a:accent4>
        <a:srgbClr val="B73F7C"/>
      </a:accent4>
      <a:accent5>
        <a:srgbClr val="551B57"/>
      </a:accent5>
      <a:accent6>
        <a:srgbClr val="14597B"/>
      </a:accent6>
      <a:hlink>
        <a:srgbClr val="0097A9"/>
      </a:hlink>
      <a:folHlink>
        <a:srgbClr val="76C5E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696679DAC6B43A24406F78E1A8E84" ma:contentTypeVersion="10" ma:contentTypeDescription="Create a new document." ma:contentTypeScope="" ma:versionID="5e35fc3a60c91c8768c82c20cd7fa29b">
  <xsd:schema xmlns:xsd="http://www.w3.org/2001/XMLSchema" xmlns:xs="http://www.w3.org/2001/XMLSchema" xmlns:p="http://schemas.microsoft.com/office/2006/metadata/properties" xmlns:ns3="a8c8bf39-7fc3-44e2-bfd5-34de8c5c6738" targetNamespace="http://schemas.microsoft.com/office/2006/metadata/properties" ma:root="true" ma:fieldsID="d8556fa600e33322e8bd497a1ed74a8d" ns3:_="">
    <xsd:import namespace="a8c8bf39-7fc3-44e2-bfd5-34de8c5c67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8bf39-7fc3-44e2-bfd5-34de8c5c67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ABB22-6AC8-4014-B9C7-88D743621147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a8c8bf39-7fc3-44e2-bfd5-34de8c5c6738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B7875E-A9CA-4FE2-B638-F3E09E958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c8bf39-7fc3-44e2-bfd5-34de8c5c67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2983D5-3B27-43AA-9A4F-841F73E46D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28359</TotalTime>
  <Words>1531</Words>
  <Application>Microsoft Office PowerPoint</Application>
  <PresentationFormat>Custom</PresentationFormat>
  <Paragraphs>60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Arial</vt:lpstr>
      <vt:lpstr>Arial Narrow</vt:lpstr>
      <vt:lpstr>Calibri</vt:lpstr>
      <vt:lpstr>Calibri Light</vt:lpstr>
      <vt:lpstr>Proxima Nova Light</vt:lpstr>
      <vt:lpstr>Proxima Nova Lt</vt:lpstr>
      <vt:lpstr>Office Theme</vt:lpstr>
      <vt:lpstr>Custom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NQ Statement Enhancements </vt:lpstr>
      <vt:lpstr>NQ Statement Enhancements</vt:lpstr>
      <vt:lpstr>NQ Statement Enhancements</vt:lpstr>
      <vt:lpstr>PowerPoint Presentation</vt:lpstr>
    </vt:vector>
  </TitlesOfParts>
  <Manager/>
  <Company>Voya Financial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 Powerpoint Template_4x3</dc:title>
  <dc:subject/>
  <dc:creator>Voya Financial</dc:creator>
  <cp:keywords/>
  <dc:description/>
  <cp:lastModifiedBy>Nicholson, Stephanie</cp:lastModifiedBy>
  <cp:revision>611</cp:revision>
  <dcterms:created xsi:type="dcterms:W3CDTF">2017-04-20T10:33:49Z</dcterms:created>
  <dcterms:modified xsi:type="dcterms:W3CDTF">2023-05-08T17:30:18Z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0x01010082B696679DAC6B43A24406F78E1A8E84</vt:lpwstr>
  </property>
  <property fmtid="{D5CDD505-2E9C-101B-9397-08002B2CF9AE}" pid="3" name="MSIP_Label_a03dd4df-19b2-4daf-91f5-9ebdfbcb860d_Enabled">
    <vt:lpwstr>true</vt:lpwstr>
  </property>
  <property fmtid="{D5CDD505-2E9C-101B-9397-08002B2CF9AE}" pid="4" name="MSIP_Label_a03dd4df-19b2-4daf-91f5-9ebdfbcb860d_SetDate">
    <vt:lpwstr>2021-08-17T17:16:04Z</vt:lpwstr>
  </property>
  <property fmtid="{D5CDD505-2E9C-101B-9397-08002B2CF9AE}" pid="5" name="MSIP_Label_a03dd4df-19b2-4daf-91f5-9ebdfbcb860d_Method">
    <vt:lpwstr>Privileged</vt:lpwstr>
  </property>
  <property fmtid="{D5CDD505-2E9C-101B-9397-08002B2CF9AE}" pid="6" name="MSIP_Label_a03dd4df-19b2-4daf-91f5-9ebdfbcb860d_Name">
    <vt:lpwstr>C1 - Public</vt:lpwstr>
  </property>
  <property fmtid="{D5CDD505-2E9C-101B-9397-08002B2CF9AE}" pid="7" name="MSIP_Label_a03dd4df-19b2-4daf-91f5-9ebdfbcb860d_SiteId">
    <vt:lpwstr>e3054106-a46a-4dc0-b86d-2ba84a24cdc4</vt:lpwstr>
  </property>
  <property fmtid="{D5CDD505-2E9C-101B-9397-08002B2CF9AE}" pid="8" name="MSIP_Label_a03dd4df-19b2-4daf-91f5-9ebdfbcb860d_ActionId">
    <vt:lpwstr>06b16ca8-9a00-4b52-b322-5540909f5ffa</vt:lpwstr>
  </property>
  <property fmtid="{D5CDD505-2E9C-101B-9397-08002B2CF9AE}" pid="9" name="MSIP_Label_a03dd4df-19b2-4daf-91f5-9ebdfbcb860d_ContentBits">
    <vt:lpwstr>0</vt:lpwstr>
  </property>
</Properties>
</file>