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3"/>
  </p:notesMasterIdLst>
  <p:sldIdLst>
    <p:sldId id="256" r:id="rId5"/>
    <p:sldId id="315" r:id="rId6"/>
    <p:sldId id="316" r:id="rId7"/>
    <p:sldId id="317"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12" r:id="rId22"/>
    <p:sldId id="271" r:id="rId23"/>
    <p:sldId id="314"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8556" autoAdjust="0"/>
  </p:normalViewPr>
  <p:slideViewPr>
    <p:cSldViewPr snapToGrid="0">
      <p:cViewPr varScale="1">
        <p:scale>
          <a:sx n="43" d="100"/>
          <a:sy n="43" d="100"/>
        </p:scale>
        <p:origin x="1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McDearmon" userId="15db7611-ba75-4c89-bc79-806efb06932d" providerId="ADAL" clId="{8D1FCB59-67C1-448F-ADC8-28B1AD1F14C3}"/>
    <pc:docChg chg="custSel modSld">
      <pc:chgData name="Monica McDearmon" userId="15db7611-ba75-4c89-bc79-806efb06932d" providerId="ADAL" clId="{8D1FCB59-67C1-448F-ADC8-28B1AD1F14C3}" dt="2024-12-17T15:20:16.457" v="165" actId="20577"/>
      <pc:docMkLst>
        <pc:docMk/>
      </pc:docMkLst>
      <pc:sldChg chg="modSp mod">
        <pc:chgData name="Monica McDearmon" userId="15db7611-ba75-4c89-bc79-806efb06932d" providerId="ADAL" clId="{8D1FCB59-67C1-448F-ADC8-28B1AD1F14C3}" dt="2024-12-17T15:19:42.339" v="1" actId="20577"/>
        <pc:sldMkLst>
          <pc:docMk/>
          <pc:sldMk cId="4122310756" sldId="271"/>
        </pc:sldMkLst>
        <pc:graphicFrameChg chg="modGraphic">
          <ac:chgData name="Monica McDearmon" userId="15db7611-ba75-4c89-bc79-806efb06932d" providerId="ADAL" clId="{8D1FCB59-67C1-448F-ADC8-28B1AD1F14C3}" dt="2024-12-17T15:19:42.339" v="1" actId="20577"/>
          <ac:graphicFrameMkLst>
            <pc:docMk/>
            <pc:sldMk cId="4122310756" sldId="271"/>
            <ac:graphicFrameMk id="6" creationId="{7F75570F-8683-47E5-B393-362A721CE48E}"/>
          </ac:graphicFrameMkLst>
        </pc:graphicFrameChg>
      </pc:sldChg>
      <pc:sldChg chg="modSp mod">
        <pc:chgData name="Monica McDearmon" userId="15db7611-ba75-4c89-bc79-806efb06932d" providerId="ADAL" clId="{8D1FCB59-67C1-448F-ADC8-28B1AD1F14C3}" dt="2024-12-17T15:20:16.457" v="165" actId="20577"/>
        <pc:sldMkLst>
          <pc:docMk/>
          <pc:sldMk cId="1343770909" sldId="316"/>
        </pc:sldMkLst>
        <pc:spChg chg="mod">
          <ac:chgData name="Monica McDearmon" userId="15db7611-ba75-4c89-bc79-806efb06932d" providerId="ADAL" clId="{8D1FCB59-67C1-448F-ADC8-28B1AD1F14C3}" dt="2024-12-17T15:20:16.457" v="165" actId="20577"/>
          <ac:spMkLst>
            <pc:docMk/>
            <pc:sldMk cId="1343770909" sldId="316"/>
            <ac:spMk id="3" creationId="{BF2B94C4-0E96-489D-BD6D-E0B5113426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2C3F9-7F03-408E-A0B5-171D1146424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7429C4-4090-422E-90E2-C2CC9EE79052}">
      <dgm:prSet phldrT="[Text]"/>
      <dgm:spPr/>
      <dgm:t>
        <a:bodyPr/>
        <a:lstStyle/>
        <a:p>
          <a:r>
            <a:rPr lang="en-US" dirty="0"/>
            <a:t>Banking and the  Six C’s of Credit</a:t>
          </a:r>
        </a:p>
      </dgm:t>
    </dgm:pt>
    <dgm:pt modelId="{4A7CF4C4-5A6D-41D5-9CE5-AAC1ED57F1AE}" type="parTrans" cxnId="{1AC1F82D-36D8-415D-A159-D9EDE374673A}">
      <dgm:prSet/>
      <dgm:spPr/>
      <dgm:t>
        <a:bodyPr/>
        <a:lstStyle/>
        <a:p>
          <a:endParaRPr lang="en-US"/>
        </a:p>
      </dgm:t>
    </dgm:pt>
    <dgm:pt modelId="{01B85080-DCF9-41F3-B008-066143611353}" type="sibTrans" cxnId="{1AC1F82D-36D8-415D-A159-D9EDE374673A}">
      <dgm:prSet/>
      <dgm:spPr/>
      <dgm:t>
        <a:bodyPr/>
        <a:lstStyle/>
        <a:p>
          <a:endParaRPr lang="en-US"/>
        </a:p>
      </dgm:t>
    </dgm:pt>
    <dgm:pt modelId="{D0FE708C-2665-41B5-936B-5A63EB32AEDC}">
      <dgm:prSet phldrT="[Text]"/>
      <dgm:spPr/>
      <dgm:t>
        <a:bodyPr/>
        <a:lstStyle/>
        <a:p>
          <a:r>
            <a:rPr lang="en-US" dirty="0"/>
            <a:t>Credit History</a:t>
          </a:r>
        </a:p>
      </dgm:t>
    </dgm:pt>
    <dgm:pt modelId="{331B8666-74FD-4A41-9831-E1E7B4058350}" type="parTrans" cxnId="{D33A671C-2B48-4C55-A228-73D344DDEEC3}">
      <dgm:prSet/>
      <dgm:spPr/>
      <dgm:t>
        <a:bodyPr/>
        <a:lstStyle/>
        <a:p>
          <a:endParaRPr lang="en-US"/>
        </a:p>
      </dgm:t>
    </dgm:pt>
    <dgm:pt modelId="{62886CAA-CA1C-4DAE-94FA-588BFDEBAE5C}" type="sibTrans" cxnId="{D33A671C-2B48-4C55-A228-73D344DDEEC3}">
      <dgm:prSet/>
      <dgm:spPr/>
      <dgm:t>
        <a:bodyPr/>
        <a:lstStyle/>
        <a:p>
          <a:endParaRPr lang="en-US"/>
        </a:p>
      </dgm:t>
    </dgm:pt>
    <dgm:pt modelId="{4B101DB2-39FB-492F-96D7-7738F17C8D1F}">
      <dgm:prSet phldrT="[Text]"/>
      <dgm:spPr/>
      <dgm:t>
        <a:bodyPr/>
        <a:lstStyle/>
        <a:p>
          <a:r>
            <a:rPr lang="en-US" dirty="0"/>
            <a:t>Collateral</a:t>
          </a:r>
        </a:p>
      </dgm:t>
    </dgm:pt>
    <dgm:pt modelId="{7E786C18-B6A0-4FCB-A520-3F91D0E672BD}" type="parTrans" cxnId="{EC13FC60-B534-42C9-80CF-91F759E2ABC0}">
      <dgm:prSet/>
      <dgm:spPr/>
      <dgm:t>
        <a:bodyPr/>
        <a:lstStyle/>
        <a:p>
          <a:endParaRPr lang="en-US"/>
        </a:p>
      </dgm:t>
    </dgm:pt>
    <dgm:pt modelId="{762EE6B8-C00A-4EA9-BF05-81D3D0C2A6AF}" type="sibTrans" cxnId="{EC13FC60-B534-42C9-80CF-91F759E2ABC0}">
      <dgm:prSet/>
      <dgm:spPr/>
      <dgm:t>
        <a:bodyPr/>
        <a:lstStyle/>
        <a:p>
          <a:endParaRPr lang="en-US"/>
        </a:p>
      </dgm:t>
    </dgm:pt>
    <dgm:pt modelId="{7E23F41D-01A1-4AD2-8515-AF2325C8BAD6}">
      <dgm:prSet phldrT="[Text]"/>
      <dgm:spPr/>
      <dgm:t>
        <a:bodyPr/>
        <a:lstStyle/>
        <a:p>
          <a:r>
            <a:rPr lang="en-US" dirty="0"/>
            <a:t>Capacity</a:t>
          </a:r>
        </a:p>
      </dgm:t>
    </dgm:pt>
    <dgm:pt modelId="{F16AB6FF-8AF1-47B5-A105-6B4866DAE2EC}" type="parTrans" cxnId="{DAE39CBB-A11F-42D8-BDC9-F548FF19C058}">
      <dgm:prSet/>
      <dgm:spPr/>
      <dgm:t>
        <a:bodyPr/>
        <a:lstStyle/>
        <a:p>
          <a:endParaRPr lang="en-US"/>
        </a:p>
      </dgm:t>
    </dgm:pt>
    <dgm:pt modelId="{70DB0A3C-8214-4E69-8AC1-F2D1110FF4C8}" type="sibTrans" cxnId="{DAE39CBB-A11F-42D8-BDC9-F548FF19C058}">
      <dgm:prSet/>
      <dgm:spPr/>
      <dgm:t>
        <a:bodyPr/>
        <a:lstStyle/>
        <a:p>
          <a:endParaRPr lang="en-US"/>
        </a:p>
      </dgm:t>
    </dgm:pt>
    <dgm:pt modelId="{65196202-C691-414F-95BB-DF9B20B88579}">
      <dgm:prSet/>
      <dgm:spPr/>
      <dgm:t>
        <a:bodyPr/>
        <a:lstStyle/>
        <a:p>
          <a:r>
            <a:rPr lang="en-US" dirty="0"/>
            <a:t>Conditions</a:t>
          </a:r>
        </a:p>
      </dgm:t>
    </dgm:pt>
    <dgm:pt modelId="{3C1A2D9D-76AD-4C0B-8C69-CAEB26A50FEE}" type="parTrans" cxnId="{EE87ABCB-87BF-4122-9C6C-01DA210D5A55}">
      <dgm:prSet/>
      <dgm:spPr/>
      <dgm:t>
        <a:bodyPr/>
        <a:lstStyle/>
        <a:p>
          <a:endParaRPr lang="en-US"/>
        </a:p>
      </dgm:t>
    </dgm:pt>
    <dgm:pt modelId="{683EDBAD-ACAD-4B88-8A0D-B54CAC3EB591}" type="sibTrans" cxnId="{EE87ABCB-87BF-4122-9C6C-01DA210D5A55}">
      <dgm:prSet/>
      <dgm:spPr/>
      <dgm:t>
        <a:bodyPr/>
        <a:lstStyle/>
        <a:p>
          <a:endParaRPr lang="en-US"/>
        </a:p>
      </dgm:t>
    </dgm:pt>
    <dgm:pt modelId="{DE931CDF-55D5-402C-9FA3-38BF9637047B}">
      <dgm:prSet/>
      <dgm:spPr/>
      <dgm:t>
        <a:bodyPr/>
        <a:lstStyle/>
        <a:p>
          <a:r>
            <a:rPr lang="en-US" dirty="0"/>
            <a:t>Capital</a:t>
          </a:r>
        </a:p>
      </dgm:t>
    </dgm:pt>
    <dgm:pt modelId="{2223BBE9-96E1-44F6-803A-38FC5AB08BD2}" type="parTrans" cxnId="{36F80800-C9DD-46EF-B1E4-AA4138AADC1B}">
      <dgm:prSet/>
      <dgm:spPr/>
      <dgm:t>
        <a:bodyPr/>
        <a:lstStyle/>
        <a:p>
          <a:endParaRPr lang="en-US"/>
        </a:p>
      </dgm:t>
    </dgm:pt>
    <dgm:pt modelId="{4480BC53-6D20-4E4F-8FC5-6E623AF8EE1E}" type="sibTrans" cxnId="{36F80800-C9DD-46EF-B1E4-AA4138AADC1B}">
      <dgm:prSet/>
      <dgm:spPr/>
      <dgm:t>
        <a:bodyPr/>
        <a:lstStyle/>
        <a:p>
          <a:endParaRPr lang="en-US"/>
        </a:p>
      </dgm:t>
    </dgm:pt>
    <dgm:pt modelId="{042FFF5E-8DD2-416D-8462-1E988F5FCA7F}">
      <dgm:prSet/>
      <dgm:spPr/>
      <dgm:t>
        <a:bodyPr/>
        <a:lstStyle/>
        <a:p>
          <a:r>
            <a:rPr lang="en-US" dirty="0"/>
            <a:t>Character</a:t>
          </a:r>
        </a:p>
      </dgm:t>
    </dgm:pt>
    <dgm:pt modelId="{62478EFA-C82B-4C9E-9B29-1A05E80802EC}" type="parTrans" cxnId="{3C1E113A-E76B-4C75-9682-BBB4726E9B57}">
      <dgm:prSet/>
      <dgm:spPr/>
      <dgm:t>
        <a:bodyPr/>
        <a:lstStyle/>
        <a:p>
          <a:endParaRPr lang="en-US"/>
        </a:p>
      </dgm:t>
    </dgm:pt>
    <dgm:pt modelId="{BBAC427F-6668-4AA7-820B-CEA3D8C5AB02}" type="sibTrans" cxnId="{3C1E113A-E76B-4C75-9682-BBB4726E9B57}">
      <dgm:prSet/>
      <dgm:spPr/>
      <dgm:t>
        <a:bodyPr/>
        <a:lstStyle/>
        <a:p>
          <a:endParaRPr lang="en-US"/>
        </a:p>
      </dgm:t>
    </dgm:pt>
    <dgm:pt modelId="{48CF6E9B-325B-411E-8271-C40F46FE4DF5}" type="pres">
      <dgm:prSet presAssocID="{18B2C3F9-7F03-408E-A0B5-171D11464242}" presName="cycle" presStyleCnt="0">
        <dgm:presLayoutVars>
          <dgm:chMax val="1"/>
          <dgm:dir/>
          <dgm:animLvl val="ctr"/>
          <dgm:resizeHandles val="exact"/>
        </dgm:presLayoutVars>
      </dgm:prSet>
      <dgm:spPr/>
    </dgm:pt>
    <dgm:pt modelId="{D8B8A037-0E93-452A-AAB2-6499185DE266}" type="pres">
      <dgm:prSet presAssocID="{387429C4-4090-422E-90E2-C2CC9EE79052}" presName="centerShape" presStyleLbl="node0" presStyleIdx="0" presStyleCnt="1"/>
      <dgm:spPr/>
    </dgm:pt>
    <dgm:pt modelId="{EC386A56-524F-4135-840D-47721091A025}" type="pres">
      <dgm:prSet presAssocID="{331B8666-74FD-4A41-9831-E1E7B4058350}" presName="parTrans" presStyleLbl="bgSibTrans2D1" presStyleIdx="0" presStyleCnt="6"/>
      <dgm:spPr/>
    </dgm:pt>
    <dgm:pt modelId="{CB731126-F2FA-4EC3-9DAB-8EE515B66646}" type="pres">
      <dgm:prSet presAssocID="{D0FE708C-2665-41B5-936B-5A63EB32AEDC}" presName="node" presStyleLbl="node1" presStyleIdx="0" presStyleCnt="6">
        <dgm:presLayoutVars>
          <dgm:bulletEnabled val="1"/>
        </dgm:presLayoutVars>
      </dgm:prSet>
      <dgm:spPr/>
    </dgm:pt>
    <dgm:pt modelId="{24C7D81E-BB02-40CF-AB97-046AF7143504}" type="pres">
      <dgm:prSet presAssocID="{7E786C18-B6A0-4FCB-A520-3F91D0E672BD}" presName="parTrans" presStyleLbl="bgSibTrans2D1" presStyleIdx="1" presStyleCnt="6"/>
      <dgm:spPr/>
    </dgm:pt>
    <dgm:pt modelId="{4B4AE6F3-6422-4CE0-8286-1F3516E345E6}" type="pres">
      <dgm:prSet presAssocID="{4B101DB2-39FB-492F-96D7-7738F17C8D1F}" presName="node" presStyleLbl="node1" presStyleIdx="1" presStyleCnt="6">
        <dgm:presLayoutVars>
          <dgm:bulletEnabled val="1"/>
        </dgm:presLayoutVars>
      </dgm:prSet>
      <dgm:spPr/>
    </dgm:pt>
    <dgm:pt modelId="{BF93ADA6-B08D-4806-9D1A-871D9953F0FC}" type="pres">
      <dgm:prSet presAssocID="{F16AB6FF-8AF1-47B5-A105-6B4866DAE2EC}" presName="parTrans" presStyleLbl="bgSibTrans2D1" presStyleIdx="2" presStyleCnt="6"/>
      <dgm:spPr/>
    </dgm:pt>
    <dgm:pt modelId="{607266D5-3D80-47A3-94EF-4DE273BD2294}" type="pres">
      <dgm:prSet presAssocID="{7E23F41D-01A1-4AD2-8515-AF2325C8BAD6}" presName="node" presStyleLbl="node1" presStyleIdx="2" presStyleCnt="6">
        <dgm:presLayoutVars>
          <dgm:bulletEnabled val="1"/>
        </dgm:presLayoutVars>
      </dgm:prSet>
      <dgm:spPr/>
    </dgm:pt>
    <dgm:pt modelId="{793A1A3B-38BD-48D6-B0BF-FCB4F8433E7C}" type="pres">
      <dgm:prSet presAssocID="{3C1A2D9D-76AD-4C0B-8C69-CAEB26A50FEE}" presName="parTrans" presStyleLbl="bgSibTrans2D1" presStyleIdx="3" presStyleCnt="6"/>
      <dgm:spPr/>
    </dgm:pt>
    <dgm:pt modelId="{3C60E911-6B08-4586-843B-200F8EDAA41B}" type="pres">
      <dgm:prSet presAssocID="{65196202-C691-414F-95BB-DF9B20B88579}" presName="node" presStyleLbl="node1" presStyleIdx="3" presStyleCnt="6">
        <dgm:presLayoutVars>
          <dgm:bulletEnabled val="1"/>
        </dgm:presLayoutVars>
      </dgm:prSet>
      <dgm:spPr/>
    </dgm:pt>
    <dgm:pt modelId="{F5F9935A-25E3-4628-B12A-C8AEFFB58196}" type="pres">
      <dgm:prSet presAssocID="{2223BBE9-96E1-44F6-803A-38FC5AB08BD2}" presName="parTrans" presStyleLbl="bgSibTrans2D1" presStyleIdx="4" presStyleCnt="6"/>
      <dgm:spPr/>
    </dgm:pt>
    <dgm:pt modelId="{A665ED54-B790-4D7F-949B-EC7234C8B15D}" type="pres">
      <dgm:prSet presAssocID="{DE931CDF-55D5-402C-9FA3-38BF9637047B}" presName="node" presStyleLbl="node1" presStyleIdx="4" presStyleCnt="6" custRadScaleRad="102846" custRadScaleInc="5347">
        <dgm:presLayoutVars>
          <dgm:bulletEnabled val="1"/>
        </dgm:presLayoutVars>
      </dgm:prSet>
      <dgm:spPr/>
    </dgm:pt>
    <dgm:pt modelId="{85CDD49C-7BFE-4EEC-A800-6E22FE83C846}" type="pres">
      <dgm:prSet presAssocID="{62478EFA-C82B-4C9E-9B29-1A05E80802EC}" presName="parTrans" presStyleLbl="bgSibTrans2D1" presStyleIdx="5" presStyleCnt="6"/>
      <dgm:spPr/>
    </dgm:pt>
    <dgm:pt modelId="{44B4A4B5-B6CC-4B73-8116-778FEBA5808C}" type="pres">
      <dgm:prSet presAssocID="{042FFF5E-8DD2-416D-8462-1E988F5FCA7F}" presName="node" presStyleLbl="node1" presStyleIdx="5" presStyleCnt="6">
        <dgm:presLayoutVars>
          <dgm:bulletEnabled val="1"/>
        </dgm:presLayoutVars>
      </dgm:prSet>
      <dgm:spPr/>
    </dgm:pt>
  </dgm:ptLst>
  <dgm:cxnLst>
    <dgm:cxn modelId="{36F80800-C9DD-46EF-B1E4-AA4138AADC1B}" srcId="{387429C4-4090-422E-90E2-C2CC9EE79052}" destId="{DE931CDF-55D5-402C-9FA3-38BF9637047B}" srcOrd="4" destOrd="0" parTransId="{2223BBE9-96E1-44F6-803A-38FC5AB08BD2}" sibTransId="{4480BC53-6D20-4E4F-8FC5-6E623AF8EE1E}"/>
    <dgm:cxn modelId="{D33A671C-2B48-4C55-A228-73D344DDEEC3}" srcId="{387429C4-4090-422E-90E2-C2CC9EE79052}" destId="{D0FE708C-2665-41B5-936B-5A63EB32AEDC}" srcOrd="0" destOrd="0" parTransId="{331B8666-74FD-4A41-9831-E1E7B4058350}" sibTransId="{62886CAA-CA1C-4DAE-94FA-588BFDEBAE5C}"/>
    <dgm:cxn modelId="{1AC1F82D-36D8-415D-A159-D9EDE374673A}" srcId="{18B2C3F9-7F03-408E-A0B5-171D11464242}" destId="{387429C4-4090-422E-90E2-C2CC9EE79052}" srcOrd="0" destOrd="0" parTransId="{4A7CF4C4-5A6D-41D5-9CE5-AAC1ED57F1AE}" sibTransId="{01B85080-DCF9-41F3-B008-066143611353}"/>
    <dgm:cxn modelId="{1B047E32-F960-4B38-A122-4A035B064936}" type="presOf" srcId="{7E786C18-B6A0-4FCB-A520-3F91D0E672BD}" destId="{24C7D81E-BB02-40CF-AB97-046AF7143504}" srcOrd="0" destOrd="0" presId="urn:microsoft.com/office/officeart/2005/8/layout/radial4"/>
    <dgm:cxn modelId="{813B5336-71BC-49CC-B192-5EF16FBEB94F}" type="presOf" srcId="{4B101DB2-39FB-492F-96D7-7738F17C8D1F}" destId="{4B4AE6F3-6422-4CE0-8286-1F3516E345E6}" srcOrd="0" destOrd="0" presId="urn:microsoft.com/office/officeart/2005/8/layout/radial4"/>
    <dgm:cxn modelId="{98137D38-BB68-4FBA-A792-326D185F15EE}" type="presOf" srcId="{2223BBE9-96E1-44F6-803A-38FC5AB08BD2}" destId="{F5F9935A-25E3-4628-B12A-C8AEFFB58196}" srcOrd="0" destOrd="0" presId="urn:microsoft.com/office/officeart/2005/8/layout/radial4"/>
    <dgm:cxn modelId="{3C1E113A-E76B-4C75-9682-BBB4726E9B57}" srcId="{387429C4-4090-422E-90E2-C2CC9EE79052}" destId="{042FFF5E-8DD2-416D-8462-1E988F5FCA7F}" srcOrd="5" destOrd="0" parTransId="{62478EFA-C82B-4C9E-9B29-1A05E80802EC}" sibTransId="{BBAC427F-6668-4AA7-820B-CEA3D8C5AB02}"/>
    <dgm:cxn modelId="{62DA915B-C7D6-417B-82E9-AA7B5A848CEA}" type="presOf" srcId="{D0FE708C-2665-41B5-936B-5A63EB32AEDC}" destId="{CB731126-F2FA-4EC3-9DAB-8EE515B66646}" srcOrd="0" destOrd="0" presId="urn:microsoft.com/office/officeart/2005/8/layout/radial4"/>
    <dgm:cxn modelId="{EC13FC60-B534-42C9-80CF-91F759E2ABC0}" srcId="{387429C4-4090-422E-90E2-C2CC9EE79052}" destId="{4B101DB2-39FB-492F-96D7-7738F17C8D1F}" srcOrd="1" destOrd="0" parTransId="{7E786C18-B6A0-4FCB-A520-3F91D0E672BD}" sibTransId="{762EE6B8-C00A-4EA9-BF05-81D3D0C2A6AF}"/>
    <dgm:cxn modelId="{2F476B45-1D3C-4663-8466-142C985BC591}" type="presOf" srcId="{387429C4-4090-422E-90E2-C2CC9EE79052}" destId="{D8B8A037-0E93-452A-AAB2-6499185DE266}" srcOrd="0" destOrd="0" presId="urn:microsoft.com/office/officeart/2005/8/layout/radial4"/>
    <dgm:cxn modelId="{11EE7D66-0FA9-4F51-95D6-85EF37902D2A}" type="presOf" srcId="{3C1A2D9D-76AD-4C0B-8C69-CAEB26A50FEE}" destId="{793A1A3B-38BD-48D6-B0BF-FCB4F8433E7C}" srcOrd="0" destOrd="0" presId="urn:microsoft.com/office/officeart/2005/8/layout/radial4"/>
    <dgm:cxn modelId="{8154C66A-1C53-45FF-9F50-3A1321A49167}" type="presOf" srcId="{331B8666-74FD-4A41-9831-E1E7B4058350}" destId="{EC386A56-524F-4135-840D-47721091A025}" srcOrd="0" destOrd="0" presId="urn:microsoft.com/office/officeart/2005/8/layout/radial4"/>
    <dgm:cxn modelId="{B17D6F8E-0D92-43CF-AE12-D620C18592CB}" type="presOf" srcId="{7E23F41D-01A1-4AD2-8515-AF2325C8BAD6}" destId="{607266D5-3D80-47A3-94EF-4DE273BD2294}" srcOrd="0" destOrd="0" presId="urn:microsoft.com/office/officeart/2005/8/layout/radial4"/>
    <dgm:cxn modelId="{C5D8DAAA-4EA1-4CDD-B060-A76FC3B111A6}" type="presOf" srcId="{62478EFA-C82B-4C9E-9B29-1A05E80802EC}" destId="{85CDD49C-7BFE-4EEC-A800-6E22FE83C846}" srcOrd="0" destOrd="0" presId="urn:microsoft.com/office/officeart/2005/8/layout/radial4"/>
    <dgm:cxn modelId="{DAE39CBB-A11F-42D8-BDC9-F548FF19C058}" srcId="{387429C4-4090-422E-90E2-C2CC9EE79052}" destId="{7E23F41D-01A1-4AD2-8515-AF2325C8BAD6}" srcOrd="2" destOrd="0" parTransId="{F16AB6FF-8AF1-47B5-A105-6B4866DAE2EC}" sibTransId="{70DB0A3C-8214-4E69-8AC1-F2D1110FF4C8}"/>
    <dgm:cxn modelId="{692E69C6-3AD8-44F1-99E2-2F50A1423D0C}" type="presOf" srcId="{042FFF5E-8DD2-416D-8462-1E988F5FCA7F}" destId="{44B4A4B5-B6CC-4B73-8116-778FEBA5808C}" srcOrd="0" destOrd="0" presId="urn:microsoft.com/office/officeart/2005/8/layout/radial4"/>
    <dgm:cxn modelId="{EE87ABCB-87BF-4122-9C6C-01DA210D5A55}" srcId="{387429C4-4090-422E-90E2-C2CC9EE79052}" destId="{65196202-C691-414F-95BB-DF9B20B88579}" srcOrd="3" destOrd="0" parTransId="{3C1A2D9D-76AD-4C0B-8C69-CAEB26A50FEE}" sibTransId="{683EDBAD-ACAD-4B88-8A0D-B54CAC3EB591}"/>
    <dgm:cxn modelId="{98824DE1-14A9-4C8B-8F3B-A82035417D57}" type="presOf" srcId="{DE931CDF-55D5-402C-9FA3-38BF9637047B}" destId="{A665ED54-B790-4D7F-949B-EC7234C8B15D}" srcOrd="0" destOrd="0" presId="urn:microsoft.com/office/officeart/2005/8/layout/radial4"/>
    <dgm:cxn modelId="{388F1DEE-9933-4765-ACF2-2642E4B8A1D4}" type="presOf" srcId="{65196202-C691-414F-95BB-DF9B20B88579}" destId="{3C60E911-6B08-4586-843B-200F8EDAA41B}" srcOrd="0" destOrd="0" presId="urn:microsoft.com/office/officeart/2005/8/layout/radial4"/>
    <dgm:cxn modelId="{333BBAF0-7E4D-48D3-8182-585ACD29A5FC}" type="presOf" srcId="{18B2C3F9-7F03-408E-A0B5-171D11464242}" destId="{48CF6E9B-325B-411E-8271-C40F46FE4DF5}" srcOrd="0" destOrd="0" presId="urn:microsoft.com/office/officeart/2005/8/layout/radial4"/>
    <dgm:cxn modelId="{B59911F4-D8A4-4327-81CB-E3B9796E0040}" type="presOf" srcId="{F16AB6FF-8AF1-47B5-A105-6B4866DAE2EC}" destId="{BF93ADA6-B08D-4806-9D1A-871D9953F0FC}" srcOrd="0" destOrd="0" presId="urn:microsoft.com/office/officeart/2005/8/layout/radial4"/>
    <dgm:cxn modelId="{6E3D7C70-138B-4509-8C42-C8F5BD1C9D81}" type="presParOf" srcId="{48CF6E9B-325B-411E-8271-C40F46FE4DF5}" destId="{D8B8A037-0E93-452A-AAB2-6499185DE266}" srcOrd="0" destOrd="0" presId="urn:microsoft.com/office/officeart/2005/8/layout/radial4"/>
    <dgm:cxn modelId="{2CAFF9F5-F9F5-42A6-8862-DEE302F8DCAC}" type="presParOf" srcId="{48CF6E9B-325B-411E-8271-C40F46FE4DF5}" destId="{EC386A56-524F-4135-840D-47721091A025}" srcOrd="1" destOrd="0" presId="urn:microsoft.com/office/officeart/2005/8/layout/radial4"/>
    <dgm:cxn modelId="{A2B76AF5-A372-48AB-8C90-F414E94F5B78}" type="presParOf" srcId="{48CF6E9B-325B-411E-8271-C40F46FE4DF5}" destId="{CB731126-F2FA-4EC3-9DAB-8EE515B66646}" srcOrd="2" destOrd="0" presId="urn:microsoft.com/office/officeart/2005/8/layout/radial4"/>
    <dgm:cxn modelId="{EAD83EE6-85A8-4687-83DC-601240D882FD}" type="presParOf" srcId="{48CF6E9B-325B-411E-8271-C40F46FE4DF5}" destId="{24C7D81E-BB02-40CF-AB97-046AF7143504}" srcOrd="3" destOrd="0" presId="urn:microsoft.com/office/officeart/2005/8/layout/radial4"/>
    <dgm:cxn modelId="{5B56F9CB-545A-4C9D-83B3-B3BAD9EDB1D8}" type="presParOf" srcId="{48CF6E9B-325B-411E-8271-C40F46FE4DF5}" destId="{4B4AE6F3-6422-4CE0-8286-1F3516E345E6}" srcOrd="4" destOrd="0" presId="urn:microsoft.com/office/officeart/2005/8/layout/radial4"/>
    <dgm:cxn modelId="{4BD28A5E-373B-492F-8635-F06474FE18D8}" type="presParOf" srcId="{48CF6E9B-325B-411E-8271-C40F46FE4DF5}" destId="{BF93ADA6-B08D-4806-9D1A-871D9953F0FC}" srcOrd="5" destOrd="0" presId="urn:microsoft.com/office/officeart/2005/8/layout/radial4"/>
    <dgm:cxn modelId="{F6EEAF84-14E8-4548-B19B-C5F4185CC072}" type="presParOf" srcId="{48CF6E9B-325B-411E-8271-C40F46FE4DF5}" destId="{607266D5-3D80-47A3-94EF-4DE273BD2294}" srcOrd="6" destOrd="0" presId="urn:microsoft.com/office/officeart/2005/8/layout/radial4"/>
    <dgm:cxn modelId="{7043F2E3-6A4E-47F3-A03D-772F2907B53B}" type="presParOf" srcId="{48CF6E9B-325B-411E-8271-C40F46FE4DF5}" destId="{793A1A3B-38BD-48D6-B0BF-FCB4F8433E7C}" srcOrd="7" destOrd="0" presId="urn:microsoft.com/office/officeart/2005/8/layout/radial4"/>
    <dgm:cxn modelId="{880B56C0-B5A2-4F60-8D9E-7B6218D8E346}" type="presParOf" srcId="{48CF6E9B-325B-411E-8271-C40F46FE4DF5}" destId="{3C60E911-6B08-4586-843B-200F8EDAA41B}" srcOrd="8" destOrd="0" presId="urn:microsoft.com/office/officeart/2005/8/layout/radial4"/>
    <dgm:cxn modelId="{9D9794C3-1FD3-4C72-A550-B68176D785B6}" type="presParOf" srcId="{48CF6E9B-325B-411E-8271-C40F46FE4DF5}" destId="{F5F9935A-25E3-4628-B12A-C8AEFFB58196}" srcOrd="9" destOrd="0" presId="urn:microsoft.com/office/officeart/2005/8/layout/radial4"/>
    <dgm:cxn modelId="{258425B5-6D54-448E-ACEE-62F451C133A9}" type="presParOf" srcId="{48CF6E9B-325B-411E-8271-C40F46FE4DF5}" destId="{A665ED54-B790-4D7F-949B-EC7234C8B15D}" srcOrd="10" destOrd="0" presId="urn:microsoft.com/office/officeart/2005/8/layout/radial4"/>
    <dgm:cxn modelId="{6504745D-0138-43B2-BCD8-935954AB39FE}" type="presParOf" srcId="{48CF6E9B-325B-411E-8271-C40F46FE4DF5}" destId="{85CDD49C-7BFE-4EEC-A800-6E22FE83C846}" srcOrd="11" destOrd="0" presId="urn:microsoft.com/office/officeart/2005/8/layout/radial4"/>
    <dgm:cxn modelId="{4BA990A3-314A-401A-954B-8B2160D0C755}" type="presParOf" srcId="{48CF6E9B-325B-411E-8271-C40F46FE4DF5}" destId="{44B4A4B5-B6CC-4B73-8116-778FEBA5808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A037-0E93-452A-AAB2-6499185DE266}">
      <dsp:nvSpPr>
        <dsp:cNvPr id="0" name=""/>
        <dsp:cNvSpPr/>
      </dsp:nvSpPr>
      <dsp:spPr>
        <a:xfrm>
          <a:off x="3096025" y="2487136"/>
          <a:ext cx="2037549" cy="203754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Banking and the  Six C’s of Credit</a:t>
          </a:r>
        </a:p>
      </dsp:txBody>
      <dsp:txXfrm>
        <a:off x="3394417" y="2785528"/>
        <a:ext cx="1440765" cy="1440765"/>
      </dsp:txXfrm>
    </dsp:sp>
    <dsp:sp modelId="{EC386A56-524F-4135-840D-47721091A025}">
      <dsp:nvSpPr>
        <dsp:cNvPr id="0" name=""/>
        <dsp:cNvSpPr/>
      </dsp:nvSpPr>
      <dsp:spPr>
        <a:xfrm rot="10800000">
          <a:off x="1029684"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31126-F2FA-4EC3-9DAB-8EE515B66646}">
      <dsp:nvSpPr>
        <dsp:cNvPr id="0" name=""/>
        <dsp:cNvSpPr/>
      </dsp:nvSpPr>
      <dsp:spPr>
        <a:xfrm>
          <a:off x="316541"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Credit History</a:t>
          </a:r>
        </a:p>
      </dsp:txBody>
      <dsp:txXfrm>
        <a:off x="349961" y="2968817"/>
        <a:ext cx="1359444" cy="1074187"/>
      </dsp:txXfrm>
    </dsp:sp>
    <dsp:sp modelId="{24C7D81E-BB02-40CF-AB97-046AF7143504}">
      <dsp:nvSpPr>
        <dsp:cNvPr id="0" name=""/>
        <dsp:cNvSpPr/>
      </dsp:nvSpPr>
      <dsp:spPr>
        <a:xfrm rot="12960000">
          <a:off x="1432423" y="1976056"/>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AE6F3-6422-4CE0-8286-1F3516E345E6}">
      <dsp:nvSpPr>
        <dsp:cNvPr id="0" name=""/>
        <dsp:cNvSpPr/>
      </dsp:nvSpPr>
      <dsp:spPr>
        <a:xfrm>
          <a:off x="905746" y="1122011"/>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Collateral</a:t>
          </a:r>
        </a:p>
      </dsp:txBody>
      <dsp:txXfrm>
        <a:off x="939166" y="1155431"/>
        <a:ext cx="1359444" cy="1074187"/>
      </dsp:txXfrm>
    </dsp:sp>
    <dsp:sp modelId="{BF93ADA6-B08D-4806-9D1A-871D9953F0FC}">
      <dsp:nvSpPr>
        <dsp:cNvPr id="0" name=""/>
        <dsp:cNvSpPr/>
      </dsp:nvSpPr>
      <dsp:spPr>
        <a:xfrm rot="15120000">
          <a:off x="2486808"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266D5-3D80-47A3-94EF-4DE273BD2294}">
      <dsp:nvSpPr>
        <dsp:cNvPr id="0" name=""/>
        <dsp:cNvSpPr/>
      </dsp:nvSpPr>
      <dsp:spPr>
        <a:xfrm>
          <a:off x="2448304"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Capacity</a:t>
          </a:r>
        </a:p>
      </dsp:txBody>
      <dsp:txXfrm>
        <a:off x="2481724" y="34697"/>
        <a:ext cx="1359444" cy="1074187"/>
      </dsp:txXfrm>
    </dsp:sp>
    <dsp:sp modelId="{793A1A3B-38BD-48D6-B0BF-FCB4F8433E7C}">
      <dsp:nvSpPr>
        <dsp:cNvPr id="0" name=""/>
        <dsp:cNvSpPr/>
      </dsp:nvSpPr>
      <dsp:spPr>
        <a:xfrm rot="17280000">
          <a:off x="3790099"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60E911-6B08-4586-843B-200F8EDAA41B}">
      <dsp:nvSpPr>
        <dsp:cNvPr id="0" name=""/>
        <dsp:cNvSpPr/>
      </dsp:nvSpPr>
      <dsp:spPr>
        <a:xfrm>
          <a:off x="4355010"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Conditions</a:t>
          </a:r>
        </a:p>
      </dsp:txBody>
      <dsp:txXfrm>
        <a:off x="4388430" y="34697"/>
        <a:ext cx="1359444" cy="1074187"/>
      </dsp:txXfrm>
    </dsp:sp>
    <dsp:sp modelId="{F5F9935A-25E3-4628-B12A-C8AEFFB58196}">
      <dsp:nvSpPr>
        <dsp:cNvPr id="0" name=""/>
        <dsp:cNvSpPr/>
      </dsp:nvSpPr>
      <dsp:spPr>
        <a:xfrm rot="19536246">
          <a:off x="4875244" y="1998135"/>
          <a:ext cx="2035665"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65ED54-B790-4D7F-949B-EC7234C8B15D}">
      <dsp:nvSpPr>
        <dsp:cNvPr id="0" name=""/>
        <dsp:cNvSpPr/>
      </dsp:nvSpPr>
      <dsp:spPr>
        <a:xfrm>
          <a:off x="6019803" y="1142990"/>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Capital</a:t>
          </a:r>
        </a:p>
      </dsp:txBody>
      <dsp:txXfrm>
        <a:off x="6053223" y="1176410"/>
        <a:ext cx="1359444" cy="1074187"/>
      </dsp:txXfrm>
    </dsp:sp>
    <dsp:sp modelId="{85CDD49C-7BFE-4EEC-A800-6E22FE83C846}">
      <dsp:nvSpPr>
        <dsp:cNvPr id="0" name=""/>
        <dsp:cNvSpPr/>
      </dsp:nvSpPr>
      <dsp:spPr>
        <a:xfrm>
          <a:off x="5247223"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4A4B5-B6CC-4B73-8116-778FEBA5808C}">
      <dsp:nvSpPr>
        <dsp:cNvPr id="0" name=""/>
        <dsp:cNvSpPr/>
      </dsp:nvSpPr>
      <dsp:spPr>
        <a:xfrm>
          <a:off x="6486773"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Character</a:t>
          </a:r>
        </a:p>
      </dsp:txBody>
      <dsp:txXfrm>
        <a:off x="6520193" y="2968817"/>
        <a:ext cx="1359444" cy="1074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CCD8C-7473-4063-81C6-9F935CE85500}"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F703B-7BBF-4669-84BF-0223F9C4604A}" type="slidenum">
              <a:rPr lang="en-US" smtClean="0"/>
              <a:t>‹#›</a:t>
            </a:fld>
            <a:endParaRPr lang="en-US"/>
          </a:p>
        </p:txBody>
      </p:sp>
    </p:spTree>
    <p:extLst>
      <p:ext uri="{BB962C8B-B14F-4D97-AF65-F5344CB8AC3E}">
        <p14:creationId xmlns:p14="http://schemas.microsoft.com/office/powerpoint/2010/main" val="5066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a:t>
            </a:fld>
            <a:endParaRPr lang="en-US" dirty="0"/>
          </a:p>
        </p:txBody>
      </p:sp>
    </p:spTree>
    <p:extLst>
      <p:ext uri="{BB962C8B-B14F-4D97-AF65-F5344CB8AC3E}">
        <p14:creationId xmlns:p14="http://schemas.microsoft.com/office/powerpoint/2010/main" val="98826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Savings - accounts that pay interest but cannot be used directly as money (not able to access by check). These accounts let customers set aside a portion of their liquid assets while earning a monetary return.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23</a:t>
            </a:fld>
            <a:endParaRPr lang="en-US"/>
          </a:p>
        </p:txBody>
      </p:sp>
    </p:spTree>
    <p:extLst>
      <p:ext uri="{BB962C8B-B14F-4D97-AF65-F5344CB8AC3E}">
        <p14:creationId xmlns:p14="http://schemas.microsoft.com/office/powerpoint/2010/main" val="315682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Money Market is a type of savings account. They usually pay higher interest, have higher minimum balance requirements, and only allow six withdrawals per month. Another difference is that, similar to a checking account, many money market accounts will let you write up to six checks each month.</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24</a:t>
            </a:fld>
            <a:endParaRPr lang="en-US"/>
          </a:p>
        </p:txBody>
      </p:sp>
    </p:spTree>
    <p:extLst>
      <p:ext uri="{BB962C8B-B14F-4D97-AF65-F5344CB8AC3E}">
        <p14:creationId xmlns:p14="http://schemas.microsoft.com/office/powerpoint/2010/main" val="308675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Certificates -  A CD has a specific, fixed term (often three months, six months, or one to five years), and, a fixed interest rate. It is intended that the CD be held until maturity, at which time the money may be withdrawn together with the accrued interest.</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25</a:t>
            </a:fld>
            <a:endParaRPr lang="en-US"/>
          </a:p>
        </p:txBody>
      </p:sp>
    </p:spTree>
    <p:extLst>
      <p:ext uri="{BB962C8B-B14F-4D97-AF65-F5344CB8AC3E}">
        <p14:creationId xmlns:p14="http://schemas.microsoft.com/office/powerpoint/2010/main" val="141487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Retirement Account –retirement plan that provides tax advantages for retirement savings. </a:t>
            </a:r>
          </a:p>
          <a:p>
            <a:pPr lvl="1">
              <a:buFont typeface="Wingdings" pitchFamily="2" charset="2"/>
              <a:buChar char="§"/>
            </a:pPr>
            <a:r>
              <a:rPr lang="en-US" dirty="0"/>
              <a:t>Traditional IRA -may provide tax advantages</a:t>
            </a:r>
          </a:p>
          <a:p>
            <a:pPr lvl="1">
              <a:buFont typeface="Wingdings" pitchFamily="2" charset="2"/>
              <a:buChar char="§"/>
            </a:pPr>
            <a:r>
              <a:rPr lang="en-US" dirty="0"/>
              <a:t>Roth IRA – tax free withdrawals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26</a:t>
            </a:fld>
            <a:endParaRPr lang="en-US"/>
          </a:p>
        </p:txBody>
      </p:sp>
    </p:spTree>
    <p:extLst>
      <p:ext uri="{BB962C8B-B14F-4D97-AF65-F5344CB8AC3E}">
        <p14:creationId xmlns:p14="http://schemas.microsoft.com/office/powerpoint/2010/main" val="351985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28</a:t>
            </a:fld>
            <a:endParaRPr lang="en-US"/>
          </a:p>
        </p:txBody>
      </p:sp>
    </p:spTree>
    <p:extLst>
      <p:ext uri="{BB962C8B-B14F-4D97-AF65-F5344CB8AC3E}">
        <p14:creationId xmlns:p14="http://schemas.microsoft.com/office/powerpoint/2010/main" val="237496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 of a loan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29</a:t>
            </a:fld>
            <a:endParaRPr lang="en-US"/>
          </a:p>
        </p:txBody>
      </p:sp>
    </p:spTree>
    <p:extLst>
      <p:ext uri="{BB962C8B-B14F-4D97-AF65-F5344CB8AC3E}">
        <p14:creationId xmlns:p14="http://schemas.microsoft.com/office/powerpoint/2010/main" val="354388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Loans are the asset of the bank.  The bank makes money on the interest received on our loans.  There are two primary types of loans.</a:t>
            </a:r>
          </a:p>
          <a:p>
            <a:endParaRPr lang="en-US" baseline="0" dirty="0"/>
          </a:p>
          <a:p>
            <a:r>
              <a:rPr lang="en-US" baseline="0" dirty="0"/>
              <a:t>Consumer - which are loans for the individual or joint borrowers personal use and </a:t>
            </a:r>
          </a:p>
          <a:p>
            <a:r>
              <a:rPr lang="en-US" baseline="0" dirty="0"/>
              <a:t>Business - loans which are loans made for the benefit of a business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30</a:t>
            </a:fld>
            <a:endParaRPr lang="en-US"/>
          </a:p>
        </p:txBody>
      </p:sp>
    </p:spTree>
    <p:extLst>
      <p:ext uri="{BB962C8B-B14F-4D97-AF65-F5344CB8AC3E}">
        <p14:creationId xmlns:p14="http://schemas.microsoft.com/office/powerpoint/2010/main" val="341232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the types of consumer loans we make at our bank.</a:t>
            </a:r>
          </a:p>
          <a:p>
            <a:endParaRPr lang="en-US" baseline="0" dirty="0"/>
          </a:p>
          <a:p>
            <a:r>
              <a:rPr lang="en-US" dirty="0"/>
              <a:t>We</a:t>
            </a:r>
            <a:r>
              <a:rPr lang="en-US" baseline="0" dirty="0"/>
              <a:t> make auto loans to customers looking to purchase a vehicle.  Normally the bank uses the title of the vehicle as collateral on the loan.</a:t>
            </a:r>
          </a:p>
          <a:p>
            <a:endParaRPr lang="en-US" baseline="0" dirty="0"/>
          </a:p>
          <a:p>
            <a:r>
              <a:rPr lang="en-US" baseline="0" dirty="0"/>
              <a:t>We have a student loan program.</a:t>
            </a:r>
          </a:p>
          <a:p>
            <a:endParaRPr lang="en-US" baseline="0" dirty="0"/>
          </a:p>
          <a:p>
            <a:r>
              <a:rPr lang="en-US" baseline="0" dirty="0"/>
              <a:t>We also make loans based on the equity in the borrower’s house.  When a borrower purchases a home and begins making payments, they build up ownership or equity in the home.  The proceeds from the loan can be used to improve the home or can be used for something else like college expenses.  Normally the bank uses the home as collateral on the loan.  </a:t>
            </a:r>
          </a:p>
          <a:p>
            <a:endParaRPr lang="en-US" baseline="0" dirty="0"/>
          </a:p>
          <a:p>
            <a:r>
              <a:rPr lang="en-US" baseline="0" dirty="0"/>
              <a:t>Personal Unsecured - typically when we make a loan the bank will take something like the borrower’s car or home as collateral but sometimes we make a loan that does not have any collateral. In that case, we just evaluate the borrower based on their credit history and ability to repay.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31</a:t>
            </a:fld>
            <a:endParaRPr lang="en-US"/>
          </a:p>
        </p:txBody>
      </p:sp>
    </p:spTree>
    <p:extLst>
      <p:ext uri="{BB962C8B-B14F-4D97-AF65-F5344CB8AC3E}">
        <p14:creationId xmlns:p14="http://schemas.microsoft.com/office/powerpoint/2010/main" val="31571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some of the types of business purpose loans we make at our bank.</a:t>
            </a:r>
          </a:p>
          <a:p>
            <a:endParaRPr lang="en-US" baseline="0" dirty="0"/>
          </a:p>
          <a:p>
            <a:r>
              <a:rPr lang="en-US" baseline="0" dirty="0"/>
              <a:t>Some businesses need loans to purchase equipment, others need the funds to purchase real estate or a place to operate their business.  We also grant lines of credit to give our business customer extra cash flow to operate their businesses.  </a:t>
            </a:r>
          </a:p>
          <a:p>
            <a:endParaRPr lang="en-US" baseline="0" dirty="0"/>
          </a:p>
          <a:p>
            <a:r>
              <a:rPr lang="en-US" baseline="0" dirty="0"/>
              <a:t>We take the funds from our depositors and put them together with individuals or businesses needing funds.  </a:t>
            </a:r>
          </a:p>
          <a:p>
            <a:endParaRPr lang="en-US" baseline="0" dirty="0"/>
          </a:p>
          <a:p>
            <a:r>
              <a:rPr lang="en-US" baseline="0" dirty="0"/>
              <a:t>You see the benefits of banking everywhere you look in your community.   If you just look outside this window chances are the vehicles in the parking lot have been financed by a bank, most of the places you or your parents do business have received some type of financing from a bank,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32</a:t>
            </a:fld>
            <a:endParaRPr lang="en-US"/>
          </a:p>
        </p:txBody>
      </p:sp>
    </p:spTree>
    <p:extLst>
      <p:ext uri="{BB962C8B-B14F-4D97-AF65-F5344CB8AC3E}">
        <p14:creationId xmlns:p14="http://schemas.microsoft.com/office/powerpoint/2010/main" val="59999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a:t>
            </a:r>
            <a:r>
              <a:rPr lang="en-US" baseline="0" dirty="0"/>
              <a:t> History - Your FICO score measures and defines how you have handled credit in the past.</a:t>
            </a:r>
          </a:p>
          <a:p>
            <a:endParaRPr lang="en-US" baseline="0" dirty="0"/>
          </a:p>
          <a:p>
            <a:r>
              <a:rPr lang="en-US" baseline="0" dirty="0"/>
              <a:t>Collateral -  A</a:t>
            </a:r>
            <a:r>
              <a:rPr lang="en-US" dirty="0"/>
              <a:t> borrower's pledge of specific property to a lender, to secure</a:t>
            </a:r>
            <a:r>
              <a:rPr lang="en-US" baseline="0" dirty="0"/>
              <a:t> </a:t>
            </a:r>
            <a:r>
              <a:rPr lang="en-US" dirty="0"/>
              <a:t>repayment of a loan.</a:t>
            </a:r>
            <a:r>
              <a:rPr lang="en-US" baseline="0" dirty="0"/>
              <a:t> </a:t>
            </a:r>
            <a:r>
              <a:rPr lang="en-US" dirty="0"/>
              <a:t>The collateral serves as protection for a lender against a borrower's default.</a:t>
            </a:r>
            <a:endParaRPr lang="en-US" baseline="0" dirty="0"/>
          </a:p>
          <a:p>
            <a:endParaRPr lang="en-US" baseline="0" dirty="0"/>
          </a:p>
          <a:p>
            <a:r>
              <a:rPr lang="en-US" baseline="0" dirty="0"/>
              <a:t>Capacity - Cash flow tells the lender what is available to pay back the loan request.  </a:t>
            </a:r>
          </a:p>
          <a:p>
            <a:endParaRPr lang="en-US" baseline="0" dirty="0"/>
          </a:p>
          <a:p>
            <a:r>
              <a:rPr lang="en-US" baseline="0" dirty="0"/>
              <a:t>Conditions - How the economy is currently affecting your business.  What does your competition look like and how do they impact sales.</a:t>
            </a:r>
          </a:p>
          <a:p>
            <a:endParaRPr lang="en-US" baseline="0" dirty="0"/>
          </a:p>
          <a:p>
            <a:r>
              <a:rPr lang="en-US" baseline="0" dirty="0"/>
              <a:t>Capital - Bankers will review both cash in the business and personal cash on hand for strength in your loan request.  Some lenders like to see 3-6 months of working capital in your bank account.</a:t>
            </a:r>
          </a:p>
          <a:p>
            <a:endParaRPr lang="en-US" baseline="0" dirty="0"/>
          </a:p>
          <a:p>
            <a:r>
              <a:rPr lang="en-US" baseline="0" dirty="0"/>
              <a:t>Character – [on next slides]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33</a:t>
            </a:fld>
            <a:endParaRPr lang="en-US"/>
          </a:p>
        </p:txBody>
      </p:sp>
    </p:spTree>
    <p:extLst>
      <p:ext uri="{BB962C8B-B14F-4D97-AF65-F5344CB8AC3E}">
        <p14:creationId xmlns:p14="http://schemas.microsoft.com/office/powerpoint/2010/main" val="5280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6</a:t>
            </a:fld>
            <a:endParaRPr lang="en-US" dirty="0"/>
          </a:p>
        </p:txBody>
      </p:sp>
    </p:spTree>
    <p:extLst>
      <p:ext uri="{BB962C8B-B14F-4D97-AF65-F5344CB8AC3E}">
        <p14:creationId xmlns:p14="http://schemas.microsoft.com/office/powerpoint/2010/main" val="34043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34</a:t>
            </a:fld>
            <a:endParaRPr lang="en-US"/>
          </a:p>
        </p:txBody>
      </p:sp>
    </p:spTree>
    <p:extLst>
      <p:ext uri="{BB962C8B-B14F-4D97-AF65-F5344CB8AC3E}">
        <p14:creationId xmlns:p14="http://schemas.microsoft.com/office/powerpoint/2010/main" val="294300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Golden Rule</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36</a:t>
            </a:fld>
            <a:endParaRPr lang="en-US"/>
          </a:p>
        </p:txBody>
      </p:sp>
    </p:spTree>
    <p:extLst>
      <p:ext uri="{BB962C8B-B14F-4D97-AF65-F5344CB8AC3E}">
        <p14:creationId xmlns:p14="http://schemas.microsoft.com/office/powerpoint/2010/main" val="2277348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our bank, we practice what we preach and do what we can to make our community a better place. Relationships are</a:t>
            </a:r>
            <a:r>
              <a:rPr lang="en-US" baseline="0" dirty="0"/>
              <a:t> the foundation of our bank and investing in the future of the communities we serve is a core value at our bank.</a:t>
            </a:r>
          </a:p>
          <a:p>
            <a:endParaRPr lang="en-US" baseline="0" dirty="0"/>
          </a:p>
          <a:p>
            <a:r>
              <a:rPr lang="en-US" baseline="0" dirty="0"/>
              <a:t>[Give examples of  customers you have helped and how that has benefited the community by doing so.]</a:t>
            </a:r>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41</a:t>
            </a:fld>
            <a:endParaRPr lang="en-US"/>
          </a:p>
        </p:txBody>
      </p:sp>
    </p:spTree>
    <p:extLst>
      <p:ext uri="{BB962C8B-B14F-4D97-AF65-F5344CB8AC3E}">
        <p14:creationId xmlns:p14="http://schemas.microsoft.com/office/powerpoint/2010/main" val="57219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42</a:t>
            </a:fld>
            <a:endParaRPr lang="en-US" dirty="0"/>
          </a:p>
        </p:txBody>
      </p:sp>
    </p:spTree>
    <p:extLst>
      <p:ext uri="{BB962C8B-B14F-4D97-AF65-F5344CB8AC3E}">
        <p14:creationId xmlns:p14="http://schemas.microsoft.com/office/powerpoint/2010/main" val="346643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43</a:t>
            </a:fld>
            <a:endParaRPr lang="en-US" dirty="0"/>
          </a:p>
        </p:txBody>
      </p:sp>
    </p:spTree>
    <p:extLst>
      <p:ext uri="{BB962C8B-B14F-4D97-AF65-F5344CB8AC3E}">
        <p14:creationId xmlns:p14="http://schemas.microsoft.com/office/powerpoint/2010/main" val="304744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45</a:t>
            </a:fld>
            <a:endParaRPr lang="en-US" dirty="0"/>
          </a:p>
        </p:txBody>
      </p:sp>
    </p:spTree>
    <p:extLst>
      <p:ext uri="{BB962C8B-B14F-4D97-AF65-F5344CB8AC3E}">
        <p14:creationId xmlns:p14="http://schemas.microsoft.com/office/powerpoint/2010/main" val="384005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48</a:t>
            </a:fld>
            <a:endParaRPr lang="en-US"/>
          </a:p>
        </p:txBody>
      </p:sp>
    </p:spTree>
    <p:extLst>
      <p:ext uri="{BB962C8B-B14F-4D97-AF65-F5344CB8AC3E}">
        <p14:creationId xmlns:p14="http://schemas.microsoft.com/office/powerpoint/2010/main" val="414894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50</a:t>
            </a:fld>
            <a:endParaRPr lang="en-US"/>
          </a:p>
        </p:txBody>
      </p:sp>
    </p:spTree>
    <p:extLst>
      <p:ext uri="{BB962C8B-B14F-4D97-AF65-F5344CB8AC3E}">
        <p14:creationId xmlns:p14="http://schemas.microsoft.com/office/powerpoint/2010/main" val="193080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52</a:t>
            </a:fld>
            <a:endParaRPr lang="en-US"/>
          </a:p>
        </p:txBody>
      </p:sp>
    </p:spTree>
    <p:extLst>
      <p:ext uri="{BB962C8B-B14F-4D97-AF65-F5344CB8AC3E}">
        <p14:creationId xmlns:p14="http://schemas.microsoft.com/office/powerpoint/2010/main" val="323488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57</a:t>
            </a:fld>
            <a:endParaRPr lang="en-US" dirty="0"/>
          </a:p>
        </p:txBody>
      </p:sp>
    </p:spTree>
    <p:extLst>
      <p:ext uri="{BB962C8B-B14F-4D97-AF65-F5344CB8AC3E}">
        <p14:creationId xmlns:p14="http://schemas.microsoft.com/office/powerpoint/2010/main" val="35718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8</a:t>
            </a:fld>
            <a:endParaRPr lang="en-US" dirty="0"/>
          </a:p>
        </p:txBody>
      </p:sp>
    </p:spTree>
    <p:extLst>
      <p:ext uri="{BB962C8B-B14F-4D97-AF65-F5344CB8AC3E}">
        <p14:creationId xmlns:p14="http://schemas.microsoft.com/office/powerpoint/2010/main" val="102622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58</a:t>
            </a:fld>
            <a:endParaRPr lang="en-US" dirty="0"/>
          </a:p>
        </p:txBody>
      </p:sp>
    </p:spTree>
    <p:extLst>
      <p:ext uri="{BB962C8B-B14F-4D97-AF65-F5344CB8AC3E}">
        <p14:creationId xmlns:p14="http://schemas.microsoft.com/office/powerpoint/2010/main" val="21055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9</a:t>
            </a:fld>
            <a:endParaRPr lang="en-US" dirty="0"/>
          </a:p>
        </p:txBody>
      </p:sp>
    </p:spTree>
    <p:extLst>
      <p:ext uri="{BB962C8B-B14F-4D97-AF65-F5344CB8AC3E}">
        <p14:creationId xmlns:p14="http://schemas.microsoft.com/office/powerpoint/2010/main" val="266391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17</a:t>
            </a:fld>
            <a:endParaRPr lang="en-US"/>
          </a:p>
        </p:txBody>
      </p:sp>
    </p:spTree>
    <p:extLst>
      <p:ext uri="{BB962C8B-B14F-4D97-AF65-F5344CB8AC3E}">
        <p14:creationId xmlns:p14="http://schemas.microsoft.com/office/powerpoint/2010/main" val="34073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18</a:t>
            </a:fld>
            <a:endParaRPr lang="en-US"/>
          </a:p>
        </p:txBody>
      </p:sp>
    </p:spTree>
    <p:extLst>
      <p:ext uri="{BB962C8B-B14F-4D97-AF65-F5344CB8AC3E}">
        <p14:creationId xmlns:p14="http://schemas.microsoft.com/office/powerpoint/2010/main" val="3216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Preserves and promotes public confidence</a:t>
            </a:r>
            <a:r>
              <a:rPr lang="en-US" baseline="0" dirty="0"/>
              <a:t> in the US financial system by insuring deposits in FDIC insured banks.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19</a:t>
            </a:fld>
            <a:endParaRPr lang="en-US"/>
          </a:p>
        </p:txBody>
      </p:sp>
    </p:spTree>
    <p:extLst>
      <p:ext uri="{BB962C8B-B14F-4D97-AF65-F5344CB8AC3E}">
        <p14:creationId xmlns:p14="http://schemas.microsoft.com/office/powerpoint/2010/main" val="37613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21</a:t>
            </a:fld>
            <a:endParaRPr lang="en-US"/>
          </a:p>
        </p:txBody>
      </p:sp>
    </p:spTree>
    <p:extLst>
      <p:ext uri="{BB962C8B-B14F-4D97-AF65-F5344CB8AC3E}">
        <p14:creationId xmlns:p14="http://schemas.microsoft.com/office/powerpoint/2010/main" val="29806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comment that some </a:t>
            </a:r>
            <a:r>
              <a:rPr lang="en-US" baseline="0" dirty="0"/>
              <a:t>checking accounts are also interest bearing</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22</a:t>
            </a:fld>
            <a:endParaRPr lang="en-US"/>
          </a:p>
        </p:txBody>
      </p:sp>
    </p:spTree>
    <p:extLst>
      <p:ext uri="{BB962C8B-B14F-4D97-AF65-F5344CB8AC3E}">
        <p14:creationId xmlns:p14="http://schemas.microsoft.com/office/powerpoint/2010/main" val="26096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1ECA4B-1AAD-48C2-B406-78FD599BEFAE}" type="datetimeFigureOut">
              <a:rPr lang="en-US" smtClean="0"/>
              <a:t>3/11/2025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6005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34517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1ECA4B-1AAD-48C2-B406-78FD599BEFAE}" type="datetimeFigureOut">
              <a:rPr lang="en-US" smtClean="0"/>
              <a:t>3/11/2025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724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5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3/11/2025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04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ECA4B-1AAD-48C2-B406-78FD599BEFAE}"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0976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ECA4B-1AAD-48C2-B406-78FD599BEFAE}"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5865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ECA4B-1AAD-48C2-B406-78FD599BEFAE}"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0932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CA4B-1AAD-48C2-B406-78FD599BEFAE}"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18064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3/11/2025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368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ECA4B-1AAD-48C2-B406-78FD599BEFAE}"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469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1ECA4B-1AAD-48C2-B406-78FD599BEFAE}" type="datetimeFigureOut">
              <a:rPr lang="en-US" smtClean="0"/>
              <a:t>3/11/2025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568C5B-84C3-459F-A62C-11AA5CFE9D3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4825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C13-9CC9-47D9-9600-957F6F7AEEB8}"/>
              </a:ext>
            </a:extLst>
          </p:cNvPr>
          <p:cNvSpPr>
            <a:spLocks noGrp="1"/>
          </p:cNvSpPr>
          <p:nvPr>
            <p:ph type="ctrTitle"/>
          </p:nvPr>
        </p:nvSpPr>
        <p:spPr>
          <a:xfrm>
            <a:off x="581191" y="1020431"/>
            <a:ext cx="8677109" cy="1475013"/>
          </a:xfrm>
        </p:spPr>
        <p:txBody>
          <a:bodyPr>
            <a:normAutofit/>
          </a:bodyPr>
          <a:lstStyle/>
          <a:p>
            <a:r>
              <a:rPr lang="en-US" sz="4400" dirty="0"/>
              <a:t>Welcome to bank day!</a:t>
            </a:r>
          </a:p>
        </p:txBody>
      </p:sp>
      <p:sp>
        <p:nvSpPr>
          <p:cNvPr id="3" name="Subtitle 2">
            <a:extLst>
              <a:ext uri="{FF2B5EF4-FFF2-40B4-BE49-F238E27FC236}">
                <a16:creationId xmlns:a16="http://schemas.microsoft.com/office/drawing/2014/main" id="{7F8AE60B-59FF-422B-9978-081125D6031F}"/>
              </a:ext>
            </a:extLst>
          </p:cNvPr>
          <p:cNvSpPr>
            <a:spLocks noGrp="1"/>
          </p:cNvSpPr>
          <p:nvPr>
            <p:ph type="subTitle" idx="1"/>
          </p:nvPr>
        </p:nvSpPr>
        <p:spPr>
          <a:xfrm>
            <a:off x="581194" y="2495445"/>
            <a:ext cx="8677107" cy="590321"/>
          </a:xfrm>
        </p:spPr>
        <p:txBody>
          <a:bodyPr>
            <a:normAutofit/>
          </a:bodyPr>
          <a:lstStyle/>
          <a:p>
            <a:r>
              <a:rPr lang="en-US" sz="2000" dirty="0"/>
              <a:t>[bank name &amp; date]</a:t>
            </a:r>
          </a:p>
        </p:txBody>
      </p:sp>
      <p:pic>
        <p:nvPicPr>
          <p:cNvPr id="4" name="Picture 3" descr="VBA BANK Day.jpg">
            <a:extLst>
              <a:ext uri="{FF2B5EF4-FFF2-40B4-BE49-F238E27FC236}">
                <a16:creationId xmlns:a16="http://schemas.microsoft.com/office/drawing/2014/main" id="{BAA8746C-DE7F-40C4-B768-A2F648D5555A}"/>
              </a:ext>
            </a:extLst>
          </p:cNvPr>
          <p:cNvPicPr>
            <a:picLocks noChangeAspect="1"/>
          </p:cNvPicPr>
          <p:nvPr/>
        </p:nvPicPr>
        <p:blipFill>
          <a:blip r:embed="rId2"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72268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Income</a:t>
            </a:r>
          </a:p>
          <a:p>
            <a:r>
              <a:rPr lang="en-US" sz="2400" dirty="0"/>
              <a:t>Non-Interest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sz="3600" dirty="0"/>
              <a:t>Bank Income</a:t>
            </a:r>
          </a:p>
        </p:txBody>
      </p:sp>
      <p:pic>
        <p:nvPicPr>
          <p:cNvPr id="5" name="Picture 4" descr="VBA BANK Day.jpg">
            <a:extLst>
              <a:ext uri="{FF2B5EF4-FFF2-40B4-BE49-F238E27FC236}">
                <a16:creationId xmlns:a16="http://schemas.microsoft.com/office/drawing/2014/main" id="{751396E1-7F0F-42AC-B8E9-CBD594A008D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43368197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Received on Loans</a:t>
            </a:r>
          </a:p>
          <a:p>
            <a:r>
              <a:rPr lang="en-US" sz="2400" dirty="0"/>
              <a:t>Interest Received on Securities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11</a:t>
            </a:fld>
            <a:endParaRPr lang="en-US" dirty="0"/>
          </a:p>
        </p:txBody>
      </p:sp>
      <p:sp>
        <p:nvSpPr>
          <p:cNvPr id="4" name="Title 3"/>
          <p:cNvSpPr>
            <a:spLocks noGrp="1"/>
          </p:cNvSpPr>
          <p:nvPr>
            <p:ph type="title"/>
          </p:nvPr>
        </p:nvSpPr>
        <p:spPr/>
        <p:txBody>
          <a:bodyPr>
            <a:normAutofit/>
          </a:bodyPr>
          <a:lstStyle/>
          <a:p>
            <a:r>
              <a:rPr lang="en-US" sz="3600" dirty="0"/>
              <a:t>Interest Income</a:t>
            </a:r>
          </a:p>
        </p:txBody>
      </p:sp>
      <p:pic>
        <p:nvPicPr>
          <p:cNvPr id="5" name="Picture 4" descr="VBA BANK Day.jpg">
            <a:extLst>
              <a:ext uri="{FF2B5EF4-FFF2-40B4-BE49-F238E27FC236}">
                <a16:creationId xmlns:a16="http://schemas.microsoft.com/office/drawing/2014/main" id="{2A2651EA-1C60-4412-98D3-85FC3BEF0D6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9344734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Service Charges on Deposit Accounts</a:t>
            </a:r>
          </a:p>
          <a:p>
            <a:r>
              <a:rPr lang="en-US" sz="2400" dirty="0"/>
              <a:t>Commissions and Fees (Investment Services)</a:t>
            </a:r>
          </a:p>
          <a:p>
            <a:r>
              <a:rPr lang="en-US" sz="2400" dirty="0"/>
              <a:t>Mortgage Loan Fees</a:t>
            </a:r>
          </a:p>
          <a:p>
            <a:r>
              <a:rPr lang="en-US" sz="2400" dirty="0"/>
              <a:t>Service Charges on Loan Accounts</a:t>
            </a:r>
          </a:p>
          <a:p>
            <a:r>
              <a:rPr lang="en-US" sz="2400" dirty="0"/>
              <a:t>Other Operating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12</a:t>
            </a:fld>
            <a:endParaRPr lang="en-US" dirty="0"/>
          </a:p>
        </p:txBody>
      </p:sp>
      <p:sp>
        <p:nvSpPr>
          <p:cNvPr id="4" name="Title 3"/>
          <p:cNvSpPr>
            <a:spLocks noGrp="1"/>
          </p:cNvSpPr>
          <p:nvPr>
            <p:ph type="title"/>
          </p:nvPr>
        </p:nvSpPr>
        <p:spPr/>
        <p:txBody>
          <a:bodyPr>
            <a:normAutofit/>
          </a:bodyPr>
          <a:lstStyle/>
          <a:p>
            <a:r>
              <a:rPr lang="en-US" sz="3600" dirty="0"/>
              <a:t>Non-Interest Income</a:t>
            </a:r>
          </a:p>
        </p:txBody>
      </p:sp>
      <p:pic>
        <p:nvPicPr>
          <p:cNvPr id="5" name="Picture 4" descr="VBA BANK Day.jpg">
            <a:extLst>
              <a:ext uri="{FF2B5EF4-FFF2-40B4-BE49-F238E27FC236}">
                <a16:creationId xmlns:a16="http://schemas.microsoft.com/office/drawing/2014/main" id="{961FE3A7-F620-4505-ACDC-5A4550FB00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14135872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Expense</a:t>
            </a:r>
          </a:p>
          <a:p>
            <a:r>
              <a:rPr lang="en-US" sz="2400" dirty="0"/>
              <a:t>Non-Interest Expense</a:t>
            </a:r>
          </a:p>
          <a:p>
            <a:r>
              <a:rPr lang="en-US" sz="2400" dirty="0"/>
              <a:t>Provision for Loan Losses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13</a:t>
            </a:fld>
            <a:endParaRPr lang="en-US" dirty="0"/>
          </a:p>
        </p:txBody>
      </p:sp>
      <p:sp>
        <p:nvSpPr>
          <p:cNvPr id="4" name="Title 3"/>
          <p:cNvSpPr>
            <a:spLocks noGrp="1"/>
          </p:cNvSpPr>
          <p:nvPr>
            <p:ph type="title"/>
          </p:nvPr>
        </p:nvSpPr>
        <p:spPr/>
        <p:txBody>
          <a:bodyPr>
            <a:normAutofit/>
          </a:bodyPr>
          <a:lstStyle/>
          <a:p>
            <a:r>
              <a:rPr lang="en-US" sz="3600" dirty="0"/>
              <a:t>Bank Expense</a:t>
            </a:r>
          </a:p>
        </p:txBody>
      </p:sp>
      <p:pic>
        <p:nvPicPr>
          <p:cNvPr id="5" name="Picture 4" descr="VBA BANK Day.jpg">
            <a:extLst>
              <a:ext uri="{FF2B5EF4-FFF2-40B4-BE49-F238E27FC236}">
                <a16:creationId xmlns:a16="http://schemas.microsoft.com/office/drawing/2014/main" id="{E580B010-C720-4346-90D9-BADD1E6E67E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04784097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Paid on Deposits</a:t>
            </a:r>
          </a:p>
          <a:p>
            <a:r>
              <a:rPr lang="en-US" sz="2400" dirty="0"/>
              <a:t>Other Interest Paid (Other Borrowing)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14</a:t>
            </a:fld>
            <a:endParaRPr lang="en-US" dirty="0"/>
          </a:p>
        </p:txBody>
      </p:sp>
      <p:sp>
        <p:nvSpPr>
          <p:cNvPr id="4" name="Title 3"/>
          <p:cNvSpPr>
            <a:spLocks noGrp="1"/>
          </p:cNvSpPr>
          <p:nvPr>
            <p:ph type="title"/>
          </p:nvPr>
        </p:nvSpPr>
        <p:spPr/>
        <p:txBody>
          <a:bodyPr>
            <a:normAutofit/>
          </a:bodyPr>
          <a:lstStyle/>
          <a:p>
            <a:r>
              <a:rPr lang="en-US" sz="3600" dirty="0"/>
              <a:t>Interest Expense</a:t>
            </a:r>
          </a:p>
        </p:txBody>
      </p:sp>
      <p:pic>
        <p:nvPicPr>
          <p:cNvPr id="5" name="Picture 4" descr="VBA BANK Day.jpg">
            <a:extLst>
              <a:ext uri="{FF2B5EF4-FFF2-40B4-BE49-F238E27FC236}">
                <a16:creationId xmlns:a16="http://schemas.microsoft.com/office/drawing/2014/main" id="{D5E3E817-E9B1-45E2-98D6-0D31B5DC397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0669345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Salaries &amp; Employee Benefits</a:t>
            </a:r>
          </a:p>
          <a:p>
            <a:r>
              <a:rPr lang="en-US" sz="2400" dirty="0"/>
              <a:t>Occupancy Expense</a:t>
            </a:r>
          </a:p>
          <a:p>
            <a:r>
              <a:rPr lang="en-US" sz="2400" dirty="0"/>
              <a:t>Furniture &amp; Equipment</a:t>
            </a:r>
          </a:p>
          <a:p>
            <a:r>
              <a:rPr lang="en-US" sz="2400" dirty="0"/>
              <a:t>Office Supplies &amp; Printing</a:t>
            </a:r>
          </a:p>
          <a:p>
            <a:r>
              <a:rPr lang="en-US" sz="2400" dirty="0"/>
              <a:t>Advertising</a:t>
            </a:r>
          </a:p>
          <a:p>
            <a:r>
              <a:rPr lang="en-US" sz="2400" dirty="0"/>
              <a:t>Other Operating Expense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15</a:t>
            </a:fld>
            <a:endParaRPr lang="en-US" dirty="0"/>
          </a:p>
        </p:txBody>
      </p:sp>
      <p:sp>
        <p:nvSpPr>
          <p:cNvPr id="4" name="Title 3"/>
          <p:cNvSpPr>
            <a:spLocks noGrp="1"/>
          </p:cNvSpPr>
          <p:nvPr>
            <p:ph type="title"/>
          </p:nvPr>
        </p:nvSpPr>
        <p:spPr/>
        <p:txBody>
          <a:bodyPr>
            <a:normAutofit/>
          </a:bodyPr>
          <a:lstStyle/>
          <a:p>
            <a:r>
              <a:rPr lang="en-US" sz="3600" dirty="0"/>
              <a:t>Non-Interest Expense</a:t>
            </a:r>
          </a:p>
        </p:txBody>
      </p:sp>
      <p:pic>
        <p:nvPicPr>
          <p:cNvPr id="5" name="Picture 4" descr="VBA BANK Day.jpg">
            <a:extLst>
              <a:ext uri="{FF2B5EF4-FFF2-40B4-BE49-F238E27FC236}">
                <a16:creationId xmlns:a16="http://schemas.microsoft.com/office/drawing/2014/main" id="{0CF8D6FE-4C9D-45A1-BEF5-97AAA9343601}"/>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015810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Expense to cover expected future losses from loans that default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16</a:t>
            </a:fld>
            <a:endParaRPr lang="en-US" dirty="0"/>
          </a:p>
        </p:txBody>
      </p:sp>
      <p:sp>
        <p:nvSpPr>
          <p:cNvPr id="4" name="Title 3"/>
          <p:cNvSpPr>
            <a:spLocks noGrp="1"/>
          </p:cNvSpPr>
          <p:nvPr>
            <p:ph type="title"/>
          </p:nvPr>
        </p:nvSpPr>
        <p:spPr/>
        <p:txBody>
          <a:bodyPr>
            <a:normAutofit/>
          </a:bodyPr>
          <a:lstStyle/>
          <a:p>
            <a:r>
              <a:rPr lang="en-US" sz="3600" dirty="0"/>
              <a:t>Provision for Loan Losses</a:t>
            </a:r>
          </a:p>
        </p:txBody>
      </p:sp>
      <p:pic>
        <p:nvPicPr>
          <p:cNvPr id="5" name="Picture 4" descr="VBA BANK Day.jpg">
            <a:extLst>
              <a:ext uri="{FF2B5EF4-FFF2-40B4-BE49-F238E27FC236}">
                <a16:creationId xmlns:a16="http://schemas.microsoft.com/office/drawing/2014/main" id="{FBD15BC0-41F9-4166-BECB-C268659140C5}"/>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26319425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Two: Deposit Accounts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17</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264874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Federal Deposit Insurance Corporation </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18</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451810" y="645672"/>
            <a:ext cx="2224530" cy="2224530"/>
          </a:xfrm>
          <a:prstGeom prst="rect">
            <a:avLst/>
          </a:prstGeom>
        </p:spPr>
      </p:pic>
      <p:pic>
        <p:nvPicPr>
          <p:cNvPr id="6" name="Picture Placeholder 6" descr="signFDIC.gif">
            <a:extLst>
              <a:ext uri="{FF2B5EF4-FFF2-40B4-BE49-F238E27FC236}">
                <a16:creationId xmlns:a16="http://schemas.microsoft.com/office/drawing/2014/main" id="{03A32499-AAD7-43E0-9520-F8D0631808F9}"/>
              </a:ext>
            </a:extLst>
          </p:cNvPr>
          <p:cNvPicPr>
            <a:picLocks noChangeAspect="1"/>
          </p:cNvPicPr>
          <p:nvPr/>
        </p:nvPicPr>
        <p:blipFill>
          <a:blip r:embed="rId4" cstate="print"/>
          <a:srcRect l="7813" r="7813"/>
          <a:stretch>
            <a:fillRect/>
          </a:stretch>
        </p:blipFill>
        <p:spPr>
          <a:xfrm>
            <a:off x="3113530" y="3219259"/>
            <a:ext cx="5928870" cy="2995640"/>
          </a:xfrm>
          <a:prstGeom prst="rect">
            <a:avLst/>
          </a:prstGeom>
        </p:spPr>
      </p:pic>
    </p:spTree>
    <p:extLst>
      <p:ext uri="{BB962C8B-B14F-4D97-AF65-F5344CB8AC3E}">
        <p14:creationId xmlns:p14="http://schemas.microsoft.com/office/powerpoint/2010/main" val="23417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7"/>
            <a:ext cx="11029615" cy="1916236"/>
          </a:xfrm>
        </p:spPr>
        <p:txBody>
          <a:bodyPr/>
          <a:lstStyle/>
          <a:p>
            <a:r>
              <a:rPr lang="en-US" sz="2400" dirty="0"/>
              <a:t>Created in 1933</a:t>
            </a:r>
          </a:p>
          <a:p>
            <a:r>
              <a:rPr lang="en-US" sz="2400" dirty="0"/>
              <a:t>Effective July 1, 1934</a:t>
            </a:r>
          </a:p>
          <a:p>
            <a:r>
              <a:rPr lang="en-US" sz="2400" dirty="0"/>
              <a:t>Insurance on Deposits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19</a:t>
            </a:fld>
            <a:endParaRPr lang="en-US"/>
          </a:p>
        </p:txBody>
      </p:sp>
      <p:sp>
        <p:nvSpPr>
          <p:cNvPr id="4" name="Title 3"/>
          <p:cNvSpPr>
            <a:spLocks noGrp="1"/>
          </p:cNvSpPr>
          <p:nvPr>
            <p:ph type="title"/>
          </p:nvPr>
        </p:nvSpPr>
        <p:spPr/>
        <p:txBody>
          <a:bodyPr>
            <a:normAutofit/>
          </a:bodyPr>
          <a:lstStyle/>
          <a:p>
            <a:r>
              <a:rPr lang="en-US" sz="3600" dirty="0"/>
              <a:t>FDIC</a:t>
            </a:r>
          </a:p>
        </p:txBody>
      </p:sp>
      <p:pic>
        <p:nvPicPr>
          <p:cNvPr id="5" name="Picture 4" descr="VBA BANK Day.jpg">
            <a:extLst>
              <a:ext uri="{FF2B5EF4-FFF2-40B4-BE49-F238E27FC236}">
                <a16:creationId xmlns:a16="http://schemas.microsoft.com/office/drawing/2014/main" id="{B52EE1F0-386B-469A-8869-54002CA47D6E}"/>
              </a:ext>
            </a:extLst>
          </p:cNvPr>
          <p:cNvPicPr>
            <a:picLocks noChangeAspect="1"/>
          </p:cNvPicPr>
          <p:nvPr/>
        </p:nvPicPr>
        <p:blipFill>
          <a:blip r:embed="rId3" cstate="print"/>
          <a:stretch>
            <a:fillRect/>
          </a:stretch>
        </p:blipFill>
        <p:spPr>
          <a:xfrm>
            <a:off x="9157985" y="4366772"/>
            <a:ext cx="2224530" cy="2224530"/>
          </a:xfrm>
          <a:prstGeom prst="rect">
            <a:avLst/>
          </a:prstGeom>
        </p:spPr>
      </p:pic>
      <p:graphicFrame>
        <p:nvGraphicFramePr>
          <p:cNvPr id="6" name="Table 5">
            <a:extLst>
              <a:ext uri="{FF2B5EF4-FFF2-40B4-BE49-F238E27FC236}">
                <a16:creationId xmlns:a16="http://schemas.microsoft.com/office/drawing/2014/main" id="{7F75570F-8683-47E5-B393-362A721CE48E}"/>
              </a:ext>
            </a:extLst>
          </p:cNvPr>
          <p:cNvGraphicFramePr>
            <a:graphicFrameLocks noGrp="1"/>
          </p:cNvGraphicFramePr>
          <p:nvPr>
            <p:extLst>
              <p:ext uri="{D42A27DB-BD31-4B8C-83A1-F6EECF244321}">
                <p14:modId xmlns:p14="http://schemas.microsoft.com/office/powerpoint/2010/main" val="2546142902"/>
              </p:ext>
            </p:extLst>
          </p:nvPr>
        </p:nvGraphicFramePr>
        <p:xfrm>
          <a:off x="581192" y="3837142"/>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2170666"/>
                    </a:ext>
                  </a:extLst>
                </a:gridCol>
                <a:gridCol w="4064000">
                  <a:extLst>
                    <a:ext uri="{9D8B030D-6E8A-4147-A177-3AD203B41FA5}">
                      <a16:colId xmlns:a16="http://schemas.microsoft.com/office/drawing/2014/main" val="2375664640"/>
                    </a:ext>
                  </a:extLst>
                </a:gridCol>
              </a:tblGrid>
              <a:tr h="370840">
                <a:tc gridSpan="2">
                  <a:txBody>
                    <a:bodyPr/>
                    <a:lstStyle/>
                    <a:p>
                      <a:pPr algn="ctr"/>
                      <a:r>
                        <a:rPr lang="en-US" sz="3600" dirty="0"/>
                        <a:t>Amount of Coverage</a:t>
                      </a:r>
                    </a:p>
                  </a:txBody>
                  <a:tcPr/>
                </a:tc>
                <a:tc hMerge="1">
                  <a:txBody>
                    <a:bodyPr/>
                    <a:lstStyle/>
                    <a:p>
                      <a:endParaRPr lang="en-US" dirty="0"/>
                    </a:p>
                  </a:txBody>
                  <a:tcPr/>
                </a:tc>
                <a:extLst>
                  <a:ext uri="{0D108BD9-81ED-4DB2-BD59-A6C34878D82A}">
                    <a16:rowId xmlns:a16="http://schemas.microsoft.com/office/drawing/2014/main" val="4204755865"/>
                  </a:ext>
                </a:extLst>
              </a:tr>
              <a:tr h="0">
                <a:tc>
                  <a:txBody>
                    <a:bodyPr/>
                    <a:lstStyle/>
                    <a:p>
                      <a:pPr algn="ctr"/>
                      <a:r>
                        <a:rPr lang="en-US" sz="4800" dirty="0"/>
                        <a:t>1934</a:t>
                      </a:r>
                    </a:p>
                    <a:p>
                      <a:pPr algn="ctr"/>
                      <a:r>
                        <a:rPr lang="en-US" sz="4800" b="1" dirty="0"/>
                        <a:t>$2,500</a:t>
                      </a:r>
                    </a:p>
                  </a:txBody>
                  <a:tcPr/>
                </a:tc>
                <a:tc>
                  <a:txBody>
                    <a:bodyPr/>
                    <a:lstStyle/>
                    <a:p>
                      <a:pPr algn="ctr"/>
                      <a:r>
                        <a:rPr lang="en-US" sz="4800" dirty="0"/>
                        <a:t>2025</a:t>
                      </a:r>
                    </a:p>
                    <a:p>
                      <a:pPr algn="ctr"/>
                      <a:r>
                        <a:rPr lang="en-US" sz="4800" b="1" dirty="0"/>
                        <a:t>$250,000</a:t>
                      </a:r>
                    </a:p>
                  </a:txBody>
                  <a:tcPr/>
                </a:tc>
                <a:extLst>
                  <a:ext uri="{0D108BD9-81ED-4DB2-BD59-A6C34878D82A}">
                    <a16:rowId xmlns:a16="http://schemas.microsoft.com/office/drawing/2014/main" val="224994787"/>
                  </a:ext>
                </a:extLst>
              </a:tr>
            </a:tbl>
          </a:graphicData>
        </a:graphic>
      </p:graphicFrame>
    </p:spTree>
    <p:extLst>
      <p:ext uri="{BB962C8B-B14F-4D97-AF65-F5344CB8AC3E}">
        <p14:creationId xmlns:p14="http://schemas.microsoft.com/office/powerpoint/2010/main" val="41223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Today’s Agenda</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p:txBody>
          <a:bodyPr>
            <a:normAutofit/>
          </a:bodyPr>
          <a:lstStyle/>
          <a:p>
            <a:r>
              <a:rPr lang="en-US" sz="2400" dirty="0"/>
              <a:t>[Insert specifics about the gathering.]</a:t>
            </a:r>
          </a:p>
          <a:p>
            <a:pPr lvl="1"/>
            <a:r>
              <a:rPr lang="en-US" sz="2200" dirty="0"/>
              <a:t>[List departments/key members of the bank they will meet.]</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60783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5211DDA-0588-493B-A3C3-90FA5E86FDCA}"/>
              </a:ext>
            </a:extLst>
          </p:cNvPr>
          <p:cNvGraphicFramePr>
            <a:graphicFrameLocks/>
          </p:cNvGraphicFramePr>
          <p:nvPr>
            <p:extLst>
              <p:ext uri="{D42A27DB-BD31-4B8C-83A1-F6EECF244321}">
                <p14:modId xmlns:p14="http://schemas.microsoft.com/office/powerpoint/2010/main" val="1881730881"/>
              </p:ext>
            </p:extLst>
          </p:nvPr>
        </p:nvGraphicFramePr>
        <p:xfrm>
          <a:off x="457200" y="736601"/>
          <a:ext cx="9144000" cy="572876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93472">
                <a:tc gridSpan="5">
                  <a:txBody>
                    <a:bodyPr/>
                    <a:lstStyle/>
                    <a:p>
                      <a:pPr algn="ctr"/>
                      <a:r>
                        <a:rPr lang="en-US" dirty="0"/>
                        <a:t>Example:</a:t>
                      </a:r>
                      <a:r>
                        <a:rPr lang="en-US" baseline="0" dirty="0"/>
                        <a:t> Insurance coverage for a family of four with deposit accounts in multiple ownership categories</a:t>
                      </a:r>
                      <a:endParaRPr lang="en-US" dirty="0"/>
                    </a:p>
                  </a:txBody>
                  <a:tcPr marL="80146" marR="8014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8254">
                <a:tc>
                  <a:txBody>
                    <a:bodyPr/>
                    <a:lstStyle/>
                    <a:p>
                      <a:r>
                        <a:rPr lang="en-US" sz="1400" dirty="0"/>
                        <a:t>Account</a:t>
                      </a:r>
                      <a:r>
                        <a:rPr lang="en-US" sz="1400" baseline="0" dirty="0"/>
                        <a:t> Title</a:t>
                      </a:r>
                      <a:endParaRPr lang="en-US" sz="1400" dirty="0"/>
                    </a:p>
                  </a:txBody>
                  <a:tcPr marL="80146" marR="80146"/>
                </a:tc>
                <a:tc>
                  <a:txBody>
                    <a:bodyPr/>
                    <a:lstStyle/>
                    <a:p>
                      <a:r>
                        <a:rPr lang="en-US" sz="1400" dirty="0"/>
                        <a:t>Account Ownership Category</a:t>
                      </a:r>
                    </a:p>
                  </a:txBody>
                  <a:tcPr marL="80146" marR="80146"/>
                </a:tc>
                <a:tc>
                  <a:txBody>
                    <a:bodyPr/>
                    <a:lstStyle/>
                    <a:p>
                      <a:r>
                        <a:rPr lang="en-US" sz="1400" dirty="0"/>
                        <a:t>Owner(s)</a:t>
                      </a:r>
                    </a:p>
                  </a:txBody>
                  <a:tcPr marL="80146" marR="80146"/>
                </a:tc>
                <a:tc>
                  <a:txBody>
                    <a:bodyPr/>
                    <a:lstStyle/>
                    <a:p>
                      <a:r>
                        <a:rPr lang="en-US" sz="1400" dirty="0"/>
                        <a:t>Beneficiary(</a:t>
                      </a:r>
                      <a:r>
                        <a:rPr lang="en-US" sz="1400" dirty="0" err="1"/>
                        <a:t>ies</a:t>
                      </a:r>
                      <a:r>
                        <a:rPr lang="en-US" sz="1400" dirty="0"/>
                        <a:t>)</a:t>
                      </a:r>
                    </a:p>
                  </a:txBody>
                  <a:tcPr marL="80146" marR="80146"/>
                </a:tc>
                <a:tc>
                  <a:txBody>
                    <a:bodyPr/>
                    <a:lstStyle/>
                    <a:p>
                      <a:r>
                        <a:rPr lang="en-US" sz="1400" dirty="0"/>
                        <a:t>Maximum Insurable</a:t>
                      </a:r>
                      <a:r>
                        <a:rPr lang="en-US" sz="1400" baseline="0" dirty="0"/>
                        <a:t> Amount</a:t>
                      </a:r>
                      <a:endParaRPr lang="en-US" sz="1400" dirty="0"/>
                    </a:p>
                  </a:txBody>
                  <a:tcPr marL="80146" marR="80146"/>
                </a:tc>
                <a:extLst>
                  <a:ext uri="{0D108BD9-81ED-4DB2-BD59-A6C34878D82A}">
                    <a16:rowId xmlns:a16="http://schemas.microsoft.com/office/drawing/2014/main" val="10001"/>
                  </a:ext>
                </a:extLst>
              </a:tr>
              <a:tr h="282606">
                <a:tc>
                  <a:txBody>
                    <a:bodyPr/>
                    <a:lstStyle/>
                    <a:p>
                      <a:pPr>
                        <a:lnSpc>
                          <a:spcPct val="100000"/>
                        </a:lnSpc>
                      </a:pPr>
                      <a:r>
                        <a:rPr lang="en-US" sz="1400" dirty="0"/>
                        <a:t>Husband</a:t>
                      </a:r>
                    </a:p>
                  </a:txBody>
                  <a:tcPr marL="80146" marR="80146"/>
                </a:tc>
                <a:tc>
                  <a:txBody>
                    <a:bodyPr/>
                    <a:lstStyle/>
                    <a:p>
                      <a:pPr>
                        <a:lnSpc>
                          <a:spcPct val="100000"/>
                        </a:lnSpc>
                      </a:pPr>
                      <a:r>
                        <a:rPr lang="en-US" sz="1400" dirty="0"/>
                        <a:t>Single Account</a:t>
                      </a:r>
                    </a:p>
                  </a:txBody>
                  <a:tcPr marL="80146" marR="80146"/>
                </a:tc>
                <a:tc>
                  <a:txBody>
                    <a:bodyPr/>
                    <a:lstStyle/>
                    <a:p>
                      <a:pPr>
                        <a:lnSpc>
                          <a:spcPct val="100000"/>
                        </a:lnSpc>
                      </a:pPr>
                      <a:r>
                        <a:rPr lang="en-US" sz="1400" dirty="0"/>
                        <a:t>Husband</a:t>
                      </a:r>
                    </a:p>
                  </a:txBody>
                  <a:tcPr marL="80146" marR="80146"/>
                </a:tc>
                <a:tc>
                  <a:txBody>
                    <a:bodyPr/>
                    <a:lstStyle/>
                    <a:p>
                      <a:pPr>
                        <a:lnSpc>
                          <a:spcPct val="100000"/>
                        </a:lnSpc>
                      </a:pPr>
                      <a:endParaRPr lang="en-US" sz="1400" dirty="0"/>
                    </a:p>
                  </a:txBody>
                  <a:tcPr marL="80146" marR="80146"/>
                </a:tc>
                <a:tc>
                  <a:txBody>
                    <a:bodyPr/>
                    <a:lstStyle/>
                    <a:p>
                      <a:pPr>
                        <a:lnSpc>
                          <a:spcPct val="100000"/>
                        </a:lnSpc>
                      </a:pPr>
                      <a:r>
                        <a:rPr lang="en-US" sz="1400" dirty="0"/>
                        <a:t>$250,000</a:t>
                      </a:r>
                    </a:p>
                  </a:txBody>
                  <a:tcPr marL="80146" marR="80146"/>
                </a:tc>
                <a:extLst>
                  <a:ext uri="{0D108BD9-81ED-4DB2-BD59-A6C34878D82A}">
                    <a16:rowId xmlns:a16="http://schemas.microsoft.com/office/drawing/2014/main" val="10002"/>
                  </a:ext>
                </a:extLst>
              </a:tr>
              <a:tr h="282606">
                <a:tc>
                  <a:txBody>
                    <a:bodyPr/>
                    <a:lstStyle/>
                    <a:p>
                      <a:r>
                        <a:rPr lang="en-US" sz="1400" dirty="0"/>
                        <a:t>Wife</a:t>
                      </a:r>
                    </a:p>
                  </a:txBody>
                  <a:tcPr marL="80146" marR="80146"/>
                </a:tc>
                <a:tc>
                  <a:txBody>
                    <a:bodyPr/>
                    <a:lstStyle/>
                    <a:p>
                      <a:r>
                        <a:rPr lang="en-US" sz="1400" dirty="0"/>
                        <a:t>Single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3"/>
                  </a:ext>
                </a:extLst>
              </a:tr>
              <a:tr h="599319">
                <a:tc>
                  <a:txBody>
                    <a:bodyPr/>
                    <a:lstStyle/>
                    <a:p>
                      <a:r>
                        <a:rPr lang="en-US" sz="1400" dirty="0"/>
                        <a:t>Husband IRA</a:t>
                      </a:r>
                    </a:p>
                  </a:txBody>
                  <a:tcPr marL="80146" marR="80146"/>
                </a:tc>
                <a:tc>
                  <a:txBody>
                    <a:bodyPr/>
                    <a:lstStyle/>
                    <a:p>
                      <a:r>
                        <a:rPr lang="en-US" sz="1400" dirty="0"/>
                        <a:t>Certain Retirement Account</a:t>
                      </a:r>
                    </a:p>
                  </a:txBody>
                  <a:tcPr marL="80146" marR="80146"/>
                </a:tc>
                <a:tc>
                  <a:txBody>
                    <a:bodyPr/>
                    <a:lstStyle/>
                    <a:p>
                      <a:r>
                        <a:rPr lang="en-US" sz="1400" dirty="0"/>
                        <a:t>Husband</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4"/>
                  </a:ext>
                </a:extLst>
              </a:tr>
              <a:tr h="599319">
                <a:tc>
                  <a:txBody>
                    <a:bodyPr/>
                    <a:lstStyle/>
                    <a:p>
                      <a:r>
                        <a:rPr lang="en-US" sz="1400" dirty="0"/>
                        <a:t>Wife IRA</a:t>
                      </a:r>
                    </a:p>
                  </a:txBody>
                  <a:tcPr marL="80146" marR="80146"/>
                </a:tc>
                <a:tc>
                  <a:txBody>
                    <a:bodyPr/>
                    <a:lstStyle/>
                    <a:p>
                      <a:r>
                        <a:rPr lang="en-US" sz="1400" dirty="0"/>
                        <a:t>Certain Retirement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5"/>
                  </a:ext>
                </a:extLst>
              </a:tr>
              <a:tr h="424518">
                <a:tc>
                  <a:txBody>
                    <a:bodyPr/>
                    <a:lstStyle/>
                    <a:p>
                      <a:r>
                        <a:rPr lang="en-US" sz="1400" dirty="0"/>
                        <a:t>Husband &amp; Wife</a:t>
                      </a:r>
                    </a:p>
                  </a:txBody>
                  <a:tcPr marL="80146" marR="80146"/>
                </a:tc>
                <a:tc>
                  <a:txBody>
                    <a:bodyPr/>
                    <a:lstStyle/>
                    <a:p>
                      <a:r>
                        <a:rPr lang="en-US" sz="1400" dirty="0"/>
                        <a:t>Joint Account</a:t>
                      </a:r>
                    </a:p>
                  </a:txBody>
                  <a:tcPr marL="80146" marR="80146"/>
                </a:tc>
                <a:tc>
                  <a:txBody>
                    <a:bodyPr/>
                    <a:lstStyle/>
                    <a:p>
                      <a:r>
                        <a:rPr lang="en-US" sz="1400" dirty="0"/>
                        <a:t>Husband &amp; Wife</a:t>
                      </a:r>
                    </a:p>
                  </a:txBody>
                  <a:tcPr marL="80146" marR="80146"/>
                </a:tc>
                <a:tc>
                  <a:txBody>
                    <a:bodyPr/>
                    <a:lstStyle/>
                    <a:p>
                      <a:endParaRPr lang="en-US" sz="1400" dirty="0"/>
                    </a:p>
                  </a:txBody>
                  <a:tcPr marL="80146" marR="80146"/>
                </a:tc>
                <a:tc>
                  <a:txBody>
                    <a:bodyPr/>
                    <a:lstStyle/>
                    <a:p>
                      <a:r>
                        <a:rPr lang="en-US" sz="1400" dirty="0"/>
                        <a:t>$500,000</a:t>
                      </a:r>
                    </a:p>
                  </a:txBody>
                  <a:tcPr marL="80146" marR="80146"/>
                </a:tc>
                <a:extLst>
                  <a:ext uri="{0D108BD9-81ED-4DB2-BD59-A6C34878D82A}">
                    <a16:rowId xmlns:a16="http://schemas.microsoft.com/office/drawing/2014/main" val="10006"/>
                  </a:ext>
                </a:extLst>
              </a:tr>
              <a:tr h="424518">
                <a:tc>
                  <a:txBody>
                    <a:bodyPr/>
                    <a:lstStyle/>
                    <a:p>
                      <a:r>
                        <a:rPr lang="en-US" sz="1400" dirty="0"/>
                        <a:t>Husband POD</a:t>
                      </a:r>
                    </a:p>
                  </a:txBody>
                  <a:tcPr marL="80146" marR="80146"/>
                </a:tc>
                <a:tc>
                  <a:txBody>
                    <a:bodyPr/>
                    <a:lstStyle/>
                    <a:p>
                      <a:r>
                        <a:rPr lang="en-US" sz="1400" dirty="0"/>
                        <a:t>Revocable Trust</a:t>
                      </a:r>
                    </a:p>
                  </a:txBody>
                  <a:tcPr marL="80146" marR="80146"/>
                </a:tc>
                <a:tc>
                  <a:txBody>
                    <a:bodyPr/>
                    <a:lstStyle/>
                    <a:p>
                      <a:r>
                        <a:rPr lang="en-US" sz="1400" dirty="0"/>
                        <a:t>Husband</a:t>
                      </a:r>
                    </a:p>
                  </a:txBody>
                  <a:tcPr marL="80146" marR="80146"/>
                </a:tc>
                <a:tc>
                  <a:txBody>
                    <a:bodyPr/>
                    <a:lstStyle/>
                    <a:p>
                      <a:r>
                        <a:rPr lang="en-US" sz="1400" dirty="0"/>
                        <a:t>Wife</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7"/>
                  </a:ext>
                </a:extLst>
              </a:tr>
              <a:tr h="424518">
                <a:tc>
                  <a:txBody>
                    <a:bodyPr/>
                    <a:lstStyle/>
                    <a:p>
                      <a:r>
                        <a:rPr lang="en-US" sz="1400" dirty="0"/>
                        <a:t>Wife POD</a:t>
                      </a:r>
                    </a:p>
                  </a:txBody>
                  <a:tcPr marL="80146" marR="80146"/>
                </a:tc>
                <a:tc>
                  <a:txBody>
                    <a:bodyPr/>
                    <a:lstStyle/>
                    <a:p>
                      <a:r>
                        <a:rPr lang="en-US" sz="1400" dirty="0"/>
                        <a:t>Revocable Trust</a:t>
                      </a:r>
                    </a:p>
                  </a:txBody>
                  <a:tcPr marL="80146" marR="80146"/>
                </a:tc>
                <a:tc>
                  <a:txBody>
                    <a:bodyPr/>
                    <a:lstStyle/>
                    <a:p>
                      <a:r>
                        <a:rPr lang="en-US" sz="1400" dirty="0"/>
                        <a:t>Wife</a:t>
                      </a:r>
                    </a:p>
                  </a:txBody>
                  <a:tcPr marL="80146" marR="80146"/>
                </a:tc>
                <a:tc>
                  <a:txBody>
                    <a:bodyPr/>
                    <a:lstStyle/>
                    <a:p>
                      <a:r>
                        <a:rPr lang="en-US" sz="1400" dirty="0"/>
                        <a:t>Husband</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8"/>
                  </a:ext>
                </a:extLst>
              </a:tr>
              <a:tr h="599319">
                <a:tc>
                  <a:txBody>
                    <a:bodyPr/>
                    <a:lstStyle/>
                    <a:p>
                      <a:r>
                        <a:rPr lang="en-US" sz="1400" dirty="0"/>
                        <a:t>Husband &amp; Wife Living Trust</a:t>
                      </a:r>
                    </a:p>
                  </a:txBody>
                  <a:tcPr marL="80146" marR="80146"/>
                </a:tc>
                <a:tc>
                  <a:txBody>
                    <a:bodyPr/>
                    <a:lstStyle/>
                    <a:p>
                      <a:r>
                        <a:rPr lang="en-US" sz="1400" dirty="0"/>
                        <a:t>Revocable Trust</a:t>
                      </a:r>
                      <a:r>
                        <a:rPr lang="en-US" sz="1400" baseline="0" dirty="0"/>
                        <a:t> Account</a:t>
                      </a:r>
                      <a:endParaRPr lang="en-US" sz="1400" dirty="0"/>
                    </a:p>
                  </a:txBody>
                  <a:tcPr marL="80146" marR="80146"/>
                </a:tc>
                <a:tc>
                  <a:txBody>
                    <a:bodyPr/>
                    <a:lstStyle/>
                    <a:p>
                      <a:r>
                        <a:rPr lang="en-US" sz="1400" dirty="0"/>
                        <a:t>Husband</a:t>
                      </a:r>
                      <a:r>
                        <a:rPr lang="en-US" sz="1400" baseline="0" dirty="0"/>
                        <a:t> &amp; Wife</a:t>
                      </a:r>
                      <a:endParaRPr lang="en-US" sz="1400" dirty="0"/>
                    </a:p>
                  </a:txBody>
                  <a:tcPr marL="80146" marR="80146"/>
                </a:tc>
                <a:tc>
                  <a:txBody>
                    <a:bodyPr/>
                    <a:lstStyle/>
                    <a:p>
                      <a:r>
                        <a:rPr lang="en-US" sz="1400" dirty="0"/>
                        <a:t>Child 1  &amp;</a:t>
                      </a:r>
                      <a:r>
                        <a:rPr lang="en-US" sz="1400" baseline="0" dirty="0"/>
                        <a:t> Child 2</a:t>
                      </a:r>
                      <a:endParaRPr lang="en-US" sz="1400" dirty="0"/>
                    </a:p>
                  </a:txBody>
                  <a:tcPr marL="80146" marR="80146"/>
                </a:tc>
                <a:tc>
                  <a:txBody>
                    <a:bodyPr/>
                    <a:lstStyle/>
                    <a:p>
                      <a:r>
                        <a:rPr lang="en-US" sz="1400" dirty="0"/>
                        <a:t>$1,000,000</a:t>
                      </a:r>
                    </a:p>
                  </a:txBody>
                  <a:tcPr marL="80146" marR="80146"/>
                </a:tc>
                <a:extLst>
                  <a:ext uri="{0D108BD9-81ED-4DB2-BD59-A6C34878D82A}">
                    <a16:rowId xmlns:a16="http://schemas.microsoft.com/office/drawing/2014/main" val="10009"/>
                  </a:ext>
                </a:extLst>
              </a:tr>
              <a:tr h="282606">
                <a:tc>
                  <a:txBody>
                    <a:bodyPr/>
                    <a:lstStyle/>
                    <a:p>
                      <a:r>
                        <a:rPr lang="en-US" sz="1400" dirty="0"/>
                        <a:t>Total</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0"/>
                  </a:ext>
                </a:extLst>
              </a:tr>
              <a:tr h="424518">
                <a:tc>
                  <a:txBody>
                    <a:bodyPr/>
                    <a:lstStyle/>
                    <a:p>
                      <a:r>
                        <a:rPr lang="en-US" sz="1400" dirty="0"/>
                        <a:t>Amount Insured</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1"/>
                  </a:ext>
                </a:extLst>
              </a:tr>
            </a:tbl>
          </a:graphicData>
        </a:graphic>
      </p:graphicFrame>
      <p:pic>
        <p:nvPicPr>
          <p:cNvPr id="3" name="Picture 2" descr="VBA BANK Day.jpg">
            <a:extLst>
              <a:ext uri="{FF2B5EF4-FFF2-40B4-BE49-F238E27FC236}">
                <a16:creationId xmlns:a16="http://schemas.microsoft.com/office/drawing/2014/main" id="{A4430DD9-6470-4595-BACD-A9A1EC564A53}"/>
              </a:ext>
            </a:extLst>
          </p:cNvPr>
          <p:cNvPicPr>
            <a:picLocks noChangeAspect="1"/>
          </p:cNvPicPr>
          <p:nvPr/>
        </p:nvPicPr>
        <p:blipFill>
          <a:blip r:embed="rId2" cstate="print"/>
          <a:stretch>
            <a:fillRect/>
          </a:stretch>
        </p:blipFill>
        <p:spPr>
          <a:xfrm>
            <a:off x="9792985" y="4354072"/>
            <a:ext cx="2224530" cy="2224530"/>
          </a:xfrm>
          <a:prstGeom prst="rect">
            <a:avLst/>
          </a:prstGeom>
        </p:spPr>
      </p:pic>
    </p:spTree>
    <p:extLst>
      <p:ext uri="{BB962C8B-B14F-4D97-AF65-F5344CB8AC3E}">
        <p14:creationId xmlns:p14="http://schemas.microsoft.com/office/powerpoint/2010/main" val="18499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Checking</a:t>
            </a:r>
          </a:p>
          <a:p>
            <a:r>
              <a:rPr lang="en-US" sz="2400" dirty="0"/>
              <a:t>Savings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21</a:t>
            </a:fld>
            <a:endParaRPr lang="en-US"/>
          </a:p>
        </p:txBody>
      </p:sp>
      <p:sp>
        <p:nvSpPr>
          <p:cNvPr id="4" name="Title 3"/>
          <p:cNvSpPr>
            <a:spLocks noGrp="1"/>
          </p:cNvSpPr>
          <p:nvPr>
            <p:ph type="title"/>
          </p:nvPr>
        </p:nvSpPr>
        <p:spPr/>
        <p:txBody>
          <a:bodyPr>
            <a:normAutofit/>
          </a:bodyPr>
          <a:lstStyle/>
          <a:p>
            <a:r>
              <a:rPr lang="en-US" sz="3600" dirty="0"/>
              <a:t>Types of Deposit Accounts</a:t>
            </a:r>
          </a:p>
        </p:txBody>
      </p:sp>
      <p:pic>
        <p:nvPicPr>
          <p:cNvPr id="5" name="Picture 4" descr="VBA BANK Day.jpg">
            <a:extLst>
              <a:ext uri="{FF2B5EF4-FFF2-40B4-BE49-F238E27FC236}">
                <a16:creationId xmlns:a16="http://schemas.microsoft.com/office/drawing/2014/main" id="{3DEEEBF3-40E9-4868-A2CC-23E8761361B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14904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091596"/>
            <a:ext cx="11029615" cy="4410804"/>
          </a:xfrm>
        </p:spPr>
        <p:txBody>
          <a:bodyPr>
            <a:normAutofit/>
          </a:bodyPr>
          <a:lstStyle/>
          <a:p>
            <a:r>
              <a:rPr lang="en-US" sz="2400" dirty="0"/>
              <a:t>Deposit and Withdraw Funds</a:t>
            </a:r>
          </a:p>
          <a:p>
            <a:r>
              <a:rPr lang="en-US" sz="2400" dirty="0"/>
              <a:t>FDIC Insured</a:t>
            </a:r>
          </a:p>
          <a:p>
            <a:r>
              <a:rPr lang="en-US" sz="2400" dirty="0"/>
              <a:t>Access By:</a:t>
            </a:r>
          </a:p>
          <a:p>
            <a:pPr lvl="1"/>
            <a:r>
              <a:rPr lang="en-US" sz="2200" dirty="0"/>
              <a:t>Personal Check</a:t>
            </a:r>
          </a:p>
          <a:p>
            <a:pPr lvl="1"/>
            <a:r>
              <a:rPr lang="en-US" sz="2200" dirty="0"/>
              <a:t>Debit Card </a:t>
            </a:r>
          </a:p>
          <a:p>
            <a:pPr lvl="1"/>
            <a:r>
              <a:rPr lang="en-US" sz="2200" dirty="0"/>
              <a:t>ATM</a:t>
            </a:r>
          </a:p>
          <a:p>
            <a:pPr lvl="1"/>
            <a:r>
              <a:rPr lang="en-US" sz="2200" dirty="0"/>
              <a:t>Local Branch</a:t>
            </a:r>
          </a:p>
          <a:p>
            <a:pPr lvl="1"/>
            <a:r>
              <a:rPr lang="en-US" sz="22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22</a:t>
            </a:fld>
            <a:endParaRPr lang="en-US"/>
          </a:p>
        </p:txBody>
      </p:sp>
      <p:sp>
        <p:nvSpPr>
          <p:cNvPr id="4" name="Title 3"/>
          <p:cNvSpPr>
            <a:spLocks noGrp="1"/>
          </p:cNvSpPr>
          <p:nvPr>
            <p:ph type="title"/>
          </p:nvPr>
        </p:nvSpPr>
        <p:spPr/>
        <p:txBody>
          <a:bodyPr>
            <a:normAutofit/>
          </a:bodyPr>
          <a:lstStyle/>
          <a:p>
            <a:r>
              <a:rPr lang="en-US" sz="3600" dirty="0"/>
              <a:t>Checking Accounts</a:t>
            </a:r>
          </a:p>
        </p:txBody>
      </p:sp>
      <p:pic>
        <p:nvPicPr>
          <p:cNvPr id="5" name="Picture 4" descr="VBA BANK Day.jpg">
            <a:extLst>
              <a:ext uri="{FF2B5EF4-FFF2-40B4-BE49-F238E27FC236}">
                <a16:creationId xmlns:a16="http://schemas.microsoft.com/office/drawing/2014/main" id="{B81640B8-2F20-48D8-B90B-89DFAFA96367}"/>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97612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Deposit and Withdraw Funds</a:t>
            </a:r>
          </a:p>
          <a:p>
            <a:r>
              <a:rPr lang="en-US" sz="2400" dirty="0"/>
              <a:t>Interest Bearing</a:t>
            </a:r>
          </a:p>
          <a:p>
            <a:r>
              <a:rPr lang="en-US" sz="2400" dirty="0"/>
              <a:t>FDIC Insured</a:t>
            </a:r>
          </a:p>
          <a:p>
            <a:r>
              <a:rPr lang="en-US" sz="2400" dirty="0"/>
              <a:t>Access by</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23</a:t>
            </a:fld>
            <a:endParaRPr lang="en-US"/>
          </a:p>
        </p:txBody>
      </p:sp>
      <p:sp>
        <p:nvSpPr>
          <p:cNvPr id="4" name="Title 3"/>
          <p:cNvSpPr>
            <a:spLocks noGrp="1"/>
          </p:cNvSpPr>
          <p:nvPr>
            <p:ph type="title"/>
          </p:nvPr>
        </p:nvSpPr>
        <p:spPr/>
        <p:txBody>
          <a:bodyPr>
            <a:normAutofit/>
          </a:bodyPr>
          <a:lstStyle/>
          <a:p>
            <a:r>
              <a:rPr lang="en-US" sz="3600" dirty="0"/>
              <a:t>Savings Accounts</a:t>
            </a:r>
          </a:p>
        </p:txBody>
      </p:sp>
      <p:pic>
        <p:nvPicPr>
          <p:cNvPr id="5" name="Picture 4" descr="VBA BANK Day.jpg">
            <a:extLst>
              <a:ext uri="{FF2B5EF4-FFF2-40B4-BE49-F238E27FC236}">
                <a16:creationId xmlns:a16="http://schemas.microsoft.com/office/drawing/2014/main" id="{CF61038F-7E13-4D58-95DD-82BB627C9E7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6981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rmAutofit/>
          </a:bodyPr>
          <a:lstStyle/>
          <a:p>
            <a:r>
              <a:rPr lang="en-US" sz="2400" dirty="0"/>
              <a:t>Deposit and withdraw funds</a:t>
            </a:r>
          </a:p>
          <a:p>
            <a:r>
              <a:rPr lang="en-US" sz="2400" dirty="0"/>
              <a:t>Higher interest than regular savings</a:t>
            </a:r>
          </a:p>
          <a:p>
            <a:r>
              <a:rPr lang="en-US" sz="2400" dirty="0"/>
              <a:t>FDIC insured</a:t>
            </a:r>
          </a:p>
          <a:p>
            <a:r>
              <a:rPr lang="en-US" sz="2400" dirty="0"/>
              <a:t>Access by</a:t>
            </a:r>
          </a:p>
          <a:p>
            <a:pPr lvl="1"/>
            <a:r>
              <a:rPr lang="en-US" sz="2200" dirty="0"/>
              <a:t>Personal check (limited)</a:t>
            </a:r>
          </a:p>
          <a:p>
            <a:pPr lvl="1"/>
            <a:r>
              <a:rPr lang="en-US" sz="2200" dirty="0"/>
              <a:t>Debit card (limited)</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24</a:t>
            </a:fld>
            <a:endParaRPr lang="en-US"/>
          </a:p>
        </p:txBody>
      </p:sp>
      <p:sp>
        <p:nvSpPr>
          <p:cNvPr id="4" name="Title 3"/>
          <p:cNvSpPr>
            <a:spLocks noGrp="1"/>
          </p:cNvSpPr>
          <p:nvPr>
            <p:ph type="title"/>
          </p:nvPr>
        </p:nvSpPr>
        <p:spPr/>
        <p:txBody>
          <a:bodyPr>
            <a:normAutofit/>
          </a:bodyPr>
          <a:lstStyle/>
          <a:p>
            <a:r>
              <a:rPr lang="en-US" sz="3600" dirty="0"/>
              <a:t>Money Market </a:t>
            </a:r>
          </a:p>
        </p:txBody>
      </p:sp>
      <p:pic>
        <p:nvPicPr>
          <p:cNvPr id="5" name="Picture 4" descr="VBA BANK Day.jpg">
            <a:extLst>
              <a:ext uri="{FF2B5EF4-FFF2-40B4-BE49-F238E27FC236}">
                <a16:creationId xmlns:a16="http://schemas.microsoft.com/office/drawing/2014/main" id="{76A76256-F68A-49D9-AA34-B87EDDC3AC6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00448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Fixed term </a:t>
            </a:r>
          </a:p>
          <a:p>
            <a:pPr lvl="1"/>
            <a:r>
              <a:rPr lang="en-US" sz="2400" dirty="0"/>
              <a:t>3 months</a:t>
            </a:r>
          </a:p>
          <a:p>
            <a:pPr lvl="1"/>
            <a:r>
              <a:rPr lang="en-US" sz="2400" dirty="0"/>
              <a:t>6 months</a:t>
            </a:r>
          </a:p>
          <a:p>
            <a:pPr lvl="1"/>
            <a:r>
              <a:rPr lang="en-US" sz="2400" dirty="0"/>
              <a:t>1 year</a:t>
            </a:r>
          </a:p>
          <a:p>
            <a:pPr lvl="1"/>
            <a:r>
              <a:rPr lang="en-US" sz="2400" dirty="0"/>
              <a:t>5 years</a:t>
            </a:r>
          </a:p>
          <a:p>
            <a:r>
              <a:rPr lang="en-US" sz="2400" dirty="0"/>
              <a:t>Fixed interest rate</a:t>
            </a:r>
          </a:p>
          <a:p>
            <a:r>
              <a:rPr lang="en-US" sz="2400" dirty="0"/>
              <a:t>Withdraw at maturity</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25</a:t>
            </a:fld>
            <a:endParaRPr lang="en-US"/>
          </a:p>
        </p:txBody>
      </p:sp>
      <p:sp>
        <p:nvSpPr>
          <p:cNvPr id="4" name="Title 3"/>
          <p:cNvSpPr>
            <a:spLocks noGrp="1"/>
          </p:cNvSpPr>
          <p:nvPr>
            <p:ph type="title"/>
          </p:nvPr>
        </p:nvSpPr>
        <p:spPr/>
        <p:txBody>
          <a:bodyPr>
            <a:normAutofit/>
          </a:bodyPr>
          <a:lstStyle/>
          <a:p>
            <a:r>
              <a:rPr lang="en-US" sz="3600" dirty="0"/>
              <a:t>Certificate of Deposit (CD)</a:t>
            </a:r>
          </a:p>
        </p:txBody>
      </p:sp>
      <p:pic>
        <p:nvPicPr>
          <p:cNvPr id="5" name="Picture 4" descr="VBA BANK Day.jpg">
            <a:extLst>
              <a:ext uri="{FF2B5EF4-FFF2-40B4-BE49-F238E27FC236}">
                <a16:creationId xmlns:a16="http://schemas.microsoft.com/office/drawing/2014/main" id="{676807D6-0CF4-48A3-9A85-44B645AB35E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66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233004"/>
          </a:xfrm>
        </p:spPr>
        <p:txBody>
          <a:bodyPr>
            <a:normAutofit/>
          </a:bodyPr>
          <a:lstStyle/>
          <a:p>
            <a:r>
              <a:rPr lang="en-US" sz="2400" dirty="0"/>
              <a:t>Retirement savings plan</a:t>
            </a:r>
          </a:p>
          <a:p>
            <a:r>
              <a:rPr lang="en-US" sz="2400" dirty="0"/>
              <a:t>Tax advantages</a:t>
            </a:r>
          </a:p>
          <a:p>
            <a:r>
              <a:rPr lang="en-US" sz="2400" dirty="0"/>
              <a:t>Types of IRA</a:t>
            </a:r>
          </a:p>
          <a:p>
            <a:pPr lvl="1"/>
            <a:r>
              <a:rPr lang="en-US" sz="2400" dirty="0"/>
              <a:t>Traditional </a:t>
            </a:r>
          </a:p>
          <a:p>
            <a:pPr lvl="2"/>
            <a:r>
              <a:rPr lang="en-US" sz="2000" dirty="0"/>
              <a:t>May have tax advantage</a:t>
            </a:r>
          </a:p>
          <a:p>
            <a:pPr lvl="1"/>
            <a:r>
              <a:rPr lang="en-US" sz="2400" dirty="0"/>
              <a:t>Roth</a:t>
            </a:r>
          </a:p>
          <a:p>
            <a:pPr lvl="2"/>
            <a:r>
              <a:rPr lang="en-US" sz="2000" dirty="0"/>
              <a:t>Tax free withdrawals</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26</a:t>
            </a:fld>
            <a:endParaRPr lang="en-US"/>
          </a:p>
        </p:txBody>
      </p:sp>
      <p:sp>
        <p:nvSpPr>
          <p:cNvPr id="4" name="Title 3"/>
          <p:cNvSpPr>
            <a:spLocks noGrp="1"/>
          </p:cNvSpPr>
          <p:nvPr>
            <p:ph type="title"/>
          </p:nvPr>
        </p:nvSpPr>
        <p:spPr>
          <a:xfrm>
            <a:off x="581192" y="635000"/>
            <a:ext cx="9185108" cy="1143000"/>
          </a:xfrm>
        </p:spPr>
        <p:txBody>
          <a:bodyPr>
            <a:normAutofit/>
          </a:bodyPr>
          <a:lstStyle/>
          <a:p>
            <a:r>
              <a:rPr lang="en-US" sz="3600" dirty="0"/>
              <a:t>Individual Retirement Account (IRA)</a:t>
            </a:r>
          </a:p>
        </p:txBody>
      </p:sp>
      <p:pic>
        <p:nvPicPr>
          <p:cNvPr id="5" name="Picture 4" descr="VBA BANK Day.jpg">
            <a:extLst>
              <a:ext uri="{FF2B5EF4-FFF2-40B4-BE49-F238E27FC236}">
                <a16:creationId xmlns:a16="http://schemas.microsoft.com/office/drawing/2014/main" id="{80F5A2A9-EA7B-4969-8A68-56BAC5E27E7B}"/>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8092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1524000" y="5443402"/>
            <a:ext cx="9144000" cy="648232"/>
          </a:xfrm>
        </p:spPr>
        <p:txBody>
          <a:bodyPr>
            <a:noAutofit/>
          </a:bodyPr>
          <a:lstStyle/>
          <a:p>
            <a:pPr algn="ctr"/>
            <a:r>
              <a:rPr lang="en-US" sz="2500" dirty="0"/>
              <a:t>Checking Ledger | Online Banking | Quicken</a:t>
            </a:r>
          </a:p>
        </p:txBody>
      </p:sp>
      <p:pic>
        <p:nvPicPr>
          <p:cNvPr id="7" name="Picture Placeholder 6" descr="MP900341936[1].jpg"/>
          <p:cNvPicPr>
            <a:picLocks noGrp="1" noChangeAspect="1"/>
          </p:cNvPicPr>
          <p:nvPr>
            <p:ph type="pic" idx="1"/>
          </p:nvPr>
        </p:nvPicPr>
        <p:blipFill>
          <a:blip r:embed="rId2" cstate="print"/>
          <a:srcRect t="14595" b="14595"/>
          <a:stretch>
            <a:fillRect/>
          </a:stretch>
        </p:blipFill>
        <p:spPr>
          <a:xfrm>
            <a:off x="447817" y="980725"/>
            <a:ext cx="11290859" cy="3557252"/>
          </a:xfrm>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27</a:t>
            </a:fld>
            <a:endParaRPr lang="en-US"/>
          </a:p>
        </p:txBody>
      </p:sp>
      <p:sp>
        <p:nvSpPr>
          <p:cNvPr id="4" name="Title 3"/>
          <p:cNvSpPr>
            <a:spLocks noGrp="1"/>
          </p:cNvSpPr>
          <p:nvPr>
            <p:ph type="title"/>
          </p:nvPr>
        </p:nvSpPr>
        <p:spPr>
          <a:xfrm>
            <a:off x="1752600" y="4865122"/>
            <a:ext cx="8686800" cy="562672"/>
          </a:xfrm>
        </p:spPr>
        <p:txBody>
          <a:bodyPr>
            <a:normAutofit fontScale="90000"/>
          </a:bodyPr>
          <a:lstStyle/>
          <a:p>
            <a:pPr algn="ctr"/>
            <a:r>
              <a:rPr lang="en-US" sz="3200" dirty="0"/>
              <a:t>Keep Track of Your Money!</a:t>
            </a:r>
          </a:p>
        </p:txBody>
      </p:sp>
    </p:spTree>
    <p:extLst>
      <p:ext uri="{BB962C8B-B14F-4D97-AF65-F5344CB8AC3E}">
        <p14:creationId xmlns:p14="http://schemas.microsoft.com/office/powerpoint/2010/main" val="324248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206503"/>
            <a:ext cx="9144000" cy="1346198"/>
          </a:xfrm>
        </p:spPr>
        <p:txBody>
          <a:bodyPr/>
          <a:lstStyle/>
          <a:p>
            <a:r>
              <a:rPr lang="en-US" dirty="0"/>
              <a:t>Part Three: Loan Products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28</a:t>
            </a:fld>
            <a:endParaRPr lang="en-US"/>
          </a:p>
        </p:txBody>
      </p:sp>
      <p:pic>
        <p:nvPicPr>
          <p:cNvPr id="5" name="Picture 4" descr="VBA BANK Day.jpg">
            <a:extLst>
              <a:ext uri="{FF2B5EF4-FFF2-40B4-BE49-F238E27FC236}">
                <a16:creationId xmlns:a16="http://schemas.microsoft.com/office/drawing/2014/main" id="{5372E172-D66E-40AB-A73E-CD82C4A04021}"/>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3291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An arrangement in which a lender gives money to a borrower, and the borrower agrees to repay the money, along with interest, at some future point(s) in time.</a:t>
            </a:r>
          </a:p>
          <a:p>
            <a:pPr>
              <a:buNone/>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29</a:t>
            </a:fld>
            <a:endParaRPr lang="en-US"/>
          </a:p>
        </p:txBody>
      </p:sp>
      <p:sp>
        <p:nvSpPr>
          <p:cNvPr id="4" name="Title 3"/>
          <p:cNvSpPr>
            <a:spLocks noGrp="1"/>
          </p:cNvSpPr>
          <p:nvPr>
            <p:ph type="title"/>
          </p:nvPr>
        </p:nvSpPr>
        <p:spPr/>
        <p:txBody>
          <a:bodyPr>
            <a:normAutofit/>
          </a:bodyPr>
          <a:lstStyle/>
          <a:p>
            <a:pPr algn="l"/>
            <a:r>
              <a:rPr lang="en-US" sz="3600" dirty="0"/>
              <a:t>Definition of a Loan</a:t>
            </a:r>
          </a:p>
        </p:txBody>
      </p:sp>
      <p:pic>
        <p:nvPicPr>
          <p:cNvPr id="5" name="Picture 4" descr="VBA BANK Day.jpg">
            <a:extLst>
              <a:ext uri="{FF2B5EF4-FFF2-40B4-BE49-F238E27FC236}">
                <a16:creationId xmlns:a16="http://schemas.microsoft.com/office/drawing/2014/main" id="{530CA063-217D-46E4-A064-9385E39F46E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8142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VBA Bank Day Scholarship Program</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fontScale="92500" lnSpcReduction="20000"/>
          </a:bodyPr>
          <a:lstStyle/>
          <a:p>
            <a:r>
              <a:rPr lang="en-US" sz="2400" dirty="0"/>
              <a:t>The VBA Bank Day Scholarship Program is in its fourteenth year.</a:t>
            </a:r>
          </a:p>
          <a:p>
            <a:r>
              <a:rPr lang="en-US" sz="2400" b="1" dirty="0"/>
              <a:t>$28,500 </a:t>
            </a:r>
            <a:r>
              <a:rPr lang="en-US" sz="2400" dirty="0"/>
              <a:t>in college scholarships will be awarded by the Virginia Bankers Association Education Foundation (VBAEF) to twelve students across the Commonwealth.</a:t>
            </a:r>
          </a:p>
          <a:p>
            <a:pPr lvl="1"/>
            <a:r>
              <a:rPr lang="en-US" sz="2200" dirty="0"/>
              <a:t>Six students will be named honorable mention winners, each winning a $1,000 scholarship.</a:t>
            </a:r>
          </a:p>
          <a:p>
            <a:pPr lvl="1"/>
            <a:r>
              <a:rPr lang="en-US" sz="2200" dirty="0"/>
              <a:t>Six students will be named regional winners, each winning a $2,500 scholarship.</a:t>
            </a:r>
          </a:p>
          <a:p>
            <a:pPr lvl="1"/>
            <a:r>
              <a:rPr lang="en-US" sz="2200" dirty="0"/>
              <a:t>One of the regional winners will be named the statewide runner-up winner, earning an extra $2,500 scholarship for a total of $5,000 in college scholarships! </a:t>
            </a:r>
          </a:p>
          <a:p>
            <a:pPr lvl="1"/>
            <a:r>
              <a:rPr lang="en-US" sz="2200" dirty="0"/>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13437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Consumer </a:t>
            </a:r>
          </a:p>
          <a:p>
            <a:pPr lvl="1">
              <a:buNone/>
            </a:pPr>
            <a:endParaRPr lang="en-US" sz="2400" dirty="0"/>
          </a:p>
          <a:p>
            <a:r>
              <a:rPr lang="en-US" sz="2400" dirty="0"/>
              <a:t>Business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30</a:t>
            </a:fld>
            <a:endParaRPr lang="en-US"/>
          </a:p>
        </p:txBody>
      </p:sp>
      <p:sp>
        <p:nvSpPr>
          <p:cNvPr id="4" name="Title 3"/>
          <p:cNvSpPr>
            <a:spLocks noGrp="1"/>
          </p:cNvSpPr>
          <p:nvPr>
            <p:ph type="title"/>
          </p:nvPr>
        </p:nvSpPr>
        <p:spPr/>
        <p:txBody>
          <a:bodyPr>
            <a:normAutofit/>
          </a:bodyPr>
          <a:lstStyle/>
          <a:p>
            <a:pPr algn="l"/>
            <a:r>
              <a:rPr lang="en-US" sz="3600" dirty="0"/>
              <a:t>Loan Types</a:t>
            </a:r>
          </a:p>
        </p:txBody>
      </p:sp>
      <p:pic>
        <p:nvPicPr>
          <p:cNvPr id="2059" name="Picture 11" descr="C:\Documents and Settings\lmichael\Local Settings\Temporary Internet Files\Content.IE5\41DWUIFT\MC900439597[1].png"/>
          <p:cNvPicPr>
            <a:picLocks noChangeAspect="1" noChangeArrowheads="1"/>
          </p:cNvPicPr>
          <p:nvPr/>
        </p:nvPicPr>
        <p:blipFill>
          <a:blip r:embed="rId3" cstate="print"/>
          <a:srcRect/>
          <a:stretch>
            <a:fillRect/>
          </a:stretch>
        </p:blipFill>
        <p:spPr bwMode="auto">
          <a:xfrm>
            <a:off x="3879487" y="1917700"/>
            <a:ext cx="3086826" cy="4597400"/>
          </a:xfrm>
          <a:prstGeom prst="rect">
            <a:avLst/>
          </a:prstGeom>
          <a:noFill/>
        </p:spPr>
      </p:pic>
      <p:pic>
        <p:nvPicPr>
          <p:cNvPr id="6" name="Picture 5" descr="VBA BANK Day.jpg">
            <a:extLst>
              <a:ext uri="{FF2B5EF4-FFF2-40B4-BE49-F238E27FC236}">
                <a16:creationId xmlns:a16="http://schemas.microsoft.com/office/drawing/2014/main" id="{A4E6F111-ACDA-469C-BDA7-9B7565F14EAC}"/>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4257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401008" cy="3459163"/>
          </a:xfrm>
        </p:spPr>
        <p:txBody>
          <a:bodyPr>
            <a:normAutofit/>
          </a:bodyPr>
          <a:lstStyle/>
          <a:p>
            <a:r>
              <a:rPr lang="en-US" sz="2400" dirty="0"/>
              <a:t>Auto Loans</a:t>
            </a:r>
          </a:p>
          <a:p>
            <a:r>
              <a:rPr lang="en-US" sz="2400" dirty="0"/>
              <a:t>Education</a:t>
            </a:r>
          </a:p>
          <a:p>
            <a:r>
              <a:rPr lang="en-US" sz="2400" dirty="0"/>
              <a:t>Home Equity (loans or lines)</a:t>
            </a:r>
          </a:p>
          <a:p>
            <a:r>
              <a:rPr lang="en-US" sz="2400" dirty="0"/>
              <a:t>Home Improvement</a:t>
            </a:r>
          </a:p>
          <a:p>
            <a:r>
              <a:rPr lang="en-US" sz="2400" dirty="0"/>
              <a:t>Personal Unsecured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31</a:t>
            </a:fld>
            <a:endParaRPr lang="en-US"/>
          </a:p>
        </p:txBody>
      </p:sp>
      <p:sp>
        <p:nvSpPr>
          <p:cNvPr id="4" name="Title 3"/>
          <p:cNvSpPr>
            <a:spLocks noGrp="1"/>
          </p:cNvSpPr>
          <p:nvPr>
            <p:ph type="title"/>
          </p:nvPr>
        </p:nvSpPr>
        <p:spPr/>
        <p:txBody>
          <a:bodyPr>
            <a:normAutofit/>
          </a:bodyPr>
          <a:lstStyle/>
          <a:p>
            <a:r>
              <a:rPr lang="en-US" sz="3600" dirty="0"/>
              <a:t>Consumer Loans</a:t>
            </a:r>
          </a:p>
        </p:txBody>
      </p:sp>
      <p:pic>
        <p:nvPicPr>
          <p:cNvPr id="5" name="Picture 4" descr="VBA BANK Day.jpg">
            <a:extLst>
              <a:ext uri="{FF2B5EF4-FFF2-40B4-BE49-F238E27FC236}">
                <a16:creationId xmlns:a16="http://schemas.microsoft.com/office/drawing/2014/main" id="{BF1CC044-6F34-46BC-A67F-A7696D3686BD}"/>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76805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Equipment</a:t>
            </a:r>
          </a:p>
          <a:p>
            <a:r>
              <a:rPr lang="en-US" sz="2400" dirty="0"/>
              <a:t>Real Estate</a:t>
            </a:r>
          </a:p>
          <a:p>
            <a:r>
              <a:rPr lang="en-US" sz="2400" dirty="0"/>
              <a:t>Lines of Credit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32</a:t>
            </a:fld>
            <a:endParaRPr lang="en-US"/>
          </a:p>
        </p:txBody>
      </p:sp>
      <p:sp>
        <p:nvSpPr>
          <p:cNvPr id="4" name="Title 3"/>
          <p:cNvSpPr>
            <a:spLocks noGrp="1"/>
          </p:cNvSpPr>
          <p:nvPr>
            <p:ph type="title"/>
          </p:nvPr>
        </p:nvSpPr>
        <p:spPr/>
        <p:txBody>
          <a:bodyPr>
            <a:normAutofit/>
          </a:bodyPr>
          <a:lstStyle/>
          <a:p>
            <a:r>
              <a:rPr lang="en-US" sz="3600" dirty="0"/>
              <a:t>Business Loans</a:t>
            </a:r>
          </a:p>
        </p:txBody>
      </p:sp>
      <p:pic>
        <p:nvPicPr>
          <p:cNvPr id="18" name="Picture 21" descr="C:\Documents and Settings\lmichael\Local Settings\Temporary Internet Files\Content.IE5\41DWUIFT\MC910216371[1].png"/>
          <p:cNvPicPr>
            <a:picLocks noChangeAspect="1" noChangeArrowheads="1"/>
          </p:cNvPicPr>
          <p:nvPr/>
        </p:nvPicPr>
        <p:blipFill>
          <a:blip r:embed="rId3" cstate="print"/>
          <a:srcRect/>
          <a:stretch>
            <a:fillRect/>
          </a:stretch>
        </p:blipFill>
        <p:spPr bwMode="auto">
          <a:xfrm>
            <a:off x="3797300" y="2466534"/>
            <a:ext cx="4362450" cy="3800475"/>
          </a:xfrm>
          <a:prstGeom prst="rect">
            <a:avLst/>
          </a:prstGeom>
          <a:noFill/>
        </p:spPr>
      </p:pic>
      <p:pic>
        <p:nvPicPr>
          <p:cNvPr id="6" name="Picture 5" descr="VBA BANK Day.jpg">
            <a:extLst>
              <a:ext uri="{FF2B5EF4-FFF2-40B4-BE49-F238E27FC236}">
                <a16:creationId xmlns:a16="http://schemas.microsoft.com/office/drawing/2014/main" id="{B4C3C5B2-37F2-46F1-899A-6B2813566154}"/>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3009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2052570"/>
              </p:ext>
            </p:extLst>
          </p:nvPr>
        </p:nvGraphicFramePr>
        <p:xfrm>
          <a:off x="381000" y="198913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33</a:t>
            </a:fld>
            <a:endParaRPr lang="en-US"/>
          </a:p>
        </p:txBody>
      </p:sp>
      <p:pic>
        <p:nvPicPr>
          <p:cNvPr id="4" name="Picture 3" descr="VBA BANK Day.jpg">
            <a:extLst>
              <a:ext uri="{FF2B5EF4-FFF2-40B4-BE49-F238E27FC236}">
                <a16:creationId xmlns:a16="http://schemas.microsoft.com/office/drawing/2014/main" id="{0226E806-6C3B-4AA4-A3CF-2E3BDC1D84E6}"/>
              </a:ext>
            </a:extLst>
          </p:cNvPr>
          <p:cNvPicPr>
            <a:picLocks noChangeAspect="1"/>
          </p:cNvPicPr>
          <p:nvPr/>
        </p:nvPicPr>
        <p:blipFill>
          <a:blip r:embed="rId8" cstate="print"/>
          <a:stretch>
            <a:fillRect/>
          </a:stretch>
        </p:blipFill>
        <p:spPr>
          <a:xfrm>
            <a:off x="8946135" y="4392172"/>
            <a:ext cx="2224530" cy="2224530"/>
          </a:xfrm>
          <a:prstGeom prst="rect">
            <a:avLst/>
          </a:prstGeom>
        </p:spPr>
      </p:pic>
      <p:sp>
        <p:nvSpPr>
          <p:cNvPr id="6" name="Title 3">
            <a:extLst>
              <a:ext uri="{FF2B5EF4-FFF2-40B4-BE49-F238E27FC236}">
                <a16:creationId xmlns:a16="http://schemas.microsoft.com/office/drawing/2014/main" id="{9F4CBEA5-EAC9-470F-87AD-CFAED2A6CB0E}"/>
              </a:ext>
            </a:extLst>
          </p:cNvPr>
          <p:cNvSpPr>
            <a:spLocks noGrp="1"/>
          </p:cNvSpPr>
          <p:nvPr>
            <p:ph type="title"/>
          </p:nvPr>
        </p:nvSpPr>
        <p:spPr>
          <a:xfrm>
            <a:off x="581192" y="702156"/>
            <a:ext cx="11029616" cy="1013800"/>
          </a:xfrm>
        </p:spPr>
        <p:txBody>
          <a:bodyPr>
            <a:normAutofit/>
          </a:bodyPr>
          <a:lstStyle/>
          <a:p>
            <a:r>
              <a:rPr lang="en-US" sz="3600" dirty="0"/>
              <a:t>Credit</a:t>
            </a:r>
          </a:p>
        </p:txBody>
      </p:sp>
    </p:spTree>
    <p:extLst>
      <p:ext uri="{BB962C8B-B14F-4D97-AF65-F5344CB8AC3E}">
        <p14:creationId xmlns:p14="http://schemas.microsoft.com/office/powerpoint/2010/main" val="239193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47817" y="5419030"/>
            <a:ext cx="11290859" cy="648232"/>
          </a:xfrm>
        </p:spPr>
        <p:txBody>
          <a:bodyPr>
            <a:noAutofit/>
          </a:bodyPr>
          <a:lstStyle/>
          <a:p>
            <a:pPr algn="ctr"/>
            <a:r>
              <a:rPr lang="en-US" sz="2400" dirty="0"/>
              <a:t>Trustworthiness | Respect | Responsibility | Fairness | Caring | Citizenship</a:t>
            </a:r>
          </a:p>
        </p:txBody>
      </p:sp>
      <p:pic>
        <p:nvPicPr>
          <p:cNvPr id="7" name="Picture Placeholder 6" descr="MP900446800[1].jpg"/>
          <p:cNvPicPr>
            <a:picLocks noGrp="1" noChangeAspect="1"/>
          </p:cNvPicPr>
          <p:nvPr>
            <p:ph type="pic" idx="1"/>
          </p:nvPr>
        </p:nvPicPr>
        <p:blipFill>
          <a:blip r:embed="rId3" cstate="print"/>
          <a:srcRect t="16396" b="16396"/>
          <a:stretch>
            <a:fillRect/>
          </a:stretch>
        </p:blipFill>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34</a:t>
            </a:fld>
            <a:endParaRPr lang="en-US"/>
          </a:p>
        </p:txBody>
      </p:sp>
      <p:sp>
        <p:nvSpPr>
          <p:cNvPr id="4" name="Title 3"/>
          <p:cNvSpPr>
            <a:spLocks noGrp="1"/>
          </p:cNvSpPr>
          <p:nvPr>
            <p:ph type="title"/>
          </p:nvPr>
        </p:nvSpPr>
        <p:spPr>
          <a:xfrm>
            <a:off x="447817" y="4865122"/>
            <a:ext cx="11290859" cy="562672"/>
          </a:xfrm>
        </p:spPr>
        <p:txBody>
          <a:bodyPr>
            <a:normAutofit/>
          </a:bodyPr>
          <a:lstStyle/>
          <a:p>
            <a:pPr algn="ctr"/>
            <a:r>
              <a:rPr lang="en-US" sz="2800" dirty="0"/>
              <a:t>Pillars of Character</a:t>
            </a:r>
          </a:p>
        </p:txBody>
      </p:sp>
    </p:spTree>
    <p:extLst>
      <p:ext uri="{BB962C8B-B14F-4D97-AF65-F5344CB8AC3E}">
        <p14:creationId xmlns:p14="http://schemas.microsoft.com/office/powerpoint/2010/main" val="2736424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honest</a:t>
            </a:r>
          </a:p>
          <a:p>
            <a:r>
              <a:rPr lang="en-US" sz="2400" dirty="0"/>
              <a:t>Be reliable - do what you say you’ll do</a:t>
            </a:r>
          </a:p>
          <a:p>
            <a:r>
              <a:rPr lang="en-US" sz="2400" dirty="0"/>
              <a:t>Have the courage to do the right thing</a:t>
            </a:r>
          </a:p>
          <a:p>
            <a:r>
              <a:rPr lang="en-US" sz="2400" dirty="0"/>
              <a:t>Build a good reputation</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35</a:t>
            </a:fld>
            <a:endParaRPr lang="en-US"/>
          </a:p>
        </p:txBody>
      </p:sp>
      <p:sp>
        <p:nvSpPr>
          <p:cNvPr id="4" name="Title 3"/>
          <p:cNvSpPr>
            <a:spLocks noGrp="1"/>
          </p:cNvSpPr>
          <p:nvPr>
            <p:ph type="title"/>
          </p:nvPr>
        </p:nvSpPr>
        <p:spPr/>
        <p:txBody>
          <a:bodyPr>
            <a:normAutofit/>
          </a:bodyPr>
          <a:lstStyle/>
          <a:p>
            <a:r>
              <a:rPr lang="en-US" sz="3600" dirty="0"/>
              <a:t>Trustworthiness</a:t>
            </a:r>
          </a:p>
        </p:txBody>
      </p:sp>
      <p:pic>
        <p:nvPicPr>
          <p:cNvPr id="5" name="Picture 4" descr="VBA BANK Day.jpg">
            <a:extLst>
              <a:ext uri="{FF2B5EF4-FFF2-40B4-BE49-F238E27FC236}">
                <a16:creationId xmlns:a16="http://schemas.microsoft.com/office/drawing/2014/main" id="{4B706A52-B542-4CAC-BC03-9D69B98A92D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0795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Follow the “Golden Rule”</a:t>
            </a:r>
          </a:p>
          <a:p>
            <a:r>
              <a:rPr lang="en-US" sz="2400" dirty="0"/>
              <a:t>Accept differences</a:t>
            </a:r>
          </a:p>
          <a:p>
            <a:r>
              <a:rPr lang="en-US" sz="2400" dirty="0"/>
              <a:t>Use good manners</a:t>
            </a:r>
          </a:p>
          <a:p>
            <a:r>
              <a:rPr lang="en-US" sz="2400" dirty="0"/>
              <a:t>Be considerate of others’ feelings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36</a:t>
            </a:fld>
            <a:endParaRPr lang="en-US"/>
          </a:p>
        </p:txBody>
      </p:sp>
      <p:sp>
        <p:nvSpPr>
          <p:cNvPr id="4" name="Title 3"/>
          <p:cNvSpPr>
            <a:spLocks noGrp="1"/>
          </p:cNvSpPr>
          <p:nvPr>
            <p:ph type="title"/>
          </p:nvPr>
        </p:nvSpPr>
        <p:spPr/>
        <p:txBody>
          <a:bodyPr>
            <a:normAutofit/>
          </a:bodyPr>
          <a:lstStyle/>
          <a:p>
            <a:r>
              <a:rPr lang="en-US" sz="3600" dirty="0"/>
              <a:t>Respect</a:t>
            </a:r>
          </a:p>
        </p:txBody>
      </p:sp>
      <p:pic>
        <p:nvPicPr>
          <p:cNvPr id="5" name="Picture 4" descr="VBA BANK Day.jpg">
            <a:extLst>
              <a:ext uri="{FF2B5EF4-FFF2-40B4-BE49-F238E27FC236}">
                <a16:creationId xmlns:a16="http://schemas.microsoft.com/office/drawing/2014/main" id="{D96931C3-C7D6-406E-B348-A3ED2A52E37A}"/>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860062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Plan ahead</a:t>
            </a:r>
          </a:p>
          <a:p>
            <a:r>
              <a:rPr lang="en-US" sz="2400" dirty="0"/>
              <a:t>Persevere - keep trying!</a:t>
            </a:r>
          </a:p>
          <a:p>
            <a:r>
              <a:rPr lang="en-US" sz="2400" dirty="0"/>
              <a:t>Do your best</a:t>
            </a:r>
          </a:p>
          <a:p>
            <a:r>
              <a:rPr lang="en-US" sz="2400" dirty="0"/>
              <a:t>Use self-control</a:t>
            </a:r>
          </a:p>
          <a:p>
            <a:r>
              <a:rPr lang="en-US" sz="2400" dirty="0"/>
              <a:t>Think before you act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37</a:t>
            </a:fld>
            <a:endParaRPr lang="en-US"/>
          </a:p>
        </p:txBody>
      </p:sp>
      <p:sp>
        <p:nvSpPr>
          <p:cNvPr id="4" name="Title 3"/>
          <p:cNvSpPr>
            <a:spLocks noGrp="1"/>
          </p:cNvSpPr>
          <p:nvPr>
            <p:ph type="title"/>
          </p:nvPr>
        </p:nvSpPr>
        <p:spPr/>
        <p:txBody>
          <a:bodyPr/>
          <a:lstStyle/>
          <a:p>
            <a:r>
              <a:rPr lang="en-US" sz="3600" dirty="0"/>
              <a:t>Responsibility</a:t>
            </a:r>
            <a:endParaRPr lang="en-US" dirty="0"/>
          </a:p>
        </p:txBody>
      </p:sp>
      <p:pic>
        <p:nvPicPr>
          <p:cNvPr id="5" name="Picture 4" descr="VBA BANK Day.jpg">
            <a:extLst>
              <a:ext uri="{FF2B5EF4-FFF2-40B4-BE49-F238E27FC236}">
                <a16:creationId xmlns:a16="http://schemas.microsoft.com/office/drawing/2014/main" id="{3301DE3C-59C9-4234-8466-E8E5B38231B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5782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Play by the rules</a:t>
            </a:r>
          </a:p>
          <a:p>
            <a:r>
              <a:rPr lang="en-US" sz="2400" dirty="0"/>
              <a:t>Take turns and share</a:t>
            </a:r>
          </a:p>
          <a:p>
            <a:r>
              <a:rPr lang="en-US" sz="2400" dirty="0"/>
              <a:t>Be open-minded; listen to others</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38</a:t>
            </a:fld>
            <a:endParaRPr lang="en-US"/>
          </a:p>
        </p:txBody>
      </p:sp>
      <p:sp>
        <p:nvSpPr>
          <p:cNvPr id="4" name="Title 3"/>
          <p:cNvSpPr>
            <a:spLocks noGrp="1"/>
          </p:cNvSpPr>
          <p:nvPr>
            <p:ph type="title"/>
          </p:nvPr>
        </p:nvSpPr>
        <p:spPr/>
        <p:txBody>
          <a:bodyPr/>
          <a:lstStyle/>
          <a:p>
            <a:r>
              <a:rPr lang="en-US" sz="3600" dirty="0"/>
              <a:t>Fairness</a:t>
            </a:r>
            <a:endParaRPr lang="en-US" dirty="0"/>
          </a:p>
        </p:txBody>
      </p:sp>
      <p:pic>
        <p:nvPicPr>
          <p:cNvPr id="5" name="Picture 4" descr="VBA BANK Day.jpg">
            <a:extLst>
              <a:ext uri="{FF2B5EF4-FFF2-40B4-BE49-F238E27FC236}">
                <a16:creationId xmlns:a16="http://schemas.microsoft.com/office/drawing/2014/main" id="{FE03D313-33BC-4CCB-9B33-0EF23FE56E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60397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kind and compassionate</a:t>
            </a:r>
          </a:p>
          <a:p>
            <a:r>
              <a:rPr lang="en-US" sz="2400" dirty="0"/>
              <a:t>Express gratitude</a:t>
            </a:r>
          </a:p>
          <a:p>
            <a:r>
              <a:rPr lang="en-US" sz="2400" dirty="0"/>
              <a:t>Forgive others</a:t>
            </a:r>
          </a:p>
          <a:p>
            <a:r>
              <a:rPr lang="en-US" sz="2400" dirty="0"/>
              <a:t>Help people in need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39</a:t>
            </a:fld>
            <a:endParaRPr lang="en-US"/>
          </a:p>
        </p:txBody>
      </p:sp>
      <p:sp>
        <p:nvSpPr>
          <p:cNvPr id="4" name="Title 3"/>
          <p:cNvSpPr>
            <a:spLocks noGrp="1"/>
          </p:cNvSpPr>
          <p:nvPr>
            <p:ph type="title"/>
          </p:nvPr>
        </p:nvSpPr>
        <p:spPr/>
        <p:txBody>
          <a:bodyPr/>
          <a:lstStyle/>
          <a:p>
            <a:r>
              <a:rPr lang="en-US" sz="3600" dirty="0"/>
              <a:t>Caring</a:t>
            </a:r>
            <a:r>
              <a:rPr lang="en-US" dirty="0"/>
              <a:t>	</a:t>
            </a:r>
          </a:p>
        </p:txBody>
      </p:sp>
      <p:pic>
        <p:nvPicPr>
          <p:cNvPr id="5" name="Picture 4" descr="VBA BANK Day.jpg">
            <a:extLst>
              <a:ext uri="{FF2B5EF4-FFF2-40B4-BE49-F238E27FC236}">
                <a16:creationId xmlns:a16="http://schemas.microsoft.com/office/drawing/2014/main" id="{40CB3099-F9F6-4823-8607-E46A949B414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5730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a:xfrm>
            <a:off x="581192" y="740256"/>
            <a:ext cx="11029616" cy="1013800"/>
          </a:xfrm>
        </p:spPr>
        <p:txBody>
          <a:bodyPr>
            <a:noAutofit/>
          </a:bodyPr>
          <a:lstStyle/>
          <a:p>
            <a:r>
              <a:rPr lang="en-US" sz="3600" dirty="0"/>
              <a:t>Bank Day Scholarship program -  </a:t>
            </a:r>
            <a:br>
              <a:rPr lang="en-US" sz="3600" dirty="0"/>
            </a:br>
            <a:r>
              <a:rPr lang="en-US" sz="3600" dirty="0"/>
              <a:t>Essay guidelines</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a:bodyPr>
          <a:lstStyle/>
          <a:p>
            <a:pPr marL="0" indent="0">
              <a:buNone/>
            </a:pPr>
            <a:r>
              <a:rPr lang="en-US" sz="2400" dirty="0"/>
              <a:t>Using what you learned during your Bank Day visit, students will be asked to write an essay on the following topic:</a:t>
            </a:r>
          </a:p>
          <a:p>
            <a:pPr marL="0" indent="0">
              <a:buNone/>
            </a:pPr>
            <a:endParaRPr lang="en-US" sz="1600" dirty="0"/>
          </a:p>
          <a:p>
            <a:pPr marL="0" indent="0" algn="ctr">
              <a:buNone/>
            </a:pPr>
            <a:r>
              <a:rPr lang="en-US" sz="3200" i="1" dirty="0"/>
              <a:t>What did you learn during Bank Day that will help you manage your financial future AND what did you learn about how banks support their communities?</a:t>
            </a:r>
            <a:endParaRPr lang="en-US" sz="3200" i="1" baseline="30000" dirty="0"/>
          </a:p>
          <a:p>
            <a:pPr marL="0" indent="0">
              <a:buNone/>
            </a:pPr>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3851663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Do what you can to make your school and community a better place</a:t>
            </a:r>
          </a:p>
          <a:p>
            <a:r>
              <a:rPr lang="en-US" sz="2400" dirty="0"/>
              <a:t>Cooperate</a:t>
            </a:r>
          </a:p>
          <a:p>
            <a:r>
              <a:rPr lang="en-US" sz="2400" dirty="0"/>
              <a:t>Get involved</a:t>
            </a:r>
          </a:p>
          <a:p>
            <a:r>
              <a:rPr lang="en-US" sz="2400" dirty="0"/>
              <a:t>Stay informed; vote</a:t>
            </a:r>
          </a:p>
          <a:p>
            <a:r>
              <a:rPr lang="en-US" sz="2400" dirty="0"/>
              <a:t>Respect authority; obey laws and rules</a:t>
            </a:r>
          </a:p>
          <a:p>
            <a:r>
              <a:rPr lang="en-US" sz="2400" dirty="0"/>
              <a:t>Protect environment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40</a:t>
            </a:fld>
            <a:endParaRPr lang="en-US"/>
          </a:p>
        </p:txBody>
      </p:sp>
      <p:sp>
        <p:nvSpPr>
          <p:cNvPr id="4" name="Title 3"/>
          <p:cNvSpPr>
            <a:spLocks noGrp="1"/>
          </p:cNvSpPr>
          <p:nvPr>
            <p:ph type="title"/>
          </p:nvPr>
        </p:nvSpPr>
        <p:spPr/>
        <p:txBody>
          <a:bodyPr/>
          <a:lstStyle/>
          <a:p>
            <a:r>
              <a:rPr lang="en-US" sz="3600" dirty="0"/>
              <a:t>Citizenship</a:t>
            </a:r>
            <a:endParaRPr lang="en-US" dirty="0"/>
          </a:p>
        </p:txBody>
      </p:sp>
      <p:pic>
        <p:nvPicPr>
          <p:cNvPr id="5" name="Picture 4" descr="VBA BANK Day.jpg">
            <a:extLst>
              <a:ext uri="{FF2B5EF4-FFF2-40B4-BE49-F238E27FC236}">
                <a16:creationId xmlns:a16="http://schemas.microsoft.com/office/drawing/2014/main" id="{25B49590-C804-46C6-9334-F08B27FCD05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8671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41</a:t>
            </a:fld>
            <a:endParaRPr lang="en-US"/>
          </a:p>
        </p:txBody>
      </p:sp>
      <p:sp>
        <p:nvSpPr>
          <p:cNvPr id="4" name="Title 3"/>
          <p:cNvSpPr>
            <a:spLocks noGrp="1"/>
          </p:cNvSpPr>
          <p:nvPr>
            <p:ph type="title"/>
          </p:nvPr>
        </p:nvSpPr>
        <p:spPr>
          <a:xfrm>
            <a:off x="581193" y="4693388"/>
            <a:ext cx="11029616" cy="907311"/>
          </a:xfrm>
        </p:spPr>
        <p:txBody>
          <a:bodyPr>
            <a:normAutofit/>
          </a:bodyPr>
          <a:lstStyle/>
          <a:p>
            <a:pPr algn="ctr"/>
            <a:r>
              <a:rPr lang="en-US" sz="3600" dirty="0"/>
              <a:t>Investing in our Community</a:t>
            </a:r>
          </a:p>
        </p:txBody>
      </p:sp>
      <p:pic>
        <p:nvPicPr>
          <p:cNvPr id="1026" name="Picture 2" descr="Image result for community">
            <a:extLst>
              <a:ext uri="{FF2B5EF4-FFF2-40B4-BE49-F238E27FC236}">
                <a16:creationId xmlns:a16="http://schemas.microsoft.com/office/drawing/2014/main" id="{4E8EE244-D7F2-4D58-BDA0-9827862DB51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225" b="4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9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Financial Literacy</a:t>
            </a:r>
          </a:p>
          <a:p>
            <a:endParaRPr lang="en-US" sz="2400" dirty="0"/>
          </a:p>
          <a:p>
            <a:r>
              <a:rPr lang="en-US" sz="2400" dirty="0"/>
              <a:t>Volunteering</a:t>
            </a:r>
          </a:p>
          <a:p>
            <a:endParaRPr lang="en-US" sz="2400" dirty="0"/>
          </a:p>
          <a:p>
            <a:r>
              <a:rPr lang="en-US" sz="2400" dirty="0"/>
              <a:t>Sponsorships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42</a:t>
            </a:fld>
            <a:endParaRPr lang="en-US"/>
          </a:p>
        </p:txBody>
      </p:sp>
      <p:sp>
        <p:nvSpPr>
          <p:cNvPr id="4" name="Title 3"/>
          <p:cNvSpPr>
            <a:spLocks noGrp="1"/>
          </p:cNvSpPr>
          <p:nvPr>
            <p:ph type="title"/>
          </p:nvPr>
        </p:nvSpPr>
        <p:spPr/>
        <p:txBody>
          <a:bodyPr>
            <a:normAutofit/>
          </a:bodyPr>
          <a:lstStyle/>
          <a:p>
            <a:r>
              <a:rPr lang="en-US" sz="3600" dirty="0"/>
              <a:t>[Bank Name] Invests in…</a:t>
            </a:r>
          </a:p>
        </p:txBody>
      </p:sp>
      <p:pic>
        <p:nvPicPr>
          <p:cNvPr id="5" name="Picture 4" descr="VBA BANK Day.jpg">
            <a:extLst>
              <a:ext uri="{FF2B5EF4-FFF2-40B4-BE49-F238E27FC236}">
                <a16:creationId xmlns:a16="http://schemas.microsoft.com/office/drawing/2014/main" id="{6054A8E4-A8AD-468A-B8D7-32C35A947AA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18309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Four: E-Commerce</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43</a:t>
            </a:fld>
            <a:endParaRPr lang="en-US" dirty="0"/>
          </a:p>
        </p:txBody>
      </p:sp>
      <p:pic>
        <p:nvPicPr>
          <p:cNvPr id="5" name="Picture 4" descr="VBA BANK Day.jpg">
            <a:extLst>
              <a:ext uri="{FF2B5EF4-FFF2-40B4-BE49-F238E27FC236}">
                <a16:creationId xmlns:a16="http://schemas.microsoft.com/office/drawing/2014/main" id="{FF2E82B2-C7A7-4753-BDAB-FCE5000504EA}"/>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366095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059712"/>
            <a:ext cx="9498076" cy="1607288"/>
          </a:xfrm>
        </p:spPr>
        <p:txBody>
          <a:bodyPr/>
          <a:lstStyle/>
          <a:p>
            <a:pPr algn="l"/>
            <a:r>
              <a:rPr lang="en-US" dirty="0"/>
              <a:t>E-Commerce Overview</a:t>
            </a:r>
          </a:p>
        </p:txBody>
      </p:sp>
      <p:sp>
        <p:nvSpPr>
          <p:cNvPr id="3" name="Text Placeholder 2"/>
          <p:cNvSpPr>
            <a:spLocks noGrp="1"/>
          </p:cNvSpPr>
          <p:nvPr>
            <p:ph type="body" idx="1"/>
          </p:nvPr>
        </p:nvSpPr>
        <p:spPr>
          <a:xfrm>
            <a:off x="977901" y="2931712"/>
            <a:ext cx="9040814" cy="1454888"/>
          </a:xfrm>
        </p:spPr>
        <p:txBody>
          <a:bodyPr>
            <a:noAutofit/>
          </a:bodyPr>
          <a:lstStyle/>
          <a:p>
            <a:pPr marL="457200" indent="-457200">
              <a:buFont typeface="Wingdings" panose="05000000000000000000" pitchFamily="2" charset="2"/>
              <a:buChar char="§"/>
            </a:pPr>
            <a:r>
              <a:rPr lang="en-US" sz="2500" dirty="0">
                <a:solidFill>
                  <a:schemeClr val="tx2"/>
                </a:solidFill>
              </a:rPr>
              <a:t>Remote Deposit Capture</a:t>
            </a:r>
          </a:p>
          <a:p>
            <a:pPr marL="457200" indent="-457200">
              <a:buFont typeface="Wingdings" panose="05000000000000000000" pitchFamily="2" charset="2"/>
              <a:buChar char="§"/>
            </a:pPr>
            <a:r>
              <a:rPr lang="en-US" sz="2500" dirty="0">
                <a:solidFill>
                  <a:schemeClr val="tx2"/>
                </a:solidFill>
              </a:rPr>
              <a:t>Online Banking</a:t>
            </a:r>
          </a:p>
          <a:p>
            <a:pPr marL="457200" indent="-457200">
              <a:buFont typeface="Wingdings" panose="05000000000000000000" pitchFamily="2" charset="2"/>
              <a:buChar char="§"/>
            </a:pPr>
            <a:r>
              <a:rPr lang="en-US" sz="2500" dirty="0">
                <a:solidFill>
                  <a:schemeClr val="tx2"/>
                </a:solidFill>
              </a:rPr>
              <a:t>Mobile Banking</a:t>
            </a:r>
          </a:p>
        </p:txBody>
      </p:sp>
      <p:sp>
        <p:nvSpPr>
          <p:cNvPr id="4" name="Slide Number Placeholder 3"/>
          <p:cNvSpPr>
            <a:spLocks noGrp="1"/>
          </p:cNvSpPr>
          <p:nvPr>
            <p:ph type="sldNum" sz="quarter" idx="12"/>
          </p:nvPr>
        </p:nvSpPr>
        <p:spPr/>
        <p:txBody>
          <a:bodyPr/>
          <a:lstStyle/>
          <a:p>
            <a:pPr>
              <a:defRPr/>
            </a:pPr>
            <a:fld id="{04911A7B-9EE6-4B2C-A27D-12F23B55D6CB}" type="slidenum">
              <a:rPr lang="en-US" smtClean="0"/>
              <a:pPr>
                <a:defRPr/>
              </a:pPr>
              <a:t>44</a:t>
            </a:fld>
            <a:endParaRPr lang="en-US"/>
          </a:p>
        </p:txBody>
      </p:sp>
      <p:pic>
        <p:nvPicPr>
          <p:cNvPr id="5" name="Picture 4" descr="VBA BANK Day.jpg">
            <a:extLst>
              <a:ext uri="{FF2B5EF4-FFF2-40B4-BE49-F238E27FC236}">
                <a16:creationId xmlns:a16="http://schemas.microsoft.com/office/drawing/2014/main" id="{FC9E18FF-9B8B-4FE0-AFCB-32C96EFC8FC6}"/>
              </a:ext>
            </a:extLst>
          </p:cNvPr>
          <p:cNvPicPr>
            <a:picLocks noChangeAspect="1"/>
          </p:cNvPicPr>
          <p:nvPr/>
        </p:nvPicPr>
        <p:blipFill>
          <a:blip r:embed="rId2"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46823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553408" cy="4525963"/>
          </a:xfrm>
        </p:spPr>
        <p:txBody>
          <a:bodyPr/>
          <a:lstStyle/>
          <a:p>
            <a:pPr>
              <a:buSzPct val="200000"/>
              <a:buFont typeface="Wingdings" panose="05000000000000000000" pitchFamily="2" charset="2"/>
              <a:buChar char="§"/>
              <a:defRPr/>
            </a:pPr>
            <a:r>
              <a:rPr lang="en-US" sz="2400" dirty="0"/>
              <a:t>Deposit funds from remote locations into the bank</a:t>
            </a:r>
          </a:p>
          <a:p>
            <a:pPr>
              <a:buSzPct val="200000"/>
              <a:buFont typeface="Wingdings" panose="05000000000000000000" pitchFamily="2" charset="2"/>
              <a:buChar char="§"/>
              <a:defRPr/>
            </a:pPr>
            <a:r>
              <a:rPr lang="en-US" sz="2400" dirty="0"/>
              <a:t>Make deposits anytime (same day - 5:00)</a:t>
            </a:r>
          </a:p>
          <a:p>
            <a:pPr>
              <a:buSzPct val="200000"/>
              <a:buFont typeface="Wingdings" panose="05000000000000000000" pitchFamily="2" charset="2"/>
              <a:buChar char="§"/>
              <a:defRPr/>
            </a:pPr>
            <a:r>
              <a:rPr lang="en-US" sz="2400" dirty="0"/>
              <a:t>Cut cost by reducing trips to the bank</a:t>
            </a:r>
          </a:p>
          <a:p>
            <a:pPr>
              <a:buSzPct val="200000"/>
              <a:buFont typeface="Wingdings" panose="05000000000000000000" pitchFamily="2" charset="2"/>
              <a:buChar char="§"/>
              <a:defRPr/>
            </a:pPr>
            <a:r>
              <a:rPr lang="en-US" sz="2400" dirty="0"/>
              <a:t>Save time preparing deposits</a:t>
            </a:r>
          </a:p>
          <a:p>
            <a:pPr>
              <a:buSzPct val="200000"/>
              <a:buBlip>
                <a:blip r:embed="rId3"/>
              </a:buBlip>
              <a:defRPr/>
            </a:pPr>
            <a:endParaRPr lang="en-US" dirty="0"/>
          </a:p>
          <a:p>
            <a:pPr algn="ctr">
              <a:buSzPct val="200000"/>
              <a:buNone/>
              <a:defRPr/>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45</a:t>
            </a:fld>
            <a:endParaRPr lang="en-US"/>
          </a:p>
        </p:txBody>
      </p:sp>
      <p:sp>
        <p:nvSpPr>
          <p:cNvPr id="4" name="Title 3"/>
          <p:cNvSpPr>
            <a:spLocks noGrp="1"/>
          </p:cNvSpPr>
          <p:nvPr>
            <p:ph type="title"/>
          </p:nvPr>
        </p:nvSpPr>
        <p:spPr/>
        <p:txBody>
          <a:bodyPr>
            <a:normAutofit/>
          </a:bodyPr>
          <a:lstStyle/>
          <a:p>
            <a:r>
              <a:rPr lang="en-US" sz="3600" dirty="0"/>
              <a:t>Remote Deposit Capture</a:t>
            </a:r>
          </a:p>
        </p:txBody>
      </p:sp>
      <p:pic>
        <p:nvPicPr>
          <p:cNvPr id="5" name="Picture 4" descr="VBA BANK Day.jpg">
            <a:extLst>
              <a:ext uri="{FF2B5EF4-FFF2-40B4-BE49-F238E27FC236}">
                <a16:creationId xmlns:a16="http://schemas.microsoft.com/office/drawing/2014/main" id="{0BA32200-1EF4-478B-BD57-C8CAA52E40AE}"/>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95008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46</a:t>
            </a:fld>
            <a:endParaRPr lang="en-US"/>
          </a:p>
        </p:txBody>
      </p:sp>
      <p:sp>
        <p:nvSpPr>
          <p:cNvPr id="4" name="Title 3"/>
          <p:cNvSpPr>
            <a:spLocks noGrp="1"/>
          </p:cNvSpPr>
          <p:nvPr>
            <p:ph type="title"/>
          </p:nvPr>
        </p:nvSpPr>
        <p:spPr/>
        <p:txBody>
          <a:bodyPr>
            <a:normAutofit/>
          </a:bodyPr>
          <a:lstStyle/>
          <a:p>
            <a:r>
              <a:rPr lang="en-US" sz="3600" dirty="0"/>
              <a:t>Online Banking</a:t>
            </a:r>
          </a:p>
        </p:txBody>
      </p:sp>
      <p:sp>
        <p:nvSpPr>
          <p:cNvPr id="2" name="Content Placeholder 1"/>
          <p:cNvSpPr>
            <a:spLocks noGrp="1"/>
          </p:cNvSpPr>
          <p:nvPr>
            <p:ph type="body" sz="half" idx="4294967295"/>
          </p:nvPr>
        </p:nvSpPr>
        <p:spPr>
          <a:xfrm>
            <a:off x="581192" y="2374900"/>
            <a:ext cx="9977108" cy="3200400"/>
          </a:xfrm>
        </p:spPr>
        <p:txBody>
          <a:bodyPr>
            <a:noAutofit/>
          </a:bodyPr>
          <a:lstStyle/>
          <a:p>
            <a:pPr>
              <a:buFont typeface="Wingdings" panose="05000000000000000000" pitchFamily="2" charset="2"/>
              <a:buChar char="§"/>
            </a:pPr>
            <a:r>
              <a:rPr lang="en-US" sz="2400" dirty="0"/>
              <a:t>Manage your accounts from home, office or anywhere via internet 24/7</a:t>
            </a:r>
          </a:p>
          <a:p>
            <a:pPr>
              <a:buFont typeface="Wingdings" panose="05000000000000000000" pitchFamily="2" charset="2"/>
              <a:buChar char="§"/>
            </a:pPr>
            <a:r>
              <a:rPr lang="en-US" sz="2400" dirty="0"/>
              <a:t>Personal </a:t>
            </a:r>
          </a:p>
          <a:p>
            <a:pPr>
              <a:buFont typeface="Wingdings" panose="05000000000000000000" pitchFamily="2" charset="2"/>
              <a:buChar char="§"/>
            </a:pPr>
            <a:r>
              <a:rPr lang="en-US" sz="2400" dirty="0"/>
              <a:t>Small business</a:t>
            </a:r>
          </a:p>
          <a:p>
            <a:pPr>
              <a:buFont typeface="Wingdings" panose="05000000000000000000" pitchFamily="2" charset="2"/>
              <a:buChar char="§"/>
            </a:pPr>
            <a:r>
              <a:rPr lang="en-US" sz="2400" dirty="0"/>
              <a:t>Corporate </a:t>
            </a:r>
          </a:p>
          <a:p>
            <a:pPr>
              <a:buFont typeface="Wingdings" panose="05000000000000000000" pitchFamily="2" charset="2"/>
              <a:buChar char="§"/>
            </a:pPr>
            <a:r>
              <a:rPr lang="en-US" sz="2400" dirty="0"/>
              <a:t>Online bill pay (additional charges may apply)</a:t>
            </a:r>
          </a:p>
        </p:txBody>
      </p:sp>
      <p:pic>
        <p:nvPicPr>
          <p:cNvPr id="8" name="Picture 7" descr="VBA BANK Day.jpg">
            <a:extLst>
              <a:ext uri="{FF2B5EF4-FFF2-40B4-BE49-F238E27FC236}">
                <a16:creationId xmlns:a16="http://schemas.microsoft.com/office/drawing/2014/main" id="{2A3E4177-4451-4F06-971D-D5BEB5DA999A}"/>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984584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47</a:t>
            </a:fld>
            <a:endParaRPr lang="en-US"/>
          </a:p>
        </p:txBody>
      </p:sp>
      <p:sp>
        <p:nvSpPr>
          <p:cNvPr id="4" name="Title 3"/>
          <p:cNvSpPr>
            <a:spLocks noGrp="1"/>
          </p:cNvSpPr>
          <p:nvPr>
            <p:ph type="title"/>
          </p:nvPr>
        </p:nvSpPr>
        <p:spPr/>
        <p:txBody>
          <a:bodyPr/>
          <a:lstStyle/>
          <a:p>
            <a:r>
              <a:rPr lang="en-US" sz="3600" dirty="0"/>
              <a:t>Mobile</a:t>
            </a:r>
            <a:endParaRPr lang="en-US" dirty="0"/>
          </a:p>
        </p:txBody>
      </p:sp>
      <p:sp>
        <p:nvSpPr>
          <p:cNvPr id="2" name="Content Placeholder 1"/>
          <p:cNvSpPr>
            <a:spLocks noGrp="1"/>
          </p:cNvSpPr>
          <p:nvPr>
            <p:ph type="body" sz="half" idx="4294967295"/>
          </p:nvPr>
        </p:nvSpPr>
        <p:spPr>
          <a:xfrm>
            <a:off x="581192" y="3352800"/>
            <a:ext cx="6629400" cy="1181100"/>
          </a:xfrm>
        </p:spPr>
        <p:txBody>
          <a:bodyPr>
            <a:noAutofit/>
          </a:bodyPr>
          <a:lstStyle/>
          <a:p>
            <a:pPr>
              <a:buFont typeface="Wingdings" panose="05000000000000000000" pitchFamily="2" charset="2"/>
              <a:buChar char="§"/>
            </a:pPr>
            <a:r>
              <a:rPr lang="en-US" sz="2500" dirty="0"/>
              <a:t>Manage money on the go</a:t>
            </a:r>
          </a:p>
          <a:p>
            <a:pPr>
              <a:buFont typeface="Wingdings" panose="05000000000000000000" pitchFamily="2" charset="2"/>
              <a:buChar char="§"/>
            </a:pPr>
            <a:r>
              <a:rPr lang="en-US" sz="2500" dirty="0"/>
              <a:t>Enrollment via website</a:t>
            </a:r>
          </a:p>
        </p:txBody>
      </p:sp>
      <p:pic>
        <p:nvPicPr>
          <p:cNvPr id="6" name="Picture 5" descr="VBA BANK Day.jpg">
            <a:extLst>
              <a:ext uri="{FF2B5EF4-FFF2-40B4-BE49-F238E27FC236}">
                <a16:creationId xmlns:a16="http://schemas.microsoft.com/office/drawing/2014/main" id="{AFF3CE4A-0986-40D6-A951-C81A786E0C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1385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168401"/>
            <a:ext cx="9144000" cy="1295399"/>
          </a:xfrm>
        </p:spPr>
        <p:txBody>
          <a:bodyPr>
            <a:normAutofit/>
          </a:bodyPr>
          <a:lstStyle/>
          <a:p>
            <a:r>
              <a:rPr lang="en-US" dirty="0"/>
              <a:t>Part Five: Investing Basics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48</a:t>
            </a:fld>
            <a:endParaRPr lang="en-US"/>
          </a:p>
        </p:txBody>
      </p:sp>
      <p:pic>
        <p:nvPicPr>
          <p:cNvPr id="5" name="Picture 4" descr="VBA BANK Day.jpg">
            <a:extLst>
              <a:ext uri="{FF2B5EF4-FFF2-40B4-BE49-F238E27FC236}">
                <a16:creationId xmlns:a16="http://schemas.microsoft.com/office/drawing/2014/main" id="{102E8B70-22AC-4F9D-BEB0-E867A3D53DDD}"/>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832056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Building a foundation</a:t>
            </a:r>
          </a:p>
          <a:p>
            <a:pPr lvl="1"/>
            <a:r>
              <a:rPr lang="en-US" sz="2200" dirty="0"/>
              <a:t>Create a “rainy day” reserve</a:t>
            </a:r>
          </a:p>
          <a:p>
            <a:pPr lvl="1"/>
            <a:r>
              <a:rPr lang="en-US" sz="2200" dirty="0"/>
              <a:t>Pay off your debts</a:t>
            </a:r>
          </a:p>
          <a:p>
            <a:pPr lvl="1"/>
            <a:r>
              <a:rPr lang="en-US" sz="2200" dirty="0"/>
              <a:t>Get insured</a:t>
            </a:r>
          </a:p>
          <a:p>
            <a:pPr lvl="1"/>
            <a:r>
              <a:rPr lang="en-US" sz="2200" dirty="0"/>
              <a:t>Max out any tax-deferred retirement plans</a:t>
            </a:r>
          </a:p>
          <a:p>
            <a:pPr lvl="1">
              <a:buNone/>
            </a:pPr>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49</a:t>
            </a:fld>
            <a:endParaRPr lang="en-US"/>
          </a:p>
        </p:txBody>
      </p:sp>
      <p:sp>
        <p:nvSpPr>
          <p:cNvPr id="4" name="Title 3"/>
          <p:cNvSpPr>
            <a:spLocks noGrp="1"/>
          </p:cNvSpPr>
          <p:nvPr>
            <p:ph type="title"/>
          </p:nvPr>
        </p:nvSpPr>
        <p:spPr/>
        <p:txBody>
          <a:bodyPr>
            <a:normAutofit/>
          </a:bodyPr>
          <a:lstStyle/>
          <a:p>
            <a:r>
              <a:rPr lang="en-US" sz="3600" dirty="0"/>
              <a:t>Saving and Investing Wisely</a:t>
            </a:r>
          </a:p>
        </p:txBody>
      </p:sp>
      <p:pic>
        <p:nvPicPr>
          <p:cNvPr id="5" name="Picture 4" descr="VBA BANK Day.jpg">
            <a:extLst>
              <a:ext uri="{FF2B5EF4-FFF2-40B4-BE49-F238E27FC236}">
                <a16:creationId xmlns:a16="http://schemas.microsoft.com/office/drawing/2014/main" id="{0509CD25-ADAC-407C-AD43-835D94A0D4EE}"/>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4433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2500"/>
            <a:ext cx="8686800" cy="1625600"/>
          </a:xfrm>
        </p:spPr>
        <p:txBody>
          <a:bodyPr>
            <a:normAutofit/>
          </a:bodyPr>
          <a:lstStyle/>
          <a:p>
            <a:r>
              <a:rPr lang="en-US" dirty="0"/>
              <a:t>Part One: Banking Fundamentals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a:t>
            </a:fld>
            <a:endParaRPr lang="en-US" dirty="0"/>
          </a:p>
        </p:txBody>
      </p:sp>
      <p:pic>
        <p:nvPicPr>
          <p:cNvPr id="5" name="Picture 4" descr="VBA BANK Day.jpg">
            <a:extLst>
              <a:ext uri="{FF2B5EF4-FFF2-40B4-BE49-F238E27FC236}">
                <a16:creationId xmlns:a16="http://schemas.microsoft.com/office/drawing/2014/main" id="{0A41722D-908B-47C4-8002-D059E987E747}"/>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260877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49D4F9-C570-4BA1-914E-57DD4D16D83E}" type="slidenum">
              <a:rPr lang="en-US" smtClean="0"/>
              <a:pPr>
                <a:defRPr/>
              </a:pPr>
              <a:t>50</a:t>
            </a:fld>
            <a:endParaRPr lang="en-US"/>
          </a:p>
        </p:txBody>
      </p:sp>
      <p:sp>
        <p:nvSpPr>
          <p:cNvPr id="5" name="Title 4"/>
          <p:cNvSpPr>
            <a:spLocks noGrp="1"/>
          </p:cNvSpPr>
          <p:nvPr>
            <p:ph type="title"/>
          </p:nvPr>
        </p:nvSpPr>
        <p:spPr>
          <a:xfrm>
            <a:off x="581193" y="4693388"/>
            <a:ext cx="11029616" cy="1161311"/>
          </a:xfrm>
        </p:spPr>
        <p:txBody>
          <a:bodyPr>
            <a:normAutofit/>
          </a:bodyPr>
          <a:lstStyle/>
          <a:p>
            <a:pPr algn="ctr"/>
            <a:r>
              <a:rPr lang="en-US" sz="3600" dirty="0"/>
              <a:t>Why Invest?</a:t>
            </a:r>
          </a:p>
        </p:txBody>
      </p:sp>
      <p:pic>
        <p:nvPicPr>
          <p:cNvPr id="9" name="Picture Placeholder 8" descr="MP910221020[1].jpg"/>
          <p:cNvPicPr>
            <a:picLocks noGrp="1" noChangeAspect="1"/>
          </p:cNvPicPr>
          <p:nvPr>
            <p:ph type="pic" idx="1"/>
          </p:nvPr>
        </p:nvPicPr>
        <p:blipFill>
          <a:blip r:embed="rId3" cstate="print"/>
          <a:srcRect t="12083" b="12083"/>
          <a:stretch>
            <a:fillRect/>
          </a:stretch>
        </p:blipFill>
        <p:spPr>
          <a:xfrm>
            <a:off x="447817" y="1034698"/>
            <a:ext cx="11290859" cy="3557252"/>
          </a:xfrm>
        </p:spPr>
      </p:pic>
    </p:spTree>
    <p:extLst>
      <p:ext uri="{BB962C8B-B14F-4D97-AF65-F5344CB8AC3E}">
        <p14:creationId xmlns:p14="http://schemas.microsoft.com/office/powerpoint/2010/main" val="87310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Setting investment goals</a:t>
            </a:r>
          </a:p>
          <a:p>
            <a:r>
              <a:rPr lang="en-US" sz="2400" dirty="0"/>
              <a:t>Think about your time horizon</a:t>
            </a:r>
          </a:p>
          <a:p>
            <a:r>
              <a:rPr lang="en-US" sz="2400" dirty="0"/>
              <a:t>Understand your risk tolerance</a:t>
            </a:r>
          </a:p>
          <a:p>
            <a:r>
              <a:rPr lang="en-US" sz="2400" dirty="0"/>
              <a:t>Remember your liquidity needs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51</a:t>
            </a:fld>
            <a:endParaRPr lang="en-US"/>
          </a:p>
        </p:txBody>
      </p:sp>
      <p:sp>
        <p:nvSpPr>
          <p:cNvPr id="4" name="Title 3"/>
          <p:cNvSpPr>
            <a:spLocks noGrp="1"/>
          </p:cNvSpPr>
          <p:nvPr>
            <p:ph type="title"/>
          </p:nvPr>
        </p:nvSpPr>
        <p:spPr/>
        <p:txBody>
          <a:bodyPr>
            <a:normAutofit/>
          </a:bodyPr>
          <a:lstStyle/>
          <a:p>
            <a:r>
              <a:rPr lang="en-US" sz="3600" dirty="0"/>
              <a:t>Building on Your Foundation</a:t>
            </a:r>
          </a:p>
        </p:txBody>
      </p:sp>
      <p:pic>
        <p:nvPicPr>
          <p:cNvPr id="5" name="Picture 4" descr="VBA BANK Day.jpg">
            <a:extLst>
              <a:ext uri="{FF2B5EF4-FFF2-40B4-BE49-F238E27FC236}">
                <a16:creationId xmlns:a16="http://schemas.microsoft.com/office/drawing/2014/main" id="{503C1B0D-3D10-4CB7-B309-FB0174B2D1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75548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47817" y="5443402"/>
            <a:ext cx="11290859" cy="648232"/>
          </a:xfrm>
        </p:spPr>
        <p:txBody>
          <a:bodyPr>
            <a:noAutofit/>
          </a:bodyPr>
          <a:lstStyle/>
          <a:p>
            <a:pPr algn="ctr"/>
            <a:r>
              <a:rPr lang="en-US" sz="2500" dirty="0"/>
              <a:t>Stocks | Bonds | Cash</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52</a:t>
            </a:fld>
            <a:endParaRPr lang="en-US"/>
          </a:p>
        </p:txBody>
      </p:sp>
      <p:sp>
        <p:nvSpPr>
          <p:cNvPr id="8" name="Title 7"/>
          <p:cNvSpPr>
            <a:spLocks noGrp="1"/>
          </p:cNvSpPr>
          <p:nvPr>
            <p:ph type="title"/>
          </p:nvPr>
        </p:nvSpPr>
        <p:spPr>
          <a:xfrm>
            <a:off x="447817" y="4305300"/>
            <a:ext cx="11290859" cy="1122494"/>
          </a:xfrm>
        </p:spPr>
        <p:txBody>
          <a:bodyPr>
            <a:normAutofit/>
          </a:bodyPr>
          <a:lstStyle/>
          <a:p>
            <a:pPr algn="ctr"/>
            <a:r>
              <a:rPr lang="en-US" sz="3600" dirty="0"/>
              <a:t>Types of Investments</a:t>
            </a:r>
          </a:p>
        </p:txBody>
      </p:sp>
      <p:pic>
        <p:nvPicPr>
          <p:cNvPr id="19" name="Picture Placeholder 18" descr="MP900442322[1].jpg"/>
          <p:cNvPicPr>
            <a:picLocks noGrp="1" noChangeAspect="1"/>
          </p:cNvPicPr>
          <p:nvPr>
            <p:ph type="pic" idx="1"/>
          </p:nvPr>
        </p:nvPicPr>
        <p:blipFill>
          <a:blip r:embed="rId3" cstate="print"/>
          <a:srcRect t="11577" b="11577"/>
          <a:stretch>
            <a:fillRect/>
          </a:stretch>
        </p:blipFill>
        <p:spPr/>
      </p:pic>
    </p:spTree>
    <p:extLst>
      <p:ext uri="{BB962C8B-B14F-4D97-AF65-F5344CB8AC3E}">
        <p14:creationId xmlns:p14="http://schemas.microsoft.com/office/powerpoint/2010/main" val="223315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How do stocks work?</a:t>
            </a:r>
          </a:p>
          <a:p>
            <a:r>
              <a:rPr lang="en-US" sz="2400" dirty="0"/>
              <a:t>The role of stocks in your portfolio</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53</a:t>
            </a:fld>
            <a:endParaRPr lang="en-US"/>
          </a:p>
        </p:txBody>
      </p:sp>
      <p:sp>
        <p:nvSpPr>
          <p:cNvPr id="4" name="Title 3"/>
          <p:cNvSpPr>
            <a:spLocks noGrp="1"/>
          </p:cNvSpPr>
          <p:nvPr>
            <p:ph type="title"/>
          </p:nvPr>
        </p:nvSpPr>
        <p:spPr/>
        <p:txBody>
          <a:bodyPr/>
          <a:lstStyle/>
          <a:p>
            <a:r>
              <a:rPr lang="en-US" sz="3600" dirty="0"/>
              <a:t>Stocks</a:t>
            </a:r>
            <a:endParaRPr lang="en-US" dirty="0"/>
          </a:p>
        </p:txBody>
      </p:sp>
      <p:pic>
        <p:nvPicPr>
          <p:cNvPr id="5" name="Picture 4" descr="VBA BANK Day.jpg">
            <a:extLst>
              <a:ext uri="{FF2B5EF4-FFF2-40B4-BE49-F238E27FC236}">
                <a16:creationId xmlns:a16="http://schemas.microsoft.com/office/drawing/2014/main" id="{5BC6802E-030A-4D8B-AF73-B744C8A6627C}"/>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6814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How do bonds work?</a:t>
            </a:r>
          </a:p>
          <a:p>
            <a:r>
              <a:rPr lang="en-US" sz="2400" dirty="0"/>
              <a:t>The role of bonds in your portfolio</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54</a:t>
            </a:fld>
            <a:endParaRPr lang="en-US"/>
          </a:p>
        </p:txBody>
      </p:sp>
      <p:sp>
        <p:nvSpPr>
          <p:cNvPr id="4" name="Title 3"/>
          <p:cNvSpPr>
            <a:spLocks noGrp="1"/>
          </p:cNvSpPr>
          <p:nvPr>
            <p:ph type="title"/>
          </p:nvPr>
        </p:nvSpPr>
        <p:spPr/>
        <p:txBody>
          <a:bodyPr>
            <a:normAutofit/>
          </a:bodyPr>
          <a:lstStyle/>
          <a:p>
            <a:r>
              <a:rPr lang="en-US" sz="3600" dirty="0"/>
              <a:t>Bonds</a:t>
            </a:r>
            <a:r>
              <a:rPr lang="en-US" dirty="0"/>
              <a:t>				</a:t>
            </a:r>
          </a:p>
        </p:txBody>
      </p:sp>
      <p:pic>
        <p:nvPicPr>
          <p:cNvPr id="5" name="Picture 4" descr="VBA BANK Day.jpg">
            <a:extLst>
              <a:ext uri="{FF2B5EF4-FFF2-40B4-BE49-F238E27FC236}">
                <a16:creationId xmlns:a16="http://schemas.microsoft.com/office/drawing/2014/main" id="{806A6C4B-D20C-4C5C-9525-64FD9F71CF87}"/>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51692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Cash and alternatives</a:t>
            </a:r>
          </a:p>
          <a:p>
            <a:r>
              <a:rPr lang="en-US" sz="2400" dirty="0"/>
              <a:t>Using cash alternatives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55</a:t>
            </a:fld>
            <a:endParaRPr lang="en-US"/>
          </a:p>
        </p:txBody>
      </p:sp>
      <p:sp>
        <p:nvSpPr>
          <p:cNvPr id="4" name="Title 3"/>
          <p:cNvSpPr>
            <a:spLocks noGrp="1"/>
          </p:cNvSpPr>
          <p:nvPr>
            <p:ph type="title"/>
          </p:nvPr>
        </p:nvSpPr>
        <p:spPr/>
        <p:txBody>
          <a:bodyPr/>
          <a:lstStyle/>
          <a:p>
            <a:r>
              <a:rPr lang="en-US" sz="3600" dirty="0"/>
              <a:t>Cash</a:t>
            </a:r>
            <a:endParaRPr lang="en-US" dirty="0"/>
          </a:p>
        </p:txBody>
      </p:sp>
      <p:pic>
        <p:nvPicPr>
          <p:cNvPr id="5" name="Picture 4" descr="VBA BANK Day.jpg">
            <a:extLst>
              <a:ext uri="{FF2B5EF4-FFF2-40B4-BE49-F238E27FC236}">
                <a16:creationId xmlns:a16="http://schemas.microsoft.com/office/drawing/2014/main" id="{8D264E6E-AB34-47AB-BC7C-10C394063F2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36660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Balancing risk and return</a:t>
            </a:r>
          </a:p>
          <a:p>
            <a:r>
              <a:rPr lang="en-US" sz="2400" dirty="0"/>
              <a:t>Many ways to diversify</a:t>
            </a:r>
          </a:p>
          <a:p>
            <a:r>
              <a:rPr lang="en-US" sz="2400" dirty="0"/>
              <a:t>Monitoring your portfolio</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56</a:t>
            </a:fld>
            <a:endParaRPr lang="en-US"/>
          </a:p>
        </p:txBody>
      </p:sp>
      <p:sp>
        <p:nvSpPr>
          <p:cNvPr id="4" name="Title 3"/>
          <p:cNvSpPr>
            <a:spLocks noGrp="1"/>
          </p:cNvSpPr>
          <p:nvPr>
            <p:ph type="title"/>
          </p:nvPr>
        </p:nvSpPr>
        <p:spPr/>
        <p:txBody>
          <a:bodyPr>
            <a:normAutofit/>
          </a:bodyPr>
          <a:lstStyle/>
          <a:p>
            <a:r>
              <a:rPr lang="en-US" sz="3600" dirty="0"/>
              <a:t>Asset Allocation</a:t>
            </a:r>
          </a:p>
        </p:txBody>
      </p:sp>
      <p:pic>
        <p:nvPicPr>
          <p:cNvPr id="5" name="Picture 4" descr="VBA BANK Day.jpg">
            <a:extLst>
              <a:ext uri="{FF2B5EF4-FFF2-40B4-BE49-F238E27FC236}">
                <a16:creationId xmlns:a16="http://schemas.microsoft.com/office/drawing/2014/main" id="{15F6DB61-A7E9-4A08-ABE1-C01B529AC0E0}"/>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53173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714500"/>
            <a:ext cx="10163009" cy="2581330"/>
          </a:xfrm>
        </p:spPr>
        <p:txBody>
          <a:bodyPr>
            <a:noAutofit/>
          </a:bodyPr>
          <a:lstStyle/>
          <a:p>
            <a:r>
              <a:rPr lang="en-US" sz="4500" dirty="0"/>
              <a:t>Questions?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57</a:t>
            </a:fld>
            <a:endParaRPr lang="en-US" dirty="0"/>
          </a:p>
        </p:txBody>
      </p:sp>
      <p:pic>
        <p:nvPicPr>
          <p:cNvPr id="5" name="Picture 4" descr="VBA BANK Day.jpg">
            <a:extLst>
              <a:ext uri="{FF2B5EF4-FFF2-40B4-BE49-F238E27FC236}">
                <a16:creationId xmlns:a16="http://schemas.microsoft.com/office/drawing/2014/main" id="{B0AA9CE0-A806-49BF-8FA4-DEF0F7758709}"/>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396556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020431"/>
            <a:ext cx="11104840" cy="1552630"/>
          </a:xfrm>
        </p:spPr>
        <p:txBody>
          <a:bodyPr>
            <a:noAutofit/>
          </a:bodyPr>
          <a:lstStyle/>
          <a:p>
            <a:r>
              <a:rPr lang="en-US" sz="4500" dirty="0">
                <a:solidFill>
                  <a:schemeClr val="accent1"/>
                </a:solidFill>
              </a:rPr>
              <a:t>Thank you!</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58</a:t>
            </a:fld>
            <a:endParaRPr lang="en-US" dirty="0"/>
          </a:p>
        </p:txBody>
      </p:sp>
      <p:pic>
        <p:nvPicPr>
          <p:cNvPr id="6" name="Picture 5" descr="VBA BANK Day.jpg">
            <a:extLst>
              <a:ext uri="{FF2B5EF4-FFF2-40B4-BE49-F238E27FC236}">
                <a16:creationId xmlns:a16="http://schemas.microsoft.com/office/drawing/2014/main" id="{B5B490C5-01E6-40FF-9020-ADCF9E9098D4}"/>
              </a:ext>
            </a:extLst>
          </p:cNvPr>
          <p:cNvPicPr>
            <a:picLocks noChangeAspect="1"/>
          </p:cNvPicPr>
          <p:nvPr/>
        </p:nvPicPr>
        <p:blipFill>
          <a:blip r:embed="rId3" cstate="print"/>
          <a:stretch>
            <a:fillRect/>
          </a:stretch>
        </p:blipFill>
        <p:spPr>
          <a:xfrm>
            <a:off x="9461501" y="684481"/>
            <a:ext cx="2224530" cy="2224530"/>
          </a:xfrm>
          <a:prstGeom prst="rect">
            <a:avLst/>
          </a:prstGeom>
        </p:spPr>
      </p:pic>
    </p:spTree>
    <p:extLst>
      <p:ext uri="{BB962C8B-B14F-4D97-AF65-F5344CB8AC3E}">
        <p14:creationId xmlns:p14="http://schemas.microsoft.com/office/powerpoint/2010/main" val="16786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021338"/>
            <a:ext cx="9169400" cy="4457699"/>
          </a:xfrm>
        </p:spPr>
        <p:txBody>
          <a:bodyPr/>
          <a:lstStyle/>
          <a:p>
            <a:r>
              <a:rPr lang="en-US" sz="2400" dirty="0"/>
              <a:t>Structure</a:t>
            </a:r>
          </a:p>
          <a:p>
            <a:r>
              <a:rPr lang="en-US" sz="2400" dirty="0"/>
              <a:t>Function</a:t>
            </a:r>
          </a:p>
          <a:p>
            <a:r>
              <a:rPr lang="en-US" sz="2400" dirty="0"/>
              <a:t>Income</a:t>
            </a:r>
          </a:p>
          <a:p>
            <a:r>
              <a:rPr lang="en-US" sz="2400" dirty="0"/>
              <a:t>Expense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6</a:t>
            </a:fld>
            <a:endParaRPr lang="en-US" dirty="0"/>
          </a:p>
        </p:txBody>
      </p:sp>
      <p:sp>
        <p:nvSpPr>
          <p:cNvPr id="4" name="Title 3"/>
          <p:cNvSpPr>
            <a:spLocks noGrp="1"/>
          </p:cNvSpPr>
          <p:nvPr>
            <p:ph type="title"/>
          </p:nvPr>
        </p:nvSpPr>
        <p:spPr>
          <a:xfrm>
            <a:off x="444500" y="660400"/>
            <a:ext cx="8382000" cy="1143000"/>
          </a:xfrm>
        </p:spPr>
        <p:txBody>
          <a:bodyPr>
            <a:normAutofit/>
          </a:bodyPr>
          <a:lstStyle/>
          <a:p>
            <a:r>
              <a:rPr lang="en-US" sz="3600" dirty="0"/>
              <a:t>Overview</a:t>
            </a:r>
            <a:endParaRPr lang="en-US" dirty="0"/>
          </a:p>
        </p:txBody>
      </p:sp>
      <p:pic>
        <p:nvPicPr>
          <p:cNvPr id="5" name="Picture 4" descr="VBA BANK Day.jpg">
            <a:extLst>
              <a:ext uri="{FF2B5EF4-FFF2-40B4-BE49-F238E27FC236}">
                <a16:creationId xmlns:a16="http://schemas.microsoft.com/office/drawing/2014/main" id="{724778F6-BB5D-4DE7-87EF-3156D83B5D38}"/>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0799049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[Information here about your bank structure]</a:t>
            </a:r>
          </a:p>
          <a:p>
            <a:r>
              <a:rPr lang="en-US" sz="2400" dirty="0"/>
              <a:t>[Insert bank logo on this slide]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7</a:t>
            </a:fld>
            <a:endParaRPr lang="en-US" dirty="0"/>
          </a:p>
        </p:txBody>
      </p:sp>
      <p:sp>
        <p:nvSpPr>
          <p:cNvPr id="4" name="Title 3"/>
          <p:cNvSpPr>
            <a:spLocks noGrp="1"/>
          </p:cNvSpPr>
          <p:nvPr>
            <p:ph type="title"/>
          </p:nvPr>
        </p:nvSpPr>
        <p:spPr/>
        <p:txBody>
          <a:bodyPr>
            <a:normAutofit/>
          </a:bodyPr>
          <a:lstStyle/>
          <a:p>
            <a:r>
              <a:rPr lang="en-US" sz="3600" dirty="0"/>
              <a:t>Bank Structure	</a:t>
            </a:r>
          </a:p>
        </p:txBody>
      </p:sp>
      <p:pic>
        <p:nvPicPr>
          <p:cNvPr id="5" name="Picture 4" descr="VBA BANK Day.jpg">
            <a:extLst>
              <a:ext uri="{FF2B5EF4-FFF2-40B4-BE49-F238E27FC236}">
                <a16:creationId xmlns:a16="http://schemas.microsoft.com/office/drawing/2014/main" id="{BF16EFDA-5F87-4F0F-B493-5AAD08464DAD}"/>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70166669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4583244"/>
            <a:ext cx="11029615" cy="1372893"/>
          </a:xfrm>
        </p:spPr>
        <p:txBody>
          <a:bodyPr>
            <a:normAutofit/>
          </a:bodyPr>
          <a:lstStyle/>
          <a:p>
            <a:r>
              <a:rPr lang="en-US" sz="2400" dirty="0"/>
              <a:t>The bank serves as an intermediary between our depositors and our borrowers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8</a:t>
            </a:fld>
            <a:endParaRPr lang="en-US" dirty="0"/>
          </a:p>
        </p:txBody>
      </p:sp>
      <p:sp>
        <p:nvSpPr>
          <p:cNvPr id="4" name="Title 3"/>
          <p:cNvSpPr>
            <a:spLocks noGrp="1"/>
          </p:cNvSpPr>
          <p:nvPr>
            <p:ph type="title"/>
          </p:nvPr>
        </p:nvSpPr>
        <p:spPr/>
        <p:txBody>
          <a:bodyPr>
            <a:normAutofit/>
          </a:bodyPr>
          <a:lstStyle/>
          <a:p>
            <a:r>
              <a:rPr lang="en-US" sz="3600" dirty="0"/>
              <a:t>Bank Function</a:t>
            </a:r>
          </a:p>
        </p:txBody>
      </p:sp>
      <p:pic>
        <p:nvPicPr>
          <p:cNvPr id="13" name="Picture 77" descr="bank.gif"/>
          <p:cNvPicPr>
            <a:picLocks noChangeAspect="1"/>
          </p:cNvPicPr>
          <p:nvPr/>
        </p:nvPicPr>
        <p:blipFill>
          <a:blip r:embed="rId3" cstate="print"/>
          <a:srcRect/>
          <a:stretch>
            <a:fillRect/>
          </a:stretch>
        </p:blipFill>
        <p:spPr bwMode="auto">
          <a:xfrm>
            <a:off x="4648200" y="1854200"/>
            <a:ext cx="2819400" cy="2514600"/>
          </a:xfrm>
          <a:prstGeom prst="rect">
            <a:avLst/>
          </a:prstGeom>
          <a:noFill/>
          <a:ln w="9525">
            <a:noFill/>
            <a:miter lim="800000"/>
            <a:headEnd/>
            <a:tailEnd/>
          </a:ln>
        </p:spPr>
      </p:pic>
      <p:pic>
        <p:nvPicPr>
          <p:cNvPr id="1034" name="Picture 10" descr="C:\Documents and Settings\lmichael\Local Settings\Temporary Internet Files\Content.IE5\PS0HBNBC\MP900442235[1].jpg"/>
          <p:cNvPicPr>
            <a:picLocks noChangeAspect="1" noChangeArrowheads="1"/>
          </p:cNvPicPr>
          <p:nvPr/>
        </p:nvPicPr>
        <p:blipFill>
          <a:blip r:embed="rId4" cstate="print"/>
          <a:srcRect/>
          <a:stretch>
            <a:fillRect/>
          </a:stretch>
        </p:blipFill>
        <p:spPr bwMode="auto">
          <a:xfrm>
            <a:off x="1524000" y="1930400"/>
            <a:ext cx="2057400" cy="2209800"/>
          </a:xfrm>
          <a:prstGeom prst="rect">
            <a:avLst/>
          </a:prstGeom>
          <a:noFill/>
        </p:spPr>
      </p:pic>
      <p:pic>
        <p:nvPicPr>
          <p:cNvPr id="15" name="Picture 10" descr="C:\Documents and Settings\lmichael\Local Settings\Temporary Internet Files\Content.IE5\PS0HBNBC\MP900442235[1].jpg"/>
          <p:cNvPicPr>
            <a:picLocks noChangeAspect="1" noChangeArrowheads="1"/>
          </p:cNvPicPr>
          <p:nvPr/>
        </p:nvPicPr>
        <p:blipFill>
          <a:blip r:embed="rId5" cstate="print"/>
          <a:srcRect/>
          <a:stretch>
            <a:fillRect/>
          </a:stretch>
        </p:blipFill>
        <p:spPr bwMode="auto">
          <a:xfrm rot="10800000">
            <a:off x="8534400" y="2235200"/>
            <a:ext cx="2133600" cy="2159000"/>
          </a:xfrm>
          <a:prstGeom prst="rect">
            <a:avLst/>
          </a:prstGeom>
          <a:noFill/>
        </p:spPr>
      </p:pic>
      <p:sp>
        <p:nvSpPr>
          <p:cNvPr id="17" name="Right Arrow 16"/>
          <p:cNvSpPr/>
          <p:nvPr/>
        </p:nvSpPr>
        <p:spPr>
          <a:xfrm>
            <a:off x="3657600" y="269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7620000" y="261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456817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Deposits</a:t>
            </a:r>
          </a:p>
          <a:p>
            <a:pPr lvl="1"/>
            <a:r>
              <a:rPr lang="en-US" sz="2000" dirty="0"/>
              <a:t>Bank Liability</a:t>
            </a:r>
          </a:p>
          <a:p>
            <a:pPr lvl="2"/>
            <a:r>
              <a:rPr lang="en-US" sz="2000" dirty="0"/>
              <a:t>Checking Accounts</a:t>
            </a:r>
          </a:p>
          <a:p>
            <a:pPr lvl="2"/>
            <a:r>
              <a:rPr lang="en-US" sz="2000" dirty="0"/>
              <a:t>Savings Accounts</a:t>
            </a:r>
          </a:p>
          <a:p>
            <a:pPr lvl="2"/>
            <a:r>
              <a:rPr lang="en-US" sz="2000" dirty="0"/>
              <a:t>Certificates of Deposit</a:t>
            </a:r>
          </a:p>
          <a:p>
            <a:r>
              <a:rPr lang="en-US" sz="2400" dirty="0"/>
              <a:t>Loans</a:t>
            </a:r>
          </a:p>
          <a:p>
            <a:pPr lvl="1"/>
            <a:r>
              <a:rPr lang="en-US" sz="2000" dirty="0"/>
              <a:t>Bank Asset</a:t>
            </a:r>
          </a:p>
          <a:p>
            <a:pPr lvl="2"/>
            <a:r>
              <a:rPr lang="en-US" sz="2000" dirty="0"/>
              <a:t>Provide income through interest paid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9</a:t>
            </a:fld>
            <a:endParaRPr lang="en-US" dirty="0"/>
          </a:p>
        </p:txBody>
      </p:sp>
      <p:sp>
        <p:nvSpPr>
          <p:cNvPr id="4" name="Title 3"/>
          <p:cNvSpPr>
            <a:spLocks noGrp="1"/>
          </p:cNvSpPr>
          <p:nvPr>
            <p:ph type="title"/>
          </p:nvPr>
        </p:nvSpPr>
        <p:spPr/>
        <p:txBody>
          <a:bodyPr>
            <a:normAutofit/>
          </a:bodyPr>
          <a:lstStyle/>
          <a:p>
            <a:r>
              <a:rPr lang="en-US" sz="3600" dirty="0"/>
              <a:t>Function</a:t>
            </a:r>
          </a:p>
        </p:txBody>
      </p:sp>
      <p:pic>
        <p:nvPicPr>
          <p:cNvPr id="5" name="Picture 4" descr="VBA BANK Day.jpg">
            <a:extLst>
              <a:ext uri="{FF2B5EF4-FFF2-40B4-BE49-F238E27FC236}">
                <a16:creationId xmlns:a16="http://schemas.microsoft.com/office/drawing/2014/main" id="{C84DB121-E073-461F-8C4D-617032068AB2}"/>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47045435"/>
      </p:ext>
    </p:extLst>
  </p:cSld>
  <p:clrMapOvr>
    <a:masterClrMapping/>
  </p:clrMapOvr>
  <p:transition>
    <p:wipe dir="d"/>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66efc6-b7e8-4e77-ab04-7c1bae9d53f1">
      <Terms xmlns="http://schemas.microsoft.com/office/infopath/2007/PartnerControls"/>
    </lcf76f155ced4ddcb4097134ff3c332f>
    <TaxCatchAll xmlns="1ff4ad11-8a41-4b21-9f50-7edc0facd5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14" ma:contentTypeDescription="Create a new document." ma:contentTypeScope="" ma:versionID="1ad6bc63176450a39b86fb3b04807dbd">
  <xsd:schema xmlns:xsd="http://www.w3.org/2001/XMLSchema" xmlns:xs="http://www.w3.org/2001/XMLSchema" xmlns:p="http://schemas.microsoft.com/office/2006/metadata/properties" xmlns:ns2="7c66efc6-b7e8-4e77-ab04-7c1bae9d53f1" xmlns:ns3="1ff4ad11-8a41-4b21-9f50-7edc0facd5e6" targetNamespace="http://schemas.microsoft.com/office/2006/metadata/properties" ma:root="true" ma:fieldsID="060e87a0828974957f7cd23232a57178" ns2:_="" ns3:_="">
    <xsd:import namespace="7c66efc6-b7e8-4e77-ab04-7c1bae9d53f1"/>
    <xsd:import namespace="1ff4ad11-8a41-4b21-9f50-7edc0facd5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f4ad11-8a41-4b21-9f50-7edc0facd5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a2ea2-726a-48e2-87b0-96a535ff2f2f}" ma:internalName="TaxCatchAll" ma:showField="CatchAllData" ma:web="1ff4ad11-8a41-4b21-9f50-7edc0facd5e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D8BBCF-F520-4CDD-9138-1052C66ADF2B}">
  <ds:schemaRefs>
    <ds:schemaRef ds:uri="http://schemas.microsoft.com/office/2006/metadata/properties"/>
    <ds:schemaRef ds:uri="http://schemas.microsoft.com/office/infopath/2007/PartnerControls"/>
    <ds:schemaRef ds:uri="7c66efc6-b7e8-4e77-ab04-7c1bae9d53f1"/>
    <ds:schemaRef ds:uri="1ff4ad11-8a41-4b21-9f50-7edc0facd5e6"/>
  </ds:schemaRefs>
</ds:datastoreItem>
</file>

<file path=customXml/itemProps2.xml><?xml version="1.0" encoding="utf-8"?>
<ds:datastoreItem xmlns:ds="http://schemas.openxmlformats.org/officeDocument/2006/customXml" ds:itemID="{CFC07F1E-35EC-43C0-98E4-8831DF2D12B3}">
  <ds:schemaRefs>
    <ds:schemaRef ds:uri="http://schemas.microsoft.com/sharepoint/v3/contenttype/forms"/>
  </ds:schemaRefs>
</ds:datastoreItem>
</file>

<file path=customXml/itemProps3.xml><?xml version="1.0" encoding="utf-8"?>
<ds:datastoreItem xmlns:ds="http://schemas.openxmlformats.org/officeDocument/2006/customXml" ds:itemID="{435FA1AB-7B7B-4321-82E5-5D6A19A09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6efc6-b7e8-4e77-ab04-7c1bae9d53f1"/>
    <ds:schemaRef ds:uri="1ff4ad11-8a41-4b21-9f50-7edc0facd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Dividend</Template>
  <TotalTime>128</TotalTime>
  <Words>1999</Words>
  <Application>Microsoft Office PowerPoint</Application>
  <PresentationFormat>Widescreen</PresentationFormat>
  <Paragraphs>412</Paragraphs>
  <Slides>58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Gill Sans MT</vt:lpstr>
      <vt:lpstr>Wingdings</vt:lpstr>
      <vt:lpstr>Wingdings 2</vt:lpstr>
      <vt:lpstr>Dividend</vt:lpstr>
      <vt:lpstr>Welcome to bank day!</vt:lpstr>
      <vt:lpstr>Today’s Agenda</vt:lpstr>
      <vt:lpstr>VBA Bank Day Scholarship Program</vt:lpstr>
      <vt:lpstr>Bank Day Scholarship program -   Essay guidelines</vt:lpstr>
      <vt:lpstr>Part One: Banking Fundamentals</vt:lpstr>
      <vt:lpstr>Overview</vt:lpstr>
      <vt:lpstr>Bank Structure </vt:lpstr>
      <vt:lpstr>Bank Function</vt:lpstr>
      <vt:lpstr>Function</vt:lpstr>
      <vt:lpstr>Bank Income</vt:lpstr>
      <vt:lpstr>Interest Income</vt:lpstr>
      <vt:lpstr>Non-Interest Income</vt:lpstr>
      <vt:lpstr>Bank Expense</vt:lpstr>
      <vt:lpstr>Interest Expense</vt:lpstr>
      <vt:lpstr>Non-Interest Expense</vt:lpstr>
      <vt:lpstr>Provision for Loan Losses</vt:lpstr>
      <vt:lpstr>Part Two: Deposit Accounts</vt:lpstr>
      <vt:lpstr>Federal Deposit Insurance Corporation </vt:lpstr>
      <vt:lpstr>FDIC</vt:lpstr>
      <vt:lpstr>PowerPoint Presentation</vt:lpstr>
      <vt:lpstr>Types of Deposit Accounts</vt:lpstr>
      <vt:lpstr>Checking Accounts</vt:lpstr>
      <vt:lpstr>Savings Accounts</vt:lpstr>
      <vt:lpstr>Money Market </vt:lpstr>
      <vt:lpstr>Certificate of Deposit (CD)</vt:lpstr>
      <vt:lpstr>Individual Retirement Account (IRA)</vt:lpstr>
      <vt:lpstr>Keep Track of Your Money!</vt:lpstr>
      <vt:lpstr>Part Three: Loan Products</vt:lpstr>
      <vt:lpstr>Definition of a Loan</vt:lpstr>
      <vt:lpstr>Loan Types</vt:lpstr>
      <vt:lpstr>Consumer Loans</vt:lpstr>
      <vt:lpstr>Business Loans</vt:lpstr>
      <vt:lpstr>Credit</vt:lpstr>
      <vt:lpstr>Pillars of Character</vt:lpstr>
      <vt:lpstr>Trustworthiness</vt:lpstr>
      <vt:lpstr>Respect</vt:lpstr>
      <vt:lpstr>Responsibility</vt:lpstr>
      <vt:lpstr>Fairness</vt:lpstr>
      <vt:lpstr>Caring </vt:lpstr>
      <vt:lpstr>Citizenship</vt:lpstr>
      <vt:lpstr>Investing in our Community</vt:lpstr>
      <vt:lpstr>[Bank Name] Invests in…</vt:lpstr>
      <vt:lpstr>Part Four: E-Commerce</vt:lpstr>
      <vt:lpstr>E-Commerce Overview</vt:lpstr>
      <vt:lpstr>Remote Deposit Capture</vt:lpstr>
      <vt:lpstr>Online Banking</vt:lpstr>
      <vt:lpstr>Mobile</vt:lpstr>
      <vt:lpstr>Part Five: Investing Basics</vt:lpstr>
      <vt:lpstr>Saving and Investing Wisely</vt:lpstr>
      <vt:lpstr>Why Invest?</vt:lpstr>
      <vt:lpstr>Building on Your Foundation</vt:lpstr>
      <vt:lpstr>Types of Investments</vt:lpstr>
      <vt:lpstr>Stocks</vt:lpstr>
      <vt:lpstr>Bonds    </vt:lpstr>
      <vt:lpstr>Cash</vt:lpstr>
      <vt:lpstr>Asset Allocation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bank day!</dc:title>
  <dc:creator>Monica McDearmon</dc:creator>
  <cp:lastModifiedBy>Monica McDearmon</cp:lastModifiedBy>
  <cp:revision>15</cp:revision>
  <dcterms:created xsi:type="dcterms:W3CDTF">2017-11-01T19:58:48Z</dcterms:created>
  <dcterms:modified xsi:type="dcterms:W3CDTF">2025-03-11T17:44:03Z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y fmtid="{D5CDD505-2E9C-101B-9397-08002B2CF9AE}" pid="3" name="MediaServiceImageTags">
    <vt:lpwstr/>
  </property>
</Properties>
</file>