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2"/>
  </p:sldMasterIdLst>
  <p:notesMasterIdLst>
    <p:notesMasterId r:id="rId88"/>
  </p:notesMasterIdLst>
  <p:handoutMasterIdLst>
    <p:handoutMasterId r:id="rId89"/>
  </p:handoutMasterIdLst>
  <p:sldIdLst>
    <p:sldId id="259" r:id="rId3"/>
    <p:sldId id="261" r:id="rId4"/>
    <p:sldId id="260" r:id="rId5"/>
    <p:sldId id="380" r:id="rId6"/>
    <p:sldId id="320" r:id="rId7"/>
    <p:sldId id="264" r:id="rId8"/>
    <p:sldId id="366" r:id="rId9"/>
    <p:sldId id="376" r:id="rId10"/>
    <p:sldId id="368" r:id="rId11"/>
    <p:sldId id="262" r:id="rId12"/>
    <p:sldId id="265" r:id="rId13"/>
    <p:sldId id="266" r:id="rId14"/>
    <p:sldId id="267" r:id="rId15"/>
    <p:sldId id="268" r:id="rId16"/>
    <p:sldId id="269" r:id="rId17"/>
    <p:sldId id="305" r:id="rId18"/>
    <p:sldId id="321" r:id="rId19"/>
    <p:sldId id="359" r:id="rId20"/>
    <p:sldId id="360" r:id="rId21"/>
    <p:sldId id="361" r:id="rId22"/>
    <p:sldId id="362" r:id="rId23"/>
    <p:sldId id="369" r:id="rId24"/>
    <p:sldId id="374" r:id="rId25"/>
    <p:sldId id="390" r:id="rId26"/>
    <p:sldId id="391" r:id="rId27"/>
    <p:sldId id="388" r:id="rId28"/>
    <p:sldId id="270" r:id="rId29"/>
    <p:sldId id="271" r:id="rId30"/>
    <p:sldId id="272" r:id="rId31"/>
    <p:sldId id="277" r:id="rId32"/>
    <p:sldId id="352" r:id="rId33"/>
    <p:sldId id="306" r:id="rId34"/>
    <p:sldId id="386" r:id="rId35"/>
    <p:sldId id="389" r:id="rId36"/>
    <p:sldId id="383" r:id="rId37"/>
    <p:sldId id="324" r:id="rId38"/>
    <p:sldId id="325" r:id="rId39"/>
    <p:sldId id="286" r:id="rId40"/>
    <p:sldId id="287" r:id="rId41"/>
    <p:sldId id="322" r:id="rId42"/>
    <p:sldId id="323" r:id="rId43"/>
    <p:sldId id="342" r:id="rId44"/>
    <p:sldId id="343" r:id="rId45"/>
    <p:sldId id="344" r:id="rId46"/>
    <p:sldId id="345" r:id="rId47"/>
    <p:sldId id="346" r:id="rId48"/>
    <p:sldId id="364" r:id="rId49"/>
    <p:sldId id="384" r:id="rId50"/>
    <p:sldId id="326" r:id="rId51"/>
    <p:sldId id="367" r:id="rId52"/>
    <p:sldId id="327" r:id="rId53"/>
    <p:sldId id="328" r:id="rId54"/>
    <p:sldId id="331" r:id="rId55"/>
    <p:sldId id="372" r:id="rId56"/>
    <p:sldId id="332" r:id="rId57"/>
    <p:sldId id="334" r:id="rId58"/>
    <p:sldId id="373" r:id="rId59"/>
    <p:sldId id="357" r:id="rId60"/>
    <p:sldId id="358" r:id="rId61"/>
    <p:sldId id="392" r:id="rId62"/>
    <p:sldId id="340" r:id="rId63"/>
    <p:sldId id="335" r:id="rId64"/>
    <p:sldId id="336" r:id="rId65"/>
    <p:sldId id="337" r:id="rId66"/>
    <p:sldId id="381" r:id="rId67"/>
    <p:sldId id="341" r:id="rId68"/>
    <p:sldId id="339" r:id="rId69"/>
    <p:sldId id="375" r:id="rId70"/>
    <p:sldId id="356" r:id="rId71"/>
    <p:sldId id="365" r:id="rId72"/>
    <p:sldId id="355" r:id="rId73"/>
    <p:sldId id="338" r:id="rId74"/>
    <p:sldId id="371" r:id="rId75"/>
    <p:sldId id="385" r:id="rId76"/>
    <p:sldId id="378" r:id="rId77"/>
    <p:sldId id="379" r:id="rId78"/>
    <p:sldId id="347" r:id="rId79"/>
    <p:sldId id="370" r:id="rId80"/>
    <p:sldId id="349" r:id="rId81"/>
    <p:sldId id="299" r:id="rId82"/>
    <p:sldId id="350" r:id="rId83"/>
    <p:sldId id="387" r:id="rId84"/>
    <p:sldId id="351" r:id="rId85"/>
    <p:sldId id="304" r:id="rId86"/>
    <p:sldId id="354" r:id="rId87"/>
  </p:sldIdLst>
  <p:sldSz cx="12188825"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792">
          <p15:clr>
            <a:srgbClr val="A4A3A4"/>
          </p15:clr>
        </p15:guide>
        <p15:guide id="4" orient="horz" pos="1152">
          <p15:clr>
            <a:srgbClr val="A4A3A4"/>
          </p15:clr>
        </p15:guide>
        <p15:guide id="5" orient="horz" pos="3360">
          <p15:clr>
            <a:srgbClr val="A4A3A4"/>
          </p15:clr>
        </p15:guide>
        <p15:guide id="6" orient="horz" pos="3072">
          <p15:clr>
            <a:srgbClr val="A4A3A4"/>
          </p15:clr>
        </p15:guide>
        <p15:guide id="7" orient="horz" pos="864">
          <p15:clr>
            <a:srgbClr val="A4A3A4"/>
          </p15:clr>
        </p15:guide>
        <p15:guide id="8" orient="horz" pos="528">
          <p15:clr>
            <a:srgbClr val="A4A3A4"/>
          </p15:clr>
        </p15:guide>
        <p15:guide id="9" orient="horz" pos="2784">
          <p15:clr>
            <a:srgbClr val="A4A3A4"/>
          </p15:clr>
        </p15:guide>
        <p15:guide id="10" pos="3839">
          <p15:clr>
            <a:srgbClr val="A4A3A4"/>
          </p15:clr>
        </p15:guide>
        <p15:guide id="11" pos="959">
          <p15:clr>
            <a:srgbClr val="A4A3A4"/>
          </p15:clr>
        </p15:guide>
        <p15:guide id="12" pos="7007">
          <p15:clr>
            <a:srgbClr val="A4A3A4"/>
          </p15:clr>
        </p15:guide>
        <p15:guide id="13" pos="6719">
          <p15:clr>
            <a:srgbClr val="A4A3A4"/>
          </p15:clr>
        </p15:guide>
        <p15:guide id="14" pos="6143">
          <p15:clr>
            <a:srgbClr val="A4A3A4"/>
          </p15:clr>
        </p15:guide>
        <p15:guide id="15" pos="3983">
          <p15:clr>
            <a:srgbClr val="A4A3A4"/>
          </p15:clr>
        </p15:guide>
        <p15:guide id="16" pos="527">
          <p15:clr>
            <a:srgbClr val="A4A3A4"/>
          </p15:clr>
        </p15:guide>
        <p15:guide id="17" pos="7151">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2" autoAdjust="0"/>
    <p:restoredTop sz="94660"/>
  </p:normalViewPr>
  <p:slideViewPr>
    <p:cSldViewPr>
      <p:cViewPr varScale="1">
        <p:scale>
          <a:sx n="116" d="100"/>
          <a:sy n="116" d="100"/>
        </p:scale>
        <p:origin x="276" y="108"/>
      </p:cViewPr>
      <p:guideLst>
        <p:guide orient="horz" pos="2160"/>
        <p:guide orient="horz" pos="1008"/>
        <p:guide orient="horz" pos="3792"/>
        <p:guide orient="horz" pos="1152"/>
        <p:guide orient="horz" pos="3360"/>
        <p:guide orient="horz" pos="3072"/>
        <p:guide orient="horz" pos="864"/>
        <p:guide orient="horz" pos="528"/>
        <p:guide orient="horz" pos="2784"/>
        <p:guide pos="3839"/>
        <p:guide pos="959"/>
        <p:guide pos="7007"/>
        <p:guide pos="6719"/>
        <p:guide pos="6143"/>
        <p:guide pos="3983"/>
        <p:guide pos="527"/>
        <p:guide pos="7151"/>
      </p:guideLst>
    </p:cSldViewPr>
  </p:slideViewPr>
  <p:notesTextViewPr>
    <p:cViewPr>
      <p:scale>
        <a:sx n="1" d="1"/>
        <a:sy n="1" d="1"/>
      </p:scale>
      <p:origin x="0" y="0"/>
    </p:cViewPr>
  </p:notesTextViewPr>
  <p:notesViewPr>
    <p:cSldViewPr>
      <p:cViewPr varScale="1">
        <p:scale>
          <a:sx n="76" d="100"/>
          <a:sy n="76" d="100"/>
        </p:scale>
        <p:origin x="1680" y="96"/>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presProps" Target="pres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4" Type="http://schemas.openxmlformats.org/officeDocument/2006/relationships/slide" Target="slides/slide2.xml"/><Relationship Id="rId9"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dirty="0"/>
          </a:p>
        </p:txBody>
      </p:sp>
      <p:sp>
        <p:nvSpPr>
          <p:cNvPr id="3" name="Date Placeholder 2"/>
          <p:cNvSpPr>
            <a:spLocks noGrp="1"/>
          </p:cNvSpPr>
          <p:nvPr>
            <p:ph type="dt" sz="quarter" idx="1"/>
          </p:nvPr>
        </p:nvSpPr>
        <p:spPr>
          <a:xfrm>
            <a:off x="4008705" y="0"/>
            <a:ext cx="3066733" cy="468154"/>
          </a:xfrm>
          <a:prstGeom prst="rect">
            <a:avLst/>
          </a:prstGeom>
        </p:spPr>
        <p:txBody>
          <a:bodyPr vert="horz" lIns="93936" tIns="46968" rIns="93936" bIns="46968" rtlCol="0"/>
          <a:lstStyle>
            <a:lvl1pPr algn="r">
              <a:defRPr sz="1200"/>
            </a:lvl1pPr>
          </a:lstStyle>
          <a:p>
            <a:fld id="{004A8D02-4E65-4CCD-8312-4AB164C6C77D}" type="datetimeFigureOut">
              <a:rPr lang="en-US"/>
              <a:t>9/9/2020</a:t>
            </a:fld>
            <a:endParaRPr dirty="0"/>
          </a:p>
        </p:txBody>
      </p:sp>
      <p:sp>
        <p:nvSpPr>
          <p:cNvPr id="4" name="Footer Placeholder 3"/>
          <p:cNvSpPr>
            <a:spLocks noGrp="1"/>
          </p:cNvSpPr>
          <p:nvPr>
            <p:ph type="ftr" sz="quarter" idx="2"/>
          </p:nvPr>
        </p:nvSpPr>
        <p:spPr>
          <a:xfrm>
            <a:off x="0" y="8893296"/>
            <a:ext cx="3066733" cy="468154"/>
          </a:xfrm>
          <a:prstGeom prst="rect">
            <a:avLst/>
          </a:prstGeom>
        </p:spPr>
        <p:txBody>
          <a:bodyPr vert="horz" lIns="93936" tIns="46968" rIns="93936" bIns="46968" rtlCol="0" anchor="b"/>
          <a:lstStyle>
            <a:lvl1pPr algn="l">
              <a:defRPr sz="1200"/>
            </a:lvl1pPr>
          </a:lstStyle>
          <a:p>
            <a:endParaRPr dirty="0"/>
          </a:p>
        </p:txBody>
      </p:sp>
      <p:sp>
        <p:nvSpPr>
          <p:cNvPr id="5" name="Slide Number Placeholder 4"/>
          <p:cNvSpPr>
            <a:spLocks noGrp="1"/>
          </p:cNvSpPr>
          <p:nvPr>
            <p:ph type="sldNum" sz="quarter" idx="3"/>
          </p:nvPr>
        </p:nvSpPr>
        <p:spPr>
          <a:xfrm>
            <a:off x="4008705" y="8893296"/>
            <a:ext cx="3066733" cy="468154"/>
          </a:xfrm>
          <a:prstGeom prst="rect">
            <a:avLst/>
          </a:prstGeom>
        </p:spPr>
        <p:txBody>
          <a:bodyPr vert="horz" lIns="93936" tIns="46968" rIns="93936" bIns="46968" rtlCol="0" anchor="b"/>
          <a:lstStyle>
            <a:lvl1pPr algn="r">
              <a:defRPr sz="1200"/>
            </a:lvl1pPr>
          </a:lstStyle>
          <a:p>
            <a:fld id="{7C119DBA-4540-49B3-8FA9-6259387ECF9E}" type="slidenum">
              <a:rPr/>
              <a:t>‹#›</a:t>
            </a:fld>
            <a:endParaRPr dirty="0"/>
          </a:p>
        </p:txBody>
      </p:sp>
    </p:spTree>
    <p:extLst>
      <p:ext uri="{BB962C8B-B14F-4D97-AF65-F5344CB8AC3E}">
        <p14:creationId xmlns:p14="http://schemas.microsoft.com/office/powerpoint/2010/main" val="358761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dirty="0"/>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67A755D9-D361-47B8-9652-3B4EA9776CE5}" type="datetimeFigureOut">
              <a:rPr lang="en-US"/>
              <a:t>9/9/2020</a:t>
            </a:fld>
            <a:endParaRPr dirty="0"/>
          </a:p>
        </p:txBody>
      </p:sp>
      <p:sp>
        <p:nvSpPr>
          <p:cNvPr id="4" name="Slide Image Placeholder 3"/>
          <p:cNvSpPr>
            <a:spLocks noGrp="1" noRot="1" noChangeAspect="1"/>
          </p:cNvSpPr>
          <p:nvPr>
            <p:ph type="sldImg" idx="2"/>
          </p:nvPr>
        </p:nvSpPr>
        <p:spPr>
          <a:xfrm>
            <a:off x="417513" y="701675"/>
            <a:ext cx="6242050" cy="3511550"/>
          </a:xfrm>
          <a:prstGeom prst="rect">
            <a:avLst/>
          </a:prstGeom>
          <a:noFill/>
          <a:ln w="12700">
            <a:solidFill>
              <a:prstClr val="black"/>
            </a:solidFill>
          </a:ln>
        </p:spPr>
        <p:txBody>
          <a:bodyPr vert="horz" lIns="93936" tIns="46968" rIns="93936" bIns="46968" rtlCol="0" anchor="ctr"/>
          <a:lstStyle/>
          <a:p>
            <a:endParaRPr dirty="0"/>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dirty="0"/>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E3B36274-F2B9-4C45-BBB4-0EDF4CD651A7}" type="slidenum">
              <a:rPr/>
              <a:t>‹#›</a:t>
            </a:fld>
            <a:endParaRPr dirty="0"/>
          </a:p>
        </p:txBody>
      </p:sp>
    </p:spTree>
    <p:extLst>
      <p:ext uri="{BB962C8B-B14F-4D97-AF65-F5344CB8AC3E}">
        <p14:creationId xmlns:p14="http://schemas.microsoft.com/office/powerpoint/2010/main" val="2147688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1</a:t>
            </a:fld>
            <a:endParaRPr lang="en-US" dirty="0"/>
          </a:p>
        </p:txBody>
      </p:sp>
    </p:spTree>
    <p:extLst>
      <p:ext uri="{BB962C8B-B14F-4D97-AF65-F5344CB8AC3E}">
        <p14:creationId xmlns:p14="http://schemas.microsoft.com/office/powerpoint/2010/main" val="5094412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31</a:t>
            </a:fld>
            <a:endParaRPr lang="en-US" dirty="0"/>
          </a:p>
        </p:txBody>
      </p:sp>
    </p:spTree>
    <p:extLst>
      <p:ext uri="{BB962C8B-B14F-4D97-AF65-F5344CB8AC3E}">
        <p14:creationId xmlns:p14="http://schemas.microsoft.com/office/powerpoint/2010/main" val="3667875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33</a:t>
            </a:fld>
            <a:endParaRPr lang="en-US" dirty="0"/>
          </a:p>
        </p:txBody>
      </p:sp>
    </p:spTree>
    <p:extLst>
      <p:ext uri="{BB962C8B-B14F-4D97-AF65-F5344CB8AC3E}">
        <p14:creationId xmlns:p14="http://schemas.microsoft.com/office/powerpoint/2010/main" val="27537640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34</a:t>
            </a:fld>
            <a:endParaRPr lang="en-US" dirty="0"/>
          </a:p>
        </p:txBody>
      </p:sp>
    </p:spTree>
    <p:extLst>
      <p:ext uri="{BB962C8B-B14F-4D97-AF65-F5344CB8AC3E}">
        <p14:creationId xmlns:p14="http://schemas.microsoft.com/office/powerpoint/2010/main" val="663850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35</a:t>
            </a:fld>
            <a:endParaRPr lang="en-US" dirty="0"/>
          </a:p>
        </p:txBody>
      </p:sp>
    </p:spTree>
    <p:extLst>
      <p:ext uri="{BB962C8B-B14F-4D97-AF65-F5344CB8AC3E}">
        <p14:creationId xmlns:p14="http://schemas.microsoft.com/office/powerpoint/2010/main" val="13543621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36</a:t>
            </a:fld>
            <a:endParaRPr lang="en-US" dirty="0"/>
          </a:p>
        </p:txBody>
      </p:sp>
    </p:spTree>
    <p:extLst>
      <p:ext uri="{BB962C8B-B14F-4D97-AF65-F5344CB8AC3E}">
        <p14:creationId xmlns:p14="http://schemas.microsoft.com/office/powerpoint/2010/main" val="41302525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37</a:t>
            </a:fld>
            <a:endParaRPr lang="en-US" dirty="0"/>
          </a:p>
        </p:txBody>
      </p:sp>
    </p:spTree>
    <p:extLst>
      <p:ext uri="{BB962C8B-B14F-4D97-AF65-F5344CB8AC3E}">
        <p14:creationId xmlns:p14="http://schemas.microsoft.com/office/powerpoint/2010/main" val="11531964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40</a:t>
            </a:fld>
            <a:endParaRPr lang="en-US" dirty="0"/>
          </a:p>
        </p:txBody>
      </p:sp>
    </p:spTree>
    <p:extLst>
      <p:ext uri="{BB962C8B-B14F-4D97-AF65-F5344CB8AC3E}">
        <p14:creationId xmlns:p14="http://schemas.microsoft.com/office/powerpoint/2010/main" val="3007673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41</a:t>
            </a:fld>
            <a:endParaRPr lang="en-US" dirty="0"/>
          </a:p>
        </p:txBody>
      </p:sp>
    </p:spTree>
    <p:extLst>
      <p:ext uri="{BB962C8B-B14F-4D97-AF65-F5344CB8AC3E}">
        <p14:creationId xmlns:p14="http://schemas.microsoft.com/office/powerpoint/2010/main" val="11447958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42</a:t>
            </a:fld>
            <a:endParaRPr lang="en-US" dirty="0"/>
          </a:p>
        </p:txBody>
      </p:sp>
    </p:spTree>
    <p:extLst>
      <p:ext uri="{BB962C8B-B14F-4D97-AF65-F5344CB8AC3E}">
        <p14:creationId xmlns:p14="http://schemas.microsoft.com/office/powerpoint/2010/main" val="27658906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43</a:t>
            </a:fld>
            <a:endParaRPr lang="en-US" dirty="0"/>
          </a:p>
        </p:txBody>
      </p:sp>
    </p:spTree>
    <p:extLst>
      <p:ext uri="{BB962C8B-B14F-4D97-AF65-F5344CB8AC3E}">
        <p14:creationId xmlns:p14="http://schemas.microsoft.com/office/powerpoint/2010/main" val="4158249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2</a:t>
            </a:fld>
            <a:endParaRPr lang="en-US" dirty="0"/>
          </a:p>
        </p:txBody>
      </p:sp>
    </p:spTree>
    <p:extLst>
      <p:ext uri="{BB962C8B-B14F-4D97-AF65-F5344CB8AC3E}">
        <p14:creationId xmlns:p14="http://schemas.microsoft.com/office/powerpoint/2010/main" val="3321464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44</a:t>
            </a:fld>
            <a:endParaRPr lang="en-US" dirty="0"/>
          </a:p>
        </p:txBody>
      </p:sp>
    </p:spTree>
    <p:extLst>
      <p:ext uri="{BB962C8B-B14F-4D97-AF65-F5344CB8AC3E}">
        <p14:creationId xmlns:p14="http://schemas.microsoft.com/office/powerpoint/2010/main" val="7713359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45</a:t>
            </a:fld>
            <a:endParaRPr lang="en-US" dirty="0"/>
          </a:p>
        </p:txBody>
      </p:sp>
    </p:spTree>
    <p:extLst>
      <p:ext uri="{BB962C8B-B14F-4D97-AF65-F5344CB8AC3E}">
        <p14:creationId xmlns:p14="http://schemas.microsoft.com/office/powerpoint/2010/main" val="17149272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46</a:t>
            </a:fld>
            <a:endParaRPr lang="en-US" dirty="0"/>
          </a:p>
        </p:txBody>
      </p:sp>
    </p:spTree>
    <p:extLst>
      <p:ext uri="{BB962C8B-B14F-4D97-AF65-F5344CB8AC3E}">
        <p14:creationId xmlns:p14="http://schemas.microsoft.com/office/powerpoint/2010/main" val="18853261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47</a:t>
            </a:fld>
            <a:endParaRPr lang="en-US" dirty="0"/>
          </a:p>
        </p:txBody>
      </p:sp>
    </p:spTree>
    <p:extLst>
      <p:ext uri="{BB962C8B-B14F-4D97-AF65-F5344CB8AC3E}">
        <p14:creationId xmlns:p14="http://schemas.microsoft.com/office/powerpoint/2010/main" val="16968795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49</a:t>
            </a:fld>
            <a:endParaRPr lang="en-US" dirty="0"/>
          </a:p>
        </p:txBody>
      </p:sp>
    </p:spTree>
    <p:extLst>
      <p:ext uri="{BB962C8B-B14F-4D97-AF65-F5344CB8AC3E}">
        <p14:creationId xmlns:p14="http://schemas.microsoft.com/office/powerpoint/2010/main" val="35611608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50</a:t>
            </a:fld>
            <a:endParaRPr lang="en-US" dirty="0"/>
          </a:p>
        </p:txBody>
      </p:sp>
    </p:spTree>
    <p:extLst>
      <p:ext uri="{BB962C8B-B14F-4D97-AF65-F5344CB8AC3E}">
        <p14:creationId xmlns:p14="http://schemas.microsoft.com/office/powerpoint/2010/main" val="11195791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51</a:t>
            </a:fld>
            <a:endParaRPr lang="en-US" dirty="0"/>
          </a:p>
        </p:txBody>
      </p:sp>
    </p:spTree>
    <p:extLst>
      <p:ext uri="{BB962C8B-B14F-4D97-AF65-F5344CB8AC3E}">
        <p14:creationId xmlns:p14="http://schemas.microsoft.com/office/powerpoint/2010/main" val="13320186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52</a:t>
            </a:fld>
            <a:endParaRPr lang="en-US" dirty="0"/>
          </a:p>
        </p:txBody>
      </p:sp>
    </p:spTree>
    <p:extLst>
      <p:ext uri="{BB962C8B-B14F-4D97-AF65-F5344CB8AC3E}">
        <p14:creationId xmlns:p14="http://schemas.microsoft.com/office/powerpoint/2010/main" val="42706019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53</a:t>
            </a:fld>
            <a:endParaRPr lang="en-US" dirty="0"/>
          </a:p>
        </p:txBody>
      </p:sp>
    </p:spTree>
    <p:extLst>
      <p:ext uri="{BB962C8B-B14F-4D97-AF65-F5344CB8AC3E}">
        <p14:creationId xmlns:p14="http://schemas.microsoft.com/office/powerpoint/2010/main" val="35693782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54</a:t>
            </a:fld>
            <a:endParaRPr lang="en-US" dirty="0"/>
          </a:p>
        </p:txBody>
      </p:sp>
    </p:spTree>
    <p:extLst>
      <p:ext uri="{BB962C8B-B14F-4D97-AF65-F5344CB8AC3E}">
        <p14:creationId xmlns:p14="http://schemas.microsoft.com/office/powerpoint/2010/main" val="4129981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3</a:t>
            </a:fld>
            <a:endParaRPr lang="en-US" dirty="0"/>
          </a:p>
        </p:txBody>
      </p:sp>
    </p:spTree>
    <p:extLst>
      <p:ext uri="{BB962C8B-B14F-4D97-AF65-F5344CB8AC3E}">
        <p14:creationId xmlns:p14="http://schemas.microsoft.com/office/powerpoint/2010/main" val="16294681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55</a:t>
            </a:fld>
            <a:endParaRPr lang="en-US" dirty="0"/>
          </a:p>
        </p:txBody>
      </p:sp>
    </p:spTree>
    <p:extLst>
      <p:ext uri="{BB962C8B-B14F-4D97-AF65-F5344CB8AC3E}">
        <p14:creationId xmlns:p14="http://schemas.microsoft.com/office/powerpoint/2010/main" val="38910563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56</a:t>
            </a:fld>
            <a:endParaRPr lang="en-US" dirty="0"/>
          </a:p>
        </p:txBody>
      </p:sp>
    </p:spTree>
    <p:extLst>
      <p:ext uri="{BB962C8B-B14F-4D97-AF65-F5344CB8AC3E}">
        <p14:creationId xmlns:p14="http://schemas.microsoft.com/office/powerpoint/2010/main" val="3626341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57</a:t>
            </a:fld>
            <a:endParaRPr lang="en-US" dirty="0"/>
          </a:p>
        </p:txBody>
      </p:sp>
    </p:spTree>
    <p:extLst>
      <p:ext uri="{BB962C8B-B14F-4D97-AF65-F5344CB8AC3E}">
        <p14:creationId xmlns:p14="http://schemas.microsoft.com/office/powerpoint/2010/main" val="29496904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58</a:t>
            </a:fld>
            <a:endParaRPr lang="en-US" dirty="0"/>
          </a:p>
        </p:txBody>
      </p:sp>
    </p:spTree>
    <p:extLst>
      <p:ext uri="{BB962C8B-B14F-4D97-AF65-F5344CB8AC3E}">
        <p14:creationId xmlns:p14="http://schemas.microsoft.com/office/powerpoint/2010/main" val="34938973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59</a:t>
            </a:fld>
            <a:endParaRPr lang="en-US" dirty="0"/>
          </a:p>
        </p:txBody>
      </p:sp>
    </p:spTree>
    <p:extLst>
      <p:ext uri="{BB962C8B-B14F-4D97-AF65-F5344CB8AC3E}">
        <p14:creationId xmlns:p14="http://schemas.microsoft.com/office/powerpoint/2010/main" val="29736293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60</a:t>
            </a:fld>
            <a:endParaRPr lang="en-US" dirty="0"/>
          </a:p>
        </p:txBody>
      </p:sp>
    </p:spTree>
    <p:extLst>
      <p:ext uri="{BB962C8B-B14F-4D97-AF65-F5344CB8AC3E}">
        <p14:creationId xmlns:p14="http://schemas.microsoft.com/office/powerpoint/2010/main" val="5808194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61</a:t>
            </a:fld>
            <a:endParaRPr lang="en-US" dirty="0"/>
          </a:p>
        </p:txBody>
      </p:sp>
    </p:spTree>
    <p:extLst>
      <p:ext uri="{BB962C8B-B14F-4D97-AF65-F5344CB8AC3E}">
        <p14:creationId xmlns:p14="http://schemas.microsoft.com/office/powerpoint/2010/main" val="42242976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62</a:t>
            </a:fld>
            <a:endParaRPr lang="en-US" dirty="0"/>
          </a:p>
        </p:txBody>
      </p:sp>
    </p:spTree>
    <p:extLst>
      <p:ext uri="{BB962C8B-B14F-4D97-AF65-F5344CB8AC3E}">
        <p14:creationId xmlns:p14="http://schemas.microsoft.com/office/powerpoint/2010/main" val="11958957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63</a:t>
            </a:fld>
            <a:endParaRPr lang="en-US" dirty="0"/>
          </a:p>
        </p:txBody>
      </p:sp>
    </p:spTree>
    <p:extLst>
      <p:ext uri="{BB962C8B-B14F-4D97-AF65-F5344CB8AC3E}">
        <p14:creationId xmlns:p14="http://schemas.microsoft.com/office/powerpoint/2010/main" val="22112610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64</a:t>
            </a:fld>
            <a:endParaRPr lang="en-US" dirty="0"/>
          </a:p>
        </p:txBody>
      </p:sp>
    </p:spTree>
    <p:extLst>
      <p:ext uri="{BB962C8B-B14F-4D97-AF65-F5344CB8AC3E}">
        <p14:creationId xmlns:p14="http://schemas.microsoft.com/office/powerpoint/2010/main" val="1657792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4</a:t>
            </a:fld>
            <a:endParaRPr lang="en-US" dirty="0"/>
          </a:p>
        </p:txBody>
      </p:sp>
    </p:spTree>
    <p:extLst>
      <p:ext uri="{BB962C8B-B14F-4D97-AF65-F5344CB8AC3E}">
        <p14:creationId xmlns:p14="http://schemas.microsoft.com/office/powerpoint/2010/main" val="277508548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65</a:t>
            </a:fld>
            <a:endParaRPr lang="en-US" dirty="0"/>
          </a:p>
        </p:txBody>
      </p:sp>
    </p:spTree>
    <p:extLst>
      <p:ext uri="{BB962C8B-B14F-4D97-AF65-F5344CB8AC3E}">
        <p14:creationId xmlns:p14="http://schemas.microsoft.com/office/powerpoint/2010/main" val="182135312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66</a:t>
            </a:fld>
            <a:endParaRPr lang="en-US" dirty="0"/>
          </a:p>
        </p:txBody>
      </p:sp>
    </p:spTree>
    <p:extLst>
      <p:ext uri="{BB962C8B-B14F-4D97-AF65-F5344CB8AC3E}">
        <p14:creationId xmlns:p14="http://schemas.microsoft.com/office/powerpoint/2010/main" val="41035879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67</a:t>
            </a:fld>
            <a:endParaRPr lang="en-US" dirty="0"/>
          </a:p>
        </p:txBody>
      </p:sp>
    </p:spTree>
    <p:extLst>
      <p:ext uri="{BB962C8B-B14F-4D97-AF65-F5344CB8AC3E}">
        <p14:creationId xmlns:p14="http://schemas.microsoft.com/office/powerpoint/2010/main" val="1971058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68</a:t>
            </a:fld>
            <a:endParaRPr lang="en-US" dirty="0"/>
          </a:p>
        </p:txBody>
      </p:sp>
    </p:spTree>
    <p:extLst>
      <p:ext uri="{BB962C8B-B14F-4D97-AF65-F5344CB8AC3E}">
        <p14:creationId xmlns:p14="http://schemas.microsoft.com/office/powerpoint/2010/main" val="3261768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69</a:t>
            </a:fld>
            <a:endParaRPr lang="en-US" dirty="0"/>
          </a:p>
        </p:txBody>
      </p:sp>
    </p:spTree>
    <p:extLst>
      <p:ext uri="{BB962C8B-B14F-4D97-AF65-F5344CB8AC3E}">
        <p14:creationId xmlns:p14="http://schemas.microsoft.com/office/powerpoint/2010/main" val="55055301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70</a:t>
            </a:fld>
            <a:endParaRPr lang="en-US" dirty="0"/>
          </a:p>
        </p:txBody>
      </p:sp>
    </p:spTree>
    <p:extLst>
      <p:ext uri="{BB962C8B-B14F-4D97-AF65-F5344CB8AC3E}">
        <p14:creationId xmlns:p14="http://schemas.microsoft.com/office/powerpoint/2010/main" val="11681980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71</a:t>
            </a:fld>
            <a:endParaRPr lang="en-US" dirty="0"/>
          </a:p>
        </p:txBody>
      </p:sp>
    </p:spTree>
    <p:extLst>
      <p:ext uri="{BB962C8B-B14F-4D97-AF65-F5344CB8AC3E}">
        <p14:creationId xmlns:p14="http://schemas.microsoft.com/office/powerpoint/2010/main" val="91765453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72</a:t>
            </a:fld>
            <a:endParaRPr lang="en-US" dirty="0"/>
          </a:p>
        </p:txBody>
      </p:sp>
    </p:spTree>
    <p:extLst>
      <p:ext uri="{BB962C8B-B14F-4D97-AF65-F5344CB8AC3E}">
        <p14:creationId xmlns:p14="http://schemas.microsoft.com/office/powerpoint/2010/main" val="234257185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73</a:t>
            </a:fld>
            <a:endParaRPr lang="en-US" dirty="0"/>
          </a:p>
        </p:txBody>
      </p:sp>
    </p:spTree>
    <p:extLst>
      <p:ext uri="{BB962C8B-B14F-4D97-AF65-F5344CB8AC3E}">
        <p14:creationId xmlns:p14="http://schemas.microsoft.com/office/powerpoint/2010/main" val="345970990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74</a:t>
            </a:fld>
            <a:endParaRPr lang="en-US" dirty="0"/>
          </a:p>
        </p:txBody>
      </p:sp>
    </p:spTree>
    <p:extLst>
      <p:ext uri="{BB962C8B-B14F-4D97-AF65-F5344CB8AC3E}">
        <p14:creationId xmlns:p14="http://schemas.microsoft.com/office/powerpoint/2010/main" val="634794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5</a:t>
            </a:fld>
            <a:endParaRPr lang="en-US" dirty="0"/>
          </a:p>
        </p:txBody>
      </p:sp>
    </p:spTree>
    <p:extLst>
      <p:ext uri="{BB962C8B-B14F-4D97-AF65-F5344CB8AC3E}">
        <p14:creationId xmlns:p14="http://schemas.microsoft.com/office/powerpoint/2010/main" val="81679469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75</a:t>
            </a:fld>
            <a:endParaRPr lang="en-US" dirty="0"/>
          </a:p>
        </p:txBody>
      </p:sp>
    </p:spTree>
    <p:extLst>
      <p:ext uri="{BB962C8B-B14F-4D97-AF65-F5344CB8AC3E}">
        <p14:creationId xmlns:p14="http://schemas.microsoft.com/office/powerpoint/2010/main" val="118151140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76</a:t>
            </a:fld>
            <a:endParaRPr lang="en-US" dirty="0"/>
          </a:p>
        </p:txBody>
      </p:sp>
    </p:spTree>
    <p:extLst>
      <p:ext uri="{BB962C8B-B14F-4D97-AF65-F5344CB8AC3E}">
        <p14:creationId xmlns:p14="http://schemas.microsoft.com/office/powerpoint/2010/main" val="130247406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77</a:t>
            </a:fld>
            <a:endParaRPr lang="en-US" dirty="0"/>
          </a:p>
        </p:txBody>
      </p:sp>
    </p:spTree>
    <p:extLst>
      <p:ext uri="{BB962C8B-B14F-4D97-AF65-F5344CB8AC3E}">
        <p14:creationId xmlns:p14="http://schemas.microsoft.com/office/powerpoint/2010/main" val="142249210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78</a:t>
            </a:fld>
            <a:endParaRPr lang="en-US" dirty="0"/>
          </a:p>
        </p:txBody>
      </p:sp>
    </p:spTree>
    <p:extLst>
      <p:ext uri="{BB962C8B-B14F-4D97-AF65-F5344CB8AC3E}">
        <p14:creationId xmlns:p14="http://schemas.microsoft.com/office/powerpoint/2010/main" val="399053346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79</a:t>
            </a:fld>
            <a:endParaRPr lang="en-US" dirty="0"/>
          </a:p>
        </p:txBody>
      </p:sp>
    </p:spTree>
    <p:extLst>
      <p:ext uri="{BB962C8B-B14F-4D97-AF65-F5344CB8AC3E}">
        <p14:creationId xmlns:p14="http://schemas.microsoft.com/office/powerpoint/2010/main" val="151255162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81</a:t>
            </a:fld>
            <a:endParaRPr lang="en-US" dirty="0"/>
          </a:p>
        </p:txBody>
      </p:sp>
    </p:spTree>
    <p:extLst>
      <p:ext uri="{BB962C8B-B14F-4D97-AF65-F5344CB8AC3E}">
        <p14:creationId xmlns:p14="http://schemas.microsoft.com/office/powerpoint/2010/main" val="82863144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82</a:t>
            </a:fld>
            <a:endParaRPr lang="en-US" dirty="0"/>
          </a:p>
        </p:txBody>
      </p:sp>
    </p:spTree>
    <p:extLst>
      <p:ext uri="{BB962C8B-B14F-4D97-AF65-F5344CB8AC3E}">
        <p14:creationId xmlns:p14="http://schemas.microsoft.com/office/powerpoint/2010/main" val="98075820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83</a:t>
            </a:fld>
            <a:endParaRPr lang="en-US" dirty="0"/>
          </a:p>
        </p:txBody>
      </p:sp>
    </p:spTree>
    <p:extLst>
      <p:ext uri="{BB962C8B-B14F-4D97-AF65-F5344CB8AC3E}">
        <p14:creationId xmlns:p14="http://schemas.microsoft.com/office/powerpoint/2010/main" val="425322252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85</a:t>
            </a:fld>
            <a:endParaRPr lang="en-US" dirty="0"/>
          </a:p>
        </p:txBody>
      </p:sp>
    </p:spTree>
    <p:extLst>
      <p:ext uri="{BB962C8B-B14F-4D97-AF65-F5344CB8AC3E}">
        <p14:creationId xmlns:p14="http://schemas.microsoft.com/office/powerpoint/2010/main" val="1980525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17</a:t>
            </a:fld>
            <a:endParaRPr lang="en-US" dirty="0"/>
          </a:p>
        </p:txBody>
      </p:sp>
    </p:spTree>
    <p:extLst>
      <p:ext uri="{BB962C8B-B14F-4D97-AF65-F5344CB8AC3E}">
        <p14:creationId xmlns:p14="http://schemas.microsoft.com/office/powerpoint/2010/main" val="3301872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18</a:t>
            </a:fld>
            <a:endParaRPr lang="en-US" dirty="0"/>
          </a:p>
        </p:txBody>
      </p:sp>
    </p:spTree>
    <p:extLst>
      <p:ext uri="{BB962C8B-B14F-4D97-AF65-F5344CB8AC3E}">
        <p14:creationId xmlns:p14="http://schemas.microsoft.com/office/powerpoint/2010/main" val="22291121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24</a:t>
            </a:fld>
            <a:endParaRPr lang="en-US" dirty="0"/>
          </a:p>
        </p:txBody>
      </p:sp>
    </p:spTree>
    <p:extLst>
      <p:ext uri="{BB962C8B-B14F-4D97-AF65-F5344CB8AC3E}">
        <p14:creationId xmlns:p14="http://schemas.microsoft.com/office/powerpoint/2010/main" val="1608583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25</a:t>
            </a:fld>
            <a:endParaRPr lang="en-US" dirty="0"/>
          </a:p>
        </p:txBody>
      </p:sp>
    </p:spTree>
    <p:extLst>
      <p:ext uri="{BB962C8B-B14F-4D97-AF65-F5344CB8AC3E}">
        <p14:creationId xmlns:p14="http://schemas.microsoft.com/office/powerpoint/2010/main" val="2149474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EEDCB9E-2772-46CF-905A-4A19FBEB3AD9}" type="datetime1">
              <a:rPr lang="en-US" smtClean="0"/>
              <a:t>9/9/2020</a:t>
            </a:fld>
            <a:endParaRPr lang="en-US" dirty="0"/>
          </a:p>
        </p:txBody>
      </p:sp>
      <p:sp>
        <p:nvSpPr>
          <p:cNvPr id="5" name="Footer Placeholder 4"/>
          <p:cNvSpPr>
            <a:spLocks noGrp="1"/>
          </p:cNvSpPr>
          <p:nvPr>
            <p:ph type="ftr" sz="quarter" idx="11"/>
          </p:nvPr>
        </p:nvSpPr>
        <p:spPr/>
        <p:txBody>
          <a:bodyPr/>
          <a:lstStyle/>
          <a:p>
            <a:r>
              <a:rPr lang="en-US" dirty="0" smtClean="0"/>
              <a:t>KNOX ADVISORS, LLC</a:t>
            </a:r>
            <a:endParaRPr lang="en-US" dirty="0"/>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dirty="0"/>
          </a:p>
        </p:txBody>
      </p:sp>
      <p:sp>
        <p:nvSpPr>
          <p:cNvPr id="3" name="Subtitle 2"/>
          <p:cNvSpPr>
            <a:spLocks noGrp="1"/>
          </p:cNvSpPr>
          <p:nvPr>
            <p:ph type="subTitle" idx="1"/>
          </p:nvPr>
        </p:nvSpPr>
        <p:spPr>
          <a:xfrm>
            <a:off x="1522413" y="4953000"/>
            <a:ext cx="8229600" cy="1066800"/>
          </a:xfrm>
        </p:spPr>
        <p:txBody>
          <a:bodyPr>
            <a:norm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522413" y="1371600"/>
            <a:ext cx="9144000" cy="3505200"/>
          </a:xfrm>
        </p:spPr>
        <p:txBody>
          <a:bodyPr>
            <a:noAutofit/>
          </a:bodyPr>
          <a:lstStyle>
            <a:lvl1pPr>
              <a:defRPr sz="7200"/>
            </a:lvl1pPr>
          </a:lstStyle>
          <a:p>
            <a:r>
              <a:rPr lang="en-US" smtClean="0"/>
              <a:t>Click to edit Master title style</a:t>
            </a:r>
            <a:endParaRPr/>
          </a:p>
        </p:txBody>
      </p:sp>
    </p:spTree>
    <p:extLst>
      <p:ext uri="{BB962C8B-B14F-4D97-AF65-F5344CB8AC3E}">
        <p14:creationId xmlns:p14="http://schemas.microsoft.com/office/powerpoint/2010/main" val="4107501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69C9DA2-CAC5-4AAF-87E3-253EFEA52E31}" type="datetime1">
              <a:rPr lang="en-US" smtClean="0"/>
              <a:t>9/9/2020</a:t>
            </a:fld>
            <a:endParaRPr lang="en-US" dirty="0"/>
          </a:p>
        </p:txBody>
      </p:sp>
      <p:sp>
        <p:nvSpPr>
          <p:cNvPr id="5" name="Footer Placeholder 4"/>
          <p:cNvSpPr>
            <a:spLocks noGrp="1"/>
          </p:cNvSpPr>
          <p:nvPr>
            <p:ph type="ftr" sz="quarter" idx="11"/>
          </p:nvPr>
        </p:nvSpPr>
        <p:spPr/>
        <p:txBody>
          <a:bodyPr/>
          <a:lstStyle/>
          <a:p>
            <a:r>
              <a:rPr lang="en-US" dirty="0" smtClean="0"/>
              <a:t>KNOX ADVISORS, LLC</a:t>
            </a:r>
            <a:endParaRPr lang="en-US" dirty="0"/>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dirty="0"/>
          </a:p>
        </p:txBody>
      </p:sp>
      <p:sp>
        <p:nvSpPr>
          <p:cNvPr id="3" name="Vertical Text Placeholder 2"/>
          <p:cNvSpPr>
            <a:spLocks noGrp="1"/>
          </p:cNvSpPr>
          <p:nvPr>
            <p:ph type="body" orient="vert" idx="1"/>
          </p:nvPr>
        </p:nvSpPr>
        <p:spPr/>
        <p:txBody>
          <a:bodyPr vert="eaVert"/>
          <a:lstStyle>
            <a:lvl5pPr>
              <a:defRPr/>
            </a:lvl5pPr>
            <a:lvl6pPr>
              <a:defRPr baseline="0"/>
            </a:lvl6pPr>
            <a:lvl7pPr>
              <a:defRPr baseline="0"/>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1173316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DCC9ED3-82E4-4912-A1C6-3BE607F743E2}" type="datetime1">
              <a:rPr lang="en-US" smtClean="0"/>
              <a:t>9/9/2020</a:t>
            </a:fld>
            <a:endParaRPr lang="en-US" dirty="0"/>
          </a:p>
        </p:txBody>
      </p:sp>
      <p:sp>
        <p:nvSpPr>
          <p:cNvPr id="5" name="Footer Placeholder 4"/>
          <p:cNvSpPr>
            <a:spLocks noGrp="1"/>
          </p:cNvSpPr>
          <p:nvPr>
            <p:ph type="ftr" sz="quarter" idx="11"/>
          </p:nvPr>
        </p:nvSpPr>
        <p:spPr/>
        <p:txBody>
          <a:bodyPr/>
          <a:lstStyle/>
          <a:p>
            <a:r>
              <a:rPr lang="en-US" dirty="0" smtClean="0"/>
              <a:t>KNOX ADVISORS, LLC</a:t>
            </a:r>
            <a:endParaRPr lang="en-US" dirty="0"/>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dirty="0"/>
          </a:p>
        </p:txBody>
      </p:sp>
      <p:sp>
        <p:nvSpPr>
          <p:cNvPr id="3" name="Vertical Text Placeholder 2"/>
          <p:cNvSpPr>
            <a:spLocks noGrp="1"/>
          </p:cNvSpPr>
          <p:nvPr>
            <p:ph type="body" orient="vert" idx="1"/>
          </p:nvPr>
        </p:nvSpPr>
        <p:spPr>
          <a:xfrm>
            <a:off x="1522411" y="533400"/>
            <a:ext cx="8077201" cy="5592764"/>
          </a:xfrm>
        </p:spPr>
        <p:txBody>
          <a:bodyPr vert="eaVert"/>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Vertical Title 1"/>
          <p:cNvSpPr>
            <a:spLocks noGrp="1"/>
          </p:cNvSpPr>
          <p:nvPr>
            <p:ph type="title" orient="vert"/>
          </p:nvPr>
        </p:nvSpPr>
        <p:spPr>
          <a:xfrm>
            <a:off x="9752012" y="533400"/>
            <a:ext cx="1371600" cy="5592764"/>
          </a:xfrm>
        </p:spPr>
        <p:txBody>
          <a:bodyPr vert="eaVert"/>
          <a:lstStyle/>
          <a:p>
            <a:r>
              <a:rPr lang="en-US" smtClean="0"/>
              <a:t>Click to edit Master title style</a:t>
            </a:r>
            <a:endParaRPr/>
          </a:p>
        </p:txBody>
      </p:sp>
    </p:spTree>
    <p:extLst>
      <p:ext uri="{BB962C8B-B14F-4D97-AF65-F5344CB8AC3E}">
        <p14:creationId xmlns:p14="http://schemas.microsoft.com/office/powerpoint/2010/main" val="88754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42D1761-59E5-4DBF-AC84-17855062ABA5}" type="datetime1">
              <a:rPr lang="en-US" smtClean="0"/>
              <a:t>9/9/2020</a:t>
            </a:fld>
            <a:endParaRPr lang="en-US" dirty="0"/>
          </a:p>
        </p:txBody>
      </p:sp>
      <p:sp>
        <p:nvSpPr>
          <p:cNvPr id="5" name="Footer Placeholder 4"/>
          <p:cNvSpPr>
            <a:spLocks noGrp="1"/>
          </p:cNvSpPr>
          <p:nvPr>
            <p:ph type="ftr" sz="quarter" idx="11"/>
          </p:nvPr>
        </p:nvSpPr>
        <p:spPr/>
        <p:txBody>
          <a:bodyPr/>
          <a:lstStyle/>
          <a:p>
            <a:r>
              <a:rPr lang="en-US" dirty="0" smtClean="0"/>
              <a:t>KNOX ADVISORS, LLC</a:t>
            </a:r>
            <a:endParaRPr lang="en-US" dirty="0"/>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dirty="0"/>
          </a:p>
        </p:txBody>
      </p:sp>
      <p:sp>
        <p:nvSpPr>
          <p:cNvPr id="3" name="Content Placeholder 2"/>
          <p:cNvSpPr>
            <a:spLocks noGrp="1"/>
          </p:cNvSpPr>
          <p:nvPr>
            <p:ph idx="1"/>
          </p:nvPr>
        </p:nvSpPr>
        <p:spPr/>
        <p:txBody>
          <a:bodyPr/>
          <a:lstStyle>
            <a:lvl2pPr>
              <a:buClr>
                <a:schemeClr val="accent2"/>
              </a:buClr>
              <a:defRPr/>
            </a:lvl2pPr>
            <a:lvl5pPr>
              <a:defRPr/>
            </a:lvl5pPr>
            <a:lvl6pPr>
              <a:buClr>
                <a:schemeClr val="accent2"/>
              </a:buClr>
              <a:defRPr baseline="0"/>
            </a:lvl6pPr>
            <a:lvl7pPr>
              <a:buClr>
                <a:schemeClr val="accent2"/>
              </a:buClr>
              <a:defRPr baseline="0"/>
            </a:lvl7pPr>
            <a:lvl8pPr>
              <a:buClr>
                <a:schemeClr val="accent2"/>
              </a:buClr>
              <a:defRPr baseline="0"/>
            </a:lvl8pPr>
            <a:lvl9pPr>
              <a:buClr>
                <a:schemeClr val="accent2"/>
              </a:buCl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836337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103A602-0B37-47FB-BF7E-B5543F0802D9}" type="datetime1">
              <a:rPr lang="en-US" smtClean="0"/>
              <a:t>9/9/2020</a:t>
            </a:fld>
            <a:endParaRPr lang="en-US" dirty="0"/>
          </a:p>
        </p:txBody>
      </p:sp>
      <p:sp>
        <p:nvSpPr>
          <p:cNvPr id="5" name="Footer Placeholder 4"/>
          <p:cNvSpPr>
            <a:spLocks noGrp="1"/>
          </p:cNvSpPr>
          <p:nvPr>
            <p:ph type="ftr" sz="quarter" idx="11"/>
          </p:nvPr>
        </p:nvSpPr>
        <p:spPr/>
        <p:txBody>
          <a:bodyPr/>
          <a:lstStyle/>
          <a:p>
            <a:r>
              <a:rPr lang="en-US" dirty="0" smtClean="0"/>
              <a:t>KNOX ADVISORS, LLC</a:t>
            </a:r>
            <a:endParaRPr lang="en-US" dirty="0"/>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dirty="0"/>
          </a:p>
        </p:txBody>
      </p:sp>
      <p:sp>
        <p:nvSpPr>
          <p:cNvPr id="3" name="Text Placeholder 2"/>
          <p:cNvSpPr>
            <a:spLocks noGrp="1"/>
          </p:cNvSpPr>
          <p:nvPr>
            <p:ph type="body" idx="1"/>
          </p:nvPr>
        </p:nvSpPr>
        <p:spPr>
          <a:xfrm>
            <a:off x="1522413" y="990600"/>
            <a:ext cx="8229600" cy="1143000"/>
          </a:xfrm>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1522414" y="2514601"/>
            <a:ext cx="9144000" cy="2819400"/>
          </a:xfrm>
        </p:spPr>
        <p:txBody>
          <a:bodyPr anchor="b">
            <a:noAutofit/>
          </a:bodyPr>
          <a:lstStyle>
            <a:lvl1pPr algn="l">
              <a:defRPr sz="6600" b="0" i="0" cap="none" baseline="0"/>
            </a:lvl1pPr>
          </a:lstStyle>
          <a:p>
            <a:r>
              <a:rPr lang="en-US" smtClean="0"/>
              <a:t>Click to edit Master title style</a:t>
            </a:r>
            <a:endParaRPr/>
          </a:p>
        </p:txBody>
      </p:sp>
    </p:spTree>
    <p:extLst>
      <p:ext uri="{BB962C8B-B14F-4D97-AF65-F5344CB8AC3E}">
        <p14:creationId xmlns:p14="http://schemas.microsoft.com/office/powerpoint/2010/main" val="3591654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11E80F2-E656-4F3D-9534-CF4D28D13DFC}" type="datetime1">
              <a:rPr lang="en-US" smtClean="0"/>
              <a:t>9/9/2020</a:t>
            </a:fld>
            <a:endParaRPr lang="en-US" dirty="0"/>
          </a:p>
        </p:txBody>
      </p:sp>
      <p:sp>
        <p:nvSpPr>
          <p:cNvPr id="6" name="Footer Placeholder 5"/>
          <p:cNvSpPr>
            <a:spLocks noGrp="1"/>
          </p:cNvSpPr>
          <p:nvPr>
            <p:ph type="ftr" sz="quarter" idx="11"/>
          </p:nvPr>
        </p:nvSpPr>
        <p:spPr/>
        <p:txBody>
          <a:bodyPr/>
          <a:lstStyle/>
          <a:p>
            <a:r>
              <a:rPr lang="en-US" dirty="0" smtClean="0"/>
              <a:t>KNOX ADVISORS, LLC</a:t>
            </a:r>
            <a:endParaRPr lang="en-US" dirty="0"/>
          </a:p>
        </p:txBody>
      </p:sp>
      <p:sp>
        <p:nvSpPr>
          <p:cNvPr id="7" name="Slide Number Placeholder 6"/>
          <p:cNvSpPr>
            <a:spLocks noGrp="1"/>
          </p:cNvSpPr>
          <p:nvPr>
            <p:ph type="sldNum" sz="quarter" idx="12"/>
          </p:nvPr>
        </p:nvSpPr>
        <p:spPr/>
        <p:txBody>
          <a:bodyPr/>
          <a:lstStyle/>
          <a:p>
            <a:fld id="{E5137D0E-4A4F-4307-8994-C1891D747D59}" type="slidenum">
              <a:rPr lang="en-US" smtClean="0"/>
              <a:t>‹#›</a:t>
            </a:fld>
            <a:endParaRPr lang="en-US" dirty="0"/>
          </a:p>
        </p:txBody>
      </p:sp>
      <p:sp>
        <p:nvSpPr>
          <p:cNvPr id="4" name="Content Placeholder 3"/>
          <p:cNvSpPr>
            <a:spLocks noGrp="1"/>
          </p:cNvSpPr>
          <p:nvPr>
            <p:ph sz="half" idx="2"/>
          </p:nvPr>
        </p:nvSpPr>
        <p:spPr>
          <a:xfrm>
            <a:off x="6475412" y="1828800"/>
            <a:ext cx="4648201"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Content Placeholder 2"/>
          <p:cNvSpPr>
            <a:spLocks noGrp="1"/>
          </p:cNvSpPr>
          <p:nvPr>
            <p:ph sz="half" idx="1"/>
          </p:nvPr>
        </p:nvSpPr>
        <p:spPr>
          <a:xfrm>
            <a:off x="1522414" y="1828800"/>
            <a:ext cx="4645152"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a:xfrm>
            <a:off x="1522414" y="533400"/>
            <a:ext cx="9601200" cy="1143000"/>
          </a:xfrm>
        </p:spPr>
        <p:txBody>
          <a:bodyPr/>
          <a:lstStyle/>
          <a:p>
            <a:r>
              <a:rPr lang="en-US" smtClean="0"/>
              <a:t>Click to edit Master title style</a:t>
            </a:r>
            <a:endParaRPr/>
          </a:p>
        </p:txBody>
      </p:sp>
    </p:spTree>
    <p:extLst>
      <p:ext uri="{BB962C8B-B14F-4D97-AF65-F5344CB8AC3E}">
        <p14:creationId xmlns:p14="http://schemas.microsoft.com/office/powerpoint/2010/main" val="383154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FF278B1A-C5AF-4CC5-A159-B660C383DDCE}" type="datetime1">
              <a:rPr lang="en-US" smtClean="0"/>
              <a:t>9/9/2020</a:t>
            </a:fld>
            <a:endParaRPr lang="en-US" dirty="0"/>
          </a:p>
        </p:txBody>
      </p:sp>
      <p:sp>
        <p:nvSpPr>
          <p:cNvPr id="8" name="Footer Placeholder 7"/>
          <p:cNvSpPr>
            <a:spLocks noGrp="1"/>
          </p:cNvSpPr>
          <p:nvPr>
            <p:ph type="ftr" sz="quarter" idx="11"/>
          </p:nvPr>
        </p:nvSpPr>
        <p:spPr/>
        <p:txBody>
          <a:bodyPr/>
          <a:lstStyle/>
          <a:p>
            <a:r>
              <a:rPr lang="en-US" dirty="0" smtClean="0"/>
              <a:t>KNOX ADVISORS, LLC</a:t>
            </a:r>
            <a:endParaRPr lang="en-US" dirty="0"/>
          </a:p>
        </p:txBody>
      </p:sp>
      <p:sp>
        <p:nvSpPr>
          <p:cNvPr id="9" name="Slide Number Placeholder 8"/>
          <p:cNvSpPr>
            <a:spLocks noGrp="1"/>
          </p:cNvSpPr>
          <p:nvPr>
            <p:ph type="sldNum" sz="quarter" idx="12"/>
          </p:nvPr>
        </p:nvSpPr>
        <p:spPr/>
        <p:txBody>
          <a:bodyPr/>
          <a:lstStyle/>
          <a:p>
            <a:fld id="{E5137D0E-4A4F-4307-8994-C1891D747D59}" type="slidenum">
              <a:rPr lang="en-US" smtClean="0"/>
              <a:t>‹#›</a:t>
            </a:fld>
            <a:endParaRPr lang="en-US" dirty="0"/>
          </a:p>
        </p:txBody>
      </p:sp>
      <p:sp>
        <p:nvSpPr>
          <p:cNvPr id="6" name="Content Placeholder 5"/>
          <p:cNvSpPr>
            <a:spLocks noGrp="1"/>
          </p:cNvSpPr>
          <p:nvPr>
            <p:ph sz="quarter" idx="4"/>
          </p:nvPr>
        </p:nvSpPr>
        <p:spPr>
          <a:xfrm>
            <a:off x="6478462" y="2667000"/>
            <a:ext cx="4645152" cy="33528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478462" y="1828800"/>
            <a:ext cx="46451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2414" y="2667000"/>
            <a:ext cx="4645152" cy="3352800"/>
          </a:xfrm>
        </p:spPr>
        <p:txBody>
          <a:bodyPr>
            <a:normAutofit/>
          </a:bodyPr>
          <a:lstStyle>
            <a:lvl1pPr>
              <a:defRPr sz="2000"/>
            </a:lvl1pPr>
            <a:lvl2pPr>
              <a:defRPr sz="1800"/>
            </a:lvl2pPr>
            <a:lvl3pPr>
              <a:defRPr sz="1600"/>
            </a:lvl3pPr>
            <a:lvl4pPr>
              <a:defRPr sz="1400"/>
            </a:lvl4pPr>
            <a:lvl5pPr>
              <a:defRPr sz="1400"/>
            </a:lvl5pPr>
            <a:lvl6pPr>
              <a:defRPr sz="1400" baseline="0"/>
            </a:lvl6pPr>
            <a:lvl7pPr>
              <a:defRPr sz="1400" baseline="0"/>
            </a:lvl7pPr>
            <a:lvl8pPr>
              <a:defRPr sz="1400" baseline="0"/>
            </a:lvl8pPr>
            <a:lvl9pPr>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1522414" y="1828800"/>
            <a:ext cx="46451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1522414" y="533400"/>
            <a:ext cx="9601200" cy="1143000"/>
          </a:xfrm>
        </p:spPr>
        <p:txBody>
          <a:bodyPr/>
          <a:lstStyle>
            <a:lvl1pPr>
              <a:defRPr/>
            </a:lvl1pPr>
          </a:lstStyle>
          <a:p>
            <a:r>
              <a:rPr lang="en-US" smtClean="0"/>
              <a:t>Click to edit Master title style</a:t>
            </a:r>
            <a:endParaRPr/>
          </a:p>
        </p:txBody>
      </p:sp>
    </p:spTree>
    <p:extLst>
      <p:ext uri="{BB962C8B-B14F-4D97-AF65-F5344CB8AC3E}">
        <p14:creationId xmlns:p14="http://schemas.microsoft.com/office/powerpoint/2010/main" val="3812924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4BCCB11-F864-4F01-B972-BDEC73A9E935}" type="datetime1">
              <a:rPr lang="en-US" smtClean="0"/>
              <a:t>9/9/2020</a:t>
            </a:fld>
            <a:endParaRPr lang="en-US" dirty="0"/>
          </a:p>
        </p:txBody>
      </p:sp>
      <p:sp>
        <p:nvSpPr>
          <p:cNvPr id="4" name="Footer Placeholder 3"/>
          <p:cNvSpPr>
            <a:spLocks noGrp="1"/>
          </p:cNvSpPr>
          <p:nvPr>
            <p:ph type="ftr" sz="quarter" idx="11"/>
          </p:nvPr>
        </p:nvSpPr>
        <p:spPr/>
        <p:txBody>
          <a:bodyPr/>
          <a:lstStyle/>
          <a:p>
            <a:r>
              <a:rPr lang="en-US" dirty="0" smtClean="0"/>
              <a:t>KNOX ADVISORS, LLC</a:t>
            </a:r>
            <a:endParaRPr lang="en-US" dirty="0"/>
          </a:p>
        </p:txBody>
      </p:sp>
      <p:sp>
        <p:nvSpPr>
          <p:cNvPr id="5" name="Slide Number Placeholder 4"/>
          <p:cNvSpPr>
            <a:spLocks noGrp="1"/>
          </p:cNvSpPr>
          <p:nvPr>
            <p:ph type="sldNum" sz="quarter" idx="12"/>
          </p:nvPr>
        </p:nvSpPr>
        <p:spPr/>
        <p:txBody>
          <a:bodyPr/>
          <a:lstStyle/>
          <a:p>
            <a:fld id="{E5137D0E-4A4F-4307-8994-C1891D747D59}" type="slidenum">
              <a:rPr lang="en-US" smtClean="0"/>
              <a:t>‹#›</a:t>
            </a:fld>
            <a:endParaRPr lang="en-US" dirty="0"/>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2236569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E89664-B2B8-4A9F-82EC-2B53E26A39C3}" type="datetime1">
              <a:rPr lang="en-US" smtClean="0"/>
              <a:t>9/9/2020</a:t>
            </a:fld>
            <a:endParaRPr lang="en-US" dirty="0"/>
          </a:p>
        </p:txBody>
      </p:sp>
      <p:sp>
        <p:nvSpPr>
          <p:cNvPr id="3" name="Footer Placeholder 2"/>
          <p:cNvSpPr>
            <a:spLocks noGrp="1"/>
          </p:cNvSpPr>
          <p:nvPr>
            <p:ph type="ftr" sz="quarter" idx="11"/>
          </p:nvPr>
        </p:nvSpPr>
        <p:spPr/>
        <p:txBody>
          <a:bodyPr/>
          <a:lstStyle/>
          <a:p>
            <a:r>
              <a:rPr lang="en-US" dirty="0" smtClean="0"/>
              <a:t>KNOX ADVISORS, LLC</a:t>
            </a:r>
            <a:endParaRPr lang="en-US" dirty="0"/>
          </a:p>
        </p:txBody>
      </p:sp>
      <p:sp>
        <p:nvSpPr>
          <p:cNvPr id="4" name="Slide Number Placeholder 3"/>
          <p:cNvSpPr>
            <a:spLocks noGrp="1"/>
          </p:cNvSpPr>
          <p:nvPr>
            <p:ph type="sldNum" sz="quarter" idx="12"/>
          </p:nvPr>
        </p:nvSpPr>
        <p:spPr/>
        <p:txBody>
          <a:bodyPr/>
          <a:lstStyle/>
          <a:p>
            <a:fld id="{E5137D0E-4A4F-4307-8994-C1891D747D59}" type="slidenum">
              <a:rPr lang="en-US" smtClean="0"/>
              <a:t>‹#›</a:t>
            </a:fld>
            <a:endParaRPr lang="en-US" dirty="0"/>
          </a:p>
        </p:txBody>
      </p:sp>
    </p:spTree>
    <p:extLst>
      <p:ext uri="{BB962C8B-B14F-4D97-AF65-F5344CB8AC3E}">
        <p14:creationId xmlns:p14="http://schemas.microsoft.com/office/powerpoint/2010/main" val="3465258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6FBCD8A-746B-41EC-8770-EBD02C8CF13B}" type="datetime1">
              <a:rPr lang="en-US" smtClean="0"/>
              <a:t>9/9/2020</a:t>
            </a:fld>
            <a:endParaRPr lang="en-US" dirty="0"/>
          </a:p>
        </p:txBody>
      </p:sp>
      <p:sp>
        <p:nvSpPr>
          <p:cNvPr id="9" name="Footer Placeholder 8"/>
          <p:cNvSpPr>
            <a:spLocks noGrp="1"/>
          </p:cNvSpPr>
          <p:nvPr>
            <p:ph type="ftr" sz="quarter" idx="11"/>
          </p:nvPr>
        </p:nvSpPr>
        <p:spPr/>
        <p:txBody>
          <a:bodyPr/>
          <a:lstStyle/>
          <a:p>
            <a:r>
              <a:rPr lang="en-US" dirty="0" smtClean="0"/>
              <a:t>KNOX ADVISORS, LLC</a:t>
            </a:r>
            <a:endParaRPr lang="en-US" dirty="0"/>
          </a:p>
        </p:txBody>
      </p:sp>
      <p:sp>
        <p:nvSpPr>
          <p:cNvPr id="10" name="Slide Number Placeholder 9"/>
          <p:cNvSpPr>
            <a:spLocks noGrp="1"/>
          </p:cNvSpPr>
          <p:nvPr>
            <p:ph type="sldNum" sz="quarter" idx="12"/>
          </p:nvPr>
        </p:nvSpPr>
        <p:spPr/>
        <p:txBody>
          <a:bodyPr/>
          <a:lstStyle/>
          <a:p>
            <a:fld id="{E5137D0E-4A4F-4307-8994-C1891D747D59}" type="slidenum">
              <a:rPr lang="en-US" smtClean="0"/>
              <a:pPr/>
              <a:t>‹#›</a:t>
            </a:fld>
            <a:endParaRPr lang="en-US" dirty="0"/>
          </a:p>
        </p:txBody>
      </p:sp>
      <p:sp>
        <p:nvSpPr>
          <p:cNvPr id="3" name="Content Placeholder 2"/>
          <p:cNvSpPr>
            <a:spLocks noGrp="1"/>
          </p:cNvSpPr>
          <p:nvPr>
            <p:ph idx="1"/>
          </p:nvPr>
        </p:nvSpPr>
        <p:spPr>
          <a:xfrm>
            <a:off x="5180012" y="838200"/>
            <a:ext cx="6172201" cy="5181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836613" y="4648200"/>
            <a:ext cx="3276599" cy="1371600"/>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836613" y="2590800"/>
            <a:ext cx="3276599" cy="1924050"/>
          </a:xfrm>
        </p:spPr>
        <p:txBody>
          <a:bodyPr anchor="b">
            <a:norm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val="3913643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5103812" y="457200"/>
            <a:ext cx="6629400" cy="5943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5484812" y="836610"/>
            <a:ext cx="5867401" cy="5183190"/>
          </a:xfrm>
          <a:solidFill>
            <a:schemeClr val="bg2"/>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4" name="Text Placeholder 3"/>
          <p:cNvSpPr>
            <a:spLocks noGrp="1"/>
          </p:cNvSpPr>
          <p:nvPr>
            <p:ph type="body" sz="half" idx="2"/>
          </p:nvPr>
        </p:nvSpPr>
        <p:spPr>
          <a:xfrm>
            <a:off x="836613" y="4648200"/>
            <a:ext cx="3276599" cy="1371600"/>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836613" y="2590800"/>
            <a:ext cx="3276599" cy="1924050"/>
          </a:xfrm>
        </p:spPr>
        <p:txBody>
          <a:bodyPr anchor="b">
            <a:norm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val="3773852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609012" y="6172200"/>
            <a:ext cx="1320059" cy="273049"/>
          </a:xfrm>
          <a:prstGeom prst="rect">
            <a:avLst/>
          </a:prstGeom>
        </p:spPr>
        <p:txBody>
          <a:bodyPr vert="horz" lIns="91440" tIns="45720" rIns="91440" bIns="45720" rtlCol="0" anchor="ctr"/>
          <a:lstStyle>
            <a:lvl1pPr algn="r">
              <a:defRPr sz="1000">
                <a:solidFill>
                  <a:schemeClr val="tx1"/>
                </a:solidFill>
              </a:defRPr>
            </a:lvl1pPr>
          </a:lstStyle>
          <a:p>
            <a:fld id="{A669D219-B19C-4A0E-8D74-7F547E329EDA}" type="datetime1">
              <a:rPr lang="en-US" smtClean="0"/>
              <a:t>9/9/2020</a:t>
            </a:fld>
            <a:endParaRPr lang="en-US" dirty="0"/>
          </a:p>
        </p:txBody>
      </p:sp>
      <p:sp>
        <p:nvSpPr>
          <p:cNvPr id="5" name="Footer Placeholder 4"/>
          <p:cNvSpPr>
            <a:spLocks noGrp="1"/>
          </p:cNvSpPr>
          <p:nvPr>
            <p:ph type="ftr" sz="quarter" idx="3"/>
          </p:nvPr>
        </p:nvSpPr>
        <p:spPr>
          <a:xfrm>
            <a:off x="1517950" y="6172200"/>
            <a:ext cx="6862462" cy="273049"/>
          </a:xfrm>
          <a:prstGeom prst="rect">
            <a:avLst/>
          </a:prstGeom>
        </p:spPr>
        <p:txBody>
          <a:bodyPr vert="horz" lIns="91440" tIns="45720" rIns="91440" bIns="45720" rtlCol="0" anchor="ctr"/>
          <a:lstStyle>
            <a:lvl1pPr algn="l">
              <a:defRPr sz="1000">
                <a:solidFill>
                  <a:schemeClr val="tx1"/>
                </a:solidFill>
              </a:defRPr>
            </a:lvl1pPr>
          </a:lstStyle>
          <a:p>
            <a:r>
              <a:rPr lang="en-US" dirty="0" smtClean="0"/>
              <a:t>KNOX ADVISORS, LLC</a:t>
            </a:r>
            <a:endParaRPr lang="en-US" dirty="0"/>
          </a:p>
        </p:txBody>
      </p:sp>
      <p:sp>
        <p:nvSpPr>
          <p:cNvPr id="6" name="Slide Number Placeholder 5"/>
          <p:cNvSpPr>
            <a:spLocks noGrp="1"/>
          </p:cNvSpPr>
          <p:nvPr>
            <p:ph type="sldNum" sz="quarter" idx="4"/>
          </p:nvPr>
        </p:nvSpPr>
        <p:spPr>
          <a:xfrm>
            <a:off x="10133012" y="6172200"/>
            <a:ext cx="990601" cy="273049"/>
          </a:xfrm>
          <a:prstGeom prst="rect">
            <a:avLst/>
          </a:prstGeom>
        </p:spPr>
        <p:txBody>
          <a:bodyPr vert="horz" lIns="91440" tIns="45720" rIns="91440" bIns="45720" rtlCol="0" anchor="ctr"/>
          <a:lstStyle>
            <a:lvl1pPr algn="r">
              <a:defRPr sz="1000">
                <a:solidFill>
                  <a:schemeClr val="tx1"/>
                </a:solidFill>
              </a:defRPr>
            </a:lvl1pPr>
          </a:lstStyle>
          <a:p>
            <a:fld id="{E5137D0E-4A4F-4307-8994-C1891D747D59}" type="slidenum">
              <a:rPr lang="en-US" smtClean="0"/>
              <a:pPr/>
              <a:t>‹#›</a:t>
            </a:fld>
            <a:endParaRPr lang="en-US" dirty="0"/>
          </a:p>
        </p:txBody>
      </p:sp>
      <p:grpSp>
        <p:nvGrpSpPr>
          <p:cNvPr id="32" name="Group 31"/>
          <p:cNvGrpSpPr/>
          <p:nvPr/>
        </p:nvGrpSpPr>
        <p:grpSpPr>
          <a:xfrm>
            <a:off x="-1" y="0"/>
            <a:ext cx="12188825" cy="6858000"/>
            <a:chOff x="-1" y="0"/>
            <a:chExt cx="12188825" cy="6858000"/>
          </a:xfrm>
        </p:grpSpPr>
        <p:sp>
          <p:nvSpPr>
            <p:cNvPr id="8" name="Rectangle 8"/>
            <p:cNvSpPr>
              <a:spLocks noChangeArrowheads="1"/>
            </p:cNvSpPr>
            <p:nvPr/>
          </p:nvSpPr>
          <p:spPr bwMode="auto">
            <a:xfrm>
              <a:off x="4164514" y="6705600"/>
              <a:ext cx="8024310" cy="152400"/>
            </a:xfrm>
            <a:prstGeom prst="rect">
              <a:avLst/>
            </a:prstGeom>
            <a:gradFill rotWithShape="0">
              <a:gsLst>
                <a:gs pos="0">
                  <a:schemeClr val="accent5">
                    <a:lumMod val="20000"/>
                    <a:lumOff val="80000"/>
                  </a:schemeClr>
                </a:gs>
                <a:gs pos="100000">
                  <a:schemeClr val="accent5">
                    <a:lumMod val="75000"/>
                  </a:schemeClr>
                </a:gs>
              </a:gsLst>
              <a:lin ang="0" scaled="1"/>
            </a:gradFill>
            <a:ln w="9525">
              <a:solidFill>
                <a:schemeClr val="tx1"/>
              </a:solidFill>
              <a:miter lim="800000"/>
              <a:headEnd/>
              <a:tailEnd/>
            </a:ln>
            <a:effectLst/>
            <a:extLst/>
          </p:spPr>
          <p:txBody>
            <a:bodyPr wrap="none" anchor="ctr"/>
            <a:lstStyle/>
            <a:p>
              <a:pPr algn="ctr"/>
              <a:endParaRPr kumimoji="1" lang="en-US" sz="2400" dirty="0">
                <a:latin typeface="굴림" pitchFamily="50" charset="-127"/>
              </a:endParaRPr>
            </a:p>
          </p:txBody>
        </p:sp>
        <p:sp>
          <p:nvSpPr>
            <p:cNvPr id="9" name="Rectangle 9"/>
            <p:cNvSpPr>
              <a:spLocks noChangeArrowheads="1"/>
            </p:cNvSpPr>
            <p:nvPr/>
          </p:nvSpPr>
          <p:spPr bwMode="auto">
            <a:xfrm>
              <a:off x="11680956" y="1981200"/>
              <a:ext cx="507868" cy="4267200"/>
            </a:xfrm>
            <a:prstGeom prst="rect">
              <a:avLst/>
            </a:prstGeom>
            <a:gradFill rotWithShape="0">
              <a:gsLst>
                <a:gs pos="0">
                  <a:schemeClr val="tx2">
                    <a:lumMod val="20000"/>
                    <a:lumOff val="80000"/>
                  </a:schemeClr>
                </a:gs>
                <a:gs pos="100000">
                  <a:schemeClr val="tx2">
                    <a:lumMod val="60000"/>
                    <a:lumOff val="40000"/>
                  </a:schemeClr>
                </a:gs>
              </a:gsLst>
              <a:lin ang="5400000" scaled="1"/>
            </a:gradFill>
            <a:ln w="9525">
              <a:solidFill>
                <a:schemeClr val="tx1"/>
              </a:solidFill>
              <a:miter lim="800000"/>
              <a:headEnd/>
              <a:tailEnd/>
            </a:ln>
            <a:effectLst/>
            <a:extLst/>
          </p:spPr>
          <p:txBody>
            <a:bodyPr wrap="none" anchor="ctr"/>
            <a:lstStyle/>
            <a:p>
              <a:pPr algn="ctr"/>
              <a:endParaRPr kumimoji="1" lang="en-US" sz="2400" dirty="0">
                <a:latin typeface="굴림" pitchFamily="50" charset="-127"/>
              </a:endParaRPr>
            </a:p>
          </p:txBody>
        </p:sp>
        <p:sp>
          <p:nvSpPr>
            <p:cNvPr id="10" name="Rectangle 10"/>
            <p:cNvSpPr>
              <a:spLocks noChangeArrowheads="1"/>
            </p:cNvSpPr>
            <p:nvPr/>
          </p:nvSpPr>
          <p:spPr bwMode="auto">
            <a:xfrm>
              <a:off x="-1" y="5257800"/>
              <a:ext cx="609441" cy="1524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dirty="0">
                <a:latin typeface="굴림" pitchFamily="50" charset="-127"/>
              </a:endParaRPr>
            </a:p>
          </p:txBody>
        </p:sp>
        <p:sp>
          <p:nvSpPr>
            <p:cNvPr id="11" name="Rectangle 11"/>
            <p:cNvSpPr>
              <a:spLocks noChangeArrowheads="1"/>
            </p:cNvSpPr>
            <p:nvPr/>
          </p:nvSpPr>
          <p:spPr bwMode="auto">
            <a:xfrm>
              <a:off x="-1" y="5410200"/>
              <a:ext cx="609441" cy="1447800"/>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dirty="0">
                <a:latin typeface="굴림" pitchFamily="50" charset="-127"/>
              </a:endParaRPr>
            </a:p>
          </p:txBody>
        </p:sp>
        <p:sp>
          <p:nvSpPr>
            <p:cNvPr id="12" name="Rectangle 12"/>
            <p:cNvSpPr>
              <a:spLocks noChangeArrowheads="1"/>
            </p:cNvSpPr>
            <p:nvPr/>
          </p:nvSpPr>
          <p:spPr bwMode="auto">
            <a:xfrm>
              <a:off x="11680956" y="0"/>
              <a:ext cx="507868" cy="1981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dirty="0">
                <a:latin typeface="굴림" pitchFamily="50" charset="-127"/>
              </a:endParaRPr>
            </a:p>
          </p:txBody>
        </p:sp>
        <p:sp>
          <p:nvSpPr>
            <p:cNvPr id="13" name="Rectangle 13"/>
            <p:cNvSpPr>
              <a:spLocks noChangeArrowheads="1"/>
            </p:cNvSpPr>
            <p:nvPr/>
          </p:nvSpPr>
          <p:spPr bwMode="auto">
            <a:xfrm>
              <a:off x="7618015" y="0"/>
              <a:ext cx="4062942" cy="304800"/>
            </a:xfrm>
            <a:prstGeom prst="rect">
              <a:avLst/>
            </a:prstGeom>
            <a:solidFill>
              <a:schemeClr val="accent1"/>
            </a:solidFill>
            <a:ln w="9525">
              <a:solidFill>
                <a:schemeClr val="accent3"/>
              </a:solidFill>
              <a:miter lim="800000"/>
              <a:headEnd/>
              <a:tailEnd/>
            </a:ln>
            <a:effectLst/>
            <a:extLst/>
          </p:spPr>
          <p:txBody>
            <a:bodyPr wrap="none" anchor="ctr"/>
            <a:lstStyle/>
            <a:p>
              <a:pPr algn="ctr"/>
              <a:endParaRPr kumimoji="1" lang="en-US" sz="2400" dirty="0">
                <a:latin typeface="굴림" pitchFamily="50" charset="-127"/>
              </a:endParaRPr>
            </a:p>
          </p:txBody>
        </p:sp>
        <p:sp>
          <p:nvSpPr>
            <p:cNvPr id="14" name="Rectangle 14"/>
            <p:cNvSpPr>
              <a:spLocks noChangeArrowheads="1"/>
            </p:cNvSpPr>
            <p:nvPr/>
          </p:nvSpPr>
          <p:spPr bwMode="auto">
            <a:xfrm>
              <a:off x="609440" y="304800"/>
              <a:ext cx="711015" cy="762000"/>
            </a:xfrm>
            <a:prstGeom prst="rect">
              <a:avLst/>
            </a:prstGeom>
            <a:solidFill>
              <a:schemeClr val="bg2">
                <a:lumMod val="50000"/>
                <a:alpha val="50000"/>
              </a:schemeClr>
            </a:solidFill>
            <a:ln w="9525">
              <a:solidFill>
                <a:schemeClr val="tx1"/>
              </a:solidFill>
              <a:miter lim="800000"/>
              <a:headEnd/>
              <a:tailEnd/>
            </a:ln>
            <a:effectLst/>
            <a:extLst/>
          </p:spPr>
          <p:txBody>
            <a:bodyPr wrap="none" anchor="ctr"/>
            <a:lstStyle/>
            <a:p>
              <a:pPr algn="ctr"/>
              <a:endParaRPr kumimoji="1" lang="en-US" sz="2400" dirty="0">
                <a:latin typeface="굴림" pitchFamily="50" charset="-127"/>
              </a:endParaRPr>
            </a:p>
          </p:txBody>
        </p:sp>
        <p:sp>
          <p:nvSpPr>
            <p:cNvPr id="15" name="Rectangle 15"/>
            <p:cNvSpPr>
              <a:spLocks noChangeArrowheads="1"/>
            </p:cNvSpPr>
            <p:nvPr/>
          </p:nvSpPr>
          <p:spPr bwMode="auto">
            <a:xfrm>
              <a:off x="-1" y="1066800"/>
              <a:ext cx="609441" cy="4191000"/>
            </a:xfrm>
            <a:prstGeom prst="rect">
              <a:avLst/>
            </a:prstGeom>
            <a:gradFill rotWithShape="0">
              <a:gsLst>
                <a:gs pos="0">
                  <a:schemeClr val="bg2">
                    <a:lumMod val="50000"/>
                  </a:schemeClr>
                </a:gs>
                <a:gs pos="100000">
                  <a:schemeClr val="bg1"/>
                </a:gs>
              </a:gsLst>
              <a:lin ang="5400000" scaled="1"/>
            </a:gradFill>
            <a:ln w="9525">
              <a:solidFill>
                <a:schemeClr val="tx1"/>
              </a:solidFill>
              <a:miter lim="800000"/>
              <a:headEnd/>
              <a:tailEnd/>
            </a:ln>
            <a:effectLst/>
            <a:extLst/>
          </p:spPr>
          <p:txBody>
            <a:bodyPr wrap="none" anchor="ctr"/>
            <a:lstStyle/>
            <a:p>
              <a:pPr algn="ctr"/>
              <a:endParaRPr kumimoji="1" lang="en-US" sz="2400" dirty="0">
                <a:latin typeface="굴림" pitchFamily="50" charset="-127"/>
              </a:endParaRPr>
            </a:p>
          </p:txBody>
        </p:sp>
        <p:sp>
          <p:nvSpPr>
            <p:cNvPr id="16" name="Rectangle 16"/>
            <p:cNvSpPr>
              <a:spLocks noChangeArrowheads="1"/>
            </p:cNvSpPr>
            <p:nvPr/>
          </p:nvSpPr>
          <p:spPr bwMode="auto">
            <a:xfrm>
              <a:off x="-1" y="304800"/>
              <a:ext cx="609441" cy="762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dirty="0">
                <a:latin typeface="굴림" pitchFamily="50" charset="-127"/>
              </a:endParaRPr>
            </a:p>
          </p:txBody>
        </p:sp>
        <p:sp>
          <p:nvSpPr>
            <p:cNvPr id="17" name="Rectangle 17"/>
            <p:cNvSpPr>
              <a:spLocks noChangeArrowheads="1"/>
            </p:cNvSpPr>
            <p:nvPr/>
          </p:nvSpPr>
          <p:spPr bwMode="auto">
            <a:xfrm>
              <a:off x="-1" y="0"/>
              <a:ext cx="1320456" cy="304800"/>
            </a:xfrm>
            <a:prstGeom prst="rect">
              <a:avLst/>
            </a:prstGeom>
            <a:solidFill>
              <a:schemeClr val="accent1"/>
            </a:solidFill>
            <a:ln w="19050">
              <a:solidFill>
                <a:schemeClr val="accent1"/>
              </a:solidFill>
              <a:miter lim="800000"/>
              <a:headEnd/>
              <a:tailEnd/>
            </a:ln>
            <a:effectLst/>
            <a:extLst/>
          </p:spPr>
          <p:txBody>
            <a:bodyPr wrap="none" anchor="ctr"/>
            <a:lstStyle/>
            <a:p>
              <a:pPr algn="ctr"/>
              <a:endParaRPr kumimoji="1" lang="en-US" sz="2400" dirty="0">
                <a:latin typeface="굴림" pitchFamily="50" charset="-127"/>
              </a:endParaRPr>
            </a:p>
          </p:txBody>
        </p:sp>
        <p:sp>
          <p:nvSpPr>
            <p:cNvPr id="18" name="Rectangle 18"/>
            <p:cNvSpPr>
              <a:spLocks noChangeArrowheads="1"/>
            </p:cNvSpPr>
            <p:nvPr/>
          </p:nvSpPr>
          <p:spPr bwMode="auto">
            <a:xfrm>
              <a:off x="1320455" y="0"/>
              <a:ext cx="6297560" cy="304800"/>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dirty="0">
                <a:latin typeface="굴림" pitchFamily="50" charset="-127"/>
              </a:endParaRPr>
            </a:p>
          </p:txBody>
        </p:sp>
        <p:sp>
          <p:nvSpPr>
            <p:cNvPr id="19" name="Line 19"/>
            <p:cNvSpPr>
              <a:spLocks noChangeShapeType="1"/>
            </p:cNvSpPr>
            <p:nvPr/>
          </p:nvSpPr>
          <p:spPr bwMode="auto">
            <a:xfrm flipV="1">
              <a:off x="609440" y="304800"/>
              <a:ext cx="0" cy="6553200"/>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 name="Line 20"/>
            <p:cNvSpPr>
              <a:spLocks noChangeShapeType="1"/>
            </p:cNvSpPr>
            <p:nvPr/>
          </p:nvSpPr>
          <p:spPr bwMode="auto">
            <a:xfrm>
              <a:off x="609440" y="6705600"/>
              <a:ext cx="11579384"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1" name="Line 21"/>
            <p:cNvSpPr>
              <a:spLocks noChangeShapeType="1"/>
            </p:cNvSpPr>
            <p:nvPr/>
          </p:nvSpPr>
          <p:spPr bwMode="auto">
            <a:xfrm flipV="1">
              <a:off x="11680956" y="0"/>
              <a:ext cx="0" cy="670560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2" name="Line 22"/>
            <p:cNvSpPr>
              <a:spLocks noChangeShapeType="1"/>
            </p:cNvSpPr>
            <p:nvPr/>
          </p:nvSpPr>
          <p:spPr bwMode="auto">
            <a:xfrm>
              <a:off x="-1" y="304800"/>
              <a:ext cx="12188825"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3" name="Line 23"/>
            <p:cNvSpPr>
              <a:spLocks noChangeShapeType="1"/>
            </p:cNvSpPr>
            <p:nvPr/>
          </p:nvSpPr>
          <p:spPr bwMode="auto">
            <a:xfrm flipH="1">
              <a:off x="7618015" y="457200"/>
              <a:ext cx="4570809"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4" name="Line 24"/>
            <p:cNvSpPr>
              <a:spLocks noChangeShapeType="1"/>
            </p:cNvSpPr>
            <p:nvPr/>
          </p:nvSpPr>
          <p:spPr bwMode="auto">
            <a:xfrm flipV="1">
              <a:off x="7618015" y="0"/>
              <a:ext cx="0" cy="4572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5" name="Line 25"/>
            <p:cNvSpPr>
              <a:spLocks noChangeShapeType="1"/>
            </p:cNvSpPr>
            <p:nvPr/>
          </p:nvSpPr>
          <p:spPr bwMode="auto">
            <a:xfrm>
              <a:off x="11680956" y="1981200"/>
              <a:ext cx="50786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6" name="Line 26"/>
            <p:cNvSpPr>
              <a:spLocks noChangeShapeType="1"/>
            </p:cNvSpPr>
            <p:nvPr/>
          </p:nvSpPr>
          <p:spPr bwMode="auto">
            <a:xfrm>
              <a:off x="1320455" y="0"/>
              <a:ext cx="0" cy="10668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7" name="Line 27"/>
            <p:cNvSpPr>
              <a:spLocks noChangeShapeType="1"/>
            </p:cNvSpPr>
            <p:nvPr/>
          </p:nvSpPr>
          <p:spPr bwMode="auto">
            <a:xfrm flipH="1">
              <a:off x="-1" y="1066800"/>
              <a:ext cx="1320456"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 name="Line 30"/>
            <p:cNvSpPr>
              <a:spLocks noChangeShapeType="1"/>
            </p:cNvSpPr>
            <p:nvPr/>
          </p:nvSpPr>
          <p:spPr bwMode="auto">
            <a:xfrm flipH="1">
              <a:off x="-1" y="5257800"/>
              <a:ext cx="609441"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1" name="Line 31"/>
            <p:cNvSpPr>
              <a:spLocks noChangeShapeType="1"/>
            </p:cNvSpPr>
            <p:nvPr/>
          </p:nvSpPr>
          <p:spPr bwMode="auto">
            <a:xfrm flipH="1">
              <a:off x="-1" y="5410200"/>
              <a:ext cx="609441"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3" name="Text Placeholder 2"/>
          <p:cNvSpPr>
            <a:spLocks noGrp="1"/>
          </p:cNvSpPr>
          <p:nvPr>
            <p:ph type="body" idx="1"/>
          </p:nvPr>
        </p:nvSpPr>
        <p:spPr>
          <a:xfrm>
            <a:off x="1522414" y="1828800"/>
            <a:ext cx="9601200" cy="4191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2" name="Title Placeholder 1"/>
          <p:cNvSpPr>
            <a:spLocks noGrp="1"/>
          </p:cNvSpPr>
          <p:nvPr>
            <p:ph type="title"/>
          </p:nvPr>
        </p:nvSpPr>
        <p:spPr>
          <a:xfrm>
            <a:off x="1522414" y="533400"/>
            <a:ext cx="9601200" cy="1143000"/>
          </a:xfrm>
          <a:prstGeom prst="rect">
            <a:avLst/>
          </a:prstGeom>
        </p:spPr>
        <p:txBody>
          <a:bodyPr vert="horz" lIns="91440" tIns="45720" rIns="91440" bIns="45720" rtlCol="0" anchor="b">
            <a:normAutofit/>
          </a:bodyPr>
          <a:lstStyle/>
          <a:p>
            <a:r>
              <a:rPr lang="en-US" smtClean="0"/>
              <a:t>Click to edit Master title style</a:t>
            </a:r>
            <a:endParaRPr dirty="0"/>
          </a:p>
        </p:txBody>
      </p:sp>
    </p:spTree>
    <p:extLst>
      <p:ext uri="{BB962C8B-B14F-4D97-AF65-F5344CB8AC3E}">
        <p14:creationId xmlns:p14="http://schemas.microsoft.com/office/powerpoint/2010/main" val="7745226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dt="0"/>
  <p:txStyles>
    <p:titleStyle>
      <a:lvl1pPr algn="l" defTabSz="914400" rtl="0" eaLnBrk="1" latinLnBrk="0" hangingPunct="1">
        <a:lnSpc>
          <a:spcPct val="90000"/>
        </a:lnSpc>
        <a:spcBef>
          <a:spcPct val="0"/>
        </a:spcBef>
        <a:buNone/>
        <a:defRPr sz="3200" kern="1200">
          <a:solidFill>
            <a:schemeClr val="tx2"/>
          </a:solidFill>
          <a:latin typeface="+mj-lt"/>
          <a:ea typeface="+mj-ea"/>
          <a:cs typeface="+mj-cs"/>
        </a:defRPr>
      </a:lvl1pPr>
    </p:titleStyle>
    <p:bodyStyle>
      <a:lvl1pPr marL="223838" indent="-223838" algn="l" defTabSz="914400" rtl="0" eaLnBrk="1" latinLnBrk="0" hangingPunct="1">
        <a:lnSpc>
          <a:spcPct val="90000"/>
        </a:lnSpc>
        <a:spcBef>
          <a:spcPts val="1800"/>
        </a:spcBef>
        <a:buClr>
          <a:schemeClr val="accent2"/>
        </a:buClr>
        <a:buFont typeface="Arial" pitchFamily="34" charset="0"/>
        <a:buChar char="•"/>
        <a:defRPr sz="2000" kern="1200">
          <a:solidFill>
            <a:schemeClr val="tx1"/>
          </a:solidFill>
          <a:latin typeface="+mn-lt"/>
          <a:ea typeface="+mn-ea"/>
          <a:cs typeface="+mn-cs"/>
        </a:defRPr>
      </a:lvl1pPr>
      <a:lvl2pPr marL="502920" indent="-223838" algn="l" defTabSz="914400" rtl="0" eaLnBrk="1" latinLnBrk="0" hangingPunct="1">
        <a:lnSpc>
          <a:spcPct val="90000"/>
        </a:lnSpc>
        <a:spcBef>
          <a:spcPts val="800"/>
        </a:spcBef>
        <a:buClr>
          <a:schemeClr val="accent2"/>
        </a:buClr>
        <a:buFont typeface="Arial" pitchFamily="34" charset="0"/>
        <a:buChar char="–"/>
        <a:defRPr sz="1800" kern="1200">
          <a:solidFill>
            <a:schemeClr val="tx1"/>
          </a:solidFill>
          <a:latin typeface="+mn-lt"/>
          <a:ea typeface="+mn-ea"/>
          <a:cs typeface="+mn-cs"/>
        </a:defRPr>
      </a:lvl2pPr>
      <a:lvl3pPr marL="741363" indent="-171450" algn="l" defTabSz="914400" rtl="0" eaLnBrk="1" latinLnBrk="0" hangingPunct="1">
        <a:lnSpc>
          <a:spcPct val="90000"/>
        </a:lnSpc>
        <a:spcBef>
          <a:spcPts val="600"/>
        </a:spcBef>
        <a:buClr>
          <a:schemeClr val="accent2"/>
        </a:buClr>
        <a:buFont typeface="Arial" pitchFamily="34" charset="0"/>
        <a:buChar char="•"/>
        <a:defRPr sz="1600" kern="1200">
          <a:solidFill>
            <a:schemeClr val="tx1"/>
          </a:solidFill>
          <a:latin typeface="+mn-lt"/>
          <a:ea typeface="+mn-ea"/>
          <a:cs typeface="+mn-cs"/>
        </a:defRPr>
      </a:lvl3pPr>
      <a:lvl4pPr marL="9667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4pPr>
      <a:lvl5pPr marL="12080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5pPr>
      <a:lvl6pPr marL="1444752"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6pPr>
      <a:lvl7pPr marL="1682496"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7pPr>
      <a:lvl8pPr marL="1920240"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8pPr>
      <a:lvl9pPr marL="2157984"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mailto:dknox1@aol.co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3" Type="http://schemas.openxmlformats.org/officeDocument/2006/relationships/hyperlink" Target="mailto:dknox1@aol.com"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b="1" dirty="0" smtClean="0"/>
              <a:t>September 23, 2020 – Session One</a:t>
            </a:r>
            <a:endParaRPr lang="en-US" b="1" dirty="0"/>
          </a:p>
        </p:txBody>
      </p:sp>
      <p:sp>
        <p:nvSpPr>
          <p:cNvPr id="2" name="Title 1"/>
          <p:cNvSpPr>
            <a:spLocks noGrp="1"/>
          </p:cNvSpPr>
          <p:nvPr>
            <p:ph type="ctrTitle"/>
          </p:nvPr>
        </p:nvSpPr>
        <p:spPr>
          <a:xfrm>
            <a:off x="1522413" y="914400"/>
            <a:ext cx="9144000" cy="4038600"/>
          </a:xfrm>
        </p:spPr>
        <p:txBody>
          <a:bodyPr/>
          <a:lstStyle/>
          <a:p>
            <a:r>
              <a:rPr lang="en-US" b="1" dirty="0" smtClean="0"/>
              <a:t>Virginia Bankers Treasury Management </a:t>
            </a:r>
            <a:r>
              <a:rPr lang="en-US" b="1" dirty="0"/>
              <a:t>S</a:t>
            </a:r>
            <a:r>
              <a:rPr lang="en-US" b="1" dirty="0" smtClean="0"/>
              <a:t>eminar</a:t>
            </a:r>
            <a:endParaRPr lang="en-US" b="1" dirty="0"/>
          </a:p>
        </p:txBody>
      </p:sp>
    </p:spTree>
    <p:extLst>
      <p:ext uri="{BB962C8B-B14F-4D97-AF65-F5344CB8AC3E}">
        <p14:creationId xmlns:p14="http://schemas.microsoft.com/office/powerpoint/2010/main" val="2967266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10</a:t>
            </a:fld>
            <a:endParaRPr lang="en-US" dirty="0"/>
          </a:p>
        </p:txBody>
      </p:sp>
      <p:sp>
        <p:nvSpPr>
          <p:cNvPr id="4" name="Content Placeholder 3"/>
          <p:cNvSpPr>
            <a:spLocks noGrp="1"/>
          </p:cNvSpPr>
          <p:nvPr>
            <p:ph idx="1"/>
          </p:nvPr>
        </p:nvSpPr>
        <p:spPr/>
        <p:txBody>
          <a:bodyPr>
            <a:normAutofit lnSpcReduction="10000"/>
          </a:bodyPr>
          <a:lstStyle/>
          <a:p>
            <a:r>
              <a:rPr lang="en-US" dirty="0" smtClean="0"/>
              <a:t>Collections/Concentration (accounts </a:t>
            </a:r>
            <a:r>
              <a:rPr lang="en-US" dirty="0"/>
              <a:t>r</a:t>
            </a:r>
            <a:r>
              <a:rPr lang="en-US" dirty="0" smtClean="0"/>
              <a:t>eceivable)</a:t>
            </a:r>
          </a:p>
          <a:p>
            <a:r>
              <a:rPr lang="en-US" dirty="0" smtClean="0"/>
              <a:t>Disbursement (accounts </a:t>
            </a:r>
            <a:r>
              <a:rPr lang="en-US" dirty="0"/>
              <a:t>p</a:t>
            </a:r>
            <a:r>
              <a:rPr lang="en-US" dirty="0" smtClean="0"/>
              <a:t>ayable)</a:t>
            </a:r>
          </a:p>
          <a:p>
            <a:r>
              <a:rPr lang="en-US" dirty="0" smtClean="0"/>
              <a:t>Funds Management &amp; Liquidity (short-term investing and/or borrowing)</a:t>
            </a:r>
          </a:p>
          <a:p>
            <a:r>
              <a:rPr lang="en-US" dirty="0" smtClean="0"/>
              <a:t>Information Technology &amp; Fraud Control Management (ties that bind)</a:t>
            </a:r>
          </a:p>
          <a:p>
            <a:r>
              <a:rPr lang="en-US" dirty="0" smtClean="0"/>
              <a:t>Risk Management (both funds and data)</a:t>
            </a:r>
          </a:p>
          <a:p>
            <a:r>
              <a:rPr lang="en-US" dirty="0" smtClean="0"/>
              <a:t>The role of the corporate Treasury Manager usually includes all of the above plus cash forecasting, borrowing, bank relations, management reporting and budgeting.</a:t>
            </a:r>
          </a:p>
          <a:p>
            <a:pPr marL="0" indent="0">
              <a:buNone/>
            </a:pPr>
            <a:r>
              <a:rPr lang="en-US" b="1" i="1" dirty="0" smtClean="0">
                <a:solidFill>
                  <a:schemeClr val="tx2">
                    <a:lumMod val="75000"/>
                  </a:schemeClr>
                </a:solidFill>
              </a:rPr>
              <a:t>Note: The terms Cash Management &amp; Treasury Management are used interchangeably by both Corporates &amp; Banks. The transition to Treasury Management has occurred over the past 15 years.</a:t>
            </a:r>
          </a:p>
          <a:p>
            <a:endParaRPr lang="en-US" dirty="0"/>
          </a:p>
        </p:txBody>
      </p:sp>
      <p:sp>
        <p:nvSpPr>
          <p:cNvPr id="5" name="Title 4"/>
          <p:cNvSpPr>
            <a:spLocks noGrp="1"/>
          </p:cNvSpPr>
          <p:nvPr>
            <p:ph type="title"/>
          </p:nvPr>
        </p:nvSpPr>
        <p:spPr/>
        <p:txBody>
          <a:bodyPr/>
          <a:lstStyle/>
          <a:p>
            <a:r>
              <a:rPr lang="en-US" dirty="0" smtClean="0"/>
              <a:t>Corporate Treasury Management Product Overview</a:t>
            </a:r>
            <a:endParaRPr lang="en-US" dirty="0"/>
          </a:p>
        </p:txBody>
      </p:sp>
    </p:spTree>
    <p:extLst>
      <p:ext uri="{BB962C8B-B14F-4D97-AF65-F5344CB8AC3E}">
        <p14:creationId xmlns:p14="http://schemas.microsoft.com/office/powerpoint/2010/main" val="3094106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11</a:t>
            </a:fld>
            <a:endParaRPr lang="en-US" dirty="0"/>
          </a:p>
        </p:txBody>
      </p:sp>
      <p:sp>
        <p:nvSpPr>
          <p:cNvPr id="4" name="Content Placeholder 3"/>
          <p:cNvSpPr>
            <a:spLocks noGrp="1"/>
          </p:cNvSpPr>
          <p:nvPr>
            <p:ph idx="1"/>
          </p:nvPr>
        </p:nvSpPr>
        <p:spPr/>
        <p:txBody>
          <a:bodyPr>
            <a:normAutofit fontScale="85000" lnSpcReduction="20000"/>
          </a:bodyPr>
          <a:lstStyle/>
          <a:p>
            <a:r>
              <a:rPr lang="en-US" dirty="0" smtClean="0"/>
              <a:t>Business Checking Accounts</a:t>
            </a:r>
          </a:p>
          <a:p>
            <a:r>
              <a:rPr lang="en-US" dirty="0" smtClean="0"/>
              <a:t>Lockbox Services – Wholesale, Retail, and “Whole-Tail”</a:t>
            </a:r>
          </a:p>
          <a:p>
            <a:r>
              <a:rPr lang="en-US" dirty="0" smtClean="0"/>
              <a:t>Cash Handling Services</a:t>
            </a:r>
          </a:p>
          <a:p>
            <a:r>
              <a:rPr lang="en-US" dirty="0" smtClean="0"/>
              <a:t>Remote Deposit Capture (RDC)/Mobile </a:t>
            </a:r>
            <a:r>
              <a:rPr lang="en-US" dirty="0" smtClean="0"/>
              <a:t>Deposits</a:t>
            </a:r>
          </a:p>
          <a:p>
            <a:r>
              <a:rPr lang="en-US" b="1" i="1" dirty="0"/>
              <a:t>7/2020 Update – Per RemoteDepositCapture.com, 92% of small businesses still receive checks. BC 2019 (Before COVID) many were not interested in RDC. All that has changed AC (After COVID </a:t>
            </a:r>
            <a:r>
              <a:rPr lang="en-US" b="1" i="1" dirty="0" smtClean="0"/>
              <a:t>!)</a:t>
            </a:r>
            <a:endParaRPr lang="en-US" dirty="0" smtClean="0"/>
          </a:p>
          <a:p>
            <a:r>
              <a:rPr lang="en-US" dirty="0" smtClean="0"/>
              <a:t>Wire Transfer Processing</a:t>
            </a:r>
          </a:p>
          <a:p>
            <a:r>
              <a:rPr lang="en-US" dirty="0" smtClean="0"/>
              <a:t>Merchant Services – Debit/Credit Card Acceptance &amp; Gift Card Programs</a:t>
            </a:r>
          </a:p>
          <a:p>
            <a:r>
              <a:rPr lang="en-US" dirty="0" smtClean="0"/>
              <a:t>ACH Payments/Direct Collection &amp; Funds Concentration</a:t>
            </a:r>
          </a:p>
          <a:p>
            <a:r>
              <a:rPr lang="en-US" dirty="0" smtClean="0"/>
              <a:t>Escrow Accounts</a:t>
            </a:r>
          </a:p>
          <a:p>
            <a:pPr marL="0" indent="0">
              <a:buNone/>
            </a:pPr>
            <a:endParaRPr lang="en-US" dirty="0"/>
          </a:p>
        </p:txBody>
      </p:sp>
      <p:sp>
        <p:nvSpPr>
          <p:cNvPr id="5" name="Title 4"/>
          <p:cNvSpPr>
            <a:spLocks noGrp="1"/>
          </p:cNvSpPr>
          <p:nvPr>
            <p:ph type="title"/>
          </p:nvPr>
        </p:nvSpPr>
        <p:spPr/>
        <p:txBody>
          <a:bodyPr/>
          <a:lstStyle/>
          <a:p>
            <a:r>
              <a:rPr lang="en-US" dirty="0" smtClean="0"/>
              <a:t>Collection, Concentration &amp; Receivables</a:t>
            </a:r>
            <a:endParaRPr lang="en-US" dirty="0"/>
          </a:p>
        </p:txBody>
      </p:sp>
    </p:spTree>
    <p:extLst>
      <p:ext uri="{BB962C8B-B14F-4D97-AF65-F5344CB8AC3E}">
        <p14:creationId xmlns:p14="http://schemas.microsoft.com/office/powerpoint/2010/main" val="35025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1000"/>
                                        <p:tgtEl>
                                          <p:spTgt spid="4">
                                            <p:txEl>
                                              <p:pRg st="5" end="5"/>
                                            </p:txEl>
                                          </p:spTgt>
                                        </p:tgtEl>
                                      </p:cBhvr>
                                    </p:animEffect>
                                    <p:anim calcmode="lin" valueType="num">
                                      <p:cBhvr>
                                        <p:cTn id="4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Effect transition="in" filter="fade">
                                      <p:cBhvr>
                                        <p:cTn id="49" dur="1000"/>
                                        <p:tgtEl>
                                          <p:spTgt spid="4">
                                            <p:txEl>
                                              <p:pRg st="6" end="6"/>
                                            </p:txEl>
                                          </p:spTgt>
                                        </p:tgtEl>
                                      </p:cBhvr>
                                    </p:animEffect>
                                    <p:anim calcmode="lin" valueType="num">
                                      <p:cBhvr>
                                        <p:cTn id="5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xEl>
                                              <p:pRg st="7" end="7"/>
                                            </p:txEl>
                                          </p:spTgt>
                                        </p:tgtEl>
                                        <p:attrNameLst>
                                          <p:attrName>style.visibility</p:attrName>
                                        </p:attrNameLst>
                                      </p:cBhvr>
                                      <p:to>
                                        <p:strVal val="visible"/>
                                      </p:to>
                                    </p:set>
                                    <p:animEffect transition="in" filter="fade">
                                      <p:cBhvr>
                                        <p:cTn id="56" dur="1000"/>
                                        <p:tgtEl>
                                          <p:spTgt spid="4">
                                            <p:txEl>
                                              <p:pRg st="7" end="7"/>
                                            </p:txEl>
                                          </p:spTgt>
                                        </p:tgtEl>
                                      </p:cBhvr>
                                    </p:animEffect>
                                    <p:anim calcmode="lin" valueType="num">
                                      <p:cBhvr>
                                        <p:cTn id="57"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4">
                                            <p:txEl>
                                              <p:pRg st="8" end="8"/>
                                            </p:txEl>
                                          </p:spTgt>
                                        </p:tgtEl>
                                        <p:attrNameLst>
                                          <p:attrName>style.visibility</p:attrName>
                                        </p:attrNameLst>
                                      </p:cBhvr>
                                      <p:to>
                                        <p:strVal val="visible"/>
                                      </p:to>
                                    </p:set>
                                    <p:animEffect transition="in" filter="fade">
                                      <p:cBhvr>
                                        <p:cTn id="63" dur="1000"/>
                                        <p:tgtEl>
                                          <p:spTgt spid="4">
                                            <p:txEl>
                                              <p:pRg st="8" end="8"/>
                                            </p:txEl>
                                          </p:spTgt>
                                        </p:tgtEl>
                                      </p:cBhvr>
                                    </p:animEffect>
                                    <p:anim calcmode="lin" valueType="num">
                                      <p:cBhvr>
                                        <p:cTn id="64"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12</a:t>
            </a:fld>
            <a:endParaRPr lang="en-US" dirty="0"/>
          </a:p>
        </p:txBody>
      </p:sp>
      <p:sp>
        <p:nvSpPr>
          <p:cNvPr id="4" name="Content Placeholder 3"/>
          <p:cNvSpPr>
            <a:spLocks noGrp="1"/>
          </p:cNvSpPr>
          <p:nvPr>
            <p:ph idx="1"/>
          </p:nvPr>
        </p:nvSpPr>
        <p:spPr/>
        <p:txBody>
          <a:bodyPr/>
          <a:lstStyle/>
          <a:p>
            <a:r>
              <a:rPr lang="en-US" dirty="0" smtClean="0"/>
              <a:t>Sweep Services – Investment, Loan and Combination Products</a:t>
            </a:r>
          </a:p>
          <a:p>
            <a:r>
              <a:rPr lang="en-US" dirty="0" smtClean="0"/>
              <a:t>Interest-Bearing Business Checking Accounts (Hybrids)</a:t>
            </a:r>
          </a:p>
          <a:p>
            <a:r>
              <a:rPr lang="en-US" dirty="0" smtClean="0"/>
              <a:t>Zero Balance Accounts (ZBAs)</a:t>
            </a:r>
          </a:p>
          <a:p>
            <a:r>
              <a:rPr lang="en-US" dirty="0" smtClean="0"/>
              <a:t>Money Market Accounts</a:t>
            </a:r>
          </a:p>
          <a:p>
            <a:endParaRPr lang="en-US" dirty="0"/>
          </a:p>
          <a:p>
            <a:pPr marL="0" indent="0">
              <a:buNone/>
            </a:pPr>
            <a:r>
              <a:rPr lang="en-US" b="1" dirty="0" smtClean="0"/>
              <a:t>Low rate environment affects the need for Sweep Services</a:t>
            </a:r>
          </a:p>
          <a:p>
            <a:pPr marL="0" indent="0">
              <a:buNone/>
            </a:pPr>
            <a:r>
              <a:rPr lang="en-US" b="1" dirty="0" smtClean="0"/>
              <a:t>Prospect’s need for convenience and tracking will help to determine the best options for their specific situation and may be more important than interest earnings or savings</a:t>
            </a:r>
            <a:endParaRPr lang="en-US" b="1" dirty="0"/>
          </a:p>
        </p:txBody>
      </p:sp>
      <p:sp>
        <p:nvSpPr>
          <p:cNvPr id="5" name="Title 4"/>
          <p:cNvSpPr>
            <a:spLocks noGrp="1"/>
          </p:cNvSpPr>
          <p:nvPr>
            <p:ph type="title"/>
          </p:nvPr>
        </p:nvSpPr>
        <p:spPr/>
        <p:txBody>
          <a:bodyPr/>
          <a:lstStyle/>
          <a:p>
            <a:r>
              <a:rPr lang="en-US" dirty="0" smtClean="0"/>
              <a:t>Funds Management &amp; Liquidity Products</a:t>
            </a:r>
            <a:endParaRPr lang="en-US" dirty="0"/>
          </a:p>
        </p:txBody>
      </p:sp>
    </p:spTree>
    <p:extLst>
      <p:ext uri="{BB962C8B-B14F-4D97-AF65-F5344CB8AC3E}">
        <p14:creationId xmlns:p14="http://schemas.microsoft.com/office/powerpoint/2010/main" val="3149086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anim calcmode="lin" valueType="num">
                                      <p:cBhvr>
                                        <p:cTn id="2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1000"/>
                                        <p:tgtEl>
                                          <p:spTgt spid="4">
                                            <p:txEl>
                                              <p:pRg st="5" end="5"/>
                                            </p:txEl>
                                          </p:spTgt>
                                        </p:tgtEl>
                                      </p:cBhvr>
                                    </p:animEffect>
                                    <p:anim calcmode="lin" valueType="num">
                                      <p:cBhvr>
                                        <p:cTn id="2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1000"/>
                                        <p:tgtEl>
                                          <p:spTgt spid="4">
                                            <p:txEl>
                                              <p:pRg st="6" end="6"/>
                                            </p:txEl>
                                          </p:spTgt>
                                        </p:tgtEl>
                                      </p:cBhvr>
                                    </p:animEffect>
                                    <p:anim calcmode="lin" valueType="num">
                                      <p:cBhvr>
                                        <p:cTn id="3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13</a:t>
            </a:fld>
            <a:endParaRPr lang="en-US" dirty="0"/>
          </a:p>
        </p:txBody>
      </p:sp>
      <p:sp>
        <p:nvSpPr>
          <p:cNvPr id="4" name="Content Placeholder 3"/>
          <p:cNvSpPr>
            <a:spLocks noGrp="1"/>
          </p:cNvSpPr>
          <p:nvPr>
            <p:ph idx="1"/>
          </p:nvPr>
        </p:nvSpPr>
        <p:spPr/>
        <p:txBody>
          <a:bodyPr>
            <a:normAutofit/>
          </a:bodyPr>
          <a:lstStyle/>
          <a:p>
            <a:r>
              <a:rPr lang="en-US" dirty="0" smtClean="0"/>
              <a:t>Business Checking Accounts</a:t>
            </a:r>
          </a:p>
          <a:p>
            <a:r>
              <a:rPr lang="en-US" dirty="0" smtClean="0"/>
              <a:t>Zero Balance Accounts (ZBAs)</a:t>
            </a:r>
          </a:p>
          <a:p>
            <a:r>
              <a:rPr lang="en-US" dirty="0" smtClean="0"/>
              <a:t>Wire Transfer Processing</a:t>
            </a:r>
          </a:p>
          <a:p>
            <a:r>
              <a:rPr lang="en-US" dirty="0" smtClean="0"/>
              <a:t>ACH Payments</a:t>
            </a:r>
          </a:p>
          <a:p>
            <a:r>
              <a:rPr lang="en-US" dirty="0" smtClean="0"/>
              <a:t>Business Credit Cards &amp; Pre-Paid Cards</a:t>
            </a:r>
          </a:p>
          <a:p>
            <a:r>
              <a:rPr lang="en-US" dirty="0" smtClean="0"/>
              <a:t>Positive Pay (Check and ACH)</a:t>
            </a:r>
          </a:p>
          <a:p>
            <a:pPr marL="0" indent="0">
              <a:buNone/>
            </a:pPr>
            <a:r>
              <a:rPr lang="en-US" b="1" dirty="0" smtClean="0"/>
              <a:t>The prospect’s goal is to reduce costs and improve cash flow. They may be tied to legacy methods and require a needs analysis to illustrate the benefits of trending payables products.</a:t>
            </a:r>
            <a:endParaRPr lang="en-US" b="1" dirty="0"/>
          </a:p>
        </p:txBody>
      </p:sp>
      <p:sp>
        <p:nvSpPr>
          <p:cNvPr id="5" name="Title 4"/>
          <p:cNvSpPr>
            <a:spLocks noGrp="1"/>
          </p:cNvSpPr>
          <p:nvPr>
            <p:ph type="title"/>
          </p:nvPr>
        </p:nvSpPr>
        <p:spPr/>
        <p:txBody>
          <a:bodyPr/>
          <a:lstStyle/>
          <a:p>
            <a:r>
              <a:rPr lang="en-US" dirty="0" smtClean="0"/>
              <a:t>Disbursement/Payables Products</a:t>
            </a:r>
            <a:endParaRPr lang="en-US" dirty="0"/>
          </a:p>
        </p:txBody>
      </p:sp>
    </p:spTree>
    <p:extLst>
      <p:ext uri="{BB962C8B-B14F-4D97-AF65-F5344CB8AC3E}">
        <p14:creationId xmlns:p14="http://schemas.microsoft.com/office/powerpoint/2010/main" val="2247131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anim calcmode="lin" valueType="num">
                                      <p:cBhvr>
                                        <p:cTn id="2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1000"/>
                                        <p:tgtEl>
                                          <p:spTgt spid="4">
                                            <p:txEl>
                                              <p:pRg st="4" end="4"/>
                                            </p:txEl>
                                          </p:spTgt>
                                        </p:tgtEl>
                                      </p:cBhvr>
                                    </p:animEffect>
                                    <p:anim calcmode="lin" valueType="num">
                                      <p:cBhvr>
                                        <p:cTn id="2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1000"/>
                                        <p:tgtEl>
                                          <p:spTgt spid="4">
                                            <p:txEl>
                                              <p:pRg st="5" end="5"/>
                                            </p:txEl>
                                          </p:spTgt>
                                        </p:tgtEl>
                                      </p:cBhvr>
                                    </p:animEffect>
                                    <p:anim calcmode="lin" valueType="num">
                                      <p:cBhvr>
                                        <p:cTn id="3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1000"/>
                                        <p:tgtEl>
                                          <p:spTgt spid="4">
                                            <p:txEl>
                                              <p:pRg st="6" end="6"/>
                                            </p:txEl>
                                          </p:spTgt>
                                        </p:tgtEl>
                                      </p:cBhvr>
                                    </p:animEffect>
                                    <p:anim calcmode="lin" valueType="num">
                                      <p:cBhvr>
                                        <p:cTn id="3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14</a:t>
            </a:fld>
            <a:endParaRPr lang="en-US" dirty="0"/>
          </a:p>
        </p:txBody>
      </p:sp>
      <p:sp>
        <p:nvSpPr>
          <p:cNvPr id="4" name="Content Placeholder 3"/>
          <p:cNvSpPr>
            <a:spLocks noGrp="1"/>
          </p:cNvSpPr>
          <p:nvPr>
            <p:ph idx="1"/>
          </p:nvPr>
        </p:nvSpPr>
        <p:spPr/>
        <p:txBody>
          <a:bodyPr/>
          <a:lstStyle/>
          <a:p>
            <a:r>
              <a:rPr lang="en-US" dirty="0" smtClean="0"/>
              <a:t>Online Banking (for transaction origination &amp; data flow)</a:t>
            </a:r>
          </a:p>
          <a:p>
            <a:r>
              <a:rPr lang="en-US" dirty="0" smtClean="0"/>
              <a:t>Positive Pay (Check and ACH)</a:t>
            </a:r>
          </a:p>
          <a:p>
            <a:r>
              <a:rPr lang="en-US" dirty="0" smtClean="0"/>
              <a:t>Escrow Accounts</a:t>
            </a:r>
          </a:p>
          <a:p>
            <a:r>
              <a:rPr lang="en-US" dirty="0" smtClean="0"/>
              <a:t>Business Credit Cards</a:t>
            </a:r>
          </a:p>
          <a:p>
            <a:pPr marL="0" indent="0">
              <a:buNone/>
            </a:pPr>
            <a:r>
              <a:rPr lang="en-US" b="1" dirty="0" smtClean="0">
                <a:solidFill>
                  <a:schemeClr val="tx2">
                    <a:lumMod val="75000"/>
                  </a:schemeClr>
                </a:solidFill>
              </a:rPr>
              <a:t>Many information technology products are also collection and/or disbursement products. The marriage of transactions &amp; data provide the most effective Treasury Management solutions.</a:t>
            </a:r>
            <a:endParaRPr lang="en-US" b="1" dirty="0">
              <a:solidFill>
                <a:schemeClr val="tx2">
                  <a:lumMod val="75000"/>
                </a:schemeClr>
              </a:solidFill>
            </a:endParaRPr>
          </a:p>
        </p:txBody>
      </p:sp>
      <p:sp>
        <p:nvSpPr>
          <p:cNvPr id="5" name="Title 4"/>
          <p:cNvSpPr>
            <a:spLocks noGrp="1"/>
          </p:cNvSpPr>
          <p:nvPr>
            <p:ph type="title"/>
          </p:nvPr>
        </p:nvSpPr>
        <p:spPr/>
        <p:txBody>
          <a:bodyPr/>
          <a:lstStyle/>
          <a:p>
            <a:r>
              <a:rPr lang="en-US" dirty="0" smtClean="0"/>
              <a:t>Information Technology &amp; </a:t>
            </a:r>
            <a:br>
              <a:rPr lang="en-US" dirty="0" smtClean="0"/>
            </a:br>
            <a:r>
              <a:rPr lang="en-US" dirty="0" smtClean="0"/>
              <a:t>Fraud Control Management</a:t>
            </a:r>
            <a:endParaRPr lang="en-US" dirty="0"/>
          </a:p>
        </p:txBody>
      </p:sp>
    </p:spTree>
    <p:extLst>
      <p:ext uri="{BB962C8B-B14F-4D97-AF65-F5344CB8AC3E}">
        <p14:creationId xmlns:p14="http://schemas.microsoft.com/office/powerpoint/2010/main" val="864952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anim calcmode="lin" valueType="num">
                                      <p:cBhvr>
                                        <p:cTn id="2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1000"/>
                                        <p:tgtEl>
                                          <p:spTgt spid="4">
                                            <p:txEl>
                                              <p:pRg st="4" end="4"/>
                                            </p:txEl>
                                          </p:spTgt>
                                        </p:tgtEl>
                                      </p:cBhvr>
                                    </p:animEffect>
                                    <p:anim calcmode="lin" valueType="num">
                                      <p:cBhvr>
                                        <p:cTn id="2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15</a:t>
            </a:fld>
            <a:endParaRPr lang="en-US" dirty="0"/>
          </a:p>
        </p:txBody>
      </p:sp>
      <p:sp>
        <p:nvSpPr>
          <p:cNvPr id="4" name="Content Placeholder 3"/>
          <p:cNvSpPr>
            <a:spLocks noGrp="1"/>
          </p:cNvSpPr>
          <p:nvPr>
            <p:ph idx="1"/>
          </p:nvPr>
        </p:nvSpPr>
        <p:spPr/>
        <p:txBody>
          <a:bodyPr/>
          <a:lstStyle/>
          <a:p>
            <a:r>
              <a:rPr lang="en-US" dirty="0" smtClean="0"/>
              <a:t>Online payment fraud losses topped $22B in 2019 and are projected to be as high as $48 billion by 2023</a:t>
            </a:r>
          </a:p>
          <a:p>
            <a:r>
              <a:rPr lang="en-US" dirty="0" smtClean="0"/>
              <a:t>Speed of payments vs. security will continue to challenge us</a:t>
            </a:r>
          </a:p>
          <a:p>
            <a:r>
              <a:rPr lang="en-US" u="sng" dirty="0" smtClean="0"/>
              <a:t>What can we do?</a:t>
            </a:r>
          </a:p>
          <a:p>
            <a:pPr lvl="1"/>
            <a:r>
              <a:rPr lang="en-US" dirty="0" smtClean="0"/>
              <a:t>Online Banking (security tokens, dual control, transaction &amp; activity alerts, user control settings &amp; transaction controls)</a:t>
            </a:r>
          </a:p>
          <a:p>
            <a:pPr lvl="1"/>
            <a:r>
              <a:rPr lang="en-US" dirty="0" smtClean="0"/>
              <a:t>Account Blocks (total or selective)</a:t>
            </a:r>
          </a:p>
          <a:p>
            <a:pPr lvl="1"/>
            <a:r>
              <a:rPr lang="en-US" dirty="0" smtClean="0"/>
              <a:t>Positive Pay (Check and ACH)</a:t>
            </a:r>
          </a:p>
          <a:p>
            <a:pPr lvl="1"/>
            <a:r>
              <a:rPr lang="en-US" dirty="0" smtClean="0"/>
              <a:t>Business Credit Cards (I know you didn’t see this one coming!)</a:t>
            </a:r>
            <a:endParaRPr lang="en-US" dirty="0"/>
          </a:p>
        </p:txBody>
      </p:sp>
      <p:sp>
        <p:nvSpPr>
          <p:cNvPr id="5" name="Title 4"/>
          <p:cNvSpPr>
            <a:spLocks noGrp="1"/>
          </p:cNvSpPr>
          <p:nvPr>
            <p:ph type="title"/>
          </p:nvPr>
        </p:nvSpPr>
        <p:spPr/>
        <p:txBody>
          <a:bodyPr/>
          <a:lstStyle/>
          <a:p>
            <a:r>
              <a:rPr lang="en-US" dirty="0" smtClean="0"/>
              <a:t>Risk Management – </a:t>
            </a:r>
            <a:r>
              <a:rPr lang="en-US" dirty="0"/>
              <a:t/>
            </a:r>
            <a:br>
              <a:rPr lang="en-US" dirty="0"/>
            </a:br>
            <a:r>
              <a:rPr lang="en-US" dirty="0" smtClean="0"/>
              <a:t>♫ </a:t>
            </a:r>
            <a:r>
              <a:rPr lang="en-US" dirty="0"/>
              <a:t>Crooks </a:t>
            </a:r>
            <a:r>
              <a:rPr lang="en-US" dirty="0" smtClean="0"/>
              <a:t>Just Want to </a:t>
            </a:r>
            <a:r>
              <a:rPr lang="en-US" dirty="0"/>
              <a:t>Have </a:t>
            </a:r>
            <a:r>
              <a:rPr lang="en-US" dirty="0" smtClean="0"/>
              <a:t>Funds♫ </a:t>
            </a:r>
            <a:r>
              <a:rPr lang="en-US" dirty="0"/>
              <a:t>☺</a:t>
            </a:r>
          </a:p>
        </p:txBody>
      </p:sp>
    </p:spTree>
    <p:extLst>
      <p:ext uri="{BB962C8B-B14F-4D97-AF65-F5344CB8AC3E}">
        <p14:creationId xmlns:p14="http://schemas.microsoft.com/office/powerpoint/2010/main" val="4179381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anim calcmode="lin" valueType="num">
                                      <p:cBhvr>
                                        <p:cTn id="2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1000"/>
                                        <p:tgtEl>
                                          <p:spTgt spid="4">
                                            <p:txEl>
                                              <p:pRg st="4" end="4"/>
                                            </p:txEl>
                                          </p:spTgt>
                                        </p:tgtEl>
                                      </p:cBhvr>
                                    </p:animEffect>
                                    <p:anim calcmode="lin" valueType="num">
                                      <p:cBhvr>
                                        <p:cTn id="2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1000"/>
                                        <p:tgtEl>
                                          <p:spTgt spid="4">
                                            <p:txEl>
                                              <p:pRg st="5" end="5"/>
                                            </p:txEl>
                                          </p:spTgt>
                                        </p:tgtEl>
                                      </p:cBhvr>
                                    </p:animEffect>
                                    <p:anim calcmode="lin" valueType="num">
                                      <p:cBhvr>
                                        <p:cTn id="3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1000"/>
                                        <p:tgtEl>
                                          <p:spTgt spid="4">
                                            <p:txEl>
                                              <p:pRg st="6" end="6"/>
                                            </p:txEl>
                                          </p:spTgt>
                                        </p:tgtEl>
                                      </p:cBhvr>
                                    </p:animEffect>
                                    <p:anim calcmode="lin" valueType="num">
                                      <p:cBhvr>
                                        <p:cTn id="3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16</a:t>
            </a:fld>
            <a:endParaRPr lang="en-US" dirty="0"/>
          </a:p>
        </p:txBody>
      </p:sp>
      <p:sp>
        <p:nvSpPr>
          <p:cNvPr id="4" name="Content Placeholder 3"/>
          <p:cNvSpPr>
            <a:spLocks noGrp="1"/>
          </p:cNvSpPr>
          <p:nvPr>
            <p:ph idx="1"/>
          </p:nvPr>
        </p:nvSpPr>
        <p:spPr/>
        <p:txBody>
          <a:bodyPr/>
          <a:lstStyle/>
          <a:p>
            <a:r>
              <a:rPr lang="en-US" dirty="0" smtClean="0"/>
              <a:t>Please be back in 10 minutes</a:t>
            </a:r>
            <a:endParaRPr lang="en-US" dirty="0"/>
          </a:p>
        </p:txBody>
      </p:sp>
      <p:sp>
        <p:nvSpPr>
          <p:cNvPr id="5" name="Title 4"/>
          <p:cNvSpPr>
            <a:spLocks noGrp="1"/>
          </p:cNvSpPr>
          <p:nvPr>
            <p:ph type="title"/>
          </p:nvPr>
        </p:nvSpPr>
        <p:spPr/>
        <p:txBody>
          <a:bodyPr/>
          <a:lstStyle/>
          <a:p>
            <a:r>
              <a:rPr lang="en-US" dirty="0" smtClean="0"/>
              <a:t>Fast Break</a:t>
            </a:r>
            <a:endParaRPr lang="en-US" dirty="0"/>
          </a:p>
        </p:txBody>
      </p:sp>
    </p:spTree>
    <p:extLst>
      <p:ext uri="{BB962C8B-B14F-4D97-AF65-F5344CB8AC3E}">
        <p14:creationId xmlns:p14="http://schemas.microsoft.com/office/powerpoint/2010/main" val="171595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17</a:t>
            </a:fld>
            <a:endParaRPr lang="en-US" dirty="0"/>
          </a:p>
        </p:txBody>
      </p:sp>
      <p:sp>
        <p:nvSpPr>
          <p:cNvPr id="4" name="Content Placeholder 3"/>
          <p:cNvSpPr>
            <a:spLocks noGrp="1"/>
          </p:cNvSpPr>
          <p:nvPr>
            <p:ph idx="1"/>
          </p:nvPr>
        </p:nvSpPr>
        <p:spPr/>
        <p:txBody>
          <a:bodyPr>
            <a:normAutofit lnSpcReduction="10000"/>
          </a:bodyPr>
          <a:lstStyle/>
          <a:p>
            <a:r>
              <a:rPr lang="en-US" dirty="0" smtClean="0"/>
              <a:t>The bad guys are hacking companies at a faster pace than banks</a:t>
            </a:r>
          </a:p>
          <a:p>
            <a:r>
              <a:rPr lang="en-US" dirty="0" smtClean="0"/>
              <a:t>They use social media &amp; patience to establish e-mail dialogues with company financial staff. They use pre-holiday times and holiday closures to perpetrate frauds and gain extra time before discovery.</a:t>
            </a:r>
          </a:p>
          <a:p>
            <a:r>
              <a:rPr lang="en-US" dirty="0" smtClean="0"/>
              <a:t>All size businesses are vulnerable</a:t>
            </a:r>
          </a:p>
          <a:p>
            <a:r>
              <a:rPr lang="en-US" dirty="0" smtClean="0"/>
              <a:t>Business process &amp; internal controls are still the best tools to avoid a loss (train, train, and train some more)</a:t>
            </a:r>
          </a:p>
          <a:p>
            <a:r>
              <a:rPr lang="en-US" dirty="0" smtClean="0"/>
              <a:t>Banks cannot do all of the heavy lifting – companies must be accountable</a:t>
            </a:r>
          </a:p>
          <a:p>
            <a:r>
              <a:rPr lang="en-US" dirty="0" smtClean="0"/>
              <a:t>Banks should include verbiage in their service agreements that reminds companies to use “commercially customary practices” as a means to reduce the risk of fraud (and companies should read their service agreements!) </a:t>
            </a:r>
          </a:p>
          <a:p>
            <a:endParaRPr lang="en-US" dirty="0"/>
          </a:p>
        </p:txBody>
      </p:sp>
      <p:sp>
        <p:nvSpPr>
          <p:cNvPr id="5" name="Title 4"/>
          <p:cNvSpPr>
            <a:spLocks noGrp="1"/>
          </p:cNvSpPr>
          <p:nvPr>
            <p:ph type="title"/>
          </p:nvPr>
        </p:nvSpPr>
        <p:spPr/>
        <p:txBody>
          <a:bodyPr/>
          <a:lstStyle/>
          <a:p>
            <a:r>
              <a:rPr lang="en-US" dirty="0" smtClean="0"/>
              <a:t>The Human Element in Risk Management</a:t>
            </a:r>
            <a:endParaRPr lang="en-US" dirty="0"/>
          </a:p>
        </p:txBody>
      </p:sp>
    </p:spTree>
    <p:extLst>
      <p:ext uri="{BB962C8B-B14F-4D97-AF65-F5344CB8AC3E}">
        <p14:creationId xmlns:p14="http://schemas.microsoft.com/office/powerpoint/2010/main" val="1477962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18</a:t>
            </a:fld>
            <a:endParaRPr lang="en-US" dirty="0"/>
          </a:p>
        </p:txBody>
      </p:sp>
      <p:sp>
        <p:nvSpPr>
          <p:cNvPr id="4" name="Content Placeholder 3"/>
          <p:cNvSpPr>
            <a:spLocks noGrp="1"/>
          </p:cNvSpPr>
          <p:nvPr>
            <p:ph idx="1"/>
          </p:nvPr>
        </p:nvSpPr>
        <p:spPr/>
        <p:txBody>
          <a:bodyPr>
            <a:normAutofit/>
          </a:bodyPr>
          <a:lstStyle/>
          <a:p>
            <a:r>
              <a:rPr lang="en-US" dirty="0" smtClean="0"/>
              <a:t>Businesses need to make sure that any employees who touch company money are aware of the latest threats &amp; that they learn how to recognize the signs of a scam</a:t>
            </a:r>
          </a:p>
          <a:p>
            <a:r>
              <a:rPr lang="en-US" dirty="0" smtClean="0"/>
              <a:t>Good internal controls and constant/consistent messaging is essential</a:t>
            </a:r>
          </a:p>
          <a:p>
            <a:r>
              <a:rPr lang="en-US" dirty="0" smtClean="0"/>
              <a:t>Report all frauds to the Internet Crime Complaint Center (IC3) – it’s for all financial crime not just internet crime</a:t>
            </a:r>
          </a:p>
          <a:p>
            <a:r>
              <a:rPr lang="en-US" dirty="0" smtClean="0"/>
              <a:t>If a fraud is discovered, businesses should call the bank first and then IC3 ASAP. Much like a kidnapping, the first 24 hours are critical to any chance of recovering funds</a:t>
            </a:r>
          </a:p>
          <a:p>
            <a:endParaRPr lang="en-US" dirty="0"/>
          </a:p>
        </p:txBody>
      </p:sp>
      <p:sp>
        <p:nvSpPr>
          <p:cNvPr id="5" name="Title 4"/>
          <p:cNvSpPr>
            <a:spLocks noGrp="1"/>
          </p:cNvSpPr>
          <p:nvPr>
            <p:ph type="title"/>
          </p:nvPr>
        </p:nvSpPr>
        <p:spPr/>
        <p:txBody>
          <a:bodyPr/>
          <a:lstStyle/>
          <a:p>
            <a:r>
              <a:rPr lang="en-US" dirty="0" smtClean="0"/>
              <a:t>Discovering &amp; Reporting Fraud – Tips From the FBI</a:t>
            </a:r>
            <a:endParaRPr lang="en-US" dirty="0"/>
          </a:p>
        </p:txBody>
      </p:sp>
    </p:spTree>
    <p:extLst>
      <p:ext uri="{BB962C8B-B14F-4D97-AF65-F5344CB8AC3E}">
        <p14:creationId xmlns:p14="http://schemas.microsoft.com/office/powerpoint/2010/main" val="1865574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19</a:t>
            </a:fld>
            <a:endParaRPr lang="en-US" dirty="0"/>
          </a:p>
        </p:txBody>
      </p:sp>
      <p:sp>
        <p:nvSpPr>
          <p:cNvPr id="4" name="Content Placeholder 3"/>
          <p:cNvSpPr>
            <a:spLocks noGrp="1"/>
          </p:cNvSpPr>
          <p:nvPr>
            <p:ph idx="1"/>
          </p:nvPr>
        </p:nvSpPr>
        <p:spPr/>
        <p:txBody>
          <a:bodyPr>
            <a:normAutofit/>
          </a:bodyPr>
          <a:lstStyle/>
          <a:p>
            <a:r>
              <a:rPr lang="en-US" dirty="0" smtClean="0"/>
              <a:t>Understand the current fraud landscape</a:t>
            </a:r>
          </a:p>
          <a:p>
            <a:r>
              <a:rPr lang="en-US" dirty="0" smtClean="0"/>
              <a:t>All Commercial clients are targets but be particularly responsive to: High-balance customers, title companies/closing agents, IOLTAs, property management, municipalities, school districts, large-volume issuers, healthcare providers, and previous victims of fraud</a:t>
            </a:r>
          </a:p>
          <a:p>
            <a:r>
              <a:rPr lang="en-US" dirty="0"/>
              <a:t>Identify your customer base</a:t>
            </a:r>
          </a:p>
          <a:p>
            <a:pPr lvl="1"/>
            <a:r>
              <a:rPr lang="en-US" dirty="0" smtClean="0"/>
              <a:t>Each of us is a target for fraud</a:t>
            </a:r>
          </a:p>
          <a:p>
            <a:pPr lvl="1"/>
            <a:r>
              <a:rPr lang="en-US" dirty="0" smtClean="0"/>
              <a:t>AFP Payments Fraud &amp; Control Survey revealed that payment fraud reached a new high in 2017 with 80% of all organizations hit by payment fraud. Checks continue to be the subject of more fraud than other payment types. </a:t>
            </a:r>
          </a:p>
          <a:p>
            <a:pPr lvl="1"/>
            <a:r>
              <a:rPr lang="en-US" dirty="0" smtClean="0"/>
              <a:t>Learn about industry fraud from:  NACHA, Regional Payments Association (RPA), Federal Trade Commission reports, AFP, and FBI.gov and USA.gov scam lists</a:t>
            </a:r>
            <a:endParaRPr lang="en-US" dirty="0"/>
          </a:p>
          <a:p>
            <a:pPr marL="279082" lvl="1" indent="0">
              <a:buNone/>
            </a:pPr>
            <a:endParaRPr lang="en-US" dirty="0"/>
          </a:p>
        </p:txBody>
      </p:sp>
      <p:sp>
        <p:nvSpPr>
          <p:cNvPr id="5" name="Title 4"/>
          <p:cNvSpPr>
            <a:spLocks noGrp="1"/>
          </p:cNvSpPr>
          <p:nvPr>
            <p:ph type="title"/>
          </p:nvPr>
        </p:nvSpPr>
        <p:spPr/>
        <p:txBody>
          <a:bodyPr/>
          <a:lstStyle/>
          <a:p>
            <a:r>
              <a:rPr lang="en-US" dirty="0" smtClean="0"/>
              <a:t>Selling Positive Pay ( A Primer from Q2)</a:t>
            </a:r>
            <a:endParaRPr lang="en-US" dirty="0"/>
          </a:p>
        </p:txBody>
      </p:sp>
    </p:spTree>
    <p:extLst>
      <p:ext uri="{BB962C8B-B14F-4D97-AF65-F5344CB8AC3E}">
        <p14:creationId xmlns:p14="http://schemas.microsoft.com/office/powerpoint/2010/main" val="3477692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b="1" dirty="0" smtClean="0"/>
              <a:t>KNOX ADVISORS, LLC</a:t>
            </a:r>
          </a:p>
          <a:p>
            <a:r>
              <a:rPr lang="en-US" b="1" dirty="0" smtClean="0"/>
              <a:t>TREASURY MANAGEMENT ADVISORY SERVICES</a:t>
            </a:r>
            <a:endParaRPr lang="en-US" b="1" dirty="0"/>
          </a:p>
        </p:txBody>
      </p:sp>
      <p:sp>
        <p:nvSpPr>
          <p:cNvPr id="2" name="Title 1"/>
          <p:cNvSpPr>
            <a:spLocks noGrp="1"/>
          </p:cNvSpPr>
          <p:nvPr>
            <p:ph type="ctrTitle"/>
          </p:nvPr>
        </p:nvSpPr>
        <p:spPr/>
        <p:txBody>
          <a:bodyPr/>
          <a:lstStyle/>
          <a:p>
            <a:r>
              <a:rPr lang="en-US" sz="3200" b="1" dirty="0" smtClean="0"/>
              <a:t>Presented by:</a:t>
            </a:r>
            <a:br>
              <a:rPr lang="en-US" sz="3200" b="1" dirty="0" smtClean="0"/>
            </a:br>
            <a:r>
              <a:rPr lang="en-US" sz="3200" b="1" dirty="0" smtClean="0"/>
              <a:t>Debra E. Knox, CCM</a:t>
            </a:r>
            <a:endParaRPr lang="en-US" sz="3200" b="1" dirty="0"/>
          </a:p>
        </p:txBody>
      </p:sp>
    </p:spTree>
    <p:extLst>
      <p:ext uri="{BB962C8B-B14F-4D97-AF65-F5344CB8AC3E}">
        <p14:creationId xmlns:p14="http://schemas.microsoft.com/office/powerpoint/2010/main" val="23222641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20</a:t>
            </a:fld>
            <a:endParaRPr lang="en-US" dirty="0"/>
          </a:p>
        </p:txBody>
      </p:sp>
      <p:sp>
        <p:nvSpPr>
          <p:cNvPr id="4" name="Content Placeholder 3"/>
          <p:cNvSpPr>
            <a:spLocks noGrp="1"/>
          </p:cNvSpPr>
          <p:nvPr>
            <p:ph idx="1"/>
          </p:nvPr>
        </p:nvSpPr>
        <p:spPr/>
        <p:txBody>
          <a:bodyPr>
            <a:normAutofit/>
          </a:bodyPr>
          <a:lstStyle/>
          <a:p>
            <a:r>
              <a:rPr lang="en-US" dirty="0" smtClean="0"/>
              <a:t>Sell internally first – your team needs to be fully supportive in order to build the trust and credibility needed to sell to customers</a:t>
            </a:r>
          </a:p>
          <a:p>
            <a:r>
              <a:rPr lang="en-US" dirty="0" smtClean="0"/>
              <a:t>The rules have changed and commercial customers must follow “reasonable commercial standards” &amp; “exercise ordinary care” to notify their banks of fraudulent payments. Define your bank’s position on liability and communicate it clearly to customers before a fraud happens. </a:t>
            </a:r>
          </a:p>
          <a:p>
            <a:r>
              <a:rPr lang="en-US" dirty="0" smtClean="0"/>
              <a:t>Don’t assume that customers understand fraud. Teach them about stolen bank statements, employee fraud, ACH transaction fraud, and phishing scams</a:t>
            </a:r>
          </a:p>
          <a:p>
            <a:r>
              <a:rPr lang="en-US" dirty="0" smtClean="0"/>
              <a:t>Once customers are educated about fraud the risks posed to their accounts they will understand the value that positive pay brings to them</a:t>
            </a:r>
          </a:p>
          <a:p>
            <a:pPr marL="0" indent="0">
              <a:buNone/>
            </a:pPr>
            <a:endParaRPr lang="en-US" dirty="0" smtClean="0"/>
          </a:p>
        </p:txBody>
      </p:sp>
      <p:sp>
        <p:nvSpPr>
          <p:cNvPr id="5" name="Title 4"/>
          <p:cNvSpPr>
            <a:spLocks noGrp="1"/>
          </p:cNvSpPr>
          <p:nvPr>
            <p:ph type="title"/>
          </p:nvPr>
        </p:nvSpPr>
        <p:spPr/>
        <p:txBody>
          <a:bodyPr/>
          <a:lstStyle/>
          <a:p>
            <a:r>
              <a:rPr lang="en-US" dirty="0" smtClean="0"/>
              <a:t>Selling Positive Pay ( A Primer from Q2)</a:t>
            </a:r>
            <a:endParaRPr lang="en-US" dirty="0"/>
          </a:p>
        </p:txBody>
      </p:sp>
    </p:spTree>
    <p:extLst>
      <p:ext uri="{BB962C8B-B14F-4D97-AF65-F5344CB8AC3E}">
        <p14:creationId xmlns:p14="http://schemas.microsoft.com/office/powerpoint/2010/main" val="2097828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21</a:t>
            </a:fld>
            <a:endParaRPr lang="en-US" dirty="0"/>
          </a:p>
        </p:txBody>
      </p:sp>
      <p:sp>
        <p:nvSpPr>
          <p:cNvPr id="4" name="Content Placeholder 3"/>
          <p:cNvSpPr>
            <a:spLocks noGrp="1"/>
          </p:cNvSpPr>
          <p:nvPr>
            <p:ph idx="1"/>
          </p:nvPr>
        </p:nvSpPr>
        <p:spPr/>
        <p:txBody>
          <a:bodyPr>
            <a:normAutofit/>
          </a:bodyPr>
          <a:lstStyle/>
          <a:p>
            <a:r>
              <a:rPr lang="en-US" dirty="0" smtClean="0"/>
              <a:t>Price positive pay services strategically (and all TM products)</a:t>
            </a:r>
          </a:p>
          <a:p>
            <a:r>
              <a:rPr lang="en-US" dirty="0" smtClean="0"/>
              <a:t>Many larger banks have complex positive pay pricing structures. Offering a simpler, bundled pricing option can differentiate your bank. </a:t>
            </a:r>
          </a:p>
          <a:p>
            <a:r>
              <a:rPr lang="en-US" dirty="0" smtClean="0"/>
              <a:t>Offering a low-volume pricing options may help you to reach a wider customer base including smaller companies who may not be able to afford standard positive pay fees</a:t>
            </a:r>
          </a:p>
          <a:p>
            <a:r>
              <a:rPr lang="en-US" dirty="0" smtClean="0"/>
              <a:t>Don’t be tempted to offer positive pay for “free”. Many clients believe you “get what you pay for” and may associate the quality of the “free” product with a lack of value/benefit</a:t>
            </a:r>
          </a:p>
          <a:p>
            <a:r>
              <a:rPr lang="en-US" dirty="0" smtClean="0"/>
              <a:t>Equate the fees for positive pay to business interruption insurance. You hope you never need it but you’re at peace that you have it.</a:t>
            </a:r>
          </a:p>
        </p:txBody>
      </p:sp>
      <p:sp>
        <p:nvSpPr>
          <p:cNvPr id="5" name="Title 4"/>
          <p:cNvSpPr>
            <a:spLocks noGrp="1"/>
          </p:cNvSpPr>
          <p:nvPr>
            <p:ph type="title"/>
          </p:nvPr>
        </p:nvSpPr>
        <p:spPr/>
        <p:txBody>
          <a:bodyPr/>
          <a:lstStyle/>
          <a:p>
            <a:r>
              <a:rPr lang="en-US" dirty="0" smtClean="0"/>
              <a:t>Selling Positive Pay ( A Primer from Q2)</a:t>
            </a:r>
            <a:endParaRPr lang="en-US" dirty="0"/>
          </a:p>
        </p:txBody>
      </p:sp>
    </p:spTree>
    <p:extLst>
      <p:ext uri="{BB962C8B-B14F-4D97-AF65-F5344CB8AC3E}">
        <p14:creationId xmlns:p14="http://schemas.microsoft.com/office/powerpoint/2010/main" val="2360881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22</a:t>
            </a:fld>
            <a:endParaRPr lang="en-US" dirty="0"/>
          </a:p>
        </p:txBody>
      </p:sp>
      <p:sp>
        <p:nvSpPr>
          <p:cNvPr id="4" name="Content Placeholder 3"/>
          <p:cNvSpPr>
            <a:spLocks noGrp="1"/>
          </p:cNvSpPr>
          <p:nvPr>
            <p:ph idx="1"/>
          </p:nvPr>
        </p:nvSpPr>
        <p:spPr/>
        <p:txBody>
          <a:bodyPr>
            <a:normAutofit lnSpcReduction="10000"/>
          </a:bodyPr>
          <a:lstStyle/>
          <a:p>
            <a:r>
              <a:rPr lang="en-US" dirty="0" smtClean="0"/>
              <a:t>Put yourself in your client’s shoes with regards to their receivables, payables, funds concentration/liquidity, information management, risk management/fraud control, &amp; coordination of their overall Treasury Management.</a:t>
            </a:r>
          </a:p>
          <a:p>
            <a:r>
              <a:rPr lang="en-US" dirty="0" smtClean="0"/>
              <a:t>Think beyond the present when recommending solutions. Will they need an interim solution(s) as they prepare for a longer term solution(s)?</a:t>
            </a:r>
          </a:p>
          <a:p>
            <a:r>
              <a:rPr lang="en-US" dirty="0" smtClean="0"/>
              <a:t>As your client’s customer base transitions to new or additional payment preferences, your client will need to adapt accordingly and amend their receivables product choices. Likewise, they may need to adapt to new payables product choices as their vendors, trading partners, etc. prefer new payment delivery options.</a:t>
            </a:r>
          </a:p>
          <a:p>
            <a:r>
              <a:rPr lang="en-US" dirty="0" smtClean="0"/>
              <a:t>The need to manage funds and data control will continue to </a:t>
            </a:r>
            <a:r>
              <a:rPr lang="en-US" dirty="0"/>
              <a:t>e</a:t>
            </a:r>
            <a:r>
              <a:rPr lang="en-US" dirty="0" smtClean="0"/>
              <a:t>volve at a faster pace than ever before as digital technology advances.</a:t>
            </a:r>
          </a:p>
        </p:txBody>
      </p:sp>
      <p:sp>
        <p:nvSpPr>
          <p:cNvPr id="5" name="Title 4"/>
          <p:cNvSpPr>
            <a:spLocks noGrp="1"/>
          </p:cNvSpPr>
          <p:nvPr>
            <p:ph type="title"/>
          </p:nvPr>
        </p:nvSpPr>
        <p:spPr/>
        <p:txBody>
          <a:bodyPr/>
          <a:lstStyle/>
          <a:p>
            <a:r>
              <a:rPr lang="en-US" dirty="0" smtClean="0"/>
              <a:t>Guiding TM Clients to Solutions (continued)</a:t>
            </a:r>
            <a:endParaRPr lang="en-US" dirty="0"/>
          </a:p>
        </p:txBody>
      </p:sp>
    </p:spTree>
    <p:extLst>
      <p:ext uri="{BB962C8B-B14F-4D97-AF65-F5344CB8AC3E}">
        <p14:creationId xmlns:p14="http://schemas.microsoft.com/office/powerpoint/2010/main" val="609818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23</a:t>
            </a:fld>
            <a:endParaRPr lang="en-US" dirty="0"/>
          </a:p>
        </p:txBody>
      </p:sp>
      <p:sp>
        <p:nvSpPr>
          <p:cNvPr id="4" name="Content Placeholder 3"/>
          <p:cNvSpPr>
            <a:spLocks noGrp="1"/>
          </p:cNvSpPr>
          <p:nvPr>
            <p:ph idx="1"/>
          </p:nvPr>
        </p:nvSpPr>
        <p:spPr>
          <a:xfrm>
            <a:off x="1522414" y="1676400"/>
            <a:ext cx="9601200" cy="4419600"/>
          </a:xfrm>
        </p:spPr>
        <p:txBody>
          <a:bodyPr>
            <a:normAutofit fontScale="92500" lnSpcReduction="10000"/>
          </a:bodyPr>
          <a:lstStyle/>
          <a:p>
            <a:pPr lvl="1"/>
            <a:r>
              <a:rPr lang="en-US" b="1" u="sng" dirty="0" smtClean="0"/>
              <a:t>Goal Oriented </a:t>
            </a:r>
            <a:r>
              <a:rPr lang="en-US" dirty="0" smtClean="0"/>
              <a:t>(high goals with personal high expectations)</a:t>
            </a:r>
          </a:p>
          <a:p>
            <a:pPr lvl="1"/>
            <a:r>
              <a:rPr lang="en-US" b="1" u="sng" dirty="0" smtClean="0"/>
              <a:t>Ability to Persevere </a:t>
            </a:r>
            <a:r>
              <a:rPr lang="en-US" dirty="0" smtClean="0"/>
              <a:t>(not a profession for those who don’t love a challenge)</a:t>
            </a:r>
          </a:p>
          <a:p>
            <a:pPr lvl="1"/>
            <a:r>
              <a:rPr lang="en-US" b="1" u="sng" dirty="0" smtClean="0"/>
              <a:t>Creative</a:t>
            </a:r>
            <a:r>
              <a:rPr lang="en-US" dirty="0" smtClean="0"/>
              <a:t> (one size seldom fits all)</a:t>
            </a:r>
          </a:p>
          <a:p>
            <a:pPr lvl="1"/>
            <a:r>
              <a:rPr lang="en-US" b="1" u="sng" dirty="0" smtClean="0"/>
              <a:t>High Emotional Intelligence </a:t>
            </a:r>
            <a:r>
              <a:rPr lang="en-US" dirty="0" smtClean="0"/>
              <a:t>(especially important in complex sales process with multiple buying influences – ability to change &amp; modify how they carry themselves to build trust)</a:t>
            </a:r>
          </a:p>
          <a:p>
            <a:pPr lvl="1"/>
            <a:r>
              <a:rPr lang="en-US" b="1" u="sng" dirty="0" smtClean="0"/>
              <a:t>Self-Starter</a:t>
            </a:r>
            <a:r>
              <a:rPr lang="en-US" dirty="0" smtClean="0"/>
              <a:t> (always thinking about how to advance sales &amp; how to grow their “funnel”)</a:t>
            </a:r>
          </a:p>
          <a:p>
            <a:pPr lvl="1"/>
            <a:r>
              <a:rPr lang="en-US" b="1" u="sng" dirty="0" smtClean="0"/>
              <a:t>Growth Minded </a:t>
            </a:r>
            <a:r>
              <a:rPr lang="en-US" dirty="0" smtClean="0"/>
              <a:t>(focused on learning &amp; improving sales skills)</a:t>
            </a:r>
          </a:p>
          <a:p>
            <a:pPr lvl="1"/>
            <a:r>
              <a:rPr lang="en-US" b="1" u="sng" dirty="0" smtClean="0"/>
              <a:t>Compassionate</a:t>
            </a:r>
            <a:r>
              <a:rPr lang="en-US" dirty="0" smtClean="0"/>
              <a:t> (truly care about their prospects, their brand, their reputation &amp; all those who help them to deliver their solution)</a:t>
            </a:r>
          </a:p>
          <a:p>
            <a:pPr lvl="1"/>
            <a:r>
              <a:rPr lang="en-US" b="1" u="sng" dirty="0" smtClean="0"/>
              <a:t>Passionate</a:t>
            </a:r>
            <a:r>
              <a:rPr lang="en-US" dirty="0" smtClean="0"/>
              <a:t> (big reason why people like to buy from them is their display of genuine passion from the first interaction to the closing)</a:t>
            </a:r>
          </a:p>
          <a:p>
            <a:pPr lvl="1"/>
            <a:r>
              <a:rPr lang="en-US" b="1" u="sng" dirty="0" smtClean="0"/>
              <a:t>Ownership Mentality </a:t>
            </a:r>
            <a:r>
              <a:rPr lang="en-US" dirty="0" smtClean="0"/>
              <a:t>(accountability for their results whether good or bad)</a:t>
            </a:r>
          </a:p>
          <a:p>
            <a:pPr lvl="1"/>
            <a:r>
              <a:rPr lang="en-US" b="1" u="sng" dirty="0" smtClean="0"/>
              <a:t>High “Coachability” </a:t>
            </a:r>
            <a:r>
              <a:rPr lang="en-US" dirty="0" smtClean="0"/>
              <a:t>(desires feedback &amp; personal improvement tips)</a:t>
            </a:r>
          </a:p>
        </p:txBody>
      </p:sp>
      <p:sp>
        <p:nvSpPr>
          <p:cNvPr id="5" name="Title 4"/>
          <p:cNvSpPr>
            <a:spLocks noGrp="1"/>
          </p:cNvSpPr>
          <p:nvPr>
            <p:ph type="title"/>
          </p:nvPr>
        </p:nvSpPr>
        <p:spPr/>
        <p:txBody>
          <a:bodyPr/>
          <a:lstStyle/>
          <a:p>
            <a:r>
              <a:rPr lang="en-US" dirty="0" smtClean="0"/>
              <a:t>Top 10 Characteristics of Top 1% of TM Sales Performers</a:t>
            </a:r>
            <a:endParaRPr lang="en-US" dirty="0"/>
          </a:p>
        </p:txBody>
      </p:sp>
    </p:spTree>
    <p:extLst>
      <p:ext uri="{BB962C8B-B14F-4D97-AF65-F5344CB8AC3E}">
        <p14:creationId xmlns:p14="http://schemas.microsoft.com/office/powerpoint/2010/main" val="1006024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24</a:t>
            </a:fld>
            <a:endParaRPr lang="en-US" dirty="0"/>
          </a:p>
        </p:txBody>
      </p:sp>
      <p:sp>
        <p:nvSpPr>
          <p:cNvPr id="4" name="Content Placeholder 3"/>
          <p:cNvSpPr>
            <a:spLocks noGrp="1"/>
          </p:cNvSpPr>
          <p:nvPr>
            <p:ph idx="1"/>
          </p:nvPr>
        </p:nvSpPr>
        <p:spPr/>
        <p:txBody>
          <a:bodyPr>
            <a:normAutofit/>
          </a:bodyPr>
          <a:lstStyle/>
          <a:p>
            <a:r>
              <a:rPr lang="en-US" dirty="0" smtClean="0"/>
              <a:t>Understand what the potential client does</a:t>
            </a:r>
          </a:p>
          <a:p>
            <a:r>
              <a:rPr lang="en-US" dirty="0" smtClean="0"/>
              <a:t>How is the prospect depositing checks?</a:t>
            </a:r>
          </a:p>
          <a:p>
            <a:r>
              <a:rPr lang="en-US" dirty="0" smtClean="0"/>
              <a:t>How is the prospect paying vendors &amp; employees?</a:t>
            </a:r>
          </a:p>
          <a:p>
            <a:r>
              <a:rPr lang="en-US" dirty="0" smtClean="0"/>
              <a:t>Does the prospect have any cash needs?</a:t>
            </a:r>
          </a:p>
          <a:p>
            <a:r>
              <a:rPr lang="en-US" dirty="0" smtClean="0"/>
              <a:t>What are the details of their deposit accounts?</a:t>
            </a:r>
          </a:p>
          <a:p>
            <a:r>
              <a:rPr lang="en-US" dirty="0" smtClean="0"/>
              <a:t>Why is prospect considering a relationship change?</a:t>
            </a:r>
          </a:p>
          <a:p>
            <a:r>
              <a:rPr lang="en-US" dirty="0" smtClean="0"/>
              <a:t>Is the prospect looking at other banks?</a:t>
            </a:r>
          </a:p>
          <a:p>
            <a:r>
              <a:rPr lang="en-US" dirty="0" smtClean="0"/>
              <a:t>What challenges the prospect the most? (economy, industry changes, etc.)</a:t>
            </a:r>
          </a:p>
        </p:txBody>
      </p:sp>
      <p:sp>
        <p:nvSpPr>
          <p:cNvPr id="5" name="Title 4"/>
          <p:cNvSpPr>
            <a:spLocks noGrp="1"/>
          </p:cNvSpPr>
          <p:nvPr>
            <p:ph type="title"/>
          </p:nvPr>
        </p:nvSpPr>
        <p:spPr/>
        <p:txBody>
          <a:bodyPr/>
          <a:lstStyle/>
          <a:p>
            <a:r>
              <a:rPr lang="en-US" dirty="0" smtClean="0"/>
              <a:t>Treasury Management Needs Assessment</a:t>
            </a:r>
            <a:endParaRPr lang="en-US" dirty="0"/>
          </a:p>
        </p:txBody>
      </p:sp>
    </p:spTree>
    <p:extLst>
      <p:ext uri="{BB962C8B-B14F-4D97-AF65-F5344CB8AC3E}">
        <p14:creationId xmlns:p14="http://schemas.microsoft.com/office/powerpoint/2010/main" val="1683669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25</a:t>
            </a:fld>
            <a:endParaRPr lang="en-US" dirty="0"/>
          </a:p>
        </p:txBody>
      </p:sp>
      <p:sp>
        <p:nvSpPr>
          <p:cNvPr id="4" name="Content Placeholder 3"/>
          <p:cNvSpPr>
            <a:spLocks noGrp="1"/>
          </p:cNvSpPr>
          <p:nvPr>
            <p:ph idx="1"/>
          </p:nvPr>
        </p:nvSpPr>
        <p:spPr/>
        <p:txBody>
          <a:bodyPr/>
          <a:lstStyle/>
          <a:p>
            <a:r>
              <a:rPr lang="en-US" b="1" u="sng" dirty="0" smtClean="0">
                <a:solidFill>
                  <a:schemeClr val="tx2">
                    <a:lumMod val="75000"/>
                  </a:schemeClr>
                </a:solidFill>
              </a:rPr>
              <a:t>“Second Prize” </a:t>
            </a:r>
            <a:r>
              <a:rPr lang="en-US" dirty="0" smtClean="0"/>
              <a:t>– During the sales process you have identified the customer’s needs &amp; developed a prioritized list of potential product solutions. Even though you might not close the deal you were hoping for, you have created a “sales friendly” atmosphere. You can be comfortable asking for a “Second Prize”. If things don’t work out as expected with the “First Prize” winner you can be the second choice. At the very least you need to get permission for ongoing calling contact.</a:t>
            </a:r>
          </a:p>
          <a:p>
            <a:r>
              <a:rPr lang="en-US" i="1" dirty="0" smtClean="0"/>
              <a:t>“Second Prize” is particularly important in developing a new relationship.</a:t>
            </a:r>
          </a:p>
          <a:p>
            <a:r>
              <a:rPr lang="en-US" dirty="0" smtClean="0"/>
              <a:t>The </a:t>
            </a:r>
            <a:r>
              <a:rPr lang="en-US" b="1" u="sng" dirty="0" smtClean="0">
                <a:solidFill>
                  <a:schemeClr val="tx2">
                    <a:lumMod val="75000"/>
                  </a:schemeClr>
                </a:solidFill>
              </a:rPr>
              <a:t>“Post-Mortem” </a:t>
            </a:r>
            <a:r>
              <a:rPr lang="en-US" dirty="0" smtClean="0"/>
              <a:t>is a concept that helps you to be your best &amp; to continually improve. Whether you win or lose the sale, get in the habit of checking for feedback. You might not always get it, or want it, but ask. Ask why did you choose us for this? Ask why you did not choose us? Learn &amp; improve and share your discoveries with your management team.</a:t>
            </a:r>
            <a:endParaRPr lang="en-US" dirty="0"/>
          </a:p>
        </p:txBody>
      </p:sp>
      <p:sp>
        <p:nvSpPr>
          <p:cNvPr id="5" name="Title 4"/>
          <p:cNvSpPr>
            <a:spLocks noGrp="1"/>
          </p:cNvSpPr>
          <p:nvPr>
            <p:ph type="title"/>
          </p:nvPr>
        </p:nvSpPr>
        <p:spPr/>
        <p:txBody>
          <a:bodyPr/>
          <a:lstStyle/>
          <a:p>
            <a:r>
              <a:rPr lang="en-US" dirty="0" smtClean="0"/>
              <a:t>Treasury Management Focused Selling</a:t>
            </a:r>
            <a:endParaRPr lang="en-US" dirty="0"/>
          </a:p>
        </p:txBody>
      </p:sp>
    </p:spTree>
    <p:extLst>
      <p:ext uri="{BB962C8B-B14F-4D97-AF65-F5344CB8AC3E}">
        <p14:creationId xmlns:p14="http://schemas.microsoft.com/office/powerpoint/2010/main" val="529052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26</a:t>
            </a:fld>
            <a:endParaRPr lang="en-US" dirty="0"/>
          </a:p>
        </p:txBody>
      </p:sp>
      <p:sp>
        <p:nvSpPr>
          <p:cNvPr id="4" name="Content Placeholder 3"/>
          <p:cNvSpPr>
            <a:spLocks noGrp="1"/>
          </p:cNvSpPr>
          <p:nvPr>
            <p:ph idx="1"/>
          </p:nvPr>
        </p:nvSpPr>
        <p:spPr/>
        <p:txBody>
          <a:bodyPr/>
          <a:lstStyle/>
          <a:p>
            <a:r>
              <a:rPr lang="en-US" dirty="0" smtClean="0"/>
              <a:t>Please be back in 10 minutes</a:t>
            </a:r>
            <a:endParaRPr lang="en-US" dirty="0"/>
          </a:p>
        </p:txBody>
      </p:sp>
      <p:sp>
        <p:nvSpPr>
          <p:cNvPr id="5" name="Title 4"/>
          <p:cNvSpPr>
            <a:spLocks noGrp="1"/>
          </p:cNvSpPr>
          <p:nvPr>
            <p:ph type="title"/>
          </p:nvPr>
        </p:nvSpPr>
        <p:spPr/>
        <p:txBody>
          <a:bodyPr/>
          <a:lstStyle/>
          <a:p>
            <a:r>
              <a:rPr lang="en-US" dirty="0" smtClean="0"/>
              <a:t>Fast Break</a:t>
            </a:r>
            <a:endParaRPr lang="en-US" dirty="0"/>
          </a:p>
        </p:txBody>
      </p:sp>
    </p:spTree>
    <p:extLst>
      <p:ext uri="{BB962C8B-B14F-4D97-AF65-F5344CB8AC3E}">
        <p14:creationId xmlns:p14="http://schemas.microsoft.com/office/powerpoint/2010/main" val="1291664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27</a:t>
            </a:fld>
            <a:endParaRPr lang="en-US" dirty="0"/>
          </a:p>
        </p:txBody>
      </p:sp>
      <p:sp>
        <p:nvSpPr>
          <p:cNvPr id="4" name="Content Placeholder 3"/>
          <p:cNvSpPr>
            <a:spLocks noGrp="1"/>
          </p:cNvSpPr>
          <p:nvPr>
            <p:ph idx="1"/>
          </p:nvPr>
        </p:nvSpPr>
        <p:spPr/>
        <p:txBody>
          <a:bodyPr>
            <a:normAutofit fontScale="85000" lnSpcReduction="20000"/>
          </a:bodyPr>
          <a:lstStyle/>
          <a:p>
            <a:r>
              <a:rPr lang="en-US" dirty="0" smtClean="0"/>
              <a:t>The bank’s unique invoicing system for commercial checking and Treasury Management services</a:t>
            </a:r>
          </a:p>
          <a:p>
            <a:r>
              <a:rPr lang="en-US" dirty="0" smtClean="0"/>
              <a:t>Provides options for customers to pay for their services using their non-interest bearing balances rather than by direct fee</a:t>
            </a:r>
          </a:p>
          <a:p>
            <a:r>
              <a:rPr lang="en-US" dirty="0" smtClean="0"/>
              <a:t>It is essential for banks to fully grasp and use AA to both sell &amp; manage Treasury Management and business depository products. Failure to do so will result in missed sales and profitability.</a:t>
            </a:r>
          </a:p>
          <a:p>
            <a:r>
              <a:rPr lang="en-US" dirty="0" smtClean="0"/>
              <a:t>Since and Earnings Credit Rate (ECR) is less expensive than paying interest, the bank may prefer to receive balances as compensation for services</a:t>
            </a:r>
          </a:p>
          <a:p>
            <a:r>
              <a:rPr lang="en-US" dirty="0" smtClean="0"/>
              <a:t>Paying with “soft” dollars (balances)may also benefit a customer who prefers to reduce direct fees &amp; eliminate taxable interest earnings. This is particularly attractive for municipalities and not-for-profits</a:t>
            </a:r>
          </a:p>
          <a:p>
            <a:r>
              <a:rPr lang="en-US" dirty="0" smtClean="0"/>
              <a:t>Monthly AA statements are a concise picture of the business checking &amp; TM services used and links these balances to the understanding of the customer’s purchasing power (and the bank’s profitability)</a:t>
            </a:r>
            <a:endParaRPr lang="en-US" dirty="0"/>
          </a:p>
        </p:txBody>
      </p:sp>
      <p:sp>
        <p:nvSpPr>
          <p:cNvPr id="5" name="Title 4"/>
          <p:cNvSpPr>
            <a:spLocks noGrp="1"/>
          </p:cNvSpPr>
          <p:nvPr>
            <p:ph type="title"/>
          </p:nvPr>
        </p:nvSpPr>
        <p:spPr/>
        <p:txBody>
          <a:bodyPr/>
          <a:lstStyle/>
          <a:p>
            <a:r>
              <a:rPr lang="en-US" dirty="0" smtClean="0"/>
              <a:t>Account Analysis (AA)</a:t>
            </a:r>
            <a:endParaRPr lang="en-US" dirty="0"/>
          </a:p>
        </p:txBody>
      </p:sp>
    </p:spTree>
    <p:extLst>
      <p:ext uri="{BB962C8B-B14F-4D97-AF65-F5344CB8AC3E}">
        <p14:creationId xmlns:p14="http://schemas.microsoft.com/office/powerpoint/2010/main" val="2224212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wipe(down)">
                                      <p:cBhvr>
                                        <p:cTn id="23" dur="580">
                                          <p:stCondLst>
                                            <p:cond delay="0"/>
                                          </p:stCondLst>
                                        </p:cTn>
                                        <p:tgtEl>
                                          <p:spTgt spid="4">
                                            <p:txEl>
                                              <p:pRg st="1" end="1"/>
                                            </p:txEl>
                                          </p:spTgt>
                                        </p:tgtEl>
                                      </p:cBhvr>
                                    </p:animEffect>
                                    <p:anim calcmode="lin" valueType="num">
                                      <p:cBhvr>
                                        <p:cTn id="24"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xEl>
                                              <p:pRg st="1" end="1"/>
                                            </p:txEl>
                                          </p:spTgt>
                                        </p:tgtEl>
                                      </p:cBhvr>
                                      <p:to x="100000" y="60000"/>
                                    </p:animScale>
                                    <p:animScale>
                                      <p:cBhvr>
                                        <p:cTn id="30" dur="166" decel="50000">
                                          <p:stCondLst>
                                            <p:cond delay="676"/>
                                          </p:stCondLst>
                                        </p:cTn>
                                        <p:tgtEl>
                                          <p:spTgt spid="4">
                                            <p:txEl>
                                              <p:pRg st="1" end="1"/>
                                            </p:txEl>
                                          </p:spTgt>
                                        </p:tgtEl>
                                      </p:cBhvr>
                                      <p:to x="100000" y="100000"/>
                                    </p:animScale>
                                    <p:animScale>
                                      <p:cBhvr>
                                        <p:cTn id="31" dur="26">
                                          <p:stCondLst>
                                            <p:cond delay="1312"/>
                                          </p:stCondLst>
                                        </p:cTn>
                                        <p:tgtEl>
                                          <p:spTgt spid="4">
                                            <p:txEl>
                                              <p:pRg st="1" end="1"/>
                                            </p:txEl>
                                          </p:spTgt>
                                        </p:tgtEl>
                                      </p:cBhvr>
                                      <p:to x="100000" y="80000"/>
                                    </p:animScale>
                                    <p:animScale>
                                      <p:cBhvr>
                                        <p:cTn id="32" dur="166" decel="50000">
                                          <p:stCondLst>
                                            <p:cond delay="1338"/>
                                          </p:stCondLst>
                                        </p:cTn>
                                        <p:tgtEl>
                                          <p:spTgt spid="4">
                                            <p:txEl>
                                              <p:pRg st="1" end="1"/>
                                            </p:txEl>
                                          </p:spTgt>
                                        </p:tgtEl>
                                      </p:cBhvr>
                                      <p:to x="100000" y="100000"/>
                                    </p:animScale>
                                    <p:animScale>
                                      <p:cBhvr>
                                        <p:cTn id="33" dur="26">
                                          <p:stCondLst>
                                            <p:cond delay="1642"/>
                                          </p:stCondLst>
                                        </p:cTn>
                                        <p:tgtEl>
                                          <p:spTgt spid="4">
                                            <p:txEl>
                                              <p:pRg st="1" end="1"/>
                                            </p:txEl>
                                          </p:spTgt>
                                        </p:tgtEl>
                                      </p:cBhvr>
                                      <p:to x="100000" y="90000"/>
                                    </p:animScale>
                                    <p:animScale>
                                      <p:cBhvr>
                                        <p:cTn id="34" dur="166" decel="50000">
                                          <p:stCondLst>
                                            <p:cond delay="1668"/>
                                          </p:stCondLst>
                                        </p:cTn>
                                        <p:tgtEl>
                                          <p:spTgt spid="4">
                                            <p:txEl>
                                              <p:pRg st="1" end="1"/>
                                            </p:txEl>
                                          </p:spTgt>
                                        </p:tgtEl>
                                      </p:cBhvr>
                                      <p:to x="100000" y="100000"/>
                                    </p:animScale>
                                    <p:animScale>
                                      <p:cBhvr>
                                        <p:cTn id="35" dur="26">
                                          <p:stCondLst>
                                            <p:cond delay="1808"/>
                                          </p:stCondLst>
                                        </p:cTn>
                                        <p:tgtEl>
                                          <p:spTgt spid="4">
                                            <p:txEl>
                                              <p:pRg st="1" end="1"/>
                                            </p:txEl>
                                          </p:spTgt>
                                        </p:tgtEl>
                                      </p:cBhvr>
                                      <p:to x="100000" y="95000"/>
                                    </p:animScale>
                                    <p:animScale>
                                      <p:cBhvr>
                                        <p:cTn id="36" dur="166" decel="50000">
                                          <p:stCondLst>
                                            <p:cond delay="1834"/>
                                          </p:stCondLst>
                                        </p:cTn>
                                        <p:tgtEl>
                                          <p:spTgt spid="4">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Effect transition="in" filter="wipe(down)">
                                      <p:cBhvr>
                                        <p:cTn id="39" dur="580">
                                          <p:stCondLst>
                                            <p:cond delay="0"/>
                                          </p:stCondLst>
                                        </p:cTn>
                                        <p:tgtEl>
                                          <p:spTgt spid="4">
                                            <p:txEl>
                                              <p:pRg st="2" end="2"/>
                                            </p:txEl>
                                          </p:spTgt>
                                        </p:tgtEl>
                                      </p:cBhvr>
                                    </p:animEffect>
                                    <p:anim calcmode="lin" valueType="num">
                                      <p:cBhvr>
                                        <p:cTn id="40" dur="1822"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4">
                                            <p:txEl>
                                              <p:pRg st="2" end="2"/>
                                            </p:txEl>
                                          </p:spTgt>
                                        </p:tgtEl>
                                      </p:cBhvr>
                                      <p:to x="100000" y="60000"/>
                                    </p:animScale>
                                    <p:animScale>
                                      <p:cBhvr>
                                        <p:cTn id="46" dur="166" decel="50000">
                                          <p:stCondLst>
                                            <p:cond delay="676"/>
                                          </p:stCondLst>
                                        </p:cTn>
                                        <p:tgtEl>
                                          <p:spTgt spid="4">
                                            <p:txEl>
                                              <p:pRg st="2" end="2"/>
                                            </p:txEl>
                                          </p:spTgt>
                                        </p:tgtEl>
                                      </p:cBhvr>
                                      <p:to x="100000" y="100000"/>
                                    </p:animScale>
                                    <p:animScale>
                                      <p:cBhvr>
                                        <p:cTn id="47" dur="26">
                                          <p:stCondLst>
                                            <p:cond delay="1312"/>
                                          </p:stCondLst>
                                        </p:cTn>
                                        <p:tgtEl>
                                          <p:spTgt spid="4">
                                            <p:txEl>
                                              <p:pRg st="2" end="2"/>
                                            </p:txEl>
                                          </p:spTgt>
                                        </p:tgtEl>
                                      </p:cBhvr>
                                      <p:to x="100000" y="80000"/>
                                    </p:animScale>
                                    <p:animScale>
                                      <p:cBhvr>
                                        <p:cTn id="48" dur="166" decel="50000">
                                          <p:stCondLst>
                                            <p:cond delay="1338"/>
                                          </p:stCondLst>
                                        </p:cTn>
                                        <p:tgtEl>
                                          <p:spTgt spid="4">
                                            <p:txEl>
                                              <p:pRg st="2" end="2"/>
                                            </p:txEl>
                                          </p:spTgt>
                                        </p:tgtEl>
                                      </p:cBhvr>
                                      <p:to x="100000" y="100000"/>
                                    </p:animScale>
                                    <p:animScale>
                                      <p:cBhvr>
                                        <p:cTn id="49" dur="26">
                                          <p:stCondLst>
                                            <p:cond delay="1642"/>
                                          </p:stCondLst>
                                        </p:cTn>
                                        <p:tgtEl>
                                          <p:spTgt spid="4">
                                            <p:txEl>
                                              <p:pRg st="2" end="2"/>
                                            </p:txEl>
                                          </p:spTgt>
                                        </p:tgtEl>
                                      </p:cBhvr>
                                      <p:to x="100000" y="90000"/>
                                    </p:animScale>
                                    <p:animScale>
                                      <p:cBhvr>
                                        <p:cTn id="50" dur="166" decel="50000">
                                          <p:stCondLst>
                                            <p:cond delay="1668"/>
                                          </p:stCondLst>
                                        </p:cTn>
                                        <p:tgtEl>
                                          <p:spTgt spid="4">
                                            <p:txEl>
                                              <p:pRg st="2" end="2"/>
                                            </p:txEl>
                                          </p:spTgt>
                                        </p:tgtEl>
                                      </p:cBhvr>
                                      <p:to x="100000" y="100000"/>
                                    </p:animScale>
                                    <p:animScale>
                                      <p:cBhvr>
                                        <p:cTn id="51" dur="26">
                                          <p:stCondLst>
                                            <p:cond delay="1808"/>
                                          </p:stCondLst>
                                        </p:cTn>
                                        <p:tgtEl>
                                          <p:spTgt spid="4">
                                            <p:txEl>
                                              <p:pRg st="2" end="2"/>
                                            </p:txEl>
                                          </p:spTgt>
                                        </p:tgtEl>
                                      </p:cBhvr>
                                      <p:to x="100000" y="95000"/>
                                    </p:animScale>
                                    <p:animScale>
                                      <p:cBhvr>
                                        <p:cTn id="52" dur="166" decel="50000">
                                          <p:stCondLst>
                                            <p:cond delay="1834"/>
                                          </p:stCondLst>
                                        </p:cTn>
                                        <p:tgtEl>
                                          <p:spTgt spid="4">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4">
                                            <p:txEl>
                                              <p:pRg st="3" end="3"/>
                                            </p:txEl>
                                          </p:spTgt>
                                        </p:tgtEl>
                                        <p:attrNameLst>
                                          <p:attrName>style.visibility</p:attrName>
                                        </p:attrNameLst>
                                      </p:cBhvr>
                                      <p:to>
                                        <p:strVal val="visible"/>
                                      </p:to>
                                    </p:set>
                                    <p:animEffect transition="in" filter="wipe(down)">
                                      <p:cBhvr>
                                        <p:cTn id="55" dur="580">
                                          <p:stCondLst>
                                            <p:cond delay="0"/>
                                          </p:stCondLst>
                                        </p:cTn>
                                        <p:tgtEl>
                                          <p:spTgt spid="4">
                                            <p:txEl>
                                              <p:pRg st="3" end="3"/>
                                            </p:txEl>
                                          </p:spTgt>
                                        </p:tgtEl>
                                      </p:cBhvr>
                                    </p:animEffect>
                                    <p:anim calcmode="lin" valueType="num">
                                      <p:cBhvr>
                                        <p:cTn id="56" dur="1822" tmFilter="0,0; 0.14,0.36; 0.43,0.73; 0.71,0.91; 1.0,1.0">
                                          <p:stCondLst>
                                            <p:cond delay="0"/>
                                          </p:stCondLst>
                                        </p:cTn>
                                        <p:tgtEl>
                                          <p:spTgt spid="4">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4">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4">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4">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4">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4">
                                            <p:txEl>
                                              <p:pRg st="3" end="3"/>
                                            </p:txEl>
                                          </p:spTgt>
                                        </p:tgtEl>
                                      </p:cBhvr>
                                      <p:to x="100000" y="60000"/>
                                    </p:animScale>
                                    <p:animScale>
                                      <p:cBhvr>
                                        <p:cTn id="62" dur="166" decel="50000">
                                          <p:stCondLst>
                                            <p:cond delay="676"/>
                                          </p:stCondLst>
                                        </p:cTn>
                                        <p:tgtEl>
                                          <p:spTgt spid="4">
                                            <p:txEl>
                                              <p:pRg st="3" end="3"/>
                                            </p:txEl>
                                          </p:spTgt>
                                        </p:tgtEl>
                                      </p:cBhvr>
                                      <p:to x="100000" y="100000"/>
                                    </p:animScale>
                                    <p:animScale>
                                      <p:cBhvr>
                                        <p:cTn id="63" dur="26">
                                          <p:stCondLst>
                                            <p:cond delay="1312"/>
                                          </p:stCondLst>
                                        </p:cTn>
                                        <p:tgtEl>
                                          <p:spTgt spid="4">
                                            <p:txEl>
                                              <p:pRg st="3" end="3"/>
                                            </p:txEl>
                                          </p:spTgt>
                                        </p:tgtEl>
                                      </p:cBhvr>
                                      <p:to x="100000" y="80000"/>
                                    </p:animScale>
                                    <p:animScale>
                                      <p:cBhvr>
                                        <p:cTn id="64" dur="166" decel="50000">
                                          <p:stCondLst>
                                            <p:cond delay="1338"/>
                                          </p:stCondLst>
                                        </p:cTn>
                                        <p:tgtEl>
                                          <p:spTgt spid="4">
                                            <p:txEl>
                                              <p:pRg st="3" end="3"/>
                                            </p:txEl>
                                          </p:spTgt>
                                        </p:tgtEl>
                                      </p:cBhvr>
                                      <p:to x="100000" y="100000"/>
                                    </p:animScale>
                                    <p:animScale>
                                      <p:cBhvr>
                                        <p:cTn id="65" dur="26">
                                          <p:stCondLst>
                                            <p:cond delay="1642"/>
                                          </p:stCondLst>
                                        </p:cTn>
                                        <p:tgtEl>
                                          <p:spTgt spid="4">
                                            <p:txEl>
                                              <p:pRg st="3" end="3"/>
                                            </p:txEl>
                                          </p:spTgt>
                                        </p:tgtEl>
                                      </p:cBhvr>
                                      <p:to x="100000" y="90000"/>
                                    </p:animScale>
                                    <p:animScale>
                                      <p:cBhvr>
                                        <p:cTn id="66" dur="166" decel="50000">
                                          <p:stCondLst>
                                            <p:cond delay="1668"/>
                                          </p:stCondLst>
                                        </p:cTn>
                                        <p:tgtEl>
                                          <p:spTgt spid="4">
                                            <p:txEl>
                                              <p:pRg st="3" end="3"/>
                                            </p:txEl>
                                          </p:spTgt>
                                        </p:tgtEl>
                                      </p:cBhvr>
                                      <p:to x="100000" y="100000"/>
                                    </p:animScale>
                                    <p:animScale>
                                      <p:cBhvr>
                                        <p:cTn id="67" dur="26">
                                          <p:stCondLst>
                                            <p:cond delay="1808"/>
                                          </p:stCondLst>
                                        </p:cTn>
                                        <p:tgtEl>
                                          <p:spTgt spid="4">
                                            <p:txEl>
                                              <p:pRg st="3" end="3"/>
                                            </p:txEl>
                                          </p:spTgt>
                                        </p:tgtEl>
                                      </p:cBhvr>
                                      <p:to x="100000" y="95000"/>
                                    </p:animScale>
                                    <p:animScale>
                                      <p:cBhvr>
                                        <p:cTn id="68" dur="166" decel="50000">
                                          <p:stCondLst>
                                            <p:cond delay="1834"/>
                                          </p:stCondLst>
                                        </p:cTn>
                                        <p:tgtEl>
                                          <p:spTgt spid="4">
                                            <p:txEl>
                                              <p:pRg st="3" end="3"/>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4">
                                            <p:txEl>
                                              <p:pRg st="4" end="4"/>
                                            </p:txEl>
                                          </p:spTgt>
                                        </p:tgtEl>
                                        <p:attrNameLst>
                                          <p:attrName>style.visibility</p:attrName>
                                        </p:attrNameLst>
                                      </p:cBhvr>
                                      <p:to>
                                        <p:strVal val="visible"/>
                                      </p:to>
                                    </p:set>
                                    <p:animEffect transition="in" filter="wipe(down)">
                                      <p:cBhvr>
                                        <p:cTn id="71" dur="580">
                                          <p:stCondLst>
                                            <p:cond delay="0"/>
                                          </p:stCondLst>
                                        </p:cTn>
                                        <p:tgtEl>
                                          <p:spTgt spid="4">
                                            <p:txEl>
                                              <p:pRg st="4" end="4"/>
                                            </p:txEl>
                                          </p:spTgt>
                                        </p:tgtEl>
                                      </p:cBhvr>
                                    </p:animEffect>
                                    <p:anim calcmode="lin" valueType="num">
                                      <p:cBhvr>
                                        <p:cTn id="72" dur="1822" tmFilter="0,0; 0.14,0.36; 0.43,0.73; 0.71,0.91; 1.0,1.0">
                                          <p:stCondLst>
                                            <p:cond delay="0"/>
                                          </p:stCondLst>
                                        </p:cTn>
                                        <p:tgtEl>
                                          <p:spTgt spid="4">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4">
                                            <p:txEl>
                                              <p:pRg st="4" end="4"/>
                                            </p:txEl>
                                          </p:spTgt>
                                        </p:tgtEl>
                                      </p:cBhvr>
                                      <p:to x="100000" y="60000"/>
                                    </p:animScale>
                                    <p:animScale>
                                      <p:cBhvr>
                                        <p:cTn id="78" dur="166" decel="50000">
                                          <p:stCondLst>
                                            <p:cond delay="676"/>
                                          </p:stCondLst>
                                        </p:cTn>
                                        <p:tgtEl>
                                          <p:spTgt spid="4">
                                            <p:txEl>
                                              <p:pRg st="4" end="4"/>
                                            </p:txEl>
                                          </p:spTgt>
                                        </p:tgtEl>
                                      </p:cBhvr>
                                      <p:to x="100000" y="100000"/>
                                    </p:animScale>
                                    <p:animScale>
                                      <p:cBhvr>
                                        <p:cTn id="79" dur="26">
                                          <p:stCondLst>
                                            <p:cond delay="1312"/>
                                          </p:stCondLst>
                                        </p:cTn>
                                        <p:tgtEl>
                                          <p:spTgt spid="4">
                                            <p:txEl>
                                              <p:pRg st="4" end="4"/>
                                            </p:txEl>
                                          </p:spTgt>
                                        </p:tgtEl>
                                      </p:cBhvr>
                                      <p:to x="100000" y="80000"/>
                                    </p:animScale>
                                    <p:animScale>
                                      <p:cBhvr>
                                        <p:cTn id="80" dur="166" decel="50000">
                                          <p:stCondLst>
                                            <p:cond delay="1338"/>
                                          </p:stCondLst>
                                        </p:cTn>
                                        <p:tgtEl>
                                          <p:spTgt spid="4">
                                            <p:txEl>
                                              <p:pRg st="4" end="4"/>
                                            </p:txEl>
                                          </p:spTgt>
                                        </p:tgtEl>
                                      </p:cBhvr>
                                      <p:to x="100000" y="100000"/>
                                    </p:animScale>
                                    <p:animScale>
                                      <p:cBhvr>
                                        <p:cTn id="81" dur="26">
                                          <p:stCondLst>
                                            <p:cond delay="1642"/>
                                          </p:stCondLst>
                                        </p:cTn>
                                        <p:tgtEl>
                                          <p:spTgt spid="4">
                                            <p:txEl>
                                              <p:pRg st="4" end="4"/>
                                            </p:txEl>
                                          </p:spTgt>
                                        </p:tgtEl>
                                      </p:cBhvr>
                                      <p:to x="100000" y="90000"/>
                                    </p:animScale>
                                    <p:animScale>
                                      <p:cBhvr>
                                        <p:cTn id="82" dur="166" decel="50000">
                                          <p:stCondLst>
                                            <p:cond delay="1668"/>
                                          </p:stCondLst>
                                        </p:cTn>
                                        <p:tgtEl>
                                          <p:spTgt spid="4">
                                            <p:txEl>
                                              <p:pRg st="4" end="4"/>
                                            </p:txEl>
                                          </p:spTgt>
                                        </p:tgtEl>
                                      </p:cBhvr>
                                      <p:to x="100000" y="100000"/>
                                    </p:animScale>
                                    <p:animScale>
                                      <p:cBhvr>
                                        <p:cTn id="83" dur="26">
                                          <p:stCondLst>
                                            <p:cond delay="1808"/>
                                          </p:stCondLst>
                                        </p:cTn>
                                        <p:tgtEl>
                                          <p:spTgt spid="4">
                                            <p:txEl>
                                              <p:pRg st="4" end="4"/>
                                            </p:txEl>
                                          </p:spTgt>
                                        </p:tgtEl>
                                      </p:cBhvr>
                                      <p:to x="100000" y="95000"/>
                                    </p:animScale>
                                    <p:animScale>
                                      <p:cBhvr>
                                        <p:cTn id="84" dur="166" decel="50000">
                                          <p:stCondLst>
                                            <p:cond delay="1834"/>
                                          </p:stCondLst>
                                        </p:cTn>
                                        <p:tgtEl>
                                          <p:spTgt spid="4">
                                            <p:txEl>
                                              <p:pRg st="4" end="4"/>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4">
                                            <p:txEl>
                                              <p:pRg st="5" end="5"/>
                                            </p:txEl>
                                          </p:spTgt>
                                        </p:tgtEl>
                                        <p:attrNameLst>
                                          <p:attrName>style.visibility</p:attrName>
                                        </p:attrNameLst>
                                      </p:cBhvr>
                                      <p:to>
                                        <p:strVal val="visible"/>
                                      </p:to>
                                    </p:set>
                                    <p:animEffect transition="in" filter="wipe(down)">
                                      <p:cBhvr>
                                        <p:cTn id="87" dur="580">
                                          <p:stCondLst>
                                            <p:cond delay="0"/>
                                          </p:stCondLst>
                                        </p:cTn>
                                        <p:tgtEl>
                                          <p:spTgt spid="4">
                                            <p:txEl>
                                              <p:pRg st="5" end="5"/>
                                            </p:txEl>
                                          </p:spTgt>
                                        </p:tgtEl>
                                      </p:cBhvr>
                                    </p:animEffect>
                                    <p:anim calcmode="lin" valueType="num">
                                      <p:cBhvr>
                                        <p:cTn id="88" dur="1822" tmFilter="0,0; 0.14,0.36; 0.43,0.73; 0.71,0.91; 1.0,1.0">
                                          <p:stCondLst>
                                            <p:cond delay="0"/>
                                          </p:stCondLst>
                                        </p:cTn>
                                        <p:tgtEl>
                                          <p:spTgt spid="4">
                                            <p:txEl>
                                              <p:pRg st="5" end="5"/>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4">
                                            <p:txEl>
                                              <p:pRg st="5" end="5"/>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4">
                                            <p:txEl>
                                              <p:pRg st="5" end="5"/>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4">
                                            <p:txEl>
                                              <p:pRg st="5" end="5"/>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4">
                                            <p:txEl>
                                              <p:pRg st="5" end="5"/>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4">
                                            <p:txEl>
                                              <p:pRg st="5" end="5"/>
                                            </p:txEl>
                                          </p:spTgt>
                                        </p:tgtEl>
                                      </p:cBhvr>
                                      <p:to x="100000" y="60000"/>
                                    </p:animScale>
                                    <p:animScale>
                                      <p:cBhvr>
                                        <p:cTn id="94" dur="166" decel="50000">
                                          <p:stCondLst>
                                            <p:cond delay="676"/>
                                          </p:stCondLst>
                                        </p:cTn>
                                        <p:tgtEl>
                                          <p:spTgt spid="4">
                                            <p:txEl>
                                              <p:pRg st="5" end="5"/>
                                            </p:txEl>
                                          </p:spTgt>
                                        </p:tgtEl>
                                      </p:cBhvr>
                                      <p:to x="100000" y="100000"/>
                                    </p:animScale>
                                    <p:animScale>
                                      <p:cBhvr>
                                        <p:cTn id="95" dur="26">
                                          <p:stCondLst>
                                            <p:cond delay="1312"/>
                                          </p:stCondLst>
                                        </p:cTn>
                                        <p:tgtEl>
                                          <p:spTgt spid="4">
                                            <p:txEl>
                                              <p:pRg st="5" end="5"/>
                                            </p:txEl>
                                          </p:spTgt>
                                        </p:tgtEl>
                                      </p:cBhvr>
                                      <p:to x="100000" y="80000"/>
                                    </p:animScale>
                                    <p:animScale>
                                      <p:cBhvr>
                                        <p:cTn id="96" dur="166" decel="50000">
                                          <p:stCondLst>
                                            <p:cond delay="1338"/>
                                          </p:stCondLst>
                                        </p:cTn>
                                        <p:tgtEl>
                                          <p:spTgt spid="4">
                                            <p:txEl>
                                              <p:pRg st="5" end="5"/>
                                            </p:txEl>
                                          </p:spTgt>
                                        </p:tgtEl>
                                      </p:cBhvr>
                                      <p:to x="100000" y="100000"/>
                                    </p:animScale>
                                    <p:animScale>
                                      <p:cBhvr>
                                        <p:cTn id="97" dur="26">
                                          <p:stCondLst>
                                            <p:cond delay="1642"/>
                                          </p:stCondLst>
                                        </p:cTn>
                                        <p:tgtEl>
                                          <p:spTgt spid="4">
                                            <p:txEl>
                                              <p:pRg st="5" end="5"/>
                                            </p:txEl>
                                          </p:spTgt>
                                        </p:tgtEl>
                                      </p:cBhvr>
                                      <p:to x="100000" y="90000"/>
                                    </p:animScale>
                                    <p:animScale>
                                      <p:cBhvr>
                                        <p:cTn id="98" dur="166" decel="50000">
                                          <p:stCondLst>
                                            <p:cond delay="1668"/>
                                          </p:stCondLst>
                                        </p:cTn>
                                        <p:tgtEl>
                                          <p:spTgt spid="4">
                                            <p:txEl>
                                              <p:pRg st="5" end="5"/>
                                            </p:txEl>
                                          </p:spTgt>
                                        </p:tgtEl>
                                      </p:cBhvr>
                                      <p:to x="100000" y="100000"/>
                                    </p:animScale>
                                    <p:animScale>
                                      <p:cBhvr>
                                        <p:cTn id="99" dur="26">
                                          <p:stCondLst>
                                            <p:cond delay="1808"/>
                                          </p:stCondLst>
                                        </p:cTn>
                                        <p:tgtEl>
                                          <p:spTgt spid="4">
                                            <p:txEl>
                                              <p:pRg st="5" end="5"/>
                                            </p:txEl>
                                          </p:spTgt>
                                        </p:tgtEl>
                                      </p:cBhvr>
                                      <p:to x="100000" y="95000"/>
                                    </p:animScale>
                                    <p:animScale>
                                      <p:cBhvr>
                                        <p:cTn id="100" dur="166" decel="50000">
                                          <p:stCondLst>
                                            <p:cond delay="1834"/>
                                          </p:stCondLst>
                                        </p:cTn>
                                        <p:tgtEl>
                                          <p:spTgt spid="4">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28</a:t>
            </a:fld>
            <a:endParaRPr lang="en-US" dirty="0"/>
          </a:p>
        </p:txBody>
      </p:sp>
      <p:sp>
        <p:nvSpPr>
          <p:cNvPr id="4" name="Content Placeholder 3"/>
          <p:cNvSpPr>
            <a:spLocks noGrp="1"/>
          </p:cNvSpPr>
          <p:nvPr>
            <p:ph idx="1"/>
          </p:nvPr>
        </p:nvSpPr>
        <p:spPr/>
        <p:txBody>
          <a:bodyPr>
            <a:normAutofit lnSpcReduction="10000"/>
          </a:bodyPr>
          <a:lstStyle/>
          <a:p>
            <a:r>
              <a:rPr lang="en-US" dirty="0" smtClean="0"/>
              <a:t>All major bank DDA systems have AA options and/or add-ons</a:t>
            </a:r>
          </a:p>
          <a:p>
            <a:r>
              <a:rPr lang="en-US" dirty="0" smtClean="0"/>
              <a:t>AA is the key to understanding current business customer activity &amp; the potential for use of Treasury Management services</a:t>
            </a:r>
          </a:p>
          <a:p>
            <a:r>
              <a:rPr lang="en-US" dirty="0" smtClean="0"/>
              <a:t>Research of existing customer account balances and transaction activity provides a Treasury Management prospect list</a:t>
            </a:r>
          </a:p>
          <a:p>
            <a:r>
              <a:rPr lang="en-US" dirty="0" smtClean="0"/>
              <a:t>Mining this data can lead to specific TM marketing campaigns and/or focused sales efforts</a:t>
            </a:r>
          </a:p>
          <a:p>
            <a:r>
              <a:rPr lang="en-US" dirty="0" smtClean="0"/>
              <a:t>AA should be used even if the bank does not intend to assess fees. Placing all or the majority of business account on an AA platform allows the bank to mine valuable transactional data not only for use in sales but also to determine the feasibility of changing current fee schedules (impact studies can then be analyzed)</a:t>
            </a:r>
            <a:endParaRPr lang="en-US" dirty="0"/>
          </a:p>
        </p:txBody>
      </p:sp>
      <p:sp>
        <p:nvSpPr>
          <p:cNvPr id="5" name="Title 4"/>
          <p:cNvSpPr>
            <a:spLocks noGrp="1"/>
          </p:cNvSpPr>
          <p:nvPr>
            <p:ph type="title"/>
          </p:nvPr>
        </p:nvSpPr>
        <p:spPr/>
        <p:txBody>
          <a:bodyPr/>
          <a:lstStyle/>
          <a:p>
            <a:r>
              <a:rPr lang="en-US" dirty="0" smtClean="0"/>
              <a:t>Account Analysis (AA)</a:t>
            </a:r>
            <a:endParaRPr lang="en-US" dirty="0"/>
          </a:p>
        </p:txBody>
      </p:sp>
    </p:spTree>
    <p:extLst>
      <p:ext uri="{BB962C8B-B14F-4D97-AF65-F5344CB8AC3E}">
        <p14:creationId xmlns:p14="http://schemas.microsoft.com/office/powerpoint/2010/main" val="602238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wipe(down)">
                                      <p:cBhvr>
                                        <p:cTn id="23" dur="580">
                                          <p:stCondLst>
                                            <p:cond delay="0"/>
                                          </p:stCondLst>
                                        </p:cTn>
                                        <p:tgtEl>
                                          <p:spTgt spid="4">
                                            <p:txEl>
                                              <p:pRg st="1" end="1"/>
                                            </p:txEl>
                                          </p:spTgt>
                                        </p:tgtEl>
                                      </p:cBhvr>
                                    </p:animEffect>
                                    <p:anim calcmode="lin" valueType="num">
                                      <p:cBhvr>
                                        <p:cTn id="24"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xEl>
                                              <p:pRg st="1" end="1"/>
                                            </p:txEl>
                                          </p:spTgt>
                                        </p:tgtEl>
                                      </p:cBhvr>
                                      <p:to x="100000" y="60000"/>
                                    </p:animScale>
                                    <p:animScale>
                                      <p:cBhvr>
                                        <p:cTn id="30" dur="166" decel="50000">
                                          <p:stCondLst>
                                            <p:cond delay="676"/>
                                          </p:stCondLst>
                                        </p:cTn>
                                        <p:tgtEl>
                                          <p:spTgt spid="4">
                                            <p:txEl>
                                              <p:pRg st="1" end="1"/>
                                            </p:txEl>
                                          </p:spTgt>
                                        </p:tgtEl>
                                      </p:cBhvr>
                                      <p:to x="100000" y="100000"/>
                                    </p:animScale>
                                    <p:animScale>
                                      <p:cBhvr>
                                        <p:cTn id="31" dur="26">
                                          <p:stCondLst>
                                            <p:cond delay="1312"/>
                                          </p:stCondLst>
                                        </p:cTn>
                                        <p:tgtEl>
                                          <p:spTgt spid="4">
                                            <p:txEl>
                                              <p:pRg st="1" end="1"/>
                                            </p:txEl>
                                          </p:spTgt>
                                        </p:tgtEl>
                                      </p:cBhvr>
                                      <p:to x="100000" y="80000"/>
                                    </p:animScale>
                                    <p:animScale>
                                      <p:cBhvr>
                                        <p:cTn id="32" dur="166" decel="50000">
                                          <p:stCondLst>
                                            <p:cond delay="1338"/>
                                          </p:stCondLst>
                                        </p:cTn>
                                        <p:tgtEl>
                                          <p:spTgt spid="4">
                                            <p:txEl>
                                              <p:pRg st="1" end="1"/>
                                            </p:txEl>
                                          </p:spTgt>
                                        </p:tgtEl>
                                      </p:cBhvr>
                                      <p:to x="100000" y="100000"/>
                                    </p:animScale>
                                    <p:animScale>
                                      <p:cBhvr>
                                        <p:cTn id="33" dur="26">
                                          <p:stCondLst>
                                            <p:cond delay="1642"/>
                                          </p:stCondLst>
                                        </p:cTn>
                                        <p:tgtEl>
                                          <p:spTgt spid="4">
                                            <p:txEl>
                                              <p:pRg st="1" end="1"/>
                                            </p:txEl>
                                          </p:spTgt>
                                        </p:tgtEl>
                                      </p:cBhvr>
                                      <p:to x="100000" y="90000"/>
                                    </p:animScale>
                                    <p:animScale>
                                      <p:cBhvr>
                                        <p:cTn id="34" dur="166" decel="50000">
                                          <p:stCondLst>
                                            <p:cond delay="1668"/>
                                          </p:stCondLst>
                                        </p:cTn>
                                        <p:tgtEl>
                                          <p:spTgt spid="4">
                                            <p:txEl>
                                              <p:pRg st="1" end="1"/>
                                            </p:txEl>
                                          </p:spTgt>
                                        </p:tgtEl>
                                      </p:cBhvr>
                                      <p:to x="100000" y="100000"/>
                                    </p:animScale>
                                    <p:animScale>
                                      <p:cBhvr>
                                        <p:cTn id="35" dur="26">
                                          <p:stCondLst>
                                            <p:cond delay="1808"/>
                                          </p:stCondLst>
                                        </p:cTn>
                                        <p:tgtEl>
                                          <p:spTgt spid="4">
                                            <p:txEl>
                                              <p:pRg st="1" end="1"/>
                                            </p:txEl>
                                          </p:spTgt>
                                        </p:tgtEl>
                                      </p:cBhvr>
                                      <p:to x="100000" y="95000"/>
                                    </p:animScale>
                                    <p:animScale>
                                      <p:cBhvr>
                                        <p:cTn id="36" dur="166" decel="50000">
                                          <p:stCondLst>
                                            <p:cond delay="1834"/>
                                          </p:stCondLst>
                                        </p:cTn>
                                        <p:tgtEl>
                                          <p:spTgt spid="4">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Effect transition="in" filter="wipe(down)">
                                      <p:cBhvr>
                                        <p:cTn id="39" dur="580">
                                          <p:stCondLst>
                                            <p:cond delay="0"/>
                                          </p:stCondLst>
                                        </p:cTn>
                                        <p:tgtEl>
                                          <p:spTgt spid="4">
                                            <p:txEl>
                                              <p:pRg st="2" end="2"/>
                                            </p:txEl>
                                          </p:spTgt>
                                        </p:tgtEl>
                                      </p:cBhvr>
                                    </p:animEffect>
                                    <p:anim calcmode="lin" valueType="num">
                                      <p:cBhvr>
                                        <p:cTn id="40" dur="1822"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4">
                                            <p:txEl>
                                              <p:pRg st="2" end="2"/>
                                            </p:txEl>
                                          </p:spTgt>
                                        </p:tgtEl>
                                      </p:cBhvr>
                                      <p:to x="100000" y="60000"/>
                                    </p:animScale>
                                    <p:animScale>
                                      <p:cBhvr>
                                        <p:cTn id="46" dur="166" decel="50000">
                                          <p:stCondLst>
                                            <p:cond delay="676"/>
                                          </p:stCondLst>
                                        </p:cTn>
                                        <p:tgtEl>
                                          <p:spTgt spid="4">
                                            <p:txEl>
                                              <p:pRg st="2" end="2"/>
                                            </p:txEl>
                                          </p:spTgt>
                                        </p:tgtEl>
                                      </p:cBhvr>
                                      <p:to x="100000" y="100000"/>
                                    </p:animScale>
                                    <p:animScale>
                                      <p:cBhvr>
                                        <p:cTn id="47" dur="26">
                                          <p:stCondLst>
                                            <p:cond delay="1312"/>
                                          </p:stCondLst>
                                        </p:cTn>
                                        <p:tgtEl>
                                          <p:spTgt spid="4">
                                            <p:txEl>
                                              <p:pRg st="2" end="2"/>
                                            </p:txEl>
                                          </p:spTgt>
                                        </p:tgtEl>
                                      </p:cBhvr>
                                      <p:to x="100000" y="80000"/>
                                    </p:animScale>
                                    <p:animScale>
                                      <p:cBhvr>
                                        <p:cTn id="48" dur="166" decel="50000">
                                          <p:stCondLst>
                                            <p:cond delay="1338"/>
                                          </p:stCondLst>
                                        </p:cTn>
                                        <p:tgtEl>
                                          <p:spTgt spid="4">
                                            <p:txEl>
                                              <p:pRg st="2" end="2"/>
                                            </p:txEl>
                                          </p:spTgt>
                                        </p:tgtEl>
                                      </p:cBhvr>
                                      <p:to x="100000" y="100000"/>
                                    </p:animScale>
                                    <p:animScale>
                                      <p:cBhvr>
                                        <p:cTn id="49" dur="26">
                                          <p:stCondLst>
                                            <p:cond delay="1642"/>
                                          </p:stCondLst>
                                        </p:cTn>
                                        <p:tgtEl>
                                          <p:spTgt spid="4">
                                            <p:txEl>
                                              <p:pRg st="2" end="2"/>
                                            </p:txEl>
                                          </p:spTgt>
                                        </p:tgtEl>
                                      </p:cBhvr>
                                      <p:to x="100000" y="90000"/>
                                    </p:animScale>
                                    <p:animScale>
                                      <p:cBhvr>
                                        <p:cTn id="50" dur="166" decel="50000">
                                          <p:stCondLst>
                                            <p:cond delay="1668"/>
                                          </p:stCondLst>
                                        </p:cTn>
                                        <p:tgtEl>
                                          <p:spTgt spid="4">
                                            <p:txEl>
                                              <p:pRg st="2" end="2"/>
                                            </p:txEl>
                                          </p:spTgt>
                                        </p:tgtEl>
                                      </p:cBhvr>
                                      <p:to x="100000" y="100000"/>
                                    </p:animScale>
                                    <p:animScale>
                                      <p:cBhvr>
                                        <p:cTn id="51" dur="26">
                                          <p:stCondLst>
                                            <p:cond delay="1808"/>
                                          </p:stCondLst>
                                        </p:cTn>
                                        <p:tgtEl>
                                          <p:spTgt spid="4">
                                            <p:txEl>
                                              <p:pRg st="2" end="2"/>
                                            </p:txEl>
                                          </p:spTgt>
                                        </p:tgtEl>
                                      </p:cBhvr>
                                      <p:to x="100000" y="95000"/>
                                    </p:animScale>
                                    <p:animScale>
                                      <p:cBhvr>
                                        <p:cTn id="52" dur="166" decel="50000">
                                          <p:stCondLst>
                                            <p:cond delay="1834"/>
                                          </p:stCondLst>
                                        </p:cTn>
                                        <p:tgtEl>
                                          <p:spTgt spid="4">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4">
                                            <p:txEl>
                                              <p:pRg st="3" end="3"/>
                                            </p:txEl>
                                          </p:spTgt>
                                        </p:tgtEl>
                                        <p:attrNameLst>
                                          <p:attrName>style.visibility</p:attrName>
                                        </p:attrNameLst>
                                      </p:cBhvr>
                                      <p:to>
                                        <p:strVal val="visible"/>
                                      </p:to>
                                    </p:set>
                                    <p:animEffect transition="in" filter="wipe(down)">
                                      <p:cBhvr>
                                        <p:cTn id="55" dur="580">
                                          <p:stCondLst>
                                            <p:cond delay="0"/>
                                          </p:stCondLst>
                                        </p:cTn>
                                        <p:tgtEl>
                                          <p:spTgt spid="4">
                                            <p:txEl>
                                              <p:pRg st="3" end="3"/>
                                            </p:txEl>
                                          </p:spTgt>
                                        </p:tgtEl>
                                      </p:cBhvr>
                                    </p:animEffect>
                                    <p:anim calcmode="lin" valueType="num">
                                      <p:cBhvr>
                                        <p:cTn id="56" dur="1822" tmFilter="0,0; 0.14,0.36; 0.43,0.73; 0.71,0.91; 1.0,1.0">
                                          <p:stCondLst>
                                            <p:cond delay="0"/>
                                          </p:stCondLst>
                                        </p:cTn>
                                        <p:tgtEl>
                                          <p:spTgt spid="4">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4">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4">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4">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4">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4">
                                            <p:txEl>
                                              <p:pRg st="3" end="3"/>
                                            </p:txEl>
                                          </p:spTgt>
                                        </p:tgtEl>
                                      </p:cBhvr>
                                      <p:to x="100000" y="60000"/>
                                    </p:animScale>
                                    <p:animScale>
                                      <p:cBhvr>
                                        <p:cTn id="62" dur="166" decel="50000">
                                          <p:stCondLst>
                                            <p:cond delay="676"/>
                                          </p:stCondLst>
                                        </p:cTn>
                                        <p:tgtEl>
                                          <p:spTgt spid="4">
                                            <p:txEl>
                                              <p:pRg st="3" end="3"/>
                                            </p:txEl>
                                          </p:spTgt>
                                        </p:tgtEl>
                                      </p:cBhvr>
                                      <p:to x="100000" y="100000"/>
                                    </p:animScale>
                                    <p:animScale>
                                      <p:cBhvr>
                                        <p:cTn id="63" dur="26">
                                          <p:stCondLst>
                                            <p:cond delay="1312"/>
                                          </p:stCondLst>
                                        </p:cTn>
                                        <p:tgtEl>
                                          <p:spTgt spid="4">
                                            <p:txEl>
                                              <p:pRg st="3" end="3"/>
                                            </p:txEl>
                                          </p:spTgt>
                                        </p:tgtEl>
                                      </p:cBhvr>
                                      <p:to x="100000" y="80000"/>
                                    </p:animScale>
                                    <p:animScale>
                                      <p:cBhvr>
                                        <p:cTn id="64" dur="166" decel="50000">
                                          <p:stCondLst>
                                            <p:cond delay="1338"/>
                                          </p:stCondLst>
                                        </p:cTn>
                                        <p:tgtEl>
                                          <p:spTgt spid="4">
                                            <p:txEl>
                                              <p:pRg st="3" end="3"/>
                                            </p:txEl>
                                          </p:spTgt>
                                        </p:tgtEl>
                                      </p:cBhvr>
                                      <p:to x="100000" y="100000"/>
                                    </p:animScale>
                                    <p:animScale>
                                      <p:cBhvr>
                                        <p:cTn id="65" dur="26">
                                          <p:stCondLst>
                                            <p:cond delay="1642"/>
                                          </p:stCondLst>
                                        </p:cTn>
                                        <p:tgtEl>
                                          <p:spTgt spid="4">
                                            <p:txEl>
                                              <p:pRg st="3" end="3"/>
                                            </p:txEl>
                                          </p:spTgt>
                                        </p:tgtEl>
                                      </p:cBhvr>
                                      <p:to x="100000" y="90000"/>
                                    </p:animScale>
                                    <p:animScale>
                                      <p:cBhvr>
                                        <p:cTn id="66" dur="166" decel="50000">
                                          <p:stCondLst>
                                            <p:cond delay="1668"/>
                                          </p:stCondLst>
                                        </p:cTn>
                                        <p:tgtEl>
                                          <p:spTgt spid="4">
                                            <p:txEl>
                                              <p:pRg st="3" end="3"/>
                                            </p:txEl>
                                          </p:spTgt>
                                        </p:tgtEl>
                                      </p:cBhvr>
                                      <p:to x="100000" y="100000"/>
                                    </p:animScale>
                                    <p:animScale>
                                      <p:cBhvr>
                                        <p:cTn id="67" dur="26">
                                          <p:stCondLst>
                                            <p:cond delay="1808"/>
                                          </p:stCondLst>
                                        </p:cTn>
                                        <p:tgtEl>
                                          <p:spTgt spid="4">
                                            <p:txEl>
                                              <p:pRg st="3" end="3"/>
                                            </p:txEl>
                                          </p:spTgt>
                                        </p:tgtEl>
                                      </p:cBhvr>
                                      <p:to x="100000" y="95000"/>
                                    </p:animScale>
                                    <p:animScale>
                                      <p:cBhvr>
                                        <p:cTn id="68" dur="166" decel="50000">
                                          <p:stCondLst>
                                            <p:cond delay="1834"/>
                                          </p:stCondLst>
                                        </p:cTn>
                                        <p:tgtEl>
                                          <p:spTgt spid="4">
                                            <p:txEl>
                                              <p:pRg st="3" end="3"/>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4">
                                            <p:txEl>
                                              <p:pRg st="4" end="4"/>
                                            </p:txEl>
                                          </p:spTgt>
                                        </p:tgtEl>
                                        <p:attrNameLst>
                                          <p:attrName>style.visibility</p:attrName>
                                        </p:attrNameLst>
                                      </p:cBhvr>
                                      <p:to>
                                        <p:strVal val="visible"/>
                                      </p:to>
                                    </p:set>
                                    <p:animEffect transition="in" filter="wipe(down)">
                                      <p:cBhvr>
                                        <p:cTn id="71" dur="580">
                                          <p:stCondLst>
                                            <p:cond delay="0"/>
                                          </p:stCondLst>
                                        </p:cTn>
                                        <p:tgtEl>
                                          <p:spTgt spid="4">
                                            <p:txEl>
                                              <p:pRg st="4" end="4"/>
                                            </p:txEl>
                                          </p:spTgt>
                                        </p:tgtEl>
                                      </p:cBhvr>
                                    </p:animEffect>
                                    <p:anim calcmode="lin" valueType="num">
                                      <p:cBhvr>
                                        <p:cTn id="72" dur="1822" tmFilter="0,0; 0.14,0.36; 0.43,0.73; 0.71,0.91; 1.0,1.0">
                                          <p:stCondLst>
                                            <p:cond delay="0"/>
                                          </p:stCondLst>
                                        </p:cTn>
                                        <p:tgtEl>
                                          <p:spTgt spid="4">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4">
                                            <p:txEl>
                                              <p:pRg st="4" end="4"/>
                                            </p:txEl>
                                          </p:spTgt>
                                        </p:tgtEl>
                                      </p:cBhvr>
                                      <p:to x="100000" y="60000"/>
                                    </p:animScale>
                                    <p:animScale>
                                      <p:cBhvr>
                                        <p:cTn id="78" dur="166" decel="50000">
                                          <p:stCondLst>
                                            <p:cond delay="676"/>
                                          </p:stCondLst>
                                        </p:cTn>
                                        <p:tgtEl>
                                          <p:spTgt spid="4">
                                            <p:txEl>
                                              <p:pRg st="4" end="4"/>
                                            </p:txEl>
                                          </p:spTgt>
                                        </p:tgtEl>
                                      </p:cBhvr>
                                      <p:to x="100000" y="100000"/>
                                    </p:animScale>
                                    <p:animScale>
                                      <p:cBhvr>
                                        <p:cTn id="79" dur="26">
                                          <p:stCondLst>
                                            <p:cond delay="1312"/>
                                          </p:stCondLst>
                                        </p:cTn>
                                        <p:tgtEl>
                                          <p:spTgt spid="4">
                                            <p:txEl>
                                              <p:pRg st="4" end="4"/>
                                            </p:txEl>
                                          </p:spTgt>
                                        </p:tgtEl>
                                      </p:cBhvr>
                                      <p:to x="100000" y="80000"/>
                                    </p:animScale>
                                    <p:animScale>
                                      <p:cBhvr>
                                        <p:cTn id="80" dur="166" decel="50000">
                                          <p:stCondLst>
                                            <p:cond delay="1338"/>
                                          </p:stCondLst>
                                        </p:cTn>
                                        <p:tgtEl>
                                          <p:spTgt spid="4">
                                            <p:txEl>
                                              <p:pRg st="4" end="4"/>
                                            </p:txEl>
                                          </p:spTgt>
                                        </p:tgtEl>
                                      </p:cBhvr>
                                      <p:to x="100000" y="100000"/>
                                    </p:animScale>
                                    <p:animScale>
                                      <p:cBhvr>
                                        <p:cTn id="81" dur="26">
                                          <p:stCondLst>
                                            <p:cond delay="1642"/>
                                          </p:stCondLst>
                                        </p:cTn>
                                        <p:tgtEl>
                                          <p:spTgt spid="4">
                                            <p:txEl>
                                              <p:pRg st="4" end="4"/>
                                            </p:txEl>
                                          </p:spTgt>
                                        </p:tgtEl>
                                      </p:cBhvr>
                                      <p:to x="100000" y="90000"/>
                                    </p:animScale>
                                    <p:animScale>
                                      <p:cBhvr>
                                        <p:cTn id="82" dur="166" decel="50000">
                                          <p:stCondLst>
                                            <p:cond delay="1668"/>
                                          </p:stCondLst>
                                        </p:cTn>
                                        <p:tgtEl>
                                          <p:spTgt spid="4">
                                            <p:txEl>
                                              <p:pRg st="4" end="4"/>
                                            </p:txEl>
                                          </p:spTgt>
                                        </p:tgtEl>
                                      </p:cBhvr>
                                      <p:to x="100000" y="100000"/>
                                    </p:animScale>
                                    <p:animScale>
                                      <p:cBhvr>
                                        <p:cTn id="83" dur="26">
                                          <p:stCondLst>
                                            <p:cond delay="1808"/>
                                          </p:stCondLst>
                                        </p:cTn>
                                        <p:tgtEl>
                                          <p:spTgt spid="4">
                                            <p:txEl>
                                              <p:pRg st="4" end="4"/>
                                            </p:txEl>
                                          </p:spTgt>
                                        </p:tgtEl>
                                      </p:cBhvr>
                                      <p:to x="100000" y="95000"/>
                                    </p:animScale>
                                    <p:animScale>
                                      <p:cBhvr>
                                        <p:cTn id="84" dur="166" decel="50000">
                                          <p:stCondLst>
                                            <p:cond delay="1834"/>
                                          </p:stCondLst>
                                        </p:cTn>
                                        <p:tgtEl>
                                          <p:spTgt spid="4">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29</a:t>
            </a:fld>
            <a:endParaRPr lang="en-US" dirty="0"/>
          </a:p>
        </p:txBody>
      </p:sp>
      <p:sp>
        <p:nvSpPr>
          <p:cNvPr id="4" name="Content Placeholder 3"/>
          <p:cNvSpPr>
            <a:spLocks noGrp="1"/>
          </p:cNvSpPr>
          <p:nvPr>
            <p:ph idx="1"/>
          </p:nvPr>
        </p:nvSpPr>
        <p:spPr/>
        <p:txBody>
          <a:bodyPr/>
          <a:lstStyle/>
          <a:p>
            <a:r>
              <a:rPr lang="en-US" dirty="0" smtClean="0"/>
              <a:t>ECRs are bank chosen rates that may or may not be tied to a recognizable rate index. They are always lower than traditional interest rates and may be tiered by balances.</a:t>
            </a:r>
          </a:p>
          <a:p>
            <a:r>
              <a:rPr lang="en-US" dirty="0" smtClean="0"/>
              <a:t>ECRs may be changed without advance notice and they can be adjusted by customer group or individual customer providing the bank with a unique and powerful pricing tool.</a:t>
            </a:r>
          </a:p>
          <a:p>
            <a:r>
              <a:rPr lang="en-US" dirty="0" smtClean="0"/>
              <a:t>The bank’s specific need for low-cost balances may drive the setting of their ECR.</a:t>
            </a:r>
          </a:p>
          <a:p>
            <a:r>
              <a:rPr lang="en-US" dirty="0" smtClean="0"/>
              <a:t>Obtaining a new business relationship (or retaining an existing client) should include consideration of an exception ECR. This may be more palatable than the waiver of fees because the ECR could be raised at a later date with more ease than introducing and/or increasing fees.</a:t>
            </a:r>
            <a:endParaRPr lang="en-US" dirty="0"/>
          </a:p>
        </p:txBody>
      </p:sp>
      <p:sp>
        <p:nvSpPr>
          <p:cNvPr id="5" name="Title 4"/>
          <p:cNvSpPr>
            <a:spLocks noGrp="1"/>
          </p:cNvSpPr>
          <p:nvPr>
            <p:ph type="title"/>
          </p:nvPr>
        </p:nvSpPr>
        <p:spPr/>
        <p:txBody>
          <a:bodyPr/>
          <a:lstStyle/>
          <a:p>
            <a:r>
              <a:rPr lang="en-US" dirty="0" smtClean="0"/>
              <a:t>AA Principles – Earnings Credits (ECRs)</a:t>
            </a:r>
            <a:endParaRPr lang="en-US" dirty="0"/>
          </a:p>
        </p:txBody>
      </p:sp>
    </p:spTree>
    <p:extLst>
      <p:ext uri="{BB962C8B-B14F-4D97-AF65-F5344CB8AC3E}">
        <p14:creationId xmlns:p14="http://schemas.microsoft.com/office/powerpoint/2010/main" val="2732137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wipe(down)">
                                      <p:cBhvr>
                                        <p:cTn id="23" dur="580">
                                          <p:stCondLst>
                                            <p:cond delay="0"/>
                                          </p:stCondLst>
                                        </p:cTn>
                                        <p:tgtEl>
                                          <p:spTgt spid="4">
                                            <p:txEl>
                                              <p:pRg st="1" end="1"/>
                                            </p:txEl>
                                          </p:spTgt>
                                        </p:tgtEl>
                                      </p:cBhvr>
                                    </p:animEffect>
                                    <p:anim calcmode="lin" valueType="num">
                                      <p:cBhvr>
                                        <p:cTn id="24"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xEl>
                                              <p:pRg st="1" end="1"/>
                                            </p:txEl>
                                          </p:spTgt>
                                        </p:tgtEl>
                                      </p:cBhvr>
                                      <p:to x="100000" y="60000"/>
                                    </p:animScale>
                                    <p:animScale>
                                      <p:cBhvr>
                                        <p:cTn id="30" dur="166" decel="50000">
                                          <p:stCondLst>
                                            <p:cond delay="676"/>
                                          </p:stCondLst>
                                        </p:cTn>
                                        <p:tgtEl>
                                          <p:spTgt spid="4">
                                            <p:txEl>
                                              <p:pRg st="1" end="1"/>
                                            </p:txEl>
                                          </p:spTgt>
                                        </p:tgtEl>
                                      </p:cBhvr>
                                      <p:to x="100000" y="100000"/>
                                    </p:animScale>
                                    <p:animScale>
                                      <p:cBhvr>
                                        <p:cTn id="31" dur="26">
                                          <p:stCondLst>
                                            <p:cond delay="1312"/>
                                          </p:stCondLst>
                                        </p:cTn>
                                        <p:tgtEl>
                                          <p:spTgt spid="4">
                                            <p:txEl>
                                              <p:pRg st="1" end="1"/>
                                            </p:txEl>
                                          </p:spTgt>
                                        </p:tgtEl>
                                      </p:cBhvr>
                                      <p:to x="100000" y="80000"/>
                                    </p:animScale>
                                    <p:animScale>
                                      <p:cBhvr>
                                        <p:cTn id="32" dur="166" decel="50000">
                                          <p:stCondLst>
                                            <p:cond delay="1338"/>
                                          </p:stCondLst>
                                        </p:cTn>
                                        <p:tgtEl>
                                          <p:spTgt spid="4">
                                            <p:txEl>
                                              <p:pRg st="1" end="1"/>
                                            </p:txEl>
                                          </p:spTgt>
                                        </p:tgtEl>
                                      </p:cBhvr>
                                      <p:to x="100000" y="100000"/>
                                    </p:animScale>
                                    <p:animScale>
                                      <p:cBhvr>
                                        <p:cTn id="33" dur="26">
                                          <p:stCondLst>
                                            <p:cond delay="1642"/>
                                          </p:stCondLst>
                                        </p:cTn>
                                        <p:tgtEl>
                                          <p:spTgt spid="4">
                                            <p:txEl>
                                              <p:pRg st="1" end="1"/>
                                            </p:txEl>
                                          </p:spTgt>
                                        </p:tgtEl>
                                      </p:cBhvr>
                                      <p:to x="100000" y="90000"/>
                                    </p:animScale>
                                    <p:animScale>
                                      <p:cBhvr>
                                        <p:cTn id="34" dur="166" decel="50000">
                                          <p:stCondLst>
                                            <p:cond delay="1668"/>
                                          </p:stCondLst>
                                        </p:cTn>
                                        <p:tgtEl>
                                          <p:spTgt spid="4">
                                            <p:txEl>
                                              <p:pRg st="1" end="1"/>
                                            </p:txEl>
                                          </p:spTgt>
                                        </p:tgtEl>
                                      </p:cBhvr>
                                      <p:to x="100000" y="100000"/>
                                    </p:animScale>
                                    <p:animScale>
                                      <p:cBhvr>
                                        <p:cTn id="35" dur="26">
                                          <p:stCondLst>
                                            <p:cond delay="1808"/>
                                          </p:stCondLst>
                                        </p:cTn>
                                        <p:tgtEl>
                                          <p:spTgt spid="4">
                                            <p:txEl>
                                              <p:pRg st="1" end="1"/>
                                            </p:txEl>
                                          </p:spTgt>
                                        </p:tgtEl>
                                      </p:cBhvr>
                                      <p:to x="100000" y="95000"/>
                                    </p:animScale>
                                    <p:animScale>
                                      <p:cBhvr>
                                        <p:cTn id="36" dur="166" decel="50000">
                                          <p:stCondLst>
                                            <p:cond delay="1834"/>
                                          </p:stCondLst>
                                        </p:cTn>
                                        <p:tgtEl>
                                          <p:spTgt spid="4">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Effect transition="in" filter="wipe(down)">
                                      <p:cBhvr>
                                        <p:cTn id="39" dur="580">
                                          <p:stCondLst>
                                            <p:cond delay="0"/>
                                          </p:stCondLst>
                                        </p:cTn>
                                        <p:tgtEl>
                                          <p:spTgt spid="4">
                                            <p:txEl>
                                              <p:pRg st="2" end="2"/>
                                            </p:txEl>
                                          </p:spTgt>
                                        </p:tgtEl>
                                      </p:cBhvr>
                                    </p:animEffect>
                                    <p:anim calcmode="lin" valueType="num">
                                      <p:cBhvr>
                                        <p:cTn id="40" dur="1822"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4">
                                            <p:txEl>
                                              <p:pRg st="2" end="2"/>
                                            </p:txEl>
                                          </p:spTgt>
                                        </p:tgtEl>
                                      </p:cBhvr>
                                      <p:to x="100000" y="60000"/>
                                    </p:animScale>
                                    <p:animScale>
                                      <p:cBhvr>
                                        <p:cTn id="46" dur="166" decel="50000">
                                          <p:stCondLst>
                                            <p:cond delay="676"/>
                                          </p:stCondLst>
                                        </p:cTn>
                                        <p:tgtEl>
                                          <p:spTgt spid="4">
                                            <p:txEl>
                                              <p:pRg st="2" end="2"/>
                                            </p:txEl>
                                          </p:spTgt>
                                        </p:tgtEl>
                                      </p:cBhvr>
                                      <p:to x="100000" y="100000"/>
                                    </p:animScale>
                                    <p:animScale>
                                      <p:cBhvr>
                                        <p:cTn id="47" dur="26">
                                          <p:stCondLst>
                                            <p:cond delay="1312"/>
                                          </p:stCondLst>
                                        </p:cTn>
                                        <p:tgtEl>
                                          <p:spTgt spid="4">
                                            <p:txEl>
                                              <p:pRg st="2" end="2"/>
                                            </p:txEl>
                                          </p:spTgt>
                                        </p:tgtEl>
                                      </p:cBhvr>
                                      <p:to x="100000" y="80000"/>
                                    </p:animScale>
                                    <p:animScale>
                                      <p:cBhvr>
                                        <p:cTn id="48" dur="166" decel="50000">
                                          <p:stCondLst>
                                            <p:cond delay="1338"/>
                                          </p:stCondLst>
                                        </p:cTn>
                                        <p:tgtEl>
                                          <p:spTgt spid="4">
                                            <p:txEl>
                                              <p:pRg st="2" end="2"/>
                                            </p:txEl>
                                          </p:spTgt>
                                        </p:tgtEl>
                                      </p:cBhvr>
                                      <p:to x="100000" y="100000"/>
                                    </p:animScale>
                                    <p:animScale>
                                      <p:cBhvr>
                                        <p:cTn id="49" dur="26">
                                          <p:stCondLst>
                                            <p:cond delay="1642"/>
                                          </p:stCondLst>
                                        </p:cTn>
                                        <p:tgtEl>
                                          <p:spTgt spid="4">
                                            <p:txEl>
                                              <p:pRg st="2" end="2"/>
                                            </p:txEl>
                                          </p:spTgt>
                                        </p:tgtEl>
                                      </p:cBhvr>
                                      <p:to x="100000" y="90000"/>
                                    </p:animScale>
                                    <p:animScale>
                                      <p:cBhvr>
                                        <p:cTn id="50" dur="166" decel="50000">
                                          <p:stCondLst>
                                            <p:cond delay="1668"/>
                                          </p:stCondLst>
                                        </p:cTn>
                                        <p:tgtEl>
                                          <p:spTgt spid="4">
                                            <p:txEl>
                                              <p:pRg st="2" end="2"/>
                                            </p:txEl>
                                          </p:spTgt>
                                        </p:tgtEl>
                                      </p:cBhvr>
                                      <p:to x="100000" y="100000"/>
                                    </p:animScale>
                                    <p:animScale>
                                      <p:cBhvr>
                                        <p:cTn id="51" dur="26">
                                          <p:stCondLst>
                                            <p:cond delay="1808"/>
                                          </p:stCondLst>
                                        </p:cTn>
                                        <p:tgtEl>
                                          <p:spTgt spid="4">
                                            <p:txEl>
                                              <p:pRg st="2" end="2"/>
                                            </p:txEl>
                                          </p:spTgt>
                                        </p:tgtEl>
                                      </p:cBhvr>
                                      <p:to x="100000" y="95000"/>
                                    </p:animScale>
                                    <p:animScale>
                                      <p:cBhvr>
                                        <p:cTn id="52" dur="166" decel="50000">
                                          <p:stCondLst>
                                            <p:cond delay="1834"/>
                                          </p:stCondLst>
                                        </p:cTn>
                                        <p:tgtEl>
                                          <p:spTgt spid="4">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4">
                                            <p:txEl>
                                              <p:pRg st="3" end="3"/>
                                            </p:txEl>
                                          </p:spTgt>
                                        </p:tgtEl>
                                        <p:attrNameLst>
                                          <p:attrName>style.visibility</p:attrName>
                                        </p:attrNameLst>
                                      </p:cBhvr>
                                      <p:to>
                                        <p:strVal val="visible"/>
                                      </p:to>
                                    </p:set>
                                    <p:animEffect transition="in" filter="wipe(down)">
                                      <p:cBhvr>
                                        <p:cTn id="55" dur="580">
                                          <p:stCondLst>
                                            <p:cond delay="0"/>
                                          </p:stCondLst>
                                        </p:cTn>
                                        <p:tgtEl>
                                          <p:spTgt spid="4">
                                            <p:txEl>
                                              <p:pRg st="3" end="3"/>
                                            </p:txEl>
                                          </p:spTgt>
                                        </p:tgtEl>
                                      </p:cBhvr>
                                    </p:animEffect>
                                    <p:anim calcmode="lin" valueType="num">
                                      <p:cBhvr>
                                        <p:cTn id="56" dur="1822" tmFilter="0,0; 0.14,0.36; 0.43,0.73; 0.71,0.91; 1.0,1.0">
                                          <p:stCondLst>
                                            <p:cond delay="0"/>
                                          </p:stCondLst>
                                        </p:cTn>
                                        <p:tgtEl>
                                          <p:spTgt spid="4">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4">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4">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4">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4">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4">
                                            <p:txEl>
                                              <p:pRg st="3" end="3"/>
                                            </p:txEl>
                                          </p:spTgt>
                                        </p:tgtEl>
                                      </p:cBhvr>
                                      <p:to x="100000" y="60000"/>
                                    </p:animScale>
                                    <p:animScale>
                                      <p:cBhvr>
                                        <p:cTn id="62" dur="166" decel="50000">
                                          <p:stCondLst>
                                            <p:cond delay="676"/>
                                          </p:stCondLst>
                                        </p:cTn>
                                        <p:tgtEl>
                                          <p:spTgt spid="4">
                                            <p:txEl>
                                              <p:pRg st="3" end="3"/>
                                            </p:txEl>
                                          </p:spTgt>
                                        </p:tgtEl>
                                      </p:cBhvr>
                                      <p:to x="100000" y="100000"/>
                                    </p:animScale>
                                    <p:animScale>
                                      <p:cBhvr>
                                        <p:cTn id="63" dur="26">
                                          <p:stCondLst>
                                            <p:cond delay="1312"/>
                                          </p:stCondLst>
                                        </p:cTn>
                                        <p:tgtEl>
                                          <p:spTgt spid="4">
                                            <p:txEl>
                                              <p:pRg st="3" end="3"/>
                                            </p:txEl>
                                          </p:spTgt>
                                        </p:tgtEl>
                                      </p:cBhvr>
                                      <p:to x="100000" y="80000"/>
                                    </p:animScale>
                                    <p:animScale>
                                      <p:cBhvr>
                                        <p:cTn id="64" dur="166" decel="50000">
                                          <p:stCondLst>
                                            <p:cond delay="1338"/>
                                          </p:stCondLst>
                                        </p:cTn>
                                        <p:tgtEl>
                                          <p:spTgt spid="4">
                                            <p:txEl>
                                              <p:pRg st="3" end="3"/>
                                            </p:txEl>
                                          </p:spTgt>
                                        </p:tgtEl>
                                      </p:cBhvr>
                                      <p:to x="100000" y="100000"/>
                                    </p:animScale>
                                    <p:animScale>
                                      <p:cBhvr>
                                        <p:cTn id="65" dur="26">
                                          <p:stCondLst>
                                            <p:cond delay="1642"/>
                                          </p:stCondLst>
                                        </p:cTn>
                                        <p:tgtEl>
                                          <p:spTgt spid="4">
                                            <p:txEl>
                                              <p:pRg st="3" end="3"/>
                                            </p:txEl>
                                          </p:spTgt>
                                        </p:tgtEl>
                                      </p:cBhvr>
                                      <p:to x="100000" y="90000"/>
                                    </p:animScale>
                                    <p:animScale>
                                      <p:cBhvr>
                                        <p:cTn id="66" dur="166" decel="50000">
                                          <p:stCondLst>
                                            <p:cond delay="1668"/>
                                          </p:stCondLst>
                                        </p:cTn>
                                        <p:tgtEl>
                                          <p:spTgt spid="4">
                                            <p:txEl>
                                              <p:pRg st="3" end="3"/>
                                            </p:txEl>
                                          </p:spTgt>
                                        </p:tgtEl>
                                      </p:cBhvr>
                                      <p:to x="100000" y="100000"/>
                                    </p:animScale>
                                    <p:animScale>
                                      <p:cBhvr>
                                        <p:cTn id="67" dur="26">
                                          <p:stCondLst>
                                            <p:cond delay="1808"/>
                                          </p:stCondLst>
                                        </p:cTn>
                                        <p:tgtEl>
                                          <p:spTgt spid="4">
                                            <p:txEl>
                                              <p:pRg st="3" end="3"/>
                                            </p:txEl>
                                          </p:spTgt>
                                        </p:tgtEl>
                                      </p:cBhvr>
                                      <p:to x="100000" y="95000"/>
                                    </p:animScale>
                                    <p:animScale>
                                      <p:cBhvr>
                                        <p:cTn id="68" dur="166" decel="50000">
                                          <p:stCondLst>
                                            <p:cond delay="1834"/>
                                          </p:stCondLst>
                                        </p:cTn>
                                        <p:tgtEl>
                                          <p:spTgt spid="4">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rmAutofit fontScale="92500"/>
          </a:bodyPr>
          <a:lstStyle/>
          <a:p>
            <a:pPr lvl="0"/>
            <a:r>
              <a:rPr lang="en-US" dirty="0" smtClean="0"/>
              <a:t>Provide an understanding of Treasury Management products &amp; concepts</a:t>
            </a:r>
          </a:p>
          <a:p>
            <a:pPr lvl="0"/>
            <a:r>
              <a:rPr lang="en-US" dirty="0" smtClean="0"/>
              <a:t>Discuss how these products provide value to business clients and to the bank</a:t>
            </a:r>
          </a:p>
          <a:p>
            <a:pPr lvl="0"/>
            <a:r>
              <a:rPr lang="en-US" dirty="0" smtClean="0"/>
              <a:t>Discuss the relationship between deposit and Treasury Management products</a:t>
            </a:r>
          </a:p>
          <a:p>
            <a:r>
              <a:rPr lang="en-US" dirty="0"/>
              <a:t>Identify new and trending Treasury Management products </a:t>
            </a:r>
            <a:r>
              <a:rPr lang="en-US" dirty="0" smtClean="0"/>
              <a:t>and competitors</a:t>
            </a:r>
          </a:p>
          <a:p>
            <a:r>
              <a:rPr lang="en-US" dirty="0" smtClean="0"/>
              <a:t>Offer Treasury Management sales tips and best practices for success</a:t>
            </a:r>
            <a:endParaRPr lang="en-US" dirty="0"/>
          </a:p>
          <a:p>
            <a:pPr lvl="0"/>
            <a:endParaRPr lang="en-US" dirty="0" smtClean="0"/>
          </a:p>
          <a:p>
            <a:pPr marL="0" lvl="0" indent="0">
              <a:buNone/>
            </a:pPr>
            <a:endParaRPr lang="en-US" dirty="0"/>
          </a:p>
          <a:p>
            <a:pPr marL="0" lvl="0" indent="0">
              <a:buNone/>
            </a:pPr>
            <a:r>
              <a:rPr lang="en-US" b="1" i="1" dirty="0" smtClean="0">
                <a:solidFill>
                  <a:schemeClr val="accent1">
                    <a:lumMod val="75000"/>
                  </a:schemeClr>
                </a:solidFill>
              </a:rPr>
              <a:t>Session scheduled from </a:t>
            </a:r>
            <a:r>
              <a:rPr lang="en-US" b="1" i="1" dirty="0">
                <a:solidFill>
                  <a:schemeClr val="accent1">
                    <a:lumMod val="75000"/>
                  </a:schemeClr>
                </a:solidFill>
              </a:rPr>
              <a:t>9</a:t>
            </a:r>
            <a:r>
              <a:rPr lang="en-US" b="1" i="1" dirty="0" smtClean="0">
                <a:solidFill>
                  <a:schemeClr val="accent1">
                    <a:lumMod val="75000"/>
                  </a:schemeClr>
                </a:solidFill>
              </a:rPr>
              <a:t>:30am to 12:00pm with two brief ten minute breaks.</a:t>
            </a:r>
          </a:p>
        </p:txBody>
      </p:sp>
      <p:sp>
        <p:nvSpPr>
          <p:cNvPr id="13" name="Title 12"/>
          <p:cNvSpPr>
            <a:spLocks noGrp="1"/>
          </p:cNvSpPr>
          <p:nvPr>
            <p:ph type="title"/>
          </p:nvPr>
        </p:nvSpPr>
        <p:spPr/>
        <p:txBody>
          <a:bodyPr/>
          <a:lstStyle/>
          <a:p>
            <a:r>
              <a:rPr lang="en-US" dirty="0" smtClean="0"/>
              <a:t>Session Objectives	</a:t>
            </a:r>
            <a:endParaRPr lang="en-US" dirty="0"/>
          </a:p>
        </p:txBody>
      </p:sp>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3</a:t>
            </a:fld>
            <a:endParaRPr lang="en-US" dirty="0"/>
          </a:p>
        </p:txBody>
      </p:sp>
    </p:spTree>
    <p:extLst>
      <p:ext uri="{BB962C8B-B14F-4D97-AF65-F5344CB8AC3E}">
        <p14:creationId xmlns:p14="http://schemas.microsoft.com/office/powerpoint/2010/main" val="6859963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30</a:t>
            </a:fld>
            <a:endParaRPr lang="en-US" dirty="0"/>
          </a:p>
        </p:txBody>
      </p:sp>
      <p:sp>
        <p:nvSpPr>
          <p:cNvPr id="4" name="Content Placeholder 3"/>
          <p:cNvSpPr>
            <a:spLocks noGrp="1"/>
          </p:cNvSpPr>
          <p:nvPr>
            <p:ph idx="1"/>
          </p:nvPr>
        </p:nvSpPr>
        <p:spPr/>
        <p:txBody>
          <a:bodyPr/>
          <a:lstStyle/>
          <a:p>
            <a:r>
              <a:rPr lang="en-US" dirty="0" smtClean="0"/>
              <a:t>Understanding the AA strategy of your competitors provides a treasure trove of information. Not only can you see their respective service pricing but also their volume tiering, ECR, &amp; exception pricing policy.</a:t>
            </a:r>
          </a:p>
          <a:p>
            <a:r>
              <a:rPr lang="en-US" dirty="0" smtClean="0"/>
              <a:t>When meeting a potential TM prospect you should always try to obtain a current copy of their AA statement in order to determine how you may provide better product choices and/or more creative pricing.</a:t>
            </a:r>
          </a:p>
          <a:p>
            <a:r>
              <a:rPr lang="en-US" dirty="0" smtClean="0"/>
              <a:t>Becoming familiar with other bank’s AA statements is a key to successfully selling Treasury Management products.</a:t>
            </a:r>
          </a:p>
          <a:p>
            <a:r>
              <a:rPr lang="en-US" dirty="0" smtClean="0"/>
              <a:t>Preparing Treasury Management product proposals requires access to current &amp; historical AA and DDA statement data</a:t>
            </a:r>
            <a:endParaRPr lang="en-US" dirty="0"/>
          </a:p>
        </p:txBody>
      </p:sp>
      <p:sp>
        <p:nvSpPr>
          <p:cNvPr id="5" name="Title 4"/>
          <p:cNvSpPr>
            <a:spLocks noGrp="1"/>
          </p:cNvSpPr>
          <p:nvPr>
            <p:ph type="title"/>
          </p:nvPr>
        </p:nvSpPr>
        <p:spPr/>
        <p:txBody>
          <a:bodyPr/>
          <a:lstStyle/>
          <a:p>
            <a:r>
              <a:rPr lang="en-US" dirty="0" smtClean="0"/>
              <a:t>AA Principles – Competitive Treasure Trove</a:t>
            </a:r>
            <a:endParaRPr lang="en-US" dirty="0"/>
          </a:p>
        </p:txBody>
      </p:sp>
    </p:spTree>
    <p:extLst>
      <p:ext uri="{BB962C8B-B14F-4D97-AF65-F5344CB8AC3E}">
        <p14:creationId xmlns:p14="http://schemas.microsoft.com/office/powerpoint/2010/main" val="2488535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31</a:t>
            </a:fld>
            <a:endParaRPr lang="en-US" dirty="0"/>
          </a:p>
        </p:txBody>
      </p:sp>
      <p:sp>
        <p:nvSpPr>
          <p:cNvPr id="4" name="Content Placeholder 3"/>
          <p:cNvSpPr>
            <a:spLocks noGrp="1"/>
          </p:cNvSpPr>
          <p:nvPr>
            <p:ph idx="1"/>
          </p:nvPr>
        </p:nvSpPr>
        <p:spPr/>
        <p:txBody>
          <a:bodyPr>
            <a:normAutofit/>
          </a:bodyPr>
          <a:lstStyle/>
          <a:p>
            <a:r>
              <a:rPr lang="en-US" b="1" i="1" dirty="0" smtClean="0"/>
              <a:t>WHO WANTS TO PAY WITH BALANCES?</a:t>
            </a:r>
          </a:p>
          <a:p>
            <a:pPr marL="0" indent="0">
              <a:buNone/>
            </a:pPr>
            <a:endParaRPr lang="en-US" b="1" i="1" dirty="0" smtClean="0"/>
          </a:p>
          <a:p>
            <a:r>
              <a:rPr lang="en-US" b="1" i="1" dirty="0" smtClean="0"/>
              <a:t>TARGETING PROSPECTS WITH LARGE BALANCES</a:t>
            </a:r>
          </a:p>
        </p:txBody>
      </p:sp>
      <p:sp>
        <p:nvSpPr>
          <p:cNvPr id="5" name="Title 4"/>
          <p:cNvSpPr>
            <a:spLocks noGrp="1"/>
          </p:cNvSpPr>
          <p:nvPr>
            <p:ph type="title"/>
          </p:nvPr>
        </p:nvSpPr>
        <p:spPr/>
        <p:txBody>
          <a:bodyPr/>
          <a:lstStyle/>
          <a:p>
            <a:r>
              <a:rPr lang="en-US" dirty="0" smtClean="0"/>
              <a:t>Group Discussion– </a:t>
            </a:r>
            <a:endParaRPr lang="en-US" dirty="0"/>
          </a:p>
        </p:txBody>
      </p:sp>
    </p:spTree>
    <p:extLst>
      <p:ext uri="{BB962C8B-B14F-4D97-AF65-F5344CB8AC3E}">
        <p14:creationId xmlns:p14="http://schemas.microsoft.com/office/powerpoint/2010/main" val="1012433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32</a:t>
            </a:fld>
            <a:endParaRPr lang="en-US" dirty="0"/>
          </a:p>
        </p:txBody>
      </p:sp>
      <p:sp>
        <p:nvSpPr>
          <p:cNvPr id="4" name="Content Placeholder 3"/>
          <p:cNvSpPr>
            <a:spLocks noGrp="1"/>
          </p:cNvSpPr>
          <p:nvPr>
            <p:ph idx="1"/>
          </p:nvPr>
        </p:nvSpPr>
        <p:spPr/>
        <p:txBody>
          <a:bodyPr/>
          <a:lstStyle/>
          <a:p>
            <a:r>
              <a:rPr lang="en-US" dirty="0" smtClean="0"/>
              <a:t>Session Two @ 9:30am </a:t>
            </a:r>
          </a:p>
          <a:p>
            <a:r>
              <a:rPr lang="en-US" dirty="0" smtClean="0"/>
              <a:t>Questions, comments, concerns?</a:t>
            </a:r>
          </a:p>
          <a:p>
            <a:r>
              <a:rPr lang="en-US" dirty="0" smtClean="0"/>
              <a:t>Send additions or omissions to </a:t>
            </a:r>
            <a:r>
              <a:rPr lang="en-US" i="1" u="sng" dirty="0" smtClean="0">
                <a:hlinkClick r:id="rId2"/>
              </a:rPr>
              <a:t>dknox1@aol.com</a:t>
            </a:r>
            <a:endParaRPr lang="en-US" i="1" u="sng" dirty="0" smtClean="0"/>
          </a:p>
          <a:p>
            <a:r>
              <a:rPr lang="en-US" b="1" i="1" dirty="0" smtClean="0"/>
              <a:t>For tomorrow:  </a:t>
            </a:r>
          </a:p>
          <a:p>
            <a:pPr lvl="1"/>
            <a:r>
              <a:rPr lang="en-US" b="1" i="1" dirty="0" smtClean="0"/>
              <a:t>Consider who your most challenging competitors are and be prepared to share. </a:t>
            </a:r>
          </a:p>
          <a:p>
            <a:pPr lvl="1"/>
            <a:r>
              <a:rPr lang="en-US" b="1" i="1" dirty="0" smtClean="0"/>
              <a:t>How are new payment solutions affecting your traditional product sales?</a:t>
            </a:r>
            <a:endParaRPr lang="en-US" b="1" i="1" dirty="0"/>
          </a:p>
          <a:p>
            <a:r>
              <a:rPr lang="en-US" dirty="0" smtClean="0"/>
              <a:t>Until tomorrow……</a:t>
            </a:r>
          </a:p>
        </p:txBody>
      </p:sp>
      <p:sp>
        <p:nvSpPr>
          <p:cNvPr id="5" name="Title 4"/>
          <p:cNvSpPr>
            <a:spLocks noGrp="1"/>
          </p:cNvSpPr>
          <p:nvPr>
            <p:ph type="title"/>
          </p:nvPr>
        </p:nvSpPr>
        <p:spPr/>
        <p:txBody>
          <a:bodyPr/>
          <a:lstStyle/>
          <a:p>
            <a:r>
              <a:rPr lang="en-US" dirty="0" smtClean="0"/>
              <a:t>Adjourn Session One</a:t>
            </a:r>
            <a:endParaRPr lang="en-US" dirty="0"/>
          </a:p>
        </p:txBody>
      </p:sp>
    </p:spTree>
    <p:extLst>
      <p:ext uri="{BB962C8B-B14F-4D97-AF65-F5344CB8AC3E}">
        <p14:creationId xmlns:p14="http://schemas.microsoft.com/office/powerpoint/2010/main" val="187840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b="1" dirty="0" smtClean="0"/>
              <a:t>September 24, 2020 – Session Two</a:t>
            </a:r>
            <a:endParaRPr lang="en-US" b="1" dirty="0"/>
          </a:p>
        </p:txBody>
      </p:sp>
      <p:sp>
        <p:nvSpPr>
          <p:cNvPr id="2" name="Title 1"/>
          <p:cNvSpPr>
            <a:spLocks noGrp="1"/>
          </p:cNvSpPr>
          <p:nvPr>
            <p:ph type="ctrTitle"/>
          </p:nvPr>
        </p:nvSpPr>
        <p:spPr>
          <a:xfrm>
            <a:off x="1522413" y="914400"/>
            <a:ext cx="9144000" cy="4038600"/>
          </a:xfrm>
        </p:spPr>
        <p:txBody>
          <a:bodyPr/>
          <a:lstStyle/>
          <a:p>
            <a:r>
              <a:rPr lang="en-US" b="1" dirty="0" smtClean="0"/>
              <a:t>Virginia Bankers Treasury Management </a:t>
            </a:r>
            <a:r>
              <a:rPr lang="en-US" b="1" dirty="0"/>
              <a:t>S</a:t>
            </a:r>
            <a:r>
              <a:rPr lang="en-US" b="1" dirty="0" smtClean="0"/>
              <a:t>eminar</a:t>
            </a:r>
            <a:endParaRPr lang="en-US" b="1" dirty="0"/>
          </a:p>
        </p:txBody>
      </p:sp>
    </p:spTree>
    <p:extLst>
      <p:ext uri="{BB962C8B-B14F-4D97-AF65-F5344CB8AC3E}">
        <p14:creationId xmlns:p14="http://schemas.microsoft.com/office/powerpoint/2010/main" val="30314555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rmAutofit fontScale="92500"/>
          </a:bodyPr>
          <a:lstStyle/>
          <a:p>
            <a:pPr lvl="0"/>
            <a:r>
              <a:rPr lang="en-US" dirty="0" smtClean="0"/>
              <a:t>Provide an understanding of Treasury Management products &amp; concepts</a:t>
            </a:r>
          </a:p>
          <a:p>
            <a:pPr lvl="0"/>
            <a:r>
              <a:rPr lang="en-US" dirty="0" smtClean="0"/>
              <a:t>Discuss how these products provide value to business clients and to the bank</a:t>
            </a:r>
          </a:p>
          <a:p>
            <a:pPr lvl="0"/>
            <a:r>
              <a:rPr lang="en-US" dirty="0" smtClean="0"/>
              <a:t>Discuss the relationship between deposit and Treasury Management products</a:t>
            </a:r>
          </a:p>
          <a:p>
            <a:r>
              <a:rPr lang="en-US" dirty="0"/>
              <a:t>Identify new and trending Treasury Management products </a:t>
            </a:r>
            <a:r>
              <a:rPr lang="en-US" dirty="0" smtClean="0"/>
              <a:t>and competitors</a:t>
            </a:r>
          </a:p>
          <a:p>
            <a:r>
              <a:rPr lang="en-US" dirty="0" smtClean="0"/>
              <a:t>Offer Treasury Management sales tips and best practices for success</a:t>
            </a:r>
            <a:endParaRPr lang="en-US" dirty="0"/>
          </a:p>
          <a:p>
            <a:pPr lvl="0"/>
            <a:endParaRPr lang="en-US" dirty="0" smtClean="0"/>
          </a:p>
          <a:p>
            <a:pPr marL="0" lvl="0" indent="0">
              <a:buNone/>
            </a:pPr>
            <a:endParaRPr lang="en-US" dirty="0"/>
          </a:p>
          <a:p>
            <a:pPr marL="0" lvl="0" indent="0">
              <a:buNone/>
            </a:pPr>
            <a:r>
              <a:rPr lang="en-US" b="1" i="1" dirty="0" smtClean="0">
                <a:solidFill>
                  <a:schemeClr val="accent1">
                    <a:lumMod val="75000"/>
                  </a:schemeClr>
                </a:solidFill>
              </a:rPr>
              <a:t>Session scheduled from </a:t>
            </a:r>
            <a:r>
              <a:rPr lang="en-US" b="1" i="1" dirty="0">
                <a:solidFill>
                  <a:schemeClr val="accent1">
                    <a:lumMod val="75000"/>
                  </a:schemeClr>
                </a:solidFill>
              </a:rPr>
              <a:t>9</a:t>
            </a:r>
            <a:r>
              <a:rPr lang="en-US" b="1" i="1" dirty="0" smtClean="0">
                <a:solidFill>
                  <a:schemeClr val="accent1">
                    <a:lumMod val="75000"/>
                  </a:schemeClr>
                </a:solidFill>
              </a:rPr>
              <a:t>:30am to 12:00pm with one brief ten minute break.</a:t>
            </a:r>
          </a:p>
        </p:txBody>
      </p:sp>
      <p:sp>
        <p:nvSpPr>
          <p:cNvPr id="13" name="Title 12"/>
          <p:cNvSpPr>
            <a:spLocks noGrp="1"/>
          </p:cNvSpPr>
          <p:nvPr>
            <p:ph type="title"/>
          </p:nvPr>
        </p:nvSpPr>
        <p:spPr/>
        <p:txBody>
          <a:bodyPr/>
          <a:lstStyle/>
          <a:p>
            <a:r>
              <a:rPr lang="en-US" dirty="0" smtClean="0"/>
              <a:t>Session Objectives	</a:t>
            </a:r>
            <a:endParaRPr lang="en-US" dirty="0"/>
          </a:p>
        </p:txBody>
      </p:sp>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34</a:t>
            </a:fld>
            <a:endParaRPr lang="en-US" dirty="0"/>
          </a:p>
        </p:txBody>
      </p:sp>
    </p:spTree>
    <p:extLst>
      <p:ext uri="{BB962C8B-B14F-4D97-AF65-F5344CB8AC3E}">
        <p14:creationId xmlns:p14="http://schemas.microsoft.com/office/powerpoint/2010/main" val="30401580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rmAutofit/>
          </a:bodyPr>
          <a:lstStyle/>
          <a:p>
            <a:pPr lvl="0"/>
            <a:r>
              <a:rPr lang="en-US" dirty="0" smtClean="0"/>
              <a:t>Comments, questions, concerns?</a:t>
            </a:r>
          </a:p>
          <a:p>
            <a:pPr lvl="0"/>
            <a:r>
              <a:rPr lang="en-US" dirty="0" smtClean="0"/>
              <a:t>Additions/Omissions?</a:t>
            </a:r>
          </a:p>
          <a:p>
            <a:pPr marL="0" lvl="0" indent="0">
              <a:buNone/>
            </a:pPr>
            <a:endParaRPr lang="en-US" dirty="0"/>
          </a:p>
        </p:txBody>
      </p:sp>
      <p:sp>
        <p:nvSpPr>
          <p:cNvPr id="13" name="Title 12"/>
          <p:cNvSpPr>
            <a:spLocks noGrp="1"/>
          </p:cNvSpPr>
          <p:nvPr>
            <p:ph type="title"/>
          </p:nvPr>
        </p:nvSpPr>
        <p:spPr/>
        <p:txBody>
          <a:bodyPr/>
          <a:lstStyle/>
          <a:p>
            <a:r>
              <a:rPr lang="en-US" dirty="0" smtClean="0"/>
              <a:t>Review of Session One	</a:t>
            </a:r>
            <a:endParaRPr lang="en-US" dirty="0"/>
          </a:p>
        </p:txBody>
      </p:sp>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35</a:t>
            </a:fld>
            <a:endParaRPr lang="en-US" dirty="0"/>
          </a:p>
        </p:txBody>
      </p:sp>
    </p:spTree>
    <p:extLst>
      <p:ext uri="{BB962C8B-B14F-4D97-AF65-F5344CB8AC3E}">
        <p14:creationId xmlns:p14="http://schemas.microsoft.com/office/powerpoint/2010/main" val="41846068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36</a:t>
            </a:fld>
            <a:endParaRPr lang="en-US" dirty="0"/>
          </a:p>
        </p:txBody>
      </p:sp>
      <p:sp>
        <p:nvSpPr>
          <p:cNvPr id="4" name="Content Placeholder 3"/>
          <p:cNvSpPr>
            <a:spLocks noGrp="1"/>
          </p:cNvSpPr>
          <p:nvPr>
            <p:ph idx="1"/>
          </p:nvPr>
        </p:nvSpPr>
        <p:spPr/>
        <p:txBody>
          <a:bodyPr>
            <a:normAutofit fontScale="85000" lnSpcReduction="10000"/>
          </a:bodyPr>
          <a:lstStyle/>
          <a:p>
            <a:r>
              <a:rPr lang="en-US" dirty="0" smtClean="0"/>
              <a:t>Defining a “small” business from a banking perspective is as varied as the product packages that each bank offers.</a:t>
            </a:r>
          </a:p>
          <a:p>
            <a:r>
              <a:rPr lang="en-US" dirty="0" smtClean="0"/>
              <a:t>Bear in mind that no business considers themselves to be “small” and may sometimes take offense to the term (which is why you see so many variations of account titling)</a:t>
            </a:r>
          </a:p>
          <a:p>
            <a:r>
              <a:rPr lang="en-US" dirty="0" smtClean="0"/>
              <a:t>Many banks base their packages on criteria that includes balances, transaction levels, and/or correlation to the principal/owner’s personal account relationships.</a:t>
            </a:r>
          </a:p>
          <a:p>
            <a:r>
              <a:rPr lang="en-US" dirty="0" smtClean="0"/>
              <a:t>The bundling of business deposit products &amp; Treasury Management products is standard at nearly all banks but the features &amp; benefits vary greatly.</a:t>
            </a:r>
          </a:p>
          <a:p>
            <a:r>
              <a:rPr lang="en-US" dirty="0" smtClean="0"/>
              <a:t>The key to the bundling/tracking is generally the use of a good AA platform and/or a DDA platform that can affiliate disparate activity &amp; balances that span personal &amp; business accounts.</a:t>
            </a:r>
          </a:p>
          <a:p>
            <a:r>
              <a:rPr lang="en-US" dirty="0" smtClean="0"/>
              <a:t>Although many banks still use the “I’ll do what others are doing” strategy, this is not a wise choice in today’s competitive market.</a:t>
            </a:r>
            <a:endParaRPr lang="en-US" dirty="0"/>
          </a:p>
        </p:txBody>
      </p:sp>
      <p:sp>
        <p:nvSpPr>
          <p:cNvPr id="5" name="Title 4"/>
          <p:cNvSpPr>
            <a:spLocks noGrp="1"/>
          </p:cNvSpPr>
          <p:nvPr>
            <p:ph type="title"/>
          </p:nvPr>
        </p:nvSpPr>
        <p:spPr/>
        <p:txBody>
          <a:bodyPr/>
          <a:lstStyle/>
          <a:p>
            <a:r>
              <a:rPr lang="en-US" dirty="0" smtClean="0"/>
              <a:t>Industry Pricing Trends – </a:t>
            </a:r>
            <a:br>
              <a:rPr lang="en-US" dirty="0" smtClean="0"/>
            </a:br>
            <a:r>
              <a:rPr lang="en-US" dirty="0" smtClean="0"/>
              <a:t>Business DDAs/Packages</a:t>
            </a:r>
            <a:endParaRPr lang="en-US" dirty="0"/>
          </a:p>
        </p:txBody>
      </p:sp>
    </p:spTree>
    <p:extLst>
      <p:ext uri="{BB962C8B-B14F-4D97-AF65-F5344CB8AC3E}">
        <p14:creationId xmlns:p14="http://schemas.microsoft.com/office/powerpoint/2010/main" val="2046398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37</a:t>
            </a:fld>
            <a:endParaRPr lang="en-US" dirty="0"/>
          </a:p>
        </p:txBody>
      </p:sp>
      <p:sp>
        <p:nvSpPr>
          <p:cNvPr id="4" name="Content Placeholder 3"/>
          <p:cNvSpPr>
            <a:spLocks noGrp="1"/>
          </p:cNvSpPr>
          <p:nvPr>
            <p:ph idx="1"/>
          </p:nvPr>
        </p:nvSpPr>
        <p:spPr/>
        <p:txBody>
          <a:bodyPr>
            <a:normAutofit fontScale="92500"/>
          </a:bodyPr>
          <a:lstStyle/>
          <a:p>
            <a:r>
              <a:rPr lang="en-US" dirty="0" smtClean="0"/>
              <a:t>All banks can benefit from a cohesive product packaging &amp; pricing strategy</a:t>
            </a:r>
          </a:p>
          <a:p>
            <a:r>
              <a:rPr lang="en-US" dirty="0" smtClean="0"/>
              <a:t>Although the bundling of basic information reporting &amp; other TM products with a basic business DDA is now common, this has a negative effect on the bank’s ability to gain service fees. TM products are an expense that the bank hopes to recover plus a profit so the packaging of products needs to reflect this goal.</a:t>
            </a:r>
          </a:p>
          <a:p>
            <a:r>
              <a:rPr lang="en-US" b="1" dirty="0" smtClean="0">
                <a:solidFill>
                  <a:srgbClr val="FF0000"/>
                </a:solidFill>
              </a:rPr>
              <a:t>This is where the acquisition of business deposit accounts, the sale of TM products, product bundling/packaging &amp; pricing intersect with target market strategy &amp; calling program management.</a:t>
            </a:r>
          </a:p>
          <a:p>
            <a:r>
              <a:rPr lang="en-US" dirty="0" smtClean="0"/>
              <a:t>The bank will be successful in meeting all of these goals if their efforts are coordinated from the development of their products &amp; pricing to the focus of their overall sales programs. Employee training &amp; development as well as compensation should be tied to the overall strategic goals for the retention &amp; expansion of business relationships.</a:t>
            </a:r>
            <a:endParaRPr lang="en-US" dirty="0"/>
          </a:p>
        </p:txBody>
      </p:sp>
      <p:sp>
        <p:nvSpPr>
          <p:cNvPr id="5" name="Title 4"/>
          <p:cNvSpPr>
            <a:spLocks noGrp="1"/>
          </p:cNvSpPr>
          <p:nvPr>
            <p:ph type="title"/>
          </p:nvPr>
        </p:nvSpPr>
        <p:spPr/>
        <p:txBody>
          <a:bodyPr>
            <a:normAutofit fontScale="90000"/>
          </a:bodyPr>
          <a:lstStyle/>
          <a:p>
            <a:r>
              <a:rPr lang="en-US" dirty="0" smtClean="0"/>
              <a:t>Industry Pricing Trends – </a:t>
            </a:r>
            <a:br>
              <a:rPr lang="en-US" dirty="0" smtClean="0"/>
            </a:br>
            <a:r>
              <a:rPr lang="en-US" dirty="0" smtClean="0"/>
              <a:t>Bundling of Basic Treasury Management Products</a:t>
            </a:r>
            <a:endParaRPr lang="en-US" dirty="0"/>
          </a:p>
        </p:txBody>
      </p:sp>
    </p:spTree>
    <p:extLst>
      <p:ext uri="{BB962C8B-B14F-4D97-AF65-F5344CB8AC3E}">
        <p14:creationId xmlns:p14="http://schemas.microsoft.com/office/powerpoint/2010/main" val="1288842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38</a:t>
            </a:fld>
            <a:endParaRPr lang="en-US" dirty="0"/>
          </a:p>
        </p:txBody>
      </p:sp>
      <p:sp>
        <p:nvSpPr>
          <p:cNvPr id="4" name="Content Placeholder 3"/>
          <p:cNvSpPr>
            <a:spLocks noGrp="1"/>
          </p:cNvSpPr>
          <p:nvPr>
            <p:ph idx="1"/>
          </p:nvPr>
        </p:nvSpPr>
        <p:spPr/>
        <p:txBody>
          <a:bodyPr/>
          <a:lstStyle/>
          <a:p>
            <a:r>
              <a:rPr lang="en-US" dirty="0" smtClean="0"/>
              <a:t>There are a plethora of “free” business &amp; Treasury Management services out here. In some cases there really are no strings attached &amp; the customer is not required to maintain a particular balance level or meet any conditions in order to obtain the free services</a:t>
            </a:r>
          </a:p>
          <a:p>
            <a:r>
              <a:rPr lang="en-US" dirty="0" smtClean="0"/>
              <a:t>Banks who provide all or the majority of their services for “free” are taking a calculated risk that they will acquire more new clients &amp; retain current clients sufficient to cover the costs associated with the free services plus some modest level of profit. </a:t>
            </a:r>
          </a:p>
          <a:p>
            <a:r>
              <a:rPr lang="en-US" dirty="0" smtClean="0"/>
              <a:t>The bank’s relationship with their DDA/AA platform providers is key to determining what basic products can be offered to customers with either no fee or a modest fee. If the bank is able to reduce their expenses to provide these services, they gain more options in packaging &amp; pricing.</a:t>
            </a:r>
            <a:endParaRPr lang="en-US" dirty="0"/>
          </a:p>
        </p:txBody>
      </p:sp>
      <p:sp>
        <p:nvSpPr>
          <p:cNvPr id="5" name="Title 4"/>
          <p:cNvSpPr>
            <a:spLocks noGrp="1"/>
          </p:cNvSpPr>
          <p:nvPr>
            <p:ph type="title"/>
          </p:nvPr>
        </p:nvSpPr>
        <p:spPr/>
        <p:txBody>
          <a:bodyPr/>
          <a:lstStyle/>
          <a:p>
            <a:r>
              <a:rPr lang="en-US" dirty="0" smtClean="0"/>
              <a:t>Industry Pricing Trends – </a:t>
            </a:r>
            <a:br>
              <a:rPr lang="en-US" dirty="0" smtClean="0"/>
            </a:br>
            <a:r>
              <a:rPr lang="en-US" dirty="0" smtClean="0"/>
              <a:t>“Free” Isn’t Always the Best Price</a:t>
            </a:r>
            <a:endParaRPr lang="en-US" dirty="0"/>
          </a:p>
        </p:txBody>
      </p:sp>
    </p:spTree>
    <p:extLst>
      <p:ext uri="{BB962C8B-B14F-4D97-AF65-F5344CB8AC3E}">
        <p14:creationId xmlns:p14="http://schemas.microsoft.com/office/powerpoint/2010/main" val="2691893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39</a:t>
            </a:fld>
            <a:endParaRPr lang="en-US" dirty="0"/>
          </a:p>
        </p:txBody>
      </p:sp>
      <p:sp>
        <p:nvSpPr>
          <p:cNvPr id="4" name="Content Placeholder 3"/>
          <p:cNvSpPr>
            <a:spLocks noGrp="1"/>
          </p:cNvSpPr>
          <p:nvPr>
            <p:ph idx="1"/>
          </p:nvPr>
        </p:nvSpPr>
        <p:spPr/>
        <p:txBody>
          <a:bodyPr/>
          <a:lstStyle/>
          <a:p>
            <a:r>
              <a:rPr lang="en-US" dirty="0" smtClean="0"/>
              <a:t>The problem with “free” is that once the customer has enjoyed a no-fee and/or no conditions pricing strategy, it is difficult to move them to any other option at a future date. The better approach is to require some kind of behavior that is beneficial to the bank without being oppressive to the customer. No small task but one that is necessary to keep the business DDA &amp; Treasury Management product lines viable and profitable.</a:t>
            </a:r>
          </a:p>
          <a:p>
            <a:r>
              <a:rPr lang="en-US" dirty="0" smtClean="0"/>
              <a:t>If the bank chooses to offer these services fee-free, they should fully embrace their chosen strategy. Otherwise they are not gaining any market benefit and are missing the opportunity to cover their expenses.</a:t>
            </a:r>
          </a:p>
          <a:p>
            <a:r>
              <a:rPr lang="en-US" dirty="0" smtClean="0"/>
              <a:t>Clearly communicate your pricing strategy to the market and “own” your decisions. Fairness &amp; consistency are the keys to a pricing strategy that mirrors the value your services provide.</a:t>
            </a:r>
            <a:endParaRPr lang="en-US" dirty="0"/>
          </a:p>
        </p:txBody>
      </p:sp>
      <p:sp>
        <p:nvSpPr>
          <p:cNvPr id="5" name="Title 4"/>
          <p:cNvSpPr>
            <a:spLocks noGrp="1"/>
          </p:cNvSpPr>
          <p:nvPr>
            <p:ph type="title"/>
          </p:nvPr>
        </p:nvSpPr>
        <p:spPr/>
        <p:txBody>
          <a:bodyPr/>
          <a:lstStyle/>
          <a:p>
            <a:r>
              <a:rPr lang="en-US" dirty="0" smtClean="0"/>
              <a:t>Industry Pricing Trends – Strategy	</a:t>
            </a:r>
            <a:endParaRPr lang="en-US" dirty="0"/>
          </a:p>
        </p:txBody>
      </p:sp>
    </p:spTree>
    <p:extLst>
      <p:ext uri="{BB962C8B-B14F-4D97-AF65-F5344CB8AC3E}">
        <p14:creationId xmlns:p14="http://schemas.microsoft.com/office/powerpoint/2010/main" val="2136674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4</a:t>
            </a:fld>
            <a:endParaRPr lang="en-US" dirty="0"/>
          </a:p>
        </p:txBody>
      </p:sp>
      <p:sp>
        <p:nvSpPr>
          <p:cNvPr id="4" name="Content Placeholder 3"/>
          <p:cNvSpPr>
            <a:spLocks noGrp="1"/>
          </p:cNvSpPr>
          <p:nvPr>
            <p:ph idx="1"/>
          </p:nvPr>
        </p:nvSpPr>
        <p:spPr/>
        <p:txBody>
          <a:bodyPr>
            <a:normAutofit/>
          </a:bodyPr>
          <a:lstStyle/>
          <a:p>
            <a:r>
              <a:rPr lang="en-US" dirty="0" smtClean="0"/>
              <a:t>1/28/2020 – Webinar conducted by Deluxe Treasury Advisory Services and Capital Performance Group with results of bank/corporate survey</a:t>
            </a:r>
          </a:p>
          <a:p>
            <a:r>
              <a:rPr lang="en-US" dirty="0" smtClean="0"/>
              <a:t>“Expectations are being raised for Treasury Management as a growth engine. This is a change from the old days when TM was looked at as a support group”.</a:t>
            </a:r>
          </a:p>
          <a:p>
            <a:r>
              <a:rPr lang="en-US" dirty="0" smtClean="0"/>
              <a:t>“You don’t get commercial deposits if you don’t do Treasury”</a:t>
            </a:r>
          </a:p>
          <a:p>
            <a:r>
              <a:rPr lang="en-US" dirty="0" smtClean="0"/>
              <a:t>“Today’s Treasury is a self-sustaining line of business that is strategic and generates clients, deposits, revenue and value”</a:t>
            </a:r>
          </a:p>
          <a:p>
            <a:pPr marL="0" indent="0">
              <a:buNone/>
            </a:pPr>
            <a:r>
              <a:rPr lang="en-US" dirty="0" smtClean="0"/>
              <a:t>         </a:t>
            </a:r>
            <a:r>
              <a:rPr lang="en-US" b="1" i="1" dirty="0" smtClean="0"/>
              <a:t>So, it’s important to be here today.</a:t>
            </a:r>
          </a:p>
          <a:p>
            <a:endParaRPr lang="en-US" dirty="0" smtClean="0"/>
          </a:p>
          <a:p>
            <a:endParaRPr lang="en-US" dirty="0"/>
          </a:p>
        </p:txBody>
      </p:sp>
      <p:sp>
        <p:nvSpPr>
          <p:cNvPr id="5" name="Title 4"/>
          <p:cNvSpPr>
            <a:spLocks noGrp="1"/>
          </p:cNvSpPr>
          <p:nvPr>
            <p:ph type="title"/>
          </p:nvPr>
        </p:nvSpPr>
        <p:spPr/>
        <p:txBody>
          <a:bodyPr/>
          <a:lstStyle/>
          <a:p>
            <a:r>
              <a:rPr lang="en-US" dirty="0" smtClean="0"/>
              <a:t>“Treasury Management at a Crossroads”</a:t>
            </a:r>
            <a:endParaRPr lang="en-US" dirty="0"/>
          </a:p>
        </p:txBody>
      </p:sp>
    </p:spTree>
    <p:extLst>
      <p:ext uri="{BB962C8B-B14F-4D97-AF65-F5344CB8AC3E}">
        <p14:creationId xmlns:p14="http://schemas.microsoft.com/office/powerpoint/2010/main" val="117339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40</a:t>
            </a:fld>
            <a:endParaRPr lang="en-US" dirty="0"/>
          </a:p>
        </p:txBody>
      </p:sp>
      <p:sp>
        <p:nvSpPr>
          <p:cNvPr id="4" name="Content Placeholder 3"/>
          <p:cNvSpPr>
            <a:spLocks noGrp="1"/>
          </p:cNvSpPr>
          <p:nvPr>
            <p:ph idx="1"/>
          </p:nvPr>
        </p:nvSpPr>
        <p:spPr/>
        <p:txBody>
          <a:bodyPr>
            <a:normAutofit fontScale="92500" lnSpcReduction="10000"/>
          </a:bodyPr>
          <a:lstStyle/>
          <a:p>
            <a:r>
              <a:rPr lang="en-US" dirty="0" smtClean="0"/>
              <a:t>Banks face both an increased need and increased cost for deposits</a:t>
            </a:r>
          </a:p>
          <a:p>
            <a:r>
              <a:rPr lang="en-US" dirty="0" smtClean="0"/>
              <a:t>Customers are more engaged &amp; aware</a:t>
            </a:r>
          </a:p>
          <a:p>
            <a:r>
              <a:rPr lang="en-US" dirty="0" smtClean="0"/>
              <a:t>More aggressive competitors for deposits as evidenced when you “Google” highest interest rates today. The offers include Amex, Capital One, and Simple (a 2009 start-up with a checking account that is FDIC-insured, has no fees &amp; offers a built-in budgeting tool )</a:t>
            </a:r>
          </a:p>
          <a:p>
            <a:r>
              <a:rPr lang="en-US" dirty="0" smtClean="0"/>
              <a:t>Deposit Displacement (deposits held outside of banks &amp; CU’s)</a:t>
            </a:r>
            <a:endParaRPr lang="en-US" dirty="0"/>
          </a:p>
          <a:p>
            <a:pPr lvl="1"/>
            <a:r>
              <a:rPr lang="en-US" dirty="0" smtClean="0"/>
              <a:t>Health Savings Accounts: $45B</a:t>
            </a:r>
          </a:p>
          <a:p>
            <a:pPr lvl="1"/>
            <a:r>
              <a:rPr lang="en-US" dirty="0" smtClean="0"/>
              <a:t>P2P Payments (Venmo has $2.2B sitting in user accounts)</a:t>
            </a:r>
          </a:p>
          <a:p>
            <a:pPr lvl="2"/>
            <a:r>
              <a:rPr lang="en-US" dirty="0" smtClean="0"/>
              <a:t>A mobile payment service owned by PayPal that moved $12B in transactions in the 1</a:t>
            </a:r>
            <a:r>
              <a:rPr lang="en-US" baseline="30000" dirty="0" smtClean="0"/>
              <a:t>st</a:t>
            </a:r>
            <a:r>
              <a:rPr lang="en-US" dirty="0" smtClean="0"/>
              <a:t> Q 2018. The social media factor is popular with the young/urban crowd. Approved merchants gain valuable data about the users.</a:t>
            </a:r>
          </a:p>
          <a:p>
            <a:pPr lvl="1"/>
            <a:r>
              <a:rPr lang="en-US" dirty="0" smtClean="0"/>
              <a:t>Retailer Mobile Aps (Starbucks has $1.2B on loyalty cards). The total gift card market was $180B in 2018</a:t>
            </a:r>
          </a:p>
          <a:p>
            <a:pPr marL="279082" lvl="1" indent="0">
              <a:buNone/>
            </a:pPr>
            <a:endParaRPr lang="en-US" dirty="0"/>
          </a:p>
        </p:txBody>
      </p:sp>
      <p:sp>
        <p:nvSpPr>
          <p:cNvPr id="5" name="Title 4"/>
          <p:cNvSpPr>
            <a:spLocks noGrp="1"/>
          </p:cNvSpPr>
          <p:nvPr>
            <p:ph type="title"/>
          </p:nvPr>
        </p:nvSpPr>
        <p:spPr/>
        <p:txBody>
          <a:bodyPr/>
          <a:lstStyle/>
          <a:p>
            <a:r>
              <a:rPr lang="en-US" dirty="0" smtClean="0"/>
              <a:t>Deposit Trends (A Direct Effect on TM Sales)</a:t>
            </a:r>
            <a:endParaRPr lang="en-US" dirty="0"/>
          </a:p>
        </p:txBody>
      </p:sp>
    </p:spTree>
    <p:extLst>
      <p:ext uri="{BB962C8B-B14F-4D97-AF65-F5344CB8AC3E}">
        <p14:creationId xmlns:p14="http://schemas.microsoft.com/office/powerpoint/2010/main" val="1836921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p:cTn id="31"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3" end="3"/>
                                            </p:txEl>
                                          </p:spTgt>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p:cTn id="37"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8"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39"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40" dur="1000"/>
                                        <p:tgtEl>
                                          <p:spTgt spid="4">
                                            <p:txEl>
                                              <p:pRg st="4" end="4"/>
                                            </p:txEl>
                                          </p:spTgt>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 calcmode="lin" valueType="num">
                                      <p:cBhvr>
                                        <p:cTn id="43" dur="1000" fill="hold"/>
                                        <p:tgtEl>
                                          <p:spTgt spid="4">
                                            <p:txEl>
                                              <p:pRg st="5" end="5"/>
                                            </p:txEl>
                                          </p:spTgt>
                                        </p:tgtEl>
                                        <p:attrNameLst>
                                          <p:attrName>ppt_w</p:attrName>
                                        </p:attrNameLst>
                                      </p:cBhvr>
                                      <p:tavLst>
                                        <p:tav tm="0">
                                          <p:val>
                                            <p:fltVal val="0"/>
                                          </p:val>
                                        </p:tav>
                                        <p:tav tm="100000">
                                          <p:val>
                                            <p:strVal val="#ppt_w"/>
                                          </p:val>
                                        </p:tav>
                                      </p:tavLst>
                                    </p:anim>
                                    <p:anim calcmode="lin" valueType="num">
                                      <p:cBhvr>
                                        <p:cTn id="44" dur="1000" fill="hold"/>
                                        <p:tgtEl>
                                          <p:spTgt spid="4">
                                            <p:txEl>
                                              <p:pRg st="5" end="5"/>
                                            </p:txEl>
                                          </p:spTgt>
                                        </p:tgtEl>
                                        <p:attrNameLst>
                                          <p:attrName>ppt_h</p:attrName>
                                        </p:attrNameLst>
                                      </p:cBhvr>
                                      <p:tavLst>
                                        <p:tav tm="0">
                                          <p:val>
                                            <p:fltVal val="0"/>
                                          </p:val>
                                        </p:tav>
                                        <p:tav tm="100000">
                                          <p:val>
                                            <p:strVal val="#ppt_h"/>
                                          </p:val>
                                        </p:tav>
                                      </p:tavLst>
                                    </p:anim>
                                    <p:anim calcmode="lin" valueType="num">
                                      <p:cBhvr>
                                        <p:cTn id="45" dur="1000" fill="hold"/>
                                        <p:tgtEl>
                                          <p:spTgt spid="4">
                                            <p:txEl>
                                              <p:pRg st="5" end="5"/>
                                            </p:txEl>
                                          </p:spTgt>
                                        </p:tgtEl>
                                        <p:attrNameLst>
                                          <p:attrName>style.rotation</p:attrName>
                                        </p:attrNameLst>
                                      </p:cBhvr>
                                      <p:tavLst>
                                        <p:tav tm="0">
                                          <p:val>
                                            <p:fltVal val="90"/>
                                          </p:val>
                                        </p:tav>
                                        <p:tav tm="100000">
                                          <p:val>
                                            <p:fltVal val="0"/>
                                          </p:val>
                                        </p:tav>
                                      </p:tavLst>
                                    </p:anim>
                                    <p:animEffect transition="in" filter="fade">
                                      <p:cBhvr>
                                        <p:cTn id="46" dur="1000"/>
                                        <p:tgtEl>
                                          <p:spTgt spid="4">
                                            <p:txEl>
                                              <p:pRg st="5" end="5"/>
                                            </p:txEl>
                                          </p:spTgt>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 calcmode="lin" valueType="num">
                                      <p:cBhvr>
                                        <p:cTn id="49" dur="1000" fill="hold"/>
                                        <p:tgtEl>
                                          <p:spTgt spid="4">
                                            <p:txEl>
                                              <p:pRg st="6" end="6"/>
                                            </p:txEl>
                                          </p:spTgt>
                                        </p:tgtEl>
                                        <p:attrNameLst>
                                          <p:attrName>ppt_w</p:attrName>
                                        </p:attrNameLst>
                                      </p:cBhvr>
                                      <p:tavLst>
                                        <p:tav tm="0">
                                          <p:val>
                                            <p:fltVal val="0"/>
                                          </p:val>
                                        </p:tav>
                                        <p:tav tm="100000">
                                          <p:val>
                                            <p:strVal val="#ppt_w"/>
                                          </p:val>
                                        </p:tav>
                                      </p:tavLst>
                                    </p:anim>
                                    <p:anim calcmode="lin" valueType="num">
                                      <p:cBhvr>
                                        <p:cTn id="50" dur="1000" fill="hold"/>
                                        <p:tgtEl>
                                          <p:spTgt spid="4">
                                            <p:txEl>
                                              <p:pRg st="6" end="6"/>
                                            </p:txEl>
                                          </p:spTgt>
                                        </p:tgtEl>
                                        <p:attrNameLst>
                                          <p:attrName>ppt_h</p:attrName>
                                        </p:attrNameLst>
                                      </p:cBhvr>
                                      <p:tavLst>
                                        <p:tav tm="0">
                                          <p:val>
                                            <p:fltVal val="0"/>
                                          </p:val>
                                        </p:tav>
                                        <p:tav tm="100000">
                                          <p:val>
                                            <p:strVal val="#ppt_h"/>
                                          </p:val>
                                        </p:tav>
                                      </p:tavLst>
                                    </p:anim>
                                    <p:anim calcmode="lin" valueType="num">
                                      <p:cBhvr>
                                        <p:cTn id="51" dur="1000" fill="hold"/>
                                        <p:tgtEl>
                                          <p:spTgt spid="4">
                                            <p:txEl>
                                              <p:pRg st="6" end="6"/>
                                            </p:txEl>
                                          </p:spTgt>
                                        </p:tgtEl>
                                        <p:attrNameLst>
                                          <p:attrName>style.rotation</p:attrName>
                                        </p:attrNameLst>
                                      </p:cBhvr>
                                      <p:tavLst>
                                        <p:tav tm="0">
                                          <p:val>
                                            <p:fltVal val="90"/>
                                          </p:val>
                                        </p:tav>
                                        <p:tav tm="100000">
                                          <p:val>
                                            <p:fltVal val="0"/>
                                          </p:val>
                                        </p:tav>
                                      </p:tavLst>
                                    </p:anim>
                                    <p:animEffect transition="in" filter="fade">
                                      <p:cBhvr>
                                        <p:cTn id="52" dur="1000"/>
                                        <p:tgtEl>
                                          <p:spTgt spid="4">
                                            <p:txEl>
                                              <p:pRg st="6" end="6"/>
                                            </p:txEl>
                                          </p:spTgt>
                                        </p:tgtEl>
                                      </p:cBhvr>
                                    </p:animEffect>
                                  </p:childTnLst>
                                </p:cTn>
                              </p:par>
                              <p:par>
                                <p:cTn id="53" presetID="31" presetClass="entr" presetSubtype="0" fill="hold" grpId="0" nodeType="withEffect">
                                  <p:stCondLst>
                                    <p:cond delay="0"/>
                                  </p:stCondLst>
                                  <p:childTnLst>
                                    <p:set>
                                      <p:cBhvr>
                                        <p:cTn id="54" dur="1" fill="hold">
                                          <p:stCondLst>
                                            <p:cond delay="0"/>
                                          </p:stCondLst>
                                        </p:cTn>
                                        <p:tgtEl>
                                          <p:spTgt spid="4">
                                            <p:txEl>
                                              <p:pRg st="7" end="7"/>
                                            </p:txEl>
                                          </p:spTgt>
                                        </p:tgtEl>
                                        <p:attrNameLst>
                                          <p:attrName>style.visibility</p:attrName>
                                        </p:attrNameLst>
                                      </p:cBhvr>
                                      <p:to>
                                        <p:strVal val="visible"/>
                                      </p:to>
                                    </p:set>
                                    <p:anim calcmode="lin" valueType="num">
                                      <p:cBhvr>
                                        <p:cTn id="55" dur="1000" fill="hold"/>
                                        <p:tgtEl>
                                          <p:spTgt spid="4">
                                            <p:txEl>
                                              <p:pRg st="7" end="7"/>
                                            </p:txEl>
                                          </p:spTgt>
                                        </p:tgtEl>
                                        <p:attrNameLst>
                                          <p:attrName>ppt_w</p:attrName>
                                        </p:attrNameLst>
                                      </p:cBhvr>
                                      <p:tavLst>
                                        <p:tav tm="0">
                                          <p:val>
                                            <p:fltVal val="0"/>
                                          </p:val>
                                        </p:tav>
                                        <p:tav tm="100000">
                                          <p:val>
                                            <p:strVal val="#ppt_w"/>
                                          </p:val>
                                        </p:tav>
                                      </p:tavLst>
                                    </p:anim>
                                    <p:anim calcmode="lin" valueType="num">
                                      <p:cBhvr>
                                        <p:cTn id="56" dur="1000" fill="hold"/>
                                        <p:tgtEl>
                                          <p:spTgt spid="4">
                                            <p:txEl>
                                              <p:pRg st="7" end="7"/>
                                            </p:txEl>
                                          </p:spTgt>
                                        </p:tgtEl>
                                        <p:attrNameLst>
                                          <p:attrName>ppt_h</p:attrName>
                                        </p:attrNameLst>
                                      </p:cBhvr>
                                      <p:tavLst>
                                        <p:tav tm="0">
                                          <p:val>
                                            <p:fltVal val="0"/>
                                          </p:val>
                                        </p:tav>
                                        <p:tav tm="100000">
                                          <p:val>
                                            <p:strVal val="#ppt_h"/>
                                          </p:val>
                                        </p:tav>
                                      </p:tavLst>
                                    </p:anim>
                                    <p:anim calcmode="lin" valueType="num">
                                      <p:cBhvr>
                                        <p:cTn id="57" dur="1000" fill="hold"/>
                                        <p:tgtEl>
                                          <p:spTgt spid="4">
                                            <p:txEl>
                                              <p:pRg st="7" end="7"/>
                                            </p:txEl>
                                          </p:spTgt>
                                        </p:tgtEl>
                                        <p:attrNameLst>
                                          <p:attrName>style.rotation</p:attrName>
                                        </p:attrNameLst>
                                      </p:cBhvr>
                                      <p:tavLst>
                                        <p:tav tm="0">
                                          <p:val>
                                            <p:fltVal val="90"/>
                                          </p:val>
                                        </p:tav>
                                        <p:tav tm="100000">
                                          <p:val>
                                            <p:fltVal val="0"/>
                                          </p:val>
                                        </p:tav>
                                      </p:tavLst>
                                    </p:anim>
                                    <p:animEffect transition="in" filter="fade">
                                      <p:cBhvr>
                                        <p:cTn id="58" dur="1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41</a:t>
            </a:fld>
            <a:endParaRPr lang="en-US" dirty="0"/>
          </a:p>
        </p:txBody>
      </p:sp>
      <p:sp>
        <p:nvSpPr>
          <p:cNvPr id="4" name="Content Placeholder 3"/>
          <p:cNvSpPr>
            <a:spLocks noGrp="1"/>
          </p:cNvSpPr>
          <p:nvPr>
            <p:ph idx="1"/>
          </p:nvPr>
        </p:nvSpPr>
        <p:spPr/>
        <p:txBody>
          <a:bodyPr>
            <a:normAutofit fontScale="92500" lnSpcReduction="10000"/>
          </a:bodyPr>
          <a:lstStyle/>
          <a:p>
            <a:r>
              <a:rPr lang="en-US" dirty="0" smtClean="0"/>
              <a:t>Shifting Demographics – The power of the Baby Boomers is declining as millennials become the dominant demographic group. They appear to have lower excess dollars to keep on deposit and are prone to the Starbucks &amp; Venmo noted previously. The emerging Gen Z group likely offers an additional &amp; different set of challenges.</a:t>
            </a:r>
          </a:p>
          <a:p>
            <a:r>
              <a:rPr lang="en-US" dirty="0" smtClean="0"/>
              <a:t>Faster Payments – Businesses are expecting faster payments with round-the-clock settlement and the Fed is working to accomplish this. The impact will be that dollars in DDAs will be there for a shorter time.</a:t>
            </a:r>
          </a:p>
          <a:p>
            <a:r>
              <a:rPr lang="en-US" dirty="0" smtClean="0"/>
              <a:t>What can you do?</a:t>
            </a:r>
          </a:p>
          <a:p>
            <a:pPr lvl="1"/>
            <a:r>
              <a:rPr lang="en-US" dirty="0" smtClean="0"/>
              <a:t>Put someone in charge of deposit acquisition/Consider a deposit-only sales staff</a:t>
            </a:r>
          </a:p>
          <a:p>
            <a:pPr lvl="1"/>
            <a:r>
              <a:rPr lang="en-US" dirty="0" smtClean="0"/>
              <a:t>Focus on current customers first (retention is far less expensive)</a:t>
            </a:r>
          </a:p>
          <a:p>
            <a:pPr lvl="1"/>
            <a:r>
              <a:rPr lang="en-US" dirty="0" smtClean="0"/>
              <a:t>Revisit your product set (how are you going to attract new depositors)</a:t>
            </a:r>
          </a:p>
          <a:p>
            <a:pPr lvl="1"/>
            <a:r>
              <a:rPr lang="en-US" dirty="0" smtClean="0"/>
              <a:t>Emphasize/Target deposit-rich customer segments</a:t>
            </a:r>
          </a:p>
          <a:p>
            <a:pPr lvl="1"/>
            <a:r>
              <a:rPr lang="en-US" dirty="0" smtClean="0"/>
              <a:t>Review, measure, react and reinvent quickly to ensure success</a:t>
            </a:r>
            <a:endParaRPr lang="en-US" dirty="0"/>
          </a:p>
        </p:txBody>
      </p:sp>
      <p:sp>
        <p:nvSpPr>
          <p:cNvPr id="5" name="Title 4"/>
          <p:cNvSpPr>
            <a:spLocks noGrp="1"/>
          </p:cNvSpPr>
          <p:nvPr>
            <p:ph type="title"/>
          </p:nvPr>
        </p:nvSpPr>
        <p:spPr/>
        <p:txBody>
          <a:bodyPr/>
          <a:lstStyle/>
          <a:p>
            <a:r>
              <a:rPr lang="en-US" dirty="0" smtClean="0"/>
              <a:t>Deposit Trends – A Direct Effect on TM Sales</a:t>
            </a:r>
            <a:endParaRPr lang="en-US" dirty="0"/>
          </a:p>
        </p:txBody>
      </p:sp>
    </p:spTree>
    <p:extLst>
      <p:ext uri="{BB962C8B-B14F-4D97-AF65-F5344CB8AC3E}">
        <p14:creationId xmlns:p14="http://schemas.microsoft.com/office/powerpoint/2010/main" val="3834011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 calcmode="lin" valueType="num">
                                      <p:cBhvr>
                                        <p:cTn id="29"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32" dur="1000"/>
                                        <p:tgtEl>
                                          <p:spTgt spid="4">
                                            <p:txEl>
                                              <p:pRg st="3" end="3"/>
                                            </p:txEl>
                                          </p:spTgt>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p:cTn id="35"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38" dur="1000"/>
                                        <p:tgtEl>
                                          <p:spTgt spid="4">
                                            <p:txEl>
                                              <p:pRg st="4" end="4"/>
                                            </p:txEl>
                                          </p:spTgt>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 calcmode="lin" valueType="num">
                                      <p:cBhvr>
                                        <p:cTn id="41" dur="1000" fill="hold"/>
                                        <p:tgtEl>
                                          <p:spTgt spid="4">
                                            <p:txEl>
                                              <p:pRg st="5" end="5"/>
                                            </p:txEl>
                                          </p:spTgt>
                                        </p:tgtEl>
                                        <p:attrNameLst>
                                          <p:attrName>ppt_w</p:attrName>
                                        </p:attrNameLst>
                                      </p:cBhvr>
                                      <p:tavLst>
                                        <p:tav tm="0">
                                          <p:val>
                                            <p:fltVal val="0"/>
                                          </p:val>
                                        </p:tav>
                                        <p:tav tm="100000">
                                          <p:val>
                                            <p:strVal val="#ppt_w"/>
                                          </p:val>
                                        </p:tav>
                                      </p:tavLst>
                                    </p:anim>
                                    <p:anim calcmode="lin" valueType="num">
                                      <p:cBhvr>
                                        <p:cTn id="42" dur="1000" fill="hold"/>
                                        <p:tgtEl>
                                          <p:spTgt spid="4">
                                            <p:txEl>
                                              <p:pRg st="5" end="5"/>
                                            </p:txEl>
                                          </p:spTgt>
                                        </p:tgtEl>
                                        <p:attrNameLst>
                                          <p:attrName>ppt_h</p:attrName>
                                        </p:attrNameLst>
                                      </p:cBhvr>
                                      <p:tavLst>
                                        <p:tav tm="0">
                                          <p:val>
                                            <p:fltVal val="0"/>
                                          </p:val>
                                        </p:tav>
                                        <p:tav tm="100000">
                                          <p:val>
                                            <p:strVal val="#ppt_h"/>
                                          </p:val>
                                        </p:tav>
                                      </p:tavLst>
                                    </p:anim>
                                    <p:anim calcmode="lin" valueType="num">
                                      <p:cBhvr>
                                        <p:cTn id="43" dur="1000" fill="hold"/>
                                        <p:tgtEl>
                                          <p:spTgt spid="4">
                                            <p:txEl>
                                              <p:pRg st="5" end="5"/>
                                            </p:txEl>
                                          </p:spTgt>
                                        </p:tgtEl>
                                        <p:attrNameLst>
                                          <p:attrName>style.rotation</p:attrName>
                                        </p:attrNameLst>
                                      </p:cBhvr>
                                      <p:tavLst>
                                        <p:tav tm="0">
                                          <p:val>
                                            <p:fltVal val="90"/>
                                          </p:val>
                                        </p:tav>
                                        <p:tav tm="100000">
                                          <p:val>
                                            <p:fltVal val="0"/>
                                          </p:val>
                                        </p:tav>
                                      </p:tavLst>
                                    </p:anim>
                                    <p:animEffect transition="in" filter="fade">
                                      <p:cBhvr>
                                        <p:cTn id="44" dur="1000"/>
                                        <p:tgtEl>
                                          <p:spTgt spid="4">
                                            <p:txEl>
                                              <p:pRg st="5" end="5"/>
                                            </p:txEl>
                                          </p:spTgt>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 calcmode="lin" valueType="num">
                                      <p:cBhvr>
                                        <p:cTn id="47" dur="1000" fill="hold"/>
                                        <p:tgtEl>
                                          <p:spTgt spid="4">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4">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4">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4">
                                            <p:txEl>
                                              <p:pRg st="6" end="6"/>
                                            </p:txEl>
                                          </p:spTgt>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4">
                                            <p:txEl>
                                              <p:pRg st="7" end="7"/>
                                            </p:txEl>
                                          </p:spTgt>
                                        </p:tgtEl>
                                        <p:attrNameLst>
                                          <p:attrName>style.visibility</p:attrName>
                                        </p:attrNameLst>
                                      </p:cBhvr>
                                      <p:to>
                                        <p:strVal val="visible"/>
                                      </p:to>
                                    </p:set>
                                    <p:anim calcmode="lin" valueType="num">
                                      <p:cBhvr>
                                        <p:cTn id="53" dur="1000" fill="hold"/>
                                        <p:tgtEl>
                                          <p:spTgt spid="4">
                                            <p:txEl>
                                              <p:pRg st="7" end="7"/>
                                            </p:txEl>
                                          </p:spTgt>
                                        </p:tgtEl>
                                        <p:attrNameLst>
                                          <p:attrName>ppt_w</p:attrName>
                                        </p:attrNameLst>
                                      </p:cBhvr>
                                      <p:tavLst>
                                        <p:tav tm="0">
                                          <p:val>
                                            <p:fltVal val="0"/>
                                          </p:val>
                                        </p:tav>
                                        <p:tav tm="100000">
                                          <p:val>
                                            <p:strVal val="#ppt_w"/>
                                          </p:val>
                                        </p:tav>
                                      </p:tavLst>
                                    </p:anim>
                                    <p:anim calcmode="lin" valueType="num">
                                      <p:cBhvr>
                                        <p:cTn id="54" dur="1000" fill="hold"/>
                                        <p:tgtEl>
                                          <p:spTgt spid="4">
                                            <p:txEl>
                                              <p:pRg st="7" end="7"/>
                                            </p:txEl>
                                          </p:spTgt>
                                        </p:tgtEl>
                                        <p:attrNameLst>
                                          <p:attrName>ppt_h</p:attrName>
                                        </p:attrNameLst>
                                      </p:cBhvr>
                                      <p:tavLst>
                                        <p:tav tm="0">
                                          <p:val>
                                            <p:fltVal val="0"/>
                                          </p:val>
                                        </p:tav>
                                        <p:tav tm="100000">
                                          <p:val>
                                            <p:strVal val="#ppt_h"/>
                                          </p:val>
                                        </p:tav>
                                      </p:tavLst>
                                    </p:anim>
                                    <p:anim calcmode="lin" valueType="num">
                                      <p:cBhvr>
                                        <p:cTn id="55" dur="1000" fill="hold"/>
                                        <p:tgtEl>
                                          <p:spTgt spid="4">
                                            <p:txEl>
                                              <p:pRg st="7" end="7"/>
                                            </p:txEl>
                                          </p:spTgt>
                                        </p:tgtEl>
                                        <p:attrNameLst>
                                          <p:attrName>style.rotation</p:attrName>
                                        </p:attrNameLst>
                                      </p:cBhvr>
                                      <p:tavLst>
                                        <p:tav tm="0">
                                          <p:val>
                                            <p:fltVal val="90"/>
                                          </p:val>
                                        </p:tav>
                                        <p:tav tm="100000">
                                          <p:val>
                                            <p:fltVal val="0"/>
                                          </p:val>
                                        </p:tav>
                                      </p:tavLst>
                                    </p:anim>
                                    <p:animEffect transition="in" filter="fade">
                                      <p:cBhvr>
                                        <p:cTn id="56" dur="1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42</a:t>
            </a:fld>
            <a:endParaRPr lang="en-US" dirty="0"/>
          </a:p>
        </p:txBody>
      </p:sp>
      <p:sp>
        <p:nvSpPr>
          <p:cNvPr id="4" name="Content Placeholder 3"/>
          <p:cNvSpPr>
            <a:spLocks noGrp="1"/>
          </p:cNvSpPr>
          <p:nvPr>
            <p:ph idx="1"/>
          </p:nvPr>
        </p:nvSpPr>
        <p:spPr/>
        <p:txBody>
          <a:bodyPr>
            <a:normAutofit lnSpcReduction="10000"/>
          </a:bodyPr>
          <a:lstStyle/>
          <a:p>
            <a:r>
              <a:rPr lang="en-US" dirty="0" smtClean="0"/>
              <a:t>Banks have been arguing (to no avail) for a level playing field for decades. Their first major target was thrifts with deposit rate &amp; other advantages (they are no longer a big threat because the strong thrifts became banks &amp; the weak ones became history)</a:t>
            </a:r>
          </a:p>
          <a:p>
            <a:r>
              <a:rPr lang="en-US" dirty="0" smtClean="0"/>
              <a:t>Then we complained about retailers like Sears getting into banking but many such retailers have shed their financial businesses due to many other problems of their own (Sears/bankruptcy and Walmart vs. Amazon)</a:t>
            </a:r>
          </a:p>
          <a:p>
            <a:r>
              <a:rPr lang="en-US" dirty="0" smtClean="0"/>
              <a:t>Congress turned a deaf ear for decades about the competitive advantages of credit unions (with no relief in sight)</a:t>
            </a:r>
          </a:p>
          <a:p>
            <a:r>
              <a:rPr lang="en-US" dirty="0" smtClean="0"/>
              <a:t>Bankers most recent concern is from less-regulated (or unregulated) Fintechs</a:t>
            </a:r>
          </a:p>
          <a:p>
            <a:r>
              <a:rPr lang="en-US" dirty="0" smtClean="0"/>
              <a:t>The main take-away is that TM competitors are large &amp; small, national &amp; local, banks &amp; non-banks and ever-changing ……………</a:t>
            </a:r>
          </a:p>
          <a:p>
            <a:endParaRPr lang="en-US" dirty="0" smtClean="0"/>
          </a:p>
          <a:p>
            <a:endParaRPr lang="en-US" dirty="0" smtClean="0"/>
          </a:p>
          <a:p>
            <a:pPr marL="279082" lvl="1" indent="0">
              <a:buNone/>
            </a:pPr>
            <a:endParaRPr lang="en-US" dirty="0"/>
          </a:p>
        </p:txBody>
      </p:sp>
      <p:sp>
        <p:nvSpPr>
          <p:cNvPr id="5" name="Title 4"/>
          <p:cNvSpPr>
            <a:spLocks noGrp="1"/>
          </p:cNvSpPr>
          <p:nvPr>
            <p:ph type="title"/>
          </p:nvPr>
        </p:nvSpPr>
        <p:spPr/>
        <p:txBody>
          <a:bodyPr/>
          <a:lstStyle/>
          <a:p>
            <a:r>
              <a:rPr lang="en-US" dirty="0" smtClean="0"/>
              <a:t>Competitors Are Everywhere</a:t>
            </a:r>
            <a:endParaRPr lang="en-US" dirty="0"/>
          </a:p>
        </p:txBody>
      </p:sp>
    </p:spTree>
    <p:extLst>
      <p:ext uri="{BB962C8B-B14F-4D97-AF65-F5344CB8AC3E}">
        <p14:creationId xmlns:p14="http://schemas.microsoft.com/office/powerpoint/2010/main" val="1406826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randombar(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randombar(horizontal)">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43</a:t>
            </a:fld>
            <a:endParaRPr lang="en-US" dirty="0"/>
          </a:p>
        </p:txBody>
      </p:sp>
      <p:sp>
        <p:nvSpPr>
          <p:cNvPr id="4" name="Content Placeholder 3"/>
          <p:cNvSpPr>
            <a:spLocks noGrp="1"/>
          </p:cNvSpPr>
          <p:nvPr>
            <p:ph idx="1"/>
          </p:nvPr>
        </p:nvSpPr>
        <p:spPr/>
        <p:txBody>
          <a:bodyPr>
            <a:normAutofit lnSpcReduction="10000"/>
          </a:bodyPr>
          <a:lstStyle/>
          <a:p>
            <a:r>
              <a:rPr lang="en-US" dirty="0" smtClean="0"/>
              <a:t>JP Morgan Chase is the result of an unprecedented merger in 2000 of the 4 biggest NY banks – Chemical, J.P. Morgan, Manufacturers Hanover &amp; Chase Manhattan. BankOne was added in 2004 &amp; Washington Mutual in 2008.</a:t>
            </a:r>
          </a:p>
          <a:p>
            <a:pPr lvl="1"/>
            <a:r>
              <a:rPr lang="en-US" dirty="0" smtClean="0"/>
              <a:t>By 2009, JPMC was in 26 states with 5,229 offices. The OCC restricted branching in new states so the Bank had no organic growth outside of these states until 2017 when the ban was lifted. </a:t>
            </a:r>
          </a:p>
          <a:p>
            <a:pPr lvl="1"/>
            <a:r>
              <a:rPr lang="en-US" dirty="0" smtClean="0"/>
              <a:t>In January 2018, JPMC announced that it was opening 400 branches in 20 new markets over 5 years as part of a comprehensive $20B investment. Jamie Dimon, the bank’s CEO said that over half of the investment is for increased affordable housing lending and small-business lending.</a:t>
            </a:r>
          </a:p>
          <a:p>
            <a:pPr lvl="1"/>
            <a:r>
              <a:rPr lang="en-US" dirty="0" smtClean="0"/>
              <a:t>Nearly half of the new branches will be in the 3 big northeastern markets of Philadelphia (50), Boston (60), &amp; DC (70) where the Bank had no retail branches. Other targeted markets are Kansas City MO, Minneapolis, MN, Nashville, TN &amp; Raleigh, NC</a:t>
            </a:r>
          </a:p>
          <a:p>
            <a:endParaRPr lang="en-US" dirty="0" smtClean="0"/>
          </a:p>
          <a:p>
            <a:pPr marL="279082" lvl="1" indent="0">
              <a:buNone/>
            </a:pPr>
            <a:endParaRPr lang="en-US" dirty="0"/>
          </a:p>
        </p:txBody>
      </p:sp>
      <p:sp>
        <p:nvSpPr>
          <p:cNvPr id="5" name="Title 4"/>
          <p:cNvSpPr>
            <a:spLocks noGrp="1"/>
          </p:cNvSpPr>
          <p:nvPr>
            <p:ph type="title"/>
          </p:nvPr>
        </p:nvSpPr>
        <p:spPr/>
        <p:txBody>
          <a:bodyPr/>
          <a:lstStyle/>
          <a:p>
            <a:r>
              <a:rPr lang="en-US" dirty="0" smtClean="0"/>
              <a:t>Competitors Are Everywhere </a:t>
            </a:r>
            <a:r>
              <a:rPr lang="en-US" dirty="0"/>
              <a:t>-</a:t>
            </a:r>
            <a:r>
              <a:rPr lang="en-US" dirty="0" smtClean="0"/>
              <a:t>JP Morgan Chase</a:t>
            </a:r>
            <a:endParaRPr lang="en-US" dirty="0"/>
          </a:p>
        </p:txBody>
      </p:sp>
    </p:spTree>
    <p:extLst>
      <p:ext uri="{BB962C8B-B14F-4D97-AF65-F5344CB8AC3E}">
        <p14:creationId xmlns:p14="http://schemas.microsoft.com/office/powerpoint/2010/main" val="1153602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0" dur="500"/>
                                        <p:tgtEl>
                                          <p:spTgt spid="4">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3" dur="500"/>
                                        <p:tgtEl>
                                          <p:spTgt spid="4">
                                            <p:txEl>
                                              <p:pRg st="2" end="2"/>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6"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44</a:t>
            </a:fld>
            <a:endParaRPr lang="en-US" dirty="0"/>
          </a:p>
        </p:txBody>
      </p:sp>
      <p:sp>
        <p:nvSpPr>
          <p:cNvPr id="4" name="Content Placeholder 3"/>
          <p:cNvSpPr>
            <a:spLocks noGrp="1"/>
          </p:cNvSpPr>
          <p:nvPr>
            <p:ph idx="1"/>
          </p:nvPr>
        </p:nvSpPr>
        <p:spPr/>
        <p:txBody>
          <a:bodyPr>
            <a:normAutofit lnSpcReduction="10000"/>
          </a:bodyPr>
          <a:lstStyle/>
          <a:p>
            <a:r>
              <a:rPr lang="en-US" dirty="0" smtClean="0"/>
              <a:t>Chase is the closest thing to a category killer in retail banking because of its deep pockets that allow it to excel in the Six P’s of branch performance</a:t>
            </a:r>
          </a:p>
          <a:p>
            <a:pPr lvl="1"/>
            <a:r>
              <a:rPr lang="en-US" dirty="0" smtClean="0"/>
              <a:t>Place, Product, Promotion, Pricing, Personnel, and Perception</a:t>
            </a:r>
          </a:p>
          <a:p>
            <a:pPr lvl="1"/>
            <a:r>
              <a:rPr lang="en-US" dirty="0" smtClean="0"/>
              <a:t>They are one of the few firms (like CVS &amp; Walgreens) who are able &amp; willing to pay millions for a 100% corner location</a:t>
            </a:r>
          </a:p>
          <a:p>
            <a:r>
              <a:rPr lang="en-US" dirty="0" smtClean="0"/>
              <a:t>Chase has one of the most complete retail &amp; small business product menus in banking. It is a leader in innovative delivery systems &amp; has a seemingly bottomless marketing budget.</a:t>
            </a:r>
          </a:p>
          <a:p>
            <a:r>
              <a:rPr lang="en-US" dirty="0" smtClean="0"/>
              <a:t>Chase cannot only offer loss-leader rates but also pay up (and poach) the best branch managers &amp; staff from local competitors. </a:t>
            </a:r>
          </a:p>
          <a:p>
            <a:r>
              <a:rPr lang="en-US" dirty="0" smtClean="0"/>
              <a:t>And who doesn’t know the Chase brand name &amp; reputation for community involvement? 20% of the new branches are targeted for low and moderate income neighborhoods.</a:t>
            </a:r>
            <a:endParaRPr lang="en-US" dirty="0"/>
          </a:p>
        </p:txBody>
      </p:sp>
      <p:sp>
        <p:nvSpPr>
          <p:cNvPr id="5" name="Title 4"/>
          <p:cNvSpPr>
            <a:spLocks noGrp="1"/>
          </p:cNvSpPr>
          <p:nvPr>
            <p:ph type="title"/>
          </p:nvPr>
        </p:nvSpPr>
        <p:spPr/>
        <p:txBody>
          <a:bodyPr/>
          <a:lstStyle/>
          <a:p>
            <a:r>
              <a:rPr lang="en-US" dirty="0" smtClean="0"/>
              <a:t>Competitors Are </a:t>
            </a:r>
            <a:r>
              <a:rPr lang="en-US" dirty="0"/>
              <a:t>Everywhere -JP Morgan Chase</a:t>
            </a:r>
          </a:p>
        </p:txBody>
      </p:sp>
    </p:spTree>
    <p:extLst>
      <p:ext uri="{BB962C8B-B14F-4D97-AF65-F5344CB8AC3E}">
        <p14:creationId xmlns:p14="http://schemas.microsoft.com/office/powerpoint/2010/main" val="3204267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0" dur="500"/>
                                        <p:tgtEl>
                                          <p:spTgt spid="4">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3" dur="5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randombar(horizontal)">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randombar(horizontal)">
                                      <p:cBhvr>
                                        <p:cTn id="28"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45</a:t>
            </a:fld>
            <a:endParaRPr lang="en-US" dirty="0"/>
          </a:p>
        </p:txBody>
      </p:sp>
      <p:sp>
        <p:nvSpPr>
          <p:cNvPr id="4" name="Content Placeholder 3"/>
          <p:cNvSpPr>
            <a:spLocks noGrp="1"/>
          </p:cNvSpPr>
          <p:nvPr>
            <p:ph idx="1"/>
          </p:nvPr>
        </p:nvSpPr>
        <p:spPr/>
        <p:txBody>
          <a:bodyPr>
            <a:normAutofit lnSpcReduction="10000"/>
          </a:bodyPr>
          <a:lstStyle/>
          <a:p>
            <a:r>
              <a:rPr lang="en-US" dirty="0" smtClean="0"/>
              <a:t>Assuming each of Chase’s new branches reaches its $100M deposit goal, there will be a great sucking sound of as much as $40B of core deposits flowing into their 400 new branches.</a:t>
            </a:r>
          </a:p>
          <a:p>
            <a:r>
              <a:rPr lang="en-US" dirty="0" smtClean="0"/>
              <a:t>Although the other money center, super-regional &amp; regional banks will most likely feel the brunt of Chase’s expansion, community banks must be able to make the case for why customer should stick with them when Chase comes to town.</a:t>
            </a:r>
          </a:p>
          <a:p>
            <a:r>
              <a:rPr lang="en-US" dirty="0" smtClean="0"/>
              <a:t>Given the changing demographics of the banking client base, it isn’t enough to hope that depositors won’t be enticed to make a move to a provider with great products, pricing, placement, personnel, promotion &amp; perception (like why people drink Budweiser during sporting events when local craft brews taste better).</a:t>
            </a:r>
          </a:p>
          <a:p>
            <a:r>
              <a:rPr lang="en-US" dirty="0" smtClean="0"/>
              <a:t>It’s time for a well-developed plan to compete with all financial services providers – regardless of size!</a:t>
            </a:r>
          </a:p>
        </p:txBody>
      </p:sp>
      <p:sp>
        <p:nvSpPr>
          <p:cNvPr id="5" name="Title 4"/>
          <p:cNvSpPr>
            <a:spLocks noGrp="1"/>
          </p:cNvSpPr>
          <p:nvPr>
            <p:ph type="title"/>
          </p:nvPr>
        </p:nvSpPr>
        <p:spPr/>
        <p:txBody>
          <a:bodyPr/>
          <a:lstStyle/>
          <a:p>
            <a:r>
              <a:rPr lang="en-US" dirty="0" smtClean="0"/>
              <a:t>Competitors Are Everywhere -JP </a:t>
            </a:r>
            <a:r>
              <a:rPr lang="en-US" dirty="0"/>
              <a:t>Morgan Chase</a:t>
            </a:r>
          </a:p>
        </p:txBody>
      </p:sp>
    </p:spTree>
    <p:extLst>
      <p:ext uri="{BB962C8B-B14F-4D97-AF65-F5344CB8AC3E}">
        <p14:creationId xmlns:p14="http://schemas.microsoft.com/office/powerpoint/2010/main" val="3322250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randombar(horizont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rmAutofit fontScale="85000" lnSpcReduction="10000"/>
          </a:bodyPr>
          <a:lstStyle/>
          <a:p>
            <a:pPr lvl="0"/>
            <a:r>
              <a:rPr lang="en-US" dirty="0" smtClean="0"/>
              <a:t>TD’s website reflects the  most complete listing of Treasury Management services in the industry (in my humble opinion), as well as, some of the best product descriptions &amp; ties to corporate Treasury Management</a:t>
            </a:r>
          </a:p>
          <a:p>
            <a:pPr lvl="0"/>
            <a:r>
              <a:rPr lang="en-US" u="sng" dirty="0" smtClean="0"/>
              <a:t>Receivables</a:t>
            </a:r>
            <a:r>
              <a:rPr lang="en-US" dirty="0" smtClean="0"/>
              <a:t> - “Tighten payment cycles &amp; take control of your receivables” – Includes Healthcare Remittance Management, Smart Safe with Advanced Credit &amp; Image Cash Letter Services</a:t>
            </a:r>
          </a:p>
          <a:p>
            <a:pPr lvl="0"/>
            <a:r>
              <a:rPr lang="en-US" u="sng" dirty="0" smtClean="0"/>
              <a:t>Payables</a:t>
            </a:r>
            <a:r>
              <a:rPr lang="en-US" dirty="0" smtClean="0"/>
              <a:t> - “Reduce administrative tasks and save time” – Includes Integrated Payables Service, Commercial Plus Card &amp; Controlled Disbursement</a:t>
            </a:r>
          </a:p>
          <a:p>
            <a:pPr lvl="0"/>
            <a:r>
              <a:rPr lang="en-US" u="sng" dirty="0" smtClean="0"/>
              <a:t>Liquidity Management </a:t>
            </a:r>
            <a:r>
              <a:rPr lang="en-US" dirty="0" smtClean="0"/>
              <a:t>– “Maximize your working capital by investing excess cash” – Includes 4 types of investment sweeps &amp; LOC sweep</a:t>
            </a:r>
          </a:p>
          <a:p>
            <a:pPr lvl="0"/>
            <a:r>
              <a:rPr lang="en-US" u="sng" dirty="0" smtClean="0"/>
              <a:t>Information Services </a:t>
            </a:r>
            <a:r>
              <a:rPr lang="en-US" dirty="0" smtClean="0"/>
              <a:t>– “Access real-time financial data wherever you are” – Includes SWIFT Services, Data Exchange, BAI Reporting, EDI &amp; Account Analysis</a:t>
            </a:r>
          </a:p>
          <a:p>
            <a:pPr lvl="0"/>
            <a:r>
              <a:rPr lang="en-US" u="sng" dirty="0" smtClean="0"/>
              <a:t>Fraud Control </a:t>
            </a:r>
            <a:r>
              <a:rPr lang="en-US" dirty="0" smtClean="0"/>
              <a:t>– “Increase security controls to better protect your business” – Includes ACH Fraud Control, Payee &amp; Teller Positive Pay, Recon Services &amp; Commercial Plus Card</a:t>
            </a:r>
          </a:p>
          <a:p>
            <a:pPr lvl="0"/>
            <a:endParaRPr lang="en-US" dirty="0" smtClean="0"/>
          </a:p>
          <a:p>
            <a:pPr marL="0" lvl="0" indent="0">
              <a:buNone/>
            </a:pPr>
            <a:endParaRPr lang="en-US" dirty="0"/>
          </a:p>
        </p:txBody>
      </p:sp>
      <p:sp>
        <p:nvSpPr>
          <p:cNvPr id="13" name="Title 12"/>
          <p:cNvSpPr>
            <a:spLocks noGrp="1"/>
          </p:cNvSpPr>
          <p:nvPr>
            <p:ph type="title"/>
          </p:nvPr>
        </p:nvSpPr>
        <p:spPr/>
        <p:txBody>
          <a:bodyPr>
            <a:normAutofit/>
          </a:bodyPr>
          <a:lstStyle/>
          <a:p>
            <a:r>
              <a:rPr lang="en-US" dirty="0" smtClean="0"/>
              <a:t>Competitors are Everywhere – </a:t>
            </a:r>
            <a:br>
              <a:rPr lang="en-US" dirty="0" smtClean="0"/>
            </a:br>
            <a:r>
              <a:rPr lang="en-US" dirty="0" smtClean="0"/>
              <a:t>TD Bank’s Strong Positioning Example	</a:t>
            </a:r>
            <a:endParaRPr lang="en-US" dirty="0"/>
          </a:p>
        </p:txBody>
      </p:sp>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46</a:t>
            </a:fld>
            <a:endParaRPr lang="en-US" dirty="0"/>
          </a:p>
        </p:txBody>
      </p:sp>
    </p:spTree>
    <p:extLst>
      <p:ext uri="{BB962C8B-B14F-4D97-AF65-F5344CB8AC3E}">
        <p14:creationId xmlns:p14="http://schemas.microsoft.com/office/powerpoint/2010/main" val="10540917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randombar(horizontal)">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randombar(horizontal)">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randombar(horizontal)">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randombar(horizontal)">
                                      <p:cBhvr>
                                        <p:cTn id="22" dur="5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randombar(horizontal)">
                                      <p:cBhvr>
                                        <p:cTn id="27" dur="500"/>
                                        <p:tgtEl>
                                          <p:spTgt spid="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randombar(horizontal)">
                                      <p:cBhvr>
                                        <p:cTn id="32" dur="500"/>
                                        <p:tgtEl>
                                          <p:spTgt spid="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rmAutofit fontScale="77500" lnSpcReduction="20000"/>
          </a:bodyPr>
          <a:lstStyle/>
          <a:p>
            <a:pPr lvl="0"/>
            <a:r>
              <a:rPr lang="en-US" dirty="0" smtClean="0"/>
              <a:t>Focused banks outperform others with segments/verticals/niches because of:</a:t>
            </a:r>
          </a:p>
          <a:p>
            <a:pPr lvl="1"/>
            <a:r>
              <a:rPr lang="en-US" dirty="0" smtClean="0"/>
              <a:t>Lower Origination Costs</a:t>
            </a:r>
          </a:p>
          <a:p>
            <a:pPr lvl="1"/>
            <a:r>
              <a:rPr lang="en-US" dirty="0" smtClean="0"/>
              <a:t>Higher Risk Quality &amp; Reduced Costs</a:t>
            </a:r>
          </a:p>
          <a:p>
            <a:pPr lvl="1"/>
            <a:r>
              <a:rPr lang="en-US" dirty="0" smtClean="0"/>
              <a:t>Relationship Based Pricing</a:t>
            </a:r>
          </a:p>
          <a:p>
            <a:pPr lvl="1"/>
            <a:r>
              <a:rPr lang="en-US" dirty="0" smtClean="0"/>
              <a:t>Sustainable Customer Relationships</a:t>
            </a:r>
          </a:p>
          <a:p>
            <a:pPr lvl="0"/>
            <a:r>
              <a:rPr lang="en-US" dirty="0" smtClean="0"/>
              <a:t>Criteria for choosing segments/verticals/niches:</a:t>
            </a:r>
          </a:p>
          <a:p>
            <a:pPr lvl="1"/>
            <a:r>
              <a:rPr lang="en-US" dirty="0" smtClean="0"/>
              <a:t>Demographic</a:t>
            </a:r>
          </a:p>
          <a:p>
            <a:pPr lvl="1"/>
            <a:r>
              <a:rPr lang="en-US" dirty="0" smtClean="0"/>
              <a:t>Industry Sector</a:t>
            </a:r>
          </a:p>
          <a:p>
            <a:pPr lvl="1"/>
            <a:r>
              <a:rPr lang="en-US" dirty="0" smtClean="0"/>
              <a:t>Company Turnover/Company Lifecycle</a:t>
            </a:r>
          </a:p>
          <a:p>
            <a:pPr lvl="1"/>
            <a:r>
              <a:rPr lang="en-US" dirty="0" smtClean="0"/>
              <a:t>Loan Type</a:t>
            </a:r>
          </a:p>
          <a:p>
            <a:pPr lvl="1"/>
            <a:r>
              <a:rPr lang="en-US" dirty="0" smtClean="0"/>
              <a:t>Linkages to Current Customers</a:t>
            </a:r>
          </a:p>
          <a:p>
            <a:pPr lvl="0"/>
            <a:r>
              <a:rPr lang="en-US" dirty="0" smtClean="0"/>
              <a:t>Begin by analyzing your current consumer &amp; business portfolios</a:t>
            </a:r>
          </a:p>
          <a:p>
            <a:pPr lvl="0"/>
            <a:r>
              <a:rPr lang="en-US" dirty="0" smtClean="0"/>
              <a:t>Look for segments that are currently underserved by you &amp; your competitors</a:t>
            </a:r>
          </a:p>
          <a:p>
            <a:pPr lvl="0"/>
            <a:r>
              <a:rPr lang="en-US" dirty="0" smtClean="0"/>
              <a:t>Potential segments:</a:t>
            </a:r>
            <a:r>
              <a:rPr lang="en-US" dirty="0"/>
              <a:t> </a:t>
            </a:r>
            <a:r>
              <a:rPr lang="en-US" dirty="0" smtClean="0"/>
              <a:t>Funeral Homes, Minority-Owned, Restaurants, Franchises, Churches</a:t>
            </a:r>
          </a:p>
        </p:txBody>
      </p:sp>
      <p:sp>
        <p:nvSpPr>
          <p:cNvPr id="13" name="Title 12"/>
          <p:cNvSpPr>
            <a:spLocks noGrp="1"/>
          </p:cNvSpPr>
          <p:nvPr>
            <p:ph type="title"/>
          </p:nvPr>
        </p:nvSpPr>
        <p:spPr/>
        <p:txBody>
          <a:bodyPr>
            <a:normAutofit/>
          </a:bodyPr>
          <a:lstStyle/>
          <a:p>
            <a:r>
              <a:rPr lang="en-US" dirty="0" smtClean="0"/>
              <a:t>Competing with Focus on Verticals 	</a:t>
            </a:r>
            <a:endParaRPr lang="en-US" dirty="0"/>
          </a:p>
        </p:txBody>
      </p:sp>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47</a:t>
            </a:fld>
            <a:endParaRPr lang="en-US" dirty="0"/>
          </a:p>
        </p:txBody>
      </p:sp>
    </p:spTree>
    <p:extLst>
      <p:ext uri="{BB962C8B-B14F-4D97-AF65-F5344CB8AC3E}">
        <p14:creationId xmlns:p14="http://schemas.microsoft.com/office/powerpoint/2010/main" val="5062565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randombar(horizontal)">
                                      <p:cBhvr>
                                        <p:cTn id="7" dur="500"/>
                                        <p:tgtEl>
                                          <p:spTgt spid="14">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randombar(horizontal)">
                                      <p:cBhvr>
                                        <p:cTn id="10" dur="500"/>
                                        <p:tgtEl>
                                          <p:spTgt spid="14">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animEffect transition="in" filter="randombar(horizontal)">
                                      <p:cBhvr>
                                        <p:cTn id="13" dur="500"/>
                                        <p:tgtEl>
                                          <p:spTgt spid="14">
                                            <p:txEl>
                                              <p:pRg st="2" end="2"/>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14">
                                            <p:txEl>
                                              <p:pRg st="3" end="3"/>
                                            </p:txEl>
                                          </p:spTgt>
                                        </p:tgtEl>
                                        <p:attrNameLst>
                                          <p:attrName>style.visibility</p:attrName>
                                        </p:attrNameLst>
                                      </p:cBhvr>
                                      <p:to>
                                        <p:strVal val="visible"/>
                                      </p:to>
                                    </p:set>
                                    <p:animEffect transition="in" filter="randombar(horizontal)">
                                      <p:cBhvr>
                                        <p:cTn id="16" dur="500"/>
                                        <p:tgtEl>
                                          <p:spTgt spid="14">
                                            <p:txEl>
                                              <p:pRg st="3" end="3"/>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14">
                                            <p:txEl>
                                              <p:pRg st="4" end="4"/>
                                            </p:txEl>
                                          </p:spTgt>
                                        </p:tgtEl>
                                        <p:attrNameLst>
                                          <p:attrName>style.visibility</p:attrName>
                                        </p:attrNameLst>
                                      </p:cBhvr>
                                      <p:to>
                                        <p:strVal val="visible"/>
                                      </p:to>
                                    </p:set>
                                    <p:animEffect transition="in" filter="randombar(horizontal)">
                                      <p:cBhvr>
                                        <p:cTn id="19" dur="500"/>
                                        <p:tgtEl>
                                          <p:spTgt spid="1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14">
                                            <p:txEl>
                                              <p:pRg st="5" end="5"/>
                                            </p:txEl>
                                          </p:spTgt>
                                        </p:tgtEl>
                                        <p:attrNameLst>
                                          <p:attrName>style.visibility</p:attrName>
                                        </p:attrNameLst>
                                      </p:cBhvr>
                                      <p:to>
                                        <p:strVal val="visible"/>
                                      </p:to>
                                    </p:set>
                                    <p:animEffect transition="in" filter="randombar(horizontal)">
                                      <p:cBhvr>
                                        <p:cTn id="24" dur="500"/>
                                        <p:tgtEl>
                                          <p:spTgt spid="14">
                                            <p:txEl>
                                              <p:pRg st="5" end="5"/>
                                            </p:txEl>
                                          </p:spTgt>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14">
                                            <p:txEl>
                                              <p:pRg st="6" end="6"/>
                                            </p:txEl>
                                          </p:spTgt>
                                        </p:tgtEl>
                                        <p:attrNameLst>
                                          <p:attrName>style.visibility</p:attrName>
                                        </p:attrNameLst>
                                      </p:cBhvr>
                                      <p:to>
                                        <p:strVal val="visible"/>
                                      </p:to>
                                    </p:set>
                                    <p:animEffect transition="in" filter="randombar(horizontal)">
                                      <p:cBhvr>
                                        <p:cTn id="27" dur="500"/>
                                        <p:tgtEl>
                                          <p:spTgt spid="14">
                                            <p:txEl>
                                              <p:pRg st="6" end="6"/>
                                            </p:txEl>
                                          </p:spTgt>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14">
                                            <p:txEl>
                                              <p:pRg st="7" end="7"/>
                                            </p:txEl>
                                          </p:spTgt>
                                        </p:tgtEl>
                                        <p:attrNameLst>
                                          <p:attrName>style.visibility</p:attrName>
                                        </p:attrNameLst>
                                      </p:cBhvr>
                                      <p:to>
                                        <p:strVal val="visible"/>
                                      </p:to>
                                    </p:set>
                                    <p:animEffect transition="in" filter="randombar(horizontal)">
                                      <p:cBhvr>
                                        <p:cTn id="30" dur="500"/>
                                        <p:tgtEl>
                                          <p:spTgt spid="14">
                                            <p:txEl>
                                              <p:pRg st="7" end="7"/>
                                            </p:txEl>
                                          </p:spTgt>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14">
                                            <p:txEl>
                                              <p:pRg st="8" end="8"/>
                                            </p:txEl>
                                          </p:spTgt>
                                        </p:tgtEl>
                                        <p:attrNameLst>
                                          <p:attrName>style.visibility</p:attrName>
                                        </p:attrNameLst>
                                      </p:cBhvr>
                                      <p:to>
                                        <p:strVal val="visible"/>
                                      </p:to>
                                    </p:set>
                                    <p:animEffect transition="in" filter="randombar(horizontal)">
                                      <p:cBhvr>
                                        <p:cTn id="33" dur="500"/>
                                        <p:tgtEl>
                                          <p:spTgt spid="14">
                                            <p:txEl>
                                              <p:pRg st="8" end="8"/>
                                            </p:txEl>
                                          </p:spTgt>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14">
                                            <p:txEl>
                                              <p:pRg st="9" end="9"/>
                                            </p:txEl>
                                          </p:spTgt>
                                        </p:tgtEl>
                                        <p:attrNameLst>
                                          <p:attrName>style.visibility</p:attrName>
                                        </p:attrNameLst>
                                      </p:cBhvr>
                                      <p:to>
                                        <p:strVal val="visible"/>
                                      </p:to>
                                    </p:set>
                                    <p:animEffect transition="in" filter="randombar(horizontal)">
                                      <p:cBhvr>
                                        <p:cTn id="36" dur="500"/>
                                        <p:tgtEl>
                                          <p:spTgt spid="14">
                                            <p:txEl>
                                              <p:pRg st="9" end="9"/>
                                            </p:txEl>
                                          </p:spTgt>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14">
                                            <p:txEl>
                                              <p:pRg st="10" end="10"/>
                                            </p:txEl>
                                          </p:spTgt>
                                        </p:tgtEl>
                                        <p:attrNameLst>
                                          <p:attrName>style.visibility</p:attrName>
                                        </p:attrNameLst>
                                      </p:cBhvr>
                                      <p:to>
                                        <p:strVal val="visible"/>
                                      </p:to>
                                    </p:set>
                                    <p:animEffect transition="in" filter="randombar(horizontal)">
                                      <p:cBhvr>
                                        <p:cTn id="39" dur="500"/>
                                        <p:tgtEl>
                                          <p:spTgt spid="14">
                                            <p:txEl>
                                              <p:pRg st="10" end="1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14">
                                            <p:txEl>
                                              <p:pRg st="11" end="11"/>
                                            </p:txEl>
                                          </p:spTgt>
                                        </p:tgtEl>
                                        <p:attrNameLst>
                                          <p:attrName>style.visibility</p:attrName>
                                        </p:attrNameLst>
                                      </p:cBhvr>
                                      <p:to>
                                        <p:strVal val="visible"/>
                                      </p:to>
                                    </p:set>
                                    <p:animEffect transition="in" filter="randombar(horizontal)">
                                      <p:cBhvr>
                                        <p:cTn id="44" dur="500"/>
                                        <p:tgtEl>
                                          <p:spTgt spid="14">
                                            <p:txEl>
                                              <p:pRg st="11" end="1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4" presetClass="entr" presetSubtype="10" fill="hold" grpId="0" nodeType="clickEffect">
                                  <p:stCondLst>
                                    <p:cond delay="0"/>
                                  </p:stCondLst>
                                  <p:childTnLst>
                                    <p:set>
                                      <p:cBhvr>
                                        <p:cTn id="48" dur="1" fill="hold">
                                          <p:stCondLst>
                                            <p:cond delay="0"/>
                                          </p:stCondLst>
                                        </p:cTn>
                                        <p:tgtEl>
                                          <p:spTgt spid="14">
                                            <p:txEl>
                                              <p:pRg st="12" end="12"/>
                                            </p:txEl>
                                          </p:spTgt>
                                        </p:tgtEl>
                                        <p:attrNameLst>
                                          <p:attrName>style.visibility</p:attrName>
                                        </p:attrNameLst>
                                      </p:cBhvr>
                                      <p:to>
                                        <p:strVal val="visible"/>
                                      </p:to>
                                    </p:set>
                                    <p:animEffect transition="in" filter="randombar(horizontal)">
                                      <p:cBhvr>
                                        <p:cTn id="49" dur="500"/>
                                        <p:tgtEl>
                                          <p:spTgt spid="14">
                                            <p:txEl>
                                              <p:pRg st="12" end="12"/>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4" presetClass="entr" presetSubtype="10" fill="hold" grpId="0" nodeType="clickEffect">
                                  <p:stCondLst>
                                    <p:cond delay="0"/>
                                  </p:stCondLst>
                                  <p:childTnLst>
                                    <p:set>
                                      <p:cBhvr>
                                        <p:cTn id="53" dur="1" fill="hold">
                                          <p:stCondLst>
                                            <p:cond delay="0"/>
                                          </p:stCondLst>
                                        </p:cTn>
                                        <p:tgtEl>
                                          <p:spTgt spid="14">
                                            <p:txEl>
                                              <p:pRg st="13" end="13"/>
                                            </p:txEl>
                                          </p:spTgt>
                                        </p:tgtEl>
                                        <p:attrNameLst>
                                          <p:attrName>style.visibility</p:attrName>
                                        </p:attrNameLst>
                                      </p:cBhvr>
                                      <p:to>
                                        <p:strVal val="visible"/>
                                      </p:to>
                                    </p:set>
                                    <p:animEffect transition="in" filter="randombar(horizontal)">
                                      <p:cBhvr>
                                        <p:cTn id="54" dur="500"/>
                                        <p:tgtEl>
                                          <p:spTgt spid="1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48</a:t>
            </a:fld>
            <a:endParaRPr lang="en-US" dirty="0"/>
          </a:p>
        </p:txBody>
      </p:sp>
      <p:sp>
        <p:nvSpPr>
          <p:cNvPr id="4" name="Content Placeholder 3"/>
          <p:cNvSpPr>
            <a:spLocks noGrp="1"/>
          </p:cNvSpPr>
          <p:nvPr>
            <p:ph idx="1"/>
          </p:nvPr>
        </p:nvSpPr>
        <p:spPr/>
        <p:txBody>
          <a:bodyPr/>
          <a:lstStyle/>
          <a:p>
            <a:r>
              <a:rPr lang="en-US" dirty="0" smtClean="0"/>
              <a:t>Please be back in 10 minutes</a:t>
            </a:r>
            <a:endParaRPr lang="en-US" dirty="0"/>
          </a:p>
        </p:txBody>
      </p:sp>
      <p:sp>
        <p:nvSpPr>
          <p:cNvPr id="5" name="Title 4"/>
          <p:cNvSpPr>
            <a:spLocks noGrp="1"/>
          </p:cNvSpPr>
          <p:nvPr>
            <p:ph type="title"/>
          </p:nvPr>
        </p:nvSpPr>
        <p:spPr/>
        <p:txBody>
          <a:bodyPr/>
          <a:lstStyle/>
          <a:p>
            <a:r>
              <a:rPr lang="en-US" dirty="0" smtClean="0"/>
              <a:t>Fast Break</a:t>
            </a:r>
            <a:endParaRPr lang="en-US" dirty="0"/>
          </a:p>
        </p:txBody>
      </p:sp>
    </p:spTree>
    <p:extLst>
      <p:ext uri="{BB962C8B-B14F-4D97-AF65-F5344CB8AC3E}">
        <p14:creationId xmlns:p14="http://schemas.microsoft.com/office/powerpoint/2010/main" val="802308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49</a:t>
            </a:fld>
            <a:endParaRPr lang="en-US" dirty="0"/>
          </a:p>
        </p:txBody>
      </p:sp>
      <p:sp>
        <p:nvSpPr>
          <p:cNvPr id="4" name="Content Placeholder 3"/>
          <p:cNvSpPr>
            <a:spLocks noGrp="1"/>
          </p:cNvSpPr>
          <p:nvPr>
            <p:ph idx="1"/>
          </p:nvPr>
        </p:nvSpPr>
        <p:spPr/>
        <p:txBody>
          <a:bodyPr/>
          <a:lstStyle/>
          <a:p>
            <a:r>
              <a:rPr lang="en-US" dirty="0" smtClean="0"/>
              <a:t>What’s new and what’s trending?</a:t>
            </a:r>
          </a:p>
          <a:p>
            <a:r>
              <a:rPr lang="en-US" dirty="0" smtClean="0"/>
              <a:t>What have you heard?</a:t>
            </a:r>
          </a:p>
          <a:p>
            <a:pPr marL="0" indent="0">
              <a:buNone/>
            </a:pPr>
            <a:endParaRPr lang="en-US" dirty="0" smtClean="0"/>
          </a:p>
        </p:txBody>
      </p:sp>
      <p:sp>
        <p:nvSpPr>
          <p:cNvPr id="5" name="Title 4"/>
          <p:cNvSpPr>
            <a:spLocks noGrp="1"/>
          </p:cNvSpPr>
          <p:nvPr>
            <p:ph type="title"/>
          </p:nvPr>
        </p:nvSpPr>
        <p:spPr/>
        <p:txBody>
          <a:bodyPr/>
          <a:lstStyle/>
          <a:p>
            <a:r>
              <a:rPr lang="en-US" dirty="0"/>
              <a:t>T</a:t>
            </a:r>
            <a:r>
              <a:rPr lang="en-US" dirty="0" smtClean="0"/>
              <a:t>rending Payments &amp; Solutions</a:t>
            </a:r>
            <a:endParaRPr lang="en-US" dirty="0"/>
          </a:p>
        </p:txBody>
      </p:sp>
    </p:spTree>
    <p:extLst>
      <p:ext uri="{BB962C8B-B14F-4D97-AF65-F5344CB8AC3E}">
        <p14:creationId xmlns:p14="http://schemas.microsoft.com/office/powerpoint/2010/main" val="1393561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5</a:t>
            </a:fld>
            <a:endParaRPr lang="en-US" dirty="0"/>
          </a:p>
        </p:txBody>
      </p:sp>
      <p:sp>
        <p:nvSpPr>
          <p:cNvPr id="4" name="Content Placeholder 3"/>
          <p:cNvSpPr>
            <a:spLocks noGrp="1"/>
          </p:cNvSpPr>
          <p:nvPr>
            <p:ph idx="1"/>
          </p:nvPr>
        </p:nvSpPr>
        <p:spPr/>
        <p:txBody>
          <a:bodyPr>
            <a:normAutofit/>
          </a:bodyPr>
          <a:lstStyle/>
          <a:p>
            <a:r>
              <a:rPr lang="en-US" dirty="0" smtClean="0"/>
              <a:t>PTM generated $250B of revenue in 2018 and grew more than 10% in 2019 with a forecast of 5% growth per annum over the next 5 years</a:t>
            </a:r>
          </a:p>
          <a:p>
            <a:r>
              <a:rPr lang="en-US" dirty="0" smtClean="0"/>
              <a:t>Some say that the ROE for PTM can be as high as 40% </a:t>
            </a:r>
          </a:p>
          <a:p>
            <a:r>
              <a:rPr lang="en-US" dirty="0" smtClean="0"/>
              <a:t>Banks earn fees from payment processing &amp; account management services, as well as interest income from deposits &amp; operational account balances. PTM is an anchor-relationship product line that provides cross-selling opportunities.</a:t>
            </a:r>
          </a:p>
          <a:p>
            <a:r>
              <a:rPr lang="en-US" dirty="0" smtClean="0"/>
              <a:t>Although fee margins have compressed due to increased competition, payment volumes are growing so the forecasts still look good. If interest rates rise, margins will be stronger.</a:t>
            </a:r>
          </a:p>
          <a:p>
            <a:r>
              <a:rPr lang="en-US" dirty="0" smtClean="0"/>
              <a:t>Treasury Management Services are important to your bank’s success!</a:t>
            </a:r>
          </a:p>
          <a:p>
            <a:endParaRPr lang="en-US" dirty="0"/>
          </a:p>
        </p:txBody>
      </p:sp>
      <p:sp>
        <p:nvSpPr>
          <p:cNvPr id="5" name="Title 4"/>
          <p:cNvSpPr>
            <a:spLocks noGrp="1"/>
          </p:cNvSpPr>
          <p:nvPr>
            <p:ph type="title"/>
          </p:nvPr>
        </p:nvSpPr>
        <p:spPr/>
        <p:txBody>
          <a:bodyPr/>
          <a:lstStyle/>
          <a:p>
            <a:r>
              <a:rPr lang="en-US" dirty="0" smtClean="0"/>
              <a:t>Payments/Treasury Management (PTM)</a:t>
            </a:r>
            <a:endParaRPr lang="en-US" dirty="0"/>
          </a:p>
        </p:txBody>
      </p:sp>
    </p:spTree>
    <p:extLst>
      <p:ext uri="{BB962C8B-B14F-4D97-AF65-F5344CB8AC3E}">
        <p14:creationId xmlns:p14="http://schemas.microsoft.com/office/powerpoint/2010/main" val="906161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50</a:t>
            </a:fld>
            <a:endParaRPr lang="en-US" dirty="0"/>
          </a:p>
        </p:txBody>
      </p:sp>
      <p:sp>
        <p:nvSpPr>
          <p:cNvPr id="4" name="Content Placeholder 3"/>
          <p:cNvSpPr>
            <a:spLocks noGrp="1"/>
          </p:cNvSpPr>
          <p:nvPr>
            <p:ph idx="1"/>
          </p:nvPr>
        </p:nvSpPr>
        <p:spPr/>
        <p:txBody>
          <a:bodyPr/>
          <a:lstStyle/>
          <a:p>
            <a:r>
              <a:rPr lang="en-US" dirty="0" smtClean="0"/>
              <a:t>Henry Ford was quoted as saying: “If I had asked people what they wanted, they would have said faster horses”</a:t>
            </a:r>
          </a:p>
          <a:p>
            <a:r>
              <a:rPr lang="en-US" dirty="0" smtClean="0"/>
              <a:t>A faster horse doesn’t win in banking anymore. We need product alternatives that work for our specific markets.</a:t>
            </a:r>
          </a:p>
          <a:p>
            <a:r>
              <a:rPr lang="en-US" dirty="0" smtClean="0"/>
              <a:t>Be aware of technology trends and solutions and align your organization with partners who share your vision and goals</a:t>
            </a:r>
            <a:r>
              <a:rPr lang="en-US" dirty="0"/>
              <a:t> </a:t>
            </a:r>
            <a:r>
              <a:rPr lang="en-US" dirty="0" smtClean="0"/>
              <a:t>(you may even find yourself partnering with current competitors!)</a:t>
            </a:r>
          </a:p>
        </p:txBody>
      </p:sp>
      <p:sp>
        <p:nvSpPr>
          <p:cNvPr id="5" name="Title 4"/>
          <p:cNvSpPr>
            <a:spLocks noGrp="1"/>
          </p:cNvSpPr>
          <p:nvPr>
            <p:ph type="title"/>
          </p:nvPr>
        </p:nvSpPr>
        <p:spPr/>
        <p:txBody>
          <a:bodyPr/>
          <a:lstStyle/>
          <a:p>
            <a:r>
              <a:rPr lang="en-US" dirty="0"/>
              <a:t>T</a:t>
            </a:r>
            <a:r>
              <a:rPr lang="en-US" dirty="0" smtClean="0"/>
              <a:t>rending Payments &amp; Solutions</a:t>
            </a:r>
            <a:endParaRPr lang="en-US" dirty="0"/>
          </a:p>
        </p:txBody>
      </p:sp>
    </p:spTree>
    <p:extLst>
      <p:ext uri="{BB962C8B-B14F-4D97-AF65-F5344CB8AC3E}">
        <p14:creationId xmlns:p14="http://schemas.microsoft.com/office/powerpoint/2010/main" val="4162681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522414" y="1752600"/>
            <a:ext cx="9601200" cy="4343400"/>
          </a:xfrm>
        </p:spPr>
        <p:txBody>
          <a:bodyPr>
            <a:normAutofit fontScale="92500" lnSpcReduction="10000"/>
          </a:bodyPr>
          <a:lstStyle/>
          <a:p>
            <a:pPr lvl="0"/>
            <a:r>
              <a:rPr lang="en-US" sz="1900" u="sng" dirty="0" smtClean="0"/>
              <a:t>Phase 1 – September 2016 </a:t>
            </a:r>
            <a:r>
              <a:rPr lang="en-US" sz="1900" dirty="0" smtClean="0"/>
              <a:t>– Credits only</a:t>
            </a:r>
          </a:p>
          <a:p>
            <a:pPr lvl="0"/>
            <a:r>
              <a:rPr lang="en-US" sz="1900" u="sng" dirty="0" smtClean="0"/>
              <a:t>Phase 2 – September 2017 </a:t>
            </a:r>
            <a:r>
              <a:rPr lang="en-US" sz="1900" dirty="0" smtClean="0"/>
              <a:t>– Credits &amp; Debits</a:t>
            </a:r>
          </a:p>
          <a:p>
            <a:pPr lvl="0"/>
            <a:r>
              <a:rPr lang="en-US" sz="1900" u="sng" dirty="0" smtClean="0"/>
              <a:t>Phase 3 – September 2018 </a:t>
            </a:r>
            <a:r>
              <a:rPr lang="en-US" sz="1900" dirty="0" smtClean="0"/>
              <a:t>– Received funds available at 5pm RDFI local time (FI may exceed this &amp; provide funds availability earlier and/or may adjust balance throughout the day)</a:t>
            </a:r>
          </a:p>
          <a:p>
            <a:pPr lvl="0"/>
            <a:r>
              <a:rPr lang="en-US" sz="1900" u="sng" dirty="0"/>
              <a:t>September 20, 2019 </a:t>
            </a:r>
            <a:r>
              <a:rPr lang="en-US" sz="1900" dirty="0"/>
              <a:t>– Expedited funds availability – Some ACH Credits available by 9am &amp; 1:30pm local time</a:t>
            </a:r>
          </a:p>
          <a:p>
            <a:pPr lvl="0"/>
            <a:r>
              <a:rPr lang="en-US" b="1" u="sng" dirty="0"/>
              <a:t>March 20, 2020 </a:t>
            </a:r>
            <a:r>
              <a:rPr lang="en-US" b="1" dirty="0"/>
              <a:t>– Transaction cap </a:t>
            </a:r>
            <a:r>
              <a:rPr lang="en-US" b="1" dirty="0" smtClean="0"/>
              <a:t>(both debits &amp; credits) went </a:t>
            </a:r>
            <a:r>
              <a:rPr lang="en-US" b="1" dirty="0"/>
              <a:t>from $25,000 to $100,000 which will allow for more B2B payments</a:t>
            </a:r>
          </a:p>
          <a:p>
            <a:pPr lvl="0"/>
            <a:r>
              <a:rPr lang="en-US" b="1" u="sng" dirty="0"/>
              <a:t>September 18, 2020 </a:t>
            </a:r>
            <a:r>
              <a:rPr lang="en-US" b="1" dirty="0"/>
              <a:t>– New </a:t>
            </a:r>
            <a:r>
              <a:rPr lang="en-US" b="1" dirty="0" smtClean="0"/>
              <a:t>(3</a:t>
            </a:r>
            <a:r>
              <a:rPr lang="en-US" b="1" baseline="30000" dirty="0" smtClean="0"/>
              <a:t>rd</a:t>
            </a:r>
            <a:r>
              <a:rPr lang="en-US" b="1" dirty="0" smtClean="0"/>
              <a:t>) ACH </a:t>
            </a:r>
            <a:r>
              <a:rPr lang="en-US" b="1" dirty="0"/>
              <a:t>processing window to allow two additional hours per day (currently 2:45pm ET will move to 4:45pm ET</a:t>
            </a:r>
            <a:r>
              <a:rPr lang="en-US" b="1" dirty="0" smtClean="0"/>
              <a:t>). No new intraday memo post as the item must post to the account as of the end of day of the effective entry date.</a:t>
            </a:r>
            <a:endParaRPr lang="en-US" b="1" dirty="0"/>
          </a:p>
          <a:p>
            <a:pPr lvl="0"/>
            <a:endParaRPr lang="en-US" dirty="0" smtClean="0"/>
          </a:p>
          <a:p>
            <a:pPr lvl="0"/>
            <a:endParaRPr lang="en-US" dirty="0" smtClean="0"/>
          </a:p>
          <a:p>
            <a:pPr lvl="0"/>
            <a:endParaRPr lang="en-US" dirty="0" smtClean="0"/>
          </a:p>
          <a:p>
            <a:pPr marL="0" lvl="0" indent="0">
              <a:buNone/>
            </a:pPr>
            <a:endParaRPr lang="en-US" dirty="0"/>
          </a:p>
        </p:txBody>
      </p:sp>
      <p:sp>
        <p:nvSpPr>
          <p:cNvPr id="13" name="Title 12"/>
          <p:cNvSpPr>
            <a:spLocks noGrp="1"/>
          </p:cNvSpPr>
          <p:nvPr>
            <p:ph type="title"/>
          </p:nvPr>
        </p:nvSpPr>
        <p:spPr/>
        <p:txBody>
          <a:bodyPr/>
          <a:lstStyle/>
          <a:p>
            <a:r>
              <a:rPr lang="en-US" dirty="0" smtClean="0"/>
              <a:t>Trending Payments &amp; Solutions –</a:t>
            </a:r>
            <a:br>
              <a:rPr lang="en-US" dirty="0" smtClean="0"/>
            </a:br>
            <a:r>
              <a:rPr lang="en-US" dirty="0" smtClean="0"/>
              <a:t>Same-Day ACH	</a:t>
            </a:r>
            <a:endParaRPr lang="en-US" dirty="0"/>
          </a:p>
        </p:txBody>
      </p:sp>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51</a:t>
            </a:fld>
            <a:endParaRPr lang="en-US" dirty="0"/>
          </a:p>
        </p:txBody>
      </p:sp>
    </p:spTree>
    <p:extLst>
      <p:ext uri="{BB962C8B-B14F-4D97-AF65-F5344CB8AC3E}">
        <p14:creationId xmlns:p14="http://schemas.microsoft.com/office/powerpoint/2010/main" val="24548925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rmAutofit lnSpcReduction="10000"/>
          </a:bodyPr>
          <a:lstStyle/>
          <a:p>
            <a:pPr lvl="0"/>
            <a:r>
              <a:rPr lang="en-US" sz="2100" dirty="0" smtClean="0"/>
              <a:t>Same-Day ACH volume for September 2019 hit 1.1 million payments per day for the first time. For the 4thQ 2019, there were 71.3 million Same-Day payments (a 39% jump over the 4</a:t>
            </a:r>
            <a:r>
              <a:rPr lang="en-US" sz="2100" baseline="30000" dirty="0" smtClean="0"/>
              <a:t>th</a:t>
            </a:r>
            <a:r>
              <a:rPr lang="en-US" sz="2100" dirty="0" smtClean="0"/>
              <a:t> Q 2018)</a:t>
            </a:r>
          </a:p>
          <a:p>
            <a:pPr lvl="0"/>
            <a:r>
              <a:rPr lang="en-US" sz="2100" dirty="0" smtClean="0"/>
              <a:t>The value increase for Same-Day ACH in the 4</a:t>
            </a:r>
            <a:r>
              <a:rPr lang="en-US" sz="2100" baseline="30000" dirty="0" smtClean="0"/>
              <a:t>th</a:t>
            </a:r>
            <a:r>
              <a:rPr lang="en-US" sz="2100" dirty="0" smtClean="0"/>
              <a:t> Q was even more impressive up 65% to $67.1 billion.</a:t>
            </a:r>
          </a:p>
          <a:p>
            <a:pPr lvl="0"/>
            <a:r>
              <a:rPr lang="en-US" sz="2100" dirty="0" smtClean="0"/>
              <a:t>B2B transactions increased to over 3 billion payments (a 12% increase over 2018). The value of these payments increased 8% to nearly $28 trillion.</a:t>
            </a:r>
          </a:p>
          <a:p>
            <a:pPr lvl="0"/>
            <a:r>
              <a:rPr lang="en-US" sz="2100" dirty="0" smtClean="0"/>
              <a:t>The number of B2B payments made by check declined to 42% in 2019 (the first time its’ slipped below 50%)</a:t>
            </a:r>
          </a:p>
          <a:p>
            <a:pPr marL="0" lvl="0" indent="0">
              <a:buNone/>
            </a:pPr>
            <a:r>
              <a:rPr lang="en-US" sz="2100" b="1" i="1" dirty="0" smtClean="0"/>
              <a:t>As Same-Day ACH &amp; B2B volume increases, check and wire volume will decrease &amp; will affect the bank’s product margins.</a:t>
            </a:r>
          </a:p>
          <a:p>
            <a:pPr marL="0" lvl="0" indent="0">
              <a:buNone/>
            </a:pPr>
            <a:endParaRPr lang="en-US" dirty="0"/>
          </a:p>
        </p:txBody>
      </p:sp>
      <p:sp>
        <p:nvSpPr>
          <p:cNvPr id="13" name="Title 12"/>
          <p:cNvSpPr>
            <a:spLocks noGrp="1"/>
          </p:cNvSpPr>
          <p:nvPr>
            <p:ph type="title"/>
          </p:nvPr>
        </p:nvSpPr>
        <p:spPr/>
        <p:txBody>
          <a:bodyPr/>
          <a:lstStyle/>
          <a:p>
            <a:r>
              <a:rPr lang="en-US" dirty="0" smtClean="0"/>
              <a:t>Trending Payments &amp; Solutions – </a:t>
            </a:r>
            <a:br>
              <a:rPr lang="en-US" dirty="0" smtClean="0"/>
            </a:br>
            <a:r>
              <a:rPr lang="en-US" dirty="0" smtClean="0"/>
              <a:t>ACH Payment Growth	</a:t>
            </a:r>
            <a:endParaRPr lang="en-US" dirty="0"/>
          </a:p>
        </p:txBody>
      </p:sp>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52</a:t>
            </a:fld>
            <a:endParaRPr lang="en-US" dirty="0"/>
          </a:p>
        </p:txBody>
      </p:sp>
    </p:spTree>
    <p:extLst>
      <p:ext uri="{BB962C8B-B14F-4D97-AF65-F5344CB8AC3E}">
        <p14:creationId xmlns:p14="http://schemas.microsoft.com/office/powerpoint/2010/main" val="7918918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p:cTn id="7" dur="10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4">
                                            <p:txEl>
                                              <p:pRg st="1" end="1"/>
                                            </p:txEl>
                                          </p:spTgt>
                                        </p:tgtEl>
                                        <p:attrNameLst>
                                          <p:attrName>style.visibility</p:attrName>
                                        </p:attrNameLst>
                                      </p:cBhvr>
                                      <p:to>
                                        <p:strVal val="visible"/>
                                      </p:to>
                                    </p:set>
                                    <p:anim calcmode="lin" valueType="num">
                                      <p:cBhvr>
                                        <p:cTn id="15" dur="1000" fill="hold"/>
                                        <p:tgtEl>
                                          <p:spTgt spid="1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1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4">
                                            <p:txEl>
                                              <p:pRg st="2" end="2"/>
                                            </p:txEl>
                                          </p:spTgt>
                                        </p:tgtEl>
                                        <p:attrNameLst>
                                          <p:attrName>style.visibility</p:attrName>
                                        </p:attrNameLst>
                                      </p:cBhvr>
                                      <p:to>
                                        <p:strVal val="visible"/>
                                      </p:to>
                                    </p:set>
                                    <p:anim calcmode="lin" valueType="num">
                                      <p:cBhvr>
                                        <p:cTn id="23" dur="1000" fill="hold"/>
                                        <p:tgtEl>
                                          <p:spTgt spid="1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1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1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1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4">
                                            <p:txEl>
                                              <p:pRg st="3" end="3"/>
                                            </p:txEl>
                                          </p:spTgt>
                                        </p:tgtEl>
                                        <p:attrNameLst>
                                          <p:attrName>style.visibility</p:attrName>
                                        </p:attrNameLst>
                                      </p:cBhvr>
                                      <p:to>
                                        <p:strVal val="visible"/>
                                      </p:to>
                                    </p:set>
                                    <p:anim calcmode="lin" valueType="num">
                                      <p:cBhvr>
                                        <p:cTn id="31" dur="1000" fill="hold"/>
                                        <p:tgtEl>
                                          <p:spTgt spid="1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1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1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14">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4">
                                            <p:txEl>
                                              <p:pRg st="4" end="4"/>
                                            </p:txEl>
                                          </p:spTgt>
                                        </p:tgtEl>
                                        <p:attrNameLst>
                                          <p:attrName>style.visibility</p:attrName>
                                        </p:attrNameLst>
                                      </p:cBhvr>
                                      <p:to>
                                        <p:strVal val="visible"/>
                                      </p:to>
                                    </p:set>
                                    <p:anim calcmode="lin" valueType="num">
                                      <p:cBhvr>
                                        <p:cTn id="39" dur="1000" fill="hold"/>
                                        <p:tgtEl>
                                          <p:spTgt spid="14">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14">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14">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53</a:t>
            </a:fld>
            <a:endParaRPr lang="en-US" dirty="0"/>
          </a:p>
        </p:txBody>
      </p:sp>
      <p:sp>
        <p:nvSpPr>
          <p:cNvPr id="4" name="Content Placeholder 3"/>
          <p:cNvSpPr>
            <a:spLocks noGrp="1"/>
          </p:cNvSpPr>
          <p:nvPr>
            <p:ph idx="1"/>
          </p:nvPr>
        </p:nvSpPr>
        <p:spPr/>
        <p:txBody>
          <a:bodyPr/>
          <a:lstStyle/>
          <a:p>
            <a:r>
              <a:rPr lang="en-US" u="sng" dirty="0" smtClean="0"/>
              <a:t>Deluxe 12/2019 – Purchased Remittance Solutions from Fiserv</a:t>
            </a:r>
          </a:p>
          <a:p>
            <a:pPr lvl="1"/>
            <a:r>
              <a:rPr lang="en-US" dirty="0" smtClean="0"/>
              <a:t>5 locations including the main Chicago facility. Fiserv is a current client of Deluxe’s lockbox software and will become a reseller of the product</a:t>
            </a:r>
          </a:p>
          <a:p>
            <a:pPr lvl="1"/>
            <a:r>
              <a:rPr lang="en-US" dirty="0" smtClean="0"/>
              <a:t>Primarily a wholesale lockbox provider for B2B payments</a:t>
            </a:r>
          </a:p>
          <a:p>
            <a:pPr lvl="1"/>
            <a:r>
              <a:rPr lang="en-US" dirty="0" smtClean="0"/>
              <a:t>Deluxe won the Synchrony remittance processing contract in late November (in anticipation of their new acquisition)</a:t>
            </a:r>
          </a:p>
          <a:p>
            <a:pPr marL="279082" lvl="1" indent="0">
              <a:buNone/>
            </a:pPr>
            <a:endParaRPr lang="en-US" dirty="0"/>
          </a:p>
          <a:p>
            <a:pPr marL="279082" lvl="1" indent="0">
              <a:buNone/>
            </a:pPr>
            <a:r>
              <a:rPr lang="en-US" b="1" i="1" dirty="0" smtClean="0"/>
              <a:t>Great example of one provider acquiring a competitor who becomes a client and in this case actually resells the acquirer’s products. Consolidation for a product that will likely have fewer purchaser is a sound strategy. </a:t>
            </a:r>
          </a:p>
          <a:p>
            <a:pPr lvl="1"/>
            <a:endParaRPr lang="en-US" dirty="0" smtClean="0"/>
          </a:p>
          <a:p>
            <a:pPr lvl="1"/>
            <a:endParaRPr lang="en-US" b="1" dirty="0" smtClean="0">
              <a:solidFill>
                <a:srgbClr val="FF0000"/>
              </a:solidFill>
            </a:endParaRPr>
          </a:p>
        </p:txBody>
      </p:sp>
      <p:sp>
        <p:nvSpPr>
          <p:cNvPr id="5" name="Title 4"/>
          <p:cNvSpPr>
            <a:spLocks noGrp="1"/>
          </p:cNvSpPr>
          <p:nvPr>
            <p:ph type="title"/>
          </p:nvPr>
        </p:nvSpPr>
        <p:spPr/>
        <p:txBody>
          <a:bodyPr/>
          <a:lstStyle/>
          <a:p>
            <a:r>
              <a:rPr lang="en-US" dirty="0"/>
              <a:t>T</a:t>
            </a:r>
            <a:r>
              <a:rPr lang="en-US" dirty="0" smtClean="0"/>
              <a:t>rending Payments &amp; Solutions – Deluxe/Fiserv</a:t>
            </a:r>
            <a:endParaRPr lang="en-US" dirty="0"/>
          </a:p>
        </p:txBody>
      </p:sp>
    </p:spTree>
    <p:extLst>
      <p:ext uri="{BB962C8B-B14F-4D97-AF65-F5344CB8AC3E}">
        <p14:creationId xmlns:p14="http://schemas.microsoft.com/office/powerpoint/2010/main" val="1790763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4">
                                            <p:txEl>
                                              <p:pRg st="1" end="1"/>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4">
                                            <p:txEl>
                                              <p:pRg st="2" end="2"/>
                                            </p:tx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4">
                                            <p:txEl>
                                              <p:pRg st="3" end="3"/>
                                            </p:txEl>
                                          </p:spTgt>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p:cTn id="31" dur="10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54</a:t>
            </a:fld>
            <a:endParaRPr lang="en-US" dirty="0"/>
          </a:p>
        </p:txBody>
      </p:sp>
      <p:sp>
        <p:nvSpPr>
          <p:cNvPr id="4" name="Content Placeholder 3"/>
          <p:cNvSpPr>
            <a:spLocks noGrp="1"/>
          </p:cNvSpPr>
          <p:nvPr>
            <p:ph idx="1"/>
          </p:nvPr>
        </p:nvSpPr>
        <p:spPr/>
        <p:txBody>
          <a:bodyPr/>
          <a:lstStyle/>
          <a:p>
            <a:r>
              <a:rPr lang="en-US" u="sng" dirty="0" smtClean="0"/>
              <a:t>QuickBooks Study (2/2019) </a:t>
            </a:r>
            <a:r>
              <a:rPr lang="en-US" dirty="0" smtClean="0"/>
              <a:t>– Focused on cash flow of small businesses</a:t>
            </a:r>
          </a:p>
          <a:p>
            <a:pPr lvl="1"/>
            <a:r>
              <a:rPr lang="en-US" dirty="0" smtClean="0"/>
              <a:t>Study revealed that nearly a third of small businesses can’t make payroll and/or pay their bills on time</a:t>
            </a:r>
          </a:p>
          <a:p>
            <a:pPr lvl="1"/>
            <a:r>
              <a:rPr lang="en-US" dirty="0" smtClean="0"/>
              <a:t>Issue isn’t profitability or lack of funds in the pipeline, it’s that they don’t have the funds readily available for real-time expenses. 33% of small businesses in the U.S. have more than $20,000 in outstanding receivables</a:t>
            </a:r>
          </a:p>
          <a:p>
            <a:pPr lvl="1"/>
            <a:r>
              <a:rPr lang="en-US" dirty="0" smtClean="0"/>
              <a:t>Small business margins are typically thin. Employee/Contractor costs are often the single largest expense. Small businesses cannot afford to alienate good employees by missing a payroll.</a:t>
            </a:r>
          </a:p>
          <a:p>
            <a:pPr lvl="1"/>
            <a:r>
              <a:rPr lang="en-US" dirty="0" smtClean="0"/>
              <a:t>QuickBooks helps businesses to solve these issues by offering payments-enabled invoicing, same-day payroll and loans up to $100,000  </a:t>
            </a:r>
          </a:p>
          <a:p>
            <a:pPr lvl="1"/>
            <a:r>
              <a:rPr lang="en-US" b="1" dirty="0" smtClean="0">
                <a:solidFill>
                  <a:srgbClr val="FF0000"/>
                </a:solidFill>
              </a:rPr>
              <a:t>SOUNDS LIKE A BANK TO ME?!</a:t>
            </a:r>
          </a:p>
          <a:p>
            <a:pPr marL="279082" lvl="1" indent="0">
              <a:buNone/>
            </a:pPr>
            <a:r>
              <a:rPr lang="en-US" b="1" i="1" u="sng" dirty="0" smtClean="0">
                <a:solidFill>
                  <a:schemeClr val="tx1">
                    <a:lumMod val="95000"/>
                    <a:lumOff val="5000"/>
                  </a:schemeClr>
                </a:solidFill>
              </a:rPr>
              <a:t>12/2019 Update</a:t>
            </a:r>
            <a:r>
              <a:rPr lang="en-US" b="1" i="1" dirty="0" smtClean="0">
                <a:solidFill>
                  <a:schemeClr val="tx1">
                    <a:lumMod val="95000"/>
                    <a:lumOff val="5000"/>
                  </a:schemeClr>
                </a:solidFill>
              </a:rPr>
              <a:t>: Quickbooks expanded their payroll services to include tax penalty protection, on-demand HR expertise &amp; employee benefits.</a:t>
            </a:r>
          </a:p>
        </p:txBody>
      </p:sp>
      <p:sp>
        <p:nvSpPr>
          <p:cNvPr id="5" name="Title 4"/>
          <p:cNvSpPr>
            <a:spLocks noGrp="1"/>
          </p:cNvSpPr>
          <p:nvPr>
            <p:ph type="title"/>
          </p:nvPr>
        </p:nvSpPr>
        <p:spPr/>
        <p:txBody>
          <a:bodyPr/>
          <a:lstStyle/>
          <a:p>
            <a:r>
              <a:rPr lang="en-US" dirty="0"/>
              <a:t>T</a:t>
            </a:r>
            <a:r>
              <a:rPr lang="en-US" dirty="0" smtClean="0"/>
              <a:t>rending Payments &amp; Solutions - Quickbooks</a:t>
            </a:r>
            <a:endParaRPr lang="en-US" dirty="0"/>
          </a:p>
        </p:txBody>
      </p:sp>
    </p:spTree>
    <p:extLst>
      <p:ext uri="{BB962C8B-B14F-4D97-AF65-F5344CB8AC3E}">
        <p14:creationId xmlns:p14="http://schemas.microsoft.com/office/powerpoint/2010/main" val="3841605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4">
                                            <p:txEl>
                                              <p:pRg st="1" end="1"/>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4">
                                            <p:txEl>
                                              <p:pRg st="2" end="2"/>
                                            </p:tx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4">
                                            <p:txEl>
                                              <p:pRg st="3" end="3"/>
                                            </p:txEl>
                                          </p:spTgt>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4" end="4"/>
                                            </p:txEl>
                                          </p:spTgt>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p:cTn id="37" dur="10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4">
                                            <p:txEl>
                                              <p:pRg st="5" end="5"/>
                                            </p:txEl>
                                          </p:spTgt>
                                        </p:tgtEl>
                                        <p:attrNameLst>
                                          <p:attrName>ppt_h</p:attrName>
                                        </p:attrNameLst>
                                      </p:cBhvr>
                                      <p:tavLst>
                                        <p:tav tm="0">
                                          <p:val>
                                            <p:fltVal val="0"/>
                                          </p:val>
                                        </p:tav>
                                        <p:tav tm="100000">
                                          <p:val>
                                            <p:strVal val="#ppt_h"/>
                                          </p:val>
                                        </p:tav>
                                      </p:tavLst>
                                    </p:anim>
                                    <p:anim calcmode="lin" valueType="num">
                                      <p:cBhvr>
                                        <p:cTn id="39" dur="1000" fill="hold"/>
                                        <p:tgtEl>
                                          <p:spTgt spid="4">
                                            <p:txEl>
                                              <p:pRg st="5" end="5"/>
                                            </p:txEl>
                                          </p:spTgt>
                                        </p:tgtEl>
                                        <p:attrNameLst>
                                          <p:attrName>style.rotation</p:attrName>
                                        </p:attrNameLst>
                                      </p:cBhvr>
                                      <p:tavLst>
                                        <p:tav tm="0">
                                          <p:val>
                                            <p:fltVal val="90"/>
                                          </p:val>
                                        </p:tav>
                                        <p:tav tm="100000">
                                          <p:val>
                                            <p:fltVal val="0"/>
                                          </p:val>
                                        </p:tav>
                                      </p:tavLst>
                                    </p:anim>
                                    <p:animEffect transition="in" filter="fade">
                                      <p:cBhvr>
                                        <p:cTn id="40" dur="1000"/>
                                        <p:tgtEl>
                                          <p:spTgt spid="4">
                                            <p:txEl>
                                              <p:pRg st="5" end="5"/>
                                            </p:txEl>
                                          </p:spTgt>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p:cTn id="43" dur="1000" fill="hold"/>
                                        <p:tgtEl>
                                          <p:spTgt spid="4">
                                            <p:txEl>
                                              <p:pRg st="6" end="6"/>
                                            </p:txEl>
                                          </p:spTgt>
                                        </p:tgtEl>
                                        <p:attrNameLst>
                                          <p:attrName>ppt_w</p:attrName>
                                        </p:attrNameLst>
                                      </p:cBhvr>
                                      <p:tavLst>
                                        <p:tav tm="0">
                                          <p:val>
                                            <p:fltVal val="0"/>
                                          </p:val>
                                        </p:tav>
                                        <p:tav tm="100000">
                                          <p:val>
                                            <p:strVal val="#ppt_w"/>
                                          </p:val>
                                        </p:tav>
                                      </p:tavLst>
                                    </p:anim>
                                    <p:anim calcmode="lin" valueType="num">
                                      <p:cBhvr>
                                        <p:cTn id="44" dur="1000" fill="hold"/>
                                        <p:tgtEl>
                                          <p:spTgt spid="4">
                                            <p:txEl>
                                              <p:pRg st="6" end="6"/>
                                            </p:txEl>
                                          </p:spTgt>
                                        </p:tgtEl>
                                        <p:attrNameLst>
                                          <p:attrName>ppt_h</p:attrName>
                                        </p:attrNameLst>
                                      </p:cBhvr>
                                      <p:tavLst>
                                        <p:tav tm="0">
                                          <p:val>
                                            <p:fltVal val="0"/>
                                          </p:val>
                                        </p:tav>
                                        <p:tav tm="100000">
                                          <p:val>
                                            <p:strVal val="#ppt_h"/>
                                          </p:val>
                                        </p:tav>
                                      </p:tavLst>
                                    </p:anim>
                                    <p:anim calcmode="lin" valueType="num">
                                      <p:cBhvr>
                                        <p:cTn id="45" dur="1000" fill="hold"/>
                                        <p:tgtEl>
                                          <p:spTgt spid="4">
                                            <p:txEl>
                                              <p:pRg st="6" end="6"/>
                                            </p:txEl>
                                          </p:spTgt>
                                        </p:tgtEl>
                                        <p:attrNameLst>
                                          <p:attrName>style.rotation</p:attrName>
                                        </p:attrNameLst>
                                      </p:cBhvr>
                                      <p:tavLst>
                                        <p:tav tm="0">
                                          <p:val>
                                            <p:fltVal val="90"/>
                                          </p:val>
                                        </p:tav>
                                        <p:tav tm="100000">
                                          <p:val>
                                            <p:fltVal val="0"/>
                                          </p:val>
                                        </p:tav>
                                      </p:tavLst>
                                    </p:anim>
                                    <p:animEffect transition="in" filter="fade">
                                      <p:cBhvr>
                                        <p:cTn id="46"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55</a:t>
            </a:fld>
            <a:endParaRPr lang="en-US" dirty="0"/>
          </a:p>
        </p:txBody>
      </p:sp>
      <p:sp>
        <p:nvSpPr>
          <p:cNvPr id="4" name="Content Placeholder 3"/>
          <p:cNvSpPr>
            <a:spLocks noGrp="1"/>
          </p:cNvSpPr>
          <p:nvPr>
            <p:ph idx="1"/>
          </p:nvPr>
        </p:nvSpPr>
        <p:spPr/>
        <p:txBody>
          <a:bodyPr/>
          <a:lstStyle/>
          <a:p>
            <a:r>
              <a:rPr lang="en-US" u="sng" dirty="0" smtClean="0"/>
              <a:t>American Express and Bill.com </a:t>
            </a:r>
            <a:r>
              <a:rPr lang="en-US" dirty="0" smtClean="0"/>
              <a:t>have launched a new system to handle the account payable process plus the ability to pay vendors through virtual account numbers (2/2019)</a:t>
            </a:r>
          </a:p>
          <a:p>
            <a:pPr lvl="1"/>
            <a:r>
              <a:rPr lang="en-US" dirty="0" smtClean="0"/>
              <a:t>“Vendor Pay” allows companies to automate bill paying without the need to set up new card accounts, while also improving working capital, cash conversion cycles and providing data for payment reconciliation</a:t>
            </a:r>
          </a:p>
          <a:p>
            <a:pPr lvl="1"/>
            <a:r>
              <a:rPr lang="en-US" dirty="0" smtClean="0"/>
              <a:t>An online dashboard allows AMEX business &amp; corporate card holders to pay their company’s bills through the use of unique, single-use virtual account numbers with their existing card</a:t>
            </a:r>
            <a:r>
              <a:rPr lang="en-US" dirty="0"/>
              <a:t> </a:t>
            </a:r>
            <a:r>
              <a:rPr lang="en-US" dirty="0" smtClean="0"/>
              <a:t>(or optional ACH or check payments)</a:t>
            </a:r>
          </a:p>
          <a:p>
            <a:pPr lvl="1"/>
            <a:endParaRPr lang="en-US" dirty="0"/>
          </a:p>
          <a:p>
            <a:pPr marL="279082" lvl="1" indent="0">
              <a:buNone/>
            </a:pPr>
            <a:r>
              <a:rPr lang="en-US" b="1" i="1" u="sng" dirty="0" smtClean="0"/>
              <a:t>10/2019 Update</a:t>
            </a:r>
            <a:r>
              <a:rPr lang="en-US" b="1" i="1" dirty="0" smtClean="0"/>
              <a:t>:  Bill.com announced new capabilities for a centralized PO-to-payment workflow, expanded coverage for international payments &amp; increased collaboration with partners including:  Oracle, NetSuite, and Sage Intacct</a:t>
            </a:r>
          </a:p>
          <a:p>
            <a:pPr marL="279082" lvl="1" indent="0">
              <a:buNone/>
            </a:pPr>
            <a:endParaRPr lang="en-US" dirty="0" smtClean="0"/>
          </a:p>
        </p:txBody>
      </p:sp>
      <p:sp>
        <p:nvSpPr>
          <p:cNvPr id="5" name="Title 4"/>
          <p:cNvSpPr>
            <a:spLocks noGrp="1"/>
          </p:cNvSpPr>
          <p:nvPr>
            <p:ph type="title"/>
          </p:nvPr>
        </p:nvSpPr>
        <p:spPr/>
        <p:txBody>
          <a:bodyPr/>
          <a:lstStyle/>
          <a:p>
            <a:r>
              <a:rPr lang="en-US" dirty="0"/>
              <a:t>T</a:t>
            </a:r>
            <a:r>
              <a:rPr lang="en-US" dirty="0" smtClean="0"/>
              <a:t>rending Payments &amp; Solutions – </a:t>
            </a:r>
            <a:br>
              <a:rPr lang="en-US" dirty="0" smtClean="0"/>
            </a:br>
            <a:r>
              <a:rPr lang="en-US" dirty="0" smtClean="0"/>
              <a:t>American Express &amp; Bill.com</a:t>
            </a:r>
            <a:endParaRPr lang="en-US" dirty="0"/>
          </a:p>
        </p:txBody>
      </p:sp>
    </p:spTree>
    <p:extLst>
      <p:ext uri="{BB962C8B-B14F-4D97-AF65-F5344CB8AC3E}">
        <p14:creationId xmlns:p14="http://schemas.microsoft.com/office/powerpoint/2010/main" val="696609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4">
                                            <p:txEl>
                                              <p:pRg st="1" end="1"/>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4">
                                            <p:txEl>
                                              <p:pRg st="2" end="2"/>
                                            </p:tx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p:cTn id="25"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6"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27"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28"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56</a:t>
            </a:fld>
            <a:endParaRPr lang="en-US" dirty="0"/>
          </a:p>
        </p:txBody>
      </p:sp>
      <p:sp>
        <p:nvSpPr>
          <p:cNvPr id="4" name="Content Placeholder 3"/>
          <p:cNvSpPr>
            <a:spLocks noGrp="1"/>
          </p:cNvSpPr>
          <p:nvPr>
            <p:ph idx="1"/>
          </p:nvPr>
        </p:nvSpPr>
        <p:spPr/>
        <p:txBody>
          <a:bodyPr/>
          <a:lstStyle/>
          <a:p>
            <a:r>
              <a:rPr lang="en-US" u="sng" dirty="0" smtClean="0"/>
              <a:t>U.S. Bank and Optimum360 </a:t>
            </a:r>
            <a:r>
              <a:rPr lang="en-US" dirty="0" smtClean="0"/>
              <a:t>form strategic partnership to boost revenue cycle management for healthcare industry (10/2018)</a:t>
            </a:r>
            <a:endParaRPr lang="en-US" dirty="0"/>
          </a:p>
          <a:p>
            <a:pPr lvl="1"/>
            <a:r>
              <a:rPr lang="en-US" dirty="0" smtClean="0"/>
              <a:t>Designed to help hospitals and providers better manage their revenue cycle by combining Optimum’s focus on healthcare technology &amp; U.S. Bank’s financial expertise</a:t>
            </a:r>
          </a:p>
          <a:p>
            <a:pPr lvl="1"/>
            <a:r>
              <a:rPr lang="en-US" dirty="0" smtClean="0"/>
              <a:t>The revenue cycle from patient registration to payment posting has many stages as well as manual &amp; paper processes</a:t>
            </a:r>
          </a:p>
          <a:p>
            <a:pPr lvl="1"/>
            <a:r>
              <a:rPr lang="en-US" dirty="0" smtClean="0"/>
              <a:t>Healthcare Receivables Manager goes beyond the traditional lockbox image to EDI conversion. It includes an AI function to automate paper-based tasks.</a:t>
            </a:r>
          </a:p>
          <a:p>
            <a:pPr lvl="1"/>
            <a:r>
              <a:rPr lang="en-US" dirty="0" smtClean="0"/>
              <a:t>The intent is to eventually “electronify” the entire payment receipt process</a:t>
            </a:r>
          </a:p>
          <a:p>
            <a:pPr lvl="1"/>
            <a:endParaRPr lang="en-US" dirty="0" smtClean="0"/>
          </a:p>
        </p:txBody>
      </p:sp>
      <p:sp>
        <p:nvSpPr>
          <p:cNvPr id="5" name="Title 4"/>
          <p:cNvSpPr>
            <a:spLocks noGrp="1"/>
          </p:cNvSpPr>
          <p:nvPr>
            <p:ph type="title"/>
          </p:nvPr>
        </p:nvSpPr>
        <p:spPr/>
        <p:txBody>
          <a:bodyPr/>
          <a:lstStyle/>
          <a:p>
            <a:r>
              <a:rPr lang="en-US" dirty="0"/>
              <a:t>T</a:t>
            </a:r>
            <a:r>
              <a:rPr lang="en-US" dirty="0" smtClean="0"/>
              <a:t>rending Payments &amp; Solutions – U.S. Bank </a:t>
            </a:r>
            <a:endParaRPr lang="en-US" dirty="0"/>
          </a:p>
        </p:txBody>
      </p:sp>
    </p:spTree>
    <p:extLst>
      <p:ext uri="{BB962C8B-B14F-4D97-AF65-F5344CB8AC3E}">
        <p14:creationId xmlns:p14="http://schemas.microsoft.com/office/powerpoint/2010/main" val="2567579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4">
                                            <p:txEl>
                                              <p:pRg st="1" end="1"/>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4">
                                            <p:txEl>
                                              <p:pRg st="2" end="2"/>
                                            </p:tx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4">
                                            <p:txEl>
                                              <p:pRg st="3" end="3"/>
                                            </p:txEl>
                                          </p:spTgt>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57</a:t>
            </a:fld>
            <a:endParaRPr lang="en-US" dirty="0"/>
          </a:p>
        </p:txBody>
      </p:sp>
      <p:sp>
        <p:nvSpPr>
          <p:cNvPr id="4" name="Content Placeholder 3"/>
          <p:cNvSpPr>
            <a:spLocks noGrp="1"/>
          </p:cNvSpPr>
          <p:nvPr>
            <p:ph idx="1"/>
          </p:nvPr>
        </p:nvSpPr>
        <p:spPr/>
        <p:txBody>
          <a:bodyPr/>
          <a:lstStyle/>
          <a:p>
            <a:r>
              <a:rPr lang="en-US" u="sng" dirty="0" smtClean="0"/>
              <a:t>MasterCard 10/2019 </a:t>
            </a:r>
            <a:r>
              <a:rPr lang="en-US" dirty="0" smtClean="0"/>
              <a:t>– Announced “MasterCard Healthcare Solutions”, a new suite of products dedicated to helping healthcare partners detect fraud, waste and abuse; capture new revenue; and protect patient health data. </a:t>
            </a:r>
          </a:p>
          <a:p>
            <a:pPr lvl="1"/>
            <a:r>
              <a:rPr lang="en-US" dirty="0" smtClean="0"/>
              <a:t>Patient Payment Assurance: Predictive analytics to enable more effective billing strategies (unique to patient’s payment behaviors &amp; other factors)</a:t>
            </a:r>
          </a:p>
          <a:p>
            <a:pPr lvl="1"/>
            <a:r>
              <a:rPr lang="en-US" dirty="0" smtClean="0"/>
              <a:t>Fraud, Waste &amp; Abuse:  AI and machine learning to detect suspicious claims activity (manage fraud risk in real time, monitor behaviors, assess new providers)</a:t>
            </a:r>
          </a:p>
          <a:p>
            <a:pPr lvl="1"/>
            <a:r>
              <a:rPr lang="en-US" dirty="0" smtClean="0"/>
              <a:t>Data Security: Biometrics &amp; behavioral analytics to protect health info (authenticate mobile access to HAS accounts, patient portals &amp; call centers)</a:t>
            </a:r>
          </a:p>
          <a:p>
            <a:pPr lvl="1"/>
            <a:endParaRPr lang="en-US" dirty="0"/>
          </a:p>
          <a:p>
            <a:pPr marL="279082" lvl="1" indent="0">
              <a:buNone/>
            </a:pPr>
            <a:r>
              <a:rPr lang="en-US" b="1" i="1" dirty="0" smtClean="0"/>
              <a:t>MasterCard is capitalizing on their fraud &amp; behavioral expertise to enter a vibrant new vertical market. </a:t>
            </a:r>
          </a:p>
        </p:txBody>
      </p:sp>
      <p:sp>
        <p:nvSpPr>
          <p:cNvPr id="5" name="Title 4"/>
          <p:cNvSpPr>
            <a:spLocks noGrp="1"/>
          </p:cNvSpPr>
          <p:nvPr>
            <p:ph type="title"/>
          </p:nvPr>
        </p:nvSpPr>
        <p:spPr/>
        <p:txBody>
          <a:bodyPr/>
          <a:lstStyle/>
          <a:p>
            <a:r>
              <a:rPr lang="en-US" dirty="0"/>
              <a:t>T</a:t>
            </a:r>
            <a:r>
              <a:rPr lang="en-US" dirty="0" smtClean="0"/>
              <a:t>rending Payments &amp; Solutions – MasterCard </a:t>
            </a:r>
            <a:endParaRPr lang="en-US" dirty="0"/>
          </a:p>
        </p:txBody>
      </p:sp>
    </p:spTree>
    <p:extLst>
      <p:ext uri="{BB962C8B-B14F-4D97-AF65-F5344CB8AC3E}">
        <p14:creationId xmlns:p14="http://schemas.microsoft.com/office/powerpoint/2010/main" val="1311060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4">
                                            <p:txEl>
                                              <p:pRg st="1" end="1"/>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4">
                                            <p:txEl>
                                              <p:pRg st="2" end="2"/>
                                            </p:tx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4">
                                            <p:txEl>
                                              <p:pRg st="3" end="3"/>
                                            </p:txEl>
                                          </p:spTgt>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p:cTn id="31" dur="10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58</a:t>
            </a:fld>
            <a:endParaRPr lang="en-US" dirty="0"/>
          </a:p>
        </p:txBody>
      </p:sp>
      <p:sp>
        <p:nvSpPr>
          <p:cNvPr id="4" name="Content Placeholder 3"/>
          <p:cNvSpPr>
            <a:spLocks noGrp="1"/>
          </p:cNvSpPr>
          <p:nvPr>
            <p:ph idx="1"/>
          </p:nvPr>
        </p:nvSpPr>
        <p:spPr/>
        <p:txBody>
          <a:bodyPr/>
          <a:lstStyle/>
          <a:p>
            <a:r>
              <a:rPr lang="en-US" dirty="0" smtClean="0"/>
              <a:t>“In a world where three billion people are connected online, cars drive themselves and appliances can communicate, global payments are still stuck in the disco era” – </a:t>
            </a:r>
            <a:r>
              <a:rPr lang="en-US" b="1" u="sng" dirty="0" smtClean="0"/>
              <a:t>You gotta love this intro!</a:t>
            </a:r>
          </a:p>
          <a:p>
            <a:r>
              <a:rPr lang="en-US" dirty="0" smtClean="0"/>
              <a:t>“RippleNet” is a block chain technology provider that connects banks and payment providers for a frictionless experience sending and receiving money globally. </a:t>
            </a:r>
          </a:p>
          <a:p>
            <a:r>
              <a:rPr lang="en-US" dirty="0" smtClean="0"/>
              <a:t>Santander Bank has been a global participant since 2016.</a:t>
            </a:r>
          </a:p>
          <a:p>
            <a:r>
              <a:rPr lang="en-US" dirty="0" smtClean="0"/>
              <a:t>They continue to add “members” (both technology partners and end users). </a:t>
            </a:r>
          </a:p>
          <a:p>
            <a:r>
              <a:rPr lang="en-US" dirty="0" smtClean="0"/>
              <a:t>They promote the “Internet of Value” (speaks to many I’m sure!)</a:t>
            </a:r>
          </a:p>
        </p:txBody>
      </p:sp>
      <p:sp>
        <p:nvSpPr>
          <p:cNvPr id="5" name="Title 4"/>
          <p:cNvSpPr>
            <a:spLocks noGrp="1"/>
          </p:cNvSpPr>
          <p:nvPr>
            <p:ph type="title"/>
          </p:nvPr>
        </p:nvSpPr>
        <p:spPr/>
        <p:txBody>
          <a:bodyPr/>
          <a:lstStyle/>
          <a:p>
            <a:r>
              <a:rPr lang="en-US" dirty="0"/>
              <a:t>T</a:t>
            </a:r>
            <a:r>
              <a:rPr lang="en-US" dirty="0" smtClean="0"/>
              <a:t>rending Payments &amp; Solutions – RippleNet </a:t>
            </a:r>
            <a:endParaRPr lang="en-US" dirty="0"/>
          </a:p>
        </p:txBody>
      </p:sp>
    </p:spTree>
    <p:extLst>
      <p:ext uri="{BB962C8B-B14F-4D97-AF65-F5344CB8AC3E}">
        <p14:creationId xmlns:p14="http://schemas.microsoft.com/office/powerpoint/2010/main" val="1227311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p:cTn id="31"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anim calcmode="lin" valueType="num">
                                      <p:cBhvr>
                                        <p:cTn id="39"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59</a:t>
            </a:fld>
            <a:endParaRPr lang="en-US" dirty="0"/>
          </a:p>
        </p:txBody>
      </p:sp>
      <p:sp>
        <p:nvSpPr>
          <p:cNvPr id="4" name="Content Placeholder 3"/>
          <p:cNvSpPr>
            <a:spLocks noGrp="1"/>
          </p:cNvSpPr>
          <p:nvPr>
            <p:ph idx="1"/>
          </p:nvPr>
        </p:nvSpPr>
        <p:spPr/>
        <p:txBody>
          <a:bodyPr>
            <a:normAutofit/>
          </a:bodyPr>
          <a:lstStyle/>
          <a:p>
            <a:r>
              <a:rPr lang="en-US" dirty="0" smtClean="0"/>
              <a:t>Zelle is a P2P mobile payment service that is bank-owned (Yeah!)</a:t>
            </a:r>
          </a:p>
          <a:p>
            <a:r>
              <a:rPr lang="en-US" dirty="0" smtClean="0"/>
              <a:t>Zelle launched in 2017 as a response </a:t>
            </a:r>
            <a:r>
              <a:rPr lang="en-US" dirty="0"/>
              <a:t>to PayPal’s Venmo P2P mobile service Square </a:t>
            </a:r>
            <a:r>
              <a:rPr lang="en-US" dirty="0" smtClean="0"/>
              <a:t>Cash</a:t>
            </a:r>
          </a:p>
          <a:p>
            <a:r>
              <a:rPr lang="en-US" dirty="0" smtClean="0"/>
              <a:t>In the second quarter 2019, Zelle’s total payment value of $44 billion spread over 171 million transactions represents an increase of 13% over the first quarter and a 56% increase over the fourth quarter of 2018.</a:t>
            </a:r>
          </a:p>
          <a:p>
            <a:r>
              <a:rPr lang="en-US" dirty="0" smtClean="0"/>
              <a:t>So only 2 years after its launch, Zelle now has enough banks &amp; credit unions contracted to result in 3 out of 5 checking account holders being able to make P2P payments from their accounts via smart phones</a:t>
            </a:r>
          </a:p>
          <a:p>
            <a:r>
              <a:rPr lang="en-US" dirty="0" smtClean="0"/>
              <a:t>Not just for millennials. In late 2018, a poll revealed that 50% of first time Zelle users were 45 or older. Later to adopt/embrace but now on board.</a:t>
            </a:r>
          </a:p>
        </p:txBody>
      </p:sp>
      <p:sp>
        <p:nvSpPr>
          <p:cNvPr id="5" name="Title 4"/>
          <p:cNvSpPr>
            <a:spLocks noGrp="1"/>
          </p:cNvSpPr>
          <p:nvPr>
            <p:ph type="title"/>
          </p:nvPr>
        </p:nvSpPr>
        <p:spPr/>
        <p:txBody>
          <a:bodyPr/>
          <a:lstStyle/>
          <a:p>
            <a:r>
              <a:rPr lang="en-US" dirty="0"/>
              <a:t>T</a:t>
            </a:r>
            <a:r>
              <a:rPr lang="en-US" dirty="0" smtClean="0"/>
              <a:t>rending Payments &amp; Solutions – Zelle </a:t>
            </a:r>
            <a:endParaRPr lang="en-US" dirty="0"/>
          </a:p>
        </p:txBody>
      </p:sp>
    </p:spTree>
    <p:extLst>
      <p:ext uri="{BB962C8B-B14F-4D97-AF65-F5344CB8AC3E}">
        <p14:creationId xmlns:p14="http://schemas.microsoft.com/office/powerpoint/2010/main" val="411499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p:cTn id="31"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anim calcmode="lin" valueType="num">
                                      <p:cBhvr>
                                        <p:cTn id="39"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6</a:t>
            </a:fld>
            <a:endParaRPr lang="en-US" dirty="0"/>
          </a:p>
        </p:txBody>
      </p:sp>
      <p:sp>
        <p:nvSpPr>
          <p:cNvPr id="4" name="Content Placeholder 3"/>
          <p:cNvSpPr>
            <a:spLocks noGrp="1"/>
          </p:cNvSpPr>
          <p:nvPr>
            <p:ph idx="1"/>
          </p:nvPr>
        </p:nvSpPr>
        <p:spPr/>
        <p:txBody>
          <a:bodyPr/>
          <a:lstStyle/>
          <a:p>
            <a:pPr marL="0" indent="0">
              <a:buNone/>
            </a:pPr>
            <a:r>
              <a:rPr lang="en-US" sz="2400" i="1" u="sng" dirty="0">
                <a:solidFill>
                  <a:srgbClr val="7030A0"/>
                </a:solidFill>
              </a:rPr>
              <a:t>But You Can Only Pick </a:t>
            </a:r>
            <a:r>
              <a:rPr lang="en-US" sz="2400" i="1" u="sng" dirty="0" smtClean="0">
                <a:solidFill>
                  <a:srgbClr val="7030A0"/>
                </a:solidFill>
              </a:rPr>
              <a:t>Two</a:t>
            </a:r>
            <a:r>
              <a:rPr lang="en-US" sz="2400" dirty="0" smtClean="0">
                <a:solidFill>
                  <a:srgbClr val="7030A0"/>
                </a:solidFill>
              </a:rPr>
              <a:t>! ☺</a:t>
            </a:r>
            <a:r>
              <a:rPr lang="en-US" dirty="0"/>
              <a:t/>
            </a:r>
            <a:br>
              <a:rPr lang="en-US" dirty="0"/>
            </a:br>
            <a:endParaRPr lang="en-US" b="1" dirty="0" smtClean="0"/>
          </a:p>
          <a:p>
            <a:r>
              <a:rPr lang="en-US" b="1" u="sng" dirty="0" smtClean="0"/>
              <a:t>GOOD &amp; CHEAP </a:t>
            </a:r>
            <a:r>
              <a:rPr lang="en-US" b="1" dirty="0" smtClean="0"/>
              <a:t>– won’t be FAST</a:t>
            </a:r>
          </a:p>
          <a:p>
            <a:r>
              <a:rPr lang="en-US" b="1" u="sng" dirty="0" smtClean="0"/>
              <a:t>FAST &amp; GOOD </a:t>
            </a:r>
            <a:r>
              <a:rPr lang="en-US" b="1" dirty="0" smtClean="0"/>
              <a:t>– won’t be CHEAP</a:t>
            </a:r>
          </a:p>
          <a:p>
            <a:r>
              <a:rPr lang="en-US" b="1" u="sng" dirty="0" smtClean="0"/>
              <a:t>CHEAP &amp; FAST </a:t>
            </a:r>
            <a:r>
              <a:rPr lang="en-US" b="1" dirty="0" smtClean="0"/>
              <a:t>– won’t be GOOD</a:t>
            </a:r>
          </a:p>
          <a:p>
            <a:r>
              <a:rPr lang="en-US" b="1" dirty="0" smtClean="0"/>
              <a:t>What kind of service do your customers prefer? </a:t>
            </a:r>
          </a:p>
        </p:txBody>
      </p:sp>
      <p:sp>
        <p:nvSpPr>
          <p:cNvPr id="5" name="Title 4"/>
          <p:cNvSpPr>
            <a:spLocks noGrp="1"/>
          </p:cNvSpPr>
          <p:nvPr>
            <p:ph type="title"/>
          </p:nvPr>
        </p:nvSpPr>
        <p:spPr>
          <a:xfrm>
            <a:off x="1522414" y="533400"/>
            <a:ext cx="9601200" cy="1371600"/>
          </a:xfrm>
        </p:spPr>
        <p:txBody>
          <a:bodyPr>
            <a:normAutofit fontScale="90000"/>
          </a:bodyPr>
          <a:lstStyle/>
          <a:p>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dirty="0" smtClean="0"/>
              <a:t>We Offer Three Kinds of Service – </a:t>
            </a:r>
            <a:br>
              <a:rPr lang="en-US" dirty="0" smtClean="0"/>
            </a:br>
            <a:r>
              <a:rPr lang="en-US" dirty="0" smtClean="0"/>
              <a:t>Good, Cheap &amp; Fast</a:t>
            </a:r>
            <a:br>
              <a:rPr lang="en-US" dirty="0" smtClean="0"/>
            </a:br>
            <a:endParaRPr lang="en-US" dirty="0"/>
          </a:p>
        </p:txBody>
      </p:sp>
    </p:spTree>
    <p:extLst>
      <p:ext uri="{BB962C8B-B14F-4D97-AF65-F5344CB8AC3E}">
        <p14:creationId xmlns:p14="http://schemas.microsoft.com/office/powerpoint/2010/main" val="282991856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anim calcmode="lin" valueType="num">
                                      <p:cBhvr>
                                        <p:cTn id="2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1000"/>
                                        <p:tgtEl>
                                          <p:spTgt spid="4">
                                            <p:txEl>
                                              <p:pRg st="4" end="4"/>
                                            </p:txEl>
                                          </p:spTgt>
                                        </p:tgtEl>
                                      </p:cBhvr>
                                    </p:animEffect>
                                    <p:anim calcmode="lin" valueType="num">
                                      <p:cBhvr>
                                        <p:cTn id="2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60</a:t>
            </a:fld>
            <a:endParaRPr lang="en-US" dirty="0"/>
          </a:p>
        </p:txBody>
      </p:sp>
      <p:sp>
        <p:nvSpPr>
          <p:cNvPr id="4" name="Content Placeholder 3"/>
          <p:cNvSpPr>
            <a:spLocks noGrp="1"/>
          </p:cNvSpPr>
          <p:nvPr>
            <p:ph idx="1"/>
          </p:nvPr>
        </p:nvSpPr>
        <p:spPr/>
        <p:txBody>
          <a:bodyPr>
            <a:normAutofit/>
          </a:bodyPr>
          <a:lstStyle/>
          <a:p>
            <a:r>
              <a:rPr lang="en-US" b="1" u="sng" dirty="0" smtClean="0"/>
              <a:t>9/2020</a:t>
            </a:r>
            <a:r>
              <a:rPr lang="en-US" dirty="0" smtClean="0"/>
              <a:t> – PNC Treasury announced a new push-to-debit-card option called Direct to Debit Card. This allows businesses to send payments to consumer (B2C) 24/7, 365 days a year through an eligible debit card.</a:t>
            </a:r>
          </a:p>
          <a:p>
            <a:r>
              <a:rPr lang="en-US" dirty="0" smtClean="0"/>
              <a:t>A collaboration between PNC and Visa (through Visa’s Visa Direct).</a:t>
            </a:r>
          </a:p>
          <a:p>
            <a:r>
              <a:rPr lang="en-US" dirty="0" smtClean="0"/>
              <a:t>Intended to bridge the gap in B2C payments without using account numbers or third-party payments. Payments are routed using their 16-digit debit card number and are processed in real-time.</a:t>
            </a:r>
          </a:p>
          <a:p>
            <a:r>
              <a:rPr lang="en-US" dirty="0" smtClean="0"/>
              <a:t>Possible uses are traditional payroll, paying on demand &amp; independent contractor payments.</a:t>
            </a:r>
          </a:p>
          <a:p>
            <a:r>
              <a:rPr lang="en-US" b="1" i="1" dirty="0" smtClean="0"/>
              <a:t>ANOTHER COLLABORATIVE EFFORT AND AN OPTION OUTSIDE OF CHECKS AND ACH.</a:t>
            </a:r>
          </a:p>
        </p:txBody>
      </p:sp>
      <p:sp>
        <p:nvSpPr>
          <p:cNvPr id="5" name="Title 4"/>
          <p:cNvSpPr>
            <a:spLocks noGrp="1"/>
          </p:cNvSpPr>
          <p:nvPr>
            <p:ph type="title"/>
          </p:nvPr>
        </p:nvSpPr>
        <p:spPr/>
        <p:txBody>
          <a:bodyPr/>
          <a:lstStyle/>
          <a:p>
            <a:r>
              <a:rPr lang="en-US" dirty="0"/>
              <a:t>T</a:t>
            </a:r>
            <a:r>
              <a:rPr lang="en-US" dirty="0" smtClean="0"/>
              <a:t>rending Payments &amp; Solutions – PNC </a:t>
            </a:r>
            <a:endParaRPr lang="en-US" dirty="0"/>
          </a:p>
        </p:txBody>
      </p:sp>
    </p:spTree>
    <p:extLst>
      <p:ext uri="{BB962C8B-B14F-4D97-AF65-F5344CB8AC3E}">
        <p14:creationId xmlns:p14="http://schemas.microsoft.com/office/powerpoint/2010/main" val="1735413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p:cTn id="31"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anim calcmode="lin" valueType="num">
                                      <p:cBhvr>
                                        <p:cTn id="39"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61</a:t>
            </a:fld>
            <a:endParaRPr lang="en-US" dirty="0"/>
          </a:p>
        </p:txBody>
      </p:sp>
      <p:sp>
        <p:nvSpPr>
          <p:cNvPr id="4" name="Content Placeholder 3"/>
          <p:cNvSpPr>
            <a:spLocks noGrp="1"/>
          </p:cNvSpPr>
          <p:nvPr>
            <p:ph idx="1"/>
          </p:nvPr>
        </p:nvSpPr>
        <p:spPr/>
        <p:txBody>
          <a:bodyPr>
            <a:normAutofit/>
          </a:bodyPr>
          <a:lstStyle/>
          <a:p>
            <a:r>
              <a:rPr lang="en-US" dirty="0" smtClean="0"/>
              <a:t>Merchant Payments – Anywhere, Any Method, Any Device</a:t>
            </a:r>
          </a:p>
          <a:p>
            <a:pPr lvl="1"/>
            <a:r>
              <a:rPr lang="en-US" dirty="0"/>
              <a:t>In-store, online, offsite, mobile</a:t>
            </a:r>
          </a:p>
          <a:p>
            <a:pPr lvl="1"/>
            <a:r>
              <a:rPr lang="en-US" dirty="0"/>
              <a:t>Debit/Credit, EMV Chip Card, Apple Pay, Samsung Pay, Google Pay, Android Pay, Gift Cards</a:t>
            </a:r>
          </a:p>
          <a:p>
            <a:pPr lvl="1"/>
            <a:r>
              <a:rPr lang="en-US" dirty="0"/>
              <a:t>POS, Virtual Terminal, Tablet, Mobile </a:t>
            </a:r>
            <a:r>
              <a:rPr lang="en-US" dirty="0" smtClean="0"/>
              <a:t>Phone</a:t>
            </a:r>
          </a:p>
          <a:p>
            <a:pPr lvl="1"/>
            <a:r>
              <a:rPr lang="en-US" dirty="0" smtClean="0"/>
              <a:t>Ecommerce – online portals for ordering, selling, and collecting that combine both gateway &amp; payment processing to securely accept orders &amp; payments</a:t>
            </a:r>
          </a:p>
          <a:p>
            <a:r>
              <a:rPr lang="en-US" dirty="0" smtClean="0"/>
              <a:t>Merchant Payment Goals</a:t>
            </a:r>
          </a:p>
          <a:p>
            <a:pPr lvl="1"/>
            <a:r>
              <a:rPr lang="en-US" dirty="0" smtClean="0"/>
              <a:t>Turn shoppers into buyers quickly (POS or online)</a:t>
            </a:r>
          </a:p>
          <a:p>
            <a:pPr lvl="1"/>
            <a:r>
              <a:rPr lang="en-US" dirty="0" smtClean="0"/>
              <a:t>Minimize costs</a:t>
            </a:r>
          </a:p>
          <a:p>
            <a:pPr lvl="1"/>
            <a:r>
              <a:rPr lang="en-US" dirty="0" smtClean="0"/>
              <a:t>Keep transactions safe &amp; secure</a:t>
            </a:r>
          </a:p>
        </p:txBody>
      </p:sp>
      <p:sp>
        <p:nvSpPr>
          <p:cNvPr id="5" name="Title 4"/>
          <p:cNvSpPr>
            <a:spLocks noGrp="1"/>
          </p:cNvSpPr>
          <p:nvPr>
            <p:ph type="title"/>
          </p:nvPr>
        </p:nvSpPr>
        <p:spPr/>
        <p:txBody>
          <a:bodyPr/>
          <a:lstStyle/>
          <a:p>
            <a:r>
              <a:rPr lang="en-US" dirty="0"/>
              <a:t>T</a:t>
            </a:r>
            <a:r>
              <a:rPr lang="en-US" dirty="0" smtClean="0"/>
              <a:t>rending Payments &amp; Solutions – </a:t>
            </a:r>
            <a:br>
              <a:rPr lang="en-US" dirty="0" smtClean="0"/>
            </a:br>
            <a:r>
              <a:rPr lang="en-US" dirty="0" smtClean="0"/>
              <a:t>Merchant Services</a:t>
            </a:r>
            <a:endParaRPr lang="en-US" dirty="0"/>
          </a:p>
        </p:txBody>
      </p:sp>
    </p:spTree>
    <p:extLst>
      <p:ext uri="{BB962C8B-B14F-4D97-AF65-F5344CB8AC3E}">
        <p14:creationId xmlns:p14="http://schemas.microsoft.com/office/powerpoint/2010/main" val="542897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 calcmode="lin" valueType="num">
                                      <p:cBhvr additive="base">
                                        <p:cTn id="2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 calcmode="lin" valueType="num">
                                      <p:cBhvr additive="base">
                                        <p:cTn id="3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 calcmode="lin" valueType="num">
                                      <p:cBhvr additive="base">
                                        <p:cTn id="4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62</a:t>
            </a:fld>
            <a:endParaRPr lang="en-US" dirty="0"/>
          </a:p>
        </p:txBody>
      </p:sp>
      <p:sp>
        <p:nvSpPr>
          <p:cNvPr id="4" name="Content Placeholder 3"/>
          <p:cNvSpPr>
            <a:spLocks noGrp="1"/>
          </p:cNvSpPr>
          <p:nvPr>
            <p:ph idx="1"/>
          </p:nvPr>
        </p:nvSpPr>
        <p:spPr/>
        <p:txBody>
          <a:bodyPr>
            <a:normAutofit/>
          </a:bodyPr>
          <a:lstStyle/>
          <a:p>
            <a:r>
              <a:rPr lang="en-US" u="sng" dirty="0" smtClean="0"/>
              <a:t>Fiserv/FDR merger </a:t>
            </a:r>
            <a:r>
              <a:rPr lang="en-US" dirty="0" smtClean="0"/>
              <a:t>closed during the second half of 2019 creating a global leader in payments</a:t>
            </a:r>
          </a:p>
          <a:p>
            <a:r>
              <a:rPr lang="en-US" dirty="0" smtClean="0"/>
              <a:t>Range of payment &amp; financial services including account processing, digital banking, card issuer process, e-commerce, integrated payments, and “Clover” (cloud-based POS solution)</a:t>
            </a:r>
          </a:p>
          <a:p>
            <a:r>
              <a:rPr lang="en-US" dirty="0" smtClean="0"/>
              <a:t>Comprehensive distribution channels and expertise in partnering with software developers, financial institutions, merchants &amp; billers of all sizes</a:t>
            </a:r>
          </a:p>
          <a:p>
            <a:r>
              <a:rPr lang="en-US" dirty="0" smtClean="0"/>
              <a:t>No doubt this new competitor will be formidable but it will take some time to sort out their priorities and the tangles of many partnerships &amp; relationships</a:t>
            </a:r>
          </a:p>
        </p:txBody>
      </p:sp>
      <p:sp>
        <p:nvSpPr>
          <p:cNvPr id="5" name="Title 4"/>
          <p:cNvSpPr>
            <a:spLocks noGrp="1"/>
          </p:cNvSpPr>
          <p:nvPr>
            <p:ph type="title"/>
          </p:nvPr>
        </p:nvSpPr>
        <p:spPr/>
        <p:txBody>
          <a:bodyPr/>
          <a:lstStyle/>
          <a:p>
            <a:r>
              <a:rPr lang="en-US" dirty="0"/>
              <a:t>T</a:t>
            </a:r>
            <a:r>
              <a:rPr lang="en-US" dirty="0" smtClean="0"/>
              <a:t>rending Payments &amp; Solutions –Fiserv/FDR</a:t>
            </a:r>
            <a:endParaRPr lang="en-US" dirty="0"/>
          </a:p>
        </p:txBody>
      </p:sp>
    </p:spTree>
    <p:extLst>
      <p:ext uri="{BB962C8B-B14F-4D97-AF65-F5344CB8AC3E}">
        <p14:creationId xmlns:p14="http://schemas.microsoft.com/office/powerpoint/2010/main" val="1934656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63</a:t>
            </a:fld>
            <a:endParaRPr lang="en-US" dirty="0"/>
          </a:p>
        </p:txBody>
      </p:sp>
      <p:sp>
        <p:nvSpPr>
          <p:cNvPr id="4" name="Content Placeholder 3"/>
          <p:cNvSpPr>
            <a:spLocks noGrp="1"/>
          </p:cNvSpPr>
          <p:nvPr>
            <p:ph idx="1"/>
          </p:nvPr>
        </p:nvSpPr>
        <p:spPr/>
        <p:txBody>
          <a:bodyPr>
            <a:normAutofit/>
          </a:bodyPr>
          <a:lstStyle/>
          <a:p>
            <a:r>
              <a:rPr lang="en-US" u="sng" dirty="0" smtClean="0"/>
              <a:t>FIS/Worldpay </a:t>
            </a:r>
            <a:r>
              <a:rPr lang="en-US" dirty="0" smtClean="0"/>
              <a:t>- $35.5B deal is the biggest ever in the international payments industry (2 months after the FDR $22B deal). It’s a race to the top!</a:t>
            </a:r>
          </a:p>
          <a:p>
            <a:r>
              <a:rPr lang="en-US" dirty="0" smtClean="0"/>
              <a:t>FIS focuses on the software behind payments for retail &amp; banks</a:t>
            </a:r>
          </a:p>
          <a:p>
            <a:r>
              <a:rPr lang="en-US" dirty="0" smtClean="0"/>
              <a:t>Worldpay is a cross-border payments leader</a:t>
            </a:r>
          </a:p>
          <a:p>
            <a:r>
              <a:rPr lang="en-US" dirty="0" smtClean="0"/>
              <a:t>FIS is active in digital IDs and wants to eliminate username/PW as the standard. They also believe that sharing data between banks and Fintechs will push new technology to the market faster</a:t>
            </a:r>
          </a:p>
          <a:p>
            <a:r>
              <a:rPr lang="en-US" dirty="0" smtClean="0"/>
              <a:t>No one knows what the impact of these mega-mergers will be at this point but it is fair to say that the status quo is history </a:t>
            </a:r>
          </a:p>
        </p:txBody>
      </p:sp>
      <p:sp>
        <p:nvSpPr>
          <p:cNvPr id="5" name="Title 4"/>
          <p:cNvSpPr>
            <a:spLocks noGrp="1"/>
          </p:cNvSpPr>
          <p:nvPr>
            <p:ph type="title"/>
          </p:nvPr>
        </p:nvSpPr>
        <p:spPr/>
        <p:txBody>
          <a:bodyPr/>
          <a:lstStyle/>
          <a:p>
            <a:r>
              <a:rPr lang="en-US" dirty="0"/>
              <a:t>T</a:t>
            </a:r>
            <a:r>
              <a:rPr lang="en-US" dirty="0" smtClean="0"/>
              <a:t>rending Payments &amp; Solutions –FIS/Worldpay</a:t>
            </a:r>
            <a:endParaRPr lang="en-US" dirty="0"/>
          </a:p>
        </p:txBody>
      </p:sp>
    </p:spTree>
    <p:extLst>
      <p:ext uri="{BB962C8B-B14F-4D97-AF65-F5344CB8AC3E}">
        <p14:creationId xmlns:p14="http://schemas.microsoft.com/office/powerpoint/2010/main" val="2067068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64</a:t>
            </a:fld>
            <a:endParaRPr lang="en-US" dirty="0"/>
          </a:p>
        </p:txBody>
      </p:sp>
      <p:sp>
        <p:nvSpPr>
          <p:cNvPr id="4" name="Content Placeholder 3"/>
          <p:cNvSpPr>
            <a:spLocks noGrp="1"/>
          </p:cNvSpPr>
          <p:nvPr>
            <p:ph idx="1"/>
          </p:nvPr>
        </p:nvSpPr>
        <p:spPr/>
        <p:txBody>
          <a:bodyPr>
            <a:normAutofit/>
          </a:bodyPr>
          <a:lstStyle/>
          <a:p>
            <a:r>
              <a:rPr lang="en-US" u="sng" dirty="0" smtClean="0"/>
              <a:t>Square</a:t>
            </a:r>
            <a:r>
              <a:rPr lang="en-US" dirty="0" smtClean="0"/>
              <a:t> has been successful in serving a previously difficult market for traditional merchant services providers - the micro business. Over time they have moved up market and now serve larger businesses as well. </a:t>
            </a:r>
          </a:p>
          <a:p>
            <a:r>
              <a:rPr lang="en-US" dirty="0" smtClean="0"/>
              <a:t>They are focused on their “instant funding” feature which provides merchants with cash today via the debit card (Pulse) network. Having access to funds immediately is a very attractive pull for a small business. The fee is 100bp (paying $5 to receive $500 is worth it for many)</a:t>
            </a:r>
          </a:p>
          <a:p>
            <a:r>
              <a:rPr lang="en-US" dirty="0" smtClean="0"/>
              <a:t>Square really wants to sell software but they have been stymied by their lack of qualified sales staff &amp; their overall delivery structure. They have the technology especially in the restaurant space so this will continue to be a priority for them.</a:t>
            </a:r>
          </a:p>
        </p:txBody>
      </p:sp>
      <p:sp>
        <p:nvSpPr>
          <p:cNvPr id="5" name="Title 4"/>
          <p:cNvSpPr>
            <a:spLocks noGrp="1"/>
          </p:cNvSpPr>
          <p:nvPr>
            <p:ph type="title"/>
          </p:nvPr>
        </p:nvSpPr>
        <p:spPr/>
        <p:txBody>
          <a:bodyPr/>
          <a:lstStyle/>
          <a:p>
            <a:r>
              <a:rPr lang="en-US" dirty="0"/>
              <a:t>T</a:t>
            </a:r>
            <a:r>
              <a:rPr lang="en-US" dirty="0" smtClean="0"/>
              <a:t>rending Payments &amp; Solutions - Square</a:t>
            </a:r>
            <a:endParaRPr lang="en-US" dirty="0"/>
          </a:p>
        </p:txBody>
      </p:sp>
    </p:spTree>
    <p:extLst>
      <p:ext uri="{BB962C8B-B14F-4D97-AF65-F5344CB8AC3E}">
        <p14:creationId xmlns:p14="http://schemas.microsoft.com/office/powerpoint/2010/main" val="2175177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65</a:t>
            </a:fld>
            <a:endParaRPr lang="en-US" dirty="0"/>
          </a:p>
        </p:txBody>
      </p:sp>
      <p:sp>
        <p:nvSpPr>
          <p:cNvPr id="4" name="Content Placeholder 3"/>
          <p:cNvSpPr>
            <a:spLocks noGrp="1"/>
          </p:cNvSpPr>
          <p:nvPr>
            <p:ph idx="1"/>
          </p:nvPr>
        </p:nvSpPr>
        <p:spPr/>
        <p:txBody>
          <a:bodyPr>
            <a:normAutofit/>
          </a:bodyPr>
          <a:lstStyle/>
          <a:p>
            <a:r>
              <a:rPr lang="en-US" u="sng" dirty="0" smtClean="0"/>
              <a:t>March 2020 </a:t>
            </a:r>
            <a:r>
              <a:rPr lang="en-US" dirty="0" smtClean="0"/>
              <a:t>– Square received approval for a “lite” bank (industrial loan company) that isn’t subject to Federal Reserve supervision. The new bank will be called Square Financial Services and will be based in Utah (scheduled to open in 2021).</a:t>
            </a:r>
          </a:p>
          <a:p>
            <a:r>
              <a:rPr lang="en-US" dirty="0" smtClean="0"/>
              <a:t>Square Financial Services will be permitted to collect deposits and lend money to merchants that use Square devices. </a:t>
            </a:r>
          </a:p>
          <a:p>
            <a:r>
              <a:rPr lang="en-US" dirty="0" smtClean="0"/>
              <a:t>The FDIC and the Utah Department of Banking will require a significantly higher level of capital than other banks ($56million is the initial capital). The FDIC will also have the right to examine the new bank.</a:t>
            </a:r>
          </a:p>
          <a:p>
            <a:r>
              <a:rPr lang="en-US" dirty="0" smtClean="0"/>
              <a:t>This approval signals a more friendly regulatory atmosphere for </a:t>
            </a:r>
            <a:r>
              <a:rPr lang="en-US" dirty="0"/>
              <a:t>F</a:t>
            </a:r>
            <a:r>
              <a:rPr lang="en-US" dirty="0" smtClean="0"/>
              <a:t>intechs that will definitely impact traditional banks.</a:t>
            </a:r>
          </a:p>
        </p:txBody>
      </p:sp>
      <p:sp>
        <p:nvSpPr>
          <p:cNvPr id="5" name="Title 4"/>
          <p:cNvSpPr>
            <a:spLocks noGrp="1"/>
          </p:cNvSpPr>
          <p:nvPr>
            <p:ph type="title"/>
          </p:nvPr>
        </p:nvSpPr>
        <p:spPr/>
        <p:txBody>
          <a:bodyPr/>
          <a:lstStyle/>
          <a:p>
            <a:r>
              <a:rPr lang="en-US" dirty="0"/>
              <a:t>T</a:t>
            </a:r>
            <a:r>
              <a:rPr lang="en-US" dirty="0" smtClean="0"/>
              <a:t>rending Payments &amp; Solutions - Square</a:t>
            </a:r>
            <a:endParaRPr lang="en-US" dirty="0"/>
          </a:p>
        </p:txBody>
      </p:sp>
    </p:spTree>
    <p:extLst>
      <p:ext uri="{BB962C8B-B14F-4D97-AF65-F5344CB8AC3E}">
        <p14:creationId xmlns:p14="http://schemas.microsoft.com/office/powerpoint/2010/main" val="1842577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p:cTn id="31"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66</a:t>
            </a:fld>
            <a:endParaRPr lang="en-US" dirty="0"/>
          </a:p>
        </p:txBody>
      </p:sp>
      <p:sp>
        <p:nvSpPr>
          <p:cNvPr id="4" name="Content Placeholder 3"/>
          <p:cNvSpPr>
            <a:spLocks noGrp="1"/>
          </p:cNvSpPr>
          <p:nvPr>
            <p:ph idx="1"/>
          </p:nvPr>
        </p:nvSpPr>
        <p:spPr/>
        <p:txBody>
          <a:bodyPr>
            <a:normAutofit lnSpcReduction="10000"/>
          </a:bodyPr>
          <a:lstStyle/>
          <a:p>
            <a:r>
              <a:rPr lang="en-US" dirty="0" smtClean="0"/>
              <a:t>Gift Cards create customer relationships and encourage store foot traffic</a:t>
            </a:r>
          </a:p>
          <a:p>
            <a:r>
              <a:rPr lang="en-US" dirty="0" smtClean="0"/>
              <a:t>Reloadable, stored value solutions are great tools to encourage repeat sales and loyalty</a:t>
            </a:r>
          </a:p>
          <a:p>
            <a:r>
              <a:rPr lang="en-US" dirty="0" smtClean="0"/>
              <a:t>When coupled with the capture of customer data and analytics, merchants can get the most from their marketing dollars by knowing what their customers really want</a:t>
            </a:r>
          </a:p>
          <a:p>
            <a:r>
              <a:rPr lang="en-US" u="sng" dirty="0" smtClean="0"/>
              <a:t>10/2019 Fiserv Small Business Gift Card Study </a:t>
            </a:r>
            <a:r>
              <a:rPr lang="en-US" dirty="0" smtClean="0"/>
              <a:t>indicated that consumers prefer physical cards and are most interested in casual dining restaurants, coffee shops, and specialty services (nail &amp; hair salons, barber shops &amp; spas)</a:t>
            </a:r>
          </a:p>
          <a:p>
            <a:pPr marL="0" indent="0">
              <a:buNone/>
            </a:pPr>
            <a:r>
              <a:rPr lang="en-US" b="1" i="1" dirty="0" smtClean="0"/>
              <a:t>So, if you are targeting one or more of these vertical markets you want to be sure to offer gift card programs as a valued service.</a:t>
            </a:r>
          </a:p>
        </p:txBody>
      </p:sp>
      <p:sp>
        <p:nvSpPr>
          <p:cNvPr id="5" name="Title 4"/>
          <p:cNvSpPr>
            <a:spLocks noGrp="1"/>
          </p:cNvSpPr>
          <p:nvPr>
            <p:ph type="title"/>
          </p:nvPr>
        </p:nvSpPr>
        <p:spPr/>
        <p:txBody>
          <a:bodyPr/>
          <a:lstStyle/>
          <a:p>
            <a:r>
              <a:rPr lang="en-US" dirty="0"/>
              <a:t>T</a:t>
            </a:r>
            <a:r>
              <a:rPr lang="en-US" dirty="0" smtClean="0"/>
              <a:t>rending Payments &amp; Solutions – Gift Cards</a:t>
            </a:r>
            <a:endParaRPr lang="en-US" dirty="0"/>
          </a:p>
        </p:txBody>
      </p:sp>
    </p:spTree>
    <p:extLst>
      <p:ext uri="{BB962C8B-B14F-4D97-AF65-F5344CB8AC3E}">
        <p14:creationId xmlns:p14="http://schemas.microsoft.com/office/powerpoint/2010/main" val="2273555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67</a:t>
            </a:fld>
            <a:endParaRPr lang="en-US" dirty="0"/>
          </a:p>
        </p:txBody>
      </p:sp>
      <p:sp>
        <p:nvSpPr>
          <p:cNvPr id="4" name="Content Placeholder 3"/>
          <p:cNvSpPr>
            <a:spLocks noGrp="1"/>
          </p:cNvSpPr>
          <p:nvPr>
            <p:ph idx="1"/>
          </p:nvPr>
        </p:nvSpPr>
        <p:spPr/>
        <p:txBody>
          <a:bodyPr>
            <a:normAutofit/>
          </a:bodyPr>
          <a:lstStyle/>
          <a:p>
            <a:r>
              <a:rPr lang="en-US" dirty="0" smtClean="0"/>
              <a:t>Cards have come a long way since Diner’s Club launched in 1950</a:t>
            </a:r>
          </a:p>
          <a:p>
            <a:r>
              <a:rPr lang="en-US" dirty="0" smtClean="0"/>
              <a:t>More businesses are obtaining credit cards which means there will be more merchant acceptance (and more non-traditional merchants)</a:t>
            </a:r>
          </a:p>
          <a:p>
            <a:r>
              <a:rPr lang="en-US" dirty="0" smtClean="0"/>
              <a:t>Virtual P-Cards with one-time account numbers are driving this trend</a:t>
            </a:r>
          </a:p>
          <a:p>
            <a:r>
              <a:rPr lang="en-US" dirty="0" smtClean="0"/>
              <a:t>Fraud controls have improved dramatically and encouraged business card usage</a:t>
            </a:r>
          </a:p>
          <a:p>
            <a:r>
              <a:rPr lang="en-US" dirty="0" smtClean="0"/>
              <a:t>Integration with traditional accounts payable functions provide even more incentive to ditch checks in favor of cards</a:t>
            </a:r>
            <a:endParaRPr lang="en-US" dirty="0"/>
          </a:p>
          <a:p>
            <a:r>
              <a:rPr lang="en-US" dirty="0" smtClean="0"/>
              <a:t>Businesses need to purchase online so card issuance will continue to grow</a:t>
            </a:r>
          </a:p>
        </p:txBody>
      </p:sp>
      <p:sp>
        <p:nvSpPr>
          <p:cNvPr id="5" name="Title 4"/>
          <p:cNvSpPr>
            <a:spLocks noGrp="1"/>
          </p:cNvSpPr>
          <p:nvPr>
            <p:ph type="title"/>
          </p:nvPr>
        </p:nvSpPr>
        <p:spPr/>
        <p:txBody>
          <a:bodyPr/>
          <a:lstStyle/>
          <a:p>
            <a:r>
              <a:rPr lang="en-US" dirty="0"/>
              <a:t>T</a:t>
            </a:r>
            <a:r>
              <a:rPr lang="en-US" dirty="0" smtClean="0"/>
              <a:t>rending Payments &amp; Solutions – </a:t>
            </a:r>
            <a:br>
              <a:rPr lang="en-US" dirty="0" smtClean="0"/>
            </a:br>
            <a:r>
              <a:rPr lang="en-US" dirty="0" smtClean="0"/>
              <a:t>Business Credit Cards</a:t>
            </a:r>
            <a:endParaRPr lang="en-US" dirty="0"/>
          </a:p>
        </p:txBody>
      </p:sp>
    </p:spTree>
    <p:extLst>
      <p:ext uri="{BB962C8B-B14F-4D97-AF65-F5344CB8AC3E}">
        <p14:creationId xmlns:p14="http://schemas.microsoft.com/office/powerpoint/2010/main" val="724893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p:cTn id="31"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anim calcmode="lin" valueType="num">
                                      <p:cBhvr>
                                        <p:cTn id="39"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4">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4">
                                            <p:txEl>
                                              <p:pRg st="5" end="5"/>
                                            </p:txEl>
                                          </p:spTgt>
                                        </p:tgtEl>
                                        <p:attrNameLst>
                                          <p:attrName>style.visibility</p:attrName>
                                        </p:attrNameLst>
                                      </p:cBhvr>
                                      <p:to>
                                        <p:strVal val="visible"/>
                                      </p:to>
                                    </p:set>
                                    <p:anim calcmode="lin" valueType="num">
                                      <p:cBhvr>
                                        <p:cTn id="47" dur="1000" fill="hold"/>
                                        <p:tgtEl>
                                          <p:spTgt spid="4">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4">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4">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68</a:t>
            </a:fld>
            <a:endParaRPr lang="en-US" dirty="0"/>
          </a:p>
        </p:txBody>
      </p:sp>
      <p:sp>
        <p:nvSpPr>
          <p:cNvPr id="4" name="Content Placeholder 3"/>
          <p:cNvSpPr>
            <a:spLocks noGrp="1"/>
          </p:cNvSpPr>
          <p:nvPr>
            <p:ph idx="1"/>
          </p:nvPr>
        </p:nvSpPr>
        <p:spPr/>
        <p:txBody>
          <a:bodyPr>
            <a:normAutofit/>
          </a:bodyPr>
          <a:lstStyle/>
          <a:p>
            <a:r>
              <a:rPr lang="en-US" b="1" dirty="0" smtClean="0"/>
              <a:t>Credit Card Trends for 2020</a:t>
            </a:r>
          </a:p>
          <a:p>
            <a:pPr lvl="1"/>
            <a:r>
              <a:rPr lang="en-US" b="1" u="sng" dirty="0" smtClean="0"/>
              <a:t>Increasing use of contactless cards </a:t>
            </a:r>
            <a:r>
              <a:rPr lang="en-US" dirty="0" smtClean="0"/>
              <a:t>(offering rewards/perks for usage)</a:t>
            </a:r>
          </a:p>
          <a:p>
            <a:pPr lvl="1"/>
            <a:r>
              <a:rPr lang="en-US" b="1" u="sng" dirty="0" smtClean="0"/>
              <a:t>Digital-First cards </a:t>
            </a:r>
            <a:r>
              <a:rPr lang="en-US" dirty="0" smtClean="0"/>
              <a:t>(Apple Card released in late 2019 by MasterCard &amp; Goldman Sachs. It “lives” inside your iPhone &amp; is managed through the Wallet app. Again cardholders receive more rewards for using the DF card than a physical one)</a:t>
            </a:r>
          </a:p>
          <a:p>
            <a:pPr lvl="1"/>
            <a:r>
              <a:rPr lang="en-US" b="1" u="sng" dirty="0" smtClean="0"/>
              <a:t>Enhanced security with tokenization </a:t>
            </a:r>
            <a:r>
              <a:rPr lang="en-US" dirty="0" smtClean="0"/>
              <a:t>(payments are processed without exposing personal account numbers because the token only works for that consumer, on that device at that merchant)</a:t>
            </a:r>
          </a:p>
          <a:p>
            <a:pPr lvl="1"/>
            <a:r>
              <a:rPr lang="en-US" b="1" u="sng" dirty="0" smtClean="0"/>
              <a:t>10/2019 One-Click checkout option </a:t>
            </a:r>
            <a:r>
              <a:rPr lang="en-US" dirty="0" smtClean="0"/>
              <a:t>(American Express, Discover, MasterCard, &amp; Visa joined forces </a:t>
            </a:r>
            <a:r>
              <a:rPr lang="en-US" b="1" dirty="0" smtClean="0">
                <a:solidFill>
                  <a:srgbClr val="FF0000"/>
                </a:solidFill>
              </a:rPr>
              <a:t>(WOW!) </a:t>
            </a:r>
            <a:r>
              <a:rPr lang="en-US" dirty="0" smtClean="0"/>
              <a:t>to create this new option. Participating merchants so far are Cinemark, Rakuten, Papa John’s, &amp; Saks 5</a:t>
            </a:r>
            <a:r>
              <a:rPr lang="en-US" baseline="30000" dirty="0" smtClean="0"/>
              <a:t>th</a:t>
            </a:r>
            <a:r>
              <a:rPr lang="en-US" dirty="0" smtClean="0"/>
              <a:t> Avenue. More merchants to join in 2020. Click-to-Pay is more secure and convenient &amp; reduces the amount of info needed to complete the sale).</a:t>
            </a:r>
          </a:p>
        </p:txBody>
      </p:sp>
      <p:sp>
        <p:nvSpPr>
          <p:cNvPr id="5" name="Title 4"/>
          <p:cNvSpPr>
            <a:spLocks noGrp="1"/>
          </p:cNvSpPr>
          <p:nvPr>
            <p:ph type="title"/>
          </p:nvPr>
        </p:nvSpPr>
        <p:spPr/>
        <p:txBody>
          <a:bodyPr/>
          <a:lstStyle/>
          <a:p>
            <a:r>
              <a:rPr lang="en-US" dirty="0"/>
              <a:t>T</a:t>
            </a:r>
            <a:r>
              <a:rPr lang="en-US" dirty="0" smtClean="0"/>
              <a:t>rending Payments &amp; Solutions – </a:t>
            </a:r>
            <a:br>
              <a:rPr lang="en-US" dirty="0" smtClean="0"/>
            </a:br>
            <a:r>
              <a:rPr lang="en-US" dirty="0" smtClean="0"/>
              <a:t>Business Credit Cards</a:t>
            </a:r>
            <a:endParaRPr lang="en-US" dirty="0"/>
          </a:p>
        </p:txBody>
      </p:sp>
    </p:spTree>
    <p:extLst>
      <p:ext uri="{BB962C8B-B14F-4D97-AF65-F5344CB8AC3E}">
        <p14:creationId xmlns:p14="http://schemas.microsoft.com/office/powerpoint/2010/main" val="1192719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4">
                                            <p:txEl>
                                              <p:pRg st="1" end="1"/>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4">
                                            <p:txEl>
                                              <p:pRg st="2" end="2"/>
                                            </p:tx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4">
                                            <p:txEl>
                                              <p:pRg st="3" end="3"/>
                                            </p:txEl>
                                          </p:spTgt>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69</a:t>
            </a:fld>
            <a:endParaRPr lang="en-US" dirty="0"/>
          </a:p>
        </p:txBody>
      </p:sp>
      <p:sp>
        <p:nvSpPr>
          <p:cNvPr id="4" name="Content Placeholder 3"/>
          <p:cNvSpPr>
            <a:spLocks noGrp="1"/>
          </p:cNvSpPr>
          <p:nvPr>
            <p:ph idx="1"/>
          </p:nvPr>
        </p:nvSpPr>
        <p:spPr/>
        <p:txBody>
          <a:bodyPr>
            <a:normAutofit lnSpcReduction="10000"/>
          </a:bodyPr>
          <a:lstStyle/>
          <a:p>
            <a:r>
              <a:rPr lang="en-US" dirty="0" smtClean="0"/>
              <a:t>Launched July 2019. Designed for small businesses with no annual fee.</a:t>
            </a:r>
          </a:p>
          <a:p>
            <a:r>
              <a:rPr lang="en-US" dirty="0" smtClean="0"/>
              <a:t>2% cash back on all purchases (no category restrictions)up to $50,000 per year with 1% cash back on all purchases after that. Rewards are credited automatically to your statement each month.  </a:t>
            </a:r>
          </a:p>
          <a:p>
            <a:r>
              <a:rPr lang="en-US" dirty="0" smtClean="0"/>
              <a:t>0% introductory APR for the first 12 months on purchases and balance transfers.</a:t>
            </a:r>
          </a:p>
          <a:p>
            <a:r>
              <a:rPr lang="en-US" dirty="0" smtClean="0"/>
              <a:t>Expanded Buying Power feature allows business to spend beyond their credit limit for unexpected purchases without a penalty. The amount above their limit is due in full at the end of their billing cycle. If the expanded amount is not paid in full, interest will begin to apply. The amount of the expanded access is based upon traditional credit factors.</a:t>
            </a:r>
          </a:p>
          <a:p>
            <a:r>
              <a:rPr lang="en-US" dirty="0" smtClean="0"/>
              <a:t>AmEx is providing soloprenuers and others with a non-bank option for short-term lending and payment convenience. </a:t>
            </a:r>
          </a:p>
        </p:txBody>
      </p:sp>
      <p:sp>
        <p:nvSpPr>
          <p:cNvPr id="5" name="Title 4"/>
          <p:cNvSpPr>
            <a:spLocks noGrp="1"/>
          </p:cNvSpPr>
          <p:nvPr>
            <p:ph type="title"/>
          </p:nvPr>
        </p:nvSpPr>
        <p:spPr/>
        <p:txBody>
          <a:bodyPr/>
          <a:lstStyle/>
          <a:p>
            <a:r>
              <a:rPr lang="en-US" dirty="0"/>
              <a:t>T</a:t>
            </a:r>
            <a:r>
              <a:rPr lang="en-US" dirty="0" smtClean="0"/>
              <a:t>rending Payments &amp; Solutions – American Express Blue Cash Business Card</a:t>
            </a:r>
            <a:endParaRPr lang="en-US" dirty="0"/>
          </a:p>
        </p:txBody>
      </p:sp>
    </p:spTree>
    <p:extLst>
      <p:ext uri="{BB962C8B-B14F-4D97-AF65-F5344CB8AC3E}">
        <p14:creationId xmlns:p14="http://schemas.microsoft.com/office/powerpoint/2010/main" val="623069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p:cTn id="31"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anim calcmode="lin" valueType="num">
                                      <p:cBhvr>
                                        <p:cTn id="39"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7</a:t>
            </a:fld>
            <a:endParaRPr lang="en-US" dirty="0"/>
          </a:p>
        </p:txBody>
      </p:sp>
      <p:sp>
        <p:nvSpPr>
          <p:cNvPr id="4" name="Content Placeholder 3"/>
          <p:cNvSpPr>
            <a:spLocks noGrp="1"/>
          </p:cNvSpPr>
          <p:nvPr>
            <p:ph idx="1"/>
          </p:nvPr>
        </p:nvSpPr>
        <p:spPr/>
        <p:txBody>
          <a:bodyPr/>
          <a:lstStyle/>
          <a:p>
            <a:r>
              <a:rPr lang="en-US" dirty="0" smtClean="0"/>
              <a:t>Misery – Bad service</a:t>
            </a:r>
          </a:p>
          <a:p>
            <a:r>
              <a:rPr lang="en-US" dirty="0" smtClean="0"/>
              <a:t>Credit – New or renewal</a:t>
            </a:r>
          </a:p>
          <a:p>
            <a:r>
              <a:rPr lang="en-US" dirty="0" smtClean="0"/>
              <a:t>Specific product request or need</a:t>
            </a:r>
          </a:p>
          <a:p>
            <a:r>
              <a:rPr lang="en-US" dirty="0" smtClean="0"/>
              <a:t>Relationship issues</a:t>
            </a:r>
          </a:p>
          <a:p>
            <a:r>
              <a:rPr lang="en-US" dirty="0" smtClean="0"/>
              <a:t>Money (earn interest or save expenses)</a:t>
            </a:r>
          </a:p>
          <a:p>
            <a:r>
              <a:rPr lang="en-US" dirty="0" smtClean="0"/>
              <a:t>Scheduled RFP (Request for Proposal)</a:t>
            </a:r>
            <a:endParaRPr lang="en-US" dirty="0"/>
          </a:p>
        </p:txBody>
      </p:sp>
      <p:sp>
        <p:nvSpPr>
          <p:cNvPr id="5" name="Title 4"/>
          <p:cNvSpPr>
            <a:spLocks noGrp="1"/>
          </p:cNvSpPr>
          <p:nvPr>
            <p:ph type="title"/>
          </p:nvPr>
        </p:nvSpPr>
        <p:spPr/>
        <p:txBody>
          <a:bodyPr/>
          <a:lstStyle/>
          <a:p>
            <a:r>
              <a:rPr lang="en-US" dirty="0" smtClean="0"/>
              <a:t>Identifying Treasury Management Prospects</a:t>
            </a:r>
            <a:r>
              <a:rPr lang="en-US" dirty="0"/>
              <a:t/>
            </a:r>
            <a:br>
              <a:rPr lang="en-US" dirty="0"/>
            </a:br>
            <a:r>
              <a:rPr lang="en-US" sz="2400" dirty="0" smtClean="0"/>
              <a:t>Why do customers buy bank products?</a:t>
            </a:r>
            <a:endParaRPr lang="en-US" sz="2400" dirty="0"/>
          </a:p>
        </p:txBody>
      </p:sp>
    </p:spTree>
    <p:extLst>
      <p:ext uri="{BB962C8B-B14F-4D97-AF65-F5344CB8AC3E}">
        <p14:creationId xmlns:p14="http://schemas.microsoft.com/office/powerpoint/2010/main" val="2339714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70</a:t>
            </a:fld>
            <a:endParaRPr lang="en-US" dirty="0"/>
          </a:p>
        </p:txBody>
      </p:sp>
      <p:sp>
        <p:nvSpPr>
          <p:cNvPr id="4" name="Content Placeholder 3"/>
          <p:cNvSpPr>
            <a:spLocks noGrp="1"/>
          </p:cNvSpPr>
          <p:nvPr>
            <p:ph idx="1"/>
          </p:nvPr>
        </p:nvSpPr>
        <p:spPr/>
        <p:txBody>
          <a:bodyPr>
            <a:normAutofit/>
          </a:bodyPr>
          <a:lstStyle/>
          <a:p>
            <a:r>
              <a:rPr lang="en-US" dirty="0" smtClean="0"/>
              <a:t>Posted 8/6/2019 – MasterCard adds value to their small business program by aligning with Salesforce</a:t>
            </a:r>
          </a:p>
          <a:p>
            <a:r>
              <a:rPr lang="en-US" dirty="0" smtClean="0"/>
              <a:t>MasterCard Business Card customers can now tap into the power of Salesforce’s CRM (customer relationship management) solution through Salesforce Essentials. This app has sales and customer support tools specifically designed for small businesses. </a:t>
            </a:r>
            <a:endParaRPr lang="en-US" dirty="0"/>
          </a:p>
          <a:p>
            <a:r>
              <a:rPr lang="en-US" dirty="0" smtClean="0"/>
              <a:t>For only $9.99/user/month customers are able to use a sophisticated sales tool for a fraction of the standard cost.</a:t>
            </a:r>
          </a:p>
          <a:p>
            <a:r>
              <a:rPr lang="en-US" dirty="0" smtClean="0"/>
              <a:t>Other enhancements include: Intuit’s QuickBooks®, TurboTax®, ID Theft Protection®, MasterCard Easy Savings®, cell phone insurance and MasterCard Receipt Management by Itemize® (some benefits are fee-free while others are discounted)</a:t>
            </a:r>
          </a:p>
        </p:txBody>
      </p:sp>
      <p:sp>
        <p:nvSpPr>
          <p:cNvPr id="5" name="Title 4"/>
          <p:cNvSpPr>
            <a:spLocks noGrp="1"/>
          </p:cNvSpPr>
          <p:nvPr>
            <p:ph type="title"/>
          </p:nvPr>
        </p:nvSpPr>
        <p:spPr/>
        <p:txBody>
          <a:bodyPr/>
          <a:lstStyle/>
          <a:p>
            <a:r>
              <a:rPr lang="en-US" dirty="0"/>
              <a:t>T</a:t>
            </a:r>
            <a:r>
              <a:rPr lang="en-US" dirty="0" smtClean="0"/>
              <a:t>rending Payments &amp; Solutions – MasterCard Business Card </a:t>
            </a:r>
            <a:endParaRPr lang="en-US" dirty="0"/>
          </a:p>
        </p:txBody>
      </p:sp>
    </p:spTree>
    <p:extLst>
      <p:ext uri="{BB962C8B-B14F-4D97-AF65-F5344CB8AC3E}">
        <p14:creationId xmlns:p14="http://schemas.microsoft.com/office/powerpoint/2010/main" val="89422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p:cTn id="31"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71</a:t>
            </a:fld>
            <a:endParaRPr lang="en-US" dirty="0"/>
          </a:p>
        </p:txBody>
      </p:sp>
      <p:sp>
        <p:nvSpPr>
          <p:cNvPr id="4" name="Content Placeholder 3"/>
          <p:cNvSpPr>
            <a:spLocks noGrp="1"/>
          </p:cNvSpPr>
          <p:nvPr>
            <p:ph idx="1"/>
          </p:nvPr>
        </p:nvSpPr>
        <p:spPr/>
        <p:txBody>
          <a:bodyPr>
            <a:normAutofit/>
          </a:bodyPr>
          <a:lstStyle/>
          <a:p>
            <a:r>
              <a:rPr lang="en-US" dirty="0" smtClean="0"/>
              <a:t>Launched June 2019. Banks can quickly &amp; securely process high-value cross-border payments globally. </a:t>
            </a:r>
          </a:p>
          <a:p>
            <a:r>
              <a:rPr lang="en-US" dirty="0" smtClean="0"/>
              <a:t>Will initially cover more than 30 global trade corridors with an aim to expand to 90 markets by year end.</a:t>
            </a:r>
          </a:p>
          <a:p>
            <a:r>
              <a:rPr lang="en-US" dirty="0" smtClean="0"/>
              <a:t>Direct bank-to-bank transactions using the network’s unique digital identity feature to tokenize sensitive information such as account numbers. </a:t>
            </a:r>
          </a:p>
          <a:p>
            <a:r>
              <a:rPr lang="en-US" dirty="0" smtClean="0"/>
              <a:t>Project partners include FIS, IBM and Bottomline Technologies</a:t>
            </a:r>
          </a:p>
        </p:txBody>
      </p:sp>
      <p:sp>
        <p:nvSpPr>
          <p:cNvPr id="5" name="Title 4"/>
          <p:cNvSpPr>
            <a:spLocks noGrp="1"/>
          </p:cNvSpPr>
          <p:nvPr>
            <p:ph type="title"/>
          </p:nvPr>
        </p:nvSpPr>
        <p:spPr/>
        <p:txBody>
          <a:bodyPr/>
          <a:lstStyle/>
          <a:p>
            <a:r>
              <a:rPr lang="en-US" dirty="0"/>
              <a:t>T</a:t>
            </a:r>
            <a:r>
              <a:rPr lang="en-US" dirty="0" smtClean="0"/>
              <a:t>rending Payments &amp; Solutions – </a:t>
            </a:r>
            <a:br>
              <a:rPr lang="en-US" dirty="0" smtClean="0"/>
            </a:br>
            <a:r>
              <a:rPr lang="en-US" dirty="0" smtClean="0"/>
              <a:t>Visa B2B Connect</a:t>
            </a:r>
            <a:endParaRPr lang="en-US" dirty="0"/>
          </a:p>
        </p:txBody>
      </p:sp>
    </p:spTree>
    <p:extLst>
      <p:ext uri="{BB962C8B-B14F-4D97-AF65-F5344CB8AC3E}">
        <p14:creationId xmlns:p14="http://schemas.microsoft.com/office/powerpoint/2010/main" val="3602355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p:cTn id="31"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72</a:t>
            </a:fld>
            <a:endParaRPr lang="en-US" dirty="0"/>
          </a:p>
        </p:txBody>
      </p:sp>
      <p:sp>
        <p:nvSpPr>
          <p:cNvPr id="4" name="Content Placeholder 3"/>
          <p:cNvSpPr>
            <a:spLocks noGrp="1"/>
          </p:cNvSpPr>
          <p:nvPr>
            <p:ph idx="1"/>
          </p:nvPr>
        </p:nvSpPr>
        <p:spPr/>
        <p:txBody>
          <a:bodyPr>
            <a:normAutofit/>
          </a:bodyPr>
          <a:lstStyle/>
          <a:p>
            <a:r>
              <a:rPr lang="en-US" u="sng" dirty="0" smtClean="0"/>
              <a:t>Internet of Things (IOT)</a:t>
            </a:r>
            <a:r>
              <a:rPr lang="en-US" dirty="0" smtClean="0"/>
              <a:t> – “taking all the things in the world and connecting them to the Internet”</a:t>
            </a:r>
          </a:p>
          <a:p>
            <a:pPr lvl="1"/>
            <a:r>
              <a:rPr lang="en-US" u="sng" dirty="0"/>
              <a:t>Things that Collect &amp; Send Information </a:t>
            </a:r>
            <a:r>
              <a:rPr lang="en-US" dirty="0"/>
              <a:t>(usually sensor driven – think all senses)</a:t>
            </a:r>
          </a:p>
          <a:p>
            <a:pPr lvl="1"/>
            <a:r>
              <a:rPr lang="en-US" u="sng" dirty="0"/>
              <a:t>Things that Receive Information &amp; Act on It </a:t>
            </a:r>
            <a:r>
              <a:rPr lang="en-US" dirty="0"/>
              <a:t>(like your printer or opening your car door remotely)</a:t>
            </a:r>
          </a:p>
          <a:p>
            <a:pPr lvl="1"/>
            <a:r>
              <a:rPr lang="en-US" u="sng" dirty="0"/>
              <a:t>Things That Do Both </a:t>
            </a:r>
            <a:r>
              <a:rPr lang="en-US" dirty="0"/>
              <a:t>(irrigation system w/sensors to collect soil moisture data, monitor the weather via the Internet, &amp; turn the system on automatically based upon the info collected</a:t>
            </a:r>
            <a:r>
              <a:rPr lang="en-US" dirty="0" smtClean="0"/>
              <a:t>)</a:t>
            </a:r>
          </a:p>
          <a:p>
            <a:r>
              <a:rPr lang="en-US" dirty="0" smtClean="0"/>
              <a:t>IOT is important because payments follow the desire to connect and be connected for all types of products &amp; services</a:t>
            </a:r>
          </a:p>
          <a:p>
            <a:pPr lvl="1"/>
            <a:r>
              <a:rPr lang="en-US" dirty="0" smtClean="0"/>
              <a:t>Apple Pay, Google Pay, and Zelle are examples of IOT influence because they are not specifically tied to a retailer or an activity</a:t>
            </a:r>
          </a:p>
          <a:p>
            <a:pPr marL="279082" lvl="1" indent="0">
              <a:buNone/>
            </a:pPr>
            <a:endParaRPr lang="en-US" dirty="0" smtClean="0"/>
          </a:p>
        </p:txBody>
      </p:sp>
      <p:sp>
        <p:nvSpPr>
          <p:cNvPr id="5" name="Title 4"/>
          <p:cNvSpPr>
            <a:spLocks noGrp="1"/>
          </p:cNvSpPr>
          <p:nvPr>
            <p:ph type="title"/>
          </p:nvPr>
        </p:nvSpPr>
        <p:spPr/>
        <p:txBody>
          <a:bodyPr/>
          <a:lstStyle/>
          <a:p>
            <a:r>
              <a:rPr lang="en-US" dirty="0"/>
              <a:t>T</a:t>
            </a:r>
            <a:r>
              <a:rPr lang="en-US" dirty="0" smtClean="0"/>
              <a:t>rending Payments &amp; Solutions - IOT</a:t>
            </a:r>
            <a:endParaRPr lang="en-US" dirty="0"/>
          </a:p>
        </p:txBody>
      </p:sp>
    </p:spTree>
    <p:extLst>
      <p:ext uri="{BB962C8B-B14F-4D97-AF65-F5344CB8AC3E}">
        <p14:creationId xmlns:p14="http://schemas.microsoft.com/office/powerpoint/2010/main" val="2203676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 calcmode="lin" valueType="num">
                                      <p:cBhvr additive="base">
                                        <p:cTn id="2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73</a:t>
            </a:fld>
            <a:endParaRPr lang="en-US" dirty="0"/>
          </a:p>
        </p:txBody>
      </p:sp>
      <p:sp>
        <p:nvSpPr>
          <p:cNvPr id="4" name="Content Placeholder 3"/>
          <p:cNvSpPr>
            <a:spLocks noGrp="1"/>
          </p:cNvSpPr>
          <p:nvPr>
            <p:ph idx="1"/>
          </p:nvPr>
        </p:nvSpPr>
        <p:spPr/>
        <p:txBody>
          <a:bodyPr>
            <a:normAutofit/>
          </a:bodyPr>
          <a:lstStyle/>
          <a:p>
            <a:r>
              <a:rPr lang="en-US" dirty="0" smtClean="0"/>
              <a:t>Card-based receivables and payables products will continue to evolve and decrease paper-based products</a:t>
            </a:r>
          </a:p>
          <a:p>
            <a:r>
              <a:rPr lang="en-US" dirty="0" smtClean="0"/>
              <a:t>Electronic and digital products will also increase and change the overall payment landscape</a:t>
            </a:r>
          </a:p>
          <a:p>
            <a:r>
              <a:rPr lang="en-US" dirty="0" smtClean="0"/>
              <a:t>Treasury Management banks will need to be flexible and be prepared to evolve with business client needs or risk being replaced by other financial service providers</a:t>
            </a:r>
          </a:p>
          <a:p>
            <a:pPr marL="0" indent="0">
              <a:buNone/>
            </a:pPr>
            <a:endParaRPr lang="en-US" dirty="0" smtClean="0"/>
          </a:p>
        </p:txBody>
      </p:sp>
      <p:sp>
        <p:nvSpPr>
          <p:cNvPr id="5" name="Title 4"/>
          <p:cNvSpPr>
            <a:spLocks noGrp="1"/>
          </p:cNvSpPr>
          <p:nvPr>
            <p:ph type="title"/>
          </p:nvPr>
        </p:nvSpPr>
        <p:spPr/>
        <p:txBody>
          <a:bodyPr/>
          <a:lstStyle/>
          <a:p>
            <a:r>
              <a:rPr lang="en-US" dirty="0"/>
              <a:t>T</a:t>
            </a:r>
            <a:r>
              <a:rPr lang="en-US" dirty="0" smtClean="0"/>
              <a:t>rending Payments &amp; Solutions – </a:t>
            </a:r>
            <a:br>
              <a:rPr lang="en-US" dirty="0" smtClean="0"/>
            </a:br>
            <a:r>
              <a:rPr lang="en-US" dirty="0" smtClean="0"/>
              <a:t>The Beat Goes On!</a:t>
            </a:r>
            <a:endParaRPr lang="en-US" dirty="0"/>
          </a:p>
        </p:txBody>
      </p:sp>
    </p:spTree>
    <p:extLst>
      <p:ext uri="{BB962C8B-B14F-4D97-AF65-F5344CB8AC3E}">
        <p14:creationId xmlns:p14="http://schemas.microsoft.com/office/powerpoint/2010/main" val="2487625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74</a:t>
            </a:fld>
            <a:endParaRPr lang="en-US" dirty="0"/>
          </a:p>
        </p:txBody>
      </p:sp>
      <p:sp>
        <p:nvSpPr>
          <p:cNvPr id="4" name="Content Placeholder 3"/>
          <p:cNvSpPr>
            <a:spLocks noGrp="1"/>
          </p:cNvSpPr>
          <p:nvPr>
            <p:ph idx="1"/>
          </p:nvPr>
        </p:nvSpPr>
        <p:spPr/>
        <p:txBody>
          <a:bodyPr>
            <a:normAutofit/>
          </a:bodyPr>
          <a:lstStyle/>
          <a:p>
            <a:r>
              <a:rPr lang="en-US" b="1" i="1" dirty="0" smtClean="0"/>
              <a:t>WHO ARE YOUR MOST CHALLENGING COMPETITORS?</a:t>
            </a:r>
          </a:p>
          <a:p>
            <a:pPr marL="0" indent="0">
              <a:buNone/>
            </a:pPr>
            <a:endParaRPr lang="en-US" b="1" i="1" dirty="0" smtClean="0"/>
          </a:p>
          <a:p>
            <a:r>
              <a:rPr lang="en-US" b="1" i="1" dirty="0" smtClean="0"/>
              <a:t>HOW WILL NEW PAYMENT SOLUTIONS AFFECT CURRENT/TRADITIONAL PRODUCTS?</a:t>
            </a:r>
          </a:p>
        </p:txBody>
      </p:sp>
      <p:sp>
        <p:nvSpPr>
          <p:cNvPr id="5" name="Title 4"/>
          <p:cNvSpPr>
            <a:spLocks noGrp="1"/>
          </p:cNvSpPr>
          <p:nvPr>
            <p:ph type="title"/>
          </p:nvPr>
        </p:nvSpPr>
        <p:spPr/>
        <p:txBody>
          <a:bodyPr/>
          <a:lstStyle/>
          <a:p>
            <a:r>
              <a:rPr lang="en-US" dirty="0" smtClean="0"/>
              <a:t>Group Discussion– </a:t>
            </a:r>
            <a:endParaRPr lang="en-US" dirty="0"/>
          </a:p>
        </p:txBody>
      </p:sp>
    </p:spTree>
    <p:extLst>
      <p:ext uri="{BB962C8B-B14F-4D97-AF65-F5344CB8AC3E}">
        <p14:creationId xmlns:p14="http://schemas.microsoft.com/office/powerpoint/2010/main" val="3094339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75</a:t>
            </a:fld>
            <a:endParaRPr lang="en-US" dirty="0"/>
          </a:p>
        </p:txBody>
      </p:sp>
      <p:sp>
        <p:nvSpPr>
          <p:cNvPr id="4" name="Content Placeholder 3"/>
          <p:cNvSpPr>
            <a:spLocks noGrp="1"/>
          </p:cNvSpPr>
          <p:nvPr>
            <p:ph idx="1"/>
          </p:nvPr>
        </p:nvSpPr>
        <p:spPr/>
        <p:txBody>
          <a:bodyPr>
            <a:normAutofit/>
          </a:bodyPr>
          <a:lstStyle/>
          <a:p>
            <a:r>
              <a:rPr lang="en-US" dirty="0" smtClean="0"/>
              <a:t>310 respondents  - 90 banks &amp; 220 corporates (retail/distribution, healthcare, insurance, manufacturing, &amp; services) </a:t>
            </a:r>
          </a:p>
          <a:p>
            <a:r>
              <a:rPr lang="en-US" dirty="0" smtClean="0"/>
              <a:t>Focus areas/initiatives vary by company size. Small firms (&lt; $1B) focus on getting paid (receivables) while large firms (&gt; $1B) focus on paying others (payables).</a:t>
            </a:r>
          </a:p>
          <a:p>
            <a:r>
              <a:rPr lang="en-US" b="1" u="sng" dirty="0" smtClean="0"/>
              <a:t>Top Pain Points </a:t>
            </a:r>
            <a:r>
              <a:rPr lang="en-US" dirty="0" smtClean="0"/>
              <a:t>– 45% of all size organizations ranked cash flow forecasting as the most inefficient task they face. 38% of the treasury staffs surveyed said it takes more than 4 days to gather forecasting data from AP and AR &amp; that the data is in a variety of formats. 40% of all those surveyed also listed invoice processing as a big pain followed by 32% for payment receipt/reconciliation.</a:t>
            </a:r>
          </a:p>
          <a:p>
            <a:pPr marL="0" indent="0">
              <a:buNone/>
            </a:pPr>
            <a:r>
              <a:rPr lang="en-US" sz="1800" b="1" i="1" dirty="0" smtClean="0"/>
              <a:t>** Survey conducted by “Strategic Treasurer” &amp; “Bottomline Technologies”</a:t>
            </a:r>
            <a:endParaRPr lang="en-US" sz="1800" b="1" i="1" dirty="0"/>
          </a:p>
        </p:txBody>
      </p:sp>
      <p:sp>
        <p:nvSpPr>
          <p:cNvPr id="5" name="Title 4"/>
          <p:cNvSpPr>
            <a:spLocks noGrp="1"/>
          </p:cNvSpPr>
          <p:nvPr>
            <p:ph type="title"/>
          </p:nvPr>
        </p:nvSpPr>
        <p:spPr/>
        <p:txBody>
          <a:bodyPr/>
          <a:lstStyle/>
          <a:p>
            <a:r>
              <a:rPr lang="en-US" dirty="0" smtClean="0"/>
              <a:t>2019 B2B Payments Survey Results** </a:t>
            </a:r>
            <a:endParaRPr lang="en-US" dirty="0"/>
          </a:p>
        </p:txBody>
      </p:sp>
    </p:spTree>
    <p:extLst>
      <p:ext uri="{BB962C8B-B14F-4D97-AF65-F5344CB8AC3E}">
        <p14:creationId xmlns:p14="http://schemas.microsoft.com/office/powerpoint/2010/main" val="2406836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76</a:t>
            </a:fld>
            <a:endParaRPr lang="en-US" dirty="0"/>
          </a:p>
        </p:txBody>
      </p:sp>
      <p:sp>
        <p:nvSpPr>
          <p:cNvPr id="4" name="Content Placeholder 3"/>
          <p:cNvSpPr>
            <a:spLocks noGrp="1"/>
          </p:cNvSpPr>
          <p:nvPr>
            <p:ph idx="1"/>
          </p:nvPr>
        </p:nvSpPr>
        <p:spPr/>
        <p:txBody>
          <a:bodyPr>
            <a:normAutofit/>
          </a:bodyPr>
          <a:lstStyle/>
          <a:p>
            <a:r>
              <a:rPr lang="en-US" dirty="0" smtClean="0"/>
              <a:t>Treasury teams across all sizes indicate that fraud &amp; manual processes are the 2 primary challenges associated with B2B payments. </a:t>
            </a:r>
          </a:p>
          <a:p>
            <a:r>
              <a:rPr lang="en-US" dirty="0" smtClean="0"/>
              <a:t>AP Challenges - Vendor bank account management was 2X more problematic for large companies. However, invoice processing (either in time to meet early payment terms or simply to meet standard terms) was recognized as a big challenge for all size organizations.</a:t>
            </a:r>
          </a:p>
          <a:p>
            <a:r>
              <a:rPr lang="en-US" dirty="0" smtClean="0"/>
              <a:t>B2C Payments – 76% of banks indicate that their corporate clients are asking for automated B2C payment services. 1/3 of banks already offer these services &amp; 48% are evaluating them. Banks overwhelming focus on Zelle for B2C payments, while corporate interest in PayPal, Zelle, Visa &amp; MasterCard are relatively even.  </a:t>
            </a:r>
          </a:p>
          <a:p>
            <a:pPr marL="0" indent="0">
              <a:buNone/>
            </a:pPr>
            <a:r>
              <a:rPr lang="en-US" sz="1800" b="1" i="1" dirty="0" smtClean="0"/>
              <a:t>** Survey conducted by “Strategic Treasurer” &amp; “Bottomline Technologies”</a:t>
            </a:r>
            <a:endParaRPr lang="en-US" sz="1800" b="1" i="1" dirty="0"/>
          </a:p>
        </p:txBody>
      </p:sp>
      <p:sp>
        <p:nvSpPr>
          <p:cNvPr id="5" name="Title 4"/>
          <p:cNvSpPr>
            <a:spLocks noGrp="1"/>
          </p:cNvSpPr>
          <p:nvPr>
            <p:ph type="title"/>
          </p:nvPr>
        </p:nvSpPr>
        <p:spPr/>
        <p:txBody>
          <a:bodyPr/>
          <a:lstStyle/>
          <a:p>
            <a:r>
              <a:rPr lang="en-US" dirty="0" smtClean="0"/>
              <a:t>2019 B2B Payments Survey Results** - Continued </a:t>
            </a:r>
            <a:endParaRPr lang="en-US" dirty="0"/>
          </a:p>
        </p:txBody>
      </p:sp>
    </p:spTree>
    <p:extLst>
      <p:ext uri="{BB962C8B-B14F-4D97-AF65-F5344CB8AC3E}">
        <p14:creationId xmlns:p14="http://schemas.microsoft.com/office/powerpoint/2010/main" val="3178943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77</a:t>
            </a:fld>
            <a:endParaRPr lang="en-US" dirty="0"/>
          </a:p>
        </p:txBody>
      </p:sp>
      <p:sp>
        <p:nvSpPr>
          <p:cNvPr id="4" name="Content Placeholder 3"/>
          <p:cNvSpPr>
            <a:spLocks noGrp="1"/>
          </p:cNvSpPr>
          <p:nvPr>
            <p:ph idx="1"/>
          </p:nvPr>
        </p:nvSpPr>
        <p:spPr/>
        <p:txBody>
          <a:bodyPr>
            <a:normAutofit/>
          </a:bodyPr>
          <a:lstStyle/>
          <a:p>
            <a:r>
              <a:rPr lang="en-US" dirty="0" smtClean="0"/>
              <a:t>Identify your competitors (local, regional, national &amp; non-banks</a:t>
            </a:r>
            <a:r>
              <a:rPr lang="en-US" dirty="0"/>
              <a:t>)</a:t>
            </a:r>
            <a:endParaRPr lang="en-US" dirty="0" smtClean="0"/>
          </a:p>
          <a:p>
            <a:r>
              <a:rPr lang="en-US" dirty="0" smtClean="0"/>
              <a:t>Develop a coordinated Treasury Management/Business Deposit calling strategy that drives new client growth &amp; retention of current clients by focusing on your unique strengths </a:t>
            </a:r>
          </a:p>
          <a:p>
            <a:r>
              <a:rPr lang="en-US" dirty="0" smtClean="0"/>
              <a:t>Market products based upon your organization’s overall strategic goals that should include specific industry types and sizes</a:t>
            </a:r>
          </a:p>
          <a:p>
            <a:pPr lvl="1"/>
            <a:r>
              <a:rPr lang="en-US" dirty="0" smtClean="0"/>
              <a:t>Identify niche markets and/or vertical markets</a:t>
            </a:r>
          </a:p>
          <a:p>
            <a:pPr lvl="1"/>
            <a:r>
              <a:rPr lang="en-US" dirty="0" smtClean="0"/>
              <a:t>Search for trending/unique products that complement your chosen market(s)</a:t>
            </a:r>
          </a:p>
          <a:p>
            <a:endParaRPr lang="en-US" dirty="0" smtClean="0"/>
          </a:p>
          <a:p>
            <a:pPr marL="279082" lvl="1" indent="0">
              <a:buNone/>
            </a:pPr>
            <a:endParaRPr lang="en-US" dirty="0"/>
          </a:p>
          <a:p>
            <a:pPr lvl="1"/>
            <a:endParaRPr lang="en-US" dirty="0" smtClean="0"/>
          </a:p>
          <a:p>
            <a:pPr lvl="1"/>
            <a:endParaRPr lang="en-US" dirty="0" smtClean="0"/>
          </a:p>
        </p:txBody>
      </p:sp>
      <p:sp>
        <p:nvSpPr>
          <p:cNvPr id="5" name="Title 4"/>
          <p:cNvSpPr>
            <a:spLocks noGrp="1"/>
          </p:cNvSpPr>
          <p:nvPr>
            <p:ph type="title"/>
          </p:nvPr>
        </p:nvSpPr>
        <p:spPr/>
        <p:txBody>
          <a:bodyPr/>
          <a:lstStyle/>
          <a:p>
            <a:r>
              <a:rPr lang="en-US" dirty="0" smtClean="0"/>
              <a:t>Pulling It All Together</a:t>
            </a:r>
            <a:endParaRPr lang="en-US" dirty="0"/>
          </a:p>
        </p:txBody>
      </p:sp>
    </p:spTree>
    <p:extLst>
      <p:ext uri="{BB962C8B-B14F-4D97-AF65-F5344CB8AC3E}">
        <p14:creationId xmlns:p14="http://schemas.microsoft.com/office/powerpoint/2010/main" val="280274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wipe(down)">
                                      <p:cBhvr>
                                        <p:cTn id="25" dur="580">
                                          <p:stCondLst>
                                            <p:cond delay="0"/>
                                          </p:stCondLst>
                                        </p:cTn>
                                        <p:tgtEl>
                                          <p:spTgt spid="4">
                                            <p:txEl>
                                              <p:pRg st="1" end="1"/>
                                            </p:txEl>
                                          </p:spTgt>
                                        </p:tgtEl>
                                      </p:cBhvr>
                                    </p:animEffect>
                                    <p:anim calcmode="lin" valueType="num">
                                      <p:cBhvr>
                                        <p:cTn id="26"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xEl>
                                              <p:pRg st="1" end="1"/>
                                            </p:txEl>
                                          </p:spTgt>
                                        </p:tgtEl>
                                      </p:cBhvr>
                                      <p:to x="100000" y="60000"/>
                                    </p:animScale>
                                    <p:animScale>
                                      <p:cBhvr>
                                        <p:cTn id="32" dur="166" decel="50000">
                                          <p:stCondLst>
                                            <p:cond delay="676"/>
                                          </p:stCondLst>
                                        </p:cTn>
                                        <p:tgtEl>
                                          <p:spTgt spid="4">
                                            <p:txEl>
                                              <p:pRg st="1" end="1"/>
                                            </p:txEl>
                                          </p:spTgt>
                                        </p:tgtEl>
                                      </p:cBhvr>
                                      <p:to x="100000" y="100000"/>
                                    </p:animScale>
                                    <p:animScale>
                                      <p:cBhvr>
                                        <p:cTn id="33" dur="26">
                                          <p:stCondLst>
                                            <p:cond delay="1312"/>
                                          </p:stCondLst>
                                        </p:cTn>
                                        <p:tgtEl>
                                          <p:spTgt spid="4">
                                            <p:txEl>
                                              <p:pRg st="1" end="1"/>
                                            </p:txEl>
                                          </p:spTgt>
                                        </p:tgtEl>
                                      </p:cBhvr>
                                      <p:to x="100000" y="80000"/>
                                    </p:animScale>
                                    <p:animScale>
                                      <p:cBhvr>
                                        <p:cTn id="34" dur="166" decel="50000">
                                          <p:stCondLst>
                                            <p:cond delay="1338"/>
                                          </p:stCondLst>
                                        </p:cTn>
                                        <p:tgtEl>
                                          <p:spTgt spid="4">
                                            <p:txEl>
                                              <p:pRg st="1" end="1"/>
                                            </p:txEl>
                                          </p:spTgt>
                                        </p:tgtEl>
                                      </p:cBhvr>
                                      <p:to x="100000" y="100000"/>
                                    </p:animScale>
                                    <p:animScale>
                                      <p:cBhvr>
                                        <p:cTn id="35" dur="26">
                                          <p:stCondLst>
                                            <p:cond delay="1642"/>
                                          </p:stCondLst>
                                        </p:cTn>
                                        <p:tgtEl>
                                          <p:spTgt spid="4">
                                            <p:txEl>
                                              <p:pRg st="1" end="1"/>
                                            </p:txEl>
                                          </p:spTgt>
                                        </p:tgtEl>
                                      </p:cBhvr>
                                      <p:to x="100000" y="90000"/>
                                    </p:animScale>
                                    <p:animScale>
                                      <p:cBhvr>
                                        <p:cTn id="36" dur="166" decel="50000">
                                          <p:stCondLst>
                                            <p:cond delay="1668"/>
                                          </p:stCondLst>
                                        </p:cTn>
                                        <p:tgtEl>
                                          <p:spTgt spid="4">
                                            <p:txEl>
                                              <p:pRg st="1" end="1"/>
                                            </p:txEl>
                                          </p:spTgt>
                                        </p:tgtEl>
                                      </p:cBhvr>
                                      <p:to x="100000" y="100000"/>
                                    </p:animScale>
                                    <p:animScale>
                                      <p:cBhvr>
                                        <p:cTn id="37" dur="26">
                                          <p:stCondLst>
                                            <p:cond delay="1808"/>
                                          </p:stCondLst>
                                        </p:cTn>
                                        <p:tgtEl>
                                          <p:spTgt spid="4">
                                            <p:txEl>
                                              <p:pRg st="1" end="1"/>
                                            </p:txEl>
                                          </p:spTgt>
                                        </p:tgtEl>
                                      </p:cBhvr>
                                      <p:to x="100000" y="95000"/>
                                    </p:animScale>
                                    <p:animScale>
                                      <p:cBhvr>
                                        <p:cTn id="38" dur="166" decel="50000">
                                          <p:stCondLst>
                                            <p:cond delay="1834"/>
                                          </p:stCondLst>
                                        </p:cTn>
                                        <p:tgtEl>
                                          <p:spTgt spid="4">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Effect transition="in" filter="wipe(down)">
                                      <p:cBhvr>
                                        <p:cTn id="43" dur="580">
                                          <p:stCondLst>
                                            <p:cond delay="0"/>
                                          </p:stCondLst>
                                        </p:cTn>
                                        <p:tgtEl>
                                          <p:spTgt spid="4">
                                            <p:txEl>
                                              <p:pRg st="2" end="2"/>
                                            </p:txEl>
                                          </p:spTgt>
                                        </p:tgtEl>
                                      </p:cBhvr>
                                    </p:animEffect>
                                    <p:anim calcmode="lin" valueType="num">
                                      <p:cBhvr>
                                        <p:cTn id="44" dur="1822"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4">
                                            <p:txEl>
                                              <p:pRg st="2" end="2"/>
                                            </p:txEl>
                                          </p:spTgt>
                                        </p:tgtEl>
                                      </p:cBhvr>
                                      <p:to x="100000" y="60000"/>
                                    </p:animScale>
                                    <p:animScale>
                                      <p:cBhvr>
                                        <p:cTn id="50" dur="166" decel="50000">
                                          <p:stCondLst>
                                            <p:cond delay="676"/>
                                          </p:stCondLst>
                                        </p:cTn>
                                        <p:tgtEl>
                                          <p:spTgt spid="4">
                                            <p:txEl>
                                              <p:pRg st="2" end="2"/>
                                            </p:txEl>
                                          </p:spTgt>
                                        </p:tgtEl>
                                      </p:cBhvr>
                                      <p:to x="100000" y="100000"/>
                                    </p:animScale>
                                    <p:animScale>
                                      <p:cBhvr>
                                        <p:cTn id="51" dur="26">
                                          <p:stCondLst>
                                            <p:cond delay="1312"/>
                                          </p:stCondLst>
                                        </p:cTn>
                                        <p:tgtEl>
                                          <p:spTgt spid="4">
                                            <p:txEl>
                                              <p:pRg st="2" end="2"/>
                                            </p:txEl>
                                          </p:spTgt>
                                        </p:tgtEl>
                                      </p:cBhvr>
                                      <p:to x="100000" y="80000"/>
                                    </p:animScale>
                                    <p:animScale>
                                      <p:cBhvr>
                                        <p:cTn id="52" dur="166" decel="50000">
                                          <p:stCondLst>
                                            <p:cond delay="1338"/>
                                          </p:stCondLst>
                                        </p:cTn>
                                        <p:tgtEl>
                                          <p:spTgt spid="4">
                                            <p:txEl>
                                              <p:pRg st="2" end="2"/>
                                            </p:txEl>
                                          </p:spTgt>
                                        </p:tgtEl>
                                      </p:cBhvr>
                                      <p:to x="100000" y="100000"/>
                                    </p:animScale>
                                    <p:animScale>
                                      <p:cBhvr>
                                        <p:cTn id="53" dur="26">
                                          <p:stCondLst>
                                            <p:cond delay="1642"/>
                                          </p:stCondLst>
                                        </p:cTn>
                                        <p:tgtEl>
                                          <p:spTgt spid="4">
                                            <p:txEl>
                                              <p:pRg st="2" end="2"/>
                                            </p:txEl>
                                          </p:spTgt>
                                        </p:tgtEl>
                                      </p:cBhvr>
                                      <p:to x="100000" y="90000"/>
                                    </p:animScale>
                                    <p:animScale>
                                      <p:cBhvr>
                                        <p:cTn id="54" dur="166" decel="50000">
                                          <p:stCondLst>
                                            <p:cond delay="1668"/>
                                          </p:stCondLst>
                                        </p:cTn>
                                        <p:tgtEl>
                                          <p:spTgt spid="4">
                                            <p:txEl>
                                              <p:pRg st="2" end="2"/>
                                            </p:txEl>
                                          </p:spTgt>
                                        </p:tgtEl>
                                      </p:cBhvr>
                                      <p:to x="100000" y="100000"/>
                                    </p:animScale>
                                    <p:animScale>
                                      <p:cBhvr>
                                        <p:cTn id="55" dur="26">
                                          <p:stCondLst>
                                            <p:cond delay="1808"/>
                                          </p:stCondLst>
                                        </p:cTn>
                                        <p:tgtEl>
                                          <p:spTgt spid="4">
                                            <p:txEl>
                                              <p:pRg st="2" end="2"/>
                                            </p:txEl>
                                          </p:spTgt>
                                        </p:tgtEl>
                                      </p:cBhvr>
                                      <p:to x="100000" y="95000"/>
                                    </p:animScale>
                                    <p:animScale>
                                      <p:cBhvr>
                                        <p:cTn id="56" dur="166" decel="50000">
                                          <p:stCondLst>
                                            <p:cond delay="1834"/>
                                          </p:stCondLst>
                                        </p:cTn>
                                        <p:tgtEl>
                                          <p:spTgt spid="4">
                                            <p:txEl>
                                              <p:pRg st="2" end="2"/>
                                            </p:txEl>
                                          </p:spTgt>
                                        </p:tgtEl>
                                      </p:cBhvr>
                                      <p:to x="100000" y="100000"/>
                                    </p:animScale>
                                  </p:childTnLst>
                                </p:cTn>
                              </p:par>
                              <p:par>
                                <p:cTn id="57" presetID="26" presetClass="entr" presetSubtype="0" fill="hold" grpId="0" nodeType="withEffect">
                                  <p:stCondLst>
                                    <p:cond delay="0"/>
                                  </p:stCondLst>
                                  <p:childTnLst>
                                    <p:set>
                                      <p:cBhvr>
                                        <p:cTn id="58" dur="1" fill="hold">
                                          <p:stCondLst>
                                            <p:cond delay="0"/>
                                          </p:stCondLst>
                                        </p:cTn>
                                        <p:tgtEl>
                                          <p:spTgt spid="4">
                                            <p:txEl>
                                              <p:pRg st="3" end="3"/>
                                            </p:txEl>
                                          </p:spTgt>
                                        </p:tgtEl>
                                        <p:attrNameLst>
                                          <p:attrName>style.visibility</p:attrName>
                                        </p:attrNameLst>
                                      </p:cBhvr>
                                      <p:to>
                                        <p:strVal val="visible"/>
                                      </p:to>
                                    </p:set>
                                    <p:animEffect transition="in" filter="wipe(down)">
                                      <p:cBhvr>
                                        <p:cTn id="59" dur="580">
                                          <p:stCondLst>
                                            <p:cond delay="0"/>
                                          </p:stCondLst>
                                        </p:cTn>
                                        <p:tgtEl>
                                          <p:spTgt spid="4">
                                            <p:txEl>
                                              <p:pRg st="3" end="3"/>
                                            </p:txEl>
                                          </p:spTgt>
                                        </p:tgtEl>
                                      </p:cBhvr>
                                    </p:animEffect>
                                    <p:anim calcmode="lin" valueType="num">
                                      <p:cBhvr>
                                        <p:cTn id="60" dur="1822" tmFilter="0,0; 0.14,0.36; 0.43,0.73; 0.71,0.91; 1.0,1.0">
                                          <p:stCondLst>
                                            <p:cond delay="0"/>
                                          </p:stCondLst>
                                        </p:cTn>
                                        <p:tgtEl>
                                          <p:spTgt spid="4">
                                            <p:txEl>
                                              <p:pRg st="3" end="3"/>
                                            </p:tx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4">
                                            <p:txEl>
                                              <p:pRg st="3" end="3"/>
                                            </p:tx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4">
                                            <p:txEl>
                                              <p:pRg st="3" end="3"/>
                                            </p:tx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4">
                                            <p:txEl>
                                              <p:pRg st="3" end="3"/>
                                            </p:tx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4">
                                            <p:txEl>
                                              <p:pRg st="3" end="3"/>
                                            </p:tx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4">
                                            <p:txEl>
                                              <p:pRg st="3" end="3"/>
                                            </p:txEl>
                                          </p:spTgt>
                                        </p:tgtEl>
                                      </p:cBhvr>
                                      <p:to x="100000" y="60000"/>
                                    </p:animScale>
                                    <p:animScale>
                                      <p:cBhvr>
                                        <p:cTn id="66" dur="166" decel="50000">
                                          <p:stCondLst>
                                            <p:cond delay="676"/>
                                          </p:stCondLst>
                                        </p:cTn>
                                        <p:tgtEl>
                                          <p:spTgt spid="4">
                                            <p:txEl>
                                              <p:pRg st="3" end="3"/>
                                            </p:txEl>
                                          </p:spTgt>
                                        </p:tgtEl>
                                      </p:cBhvr>
                                      <p:to x="100000" y="100000"/>
                                    </p:animScale>
                                    <p:animScale>
                                      <p:cBhvr>
                                        <p:cTn id="67" dur="26">
                                          <p:stCondLst>
                                            <p:cond delay="1312"/>
                                          </p:stCondLst>
                                        </p:cTn>
                                        <p:tgtEl>
                                          <p:spTgt spid="4">
                                            <p:txEl>
                                              <p:pRg st="3" end="3"/>
                                            </p:txEl>
                                          </p:spTgt>
                                        </p:tgtEl>
                                      </p:cBhvr>
                                      <p:to x="100000" y="80000"/>
                                    </p:animScale>
                                    <p:animScale>
                                      <p:cBhvr>
                                        <p:cTn id="68" dur="166" decel="50000">
                                          <p:stCondLst>
                                            <p:cond delay="1338"/>
                                          </p:stCondLst>
                                        </p:cTn>
                                        <p:tgtEl>
                                          <p:spTgt spid="4">
                                            <p:txEl>
                                              <p:pRg st="3" end="3"/>
                                            </p:txEl>
                                          </p:spTgt>
                                        </p:tgtEl>
                                      </p:cBhvr>
                                      <p:to x="100000" y="100000"/>
                                    </p:animScale>
                                    <p:animScale>
                                      <p:cBhvr>
                                        <p:cTn id="69" dur="26">
                                          <p:stCondLst>
                                            <p:cond delay="1642"/>
                                          </p:stCondLst>
                                        </p:cTn>
                                        <p:tgtEl>
                                          <p:spTgt spid="4">
                                            <p:txEl>
                                              <p:pRg st="3" end="3"/>
                                            </p:txEl>
                                          </p:spTgt>
                                        </p:tgtEl>
                                      </p:cBhvr>
                                      <p:to x="100000" y="90000"/>
                                    </p:animScale>
                                    <p:animScale>
                                      <p:cBhvr>
                                        <p:cTn id="70" dur="166" decel="50000">
                                          <p:stCondLst>
                                            <p:cond delay="1668"/>
                                          </p:stCondLst>
                                        </p:cTn>
                                        <p:tgtEl>
                                          <p:spTgt spid="4">
                                            <p:txEl>
                                              <p:pRg st="3" end="3"/>
                                            </p:txEl>
                                          </p:spTgt>
                                        </p:tgtEl>
                                      </p:cBhvr>
                                      <p:to x="100000" y="100000"/>
                                    </p:animScale>
                                    <p:animScale>
                                      <p:cBhvr>
                                        <p:cTn id="71" dur="26">
                                          <p:stCondLst>
                                            <p:cond delay="1808"/>
                                          </p:stCondLst>
                                        </p:cTn>
                                        <p:tgtEl>
                                          <p:spTgt spid="4">
                                            <p:txEl>
                                              <p:pRg st="3" end="3"/>
                                            </p:txEl>
                                          </p:spTgt>
                                        </p:tgtEl>
                                      </p:cBhvr>
                                      <p:to x="100000" y="95000"/>
                                    </p:animScale>
                                    <p:animScale>
                                      <p:cBhvr>
                                        <p:cTn id="72" dur="166" decel="50000">
                                          <p:stCondLst>
                                            <p:cond delay="1834"/>
                                          </p:stCondLst>
                                        </p:cTn>
                                        <p:tgtEl>
                                          <p:spTgt spid="4">
                                            <p:txEl>
                                              <p:pRg st="3" end="3"/>
                                            </p:txEl>
                                          </p:spTgt>
                                        </p:tgtEl>
                                      </p:cBhvr>
                                      <p:to x="100000" y="100000"/>
                                    </p:animScale>
                                  </p:childTnLst>
                                </p:cTn>
                              </p:par>
                              <p:par>
                                <p:cTn id="73" presetID="26" presetClass="entr" presetSubtype="0" fill="hold" grpId="0" nodeType="withEffect">
                                  <p:stCondLst>
                                    <p:cond delay="0"/>
                                  </p:stCondLst>
                                  <p:childTnLst>
                                    <p:set>
                                      <p:cBhvr>
                                        <p:cTn id="74" dur="1" fill="hold">
                                          <p:stCondLst>
                                            <p:cond delay="0"/>
                                          </p:stCondLst>
                                        </p:cTn>
                                        <p:tgtEl>
                                          <p:spTgt spid="4">
                                            <p:txEl>
                                              <p:pRg st="4" end="4"/>
                                            </p:txEl>
                                          </p:spTgt>
                                        </p:tgtEl>
                                        <p:attrNameLst>
                                          <p:attrName>style.visibility</p:attrName>
                                        </p:attrNameLst>
                                      </p:cBhvr>
                                      <p:to>
                                        <p:strVal val="visible"/>
                                      </p:to>
                                    </p:set>
                                    <p:animEffect transition="in" filter="wipe(down)">
                                      <p:cBhvr>
                                        <p:cTn id="75" dur="580">
                                          <p:stCondLst>
                                            <p:cond delay="0"/>
                                          </p:stCondLst>
                                        </p:cTn>
                                        <p:tgtEl>
                                          <p:spTgt spid="4">
                                            <p:txEl>
                                              <p:pRg st="4" end="4"/>
                                            </p:txEl>
                                          </p:spTgt>
                                        </p:tgtEl>
                                      </p:cBhvr>
                                    </p:animEffect>
                                    <p:anim calcmode="lin" valueType="num">
                                      <p:cBhvr>
                                        <p:cTn id="76" dur="1822" tmFilter="0,0; 0.14,0.36; 0.43,0.73; 0.71,0.91; 1.0,1.0">
                                          <p:stCondLst>
                                            <p:cond delay="0"/>
                                          </p:stCondLst>
                                        </p:cTn>
                                        <p:tgtEl>
                                          <p:spTgt spid="4">
                                            <p:txEl>
                                              <p:pRg st="4" end="4"/>
                                            </p:txEl>
                                          </p:spTgt>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4">
                                            <p:txEl>
                                              <p:pRg st="4" end="4"/>
                                            </p:txEl>
                                          </p:spTgt>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4">
                                            <p:txEl>
                                              <p:pRg st="4" end="4"/>
                                            </p:txEl>
                                          </p:spTgt>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4">
                                            <p:txEl>
                                              <p:pRg st="4" end="4"/>
                                            </p:txEl>
                                          </p:spTgt>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4">
                                            <p:txEl>
                                              <p:pRg st="4" end="4"/>
                                            </p:txEl>
                                          </p:spTgt>
                                        </p:tgtEl>
                                        <p:attrNameLst>
                                          <p:attrName>ppt_y</p:attrName>
                                        </p:attrNameLst>
                                      </p:cBhvr>
                                      <p:tavLst>
                                        <p:tav tm="0" fmla="#ppt_y-sin(pi*$)/81">
                                          <p:val>
                                            <p:fltVal val="0"/>
                                          </p:val>
                                        </p:tav>
                                        <p:tav tm="100000">
                                          <p:val>
                                            <p:fltVal val="1"/>
                                          </p:val>
                                        </p:tav>
                                      </p:tavLst>
                                    </p:anim>
                                    <p:animScale>
                                      <p:cBhvr>
                                        <p:cTn id="81" dur="26">
                                          <p:stCondLst>
                                            <p:cond delay="650"/>
                                          </p:stCondLst>
                                        </p:cTn>
                                        <p:tgtEl>
                                          <p:spTgt spid="4">
                                            <p:txEl>
                                              <p:pRg st="4" end="4"/>
                                            </p:txEl>
                                          </p:spTgt>
                                        </p:tgtEl>
                                      </p:cBhvr>
                                      <p:to x="100000" y="60000"/>
                                    </p:animScale>
                                    <p:animScale>
                                      <p:cBhvr>
                                        <p:cTn id="82" dur="166" decel="50000">
                                          <p:stCondLst>
                                            <p:cond delay="676"/>
                                          </p:stCondLst>
                                        </p:cTn>
                                        <p:tgtEl>
                                          <p:spTgt spid="4">
                                            <p:txEl>
                                              <p:pRg st="4" end="4"/>
                                            </p:txEl>
                                          </p:spTgt>
                                        </p:tgtEl>
                                      </p:cBhvr>
                                      <p:to x="100000" y="100000"/>
                                    </p:animScale>
                                    <p:animScale>
                                      <p:cBhvr>
                                        <p:cTn id="83" dur="26">
                                          <p:stCondLst>
                                            <p:cond delay="1312"/>
                                          </p:stCondLst>
                                        </p:cTn>
                                        <p:tgtEl>
                                          <p:spTgt spid="4">
                                            <p:txEl>
                                              <p:pRg st="4" end="4"/>
                                            </p:txEl>
                                          </p:spTgt>
                                        </p:tgtEl>
                                      </p:cBhvr>
                                      <p:to x="100000" y="80000"/>
                                    </p:animScale>
                                    <p:animScale>
                                      <p:cBhvr>
                                        <p:cTn id="84" dur="166" decel="50000">
                                          <p:stCondLst>
                                            <p:cond delay="1338"/>
                                          </p:stCondLst>
                                        </p:cTn>
                                        <p:tgtEl>
                                          <p:spTgt spid="4">
                                            <p:txEl>
                                              <p:pRg st="4" end="4"/>
                                            </p:txEl>
                                          </p:spTgt>
                                        </p:tgtEl>
                                      </p:cBhvr>
                                      <p:to x="100000" y="100000"/>
                                    </p:animScale>
                                    <p:animScale>
                                      <p:cBhvr>
                                        <p:cTn id="85" dur="26">
                                          <p:stCondLst>
                                            <p:cond delay="1642"/>
                                          </p:stCondLst>
                                        </p:cTn>
                                        <p:tgtEl>
                                          <p:spTgt spid="4">
                                            <p:txEl>
                                              <p:pRg st="4" end="4"/>
                                            </p:txEl>
                                          </p:spTgt>
                                        </p:tgtEl>
                                      </p:cBhvr>
                                      <p:to x="100000" y="90000"/>
                                    </p:animScale>
                                    <p:animScale>
                                      <p:cBhvr>
                                        <p:cTn id="86" dur="166" decel="50000">
                                          <p:stCondLst>
                                            <p:cond delay="1668"/>
                                          </p:stCondLst>
                                        </p:cTn>
                                        <p:tgtEl>
                                          <p:spTgt spid="4">
                                            <p:txEl>
                                              <p:pRg st="4" end="4"/>
                                            </p:txEl>
                                          </p:spTgt>
                                        </p:tgtEl>
                                      </p:cBhvr>
                                      <p:to x="100000" y="100000"/>
                                    </p:animScale>
                                    <p:animScale>
                                      <p:cBhvr>
                                        <p:cTn id="87" dur="26">
                                          <p:stCondLst>
                                            <p:cond delay="1808"/>
                                          </p:stCondLst>
                                        </p:cTn>
                                        <p:tgtEl>
                                          <p:spTgt spid="4">
                                            <p:txEl>
                                              <p:pRg st="4" end="4"/>
                                            </p:txEl>
                                          </p:spTgt>
                                        </p:tgtEl>
                                      </p:cBhvr>
                                      <p:to x="100000" y="95000"/>
                                    </p:animScale>
                                    <p:animScale>
                                      <p:cBhvr>
                                        <p:cTn id="88" dur="166" decel="50000">
                                          <p:stCondLst>
                                            <p:cond delay="1834"/>
                                          </p:stCondLst>
                                        </p:cTn>
                                        <p:tgtEl>
                                          <p:spTgt spid="4">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78</a:t>
            </a:fld>
            <a:endParaRPr lang="en-US" dirty="0"/>
          </a:p>
        </p:txBody>
      </p:sp>
      <p:sp>
        <p:nvSpPr>
          <p:cNvPr id="4" name="Content Placeholder 3"/>
          <p:cNvSpPr>
            <a:spLocks noGrp="1"/>
          </p:cNvSpPr>
          <p:nvPr>
            <p:ph idx="1"/>
          </p:nvPr>
        </p:nvSpPr>
        <p:spPr/>
        <p:txBody>
          <a:bodyPr>
            <a:normAutofit/>
          </a:bodyPr>
          <a:lstStyle/>
          <a:p>
            <a:r>
              <a:rPr lang="en-US" dirty="0" smtClean="0"/>
              <a:t>Package </a:t>
            </a:r>
            <a:r>
              <a:rPr lang="en-US" dirty="0"/>
              <a:t>and price products as part of your global view of business development</a:t>
            </a:r>
          </a:p>
          <a:p>
            <a:pPr lvl="1"/>
            <a:r>
              <a:rPr lang="en-US" dirty="0"/>
              <a:t>Covering costs vs. turning a profit</a:t>
            </a:r>
          </a:p>
          <a:p>
            <a:pPr lvl="1"/>
            <a:r>
              <a:rPr lang="en-US" dirty="0"/>
              <a:t>Client profitability modeling</a:t>
            </a:r>
          </a:p>
          <a:p>
            <a:r>
              <a:rPr lang="en-US" dirty="0" smtClean="0"/>
              <a:t>Prepare to “sunset” products and/or substitute new products as both the client preferences and/or bank’s strategic direction evolve</a:t>
            </a:r>
          </a:p>
          <a:p>
            <a:r>
              <a:rPr lang="en-US" dirty="0" smtClean="0"/>
              <a:t>Strategic calling programs are a journey not a destination. It takes time, patience, and flexibility to achieve success</a:t>
            </a:r>
          </a:p>
          <a:p>
            <a:endParaRPr lang="en-US" dirty="0" smtClean="0"/>
          </a:p>
          <a:p>
            <a:pPr marL="279082" lvl="1" indent="0">
              <a:buNone/>
            </a:pPr>
            <a:endParaRPr lang="en-US" dirty="0"/>
          </a:p>
          <a:p>
            <a:pPr lvl="1"/>
            <a:endParaRPr lang="en-US" dirty="0" smtClean="0"/>
          </a:p>
          <a:p>
            <a:pPr lvl="1"/>
            <a:endParaRPr lang="en-US" dirty="0" smtClean="0"/>
          </a:p>
        </p:txBody>
      </p:sp>
      <p:sp>
        <p:nvSpPr>
          <p:cNvPr id="5" name="Title 4"/>
          <p:cNvSpPr>
            <a:spLocks noGrp="1"/>
          </p:cNvSpPr>
          <p:nvPr>
            <p:ph type="title"/>
          </p:nvPr>
        </p:nvSpPr>
        <p:spPr/>
        <p:txBody>
          <a:bodyPr/>
          <a:lstStyle/>
          <a:p>
            <a:r>
              <a:rPr lang="en-US" dirty="0" smtClean="0"/>
              <a:t>Pulling It All Together</a:t>
            </a:r>
            <a:endParaRPr lang="en-US" dirty="0"/>
          </a:p>
        </p:txBody>
      </p:sp>
    </p:spTree>
    <p:extLst>
      <p:ext uri="{BB962C8B-B14F-4D97-AF65-F5344CB8AC3E}">
        <p14:creationId xmlns:p14="http://schemas.microsoft.com/office/powerpoint/2010/main" val="3830594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wipe(down)">
                                      <p:cBhvr>
                                        <p:cTn id="23" dur="580">
                                          <p:stCondLst>
                                            <p:cond delay="0"/>
                                          </p:stCondLst>
                                        </p:cTn>
                                        <p:tgtEl>
                                          <p:spTgt spid="4">
                                            <p:txEl>
                                              <p:pRg st="1" end="1"/>
                                            </p:txEl>
                                          </p:spTgt>
                                        </p:tgtEl>
                                      </p:cBhvr>
                                    </p:animEffect>
                                    <p:anim calcmode="lin" valueType="num">
                                      <p:cBhvr>
                                        <p:cTn id="24"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xEl>
                                              <p:pRg st="1" end="1"/>
                                            </p:txEl>
                                          </p:spTgt>
                                        </p:tgtEl>
                                      </p:cBhvr>
                                      <p:to x="100000" y="60000"/>
                                    </p:animScale>
                                    <p:animScale>
                                      <p:cBhvr>
                                        <p:cTn id="30" dur="166" decel="50000">
                                          <p:stCondLst>
                                            <p:cond delay="676"/>
                                          </p:stCondLst>
                                        </p:cTn>
                                        <p:tgtEl>
                                          <p:spTgt spid="4">
                                            <p:txEl>
                                              <p:pRg st="1" end="1"/>
                                            </p:txEl>
                                          </p:spTgt>
                                        </p:tgtEl>
                                      </p:cBhvr>
                                      <p:to x="100000" y="100000"/>
                                    </p:animScale>
                                    <p:animScale>
                                      <p:cBhvr>
                                        <p:cTn id="31" dur="26">
                                          <p:stCondLst>
                                            <p:cond delay="1312"/>
                                          </p:stCondLst>
                                        </p:cTn>
                                        <p:tgtEl>
                                          <p:spTgt spid="4">
                                            <p:txEl>
                                              <p:pRg st="1" end="1"/>
                                            </p:txEl>
                                          </p:spTgt>
                                        </p:tgtEl>
                                      </p:cBhvr>
                                      <p:to x="100000" y="80000"/>
                                    </p:animScale>
                                    <p:animScale>
                                      <p:cBhvr>
                                        <p:cTn id="32" dur="166" decel="50000">
                                          <p:stCondLst>
                                            <p:cond delay="1338"/>
                                          </p:stCondLst>
                                        </p:cTn>
                                        <p:tgtEl>
                                          <p:spTgt spid="4">
                                            <p:txEl>
                                              <p:pRg st="1" end="1"/>
                                            </p:txEl>
                                          </p:spTgt>
                                        </p:tgtEl>
                                      </p:cBhvr>
                                      <p:to x="100000" y="100000"/>
                                    </p:animScale>
                                    <p:animScale>
                                      <p:cBhvr>
                                        <p:cTn id="33" dur="26">
                                          <p:stCondLst>
                                            <p:cond delay="1642"/>
                                          </p:stCondLst>
                                        </p:cTn>
                                        <p:tgtEl>
                                          <p:spTgt spid="4">
                                            <p:txEl>
                                              <p:pRg st="1" end="1"/>
                                            </p:txEl>
                                          </p:spTgt>
                                        </p:tgtEl>
                                      </p:cBhvr>
                                      <p:to x="100000" y="90000"/>
                                    </p:animScale>
                                    <p:animScale>
                                      <p:cBhvr>
                                        <p:cTn id="34" dur="166" decel="50000">
                                          <p:stCondLst>
                                            <p:cond delay="1668"/>
                                          </p:stCondLst>
                                        </p:cTn>
                                        <p:tgtEl>
                                          <p:spTgt spid="4">
                                            <p:txEl>
                                              <p:pRg st="1" end="1"/>
                                            </p:txEl>
                                          </p:spTgt>
                                        </p:tgtEl>
                                      </p:cBhvr>
                                      <p:to x="100000" y="100000"/>
                                    </p:animScale>
                                    <p:animScale>
                                      <p:cBhvr>
                                        <p:cTn id="35" dur="26">
                                          <p:stCondLst>
                                            <p:cond delay="1808"/>
                                          </p:stCondLst>
                                        </p:cTn>
                                        <p:tgtEl>
                                          <p:spTgt spid="4">
                                            <p:txEl>
                                              <p:pRg st="1" end="1"/>
                                            </p:txEl>
                                          </p:spTgt>
                                        </p:tgtEl>
                                      </p:cBhvr>
                                      <p:to x="100000" y="95000"/>
                                    </p:animScale>
                                    <p:animScale>
                                      <p:cBhvr>
                                        <p:cTn id="36" dur="166" decel="50000">
                                          <p:stCondLst>
                                            <p:cond delay="1834"/>
                                          </p:stCondLst>
                                        </p:cTn>
                                        <p:tgtEl>
                                          <p:spTgt spid="4">
                                            <p:txEl>
                                              <p:pRg st="1" end="1"/>
                                            </p:txEl>
                                          </p:spTgt>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Effect transition="in" filter="wipe(down)">
                                      <p:cBhvr>
                                        <p:cTn id="39" dur="580">
                                          <p:stCondLst>
                                            <p:cond delay="0"/>
                                          </p:stCondLst>
                                        </p:cTn>
                                        <p:tgtEl>
                                          <p:spTgt spid="4">
                                            <p:txEl>
                                              <p:pRg st="2" end="2"/>
                                            </p:txEl>
                                          </p:spTgt>
                                        </p:tgtEl>
                                      </p:cBhvr>
                                    </p:animEffect>
                                    <p:anim calcmode="lin" valueType="num">
                                      <p:cBhvr>
                                        <p:cTn id="40" dur="1822"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4">
                                            <p:txEl>
                                              <p:pRg st="2" end="2"/>
                                            </p:txEl>
                                          </p:spTgt>
                                        </p:tgtEl>
                                      </p:cBhvr>
                                      <p:to x="100000" y="60000"/>
                                    </p:animScale>
                                    <p:animScale>
                                      <p:cBhvr>
                                        <p:cTn id="46" dur="166" decel="50000">
                                          <p:stCondLst>
                                            <p:cond delay="676"/>
                                          </p:stCondLst>
                                        </p:cTn>
                                        <p:tgtEl>
                                          <p:spTgt spid="4">
                                            <p:txEl>
                                              <p:pRg st="2" end="2"/>
                                            </p:txEl>
                                          </p:spTgt>
                                        </p:tgtEl>
                                      </p:cBhvr>
                                      <p:to x="100000" y="100000"/>
                                    </p:animScale>
                                    <p:animScale>
                                      <p:cBhvr>
                                        <p:cTn id="47" dur="26">
                                          <p:stCondLst>
                                            <p:cond delay="1312"/>
                                          </p:stCondLst>
                                        </p:cTn>
                                        <p:tgtEl>
                                          <p:spTgt spid="4">
                                            <p:txEl>
                                              <p:pRg st="2" end="2"/>
                                            </p:txEl>
                                          </p:spTgt>
                                        </p:tgtEl>
                                      </p:cBhvr>
                                      <p:to x="100000" y="80000"/>
                                    </p:animScale>
                                    <p:animScale>
                                      <p:cBhvr>
                                        <p:cTn id="48" dur="166" decel="50000">
                                          <p:stCondLst>
                                            <p:cond delay="1338"/>
                                          </p:stCondLst>
                                        </p:cTn>
                                        <p:tgtEl>
                                          <p:spTgt spid="4">
                                            <p:txEl>
                                              <p:pRg st="2" end="2"/>
                                            </p:txEl>
                                          </p:spTgt>
                                        </p:tgtEl>
                                      </p:cBhvr>
                                      <p:to x="100000" y="100000"/>
                                    </p:animScale>
                                    <p:animScale>
                                      <p:cBhvr>
                                        <p:cTn id="49" dur="26">
                                          <p:stCondLst>
                                            <p:cond delay="1642"/>
                                          </p:stCondLst>
                                        </p:cTn>
                                        <p:tgtEl>
                                          <p:spTgt spid="4">
                                            <p:txEl>
                                              <p:pRg st="2" end="2"/>
                                            </p:txEl>
                                          </p:spTgt>
                                        </p:tgtEl>
                                      </p:cBhvr>
                                      <p:to x="100000" y="90000"/>
                                    </p:animScale>
                                    <p:animScale>
                                      <p:cBhvr>
                                        <p:cTn id="50" dur="166" decel="50000">
                                          <p:stCondLst>
                                            <p:cond delay="1668"/>
                                          </p:stCondLst>
                                        </p:cTn>
                                        <p:tgtEl>
                                          <p:spTgt spid="4">
                                            <p:txEl>
                                              <p:pRg st="2" end="2"/>
                                            </p:txEl>
                                          </p:spTgt>
                                        </p:tgtEl>
                                      </p:cBhvr>
                                      <p:to x="100000" y="100000"/>
                                    </p:animScale>
                                    <p:animScale>
                                      <p:cBhvr>
                                        <p:cTn id="51" dur="26">
                                          <p:stCondLst>
                                            <p:cond delay="1808"/>
                                          </p:stCondLst>
                                        </p:cTn>
                                        <p:tgtEl>
                                          <p:spTgt spid="4">
                                            <p:txEl>
                                              <p:pRg st="2" end="2"/>
                                            </p:txEl>
                                          </p:spTgt>
                                        </p:tgtEl>
                                      </p:cBhvr>
                                      <p:to x="100000" y="95000"/>
                                    </p:animScale>
                                    <p:animScale>
                                      <p:cBhvr>
                                        <p:cTn id="52" dur="166" decel="50000">
                                          <p:stCondLst>
                                            <p:cond delay="1834"/>
                                          </p:stCondLst>
                                        </p:cTn>
                                        <p:tgtEl>
                                          <p:spTgt spid="4">
                                            <p:txEl>
                                              <p:pRg st="2" end="2"/>
                                            </p:txEl>
                                          </p:spTgt>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grpId="0" nodeType="clickEffect">
                                  <p:stCondLst>
                                    <p:cond delay="0"/>
                                  </p:stCondLst>
                                  <p:childTnLst>
                                    <p:set>
                                      <p:cBhvr>
                                        <p:cTn id="56" dur="1" fill="hold">
                                          <p:stCondLst>
                                            <p:cond delay="0"/>
                                          </p:stCondLst>
                                        </p:cTn>
                                        <p:tgtEl>
                                          <p:spTgt spid="4">
                                            <p:txEl>
                                              <p:pRg st="3" end="3"/>
                                            </p:txEl>
                                          </p:spTgt>
                                        </p:tgtEl>
                                        <p:attrNameLst>
                                          <p:attrName>style.visibility</p:attrName>
                                        </p:attrNameLst>
                                      </p:cBhvr>
                                      <p:to>
                                        <p:strVal val="visible"/>
                                      </p:to>
                                    </p:set>
                                    <p:animEffect transition="in" filter="wipe(down)">
                                      <p:cBhvr>
                                        <p:cTn id="57" dur="580">
                                          <p:stCondLst>
                                            <p:cond delay="0"/>
                                          </p:stCondLst>
                                        </p:cTn>
                                        <p:tgtEl>
                                          <p:spTgt spid="4">
                                            <p:txEl>
                                              <p:pRg st="3" end="3"/>
                                            </p:txEl>
                                          </p:spTgt>
                                        </p:tgtEl>
                                      </p:cBhvr>
                                    </p:animEffect>
                                    <p:anim calcmode="lin" valueType="num">
                                      <p:cBhvr>
                                        <p:cTn id="58" dur="1822" tmFilter="0,0; 0.14,0.36; 0.43,0.73; 0.71,0.91; 1.0,1.0">
                                          <p:stCondLst>
                                            <p:cond delay="0"/>
                                          </p:stCondLst>
                                        </p:cTn>
                                        <p:tgtEl>
                                          <p:spTgt spid="4">
                                            <p:txEl>
                                              <p:pRg st="3" end="3"/>
                                            </p:txEl>
                                          </p:spTgt>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4">
                                            <p:txEl>
                                              <p:pRg st="3" end="3"/>
                                            </p:txEl>
                                          </p:spTgt>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4">
                                            <p:txEl>
                                              <p:pRg st="3" end="3"/>
                                            </p:txEl>
                                          </p:spTgt>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4">
                                            <p:txEl>
                                              <p:pRg st="3" end="3"/>
                                            </p:txEl>
                                          </p:spTgt>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4">
                                            <p:txEl>
                                              <p:pRg st="3" end="3"/>
                                            </p:txEl>
                                          </p:spTgt>
                                        </p:tgtEl>
                                        <p:attrNameLst>
                                          <p:attrName>ppt_y</p:attrName>
                                        </p:attrNameLst>
                                      </p:cBhvr>
                                      <p:tavLst>
                                        <p:tav tm="0" fmla="#ppt_y-sin(pi*$)/81">
                                          <p:val>
                                            <p:fltVal val="0"/>
                                          </p:val>
                                        </p:tav>
                                        <p:tav tm="100000">
                                          <p:val>
                                            <p:fltVal val="1"/>
                                          </p:val>
                                        </p:tav>
                                      </p:tavLst>
                                    </p:anim>
                                    <p:animScale>
                                      <p:cBhvr>
                                        <p:cTn id="63" dur="26">
                                          <p:stCondLst>
                                            <p:cond delay="650"/>
                                          </p:stCondLst>
                                        </p:cTn>
                                        <p:tgtEl>
                                          <p:spTgt spid="4">
                                            <p:txEl>
                                              <p:pRg st="3" end="3"/>
                                            </p:txEl>
                                          </p:spTgt>
                                        </p:tgtEl>
                                      </p:cBhvr>
                                      <p:to x="100000" y="60000"/>
                                    </p:animScale>
                                    <p:animScale>
                                      <p:cBhvr>
                                        <p:cTn id="64" dur="166" decel="50000">
                                          <p:stCondLst>
                                            <p:cond delay="676"/>
                                          </p:stCondLst>
                                        </p:cTn>
                                        <p:tgtEl>
                                          <p:spTgt spid="4">
                                            <p:txEl>
                                              <p:pRg st="3" end="3"/>
                                            </p:txEl>
                                          </p:spTgt>
                                        </p:tgtEl>
                                      </p:cBhvr>
                                      <p:to x="100000" y="100000"/>
                                    </p:animScale>
                                    <p:animScale>
                                      <p:cBhvr>
                                        <p:cTn id="65" dur="26">
                                          <p:stCondLst>
                                            <p:cond delay="1312"/>
                                          </p:stCondLst>
                                        </p:cTn>
                                        <p:tgtEl>
                                          <p:spTgt spid="4">
                                            <p:txEl>
                                              <p:pRg st="3" end="3"/>
                                            </p:txEl>
                                          </p:spTgt>
                                        </p:tgtEl>
                                      </p:cBhvr>
                                      <p:to x="100000" y="80000"/>
                                    </p:animScale>
                                    <p:animScale>
                                      <p:cBhvr>
                                        <p:cTn id="66" dur="166" decel="50000">
                                          <p:stCondLst>
                                            <p:cond delay="1338"/>
                                          </p:stCondLst>
                                        </p:cTn>
                                        <p:tgtEl>
                                          <p:spTgt spid="4">
                                            <p:txEl>
                                              <p:pRg st="3" end="3"/>
                                            </p:txEl>
                                          </p:spTgt>
                                        </p:tgtEl>
                                      </p:cBhvr>
                                      <p:to x="100000" y="100000"/>
                                    </p:animScale>
                                    <p:animScale>
                                      <p:cBhvr>
                                        <p:cTn id="67" dur="26">
                                          <p:stCondLst>
                                            <p:cond delay="1642"/>
                                          </p:stCondLst>
                                        </p:cTn>
                                        <p:tgtEl>
                                          <p:spTgt spid="4">
                                            <p:txEl>
                                              <p:pRg st="3" end="3"/>
                                            </p:txEl>
                                          </p:spTgt>
                                        </p:tgtEl>
                                      </p:cBhvr>
                                      <p:to x="100000" y="90000"/>
                                    </p:animScale>
                                    <p:animScale>
                                      <p:cBhvr>
                                        <p:cTn id="68" dur="166" decel="50000">
                                          <p:stCondLst>
                                            <p:cond delay="1668"/>
                                          </p:stCondLst>
                                        </p:cTn>
                                        <p:tgtEl>
                                          <p:spTgt spid="4">
                                            <p:txEl>
                                              <p:pRg st="3" end="3"/>
                                            </p:txEl>
                                          </p:spTgt>
                                        </p:tgtEl>
                                      </p:cBhvr>
                                      <p:to x="100000" y="100000"/>
                                    </p:animScale>
                                    <p:animScale>
                                      <p:cBhvr>
                                        <p:cTn id="69" dur="26">
                                          <p:stCondLst>
                                            <p:cond delay="1808"/>
                                          </p:stCondLst>
                                        </p:cTn>
                                        <p:tgtEl>
                                          <p:spTgt spid="4">
                                            <p:txEl>
                                              <p:pRg st="3" end="3"/>
                                            </p:txEl>
                                          </p:spTgt>
                                        </p:tgtEl>
                                      </p:cBhvr>
                                      <p:to x="100000" y="95000"/>
                                    </p:animScale>
                                    <p:animScale>
                                      <p:cBhvr>
                                        <p:cTn id="70" dur="166" decel="50000">
                                          <p:stCondLst>
                                            <p:cond delay="1834"/>
                                          </p:stCondLst>
                                        </p:cTn>
                                        <p:tgtEl>
                                          <p:spTgt spid="4">
                                            <p:txEl>
                                              <p:pRg st="3" end="3"/>
                                            </p:txEl>
                                          </p:spTgt>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grpId="0" nodeType="clickEffect">
                                  <p:stCondLst>
                                    <p:cond delay="0"/>
                                  </p:stCondLst>
                                  <p:childTnLst>
                                    <p:set>
                                      <p:cBhvr>
                                        <p:cTn id="74" dur="1" fill="hold">
                                          <p:stCondLst>
                                            <p:cond delay="0"/>
                                          </p:stCondLst>
                                        </p:cTn>
                                        <p:tgtEl>
                                          <p:spTgt spid="4">
                                            <p:txEl>
                                              <p:pRg st="4" end="4"/>
                                            </p:txEl>
                                          </p:spTgt>
                                        </p:tgtEl>
                                        <p:attrNameLst>
                                          <p:attrName>style.visibility</p:attrName>
                                        </p:attrNameLst>
                                      </p:cBhvr>
                                      <p:to>
                                        <p:strVal val="visible"/>
                                      </p:to>
                                    </p:set>
                                    <p:animEffect transition="in" filter="wipe(down)">
                                      <p:cBhvr>
                                        <p:cTn id="75" dur="580">
                                          <p:stCondLst>
                                            <p:cond delay="0"/>
                                          </p:stCondLst>
                                        </p:cTn>
                                        <p:tgtEl>
                                          <p:spTgt spid="4">
                                            <p:txEl>
                                              <p:pRg st="4" end="4"/>
                                            </p:txEl>
                                          </p:spTgt>
                                        </p:tgtEl>
                                      </p:cBhvr>
                                    </p:animEffect>
                                    <p:anim calcmode="lin" valueType="num">
                                      <p:cBhvr>
                                        <p:cTn id="76" dur="1822" tmFilter="0,0; 0.14,0.36; 0.43,0.73; 0.71,0.91; 1.0,1.0">
                                          <p:stCondLst>
                                            <p:cond delay="0"/>
                                          </p:stCondLst>
                                        </p:cTn>
                                        <p:tgtEl>
                                          <p:spTgt spid="4">
                                            <p:txEl>
                                              <p:pRg st="4" end="4"/>
                                            </p:txEl>
                                          </p:spTgt>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4">
                                            <p:txEl>
                                              <p:pRg st="4" end="4"/>
                                            </p:txEl>
                                          </p:spTgt>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4">
                                            <p:txEl>
                                              <p:pRg st="4" end="4"/>
                                            </p:txEl>
                                          </p:spTgt>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4">
                                            <p:txEl>
                                              <p:pRg st="4" end="4"/>
                                            </p:txEl>
                                          </p:spTgt>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4">
                                            <p:txEl>
                                              <p:pRg st="4" end="4"/>
                                            </p:txEl>
                                          </p:spTgt>
                                        </p:tgtEl>
                                        <p:attrNameLst>
                                          <p:attrName>ppt_y</p:attrName>
                                        </p:attrNameLst>
                                      </p:cBhvr>
                                      <p:tavLst>
                                        <p:tav tm="0" fmla="#ppt_y-sin(pi*$)/81">
                                          <p:val>
                                            <p:fltVal val="0"/>
                                          </p:val>
                                        </p:tav>
                                        <p:tav tm="100000">
                                          <p:val>
                                            <p:fltVal val="1"/>
                                          </p:val>
                                        </p:tav>
                                      </p:tavLst>
                                    </p:anim>
                                    <p:animScale>
                                      <p:cBhvr>
                                        <p:cTn id="81" dur="26">
                                          <p:stCondLst>
                                            <p:cond delay="650"/>
                                          </p:stCondLst>
                                        </p:cTn>
                                        <p:tgtEl>
                                          <p:spTgt spid="4">
                                            <p:txEl>
                                              <p:pRg st="4" end="4"/>
                                            </p:txEl>
                                          </p:spTgt>
                                        </p:tgtEl>
                                      </p:cBhvr>
                                      <p:to x="100000" y="60000"/>
                                    </p:animScale>
                                    <p:animScale>
                                      <p:cBhvr>
                                        <p:cTn id="82" dur="166" decel="50000">
                                          <p:stCondLst>
                                            <p:cond delay="676"/>
                                          </p:stCondLst>
                                        </p:cTn>
                                        <p:tgtEl>
                                          <p:spTgt spid="4">
                                            <p:txEl>
                                              <p:pRg st="4" end="4"/>
                                            </p:txEl>
                                          </p:spTgt>
                                        </p:tgtEl>
                                      </p:cBhvr>
                                      <p:to x="100000" y="100000"/>
                                    </p:animScale>
                                    <p:animScale>
                                      <p:cBhvr>
                                        <p:cTn id="83" dur="26">
                                          <p:stCondLst>
                                            <p:cond delay="1312"/>
                                          </p:stCondLst>
                                        </p:cTn>
                                        <p:tgtEl>
                                          <p:spTgt spid="4">
                                            <p:txEl>
                                              <p:pRg st="4" end="4"/>
                                            </p:txEl>
                                          </p:spTgt>
                                        </p:tgtEl>
                                      </p:cBhvr>
                                      <p:to x="100000" y="80000"/>
                                    </p:animScale>
                                    <p:animScale>
                                      <p:cBhvr>
                                        <p:cTn id="84" dur="166" decel="50000">
                                          <p:stCondLst>
                                            <p:cond delay="1338"/>
                                          </p:stCondLst>
                                        </p:cTn>
                                        <p:tgtEl>
                                          <p:spTgt spid="4">
                                            <p:txEl>
                                              <p:pRg st="4" end="4"/>
                                            </p:txEl>
                                          </p:spTgt>
                                        </p:tgtEl>
                                      </p:cBhvr>
                                      <p:to x="100000" y="100000"/>
                                    </p:animScale>
                                    <p:animScale>
                                      <p:cBhvr>
                                        <p:cTn id="85" dur="26">
                                          <p:stCondLst>
                                            <p:cond delay="1642"/>
                                          </p:stCondLst>
                                        </p:cTn>
                                        <p:tgtEl>
                                          <p:spTgt spid="4">
                                            <p:txEl>
                                              <p:pRg st="4" end="4"/>
                                            </p:txEl>
                                          </p:spTgt>
                                        </p:tgtEl>
                                      </p:cBhvr>
                                      <p:to x="100000" y="90000"/>
                                    </p:animScale>
                                    <p:animScale>
                                      <p:cBhvr>
                                        <p:cTn id="86" dur="166" decel="50000">
                                          <p:stCondLst>
                                            <p:cond delay="1668"/>
                                          </p:stCondLst>
                                        </p:cTn>
                                        <p:tgtEl>
                                          <p:spTgt spid="4">
                                            <p:txEl>
                                              <p:pRg st="4" end="4"/>
                                            </p:txEl>
                                          </p:spTgt>
                                        </p:tgtEl>
                                      </p:cBhvr>
                                      <p:to x="100000" y="100000"/>
                                    </p:animScale>
                                    <p:animScale>
                                      <p:cBhvr>
                                        <p:cTn id="87" dur="26">
                                          <p:stCondLst>
                                            <p:cond delay="1808"/>
                                          </p:stCondLst>
                                        </p:cTn>
                                        <p:tgtEl>
                                          <p:spTgt spid="4">
                                            <p:txEl>
                                              <p:pRg st="4" end="4"/>
                                            </p:txEl>
                                          </p:spTgt>
                                        </p:tgtEl>
                                      </p:cBhvr>
                                      <p:to x="100000" y="95000"/>
                                    </p:animScale>
                                    <p:animScale>
                                      <p:cBhvr>
                                        <p:cTn id="88" dur="166" decel="50000">
                                          <p:stCondLst>
                                            <p:cond delay="1834"/>
                                          </p:stCondLst>
                                        </p:cTn>
                                        <p:tgtEl>
                                          <p:spTgt spid="4">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rmAutofit/>
          </a:bodyPr>
          <a:lstStyle/>
          <a:p>
            <a:pPr lvl="0"/>
            <a:r>
              <a:rPr lang="en-US" dirty="0"/>
              <a:t>Provide a basic understanding of Treasury Management products &amp; concepts</a:t>
            </a:r>
          </a:p>
          <a:p>
            <a:pPr lvl="0"/>
            <a:r>
              <a:rPr lang="en-US" dirty="0"/>
              <a:t>Discuss how these products provide value to business clients and to the bank</a:t>
            </a:r>
          </a:p>
          <a:p>
            <a:pPr lvl="0"/>
            <a:r>
              <a:rPr lang="en-US" dirty="0"/>
              <a:t>Discuss the relationship between deposit and Treasury Management products</a:t>
            </a:r>
          </a:p>
          <a:p>
            <a:r>
              <a:rPr lang="en-US" dirty="0"/>
              <a:t>Identify new and trending Treasury Management products and </a:t>
            </a:r>
            <a:r>
              <a:rPr lang="en-US" dirty="0" smtClean="0"/>
              <a:t>competitors</a:t>
            </a:r>
          </a:p>
          <a:p>
            <a:r>
              <a:rPr lang="en-US" dirty="0" smtClean="0"/>
              <a:t>Offer Treasury Management sales tips and best practices for success</a:t>
            </a:r>
            <a:endParaRPr lang="en-US" dirty="0"/>
          </a:p>
          <a:p>
            <a:pPr marL="0" lvl="0" indent="0">
              <a:buNone/>
            </a:pPr>
            <a:endParaRPr lang="en-US" b="1" i="1" dirty="0" smtClean="0">
              <a:solidFill>
                <a:schemeClr val="accent1">
                  <a:lumMod val="75000"/>
                </a:schemeClr>
              </a:solidFill>
            </a:endParaRPr>
          </a:p>
        </p:txBody>
      </p:sp>
      <p:sp>
        <p:nvSpPr>
          <p:cNvPr id="13" name="Title 12"/>
          <p:cNvSpPr>
            <a:spLocks noGrp="1"/>
          </p:cNvSpPr>
          <p:nvPr>
            <p:ph type="title"/>
          </p:nvPr>
        </p:nvSpPr>
        <p:spPr/>
        <p:txBody>
          <a:bodyPr/>
          <a:lstStyle/>
          <a:p>
            <a:r>
              <a:rPr lang="en-US" dirty="0" smtClean="0"/>
              <a:t>Session Objectives	- How’d We Do?</a:t>
            </a:r>
            <a:endParaRPr lang="en-US" dirty="0"/>
          </a:p>
        </p:txBody>
      </p:sp>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79</a:t>
            </a:fld>
            <a:endParaRPr lang="en-US" dirty="0"/>
          </a:p>
        </p:txBody>
      </p:sp>
    </p:spTree>
    <p:extLst>
      <p:ext uri="{BB962C8B-B14F-4D97-AF65-F5344CB8AC3E}">
        <p14:creationId xmlns:p14="http://schemas.microsoft.com/office/powerpoint/2010/main" val="3856301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xEl>
                                              <p:pRg st="1" end="1"/>
                                            </p:txEl>
                                          </p:spTgt>
                                        </p:tgtEl>
                                        <p:attrNameLst>
                                          <p:attrName>style.visibility</p:attrName>
                                        </p:attrNameLst>
                                      </p:cBhvr>
                                      <p:to>
                                        <p:strVal val="visible"/>
                                      </p:to>
                                    </p:set>
                                    <p:anim calcmode="lin" valueType="num">
                                      <p:cBhvr additive="base">
                                        <p:cTn id="13"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xEl>
                                              <p:pRg st="2" end="2"/>
                                            </p:txEl>
                                          </p:spTgt>
                                        </p:tgtEl>
                                        <p:attrNameLst>
                                          <p:attrName>style.visibility</p:attrName>
                                        </p:attrNameLst>
                                      </p:cBhvr>
                                      <p:to>
                                        <p:strVal val="visible"/>
                                      </p:to>
                                    </p:set>
                                    <p:anim calcmode="lin" valueType="num">
                                      <p:cBhvr additive="base">
                                        <p:cTn id="19"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xEl>
                                              <p:pRg st="3" end="3"/>
                                            </p:txEl>
                                          </p:spTgt>
                                        </p:tgtEl>
                                        <p:attrNameLst>
                                          <p:attrName>style.visibility</p:attrName>
                                        </p:attrNameLst>
                                      </p:cBhvr>
                                      <p:to>
                                        <p:strVal val="visible"/>
                                      </p:to>
                                    </p:set>
                                    <p:anim calcmode="lin" valueType="num">
                                      <p:cBhvr additive="base">
                                        <p:cTn id="25"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xEl>
                                              <p:pRg st="4" end="4"/>
                                            </p:txEl>
                                          </p:spTgt>
                                        </p:tgtEl>
                                        <p:attrNameLst>
                                          <p:attrName>style.visibility</p:attrName>
                                        </p:attrNameLst>
                                      </p:cBhvr>
                                      <p:to>
                                        <p:strVal val="visible"/>
                                      </p:to>
                                    </p:set>
                                    <p:anim calcmode="lin" valueType="num">
                                      <p:cBhvr additive="base">
                                        <p:cTn id="31"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8</a:t>
            </a:fld>
            <a:endParaRPr lang="en-US" dirty="0"/>
          </a:p>
        </p:txBody>
      </p:sp>
      <p:sp>
        <p:nvSpPr>
          <p:cNvPr id="4" name="Content Placeholder 3"/>
          <p:cNvSpPr>
            <a:spLocks noGrp="1"/>
          </p:cNvSpPr>
          <p:nvPr>
            <p:ph idx="1"/>
          </p:nvPr>
        </p:nvSpPr>
        <p:spPr>
          <a:xfrm>
            <a:off x="1522414" y="1676400"/>
            <a:ext cx="9601200" cy="4419600"/>
          </a:xfrm>
        </p:spPr>
        <p:txBody>
          <a:bodyPr>
            <a:normAutofit/>
          </a:bodyPr>
          <a:lstStyle/>
          <a:p>
            <a:pPr lvl="1"/>
            <a:r>
              <a:rPr lang="en-US" b="1" u="sng" dirty="0" smtClean="0"/>
              <a:t>Third-Party Referrals </a:t>
            </a:r>
            <a:r>
              <a:rPr lang="en-US" dirty="0" smtClean="0"/>
              <a:t>(from an existing client or professional – “Sue from XYZ suggested that I contact you”)</a:t>
            </a:r>
          </a:p>
          <a:p>
            <a:pPr lvl="1"/>
            <a:r>
              <a:rPr lang="en-US" b="1" u="sng" dirty="0" smtClean="0"/>
              <a:t>Industry Experience &amp; Expertise </a:t>
            </a:r>
            <a:r>
              <a:rPr lang="en-US" dirty="0" smtClean="0"/>
              <a:t>(“Over the past few years, I’ve worked with a number of businesses/organizations like yours &amp; I’d like to discuss some of these ideas with you”</a:t>
            </a:r>
          </a:p>
          <a:p>
            <a:pPr lvl="1"/>
            <a:r>
              <a:rPr lang="en-US" b="1" u="sng" dirty="0" smtClean="0"/>
              <a:t>References </a:t>
            </a:r>
            <a:r>
              <a:rPr lang="en-US" dirty="0" smtClean="0"/>
              <a:t>(from the company website, the news or publication – “I saw on your website that you do…”</a:t>
            </a:r>
          </a:p>
          <a:p>
            <a:pPr lvl="1"/>
            <a:r>
              <a:rPr lang="en-US" b="1" u="sng" dirty="0" smtClean="0"/>
              <a:t>New Situations or Products/Services </a:t>
            </a:r>
            <a:r>
              <a:rPr lang="en-US" dirty="0" smtClean="0"/>
              <a:t>(something that provides value – “We recently enhanced our XYZ product to provide (specific industry) with new benefits”)</a:t>
            </a:r>
          </a:p>
          <a:p>
            <a:pPr lvl="1"/>
            <a:r>
              <a:rPr lang="en-US" b="1" u="sng" dirty="0" smtClean="0"/>
              <a:t>Send a Letter Prior to Calling </a:t>
            </a:r>
            <a:r>
              <a:rPr lang="en-US" dirty="0" smtClean="0"/>
              <a:t>(tailored to the prospect’s situation or industry, send out a limited number to allow for follow-up, be specific as to when you will call &amp; then do it) – </a:t>
            </a:r>
            <a:r>
              <a:rPr lang="en-US" b="1" i="1" dirty="0" smtClean="0"/>
              <a:t>Could be an email but a letter is better because it indicates you expended more effort</a:t>
            </a:r>
            <a:r>
              <a:rPr lang="en-US" dirty="0" smtClean="0"/>
              <a:t>. </a:t>
            </a:r>
          </a:p>
        </p:txBody>
      </p:sp>
      <p:sp>
        <p:nvSpPr>
          <p:cNvPr id="5" name="Title 4"/>
          <p:cNvSpPr>
            <a:spLocks noGrp="1"/>
          </p:cNvSpPr>
          <p:nvPr>
            <p:ph type="title"/>
          </p:nvPr>
        </p:nvSpPr>
        <p:spPr/>
        <p:txBody>
          <a:bodyPr/>
          <a:lstStyle/>
          <a:p>
            <a:r>
              <a:rPr lang="en-US" dirty="0" smtClean="0"/>
              <a:t>Prospecting Tips for Bankers</a:t>
            </a:r>
            <a:endParaRPr lang="en-US" dirty="0"/>
          </a:p>
        </p:txBody>
      </p:sp>
    </p:spTree>
    <p:extLst>
      <p:ext uri="{BB962C8B-B14F-4D97-AF65-F5344CB8AC3E}">
        <p14:creationId xmlns:p14="http://schemas.microsoft.com/office/powerpoint/2010/main" val="3982903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80</a:t>
            </a:fld>
            <a:endParaRPr lang="en-US" dirty="0"/>
          </a:p>
        </p:txBody>
      </p:sp>
      <p:sp>
        <p:nvSpPr>
          <p:cNvPr id="4" name="Content Placeholder 3"/>
          <p:cNvSpPr>
            <a:spLocks noGrp="1"/>
          </p:cNvSpPr>
          <p:nvPr>
            <p:ph idx="1"/>
          </p:nvPr>
        </p:nvSpPr>
        <p:spPr/>
        <p:txBody>
          <a:bodyPr>
            <a:normAutofit/>
          </a:bodyPr>
          <a:lstStyle/>
          <a:p>
            <a:r>
              <a:rPr lang="en-US" dirty="0" smtClean="0"/>
              <a:t>Remember why prospects buy bank services</a:t>
            </a:r>
          </a:p>
          <a:p>
            <a:r>
              <a:rPr lang="en-US" dirty="0" smtClean="0"/>
              <a:t>Account analysis is a key component in the success of Treasury Management product sales</a:t>
            </a:r>
          </a:p>
          <a:p>
            <a:r>
              <a:rPr lang="en-US" dirty="0" smtClean="0"/>
              <a:t>Business Deposits and Treasury Management Services are linked</a:t>
            </a:r>
          </a:p>
          <a:p>
            <a:r>
              <a:rPr lang="en-US" dirty="0" smtClean="0"/>
              <a:t>Deposit acquisition continues to challenge banks</a:t>
            </a:r>
          </a:p>
          <a:p>
            <a:r>
              <a:rPr lang="en-US" dirty="0" smtClean="0"/>
              <a:t>Competitors are changing quickly and products are evolving</a:t>
            </a:r>
          </a:p>
          <a:p>
            <a:r>
              <a:rPr lang="en-US" dirty="0" smtClean="0"/>
              <a:t>The changing landscape requires banks to be more nimble in product development and the formation of alliances with FinTech partners and competitors</a:t>
            </a:r>
          </a:p>
        </p:txBody>
      </p:sp>
      <p:sp>
        <p:nvSpPr>
          <p:cNvPr id="5" name="Title 4"/>
          <p:cNvSpPr>
            <a:spLocks noGrp="1"/>
          </p:cNvSpPr>
          <p:nvPr>
            <p:ph type="title"/>
          </p:nvPr>
        </p:nvSpPr>
        <p:spPr/>
        <p:txBody>
          <a:bodyPr/>
          <a:lstStyle/>
          <a:p>
            <a:r>
              <a:rPr lang="en-US" dirty="0" smtClean="0"/>
              <a:t>Wrap Up, Questions, Comments</a:t>
            </a:r>
            <a:endParaRPr lang="en-US" dirty="0"/>
          </a:p>
        </p:txBody>
      </p:sp>
    </p:spTree>
    <p:extLst>
      <p:ext uri="{BB962C8B-B14F-4D97-AF65-F5344CB8AC3E}">
        <p14:creationId xmlns:p14="http://schemas.microsoft.com/office/powerpoint/2010/main" val="3139840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81</a:t>
            </a:fld>
            <a:endParaRPr lang="en-US" dirty="0"/>
          </a:p>
        </p:txBody>
      </p:sp>
      <p:sp>
        <p:nvSpPr>
          <p:cNvPr id="4" name="Content Placeholder 3"/>
          <p:cNvSpPr>
            <a:spLocks noGrp="1"/>
          </p:cNvSpPr>
          <p:nvPr>
            <p:ph idx="1"/>
          </p:nvPr>
        </p:nvSpPr>
        <p:spPr/>
        <p:txBody>
          <a:bodyPr>
            <a:normAutofit fontScale="70000" lnSpcReduction="20000"/>
          </a:bodyPr>
          <a:lstStyle/>
          <a:p>
            <a:r>
              <a:rPr lang="en-US" b="1" dirty="0" smtClean="0"/>
              <a:t>A goal without a plan is only a wish</a:t>
            </a:r>
          </a:p>
          <a:p>
            <a:r>
              <a:rPr lang="en-US" b="1" dirty="0" smtClean="0"/>
              <a:t>“A vision without action is merely a dream. Action without vision just passes the time. Vision with action can change the world” – </a:t>
            </a:r>
            <a:r>
              <a:rPr lang="en-US" b="1" i="1" dirty="0" smtClean="0"/>
              <a:t>Joel A. Barker</a:t>
            </a:r>
          </a:p>
          <a:p>
            <a:r>
              <a:rPr lang="en-US" b="1" dirty="0" smtClean="0"/>
              <a:t>“The bitterness of low quality remains long after the sweetness of low price is gone” – </a:t>
            </a:r>
            <a:r>
              <a:rPr lang="en-US" b="1" i="1" dirty="0" smtClean="0"/>
              <a:t>Benjamin Franklin</a:t>
            </a:r>
          </a:p>
          <a:p>
            <a:r>
              <a:rPr lang="en-US" b="1" dirty="0" smtClean="0"/>
              <a:t>Seek first to understand, then to be understood</a:t>
            </a:r>
          </a:p>
          <a:p>
            <a:r>
              <a:rPr lang="en-US" b="1" dirty="0" smtClean="0"/>
              <a:t>Comparing apples and oranges is fruitless!</a:t>
            </a:r>
          </a:p>
          <a:p>
            <a:r>
              <a:rPr lang="en-US" b="1" dirty="0"/>
              <a:t>“The positive thinker sees the invisible, feels the intangible, and achieves the impossible” – </a:t>
            </a:r>
            <a:r>
              <a:rPr lang="en-US" b="1" i="1" dirty="0"/>
              <a:t>Winston Churchill</a:t>
            </a:r>
          </a:p>
          <a:p>
            <a:r>
              <a:rPr lang="en-US" b="1" dirty="0" smtClean="0"/>
              <a:t>“</a:t>
            </a:r>
            <a:r>
              <a:rPr lang="en-US" b="1" dirty="0"/>
              <a:t>Great things are done by a series of small things brought together” – </a:t>
            </a:r>
            <a:r>
              <a:rPr lang="en-US" b="1" i="1" dirty="0"/>
              <a:t>Vincent van Gogh</a:t>
            </a:r>
          </a:p>
          <a:p>
            <a:r>
              <a:rPr lang="en-US" b="1" dirty="0"/>
              <a:t>“Excellence is never an accident. It is always the result of high intention, sincere effort, and intelligent execution: it represents the wise choice of many alternatives – choice not chance determines your destiny” – </a:t>
            </a:r>
            <a:r>
              <a:rPr lang="en-US" b="1" i="1" dirty="0"/>
              <a:t>Aristotle</a:t>
            </a:r>
          </a:p>
          <a:p>
            <a:r>
              <a:rPr lang="en-US" b="1" dirty="0"/>
              <a:t>Poor planning on your part does not necessitate an emergency on mine</a:t>
            </a:r>
          </a:p>
          <a:p>
            <a:pPr marL="0" indent="0">
              <a:buNone/>
            </a:pPr>
            <a:endParaRPr lang="en-US" dirty="0" smtClean="0"/>
          </a:p>
          <a:p>
            <a:endParaRPr lang="en-US" dirty="0"/>
          </a:p>
          <a:p>
            <a:endParaRPr lang="en-US" dirty="0"/>
          </a:p>
        </p:txBody>
      </p:sp>
      <p:sp>
        <p:nvSpPr>
          <p:cNvPr id="5" name="Title 4"/>
          <p:cNvSpPr>
            <a:spLocks noGrp="1"/>
          </p:cNvSpPr>
          <p:nvPr>
            <p:ph type="title"/>
          </p:nvPr>
        </p:nvSpPr>
        <p:spPr/>
        <p:txBody>
          <a:bodyPr/>
          <a:lstStyle/>
          <a:p>
            <a:r>
              <a:rPr lang="en-US" dirty="0" smtClean="0"/>
              <a:t>Knox Approved Pearls of Wisdom </a:t>
            </a:r>
            <a:endParaRPr lang="en-US" dirty="0"/>
          </a:p>
        </p:txBody>
      </p:sp>
    </p:spTree>
    <p:extLst>
      <p:ext uri="{BB962C8B-B14F-4D97-AF65-F5344CB8AC3E}">
        <p14:creationId xmlns:p14="http://schemas.microsoft.com/office/powerpoint/2010/main" val="932123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randombar(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randombar(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randombar(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randombar(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randombar(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randombar(horizontal)">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82</a:t>
            </a:fld>
            <a:endParaRPr lang="en-US" dirty="0"/>
          </a:p>
        </p:txBody>
      </p:sp>
      <p:sp>
        <p:nvSpPr>
          <p:cNvPr id="4" name="Content Placeholder 3"/>
          <p:cNvSpPr>
            <a:spLocks noGrp="1"/>
          </p:cNvSpPr>
          <p:nvPr>
            <p:ph idx="1"/>
          </p:nvPr>
        </p:nvSpPr>
        <p:spPr/>
        <p:txBody>
          <a:bodyPr/>
          <a:lstStyle/>
          <a:p>
            <a:pPr marL="0" indent="0">
              <a:buNone/>
            </a:pPr>
            <a:endParaRPr lang="en-US" dirty="0" smtClean="0"/>
          </a:p>
          <a:p>
            <a:pPr marL="0" indent="0">
              <a:buNone/>
            </a:pPr>
            <a:r>
              <a:rPr lang="en-US" sz="3200" b="1" i="1" dirty="0" smtClean="0"/>
              <a:t>“Motivation doesn’t last ….. But neither does showering! That’s why both are recommended daily”</a:t>
            </a:r>
          </a:p>
          <a:p>
            <a:pPr marL="0" indent="0">
              <a:buNone/>
            </a:pPr>
            <a:endParaRPr lang="en-US" sz="3600" b="1" i="1" dirty="0" smtClean="0"/>
          </a:p>
          <a:p>
            <a:pPr lvl="1"/>
            <a:r>
              <a:rPr lang="en-US" sz="2400" dirty="0" smtClean="0"/>
              <a:t>Zig Ziglar</a:t>
            </a:r>
            <a:endParaRPr lang="en-US" sz="2400" dirty="0"/>
          </a:p>
        </p:txBody>
      </p:sp>
      <p:sp>
        <p:nvSpPr>
          <p:cNvPr id="5" name="Title 4"/>
          <p:cNvSpPr>
            <a:spLocks noGrp="1"/>
          </p:cNvSpPr>
          <p:nvPr>
            <p:ph type="title"/>
          </p:nvPr>
        </p:nvSpPr>
        <p:spPr/>
        <p:txBody>
          <a:bodyPr/>
          <a:lstStyle/>
          <a:p>
            <a:r>
              <a:rPr lang="en-US" b="1" i="1" dirty="0" smtClean="0"/>
              <a:t>MOTIVATION </a:t>
            </a:r>
            <a:endParaRPr lang="en-US" b="1" i="1" dirty="0"/>
          </a:p>
        </p:txBody>
      </p:sp>
    </p:spTree>
    <p:extLst>
      <p:ext uri="{BB962C8B-B14F-4D97-AF65-F5344CB8AC3E}">
        <p14:creationId xmlns:p14="http://schemas.microsoft.com/office/powerpoint/2010/main" val="281741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83</a:t>
            </a:fld>
            <a:endParaRPr lang="en-US" dirty="0"/>
          </a:p>
        </p:txBody>
      </p:sp>
      <p:sp>
        <p:nvSpPr>
          <p:cNvPr id="4" name="Content Placeholder 3"/>
          <p:cNvSpPr>
            <a:spLocks noGrp="1"/>
          </p:cNvSpPr>
          <p:nvPr>
            <p:ph idx="1"/>
          </p:nvPr>
        </p:nvSpPr>
        <p:spPr/>
        <p:txBody>
          <a:bodyPr/>
          <a:lstStyle/>
          <a:p>
            <a:pPr marL="0" indent="0">
              <a:buNone/>
            </a:pPr>
            <a:endParaRPr lang="en-US" dirty="0" smtClean="0"/>
          </a:p>
          <a:p>
            <a:pPr marL="0" indent="0">
              <a:buNone/>
            </a:pPr>
            <a:r>
              <a:rPr lang="en-US" sz="3200" b="1" i="1" dirty="0" smtClean="0"/>
              <a:t>“Perseverance is the hard work you do after you get tired of doing the hard work you already did”</a:t>
            </a:r>
          </a:p>
          <a:p>
            <a:pPr marL="0" indent="0">
              <a:buNone/>
            </a:pPr>
            <a:endParaRPr lang="en-US" sz="3600" b="1" i="1" dirty="0" smtClean="0"/>
          </a:p>
          <a:p>
            <a:pPr lvl="1"/>
            <a:r>
              <a:rPr lang="en-US" sz="2400" dirty="0" smtClean="0"/>
              <a:t>Newt Gingrich</a:t>
            </a:r>
            <a:endParaRPr lang="en-US" sz="2400" dirty="0"/>
          </a:p>
        </p:txBody>
      </p:sp>
      <p:sp>
        <p:nvSpPr>
          <p:cNvPr id="5" name="Title 4"/>
          <p:cNvSpPr>
            <a:spLocks noGrp="1"/>
          </p:cNvSpPr>
          <p:nvPr>
            <p:ph type="title"/>
          </p:nvPr>
        </p:nvSpPr>
        <p:spPr/>
        <p:txBody>
          <a:bodyPr/>
          <a:lstStyle/>
          <a:p>
            <a:r>
              <a:rPr lang="en-US" b="1" i="1" dirty="0" smtClean="0"/>
              <a:t>PERSEVERANCE DEFINED </a:t>
            </a:r>
            <a:endParaRPr lang="en-US" b="1" i="1" dirty="0"/>
          </a:p>
        </p:txBody>
      </p:sp>
    </p:spTree>
    <p:extLst>
      <p:ext uri="{BB962C8B-B14F-4D97-AF65-F5344CB8AC3E}">
        <p14:creationId xmlns:p14="http://schemas.microsoft.com/office/powerpoint/2010/main" val="232168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sz="6000" i="1" dirty="0" smtClean="0"/>
              <a:t>Thank you for attending the 2020 </a:t>
            </a:r>
            <a:r>
              <a:rPr lang="en-US" sz="6000" i="1" dirty="0"/>
              <a:t>V</a:t>
            </a:r>
            <a:r>
              <a:rPr lang="en-US" sz="6000" i="1" dirty="0" smtClean="0"/>
              <a:t>A Bankers Treasury Management Seminar</a:t>
            </a:r>
            <a:endParaRPr lang="en-US" sz="6000" i="1" dirty="0"/>
          </a:p>
        </p:txBody>
      </p:sp>
    </p:spTree>
    <p:extLst>
      <p:ext uri="{BB962C8B-B14F-4D97-AF65-F5344CB8AC3E}">
        <p14:creationId xmlns:p14="http://schemas.microsoft.com/office/powerpoint/2010/main" val="697495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2413" y="4572000"/>
            <a:ext cx="8229600" cy="1447800"/>
          </a:xfrm>
        </p:spPr>
        <p:txBody>
          <a:bodyPr>
            <a:normAutofit/>
          </a:bodyPr>
          <a:lstStyle/>
          <a:p>
            <a:r>
              <a:rPr lang="en-US" b="1" dirty="0" smtClean="0"/>
              <a:t>KNOX ADVISORS, LLC</a:t>
            </a:r>
          </a:p>
          <a:p>
            <a:r>
              <a:rPr lang="en-US" b="1" dirty="0" smtClean="0"/>
              <a:t>TREASURY MANAGEMENT ADVISORY SERVICES</a:t>
            </a:r>
          </a:p>
          <a:p>
            <a:r>
              <a:rPr lang="en-US" i="1" u="sng" dirty="0" smtClean="0">
                <a:hlinkClick r:id="rId3"/>
              </a:rPr>
              <a:t>dknox1@aol.com</a:t>
            </a:r>
            <a:endParaRPr lang="en-US" i="1" u="sng" dirty="0" smtClean="0"/>
          </a:p>
          <a:p>
            <a:r>
              <a:rPr lang="en-US" i="1" dirty="0" smtClean="0"/>
              <a:t>717-468-1227</a:t>
            </a:r>
          </a:p>
          <a:p>
            <a:endParaRPr lang="en-US" dirty="0"/>
          </a:p>
          <a:p>
            <a:endParaRPr lang="en-US" b="1" dirty="0"/>
          </a:p>
        </p:txBody>
      </p:sp>
      <p:sp>
        <p:nvSpPr>
          <p:cNvPr id="2" name="Title 1"/>
          <p:cNvSpPr>
            <a:spLocks noGrp="1"/>
          </p:cNvSpPr>
          <p:nvPr>
            <p:ph type="ctrTitle"/>
          </p:nvPr>
        </p:nvSpPr>
        <p:spPr>
          <a:xfrm>
            <a:off x="1522413" y="1371600"/>
            <a:ext cx="9144000" cy="3048000"/>
          </a:xfrm>
        </p:spPr>
        <p:txBody>
          <a:bodyPr/>
          <a:lstStyle/>
          <a:p>
            <a:r>
              <a:rPr lang="en-US" sz="3200" b="1" dirty="0" smtClean="0"/>
              <a:t>Presented by:</a:t>
            </a:r>
            <a:br>
              <a:rPr lang="en-US" sz="3200" b="1" dirty="0" smtClean="0"/>
            </a:br>
            <a:r>
              <a:rPr lang="en-US" sz="3200" b="1" dirty="0" smtClean="0"/>
              <a:t>Debra E. Knox, CCM</a:t>
            </a:r>
            <a:endParaRPr lang="en-US" sz="3200" b="1" dirty="0"/>
          </a:p>
        </p:txBody>
      </p:sp>
    </p:spTree>
    <p:extLst>
      <p:ext uri="{BB962C8B-B14F-4D97-AF65-F5344CB8AC3E}">
        <p14:creationId xmlns:p14="http://schemas.microsoft.com/office/powerpoint/2010/main" val="3463667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KNOX ADVISORS, LLC</a:t>
            </a: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9</a:t>
            </a:fld>
            <a:endParaRPr lang="en-US" dirty="0"/>
          </a:p>
        </p:txBody>
      </p:sp>
      <p:sp>
        <p:nvSpPr>
          <p:cNvPr id="4" name="Content Placeholder 3"/>
          <p:cNvSpPr>
            <a:spLocks noGrp="1"/>
          </p:cNvSpPr>
          <p:nvPr>
            <p:ph idx="1"/>
          </p:nvPr>
        </p:nvSpPr>
        <p:spPr/>
        <p:txBody>
          <a:bodyPr>
            <a:normAutofit lnSpcReduction="10000"/>
          </a:bodyPr>
          <a:lstStyle/>
          <a:p>
            <a:r>
              <a:rPr lang="en-US" dirty="0" smtClean="0"/>
              <a:t>Your client’s customers and suppliers/partners will be the key to determining the Treasury Management products they need</a:t>
            </a:r>
          </a:p>
          <a:p>
            <a:r>
              <a:rPr lang="en-US" dirty="0" smtClean="0"/>
              <a:t>Cash, paper, plastic, electronic, digital or all of the above?</a:t>
            </a:r>
          </a:p>
          <a:p>
            <a:r>
              <a:rPr lang="en-US" dirty="0" smtClean="0"/>
              <a:t>Understanding the receipt and payment patterns of your potential client is the most important discovery step for Treasury Management needs identification</a:t>
            </a:r>
          </a:p>
          <a:p>
            <a:r>
              <a:rPr lang="en-US" dirty="0" smtClean="0"/>
              <a:t>You can’t guide/assist if you don’t listen carefully to the specific challenges each client presents</a:t>
            </a:r>
          </a:p>
          <a:p>
            <a:r>
              <a:rPr lang="en-US" dirty="0" smtClean="0"/>
              <a:t>Put yourself in your client’s shoes with regards to their receivables, payables, funds concentration/liquidity, information management, risk management/fraud control, &amp; coordination of their overall Treasury Management</a:t>
            </a:r>
          </a:p>
        </p:txBody>
      </p:sp>
      <p:sp>
        <p:nvSpPr>
          <p:cNvPr id="5" name="Title 4"/>
          <p:cNvSpPr>
            <a:spLocks noGrp="1"/>
          </p:cNvSpPr>
          <p:nvPr>
            <p:ph type="title"/>
          </p:nvPr>
        </p:nvSpPr>
        <p:spPr/>
        <p:txBody>
          <a:bodyPr/>
          <a:lstStyle/>
          <a:p>
            <a:r>
              <a:rPr lang="en-US" dirty="0" smtClean="0"/>
              <a:t>Guiding TM Clients to Solutions</a:t>
            </a:r>
            <a:endParaRPr lang="en-US" dirty="0"/>
          </a:p>
        </p:txBody>
      </p:sp>
    </p:spTree>
    <p:extLst>
      <p:ext uri="{BB962C8B-B14F-4D97-AF65-F5344CB8AC3E}">
        <p14:creationId xmlns:p14="http://schemas.microsoft.com/office/powerpoint/2010/main" val="4189023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Vertical and Horizontal design templat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Vertical and Horizontal design template" id="{937EFE6A-8CE5-4A5C-8AD7-E2948927A036}" vid="{D6F8E6E7-0932-4929-AF45-A0C96E4D3BC0}"/>
    </a:ext>
  </a:extLst>
</a:theme>
</file>

<file path=ppt/theme/theme2.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FA80C33-DBF0-414D-A0CF-0F4E51886A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Vertical and horizontal design slides</Template>
  <TotalTime>0</TotalTime>
  <Words>9015</Words>
  <Application>Microsoft Office PowerPoint</Application>
  <PresentationFormat>Custom</PresentationFormat>
  <Paragraphs>735</Paragraphs>
  <Slides>85</Slides>
  <Notes>58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85</vt:i4>
      </vt:variant>
    </vt:vector>
  </HeadingPairs>
  <TitlesOfParts>
    <vt:vector size="89" baseType="lpstr">
      <vt:lpstr>굴림</vt:lpstr>
      <vt:lpstr>Arial</vt:lpstr>
      <vt:lpstr>Century Gothic</vt:lpstr>
      <vt:lpstr>Vertical and Horizontal design template</vt:lpstr>
      <vt:lpstr>Virginia Bankers Treasury Management Seminar</vt:lpstr>
      <vt:lpstr>Presented by: Debra E. Knox, CCM</vt:lpstr>
      <vt:lpstr>Session Objectives </vt:lpstr>
      <vt:lpstr>“Treasury Management at a Crossroads”</vt:lpstr>
      <vt:lpstr>Payments/Treasury Management (PTM)</vt:lpstr>
      <vt:lpstr>   We Offer Three Kinds of Service –  Good, Cheap &amp; Fast </vt:lpstr>
      <vt:lpstr>Identifying Treasury Management Prospects Why do customers buy bank products?</vt:lpstr>
      <vt:lpstr>Prospecting Tips for Bankers</vt:lpstr>
      <vt:lpstr>Guiding TM Clients to Solutions</vt:lpstr>
      <vt:lpstr>Corporate Treasury Management Product Overview</vt:lpstr>
      <vt:lpstr>Collection, Concentration &amp; Receivables</vt:lpstr>
      <vt:lpstr>Funds Management &amp; Liquidity Products</vt:lpstr>
      <vt:lpstr>Disbursement/Payables Products</vt:lpstr>
      <vt:lpstr>Information Technology &amp;  Fraud Control Management</vt:lpstr>
      <vt:lpstr>Risk Management –  ♫ Crooks Just Want to Have Funds♫ ☺</vt:lpstr>
      <vt:lpstr>Fast Break</vt:lpstr>
      <vt:lpstr>The Human Element in Risk Management</vt:lpstr>
      <vt:lpstr>Discovering &amp; Reporting Fraud – Tips From the FBI</vt:lpstr>
      <vt:lpstr>Selling Positive Pay ( A Primer from Q2)</vt:lpstr>
      <vt:lpstr>Selling Positive Pay ( A Primer from Q2)</vt:lpstr>
      <vt:lpstr>Selling Positive Pay ( A Primer from Q2)</vt:lpstr>
      <vt:lpstr>Guiding TM Clients to Solutions (continued)</vt:lpstr>
      <vt:lpstr>Top 10 Characteristics of Top 1% of TM Sales Performers</vt:lpstr>
      <vt:lpstr>Treasury Management Needs Assessment</vt:lpstr>
      <vt:lpstr>Treasury Management Focused Selling</vt:lpstr>
      <vt:lpstr>Fast Break</vt:lpstr>
      <vt:lpstr>Account Analysis (AA)</vt:lpstr>
      <vt:lpstr>Account Analysis (AA)</vt:lpstr>
      <vt:lpstr>AA Principles – Earnings Credits (ECRs)</vt:lpstr>
      <vt:lpstr>AA Principles – Competitive Treasure Trove</vt:lpstr>
      <vt:lpstr>Group Discussion– </vt:lpstr>
      <vt:lpstr>Adjourn Session One</vt:lpstr>
      <vt:lpstr>Virginia Bankers Treasury Management Seminar</vt:lpstr>
      <vt:lpstr>Session Objectives </vt:lpstr>
      <vt:lpstr>Review of Session One </vt:lpstr>
      <vt:lpstr>Industry Pricing Trends –  Business DDAs/Packages</vt:lpstr>
      <vt:lpstr>Industry Pricing Trends –  Bundling of Basic Treasury Management Products</vt:lpstr>
      <vt:lpstr>Industry Pricing Trends –  “Free” Isn’t Always the Best Price</vt:lpstr>
      <vt:lpstr>Industry Pricing Trends – Strategy </vt:lpstr>
      <vt:lpstr>Deposit Trends (A Direct Effect on TM Sales)</vt:lpstr>
      <vt:lpstr>Deposit Trends – A Direct Effect on TM Sales</vt:lpstr>
      <vt:lpstr>Competitors Are Everywhere</vt:lpstr>
      <vt:lpstr>Competitors Are Everywhere -JP Morgan Chase</vt:lpstr>
      <vt:lpstr>Competitors Are Everywhere -JP Morgan Chase</vt:lpstr>
      <vt:lpstr>Competitors Are Everywhere -JP Morgan Chase</vt:lpstr>
      <vt:lpstr>Competitors are Everywhere –  TD Bank’s Strong Positioning Example </vt:lpstr>
      <vt:lpstr>Competing with Focus on Verticals  </vt:lpstr>
      <vt:lpstr>Fast Break</vt:lpstr>
      <vt:lpstr>Trending Payments &amp; Solutions</vt:lpstr>
      <vt:lpstr>Trending Payments &amp; Solutions</vt:lpstr>
      <vt:lpstr>Trending Payments &amp; Solutions – Same-Day ACH </vt:lpstr>
      <vt:lpstr>Trending Payments &amp; Solutions –  ACH Payment Growth </vt:lpstr>
      <vt:lpstr>Trending Payments &amp; Solutions – Deluxe/Fiserv</vt:lpstr>
      <vt:lpstr>Trending Payments &amp; Solutions - Quickbooks</vt:lpstr>
      <vt:lpstr>Trending Payments &amp; Solutions –  American Express &amp; Bill.com</vt:lpstr>
      <vt:lpstr>Trending Payments &amp; Solutions – U.S. Bank </vt:lpstr>
      <vt:lpstr>Trending Payments &amp; Solutions – MasterCard </vt:lpstr>
      <vt:lpstr>Trending Payments &amp; Solutions – RippleNet </vt:lpstr>
      <vt:lpstr>Trending Payments &amp; Solutions – Zelle </vt:lpstr>
      <vt:lpstr>Trending Payments &amp; Solutions – PNC </vt:lpstr>
      <vt:lpstr>Trending Payments &amp; Solutions –  Merchant Services</vt:lpstr>
      <vt:lpstr>Trending Payments &amp; Solutions –Fiserv/FDR</vt:lpstr>
      <vt:lpstr>Trending Payments &amp; Solutions –FIS/Worldpay</vt:lpstr>
      <vt:lpstr>Trending Payments &amp; Solutions - Square</vt:lpstr>
      <vt:lpstr>Trending Payments &amp; Solutions - Square</vt:lpstr>
      <vt:lpstr>Trending Payments &amp; Solutions – Gift Cards</vt:lpstr>
      <vt:lpstr>Trending Payments &amp; Solutions –  Business Credit Cards</vt:lpstr>
      <vt:lpstr>Trending Payments &amp; Solutions –  Business Credit Cards</vt:lpstr>
      <vt:lpstr>Trending Payments &amp; Solutions – American Express Blue Cash Business Card</vt:lpstr>
      <vt:lpstr>Trending Payments &amp; Solutions – MasterCard Business Card </vt:lpstr>
      <vt:lpstr>Trending Payments &amp; Solutions –  Visa B2B Connect</vt:lpstr>
      <vt:lpstr>Trending Payments &amp; Solutions - IOT</vt:lpstr>
      <vt:lpstr>Trending Payments &amp; Solutions –  The Beat Goes On!</vt:lpstr>
      <vt:lpstr>Group Discussion– </vt:lpstr>
      <vt:lpstr>2019 B2B Payments Survey Results** </vt:lpstr>
      <vt:lpstr>2019 B2B Payments Survey Results** - Continued </vt:lpstr>
      <vt:lpstr>Pulling It All Together</vt:lpstr>
      <vt:lpstr>Pulling It All Together</vt:lpstr>
      <vt:lpstr>Session Objectives - How’d We Do?</vt:lpstr>
      <vt:lpstr>Wrap Up, Questions, Comments</vt:lpstr>
      <vt:lpstr>Knox Approved Pearls of Wisdom </vt:lpstr>
      <vt:lpstr>MOTIVATION </vt:lpstr>
      <vt:lpstr>PERSEVERANCE DEFINED </vt:lpstr>
      <vt:lpstr>Thank you for attending the 2020 VA Bankers Treasury Management Seminar</vt:lpstr>
      <vt:lpstr>Presented by: Debra E. Knox, CCM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2016-04-14T13:54:24Z</dcterms:created>
  <dcterms:modified xsi:type="dcterms:W3CDTF">2020-09-09T17:33:00Z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TC034606069991</vt:lpwstr>
  </property>
</Properties>
</file>