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5"/>
  </p:sldMasterIdLst>
  <p:notesMasterIdLst>
    <p:notesMasterId r:id="rId18"/>
  </p:notesMasterIdLst>
  <p:handoutMasterIdLst>
    <p:handoutMasterId r:id="rId19"/>
  </p:handoutMasterIdLst>
  <p:sldIdLst>
    <p:sldId id="256" r:id="rId6"/>
    <p:sldId id="296" r:id="rId7"/>
    <p:sldId id="321" r:id="rId8"/>
    <p:sldId id="326" r:id="rId9"/>
    <p:sldId id="316" r:id="rId10"/>
    <p:sldId id="328" r:id="rId11"/>
    <p:sldId id="330" r:id="rId12"/>
    <p:sldId id="325" r:id="rId13"/>
    <p:sldId id="298" r:id="rId14"/>
    <p:sldId id="327" r:id="rId15"/>
    <p:sldId id="320" r:id="rId16"/>
    <p:sldId id="322" r:id="rId17"/>
  </p:sldIdLst>
  <p:sldSz cx="9144000" cy="6858000" type="screen4x3"/>
  <p:notesSz cx="7010400" cy="9296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36">
          <p15:clr>
            <a:srgbClr val="A4A3A4"/>
          </p15:clr>
        </p15:guide>
        <p15:guide id="4" orient="horz" pos="9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4CAD91C-590B-80B4-DD23-5E35305E4050}" name="Laurie Milligan" initials="LM" userId="S::lmilligan@vabankers.org::235a771b-9e73-4875-afa1-2cfe9bacc45a" providerId="AD"/>
  <p188:author id="{C5F0AD4E-4436-C958-3E90-76D47A24BC63}" name="Donnell Karimah" initials="DK" userId="S::Donnell.Karimah@prmconsulting.com::0d11ba11-ebd0-4531-a89f-a3874445a18c" providerId="AD"/>
  <p188:author id="{4D3BD2B4-B2BA-E3B4-E69D-36D4D8CCD799}" name="Michael Rhim" initials="MR" userId="S::Michael.Rhim@prmconsulting.com::de2f91d2-b8ea-41a5-a08e-b687f736563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545" autoAdjust="0"/>
  </p:normalViewPr>
  <p:slideViewPr>
    <p:cSldViewPr snapToObjects="1">
      <p:cViewPr varScale="1">
        <p:scale>
          <a:sx n="92" d="100"/>
          <a:sy n="92" d="100"/>
        </p:scale>
        <p:origin x="2154" y="78"/>
      </p:cViewPr>
      <p:guideLst>
        <p:guide orient="horz" pos="2160"/>
        <p:guide pos="2880"/>
        <p:guide pos="336"/>
        <p:guide orient="horz" pos="9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Snead" userId="9130ada5-bca2-45d3-9bbd-f4ae5035c493" providerId="ADAL" clId="{5943B854-7A2A-4C52-879E-A14D51AB2F6B}"/>
    <pc:docChg chg="modSld">
      <pc:chgData name="John Snead" userId="9130ada5-bca2-45d3-9bbd-f4ae5035c493" providerId="ADAL" clId="{5943B854-7A2A-4C52-879E-A14D51AB2F6B}" dt="2023-05-01T14:50:51.399" v="5" actId="20577"/>
      <pc:docMkLst>
        <pc:docMk/>
      </pc:docMkLst>
      <pc:sldChg chg="modSp mod">
        <pc:chgData name="John Snead" userId="9130ada5-bca2-45d3-9bbd-f4ae5035c493" providerId="ADAL" clId="{5943B854-7A2A-4C52-879E-A14D51AB2F6B}" dt="2023-05-01T14:50:51.399" v="5" actId="20577"/>
        <pc:sldMkLst>
          <pc:docMk/>
          <pc:sldMk cId="0" sldId="296"/>
        </pc:sldMkLst>
        <pc:spChg chg="mod">
          <ac:chgData name="John Snead" userId="9130ada5-bca2-45d3-9bbd-f4ae5035c493" providerId="ADAL" clId="{5943B854-7A2A-4C52-879E-A14D51AB2F6B}" dt="2023-05-01T14:50:51.399" v="5" actId="20577"/>
          <ac:spMkLst>
            <pc:docMk/>
            <pc:sldMk cId="0" sldId="296"/>
            <ac:spMk id="11267" creationId="{FDEA6C7A-219B-C3BB-A8A9-B1018B4BDCC9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93D786-B961-48EC-BE56-714198B0F743}" type="doc">
      <dgm:prSet loTypeId="urn:microsoft.com/office/officeart/2005/8/layout/default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4E5BFA15-2E66-45BA-B0C5-10EEDA7DA6B3}">
      <dgm:prSet/>
      <dgm:spPr/>
      <dgm:t>
        <a:bodyPr/>
        <a:lstStyle/>
        <a:p>
          <a:r>
            <a:rPr lang="en-US" dirty="0">
              <a:highlight>
                <a:srgbClr val="FF8D00"/>
              </a:highlight>
            </a:rPr>
            <a:t>Customer service</a:t>
          </a:r>
        </a:p>
      </dgm:t>
    </dgm:pt>
    <dgm:pt modelId="{D91BF002-67D8-4A83-BB28-AE3C303BDAD6}" type="parTrans" cxnId="{097E704E-F1FC-4ECE-8277-986039959623}">
      <dgm:prSet/>
      <dgm:spPr/>
      <dgm:t>
        <a:bodyPr/>
        <a:lstStyle/>
        <a:p>
          <a:endParaRPr lang="en-US"/>
        </a:p>
      </dgm:t>
    </dgm:pt>
    <dgm:pt modelId="{798F3A6D-4EB2-4BB3-BBA2-DD94004EFB8D}" type="sibTrans" cxnId="{097E704E-F1FC-4ECE-8277-986039959623}">
      <dgm:prSet/>
      <dgm:spPr/>
      <dgm:t>
        <a:bodyPr/>
        <a:lstStyle/>
        <a:p>
          <a:endParaRPr lang="en-US"/>
        </a:p>
      </dgm:t>
    </dgm:pt>
    <dgm:pt modelId="{8271B6A0-00D6-4936-86C1-8D75B86BABD9}">
      <dgm:prSet/>
      <dgm:spPr/>
      <dgm:t>
        <a:bodyPr/>
        <a:lstStyle/>
        <a:p>
          <a:r>
            <a:rPr lang="en-US" dirty="0">
              <a:highlight>
                <a:srgbClr val="FF8D00"/>
              </a:highlight>
            </a:rPr>
            <a:t>Plan administration</a:t>
          </a:r>
        </a:p>
      </dgm:t>
    </dgm:pt>
    <dgm:pt modelId="{A0B56511-BF83-4418-A9DE-5F10A3F23FAC}" type="parTrans" cxnId="{2889D5A0-0A75-45C9-BE48-0A8635C0AFD5}">
      <dgm:prSet/>
      <dgm:spPr/>
      <dgm:t>
        <a:bodyPr/>
        <a:lstStyle/>
        <a:p>
          <a:endParaRPr lang="en-US"/>
        </a:p>
      </dgm:t>
    </dgm:pt>
    <dgm:pt modelId="{437878EC-08A6-4231-B115-D5FB244CE5DE}" type="sibTrans" cxnId="{2889D5A0-0A75-45C9-BE48-0A8635C0AFD5}">
      <dgm:prSet/>
      <dgm:spPr/>
      <dgm:t>
        <a:bodyPr/>
        <a:lstStyle/>
        <a:p>
          <a:endParaRPr lang="en-US"/>
        </a:p>
      </dgm:t>
    </dgm:pt>
    <dgm:pt modelId="{17ECF5D1-436D-4813-95D4-85C825B3C876}">
      <dgm:prSet/>
      <dgm:spPr/>
      <dgm:t>
        <a:bodyPr/>
        <a:lstStyle/>
        <a:p>
          <a:r>
            <a:rPr lang="en-US" dirty="0">
              <a:highlight>
                <a:srgbClr val="FF8D00"/>
              </a:highlight>
            </a:rPr>
            <a:t>Investment menu</a:t>
          </a:r>
        </a:p>
      </dgm:t>
    </dgm:pt>
    <dgm:pt modelId="{FC761E40-BD30-4EF9-AE9E-57A093E3C4FA}" type="parTrans" cxnId="{02691025-9086-4446-BD4B-A93016D1631A}">
      <dgm:prSet/>
      <dgm:spPr/>
      <dgm:t>
        <a:bodyPr/>
        <a:lstStyle/>
        <a:p>
          <a:endParaRPr lang="en-US"/>
        </a:p>
      </dgm:t>
    </dgm:pt>
    <dgm:pt modelId="{D669BE1B-F1FF-4B11-8130-0D11058F2F88}" type="sibTrans" cxnId="{02691025-9086-4446-BD4B-A93016D1631A}">
      <dgm:prSet/>
      <dgm:spPr/>
      <dgm:t>
        <a:bodyPr/>
        <a:lstStyle/>
        <a:p>
          <a:endParaRPr lang="en-US"/>
        </a:p>
      </dgm:t>
    </dgm:pt>
    <dgm:pt modelId="{D25F1E80-958F-4E9D-B64E-C58B8E0C1C41}">
      <dgm:prSet/>
      <dgm:spPr/>
      <dgm:t>
        <a:bodyPr/>
        <a:lstStyle/>
        <a:p>
          <a:r>
            <a:rPr lang="en-US" dirty="0">
              <a:highlight>
                <a:srgbClr val="FF8D00"/>
              </a:highlight>
            </a:rPr>
            <a:t>Plan operations</a:t>
          </a:r>
        </a:p>
      </dgm:t>
    </dgm:pt>
    <dgm:pt modelId="{934E87F4-46E7-478C-ACBC-F4C44F46FFDC}" type="parTrans" cxnId="{1E6F1CE2-8397-44CA-8E07-01A94CA7362F}">
      <dgm:prSet/>
      <dgm:spPr/>
      <dgm:t>
        <a:bodyPr/>
        <a:lstStyle/>
        <a:p>
          <a:endParaRPr lang="en-US"/>
        </a:p>
      </dgm:t>
    </dgm:pt>
    <dgm:pt modelId="{42D3A432-E382-4F19-AEC0-DB7106FC1FF4}" type="sibTrans" cxnId="{1E6F1CE2-8397-44CA-8E07-01A94CA7362F}">
      <dgm:prSet/>
      <dgm:spPr/>
      <dgm:t>
        <a:bodyPr/>
        <a:lstStyle/>
        <a:p>
          <a:endParaRPr lang="en-US"/>
        </a:p>
      </dgm:t>
    </dgm:pt>
    <dgm:pt modelId="{8F2246AB-09E8-42A5-9BB8-A2DE45ECFF5F}">
      <dgm:prSet/>
      <dgm:spPr/>
      <dgm:t>
        <a:bodyPr/>
        <a:lstStyle/>
        <a:p>
          <a:r>
            <a:rPr lang="en-US" dirty="0">
              <a:highlight>
                <a:srgbClr val="FF8D00"/>
              </a:highlight>
            </a:rPr>
            <a:t>Education services</a:t>
          </a:r>
        </a:p>
      </dgm:t>
    </dgm:pt>
    <dgm:pt modelId="{62D37826-3E30-4F87-A3F3-7B4DBA183115}" type="parTrans" cxnId="{75294868-D639-43D9-9A48-C029BBEF02A3}">
      <dgm:prSet/>
      <dgm:spPr/>
      <dgm:t>
        <a:bodyPr/>
        <a:lstStyle/>
        <a:p>
          <a:endParaRPr lang="en-US"/>
        </a:p>
      </dgm:t>
    </dgm:pt>
    <dgm:pt modelId="{B0A931E0-AA22-4A4E-8F5E-F8078028C7E3}" type="sibTrans" cxnId="{75294868-D639-43D9-9A48-C029BBEF02A3}">
      <dgm:prSet/>
      <dgm:spPr/>
      <dgm:t>
        <a:bodyPr/>
        <a:lstStyle/>
        <a:p>
          <a:endParaRPr lang="en-US"/>
        </a:p>
      </dgm:t>
    </dgm:pt>
    <dgm:pt modelId="{1B97D11B-2765-49E9-86D6-2FA2726AC047}">
      <dgm:prSet/>
      <dgm:spPr/>
      <dgm:t>
        <a:bodyPr/>
        <a:lstStyle/>
        <a:p>
          <a:r>
            <a:rPr lang="en-US" dirty="0">
              <a:highlight>
                <a:srgbClr val="FF8D00"/>
              </a:highlight>
            </a:rPr>
            <a:t>Compliance</a:t>
          </a:r>
        </a:p>
      </dgm:t>
    </dgm:pt>
    <dgm:pt modelId="{720D41F0-E423-4600-AC27-1E5AA681AF43}" type="parTrans" cxnId="{5970DCCC-7533-4186-8E17-3DF95E54BD27}">
      <dgm:prSet/>
      <dgm:spPr/>
      <dgm:t>
        <a:bodyPr/>
        <a:lstStyle/>
        <a:p>
          <a:endParaRPr lang="en-US"/>
        </a:p>
      </dgm:t>
    </dgm:pt>
    <dgm:pt modelId="{CA1585AE-5BFA-4081-A24A-059EC7598461}" type="sibTrans" cxnId="{5970DCCC-7533-4186-8E17-3DF95E54BD27}">
      <dgm:prSet/>
      <dgm:spPr/>
      <dgm:t>
        <a:bodyPr/>
        <a:lstStyle/>
        <a:p>
          <a:endParaRPr lang="en-US"/>
        </a:p>
      </dgm:t>
    </dgm:pt>
    <dgm:pt modelId="{17B3071C-6865-4554-9146-A7AAA39107B0}" type="pres">
      <dgm:prSet presAssocID="{9F93D786-B961-48EC-BE56-714198B0F743}" presName="diagram" presStyleCnt="0">
        <dgm:presLayoutVars>
          <dgm:dir/>
          <dgm:resizeHandles val="exact"/>
        </dgm:presLayoutVars>
      </dgm:prSet>
      <dgm:spPr/>
    </dgm:pt>
    <dgm:pt modelId="{9BAE5481-A357-499B-AAE5-AB779E79A482}" type="pres">
      <dgm:prSet presAssocID="{4E5BFA15-2E66-45BA-B0C5-10EEDA7DA6B3}" presName="node" presStyleLbl="node1" presStyleIdx="0" presStyleCnt="6">
        <dgm:presLayoutVars>
          <dgm:bulletEnabled val="1"/>
        </dgm:presLayoutVars>
      </dgm:prSet>
      <dgm:spPr/>
    </dgm:pt>
    <dgm:pt modelId="{962555AD-8B09-4505-8980-09E6C86CA905}" type="pres">
      <dgm:prSet presAssocID="{798F3A6D-4EB2-4BB3-BBA2-DD94004EFB8D}" presName="sibTrans" presStyleCnt="0"/>
      <dgm:spPr/>
    </dgm:pt>
    <dgm:pt modelId="{2B237656-1B62-42DF-BA0C-1D3190621BD4}" type="pres">
      <dgm:prSet presAssocID="{8271B6A0-00D6-4936-86C1-8D75B86BABD9}" presName="node" presStyleLbl="node1" presStyleIdx="1" presStyleCnt="6">
        <dgm:presLayoutVars>
          <dgm:bulletEnabled val="1"/>
        </dgm:presLayoutVars>
      </dgm:prSet>
      <dgm:spPr/>
    </dgm:pt>
    <dgm:pt modelId="{5CFE7511-0486-4A62-AF42-2C43996BF10E}" type="pres">
      <dgm:prSet presAssocID="{437878EC-08A6-4231-B115-D5FB244CE5DE}" presName="sibTrans" presStyleCnt="0"/>
      <dgm:spPr/>
    </dgm:pt>
    <dgm:pt modelId="{4FBCB102-3652-4757-AB15-F8CF423A1307}" type="pres">
      <dgm:prSet presAssocID="{17ECF5D1-436D-4813-95D4-85C825B3C876}" presName="node" presStyleLbl="node1" presStyleIdx="2" presStyleCnt="6">
        <dgm:presLayoutVars>
          <dgm:bulletEnabled val="1"/>
        </dgm:presLayoutVars>
      </dgm:prSet>
      <dgm:spPr/>
    </dgm:pt>
    <dgm:pt modelId="{BF84CD96-8AE8-4738-8CB6-BE3BC483D455}" type="pres">
      <dgm:prSet presAssocID="{D669BE1B-F1FF-4B11-8130-0D11058F2F88}" presName="sibTrans" presStyleCnt="0"/>
      <dgm:spPr/>
    </dgm:pt>
    <dgm:pt modelId="{11DCC655-903D-457E-BE47-DA4490F966FD}" type="pres">
      <dgm:prSet presAssocID="{D25F1E80-958F-4E9D-B64E-C58B8E0C1C41}" presName="node" presStyleLbl="node1" presStyleIdx="3" presStyleCnt="6">
        <dgm:presLayoutVars>
          <dgm:bulletEnabled val="1"/>
        </dgm:presLayoutVars>
      </dgm:prSet>
      <dgm:spPr/>
    </dgm:pt>
    <dgm:pt modelId="{4ECCAFED-1C7E-4626-9933-B6F61A816DFA}" type="pres">
      <dgm:prSet presAssocID="{42D3A432-E382-4F19-AEC0-DB7106FC1FF4}" presName="sibTrans" presStyleCnt="0"/>
      <dgm:spPr/>
    </dgm:pt>
    <dgm:pt modelId="{D747599A-B555-4A6D-A466-E26A1FBC6807}" type="pres">
      <dgm:prSet presAssocID="{8F2246AB-09E8-42A5-9BB8-A2DE45ECFF5F}" presName="node" presStyleLbl="node1" presStyleIdx="4" presStyleCnt="6">
        <dgm:presLayoutVars>
          <dgm:bulletEnabled val="1"/>
        </dgm:presLayoutVars>
      </dgm:prSet>
      <dgm:spPr/>
    </dgm:pt>
    <dgm:pt modelId="{7DDFAA9B-5A11-41EB-8999-B35E0D1FAC9E}" type="pres">
      <dgm:prSet presAssocID="{B0A931E0-AA22-4A4E-8F5E-F8078028C7E3}" presName="sibTrans" presStyleCnt="0"/>
      <dgm:spPr/>
    </dgm:pt>
    <dgm:pt modelId="{C5494C4A-06B5-4247-A854-E249021D2F4B}" type="pres">
      <dgm:prSet presAssocID="{1B97D11B-2765-49E9-86D6-2FA2726AC047}" presName="node" presStyleLbl="node1" presStyleIdx="5" presStyleCnt="6">
        <dgm:presLayoutVars>
          <dgm:bulletEnabled val="1"/>
        </dgm:presLayoutVars>
      </dgm:prSet>
      <dgm:spPr/>
    </dgm:pt>
  </dgm:ptLst>
  <dgm:cxnLst>
    <dgm:cxn modelId="{4BD5020C-004A-418D-A2B6-E3BFA7483A3C}" type="presOf" srcId="{D25F1E80-958F-4E9D-B64E-C58B8E0C1C41}" destId="{11DCC655-903D-457E-BE47-DA4490F966FD}" srcOrd="0" destOrd="0" presId="urn:microsoft.com/office/officeart/2005/8/layout/default"/>
    <dgm:cxn modelId="{02691025-9086-4446-BD4B-A93016D1631A}" srcId="{9F93D786-B961-48EC-BE56-714198B0F743}" destId="{17ECF5D1-436D-4813-95D4-85C825B3C876}" srcOrd="2" destOrd="0" parTransId="{FC761E40-BD30-4EF9-AE9E-57A093E3C4FA}" sibTransId="{D669BE1B-F1FF-4B11-8130-0D11058F2F88}"/>
    <dgm:cxn modelId="{8C53442B-8103-4291-849E-9178BADAE685}" type="presOf" srcId="{9F93D786-B961-48EC-BE56-714198B0F743}" destId="{17B3071C-6865-4554-9146-A7AAA39107B0}" srcOrd="0" destOrd="0" presId="urn:microsoft.com/office/officeart/2005/8/layout/default"/>
    <dgm:cxn modelId="{C2CEFF2F-F2C8-4C0B-8762-0895DEC579E7}" type="presOf" srcId="{1B97D11B-2765-49E9-86D6-2FA2726AC047}" destId="{C5494C4A-06B5-4247-A854-E249021D2F4B}" srcOrd="0" destOrd="0" presId="urn:microsoft.com/office/officeart/2005/8/layout/default"/>
    <dgm:cxn modelId="{75294868-D639-43D9-9A48-C029BBEF02A3}" srcId="{9F93D786-B961-48EC-BE56-714198B0F743}" destId="{8F2246AB-09E8-42A5-9BB8-A2DE45ECFF5F}" srcOrd="4" destOrd="0" parTransId="{62D37826-3E30-4F87-A3F3-7B4DBA183115}" sibTransId="{B0A931E0-AA22-4A4E-8F5E-F8078028C7E3}"/>
    <dgm:cxn modelId="{097E704E-F1FC-4ECE-8277-986039959623}" srcId="{9F93D786-B961-48EC-BE56-714198B0F743}" destId="{4E5BFA15-2E66-45BA-B0C5-10EEDA7DA6B3}" srcOrd="0" destOrd="0" parTransId="{D91BF002-67D8-4A83-BB28-AE3C303BDAD6}" sibTransId="{798F3A6D-4EB2-4BB3-BBA2-DD94004EFB8D}"/>
    <dgm:cxn modelId="{B5892351-74C2-44ED-A73A-5D856BBAC257}" type="presOf" srcId="{4E5BFA15-2E66-45BA-B0C5-10EEDA7DA6B3}" destId="{9BAE5481-A357-499B-AAE5-AB779E79A482}" srcOrd="0" destOrd="0" presId="urn:microsoft.com/office/officeart/2005/8/layout/default"/>
    <dgm:cxn modelId="{A3694B9F-D84C-4845-AFC8-89541A859F13}" type="presOf" srcId="{17ECF5D1-436D-4813-95D4-85C825B3C876}" destId="{4FBCB102-3652-4757-AB15-F8CF423A1307}" srcOrd="0" destOrd="0" presId="urn:microsoft.com/office/officeart/2005/8/layout/default"/>
    <dgm:cxn modelId="{2889D5A0-0A75-45C9-BE48-0A8635C0AFD5}" srcId="{9F93D786-B961-48EC-BE56-714198B0F743}" destId="{8271B6A0-00D6-4936-86C1-8D75B86BABD9}" srcOrd="1" destOrd="0" parTransId="{A0B56511-BF83-4418-A9DE-5F10A3F23FAC}" sibTransId="{437878EC-08A6-4231-B115-D5FB244CE5DE}"/>
    <dgm:cxn modelId="{ABCD35BA-F390-4318-9C3A-8ED4D9E6E612}" type="presOf" srcId="{8F2246AB-09E8-42A5-9BB8-A2DE45ECFF5F}" destId="{D747599A-B555-4A6D-A466-E26A1FBC6807}" srcOrd="0" destOrd="0" presId="urn:microsoft.com/office/officeart/2005/8/layout/default"/>
    <dgm:cxn modelId="{5970DCCC-7533-4186-8E17-3DF95E54BD27}" srcId="{9F93D786-B961-48EC-BE56-714198B0F743}" destId="{1B97D11B-2765-49E9-86D6-2FA2726AC047}" srcOrd="5" destOrd="0" parTransId="{720D41F0-E423-4600-AC27-1E5AA681AF43}" sibTransId="{CA1585AE-5BFA-4081-A24A-059EC7598461}"/>
    <dgm:cxn modelId="{1E6F1CE2-8397-44CA-8E07-01A94CA7362F}" srcId="{9F93D786-B961-48EC-BE56-714198B0F743}" destId="{D25F1E80-958F-4E9D-B64E-C58B8E0C1C41}" srcOrd="3" destOrd="0" parTransId="{934E87F4-46E7-478C-ACBC-F4C44F46FFDC}" sibTransId="{42D3A432-E382-4F19-AEC0-DB7106FC1FF4}"/>
    <dgm:cxn modelId="{1B03C6FB-4C77-4435-BA6C-0E596BAE76BE}" type="presOf" srcId="{8271B6A0-00D6-4936-86C1-8D75B86BABD9}" destId="{2B237656-1B62-42DF-BA0C-1D3190621BD4}" srcOrd="0" destOrd="0" presId="urn:microsoft.com/office/officeart/2005/8/layout/default"/>
    <dgm:cxn modelId="{8CF4DEE2-E68A-49D1-888B-08434C3A03FA}" type="presParOf" srcId="{17B3071C-6865-4554-9146-A7AAA39107B0}" destId="{9BAE5481-A357-499B-AAE5-AB779E79A482}" srcOrd="0" destOrd="0" presId="urn:microsoft.com/office/officeart/2005/8/layout/default"/>
    <dgm:cxn modelId="{640FFF4D-9D97-4E67-B598-AE916C4D4F61}" type="presParOf" srcId="{17B3071C-6865-4554-9146-A7AAA39107B0}" destId="{962555AD-8B09-4505-8980-09E6C86CA905}" srcOrd="1" destOrd="0" presId="urn:microsoft.com/office/officeart/2005/8/layout/default"/>
    <dgm:cxn modelId="{EE2BBEDC-AD1C-46A2-8C55-94F5A3FD1197}" type="presParOf" srcId="{17B3071C-6865-4554-9146-A7AAA39107B0}" destId="{2B237656-1B62-42DF-BA0C-1D3190621BD4}" srcOrd="2" destOrd="0" presId="urn:microsoft.com/office/officeart/2005/8/layout/default"/>
    <dgm:cxn modelId="{12E93829-D505-4500-A031-3484F80168D0}" type="presParOf" srcId="{17B3071C-6865-4554-9146-A7AAA39107B0}" destId="{5CFE7511-0486-4A62-AF42-2C43996BF10E}" srcOrd="3" destOrd="0" presId="urn:microsoft.com/office/officeart/2005/8/layout/default"/>
    <dgm:cxn modelId="{E2BA5EEF-92A4-4A4F-B867-8CADC2296C0F}" type="presParOf" srcId="{17B3071C-6865-4554-9146-A7AAA39107B0}" destId="{4FBCB102-3652-4757-AB15-F8CF423A1307}" srcOrd="4" destOrd="0" presId="urn:microsoft.com/office/officeart/2005/8/layout/default"/>
    <dgm:cxn modelId="{EEBA0DA0-2696-484E-81F5-D96C066DF8F2}" type="presParOf" srcId="{17B3071C-6865-4554-9146-A7AAA39107B0}" destId="{BF84CD96-8AE8-4738-8CB6-BE3BC483D455}" srcOrd="5" destOrd="0" presId="urn:microsoft.com/office/officeart/2005/8/layout/default"/>
    <dgm:cxn modelId="{A929C1E3-1249-4818-A44E-6439AF0F6BA5}" type="presParOf" srcId="{17B3071C-6865-4554-9146-A7AAA39107B0}" destId="{11DCC655-903D-457E-BE47-DA4490F966FD}" srcOrd="6" destOrd="0" presId="urn:microsoft.com/office/officeart/2005/8/layout/default"/>
    <dgm:cxn modelId="{9B66EF81-F660-4188-8B69-C1FE564BA61C}" type="presParOf" srcId="{17B3071C-6865-4554-9146-A7AAA39107B0}" destId="{4ECCAFED-1C7E-4626-9933-B6F61A816DFA}" srcOrd="7" destOrd="0" presId="urn:microsoft.com/office/officeart/2005/8/layout/default"/>
    <dgm:cxn modelId="{DA7D7F1D-E63E-42E4-80E1-5FCFACE39AFE}" type="presParOf" srcId="{17B3071C-6865-4554-9146-A7AAA39107B0}" destId="{D747599A-B555-4A6D-A466-E26A1FBC6807}" srcOrd="8" destOrd="0" presId="urn:microsoft.com/office/officeart/2005/8/layout/default"/>
    <dgm:cxn modelId="{28459BDE-E9E6-43BA-BB8A-207BFEEFC737}" type="presParOf" srcId="{17B3071C-6865-4554-9146-A7AAA39107B0}" destId="{7DDFAA9B-5A11-41EB-8999-B35E0D1FAC9E}" srcOrd="9" destOrd="0" presId="urn:microsoft.com/office/officeart/2005/8/layout/default"/>
    <dgm:cxn modelId="{A6700A8F-A229-4969-936D-C05DA9312EFA}" type="presParOf" srcId="{17B3071C-6865-4554-9146-A7AAA39107B0}" destId="{C5494C4A-06B5-4247-A854-E249021D2F4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AE5481-A357-499B-AAE5-AB779E79A482}">
      <dsp:nvSpPr>
        <dsp:cNvPr id="0" name=""/>
        <dsp:cNvSpPr/>
      </dsp:nvSpPr>
      <dsp:spPr>
        <a:xfrm>
          <a:off x="0" y="591343"/>
          <a:ext cx="2571749" cy="154305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highlight>
                <a:srgbClr val="FF8D00"/>
              </a:highlight>
            </a:rPr>
            <a:t>Customer service</a:t>
          </a:r>
        </a:p>
      </dsp:txBody>
      <dsp:txXfrm>
        <a:off x="0" y="591343"/>
        <a:ext cx="2571749" cy="1543050"/>
      </dsp:txXfrm>
    </dsp:sp>
    <dsp:sp modelId="{2B237656-1B62-42DF-BA0C-1D3190621BD4}">
      <dsp:nvSpPr>
        <dsp:cNvPr id="0" name=""/>
        <dsp:cNvSpPr/>
      </dsp:nvSpPr>
      <dsp:spPr>
        <a:xfrm>
          <a:off x="2828925" y="591343"/>
          <a:ext cx="2571749" cy="154305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highlight>
                <a:srgbClr val="FF8D00"/>
              </a:highlight>
            </a:rPr>
            <a:t>Plan administration</a:t>
          </a:r>
        </a:p>
      </dsp:txBody>
      <dsp:txXfrm>
        <a:off x="2828925" y="591343"/>
        <a:ext cx="2571749" cy="1543050"/>
      </dsp:txXfrm>
    </dsp:sp>
    <dsp:sp modelId="{4FBCB102-3652-4757-AB15-F8CF423A1307}">
      <dsp:nvSpPr>
        <dsp:cNvPr id="0" name=""/>
        <dsp:cNvSpPr/>
      </dsp:nvSpPr>
      <dsp:spPr>
        <a:xfrm>
          <a:off x="5657849" y="591343"/>
          <a:ext cx="2571749" cy="154305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highlight>
                <a:srgbClr val="FF8D00"/>
              </a:highlight>
            </a:rPr>
            <a:t>Investment menu</a:t>
          </a:r>
        </a:p>
      </dsp:txBody>
      <dsp:txXfrm>
        <a:off x="5657849" y="591343"/>
        <a:ext cx="2571749" cy="1543050"/>
      </dsp:txXfrm>
    </dsp:sp>
    <dsp:sp modelId="{11DCC655-903D-457E-BE47-DA4490F966FD}">
      <dsp:nvSpPr>
        <dsp:cNvPr id="0" name=""/>
        <dsp:cNvSpPr/>
      </dsp:nvSpPr>
      <dsp:spPr>
        <a:xfrm>
          <a:off x="0" y="2391569"/>
          <a:ext cx="2571749" cy="154305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highlight>
                <a:srgbClr val="FF8D00"/>
              </a:highlight>
            </a:rPr>
            <a:t>Plan operations</a:t>
          </a:r>
        </a:p>
      </dsp:txBody>
      <dsp:txXfrm>
        <a:off x="0" y="2391569"/>
        <a:ext cx="2571749" cy="1543050"/>
      </dsp:txXfrm>
    </dsp:sp>
    <dsp:sp modelId="{D747599A-B555-4A6D-A466-E26A1FBC6807}">
      <dsp:nvSpPr>
        <dsp:cNvPr id="0" name=""/>
        <dsp:cNvSpPr/>
      </dsp:nvSpPr>
      <dsp:spPr>
        <a:xfrm>
          <a:off x="2828925" y="2391569"/>
          <a:ext cx="2571749" cy="154305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highlight>
                <a:srgbClr val="FF8D00"/>
              </a:highlight>
            </a:rPr>
            <a:t>Education services</a:t>
          </a:r>
        </a:p>
      </dsp:txBody>
      <dsp:txXfrm>
        <a:off x="2828925" y="2391569"/>
        <a:ext cx="2571749" cy="1543050"/>
      </dsp:txXfrm>
    </dsp:sp>
    <dsp:sp modelId="{C5494C4A-06B5-4247-A854-E249021D2F4B}">
      <dsp:nvSpPr>
        <dsp:cNvPr id="0" name=""/>
        <dsp:cNvSpPr/>
      </dsp:nvSpPr>
      <dsp:spPr>
        <a:xfrm>
          <a:off x="5657849" y="2391569"/>
          <a:ext cx="2571749" cy="154305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highlight>
                <a:srgbClr val="FF8D00"/>
              </a:highlight>
            </a:rPr>
            <a:t>Compliance</a:t>
          </a:r>
        </a:p>
      </dsp:txBody>
      <dsp:txXfrm>
        <a:off x="5657849" y="2391569"/>
        <a:ext cx="2571749" cy="1543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10BB06-AB9E-4E69-AEDF-DDCF281F5F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DA5BD5-D4B0-672D-66DC-C5494758F1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3C9F329-8270-4403-8E82-AF7E8CFF02A9}" type="datetime1">
              <a:rPr lang="en-US" altLang="en-US"/>
              <a:pPr>
                <a:defRPr/>
              </a:pPr>
              <a:t>5/1/2023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DEC3E9-44A4-2BC0-7CE2-018F071B824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37D96A-40F2-2E3C-AABF-D13CCBC674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58BEA0-F882-4EFD-A486-B34263CC5D2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67D5E6-C34D-95E6-20E9-33CE5C237C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022D87-2BDD-EB50-8A84-FF65DFE0932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2CAF5EE-DFB8-4E50-9620-91DEF6E9D0AA}" type="datetime1">
              <a:rPr lang="en-US" altLang="en-US"/>
              <a:pPr>
                <a:defRPr/>
              </a:pPr>
              <a:t>5/1/2023</a:t>
            </a:fld>
            <a:endParaRPr lang="en-US" alt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22FFCD8-53FE-9B31-809B-12CFA6373A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3177" tIns="46589" rIns="93177" bIns="46589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C1672AD-4768-0440-D0B9-46241E1AD6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3154-D787-C1B7-FC7C-B11A2A36973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C22DE-C72B-6DFA-0AC6-49FA15FDA2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CB83C1-0B3B-423B-BA84-BBD52D29F1C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pitchFamily="-112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7CCBAADB-C1B8-A184-28E8-447AEF1581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C6932E88-084C-8B28-B6F5-F26B925B4C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/>
          <a:p>
            <a:pPr marL="465887" indent="-465887" defTabSz="465887" eaLnBrk="1" hangingPunct="1">
              <a:spcBef>
                <a:spcPct val="20000"/>
              </a:spcBef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r>
              <a:rPr lang="en-US" altLang="en-US" sz="2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 Conducted </a:t>
            </a:r>
          </a:p>
          <a:p>
            <a:pPr defTabSz="465887" eaLnBrk="1" hangingPunct="1">
              <a:spcBef>
                <a:spcPct val="20000"/>
              </a:spcBef>
              <a:buClr>
                <a:srgbClr val="FF8D00"/>
              </a:buClr>
              <a:buSzPct val="85000"/>
              <a:defRPr/>
            </a:pP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2 – February 17 </a:t>
            </a:r>
          </a:p>
          <a:p>
            <a:pPr defTabSz="465887" eaLnBrk="1" hangingPunct="1">
              <a:spcBef>
                <a:spcPct val="20000"/>
              </a:spcBef>
              <a:buClr>
                <a:srgbClr val="FF8D00"/>
              </a:buClr>
              <a:buSzPct val="85000"/>
              <a:defRPr/>
            </a:pPr>
            <a:endParaRPr lang="en-US" alt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5887" indent="-465887" defTabSz="465887" eaLnBrk="1" hangingPunct="1">
              <a:spcBef>
                <a:spcPct val="20000"/>
              </a:spcBef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r>
              <a:rPr lang="en-US" altLang="en-US" sz="2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 Objective</a:t>
            </a:r>
            <a:r>
              <a:rPr lang="en-US" altLang="en-US" sz="2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465887" eaLnBrk="1" hangingPunct="1">
              <a:spcBef>
                <a:spcPct val="20000"/>
              </a:spcBef>
              <a:buClr>
                <a:srgbClr val="FF8D00"/>
              </a:buClr>
              <a:buSzPct val="85000"/>
              <a:defRPr/>
            </a:pP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 survey of banks in the VBABC Master Trust 	Retirement Plan to gain feedback on client satisfaction:</a:t>
            </a:r>
          </a:p>
          <a:p>
            <a:pPr defTabSz="465887" eaLnBrk="1" hangingPunct="1">
              <a:spcBef>
                <a:spcPts val="0"/>
              </a:spcBef>
              <a:buClr>
                <a:srgbClr val="FF8D00"/>
              </a:buClr>
              <a:buSzPct val="85000"/>
              <a:defRPr/>
            </a:pPr>
            <a:endParaRPr lang="en-US" alt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4717" lvl="2" indent="-232943" defTabSz="465887" eaLnBrk="1" hangingPunct="1">
              <a:spcBef>
                <a:spcPts val="0"/>
              </a:spcBef>
              <a:buClr>
                <a:srgbClr val="FF8D00"/>
              </a:buClr>
              <a:buSzPct val="85000"/>
              <a:buFontTx/>
              <a:buChar char="-"/>
              <a:defRPr/>
            </a:pPr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VOYA as recordkeeper under the VBABC Master Trust since the conversion from the prior vendor.</a:t>
            </a:r>
          </a:p>
          <a:p>
            <a:pPr marL="1164717" lvl="2" indent="-232943" defTabSz="465887" eaLnBrk="1" hangingPunct="1">
              <a:spcBef>
                <a:spcPct val="20000"/>
              </a:spcBef>
              <a:buClr>
                <a:srgbClr val="FF8D00"/>
              </a:buClr>
              <a:buSzPct val="85000"/>
              <a:buFontTx/>
              <a:buChar char="-"/>
              <a:defRPr/>
            </a:pPr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VBABC as retirement plan partner. </a:t>
            </a:r>
          </a:p>
          <a:p>
            <a:pPr defTabSz="465887" eaLnBrk="1" hangingPunct="1">
              <a:spcBef>
                <a:spcPct val="20000"/>
              </a:spcBef>
              <a:buClr>
                <a:srgbClr val="FF8D00"/>
              </a:buClr>
              <a:buSzPct val="85000"/>
              <a:defRPr/>
            </a:pP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465887" eaLnBrk="1" hangingPunct="1">
              <a:spcBef>
                <a:spcPct val="20000"/>
              </a:spcBef>
              <a:buClr>
                <a:srgbClr val="FF8D00"/>
              </a:buClr>
              <a:buSzPct val="85000"/>
              <a:defRPr/>
            </a:pP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endParaRPr lang="en-US" altLang="en-US" dirty="0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FE8C3F78-BD69-7C64-D685-F40B5B3B09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62377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28264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94151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60038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3452B2E-CCE7-4FF0-B190-D6B31F493435}" type="slidenum">
              <a:rPr lang="en-US" altLang="en-US">
                <a:latin typeface="Calibri" panose="020F0502020204030204" pitchFamily="34" charset="0"/>
              </a:rPr>
              <a:pPr/>
              <a:t>1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1F367D0C-0C9D-0C10-4D59-9CEDD25B45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8031E64-FD30-675C-4257-5B189AB5D1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77500" lnSpcReduction="20000"/>
          </a:bodyPr>
          <a:lstStyle/>
          <a:p>
            <a:pPr marL="465887" indent="-465887" defTabSz="465887" eaLnBrk="1" hangingPunct="1">
              <a:spcBef>
                <a:spcPct val="20000"/>
              </a:spcBef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r>
              <a:rPr lang="en-US" altLang="en-US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Responses</a:t>
            </a:r>
            <a:r>
              <a:rPr lang="en-US" altLang="en-U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465887" eaLnBrk="1" hangingPunct="1">
              <a:spcBef>
                <a:spcPct val="20000"/>
              </a:spcBef>
              <a:buClr>
                <a:srgbClr val="FF8D00"/>
              </a:buClr>
              <a:buSzPct val="85000"/>
              <a:defRPr/>
            </a:pPr>
            <a:endParaRPr lang="en-US" altLang="en-US" sz="1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7066" lvl="1" indent="-349415" defTabSz="465887" eaLnBrk="1" hangingPunct="1">
              <a:spcBef>
                <a:spcPct val="20000"/>
              </a:spcBef>
              <a:buClr>
                <a:srgbClr val="FF8D00"/>
              </a:buClr>
              <a:buSzPct val="85000"/>
              <a:buFontTx/>
              <a:buChar char="-"/>
              <a:defRPr/>
            </a:pPr>
            <a:r>
              <a:rPr lang="en-US" alt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 banks responded</a:t>
            </a:r>
          </a:p>
          <a:p>
            <a:pPr marL="757066" lvl="1" indent="-349415" defTabSz="465887" eaLnBrk="1" hangingPunct="1">
              <a:spcBef>
                <a:spcPct val="20000"/>
              </a:spcBef>
              <a:buClr>
                <a:srgbClr val="FF8D00"/>
              </a:buClr>
              <a:buSzPct val="85000"/>
              <a:buFontTx/>
              <a:buChar char="-"/>
              <a:defRPr/>
            </a:pPr>
            <a:r>
              <a:rPr lang="en-US" alt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completed all or portions of the survey (78%)</a:t>
            </a:r>
          </a:p>
          <a:p>
            <a:pPr marL="757066" lvl="1" indent="-349415" defTabSz="465887" eaLnBrk="1" hangingPunct="1">
              <a:spcBef>
                <a:spcPct val="20000"/>
              </a:spcBef>
              <a:buClr>
                <a:srgbClr val="FF8D00"/>
              </a:buClr>
              <a:buSzPct val="85000"/>
              <a:buFontTx/>
              <a:buChar char="-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70% of respondents converted to VOYA in 2020 and 30% converted in 2021.</a:t>
            </a:r>
          </a:p>
          <a:p>
            <a:pPr marL="349415" indent="-349415" defTabSz="465887" eaLnBrk="1" hangingPunct="1">
              <a:spcBef>
                <a:spcPct val="20000"/>
              </a:spcBef>
              <a:buClr>
                <a:srgbClr val="FF8D00"/>
              </a:buClr>
              <a:buSzPct val="85000"/>
              <a:buFontTx/>
              <a:buChar char="-"/>
              <a:defRPr/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465887" indent="-465887" defTabSz="465887" eaLnBrk="1" hangingPunct="1">
              <a:spcBef>
                <a:spcPct val="20000"/>
              </a:spcBef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altLang="en-US" sz="15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465887" indent="-465887" defTabSz="465887" eaLnBrk="1" hangingPunct="1">
              <a:spcBef>
                <a:spcPct val="20000"/>
              </a:spcBef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altLang="en-US" sz="15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465887" indent="-465887" defTabSz="465887" eaLnBrk="1" hangingPunct="1">
              <a:spcBef>
                <a:spcPct val="20000"/>
              </a:spcBef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r>
              <a:rPr lang="en-US" altLang="en-US" sz="25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Responders</a:t>
            </a:r>
            <a:r>
              <a:rPr lang="en-US" altLang="en-US" sz="2500" dirty="0">
                <a:solidFill>
                  <a:prstClr val="black"/>
                </a:solidFill>
                <a:latin typeface="Times New Roman" panose="02020603050405020304" pitchFamily="18" charset="0"/>
              </a:rPr>
              <a:t>: </a:t>
            </a:r>
          </a:p>
          <a:p>
            <a:pPr defTabSz="465887" eaLnBrk="1" hangingPunct="1">
              <a:spcBef>
                <a:spcPct val="20000"/>
              </a:spcBef>
              <a:buClr>
                <a:srgbClr val="FF8D00"/>
              </a:buClr>
              <a:buSzPct val="85000"/>
              <a:defRPr/>
            </a:pPr>
            <a:endParaRPr lang="en-US" altLang="en-US" sz="15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757066" lvl="1" indent="-291179" defTabSz="465887" eaLnBrk="1" hangingPunct="1">
              <a:spcBef>
                <a:spcPct val="20000"/>
              </a:spcBef>
              <a:buClr>
                <a:srgbClr val="FF8D00"/>
              </a:buClr>
              <a:buSzPct val="85000"/>
              <a:buFontTx/>
              <a:buChar char="-"/>
              <a:defRPr/>
            </a:pPr>
            <a:r>
              <a:rPr lang="en-US" alt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53% of responders have 14 or more years of service.</a:t>
            </a:r>
          </a:p>
          <a:p>
            <a:pPr marL="407651" lvl="1" defTabSz="465887" eaLnBrk="1" hangingPunct="1">
              <a:spcBef>
                <a:spcPct val="20000"/>
              </a:spcBef>
              <a:buClr>
                <a:srgbClr val="FF8D00"/>
              </a:buClr>
              <a:buSzPct val="85000"/>
              <a:buFont typeface="Wingdings" panose="05000000000000000000" pitchFamily="2" charset="2"/>
              <a:buChar char="§"/>
              <a:defRPr/>
            </a:pPr>
            <a:endParaRPr lang="en-US" alt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7066" lvl="1" indent="-291179" defTabSz="465887" eaLnBrk="1" hangingPunct="1">
              <a:spcBef>
                <a:spcPct val="20000"/>
              </a:spcBef>
              <a:buClr>
                <a:srgbClr val="FF8D00"/>
              </a:buClr>
              <a:buSzPct val="85000"/>
              <a:buFontTx/>
              <a:buChar char="-"/>
              <a:defRPr/>
            </a:pPr>
            <a:r>
              <a:rPr lang="en-US" alt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65% worked at organizations with between 100 and 500 employees.</a:t>
            </a:r>
          </a:p>
          <a:p>
            <a:pPr marL="407651" lvl="1" defTabSz="465887" eaLnBrk="1" hangingPunct="1">
              <a:spcBef>
                <a:spcPct val="20000"/>
              </a:spcBef>
              <a:buClr>
                <a:srgbClr val="FF8D00"/>
              </a:buClr>
              <a:buSzPct val="85000"/>
              <a:buFont typeface="Wingdings" panose="05000000000000000000" pitchFamily="2" charset="2"/>
              <a:buChar char="§"/>
              <a:defRPr/>
            </a:pPr>
            <a:endParaRPr lang="en-US" alt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7066" lvl="1" indent="-291179" defTabSz="465887" eaLnBrk="1" hangingPunct="1">
              <a:spcBef>
                <a:spcPct val="20000"/>
              </a:spcBef>
              <a:buClr>
                <a:srgbClr val="FF8D00"/>
              </a:buClr>
              <a:buSzPct val="85000"/>
              <a:buFontTx/>
              <a:buChar char="-"/>
              <a:defRPr/>
            </a:pPr>
            <a:r>
              <a:rPr lang="en-US" alt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65% of the organization's plans worked with the VBABC for more than 10 years</a:t>
            </a:r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910E565A-E298-D27E-C35A-916561C445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62377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28264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94151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60038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595F1A4-F992-43F7-81CA-40885C70D777}" type="slidenum">
              <a:rPr lang="en-US" altLang="en-US">
                <a:latin typeface="Calibri" panose="020F0502020204030204" pitchFamily="34" charset="0"/>
              </a:rPr>
              <a:pPr/>
              <a:t>2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65887" indent="-465887" defTabSz="465887" eaLnBrk="1" hangingPunct="1">
              <a:spcBef>
                <a:spcPct val="20000"/>
              </a:spcBef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r>
              <a:rPr lang="en-US" altLang="en-US" sz="2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Communication</a:t>
            </a:r>
          </a:p>
          <a:p>
            <a:pPr defTabSz="465887" eaLnBrk="1" hangingPunct="1">
              <a:spcBef>
                <a:spcPct val="20000"/>
              </a:spcBef>
              <a:buClr>
                <a:srgbClr val="FF8D00"/>
              </a:buClr>
              <a:buSzPct val="85000"/>
              <a:defRPr/>
            </a:pPr>
            <a:endParaRPr lang="en-US" altLang="en-US" sz="2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CB83C1-0B3B-423B-BA84-BBD52D29F1CE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95535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9415" indent="-349415" algn="just" defTabSz="465887">
              <a:lnSpc>
                <a:spcPct val="107000"/>
              </a:lnSpc>
              <a:spcBef>
                <a:spcPts val="0"/>
              </a:spcBef>
              <a:spcAft>
                <a:spcPts val="815"/>
              </a:spcAft>
              <a:buFont typeface="Times New Roman" panose="02020603050405020304" pitchFamily="18" charset="0"/>
              <a:buChar char="-"/>
              <a:defRPr/>
            </a:pPr>
            <a:endParaRPr lang="en-US" sz="2000" i="1" dirty="0">
              <a:solidFill>
                <a:prstClr val="black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349415" indent="-349415" algn="just" defTabSz="465887">
              <a:lnSpc>
                <a:spcPct val="107000"/>
              </a:lnSpc>
              <a:spcBef>
                <a:spcPts val="0"/>
              </a:spcBef>
              <a:spcAft>
                <a:spcPts val="815"/>
              </a:spcAft>
              <a:buFont typeface="Times New Roman" panose="02020603050405020304" pitchFamily="18" charset="0"/>
              <a:buChar char="-"/>
              <a:defRPr/>
            </a:pPr>
            <a:r>
              <a:rPr lang="en-US" sz="2000" i="1" dirty="0">
                <a:solidFill>
                  <a:prstClr val="black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Overall results were positive, and we hope to see even higher numbers in specific areas such as communication and processing, in the next survey.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CB83C1-0B3B-423B-BA84-BBD52D29F1CE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53909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RM 2c final.wmf">
            <a:extLst>
              <a:ext uri="{FF2B5EF4-FFF2-40B4-BE49-F238E27FC236}">
                <a16:creationId xmlns:a16="http://schemas.microsoft.com/office/drawing/2014/main" id="{68840B82-3F15-01D4-F4B1-D9B644DEAF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762000"/>
            <a:ext cx="193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E0E7C97-E4F4-D603-B840-D3B626D5739B}"/>
              </a:ext>
            </a:extLst>
          </p:cNvPr>
          <p:cNvCxnSpPr/>
          <p:nvPr userDrawn="1"/>
        </p:nvCxnSpPr>
        <p:spPr>
          <a:xfrm>
            <a:off x="1828800" y="3706813"/>
            <a:ext cx="6858000" cy="1587"/>
          </a:xfrm>
          <a:prstGeom prst="line">
            <a:avLst/>
          </a:prstGeom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6A52547-743E-7265-6366-06DDC3E77D05}"/>
              </a:ext>
            </a:extLst>
          </p:cNvPr>
          <p:cNvSpPr txBox="1"/>
          <p:nvPr userDrawn="1"/>
        </p:nvSpPr>
        <p:spPr>
          <a:xfrm>
            <a:off x="0" y="6324600"/>
            <a:ext cx="9144000" cy="4889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800" dirty="0">
                <a:solidFill>
                  <a:srgbClr val="7F7F7F"/>
                </a:solidFill>
                <a:cs typeface="Arial" panose="020B0604020202020204" pitchFamily="34" charset="0"/>
              </a:rPr>
              <a:t>PRM CONSULTING GROUP, INC • 1814 13</a:t>
            </a:r>
            <a:r>
              <a:rPr lang="en-US" altLang="en-US" sz="800" baseline="30000" dirty="0">
                <a:solidFill>
                  <a:srgbClr val="7F7F7F"/>
                </a:solidFill>
                <a:cs typeface="Arial" panose="020B0604020202020204" pitchFamily="34" charset="0"/>
              </a:rPr>
              <a:t>th</a:t>
            </a:r>
            <a:r>
              <a:rPr lang="en-US" altLang="en-US" sz="800" dirty="0">
                <a:solidFill>
                  <a:srgbClr val="7F7F7F"/>
                </a:solidFill>
                <a:cs typeface="Arial" panose="020B0604020202020204" pitchFamily="34" charset="0"/>
              </a:rPr>
              <a:t> STREET, NW, WASHINGTON, DC • 202.745.3700</a:t>
            </a:r>
          </a:p>
          <a:p>
            <a:pPr eaLnBrk="1" hangingPunct="1">
              <a:defRPr/>
            </a:pPr>
            <a:endParaRPr lang="en-US" altLang="en-US" sz="1800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2435225"/>
            <a:ext cx="6629400" cy="1222375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350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10000"/>
            <a:ext cx="6629400" cy="609600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631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anner2.jpg">
            <a:extLst>
              <a:ext uri="{FF2B5EF4-FFF2-40B4-BE49-F238E27FC236}">
                <a16:creationId xmlns:a16="http://schemas.microsoft.com/office/drawing/2014/main" id="{D49788C7-91B7-C7AE-CD9C-D1C8ED6858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3"/>
          <a:stretch>
            <a:fillRect/>
          </a:stretch>
        </p:blipFill>
        <p:spPr bwMode="auto">
          <a:xfrm>
            <a:off x="0" y="225425"/>
            <a:ext cx="91440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PRM 2c final.wmf">
            <a:extLst>
              <a:ext uri="{FF2B5EF4-FFF2-40B4-BE49-F238E27FC236}">
                <a16:creationId xmlns:a16="http://schemas.microsoft.com/office/drawing/2014/main" id="{F8D6FFF7-F257-B9BC-B313-AB4AC8066A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477000"/>
            <a:ext cx="1371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None/>
              <a:defRPr sz="1800">
                <a:latin typeface="Arial"/>
                <a:cs typeface="Arial"/>
              </a:defRPr>
            </a:lvl1pPr>
            <a:lvl2pPr>
              <a:buClr>
                <a:schemeClr val="tx1">
                  <a:lumMod val="65000"/>
                  <a:lumOff val="35000"/>
                </a:schemeClr>
              </a:buClr>
              <a:buFont typeface="Wingdings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>
              <a:buClr>
                <a:srgbClr val="FF8D00"/>
              </a:buClr>
              <a:defRPr sz="1400">
                <a:latin typeface="Arial"/>
                <a:cs typeface="Arial"/>
              </a:defRPr>
            </a:lvl3pPr>
            <a:lvl4pPr>
              <a:defRPr sz="12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1011933-4379-574C-0031-E555DEA5A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0E60A-A1B3-444E-82E3-F5FD6672D481}" type="datetime1">
              <a:rPr lang="en-US" altLang="en-US"/>
              <a:pPr>
                <a:defRPr/>
              </a:pPr>
              <a:t>5/1/2023</a:t>
            </a:fld>
            <a:endParaRPr lang="en-US" alt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DEEF567-4FCB-1AC0-AC26-10FE1228A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Confidential: 403(b) Retirement Plan Study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D01AB7C-72C8-B73E-6DF7-F6EB1E0D7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B690846-C3AE-44A4-9862-86D86514F43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80663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nner2.jpg">
            <a:extLst>
              <a:ext uri="{FF2B5EF4-FFF2-40B4-BE49-F238E27FC236}">
                <a16:creationId xmlns:a16="http://schemas.microsoft.com/office/drawing/2014/main" id="{312F3F23-31B7-F88A-5A4A-0F38F03F89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3"/>
          <a:stretch>
            <a:fillRect/>
          </a:stretch>
        </p:blipFill>
        <p:spPr bwMode="auto">
          <a:xfrm>
            <a:off x="0" y="225425"/>
            <a:ext cx="91440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PRM 2c final.wmf">
            <a:extLst>
              <a:ext uri="{FF2B5EF4-FFF2-40B4-BE49-F238E27FC236}">
                <a16:creationId xmlns:a16="http://schemas.microsoft.com/office/drawing/2014/main" id="{046080A2-8E3C-49CB-65B2-B3A073D1AD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477000"/>
            <a:ext cx="1371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FF8D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FF8D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2174875"/>
            <a:ext cx="4038600" cy="3951288"/>
          </a:xfrm>
        </p:spPr>
        <p:txBody>
          <a:bodyPr/>
          <a:lstStyle>
            <a:lvl1pPr>
              <a:buFontTx/>
              <a:buNone/>
              <a:defRPr sz="1800">
                <a:latin typeface="Arial"/>
                <a:cs typeface="Arial"/>
              </a:defRPr>
            </a:lvl1pPr>
            <a:lvl2pPr>
              <a:buClr>
                <a:schemeClr val="tx1">
                  <a:lumMod val="65000"/>
                  <a:lumOff val="35000"/>
                </a:schemeClr>
              </a:buClr>
              <a:buFont typeface="Wingdings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>
              <a:buClr>
                <a:srgbClr val="FF8D00"/>
              </a:buClr>
              <a:defRPr sz="1400">
                <a:latin typeface="Arial"/>
                <a:cs typeface="Arial"/>
              </a:defRPr>
            </a:lvl3pPr>
            <a:lvl4pPr>
              <a:defRPr sz="12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48200" y="2174875"/>
            <a:ext cx="4038600" cy="3951288"/>
          </a:xfrm>
        </p:spPr>
        <p:txBody>
          <a:bodyPr/>
          <a:lstStyle>
            <a:lvl1pPr>
              <a:buFontTx/>
              <a:buNone/>
              <a:defRPr sz="1800">
                <a:latin typeface="Arial"/>
                <a:cs typeface="Arial"/>
              </a:defRPr>
            </a:lvl1pPr>
            <a:lvl2pPr>
              <a:buClr>
                <a:schemeClr val="tx1">
                  <a:lumMod val="65000"/>
                  <a:lumOff val="35000"/>
                </a:schemeClr>
              </a:buClr>
              <a:buFont typeface="Wingdings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>
              <a:buClr>
                <a:srgbClr val="FF8D00"/>
              </a:buClr>
              <a:defRPr sz="1400">
                <a:latin typeface="Arial"/>
                <a:cs typeface="Arial"/>
              </a:defRPr>
            </a:lvl3pPr>
            <a:lvl4pPr>
              <a:defRPr sz="12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A435D032-128A-A24D-A815-8F813B9556B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1B120-FDC0-43A4-8F2A-61E5D6138C50}" type="datetime1">
              <a:rPr lang="en-US" altLang="en-US"/>
              <a:pPr>
                <a:defRPr/>
              </a:pPr>
              <a:t>5/1/2023</a:t>
            </a:fld>
            <a:endParaRPr lang="en-US" altLang="en-US" dirty="0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D41823D5-4C7C-9AEC-5864-5EDB4CE4307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Confidential: Total Compensation Study</a:t>
            </a:r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18544CA3-1FB5-2067-98C0-95AA6BD9472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7851374-1B0B-4929-8FA4-1C3EB96590F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80417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nner2.jpg">
            <a:extLst>
              <a:ext uri="{FF2B5EF4-FFF2-40B4-BE49-F238E27FC236}">
                <a16:creationId xmlns:a16="http://schemas.microsoft.com/office/drawing/2014/main" id="{5FEFE2BD-C2FA-5B90-4567-E5B32DAED0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3"/>
          <a:stretch>
            <a:fillRect/>
          </a:stretch>
        </p:blipFill>
        <p:spPr bwMode="auto">
          <a:xfrm>
            <a:off x="0" y="225425"/>
            <a:ext cx="91440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PRM 2c final.wmf">
            <a:extLst>
              <a:ext uri="{FF2B5EF4-FFF2-40B4-BE49-F238E27FC236}">
                <a16:creationId xmlns:a16="http://schemas.microsoft.com/office/drawing/2014/main" id="{217C6D3B-F24F-D201-FD7B-8162797A41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477000"/>
            <a:ext cx="1371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025635B2-8AEC-298E-8EFA-6EEC91855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3C96E-390C-4E52-AF97-6C41FD9EF716}" type="datetime1">
              <a:rPr lang="en-US" altLang="en-US"/>
              <a:pPr>
                <a:defRPr/>
              </a:pPr>
              <a:t>5/1/2023</a:t>
            </a:fld>
            <a:endParaRPr lang="en-US" alt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710A4E1-8A61-CC17-2CB6-F9DB3BD46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Confidential: Total Compensation Study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1FE6DE8-4594-8DE8-5FD3-034AA2D6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CBF12DE-F33C-4F58-AF6E-D959F6435B4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13552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RM 2c final.wmf">
            <a:extLst>
              <a:ext uri="{FF2B5EF4-FFF2-40B4-BE49-F238E27FC236}">
                <a16:creationId xmlns:a16="http://schemas.microsoft.com/office/drawing/2014/main" id="{950AADA6-EF77-4B8D-1873-4629D1D9E2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477000"/>
            <a:ext cx="1371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8825A5D5-E9DD-3BDF-6D29-60642A60C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1CD4C-ADEF-46DE-9F50-EA1F8725A8A3}" type="datetime1">
              <a:rPr lang="en-US" altLang="en-US"/>
              <a:pPr>
                <a:defRPr/>
              </a:pPr>
              <a:t>5/1/2023</a:t>
            </a:fld>
            <a:endParaRPr lang="en-US" alt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CA811CA-77E9-E0A6-0D66-436750EBE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Confidential: Total Compensation Study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A90F80E-9DA3-31DF-29F8-F64261B7A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30DEAA-C708-4673-AFD3-040132DD4A4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1217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RM 2c final.wmf">
            <a:extLst>
              <a:ext uri="{FF2B5EF4-FFF2-40B4-BE49-F238E27FC236}">
                <a16:creationId xmlns:a16="http://schemas.microsoft.com/office/drawing/2014/main" id="{2138C5AB-703A-E61D-6C3C-45E38F7B6F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477000"/>
            <a:ext cx="1371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2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buFontTx/>
              <a:buNone/>
              <a:defRPr sz="1800">
                <a:latin typeface="Arial"/>
                <a:cs typeface="Arial"/>
              </a:defRPr>
            </a:lvl1pPr>
            <a:lvl2pPr>
              <a:buClr>
                <a:schemeClr val="tx1">
                  <a:lumMod val="65000"/>
                  <a:lumOff val="35000"/>
                </a:schemeClr>
              </a:buClr>
              <a:buFont typeface="Wingdings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>
              <a:buClr>
                <a:srgbClr val="FF8D00"/>
              </a:buClr>
              <a:defRPr sz="1400">
                <a:latin typeface="Arial"/>
                <a:cs typeface="Arial"/>
              </a:defRPr>
            </a:lvl3pPr>
            <a:lvl4pPr>
              <a:defRPr sz="12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FF8D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71276CFC-F2DF-52E3-28AF-2C9F3A861B3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DFD5C-8209-4D10-9BC0-58F7930C9961}" type="datetime1">
              <a:rPr lang="en-US" altLang="en-US"/>
              <a:pPr>
                <a:defRPr/>
              </a:pPr>
              <a:t>5/1/2023</a:t>
            </a:fld>
            <a:endParaRPr lang="en-US" altLang="en-US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216815F3-BD8C-6C87-6A15-E3411773196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Confidential: Total Compensation Study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AEAFAB49-30A2-142E-92F7-516D03BE060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F4134F-7F6D-4836-8B18-3A8DDEBC29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71044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4375777-C413-AA3F-0FEB-DC3252CC83B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A0FA8AE-BBCE-5B32-1F74-BEF3C79358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6688E-2027-E396-F3FE-4F9070B72E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7C4ADB2-4AB5-4EEC-8892-BEF2392BBDE9}" type="datetime1">
              <a:rPr lang="en-US" altLang="en-US"/>
              <a:pPr>
                <a:defRPr/>
              </a:pPr>
              <a:t>5/1/2023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657AF-FB54-F88B-C67A-69C204D3AA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altLang="en-US" dirty="0"/>
              <a:t>Confidential: 403(b) Retirement Plan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9ED60-D446-AB11-0253-C2B1BF46FE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52064A7-06F2-4952-8957-95B8B906F87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Arial"/>
          <a:ea typeface="Arial" pitchFamily="-112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12" charset="0"/>
          <a:ea typeface="Arial" pitchFamily="-112" charset="0"/>
          <a:cs typeface="Arial" pitchFamily="-112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12" charset="0"/>
          <a:ea typeface="Arial" pitchFamily="-112" charset="0"/>
          <a:cs typeface="Arial" pitchFamily="-112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12" charset="0"/>
          <a:ea typeface="Arial" pitchFamily="-112" charset="0"/>
          <a:cs typeface="Arial" pitchFamily="-112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12" charset="0"/>
          <a:ea typeface="Arial" pitchFamily="-112" charset="0"/>
          <a:cs typeface="Arial" pitchFamily="-112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12" charset="0"/>
          <a:ea typeface="Arial" pitchFamily="-112" charset="0"/>
          <a:cs typeface="Arial" pitchFamily="-112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12" charset="0"/>
          <a:ea typeface="Arial" pitchFamily="-112" charset="0"/>
          <a:cs typeface="Arial" pitchFamily="-112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12" charset="0"/>
          <a:ea typeface="Arial" pitchFamily="-112" charset="0"/>
          <a:cs typeface="Arial" pitchFamily="-112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12" charset="0"/>
          <a:ea typeface="Arial" pitchFamily="-112" charset="0"/>
          <a:cs typeface="Arial" pitchFamily="-112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595959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F8D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C7F2F-0536-310F-B583-99EDC189D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2046287"/>
            <a:ext cx="7620000" cy="151447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en-US" sz="40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 Report of </a:t>
            </a:r>
            <a:r>
              <a:rPr lang="en-US" alt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SBA Master Defined Contribution Trust Plans</a:t>
            </a:r>
            <a:endParaRPr lang="en-US" alt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2B3E10-96BC-99E3-7053-A1C63E15D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810000"/>
            <a:ext cx="6629400" cy="914400"/>
          </a:xfrm>
        </p:spPr>
        <p:txBody>
          <a:bodyPr>
            <a:normAutofit fontScale="62500" lnSpcReduction="20000"/>
          </a:bodyPr>
          <a:lstStyle/>
          <a:p>
            <a:pPr algn="ctr" eaLnBrk="1" hangingPunct="1">
              <a:lnSpc>
                <a:spcPct val="70000"/>
              </a:lnSpc>
              <a:spcAft>
                <a:spcPts val="600"/>
              </a:spcAft>
              <a:defRPr/>
            </a:pPr>
            <a:r>
              <a:rPr lang="en-US" alt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Prepared by: </a:t>
            </a:r>
          </a:p>
          <a:p>
            <a:pPr algn="ctr" eaLnBrk="1" hangingPunct="1">
              <a:lnSpc>
                <a:spcPct val="70000"/>
              </a:lnSpc>
              <a:spcAft>
                <a:spcPts val="600"/>
              </a:spcAft>
              <a:defRPr/>
            </a:pPr>
            <a:r>
              <a:rPr lang="en-US" alt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Michael J. Rhim </a:t>
            </a:r>
          </a:p>
          <a:p>
            <a:pPr algn="ctr" eaLnBrk="1" hangingPunct="1">
              <a:lnSpc>
                <a:spcPct val="70000"/>
              </a:lnSpc>
              <a:spcAft>
                <a:spcPts val="600"/>
              </a:spcAft>
              <a:defRPr/>
            </a:pPr>
            <a:r>
              <a:rPr lang="en-US" alt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Principal – PRM Consulting Group</a:t>
            </a:r>
          </a:p>
          <a:p>
            <a:pPr algn="ctr" eaLnBrk="1" hangingPunct="1">
              <a:lnSpc>
                <a:spcPct val="70000"/>
              </a:lnSpc>
              <a:spcAft>
                <a:spcPts val="600"/>
              </a:spcAft>
              <a:defRPr/>
            </a:pPr>
            <a:r>
              <a:rPr lang="en-US" alt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May 10, 2023</a:t>
            </a:r>
          </a:p>
          <a:p>
            <a:pPr algn="ctr" eaLnBrk="1" hangingPunct="1">
              <a:lnSpc>
                <a:spcPct val="70000"/>
              </a:lnSpc>
              <a:spcAft>
                <a:spcPts val="600"/>
              </a:spcAft>
              <a:defRPr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70000"/>
              </a:lnSpc>
              <a:spcAft>
                <a:spcPts val="600"/>
              </a:spcAft>
              <a:defRPr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70000"/>
              </a:lnSpc>
              <a:defRPr/>
            </a:pPr>
            <a:endParaRPr lang="en-US" altLang="en-US" sz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B4C72C-B38A-3508-3237-A06F1CF09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75" y="1289050"/>
            <a:ext cx="2762250" cy="4762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FAAC9C3F-43EF-1BC4-BCC0-ADEC78EE39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3016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Appendix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FEA6538-BF8E-BBC5-EA3B-82299B9141D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09600" y="1425575"/>
            <a:ext cx="8077200" cy="5130800"/>
          </a:xfrm>
        </p:spPr>
        <p:txBody>
          <a:bodyPr/>
          <a:lstStyle/>
          <a:p>
            <a:pPr marL="457200" indent="-457200" algn="just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400" b="1" i="1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457200" indent="-457200" algn="just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r>
              <a:rPr lang="en-US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100%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respondents feel confident their retirement data is secure with VOYA. </a:t>
            </a:r>
          </a:p>
          <a:p>
            <a:pPr marL="457200" indent="-457200" algn="just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r>
              <a:rPr lang="en-US" sz="2000" b="1" i="1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94.1%</a:t>
            </a:r>
            <a:r>
              <a:rPr lang="en-US" sz="20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of respondents agree or strongly agree they know VBABC’s Investment Committee operates in their best interest.</a:t>
            </a:r>
          </a:p>
          <a:p>
            <a:pPr marL="457200" indent="-457200" algn="just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90%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of respondents were satisfied or very satisfied that </a:t>
            </a:r>
            <a:r>
              <a:rPr lang="en-US" sz="20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the VBABC’s Team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Associates are available to answer questions and provide knowledgeable answers.</a:t>
            </a:r>
          </a:p>
          <a:p>
            <a:pPr marL="457200" indent="-457200" algn="just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r>
              <a:rPr lang="en-US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88%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respondents were unsure if the bank’s costs for retirement services have been less under the VBABC Master DC Plan.</a:t>
            </a:r>
          </a:p>
          <a:p>
            <a:pPr marL="0" indent="0" eaLnBrk="1" hangingPunct="1">
              <a:buClr>
                <a:srgbClr val="FF8D00"/>
              </a:buClr>
              <a:buSzPct val="85000"/>
              <a:defRPr/>
            </a:pPr>
            <a:endParaRPr lang="en-US" sz="2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00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00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0" indent="0" eaLnBrk="1" hangingPunct="1">
              <a:buClr>
                <a:srgbClr val="FF8D00"/>
              </a:buClr>
              <a:buSzPct val="85000"/>
              <a:defRPr/>
            </a:pPr>
            <a:r>
              <a:rPr lang="en-US" sz="20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400" b="1" dirty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 marL="0" indent="0" eaLnBrk="1" hangingPunct="1">
              <a:buClr>
                <a:srgbClr val="FF8D00"/>
              </a:buClr>
              <a:buSzPct val="85000"/>
              <a:defRPr/>
            </a:pP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5364" name="Date Placeholder 5">
            <a:extLst>
              <a:ext uri="{FF2B5EF4-FFF2-40B4-BE49-F238E27FC236}">
                <a16:creationId xmlns:a16="http://schemas.microsoft.com/office/drawing/2014/main" id="{40B20C71-A515-9C90-6576-7C84EFBC9661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8D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15365" name="Slide Number Placeholder 4">
            <a:extLst>
              <a:ext uri="{FF2B5EF4-FFF2-40B4-BE49-F238E27FC236}">
                <a16:creationId xmlns:a16="http://schemas.microsoft.com/office/drawing/2014/main" id="{28CFB410-FFEF-5A41-5EC4-B861F5B902F4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8D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063841-35DE-4D85-A397-849F25392D7B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4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581A37C-FAF3-FF8F-D610-C5CAEA1E87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3016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Appendix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C5D58AF-F63E-FD16-AE31-6A25025609E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42257" y="1917019"/>
            <a:ext cx="8044543" cy="3416981"/>
          </a:xfrm>
        </p:spPr>
        <p:txBody>
          <a:bodyPr/>
          <a:lstStyle/>
          <a:p>
            <a:pPr marL="457200" indent="-457200" algn="just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r>
              <a:rPr lang="en-US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82.3%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respondents agree or strongly agree that VOYA processes loans and hardship withdrawals fast, accurately, and effectively. </a:t>
            </a:r>
          </a:p>
          <a:p>
            <a:pPr marL="457200" indent="-457200" algn="just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r>
              <a:rPr lang="en-US" sz="2000" b="1" i="1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76%</a:t>
            </a:r>
            <a:r>
              <a:rPr lang="en-US" sz="20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of responders are pleased with the current investment menu.</a:t>
            </a:r>
            <a:endParaRPr lang="en-US" sz="2000" b="1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r>
              <a:rPr lang="en-US" sz="2000" b="1" i="1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70% </a:t>
            </a:r>
            <a:r>
              <a:rPr lang="en-US" sz="20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of respondents were satisfied with the timeliness and accuracy of responses provided by VOYA advisors. </a:t>
            </a:r>
          </a:p>
          <a:p>
            <a:pPr marL="457200" indent="-457200" algn="just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r>
              <a:rPr lang="en-US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64.7%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respondents agree or strongly agree that VOYA sends communications that are relevant to their needs.</a:t>
            </a:r>
          </a:p>
          <a:p>
            <a:pPr marL="457200" indent="-457200" algn="just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20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defRPr/>
            </a:pPr>
            <a:b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400" dirty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400" b="1" dirty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 marL="0" indent="0" eaLnBrk="1" hangingPunct="1">
              <a:buClr>
                <a:srgbClr val="FF8D00"/>
              </a:buClr>
              <a:buSzPct val="85000"/>
              <a:defRPr/>
            </a:pP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9F26EF38-B2C9-8467-53F4-18F4A995B33D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8D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634E4AFC-66D6-4A50-30C6-AC054D74D422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8D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8BA0165-C109-4E43-86D2-8CBFA54AC732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0EB0AE63-5250-569A-BAE8-673A4A9C64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3016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Appendix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5D46D71D-B318-2BD1-54DE-2879B783726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09600" y="1500187"/>
            <a:ext cx="8077200" cy="4800600"/>
          </a:xfrm>
        </p:spPr>
        <p:txBody>
          <a:bodyPr/>
          <a:lstStyle/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2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60%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of respondents were satisfied or very satisfied with VOYA’s Employee Education Services. </a:t>
            </a:r>
          </a:p>
          <a:p>
            <a:pPr marL="457200" indent="-457200" algn="just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r>
              <a:rPr lang="en-US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59%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respondents are familiar with the SageView 411 services that are available for their employees.</a:t>
            </a:r>
          </a:p>
          <a:p>
            <a:pPr marL="457200" indent="-457200" algn="just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r>
              <a:rPr lang="en-US" sz="2000" b="1" i="1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About 58% </a:t>
            </a:r>
            <a:r>
              <a:rPr lang="en-US" sz="20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of responders are aware that joining the master trust has reduced their liability. 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r>
              <a:rPr lang="en-US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55%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 respondents were satisfied or very satisfied that VOYA Associates are available to answer questions and provide knowledgeable answers. 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Clr>
                <a:srgbClr val="FF8D00"/>
              </a:buClr>
              <a:buSzPct val="85000"/>
              <a:defRPr/>
            </a:pP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b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400" dirty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400" b="1" dirty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 marL="0" indent="0" eaLnBrk="1" hangingPunct="1">
              <a:buClr>
                <a:srgbClr val="FF8D00"/>
              </a:buClr>
              <a:buSzPct val="85000"/>
              <a:defRPr/>
            </a:pP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7412" name="Date Placeholder 5">
            <a:extLst>
              <a:ext uri="{FF2B5EF4-FFF2-40B4-BE49-F238E27FC236}">
                <a16:creationId xmlns:a16="http://schemas.microsoft.com/office/drawing/2014/main" id="{E0D7EEB6-1678-F7C8-04A9-D9B199768B50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8D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17413" name="Slide Number Placeholder 4">
            <a:extLst>
              <a:ext uri="{FF2B5EF4-FFF2-40B4-BE49-F238E27FC236}">
                <a16:creationId xmlns:a16="http://schemas.microsoft.com/office/drawing/2014/main" id="{4190E62E-709C-E25C-1FA2-C4CA4E3CA85B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8D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0E65DF4-7D97-4D81-AF0F-306155D2ED84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2DB5FD2D-34F1-9B6F-4168-3CCFD9842E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315686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FDEA6C7A-219B-C3BB-A8A9-B1018B4BDCC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09600" y="1425575"/>
            <a:ext cx="8229600" cy="4800600"/>
          </a:xfrm>
        </p:spPr>
        <p:txBody>
          <a:bodyPr>
            <a:normAutofit/>
          </a:bodyPr>
          <a:lstStyle/>
          <a:p>
            <a:pPr marL="0" indent="0" eaLnBrk="1" hangingPunct="1">
              <a:buClr>
                <a:srgbClr val="FF8D00"/>
              </a:buClr>
              <a:buSzPct val="85000"/>
              <a:defRPr/>
            </a:pPr>
            <a:endParaRPr lang="en-US" altLang="en-US" sz="2400" b="1" dirty="0">
              <a:latin typeface="Times New Roman" panose="02020603050405020304" pitchFamily="18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Survey Conducted 			</a:t>
            </a:r>
          </a:p>
          <a:p>
            <a:pPr marL="0" indent="0" algn="just" eaLnBrk="1" hangingPunct="1">
              <a:buClr>
                <a:srgbClr val="FF8D00"/>
              </a:buClr>
              <a:buSzPct val="85000"/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February 2 – February 17 </a:t>
            </a:r>
          </a:p>
          <a:p>
            <a:pPr marL="0" indent="0" algn="just" eaLnBrk="1" hangingPunct="1">
              <a:buClr>
                <a:srgbClr val="FF8D00"/>
              </a:buClr>
              <a:buSzPct val="85000"/>
              <a:defRPr/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Survey Objective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 eaLnBrk="1" hangingPunct="1">
              <a:buClr>
                <a:srgbClr val="FF8D00"/>
              </a:buClr>
              <a:buSzPct val="85000"/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Conduct survey of banks in the SBA Master Defined 	Contribution Trust Plans to gain feedback on client 	satisfaction since the 2020 conversion:</a:t>
            </a:r>
          </a:p>
          <a:p>
            <a:pPr marL="0" indent="0" algn="just" eaLnBrk="1" hangingPunct="1">
              <a:spcBef>
                <a:spcPts val="0"/>
              </a:spcBef>
              <a:buClr>
                <a:srgbClr val="FF8D00"/>
              </a:buClr>
              <a:buSzPct val="85000"/>
              <a:defRPr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 eaLnBrk="1" hangingPunct="1">
              <a:spcBef>
                <a:spcPts val="0"/>
              </a:spcBef>
              <a:buSzPct val="85000"/>
              <a:buFontTx/>
              <a:buChar char="-"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 VOYA as recordkeeper and custodian</a:t>
            </a:r>
          </a:p>
          <a:p>
            <a:pPr lvl="2" algn="just" eaLnBrk="1" hangingPunct="1">
              <a:spcBef>
                <a:spcPts val="0"/>
              </a:spcBef>
              <a:buSzPct val="85000"/>
              <a:buFontTx/>
              <a:buChar char="-"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 SageView Advisory as 3(38) Fiduciary </a:t>
            </a:r>
          </a:p>
          <a:p>
            <a:pPr marL="0" indent="0" eaLnBrk="1" hangingPunct="1">
              <a:buClr>
                <a:srgbClr val="FF8D00"/>
              </a:buClr>
              <a:buSzPct val="85000"/>
              <a:defRPr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 marL="0" indent="0" eaLnBrk="1" hangingPunct="1">
              <a:buClr>
                <a:srgbClr val="FF8D00"/>
              </a:buClr>
              <a:buSzPct val="85000"/>
              <a:defRPr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1268" name="Date Placeholder 5">
            <a:extLst>
              <a:ext uri="{FF2B5EF4-FFF2-40B4-BE49-F238E27FC236}">
                <a16:creationId xmlns:a16="http://schemas.microsoft.com/office/drawing/2014/main" id="{9CA7FB02-8C6A-C0E9-093D-ACABE9F868D4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8D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11269" name="Slide Number Placeholder 4">
            <a:extLst>
              <a:ext uri="{FF2B5EF4-FFF2-40B4-BE49-F238E27FC236}">
                <a16:creationId xmlns:a16="http://schemas.microsoft.com/office/drawing/2014/main" id="{274F1732-D2EB-F2D1-9C16-617DB1C4BC2B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8D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6DF16A4-4F73-4E1C-BCB5-B180D7DF50C3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499211-D1F7-FDF4-85AC-8D38A8AD1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997075"/>
            <a:ext cx="16764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F79B5073-86E6-044F-83F1-E0960AB42A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08877DBB-D750-DCDF-3806-76AA37CD0A9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09600" y="1425575"/>
            <a:ext cx="8077200" cy="4800600"/>
          </a:xfrm>
        </p:spPr>
        <p:txBody>
          <a:bodyPr>
            <a:normAutofit fontScale="25000" lnSpcReduction="20000"/>
          </a:bodyPr>
          <a:lstStyle/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Respondents:</a:t>
            </a:r>
            <a:endParaRPr lang="en-US" altLang="en-US" sz="9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8D00"/>
              </a:buClr>
              <a:buSzPct val="85000"/>
              <a:tabLst/>
              <a:defRPr/>
            </a:pPr>
            <a:endParaRPr kumimoji="0" lang="en-US" altLang="en-US" sz="7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 algn="just" eaLnBrk="1" hangingPunct="1">
              <a:buClr>
                <a:srgbClr val="FF8D00"/>
              </a:buClr>
              <a:buSzPct val="85000"/>
              <a:buNone/>
              <a:defRPr/>
            </a:pPr>
            <a:r>
              <a:rPr kumimoji="0" lang="en-US" altLang="en-US" sz="8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	</a:t>
            </a:r>
            <a:r>
              <a:rPr kumimoji="0" lang="en-US" alt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37 banks responded</a:t>
            </a:r>
          </a:p>
          <a:p>
            <a:pPr marL="800100" lvl="2" indent="0" algn="just" eaLnBrk="1" hangingPunct="1">
              <a:buSzPct val="85000"/>
              <a:buNone/>
              <a:defRPr/>
            </a:pPr>
            <a:endParaRPr kumimoji="0" lang="en-US" alt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 algn="just" eaLnBrk="1" hangingPunct="1">
              <a:buClr>
                <a:srgbClr val="FF8D00"/>
              </a:buClr>
              <a:buSzPct val="85000"/>
              <a:buNone/>
              <a:defRPr/>
            </a:pPr>
            <a:r>
              <a:rPr kumimoji="0" lang="en-US" alt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	29 banks completed all or portions of the survey (78%)</a:t>
            </a:r>
          </a:p>
          <a:p>
            <a:pPr lvl="1" indent="-342900" algn="just" eaLnBrk="1" hangingPunct="1">
              <a:buClr>
                <a:srgbClr val="FF8D00"/>
              </a:buClr>
              <a:buSzPct val="85000"/>
              <a:buFontTx/>
              <a:buChar char="-"/>
              <a:defRPr/>
            </a:pPr>
            <a:endParaRPr kumimoji="0" lang="en-US" alt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 algn="just" eaLnBrk="1" hangingPunct="1">
              <a:buSzPct val="85000"/>
              <a:buNone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	70% of the banks converted to VOYA in 2020 </a:t>
            </a:r>
          </a:p>
          <a:p>
            <a:pPr lvl="1" indent="-342900" algn="just" eaLnBrk="1" hangingPunct="1">
              <a:buSzPct val="85000"/>
              <a:buFontTx/>
              <a:buChar char="-"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00050" lvl="1" indent="0" algn="just" eaLnBrk="1" hangingPunct="1">
              <a:buSzPct val="85000"/>
              <a:buNone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	30% of the banks converted to VOYA in 2021</a:t>
            </a:r>
          </a:p>
          <a:p>
            <a:pPr lvl="1" algn="just" eaLnBrk="1" hangingPunct="1">
              <a:buSzPct val="85000"/>
              <a:buFontTx/>
              <a:buChar char="-"/>
              <a:defRPr/>
            </a:pPr>
            <a:endParaRPr lang="en-US" alt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just" eaLnBrk="1" hangingPunct="1">
              <a:buSzPct val="85000"/>
              <a:buNone/>
              <a:defRPr/>
            </a:pPr>
            <a:r>
              <a:rPr lang="en-US" altLang="en-US" sz="7200" dirty="0">
                <a:latin typeface="Arial" panose="020B0604020202020204" pitchFamily="34" charset="0"/>
                <a:cs typeface="Arial" panose="020B0604020202020204" pitchFamily="34" charset="0"/>
              </a:rPr>
              <a:t>-	53% of responders have 14 or more years of service</a:t>
            </a:r>
          </a:p>
          <a:p>
            <a:pPr marL="0" indent="0" algn="just" eaLnBrk="1" hangingPunct="1">
              <a:buClr>
                <a:srgbClr val="FF8D00"/>
              </a:buClr>
              <a:buSzPct val="85000"/>
              <a:defRPr/>
            </a:pPr>
            <a:endParaRPr lang="en-US" alt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just" eaLnBrk="1" hangingPunct="1">
              <a:buSzPct val="85000"/>
              <a:buNone/>
              <a:defRPr/>
            </a:pPr>
            <a:r>
              <a:rPr lang="en-US" altLang="en-US" sz="7200" dirty="0">
                <a:latin typeface="Arial" panose="020B0604020202020204" pitchFamily="34" charset="0"/>
                <a:cs typeface="Arial" panose="020B0604020202020204" pitchFamily="34" charset="0"/>
              </a:rPr>
              <a:t>-	65% of responders work at banks with between 100 - 500 	employees</a:t>
            </a:r>
          </a:p>
          <a:p>
            <a:pPr marL="0" indent="0" algn="just" eaLnBrk="1" hangingPunct="1">
              <a:buClr>
                <a:srgbClr val="FF8D00"/>
              </a:buClr>
              <a:buSzPct val="85000"/>
              <a:defRPr/>
            </a:pPr>
            <a:endParaRPr lang="en-US" alt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just" eaLnBrk="1" hangingPunct="1">
              <a:buSzPct val="85000"/>
              <a:buNone/>
              <a:defRPr/>
            </a:pPr>
            <a:r>
              <a:rPr lang="en-US" altLang="en-US" sz="7200" dirty="0">
                <a:latin typeface="Arial" panose="020B0604020202020204" pitchFamily="34" charset="0"/>
                <a:cs typeface="Arial" panose="020B0604020202020204" pitchFamily="34" charset="0"/>
              </a:rPr>
              <a:t>-	65% of the banks have had retirement plans with the VBABC for 	more than 10 years   </a:t>
            </a:r>
          </a:p>
          <a:p>
            <a:pPr marL="857250" lvl="1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alt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3316" name="Date Placeholder 5">
            <a:extLst>
              <a:ext uri="{FF2B5EF4-FFF2-40B4-BE49-F238E27FC236}">
                <a16:creationId xmlns:a16="http://schemas.microsoft.com/office/drawing/2014/main" id="{471C59D6-AA84-4653-17BB-E4749D4BEC11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8D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13317" name="Slide Number Placeholder 4">
            <a:extLst>
              <a:ext uri="{FF2B5EF4-FFF2-40B4-BE49-F238E27FC236}">
                <a16:creationId xmlns:a16="http://schemas.microsoft.com/office/drawing/2014/main" id="{1D86CBFA-D389-F786-8C5F-16D2F0BAD51B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8D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D11456B-49AD-4391-A360-BDFCBB84B922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3F1B-7372-5E07-24E9-B90C41336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 wrap="square" anchor="b">
            <a:normAutofit fontScale="90000"/>
          </a:bodyPr>
          <a:lstStyle/>
          <a:p>
            <a:pPr algn="ctr"/>
            <a:r>
              <a:rPr lang="en-US" sz="3600" b="1" i="1" dirty="0">
                <a:solidFill>
                  <a:schemeClr val="tx1"/>
                </a:solidFill>
              </a:rPr>
              <a:t>Type of Questions Asked in the Survey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04872-D499-3B14-A7BD-2CB750BD8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B690846-C3AE-44A4-9862-86D86514F43D}" type="slidenum">
              <a:rPr lang="en-US" altLang="en-US" smtClean="0"/>
              <a:pPr>
                <a:spcAft>
                  <a:spcPts val="600"/>
                </a:spcAft>
                <a:defRPr/>
              </a:pPr>
              <a:t>3</a:t>
            </a:fld>
            <a:endParaRPr lang="en-US" altLang="en-US" dirty="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DB13A9E1-444D-4400-1ABD-9976FA31D4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787280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1228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FAAC9C3F-43EF-1BC4-BCC0-ADEC78EE39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301625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Take Aways Based on the Results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FEA6538-BF8E-BBC5-EA3B-82299B9141D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09600" y="1425575"/>
            <a:ext cx="8077200" cy="4670425"/>
          </a:xfrm>
        </p:spPr>
        <p:txBody>
          <a:bodyPr/>
          <a:lstStyle/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400" b="1" i="1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457200" indent="-457200" algn="just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Respondents are satisfied with the Investment Fund offerings (76%)</a:t>
            </a:r>
          </a:p>
          <a:p>
            <a:pPr marL="457200" indent="-457200" algn="just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Respondents are confident in data security with the Voya site (100%)</a:t>
            </a:r>
          </a:p>
          <a:p>
            <a:pPr marL="457200" indent="-457200" algn="just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Respondents are satisfied with customer service from:</a:t>
            </a:r>
          </a:p>
          <a:p>
            <a:pPr lvl="1" algn="just" eaLnBrk="1" hangingPunct="1">
              <a:buClr>
                <a:srgbClr val="FF8D00"/>
              </a:buClr>
              <a:buSzPct val="85000"/>
              <a:buFontTx/>
              <a:buChar char="-"/>
              <a:defRPr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Benefits Corporation team (90%)</a:t>
            </a:r>
          </a:p>
          <a:p>
            <a:pPr lvl="1" algn="just" eaLnBrk="1" hangingPunct="1">
              <a:buClr>
                <a:srgbClr val="FF8D00"/>
              </a:buClr>
              <a:buSzPct val="85000"/>
              <a:buFontTx/>
              <a:buChar char="-"/>
              <a:defRPr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Voya (70%)</a:t>
            </a: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200" b="1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eaLnBrk="1" hangingPunct="1">
              <a:buClr>
                <a:srgbClr val="FF8D00"/>
              </a:buClr>
              <a:buSzPct val="85000"/>
              <a:defRPr/>
            </a:pPr>
            <a:endParaRPr lang="en-US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00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00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0" indent="0" eaLnBrk="1" hangingPunct="1">
              <a:buClr>
                <a:srgbClr val="FF8D00"/>
              </a:buClr>
              <a:buSzPct val="85000"/>
              <a:defRPr/>
            </a:pPr>
            <a:r>
              <a:rPr lang="en-US" sz="20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400" b="1" dirty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 marL="0" indent="0" eaLnBrk="1" hangingPunct="1">
              <a:buClr>
                <a:srgbClr val="FF8D00"/>
              </a:buClr>
              <a:buSzPct val="85000"/>
              <a:defRPr/>
            </a:pP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5364" name="Date Placeholder 5">
            <a:extLst>
              <a:ext uri="{FF2B5EF4-FFF2-40B4-BE49-F238E27FC236}">
                <a16:creationId xmlns:a16="http://schemas.microsoft.com/office/drawing/2014/main" id="{40B20C71-A515-9C90-6576-7C84EFBC9661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8D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15365" name="Slide Number Placeholder 4">
            <a:extLst>
              <a:ext uri="{FF2B5EF4-FFF2-40B4-BE49-F238E27FC236}">
                <a16:creationId xmlns:a16="http://schemas.microsoft.com/office/drawing/2014/main" id="{28CFB410-FFEF-5A41-5EC4-B861F5B902F4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8D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063841-35DE-4D85-A397-849F25392D7B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</a:pPr>
              <a:t>4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43E59E-A504-2981-8DB9-5955A47BC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435" y="4724400"/>
            <a:ext cx="2226129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FAAC9C3F-43EF-1BC4-BCC0-ADEC78EE39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301625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Take Aways Based on the Results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FEA6538-BF8E-BBC5-EA3B-82299B9141D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09600" y="1425575"/>
            <a:ext cx="7924800" cy="5130800"/>
          </a:xfrm>
        </p:spPr>
        <p:txBody>
          <a:bodyPr/>
          <a:lstStyle/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400" b="1" i="1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457200" indent="-457200" algn="just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Respondents are unsure if retirement costs, and fiduciary liability has been reduced with the new arrangement (88%/58%)</a:t>
            </a:r>
          </a:p>
          <a:p>
            <a:pPr marL="457200" indent="-457200" algn="just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Respondents are satisfied with Voya’s employee education services and participant communications (65%)</a:t>
            </a:r>
          </a:p>
          <a:p>
            <a:pPr marL="457200" indent="-457200" algn="just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Respondents are somewhat knowledgeable about SageView 411 (59%)</a:t>
            </a: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200" b="1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eaLnBrk="1" hangingPunct="1">
              <a:buClr>
                <a:srgbClr val="FF8D00"/>
              </a:buClr>
              <a:buSzPct val="85000"/>
              <a:defRPr/>
            </a:pPr>
            <a:endParaRPr lang="en-US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00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00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0" indent="0" eaLnBrk="1" hangingPunct="1">
              <a:buClr>
                <a:srgbClr val="FF8D00"/>
              </a:buClr>
              <a:buSzPct val="85000"/>
              <a:defRPr/>
            </a:pPr>
            <a:r>
              <a:rPr lang="en-US" sz="20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400" b="1" dirty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 marL="0" indent="0" eaLnBrk="1" hangingPunct="1">
              <a:buClr>
                <a:srgbClr val="FF8D00"/>
              </a:buClr>
              <a:buSzPct val="85000"/>
              <a:defRPr/>
            </a:pP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5364" name="Date Placeholder 5">
            <a:extLst>
              <a:ext uri="{FF2B5EF4-FFF2-40B4-BE49-F238E27FC236}">
                <a16:creationId xmlns:a16="http://schemas.microsoft.com/office/drawing/2014/main" id="{40B20C71-A515-9C90-6576-7C84EFBC9661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8D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15365" name="Slide Number Placeholder 4">
            <a:extLst>
              <a:ext uri="{FF2B5EF4-FFF2-40B4-BE49-F238E27FC236}">
                <a16:creationId xmlns:a16="http://schemas.microsoft.com/office/drawing/2014/main" id="{28CFB410-FFEF-5A41-5EC4-B861F5B902F4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8D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063841-35DE-4D85-A397-849F25392D7B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pic>
        <p:nvPicPr>
          <p:cNvPr id="5" name="Picture 4" descr="Croissant and cappuccinos at cafe table">
            <a:extLst>
              <a:ext uri="{FF2B5EF4-FFF2-40B4-BE49-F238E27FC236}">
                <a16:creationId xmlns:a16="http://schemas.microsoft.com/office/drawing/2014/main" id="{6647432F-BD5A-4A08-E887-07CB4C98C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4079518"/>
            <a:ext cx="2590800" cy="172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58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53A7FCDF-FF65-1EA8-0841-EC9C4B2523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01625"/>
            <a:ext cx="9296400" cy="1143000"/>
          </a:xfrm>
        </p:spPr>
        <p:txBody>
          <a:bodyPr/>
          <a:lstStyle/>
          <a:p>
            <a:pPr algn="ctr" eaLnBrk="1" hangingPunct="1"/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 and/or Areas for 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Improvements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0FC5C0F2-3A2E-5B21-ACEF-679F1F3E1D2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57198" y="1920875"/>
            <a:ext cx="8229601" cy="4635500"/>
          </a:xfrm>
        </p:spPr>
        <p:txBody>
          <a:bodyPr/>
          <a:lstStyle/>
          <a:p>
            <a:pPr marL="457200" marR="0" lvl="0" indent="-45720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Continue to communicate the Master Trust’s value proposition; lower overall fees and reduced fiduciary liability for employers</a:t>
            </a: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8D00"/>
              </a:buClr>
              <a:buSzPct val="85000"/>
              <a:tabLst/>
              <a:defRPr/>
            </a:pPr>
            <a:endParaRPr kumimoji="0" lang="en-US" alt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457200" marR="0" lvl="0" indent="-45720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Increase awareness to Plan Administrators regarding customized communication strategies/education for plan participants</a:t>
            </a: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8D00"/>
              </a:buClr>
              <a:buSzPct val="85000"/>
              <a:tabLst/>
              <a:defRPr/>
            </a:pPr>
            <a:endParaRPr kumimoji="0" lang="en-US" alt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457200" marR="0" lvl="0" indent="-45720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Address customer service issues with Voya; timeliness and responsiveness of account team as well as accuracy of responses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8D00"/>
              </a:buClr>
              <a:buSzPct val="85000"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Times New Roman" panose="02020603050405020304" pitchFamily="18" charset="0"/>
              <a:buChar char="-"/>
              <a:defRPr/>
            </a:pPr>
            <a:endParaRPr lang="en-US" sz="2400" b="1" dirty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  <a:p>
            <a:pPr>
              <a:defRPr/>
            </a:pPr>
            <a:b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400" dirty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400" b="1" dirty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 marL="0" indent="0" eaLnBrk="1" hangingPunct="1">
              <a:buClr>
                <a:srgbClr val="FF8D00"/>
              </a:buClr>
              <a:buSzPct val="85000"/>
              <a:defRPr/>
            </a:pP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9460" name="Date Placeholder 5">
            <a:extLst>
              <a:ext uri="{FF2B5EF4-FFF2-40B4-BE49-F238E27FC236}">
                <a16:creationId xmlns:a16="http://schemas.microsoft.com/office/drawing/2014/main" id="{3EBD0510-1DFF-52FE-C28A-FF6F29130A67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8D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19461" name="Slide Number Placeholder 4">
            <a:extLst>
              <a:ext uri="{FF2B5EF4-FFF2-40B4-BE49-F238E27FC236}">
                <a16:creationId xmlns:a16="http://schemas.microsoft.com/office/drawing/2014/main" id="{C5B2D0CC-9C40-1B65-6124-2ED2CC2C4EC5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8D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18B53CC-B864-4B55-BA34-944F3FF40170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E8F8B4-BB43-F656-B840-B89AE97F7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513" y="4891768"/>
            <a:ext cx="1472973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15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9A87406D-1D7A-A969-A4A7-C7E41AD830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301625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Issues for Thought/Consideration 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433B8CE6-55F3-9A44-0F7E-6AD24FE2947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09600" y="1425575"/>
            <a:ext cx="8229600" cy="4800600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Times New Roman" panose="02020603050405020304" pitchFamily="18" charset="0"/>
              <a:buChar char="-"/>
              <a:defRPr/>
            </a:pPr>
            <a:endParaRPr lang="en-US" sz="2000" i="1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endParaRPr lang="en-US" sz="2000" b="1" i="1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000" b="1" i="1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Overall results were positive, and we hope to see even higher numbers in the next survey. 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endParaRPr lang="en-US" sz="2400" b="1" dirty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  <a:p>
            <a:pPr>
              <a:defRPr/>
            </a:pPr>
            <a:b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400" dirty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sz="2400" b="1" dirty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  <a:defRPr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 marL="0" indent="0" eaLnBrk="1" hangingPunct="1">
              <a:buClr>
                <a:srgbClr val="FF8D00"/>
              </a:buClr>
              <a:buSzPct val="85000"/>
              <a:defRPr/>
            </a:pP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20484" name="Date Placeholder 5">
            <a:extLst>
              <a:ext uri="{FF2B5EF4-FFF2-40B4-BE49-F238E27FC236}">
                <a16:creationId xmlns:a16="http://schemas.microsoft.com/office/drawing/2014/main" id="{D090500C-9F51-8C05-92F5-87BF98D4D8EC}"/>
              </a:ext>
            </a:extLst>
          </p:cNvPr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8D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20485" name="Slide Number Placeholder 4">
            <a:extLst>
              <a:ext uri="{FF2B5EF4-FFF2-40B4-BE49-F238E27FC236}">
                <a16:creationId xmlns:a16="http://schemas.microsoft.com/office/drawing/2014/main" id="{E7903111-BE3D-422E-6CF9-0D95CD3D0428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8D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6E0A33D-2CA6-4BFF-A8C4-A09F333AC1B1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pic>
        <p:nvPicPr>
          <p:cNvPr id="5" name="Picture 4" descr="Range of moods sticky notes">
            <a:extLst>
              <a:ext uri="{FF2B5EF4-FFF2-40B4-BE49-F238E27FC236}">
                <a16:creationId xmlns:a16="http://schemas.microsoft.com/office/drawing/2014/main" id="{999EA8D5-2D3F-C156-CA50-D9AAB6E4A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352800"/>
            <a:ext cx="4419600" cy="266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1A53097B-CD9F-9A13-5C65-B872D4BA514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FABD73C4-C43D-6D69-B8F3-D20EF1C89BF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57200" y="1417638"/>
            <a:ext cx="7315200" cy="4373562"/>
          </a:xfrm>
          <a:noFill/>
        </p:spPr>
        <p:txBody>
          <a:bodyPr/>
          <a:lstStyle/>
          <a:p>
            <a:pPr marL="1028700" lvl="1" indent="-457200" eaLnBrk="1" hangingPunct="1">
              <a:lnSpc>
                <a:spcPct val="140000"/>
              </a:lnSpc>
              <a:buClr>
                <a:srgbClr val="FF8D00"/>
              </a:buClr>
              <a:buSzPct val="85000"/>
              <a:buFont typeface="Arial" panose="020B0604020202020204" pitchFamily="34" charset="0"/>
              <a:buNone/>
            </a:pPr>
            <a:endParaRPr lang="en-US" altLang="en-US" sz="3200" dirty="0">
              <a:latin typeface="Times New Roman" panose="02020603050405020304" pitchFamily="18" charset="0"/>
            </a:endParaRPr>
          </a:p>
          <a:p>
            <a:pPr marL="1028700" lvl="1" indent="-457200" eaLnBrk="1" hangingPunct="1">
              <a:lnSpc>
                <a:spcPct val="140000"/>
              </a:lnSpc>
              <a:buClr>
                <a:srgbClr val="FF8D00"/>
              </a:buClr>
              <a:buSzPct val="85000"/>
              <a:buFont typeface="Arial" panose="020B0604020202020204" pitchFamily="34" charset="0"/>
              <a:buChar char="•"/>
            </a:pPr>
            <a:endParaRPr lang="en-US" altLang="en-US" sz="3200" dirty="0">
              <a:latin typeface="Times New Roman" panose="02020603050405020304" pitchFamily="18" charset="0"/>
            </a:endParaRPr>
          </a:p>
          <a:p>
            <a:pPr marL="457200" indent="-457200" eaLnBrk="1" hangingPunct="1">
              <a:buClr>
                <a:srgbClr val="FF8D00"/>
              </a:buClr>
              <a:buSzPct val="85000"/>
              <a:buFont typeface="Wingdings" panose="05000000000000000000" pitchFamily="2" charset="2"/>
              <a:buChar char="n"/>
            </a:pP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21508" name="Slide Number Placeholder 4">
            <a:extLst>
              <a:ext uri="{FF2B5EF4-FFF2-40B4-BE49-F238E27FC236}">
                <a16:creationId xmlns:a16="http://schemas.microsoft.com/office/drawing/2014/main" id="{54036DF5-3D45-B3A6-3AD6-6CA936B27DBE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8D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DD16AA6-8AC2-4297-986D-1C370C3F6983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pic>
        <p:nvPicPr>
          <p:cNvPr id="21509" name="Picture 1" descr="So many questions, so little time. © kbuntu – Fotolia.com">
            <a:extLst>
              <a:ext uri="{FF2B5EF4-FFF2-40B4-BE49-F238E27FC236}">
                <a16:creationId xmlns:a16="http://schemas.microsoft.com/office/drawing/2014/main" id="{624E7A5C-A9FF-8183-8681-AB61A834E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90738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M Abstrac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95FB7CD4A794429B53F52ED3CC2E65" ma:contentTypeVersion="4" ma:contentTypeDescription="Create a new document." ma:contentTypeScope="" ma:versionID="25eb929b4b884fc9e8e9382a6dfaf7d2">
  <xsd:schema xmlns:xsd="http://www.w3.org/2001/XMLSchema" xmlns:xs="http://www.w3.org/2001/XMLSchema" xmlns:p="http://schemas.microsoft.com/office/2006/metadata/properties" xmlns:ns2="3b17139c-d0b0-443c-8c29-8753b40c3167" targetNamespace="http://schemas.microsoft.com/office/2006/metadata/properties" ma:root="true" ma:fieldsID="b3a3cc9d2239f43b2f60c569b8f3bb72" ns2:_="">
    <xsd:import namespace="3b17139c-d0b0-443c-8c29-8753b40c31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17139c-d0b0-443c-8c29-8753b40c31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BC261C-1D18-409C-9DFA-9E1EEEB54467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636DE91A-BED9-40AF-92B4-6B7CAD452D6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DEE6B1F-6E75-464B-AE33-4AF7143E3DB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23040702-1126-4A25-A29F-BAEF0944F4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17139c-d0b0-443c-8c29-8753b40c31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PRM Abstract</Template>
  <TotalTime>3751</TotalTime>
  <Words>778</Words>
  <Application>Microsoft Office PowerPoint</Application>
  <PresentationFormat>On-screen Show (4:3)</PresentationFormat>
  <Paragraphs>171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Wingdings</vt:lpstr>
      <vt:lpstr>PRM Abstract</vt:lpstr>
      <vt:lpstr>Survey Report of SBA Master Defined Contribution Trust Plans</vt:lpstr>
      <vt:lpstr>Background</vt:lpstr>
      <vt:lpstr>Background</vt:lpstr>
      <vt:lpstr>Type of Questions Asked in the Survey</vt:lpstr>
      <vt:lpstr>Key Take Aways Based on the Results</vt:lpstr>
      <vt:lpstr>Key Take Aways Based on the Results</vt:lpstr>
      <vt:lpstr>Considerations and/or Areas for Improvements </vt:lpstr>
      <vt:lpstr>Issues for Thought/Consideration </vt:lpstr>
      <vt:lpstr>Questions</vt:lpstr>
      <vt:lpstr>Appendix</vt:lpstr>
      <vt:lpstr>Appendix</vt:lpstr>
      <vt:lpstr>Appendix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gdavis</dc:creator>
  <cp:lastModifiedBy>John Snead</cp:lastModifiedBy>
  <cp:revision>92</cp:revision>
  <cp:lastPrinted>2023-04-26T15:10:01Z</cp:lastPrinted>
  <dcterms:created xsi:type="dcterms:W3CDTF">2010-02-23T19:35:55Z</dcterms:created>
  <dcterms:modified xsi:type="dcterms:W3CDTF">2023-05-01T14:50:57Z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isplay_urn:schemas-microsoft-com:office:office#Editor">
    <vt:lpwstr>Michael Rhim</vt:lpwstr>
  </property>
  <property fmtid="{D5CDD505-2E9C-101B-9397-08002B2CF9AE}" pid="3" name="Order">
    <vt:lpwstr>70564400.0000000</vt:lpwstr>
  </property>
  <property fmtid="{D5CDD505-2E9C-101B-9397-08002B2CF9AE}" pid="4" name="display_urn:schemas-microsoft-com:office:office#Author">
    <vt:lpwstr>Michael Rhim</vt:lpwstr>
  </property>
  <property fmtid="{D5CDD505-2E9C-101B-9397-08002B2CF9AE}" pid="5" name="MediaServiceImageTags">
    <vt:lpwstr/>
  </property>
  <property fmtid="{D5CDD505-2E9C-101B-9397-08002B2CF9AE}" pid="6" name="lcf76f155ced4ddcb4097134ff3c332f">
    <vt:lpwstr/>
  </property>
  <property fmtid="{D5CDD505-2E9C-101B-9397-08002B2CF9AE}" pid="7" name="TaxCatchAll">
    <vt:lpwstr/>
  </property>
  <property fmtid="{D5CDD505-2E9C-101B-9397-08002B2CF9AE}" pid="8" name="ContentTypeId">
    <vt:lpwstr>0x010100FB95FB7CD4A794429B53F52ED3CC2E65</vt:lpwstr>
  </property>
</Properties>
</file>