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33"/>
  </p:notesMasterIdLst>
  <p:sldIdLst>
    <p:sldId id="256" r:id="rId5"/>
    <p:sldId id="257" r:id="rId6"/>
    <p:sldId id="259" r:id="rId7"/>
    <p:sldId id="260" r:id="rId8"/>
    <p:sldId id="262" r:id="rId9"/>
    <p:sldId id="263" r:id="rId10"/>
    <p:sldId id="261" r:id="rId11"/>
    <p:sldId id="264" r:id="rId12"/>
    <p:sldId id="265" r:id="rId13"/>
    <p:sldId id="266" r:id="rId14"/>
    <p:sldId id="267" r:id="rId15"/>
    <p:sldId id="268" r:id="rId16"/>
    <p:sldId id="269" r:id="rId17"/>
    <p:sldId id="271" r:id="rId18"/>
    <p:sldId id="270"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3208" autoAdjust="0"/>
  </p:normalViewPr>
  <p:slideViewPr>
    <p:cSldViewPr snapToGrid="0">
      <p:cViewPr varScale="1">
        <p:scale>
          <a:sx n="78" d="100"/>
          <a:sy n="78" d="100"/>
        </p:scale>
        <p:origin x="1008" y="84"/>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1" d="100"/>
          <a:sy n="81" d="100"/>
        </p:scale>
        <p:origin x="20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F4212-EF28-447C-B418-CCE3576521B2}" type="datetimeFigureOut">
              <a:rPr lang="en-US" smtClean="0"/>
              <a:t>12/17/2024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6C2FB-D9C7-4B58-A8FB-CC32E6EE32A1}" type="slidenum">
              <a:rPr lang="en-US" smtClean="0"/>
              <a:t>‹#›</a:t>
            </a:fld>
            <a:endParaRPr lang="en-US"/>
          </a:p>
        </p:txBody>
      </p:sp>
    </p:spTree>
    <p:extLst>
      <p:ext uri="{BB962C8B-B14F-4D97-AF65-F5344CB8AC3E}">
        <p14:creationId xmlns:p14="http://schemas.microsoft.com/office/powerpoint/2010/main" val="2859019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100051" y="4963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bank day logo to return to categories</a:t>
            </a:r>
          </a:p>
        </p:txBody>
      </p:sp>
      <p:sp>
        <p:nvSpPr>
          <p:cNvPr id="4" name="Date Placeholder 3"/>
          <p:cNvSpPr>
            <a:spLocks noGrp="1"/>
          </p:cNvSpPr>
          <p:nvPr>
            <p:ph type="dt" sz="half" idx="10"/>
          </p:nvPr>
        </p:nvSpPr>
        <p:spPr/>
        <p:txBody>
          <a:bodyPr/>
          <a:lstStyle/>
          <a:p>
            <a:fld id="{42A8FAAD-E016-42F5-BF37-06503EF0F0F8}"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cxnSp>
        <p:nvCxnSpPr>
          <p:cNvPr id="9" name="Straight Connector 8"/>
          <p:cNvCxnSpPr/>
          <p:nvPr/>
        </p:nvCxnSpPr>
        <p:spPr>
          <a:xfrm>
            <a:off x="1207658" y="4851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A picture containing clock&#10;&#10;Description automatically generated">
            <a:hlinkClick r:id="rId2" action="ppaction://hlinksldjump"/>
            <a:extLst>
              <a:ext uri="{FF2B5EF4-FFF2-40B4-BE49-F238E27FC236}">
                <a16:creationId xmlns:a16="http://schemas.microsoft.com/office/drawing/2014/main" id="{C30292E2-F0D2-49CC-837D-90AC8A671B6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136525"/>
            <a:ext cx="1399552" cy="1430654"/>
          </a:xfrm>
          <a:prstGeom prst="rect">
            <a:avLst/>
          </a:prstGeom>
        </p:spPr>
      </p:pic>
    </p:spTree>
    <p:extLst>
      <p:ext uri="{BB962C8B-B14F-4D97-AF65-F5344CB8AC3E}">
        <p14:creationId xmlns:p14="http://schemas.microsoft.com/office/powerpoint/2010/main" val="113991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8FAAD-E016-42F5-BF37-06503EF0F0F8}"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3535814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8FAAD-E016-42F5-BF37-06503EF0F0F8}"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142266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8FAAD-E016-42F5-BF37-06503EF0F0F8}"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54417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A8FAAD-E016-42F5-BF37-06503EF0F0F8}" type="datetimeFigureOut">
              <a:rPr lang="en-US" smtClean="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16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8FAAD-E016-42F5-BF37-06503EF0F0F8}" type="datetimeFigureOut">
              <a:rPr lang="en-US" smtClean="0"/>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133485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A8FAAD-E016-42F5-BF37-06503EF0F0F8}" type="datetimeFigureOut">
              <a:rPr lang="en-US" smtClean="0"/>
              <a:t>12/17/2024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1095205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A8FAAD-E016-42F5-BF37-06503EF0F0F8}" type="datetimeFigureOut">
              <a:rPr lang="en-US" smtClean="0"/>
              <a:t>12/17/2024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79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2A8FAAD-E016-42F5-BF37-06503EF0F0F8}" type="datetimeFigureOut">
              <a:rPr lang="en-US" smtClean="0"/>
              <a:t>12/17/2024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3968584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8FAAD-E016-42F5-BF37-06503EF0F0F8}" type="datetimeFigureOut">
              <a:rPr lang="en-US" smtClean="0"/>
              <a:t>12/17/2024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9C2B786-5C42-4D98-939B-F91106658DDB}" type="slidenum">
              <a:rPr lang="en-US" smtClean="0"/>
              <a:t>‹#›</a:t>
            </a:fld>
            <a:endParaRPr lang="en-US"/>
          </a:p>
        </p:txBody>
      </p:sp>
    </p:spTree>
    <p:extLst>
      <p:ext uri="{BB962C8B-B14F-4D97-AF65-F5344CB8AC3E}">
        <p14:creationId xmlns:p14="http://schemas.microsoft.com/office/powerpoint/2010/main" val="2070178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A8FAAD-E016-42F5-BF37-06503EF0F0F8}" type="datetimeFigureOut">
              <a:rPr lang="en-US" smtClean="0"/>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1303750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2A8FAAD-E016-42F5-BF37-06503EF0F0F8}" type="datetimeFigureOut">
              <a:rPr lang="en-US" smtClean="0"/>
              <a:t>12/17/2024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9C2B786-5C42-4D98-939B-F91106658DD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865546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0.xml"/><Relationship Id="rId18" Type="http://schemas.openxmlformats.org/officeDocument/2006/relationships/slide" Target="slide11.xml"/><Relationship Id="rId26" Type="http://schemas.openxmlformats.org/officeDocument/2006/relationships/slide" Target="slide27.xml"/><Relationship Id="rId3" Type="http://schemas.openxmlformats.org/officeDocument/2006/relationships/slide" Target="slide8.xml"/><Relationship Id="rId21" Type="http://schemas.openxmlformats.org/officeDocument/2006/relationships/slide" Target="slide26.xml"/><Relationship Id="rId7" Type="http://schemas.openxmlformats.org/officeDocument/2006/relationships/slide" Target="slide4.xml"/><Relationship Id="rId12" Type="http://schemas.openxmlformats.org/officeDocument/2006/relationships/slide" Target="slide5.xml"/><Relationship Id="rId17" Type="http://schemas.openxmlformats.org/officeDocument/2006/relationships/slide" Target="slide6.xml"/><Relationship Id="rId25" Type="http://schemas.openxmlformats.org/officeDocument/2006/relationships/slide" Target="slide22.xml"/><Relationship Id="rId2" Type="http://schemas.openxmlformats.org/officeDocument/2006/relationships/slide" Target="slide3.xml"/><Relationship Id="rId16" Type="http://schemas.openxmlformats.org/officeDocument/2006/relationships/slide" Target="slide25.xml"/><Relationship Id="rId20" Type="http://schemas.openxmlformats.org/officeDocument/2006/relationships/slide" Target="slide21.xml"/><Relationship Id="rId1" Type="http://schemas.openxmlformats.org/officeDocument/2006/relationships/slideLayout" Target="../slideLayouts/slideLayout2.xml"/><Relationship Id="rId6" Type="http://schemas.openxmlformats.org/officeDocument/2006/relationships/slide" Target="slide23.xml"/><Relationship Id="rId11" Type="http://schemas.openxmlformats.org/officeDocument/2006/relationships/slide" Target="slide24.xml"/><Relationship Id="rId24" Type="http://schemas.openxmlformats.org/officeDocument/2006/relationships/slide" Target="slide17.xml"/><Relationship Id="rId5" Type="http://schemas.openxmlformats.org/officeDocument/2006/relationships/slide" Target="slide18.xml"/><Relationship Id="rId15" Type="http://schemas.openxmlformats.org/officeDocument/2006/relationships/slide" Target="slide20.xml"/><Relationship Id="rId23" Type="http://schemas.openxmlformats.org/officeDocument/2006/relationships/slide" Target="slide12.xml"/><Relationship Id="rId10" Type="http://schemas.openxmlformats.org/officeDocument/2006/relationships/slide" Target="slide19.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4.xml"/><Relationship Id="rId14" Type="http://schemas.openxmlformats.org/officeDocument/2006/relationships/slide" Target="slide15.xml"/><Relationship Id="rId22" Type="http://schemas.openxmlformats.org/officeDocument/2006/relationships/slide" Target="slide7.xml"/><Relationship Id="rId27" Type="http://schemas.openxmlformats.org/officeDocument/2006/relationships/slide" Target="slide2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A8BD6-E169-49B6-9BC2-52FDBF73949F}"/>
              </a:ext>
            </a:extLst>
          </p:cNvPr>
          <p:cNvSpPr>
            <a:spLocks noGrp="1"/>
          </p:cNvSpPr>
          <p:nvPr>
            <p:ph type="ctrTitle"/>
          </p:nvPr>
        </p:nvSpPr>
        <p:spPr>
          <a:xfrm>
            <a:off x="1097280" y="758952"/>
            <a:ext cx="10058400" cy="3876548"/>
          </a:xfrm>
        </p:spPr>
        <p:txBody>
          <a:bodyPr/>
          <a:lstStyle/>
          <a:p>
            <a:r>
              <a:rPr lang="en-US" dirty="0"/>
              <a:t>VBA Bank Day Scholarship Program</a:t>
            </a:r>
          </a:p>
        </p:txBody>
      </p:sp>
      <p:sp>
        <p:nvSpPr>
          <p:cNvPr id="3" name="Subtitle 2">
            <a:extLst>
              <a:ext uri="{FF2B5EF4-FFF2-40B4-BE49-F238E27FC236}">
                <a16:creationId xmlns:a16="http://schemas.microsoft.com/office/drawing/2014/main" id="{F323E444-C48D-451A-9A24-62D91BFB2569}"/>
              </a:ext>
            </a:extLst>
          </p:cNvPr>
          <p:cNvSpPr>
            <a:spLocks noGrp="1"/>
          </p:cNvSpPr>
          <p:nvPr>
            <p:ph type="subTitle" idx="1"/>
          </p:nvPr>
        </p:nvSpPr>
        <p:spPr/>
        <p:txBody>
          <a:bodyPr/>
          <a:lstStyle/>
          <a:p>
            <a:r>
              <a:rPr lang="en-US" dirty="0"/>
              <a:t>Trivia game</a:t>
            </a:r>
          </a:p>
        </p:txBody>
      </p:sp>
    </p:spTree>
    <p:extLst>
      <p:ext uri="{BB962C8B-B14F-4D97-AF65-F5344CB8AC3E}">
        <p14:creationId xmlns:p14="http://schemas.microsoft.com/office/powerpoint/2010/main" val="2580436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67048"/>
          </a:xfrm>
        </p:spPr>
        <p:txBody>
          <a:bodyPr>
            <a:normAutofit fontScale="90000"/>
          </a:bodyPr>
          <a:lstStyle/>
          <a:p>
            <a:r>
              <a:rPr lang="en-US" dirty="0"/>
              <a:t>How many free credit reports are you legally entitled per year from EACH credit bureau?</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normAutofit/>
          </a:bodyPr>
          <a:lstStyle/>
          <a:p>
            <a:r>
              <a:rPr lang="en-US" dirty="0"/>
              <a:t>Credit Cards &amp; Credit Score – 600 points</a:t>
            </a:r>
          </a:p>
          <a:p>
            <a:r>
              <a:rPr lang="en-US" dirty="0"/>
              <a:t>Click bank day logo to return to categories</a:t>
            </a:r>
          </a:p>
          <a:p>
            <a:endParaRPr lang="en-US" dirty="0"/>
          </a:p>
        </p:txBody>
      </p:sp>
    </p:spTree>
    <p:extLst>
      <p:ext uri="{BB962C8B-B14F-4D97-AF65-F5344CB8AC3E}">
        <p14:creationId xmlns:p14="http://schemas.microsoft.com/office/powerpoint/2010/main" val="3878635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lstStyle/>
          <a:p>
            <a:r>
              <a:rPr lang="en-US" dirty="0"/>
              <a:t>What are the two biggest influences on your credit score?</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Credit Cards &amp; Credit Score – 800 points</a:t>
            </a:r>
          </a:p>
          <a:p>
            <a:r>
              <a:rPr lang="en-US" dirty="0"/>
              <a:t>Click bank day logo to return to categories</a:t>
            </a:r>
          </a:p>
          <a:p>
            <a:endParaRPr lang="en-US" dirty="0"/>
          </a:p>
        </p:txBody>
      </p:sp>
    </p:spTree>
    <p:extLst>
      <p:ext uri="{BB962C8B-B14F-4D97-AF65-F5344CB8AC3E}">
        <p14:creationId xmlns:p14="http://schemas.microsoft.com/office/powerpoint/2010/main" val="310670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lstStyle/>
          <a:p>
            <a:r>
              <a:rPr lang="en-US" dirty="0"/>
              <a:t>What four pieces of information make up your credit report?</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Credit Cards &amp; Credit Score – 1,000 points</a:t>
            </a:r>
          </a:p>
          <a:p>
            <a:r>
              <a:rPr lang="en-US" dirty="0"/>
              <a:t>Click bank day logo to return to categories</a:t>
            </a:r>
          </a:p>
          <a:p>
            <a:endParaRPr lang="en-US" dirty="0"/>
          </a:p>
        </p:txBody>
      </p:sp>
    </p:spTree>
    <p:extLst>
      <p:ext uri="{BB962C8B-B14F-4D97-AF65-F5344CB8AC3E}">
        <p14:creationId xmlns:p14="http://schemas.microsoft.com/office/powerpoint/2010/main" val="2441262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normAutofit/>
          </a:bodyPr>
          <a:lstStyle/>
          <a:p>
            <a:r>
              <a:rPr lang="en-US" dirty="0"/>
              <a:t>What is one advantage of being “banked”?</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200 points</a:t>
            </a:r>
          </a:p>
          <a:p>
            <a:r>
              <a:rPr lang="en-US" dirty="0"/>
              <a:t>Click bank day logo to return to categories</a:t>
            </a:r>
          </a:p>
          <a:p>
            <a:endParaRPr lang="en-US" dirty="0"/>
          </a:p>
        </p:txBody>
      </p:sp>
    </p:spTree>
    <p:extLst>
      <p:ext uri="{BB962C8B-B14F-4D97-AF65-F5344CB8AC3E}">
        <p14:creationId xmlns:p14="http://schemas.microsoft.com/office/powerpoint/2010/main" val="505707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65448"/>
          </a:xfrm>
        </p:spPr>
        <p:txBody>
          <a:bodyPr>
            <a:normAutofit fontScale="90000"/>
          </a:bodyPr>
          <a:lstStyle/>
          <a:p>
            <a:r>
              <a:rPr lang="en-US" dirty="0"/>
              <a:t>The numbers listed at the bottom of a check are the _____ number and the _____ number.</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400 points</a:t>
            </a:r>
          </a:p>
          <a:p>
            <a:r>
              <a:rPr lang="en-US" dirty="0"/>
              <a:t>Click bank day logo to return to categories</a:t>
            </a:r>
          </a:p>
          <a:p>
            <a:endParaRPr lang="en-US" dirty="0"/>
          </a:p>
        </p:txBody>
      </p:sp>
    </p:spTree>
    <p:extLst>
      <p:ext uri="{BB962C8B-B14F-4D97-AF65-F5344CB8AC3E}">
        <p14:creationId xmlns:p14="http://schemas.microsoft.com/office/powerpoint/2010/main" val="4151600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52748"/>
          </a:xfrm>
        </p:spPr>
        <p:txBody>
          <a:bodyPr>
            <a:noAutofit/>
          </a:bodyPr>
          <a:lstStyle/>
          <a:p>
            <a:r>
              <a:rPr lang="en-US" sz="4800" dirty="0"/>
              <a:t>Which type of bank account offers the most flexible access to your money with the fewest restrictions?</a:t>
            </a:r>
            <a:br>
              <a:rPr lang="en-US" sz="4800" dirty="0"/>
            </a:br>
            <a:r>
              <a:rPr lang="en-US" sz="4800" dirty="0"/>
              <a:t>A. Certificates of Deposits</a:t>
            </a:r>
            <a:br>
              <a:rPr lang="en-US" sz="4800" dirty="0"/>
            </a:br>
            <a:r>
              <a:rPr lang="en-US" sz="4800" dirty="0"/>
              <a:t>B. Savings</a:t>
            </a:r>
            <a:br>
              <a:rPr lang="en-US" sz="4800" dirty="0"/>
            </a:br>
            <a:r>
              <a:rPr lang="en-US" sz="4800" dirty="0"/>
              <a:t>C. Checking</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600 points</a:t>
            </a:r>
          </a:p>
          <a:p>
            <a:r>
              <a:rPr lang="en-US" dirty="0"/>
              <a:t>Click bank day logo to return to categories</a:t>
            </a:r>
          </a:p>
          <a:p>
            <a:endParaRPr lang="en-US" dirty="0"/>
          </a:p>
        </p:txBody>
      </p:sp>
    </p:spTree>
    <p:extLst>
      <p:ext uri="{BB962C8B-B14F-4D97-AF65-F5344CB8AC3E}">
        <p14:creationId xmlns:p14="http://schemas.microsoft.com/office/powerpoint/2010/main" val="2179021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01948"/>
          </a:xfrm>
        </p:spPr>
        <p:txBody>
          <a:bodyPr/>
          <a:lstStyle/>
          <a:p>
            <a:r>
              <a:rPr lang="en-US" dirty="0"/>
              <a:t>What is the amount of insurance coverage on deposits by the FDIC?</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800 points</a:t>
            </a:r>
          </a:p>
          <a:p>
            <a:r>
              <a:rPr lang="en-US" dirty="0"/>
              <a:t>Click bank day logo to return to categories</a:t>
            </a:r>
          </a:p>
        </p:txBody>
      </p:sp>
    </p:spTree>
    <p:extLst>
      <p:ext uri="{BB962C8B-B14F-4D97-AF65-F5344CB8AC3E}">
        <p14:creationId xmlns:p14="http://schemas.microsoft.com/office/powerpoint/2010/main" val="2990990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27348"/>
          </a:xfrm>
        </p:spPr>
        <p:txBody>
          <a:bodyPr/>
          <a:lstStyle/>
          <a:p>
            <a:r>
              <a:rPr lang="en-US" dirty="0"/>
              <a:t>What are two types/examples of consumer loans?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1,000 points</a:t>
            </a:r>
          </a:p>
          <a:p>
            <a:r>
              <a:rPr lang="en-US" dirty="0"/>
              <a:t>Click bank day logo to return to categories</a:t>
            </a:r>
          </a:p>
          <a:p>
            <a:endParaRPr lang="en-US" dirty="0"/>
          </a:p>
        </p:txBody>
      </p:sp>
    </p:spTree>
    <p:extLst>
      <p:ext uri="{BB962C8B-B14F-4D97-AF65-F5344CB8AC3E}">
        <p14:creationId xmlns:p14="http://schemas.microsoft.com/office/powerpoint/2010/main" val="3711747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lstStyle/>
          <a:p>
            <a:r>
              <a:rPr lang="en-US" dirty="0"/>
              <a:t>What types of financial aid are considered “free money”?</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200 points</a:t>
            </a:r>
          </a:p>
          <a:p>
            <a:r>
              <a:rPr lang="en-US" dirty="0"/>
              <a:t>Click bank day logo to return to categories</a:t>
            </a:r>
          </a:p>
          <a:p>
            <a:endParaRPr lang="en-US" dirty="0"/>
          </a:p>
        </p:txBody>
      </p:sp>
    </p:spTree>
    <p:extLst>
      <p:ext uri="{BB962C8B-B14F-4D97-AF65-F5344CB8AC3E}">
        <p14:creationId xmlns:p14="http://schemas.microsoft.com/office/powerpoint/2010/main" val="406605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24128" y="758952"/>
            <a:ext cx="10058400" cy="4003548"/>
          </a:xfrm>
        </p:spPr>
        <p:txBody>
          <a:bodyPr>
            <a:noAutofit/>
          </a:bodyPr>
          <a:lstStyle/>
          <a:p>
            <a:r>
              <a:rPr lang="en-US" sz="4000" dirty="0"/>
              <a:t>When referring to student loans, what is a grace period?</a:t>
            </a:r>
            <a:br>
              <a:rPr lang="en-US" sz="4000" dirty="0"/>
            </a:br>
            <a:r>
              <a:rPr lang="en-US" sz="4000" dirty="0"/>
              <a:t>A. The time period that your library late fees affect your credit score.</a:t>
            </a:r>
            <a:br>
              <a:rPr lang="en-US" sz="4000" dirty="0"/>
            </a:br>
            <a:r>
              <a:rPr lang="en-US" sz="4000" dirty="0"/>
              <a:t>B. The time period after graduating high school and before starting college.</a:t>
            </a:r>
            <a:br>
              <a:rPr lang="en-US" sz="4000" dirty="0"/>
            </a:br>
            <a:r>
              <a:rPr lang="en-US" sz="4000" dirty="0"/>
              <a:t>C. The period after graduating or leaving school before you must begin paying back student loans.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400 points</a:t>
            </a:r>
          </a:p>
          <a:p>
            <a:r>
              <a:rPr lang="en-US" dirty="0"/>
              <a:t>Click bank day logo to return to categories</a:t>
            </a:r>
          </a:p>
          <a:p>
            <a:endParaRPr lang="en-US" dirty="0"/>
          </a:p>
        </p:txBody>
      </p:sp>
    </p:spTree>
    <p:extLst>
      <p:ext uri="{BB962C8B-B14F-4D97-AF65-F5344CB8AC3E}">
        <p14:creationId xmlns:p14="http://schemas.microsoft.com/office/powerpoint/2010/main" val="1137260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47EAD-841C-4DF0-88C4-8404EDA5D78B}"/>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AFD3EBBC-8F4D-4026-AF76-413A0D17B5C5}"/>
              </a:ext>
            </a:extLst>
          </p:cNvPr>
          <p:cNvGraphicFramePr>
            <a:graphicFrameLocks noGrp="1"/>
          </p:cNvGraphicFramePr>
          <p:nvPr>
            <p:ph idx="1"/>
            <p:extLst>
              <p:ext uri="{D42A27DB-BD31-4B8C-83A1-F6EECF244321}">
                <p14:modId xmlns:p14="http://schemas.microsoft.com/office/powerpoint/2010/main" val="355989920"/>
              </p:ext>
            </p:extLst>
          </p:nvPr>
        </p:nvGraphicFramePr>
        <p:xfrm>
          <a:off x="0" y="0"/>
          <a:ext cx="12192000" cy="703360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581592263"/>
                    </a:ext>
                  </a:extLst>
                </a:gridCol>
                <a:gridCol w="2438400">
                  <a:extLst>
                    <a:ext uri="{9D8B030D-6E8A-4147-A177-3AD203B41FA5}">
                      <a16:colId xmlns:a16="http://schemas.microsoft.com/office/drawing/2014/main" val="3332173067"/>
                    </a:ext>
                  </a:extLst>
                </a:gridCol>
                <a:gridCol w="2438400">
                  <a:extLst>
                    <a:ext uri="{9D8B030D-6E8A-4147-A177-3AD203B41FA5}">
                      <a16:colId xmlns:a16="http://schemas.microsoft.com/office/drawing/2014/main" val="984588302"/>
                    </a:ext>
                  </a:extLst>
                </a:gridCol>
                <a:gridCol w="2438400">
                  <a:extLst>
                    <a:ext uri="{9D8B030D-6E8A-4147-A177-3AD203B41FA5}">
                      <a16:colId xmlns:a16="http://schemas.microsoft.com/office/drawing/2014/main" val="4260959395"/>
                    </a:ext>
                  </a:extLst>
                </a:gridCol>
                <a:gridCol w="2438400">
                  <a:extLst>
                    <a:ext uri="{9D8B030D-6E8A-4147-A177-3AD203B41FA5}">
                      <a16:colId xmlns:a16="http://schemas.microsoft.com/office/drawing/2014/main" val="1673298106"/>
                    </a:ext>
                  </a:extLst>
                </a:gridCol>
              </a:tblGrid>
              <a:tr h="1013114">
                <a:tc>
                  <a:txBody>
                    <a:bodyPr/>
                    <a:lstStyle/>
                    <a:p>
                      <a:pPr algn="ctr"/>
                      <a:r>
                        <a:rPr lang="en-US" sz="2400" dirty="0"/>
                        <a:t>Bank Day Scholarship Program</a:t>
                      </a:r>
                    </a:p>
                  </a:txBody>
                  <a:tcPr anchor="ctr"/>
                </a:tc>
                <a:tc>
                  <a:txBody>
                    <a:bodyPr/>
                    <a:lstStyle/>
                    <a:p>
                      <a:pPr algn="ctr"/>
                      <a:r>
                        <a:rPr lang="en-US" sz="2400" dirty="0"/>
                        <a:t>Credit Cards &amp; Credit Score</a:t>
                      </a:r>
                    </a:p>
                  </a:txBody>
                  <a:tcPr anchor="ctr"/>
                </a:tc>
                <a:tc>
                  <a:txBody>
                    <a:bodyPr/>
                    <a:lstStyle/>
                    <a:p>
                      <a:pPr algn="ctr"/>
                      <a:r>
                        <a:rPr lang="en-US" sz="2400" dirty="0"/>
                        <a:t>Banking Basics</a:t>
                      </a:r>
                    </a:p>
                  </a:txBody>
                  <a:tcPr anchor="ctr"/>
                </a:tc>
                <a:tc>
                  <a:txBody>
                    <a:bodyPr/>
                    <a:lstStyle/>
                    <a:p>
                      <a:pPr algn="ctr"/>
                      <a:r>
                        <a:rPr lang="en-US" sz="2400" dirty="0"/>
                        <a:t>Managing Student Loans</a:t>
                      </a:r>
                    </a:p>
                  </a:txBody>
                  <a:tcPr anchor="ctr"/>
                </a:tc>
                <a:tc>
                  <a:txBody>
                    <a:bodyPr/>
                    <a:lstStyle/>
                    <a:p>
                      <a:pPr algn="ctr"/>
                      <a:r>
                        <a:rPr lang="en-US" sz="2400" dirty="0"/>
                        <a:t>Careers in Banking</a:t>
                      </a:r>
                    </a:p>
                  </a:txBody>
                  <a:tcPr anchor="ctr"/>
                </a:tc>
                <a:extLst>
                  <a:ext uri="{0D108BD9-81ED-4DB2-BD59-A6C34878D82A}">
                    <a16:rowId xmlns:a16="http://schemas.microsoft.com/office/drawing/2014/main" val="1832939589"/>
                  </a:ext>
                </a:extLst>
              </a:tr>
              <a:tr h="974148">
                <a:tc>
                  <a:txBody>
                    <a:bodyPr/>
                    <a:lstStyle/>
                    <a:p>
                      <a:pPr algn="ctr"/>
                      <a:r>
                        <a:rPr lang="en-US" sz="3600" b="1" dirty="0">
                          <a:solidFill>
                            <a:schemeClr val="tx2"/>
                          </a:solidFill>
                          <a:hlinkClick r:id="rId2" action="ppaction://hlinksldjump"/>
                        </a:rPr>
                        <a:t>200</a:t>
                      </a:r>
                      <a:endParaRPr lang="en-US" sz="3600" b="1" dirty="0">
                        <a:solidFill>
                          <a:schemeClr val="tx2"/>
                        </a:solidFill>
                      </a:endParaRPr>
                    </a:p>
                  </a:txBody>
                  <a:tcPr anchor="ctr"/>
                </a:tc>
                <a:tc>
                  <a:txBody>
                    <a:bodyPr/>
                    <a:lstStyle/>
                    <a:p>
                      <a:pPr algn="ctr"/>
                      <a:r>
                        <a:rPr lang="en-US" sz="3600" b="1" dirty="0">
                          <a:solidFill>
                            <a:schemeClr val="tx2"/>
                          </a:solidFill>
                          <a:hlinkClick r:id="rId3" action="ppaction://hlinksldjump"/>
                        </a:rPr>
                        <a:t>200</a:t>
                      </a:r>
                      <a:endParaRPr lang="en-US" sz="3600" b="1" dirty="0">
                        <a:solidFill>
                          <a:schemeClr val="tx2"/>
                        </a:solidFill>
                      </a:endParaRPr>
                    </a:p>
                  </a:txBody>
                  <a:tcPr anchor="ctr"/>
                </a:tc>
                <a:tc>
                  <a:txBody>
                    <a:bodyPr/>
                    <a:lstStyle/>
                    <a:p>
                      <a:pPr algn="ctr"/>
                      <a:r>
                        <a:rPr lang="en-US" sz="3600" b="1" dirty="0">
                          <a:solidFill>
                            <a:schemeClr val="tx2"/>
                          </a:solidFill>
                          <a:hlinkClick r:id="rId4" action="ppaction://hlinksldjump"/>
                        </a:rPr>
                        <a:t>200</a:t>
                      </a:r>
                      <a:endParaRPr lang="en-US" sz="3600" b="1" dirty="0">
                        <a:solidFill>
                          <a:schemeClr val="tx2"/>
                        </a:solidFill>
                      </a:endParaRPr>
                    </a:p>
                  </a:txBody>
                  <a:tcPr anchor="ctr"/>
                </a:tc>
                <a:tc>
                  <a:txBody>
                    <a:bodyPr/>
                    <a:lstStyle/>
                    <a:p>
                      <a:pPr algn="ctr"/>
                      <a:r>
                        <a:rPr lang="en-US" sz="3600" b="1" dirty="0">
                          <a:solidFill>
                            <a:schemeClr val="tx2"/>
                          </a:solidFill>
                          <a:hlinkClick r:id="rId5" action="ppaction://hlinksldjump"/>
                        </a:rPr>
                        <a:t>200</a:t>
                      </a:r>
                      <a:endParaRPr lang="en-US" sz="3600" b="1" dirty="0">
                        <a:solidFill>
                          <a:schemeClr val="tx2"/>
                        </a:solidFill>
                      </a:endParaRPr>
                    </a:p>
                  </a:txBody>
                  <a:tcPr anchor="ctr"/>
                </a:tc>
                <a:tc>
                  <a:txBody>
                    <a:bodyPr/>
                    <a:lstStyle/>
                    <a:p>
                      <a:pPr algn="ctr"/>
                      <a:r>
                        <a:rPr lang="en-US" sz="3600" b="1" dirty="0">
                          <a:solidFill>
                            <a:schemeClr val="tx2"/>
                          </a:solidFill>
                          <a:hlinkClick r:id="rId6" action="ppaction://hlinksldjump"/>
                        </a:rPr>
                        <a:t>200</a:t>
                      </a:r>
                      <a:endParaRPr lang="en-US" sz="3600" b="1" dirty="0">
                        <a:solidFill>
                          <a:schemeClr val="tx2"/>
                        </a:solidFill>
                      </a:endParaRPr>
                    </a:p>
                  </a:txBody>
                  <a:tcPr anchor="ctr"/>
                </a:tc>
                <a:extLst>
                  <a:ext uri="{0D108BD9-81ED-4DB2-BD59-A6C34878D82A}">
                    <a16:rowId xmlns:a16="http://schemas.microsoft.com/office/drawing/2014/main" val="2536000593"/>
                  </a:ext>
                </a:extLst>
              </a:tr>
              <a:tr h="974148">
                <a:tc>
                  <a:txBody>
                    <a:bodyPr/>
                    <a:lstStyle/>
                    <a:p>
                      <a:pPr algn="ctr"/>
                      <a:r>
                        <a:rPr lang="en-US" sz="3600" b="1" dirty="0">
                          <a:solidFill>
                            <a:schemeClr val="tx2"/>
                          </a:solidFill>
                          <a:hlinkClick r:id="rId7" action="ppaction://hlinksldjump"/>
                        </a:rPr>
                        <a:t>400</a:t>
                      </a:r>
                      <a:endParaRPr lang="en-US" sz="3600" b="1" dirty="0">
                        <a:solidFill>
                          <a:schemeClr val="tx2"/>
                        </a:solidFill>
                      </a:endParaRPr>
                    </a:p>
                  </a:txBody>
                  <a:tcPr anchor="ctr"/>
                </a:tc>
                <a:tc>
                  <a:txBody>
                    <a:bodyPr/>
                    <a:lstStyle/>
                    <a:p>
                      <a:pPr algn="ctr"/>
                      <a:r>
                        <a:rPr lang="en-US" sz="3600" b="1" dirty="0">
                          <a:solidFill>
                            <a:schemeClr val="tx2"/>
                          </a:solidFill>
                          <a:hlinkClick r:id="rId8" action="ppaction://hlinksldjump"/>
                        </a:rPr>
                        <a:t>400</a:t>
                      </a:r>
                      <a:endParaRPr lang="en-US" sz="3600" b="1" dirty="0">
                        <a:solidFill>
                          <a:schemeClr val="tx2"/>
                        </a:solidFill>
                      </a:endParaRPr>
                    </a:p>
                  </a:txBody>
                  <a:tcPr anchor="ctr"/>
                </a:tc>
                <a:tc>
                  <a:txBody>
                    <a:bodyPr/>
                    <a:lstStyle/>
                    <a:p>
                      <a:pPr algn="ctr"/>
                      <a:r>
                        <a:rPr lang="en-US" sz="3600" b="1" dirty="0">
                          <a:solidFill>
                            <a:schemeClr val="tx2"/>
                          </a:solidFill>
                          <a:hlinkClick r:id="rId9" action="ppaction://hlinksldjump"/>
                        </a:rPr>
                        <a:t>400</a:t>
                      </a:r>
                      <a:endParaRPr lang="en-US" sz="3600" b="1" dirty="0">
                        <a:solidFill>
                          <a:schemeClr val="tx2"/>
                        </a:solidFill>
                      </a:endParaRPr>
                    </a:p>
                  </a:txBody>
                  <a:tcPr anchor="ctr"/>
                </a:tc>
                <a:tc>
                  <a:txBody>
                    <a:bodyPr/>
                    <a:lstStyle/>
                    <a:p>
                      <a:pPr algn="ctr"/>
                      <a:r>
                        <a:rPr lang="en-US" sz="3600" b="1" dirty="0">
                          <a:solidFill>
                            <a:schemeClr val="tx2"/>
                          </a:solidFill>
                          <a:hlinkClick r:id="rId10" action="ppaction://hlinksldjump"/>
                        </a:rPr>
                        <a:t>400</a:t>
                      </a:r>
                      <a:endParaRPr lang="en-US" sz="3600" b="1" dirty="0">
                        <a:solidFill>
                          <a:schemeClr val="tx2"/>
                        </a:solidFill>
                      </a:endParaRPr>
                    </a:p>
                  </a:txBody>
                  <a:tcPr anchor="ctr"/>
                </a:tc>
                <a:tc>
                  <a:txBody>
                    <a:bodyPr/>
                    <a:lstStyle/>
                    <a:p>
                      <a:pPr algn="ctr"/>
                      <a:r>
                        <a:rPr lang="en-US" sz="3600" b="1" dirty="0">
                          <a:solidFill>
                            <a:schemeClr val="tx2"/>
                          </a:solidFill>
                          <a:hlinkClick r:id="rId11" action="ppaction://hlinksldjump"/>
                        </a:rPr>
                        <a:t>400</a:t>
                      </a:r>
                      <a:endParaRPr lang="en-US" sz="3600" b="1" dirty="0">
                        <a:solidFill>
                          <a:schemeClr val="tx2"/>
                        </a:solidFill>
                      </a:endParaRPr>
                    </a:p>
                  </a:txBody>
                  <a:tcPr anchor="ctr"/>
                </a:tc>
                <a:extLst>
                  <a:ext uri="{0D108BD9-81ED-4DB2-BD59-A6C34878D82A}">
                    <a16:rowId xmlns:a16="http://schemas.microsoft.com/office/drawing/2014/main" val="1557311342"/>
                  </a:ext>
                </a:extLst>
              </a:tr>
              <a:tr h="974148">
                <a:tc>
                  <a:txBody>
                    <a:bodyPr/>
                    <a:lstStyle/>
                    <a:p>
                      <a:pPr algn="ctr"/>
                      <a:r>
                        <a:rPr lang="en-US" sz="3600" b="1" dirty="0">
                          <a:solidFill>
                            <a:schemeClr val="tx2"/>
                          </a:solidFill>
                          <a:hlinkClick r:id="rId12" action="ppaction://hlinksldjump"/>
                        </a:rPr>
                        <a:t>600</a:t>
                      </a:r>
                      <a:endParaRPr lang="en-US" sz="3600" b="1" dirty="0">
                        <a:solidFill>
                          <a:schemeClr val="tx2"/>
                        </a:solidFill>
                      </a:endParaRPr>
                    </a:p>
                  </a:txBody>
                  <a:tcPr anchor="ctr"/>
                </a:tc>
                <a:tc>
                  <a:txBody>
                    <a:bodyPr/>
                    <a:lstStyle/>
                    <a:p>
                      <a:pPr algn="ctr"/>
                      <a:r>
                        <a:rPr lang="en-US" sz="3600" b="1" dirty="0">
                          <a:solidFill>
                            <a:schemeClr val="tx2"/>
                          </a:solidFill>
                          <a:hlinkClick r:id="rId13" action="ppaction://hlinksldjump"/>
                        </a:rPr>
                        <a:t>600</a:t>
                      </a:r>
                      <a:endParaRPr lang="en-US" sz="3600" b="1" dirty="0">
                        <a:solidFill>
                          <a:schemeClr val="tx2"/>
                        </a:solidFill>
                      </a:endParaRPr>
                    </a:p>
                  </a:txBody>
                  <a:tcPr anchor="ctr"/>
                </a:tc>
                <a:tc>
                  <a:txBody>
                    <a:bodyPr/>
                    <a:lstStyle/>
                    <a:p>
                      <a:pPr algn="ctr"/>
                      <a:r>
                        <a:rPr lang="en-US" sz="3600" b="1" dirty="0">
                          <a:solidFill>
                            <a:schemeClr val="tx2"/>
                          </a:solidFill>
                          <a:hlinkClick r:id="rId14" action="ppaction://hlinksldjump"/>
                        </a:rPr>
                        <a:t>600</a:t>
                      </a:r>
                      <a:endParaRPr lang="en-US" sz="3600" b="1" dirty="0">
                        <a:solidFill>
                          <a:schemeClr val="tx2"/>
                        </a:solidFill>
                      </a:endParaRPr>
                    </a:p>
                  </a:txBody>
                  <a:tcPr anchor="ctr"/>
                </a:tc>
                <a:tc>
                  <a:txBody>
                    <a:bodyPr/>
                    <a:lstStyle/>
                    <a:p>
                      <a:pPr algn="ctr"/>
                      <a:r>
                        <a:rPr lang="en-US" sz="3600" b="1" dirty="0">
                          <a:solidFill>
                            <a:schemeClr val="tx2"/>
                          </a:solidFill>
                          <a:hlinkClick r:id="rId15" action="ppaction://hlinksldjump"/>
                        </a:rPr>
                        <a:t>600</a:t>
                      </a:r>
                      <a:endParaRPr lang="en-US" sz="3600" b="1" dirty="0">
                        <a:solidFill>
                          <a:schemeClr val="tx2"/>
                        </a:solidFill>
                      </a:endParaRPr>
                    </a:p>
                  </a:txBody>
                  <a:tcPr anchor="ctr"/>
                </a:tc>
                <a:tc>
                  <a:txBody>
                    <a:bodyPr/>
                    <a:lstStyle/>
                    <a:p>
                      <a:pPr algn="ctr"/>
                      <a:r>
                        <a:rPr lang="en-US" sz="3600" b="1" dirty="0">
                          <a:solidFill>
                            <a:schemeClr val="tx2"/>
                          </a:solidFill>
                          <a:hlinkClick r:id="rId16" action="ppaction://hlinksldjump"/>
                        </a:rPr>
                        <a:t>600</a:t>
                      </a:r>
                      <a:endParaRPr lang="en-US" sz="3600" b="1" dirty="0">
                        <a:solidFill>
                          <a:schemeClr val="tx2"/>
                        </a:solidFill>
                      </a:endParaRPr>
                    </a:p>
                  </a:txBody>
                  <a:tcPr anchor="ctr"/>
                </a:tc>
                <a:extLst>
                  <a:ext uri="{0D108BD9-81ED-4DB2-BD59-A6C34878D82A}">
                    <a16:rowId xmlns:a16="http://schemas.microsoft.com/office/drawing/2014/main" val="2138038130"/>
                  </a:ext>
                </a:extLst>
              </a:tr>
              <a:tr h="974148">
                <a:tc>
                  <a:txBody>
                    <a:bodyPr/>
                    <a:lstStyle/>
                    <a:p>
                      <a:pPr algn="ctr"/>
                      <a:r>
                        <a:rPr lang="en-US" sz="3600" b="1" dirty="0">
                          <a:solidFill>
                            <a:schemeClr val="tx2"/>
                          </a:solidFill>
                          <a:hlinkClick r:id="rId17" action="ppaction://hlinksldjump"/>
                        </a:rPr>
                        <a:t>800</a:t>
                      </a:r>
                      <a:endParaRPr lang="en-US" sz="3600" b="1" dirty="0">
                        <a:solidFill>
                          <a:schemeClr val="tx2"/>
                        </a:solidFill>
                      </a:endParaRPr>
                    </a:p>
                  </a:txBody>
                  <a:tcPr anchor="ctr"/>
                </a:tc>
                <a:tc>
                  <a:txBody>
                    <a:bodyPr/>
                    <a:lstStyle/>
                    <a:p>
                      <a:pPr algn="ctr"/>
                      <a:r>
                        <a:rPr lang="en-US" sz="3600" b="1" dirty="0">
                          <a:solidFill>
                            <a:schemeClr val="tx2"/>
                          </a:solidFill>
                          <a:hlinkClick r:id="rId18" action="ppaction://hlinksldjump"/>
                        </a:rPr>
                        <a:t>800</a:t>
                      </a:r>
                      <a:endParaRPr lang="en-US" sz="3600" b="1" dirty="0">
                        <a:solidFill>
                          <a:schemeClr val="tx2"/>
                        </a:solidFill>
                      </a:endParaRPr>
                    </a:p>
                  </a:txBody>
                  <a:tcPr anchor="ctr"/>
                </a:tc>
                <a:tc>
                  <a:txBody>
                    <a:bodyPr/>
                    <a:lstStyle/>
                    <a:p>
                      <a:pPr algn="ctr"/>
                      <a:r>
                        <a:rPr lang="en-US" sz="3600" b="1" dirty="0">
                          <a:solidFill>
                            <a:schemeClr val="tx2"/>
                          </a:solidFill>
                          <a:hlinkClick r:id="rId19" action="ppaction://hlinksldjump"/>
                        </a:rPr>
                        <a:t>800</a:t>
                      </a:r>
                      <a:endParaRPr lang="en-US" sz="3600" b="1" dirty="0">
                        <a:solidFill>
                          <a:schemeClr val="tx2"/>
                        </a:solidFill>
                      </a:endParaRPr>
                    </a:p>
                  </a:txBody>
                  <a:tcPr anchor="ctr"/>
                </a:tc>
                <a:tc>
                  <a:txBody>
                    <a:bodyPr/>
                    <a:lstStyle/>
                    <a:p>
                      <a:pPr algn="ctr"/>
                      <a:r>
                        <a:rPr lang="en-US" sz="3600" b="1" dirty="0">
                          <a:solidFill>
                            <a:schemeClr val="tx2"/>
                          </a:solidFill>
                          <a:hlinkClick r:id="rId20" action="ppaction://hlinksldjump"/>
                        </a:rPr>
                        <a:t>800</a:t>
                      </a:r>
                      <a:endParaRPr lang="en-US" sz="3600" b="1" dirty="0">
                        <a:solidFill>
                          <a:schemeClr val="tx2"/>
                        </a:solidFill>
                      </a:endParaRPr>
                    </a:p>
                  </a:txBody>
                  <a:tcPr anchor="ctr"/>
                </a:tc>
                <a:tc>
                  <a:txBody>
                    <a:bodyPr/>
                    <a:lstStyle/>
                    <a:p>
                      <a:pPr algn="ctr"/>
                      <a:r>
                        <a:rPr lang="en-US" sz="3600" b="1" dirty="0">
                          <a:solidFill>
                            <a:schemeClr val="tx2"/>
                          </a:solidFill>
                          <a:hlinkClick r:id="rId21" action="ppaction://hlinksldjump"/>
                        </a:rPr>
                        <a:t>800</a:t>
                      </a:r>
                      <a:endParaRPr lang="en-US" sz="3600" b="1" dirty="0">
                        <a:solidFill>
                          <a:schemeClr val="tx2"/>
                        </a:solidFill>
                      </a:endParaRPr>
                    </a:p>
                  </a:txBody>
                  <a:tcPr anchor="ctr"/>
                </a:tc>
                <a:extLst>
                  <a:ext uri="{0D108BD9-81ED-4DB2-BD59-A6C34878D82A}">
                    <a16:rowId xmlns:a16="http://schemas.microsoft.com/office/drawing/2014/main" val="1811871004"/>
                  </a:ext>
                </a:extLst>
              </a:tr>
              <a:tr h="974148">
                <a:tc>
                  <a:txBody>
                    <a:bodyPr/>
                    <a:lstStyle/>
                    <a:p>
                      <a:pPr algn="ctr"/>
                      <a:r>
                        <a:rPr lang="en-US" sz="3600" b="1" dirty="0">
                          <a:solidFill>
                            <a:schemeClr val="tx2"/>
                          </a:solidFill>
                          <a:hlinkClick r:id="rId22" action="ppaction://hlinksldjump"/>
                        </a:rPr>
                        <a:t>1,000</a:t>
                      </a:r>
                      <a:endParaRPr lang="en-US" sz="3600" b="1" dirty="0">
                        <a:solidFill>
                          <a:schemeClr val="tx2"/>
                        </a:solidFill>
                      </a:endParaRPr>
                    </a:p>
                  </a:txBody>
                  <a:tcPr anchor="ctr"/>
                </a:tc>
                <a:tc>
                  <a:txBody>
                    <a:bodyPr/>
                    <a:lstStyle/>
                    <a:p>
                      <a:pPr algn="ctr"/>
                      <a:r>
                        <a:rPr lang="en-US" sz="3600" b="1" dirty="0">
                          <a:solidFill>
                            <a:schemeClr val="tx2"/>
                          </a:solidFill>
                          <a:hlinkClick r:id="rId23" action="ppaction://hlinksldjump"/>
                        </a:rPr>
                        <a:t>1,000</a:t>
                      </a:r>
                      <a:endParaRPr lang="en-US" sz="3600" b="1" dirty="0">
                        <a:solidFill>
                          <a:schemeClr val="tx2"/>
                        </a:solidFill>
                      </a:endParaRPr>
                    </a:p>
                  </a:txBody>
                  <a:tcPr anchor="ctr"/>
                </a:tc>
                <a:tc>
                  <a:txBody>
                    <a:bodyPr/>
                    <a:lstStyle/>
                    <a:p>
                      <a:pPr algn="ctr"/>
                      <a:r>
                        <a:rPr lang="en-US" sz="3600" b="1" dirty="0">
                          <a:solidFill>
                            <a:schemeClr val="tx2"/>
                          </a:solidFill>
                          <a:hlinkClick r:id="rId24" action="ppaction://hlinksldjump"/>
                        </a:rPr>
                        <a:t>1,000</a:t>
                      </a:r>
                      <a:endParaRPr lang="en-US" sz="3600" b="1" dirty="0">
                        <a:solidFill>
                          <a:schemeClr val="tx2"/>
                        </a:solidFill>
                      </a:endParaRPr>
                    </a:p>
                  </a:txBody>
                  <a:tcPr anchor="ctr"/>
                </a:tc>
                <a:tc>
                  <a:txBody>
                    <a:bodyPr/>
                    <a:lstStyle/>
                    <a:p>
                      <a:pPr algn="ctr"/>
                      <a:r>
                        <a:rPr lang="en-US" sz="3600" b="1" dirty="0">
                          <a:solidFill>
                            <a:schemeClr val="tx2"/>
                          </a:solidFill>
                          <a:hlinkClick r:id="rId25" action="ppaction://hlinksldjump"/>
                        </a:rPr>
                        <a:t>1,000</a:t>
                      </a:r>
                      <a:endParaRPr lang="en-US" sz="3600" b="1" dirty="0">
                        <a:solidFill>
                          <a:schemeClr val="tx2"/>
                        </a:solidFill>
                      </a:endParaRPr>
                    </a:p>
                  </a:txBody>
                  <a:tcPr anchor="ctr"/>
                </a:tc>
                <a:tc>
                  <a:txBody>
                    <a:bodyPr/>
                    <a:lstStyle/>
                    <a:p>
                      <a:pPr algn="ctr"/>
                      <a:r>
                        <a:rPr lang="en-US" sz="3600" b="1" dirty="0">
                          <a:solidFill>
                            <a:schemeClr val="tx2"/>
                          </a:solidFill>
                          <a:hlinkClick r:id="rId26" action="ppaction://hlinksldjump"/>
                        </a:rPr>
                        <a:t>1,000</a:t>
                      </a:r>
                      <a:endParaRPr lang="en-US" sz="3600" b="1" dirty="0">
                        <a:solidFill>
                          <a:schemeClr val="tx2"/>
                        </a:solidFill>
                      </a:endParaRPr>
                    </a:p>
                  </a:txBody>
                  <a:tcPr anchor="ctr"/>
                </a:tc>
                <a:extLst>
                  <a:ext uri="{0D108BD9-81ED-4DB2-BD59-A6C34878D82A}">
                    <a16:rowId xmlns:a16="http://schemas.microsoft.com/office/drawing/2014/main" val="927663787"/>
                  </a:ext>
                </a:extLst>
              </a:tr>
              <a:tr h="974148">
                <a:tc gridSpan="5">
                  <a:txBody>
                    <a:bodyPr/>
                    <a:lstStyle/>
                    <a:p>
                      <a:pPr algn="ctr"/>
                      <a:r>
                        <a:rPr lang="en-US" sz="4800" b="1" dirty="0">
                          <a:solidFill>
                            <a:schemeClr val="tx2"/>
                          </a:solidFill>
                          <a:hlinkClick r:id="rId27" action="ppaction://hlinksldjump"/>
                        </a:rPr>
                        <a:t>Final Question</a:t>
                      </a:r>
                      <a:endParaRPr lang="en-US" sz="4800" b="1" dirty="0">
                        <a:solidFill>
                          <a:schemeClr val="tx2"/>
                        </a:solidFill>
                      </a:endParaRPr>
                    </a:p>
                  </a:txBody>
                  <a:tcPr anchor="ctr"/>
                </a:tc>
                <a:tc hMerge="1">
                  <a:txBody>
                    <a:bodyPr/>
                    <a:lstStyle/>
                    <a:p>
                      <a:pPr algn="ctr"/>
                      <a:endParaRPr lang="en-US" sz="3600" b="1" dirty="0">
                        <a:solidFill>
                          <a:schemeClr val="tx2"/>
                        </a:solidFill>
                      </a:endParaRPr>
                    </a:p>
                  </a:txBody>
                  <a:tcPr anchor="ctr"/>
                </a:tc>
                <a:tc hMerge="1">
                  <a:txBody>
                    <a:bodyPr/>
                    <a:lstStyle/>
                    <a:p>
                      <a:pPr algn="ctr"/>
                      <a:endParaRPr lang="en-US" sz="3600" b="1" dirty="0">
                        <a:solidFill>
                          <a:schemeClr val="tx2"/>
                        </a:solidFill>
                      </a:endParaRPr>
                    </a:p>
                  </a:txBody>
                  <a:tcPr anchor="ctr"/>
                </a:tc>
                <a:tc hMerge="1">
                  <a:txBody>
                    <a:bodyPr/>
                    <a:lstStyle/>
                    <a:p>
                      <a:pPr algn="ctr"/>
                      <a:endParaRPr lang="en-US" sz="3600" b="1" dirty="0">
                        <a:solidFill>
                          <a:schemeClr val="tx2"/>
                        </a:solidFill>
                      </a:endParaRPr>
                    </a:p>
                  </a:txBody>
                  <a:tcPr anchor="ctr"/>
                </a:tc>
                <a:tc hMerge="1">
                  <a:txBody>
                    <a:bodyPr/>
                    <a:lstStyle/>
                    <a:p>
                      <a:pPr algn="ctr"/>
                      <a:endParaRPr lang="en-US" sz="3600" b="1" dirty="0">
                        <a:solidFill>
                          <a:schemeClr val="tx2"/>
                        </a:solidFill>
                      </a:endParaRPr>
                    </a:p>
                  </a:txBody>
                  <a:tcPr anchor="ctr"/>
                </a:tc>
                <a:extLst>
                  <a:ext uri="{0D108BD9-81ED-4DB2-BD59-A6C34878D82A}">
                    <a16:rowId xmlns:a16="http://schemas.microsoft.com/office/drawing/2014/main" val="3707256148"/>
                  </a:ext>
                </a:extLst>
              </a:tr>
            </a:tbl>
          </a:graphicData>
        </a:graphic>
      </p:graphicFrame>
    </p:spTree>
    <p:extLst>
      <p:ext uri="{BB962C8B-B14F-4D97-AF65-F5344CB8AC3E}">
        <p14:creationId xmlns:p14="http://schemas.microsoft.com/office/powerpoint/2010/main" val="2473426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14648"/>
          </a:xfrm>
        </p:spPr>
        <p:txBody>
          <a:bodyPr/>
          <a:lstStyle/>
          <a:p>
            <a:r>
              <a:rPr lang="en-US" dirty="0"/>
              <a:t>True or False: FAFSA must be filled out for every school year.</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600 points</a:t>
            </a:r>
          </a:p>
          <a:p>
            <a:r>
              <a:rPr lang="en-US" dirty="0"/>
              <a:t>Click bank day logo to return to categories</a:t>
            </a:r>
          </a:p>
          <a:p>
            <a:endParaRPr lang="en-US" dirty="0"/>
          </a:p>
        </p:txBody>
      </p:sp>
    </p:spTree>
    <p:extLst>
      <p:ext uri="{BB962C8B-B14F-4D97-AF65-F5344CB8AC3E}">
        <p14:creationId xmlns:p14="http://schemas.microsoft.com/office/powerpoint/2010/main" val="1829357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16248"/>
          </a:xfrm>
        </p:spPr>
        <p:txBody>
          <a:bodyPr>
            <a:noAutofit/>
          </a:bodyPr>
          <a:lstStyle/>
          <a:p>
            <a:r>
              <a:rPr lang="en-US" sz="4000" dirty="0"/>
              <a:t>One of the effects of consolidating your student loans is…</a:t>
            </a:r>
            <a:br>
              <a:rPr lang="en-US" sz="4000" dirty="0"/>
            </a:br>
            <a:r>
              <a:rPr lang="en-US" sz="4000" dirty="0"/>
              <a:t>A. It ends any grace period that might still apply to the loan.</a:t>
            </a:r>
            <a:br>
              <a:rPr lang="en-US" sz="4000" dirty="0"/>
            </a:br>
            <a:r>
              <a:rPr lang="en-US" sz="4000" dirty="0"/>
              <a:t>B. It increases the amount of money you’ll owe each month.</a:t>
            </a:r>
            <a:br>
              <a:rPr lang="en-US" sz="4000" dirty="0"/>
            </a:br>
            <a:r>
              <a:rPr lang="en-US" sz="4000" dirty="0"/>
              <a:t>C. It decreases the amount of money you’ll owe overall.</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800 points</a:t>
            </a:r>
          </a:p>
          <a:p>
            <a:r>
              <a:rPr lang="en-US" dirty="0"/>
              <a:t>Click bank day logo to return to categories</a:t>
            </a:r>
          </a:p>
          <a:p>
            <a:endParaRPr lang="en-US" dirty="0"/>
          </a:p>
        </p:txBody>
      </p:sp>
    </p:spTree>
    <p:extLst>
      <p:ext uri="{BB962C8B-B14F-4D97-AF65-F5344CB8AC3E}">
        <p14:creationId xmlns:p14="http://schemas.microsoft.com/office/powerpoint/2010/main" val="2265147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90848"/>
          </a:xfrm>
        </p:spPr>
        <p:txBody>
          <a:bodyPr>
            <a:normAutofit fontScale="90000"/>
          </a:bodyPr>
          <a:lstStyle/>
          <a:p>
            <a:r>
              <a:rPr lang="en-US" dirty="0"/>
              <a:t>What is the largest supplier of student financial aid in the nation?</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1,000 points</a:t>
            </a:r>
          </a:p>
          <a:p>
            <a:r>
              <a:rPr lang="en-US" dirty="0"/>
              <a:t>Click bank day logo to return to categories</a:t>
            </a:r>
          </a:p>
          <a:p>
            <a:endParaRPr lang="en-US" dirty="0"/>
          </a:p>
        </p:txBody>
      </p:sp>
    </p:spTree>
    <p:extLst>
      <p:ext uri="{BB962C8B-B14F-4D97-AF65-F5344CB8AC3E}">
        <p14:creationId xmlns:p14="http://schemas.microsoft.com/office/powerpoint/2010/main" val="2647393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16248"/>
          </a:xfrm>
        </p:spPr>
        <p:txBody>
          <a:bodyPr>
            <a:normAutofit fontScale="90000"/>
          </a:bodyPr>
          <a:lstStyle/>
          <a:p>
            <a:r>
              <a:rPr lang="en-US" dirty="0"/>
              <a:t>On the national level, about how many individuals are employed by banks?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Careers in Banking – 200 points</a:t>
            </a:r>
          </a:p>
          <a:p>
            <a:r>
              <a:rPr lang="en-US" dirty="0"/>
              <a:t>Click bank day logo to return to categories</a:t>
            </a:r>
          </a:p>
          <a:p>
            <a:endParaRPr lang="en-US" dirty="0"/>
          </a:p>
        </p:txBody>
      </p:sp>
    </p:spTree>
    <p:extLst>
      <p:ext uri="{BB962C8B-B14F-4D97-AF65-F5344CB8AC3E}">
        <p14:creationId xmlns:p14="http://schemas.microsoft.com/office/powerpoint/2010/main" val="2508460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28948"/>
          </a:xfrm>
        </p:spPr>
        <p:txBody>
          <a:bodyPr>
            <a:normAutofit fontScale="90000"/>
          </a:bodyPr>
          <a:lstStyle/>
          <a:p>
            <a:r>
              <a:rPr lang="en-US" dirty="0"/>
              <a:t>What is an example of a professional development opportunity that you’ve heard about today?</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Careers in Banking – 400 points</a:t>
            </a:r>
          </a:p>
          <a:p>
            <a:r>
              <a:rPr lang="en-US" dirty="0"/>
              <a:t>Click bank day logo to return to categories</a:t>
            </a:r>
          </a:p>
          <a:p>
            <a:endParaRPr lang="en-US" dirty="0"/>
          </a:p>
        </p:txBody>
      </p:sp>
    </p:spTree>
    <p:extLst>
      <p:ext uri="{BB962C8B-B14F-4D97-AF65-F5344CB8AC3E}">
        <p14:creationId xmlns:p14="http://schemas.microsoft.com/office/powerpoint/2010/main" val="1579044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749548"/>
          </a:xfrm>
        </p:spPr>
        <p:txBody>
          <a:bodyPr/>
          <a:lstStyle/>
          <a:p>
            <a:r>
              <a:rPr lang="en-US" dirty="0"/>
              <a:t>What is a perk of a career in banking?</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a:xfrm>
            <a:off x="1100051" y="4963621"/>
            <a:ext cx="10058400" cy="1143000"/>
          </a:xfrm>
        </p:spPr>
        <p:txBody>
          <a:bodyPr/>
          <a:lstStyle/>
          <a:p>
            <a:r>
              <a:rPr lang="en-US" dirty="0"/>
              <a:t>Careers in Banking – 600 points</a:t>
            </a:r>
          </a:p>
          <a:p>
            <a:r>
              <a:rPr lang="en-US" dirty="0"/>
              <a:t>Click bank day logo to return to categories</a:t>
            </a:r>
          </a:p>
          <a:p>
            <a:endParaRPr lang="en-US" dirty="0"/>
          </a:p>
        </p:txBody>
      </p:sp>
    </p:spTree>
    <p:extLst>
      <p:ext uri="{BB962C8B-B14F-4D97-AF65-F5344CB8AC3E}">
        <p14:creationId xmlns:p14="http://schemas.microsoft.com/office/powerpoint/2010/main" val="3320523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28948"/>
          </a:xfrm>
        </p:spPr>
        <p:txBody>
          <a:bodyPr>
            <a:normAutofit fontScale="90000"/>
          </a:bodyPr>
          <a:lstStyle/>
          <a:p>
            <a:r>
              <a:rPr lang="en-US" dirty="0"/>
              <a:t>What are two jobs in the banking industry for someone interested in technology/IT?</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Careers in Banking – 800 points</a:t>
            </a:r>
          </a:p>
          <a:p>
            <a:r>
              <a:rPr lang="en-US" dirty="0"/>
              <a:t>Click bank day logo to return to categories</a:t>
            </a:r>
          </a:p>
          <a:p>
            <a:endParaRPr lang="en-US" dirty="0"/>
          </a:p>
        </p:txBody>
      </p:sp>
    </p:spTree>
    <p:extLst>
      <p:ext uri="{BB962C8B-B14F-4D97-AF65-F5344CB8AC3E}">
        <p14:creationId xmlns:p14="http://schemas.microsoft.com/office/powerpoint/2010/main" val="514686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03548"/>
          </a:xfrm>
        </p:spPr>
        <p:txBody>
          <a:bodyPr/>
          <a:lstStyle/>
          <a:p>
            <a:r>
              <a:rPr lang="en-US" dirty="0"/>
              <a:t>There are more than ________ bank employees in Virginia.</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Careers in Banking – 1,000 points</a:t>
            </a:r>
          </a:p>
          <a:p>
            <a:r>
              <a:rPr lang="en-US" dirty="0"/>
              <a:t>Click bank day logo to return to categories</a:t>
            </a:r>
          </a:p>
          <a:p>
            <a:endParaRPr lang="en-US" dirty="0"/>
          </a:p>
        </p:txBody>
      </p:sp>
    </p:spTree>
    <p:extLst>
      <p:ext uri="{BB962C8B-B14F-4D97-AF65-F5344CB8AC3E}">
        <p14:creationId xmlns:p14="http://schemas.microsoft.com/office/powerpoint/2010/main" val="146646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lstStyle/>
          <a:p>
            <a:r>
              <a:rPr lang="en-US" dirty="0"/>
              <a:t>FINAL QUESTION:</a:t>
            </a:r>
            <a:br>
              <a:rPr lang="en-US" dirty="0"/>
            </a:br>
            <a:r>
              <a:rPr lang="en-US" dirty="0"/>
              <a:t>What are four ways to avoid debt problems?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Click bank day logo to return to categories</a:t>
            </a:r>
          </a:p>
          <a:p>
            <a:endParaRPr lang="en-US" dirty="0"/>
          </a:p>
        </p:txBody>
      </p:sp>
    </p:spTree>
    <p:extLst>
      <p:ext uri="{BB962C8B-B14F-4D97-AF65-F5344CB8AC3E}">
        <p14:creationId xmlns:p14="http://schemas.microsoft.com/office/powerpoint/2010/main" val="1348045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65448"/>
          </a:xfrm>
        </p:spPr>
        <p:txBody>
          <a:bodyPr>
            <a:normAutofit fontScale="90000"/>
          </a:bodyPr>
          <a:lstStyle/>
          <a:p>
            <a:r>
              <a:rPr lang="en-US" dirty="0"/>
              <a:t>What is one way that banks support the schools in the communities they serve?</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 Day Scholarship Program – 200 points</a:t>
            </a:r>
          </a:p>
          <a:p>
            <a:r>
              <a:rPr lang="en-US" dirty="0"/>
              <a:t>Click bank day logo to return to categories</a:t>
            </a:r>
          </a:p>
        </p:txBody>
      </p:sp>
    </p:spTree>
    <p:extLst>
      <p:ext uri="{BB962C8B-B14F-4D97-AF65-F5344CB8AC3E}">
        <p14:creationId xmlns:p14="http://schemas.microsoft.com/office/powerpoint/2010/main" val="283011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normAutofit fontScale="90000"/>
          </a:bodyPr>
          <a:lstStyle/>
          <a:p>
            <a:r>
              <a:rPr lang="en-US" dirty="0"/>
              <a:t>How do banks support local businesses in the communities they serve?</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normAutofit/>
          </a:bodyPr>
          <a:lstStyle/>
          <a:p>
            <a:r>
              <a:rPr lang="en-US" dirty="0"/>
              <a:t>Bank Day Scholarship Program – 400 points</a:t>
            </a:r>
          </a:p>
          <a:p>
            <a:r>
              <a:rPr lang="en-US" dirty="0"/>
              <a:t>Click bank day logo to return to categories</a:t>
            </a:r>
          </a:p>
          <a:p>
            <a:endParaRPr lang="en-US" dirty="0"/>
          </a:p>
        </p:txBody>
      </p:sp>
    </p:spTree>
    <p:extLst>
      <p:ext uri="{BB962C8B-B14F-4D97-AF65-F5344CB8AC3E}">
        <p14:creationId xmlns:p14="http://schemas.microsoft.com/office/powerpoint/2010/main" val="983820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normAutofit fontScale="90000"/>
          </a:bodyPr>
          <a:lstStyle/>
          <a:p>
            <a:r>
              <a:rPr lang="en-US" dirty="0"/>
              <a:t>What is the due date for the Bank Day Scholarship Program essay?</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 Day Scholarship Program – 600 points</a:t>
            </a:r>
          </a:p>
          <a:p>
            <a:r>
              <a:rPr lang="en-US" dirty="0"/>
              <a:t>Click bank day logo to return to categories</a:t>
            </a:r>
          </a:p>
          <a:p>
            <a:endParaRPr lang="en-US" dirty="0"/>
          </a:p>
        </p:txBody>
      </p:sp>
    </p:spTree>
    <p:extLst>
      <p:ext uri="{BB962C8B-B14F-4D97-AF65-F5344CB8AC3E}">
        <p14:creationId xmlns:p14="http://schemas.microsoft.com/office/powerpoint/2010/main" val="145009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01948"/>
          </a:xfrm>
        </p:spPr>
        <p:txBody>
          <a:bodyPr>
            <a:noAutofit/>
          </a:bodyPr>
          <a:lstStyle/>
          <a:p>
            <a:r>
              <a:rPr lang="en-US" sz="6000" dirty="0"/>
              <a:t>The Bank Day Scholarship Program will award a total of $______ in scholarships to twelve students.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 Day Scholarship Program – 800 points</a:t>
            </a:r>
          </a:p>
          <a:p>
            <a:r>
              <a:rPr lang="en-US" dirty="0"/>
              <a:t>Click bank day logo to return to categories</a:t>
            </a:r>
          </a:p>
          <a:p>
            <a:endParaRPr lang="en-US" dirty="0"/>
          </a:p>
        </p:txBody>
      </p:sp>
    </p:spTree>
    <p:extLst>
      <p:ext uri="{BB962C8B-B14F-4D97-AF65-F5344CB8AC3E}">
        <p14:creationId xmlns:p14="http://schemas.microsoft.com/office/powerpoint/2010/main" val="1875881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78148"/>
          </a:xfrm>
        </p:spPr>
        <p:txBody>
          <a:bodyPr>
            <a:normAutofit fontScale="90000"/>
          </a:bodyPr>
          <a:lstStyle/>
          <a:p>
            <a:r>
              <a:rPr lang="en-US" dirty="0"/>
              <a:t>In 2020, there were more than ______ volunteer hours logged by Virginia banks/bankers.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 Day Scholarship Program – 1,000 points</a:t>
            </a:r>
          </a:p>
          <a:p>
            <a:r>
              <a:rPr lang="en-US" dirty="0"/>
              <a:t>Click bank day logo to return to categories</a:t>
            </a:r>
          </a:p>
          <a:p>
            <a:endParaRPr lang="en-US" dirty="0"/>
          </a:p>
        </p:txBody>
      </p:sp>
    </p:spTree>
    <p:extLst>
      <p:ext uri="{BB962C8B-B14F-4D97-AF65-F5344CB8AC3E}">
        <p14:creationId xmlns:p14="http://schemas.microsoft.com/office/powerpoint/2010/main" val="1900960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noAutofit/>
          </a:bodyPr>
          <a:lstStyle/>
          <a:p>
            <a:r>
              <a:rPr lang="en-US" dirty="0"/>
              <a:t>What are two consequences of a poor credit score/rating?</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normAutofit/>
          </a:bodyPr>
          <a:lstStyle/>
          <a:p>
            <a:r>
              <a:rPr lang="en-US" dirty="0"/>
              <a:t>Credit Cards &amp; Credit Score – 200 points</a:t>
            </a:r>
          </a:p>
          <a:p>
            <a:r>
              <a:rPr lang="en-US" dirty="0"/>
              <a:t>Click bank day logo to return to categories</a:t>
            </a:r>
          </a:p>
          <a:p>
            <a:endParaRPr lang="en-US" dirty="0"/>
          </a:p>
        </p:txBody>
      </p:sp>
    </p:spTree>
    <p:extLst>
      <p:ext uri="{BB962C8B-B14F-4D97-AF65-F5344CB8AC3E}">
        <p14:creationId xmlns:p14="http://schemas.microsoft.com/office/powerpoint/2010/main" val="2315520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90848"/>
          </a:xfrm>
        </p:spPr>
        <p:txBody>
          <a:bodyPr>
            <a:normAutofit fontScale="90000"/>
          </a:bodyPr>
          <a:lstStyle/>
          <a:p>
            <a:r>
              <a:rPr lang="en-US" dirty="0"/>
              <a:t>Credit card minimum payments are usually around ___% of the total balance.</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Credit Cards &amp; Credit Score – 400 points</a:t>
            </a:r>
          </a:p>
          <a:p>
            <a:r>
              <a:rPr lang="en-US" dirty="0"/>
              <a:t>Click bank day logo to return to categories</a:t>
            </a:r>
          </a:p>
          <a:p>
            <a:endParaRPr lang="en-US" dirty="0"/>
          </a:p>
        </p:txBody>
      </p:sp>
    </p:spTree>
    <p:extLst>
      <p:ext uri="{BB962C8B-B14F-4D97-AF65-F5344CB8AC3E}">
        <p14:creationId xmlns:p14="http://schemas.microsoft.com/office/powerpoint/2010/main" val="574341972"/>
      </p:ext>
    </p:extLst>
  </p:cSld>
  <p:clrMapOvr>
    <a:masterClrMapping/>
  </p:clrMapOvr>
</p:sld>
</file>

<file path=ppt/theme/theme1.xml><?xml version="1.0" encoding="utf-8"?>
<a:theme xmlns:a="http://schemas.openxmlformats.org/drawingml/2006/main" name="Retrospec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c66efc6-b7e8-4e77-ab04-7c1bae9d53f1">
      <Terms xmlns="http://schemas.microsoft.com/office/infopath/2007/PartnerControls"/>
    </lcf76f155ced4ddcb4097134ff3c332f>
    <TaxCatchAll xmlns="1ff4ad11-8a41-4b21-9f50-7edc0facd5e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73704D53E54E4F8D5AAE0332E40A05" ma:contentTypeVersion="14" ma:contentTypeDescription="Create a new document." ma:contentTypeScope="" ma:versionID="1ad6bc63176450a39b86fb3b04807dbd">
  <xsd:schema xmlns:xsd="http://www.w3.org/2001/XMLSchema" xmlns:xs="http://www.w3.org/2001/XMLSchema" xmlns:p="http://schemas.microsoft.com/office/2006/metadata/properties" xmlns:ns2="7c66efc6-b7e8-4e77-ab04-7c1bae9d53f1" xmlns:ns3="1ff4ad11-8a41-4b21-9f50-7edc0facd5e6" targetNamespace="http://schemas.microsoft.com/office/2006/metadata/properties" ma:root="true" ma:fieldsID="060e87a0828974957f7cd23232a57178" ns2:_="" ns3:_="">
    <xsd:import namespace="7c66efc6-b7e8-4e77-ab04-7c1bae9d53f1"/>
    <xsd:import namespace="1ff4ad11-8a41-4b21-9f50-7edc0facd5e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66efc6-b7e8-4e77-ab04-7c1bae9d53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8f9e939-d534-4f71-907e-9b2d3f0ad47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ff4ad11-8a41-4b21-9f50-7edc0facd5e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daa2ea2-726a-48e2-87b0-96a535ff2f2f}" ma:internalName="TaxCatchAll" ma:showField="CatchAllData" ma:web="1ff4ad11-8a41-4b21-9f50-7edc0facd5e6">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DF3282-1C25-4914-96B6-0112C9828C17}">
  <ds:schemaRefs>
    <ds:schemaRef ds:uri="http://schemas.microsoft.com/office/2006/metadata/properties"/>
    <ds:schemaRef ds:uri="http://schemas.microsoft.com/office/infopath/2007/PartnerControls"/>
    <ds:schemaRef ds:uri="7c66efc6-b7e8-4e77-ab04-7c1bae9d53f1"/>
    <ds:schemaRef ds:uri="1ff4ad11-8a41-4b21-9f50-7edc0facd5e6"/>
  </ds:schemaRefs>
</ds:datastoreItem>
</file>

<file path=customXml/itemProps2.xml><?xml version="1.0" encoding="utf-8"?>
<ds:datastoreItem xmlns:ds="http://schemas.openxmlformats.org/officeDocument/2006/customXml" ds:itemID="{60658A39-AA27-4CA8-A145-246E46ED759E}">
  <ds:schemaRefs>
    <ds:schemaRef ds:uri="http://schemas.microsoft.com/sharepoint/v3/contenttype/forms"/>
  </ds:schemaRefs>
</ds:datastoreItem>
</file>

<file path=customXml/itemProps3.xml><?xml version="1.0" encoding="utf-8"?>
<ds:datastoreItem xmlns:ds="http://schemas.openxmlformats.org/officeDocument/2006/customXml" ds:itemID="{D400FE00-3ECD-410B-B5F0-9E8D25CEBD5E}"/>
</file>

<file path=docProps/app.xml><?xml version="1.0" encoding="utf-8"?>
<Properties xmlns="http://schemas.openxmlformats.org/officeDocument/2006/extended-properties" xmlns:vt="http://schemas.openxmlformats.org/officeDocument/2006/docPropsVTypes">
  <Template>TM03457475[[fn=Frame]]</Template>
  <TotalTime>302</TotalTime>
  <Words>870</Words>
  <Application>Microsoft Office PowerPoint</Application>
  <PresentationFormat>Widescreen</PresentationFormat>
  <Paragraphs>110</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Calibri</vt:lpstr>
      <vt:lpstr>Calibri Light</vt:lpstr>
      <vt:lpstr>Retrospect</vt:lpstr>
      <vt:lpstr>VBA Bank Day Scholarship Program</vt:lpstr>
      <vt:lpstr>PowerPoint Presentation</vt:lpstr>
      <vt:lpstr>What is one way that banks support the schools in the communities they serve?</vt:lpstr>
      <vt:lpstr>How do banks support local businesses in the communities they serve?</vt:lpstr>
      <vt:lpstr>What is the due date for the Bank Day Scholarship Program essay?</vt:lpstr>
      <vt:lpstr>The Bank Day Scholarship Program will award a total of $______ in scholarships to twelve students.</vt:lpstr>
      <vt:lpstr>In 2020, there were more than ______ volunteer hours logged by Virginia banks/bankers.</vt:lpstr>
      <vt:lpstr>What are two consequences of a poor credit score/rating?</vt:lpstr>
      <vt:lpstr>Credit card minimum payments are usually around ___% of the total balance.</vt:lpstr>
      <vt:lpstr>How many free credit reports are you legally entitled per year from EACH credit bureau?</vt:lpstr>
      <vt:lpstr>What are the two biggest influences on your credit score?</vt:lpstr>
      <vt:lpstr>What four pieces of information make up your credit report?</vt:lpstr>
      <vt:lpstr>What is one advantage of being “banked”?</vt:lpstr>
      <vt:lpstr>The numbers listed at the bottom of a check are the _____ number and the _____ number.</vt:lpstr>
      <vt:lpstr>Which type of bank account offers the most flexible access to your money with the fewest restrictions? A. Certificates of Deposits B. Savings C. Checking</vt:lpstr>
      <vt:lpstr>What is the amount of insurance coverage on deposits by the FDIC?</vt:lpstr>
      <vt:lpstr>What are two types/examples of consumer loans?</vt:lpstr>
      <vt:lpstr>What types of financial aid are considered “free money”?</vt:lpstr>
      <vt:lpstr>When referring to student loans, what is a grace period? A. The time period that your library late fees affect your credit score. B. The time period after graduating high school and before starting college. C. The period after graduating or leaving school before you must begin paying back student loans.</vt:lpstr>
      <vt:lpstr>True or False: FAFSA must be filled out for every school year.</vt:lpstr>
      <vt:lpstr>One of the effects of consolidating your student loans is… A. It ends any grace period that might still apply to the loan. B. It increases the amount of money you’ll owe each month. C. It decreases the amount of money you’ll owe overall.</vt:lpstr>
      <vt:lpstr>What is the largest supplier of student financial aid in the nation?</vt:lpstr>
      <vt:lpstr>On the national level, about how many individuals are employed by banks?</vt:lpstr>
      <vt:lpstr>What is an example of a professional development opportunity that you’ve heard about today?</vt:lpstr>
      <vt:lpstr>What is a perk of a career in banking?</vt:lpstr>
      <vt:lpstr>What are two jobs in the banking industry for someone interested in technology/IT?</vt:lpstr>
      <vt:lpstr>There are more than ________ bank employees in Virginia.</vt:lpstr>
      <vt:lpstr>FINAL QUESTION: What are four ways to avoid debt problems?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VBA Bank Day Scholarship Program</dc:title>
  <dc:creator>Monica McDearmon</dc:creator>
  <cp:lastModifiedBy>Monica McDearmon</cp:lastModifiedBy>
  <cp:revision>22</cp:revision>
  <dcterms:created xsi:type="dcterms:W3CDTF">2019-12-16T18:18:20Z</dcterms:created>
  <dcterms:modified xsi:type="dcterms:W3CDTF">2024-12-17T14:58:13Z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0x010100F673704D53E54E4F8D5AAE0332E40A05</vt:lpwstr>
  </property>
  <property fmtid="{D5CDD505-2E9C-101B-9397-08002B2CF9AE}" pid="3" name="MediaServiceImageTags">
    <vt:lpwstr/>
  </property>
</Properties>
</file>