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2.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3.xml" ContentType="application/vnd.openxmlformats-officedocument.presentationml.notesSlide+xml"/>
  <Override PartName="/ppt/tags/tag3.xml" ContentType="application/vnd.openxmlformats-officedocument.presentationml.tags+xml"/>
  <Override PartName="/ppt/charts/chart12.xml" ContentType="application/vnd.openxmlformats-officedocument.drawingml.chart+xml"/>
  <Override PartName="/ppt/tags/tag4.xml" ContentType="application/vnd.openxmlformats-officedocument.presentationml.tags+xml"/>
  <Override PartName="/ppt/notesSlides/notesSlide14.xml" ContentType="application/vnd.openxmlformats-officedocument.presentationml.notesSlide+xml"/>
  <Override PartName="/ppt/charts/chart13.xml" ContentType="application/vnd.openxmlformats-officedocument.drawingml.chart+xml"/>
  <Override PartName="/ppt/tags/tag5.xml" ContentType="application/vnd.openxmlformats-officedocument.presentationml.tags+xml"/>
  <Override PartName="/ppt/charts/chart14.xml" ContentType="application/vnd.openxmlformats-officedocument.drawingml.chart+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charts/chart15.xml" ContentType="application/vnd.openxmlformats-officedocument.drawingml.chart+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18.xml" ContentType="application/vnd.openxmlformats-officedocument.presentationml.notesSlid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tags/tag7.xml" ContentType="application/vnd.openxmlformats-officedocument.presentationml.tags+xml"/>
  <Override PartName="/ppt/notesSlides/notesSlide19.xml" ContentType="application/vnd.openxmlformats-officedocument.presentationml.notesSlide+xml"/>
  <Override PartName="/ppt/charts/chart18.xml" ContentType="application/vnd.openxmlformats-officedocument.drawingml.chart+xml"/>
  <Override PartName="/ppt/tags/tag8.xml" ContentType="application/vnd.openxmlformats-officedocument.presentationml.tags+xml"/>
  <Override PartName="/ppt/notesSlides/notesSlide20.xml" ContentType="application/vnd.openxmlformats-officedocument.presentationml.notesSlide+xml"/>
  <Override PartName="/ppt/charts/chart19.xml" ContentType="application/vnd.openxmlformats-officedocument.drawingml.chart+xml"/>
  <Override PartName="/ppt/tags/tag9.xml" ContentType="application/vnd.openxmlformats-officedocument.presentationml.tags+xml"/>
  <Override PartName="/ppt/notesSlides/notesSlide21.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tags/tag10.xml" ContentType="application/vnd.openxmlformats-officedocument.presentationml.tags+xml"/>
  <Override PartName="/ppt/notesSlides/notesSlide22.xml" ContentType="application/vnd.openxmlformats-officedocument.presentationml.notesSlide+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notesSlides/notesSlide24.xml" ContentType="application/vnd.openxmlformats-officedocument.presentationml.notesSlide+xml"/>
  <Override PartName="/ppt/charts/chart25.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26.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5.xml" ContentType="application/vnd.openxmlformats-officedocument.presentationml.notesSlide+xml"/>
  <Override PartName="/ppt/charts/chart27.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28.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9.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tags/tag11.xml" ContentType="application/vnd.openxmlformats-officedocument.presentationml.tags+xml"/>
  <Override PartName="/ppt/charts/chart30.xml" ContentType="application/vnd.openxmlformats-officedocument.drawingml.chart+xml"/>
  <Override PartName="/ppt/tags/tag12.xml" ContentType="application/vnd.openxmlformats-officedocument.presentationml.tags+xml"/>
  <Override PartName="/ppt/notesSlides/notesSlide28.xml" ContentType="application/vnd.openxmlformats-officedocument.presentationml.notesSlide+xml"/>
  <Override PartName="/ppt/charts/chart31.xml" ContentType="application/vnd.openxmlformats-officedocument.drawingml.chart+xml"/>
  <Override PartName="/ppt/tags/tag13.xml" ContentType="application/vnd.openxmlformats-officedocument.presentationml.tags+xml"/>
  <Override PartName="/ppt/charts/chart32.xml" ContentType="application/vnd.openxmlformats-officedocument.drawingml.chart+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charts/chart33.xml" ContentType="application/vnd.openxmlformats-officedocument.drawingml.chart+xml"/>
  <Override PartName="/ppt/notesSlides/notesSlide31.xml" ContentType="application/vnd.openxmlformats-officedocument.presentationml.notesSlide+xml"/>
  <Override PartName="/ppt/charts/chart3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32.xml" ContentType="application/vnd.openxmlformats-officedocument.presentationml.notesSlide+xml"/>
  <Override PartName="/ppt/charts/chart3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33.xml" ContentType="application/vnd.openxmlformats-officedocument.presentationml.notesSlide+xml"/>
  <Override PartName="/ppt/charts/chart3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tags/tag15.xml" ContentType="application/vnd.openxmlformats-officedocument.presentationml.tags+xml"/>
  <Override PartName="/ppt/notesSlides/notesSlide34.xml" ContentType="application/vnd.openxmlformats-officedocument.presentationml.notesSlide+xml"/>
  <Override PartName="/ppt/charts/chart37.xml" ContentType="application/vnd.openxmlformats-officedocument.drawingml.chart+xml"/>
  <Override PartName="/ppt/notesSlides/notesSlide35.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notesSlides/notesSlide36.xml" ContentType="application/vnd.openxmlformats-officedocument.presentationml.notesSlide+xml"/>
  <Override PartName="/ppt/charts/chart40.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37.xml" ContentType="application/vnd.openxmlformats-officedocument.presentationml.notesSlide+xml"/>
  <Override PartName="/ppt/tags/tag16.xml" ContentType="application/vnd.openxmlformats-officedocument.presentationml.tags+xml"/>
  <Override PartName="/ppt/charts/chart41.xml" ContentType="application/vnd.openxmlformats-officedocument.drawingml.chart+xml"/>
  <Override PartName="/ppt/tags/tag17.xml" ContentType="application/vnd.openxmlformats-officedocument.presentationml.tags+xml"/>
  <Override PartName="/ppt/notesSlides/notesSlide38.xml" ContentType="application/vnd.openxmlformats-officedocument.presentationml.notesSlide+xml"/>
  <Override PartName="/ppt/charts/chart42.xml" ContentType="application/vnd.openxmlformats-officedocument.drawingml.chart+xml"/>
  <Override PartName="/ppt/tags/tag18.xml" ContentType="application/vnd.openxmlformats-officedocument.presentationml.tags+xml"/>
  <Override PartName="/ppt/charts/chart43.xml" ContentType="application/vnd.openxmlformats-officedocument.drawingml.chart+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 id="2147483747" r:id="rId2"/>
  </p:sldMasterIdLst>
  <p:notesMasterIdLst>
    <p:notesMasterId r:id="rId49"/>
  </p:notesMasterIdLst>
  <p:sldIdLst>
    <p:sldId id="1455" r:id="rId3"/>
    <p:sldId id="5618" r:id="rId4"/>
    <p:sldId id="5358" r:id="rId5"/>
    <p:sldId id="7718" r:id="rId6"/>
    <p:sldId id="5590" r:id="rId7"/>
    <p:sldId id="7714" r:id="rId8"/>
    <p:sldId id="5572" r:id="rId9"/>
    <p:sldId id="7717" r:id="rId10"/>
    <p:sldId id="7719" r:id="rId11"/>
    <p:sldId id="7720" r:id="rId12"/>
    <p:sldId id="7721" r:id="rId13"/>
    <p:sldId id="7722" r:id="rId14"/>
    <p:sldId id="7723" r:id="rId15"/>
    <p:sldId id="1086" r:id="rId16"/>
    <p:sldId id="7725" r:id="rId17"/>
    <p:sldId id="7724" r:id="rId18"/>
    <p:sldId id="5364" r:id="rId19"/>
    <p:sldId id="7726" r:id="rId20"/>
    <p:sldId id="7727" r:id="rId21"/>
    <p:sldId id="7728" r:id="rId22"/>
    <p:sldId id="5586" r:id="rId23"/>
    <p:sldId id="5587" r:id="rId24"/>
    <p:sldId id="5562" r:id="rId25"/>
    <p:sldId id="7731" r:id="rId26"/>
    <p:sldId id="7732" r:id="rId27"/>
    <p:sldId id="7733" r:id="rId28"/>
    <p:sldId id="7734" r:id="rId29"/>
    <p:sldId id="1150" r:id="rId30"/>
    <p:sldId id="7735" r:id="rId31"/>
    <p:sldId id="7748" r:id="rId32"/>
    <p:sldId id="7737" r:id="rId33"/>
    <p:sldId id="7730" r:id="rId34"/>
    <p:sldId id="7738" r:id="rId35"/>
    <p:sldId id="5360" r:id="rId36"/>
    <p:sldId id="5631" r:id="rId37"/>
    <p:sldId id="7740" r:id="rId38"/>
    <p:sldId id="541" r:id="rId39"/>
    <p:sldId id="538" r:id="rId40"/>
    <p:sldId id="7741" r:id="rId41"/>
    <p:sldId id="7743" r:id="rId42"/>
    <p:sldId id="7744" r:id="rId43"/>
    <p:sldId id="7745" r:id="rId44"/>
    <p:sldId id="7746" r:id="rId45"/>
    <p:sldId id="7742" r:id="rId46"/>
    <p:sldId id="7747" r:id="rId47"/>
    <p:sldId id="553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3504" userDrawn="1">
          <p15:clr>
            <a:srgbClr val="A4A3A4"/>
          </p15:clr>
        </p15:guide>
        <p15:guide id="3" orient="horz" pos="720" userDrawn="1">
          <p15:clr>
            <a:srgbClr val="A4A3A4"/>
          </p15:clr>
        </p15:guide>
        <p15:guide id="4" orient="horz" pos="1320" userDrawn="1">
          <p15:clr>
            <a:srgbClr val="A4A3A4"/>
          </p15:clr>
        </p15:guide>
        <p15:guide id="5" orient="horz" pos="3576" userDrawn="1">
          <p15:clr>
            <a:srgbClr val="A4A3A4"/>
          </p15:clr>
        </p15:guide>
        <p15:guide id="6" pos="2136" userDrawn="1">
          <p15:clr>
            <a:srgbClr val="A4A3A4"/>
          </p15:clr>
        </p15:guide>
        <p15:guide id="7" pos="48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555B6"/>
    <a:srgbClr val="FFB500"/>
    <a:srgbClr val="75BA00"/>
    <a:srgbClr val="2169AF"/>
    <a:srgbClr val="D9D9D9"/>
    <a:srgbClr val="FFB392"/>
    <a:srgbClr val="EF4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BA371-6DC2-42B4-88C7-B0E67FDFB778}" v="95" dt="2021-12-16T15:12:53.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383" autoAdjust="0"/>
  </p:normalViewPr>
  <p:slideViewPr>
    <p:cSldViewPr snapToGrid="0" snapToObjects="1" showGuides="1">
      <p:cViewPr>
        <p:scale>
          <a:sx n="90" d="100"/>
          <a:sy n="90" d="100"/>
        </p:scale>
        <p:origin x="1332" y="546"/>
      </p:cViewPr>
      <p:guideLst>
        <p:guide orient="horz" pos="4128"/>
        <p:guide pos="3504"/>
        <p:guide orient="horz" pos="720"/>
        <p:guide orient="horz" pos="1320"/>
        <p:guide orient="horz" pos="3576"/>
        <p:guide pos="2136"/>
        <p:guide pos="4848"/>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obb" userId="c42025f1-2660-4ac6-836c-64c52aa98fd8" providerId="ADAL" clId="{39FBA371-6DC2-42B4-88C7-B0E67FDFB778}"/>
    <pc:docChg chg="undo custSel addSld delSld modSld sldOrd modMainMaster">
      <pc:chgData name="Michael Cobb" userId="c42025f1-2660-4ac6-836c-64c52aa98fd8" providerId="ADAL" clId="{39FBA371-6DC2-42B4-88C7-B0E67FDFB778}" dt="2021-12-16T15:28:24.943" v="198" actId="47"/>
      <pc:docMkLst>
        <pc:docMk/>
      </pc:docMkLst>
      <pc:sldChg chg="modTransition">
        <pc:chgData name="Michael Cobb" userId="c42025f1-2660-4ac6-836c-64c52aa98fd8" providerId="ADAL" clId="{39FBA371-6DC2-42B4-88C7-B0E67FDFB778}" dt="2021-12-16T15:12:53.996" v="197"/>
        <pc:sldMkLst>
          <pc:docMk/>
          <pc:sldMk cId="3104950718" sldId="531"/>
        </pc:sldMkLst>
      </pc:sldChg>
      <pc:sldChg chg="modTransition">
        <pc:chgData name="Michael Cobb" userId="c42025f1-2660-4ac6-836c-64c52aa98fd8" providerId="ADAL" clId="{39FBA371-6DC2-42B4-88C7-B0E67FDFB778}" dt="2021-12-16T15:12:53.996" v="197"/>
        <pc:sldMkLst>
          <pc:docMk/>
          <pc:sldMk cId="3378890933" sldId="536"/>
        </pc:sldMkLst>
      </pc:sldChg>
      <pc:sldChg chg="modTransition">
        <pc:chgData name="Michael Cobb" userId="c42025f1-2660-4ac6-836c-64c52aa98fd8" providerId="ADAL" clId="{39FBA371-6DC2-42B4-88C7-B0E67FDFB778}" dt="2021-12-16T15:12:53.996" v="197"/>
        <pc:sldMkLst>
          <pc:docMk/>
          <pc:sldMk cId="1557447929" sldId="537"/>
        </pc:sldMkLst>
      </pc:sldChg>
      <pc:sldChg chg="modTransition">
        <pc:chgData name="Michael Cobb" userId="c42025f1-2660-4ac6-836c-64c52aa98fd8" providerId="ADAL" clId="{39FBA371-6DC2-42B4-88C7-B0E67FDFB778}" dt="2021-12-16T15:12:53.996" v="197"/>
        <pc:sldMkLst>
          <pc:docMk/>
          <pc:sldMk cId="3323700494" sldId="550"/>
        </pc:sldMkLst>
      </pc:sldChg>
      <pc:sldChg chg="ord modTransition">
        <pc:chgData name="Michael Cobb" userId="c42025f1-2660-4ac6-836c-64c52aa98fd8" providerId="ADAL" clId="{39FBA371-6DC2-42B4-88C7-B0E67FDFB778}" dt="2021-12-16T15:12:53.996" v="197"/>
        <pc:sldMkLst>
          <pc:docMk/>
          <pc:sldMk cId="4155027718" sldId="552"/>
        </pc:sldMkLst>
      </pc:sldChg>
      <pc:sldChg chg="modTransition">
        <pc:chgData name="Michael Cobb" userId="c42025f1-2660-4ac6-836c-64c52aa98fd8" providerId="ADAL" clId="{39FBA371-6DC2-42B4-88C7-B0E67FDFB778}" dt="2021-12-16T15:12:53.996" v="197"/>
        <pc:sldMkLst>
          <pc:docMk/>
          <pc:sldMk cId="2840975273" sldId="587"/>
        </pc:sldMkLst>
      </pc:sldChg>
      <pc:sldChg chg="modTransition">
        <pc:chgData name="Michael Cobb" userId="c42025f1-2660-4ac6-836c-64c52aa98fd8" providerId="ADAL" clId="{39FBA371-6DC2-42B4-88C7-B0E67FDFB778}" dt="2021-12-16T15:12:53.996" v="197"/>
        <pc:sldMkLst>
          <pc:docMk/>
          <pc:sldMk cId="3425280044" sldId="1086"/>
        </pc:sldMkLst>
      </pc:sldChg>
      <pc:sldChg chg="modTransition">
        <pc:chgData name="Michael Cobb" userId="c42025f1-2660-4ac6-836c-64c52aa98fd8" providerId="ADAL" clId="{39FBA371-6DC2-42B4-88C7-B0E67FDFB778}" dt="2021-12-16T15:12:53.996" v="197"/>
        <pc:sldMkLst>
          <pc:docMk/>
          <pc:sldMk cId="1056978790" sldId="1106"/>
        </pc:sldMkLst>
      </pc:sldChg>
      <pc:sldChg chg="modTransition">
        <pc:chgData name="Michael Cobb" userId="c42025f1-2660-4ac6-836c-64c52aa98fd8" providerId="ADAL" clId="{39FBA371-6DC2-42B4-88C7-B0E67FDFB778}" dt="2021-12-16T15:12:53.996" v="197"/>
        <pc:sldMkLst>
          <pc:docMk/>
          <pc:sldMk cId="38451847" sldId="1113"/>
        </pc:sldMkLst>
      </pc:sldChg>
      <pc:sldChg chg="modTransition">
        <pc:chgData name="Michael Cobb" userId="c42025f1-2660-4ac6-836c-64c52aa98fd8" providerId="ADAL" clId="{39FBA371-6DC2-42B4-88C7-B0E67FDFB778}" dt="2021-12-16T15:12:53.996" v="197"/>
        <pc:sldMkLst>
          <pc:docMk/>
          <pc:sldMk cId="2315257099" sldId="1266"/>
        </pc:sldMkLst>
      </pc:sldChg>
      <pc:sldChg chg="modTransition">
        <pc:chgData name="Michael Cobb" userId="c42025f1-2660-4ac6-836c-64c52aa98fd8" providerId="ADAL" clId="{39FBA371-6DC2-42B4-88C7-B0E67FDFB778}" dt="2021-12-16T15:12:53.996" v="197"/>
        <pc:sldMkLst>
          <pc:docMk/>
          <pc:sldMk cId="1592692230" sldId="1306"/>
        </pc:sldMkLst>
      </pc:sldChg>
      <pc:sldChg chg="modTransition">
        <pc:chgData name="Michael Cobb" userId="c42025f1-2660-4ac6-836c-64c52aa98fd8" providerId="ADAL" clId="{39FBA371-6DC2-42B4-88C7-B0E67FDFB778}" dt="2021-12-16T15:12:53.996" v="197"/>
        <pc:sldMkLst>
          <pc:docMk/>
          <pc:sldMk cId="2139279858" sldId="1326"/>
        </pc:sldMkLst>
      </pc:sldChg>
      <pc:sldChg chg="modTransition">
        <pc:chgData name="Michael Cobb" userId="c42025f1-2660-4ac6-836c-64c52aa98fd8" providerId="ADAL" clId="{39FBA371-6DC2-42B4-88C7-B0E67FDFB778}" dt="2021-12-16T15:12:53.996" v="197"/>
        <pc:sldMkLst>
          <pc:docMk/>
          <pc:sldMk cId="2694660014" sldId="1346"/>
        </pc:sldMkLst>
      </pc:sldChg>
      <pc:sldChg chg="ord modTransition">
        <pc:chgData name="Michael Cobb" userId="c42025f1-2660-4ac6-836c-64c52aa98fd8" providerId="ADAL" clId="{39FBA371-6DC2-42B4-88C7-B0E67FDFB778}" dt="2021-12-16T15:12:53.996" v="197"/>
        <pc:sldMkLst>
          <pc:docMk/>
          <pc:sldMk cId="2302726412" sldId="1350"/>
        </pc:sldMkLst>
      </pc:sldChg>
      <pc:sldChg chg="modTransition">
        <pc:chgData name="Michael Cobb" userId="c42025f1-2660-4ac6-836c-64c52aa98fd8" providerId="ADAL" clId="{39FBA371-6DC2-42B4-88C7-B0E67FDFB778}" dt="2021-12-16T15:12:53.996" v="197"/>
        <pc:sldMkLst>
          <pc:docMk/>
          <pc:sldMk cId="649150320" sldId="1409"/>
        </pc:sldMkLst>
      </pc:sldChg>
      <pc:sldChg chg="modTransition">
        <pc:chgData name="Michael Cobb" userId="c42025f1-2660-4ac6-836c-64c52aa98fd8" providerId="ADAL" clId="{39FBA371-6DC2-42B4-88C7-B0E67FDFB778}" dt="2021-12-16T15:12:53.996" v="197"/>
        <pc:sldMkLst>
          <pc:docMk/>
          <pc:sldMk cId="1797310468" sldId="1418"/>
        </pc:sldMkLst>
      </pc:sldChg>
      <pc:sldChg chg="modTransition">
        <pc:chgData name="Michael Cobb" userId="c42025f1-2660-4ac6-836c-64c52aa98fd8" providerId="ADAL" clId="{39FBA371-6DC2-42B4-88C7-B0E67FDFB778}" dt="2021-12-16T15:12:53.996" v="197"/>
        <pc:sldMkLst>
          <pc:docMk/>
          <pc:sldMk cId="2447620189" sldId="1420"/>
        </pc:sldMkLst>
      </pc:sldChg>
      <pc:sldChg chg="modTransition">
        <pc:chgData name="Michael Cobb" userId="c42025f1-2660-4ac6-836c-64c52aa98fd8" providerId="ADAL" clId="{39FBA371-6DC2-42B4-88C7-B0E67FDFB778}" dt="2021-12-16T15:12:53.996" v="197"/>
        <pc:sldMkLst>
          <pc:docMk/>
          <pc:sldMk cId="484383930" sldId="1421"/>
        </pc:sldMkLst>
      </pc:sldChg>
      <pc:sldChg chg="modTransition">
        <pc:chgData name="Michael Cobb" userId="c42025f1-2660-4ac6-836c-64c52aa98fd8" providerId="ADAL" clId="{39FBA371-6DC2-42B4-88C7-B0E67FDFB778}" dt="2021-12-16T15:12:53.996" v="197"/>
        <pc:sldMkLst>
          <pc:docMk/>
          <pc:sldMk cId="3760417312" sldId="1427"/>
        </pc:sldMkLst>
      </pc:sldChg>
      <pc:sldChg chg="modTransition">
        <pc:chgData name="Michael Cobb" userId="c42025f1-2660-4ac6-836c-64c52aa98fd8" providerId="ADAL" clId="{39FBA371-6DC2-42B4-88C7-B0E67FDFB778}" dt="2021-12-16T15:12:53.996" v="197"/>
        <pc:sldMkLst>
          <pc:docMk/>
          <pc:sldMk cId="4210800845" sldId="1431"/>
        </pc:sldMkLst>
      </pc:sldChg>
      <pc:sldChg chg="modTransition">
        <pc:chgData name="Michael Cobb" userId="c42025f1-2660-4ac6-836c-64c52aa98fd8" providerId="ADAL" clId="{39FBA371-6DC2-42B4-88C7-B0E67FDFB778}" dt="2021-12-16T15:12:53.996" v="197"/>
        <pc:sldMkLst>
          <pc:docMk/>
          <pc:sldMk cId="2125631192" sldId="1445"/>
        </pc:sldMkLst>
      </pc:sldChg>
      <pc:sldChg chg="modTransition">
        <pc:chgData name="Michael Cobb" userId="c42025f1-2660-4ac6-836c-64c52aa98fd8" providerId="ADAL" clId="{39FBA371-6DC2-42B4-88C7-B0E67FDFB778}" dt="2021-12-16T15:12:53.996" v="197"/>
        <pc:sldMkLst>
          <pc:docMk/>
          <pc:sldMk cId="2087639770" sldId="1446"/>
        </pc:sldMkLst>
      </pc:sldChg>
      <pc:sldChg chg="modTransition">
        <pc:chgData name="Michael Cobb" userId="c42025f1-2660-4ac6-836c-64c52aa98fd8" providerId="ADAL" clId="{39FBA371-6DC2-42B4-88C7-B0E67FDFB778}" dt="2021-12-16T15:12:53.996" v="197"/>
        <pc:sldMkLst>
          <pc:docMk/>
          <pc:sldMk cId="3488841419" sldId="1455"/>
        </pc:sldMkLst>
      </pc:sldChg>
      <pc:sldChg chg="ord modTransition">
        <pc:chgData name="Michael Cobb" userId="c42025f1-2660-4ac6-836c-64c52aa98fd8" providerId="ADAL" clId="{39FBA371-6DC2-42B4-88C7-B0E67FDFB778}" dt="2021-12-16T15:12:53.996" v="197"/>
        <pc:sldMkLst>
          <pc:docMk/>
          <pc:sldMk cId="2794461276" sldId="1460"/>
        </pc:sldMkLst>
      </pc:sldChg>
      <pc:sldChg chg="modTransition">
        <pc:chgData name="Michael Cobb" userId="c42025f1-2660-4ac6-836c-64c52aa98fd8" providerId="ADAL" clId="{39FBA371-6DC2-42B4-88C7-B0E67FDFB778}" dt="2021-12-16T15:12:53.996" v="197"/>
        <pc:sldMkLst>
          <pc:docMk/>
          <pc:sldMk cId="2198853233" sldId="1467"/>
        </pc:sldMkLst>
      </pc:sldChg>
      <pc:sldChg chg="ord modTransition">
        <pc:chgData name="Michael Cobb" userId="c42025f1-2660-4ac6-836c-64c52aa98fd8" providerId="ADAL" clId="{39FBA371-6DC2-42B4-88C7-B0E67FDFB778}" dt="2021-12-16T15:12:53.996" v="197"/>
        <pc:sldMkLst>
          <pc:docMk/>
          <pc:sldMk cId="572723290" sldId="1475"/>
        </pc:sldMkLst>
      </pc:sldChg>
      <pc:sldChg chg="del ord">
        <pc:chgData name="Michael Cobb" userId="c42025f1-2660-4ac6-836c-64c52aa98fd8" providerId="ADAL" clId="{39FBA371-6DC2-42B4-88C7-B0E67FDFB778}" dt="2021-12-16T14:59:19.525" v="191" actId="47"/>
        <pc:sldMkLst>
          <pc:docMk/>
          <pc:sldMk cId="2557165897" sldId="1477"/>
        </pc:sldMkLst>
      </pc:sldChg>
      <pc:sldChg chg="modTransition">
        <pc:chgData name="Michael Cobb" userId="c42025f1-2660-4ac6-836c-64c52aa98fd8" providerId="ADAL" clId="{39FBA371-6DC2-42B4-88C7-B0E67FDFB778}" dt="2021-12-16T15:12:53.996" v="197"/>
        <pc:sldMkLst>
          <pc:docMk/>
          <pc:sldMk cId="3775799143" sldId="1478"/>
        </pc:sldMkLst>
      </pc:sldChg>
      <pc:sldChg chg="modTransition">
        <pc:chgData name="Michael Cobb" userId="c42025f1-2660-4ac6-836c-64c52aa98fd8" providerId="ADAL" clId="{39FBA371-6DC2-42B4-88C7-B0E67FDFB778}" dt="2021-12-16T15:12:53.996" v="197"/>
        <pc:sldMkLst>
          <pc:docMk/>
          <pc:sldMk cId="1975129788" sldId="1479"/>
        </pc:sldMkLst>
      </pc:sldChg>
      <pc:sldChg chg="modTransition">
        <pc:chgData name="Michael Cobb" userId="c42025f1-2660-4ac6-836c-64c52aa98fd8" providerId="ADAL" clId="{39FBA371-6DC2-42B4-88C7-B0E67FDFB778}" dt="2021-12-16T15:12:53.996" v="197"/>
        <pc:sldMkLst>
          <pc:docMk/>
          <pc:sldMk cId="481256392" sldId="1482"/>
        </pc:sldMkLst>
      </pc:sldChg>
      <pc:sldChg chg="modSp mod modTransition">
        <pc:chgData name="Michael Cobb" userId="c42025f1-2660-4ac6-836c-64c52aa98fd8" providerId="ADAL" clId="{39FBA371-6DC2-42B4-88C7-B0E67FDFB778}" dt="2021-12-16T15:12:53.996" v="197"/>
        <pc:sldMkLst>
          <pc:docMk/>
          <pc:sldMk cId="1433088919" sldId="1484"/>
        </pc:sldMkLst>
        <pc:spChg chg="mod">
          <ac:chgData name="Michael Cobb" userId="c42025f1-2660-4ac6-836c-64c52aa98fd8" providerId="ADAL" clId="{39FBA371-6DC2-42B4-88C7-B0E67FDFB778}" dt="2021-12-16T03:49:53.134" v="181" actId="20577"/>
          <ac:spMkLst>
            <pc:docMk/>
            <pc:sldMk cId="1433088919" sldId="1484"/>
            <ac:spMk id="5" creationId="{DCE2AAFF-4FEF-42FE-8B45-19185E144EA9}"/>
          </ac:spMkLst>
        </pc:spChg>
      </pc:sldChg>
      <pc:sldChg chg="modTransition">
        <pc:chgData name="Michael Cobb" userId="c42025f1-2660-4ac6-836c-64c52aa98fd8" providerId="ADAL" clId="{39FBA371-6DC2-42B4-88C7-B0E67FDFB778}" dt="2021-12-16T15:12:53.996" v="197"/>
        <pc:sldMkLst>
          <pc:docMk/>
          <pc:sldMk cId="2601440891" sldId="1486"/>
        </pc:sldMkLst>
      </pc:sldChg>
      <pc:sldChg chg="modTransition">
        <pc:chgData name="Michael Cobb" userId="c42025f1-2660-4ac6-836c-64c52aa98fd8" providerId="ADAL" clId="{39FBA371-6DC2-42B4-88C7-B0E67FDFB778}" dt="2021-12-16T15:12:53.996" v="197"/>
        <pc:sldMkLst>
          <pc:docMk/>
          <pc:sldMk cId="2636410470" sldId="1487"/>
        </pc:sldMkLst>
      </pc:sldChg>
      <pc:sldChg chg="modTransition">
        <pc:chgData name="Michael Cobb" userId="c42025f1-2660-4ac6-836c-64c52aa98fd8" providerId="ADAL" clId="{39FBA371-6DC2-42B4-88C7-B0E67FDFB778}" dt="2021-12-16T15:12:53.996" v="197"/>
        <pc:sldMkLst>
          <pc:docMk/>
          <pc:sldMk cId="3751954510" sldId="1488"/>
        </pc:sldMkLst>
      </pc:sldChg>
      <pc:sldChg chg="addSp modSp mod modTransition">
        <pc:chgData name="Michael Cobb" userId="c42025f1-2660-4ac6-836c-64c52aa98fd8" providerId="ADAL" clId="{39FBA371-6DC2-42B4-88C7-B0E67FDFB778}" dt="2021-12-16T15:12:53.996" v="197"/>
        <pc:sldMkLst>
          <pc:docMk/>
          <pc:sldMk cId="1405664069" sldId="1490"/>
        </pc:sldMkLst>
        <pc:spChg chg="add mod">
          <ac:chgData name="Michael Cobb" userId="c42025f1-2660-4ac6-836c-64c52aa98fd8" providerId="ADAL" clId="{39FBA371-6DC2-42B4-88C7-B0E67FDFB778}" dt="2021-12-16T03:51:46.676" v="188" actId="692"/>
          <ac:spMkLst>
            <pc:docMk/>
            <pc:sldMk cId="1405664069" sldId="1490"/>
            <ac:spMk id="3" creationId="{2C6C1404-451B-49A7-8A8B-1A484D04368D}"/>
          </ac:spMkLst>
        </pc:spChg>
      </pc:sldChg>
      <pc:sldChg chg="modTransition">
        <pc:chgData name="Michael Cobb" userId="c42025f1-2660-4ac6-836c-64c52aa98fd8" providerId="ADAL" clId="{39FBA371-6DC2-42B4-88C7-B0E67FDFB778}" dt="2021-12-16T15:12:53.996" v="197"/>
        <pc:sldMkLst>
          <pc:docMk/>
          <pc:sldMk cId="2865385715" sldId="1491"/>
        </pc:sldMkLst>
      </pc:sldChg>
      <pc:sldChg chg="modTransition">
        <pc:chgData name="Michael Cobb" userId="c42025f1-2660-4ac6-836c-64c52aa98fd8" providerId="ADAL" clId="{39FBA371-6DC2-42B4-88C7-B0E67FDFB778}" dt="2021-12-16T15:12:53.996" v="197"/>
        <pc:sldMkLst>
          <pc:docMk/>
          <pc:sldMk cId="437183233" sldId="1492"/>
        </pc:sldMkLst>
      </pc:sldChg>
      <pc:sldChg chg="modSp add del mod">
        <pc:chgData name="Michael Cobb" userId="c42025f1-2660-4ac6-836c-64c52aa98fd8" providerId="ADAL" clId="{39FBA371-6DC2-42B4-88C7-B0E67FDFB778}" dt="2021-12-16T03:38:13.093" v="31" actId="47"/>
        <pc:sldMkLst>
          <pc:docMk/>
          <pc:sldMk cId="2391193258" sldId="1493"/>
        </pc:sldMkLst>
        <pc:spChg chg="mod">
          <ac:chgData name="Michael Cobb" userId="c42025f1-2660-4ac6-836c-64c52aa98fd8" providerId="ADAL" clId="{39FBA371-6DC2-42B4-88C7-B0E67FDFB778}" dt="2021-12-16T03:34:47.647" v="8" actId="1076"/>
          <ac:spMkLst>
            <pc:docMk/>
            <pc:sldMk cId="2391193258" sldId="1493"/>
            <ac:spMk id="8" creationId="{A3BB6F17-0A81-44F2-9FC1-71E02ADC5AFB}"/>
          </ac:spMkLst>
        </pc:spChg>
      </pc:sldChg>
      <pc:sldChg chg="add del mod">
        <pc:chgData name="Michael Cobb" userId="c42025f1-2660-4ac6-836c-64c52aa98fd8" providerId="ADAL" clId="{39FBA371-6DC2-42B4-88C7-B0E67FDFB778}" dt="2021-12-16T03:44:34.722" v="111" actId="47"/>
        <pc:sldMkLst>
          <pc:docMk/>
          <pc:sldMk cId="424151163" sldId="1494"/>
        </pc:sldMkLst>
      </pc:sldChg>
      <pc:sldChg chg="modSp add del mod">
        <pc:chgData name="Michael Cobb" userId="c42025f1-2660-4ac6-836c-64c52aa98fd8" providerId="ADAL" clId="{39FBA371-6DC2-42B4-88C7-B0E67FDFB778}" dt="2021-12-16T03:38:03.764" v="29" actId="47"/>
        <pc:sldMkLst>
          <pc:docMk/>
          <pc:sldMk cId="3857465448" sldId="1494"/>
        </pc:sldMkLst>
        <pc:graphicFrameChg chg="mod">
          <ac:chgData name="Michael Cobb" userId="c42025f1-2660-4ac6-836c-64c52aa98fd8" providerId="ADAL" clId="{39FBA371-6DC2-42B4-88C7-B0E67FDFB778}" dt="2021-12-16T03:37:15.165" v="20"/>
          <ac:graphicFrameMkLst>
            <pc:docMk/>
            <pc:sldMk cId="3857465448" sldId="1494"/>
            <ac:graphicFrameMk id="3" creationId="{E80899CA-92D4-4743-8471-E410D6F3D3FD}"/>
          </ac:graphicFrameMkLst>
        </pc:graphicFrameChg>
      </pc:sldChg>
      <pc:sldChg chg="add del modTransition">
        <pc:chgData name="Michael Cobb" userId="c42025f1-2660-4ac6-836c-64c52aa98fd8" providerId="ADAL" clId="{39FBA371-6DC2-42B4-88C7-B0E67FDFB778}" dt="2021-12-16T15:28:24.943" v="198" actId="47"/>
        <pc:sldMkLst>
          <pc:docMk/>
          <pc:sldMk cId="3527745107" sldId="1495"/>
        </pc:sldMkLst>
      </pc:sldChg>
      <pc:sldChg chg="modSp add del mod">
        <pc:chgData name="Michael Cobb" userId="c42025f1-2660-4ac6-836c-64c52aa98fd8" providerId="ADAL" clId="{39FBA371-6DC2-42B4-88C7-B0E67FDFB778}" dt="2021-12-16T03:45:27.596" v="143" actId="47"/>
        <pc:sldMkLst>
          <pc:docMk/>
          <pc:sldMk cId="859454222" sldId="1496"/>
        </pc:sldMkLst>
        <pc:spChg chg="mod">
          <ac:chgData name="Michael Cobb" userId="c42025f1-2660-4ac6-836c-64c52aa98fd8" providerId="ADAL" clId="{39FBA371-6DC2-42B4-88C7-B0E67FDFB778}" dt="2021-12-16T03:43:25.903" v="104" actId="20577"/>
          <ac:spMkLst>
            <pc:docMk/>
            <pc:sldMk cId="859454222" sldId="1496"/>
            <ac:spMk id="6" creationId="{FE57474F-E216-E643-8ECF-8BD40F4377B6}"/>
          </ac:spMkLst>
        </pc:spChg>
        <pc:spChg chg="mod">
          <ac:chgData name="Michael Cobb" userId="c42025f1-2660-4ac6-836c-64c52aa98fd8" providerId="ADAL" clId="{39FBA371-6DC2-42B4-88C7-B0E67FDFB778}" dt="2021-12-16T03:43:19.113" v="79" actId="20577"/>
          <ac:spMkLst>
            <pc:docMk/>
            <pc:sldMk cId="859454222" sldId="1496"/>
            <ac:spMk id="7" creationId="{66F5FF51-1F91-354A-BA36-FD71637C6FFA}"/>
          </ac:spMkLst>
        </pc:spChg>
        <pc:spChg chg="mod">
          <ac:chgData name="Michael Cobb" userId="c42025f1-2660-4ac6-836c-64c52aa98fd8" providerId="ADAL" clId="{39FBA371-6DC2-42B4-88C7-B0E67FDFB778}" dt="2021-12-16T03:43:10.135" v="49" actId="1076"/>
          <ac:spMkLst>
            <pc:docMk/>
            <pc:sldMk cId="859454222" sldId="1496"/>
            <ac:spMk id="8" creationId="{A3BB6F17-0A81-44F2-9FC1-71E02ADC5AFB}"/>
          </ac:spMkLst>
        </pc:spChg>
      </pc:sldChg>
      <pc:sldChg chg="modSp add mod modTransition">
        <pc:chgData name="Michael Cobb" userId="c42025f1-2660-4ac6-836c-64c52aa98fd8" providerId="ADAL" clId="{39FBA371-6DC2-42B4-88C7-B0E67FDFB778}" dt="2021-12-16T15:12:53.996" v="197"/>
        <pc:sldMkLst>
          <pc:docMk/>
          <pc:sldMk cId="1669068318" sldId="1497"/>
        </pc:sldMkLst>
        <pc:spChg chg="mod">
          <ac:chgData name="Michael Cobb" userId="c42025f1-2660-4ac6-836c-64c52aa98fd8" providerId="ADAL" clId="{39FBA371-6DC2-42B4-88C7-B0E67FDFB778}" dt="2021-12-16T03:45:24.797" v="142" actId="20577"/>
          <ac:spMkLst>
            <pc:docMk/>
            <pc:sldMk cId="1669068318" sldId="1497"/>
            <ac:spMk id="2" creationId="{D39BED50-A906-1742-BEED-9566D1937AF5}"/>
          </ac:spMkLst>
        </pc:spChg>
        <pc:graphicFrameChg chg="mod">
          <ac:chgData name="Michael Cobb" userId="c42025f1-2660-4ac6-836c-64c52aa98fd8" providerId="ADAL" clId="{39FBA371-6DC2-42B4-88C7-B0E67FDFB778}" dt="2021-12-16T03:47:19.402" v="168" actId="255"/>
          <ac:graphicFrameMkLst>
            <pc:docMk/>
            <pc:sldMk cId="1669068318" sldId="1497"/>
            <ac:graphicFrameMk id="3" creationId="{E80899CA-92D4-4743-8471-E410D6F3D3FD}"/>
          </ac:graphicFrameMkLst>
        </pc:graphicFrameChg>
      </pc:sldChg>
      <pc:sldMasterChg chg="modTransition modSldLayout">
        <pc:chgData name="Michael Cobb" userId="c42025f1-2660-4ac6-836c-64c52aa98fd8" providerId="ADAL" clId="{39FBA371-6DC2-42B4-88C7-B0E67FDFB778}" dt="2021-12-16T15:12:53.996" v="197"/>
        <pc:sldMasterMkLst>
          <pc:docMk/>
          <pc:sldMasterMk cId="1483239884" sldId="2147483729"/>
        </pc:sldMasterMkLst>
        <pc:sldLayoutChg chg="modTransition">
          <pc:chgData name="Michael Cobb" userId="c42025f1-2660-4ac6-836c-64c52aa98fd8" providerId="ADAL" clId="{39FBA371-6DC2-42B4-88C7-B0E67FDFB778}" dt="2021-12-16T15:12:53.996" v="197"/>
          <pc:sldLayoutMkLst>
            <pc:docMk/>
            <pc:sldMasterMk cId="1483239884" sldId="2147483729"/>
            <pc:sldLayoutMk cId="4244297256" sldId="2147483731"/>
          </pc:sldLayoutMkLst>
        </pc:sldLayoutChg>
        <pc:sldLayoutChg chg="modTransition">
          <pc:chgData name="Michael Cobb" userId="c42025f1-2660-4ac6-836c-64c52aa98fd8" providerId="ADAL" clId="{39FBA371-6DC2-42B4-88C7-B0E67FDFB778}" dt="2021-12-16T15:12:53.996" v="197"/>
          <pc:sldLayoutMkLst>
            <pc:docMk/>
            <pc:sldMasterMk cId="1483239884" sldId="2147483729"/>
            <pc:sldLayoutMk cId="407407658" sldId="2147483737"/>
          </pc:sldLayoutMkLst>
        </pc:sldLayoutChg>
        <pc:sldLayoutChg chg="modTransition">
          <pc:chgData name="Michael Cobb" userId="c42025f1-2660-4ac6-836c-64c52aa98fd8" providerId="ADAL" clId="{39FBA371-6DC2-42B4-88C7-B0E67FDFB778}" dt="2021-12-16T15:12:53.996" v="197"/>
          <pc:sldLayoutMkLst>
            <pc:docMk/>
            <pc:sldMasterMk cId="1483239884" sldId="2147483729"/>
            <pc:sldLayoutMk cId="1462276357" sldId="2147483738"/>
          </pc:sldLayoutMkLst>
        </pc:sldLayoutChg>
        <pc:sldLayoutChg chg="modTransition">
          <pc:chgData name="Michael Cobb" userId="c42025f1-2660-4ac6-836c-64c52aa98fd8" providerId="ADAL" clId="{39FBA371-6DC2-42B4-88C7-B0E67FDFB778}" dt="2021-12-16T15:12:53.996" v="197"/>
          <pc:sldLayoutMkLst>
            <pc:docMk/>
            <pc:sldMasterMk cId="1483239884" sldId="2147483729"/>
            <pc:sldLayoutMk cId="673733179" sldId="2147483739"/>
          </pc:sldLayoutMkLst>
        </pc:sldLayoutChg>
        <pc:sldLayoutChg chg="modTransition">
          <pc:chgData name="Michael Cobb" userId="c42025f1-2660-4ac6-836c-64c52aa98fd8" providerId="ADAL" clId="{39FBA371-6DC2-42B4-88C7-B0E67FDFB778}" dt="2021-12-16T15:12:53.996" v="197"/>
          <pc:sldLayoutMkLst>
            <pc:docMk/>
            <pc:sldMasterMk cId="1483239884" sldId="2147483729"/>
            <pc:sldLayoutMk cId="1119577535" sldId="2147483742"/>
          </pc:sldLayoutMkLst>
        </pc:sldLayoutChg>
        <pc:sldLayoutChg chg="modTransition">
          <pc:chgData name="Michael Cobb" userId="c42025f1-2660-4ac6-836c-64c52aa98fd8" providerId="ADAL" clId="{39FBA371-6DC2-42B4-88C7-B0E67FDFB778}" dt="2021-12-16T15:12:53.996" v="197"/>
          <pc:sldLayoutMkLst>
            <pc:docMk/>
            <pc:sldMasterMk cId="1483239884" sldId="2147483729"/>
            <pc:sldLayoutMk cId="2639499920" sldId="2147483743"/>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06397637795279E-2"/>
          <c:y val="0.19256940799066782"/>
          <c:w val="0.8635739829396325"/>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c:formatCode>
                <c:ptCount val="68"/>
                <c:pt idx="0">
                  <c:v>44012096</c:v>
                </c:pt>
                <c:pt idx="1">
                  <c:v>29504392</c:v>
                </c:pt>
                <c:pt idx="2">
                  <c:v>34255044</c:v>
                </c:pt>
                <c:pt idx="3">
                  <c:v>21070088</c:v>
                </c:pt>
                <c:pt idx="4">
                  <c:v>23973790</c:v>
                </c:pt>
                <c:pt idx="5">
                  <c:v>25252972</c:v>
                </c:pt>
                <c:pt idx="6">
                  <c:v>18463322</c:v>
                </c:pt>
                <c:pt idx="7">
                  <c:v>19456036</c:v>
                </c:pt>
                <c:pt idx="8">
                  <c:v>13078922</c:v>
                </c:pt>
                <c:pt idx="9">
                  <c:v>8581286</c:v>
                </c:pt>
                <c:pt idx="10">
                  <c:v>697866</c:v>
                </c:pt>
                <c:pt idx="11">
                  <c:v>2484186</c:v>
                </c:pt>
                <c:pt idx="12">
                  <c:v>-14952992</c:v>
                </c:pt>
                <c:pt idx="13">
                  <c:v>-17789826</c:v>
                </c:pt>
                <c:pt idx="14">
                  <c:v>-10175817</c:v>
                </c:pt>
                <c:pt idx="15">
                  <c:v>-2228054</c:v>
                </c:pt>
                <c:pt idx="16">
                  <c:v>-5394864</c:v>
                </c:pt>
                <c:pt idx="17">
                  <c:v>3253620</c:v>
                </c:pt>
                <c:pt idx="18">
                  <c:v>2496797</c:v>
                </c:pt>
                <c:pt idx="19">
                  <c:v>17008624</c:v>
                </c:pt>
                <c:pt idx="20">
                  <c:v>5083229</c:v>
                </c:pt>
                <c:pt idx="21">
                  <c:v>4669365</c:v>
                </c:pt>
                <c:pt idx="22">
                  <c:v>19228336</c:v>
                </c:pt>
                <c:pt idx="23">
                  <c:v>10739901</c:v>
                </c:pt>
                <c:pt idx="24">
                  <c:v>8498361</c:v>
                </c:pt>
                <c:pt idx="25">
                  <c:v>10185024</c:v>
                </c:pt>
                <c:pt idx="26">
                  <c:v>8318333</c:v>
                </c:pt>
                <c:pt idx="27">
                  <c:v>16099584</c:v>
                </c:pt>
                <c:pt idx="28">
                  <c:v>8698434</c:v>
                </c:pt>
                <c:pt idx="29">
                  <c:v>13503053</c:v>
                </c:pt>
                <c:pt idx="30">
                  <c:v>16744821</c:v>
                </c:pt>
                <c:pt idx="31">
                  <c:v>13938279</c:v>
                </c:pt>
                <c:pt idx="32">
                  <c:v>13661610</c:v>
                </c:pt>
                <c:pt idx="33">
                  <c:v>17613784</c:v>
                </c:pt>
                <c:pt idx="34">
                  <c:v>20057326</c:v>
                </c:pt>
                <c:pt idx="35">
                  <c:v>28415004</c:v>
                </c:pt>
                <c:pt idx="36">
                  <c:v>11611458</c:v>
                </c:pt>
                <c:pt idx="37">
                  <c:v>23517620</c:v>
                </c:pt>
                <c:pt idx="38">
                  <c:v>25133518</c:v>
                </c:pt>
                <c:pt idx="39">
                  <c:v>29810862</c:v>
                </c:pt>
                <c:pt idx="40">
                  <c:v>8412749</c:v>
                </c:pt>
                <c:pt idx="41">
                  <c:v>22423988</c:v>
                </c:pt>
                <c:pt idx="42">
                  <c:v>20715442</c:v>
                </c:pt>
                <c:pt idx="43">
                  <c:v>16244783</c:v>
                </c:pt>
                <c:pt idx="44">
                  <c:v>14685091</c:v>
                </c:pt>
                <c:pt idx="45">
                  <c:v>18123144</c:v>
                </c:pt>
                <c:pt idx="46">
                  <c:v>9759205</c:v>
                </c:pt>
                <c:pt idx="47">
                  <c:v>19193508</c:v>
                </c:pt>
                <c:pt idx="48">
                  <c:v>17601750</c:v>
                </c:pt>
                <c:pt idx="49">
                  <c:v>13490695</c:v>
                </c:pt>
                <c:pt idx="50">
                  <c:v>26529056</c:v>
                </c:pt>
                <c:pt idx="51">
                  <c:v>11139913</c:v>
                </c:pt>
                <c:pt idx="52">
                  <c:v>8064792</c:v>
                </c:pt>
                <c:pt idx="53">
                  <c:v>17466152</c:v>
                </c:pt>
                <c:pt idx="54">
                  <c:v>9714559</c:v>
                </c:pt>
                <c:pt idx="55">
                  <c:v>11446825</c:v>
                </c:pt>
                <c:pt idx="56">
                  <c:v>4279911</c:v>
                </c:pt>
                <c:pt idx="57">
                  <c:v>-8629066</c:v>
                </c:pt>
                <c:pt idx="58">
                  <c:v>-32711864</c:v>
                </c:pt>
                <c:pt idx="59">
                  <c:v>-32639512</c:v>
                </c:pt>
                <c:pt idx="60">
                  <c:v>-45590428</c:v>
                </c:pt>
                <c:pt idx="61">
                  <c:v>-15730331</c:v>
                </c:pt>
                <c:pt idx="62">
                  <c:v>7117476</c:v>
                </c:pt>
                <c:pt idx="63">
                  <c:v>10969869</c:v>
                </c:pt>
                <c:pt idx="64">
                  <c:v>1908144</c:v>
                </c:pt>
                <c:pt idx="65">
                  <c:v>-1193306</c:v>
                </c:pt>
                <c:pt idx="66">
                  <c:v>-646460</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#,##0</c:formatCode>
                <c:ptCount val="68"/>
                <c:pt idx="0">
                  <c:v>36244036</c:v>
                </c:pt>
                <c:pt idx="1">
                  <c:v>24274257</c:v>
                </c:pt>
                <c:pt idx="2">
                  <c:v>21897364</c:v>
                </c:pt>
                <c:pt idx="3">
                  <c:v>21166065</c:v>
                </c:pt>
                <c:pt idx="4">
                  <c:v>38273600</c:v>
                </c:pt>
                <c:pt idx="5">
                  <c:v>23714023</c:v>
                </c:pt>
                <c:pt idx="6">
                  <c:v>21738944</c:v>
                </c:pt>
                <c:pt idx="7">
                  <c:v>28570626</c:v>
                </c:pt>
                <c:pt idx="8">
                  <c:v>34749985</c:v>
                </c:pt>
                <c:pt idx="9">
                  <c:v>27760691</c:v>
                </c:pt>
                <c:pt idx="10">
                  <c:v>23138884</c:v>
                </c:pt>
                <c:pt idx="11">
                  <c:v>25181746</c:v>
                </c:pt>
                <c:pt idx="12">
                  <c:v>25838278</c:v>
                </c:pt>
                <c:pt idx="13">
                  <c:v>20078176</c:v>
                </c:pt>
                <c:pt idx="14">
                  <c:v>21297440</c:v>
                </c:pt>
                <c:pt idx="15">
                  <c:v>13591199</c:v>
                </c:pt>
                <c:pt idx="16">
                  <c:v>14357089</c:v>
                </c:pt>
                <c:pt idx="17">
                  <c:v>8680548</c:v>
                </c:pt>
                <c:pt idx="18">
                  <c:v>7442481</c:v>
                </c:pt>
                <c:pt idx="19">
                  <c:v>5946922</c:v>
                </c:pt>
                <c:pt idx="20">
                  <c:v>9081142</c:v>
                </c:pt>
                <c:pt idx="21">
                  <c:v>3079655</c:v>
                </c:pt>
                <c:pt idx="22">
                  <c:v>2821196</c:v>
                </c:pt>
                <c:pt idx="23">
                  <c:v>1159318</c:v>
                </c:pt>
                <c:pt idx="24">
                  <c:v>2603865</c:v>
                </c:pt>
                <c:pt idx="25">
                  <c:v>3398335</c:v>
                </c:pt>
                <c:pt idx="26">
                  <c:v>2825092</c:v>
                </c:pt>
                <c:pt idx="27">
                  <c:v>5811206</c:v>
                </c:pt>
                <c:pt idx="28">
                  <c:v>2471495</c:v>
                </c:pt>
                <c:pt idx="29">
                  <c:v>5788380</c:v>
                </c:pt>
                <c:pt idx="30">
                  <c:v>7575044</c:v>
                </c:pt>
                <c:pt idx="31">
                  <c:v>4354744</c:v>
                </c:pt>
                <c:pt idx="32">
                  <c:v>6828877</c:v>
                </c:pt>
                <c:pt idx="33">
                  <c:v>7612906</c:v>
                </c:pt>
                <c:pt idx="34">
                  <c:v>3974332</c:v>
                </c:pt>
                <c:pt idx="35">
                  <c:v>10282851</c:v>
                </c:pt>
                <c:pt idx="36">
                  <c:v>11273083</c:v>
                </c:pt>
                <c:pt idx="37">
                  <c:v>9589984</c:v>
                </c:pt>
                <c:pt idx="38">
                  <c:v>12007039</c:v>
                </c:pt>
                <c:pt idx="39">
                  <c:v>14006856</c:v>
                </c:pt>
                <c:pt idx="40">
                  <c:v>8709852</c:v>
                </c:pt>
                <c:pt idx="41">
                  <c:v>12263251</c:v>
                </c:pt>
                <c:pt idx="42">
                  <c:v>13398654</c:v>
                </c:pt>
                <c:pt idx="43">
                  <c:v>9564157</c:v>
                </c:pt>
                <c:pt idx="44">
                  <c:v>14588442</c:v>
                </c:pt>
                <c:pt idx="45">
                  <c:v>11800891</c:v>
                </c:pt>
                <c:pt idx="46">
                  <c:v>14159069</c:v>
                </c:pt>
                <c:pt idx="47">
                  <c:v>15362381</c:v>
                </c:pt>
                <c:pt idx="48">
                  <c:v>15227629</c:v>
                </c:pt>
                <c:pt idx="49">
                  <c:v>13872270</c:v>
                </c:pt>
                <c:pt idx="50">
                  <c:v>9743256</c:v>
                </c:pt>
                <c:pt idx="51">
                  <c:v>10804280</c:v>
                </c:pt>
                <c:pt idx="52">
                  <c:v>12447586</c:v>
                </c:pt>
                <c:pt idx="53">
                  <c:v>13096982</c:v>
                </c:pt>
                <c:pt idx="54">
                  <c:v>13695387</c:v>
                </c:pt>
                <c:pt idx="55">
                  <c:v>18641722</c:v>
                </c:pt>
                <c:pt idx="56">
                  <c:v>11573561</c:v>
                </c:pt>
                <c:pt idx="57">
                  <c:v>8712462</c:v>
                </c:pt>
                <c:pt idx="58">
                  <c:v>15119512</c:v>
                </c:pt>
                <c:pt idx="59">
                  <c:v>12533641</c:v>
                </c:pt>
                <c:pt idx="60">
                  <c:v>13036339</c:v>
                </c:pt>
                <c:pt idx="61">
                  <c:v>18563870</c:v>
                </c:pt>
                <c:pt idx="62">
                  <c:v>13198839</c:v>
                </c:pt>
                <c:pt idx="63">
                  <c:v>10912615</c:v>
                </c:pt>
                <c:pt idx="64">
                  <c:v>9143085</c:v>
                </c:pt>
                <c:pt idx="65">
                  <c:v>11060631</c:v>
                </c:pt>
                <c:pt idx="66">
                  <c:v>9528820</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0.0%</c:formatCode>
                <c:ptCount val="68"/>
                <c:pt idx="0">
                  <c:v>0.10240953415632199</c:v>
                </c:pt>
                <c:pt idx="1">
                  <c:v>0.101377546787262</c:v>
                </c:pt>
                <c:pt idx="2">
                  <c:v>9.9426515400409698E-2</c:v>
                </c:pt>
                <c:pt idx="3">
                  <c:v>9.9160708487033802E-2</c:v>
                </c:pt>
                <c:pt idx="4">
                  <c:v>0.10057637095451399</c:v>
                </c:pt>
                <c:pt idx="5">
                  <c:v>0.100062370300293</c:v>
                </c:pt>
                <c:pt idx="6">
                  <c:v>0.10020666569471399</c:v>
                </c:pt>
                <c:pt idx="7">
                  <c:v>0.101027317345142</c:v>
                </c:pt>
                <c:pt idx="8">
                  <c:v>0.103412725031376</c:v>
                </c:pt>
                <c:pt idx="9">
                  <c:v>0.10555838793516201</c:v>
                </c:pt>
                <c:pt idx="10">
                  <c:v>0.108153685927391</c:v>
                </c:pt>
                <c:pt idx="11">
                  <c:v>0.110706269741058</c:v>
                </c:pt>
                <c:pt idx="12">
                  <c:v>0.115598939359188</c:v>
                </c:pt>
                <c:pt idx="13">
                  <c:v>0.120176859200001</c:v>
                </c:pt>
                <c:pt idx="14">
                  <c:v>0.12388528138399101</c:v>
                </c:pt>
                <c:pt idx="15">
                  <c:v>0.12569688260555301</c:v>
                </c:pt>
                <c:pt idx="16">
                  <c:v>0.12799677252769501</c:v>
                </c:pt>
                <c:pt idx="17">
                  <c:v>0.12854674458503701</c:v>
                </c:pt>
                <c:pt idx="18">
                  <c:v>0.129055336117744</c:v>
                </c:pt>
                <c:pt idx="19">
                  <c:v>0.12754647433757799</c:v>
                </c:pt>
                <c:pt idx="20">
                  <c:v>0.127929672598839</c:v>
                </c:pt>
                <c:pt idx="21">
                  <c:v>0.12768231332302099</c:v>
                </c:pt>
                <c:pt idx="22">
                  <c:v>0.12554630637168901</c:v>
                </c:pt>
                <c:pt idx="23">
                  <c:v>0.124306418001652</c:v>
                </c:pt>
                <c:pt idx="24">
                  <c:v>0.123518608510494</c:v>
                </c:pt>
                <c:pt idx="25">
                  <c:v>0.12261550873518</c:v>
                </c:pt>
                <c:pt idx="26">
                  <c:v>0.12187872081995001</c:v>
                </c:pt>
                <c:pt idx="27">
                  <c:v>0.12048359215259601</c:v>
                </c:pt>
                <c:pt idx="28">
                  <c:v>0.119657278060913</c:v>
                </c:pt>
                <c:pt idx="29">
                  <c:v>0.11859792470932</c:v>
                </c:pt>
                <c:pt idx="30">
                  <c:v>0.11732044816017199</c:v>
                </c:pt>
                <c:pt idx="31">
                  <c:v>0.11601795256137799</c:v>
                </c:pt>
                <c:pt idx="32">
                  <c:v>0.115037277340889</c:v>
                </c:pt>
                <c:pt idx="33">
                  <c:v>0.113690584897995</c:v>
                </c:pt>
                <c:pt idx="34">
                  <c:v>0.111603528261185</c:v>
                </c:pt>
                <c:pt idx="35">
                  <c:v>0.109169103205204</c:v>
                </c:pt>
                <c:pt idx="36">
                  <c:v>0.108976267278194</c:v>
                </c:pt>
                <c:pt idx="37">
                  <c:v>0.10709918290376701</c:v>
                </c:pt>
                <c:pt idx="38">
                  <c:v>0.10528759658336601</c:v>
                </c:pt>
                <c:pt idx="39">
                  <c:v>0.103118203580379</c:v>
                </c:pt>
                <c:pt idx="40">
                  <c:v>0.103056184947491</c:v>
                </c:pt>
                <c:pt idx="41">
                  <c:v>0.10157617181539499</c:v>
                </c:pt>
                <c:pt idx="42">
                  <c:v>0.100439585745335</c:v>
                </c:pt>
                <c:pt idx="43">
                  <c:v>9.9503062665462494E-2</c:v>
                </c:pt>
                <c:pt idx="44">
                  <c:v>9.9327936768531799E-2</c:v>
                </c:pt>
                <c:pt idx="45">
                  <c:v>9.8393864929676098E-2</c:v>
                </c:pt>
                <c:pt idx="46">
                  <c:v>9.8734512925147996E-2</c:v>
                </c:pt>
                <c:pt idx="47">
                  <c:v>9.8002798855304704E-2</c:v>
                </c:pt>
                <c:pt idx="48">
                  <c:v>9.7516141831874806E-2</c:v>
                </c:pt>
                <c:pt idx="49">
                  <c:v>9.7408495843410506E-2</c:v>
                </c:pt>
                <c:pt idx="50">
                  <c:v>9.5211789011955303E-2</c:v>
                </c:pt>
                <c:pt idx="51">
                  <c:v>9.5047242939472198E-2</c:v>
                </c:pt>
                <c:pt idx="52">
                  <c:v>9.5453508198261303E-2</c:v>
                </c:pt>
                <c:pt idx="53">
                  <c:v>9.4771869480609894E-2</c:v>
                </c:pt>
                <c:pt idx="54">
                  <c:v>9.5098361372947707E-2</c:v>
                </c:pt>
                <c:pt idx="55">
                  <c:v>9.5758222043514293E-2</c:v>
                </c:pt>
                <c:pt idx="56">
                  <c:v>9.6509195864200606E-2</c:v>
                </c:pt>
                <c:pt idx="57">
                  <c:v>9.8516836762428298E-2</c:v>
                </c:pt>
                <c:pt idx="58">
                  <c:v>0.104149587452412</c:v>
                </c:pt>
                <c:pt idx="59">
                  <c:v>0.10947887599468201</c:v>
                </c:pt>
                <c:pt idx="60">
                  <c:v>0.11641882359981499</c:v>
                </c:pt>
                <c:pt idx="61">
                  <c:v>0.120333887636662</c:v>
                </c:pt>
                <c:pt idx="62">
                  <c:v>0.120847098529339</c:v>
                </c:pt>
                <c:pt idx="63">
                  <c:v>0.120683945715427</c:v>
                </c:pt>
                <c:pt idx="64">
                  <c:v>0.121425665915012</c:v>
                </c:pt>
                <c:pt idx="65">
                  <c:v>0.122739501297474</c:v>
                </c:pt>
                <c:pt idx="66">
                  <c:v>0.123823575675488</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0.14000000000000001"/>
          <c:min val="9.0000000000000024E-2"/>
        </c:scaling>
        <c:delete val="0"/>
        <c:axPos val="l"/>
        <c:majorGridlines>
          <c:spPr>
            <a:ln>
              <a:solidFill>
                <a:schemeClr val="bg1">
                  <a:lumMod val="85000"/>
                </a:schemeClr>
              </a:solidFill>
            </a:ln>
          </c:spPr>
        </c:majorGridlines>
        <c:numFmt formatCode="0.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valAx>
      <c:valAx>
        <c:axId val="149973632"/>
        <c:scaling>
          <c:orientation val="minMax"/>
          <c:min val="-50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63517060367449E-2"/>
          <c:y val="3.2733780960745563E-2"/>
          <c:w val="0.87288705161854763"/>
          <c:h val="0.79018772369362922"/>
        </c:manualLayout>
      </c:layout>
      <c:barChart>
        <c:barDir val="col"/>
        <c:grouping val="clustered"/>
        <c:varyColors val="0"/>
        <c:ser>
          <c:idx val="3"/>
          <c:order val="1"/>
          <c:tx>
            <c:strRef>
              <c:f>'2_LV'!$W$1</c:f>
              <c:strCache>
                <c:ptCount val="1"/>
                <c:pt idx="0">
                  <c:v>1 zebra</c:v>
                </c:pt>
              </c:strCache>
            </c:strRef>
          </c:tx>
          <c:spPr>
            <a:solidFill>
              <a:srgbClr val="D9D9D9">
                <a:alpha val="32941"/>
              </a:srgbClr>
            </a:solidFill>
            <a:ln>
              <a:noFill/>
            </a:ln>
            <a:effectLst/>
          </c:spPr>
          <c:invertIfNegative val="0"/>
          <c:cat>
            <c:numRef>
              <c:f>'2_LV'!$S$2:$S$69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numCache>
            </c:numRef>
          </c:cat>
          <c:val>
            <c:numRef>
              <c:f>'2_LV'!$W$2:$W$69</c:f>
              <c:numCache>
                <c:formatCode>General</c:formatCode>
                <c:ptCount val="68"/>
                <c:pt idx="0">
                  <c:v>300000000</c:v>
                </c:pt>
                <c:pt idx="1">
                  <c:v>300000000</c:v>
                </c:pt>
                <c:pt idx="2">
                  <c:v>300000000</c:v>
                </c:pt>
                <c:pt idx="3">
                  <c:v>300000000</c:v>
                </c:pt>
                <c:pt idx="4">
                  <c:v>0</c:v>
                </c:pt>
                <c:pt idx="5">
                  <c:v>0</c:v>
                </c:pt>
                <c:pt idx="6">
                  <c:v>0</c:v>
                </c:pt>
                <c:pt idx="7">
                  <c:v>0</c:v>
                </c:pt>
                <c:pt idx="8">
                  <c:v>300000000</c:v>
                </c:pt>
                <c:pt idx="9">
                  <c:v>300000000</c:v>
                </c:pt>
                <c:pt idx="10">
                  <c:v>300000000</c:v>
                </c:pt>
                <c:pt idx="11">
                  <c:v>300000000</c:v>
                </c:pt>
                <c:pt idx="12">
                  <c:v>0</c:v>
                </c:pt>
                <c:pt idx="13">
                  <c:v>0</c:v>
                </c:pt>
                <c:pt idx="14">
                  <c:v>0</c:v>
                </c:pt>
                <c:pt idx="15">
                  <c:v>0</c:v>
                </c:pt>
                <c:pt idx="16">
                  <c:v>300000000</c:v>
                </c:pt>
                <c:pt idx="17">
                  <c:v>300000000</c:v>
                </c:pt>
                <c:pt idx="18">
                  <c:v>300000000</c:v>
                </c:pt>
                <c:pt idx="19">
                  <c:v>300000000</c:v>
                </c:pt>
                <c:pt idx="20">
                  <c:v>0</c:v>
                </c:pt>
                <c:pt idx="21">
                  <c:v>0</c:v>
                </c:pt>
                <c:pt idx="22">
                  <c:v>0</c:v>
                </c:pt>
                <c:pt idx="23">
                  <c:v>0</c:v>
                </c:pt>
                <c:pt idx="24">
                  <c:v>300000000</c:v>
                </c:pt>
                <c:pt idx="25">
                  <c:v>300000000</c:v>
                </c:pt>
                <c:pt idx="26">
                  <c:v>300000000</c:v>
                </c:pt>
                <c:pt idx="27">
                  <c:v>300000000</c:v>
                </c:pt>
                <c:pt idx="28">
                  <c:v>0</c:v>
                </c:pt>
                <c:pt idx="29">
                  <c:v>0</c:v>
                </c:pt>
                <c:pt idx="30">
                  <c:v>0</c:v>
                </c:pt>
                <c:pt idx="31">
                  <c:v>0</c:v>
                </c:pt>
                <c:pt idx="32">
                  <c:v>300000000</c:v>
                </c:pt>
                <c:pt idx="33">
                  <c:v>300000000</c:v>
                </c:pt>
                <c:pt idx="34">
                  <c:v>300000000</c:v>
                </c:pt>
                <c:pt idx="35">
                  <c:v>300000000</c:v>
                </c:pt>
                <c:pt idx="36">
                  <c:v>0</c:v>
                </c:pt>
                <c:pt idx="37">
                  <c:v>0</c:v>
                </c:pt>
                <c:pt idx="38">
                  <c:v>0</c:v>
                </c:pt>
                <c:pt idx="39">
                  <c:v>0</c:v>
                </c:pt>
                <c:pt idx="40">
                  <c:v>300000000</c:v>
                </c:pt>
                <c:pt idx="41">
                  <c:v>300000000</c:v>
                </c:pt>
                <c:pt idx="42">
                  <c:v>300000000</c:v>
                </c:pt>
                <c:pt idx="43">
                  <c:v>300000000</c:v>
                </c:pt>
                <c:pt idx="44">
                  <c:v>0</c:v>
                </c:pt>
                <c:pt idx="45">
                  <c:v>0</c:v>
                </c:pt>
                <c:pt idx="46">
                  <c:v>0</c:v>
                </c:pt>
                <c:pt idx="47">
                  <c:v>0</c:v>
                </c:pt>
                <c:pt idx="48">
                  <c:v>300000000</c:v>
                </c:pt>
                <c:pt idx="49">
                  <c:v>300000000</c:v>
                </c:pt>
                <c:pt idx="50">
                  <c:v>300000000</c:v>
                </c:pt>
                <c:pt idx="51">
                  <c:v>300000000</c:v>
                </c:pt>
                <c:pt idx="52">
                  <c:v>0</c:v>
                </c:pt>
                <c:pt idx="53">
                  <c:v>0</c:v>
                </c:pt>
                <c:pt idx="54">
                  <c:v>0</c:v>
                </c:pt>
                <c:pt idx="55">
                  <c:v>0</c:v>
                </c:pt>
                <c:pt idx="56">
                  <c:v>300000000</c:v>
                </c:pt>
                <c:pt idx="57">
                  <c:v>300000000</c:v>
                </c:pt>
                <c:pt idx="58">
                  <c:v>300000000</c:v>
                </c:pt>
                <c:pt idx="59">
                  <c:v>300000000</c:v>
                </c:pt>
                <c:pt idx="64">
                  <c:v>300000000</c:v>
                </c:pt>
                <c:pt idx="65">
                  <c:v>300000000</c:v>
                </c:pt>
                <c:pt idx="66">
                  <c:v>300000000</c:v>
                </c:pt>
                <c:pt idx="67">
                  <c:v>300000000</c:v>
                </c:pt>
              </c:numCache>
            </c:numRef>
          </c:val>
          <c:extLst>
            <c:ext xmlns:c16="http://schemas.microsoft.com/office/drawing/2014/chart" uri="{C3380CC4-5D6E-409C-BE32-E72D297353CC}">
              <c16:uniqueId val="{00000000-C8CF-4164-B343-883CA5EFD304}"/>
            </c:ext>
          </c:extLst>
        </c:ser>
        <c:dLbls>
          <c:showLegendKey val="0"/>
          <c:showVal val="0"/>
          <c:showCatName val="0"/>
          <c:showSerName val="0"/>
          <c:showPercent val="0"/>
          <c:showBubbleSize val="0"/>
        </c:dLbls>
        <c:gapWidth val="0"/>
        <c:overlap val="100"/>
        <c:axId val="1755544031"/>
        <c:axId val="1755539455"/>
      </c:barChart>
      <c:barChart>
        <c:barDir val="col"/>
        <c:grouping val="stacked"/>
        <c:varyColors val="0"/>
        <c:ser>
          <c:idx val="5"/>
          <c:order val="0"/>
          <c:tx>
            <c:strRef>
              <c:f>'2_LV'!$T$1</c:f>
              <c:strCache>
                <c:ptCount val="1"/>
                <c:pt idx="0">
                  <c:v>Under Construction SF</c:v>
                </c:pt>
              </c:strCache>
            </c:strRef>
          </c:tx>
          <c:spPr>
            <a:solidFill>
              <a:srgbClr val="002060"/>
            </a:solidFill>
            <a:ln>
              <a:noFill/>
            </a:ln>
            <a:effectLst/>
          </c:spPr>
          <c:invertIfNegative val="0"/>
          <c:cat>
            <c:numRef>
              <c:f>'2_LV'!$S$2:$S$69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numCache>
            </c:numRef>
          </c:cat>
          <c:val>
            <c:numRef>
              <c:f>'2_LV'!$T$2:$T$69</c:f>
              <c:numCache>
                <c:formatCode>##,###,###,##0_);[Red]\(##,###,###,##0\)</c:formatCode>
                <c:ptCount val="68"/>
                <c:pt idx="0">
                  <c:v>34271282</c:v>
                </c:pt>
                <c:pt idx="1">
                  <c:v>35527615</c:v>
                </c:pt>
                <c:pt idx="2">
                  <c:v>34272494</c:v>
                </c:pt>
                <c:pt idx="3">
                  <c:v>33778244</c:v>
                </c:pt>
                <c:pt idx="4">
                  <c:v>31669310</c:v>
                </c:pt>
                <c:pt idx="5">
                  <c:v>33955073</c:v>
                </c:pt>
                <c:pt idx="6">
                  <c:v>36622337</c:v>
                </c:pt>
                <c:pt idx="7">
                  <c:v>34627054</c:v>
                </c:pt>
                <c:pt idx="8">
                  <c:v>33007075</c:v>
                </c:pt>
                <c:pt idx="9">
                  <c:v>32894804</c:v>
                </c:pt>
                <c:pt idx="10">
                  <c:v>31707756</c:v>
                </c:pt>
                <c:pt idx="11">
                  <c:v>27678374</c:v>
                </c:pt>
                <c:pt idx="12">
                  <c:v>26696288</c:v>
                </c:pt>
                <c:pt idx="13">
                  <c:v>23194426</c:v>
                </c:pt>
                <c:pt idx="14">
                  <c:v>20108052</c:v>
                </c:pt>
                <c:pt idx="15">
                  <c:v>18707386</c:v>
                </c:pt>
                <c:pt idx="16">
                  <c:v>14597825</c:v>
                </c:pt>
                <c:pt idx="17">
                  <c:v>13220402</c:v>
                </c:pt>
                <c:pt idx="18">
                  <c:v>12777256</c:v>
                </c:pt>
                <c:pt idx="19">
                  <c:v>11068643</c:v>
                </c:pt>
                <c:pt idx="20">
                  <c:v>11624680</c:v>
                </c:pt>
                <c:pt idx="21">
                  <c:v>13440725</c:v>
                </c:pt>
                <c:pt idx="22">
                  <c:v>11859587</c:v>
                </c:pt>
                <c:pt idx="23">
                  <c:v>11523713</c:v>
                </c:pt>
                <c:pt idx="24">
                  <c:v>13098782</c:v>
                </c:pt>
                <c:pt idx="25">
                  <c:v>13280383</c:v>
                </c:pt>
                <c:pt idx="26">
                  <c:v>13793323</c:v>
                </c:pt>
                <c:pt idx="27">
                  <c:v>12796906</c:v>
                </c:pt>
                <c:pt idx="28">
                  <c:v>13539776</c:v>
                </c:pt>
                <c:pt idx="29">
                  <c:v>13831354</c:v>
                </c:pt>
                <c:pt idx="30">
                  <c:v>12544655</c:v>
                </c:pt>
                <c:pt idx="31">
                  <c:v>12091542</c:v>
                </c:pt>
                <c:pt idx="32">
                  <c:v>12108493</c:v>
                </c:pt>
                <c:pt idx="33">
                  <c:v>11666256</c:v>
                </c:pt>
                <c:pt idx="34">
                  <c:v>12926230</c:v>
                </c:pt>
                <c:pt idx="35">
                  <c:v>13257551</c:v>
                </c:pt>
                <c:pt idx="36">
                  <c:v>14670220</c:v>
                </c:pt>
                <c:pt idx="37">
                  <c:v>14570219</c:v>
                </c:pt>
                <c:pt idx="38">
                  <c:v>15599294</c:v>
                </c:pt>
                <c:pt idx="39">
                  <c:v>16361768</c:v>
                </c:pt>
                <c:pt idx="40">
                  <c:v>16954481</c:v>
                </c:pt>
                <c:pt idx="41">
                  <c:v>18643216</c:v>
                </c:pt>
                <c:pt idx="42">
                  <c:v>20868036</c:v>
                </c:pt>
                <c:pt idx="43">
                  <c:v>20478242</c:v>
                </c:pt>
                <c:pt idx="44">
                  <c:v>21607914</c:v>
                </c:pt>
                <c:pt idx="45">
                  <c:v>23262514</c:v>
                </c:pt>
                <c:pt idx="46">
                  <c:v>23216471</c:v>
                </c:pt>
                <c:pt idx="47">
                  <c:v>21141503</c:v>
                </c:pt>
                <c:pt idx="48">
                  <c:v>23448429</c:v>
                </c:pt>
                <c:pt idx="49">
                  <c:v>24815120</c:v>
                </c:pt>
                <c:pt idx="50">
                  <c:v>24111246</c:v>
                </c:pt>
                <c:pt idx="51">
                  <c:v>23598722</c:v>
                </c:pt>
                <c:pt idx="52">
                  <c:v>22858955</c:v>
                </c:pt>
                <c:pt idx="53">
                  <c:v>22693196</c:v>
                </c:pt>
                <c:pt idx="54">
                  <c:v>20468926</c:v>
                </c:pt>
                <c:pt idx="55">
                  <c:v>22969833</c:v>
                </c:pt>
                <c:pt idx="56">
                  <c:v>23192824</c:v>
                </c:pt>
                <c:pt idx="57">
                  <c:v>22626387</c:v>
                </c:pt>
                <c:pt idx="58">
                  <c:v>19810309</c:v>
                </c:pt>
                <c:pt idx="59">
                  <c:v>20643934</c:v>
                </c:pt>
                <c:pt idx="60">
                  <c:v>20106284</c:v>
                </c:pt>
                <c:pt idx="61">
                  <c:v>18471687</c:v>
                </c:pt>
                <c:pt idx="62">
                  <c:v>18404193</c:v>
                </c:pt>
                <c:pt idx="63">
                  <c:v>18924551</c:v>
                </c:pt>
                <c:pt idx="64">
                  <c:v>18536833</c:v>
                </c:pt>
                <c:pt idx="65">
                  <c:v>18870989</c:v>
                </c:pt>
                <c:pt idx="66">
                  <c:v>18055069</c:v>
                </c:pt>
                <c:pt idx="67">
                  <c:v>17939182</c:v>
                </c:pt>
              </c:numCache>
            </c:numRef>
          </c:val>
          <c:extLst>
            <c:ext xmlns:c16="http://schemas.microsoft.com/office/drawing/2014/chart" uri="{C3380CC4-5D6E-409C-BE32-E72D297353CC}">
              <c16:uniqueId val="{00000001-C8CF-4164-B343-883CA5EFD304}"/>
            </c:ext>
          </c:extLst>
        </c:ser>
        <c:dLbls>
          <c:showLegendKey val="0"/>
          <c:showVal val="0"/>
          <c:showCatName val="0"/>
          <c:showSerName val="0"/>
          <c:showPercent val="0"/>
          <c:showBubbleSize val="0"/>
        </c:dLbls>
        <c:gapWidth val="35"/>
        <c:overlap val="100"/>
        <c:axId val="1495596367"/>
        <c:axId val="1495593039"/>
      </c:barChart>
      <c:catAx>
        <c:axId val="1755544031"/>
        <c:scaling>
          <c:orientation val="minMax"/>
        </c:scaling>
        <c:delete val="0"/>
        <c:axPos val="b"/>
        <c:numFmt formatCode="yy" sourceLinked="0"/>
        <c:majorTickMark val="cross"/>
        <c:minorTickMark val="in"/>
        <c:tickLblPos val="low"/>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40000000"/>
          <c:min val="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Under</a:t>
                </a:r>
                <a:r>
                  <a:rPr lang="en-US" baseline="0" dirty="0"/>
                  <a:t> Construction SF in Millions</a:t>
                </a:r>
                <a:endParaRPr lang="en-US" dirty="0"/>
              </a:p>
            </c:rich>
          </c:tx>
          <c:layout>
            <c:manualLayout>
              <c:xMode val="edge"/>
              <c:yMode val="edge"/>
              <c:x val="6.9741907261592299E-3"/>
              <c:y val="0.166760737294201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_);[Red]\(#,##0,,\)"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valAx>
      <c:valAx>
        <c:axId val="1495593039"/>
        <c:scaling>
          <c:orientation val="minMax"/>
          <c:max val="8.0000000000000016E-2"/>
          <c:min val="-0.1"/>
        </c:scaling>
        <c:delete val="1"/>
        <c:axPos val="r"/>
        <c:numFmt formatCode="#,##0%_);[Red]\(#,##0%\)"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3.6447069116360455E-2"/>
          <c:y val="0.90922888332140306"/>
          <c:w val="0.92466403581455259"/>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8932219621196"/>
          <c:y val="3.8865549154598486E-2"/>
          <c:w val="0.76215107824359796"/>
          <c:h val="0.79857245797686283"/>
        </c:manualLayout>
      </c:layout>
      <c:barChart>
        <c:barDir val="bar"/>
        <c:grouping val="clustered"/>
        <c:varyColors val="0"/>
        <c:ser>
          <c:idx val="3"/>
          <c:order val="1"/>
          <c:tx>
            <c:strRef>
              <c:f>'2_UCI_Most'!$W$1</c:f>
              <c:strCache>
                <c:ptCount val="1"/>
                <c:pt idx="0">
                  <c:v>zebra</c:v>
                </c:pt>
              </c:strCache>
            </c:strRef>
          </c:tx>
          <c:spPr>
            <a:solidFill>
              <a:srgbClr val="D9D9D9">
                <a:alpha val="32941"/>
              </a:srgbClr>
            </a:solidFill>
            <a:ln>
              <a:noFill/>
            </a:ln>
            <a:effectLst/>
          </c:spPr>
          <c:invertIfNegative val="0"/>
          <c:cat>
            <c:strRef>
              <c:f>'2_UCI_Most'!$S$2:$S$18</c:f>
              <c:strCache>
                <c:ptCount val="17"/>
                <c:pt idx="0">
                  <c:v>Winston-Salem - NC</c:v>
                </c:pt>
                <c:pt idx="1">
                  <c:v>Blacksburg - VA</c:v>
                </c:pt>
                <c:pt idx="2">
                  <c:v>Richmond - VA</c:v>
                </c:pt>
                <c:pt idx="3">
                  <c:v>Norfolk - VA</c:v>
                </c:pt>
                <c:pt idx="4">
                  <c:v>Harrisonburg - VA</c:v>
                </c:pt>
                <c:pt idx="5">
                  <c:v>Asheville - NC</c:v>
                </c:pt>
                <c:pt idx="6">
                  <c:v>Greensboro - NC</c:v>
                </c:pt>
                <c:pt idx="7">
                  <c:v>Hickory - NC</c:v>
                </c:pt>
                <c:pt idx="8">
                  <c:v>Burlington - NC</c:v>
                </c:pt>
                <c:pt idx="9">
                  <c:v>Salisbury - MD</c:v>
                </c:pt>
                <c:pt idx="10">
                  <c:v>Charlottesville - VA</c:v>
                </c:pt>
                <c:pt idx="11">
                  <c:v>Baltimore - MD</c:v>
                </c:pt>
                <c:pt idx="12">
                  <c:v>Wilmington - NC</c:v>
                </c:pt>
                <c:pt idx="13">
                  <c:v>Washington - DC</c:v>
                </c:pt>
                <c:pt idx="14">
                  <c:v>Durham - NC</c:v>
                </c:pt>
                <c:pt idx="15">
                  <c:v>Raleigh - NC</c:v>
                </c:pt>
                <c:pt idx="16">
                  <c:v>Charlotte - NC</c:v>
                </c:pt>
              </c:strCache>
            </c:strRef>
          </c:cat>
          <c:val>
            <c:numRef>
              <c:f>'2_UCI_Most'!$W$2:$W$18</c:f>
              <c:numCache>
                <c:formatCode>General</c:formatCode>
                <c:ptCount val="17"/>
                <c:pt idx="0">
                  <c:v>100000000</c:v>
                </c:pt>
                <c:pt idx="1">
                  <c:v>0</c:v>
                </c:pt>
                <c:pt idx="2">
                  <c:v>100000000</c:v>
                </c:pt>
                <c:pt idx="3">
                  <c:v>0</c:v>
                </c:pt>
                <c:pt idx="4">
                  <c:v>100000000</c:v>
                </c:pt>
                <c:pt idx="5">
                  <c:v>0</c:v>
                </c:pt>
                <c:pt idx="6">
                  <c:v>100000000</c:v>
                </c:pt>
                <c:pt idx="7">
                  <c:v>0</c:v>
                </c:pt>
                <c:pt idx="8">
                  <c:v>100000000</c:v>
                </c:pt>
                <c:pt idx="9">
                  <c:v>0</c:v>
                </c:pt>
                <c:pt idx="10">
                  <c:v>100000000</c:v>
                </c:pt>
                <c:pt idx="11">
                  <c:v>0</c:v>
                </c:pt>
                <c:pt idx="12">
                  <c:v>100000000</c:v>
                </c:pt>
                <c:pt idx="13">
                  <c:v>0</c:v>
                </c:pt>
                <c:pt idx="14">
                  <c:v>100000000</c:v>
                </c:pt>
                <c:pt idx="15">
                  <c:v>0</c:v>
                </c:pt>
                <c:pt idx="16">
                  <c:v>100000000</c:v>
                </c:pt>
              </c:numCache>
            </c:numRef>
          </c:val>
          <c:extLst>
            <c:ext xmlns:c16="http://schemas.microsoft.com/office/drawing/2014/chart" uri="{C3380CC4-5D6E-409C-BE32-E72D297353CC}">
              <c16:uniqueId val="{00000000-3894-460A-8803-3184FE3E642E}"/>
            </c:ext>
          </c:extLst>
        </c:ser>
        <c:dLbls>
          <c:showLegendKey val="0"/>
          <c:showVal val="0"/>
          <c:showCatName val="0"/>
          <c:showSerName val="0"/>
          <c:showPercent val="0"/>
          <c:showBubbleSize val="0"/>
        </c:dLbls>
        <c:gapWidth val="0"/>
        <c:overlap val="100"/>
        <c:axId val="1755544031"/>
        <c:axId val="1755539455"/>
      </c:barChart>
      <c:barChart>
        <c:barDir val="bar"/>
        <c:grouping val="clustered"/>
        <c:varyColors val="0"/>
        <c:ser>
          <c:idx val="1"/>
          <c:order val="0"/>
          <c:tx>
            <c:strRef>
              <c:f>'2_UCI_Most'!$T$1</c:f>
              <c:strCache>
                <c:ptCount val="1"/>
                <c:pt idx="0">
                  <c:v>Under Construction as Share of Inventory</c:v>
                </c:pt>
              </c:strCache>
            </c:strRef>
          </c:tx>
          <c:spPr>
            <a:solidFill>
              <a:srgbClr val="0555B6"/>
            </a:solidFill>
            <a:ln>
              <a:noFill/>
            </a:ln>
            <a:effectLst/>
          </c:spPr>
          <c:invertIfNegative val="0"/>
          <c:dPt>
            <c:idx val="18"/>
            <c:invertIfNegative val="0"/>
            <c:bubble3D val="0"/>
            <c:spPr>
              <a:solidFill>
                <a:srgbClr val="FFC000"/>
              </a:solidFill>
              <a:ln>
                <a:noFill/>
              </a:ln>
              <a:effectLst/>
            </c:spPr>
            <c:extLst>
              <c:ext xmlns:c16="http://schemas.microsoft.com/office/drawing/2014/chart" uri="{C3380CC4-5D6E-409C-BE32-E72D297353CC}">
                <c16:uniqueId val="{00000013-3894-460A-8803-3184FE3E642E}"/>
              </c:ext>
            </c:extLst>
          </c:dPt>
          <c:dPt>
            <c:idx val="19"/>
            <c:invertIfNegative val="0"/>
            <c:bubble3D val="0"/>
            <c:spPr>
              <a:solidFill>
                <a:srgbClr val="0555B6"/>
              </a:solidFill>
              <a:ln>
                <a:noFill/>
              </a:ln>
              <a:effectLst/>
            </c:spPr>
            <c:extLst>
              <c:ext xmlns:c16="http://schemas.microsoft.com/office/drawing/2014/chart" uri="{C3380CC4-5D6E-409C-BE32-E72D297353CC}">
                <c16:uniqueId val="{00000014-3894-460A-8803-3184FE3E642E}"/>
              </c:ext>
            </c:extLst>
          </c:dPt>
          <c:dLbls>
            <c:dLbl>
              <c:idx val="0"/>
              <c:tx>
                <c:rich>
                  <a:bodyPr/>
                  <a:lstStyle/>
                  <a:p>
                    <a:r>
                      <a:rPr lang="en-US" dirty="0"/>
                      <a:t>31K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3894-460A-8803-3184FE3E642E}"/>
                </c:ext>
              </c:extLst>
            </c:dLbl>
            <c:dLbl>
              <c:idx val="1"/>
              <c:tx>
                <c:rich>
                  <a:bodyPr/>
                  <a:lstStyle/>
                  <a:p>
                    <a:r>
                      <a:rPr lang="en-US" dirty="0"/>
                      <a:t>5K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3894-460A-8803-3184FE3E642E}"/>
                </c:ext>
              </c:extLst>
            </c:dLbl>
            <c:dLbl>
              <c:idx val="2"/>
              <c:tx>
                <c:rich>
                  <a:bodyPr/>
                  <a:lstStyle/>
                  <a:p>
                    <a:r>
                      <a:rPr lang="en-US" dirty="0"/>
                      <a:t>133K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3894-460A-8803-3184FE3E642E}"/>
                </c:ext>
              </c:extLst>
            </c:dLbl>
            <c:dLbl>
              <c:idx val="3"/>
              <c:tx>
                <c:rich>
                  <a:bodyPr/>
                  <a:lstStyle/>
                  <a:p>
                    <a:r>
                      <a:rPr lang="en-US" dirty="0"/>
                      <a:t>138K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3894-460A-8803-3184FE3E642E}"/>
                </c:ext>
              </c:extLst>
            </c:dLbl>
            <c:dLbl>
              <c:idx val="4"/>
              <c:tx>
                <c:rich>
                  <a:bodyPr/>
                  <a:lstStyle/>
                  <a:p>
                    <a:r>
                      <a:rPr lang="en-US" dirty="0"/>
                      <a:t>6K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3894-460A-8803-3184FE3E642E}"/>
                </c:ext>
              </c:extLst>
            </c:dLbl>
            <c:dLbl>
              <c:idx val="5"/>
              <c:tx>
                <c:rich>
                  <a:bodyPr/>
                  <a:lstStyle/>
                  <a:p>
                    <a:r>
                      <a:rPr lang="en-US" dirty="0"/>
                      <a:t>37K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3894-460A-8803-3184FE3E642E}"/>
                </c:ext>
              </c:extLst>
            </c:dLbl>
            <c:dLbl>
              <c:idx val="6"/>
              <c:tx>
                <c:rich>
                  <a:bodyPr/>
                  <a:lstStyle/>
                  <a:p>
                    <a:r>
                      <a:rPr lang="en-US" dirty="0"/>
                      <a:t>113K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3894-460A-8803-3184FE3E642E}"/>
                </c:ext>
              </c:extLst>
            </c:dLbl>
            <c:dLbl>
              <c:idx val="7"/>
              <c:tx>
                <c:rich>
                  <a:bodyPr/>
                  <a:lstStyle/>
                  <a:p>
                    <a:r>
                      <a:rPr lang="en-US" dirty="0"/>
                      <a:t>33K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3894-460A-8803-3184FE3E642E}"/>
                </c:ext>
              </c:extLst>
            </c:dLbl>
            <c:dLbl>
              <c:idx val="8"/>
              <c:tx>
                <c:rich>
                  <a:bodyPr/>
                  <a:lstStyle/>
                  <a:p>
                    <a:r>
                      <a:rPr lang="en-US" dirty="0"/>
                      <a:t>24K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3894-460A-8803-3184FE3E642E}"/>
                </c:ext>
              </c:extLst>
            </c:dLbl>
            <c:dLbl>
              <c:idx val="9"/>
              <c:tx>
                <c:rich>
                  <a:bodyPr/>
                  <a:lstStyle/>
                  <a:p>
                    <a:r>
                      <a:rPr lang="en-US" dirty="0"/>
                      <a:t>73K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3894-460A-8803-3184FE3E642E}"/>
                </c:ext>
              </c:extLst>
            </c:dLbl>
            <c:dLbl>
              <c:idx val="10"/>
              <c:tx>
                <c:rich>
                  <a:bodyPr/>
                  <a:lstStyle/>
                  <a:p>
                    <a:r>
                      <a:rPr lang="en-US" dirty="0"/>
                      <a:t>87K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3894-460A-8803-3184FE3E642E}"/>
                </c:ext>
              </c:extLst>
            </c:dLbl>
            <c:dLbl>
              <c:idx val="11"/>
              <c:tx>
                <c:rich>
                  <a:bodyPr/>
                  <a:lstStyle/>
                  <a:p>
                    <a:r>
                      <a:rPr lang="en-US" dirty="0"/>
                      <a:t>1.6M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3894-460A-8803-3184FE3E642E}"/>
                </c:ext>
              </c:extLst>
            </c:dLbl>
            <c:dLbl>
              <c:idx val="12"/>
              <c:tx>
                <c:rich>
                  <a:bodyPr/>
                  <a:lstStyle/>
                  <a:p>
                    <a:r>
                      <a:rPr lang="en-US" dirty="0"/>
                      <a:t>169K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3894-460A-8803-3184FE3E642E}"/>
                </c:ext>
              </c:extLst>
            </c:dLbl>
            <c:dLbl>
              <c:idx val="13"/>
              <c:tx>
                <c:rich>
                  <a:bodyPr/>
                  <a:lstStyle/>
                  <a:p>
                    <a:r>
                      <a:rPr lang="en-US" dirty="0"/>
                      <a:t>8.4M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3894-460A-8803-3184FE3E642E}"/>
                </c:ext>
              </c:extLst>
            </c:dLbl>
            <c:dLbl>
              <c:idx val="14"/>
              <c:tx>
                <c:rich>
                  <a:bodyPr/>
                  <a:lstStyle/>
                  <a:p>
                    <a:r>
                      <a:rPr lang="en-US" dirty="0"/>
                      <a:t>675K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3894-460A-8803-3184FE3E642E}"/>
                </c:ext>
              </c:extLst>
            </c:dLbl>
            <c:dLbl>
              <c:idx val="15"/>
              <c:tx>
                <c:rich>
                  <a:bodyPr/>
                  <a:lstStyle/>
                  <a:p>
                    <a:r>
                      <a:rPr lang="en-US" dirty="0"/>
                      <a:t>2.3M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3894-460A-8803-3184FE3E642E}"/>
                </c:ext>
              </c:extLst>
            </c:dLbl>
            <c:dLbl>
              <c:idx val="16"/>
              <c:tx>
                <c:rich>
                  <a:bodyPr/>
                  <a:lstStyle/>
                  <a:p>
                    <a:r>
                      <a:rPr lang="en-US" dirty="0"/>
                      <a:t>4.7M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3894-460A-8803-3184FE3E642E}"/>
                </c:ext>
              </c:extLst>
            </c:dLbl>
            <c:dLbl>
              <c:idx val="17"/>
              <c:tx>
                <c:rich>
                  <a:bodyPr/>
                  <a:lstStyle/>
                  <a:p>
                    <a:r>
                      <a:rPr lang="en-US"/>
                      <a:t>74.3M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3894-460A-8803-3184FE3E642E}"/>
                </c:ext>
              </c:extLst>
            </c:dLbl>
            <c:dLbl>
              <c:idx val="18"/>
              <c:tx>
                <c:rich>
                  <a:bodyPr/>
                  <a:lstStyle/>
                  <a:p>
                    <a:r>
                      <a:rPr lang="en-US"/>
                      <a:t>12.6M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3894-460A-8803-3184FE3E642E}"/>
                </c:ext>
              </c:extLst>
            </c:dLbl>
            <c:dLbl>
              <c:idx val="19"/>
              <c:tx>
                <c:rich>
                  <a:bodyPr/>
                  <a:lstStyle/>
                  <a:p>
                    <a:r>
                      <a:rPr lang="en-US"/>
                      <a:t>39.4M</a:t>
                    </a:r>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3894-460A-8803-3184FE3E642E}"/>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Arial"/>
                    <a:ea typeface="Arial"/>
                    <a:cs typeface="Arial"/>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'2_UCI_Most'!$S$2:$S$18</c:f>
              <c:strCache>
                <c:ptCount val="17"/>
                <c:pt idx="0">
                  <c:v>Winston-Salem - NC</c:v>
                </c:pt>
                <c:pt idx="1">
                  <c:v>Blacksburg - VA</c:v>
                </c:pt>
                <c:pt idx="2">
                  <c:v>Richmond - VA</c:v>
                </c:pt>
                <c:pt idx="3">
                  <c:v>Norfolk - VA</c:v>
                </c:pt>
                <c:pt idx="4">
                  <c:v>Harrisonburg - VA</c:v>
                </c:pt>
                <c:pt idx="5">
                  <c:v>Asheville - NC</c:v>
                </c:pt>
                <c:pt idx="6">
                  <c:v>Greensboro - NC</c:v>
                </c:pt>
                <c:pt idx="7">
                  <c:v>Hickory - NC</c:v>
                </c:pt>
                <c:pt idx="8">
                  <c:v>Burlington - NC</c:v>
                </c:pt>
                <c:pt idx="9">
                  <c:v>Salisbury - MD</c:v>
                </c:pt>
                <c:pt idx="10">
                  <c:v>Charlottesville - VA</c:v>
                </c:pt>
                <c:pt idx="11">
                  <c:v>Baltimore - MD</c:v>
                </c:pt>
                <c:pt idx="12">
                  <c:v>Wilmington - NC</c:v>
                </c:pt>
                <c:pt idx="13">
                  <c:v>Washington - DC</c:v>
                </c:pt>
                <c:pt idx="14">
                  <c:v>Durham - NC</c:v>
                </c:pt>
                <c:pt idx="15">
                  <c:v>Raleigh - NC</c:v>
                </c:pt>
                <c:pt idx="16">
                  <c:v>Charlotte - NC</c:v>
                </c:pt>
              </c:strCache>
            </c:strRef>
          </c:cat>
          <c:val>
            <c:numRef>
              <c:f>'2_UCI_Most'!$T$2:$T$18</c:f>
              <c:numCache>
                <c:formatCode>0.00%</c:formatCode>
                <c:ptCount val="17"/>
                <c:pt idx="0">
                  <c:v>1.3180438556280663E-3</c:v>
                </c:pt>
                <c:pt idx="1">
                  <c:v>1.3254345289832768E-3</c:v>
                </c:pt>
                <c:pt idx="2">
                  <c:v>1.9707418116904898E-3</c:v>
                </c:pt>
                <c:pt idx="3">
                  <c:v>2.4755668793263281E-3</c:v>
                </c:pt>
                <c:pt idx="4">
                  <c:v>2.5357862839319903E-3</c:v>
                </c:pt>
                <c:pt idx="5">
                  <c:v>2.7158297421378381E-3</c:v>
                </c:pt>
                <c:pt idx="6">
                  <c:v>3.4424364414311543E-3</c:v>
                </c:pt>
                <c:pt idx="7">
                  <c:v>4.0185282591562472E-3</c:v>
                </c:pt>
                <c:pt idx="8">
                  <c:v>7.0781865332192563E-3</c:v>
                </c:pt>
                <c:pt idx="9">
                  <c:v>7.9219483878744459E-3</c:v>
                </c:pt>
                <c:pt idx="10">
                  <c:v>9.1825634400874313E-3</c:v>
                </c:pt>
                <c:pt idx="11">
                  <c:v>1.0327089712038929E-2</c:v>
                </c:pt>
                <c:pt idx="12">
                  <c:v>1.327375300895983E-2</c:v>
                </c:pt>
                <c:pt idx="13">
                  <c:v>1.6180876508126784E-2</c:v>
                </c:pt>
                <c:pt idx="14">
                  <c:v>1.8698062455915123E-2</c:v>
                </c:pt>
                <c:pt idx="15">
                  <c:v>2.9388497860084267E-2</c:v>
                </c:pt>
                <c:pt idx="16">
                  <c:v>3.5575222242147021E-2</c:v>
                </c:pt>
              </c:numCache>
            </c:numRef>
          </c:val>
          <c:extLst>
            <c:ext xmlns:c15="http://schemas.microsoft.com/office/drawing/2012/chart" uri="{02D57815-91ED-43cb-92C2-25804820EDAC}">
              <c15:datalabelsRange>
                <c15:f>'2_UCI_Most'!$U$2:$U$21</c15:f>
                <c15:dlblRangeCache>
                  <c:ptCount val="20"/>
                  <c:pt idx="0">
                    <c:v> 4.8M </c:v>
                  </c:pt>
                  <c:pt idx="1">
                    <c:v> 7.1M </c:v>
                  </c:pt>
                  <c:pt idx="2">
                    <c:v> 5.3M </c:v>
                  </c:pt>
                  <c:pt idx="3">
                    <c:v> 8.7M </c:v>
                  </c:pt>
                  <c:pt idx="4">
                    <c:v> 13.7M </c:v>
                  </c:pt>
                  <c:pt idx="5">
                    <c:v> 31.4M </c:v>
                  </c:pt>
                  <c:pt idx="6">
                    <c:v> 23.5M </c:v>
                  </c:pt>
                  <c:pt idx="7">
                    <c:v> 13.9M </c:v>
                  </c:pt>
                  <c:pt idx="8">
                    <c:v> 11.0M </c:v>
                  </c:pt>
                  <c:pt idx="9">
                    <c:v> 32.7M </c:v>
                  </c:pt>
                  <c:pt idx="10">
                    <c:v> 11.8M </c:v>
                  </c:pt>
                  <c:pt idx="11">
                    <c:v> 7.5M </c:v>
                  </c:pt>
                  <c:pt idx="12">
                    <c:v> 7.8M </c:v>
                  </c:pt>
                  <c:pt idx="13">
                    <c:v> 17.4M </c:v>
                  </c:pt>
                  <c:pt idx="14">
                    <c:v> 9.0M </c:v>
                  </c:pt>
                  <c:pt idx="15">
                    <c:v> 21.1M </c:v>
                  </c:pt>
                  <c:pt idx="16">
                    <c:v> 9.0M </c:v>
                  </c:pt>
                  <c:pt idx="17">
                    <c:v> 65.7M </c:v>
                  </c:pt>
                  <c:pt idx="18">
                    <c:v> 41.2M </c:v>
                  </c:pt>
                  <c:pt idx="19">
                    <c:v> 14.1M </c:v>
                  </c:pt>
                </c15:dlblRangeCache>
              </c15:datalabelsRange>
            </c:ext>
            <c:ext xmlns:c16="http://schemas.microsoft.com/office/drawing/2014/chart" uri="{C3380CC4-5D6E-409C-BE32-E72D297353CC}">
              <c16:uniqueId val="{00000015-3894-460A-8803-3184FE3E642E}"/>
            </c:ext>
          </c:extLst>
        </c:ser>
        <c:dLbls>
          <c:showLegendKey val="0"/>
          <c:showVal val="0"/>
          <c:showCatName val="0"/>
          <c:showSerName val="0"/>
          <c:showPercent val="0"/>
          <c:showBubbleSize val="0"/>
        </c:dLbls>
        <c:gapWidth val="25"/>
        <c:overlap val="100"/>
        <c:axId val="1216507727"/>
        <c:axId val="1216505647"/>
      </c:barChart>
      <c:catAx>
        <c:axId val="1755544031"/>
        <c:scaling>
          <c:orientation val="minMax"/>
        </c:scaling>
        <c:delete val="0"/>
        <c:axPos val="l"/>
        <c:numFmt formatCode="yy" sourceLinked="0"/>
        <c:majorTickMark val="none"/>
        <c:minorTickMark val="none"/>
        <c:tickLblPos val="nextTo"/>
        <c:spPr>
          <a:noFill/>
          <a:ln w="6350" cap="flat" cmpd="sng" algn="ctr">
            <a:solidFill>
              <a:srgbClr val="898989"/>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crossAx val="1755539455"/>
        <c:crosses val="autoZero"/>
        <c:auto val="0"/>
        <c:lblAlgn val="ctr"/>
        <c:lblOffset val="100"/>
        <c:tickLblSkip val="1"/>
        <c:noMultiLvlLbl val="0"/>
      </c:catAx>
      <c:valAx>
        <c:axId val="1755539455"/>
        <c:scaling>
          <c:orientation val="minMax"/>
          <c:max val="4.0000000000000008E-2"/>
          <c:min val="0"/>
        </c:scaling>
        <c:delete val="0"/>
        <c:axPos val="b"/>
        <c:majorGridlines>
          <c:spPr>
            <a:ln w="6350" cap="flat" cmpd="sng" algn="ctr">
              <a:solidFill>
                <a:schemeClr val="bg2"/>
              </a:solidFill>
              <a:round/>
            </a:ln>
            <a:effectLst/>
          </c:spPr>
        </c:majorGridlines>
        <c:numFmt formatCode="0.0%" sourceLinked="0"/>
        <c:majorTickMark val="out"/>
        <c:minorTickMark val="none"/>
        <c:tickLblPos val="nextTo"/>
        <c:spPr>
          <a:noFill/>
          <a:ln w="15875">
            <a:solidFill>
              <a:schemeClr val="bg2">
                <a:lumMod val="75000"/>
              </a:schemeClr>
            </a:solidFill>
          </a:ln>
          <a:effectLst/>
        </c:spPr>
        <c:txPr>
          <a:bodyPr rot="-600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crossAx val="1755544031"/>
        <c:crosses val="autoZero"/>
        <c:crossBetween val="between"/>
        <c:majorUnit val="5.000000000000001E-3"/>
      </c:valAx>
      <c:valAx>
        <c:axId val="1216505647"/>
        <c:scaling>
          <c:orientation val="minMax"/>
          <c:max val="0.12000000000000001"/>
          <c:min val="0"/>
        </c:scaling>
        <c:delete val="1"/>
        <c:axPos val="t"/>
        <c:numFmt formatCode="0.00%" sourceLinked="1"/>
        <c:majorTickMark val="out"/>
        <c:minorTickMark val="none"/>
        <c:tickLblPos val="nextTo"/>
        <c:crossAx val="1216507727"/>
        <c:crosses val="max"/>
        <c:crossBetween val="between"/>
        <c:majorUnit val="2.0000000000000004E-2"/>
      </c:valAx>
      <c:catAx>
        <c:axId val="1216507727"/>
        <c:scaling>
          <c:orientation val="minMax"/>
        </c:scaling>
        <c:delete val="1"/>
        <c:axPos val="l"/>
        <c:numFmt formatCode="General" sourceLinked="1"/>
        <c:majorTickMark val="out"/>
        <c:minorTickMark val="none"/>
        <c:tickLblPos val="nextTo"/>
        <c:crossAx val="1216505647"/>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0"/>
          <c:y val="0.91943436354981423"/>
          <c:w val="0.97090937363298335"/>
          <c:h val="4.7979440069991254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legend>
    <c:plotVisOnly val="1"/>
    <c:dispBlanksAs val="gap"/>
    <c:showDLblsOverMax val="0"/>
  </c:chart>
  <c:spPr>
    <a:noFill/>
    <a:ln w="9525" cap="flat" cmpd="sng" algn="ctr">
      <a:noFill/>
      <a:round/>
    </a:ln>
    <a:effectLst/>
  </c:spPr>
  <c:txPr>
    <a:bodyPr/>
    <a:lstStyle/>
    <a:p>
      <a:pPr>
        <a:defRPr sz="1600">
          <a:solidFill>
            <a:srgbClr val="000000"/>
          </a:solidFill>
          <a:latin typeface="Arial"/>
          <a:ea typeface="Arial"/>
          <a:cs typeface="Aria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769239507142442E-2"/>
          <c:y val="0.19256940799066782"/>
          <c:w val="0.88865276997297094"/>
          <c:h val="0.63515281423155434"/>
        </c:manualLayout>
      </c:layout>
      <c:barChart>
        <c:barDir val="col"/>
        <c:grouping val="clustered"/>
        <c:varyColors val="0"/>
        <c:ser>
          <c:idx val="0"/>
          <c:order val="2"/>
          <c:tx>
            <c:strRef>
              <c:f>Sheet1!$D$1</c:f>
              <c:strCache>
                <c:ptCount val="1"/>
                <c:pt idx="0">
                  <c:v>Zebra</c:v>
                </c:pt>
              </c:strCache>
            </c:strRef>
          </c:tx>
          <c:spPr>
            <a:solidFill>
              <a:schemeClr val="bg1">
                <a:lumMod val="85000"/>
                <a:alpha val="33000"/>
              </a:schemeClr>
            </a:solidFill>
          </c:spPr>
          <c:invertIfNegative val="0"/>
          <c:cat>
            <c:numRef>
              <c:f>Sheet1!$A$26:$A$93</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Sheet1!$D$26:$D$93</c:f>
              <c:numCache>
                <c:formatCode>General</c:formatCode>
                <c:ptCount val="68"/>
                <c:pt idx="0">
                  <c:v>2000</c:v>
                </c:pt>
                <c:pt idx="1">
                  <c:v>2000</c:v>
                </c:pt>
                <c:pt idx="2">
                  <c:v>2000</c:v>
                </c:pt>
                <c:pt idx="3">
                  <c:v>2000</c:v>
                </c:pt>
                <c:pt idx="4">
                  <c:v>0</c:v>
                </c:pt>
                <c:pt idx="5">
                  <c:v>0</c:v>
                </c:pt>
                <c:pt idx="6">
                  <c:v>0</c:v>
                </c:pt>
                <c:pt idx="7">
                  <c:v>0</c:v>
                </c:pt>
                <c:pt idx="8">
                  <c:v>2000</c:v>
                </c:pt>
                <c:pt idx="9">
                  <c:v>2000</c:v>
                </c:pt>
                <c:pt idx="10">
                  <c:v>2000</c:v>
                </c:pt>
                <c:pt idx="11">
                  <c:v>2000</c:v>
                </c:pt>
                <c:pt idx="12">
                  <c:v>0</c:v>
                </c:pt>
                <c:pt idx="13">
                  <c:v>0</c:v>
                </c:pt>
                <c:pt idx="14">
                  <c:v>0</c:v>
                </c:pt>
                <c:pt idx="15">
                  <c:v>0</c:v>
                </c:pt>
                <c:pt idx="16">
                  <c:v>2000</c:v>
                </c:pt>
                <c:pt idx="17">
                  <c:v>2000</c:v>
                </c:pt>
                <c:pt idx="18">
                  <c:v>2000</c:v>
                </c:pt>
                <c:pt idx="19">
                  <c:v>2000</c:v>
                </c:pt>
                <c:pt idx="20">
                  <c:v>0</c:v>
                </c:pt>
                <c:pt idx="21">
                  <c:v>0</c:v>
                </c:pt>
                <c:pt idx="22">
                  <c:v>0</c:v>
                </c:pt>
                <c:pt idx="23">
                  <c:v>0</c:v>
                </c:pt>
                <c:pt idx="24">
                  <c:v>2000</c:v>
                </c:pt>
                <c:pt idx="25">
                  <c:v>2000</c:v>
                </c:pt>
                <c:pt idx="26">
                  <c:v>2000</c:v>
                </c:pt>
                <c:pt idx="27">
                  <c:v>2000</c:v>
                </c:pt>
                <c:pt idx="28">
                  <c:v>0</c:v>
                </c:pt>
                <c:pt idx="29">
                  <c:v>0</c:v>
                </c:pt>
                <c:pt idx="30">
                  <c:v>0</c:v>
                </c:pt>
                <c:pt idx="31">
                  <c:v>0</c:v>
                </c:pt>
                <c:pt idx="32">
                  <c:v>2000</c:v>
                </c:pt>
                <c:pt idx="33">
                  <c:v>2000</c:v>
                </c:pt>
                <c:pt idx="34">
                  <c:v>2000</c:v>
                </c:pt>
                <c:pt idx="35">
                  <c:v>2000</c:v>
                </c:pt>
                <c:pt idx="36">
                  <c:v>0</c:v>
                </c:pt>
                <c:pt idx="37">
                  <c:v>0</c:v>
                </c:pt>
                <c:pt idx="38">
                  <c:v>0</c:v>
                </c:pt>
                <c:pt idx="39">
                  <c:v>0</c:v>
                </c:pt>
                <c:pt idx="40">
                  <c:v>2000</c:v>
                </c:pt>
                <c:pt idx="41">
                  <c:v>2000</c:v>
                </c:pt>
                <c:pt idx="42">
                  <c:v>2000</c:v>
                </c:pt>
                <c:pt idx="43">
                  <c:v>2000</c:v>
                </c:pt>
                <c:pt idx="44">
                  <c:v>0</c:v>
                </c:pt>
                <c:pt idx="45">
                  <c:v>0</c:v>
                </c:pt>
                <c:pt idx="46">
                  <c:v>0</c:v>
                </c:pt>
                <c:pt idx="47">
                  <c:v>0</c:v>
                </c:pt>
                <c:pt idx="48">
                  <c:v>2000</c:v>
                </c:pt>
                <c:pt idx="49">
                  <c:v>2000</c:v>
                </c:pt>
                <c:pt idx="50">
                  <c:v>2000</c:v>
                </c:pt>
                <c:pt idx="51">
                  <c:v>2000</c:v>
                </c:pt>
                <c:pt idx="52">
                  <c:v>0</c:v>
                </c:pt>
                <c:pt idx="53">
                  <c:v>0</c:v>
                </c:pt>
                <c:pt idx="54">
                  <c:v>0</c:v>
                </c:pt>
                <c:pt idx="55">
                  <c:v>0</c:v>
                </c:pt>
                <c:pt idx="56">
                  <c:v>2000</c:v>
                </c:pt>
                <c:pt idx="57">
                  <c:v>2000</c:v>
                </c:pt>
                <c:pt idx="58">
                  <c:v>2000</c:v>
                </c:pt>
                <c:pt idx="59">
                  <c:v>2000</c:v>
                </c:pt>
                <c:pt idx="60">
                  <c:v>0</c:v>
                </c:pt>
                <c:pt idx="61">
                  <c:v>0</c:v>
                </c:pt>
                <c:pt idx="62">
                  <c:v>0</c:v>
                </c:pt>
                <c:pt idx="63">
                  <c:v>0</c:v>
                </c:pt>
                <c:pt idx="64">
                  <c:v>2000</c:v>
                </c:pt>
                <c:pt idx="65">
                  <c:v>2000</c:v>
                </c:pt>
                <c:pt idx="66">
                  <c:v>2000</c:v>
                </c:pt>
                <c:pt idx="67">
                  <c:v>2000</c:v>
                </c:pt>
              </c:numCache>
            </c:numRef>
          </c:val>
          <c:extLst>
            <c:ext xmlns:c16="http://schemas.microsoft.com/office/drawing/2014/chart" uri="{C3380CC4-5D6E-409C-BE32-E72D297353CC}">
              <c16:uniqueId val="{00000000-0B24-47E2-8D00-638A4FB934BA}"/>
            </c:ext>
          </c:extLst>
        </c:ser>
        <c:dLbls>
          <c:showLegendKey val="0"/>
          <c:showVal val="0"/>
          <c:showCatName val="0"/>
          <c:showSerName val="0"/>
          <c:showPercent val="0"/>
          <c:showBubbleSize val="0"/>
        </c:dLbls>
        <c:gapWidth val="0"/>
        <c:axId val="146464128"/>
        <c:axId val="149251200"/>
      </c:barChart>
      <c:barChart>
        <c:barDir val="col"/>
        <c:grouping val="clustered"/>
        <c:varyColors val="0"/>
        <c:ser>
          <c:idx val="2"/>
          <c:order val="1"/>
          <c:tx>
            <c:strRef>
              <c:f>Sheet1!$C$1</c:f>
              <c:strCache>
                <c:ptCount val="1"/>
                <c:pt idx="0">
                  <c:v>Year-Over-Year Rent Change</c:v>
                </c:pt>
              </c:strCache>
            </c:strRef>
          </c:tx>
          <c:spPr>
            <a:solidFill>
              <a:schemeClr val="accent2">
                <a:lumMod val="40000"/>
                <a:lumOff val="60000"/>
              </a:schemeClr>
            </a:solidFill>
          </c:spPr>
          <c:invertIfNegative val="0"/>
          <c:cat>
            <c:numRef>
              <c:f>Sheet1!$A$26:$A$93</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Sheet1!$C$26:$C$93</c:f>
              <c:numCache>
                <c:formatCode>0.0%</c:formatCode>
                <c:ptCount val="68"/>
                <c:pt idx="0">
                  <c:v>-1.8921095008051485E-2</c:v>
                </c:pt>
                <c:pt idx="1">
                  <c:v>2.898550724637693E-2</c:v>
                </c:pt>
                <c:pt idx="2">
                  <c:v>3.694581280788186E-2</c:v>
                </c:pt>
                <c:pt idx="3">
                  <c:v>3.8961038961038995E-2</c:v>
                </c:pt>
                <c:pt idx="4">
                  <c:v>6.1140746819860418E-2</c:v>
                </c:pt>
                <c:pt idx="5">
                  <c:v>5.6740442655935613E-2</c:v>
                </c:pt>
                <c:pt idx="6">
                  <c:v>5.0673000791765538E-2</c:v>
                </c:pt>
                <c:pt idx="7">
                  <c:v>9.3749999999999389E-3</c:v>
                </c:pt>
                <c:pt idx="8">
                  <c:v>9.6674400618716166E-3</c:v>
                </c:pt>
                <c:pt idx="9">
                  <c:v>-1.523229246001626E-3</c:v>
                </c:pt>
                <c:pt idx="10">
                  <c:v>-6.4054257724189207E-3</c:v>
                </c:pt>
                <c:pt idx="11">
                  <c:v>1.1996904024767753E-2</c:v>
                </c:pt>
                <c:pt idx="12">
                  <c:v>-1.1872845653006461E-2</c:v>
                </c:pt>
                <c:pt idx="13">
                  <c:v>-2.7841342486651429E-2</c:v>
                </c:pt>
                <c:pt idx="14">
                  <c:v>-4.3989381873340921E-2</c:v>
                </c:pt>
                <c:pt idx="15">
                  <c:v>-4.2447418738049691E-2</c:v>
                </c:pt>
                <c:pt idx="16">
                  <c:v>-3.2558139534883714E-2</c:v>
                </c:pt>
                <c:pt idx="17">
                  <c:v>-2.5500196155354989E-2</c:v>
                </c:pt>
                <c:pt idx="18">
                  <c:v>-1.4280047600158644E-2</c:v>
                </c:pt>
                <c:pt idx="19">
                  <c:v>-8.3865814696485966E-3</c:v>
                </c:pt>
                <c:pt idx="20">
                  <c:v>-4.0064102564108824E-4</c:v>
                </c:pt>
                <c:pt idx="21">
                  <c:v>4.8309178743961749E-3</c:v>
                </c:pt>
                <c:pt idx="22">
                  <c:v>4.4265593561367981E-3</c:v>
                </c:pt>
                <c:pt idx="23">
                  <c:v>4.4301248489731371E-3</c:v>
                </c:pt>
                <c:pt idx="24">
                  <c:v>4.0080160320647549E-4</c:v>
                </c:pt>
                <c:pt idx="25">
                  <c:v>8.0128205128203412E-4</c:v>
                </c:pt>
                <c:pt idx="26">
                  <c:v>0</c:v>
                </c:pt>
                <c:pt idx="27">
                  <c:v>1.6038492381715776E-3</c:v>
                </c:pt>
                <c:pt idx="28">
                  <c:v>1.2019230769229801E-3</c:v>
                </c:pt>
                <c:pt idx="29">
                  <c:v>2.0016012810248483E-3</c:v>
                </c:pt>
                <c:pt idx="30">
                  <c:v>2.4038461538461024E-3</c:v>
                </c:pt>
                <c:pt idx="31">
                  <c:v>3.2025620496396435E-3</c:v>
                </c:pt>
                <c:pt idx="32">
                  <c:v>4.0016006402561598E-3</c:v>
                </c:pt>
                <c:pt idx="33">
                  <c:v>5.9928086296443693E-3</c:v>
                </c:pt>
                <c:pt idx="34">
                  <c:v>1.0791366906474803E-2</c:v>
                </c:pt>
                <c:pt idx="35">
                  <c:v>1.7158818834796478E-2</c:v>
                </c:pt>
                <c:pt idx="36">
                  <c:v>2.2718214428058998E-2</c:v>
                </c:pt>
                <c:pt idx="37">
                  <c:v>2.5814138204924487E-2</c:v>
                </c:pt>
                <c:pt idx="38">
                  <c:v>3.0842230130486405E-2</c:v>
                </c:pt>
                <c:pt idx="39">
                  <c:v>2.8246371125931834E-2</c:v>
                </c:pt>
                <c:pt idx="40">
                  <c:v>2.6890101325019535E-2</c:v>
                </c:pt>
                <c:pt idx="41">
                  <c:v>2.7487417731320206E-2</c:v>
                </c:pt>
                <c:pt idx="42">
                  <c:v>2.2631377061756802E-2</c:v>
                </c:pt>
                <c:pt idx="43">
                  <c:v>2.212895841281947E-2</c:v>
                </c:pt>
                <c:pt idx="44">
                  <c:v>2.5806451612903212E-2</c:v>
                </c:pt>
                <c:pt idx="45">
                  <c:v>2.4868123587038438E-2</c:v>
                </c:pt>
                <c:pt idx="46">
                  <c:v>2.5506376594148526E-2</c:v>
                </c:pt>
                <c:pt idx="47">
                  <c:v>2.5009331840238961E-2</c:v>
                </c:pt>
                <c:pt idx="48">
                  <c:v>2.4417314095449505E-2</c:v>
                </c:pt>
                <c:pt idx="49">
                  <c:v>2.5735294117647033E-2</c:v>
                </c:pt>
                <c:pt idx="50">
                  <c:v>2.74323335771763E-2</c:v>
                </c:pt>
                <c:pt idx="51">
                  <c:v>3.0589949016751633E-2</c:v>
                </c:pt>
                <c:pt idx="52">
                  <c:v>3.2502708559046536E-2</c:v>
                </c:pt>
                <c:pt idx="53">
                  <c:v>3.1182795698924768E-2</c:v>
                </c:pt>
                <c:pt idx="54">
                  <c:v>3.1327874688501213E-2</c:v>
                </c:pt>
                <c:pt idx="55">
                  <c:v>3.2155477031802125E-2</c:v>
                </c:pt>
                <c:pt idx="56">
                  <c:v>3.0080447708989138E-2</c:v>
                </c:pt>
                <c:pt idx="57">
                  <c:v>2.5026068821689222E-2</c:v>
                </c:pt>
                <c:pt idx="58">
                  <c:v>1.4842940973420772E-2</c:v>
                </c:pt>
                <c:pt idx="59">
                  <c:v>5.1352276617596228E-3</c:v>
                </c:pt>
                <c:pt idx="60">
                  <c:v>-2.0373514431238954E-3</c:v>
                </c:pt>
                <c:pt idx="61">
                  <c:v>-2.3736859952525175E-3</c:v>
                </c:pt>
                <c:pt idx="62">
                  <c:v>3.0612244897959139E-3</c:v>
                </c:pt>
                <c:pt idx="63">
                  <c:v>6.8119891008174144E-3</c:v>
                </c:pt>
                <c:pt idx="64">
                  <c:v>8.8465464443687643E-3</c:v>
                </c:pt>
                <c:pt idx="65">
                  <c:v>1.0876954452753117E-2</c:v>
                </c:pt>
                <c:pt idx="66">
                  <c:v>8.4774499830450999E-3</c:v>
                </c:pt>
              </c:numCache>
            </c:numRef>
          </c:val>
          <c:extLst>
            <c:ext xmlns:c16="http://schemas.microsoft.com/office/drawing/2014/chart" uri="{C3380CC4-5D6E-409C-BE32-E72D297353CC}">
              <c16:uniqueId val="{00000000-1991-F34D-980D-0741D3A05B68}"/>
            </c:ext>
          </c:extLst>
        </c:ser>
        <c:dLbls>
          <c:showLegendKey val="0"/>
          <c:showVal val="0"/>
          <c:showCatName val="0"/>
          <c:showSerName val="0"/>
          <c:showPercent val="0"/>
          <c:showBubbleSize val="0"/>
        </c:dLbls>
        <c:gapWidth val="60"/>
        <c:axId val="150148608"/>
        <c:axId val="149270912"/>
      </c:barChart>
      <c:lineChart>
        <c:grouping val="standard"/>
        <c:varyColors val="0"/>
        <c:ser>
          <c:idx val="1"/>
          <c:order val="0"/>
          <c:tx>
            <c:strRef>
              <c:f>Sheet1!$B$1</c:f>
              <c:strCache>
                <c:ptCount val="1"/>
                <c:pt idx="0">
                  <c:v>Asking Rent</c:v>
                </c:pt>
              </c:strCache>
            </c:strRef>
          </c:tx>
          <c:spPr>
            <a:ln w="63500">
              <a:solidFill>
                <a:schemeClr val="accent2"/>
              </a:solidFill>
            </a:ln>
          </c:spPr>
          <c:marker>
            <c:symbol val="none"/>
          </c:marker>
          <c:cat>
            <c:numRef>
              <c:f>Sheet1!$A$26:$A$93</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Sheet1!$B$26:$B$93</c:f>
              <c:numCache>
                <c:formatCode>\$##,###,###,##0.00_);[Red]\(\$##,###,###,##0.00\)</c:formatCode>
                <c:ptCount val="68"/>
                <c:pt idx="0">
                  <c:v>24.37</c:v>
                </c:pt>
                <c:pt idx="1">
                  <c:v>24.85</c:v>
                </c:pt>
                <c:pt idx="2">
                  <c:v>25.26</c:v>
                </c:pt>
                <c:pt idx="3">
                  <c:v>25.6</c:v>
                </c:pt>
                <c:pt idx="4">
                  <c:v>25.86</c:v>
                </c:pt>
                <c:pt idx="5">
                  <c:v>26.26</c:v>
                </c:pt>
                <c:pt idx="6">
                  <c:v>26.54</c:v>
                </c:pt>
                <c:pt idx="7">
                  <c:v>25.84</c:v>
                </c:pt>
                <c:pt idx="8">
                  <c:v>26.11</c:v>
                </c:pt>
                <c:pt idx="9">
                  <c:v>26.22</c:v>
                </c:pt>
                <c:pt idx="10">
                  <c:v>26.37</c:v>
                </c:pt>
                <c:pt idx="11">
                  <c:v>26.15</c:v>
                </c:pt>
                <c:pt idx="12">
                  <c:v>25.8</c:v>
                </c:pt>
                <c:pt idx="13">
                  <c:v>25.49</c:v>
                </c:pt>
                <c:pt idx="14">
                  <c:v>25.21</c:v>
                </c:pt>
                <c:pt idx="15">
                  <c:v>25.04</c:v>
                </c:pt>
                <c:pt idx="16">
                  <c:v>24.96</c:v>
                </c:pt>
                <c:pt idx="17">
                  <c:v>24.84</c:v>
                </c:pt>
                <c:pt idx="18">
                  <c:v>24.85</c:v>
                </c:pt>
                <c:pt idx="19">
                  <c:v>24.83</c:v>
                </c:pt>
                <c:pt idx="20">
                  <c:v>24.95</c:v>
                </c:pt>
                <c:pt idx="21">
                  <c:v>24.96</c:v>
                </c:pt>
                <c:pt idx="22">
                  <c:v>24.96</c:v>
                </c:pt>
                <c:pt idx="23">
                  <c:v>24.94</c:v>
                </c:pt>
                <c:pt idx="24">
                  <c:v>24.96</c:v>
                </c:pt>
                <c:pt idx="25">
                  <c:v>24.98</c:v>
                </c:pt>
                <c:pt idx="26">
                  <c:v>24.96</c:v>
                </c:pt>
                <c:pt idx="27">
                  <c:v>24.98</c:v>
                </c:pt>
                <c:pt idx="28">
                  <c:v>24.99</c:v>
                </c:pt>
                <c:pt idx="29">
                  <c:v>25.03</c:v>
                </c:pt>
                <c:pt idx="30">
                  <c:v>25.02</c:v>
                </c:pt>
                <c:pt idx="31">
                  <c:v>25.06</c:v>
                </c:pt>
                <c:pt idx="32">
                  <c:v>25.09</c:v>
                </c:pt>
                <c:pt idx="33">
                  <c:v>25.18</c:v>
                </c:pt>
                <c:pt idx="34">
                  <c:v>25.29</c:v>
                </c:pt>
                <c:pt idx="35">
                  <c:v>25.49</c:v>
                </c:pt>
                <c:pt idx="36">
                  <c:v>25.66</c:v>
                </c:pt>
                <c:pt idx="37">
                  <c:v>25.83</c:v>
                </c:pt>
                <c:pt idx="38">
                  <c:v>26.07</c:v>
                </c:pt>
                <c:pt idx="39">
                  <c:v>26.21</c:v>
                </c:pt>
                <c:pt idx="40">
                  <c:v>26.35</c:v>
                </c:pt>
                <c:pt idx="41">
                  <c:v>26.54</c:v>
                </c:pt>
                <c:pt idx="42">
                  <c:v>26.66</c:v>
                </c:pt>
                <c:pt idx="43">
                  <c:v>26.79</c:v>
                </c:pt>
                <c:pt idx="44">
                  <c:v>27.03</c:v>
                </c:pt>
                <c:pt idx="45">
                  <c:v>27.2</c:v>
                </c:pt>
                <c:pt idx="46">
                  <c:v>27.34</c:v>
                </c:pt>
                <c:pt idx="47">
                  <c:v>27.46</c:v>
                </c:pt>
                <c:pt idx="48">
                  <c:v>27.69</c:v>
                </c:pt>
                <c:pt idx="49">
                  <c:v>27.9</c:v>
                </c:pt>
                <c:pt idx="50">
                  <c:v>28.09</c:v>
                </c:pt>
                <c:pt idx="51">
                  <c:v>28.3</c:v>
                </c:pt>
                <c:pt idx="52">
                  <c:v>28.59</c:v>
                </c:pt>
                <c:pt idx="53">
                  <c:v>28.77</c:v>
                </c:pt>
                <c:pt idx="54">
                  <c:v>28.97</c:v>
                </c:pt>
                <c:pt idx="55">
                  <c:v>29.21</c:v>
                </c:pt>
                <c:pt idx="56">
                  <c:v>29.45</c:v>
                </c:pt>
                <c:pt idx="57">
                  <c:v>29.49</c:v>
                </c:pt>
                <c:pt idx="58">
                  <c:v>29.4</c:v>
                </c:pt>
                <c:pt idx="59">
                  <c:v>29.36</c:v>
                </c:pt>
                <c:pt idx="60">
                  <c:v>29.39</c:v>
                </c:pt>
                <c:pt idx="61">
                  <c:v>29.42</c:v>
                </c:pt>
                <c:pt idx="62">
                  <c:v>29.49</c:v>
                </c:pt>
                <c:pt idx="63">
                  <c:v>29.56</c:v>
                </c:pt>
                <c:pt idx="64">
                  <c:v>29.65</c:v>
                </c:pt>
                <c:pt idx="65">
                  <c:v>29.74</c:v>
                </c:pt>
                <c:pt idx="66">
                  <c:v>29.74</c:v>
                </c:pt>
              </c:numCache>
            </c:numRef>
          </c:val>
          <c:smooth val="0"/>
          <c:extLst>
            <c:ext xmlns:c16="http://schemas.microsoft.com/office/drawing/2014/chart" uri="{C3380CC4-5D6E-409C-BE32-E72D297353CC}">
              <c16:uniqueId val="{00000001-1991-F34D-980D-0741D3A05B68}"/>
            </c:ext>
          </c:extLst>
        </c:ser>
        <c:dLbls>
          <c:showLegendKey val="0"/>
          <c:showVal val="0"/>
          <c:showCatName val="0"/>
          <c:showSerName val="0"/>
          <c:showPercent val="0"/>
          <c:showBubbleSize val="0"/>
        </c:dLbls>
        <c:marker val="1"/>
        <c:smooth val="0"/>
        <c:axId val="146464128"/>
        <c:axId val="149251200"/>
      </c:lineChart>
      <c:catAx>
        <c:axId val="146464128"/>
        <c:scaling>
          <c:orientation val="minMax"/>
        </c:scaling>
        <c:delete val="0"/>
        <c:axPos val="b"/>
        <c:numFmt formatCode="yy" sourceLinked="0"/>
        <c:majorTickMark val="cross"/>
        <c:minorTickMark val="none"/>
        <c:tickLblPos val="low"/>
        <c:spPr>
          <a:ln w="19050">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251200"/>
        <c:crosses val="autoZero"/>
        <c:auto val="0"/>
        <c:lblAlgn val="ctr"/>
        <c:lblOffset val="100"/>
        <c:tickLblSkip val="4"/>
        <c:tickMarkSkip val="4"/>
        <c:noMultiLvlLbl val="0"/>
      </c:catAx>
      <c:valAx>
        <c:axId val="149251200"/>
        <c:scaling>
          <c:orientation val="minMax"/>
          <c:max val="31"/>
          <c:min val="24"/>
        </c:scaling>
        <c:delete val="0"/>
        <c:axPos val="l"/>
        <c:majorGridlines>
          <c:spPr>
            <a:ln>
              <a:solidFill>
                <a:schemeClr val="bg1">
                  <a:lumMod val="85000"/>
                </a:schemeClr>
              </a:solidFill>
            </a:ln>
          </c:spPr>
        </c:majorGridlines>
        <c:numFmt formatCode="&quot;$&quot;#,##0" sourceLinked="0"/>
        <c:majorTickMark val="out"/>
        <c:minorTickMark val="none"/>
        <c:tickLblPos val="nextTo"/>
        <c:spPr>
          <a:ln>
            <a:noFill/>
          </a:ln>
        </c:spPr>
        <c:txPr>
          <a:bodyPr/>
          <a:lstStyle/>
          <a:p>
            <a:pPr>
              <a:defRPr sz="1600"/>
            </a:pPr>
            <a:endParaRPr lang="en-US"/>
          </a:p>
        </c:txPr>
        <c:crossAx val="146464128"/>
        <c:crosses val="autoZero"/>
        <c:crossBetween val="between"/>
        <c:majorUnit val="1"/>
      </c:valAx>
      <c:valAx>
        <c:axId val="149270912"/>
        <c:scaling>
          <c:orientation val="minMax"/>
          <c:max val="8.0000000000000016E-2"/>
          <c:min val="-6.0000000000000012E-2"/>
        </c:scaling>
        <c:delete val="0"/>
        <c:axPos val="r"/>
        <c:numFmt formatCode="#,##0%_);[Red]\(#,##0%\)" sourceLinked="0"/>
        <c:majorTickMark val="out"/>
        <c:minorTickMark val="none"/>
        <c:tickLblPos val="nextTo"/>
        <c:spPr>
          <a:ln>
            <a:noFill/>
          </a:ln>
        </c:spPr>
        <c:txPr>
          <a:bodyPr/>
          <a:lstStyle/>
          <a:p>
            <a:pPr>
              <a:defRPr sz="1600"/>
            </a:pPr>
            <a:endParaRPr lang="en-US"/>
          </a:p>
        </c:txPr>
        <c:crossAx val="150148608"/>
        <c:crosses val="max"/>
        <c:crossBetween val="between"/>
        <c:majorUnit val="2.0000000000000004E-2"/>
      </c:valAx>
      <c:dateAx>
        <c:axId val="150148608"/>
        <c:scaling>
          <c:orientation val="minMax"/>
        </c:scaling>
        <c:delete val="1"/>
        <c:axPos val="b"/>
        <c:numFmt formatCode="m/d/yyyy" sourceLinked="1"/>
        <c:majorTickMark val="out"/>
        <c:minorTickMark val="none"/>
        <c:tickLblPos val="nextTo"/>
        <c:crossAx val="149270912"/>
        <c:crosses val="autoZero"/>
        <c:auto val="1"/>
        <c:lblOffset val="100"/>
        <c:baseTimeUnit val="months"/>
      </c:dateAx>
    </c:plotArea>
    <c:legend>
      <c:legendPos val="b"/>
      <c:legendEntry>
        <c:idx val="0"/>
        <c:delete val="1"/>
      </c:legendEntry>
      <c:layout>
        <c:manualLayout>
          <c:xMode val="edge"/>
          <c:yMode val="edge"/>
          <c:x val="0"/>
          <c:y val="0.90045333916593762"/>
          <c:w val="1"/>
          <c:h val="4.797944006999125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78185584951485E-2"/>
          <c:y val="0.19256940799066782"/>
          <c:w val="0.88029600024227161"/>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Sheet1!$E$2:$E$89</c:f>
              <c:numCache>
                <c:formatCode>General</c:formatCode>
                <c:ptCount val="8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pt idx="68">
                  <c:v>0</c:v>
                </c:pt>
                <c:pt idx="69">
                  <c:v>0</c:v>
                </c:pt>
                <c:pt idx="70">
                  <c:v>0</c:v>
                </c:pt>
                <c:pt idx="71">
                  <c:v>0</c:v>
                </c:pt>
                <c:pt idx="72">
                  <c:v>0.3</c:v>
                </c:pt>
                <c:pt idx="73">
                  <c:v>0.3</c:v>
                </c:pt>
                <c:pt idx="74">
                  <c:v>0.3</c:v>
                </c:pt>
                <c:pt idx="75">
                  <c:v>0.3</c:v>
                </c:pt>
                <c:pt idx="76">
                  <c:v>0</c:v>
                </c:pt>
                <c:pt idx="77">
                  <c:v>0</c:v>
                </c:pt>
                <c:pt idx="78">
                  <c:v>0</c:v>
                </c:pt>
                <c:pt idx="79">
                  <c:v>0</c:v>
                </c:pt>
                <c:pt idx="80">
                  <c:v>0.3</c:v>
                </c:pt>
                <c:pt idx="81">
                  <c:v>0.3</c:v>
                </c:pt>
                <c:pt idx="82">
                  <c:v>0.3</c:v>
                </c:pt>
                <c:pt idx="83">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Sheet1!$B$2:$B$89</c:f>
              <c:numCache>
                <c:formatCode>##,###,###,##0_);[Red]\(##,###,###,##0\)</c:formatCode>
                <c:ptCount val="88"/>
                <c:pt idx="0">
                  <c:v>2993267</c:v>
                </c:pt>
                <c:pt idx="1">
                  <c:v>5675504</c:v>
                </c:pt>
                <c:pt idx="2">
                  <c:v>6039345</c:v>
                </c:pt>
                <c:pt idx="3">
                  <c:v>3959012</c:v>
                </c:pt>
                <c:pt idx="4">
                  <c:v>3149181</c:v>
                </c:pt>
                <c:pt idx="5">
                  <c:v>4913233</c:v>
                </c:pt>
                <c:pt idx="6">
                  <c:v>3091516</c:v>
                </c:pt>
                <c:pt idx="7">
                  <c:v>4086202</c:v>
                </c:pt>
                <c:pt idx="8">
                  <c:v>4686227</c:v>
                </c:pt>
                <c:pt idx="9">
                  <c:v>3149901</c:v>
                </c:pt>
                <c:pt idx="10">
                  <c:v>2797750</c:v>
                </c:pt>
                <c:pt idx="11">
                  <c:v>2013522</c:v>
                </c:pt>
                <c:pt idx="12">
                  <c:v>205841</c:v>
                </c:pt>
                <c:pt idx="13">
                  <c:v>-222118</c:v>
                </c:pt>
                <c:pt idx="14">
                  <c:v>-1604956</c:v>
                </c:pt>
                <c:pt idx="15">
                  <c:v>1304976</c:v>
                </c:pt>
                <c:pt idx="16">
                  <c:v>2467788</c:v>
                </c:pt>
                <c:pt idx="17">
                  <c:v>2076449</c:v>
                </c:pt>
                <c:pt idx="18">
                  <c:v>2573944</c:v>
                </c:pt>
                <c:pt idx="19">
                  <c:v>4128570</c:v>
                </c:pt>
                <c:pt idx="20">
                  <c:v>1828489</c:v>
                </c:pt>
                <c:pt idx="21">
                  <c:v>248234</c:v>
                </c:pt>
                <c:pt idx="22">
                  <c:v>3877048</c:v>
                </c:pt>
                <c:pt idx="23">
                  <c:v>1135892</c:v>
                </c:pt>
                <c:pt idx="24">
                  <c:v>74836</c:v>
                </c:pt>
                <c:pt idx="25">
                  <c:v>2614423</c:v>
                </c:pt>
                <c:pt idx="26">
                  <c:v>2248929</c:v>
                </c:pt>
                <c:pt idx="27">
                  <c:v>2672391</c:v>
                </c:pt>
                <c:pt idx="28">
                  <c:v>-625035</c:v>
                </c:pt>
                <c:pt idx="29">
                  <c:v>2221248</c:v>
                </c:pt>
                <c:pt idx="30">
                  <c:v>2178591</c:v>
                </c:pt>
                <c:pt idx="31">
                  <c:v>2712687</c:v>
                </c:pt>
                <c:pt idx="32">
                  <c:v>-1064016</c:v>
                </c:pt>
                <c:pt idx="33">
                  <c:v>2944680</c:v>
                </c:pt>
                <c:pt idx="34">
                  <c:v>1569844</c:v>
                </c:pt>
                <c:pt idx="35">
                  <c:v>3617388</c:v>
                </c:pt>
                <c:pt idx="36">
                  <c:v>-317331</c:v>
                </c:pt>
                <c:pt idx="37">
                  <c:v>1044303</c:v>
                </c:pt>
                <c:pt idx="38">
                  <c:v>3070285</c:v>
                </c:pt>
                <c:pt idx="39">
                  <c:v>3841356</c:v>
                </c:pt>
                <c:pt idx="40">
                  <c:v>689006</c:v>
                </c:pt>
                <c:pt idx="41">
                  <c:v>2135160</c:v>
                </c:pt>
                <c:pt idx="42">
                  <c:v>2431709</c:v>
                </c:pt>
                <c:pt idx="43">
                  <c:v>2663853</c:v>
                </c:pt>
                <c:pt idx="44">
                  <c:v>4961972</c:v>
                </c:pt>
                <c:pt idx="45">
                  <c:v>1520372</c:v>
                </c:pt>
                <c:pt idx="46">
                  <c:v>2102990</c:v>
                </c:pt>
                <c:pt idx="47">
                  <c:v>4714623</c:v>
                </c:pt>
                <c:pt idx="48">
                  <c:v>2570214</c:v>
                </c:pt>
                <c:pt idx="49">
                  <c:v>440463</c:v>
                </c:pt>
                <c:pt idx="50">
                  <c:v>4357917</c:v>
                </c:pt>
                <c:pt idx="51">
                  <c:v>4155289</c:v>
                </c:pt>
                <c:pt idx="52">
                  <c:v>2055455</c:v>
                </c:pt>
                <c:pt idx="53">
                  <c:v>1457625</c:v>
                </c:pt>
                <c:pt idx="54">
                  <c:v>3299401</c:v>
                </c:pt>
                <c:pt idx="55">
                  <c:v>950051</c:v>
                </c:pt>
                <c:pt idx="56">
                  <c:v>702505</c:v>
                </c:pt>
                <c:pt idx="57">
                  <c:v>-291686</c:v>
                </c:pt>
                <c:pt idx="58">
                  <c:v>-2685235</c:v>
                </c:pt>
                <c:pt idx="59">
                  <c:v>-2289309</c:v>
                </c:pt>
                <c:pt idx="60">
                  <c:v>-4416355</c:v>
                </c:pt>
                <c:pt idx="61">
                  <c:v>-2848179</c:v>
                </c:pt>
                <c:pt idx="62">
                  <c:v>-334571</c:v>
                </c:pt>
                <c:pt idx="63">
                  <c:v>1458572</c:v>
                </c:pt>
                <c:pt idx="64">
                  <c:v>1085398</c:v>
                </c:pt>
                <c:pt idx="65">
                  <c:v>-628906</c:v>
                </c:pt>
                <c:pt idx="66">
                  <c:v>553748</c:v>
                </c:pt>
                <c:pt idx="67">
                  <c:v>709874</c:v>
                </c:pt>
                <c:pt idx="68">
                  <c:v>2010835</c:v>
                </c:pt>
                <c:pt idx="69">
                  <c:v>-2213605</c:v>
                </c:pt>
                <c:pt idx="70">
                  <c:v>-592476</c:v>
                </c:pt>
                <c:pt idx="71">
                  <c:v>734779</c:v>
                </c:pt>
                <c:pt idx="72">
                  <c:v>713791</c:v>
                </c:pt>
                <c:pt idx="73">
                  <c:v>1106158</c:v>
                </c:pt>
                <c:pt idx="74">
                  <c:v>1119020</c:v>
                </c:pt>
                <c:pt idx="75">
                  <c:v>1194279</c:v>
                </c:pt>
                <c:pt idx="76">
                  <c:v>1336564</c:v>
                </c:pt>
                <c:pt idx="77">
                  <c:v>1688715</c:v>
                </c:pt>
                <c:pt idx="78">
                  <c:v>1517093</c:v>
                </c:pt>
                <c:pt idx="79">
                  <c:v>1481442</c:v>
                </c:pt>
                <c:pt idx="80">
                  <c:v>1397296</c:v>
                </c:pt>
                <c:pt idx="81">
                  <c:v>1349257</c:v>
                </c:pt>
                <c:pt idx="82">
                  <c:v>1274893</c:v>
                </c:pt>
                <c:pt idx="83">
                  <c:v>1231631</c:v>
                </c:pt>
                <c:pt idx="84">
                  <c:v>1208393</c:v>
                </c:pt>
                <c:pt idx="85">
                  <c:v>1170962</c:v>
                </c:pt>
                <c:pt idx="86">
                  <c:v>1181327</c:v>
                </c:pt>
                <c:pt idx="87">
                  <c:v>1184608</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Sheet1!$C$2:$C$89</c:f>
              <c:numCache>
                <c:formatCode>##,###,###,##0_);[Red]\(##,###,###,##0\)</c:formatCode>
                <c:ptCount val="88"/>
                <c:pt idx="0">
                  <c:v>7374887</c:v>
                </c:pt>
                <c:pt idx="1">
                  <c:v>6248542</c:v>
                </c:pt>
                <c:pt idx="2">
                  <c:v>7418913</c:v>
                </c:pt>
                <c:pt idx="3">
                  <c:v>6422785</c:v>
                </c:pt>
                <c:pt idx="4">
                  <c:v>8234800</c:v>
                </c:pt>
                <c:pt idx="5">
                  <c:v>6009758</c:v>
                </c:pt>
                <c:pt idx="6">
                  <c:v>3642052</c:v>
                </c:pt>
                <c:pt idx="7">
                  <c:v>5791970</c:v>
                </c:pt>
                <c:pt idx="8">
                  <c:v>7142512</c:v>
                </c:pt>
                <c:pt idx="9">
                  <c:v>7173952</c:v>
                </c:pt>
                <c:pt idx="10">
                  <c:v>5018418</c:v>
                </c:pt>
                <c:pt idx="11">
                  <c:v>6049096</c:v>
                </c:pt>
                <c:pt idx="12">
                  <c:v>5484498</c:v>
                </c:pt>
                <c:pt idx="13">
                  <c:v>5087453</c:v>
                </c:pt>
                <c:pt idx="14">
                  <c:v>5212556</c:v>
                </c:pt>
                <c:pt idx="15">
                  <c:v>3384685</c:v>
                </c:pt>
                <c:pt idx="16">
                  <c:v>5194402</c:v>
                </c:pt>
                <c:pt idx="17">
                  <c:v>3784627</c:v>
                </c:pt>
                <c:pt idx="18">
                  <c:v>1641803</c:v>
                </c:pt>
                <c:pt idx="19">
                  <c:v>2467549</c:v>
                </c:pt>
                <c:pt idx="20">
                  <c:v>2038216</c:v>
                </c:pt>
                <c:pt idx="21">
                  <c:v>1626726</c:v>
                </c:pt>
                <c:pt idx="22">
                  <c:v>2729762</c:v>
                </c:pt>
                <c:pt idx="23">
                  <c:v>1733663</c:v>
                </c:pt>
                <c:pt idx="24">
                  <c:v>102074</c:v>
                </c:pt>
                <c:pt idx="25">
                  <c:v>2538544</c:v>
                </c:pt>
                <c:pt idx="26">
                  <c:v>1751858</c:v>
                </c:pt>
                <c:pt idx="27">
                  <c:v>2670834</c:v>
                </c:pt>
                <c:pt idx="28">
                  <c:v>268697</c:v>
                </c:pt>
                <c:pt idx="29">
                  <c:v>1660840</c:v>
                </c:pt>
                <c:pt idx="30">
                  <c:v>1657458</c:v>
                </c:pt>
                <c:pt idx="31">
                  <c:v>2094913</c:v>
                </c:pt>
                <c:pt idx="32">
                  <c:v>2905892</c:v>
                </c:pt>
                <c:pt idx="33">
                  <c:v>1485691</c:v>
                </c:pt>
                <c:pt idx="34">
                  <c:v>714377</c:v>
                </c:pt>
                <c:pt idx="35">
                  <c:v>866377</c:v>
                </c:pt>
                <c:pt idx="36">
                  <c:v>941902</c:v>
                </c:pt>
                <c:pt idx="37">
                  <c:v>989963</c:v>
                </c:pt>
                <c:pt idx="38">
                  <c:v>1932657</c:v>
                </c:pt>
                <c:pt idx="39">
                  <c:v>979817</c:v>
                </c:pt>
                <c:pt idx="40">
                  <c:v>786859</c:v>
                </c:pt>
                <c:pt idx="41">
                  <c:v>1021631</c:v>
                </c:pt>
                <c:pt idx="42">
                  <c:v>947833</c:v>
                </c:pt>
                <c:pt idx="43">
                  <c:v>1218592</c:v>
                </c:pt>
                <c:pt idx="44">
                  <c:v>606939</c:v>
                </c:pt>
                <c:pt idx="45">
                  <c:v>1484041</c:v>
                </c:pt>
                <c:pt idx="46">
                  <c:v>1276072</c:v>
                </c:pt>
                <c:pt idx="47">
                  <c:v>4402182</c:v>
                </c:pt>
                <c:pt idx="48">
                  <c:v>959962</c:v>
                </c:pt>
                <c:pt idx="49">
                  <c:v>337051</c:v>
                </c:pt>
                <c:pt idx="50">
                  <c:v>1393674</c:v>
                </c:pt>
                <c:pt idx="51">
                  <c:v>3795226</c:v>
                </c:pt>
                <c:pt idx="52">
                  <c:v>3732755</c:v>
                </c:pt>
                <c:pt idx="53">
                  <c:v>1637108</c:v>
                </c:pt>
                <c:pt idx="54">
                  <c:v>3582038</c:v>
                </c:pt>
                <c:pt idx="55">
                  <c:v>1315975</c:v>
                </c:pt>
                <c:pt idx="56">
                  <c:v>1573914</c:v>
                </c:pt>
                <c:pt idx="57">
                  <c:v>906225</c:v>
                </c:pt>
                <c:pt idx="58">
                  <c:v>2790844</c:v>
                </c:pt>
                <c:pt idx="59">
                  <c:v>456530</c:v>
                </c:pt>
                <c:pt idx="60">
                  <c:v>1813804</c:v>
                </c:pt>
                <c:pt idx="61">
                  <c:v>2251418</c:v>
                </c:pt>
                <c:pt idx="62">
                  <c:v>818126</c:v>
                </c:pt>
                <c:pt idx="63">
                  <c:v>1565287</c:v>
                </c:pt>
                <c:pt idx="64">
                  <c:v>1623000</c:v>
                </c:pt>
                <c:pt idx="65">
                  <c:v>2209813</c:v>
                </c:pt>
                <c:pt idx="66">
                  <c:v>1450938</c:v>
                </c:pt>
                <c:pt idx="67">
                  <c:v>3180329</c:v>
                </c:pt>
                <c:pt idx="68">
                  <c:v>4851014</c:v>
                </c:pt>
                <c:pt idx="69">
                  <c:v>1853798</c:v>
                </c:pt>
                <c:pt idx="70">
                  <c:v>1255548</c:v>
                </c:pt>
                <c:pt idx="71">
                  <c:v>888669</c:v>
                </c:pt>
                <c:pt idx="72">
                  <c:v>2578374</c:v>
                </c:pt>
                <c:pt idx="73">
                  <c:v>1334927</c:v>
                </c:pt>
                <c:pt idx="74">
                  <c:v>1204508</c:v>
                </c:pt>
                <c:pt idx="75">
                  <c:v>1195897</c:v>
                </c:pt>
                <c:pt idx="76">
                  <c:v>987470</c:v>
                </c:pt>
                <c:pt idx="77">
                  <c:v>1138506</c:v>
                </c:pt>
                <c:pt idx="78">
                  <c:v>1253231</c:v>
                </c:pt>
                <c:pt idx="79">
                  <c:v>1342961</c:v>
                </c:pt>
                <c:pt idx="80">
                  <c:v>1410736</c:v>
                </c:pt>
                <c:pt idx="81">
                  <c:v>1456653</c:v>
                </c:pt>
                <c:pt idx="82">
                  <c:v>1484503</c:v>
                </c:pt>
                <c:pt idx="83">
                  <c:v>1498206</c:v>
                </c:pt>
                <c:pt idx="84">
                  <c:v>1501132</c:v>
                </c:pt>
                <c:pt idx="85">
                  <c:v>1496602</c:v>
                </c:pt>
                <c:pt idx="86">
                  <c:v>1487856</c:v>
                </c:pt>
                <c:pt idx="87">
                  <c:v>1476647</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Sheet1!$D$2:$D$89</c:f>
              <c:numCache>
                <c:formatCode>#,##0.000%_);[Red]\-#,##0.000%</c:formatCode>
                <c:ptCount val="88"/>
                <c:pt idx="0">
                  <c:v>7.893E-2</c:v>
                </c:pt>
                <c:pt idx="1">
                  <c:v>7.8990000000000005E-2</c:v>
                </c:pt>
                <c:pt idx="2">
                  <c:v>7.9689999999999997E-2</c:v>
                </c:pt>
                <c:pt idx="3">
                  <c:v>8.14E-2</c:v>
                </c:pt>
                <c:pt idx="4">
                  <c:v>8.5260000000000002E-2</c:v>
                </c:pt>
                <c:pt idx="5">
                  <c:v>8.5769999999999999E-2</c:v>
                </c:pt>
                <c:pt idx="6">
                  <c:v>8.5980000000000001E-2</c:v>
                </c:pt>
                <c:pt idx="7">
                  <c:v>8.702E-2</c:v>
                </c:pt>
                <c:pt idx="8">
                  <c:v>8.8590000000000002E-2</c:v>
                </c:pt>
                <c:pt idx="9">
                  <c:v>9.1439999999999994E-2</c:v>
                </c:pt>
                <c:pt idx="10">
                  <c:v>9.2939999999999995E-2</c:v>
                </c:pt>
                <c:pt idx="11">
                  <c:v>9.5600000000000004E-2</c:v>
                </c:pt>
                <c:pt idx="12">
                  <c:v>9.9589999999999998E-2</c:v>
                </c:pt>
                <c:pt idx="13">
                  <c:v>0.10360999999999999</c:v>
                </c:pt>
                <c:pt idx="14">
                  <c:v>0.10884000000000001</c:v>
                </c:pt>
                <c:pt idx="15">
                  <c:v>0.11025</c:v>
                </c:pt>
                <c:pt idx="16">
                  <c:v>0.11203</c:v>
                </c:pt>
                <c:pt idx="17">
                  <c:v>0.11312999999999999</c:v>
                </c:pt>
                <c:pt idx="18">
                  <c:v>0.11221</c:v>
                </c:pt>
                <c:pt idx="19">
                  <c:v>0.11062</c:v>
                </c:pt>
                <c:pt idx="20">
                  <c:v>0.11061</c:v>
                </c:pt>
                <c:pt idx="21">
                  <c:v>0.1116</c:v>
                </c:pt>
                <c:pt idx="22">
                  <c:v>0.11040999999999999</c:v>
                </c:pt>
                <c:pt idx="23">
                  <c:v>0.11074000000000001</c:v>
                </c:pt>
                <c:pt idx="24">
                  <c:v>0.11075</c:v>
                </c:pt>
                <c:pt idx="25">
                  <c:v>0.11046</c:v>
                </c:pt>
                <c:pt idx="26">
                  <c:v>0.1099</c:v>
                </c:pt>
                <c:pt idx="27">
                  <c:v>0.10965999999999999</c:v>
                </c:pt>
                <c:pt idx="28">
                  <c:v>0.11036</c:v>
                </c:pt>
                <c:pt idx="29">
                  <c:v>0.10977000000000001</c:v>
                </c:pt>
                <c:pt idx="30">
                  <c:v>0.10919</c:v>
                </c:pt>
                <c:pt idx="31">
                  <c:v>0.10827000000000001</c:v>
                </c:pt>
                <c:pt idx="32">
                  <c:v>0.11122</c:v>
                </c:pt>
                <c:pt idx="33">
                  <c:v>0.10992</c:v>
                </c:pt>
                <c:pt idx="34">
                  <c:v>0.10917</c:v>
                </c:pt>
                <c:pt idx="35">
                  <c:v>0.1069</c:v>
                </c:pt>
                <c:pt idx="36">
                  <c:v>0.10784000000000001</c:v>
                </c:pt>
                <c:pt idx="37">
                  <c:v>0.10771</c:v>
                </c:pt>
                <c:pt idx="38">
                  <c:v>0.10662000000000001</c:v>
                </c:pt>
                <c:pt idx="39">
                  <c:v>0.10425</c:v>
                </c:pt>
                <c:pt idx="40">
                  <c:v>0.10426000000000001</c:v>
                </c:pt>
                <c:pt idx="41">
                  <c:v>0.10328</c:v>
                </c:pt>
                <c:pt idx="42">
                  <c:v>0.10165</c:v>
                </c:pt>
                <c:pt idx="43">
                  <c:v>0.10038999999999999</c:v>
                </c:pt>
                <c:pt idx="44">
                  <c:v>9.6869999999999998E-2</c:v>
                </c:pt>
                <c:pt idx="45">
                  <c:v>9.6740000000000007E-2</c:v>
                </c:pt>
                <c:pt idx="46">
                  <c:v>9.5979999999999996E-2</c:v>
                </c:pt>
                <c:pt idx="47">
                  <c:v>9.5399999999999999E-2</c:v>
                </c:pt>
                <c:pt idx="48">
                  <c:v>9.4030000000000002E-2</c:v>
                </c:pt>
                <c:pt idx="49">
                  <c:v>9.393E-2</c:v>
                </c:pt>
                <c:pt idx="50">
                  <c:v>9.1469999999999996E-2</c:v>
                </c:pt>
                <c:pt idx="51">
                  <c:v>9.0910000000000005E-2</c:v>
                </c:pt>
                <c:pt idx="52">
                  <c:v>9.1950000000000004E-2</c:v>
                </c:pt>
                <c:pt idx="53">
                  <c:v>9.1969999999999996E-2</c:v>
                </c:pt>
                <c:pt idx="54">
                  <c:v>9.1939999999999994E-2</c:v>
                </c:pt>
                <c:pt idx="55">
                  <c:v>9.2119999999999994E-2</c:v>
                </c:pt>
                <c:pt idx="56">
                  <c:v>9.2679999999999998E-2</c:v>
                </c:pt>
                <c:pt idx="57">
                  <c:v>9.3549999999999994E-2</c:v>
                </c:pt>
                <c:pt idx="58">
                  <c:v>9.7619999999999998E-2</c:v>
                </c:pt>
                <c:pt idx="59">
                  <c:v>9.9720000000000003E-2</c:v>
                </c:pt>
                <c:pt idx="60">
                  <c:v>0.10442</c:v>
                </c:pt>
                <c:pt idx="61">
                  <c:v>0.10835</c:v>
                </c:pt>
                <c:pt idx="62">
                  <c:v>0.10917</c:v>
                </c:pt>
                <c:pt idx="63">
                  <c:v>0.10911999999999999</c:v>
                </c:pt>
                <c:pt idx="64">
                  <c:v>0.1094</c:v>
                </c:pt>
                <c:pt idx="65">
                  <c:v>0.11141</c:v>
                </c:pt>
                <c:pt idx="66">
                  <c:v>0.11198</c:v>
                </c:pt>
                <c:pt idx="67">
                  <c:v>0.11334</c:v>
                </c:pt>
                <c:pt idx="68">
                  <c:v>0.11509999999999999</c:v>
                </c:pt>
                <c:pt idx="69">
                  <c:v>0.11806999999999999</c:v>
                </c:pt>
                <c:pt idx="70">
                  <c:v>0.11939</c:v>
                </c:pt>
                <c:pt idx="71">
                  <c:v>0.11944</c:v>
                </c:pt>
                <c:pt idx="72">
                  <c:v>0.12064999999999999</c:v>
                </c:pt>
                <c:pt idx="73">
                  <c:v>0.12071999999999999</c:v>
                </c:pt>
                <c:pt idx="74">
                  <c:v>0.12068</c:v>
                </c:pt>
                <c:pt idx="75">
                  <c:v>0.12059</c:v>
                </c:pt>
                <c:pt idx="76">
                  <c:v>0.12025</c:v>
                </c:pt>
                <c:pt idx="77">
                  <c:v>0.11974</c:v>
                </c:pt>
                <c:pt idx="78">
                  <c:v>0.11944</c:v>
                </c:pt>
                <c:pt idx="79">
                  <c:v>0.11923</c:v>
                </c:pt>
                <c:pt idx="80">
                  <c:v>0.11913</c:v>
                </c:pt>
                <c:pt idx="81">
                  <c:v>0.11909</c:v>
                </c:pt>
                <c:pt idx="82">
                  <c:v>0.11913</c:v>
                </c:pt>
                <c:pt idx="83">
                  <c:v>0.11921</c:v>
                </c:pt>
                <c:pt idx="84">
                  <c:v>0.11931</c:v>
                </c:pt>
                <c:pt idx="85">
                  <c:v>0.11942999999999999</c:v>
                </c:pt>
                <c:pt idx="86">
                  <c:v>0.11953999999999999</c:v>
                </c:pt>
                <c:pt idx="87">
                  <c:v>0.11964</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0.14000000000000001"/>
          <c:min val="6.0000000000000012E-2"/>
        </c:scaling>
        <c:delete val="0"/>
        <c:axPos val="l"/>
        <c:majorGridlines>
          <c:spPr>
            <a:ln>
              <a:solidFill>
                <a:schemeClr val="bg1">
                  <a:lumMod val="85000"/>
                </a:schemeClr>
              </a:solidFill>
            </a:ln>
          </c:spPr>
        </c:majorGridlines>
        <c:numFmt formatCode="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1.0000000000000002E-2"/>
      </c:valAx>
      <c:valAx>
        <c:axId val="149973632"/>
        <c:scaling>
          <c:orientation val="minMax"/>
          <c:max val="10000000"/>
          <c:min val="-6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769239507142442E-2"/>
          <c:y val="0.19256940799066782"/>
          <c:w val="0.88865276997297094"/>
          <c:h val="0.63515281423155434"/>
        </c:manualLayout>
      </c:layout>
      <c:barChart>
        <c:barDir val="col"/>
        <c:grouping val="clustered"/>
        <c:varyColors val="0"/>
        <c:ser>
          <c:idx val="0"/>
          <c:order val="2"/>
          <c:tx>
            <c:strRef>
              <c:f>Sheet1!$D$1</c:f>
              <c:strCache>
                <c:ptCount val="1"/>
                <c:pt idx="0">
                  <c:v>Zebra</c:v>
                </c:pt>
              </c:strCache>
            </c:strRef>
          </c:tx>
          <c:spPr>
            <a:solidFill>
              <a:schemeClr val="bg1">
                <a:lumMod val="85000"/>
                <a:alpha val="33000"/>
              </a:schemeClr>
            </a:solidFill>
          </c:spPr>
          <c:invertIfNegative val="0"/>
          <c:cat>
            <c:numRef>
              <c:f>Sheet1!$A$26:$A$113</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Sheet1!$D$26:$D$113</c:f>
              <c:numCache>
                <c:formatCode>General</c:formatCode>
                <c:ptCount val="88"/>
                <c:pt idx="0">
                  <c:v>2000</c:v>
                </c:pt>
                <c:pt idx="1">
                  <c:v>2000</c:v>
                </c:pt>
                <c:pt idx="2">
                  <c:v>2000</c:v>
                </c:pt>
                <c:pt idx="3">
                  <c:v>2000</c:v>
                </c:pt>
                <c:pt idx="4">
                  <c:v>0</c:v>
                </c:pt>
                <c:pt idx="5">
                  <c:v>0</c:v>
                </c:pt>
                <c:pt idx="6">
                  <c:v>0</c:v>
                </c:pt>
                <c:pt idx="7">
                  <c:v>0</c:v>
                </c:pt>
                <c:pt idx="8">
                  <c:v>2000</c:v>
                </c:pt>
                <c:pt idx="9">
                  <c:v>2000</c:v>
                </c:pt>
                <c:pt idx="10">
                  <c:v>2000</c:v>
                </c:pt>
                <c:pt idx="11">
                  <c:v>2000</c:v>
                </c:pt>
                <c:pt idx="12">
                  <c:v>0</c:v>
                </c:pt>
                <c:pt idx="13">
                  <c:v>0</c:v>
                </c:pt>
                <c:pt idx="14">
                  <c:v>0</c:v>
                </c:pt>
                <c:pt idx="15">
                  <c:v>0</c:v>
                </c:pt>
                <c:pt idx="16">
                  <c:v>2000</c:v>
                </c:pt>
                <c:pt idx="17">
                  <c:v>2000</c:v>
                </c:pt>
                <c:pt idx="18">
                  <c:v>2000</c:v>
                </c:pt>
                <c:pt idx="19">
                  <c:v>2000</c:v>
                </c:pt>
                <c:pt idx="20">
                  <c:v>0</c:v>
                </c:pt>
                <c:pt idx="21">
                  <c:v>0</c:v>
                </c:pt>
                <c:pt idx="22">
                  <c:v>0</c:v>
                </c:pt>
                <c:pt idx="23">
                  <c:v>0</c:v>
                </c:pt>
                <c:pt idx="24">
                  <c:v>2000</c:v>
                </c:pt>
                <c:pt idx="25">
                  <c:v>2000</c:v>
                </c:pt>
                <c:pt idx="26">
                  <c:v>2000</c:v>
                </c:pt>
                <c:pt idx="27">
                  <c:v>2000</c:v>
                </c:pt>
                <c:pt idx="28">
                  <c:v>0</c:v>
                </c:pt>
                <c:pt idx="29">
                  <c:v>0</c:v>
                </c:pt>
                <c:pt idx="30">
                  <c:v>0</c:v>
                </c:pt>
                <c:pt idx="31">
                  <c:v>0</c:v>
                </c:pt>
                <c:pt idx="32">
                  <c:v>2000</c:v>
                </c:pt>
                <c:pt idx="33">
                  <c:v>2000</c:v>
                </c:pt>
                <c:pt idx="34">
                  <c:v>2000</c:v>
                </c:pt>
                <c:pt idx="35">
                  <c:v>2000</c:v>
                </c:pt>
                <c:pt idx="36">
                  <c:v>0</c:v>
                </c:pt>
                <c:pt idx="37">
                  <c:v>0</c:v>
                </c:pt>
                <c:pt idx="38">
                  <c:v>0</c:v>
                </c:pt>
                <c:pt idx="39">
                  <c:v>0</c:v>
                </c:pt>
                <c:pt idx="40">
                  <c:v>2000</c:v>
                </c:pt>
                <c:pt idx="41">
                  <c:v>2000</c:v>
                </c:pt>
                <c:pt idx="42">
                  <c:v>2000</c:v>
                </c:pt>
                <c:pt idx="43">
                  <c:v>2000</c:v>
                </c:pt>
                <c:pt idx="44">
                  <c:v>0</c:v>
                </c:pt>
                <c:pt idx="45">
                  <c:v>0</c:v>
                </c:pt>
                <c:pt idx="46">
                  <c:v>0</c:v>
                </c:pt>
                <c:pt idx="47">
                  <c:v>0</c:v>
                </c:pt>
                <c:pt idx="48">
                  <c:v>2000</c:v>
                </c:pt>
                <c:pt idx="49">
                  <c:v>2000</c:v>
                </c:pt>
                <c:pt idx="50">
                  <c:v>2000</c:v>
                </c:pt>
                <c:pt idx="51">
                  <c:v>2000</c:v>
                </c:pt>
                <c:pt idx="52">
                  <c:v>0</c:v>
                </c:pt>
                <c:pt idx="53">
                  <c:v>0</c:v>
                </c:pt>
                <c:pt idx="54">
                  <c:v>0</c:v>
                </c:pt>
                <c:pt idx="55">
                  <c:v>0</c:v>
                </c:pt>
                <c:pt idx="56">
                  <c:v>2000</c:v>
                </c:pt>
                <c:pt idx="57">
                  <c:v>2000</c:v>
                </c:pt>
                <c:pt idx="58">
                  <c:v>2000</c:v>
                </c:pt>
                <c:pt idx="59">
                  <c:v>2000</c:v>
                </c:pt>
                <c:pt idx="60">
                  <c:v>0</c:v>
                </c:pt>
                <c:pt idx="61">
                  <c:v>0</c:v>
                </c:pt>
                <c:pt idx="62">
                  <c:v>0</c:v>
                </c:pt>
                <c:pt idx="63">
                  <c:v>0</c:v>
                </c:pt>
                <c:pt idx="64">
                  <c:v>2000</c:v>
                </c:pt>
                <c:pt idx="65">
                  <c:v>2000</c:v>
                </c:pt>
                <c:pt idx="66">
                  <c:v>2000</c:v>
                </c:pt>
                <c:pt idx="67">
                  <c:v>2000</c:v>
                </c:pt>
                <c:pt idx="68">
                  <c:v>0</c:v>
                </c:pt>
                <c:pt idx="69">
                  <c:v>0</c:v>
                </c:pt>
                <c:pt idx="70">
                  <c:v>0</c:v>
                </c:pt>
                <c:pt idx="71">
                  <c:v>0</c:v>
                </c:pt>
                <c:pt idx="72">
                  <c:v>2000</c:v>
                </c:pt>
                <c:pt idx="73">
                  <c:v>2000</c:v>
                </c:pt>
                <c:pt idx="74">
                  <c:v>2000</c:v>
                </c:pt>
                <c:pt idx="75">
                  <c:v>2000</c:v>
                </c:pt>
                <c:pt idx="76">
                  <c:v>0</c:v>
                </c:pt>
                <c:pt idx="77">
                  <c:v>0</c:v>
                </c:pt>
                <c:pt idx="78">
                  <c:v>0</c:v>
                </c:pt>
                <c:pt idx="79">
                  <c:v>0</c:v>
                </c:pt>
                <c:pt idx="80">
                  <c:v>2000</c:v>
                </c:pt>
                <c:pt idx="81">
                  <c:v>2000</c:v>
                </c:pt>
                <c:pt idx="82">
                  <c:v>2000</c:v>
                </c:pt>
                <c:pt idx="83">
                  <c:v>2000</c:v>
                </c:pt>
                <c:pt idx="84">
                  <c:v>0</c:v>
                </c:pt>
                <c:pt idx="85">
                  <c:v>0</c:v>
                </c:pt>
                <c:pt idx="86">
                  <c:v>0</c:v>
                </c:pt>
                <c:pt idx="87">
                  <c:v>0</c:v>
                </c:pt>
              </c:numCache>
            </c:numRef>
          </c:val>
          <c:extLst>
            <c:ext xmlns:c16="http://schemas.microsoft.com/office/drawing/2014/chart" uri="{C3380CC4-5D6E-409C-BE32-E72D297353CC}">
              <c16:uniqueId val="{00000000-0B24-47E2-8D00-638A4FB934BA}"/>
            </c:ext>
          </c:extLst>
        </c:ser>
        <c:dLbls>
          <c:showLegendKey val="0"/>
          <c:showVal val="0"/>
          <c:showCatName val="0"/>
          <c:showSerName val="0"/>
          <c:showPercent val="0"/>
          <c:showBubbleSize val="0"/>
        </c:dLbls>
        <c:gapWidth val="0"/>
        <c:axId val="146464128"/>
        <c:axId val="149251200"/>
      </c:barChart>
      <c:barChart>
        <c:barDir val="col"/>
        <c:grouping val="clustered"/>
        <c:varyColors val="0"/>
        <c:ser>
          <c:idx val="2"/>
          <c:order val="1"/>
          <c:tx>
            <c:strRef>
              <c:f>Sheet1!$C$1</c:f>
              <c:strCache>
                <c:ptCount val="1"/>
                <c:pt idx="0">
                  <c:v>Year-Over-Year Rent Change</c:v>
                </c:pt>
              </c:strCache>
            </c:strRef>
          </c:tx>
          <c:spPr>
            <a:solidFill>
              <a:schemeClr val="accent2">
                <a:lumMod val="40000"/>
                <a:lumOff val="60000"/>
              </a:schemeClr>
            </a:solidFill>
          </c:spPr>
          <c:invertIfNegative val="0"/>
          <c:cat>
            <c:numRef>
              <c:f>Sheet1!$A$26:$A$113</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Sheet1!$C$26:$C$113</c:f>
              <c:numCache>
                <c:formatCode>0.0%</c:formatCode>
                <c:ptCount val="88"/>
                <c:pt idx="0">
                  <c:v>-1.8921095008051485E-2</c:v>
                </c:pt>
                <c:pt idx="1">
                  <c:v>2.898550724637693E-2</c:v>
                </c:pt>
                <c:pt idx="2">
                  <c:v>3.694581280788186E-2</c:v>
                </c:pt>
                <c:pt idx="3">
                  <c:v>3.8961038961038995E-2</c:v>
                </c:pt>
                <c:pt idx="4">
                  <c:v>6.1140746819860418E-2</c:v>
                </c:pt>
                <c:pt idx="5">
                  <c:v>5.6740442655935613E-2</c:v>
                </c:pt>
                <c:pt idx="6">
                  <c:v>5.0673000791765538E-2</c:v>
                </c:pt>
                <c:pt idx="7">
                  <c:v>9.3749999999999389E-3</c:v>
                </c:pt>
                <c:pt idx="8">
                  <c:v>9.6674400618716166E-3</c:v>
                </c:pt>
                <c:pt idx="9">
                  <c:v>-1.523229246001626E-3</c:v>
                </c:pt>
                <c:pt idx="10">
                  <c:v>-6.4054257724189207E-3</c:v>
                </c:pt>
                <c:pt idx="11">
                  <c:v>1.1996904024767753E-2</c:v>
                </c:pt>
                <c:pt idx="12">
                  <c:v>-1.1872845653006461E-2</c:v>
                </c:pt>
                <c:pt idx="13">
                  <c:v>-2.7841342486651429E-2</c:v>
                </c:pt>
                <c:pt idx="14">
                  <c:v>-4.3989381873340921E-2</c:v>
                </c:pt>
                <c:pt idx="15">
                  <c:v>-4.2447418738049691E-2</c:v>
                </c:pt>
                <c:pt idx="16">
                  <c:v>-3.2558139534883714E-2</c:v>
                </c:pt>
                <c:pt idx="17">
                  <c:v>-2.5500196155354989E-2</c:v>
                </c:pt>
                <c:pt idx="18">
                  <c:v>-1.4280047600158644E-2</c:v>
                </c:pt>
                <c:pt idx="19">
                  <c:v>-8.3865814696485966E-3</c:v>
                </c:pt>
                <c:pt idx="20">
                  <c:v>-4.0064102564108824E-4</c:v>
                </c:pt>
                <c:pt idx="21">
                  <c:v>4.8309178743961749E-3</c:v>
                </c:pt>
                <c:pt idx="22">
                  <c:v>4.4265593561367981E-3</c:v>
                </c:pt>
                <c:pt idx="23">
                  <c:v>4.4301248489731371E-3</c:v>
                </c:pt>
                <c:pt idx="24">
                  <c:v>4.0080160320647549E-4</c:v>
                </c:pt>
                <c:pt idx="25">
                  <c:v>8.0128205128203412E-4</c:v>
                </c:pt>
                <c:pt idx="26">
                  <c:v>0</c:v>
                </c:pt>
                <c:pt idx="27">
                  <c:v>1.6038492381715776E-3</c:v>
                </c:pt>
                <c:pt idx="28">
                  <c:v>1.2019230769229801E-3</c:v>
                </c:pt>
                <c:pt idx="29">
                  <c:v>2.0016012810248483E-3</c:v>
                </c:pt>
                <c:pt idx="30">
                  <c:v>2.4038461538461024E-3</c:v>
                </c:pt>
                <c:pt idx="31">
                  <c:v>3.2025620496396435E-3</c:v>
                </c:pt>
                <c:pt idx="32">
                  <c:v>4.0016006402561598E-3</c:v>
                </c:pt>
                <c:pt idx="33">
                  <c:v>5.9928086296443693E-3</c:v>
                </c:pt>
                <c:pt idx="34">
                  <c:v>1.0791366906474803E-2</c:v>
                </c:pt>
                <c:pt idx="35">
                  <c:v>1.7158818834796478E-2</c:v>
                </c:pt>
                <c:pt idx="36">
                  <c:v>2.2718214428058998E-2</c:v>
                </c:pt>
                <c:pt idx="37">
                  <c:v>2.5814138204924487E-2</c:v>
                </c:pt>
                <c:pt idx="38">
                  <c:v>3.0842230130486405E-2</c:v>
                </c:pt>
                <c:pt idx="39">
                  <c:v>2.8246371125931834E-2</c:v>
                </c:pt>
                <c:pt idx="40">
                  <c:v>2.6890101325019535E-2</c:v>
                </c:pt>
                <c:pt idx="41">
                  <c:v>2.7487417731320206E-2</c:v>
                </c:pt>
                <c:pt idx="42">
                  <c:v>2.2631377061756802E-2</c:v>
                </c:pt>
                <c:pt idx="43">
                  <c:v>2.212895841281947E-2</c:v>
                </c:pt>
                <c:pt idx="44">
                  <c:v>2.5806451612903212E-2</c:v>
                </c:pt>
                <c:pt idx="45">
                  <c:v>2.4868123587038438E-2</c:v>
                </c:pt>
                <c:pt idx="46">
                  <c:v>2.5506376594148526E-2</c:v>
                </c:pt>
                <c:pt idx="47">
                  <c:v>2.5009331840238961E-2</c:v>
                </c:pt>
                <c:pt idx="48">
                  <c:v>2.4417314095449505E-2</c:v>
                </c:pt>
                <c:pt idx="49">
                  <c:v>2.5735294117647033E-2</c:v>
                </c:pt>
                <c:pt idx="50">
                  <c:v>2.74323335771763E-2</c:v>
                </c:pt>
                <c:pt idx="51">
                  <c:v>3.0589949016751633E-2</c:v>
                </c:pt>
                <c:pt idx="52">
                  <c:v>3.2502708559046536E-2</c:v>
                </c:pt>
                <c:pt idx="53">
                  <c:v>3.1182795698924768E-2</c:v>
                </c:pt>
                <c:pt idx="54">
                  <c:v>3.1327874688501213E-2</c:v>
                </c:pt>
                <c:pt idx="55">
                  <c:v>3.2155477031802125E-2</c:v>
                </c:pt>
                <c:pt idx="56">
                  <c:v>3.0080447708989138E-2</c:v>
                </c:pt>
                <c:pt idx="57">
                  <c:v>2.5026068821689222E-2</c:v>
                </c:pt>
                <c:pt idx="58">
                  <c:v>1.4842940973420772E-2</c:v>
                </c:pt>
                <c:pt idx="59">
                  <c:v>5.1352276617596228E-3</c:v>
                </c:pt>
                <c:pt idx="60">
                  <c:v>-2.0373514431238954E-3</c:v>
                </c:pt>
                <c:pt idx="61">
                  <c:v>-2.3736859952525175E-3</c:v>
                </c:pt>
                <c:pt idx="62">
                  <c:v>3.0612244897959139E-3</c:v>
                </c:pt>
                <c:pt idx="63">
                  <c:v>6.8119891008174144E-3</c:v>
                </c:pt>
                <c:pt idx="64">
                  <c:v>8.8465464443687643E-3</c:v>
                </c:pt>
                <c:pt idx="65">
                  <c:v>1.0876954452753117E-2</c:v>
                </c:pt>
                <c:pt idx="66">
                  <c:v>8.4774499830450999E-3</c:v>
                </c:pt>
                <c:pt idx="67" formatCode="#,##0.000%_);[Red]\-#,##0.000%">
                  <c:v>6.6899999999999998E-3</c:v>
                </c:pt>
                <c:pt idx="68" formatCode="#,##0.000%_);[Red]\-#,##0.000%">
                  <c:v>4.8399999999999997E-3</c:v>
                </c:pt>
                <c:pt idx="69" formatCode="#,##0.000%_);[Red]\-#,##0.000%">
                  <c:v>2.9399999999999999E-3</c:v>
                </c:pt>
                <c:pt idx="70" formatCode="#,##0.000%_);[Red]\-#,##0.000%">
                  <c:v>3.4199999999999999E-3</c:v>
                </c:pt>
                <c:pt idx="71" formatCode="#,##0.000%_);[Red]\-#,##0.000%">
                  <c:v>2.3700000000000001E-3</c:v>
                </c:pt>
                <c:pt idx="72" formatCode="#,##0.000%_);[Red]\-#,##0.000%">
                  <c:v>9.7999999999999997E-4</c:v>
                </c:pt>
                <c:pt idx="73" formatCode="#,##0.000%_);[Red]\-#,##0.000%">
                  <c:v>1.9000000000000001E-4</c:v>
                </c:pt>
                <c:pt idx="74" formatCode="#,##0.000%_);[Red]\-#,##0.000%">
                  <c:v>1.47E-3</c:v>
                </c:pt>
                <c:pt idx="75" formatCode="#,##0.000%_);[Red]\-#,##0.000%">
                  <c:v>4.4299999999999999E-3</c:v>
                </c:pt>
                <c:pt idx="76" formatCode="#,##0.000%_);[Red]\-#,##0.000%">
                  <c:v>7.7499999999999999E-3</c:v>
                </c:pt>
                <c:pt idx="77" formatCode="#,##0.000%_);[Red]\-#,##0.000%">
                  <c:v>1.0829999999999999E-2</c:v>
                </c:pt>
                <c:pt idx="78" formatCode="#,##0.000%_);[Red]\-#,##0.000%">
                  <c:v>1.221E-2</c:v>
                </c:pt>
                <c:pt idx="79" formatCode="#,##0.000%_);[Red]\-#,##0.000%">
                  <c:v>1.235E-2</c:v>
                </c:pt>
                <c:pt idx="80" formatCode="#,##0.000%_);[Red]\-#,##0.000%">
                  <c:v>1.206E-2</c:v>
                </c:pt>
                <c:pt idx="81" formatCode="#,##0.000%_);[Red]\-#,##0.000%">
                  <c:v>1.142E-2</c:v>
                </c:pt>
                <c:pt idx="82" formatCode="#,##0.000%_);[Red]\-#,##0.000%">
                  <c:v>1.064E-2</c:v>
                </c:pt>
                <c:pt idx="83" formatCode="#,##0.000%_);[Red]\-#,##0.000%">
                  <c:v>9.8200000000000006E-3</c:v>
                </c:pt>
                <c:pt idx="84" formatCode="#,##0.000%_);[Red]\-#,##0.000%">
                  <c:v>8.8900000000000003E-3</c:v>
                </c:pt>
                <c:pt idx="85" formatCode="#,##0.000%_);[Red]\-#,##0.000%">
                  <c:v>8.0199999999999994E-3</c:v>
                </c:pt>
                <c:pt idx="86" formatCode="#,##0.000%_);[Red]\-#,##0.000%">
                  <c:v>7.1999999999999998E-3</c:v>
                </c:pt>
                <c:pt idx="87" formatCode="#,##0.000%_);[Red]\-#,##0.000%">
                  <c:v>6.5300000000000002E-3</c:v>
                </c:pt>
              </c:numCache>
            </c:numRef>
          </c:val>
          <c:extLst>
            <c:ext xmlns:c16="http://schemas.microsoft.com/office/drawing/2014/chart" uri="{C3380CC4-5D6E-409C-BE32-E72D297353CC}">
              <c16:uniqueId val="{00000000-1991-F34D-980D-0741D3A05B68}"/>
            </c:ext>
          </c:extLst>
        </c:ser>
        <c:dLbls>
          <c:showLegendKey val="0"/>
          <c:showVal val="0"/>
          <c:showCatName val="0"/>
          <c:showSerName val="0"/>
          <c:showPercent val="0"/>
          <c:showBubbleSize val="0"/>
        </c:dLbls>
        <c:gapWidth val="60"/>
        <c:axId val="150148608"/>
        <c:axId val="149270912"/>
      </c:barChart>
      <c:lineChart>
        <c:grouping val="standard"/>
        <c:varyColors val="0"/>
        <c:ser>
          <c:idx val="1"/>
          <c:order val="0"/>
          <c:tx>
            <c:strRef>
              <c:f>Sheet1!$B$1</c:f>
              <c:strCache>
                <c:ptCount val="1"/>
                <c:pt idx="0">
                  <c:v>Asking Rent</c:v>
                </c:pt>
              </c:strCache>
            </c:strRef>
          </c:tx>
          <c:spPr>
            <a:ln w="63500">
              <a:solidFill>
                <a:schemeClr val="accent2"/>
              </a:solidFill>
            </a:ln>
          </c:spPr>
          <c:marker>
            <c:symbol val="none"/>
          </c:marker>
          <c:cat>
            <c:numRef>
              <c:f>Sheet1!$A$26:$A$113</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Sheet1!$B$26:$B$113</c:f>
              <c:numCache>
                <c:formatCode>\$##,###,###,##0.00_);[Red]\(\$##,###,###,##0.00\)</c:formatCode>
                <c:ptCount val="88"/>
                <c:pt idx="0">
                  <c:v>24.37</c:v>
                </c:pt>
                <c:pt idx="1">
                  <c:v>24.85</c:v>
                </c:pt>
                <c:pt idx="2">
                  <c:v>25.26</c:v>
                </c:pt>
                <c:pt idx="3">
                  <c:v>25.6</c:v>
                </c:pt>
                <c:pt idx="4">
                  <c:v>25.86</c:v>
                </c:pt>
                <c:pt idx="5">
                  <c:v>26.26</c:v>
                </c:pt>
                <c:pt idx="6">
                  <c:v>26.54</c:v>
                </c:pt>
                <c:pt idx="7">
                  <c:v>25.84</c:v>
                </c:pt>
                <c:pt idx="8">
                  <c:v>26.11</c:v>
                </c:pt>
                <c:pt idx="9">
                  <c:v>26.22</c:v>
                </c:pt>
                <c:pt idx="10">
                  <c:v>26.37</c:v>
                </c:pt>
                <c:pt idx="11">
                  <c:v>26.15</c:v>
                </c:pt>
                <c:pt idx="12">
                  <c:v>25.8</c:v>
                </c:pt>
                <c:pt idx="13">
                  <c:v>25.49</c:v>
                </c:pt>
                <c:pt idx="14">
                  <c:v>25.21</c:v>
                </c:pt>
                <c:pt idx="15">
                  <c:v>25.04</c:v>
                </c:pt>
                <c:pt idx="16">
                  <c:v>24.96</c:v>
                </c:pt>
                <c:pt idx="17">
                  <c:v>24.84</c:v>
                </c:pt>
                <c:pt idx="18">
                  <c:v>24.85</c:v>
                </c:pt>
                <c:pt idx="19">
                  <c:v>24.83</c:v>
                </c:pt>
                <c:pt idx="20">
                  <c:v>24.95</c:v>
                </c:pt>
                <c:pt idx="21">
                  <c:v>24.96</c:v>
                </c:pt>
                <c:pt idx="22">
                  <c:v>24.96</c:v>
                </c:pt>
                <c:pt idx="23">
                  <c:v>24.94</c:v>
                </c:pt>
                <c:pt idx="24">
                  <c:v>24.96</c:v>
                </c:pt>
                <c:pt idx="25">
                  <c:v>24.98</c:v>
                </c:pt>
                <c:pt idx="26">
                  <c:v>24.96</c:v>
                </c:pt>
                <c:pt idx="27">
                  <c:v>24.98</c:v>
                </c:pt>
                <c:pt idx="28">
                  <c:v>24.99</c:v>
                </c:pt>
                <c:pt idx="29">
                  <c:v>25.03</c:v>
                </c:pt>
                <c:pt idx="30">
                  <c:v>25.02</c:v>
                </c:pt>
                <c:pt idx="31">
                  <c:v>25.06</c:v>
                </c:pt>
                <c:pt idx="32">
                  <c:v>25.09</c:v>
                </c:pt>
                <c:pt idx="33">
                  <c:v>25.18</c:v>
                </c:pt>
                <c:pt idx="34">
                  <c:v>25.29</c:v>
                </c:pt>
                <c:pt idx="35">
                  <c:v>25.49</c:v>
                </c:pt>
                <c:pt idx="36">
                  <c:v>25.66</c:v>
                </c:pt>
                <c:pt idx="37">
                  <c:v>25.83</c:v>
                </c:pt>
                <c:pt idx="38">
                  <c:v>26.07</c:v>
                </c:pt>
                <c:pt idx="39">
                  <c:v>26.21</c:v>
                </c:pt>
                <c:pt idx="40">
                  <c:v>26.35</c:v>
                </c:pt>
                <c:pt idx="41">
                  <c:v>26.54</c:v>
                </c:pt>
                <c:pt idx="42">
                  <c:v>26.66</c:v>
                </c:pt>
                <c:pt idx="43">
                  <c:v>26.79</c:v>
                </c:pt>
                <c:pt idx="44">
                  <c:v>27.03</c:v>
                </c:pt>
                <c:pt idx="45">
                  <c:v>27.2</c:v>
                </c:pt>
                <c:pt idx="46">
                  <c:v>27.34</c:v>
                </c:pt>
                <c:pt idx="47">
                  <c:v>27.46</c:v>
                </c:pt>
                <c:pt idx="48">
                  <c:v>27.69</c:v>
                </c:pt>
                <c:pt idx="49">
                  <c:v>27.9</c:v>
                </c:pt>
                <c:pt idx="50">
                  <c:v>28.09</c:v>
                </c:pt>
                <c:pt idx="51">
                  <c:v>28.3</c:v>
                </c:pt>
                <c:pt idx="52">
                  <c:v>28.59</c:v>
                </c:pt>
                <c:pt idx="53">
                  <c:v>28.77</c:v>
                </c:pt>
                <c:pt idx="54">
                  <c:v>28.97</c:v>
                </c:pt>
                <c:pt idx="55">
                  <c:v>29.21</c:v>
                </c:pt>
                <c:pt idx="56">
                  <c:v>29.45</c:v>
                </c:pt>
                <c:pt idx="57">
                  <c:v>29.49</c:v>
                </c:pt>
                <c:pt idx="58">
                  <c:v>29.4</c:v>
                </c:pt>
                <c:pt idx="59">
                  <c:v>29.36</c:v>
                </c:pt>
                <c:pt idx="60">
                  <c:v>29.39</c:v>
                </c:pt>
                <c:pt idx="61">
                  <c:v>29.42</c:v>
                </c:pt>
                <c:pt idx="62">
                  <c:v>29.49</c:v>
                </c:pt>
                <c:pt idx="63">
                  <c:v>29.56</c:v>
                </c:pt>
                <c:pt idx="64">
                  <c:v>29.65</c:v>
                </c:pt>
                <c:pt idx="65">
                  <c:v>29.74</c:v>
                </c:pt>
                <c:pt idx="66">
                  <c:v>29.74</c:v>
                </c:pt>
                <c:pt idx="67">
                  <c:v>29.76</c:v>
                </c:pt>
                <c:pt idx="68">
                  <c:v>29.8</c:v>
                </c:pt>
                <c:pt idx="69">
                  <c:v>29.82</c:v>
                </c:pt>
                <c:pt idx="70">
                  <c:v>29.84</c:v>
                </c:pt>
                <c:pt idx="71">
                  <c:v>29.83</c:v>
                </c:pt>
                <c:pt idx="72">
                  <c:v>29.83</c:v>
                </c:pt>
                <c:pt idx="73">
                  <c:v>29.83</c:v>
                </c:pt>
                <c:pt idx="74">
                  <c:v>29.88</c:v>
                </c:pt>
                <c:pt idx="75">
                  <c:v>29.96</c:v>
                </c:pt>
                <c:pt idx="76">
                  <c:v>30.06</c:v>
                </c:pt>
                <c:pt idx="77">
                  <c:v>30.15</c:v>
                </c:pt>
                <c:pt idx="78">
                  <c:v>30.25</c:v>
                </c:pt>
                <c:pt idx="79">
                  <c:v>30.34</c:v>
                </c:pt>
                <c:pt idx="80">
                  <c:v>30.42</c:v>
                </c:pt>
                <c:pt idx="81">
                  <c:v>30.5</c:v>
                </c:pt>
                <c:pt idx="82">
                  <c:v>30.57</c:v>
                </c:pt>
                <c:pt idx="83">
                  <c:v>30.63</c:v>
                </c:pt>
                <c:pt idx="84">
                  <c:v>30.69</c:v>
                </c:pt>
                <c:pt idx="85">
                  <c:v>30.74</c:v>
                </c:pt>
                <c:pt idx="86">
                  <c:v>30.79</c:v>
                </c:pt>
                <c:pt idx="87">
                  <c:v>30.83</c:v>
                </c:pt>
              </c:numCache>
            </c:numRef>
          </c:val>
          <c:smooth val="0"/>
          <c:extLst>
            <c:ext xmlns:c16="http://schemas.microsoft.com/office/drawing/2014/chart" uri="{C3380CC4-5D6E-409C-BE32-E72D297353CC}">
              <c16:uniqueId val="{00000001-1991-F34D-980D-0741D3A05B68}"/>
            </c:ext>
          </c:extLst>
        </c:ser>
        <c:dLbls>
          <c:showLegendKey val="0"/>
          <c:showVal val="0"/>
          <c:showCatName val="0"/>
          <c:showSerName val="0"/>
          <c:showPercent val="0"/>
          <c:showBubbleSize val="0"/>
        </c:dLbls>
        <c:marker val="1"/>
        <c:smooth val="0"/>
        <c:axId val="146464128"/>
        <c:axId val="149251200"/>
      </c:lineChart>
      <c:catAx>
        <c:axId val="146464128"/>
        <c:scaling>
          <c:orientation val="minMax"/>
        </c:scaling>
        <c:delete val="0"/>
        <c:axPos val="b"/>
        <c:numFmt formatCode="yy" sourceLinked="0"/>
        <c:majorTickMark val="cross"/>
        <c:minorTickMark val="none"/>
        <c:tickLblPos val="low"/>
        <c:spPr>
          <a:ln w="19050">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251200"/>
        <c:crosses val="autoZero"/>
        <c:auto val="0"/>
        <c:lblAlgn val="ctr"/>
        <c:lblOffset val="100"/>
        <c:tickLblSkip val="4"/>
        <c:tickMarkSkip val="4"/>
        <c:noMultiLvlLbl val="0"/>
      </c:catAx>
      <c:valAx>
        <c:axId val="149251200"/>
        <c:scaling>
          <c:orientation val="minMax"/>
          <c:max val="31"/>
          <c:min val="24"/>
        </c:scaling>
        <c:delete val="0"/>
        <c:axPos val="l"/>
        <c:majorGridlines>
          <c:spPr>
            <a:ln>
              <a:solidFill>
                <a:schemeClr val="bg1">
                  <a:lumMod val="85000"/>
                </a:schemeClr>
              </a:solidFill>
            </a:ln>
          </c:spPr>
        </c:majorGridlines>
        <c:numFmt formatCode="&quot;$&quot;#,##0" sourceLinked="0"/>
        <c:majorTickMark val="out"/>
        <c:minorTickMark val="none"/>
        <c:tickLblPos val="nextTo"/>
        <c:spPr>
          <a:ln>
            <a:noFill/>
          </a:ln>
        </c:spPr>
        <c:txPr>
          <a:bodyPr/>
          <a:lstStyle/>
          <a:p>
            <a:pPr>
              <a:defRPr sz="1600"/>
            </a:pPr>
            <a:endParaRPr lang="en-US"/>
          </a:p>
        </c:txPr>
        <c:crossAx val="146464128"/>
        <c:crosses val="autoZero"/>
        <c:crossBetween val="between"/>
        <c:majorUnit val="1"/>
      </c:valAx>
      <c:valAx>
        <c:axId val="149270912"/>
        <c:scaling>
          <c:orientation val="minMax"/>
          <c:max val="8.0000000000000016E-2"/>
          <c:min val="-6.0000000000000012E-2"/>
        </c:scaling>
        <c:delete val="0"/>
        <c:axPos val="r"/>
        <c:numFmt formatCode="#,##0%_);[Red]\(#,##0%\)" sourceLinked="0"/>
        <c:majorTickMark val="out"/>
        <c:minorTickMark val="none"/>
        <c:tickLblPos val="nextTo"/>
        <c:spPr>
          <a:ln>
            <a:noFill/>
          </a:ln>
        </c:spPr>
        <c:txPr>
          <a:bodyPr/>
          <a:lstStyle/>
          <a:p>
            <a:pPr>
              <a:defRPr sz="1600"/>
            </a:pPr>
            <a:endParaRPr lang="en-US"/>
          </a:p>
        </c:txPr>
        <c:crossAx val="150148608"/>
        <c:crosses val="max"/>
        <c:crossBetween val="between"/>
        <c:majorUnit val="2.0000000000000004E-2"/>
      </c:valAx>
      <c:dateAx>
        <c:axId val="150148608"/>
        <c:scaling>
          <c:orientation val="minMax"/>
        </c:scaling>
        <c:delete val="1"/>
        <c:axPos val="b"/>
        <c:numFmt formatCode="m/d/yyyy" sourceLinked="1"/>
        <c:majorTickMark val="out"/>
        <c:minorTickMark val="none"/>
        <c:tickLblPos val="nextTo"/>
        <c:crossAx val="149270912"/>
        <c:crosses val="autoZero"/>
        <c:auto val="1"/>
        <c:lblOffset val="100"/>
        <c:baseTimeUnit val="months"/>
      </c:dateAx>
    </c:plotArea>
    <c:legend>
      <c:legendPos val="b"/>
      <c:legendEntry>
        <c:idx val="0"/>
        <c:delete val="1"/>
      </c:legendEntry>
      <c:layout>
        <c:manualLayout>
          <c:xMode val="edge"/>
          <c:yMode val="edge"/>
          <c:x val="0"/>
          <c:y val="0.90045333916593762"/>
          <c:w val="1"/>
          <c:h val="4.797944006999125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06397637795279E-2"/>
          <c:y val="0.19256940799066782"/>
          <c:w val="0.8635739829396325"/>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c:formatCode>
                <c:ptCount val="68"/>
                <c:pt idx="0">
                  <c:v>66767624</c:v>
                </c:pt>
                <c:pt idx="1">
                  <c:v>69406312</c:v>
                </c:pt>
                <c:pt idx="2">
                  <c:v>69959704</c:v>
                </c:pt>
                <c:pt idx="3">
                  <c:v>35953984</c:v>
                </c:pt>
                <c:pt idx="4">
                  <c:v>51331676</c:v>
                </c:pt>
                <c:pt idx="5">
                  <c:v>46312796</c:v>
                </c:pt>
                <c:pt idx="6">
                  <c:v>61602568</c:v>
                </c:pt>
                <c:pt idx="7">
                  <c:v>42727284</c:v>
                </c:pt>
                <c:pt idx="8">
                  <c:v>91851560</c:v>
                </c:pt>
                <c:pt idx="9">
                  <c:v>-50092120</c:v>
                </c:pt>
                <c:pt idx="10">
                  <c:v>47968976</c:v>
                </c:pt>
                <c:pt idx="11">
                  <c:v>-15422710</c:v>
                </c:pt>
                <c:pt idx="12">
                  <c:v>-52804276</c:v>
                </c:pt>
                <c:pt idx="13">
                  <c:v>-70175392</c:v>
                </c:pt>
                <c:pt idx="14">
                  <c:v>-48553824</c:v>
                </c:pt>
                <c:pt idx="15">
                  <c:v>-24478900</c:v>
                </c:pt>
                <c:pt idx="16">
                  <c:v>-22599108</c:v>
                </c:pt>
                <c:pt idx="17">
                  <c:v>-10038608</c:v>
                </c:pt>
                <c:pt idx="18">
                  <c:v>11382487</c:v>
                </c:pt>
                <c:pt idx="19">
                  <c:v>25330422</c:v>
                </c:pt>
                <c:pt idx="20">
                  <c:v>20098884</c:v>
                </c:pt>
                <c:pt idx="21">
                  <c:v>18175492</c:v>
                </c:pt>
                <c:pt idx="22">
                  <c:v>35242280</c:v>
                </c:pt>
                <c:pt idx="23">
                  <c:v>30445400</c:v>
                </c:pt>
                <c:pt idx="24">
                  <c:v>9408378</c:v>
                </c:pt>
                <c:pt idx="25">
                  <c:v>21380704</c:v>
                </c:pt>
                <c:pt idx="26">
                  <c:v>18702416</c:v>
                </c:pt>
                <c:pt idx="27">
                  <c:v>54981472</c:v>
                </c:pt>
                <c:pt idx="28">
                  <c:v>43005988</c:v>
                </c:pt>
                <c:pt idx="29">
                  <c:v>30493354</c:v>
                </c:pt>
                <c:pt idx="30">
                  <c:v>44364992</c:v>
                </c:pt>
                <c:pt idx="31">
                  <c:v>54572888</c:v>
                </c:pt>
                <c:pt idx="32">
                  <c:v>45467896</c:v>
                </c:pt>
                <c:pt idx="33">
                  <c:v>60442684</c:v>
                </c:pt>
                <c:pt idx="34">
                  <c:v>67074928</c:v>
                </c:pt>
                <c:pt idx="35">
                  <c:v>79179216</c:v>
                </c:pt>
                <c:pt idx="36">
                  <c:v>43216704</c:v>
                </c:pt>
                <c:pt idx="37">
                  <c:v>53186500</c:v>
                </c:pt>
                <c:pt idx="38">
                  <c:v>66406008</c:v>
                </c:pt>
                <c:pt idx="39">
                  <c:v>81036512</c:v>
                </c:pt>
                <c:pt idx="40">
                  <c:v>55650120</c:v>
                </c:pt>
                <c:pt idx="41">
                  <c:v>54937792</c:v>
                </c:pt>
                <c:pt idx="42">
                  <c:v>96689136</c:v>
                </c:pt>
                <c:pt idx="43">
                  <c:v>72187968</c:v>
                </c:pt>
                <c:pt idx="44">
                  <c:v>52756628</c:v>
                </c:pt>
                <c:pt idx="45">
                  <c:v>63668716</c:v>
                </c:pt>
                <c:pt idx="46">
                  <c:v>71460504</c:v>
                </c:pt>
                <c:pt idx="47">
                  <c:v>66791196</c:v>
                </c:pt>
                <c:pt idx="48">
                  <c:v>58063472</c:v>
                </c:pt>
                <c:pt idx="49">
                  <c:v>59601380</c:v>
                </c:pt>
                <c:pt idx="50">
                  <c:v>93162360</c:v>
                </c:pt>
                <c:pt idx="51">
                  <c:v>49984736</c:v>
                </c:pt>
                <c:pt idx="52">
                  <c:v>30706828</c:v>
                </c:pt>
                <c:pt idx="53">
                  <c:v>45230840</c:v>
                </c:pt>
                <c:pt idx="54">
                  <c:v>50612648</c:v>
                </c:pt>
                <c:pt idx="55">
                  <c:v>44256608</c:v>
                </c:pt>
                <c:pt idx="56">
                  <c:v>44229920</c:v>
                </c:pt>
                <c:pt idx="57">
                  <c:v>39049460</c:v>
                </c:pt>
                <c:pt idx="58">
                  <c:v>51196096</c:v>
                </c:pt>
                <c:pt idx="59">
                  <c:v>86415104</c:v>
                </c:pt>
                <c:pt idx="60">
                  <c:v>91375888</c:v>
                </c:pt>
                <c:pt idx="61">
                  <c:v>115299112</c:v>
                </c:pt>
                <c:pt idx="62">
                  <c:v>170950128</c:v>
                </c:pt>
                <c:pt idx="63">
                  <c:v>138714816</c:v>
                </c:pt>
                <c:pt idx="64">
                  <c:v>100443184</c:v>
                </c:pt>
                <c:pt idx="65">
                  <c:v>100817416</c:v>
                </c:pt>
                <c:pt idx="66">
                  <c:v>93977968</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#,##0</c:formatCode>
                <c:ptCount val="68"/>
                <c:pt idx="0">
                  <c:v>70395174</c:v>
                </c:pt>
                <c:pt idx="1">
                  <c:v>47204064</c:v>
                </c:pt>
                <c:pt idx="2">
                  <c:v>52146438</c:v>
                </c:pt>
                <c:pt idx="3">
                  <c:v>51430042</c:v>
                </c:pt>
                <c:pt idx="4">
                  <c:v>55846675</c:v>
                </c:pt>
                <c:pt idx="5">
                  <c:v>59795293</c:v>
                </c:pt>
                <c:pt idx="6">
                  <c:v>39877562</c:v>
                </c:pt>
                <c:pt idx="7">
                  <c:v>53460360</c:v>
                </c:pt>
                <c:pt idx="8">
                  <c:v>60888304</c:v>
                </c:pt>
                <c:pt idx="9">
                  <c:v>56845827</c:v>
                </c:pt>
                <c:pt idx="10">
                  <c:v>43188829</c:v>
                </c:pt>
                <c:pt idx="11">
                  <c:v>49953119</c:v>
                </c:pt>
                <c:pt idx="12">
                  <c:v>34955391</c:v>
                </c:pt>
                <c:pt idx="13">
                  <c:v>15914487</c:v>
                </c:pt>
                <c:pt idx="14">
                  <c:v>11343965</c:v>
                </c:pt>
                <c:pt idx="15">
                  <c:v>4370644</c:v>
                </c:pt>
                <c:pt idx="16">
                  <c:v>-3093864</c:v>
                </c:pt>
                <c:pt idx="17">
                  <c:v>-3873879</c:v>
                </c:pt>
                <c:pt idx="18">
                  <c:v>5282331</c:v>
                </c:pt>
                <c:pt idx="19">
                  <c:v>-6727296</c:v>
                </c:pt>
                <c:pt idx="20">
                  <c:v>-3752742</c:v>
                </c:pt>
                <c:pt idx="21">
                  <c:v>-3581953</c:v>
                </c:pt>
                <c:pt idx="22">
                  <c:v>-2324320</c:v>
                </c:pt>
                <c:pt idx="23">
                  <c:v>-2599000</c:v>
                </c:pt>
                <c:pt idx="24">
                  <c:v>-10811067</c:v>
                </c:pt>
                <c:pt idx="25">
                  <c:v>-5610229</c:v>
                </c:pt>
                <c:pt idx="26">
                  <c:v>-9998875</c:v>
                </c:pt>
                <c:pt idx="27">
                  <c:v>9590984</c:v>
                </c:pt>
                <c:pt idx="28">
                  <c:v>-4504836</c:v>
                </c:pt>
                <c:pt idx="29">
                  <c:v>8496824</c:v>
                </c:pt>
                <c:pt idx="30">
                  <c:v>15349617</c:v>
                </c:pt>
                <c:pt idx="31">
                  <c:v>2243837</c:v>
                </c:pt>
                <c:pt idx="32">
                  <c:v>12877674</c:v>
                </c:pt>
                <c:pt idx="33">
                  <c:v>14159008</c:v>
                </c:pt>
                <c:pt idx="34">
                  <c:v>31129034</c:v>
                </c:pt>
                <c:pt idx="35">
                  <c:v>33235388</c:v>
                </c:pt>
                <c:pt idx="36">
                  <c:v>21178350</c:v>
                </c:pt>
                <c:pt idx="37">
                  <c:v>27746845</c:v>
                </c:pt>
                <c:pt idx="38">
                  <c:v>34998634</c:v>
                </c:pt>
                <c:pt idx="39">
                  <c:v>42270060</c:v>
                </c:pt>
                <c:pt idx="40">
                  <c:v>35790714</c:v>
                </c:pt>
                <c:pt idx="41">
                  <c:v>34809759</c:v>
                </c:pt>
                <c:pt idx="42">
                  <c:v>51951751</c:v>
                </c:pt>
                <c:pt idx="43">
                  <c:v>51686873</c:v>
                </c:pt>
                <c:pt idx="44">
                  <c:v>50304857</c:v>
                </c:pt>
                <c:pt idx="45">
                  <c:v>48292852</c:v>
                </c:pt>
                <c:pt idx="46">
                  <c:v>67673565</c:v>
                </c:pt>
                <c:pt idx="47">
                  <c:v>59599135</c:v>
                </c:pt>
                <c:pt idx="48">
                  <c:v>35787283</c:v>
                </c:pt>
                <c:pt idx="49">
                  <c:v>57289441</c:v>
                </c:pt>
                <c:pt idx="50">
                  <c:v>62192802</c:v>
                </c:pt>
                <c:pt idx="51">
                  <c:v>66524372</c:v>
                </c:pt>
                <c:pt idx="52">
                  <c:v>44242177</c:v>
                </c:pt>
                <c:pt idx="53">
                  <c:v>69000176</c:v>
                </c:pt>
                <c:pt idx="54">
                  <c:v>61415119</c:v>
                </c:pt>
                <c:pt idx="55">
                  <c:v>70890899</c:v>
                </c:pt>
                <c:pt idx="56">
                  <c:v>74102853</c:v>
                </c:pt>
                <c:pt idx="57">
                  <c:v>70129398</c:v>
                </c:pt>
                <c:pt idx="58">
                  <c:v>75877231</c:v>
                </c:pt>
                <c:pt idx="59">
                  <c:v>82777371</c:v>
                </c:pt>
                <c:pt idx="60">
                  <c:v>58868590</c:v>
                </c:pt>
                <c:pt idx="61">
                  <c:v>77418765</c:v>
                </c:pt>
                <c:pt idx="62">
                  <c:v>86287250</c:v>
                </c:pt>
                <c:pt idx="63">
                  <c:v>77879484</c:v>
                </c:pt>
                <c:pt idx="64">
                  <c:v>82235048</c:v>
                </c:pt>
                <c:pt idx="65">
                  <c:v>74866156</c:v>
                </c:pt>
                <c:pt idx="66">
                  <c:v>111387908</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0.0%</c:formatCode>
                <c:ptCount val="68"/>
                <c:pt idx="0">
                  <c:v>8.2389406859874698E-2</c:v>
                </c:pt>
                <c:pt idx="1">
                  <c:v>8.0693490803241702E-2</c:v>
                </c:pt>
                <c:pt idx="2">
                  <c:v>7.9261384904384599E-2</c:v>
                </c:pt>
                <c:pt idx="3">
                  <c:v>8.0014757812023204E-2</c:v>
                </c:pt>
                <c:pt idx="4">
                  <c:v>8.0018550157546997E-2</c:v>
                </c:pt>
                <c:pt idx="5">
                  <c:v>8.0575682222843198E-2</c:v>
                </c:pt>
                <c:pt idx="6">
                  <c:v>7.8982412815093994E-2</c:v>
                </c:pt>
                <c:pt idx="7">
                  <c:v>7.9391703009605394E-2</c:v>
                </c:pt>
                <c:pt idx="8">
                  <c:v>7.71194398403168E-2</c:v>
                </c:pt>
                <c:pt idx="9">
                  <c:v>8.3595275878906306E-2</c:v>
                </c:pt>
                <c:pt idx="10">
                  <c:v>8.3068817853927598E-2</c:v>
                </c:pt>
                <c:pt idx="11">
                  <c:v>8.6918085813522297E-2</c:v>
                </c:pt>
                <c:pt idx="12">
                  <c:v>9.2229261994361905E-2</c:v>
                </c:pt>
                <c:pt idx="13">
                  <c:v>9.7548425197601304E-2</c:v>
                </c:pt>
                <c:pt idx="14">
                  <c:v>0.101238869130611</c:v>
                </c:pt>
                <c:pt idx="15">
                  <c:v>0.10301467776298499</c:v>
                </c:pt>
                <c:pt idx="16">
                  <c:v>0.10425757616758299</c:v>
                </c:pt>
                <c:pt idx="17">
                  <c:v>0.10466719418764101</c:v>
                </c:pt>
                <c:pt idx="18">
                  <c:v>0.104251101613045</c:v>
                </c:pt>
                <c:pt idx="19">
                  <c:v>0.10229023545980501</c:v>
                </c:pt>
                <c:pt idx="20">
                  <c:v>0.100821666419506</c:v>
                </c:pt>
                <c:pt idx="21">
                  <c:v>9.9499799311161E-2</c:v>
                </c:pt>
                <c:pt idx="22">
                  <c:v>9.7155123949050903E-2</c:v>
                </c:pt>
                <c:pt idx="23">
                  <c:v>9.5137797296047197E-2</c:v>
                </c:pt>
                <c:pt idx="24">
                  <c:v>9.3933947384357494E-2</c:v>
                </c:pt>
                <c:pt idx="25">
                  <c:v>9.2274896800517994E-2</c:v>
                </c:pt>
                <c:pt idx="26">
                  <c:v>9.0539515018463093E-2</c:v>
                </c:pt>
                <c:pt idx="27">
                  <c:v>8.7633952498436002E-2</c:v>
                </c:pt>
                <c:pt idx="28">
                  <c:v>8.4672532975673703E-2</c:v>
                </c:pt>
                <c:pt idx="29">
                  <c:v>8.3256013691425296E-2</c:v>
                </c:pt>
                <c:pt idx="30">
                  <c:v>8.1357970833778395E-2</c:v>
                </c:pt>
                <c:pt idx="31">
                  <c:v>7.8065827488899203E-2</c:v>
                </c:pt>
                <c:pt idx="32">
                  <c:v>7.5965479016304002E-2</c:v>
                </c:pt>
                <c:pt idx="33">
                  <c:v>7.2995461523532895E-2</c:v>
                </c:pt>
                <c:pt idx="34">
                  <c:v>7.06164315342903E-2</c:v>
                </c:pt>
                <c:pt idx="35">
                  <c:v>6.75775781273842E-2</c:v>
                </c:pt>
                <c:pt idx="36">
                  <c:v>6.6112294793128995E-2</c:v>
                </c:pt>
                <c:pt idx="37">
                  <c:v>6.4398989081382793E-2</c:v>
                </c:pt>
                <c:pt idx="38">
                  <c:v>6.2308512628078502E-2</c:v>
                </c:pt>
                <c:pt idx="39">
                  <c:v>5.9729572385549497E-2</c:v>
                </c:pt>
                <c:pt idx="40">
                  <c:v>5.8365229517221499E-2</c:v>
                </c:pt>
                <c:pt idx="41">
                  <c:v>5.69851621985435E-2</c:v>
                </c:pt>
                <c:pt idx="42">
                  <c:v>5.4055426269769703E-2</c:v>
                </c:pt>
                <c:pt idx="43">
                  <c:v>5.26155717670918E-2</c:v>
                </c:pt>
                <c:pt idx="44">
                  <c:v>5.2322275936603498E-2</c:v>
                </c:pt>
                <c:pt idx="45">
                  <c:v>5.1233828067779499E-2</c:v>
                </c:pt>
                <c:pt idx="46">
                  <c:v>5.0766099244356197E-2</c:v>
                </c:pt>
                <c:pt idx="47">
                  <c:v>5.0107613205909701E-2</c:v>
                </c:pt>
                <c:pt idx="48">
                  <c:v>4.8695120960474E-2</c:v>
                </c:pt>
                <c:pt idx="49">
                  <c:v>4.8408344388008097E-2</c:v>
                </c:pt>
                <c:pt idx="50">
                  <c:v>4.6360757201909998E-2</c:v>
                </c:pt>
                <c:pt idx="51">
                  <c:v>4.7113712877035099E-2</c:v>
                </c:pt>
                <c:pt idx="52">
                  <c:v>4.7855440527200699E-2</c:v>
                </c:pt>
                <c:pt idx="53">
                  <c:v>4.9062792211770997E-2</c:v>
                </c:pt>
                <c:pt idx="54">
                  <c:v>4.9528118222951903E-2</c:v>
                </c:pt>
                <c:pt idx="55">
                  <c:v>5.08708320558071E-2</c:v>
                </c:pt>
                <c:pt idx="56">
                  <c:v>5.2396338433027302E-2</c:v>
                </c:pt>
                <c:pt idx="57">
                  <c:v>5.3986988961696597E-2</c:v>
                </c:pt>
                <c:pt idx="58">
                  <c:v>5.5171895772218697E-2</c:v>
                </c:pt>
                <c:pt idx="59">
                  <c:v>5.46837262809277E-2</c:v>
                </c:pt>
                <c:pt idx="60">
                  <c:v>5.2648633718490601E-2</c:v>
                </c:pt>
                <c:pt idx="61">
                  <c:v>5.0252716988325098E-2</c:v>
                </c:pt>
                <c:pt idx="62">
                  <c:v>4.5193884521722801E-2</c:v>
                </c:pt>
                <c:pt idx="63">
                  <c:v>4.15469519793987E-2</c:v>
                </c:pt>
                <c:pt idx="64">
                  <c:v>4.03267331421375E-2</c:v>
                </c:pt>
                <c:pt idx="65">
                  <c:v>3.8705483078956597E-2</c:v>
                </c:pt>
                <c:pt idx="66">
                  <c:v>3.9443675428628901E-2</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0.12000000000000001"/>
          <c:min val="3.0000000000000006E-2"/>
        </c:scaling>
        <c:delete val="0"/>
        <c:axPos val="l"/>
        <c:majorGridlines>
          <c:spPr>
            <a:ln>
              <a:solidFill>
                <a:schemeClr val="bg1">
                  <a:lumMod val="85000"/>
                </a:schemeClr>
              </a:solidFill>
            </a:ln>
          </c:spPr>
        </c:majorGridlines>
        <c:numFmt formatCode="0.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1.0000000000000002E-2"/>
      </c:valAx>
      <c:valAx>
        <c:axId val="149973632"/>
        <c:scaling>
          <c:orientation val="minMax"/>
          <c:max val="180000000"/>
          <c:min val="-90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majorUnit val="30000000"/>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079665040675473E-2"/>
          <c:y val="0.19256940799066782"/>
          <c:w val="0.86954613760162758"/>
          <c:h val="0.62959720466567581"/>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6000000000</c:v>
                </c:pt>
                <c:pt idx="1">
                  <c:v>6000000000</c:v>
                </c:pt>
                <c:pt idx="2">
                  <c:v>6000000000</c:v>
                </c:pt>
                <c:pt idx="3">
                  <c:v>6000000000</c:v>
                </c:pt>
                <c:pt idx="4">
                  <c:v>0</c:v>
                </c:pt>
                <c:pt idx="5">
                  <c:v>0</c:v>
                </c:pt>
                <c:pt idx="6">
                  <c:v>0</c:v>
                </c:pt>
                <c:pt idx="7">
                  <c:v>0</c:v>
                </c:pt>
                <c:pt idx="8">
                  <c:v>6000000000</c:v>
                </c:pt>
                <c:pt idx="9">
                  <c:v>6000000000</c:v>
                </c:pt>
                <c:pt idx="10">
                  <c:v>6000000000</c:v>
                </c:pt>
                <c:pt idx="11">
                  <c:v>6000000000</c:v>
                </c:pt>
                <c:pt idx="12">
                  <c:v>0</c:v>
                </c:pt>
                <c:pt idx="13">
                  <c:v>0</c:v>
                </c:pt>
                <c:pt idx="14">
                  <c:v>0</c:v>
                </c:pt>
                <c:pt idx="15">
                  <c:v>0</c:v>
                </c:pt>
                <c:pt idx="16">
                  <c:v>6000000000</c:v>
                </c:pt>
                <c:pt idx="17">
                  <c:v>6000000000</c:v>
                </c:pt>
                <c:pt idx="18">
                  <c:v>6000000000</c:v>
                </c:pt>
                <c:pt idx="19">
                  <c:v>6000000000</c:v>
                </c:pt>
                <c:pt idx="20">
                  <c:v>0</c:v>
                </c:pt>
                <c:pt idx="21">
                  <c:v>0</c:v>
                </c:pt>
                <c:pt idx="22">
                  <c:v>0</c:v>
                </c:pt>
                <c:pt idx="23">
                  <c:v>0</c:v>
                </c:pt>
                <c:pt idx="24">
                  <c:v>6000000000</c:v>
                </c:pt>
                <c:pt idx="25">
                  <c:v>6000000000</c:v>
                </c:pt>
                <c:pt idx="26">
                  <c:v>6000000000</c:v>
                </c:pt>
                <c:pt idx="27">
                  <c:v>6000000000</c:v>
                </c:pt>
                <c:pt idx="28">
                  <c:v>0</c:v>
                </c:pt>
                <c:pt idx="29">
                  <c:v>0</c:v>
                </c:pt>
                <c:pt idx="30">
                  <c:v>0</c:v>
                </c:pt>
                <c:pt idx="31">
                  <c:v>0</c:v>
                </c:pt>
                <c:pt idx="32">
                  <c:v>6000000000</c:v>
                </c:pt>
                <c:pt idx="33">
                  <c:v>6000000000</c:v>
                </c:pt>
                <c:pt idx="34">
                  <c:v>6000000000</c:v>
                </c:pt>
                <c:pt idx="35">
                  <c:v>6000000000</c:v>
                </c:pt>
                <c:pt idx="36">
                  <c:v>0</c:v>
                </c:pt>
                <c:pt idx="37">
                  <c:v>0</c:v>
                </c:pt>
                <c:pt idx="38">
                  <c:v>0</c:v>
                </c:pt>
                <c:pt idx="39">
                  <c:v>0</c:v>
                </c:pt>
                <c:pt idx="40">
                  <c:v>6000000000</c:v>
                </c:pt>
                <c:pt idx="41">
                  <c:v>6000000000</c:v>
                </c:pt>
                <c:pt idx="42">
                  <c:v>6000000000</c:v>
                </c:pt>
                <c:pt idx="43">
                  <c:v>6000000000</c:v>
                </c:pt>
                <c:pt idx="44">
                  <c:v>0</c:v>
                </c:pt>
                <c:pt idx="45">
                  <c:v>0</c:v>
                </c:pt>
                <c:pt idx="46">
                  <c:v>0</c:v>
                </c:pt>
                <c:pt idx="47">
                  <c:v>0</c:v>
                </c:pt>
                <c:pt idx="48">
                  <c:v>6000000000</c:v>
                </c:pt>
                <c:pt idx="49">
                  <c:v>6000000000</c:v>
                </c:pt>
                <c:pt idx="50">
                  <c:v>6000000000</c:v>
                </c:pt>
                <c:pt idx="51">
                  <c:v>6000000000</c:v>
                </c:pt>
                <c:pt idx="52">
                  <c:v>0</c:v>
                </c:pt>
                <c:pt idx="53">
                  <c:v>0</c:v>
                </c:pt>
                <c:pt idx="54">
                  <c:v>0</c:v>
                </c:pt>
                <c:pt idx="55">
                  <c:v>0</c:v>
                </c:pt>
                <c:pt idx="56">
                  <c:v>6000000000</c:v>
                </c:pt>
                <c:pt idx="57">
                  <c:v>6000000000</c:v>
                </c:pt>
                <c:pt idx="58">
                  <c:v>6000000000</c:v>
                </c:pt>
                <c:pt idx="59">
                  <c:v>6000000000</c:v>
                </c:pt>
                <c:pt idx="60">
                  <c:v>0</c:v>
                </c:pt>
                <c:pt idx="61">
                  <c:v>0</c:v>
                </c:pt>
                <c:pt idx="62">
                  <c:v>0</c:v>
                </c:pt>
                <c:pt idx="63">
                  <c:v>0</c:v>
                </c:pt>
                <c:pt idx="64">
                  <c:v>6000000000</c:v>
                </c:pt>
                <c:pt idx="65">
                  <c:v>6000000000</c:v>
                </c:pt>
                <c:pt idx="66">
                  <c:v>6000000000</c:v>
                </c:pt>
                <c:pt idx="67">
                  <c:v>6000000000</c:v>
                </c:pt>
              </c:numCache>
            </c:numRef>
          </c:val>
          <c:extLst>
            <c:ext xmlns:c16="http://schemas.microsoft.com/office/drawing/2014/chart" uri="{C3380CC4-5D6E-409C-BE32-E72D297353CC}">
              <c16:uniqueId val="{00000000-836F-4FE9-91AB-E8F9EEAC3615}"/>
            </c:ext>
          </c:extLst>
        </c:ser>
        <c:ser>
          <c:idx val="4"/>
          <c:order val="4"/>
          <c:tx>
            <c:strRef>
              <c:f>Sheet1!$F$1</c:f>
              <c:strCache>
                <c:ptCount val="1"/>
                <c:pt idx="0">
                  <c:v>Zebra2</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Sheet1!$F$2:$F$69</c:f>
              <c:numCache>
                <c:formatCode>General</c:formatCode>
                <c:ptCount val="68"/>
                <c:pt idx="0">
                  <c:v>-600000000</c:v>
                </c:pt>
                <c:pt idx="1">
                  <c:v>-600000000</c:v>
                </c:pt>
                <c:pt idx="2">
                  <c:v>-600000000</c:v>
                </c:pt>
                <c:pt idx="3">
                  <c:v>-600000000</c:v>
                </c:pt>
                <c:pt idx="4">
                  <c:v>0</c:v>
                </c:pt>
                <c:pt idx="5">
                  <c:v>0</c:v>
                </c:pt>
                <c:pt idx="6">
                  <c:v>0</c:v>
                </c:pt>
                <c:pt idx="7">
                  <c:v>0</c:v>
                </c:pt>
                <c:pt idx="8">
                  <c:v>-600000000</c:v>
                </c:pt>
                <c:pt idx="9">
                  <c:v>-600000000</c:v>
                </c:pt>
                <c:pt idx="10">
                  <c:v>-600000000</c:v>
                </c:pt>
                <c:pt idx="11">
                  <c:v>-600000000</c:v>
                </c:pt>
                <c:pt idx="12">
                  <c:v>0</c:v>
                </c:pt>
                <c:pt idx="13">
                  <c:v>0</c:v>
                </c:pt>
                <c:pt idx="14">
                  <c:v>0</c:v>
                </c:pt>
                <c:pt idx="15">
                  <c:v>0</c:v>
                </c:pt>
                <c:pt idx="16">
                  <c:v>-600000000</c:v>
                </c:pt>
                <c:pt idx="17">
                  <c:v>-600000000</c:v>
                </c:pt>
                <c:pt idx="18">
                  <c:v>-600000000</c:v>
                </c:pt>
                <c:pt idx="19">
                  <c:v>-600000000</c:v>
                </c:pt>
                <c:pt idx="20">
                  <c:v>0</c:v>
                </c:pt>
                <c:pt idx="21">
                  <c:v>0</c:v>
                </c:pt>
                <c:pt idx="22">
                  <c:v>0</c:v>
                </c:pt>
                <c:pt idx="23">
                  <c:v>0</c:v>
                </c:pt>
                <c:pt idx="24">
                  <c:v>-600000000</c:v>
                </c:pt>
                <c:pt idx="25">
                  <c:v>-600000000</c:v>
                </c:pt>
                <c:pt idx="26">
                  <c:v>-600000000</c:v>
                </c:pt>
                <c:pt idx="27">
                  <c:v>-600000000</c:v>
                </c:pt>
                <c:pt idx="28">
                  <c:v>0</c:v>
                </c:pt>
                <c:pt idx="29">
                  <c:v>0</c:v>
                </c:pt>
                <c:pt idx="30">
                  <c:v>0</c:v>
                </c:pt>
                <c:pt idx="31">
                  <c:v>0</c:v>
                </c:pt>
                <c:pt idx="32">
                  <c:v>-600000000</c:v>
                </c:pt>
                <c:pt idx="33">
                  <c:v>-600000000</c:v>
                </c:pt>
                <c:pt idx="34">
                  <c:v>-600000000</c:v>
                </c:pt>
                <c:pt idx="35">
                  <c:v>-600000000</c:v>
                </c:pt>
                <c:pt idx="36">
                  <c:v>0</c:v>
                </c:pt>
                <c:pt idx="37">
                  <c:v>0</c:v>
                </c:pt>
                <c:pt idx="38">
                  <c:v>0</c:v>
                </c:pt>
                <c:pt idx="39">
                  <c:v>0</c:v>
                </c:pt>
                <c:pt idx="40">
                  <c:v>-600000000</c:v>
                </c:pt>
                <c:pt idx="41">
                  <c:v>-600000000</c:v>
                </c:pt>
                <c:pt idx="42">
                  <c:v>-600000000</c:v>
                </c:pt>
                <c:pt idx="43">
                  <c:v>-600000000</c:v>
                </c:pt>
                <c:pt idx="44">
                  <c:v>0</c:v>
                </c:pt>
                <c:pt idx="45">
                  <c:v>0</c:v>
                </c:pt>
                <c:pt idx="46">
                  <c:v>0</c:v>
                </c:pt>
                <c:pt idx="47">
                  <c:v>0</c:v>
                </c:pt>
                <c:pt idx="48">
                  <c:v>-600000000</c:v>
                </c:pt>
                <c:pt idx="49">
                  <c:v>-600000000</c:v>
                </c:pt>
                <c:pt idx="50">
                  <c:v>-600000000</c:v>
                </c:pt>
                <c:pt idx="51">
                  <c:v>-600000000</c:v>
                </c:pt>
                <c:pt idx="52">
                  <c:v>0</c:v>
                </c:pt>
                <c:pt idx="53">
                  <c:v>0</c:v>
                </c:pt>
                <c:pt idx="54">
                  <c:v>0</c:v>
                </c:pt>
                <c:pt idx="55">
                  <c:v>0</c:v>
                </c:pt>
                <c:pt idx="56">
                  <c:v>-600000000</c:v>
                </c:pt>
                <c:pt idx="57">
                  <c:v>-600000000</c:v>
                </c:pt>
                <c:pt idx="58">
                  <c:v>-600000000</c:v>
                </c:pt>
                <c:pt idx="59">
                  <c:v>-600000000</c:v>
                </c:pt>
                <c:pt idx="60">
                  <c:v>0</c:v>
                </c:pt>
                <c:pt idx="61">
                  <c:v>0</c:v>
                </c:pt>
                <c:pt idx="62">
                  <c:v>0</c:v>
                </c:pt>
                <c:pt idx="63">
                  <c:v>0</c:v>
                </c:pt>
                <c:pt idx="64">
                  <c:v>-600000000</c:v>
                </c:pt>
                <c:pt idx="65">
                  <c:v>-600000000</c:v>
                </c:pt>
                <c:pt idx="66">
                  <c:v>-600000000</c:v>
                </c:pt>
                <c:pt idx="67">
                  <c:v>-600000000</c:v>
                </c:pt>
              </c:numCache>
            </c:numRef>
          </c:val>
          <c:extLst>
            <c:ext xmlns:c16="http://schemas.microsoft.com/office/drawing/2014/chart" uri="{C3380CC4-5D6E-409C-BE32-E72D297353CC}">
              <c16:uniqueId val="{00000000-B193-4980-BC42-C53990D97EF0}"/>
            </c:ext>
          </c:extLst>
        </c:ser>
        <c:dLbls>
          <c:showLegendKey val="0"/>
          <c:showVal val="0"/>
          <c:showCatName val="0"/>
          <c:showSerName val="0"/>
          <c:showPercent val="0"/>
          <c:showBubbleSize val="0"/>
        </c:dLbls>
        <c:gapWidth val="0"/>
        <c:overlap val="100"/>
        <c:axId val="149958016"/>
        <c:axId val="149972096"/>
      </c:barChart>
      <c:barChart>
        <c:barDir val="col"/>
        <c:grouping val="stacked"/>
        <c:varyColors val="0"/>
        <c:ser>
          <c:idx val="0"/>
          <c:order val="0"/>
          <c:tx>
            <c:strRef>
              <c:f>Sheet1!$B$1</c:f>
              <c:strCache>
                <c:ptCount val="1"/>
                <c:pt idx="0">
                  <c:v>12-Month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c:formatCode>
                <c:ptCount val="68"/>
                <c:pt idx="0">
                  <c:v>235166992</c:v>
                </c:pt>
                <c:pt idx="1">
                  <c:v>242180672</c:v>
                </c:pt>
                <c:pt idx="2">
                  <c:v>275249696</c:v>
                </c:pt>
                <c:pt idx="3">
                  <c:v>242088048</c:v>
                </c:pt>
                <c:pt idx="4">
                  <c:v>226649056</c:v>
                </c:pt>
                <c:pt idx="5">
                  <c:v>203563328</c:v>
                </c:pt>
                <c:pt idx="6">
                  <c:v>195207200</c:v>
                </c:pt>
                <c:pt idx="7">
                  <c:v>201976992</c:v>
                </c:pt>
                <c:pt idx="8">
                  <c:v>242496896</c:v>
                </c:pt>
                <c:pt idx="9">
                  <c:v>146083584</c:v>
                </c:pt>
                <c:pt idx="10">
                  <c:v>132449896</c:v>
                </c:pt>
                <c:pt idx="11">
                  <c:v>74303600</c:v>
                </c:pt>
                <c:pt idx="12">
                  <c:v>-70354128</c:v>
                </c:pt>
                <c:pt idx="13">
                  <c:v>-90433912</c:v>
                </c:pt>
                <c:pt idx="14">
                  <c:v>-186956512</c:v>
                </c:pt>
                <c:pt idx="15">
                  <c:v>-196021376</c:v>
                </c:pt>
                <c:pt idx="16">
                  <c:v>-165814800</c:v>
                </c:pt>
                <c:pt idx="17">
                  <c:v>-105679504</c:v>
                </c:pt>
                <c:pt idx="18">
                  <c:v>-45701800</c:v>
                </c:pt>
                <c:pt idx="19">
                  <c:v>4145904</c:v>
                </c:pt>
                <c:pt idx="20">
                  <c:v>46840152</c:v>
                </c:pt>
                <c:pt idx="21">
                  <c:v>75063952</c:v>
                </c:pt>
                <c:pt idx="22">
                  <c:v>98671896</c:v>
                </c:pt>
                <c:pt idx="23">
                  <c:v>103756448</c:v>
                </c:pt>
                <c:pt idx="24">
                  <c:v>93060872</c:v>
                </c:pt>
                <c:pt idx="25">
                  <c:v>96273760</c:v>
                </c:pt>
                <c:pt idx="26">
                  <c:v>79942440</c:v>
                </c:pt>
                <c:pt idx="27">
                  <c:v>104479640</c:v>
                </c:pt>
                <c:pt idx="28">
                  <c:v>138067744</c:v>
                </c:pt>
                <c:pt idx="29">
                  <c:v>147164912</c:v>
                </c:pt>
                <c:pt idx="30">
                  <c:v>172802320</c:v>
                </c:pt>
                <c:pt idx="31">
                  <c:v>172393616</c:v>
                </c:pt>
                <c:pt idx="32">
                  <c:v>174872128</c:v>
                </c:pt>
                <c:pt idx="33">
                  <c:v>204822464</c:v>
                </c:pt>
                <c:pt idx="34">
                  <c:v>227531344</c:v>
                </c:pt>
                <c:pt idx="35">
                  <c:v>252138288</c:v>
                </c:pt>
                <c:pt idx="36">
                  <c:v>249888400</c:v>
                </c:pt>
                <c:pt idx="37">
                  <c:v>242630448</c:v>
                </c:pt>
                <c:pt idx="38">
                  <c:v>241996304</c:v>
                </c:pt>
                <c:pt idx="39">
                  <c:v>243643008</c:v>
                </c:pt>
                <c:pt idx="40">
                  <c:v>256074928</c:v>
                </c:pt>
                <c:pt idx="41">
                  <c:v>257819648</c:v>
                </c:pt>
                <c:pt idx="42">
                  <c:v>288108480</c:v>
                </c:pt>
                <c:pt idx="43">
                  <c:v>279470240</c:v>
                </c:pt>
                <c:pt idx="44">
                  <c:v>276566144</c:v>
                </c:pt>
                <c:pt idx="45">
                  <c:v>285299104</c:v>
                </c:pt>
                <c:pt idx="46">
                  <c:v>260057376</c:v>
                </c:pt>
                <c:pt idx="47">
                  <c:v>254645952</c:v>
                </c:pt>
                <c:pt idx="48">
                  <c:v>260010144</c:v>
                </c:pt>
                <c:pt idx="49">
                  <c:v>255948208</c:v>
                </c:pt>
                <c:pt idx="50">
                  <c:v>277663744</c:v>
                </c:pt>
                <c:pt idx="51">
                  <c:v>260863024</c:v>
                </c:pt>
                <c:pt idx="52">
                  <c:v>233463200</c:v>
                </c:pt>
                <c:pt idx="53">
                  <c:v>219092416</c:v>
                </c:pt>
                <c:pt idx="54">
                  <c:v>176476048</c:v>
                </c:pt>
                <c:pt idx="55">
                  <c:v>170756128</c:v>
                </c:pt>
                <c:pt idx="56">
                  <c:v>184274400</c:v>
                </c:pt>
                <c:pt idx="57">
                  <c:v>178053600</c:v>
                </c:pt>
                <c:pt idx="58">
                  <c:v>178659872</c:v>
                </c:pt>
                <c:pt idx="59">
                  <c:v>220771008</c:v>
                </c:pt>
                <c:pt idx="60">
                  <c:v>267962912</c:v>
                </c:pt>
                <c:pt idx="61">
                  <c:v>344331136</c:v>
                </c:pt>
                <c:pt idx="62">
                  <c:v>464384832</c:v>
                </c:pt>
                <c:pt idx="63">
                  <c:v>516723328</c:v>
                </c:pt>
                <c:pt idx="64">
                  <c:v>525451584</c:v>
                </c:pt>
                <c:pt idx="65">
                  <c:v>512547520</c:v>
                </c:pt>
                <c:pt idx="66">
                  <c:v>435388384</c:v>
                </c:pt>
              </c:numCache>
            </c:numRef>
          </c:val>
          <c:extLst>
            <c:ext xmlns:c16="http://schemas.microsoft.com/office/drawing/2014/chart" uri="{C3380CC4-5D6E-409C-BE32-E72D297353CC}">
              <c16:uniqueId val="{00000001-836F-4FE9-91AB-E8F9EEAC3615}"/>
            </c:ext>
          </c:extLst>
        </c:ser>
        <c:ser>
          <c:idx val="1"/>
          <c:order val="1"/>
          <c:tx>
            <c:strRef>
              <c:f>Sheet1!$C$1</c:f>
              <c:strCache>
                <c:ptCount val="1"/>
                <c:pt idx="0">
                  <c:v>12-Month Supply (Inverted)</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General</c:formatCode>
                <c:ptCount val="68"/>
                <c:pt idx="0">
                  <c:v>-193719195</c:v>
                </c:pt>
                <c:pt idx="1">
                  <c:v>-201145932</c:v>
                </c:pt>
                <c:pt idx="2">
                  <c:v>-218899482</c:v>
                </c:pt>
                <c:pt idx="3">
                  <c:v>-221175718</c:v>
                </c:pt>
                <c:pt idx="4">
                  <c:v>-206627219</c:v>
                </c:pt>
                <c:pt idx="5">
                  <c:v>-219220113</c:v>
                </c:pt>
                <c:pt idx="6">
                  <c:v>-206951237</c:v>
                </c:pt>
                <c:pt idx="7">
                  <c:v>-208981555</c:v>
                </c:pt>
                <c:pt idx="8">
                  <c:v>-214023184</c:v>
                </c:pt>
                <c:pt idx="9">
                  <c:v>-211072053</c:v>
                </c:pt>
                <c:pt idx="10">
                  <c:v>-214383320</c:v>
                </c:pt>
                <c:pt idx="11">
                  <c:v>-210876079</c:v>
                </c:pt>
                <c:pt idx="12">
                  <c:v>-184943166</c:v>
                </c:pt>
                <c:pt idx="13">
                  <c:v>-144011826</c:v>
                </c:pt>
                <c:pt idx="14">
                  <c:v>-112166962</c:v>
                </c:pt>
                <c:pt idx="15">
                  <c:v>-66584487</c:v>
                </c:pt>
                <c:pt idx="16">
                  <c:v>-28535232</c:v>
                </c:pt>
                <c:pt idx="17">
                  <c:v>-8746866</c:v>
                </c:pt>
                <c:pt idx="18">
                  <c:v>-2685232</c:v>
                </c:pt>
                <c:pt idx="19">
                  <c:v>8412708</c:v>
                </c:pt>
                <c:pt idx="20">
                  <c:v>9071586</c:v>
                </c:pt>
                <c:pt idx="21">
                  <c:v>8779660</c:v>
                </c:pt>
                <c:pt idx="22">
                  <c:v>16386311</c:v>
                </c:pt>
                <c:pt idx="23">
                  <c:v>12469204</c:v>
                </c:pt>
                <c:pt idx="24">
                  <c:v>19527529</c:v>
                </c:pt>
                <c:pt idx="25">
                  <c:v>21555806</c:v>
                </c:pt>
                <c:pt idx="26">
                  <c:v>29230361</c:v>
                </c:pt>
                <c:pt idx="27">
                  <c:v>16829188</c:v>
                </c:pt>
                <c:pt idx="28">
                  <c:v>10522957</c:v>
                </c:pt>
                <c:pt idx="29">
                  <c:v>-3584097</c:v>
                </c:pt>
                <c:pt idx="30">
                  <c:v>-28932589</c:v>
                </c:pt>
                <c:pt idx="31">
                  <c:v>-21585442</c:v>
                </c:pt>
                <c:pt idx="32">
                  <c:v>-38967952</c:v>
                </c:pt>
                <c:pt idx="33">
                  <c:v>-44630136</c:v>
                </c:pt>
                <c:pt idx="34">
                  <c:v>-60409553</c:v>
                </c:pt>
                <c:pt idx="35">
                  <c:v>-91401104</c:v>
                </c:pt>
                <c:pt idx="36">
                  <c:v>-99701780</c:v>
                </c:pt>
                <c:pt idx="37">
                  <c:v>-113289617</c:v>
                </c:pt>
                <c:pt idx="38">
                  <c:v>-117159217</c:v>
                </c:pt>
                <c:pt idx="39">
                  <c:v>-125981736</c:v>
                </c:pt>
                <c:pt idx="40">
                  <c:v>-140594100</c:v>
                </c:pt>
                <c:pt idx="41">
                  <c:v>-147657014</c:v>
                </c:pt>
                <c:pt idx="42">
                  <c:v>-164610131</c:v>
                </c:pt>
                <c:pt idx="43">
                  <c:v>-174239097</c:v>
                </c:pt>
                <c:pt idx="44">
                  <c:v>-188753240</c:v>
                </c:pt>
                <c:pt idx="45">
                  <c:v>-202227333</c:v>
                </c:pt>
                <c:pt idx="46">
                  <c:v>-217949147</c:v>
                </c:pt>
                <c:pt idx="47">
                  <c:v>-225860787</c:v>
                </c:pt>
                <c:pt idx="48">
                  <c:v>-211343213</c:v>
                </c:pt>
                <c:pt idx="49">
                  <c:v>-220348802</c:v>
                </c:pt>
                <c:pt idx="50">
                  <c:v>-214883039</c:v>
                </c:pt>
                <c:pt idx="51">
                  <c:v>-221801822</c:v>
                </c:pt>
                <c:pt idx="52">
                  <c:v>-230250503</c:v>
                </c:pt>
                <c:pt idx="53">
                  <c:v>-241961238</c:v>
                </c:pt>
                <c:pt idx="54">
                  <c:v>-241168555</c:v>
                </c:pt>
                <c:pt idx="55">
                  <c:v>-245542158</c:v>
                </c:pt>
                <c:pt idx="56">
                  <c:v>-275409047</c:v>
                </c:pt>
                <c:pt idx="57">
                  <c:v>-276538269</c:v>
                </c:pt>
                <c:pt idx="58">
                  <c:v>-290913118</c:v>
                </c:pt>
                <c:pt idx="59">
                  <c:v>-302799590</c:v>
                </c:pt>
                <c:pt idx="60">
                  <c:v>-287570912</c:v>
                </c:pt>
                <c:pt idx="61">
                  <c:v>-295020993</c:v>
                </c:pt>
                <c:pt idx="62">
                  <c:v>-305793672</c:v>
                </c:pt>
                <c:pt idx="63">
                  <c:v>-300880785</c:v>
                </c:pt>
                <c:pt idx="64">
                  <c:v>-324241658</c:v>
                </c:pt>
                <c:pt idx="65">
                  <c:v>-323214140</c:v>
                </c:pt>
                <c:pt idx="66">
                  <c:v>-348982889</c:v>
                </c:pt>
              </c:numCache>
            </c:numRef>
          </c:val>
          <c:extLst>
            <c:ext xmlns:c16="http://schemas.microsoft.com/office/drawing/2014/chart" uri="{C3380CC4-5D6E-409C-BE32-E72D297353CC}">
              <c16:uniqueId val="{00000002-836F-4FE9-91AB-E8F9EEAC3615}"/>
            </c:ext>
          </c:extLst>
        </c:ser>
        <c:dLbls>
          <c:showLegendKey val="0"/>
          <c:showVal val="0"/>
          <c:showCatName val="0"/>
          <c:showSerName val="0"/>
          <c:showPercent val="0"/>
          <c:showBubbleSize val="0"/>
        </c:dLbls>
        <c:gapWidth val="50"/>
        <c:overlap val="100"/>
        <c:axId val="150049152"/>
        <c:axId val="149973632"/>
      </c:barChart>
      <c:lineChart>
        <c:grouping val="standard"/>
        <c:varyColors val="0"/>
        <c:ser>
          <c:idx val="2"/>
          <c:order val="2"/>
          <c:tx>
            <c:strRef>
              <c:f>Sheet1!$D$1</c:f>
              <c:strCache>
                <c:ptCount val="1"/>
                <c:pt idx="0">
                  <c:v>12-Month Excess Supply/Demand</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c:formatCode>
                <c:ptCount val="68"/>
                <c:pt idx="0">
                  <c:v>41447797</c:v>
                </c:pt>
                <c:pt idx="1">
                  <c:v>41034740</c:v>
                </c:pt>
                <c:pt idx="2">
                  <c:v>56350214</c:v>
                </c:pt>
                <c:pt idx="3">
                  <c:v>20912330</c:v>
                </c:pt>
                <c:pt idx="4">
                  <c:v>20021837</c:v>
                </c:pt>
                <c:pt idx="5">
                  <c:v>-15656785</c:v>
                </c:pt>
                <c:pt idx="6">
                  <c:v>-11744037</c:v>
                </c:pt>
                <c:pt idx="7">
                  <c:v>-7004563</c:v>
                </c:pt>
                <c:pt idx="8">
                  <c:v>28473712</c:v>
                </c:pt>
                <c:pt idx="9">
                  <c:v>-64988469</c:v>
                </c:pt>
                <c:pt idx="10">
                  <c:v>-81933424</c:v>
                </c:pt>
                <c:pt idx="11">
                  <c:v>-136572479</c:v>
                </c:pt>
                <c:pt idx="12">
                  <c:v>-255297294</c:v>
                </c:pt>
                <c:pt idx="13">
                  <c:v>-234445738</c:v>
                </c:pt>
                <c:pt idx="14">
                  <c:v>-299123474</c:v>
                </c:pt>
                <c:pt idx="15">
                  <c:v>-262605863</c:v>
                </c:pt>
                <c:pt idx="16">
                  <c:v>-194350032</c:v>
                </c:pt>
                <c:pt idx="17">
                  <c:v>-114426370</c:v>
                </c:pt>
                <c:pt idx="18">
                  <c:v>-48387032</c:v>
                </c:pt>
                <c:pt idx="19">
                  <c:v>12558612</c:v>
                </c:pt>
                <c:pt idx="20">
                  <c:v>55911738</c:v>
                </c:pt>
                <c:pt idx="21">
                  <c:v>83843612</c:v>
                </c:pt>
                <c:pt idx="22">
                  <c:v>115058207</c:v>
                </c:pt>
                <c:pt idx="23">
                  <c:v>116225652</c:v>
                </c:pt>
                <c:pt idx="24">
                  <c:v>112588401</c:v>
                </c:pt>
                <c:pt idx="25">
                  <c:v>117829566</c:v>
                </c:pt>
                <c:pt idx="26">
                  <c:v>109172801</c:v>
                </c:pt>
                <c:pt idx="27">
                  <c:v>121308828</c:v>
                </c:pt>
                <c:pt idx="28">
                  <c:v>148590701</c:v>
                </c:pt>
                <c:pt idx="29">
                  <c:v>143580815</c:v>
                </c:pt>
                <c:pt idx="30">
                  <c:v>143869731</c:v>
                </c:pt>
                <c:pt idx="31">
                  <c:v>150808174</c:v>
                </c:pt>
                <c:pt idx="32">
                  <c:v>135904176</c:v>
                </c:pt>
                <c:pt idx="33">
                  <c:v>160192328</c:v>
                </c:pt>
                <c:pt idx="34">
                  <c:v>167121791</c:v>
                </c:pt>
                <c:pt idx="35">
                  <c:v>160737184</c:v>
                </c:pt>
                <c:pt idx="36">
                  <c:v>150186620</c:v>
                </c:pt>
                <c:pt idx="37">
                  <c:v>129340831</c:v>
                </c:pt>
                <c:pt idx="38">
                  <c:v>124837087</c:v>
                </c:pt>
                <c:pt idx="39">
                  <c:v>117661272</c:v>
                </c:pt>
                <c:pt idx="40">
                  <c:v>115480828</c:v>
                </c:pt>
                <c:pt idx="41">
                  <c:v>110162634</c:v>
                </c:pt>
                <c:pt idx="42">
                  <c:v>123498349</c:v>
                </c:pt>
                <c:pt idx="43">
                  <c:v>105231143</c:v>
                </c:pt>
                <c:pt idx="44">
                  <c:v>87812904</c:v>
                </c:pt>
                <c:pt idx="45">
                  <c:v>83071771</c:v>
                </c:pt>
                <c:pt idx="46">
                  <c:v>42108229</c:v>
                </c:pt>
                <c:pt idx="47">
                  <c:v>28785165</c:v>
                </c:pt>
                <c:pt idx="48">
                  <c:v>48666931</c:v>
                </c:pt>
                <c:pt idx="49">
                  <c:v>35599406</c:v>
                </c:pt>
                <c:pt idx="50">
                  <c:v>62780705</c:v>
                </c:pt>
                <c:pt idx="51">
                  <c:v>39061202</c:v>
                </c:pt>
                <c:pt idx="52">
                  <c:v>3212697</c:v>
                </c:pt>
                <c:pt idx="53">
                  <c:v>-22868822</c:v>
                </c:pt>
                <c:pt idx="54">
                  <c:v>-64692507</c:v>
                </c:pt>
                <c:pt idx="55">
                  <c:v>-74786030</c:v>
                </c:pt>
                <c:pt idx="56">
                  <c:v>-91134647</c:v>
                </c:pt>
                <c:pt idx="57">
                  <c:v>-98484669</c:v>
                </c:pt>
                <c:pt idx="58">
                  <c:v>-112253246</c:v>
                </c:pt>
                <c:pt idx="59">
                  <c:v>-82028582</c:v>
                </c:pt>
                <c:pt idx="60">
                  <c:v>-19608000</c:v>
                </c:pt>
                <c:pt idx="61">
                  <c:v>49310143</c:v>
                </c:pt>
                <c:pt idx="62">
                  <c:v>158591160</c:v>
                </c:pt>
                <c:pt idx="63">
                  <c:v>215842543</c:v>
                </c:pt>
                <c:pt idx="64">
                  <c:v>201209926</c:v>
                </c:pt>
                <c:pt idx="65">
                  <c:v>189333380</c:v>
                </c:pt>
                <c:pt idx="66">
                  <c:v>86405495</c:v>
                </c:pt>
              </c:numCache>
            </c:numRef>
          </c:val>
          <c:smooth val="0"/>
          <c:extLst>
            <c:ext xmlns:c16="http://schemas.microsoft.com/office/drawing/2014/chart" uri="{C3380CC4-5D6E-409C-BE32-E72D297353CC}">
              <c16:uniqueId val="{00000003-836F-4FE9-91AB-E8F9EEAC3615}"/>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600000000"/>
          <c:min val="-600000000"/>
        </c:scaling>
        <c:delete val="0"/>
        <c:axPos val="l"/>
        <c:majorGridlines>
          <c:spPr>
            <a:ln>
              <a:solidFill>
                <a:schemeClr val="bg1">
                  <a:lumMod val="85000"/>
                </a:schemeClr>
              </a:solidFill>
            </a:ln>
          </c:spPr>
        </c:majorGridlines>
        <c:numFmt formatCode="#,##0,,&quot;M&quot;_);\(#,##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100000000"/>
      </c:valAx>
      <c:valAx>
        <c:axId val="149973632"/>
        <c:scaling>
          <c:orientation val="minMax"/>
          <c:min val="-600000000"/>
        </c:scaling>
        <c:delete val="0"/>
        <c:axPos val="r"/>
        <c:numFmt formatCode="#,##0,,&quot;M&quot;_);\(#,##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egendEntry>
        <c:idx val="1"/>
        <c:delete val="1"/>
      </c:legendEntry>
      <c:layout>
        <c:manualLayout>
          <c:xMode val="edge"/>
          <c:yMode val="edge"/>
          <c:x val="5.2676490078619777E-2"/>
          <c:y val="0.91526814162556747"/>
          <c:w val="0.89999994357027491"/>
          <c:h val="4.388189616242288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546282393784275E-2"/>
          <c:y val="3.0514920612845733E-2"/>
          <c:w val="0.89909793136379679"/>
          <c:h val="0.7810429491768075"/>
        </c:manualLayout>
      </c:layout>
      <c:barChart>
        <c:barDir val="col"/>
        <c:grouping val="clustered"/>
        <c:varyColors val="0"/>
        <c:ser>
          <c:idx val="3"/>
          <c:order val="3"/>
          <c:tx>
            <c:strRef>
              <c:f>'3_V'!$W$1</c:f>
              <c:strCache>
                <c:ptCount val="1"/>
                <c:pt idx="0">
                  <c:v>zebra</c:v>
                </c:pt>
              </c:strCache>
            </c:strRef>
          </c:tx>
          <c:spPr>
            <a:solidFill>
              <a:srgbClr val="D9D9D9">
                <a:alpha val="32941"/>
              </a:srgbClr>
            </a:solidFill>
            <a:ln>
              <a:noFill/>
            </a:ln>
            <a:effectLst/>
          </c:spPr>
          <c:invertIfNegative val="0"/>
          <c:cat>
            <c:numRef>
              <c:f>'3_V'!$S$2:$S$69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1">
                  <c:v>44287</c:v>
                </c:pt>
                <c:pt idx="62">
                  <c:v>44378</c:v>
                </c:pt>
                <c:pt idx="63">
                  <c:v>44470</c:v>
                </c:pt>
                <c:pt idx="64">
                  <c:v>44562</c:v>
                </c:pt>
              </c:numCache>
            </c:numRef>
          </c:cat>
          <c:val>
            <c:numRef>
              <c:f>'3_V'!$W$2:$W$69</c:f>
              <c:numCache>
                <c:formatCode>General</c:formatCode>
                <c:ptCount val="68"/>
                <c:pt idx="0">
                  <c:v>1000000000</c:v>
                </c:pt>
                <c:pt idx="1">
                  <c:v>1000000000</c:v>
                </c:pt>
                <c:pt idx="2">
                  <c:v>1000000000</c:v>
                </c:pt>
                <c:pt idx="3">
                  <c:v>1000000000</c:v>
                </c:pt>
                <c:pt idx="4">
                  <c:v>0</c:v>
                </c:pt>
                <c:pt idx="5">
                  <c:v>0</c:v>
                </c:pt>
                <c:pt idx="6">
                  <c:v>0</c:v>
                </c:pt>
                <c:pt idx="7">
                  <c:v>0</c:v>
                </c:pt>
                <c:pt idx="8">
                  <c:v>1000000000</c:v>
                </c:pt>
                <c:pt idx="9">
                  <c:v>1000000000</c:v>
                </c:pt>
                <c:pt idx="10">
                  <c:v>1000000000</c:v>
                </c:pt>
                <c:pt idx="11">
                  <c:v>1000000000</c:v>
                </c:pt>
                <c:pt idx="12">
                  <c:v>0</c:v>
                </c:pt>
                <c:pt idx="13">
                  <c:v>0</c:v>
                </c:pt>
                <c:pt idx="14">
                  <c:v>0</c:v>
                </c:pt>
                <c:pt idx="15">
                  <c:v>0</c:v>
                </c:pt>
                <c:pt idx="16">
                  <c:v>1000000000</c:v>
                </c:pt>
                <c:pt idx="17">
                  <c:v>1000000000</c:v>
                </c:pt>
                <c:pt idx="18">
                  <c:v>1000000000</c:v>
                </c:pt>
                <c:pt idx="19">
                  <c:v>1000000000</c:v>
                </c:pt>
                <c:pt idx="20">
                  <c:v>0</c:v>
                </c:pt>
                <c:pt idx="21">
                  <c:v>0</c:v>
                </c:pt>
                <c:pt idx="22">
                  <c:v>0</c:v>
                </c:pt>
                <c:pt idx="23">
                  <c:v>0</c:v>
                </c:pt>
                <c:pt idx="24">
                  <c:v>1000000000</c:v>
                </c:pt>
                <c:pt idx="25">
                  <c:v>1000000000</c:v>
                </c:pt>
                <c:pt idx="26">
                  <c:v>1000000000</c:v>
                </c:pt>
                <c:pt idx="27">
                  <c:v>1000000000</c:v>
                </c:pt>
                <c:pt idx="28">
                  <c:v>0</c:v>
                </c:pt>
                <c:pt idx="29">
                  <c:v>0</c:v>
                </c:pt>
                <c:pt idx="30">
                  <c:v>0</c:v>
                </c:pt>
                <c:pt idx="31">
                  <c:v>0</c:v>
                </c:pt>
                <c:pt idx="32">
                  <c:v>1000000000</c:v>
                </c:pt>
                <c:pt idx="33">
                  <c:v>1000000000</c:v>
                </c:pt>
                <c:pt idx="34">
                  <c:v>1000000000</c:v>
                </c:pt>
                <c:pt idx="35">
                  <c:v>1000000000</c:v>
                </c:pt>
                <c:pt idx="36">
                  <c:v>0</c:v>
                </c:pt>
                <c:pt idx="37">
                  <c:v>0</c:v>
                </c:pt>
                <c:pt idx="38">
                  <c:v>0</c:v>
                </c:pt>
                <c:pt idx="39">
                  <c:v>0</c:v>
                </c:pt>
                <c:pt idx="40">
                  <c:v>1000000000</c:v>
                </c:pt>
                <c:pt idx="41">
                  <c:v>1000000000</c:v>
                </c:pt>
                <c:pt idx="42">
                  <c:v>1000000000</c:v>
                </c:pt>
                <c:pt idx="43">
                  <c:v>1000000000</c:v>
                </c:pt>
                <c:pt idx="44">
                  <c:v>0</c:v>
                </c:pt>
                <c:pt idx="45">
                  <c:v>0</c:v>
                </c:pt>
                <c:pt idx="46">
                  <c:v>0</c:v>
                </c:pt>
                <c:pt idx="47">
                  <c:v>0</c:v>
                </c:pt>
                <c:pt idx="48">
                  <c:v>1000000000</c:v>
                </c:pt>
                <c:pt idx="49">
                  <c:v>1000000000</c:v>
                </c:pt>
                <c:pt idx="50">
                  <c:v>1000000000</c:v>
                </c:pt>
                <c:pt idx="51">
                  <c:v>1000000000</c:v>
                </c:pt>
                <c:pt idx="52">
                  <c:v>0</c:v>
                </c:pt>
                <c:pt idx="53">
                  <c:v>0</c:v>
                </c:pt>
                <c:pt idx="54">
                  <c:v>0</c:v>
                </c:pt>
                <c:pt idx="55">
                  <c:v>0</c:v>
                </c:pt>
                <c:pt idx="56">
                  <c:v>1000000000</c:v>
                </c:pt>
                <c:pt idx="57">
                  <c:v>1000000000</c:v>
                </c:pt>
                <c:pt idx="58">
                  <c:v>1000000000</c:v>
                </c:pt>
                <c:pt idx="59">
                  <c:v>1000000000</c:v>
                </c:pt>
                <c:pt idx="60">
                  <c:v>0</c:v>
                </c:pt>
                <c:pt idx="61">
                  <c:v>0</c:v>
                </c:pt>
                <c:pt idx="62">
                  <c:v>0</c:v>
                </c:pt>
                <c:pt idx="63">
                  <c:v>0</c:v>
                </c:pt>
                <c:pt idx="64">
                  <c:v>1000000000</c:v>
                </c:pt>
                <c:pt idx="65">
                  <c:v>1000000000</c:v>
                </c:pt>
                <c:pt idx="66">
                  <c:v>1000000000</c:v>
                </c:pt>
                <c:pt idx="67">
                  <c:v>1000000000</c:v>
                </c:pt>
              </c:numCache>
            </c:numRef>
          </c:val>
          <c:extLst>
            <c:ext xmlns:c16="http://schemas.microsoft.com/office/drawing/2014/chart" uri="{C3380CC4-5D6E-409C-BE32-E72D297353CC}">
              <c16:uniqueId val="{00000000-6A27-4660-ACE3-5143EF217A09}"/>
            </c:ext>
          </c:extLst>
        </c:ser>
        <c:dLbls>
          <c:showLegendKey val="0"/>
          <c:showVal val="0"/>
          <c:showCatName val="0"/>
          <c:showSerName val="0"/>
          <c:showPercent val="0"/>
          <c:showBubbleSize val="0"/>
        </c:dLbls>
        <c:gapWidth val="0"/>
        <c:axId val="1755544031"/>
        <c:axId val="1755539455"/>
      </c:barChart>
      <c:lineChart>
        <c:grouping val="standard"/>
        <c:varyColors val="0"/>
        <c:ser>
          <c:idx val="0"/>
          <c:order val="0"/>
          <c:tx>
            <c:strRef>
              <c:f>'3_V'!$T$1</c:f>
              <c:strCache>
                <c:ptCount val="1"/>
                <c:pt idx="0">
                  <c:v>Flex</c:v>
                </c:pt>
              </c:strCache>
            </c:strRef>
          </c:tx>
          <c:spPr>
            <a:ln w="50800" cap="rnd">
              <a:solidFill>
                <a:srgbClr val="0555B6"/>
              </a:solidFill>
              <a:round/>
            </a:ln>
            <a:effectLst/>
          </c:spPr>
          <c:marker>
            <c:symbol val="none"/>
          </c:marker>
          <c:cat>
            <c:numRef>
              <c:f>'3_V'!$S$2:$S$69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1">
                  <c:v>44287</c:v>
                </c:pt>
                <c:pt idx="62">
                  <c:v>44378</c:v>
                </c:pt>
                <c:pt idx="63">
                  <c:v>44470</c:v>
                </c:pt>
                <c:pt idx="64">
                  <c:v>44562</c:v>
                </c:pt>
              </c:numCache>
            </c:numRef>
          </c:cat>
          <c:val>
            <c:numRef>
              <c:f>'3_V'!$T$2:$T$69</c:f>
              <c:numCache>
                <c:formatCode>0.0%</c:formatCode>
                <c:ptCount val="68"/>
                <c:pt idx="0">
                  <c:v>0.117805048823357</c:v>
                </c:pt>
                <c:pt idx="1">
                  <c:v>0.113509066402912</c:v>
                </c:pt>
                <c:pt idx="2">
                  <c:v>0.110206864774227</c:v>
                </c:pt>
                <c:pt idx="3">
                  <c:v>0.11083846539259</c:v>
                </c:pt>
                <c:pt idx="4">
                  <c:v>0.112875945866108</c:v>
                </c:pt>
                <c:pt idx="5">
                  <c:v>0.111608266830444</c:v>
                </c:pt>
                <c:pt idx="6">
                  <c:v>0.10982047021389001</c:v>
                </c:pt>
                <c:pt idx="7">
                  <c:v>0.10855532437562899</c:v>
                </c:pt>
                <c:pt idx="8">
                  <c:v>0.108794137835503</c:v>
                </c:pt>
                <c:pt idx="9">
                  <c:v>0.11121658980846399</c:v>
                </c:pt>
                <c:pt idx="10">
                  <c:v>0.11323530226945901</c:v>
                </c:pt>
                <c:pt idx="11">
                  <c:v>0.114644788205624</c:v>
                </c:pt>
                <c:pt idx="12">
                  <c:v>0.11917482316494001</c:v>
                </c:pt>
                <c:pt idx="13">
                  <c:v>0.12411274760961501</c:v>
                </c:pt>
                <c:pt idx="14">
                  <c:v>0.12817133963108099</c:v>
                </c:pt>
                <c:pt idx="15">
                  <c:v>0.13034091889858199</c:v>
                </c:pt>
                <c:pt idx="16">
                  <c:v>0.13206079602241499</c:v>
                </c:pt>
                <c:pt idx="17">
                  <c:v>0.132446944713593</c:v>
                </c:pt>
                <c:pt idx="18">
                  <c:v>0.13269016146659901</c:v>
                </c:pt>
                <c:pt idx="19">
                  <c:v>0.132586419582367</c:v>
                </c:pt>
                <c:pt idx="20">
                  <c:v>0.130202621221542</c:v>
                </c:pt>
                <c:pt idx="21">
                  <c:v>0.12911947071552299</c:v>
                </c:pt>
                <c:pt idx="22">
                  <c:v>0.12718369066715199</c:v>
                </c:pt>
                <c:pt idx="23">
                  <c:v>0.125879526138306</c:v>
                </c:pt>
                <c:pt idx="24">
                  <c:v>0.12515282630920399</c:v>
                </c:pt>
                <c:pt idx="25">
                  <c:v>0.123823329806328</c:v>
                </c:pt>
                <c:pt idx="26">
                  <c:v>0.121433898806572</c:v>
                </c:pt>
                <c:pt idx="27">
                  <c:v>0.118816412985325</c:v>
                </c:pt>
                <c:pt idx="28">
                  <c:v>0.116588152945042</c:v>
                </c:pt>
                <c:pt idx="29">
                  <c:v>0.114270694553852</c:v>
                </c:pt>
                <c:pt idx="30">
                  <c:v>0.112392120063305</c:v>
                </c:pt>
                <c:pt idx="31">
                  <c:v>0.109434604644775</c:v>
                </c:pt>
                <c:pt idx="32">
                  <c:v>0.104659087955952</c:v>
                </c:pt>
                <c:pt idx="33">
                  <c:v>0.10164863616228099</c:v>
                </c:pt>
                <c:pt idx="34">
                  <c:v>9.80941206216812E-2</c:v>
                </c:pt>
                <c:pt idx="35">
                  <c:v>9.3843430280685397E-2</c:v>
                </c:pt>
                <c:pt idx="36">
                  <c:v>9.2667147517204299E-2</c:v>
                </c:pt>
                <c:pt idx="37">
                  <c:v>8.9356377720832797E-2</c:v>
                </c:pt>
                <c:pt idx="38">
                  <c:v>8.5912980139255496E-2</c:v>
                </c:pt>
                <c:pt idx="39">
                  <c:v>8.1332340836525005E-2</c:v>
                </c:pt>
                <c:pt idx="40">
                  <c:v>7.8481458127498599E-2</c:v>
                </c:pt>
                <c:pt idx="41">
                  <c:v>7.5582750141620594E-2</c:v>
                </c:pt>
                <c:pt idx="42">
                  <c:v>7.2762034833431202E-2</c:v>
                </c:pt>
                <c:pt idx="43">
                  <c:v>7.1605131030082703E-2</c:v>
                </c:pt>
                <c:pt idx="44">
                  <c:v>7.1111179888248402E-2</c:v>
                </c:pt>
                <c:pt idx="45">
                  <c:v>6.9546230137348203E-2</c:v>
                </c:pt>
                <c:pt idx="46">
                  <c:v>6.8718180060386699E-2</c:v>
                </c:pt>
                <c:pt idx="47">
                  <c:v>6.7763261497020694E-2</c:v>
                </c:pt>
                <c:pt idx="48">
                  <c:v>6.7847937345504802E-2</c:v>
                </c:pt>
                <c:pt idx="49">
                  <c:v>6.7084752023220104E-2</c:v>
                </c:pt>
                <c:pt idx="50">
                  <c:v>6.4487613737583202E-2</c:v>
                </c:pt>
                <c:pt idx="51">
                  <c:v>6.4252465963363606E-2</c:v>
                </c:pt>
                <c:pt idx="52">
                  <c:v>6.5728522837162004E-2</c:v>
                </c:pt>
                <c:pt idx="53">
                  <c:v>6.4643017947673798E-2</c:v>
                </c:pt>
                <c:pt idx="54">
                  <c:v>6.4698867499828297E-2</c:v>
                </c:pt>
                <c:pt idx="55">
                  <c:v>6.4040489494800595E-2</c:v>
                </c:pt>
                <c:pt idx="56">
                  <c:v>6.5528146922588307E-2</c:v>
                </c:pt>
                <c:pt idx="57">
                  <c:v>6.7137025296688094E-2</c:v>
                </c:pt>
                <c:pt idx="58">
                  <c:v>7.0398576557636303E-2</c:v>
                </c:pt>
                <c:pt idx="59">
                  <c:v>7.00332745909691E-2</c:v>
                </c:pt>
                <c:pt idx="60">
                  <c:v>7.1001909673214E-2</c:v>
                </c:pt>
                <c:pt idx="61">
                  <c:v>6.7919455468654605E-2</c:v>
                </c:pt>
                <c:pt idx="62">
                  <c:v>6.5207757055759402E-2</c:v>
                </c:pt>
                <c:pt idx="63">
                  <c:v>6.1799161136150402E-2</c:v>
                </c:pt>
                <c:pt idx="64">
                  <c:v>5.9096869081258802E-2</c:v>
                </c:pt>
                <c:pt idx="65">
                  <c:v>5.84377720952034E-2</c:v>
                </c:pt>
                <c:pt idx="66">
                  <c:v>5.7959605008363703E-2</c:v>
                </c:pt>
              </c:numCache>
            </c:numRef>
          </c:val>
          <c:smooth val="0"/>
          <c:extLst>
            <c:ext xmlns:c16="http://schemas.microsoft.com/office/drawing/2014/chart" uri="{C3380CC4-5D6E-409C-BE32-E72D297353CC}">
              <c16:uniqueId val="{00000001-6A27-4660-ACE3-5143EF217A09}"/>
            </c:ext>
          </c:extLst>
        </c:ser>
        <c:ser>
          <c:idx val="1"/>
          <c:order val="1"/>
          <c:tx>
            <c:strRef>
              <c:f>'3_V'!$U$1</c:f>
              <c:strCache>
                <c:ptCount val="1"/>
                <c:pt idx="0">
                  <c:v>Logistics</c:v>
                </c:pt>
              </c:strCache>
            </c:strRef>
          </c:tx>
          <c:spPr>
            <a:ln w="50800" cap="rnd">
              <a:solidFill>
                <a:srgbClr val="FFB500"/>
              </a:solidFill>
              <a:round/>
            </a:ln>
            <a:effectLst/>
          </c:spPr>
          <c:marker>
            <c:symbol val="none"/>
          </c:marker>
          <c:cat>
            <c:numRef>
              <c:f>'3_V'!$S$2:$S$69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1">
                  <c:v>44287</c:v>
                </c:pt>
                <c:pt idx="62">
                  <c:v>44378</c:v>
                </c:pt>
                <c:pt idx="63">
                  <c:v>44470</c:v>
                </c:pt>
                <c:pt idx="64">
                  <c:v>44562</c:v>
                </c:pt>
              </c:numCache>
            </c:numRef>
          </c:cat>
          <c:val>
            <c:numRef>
              <c:f>'3_V'!$U$2:$U$69</c:f>
              <c:numCache>
                <c:formatCode>0.0%</c:formatCode>
                <c:ptCount val="68"/>
                <c:pt idx="0">
                  <c:v>8.3111494779586806E-2</c:v>
                </c:pt>
                <c:pt idx="1">
                  <c:v>8.1875428557395893E-2</c:v>
                </c:pt>
                <c:pt idx="2">
                  <c:v>8.0793507397174794E-2</c:v>
                </c:pt>
                <c:pt idx="3">
                  <c:v>8.1377789378166199E-2</c:v>
                </c:pt>
                <c:pt idx="4">
                  <c:v>8.1521511077880901E-2</c:v>
                </c:pt>
                <c:pt idx="5">
                  <c:v>8.2435391843318898E-2</c:v>
                </c:pt>
                <c:pt idx="6">
                  <c:v>8.05789679288864E-2</c:v>
                </c:pt>
                <c:pt idx="7">
                  <c:v>8.1319905817508698E-2</c:v>
                </c:pt>
                <c:pt idx="8">
                  <c:v>7.9501673579216003E-2</c:v>
                </c:pt>
                <c:pt idx="9">
                  <c:v>8.7214812636375399E-2</c:v>
                </c:pt>
                <c:pt idx="10">
                  <c:v>8.6527042090892806E-2</c:v>
                </c:pt>
                <c:pt idx="11">
                  <c:v>9.0748824179172502E-2</c:v>
                </c:pt>
                <c:pt idx="12">
                  <c:v>9.66830104589462E-2</c:v>
                </c:pt>
                <c:pt idx="13">
                  <c:v>0.102302528917789</c:v>
                </c:pt>
                <c:pt idx="14">
                  <c:v>0.105806894600391</c:v>
                </c:pt>
                <c:pt idx="15">
                  <c:v>0.107110179960728</c:v>
                </c:pt>
                <c:pt idx="16">
                  <c:v>0.108249589800835</c:v>
                </c:pt>
                <c:pt idx="17">
                  <c:v>0.10755383223295201</c:v>
                </c:pt>
                <c:pt idx="18">
                  <c:v>0.106556534767151</c:v>
                </c:pt>
                <c:pt idx="19">
                  <c:v>0.103997550904751</c:v>
                </c:pt>
                <c:pt idx="20">
                  <c:v>0.10227154940366701</c:v>
                </c:pt>
                <c:pt idx="21">
                  <c:v>0.100458599627018</c:v>
                </c:pt>
                <c:pt idx="22">
                  <c:v>9.7443684935569805E-2</c:v>
                </c:pt>
                <c:pt idx="23">
                  <c:v>9.4981752336025196E-2</c:v>
                </c:pt>
                <c:pt idx="24">
                  <c:v>9.35053750872612E-2</c:v>
                </c:pt>
                <c:pt idx="25">
                  <c:v>9.0974792838096605E-2</c:v>
                </c:pt>
                <c:pt idx="26">
                  <c:v>8.9041501283645602E-2</c:v>
                </c:pt>
                <c:pt idx="27">
                  <c:v>8.6075745522975894E-2</c:v>
                </c:pt>
                <c:pt idx="28">
                  <c:v>8.3804018795490307E-2</c:v>
                </c:pt>
                <c:pt idx="29">
                  <c:v>8.2201443612575503E-2</c:v>
                </c:pt>
                <c:pt idx="30">
                  <c:v>8.0188304185867296E-2</c:v>
                </c:pt>
                <c:pt idx="31">
                  <c:v>7.6065398752689403E-2</c:v>
                </c:pt>
                <c:pt idx="32">
                  <c:v>7.3592476546764402E-2</c:v>
                </c:pt>
                <c:pt idx="33">
                  <c:v>7.1204639971256298E-2</c:v>
                </c:pt>
                <c:pt idx="34">
                  <c:v>6.8875275552272797E-2</c:v>
                </c:pt>
                <c:pt idx="35">
                  <c:v>6.5687529742717701E-2</c:v>
                </c:pt>
                <c:pt idx="36">
                  <c:v>6.4252667129039806E-2</c:v>
                </c:pt>
                <c:pt idx="37">
                  <c:v>6.3018076121807098E-2</c:v>
                </c:pt>
                <c:pt idx="38">
                  <c:v>6.1256133019924199E-2</c:v>
                </c:pt>
                <c:pt idx="39">
                  <c:v>5.89173324406147E-2</c:v>
                </c:pt>
                <c:pt idx="40">
                  <c:v>5.7960759848356198E-2</c:v>
                </c:pt>
                <c:pt idx="41">
                  <c:v>5.6617386639118202E-2</c:v>
                </c:pt>
                <c:pt idx="42">
                  <c:v>5.3456392139196403E-2</c:v>
                </c:pt>
                <c:pt idx="43">
                  <c:v>5.1848918199539198E-2</c:v>
                </c:pt>
                <c:pt idx="44">
                  <c:v>5.17699047923088E-2</c:v>
                </c:pt>
                <c:pt idx="45">
                  <c:v>5.0944171845912899E-2</c:v>
                </c:pt>
                <c:pt idx="46">
                  <c:v>5.0473492592573201E-2</c:v>
                </c:pt>
                <c:pt idx="47">
                  <c:v>4.9865938723087297E-2</c:v>
                </c:pt>
                <c:pt idx="48">
                  <c:v>4.9083575606346103E-2</c:v>
                </c:pt>
                <c:pt idx="49">
                  <c:v>4.9069914966821698E-2</c:v>
                </c:pt>
                <c:pt idx="50">
                  <c:v>4.6945717185735703E-2</c:v>
                </c:pt>
                <c:pt idx="51">
                  <c:v>4.8140440136194201E-2</c:v>
                </c:pt>
                <c:pt idx="52">
                  <c:v>4.9153130501508699E-2</c:v>
                </c:pt>
                <c:pt idx="53">
                  <c:v>5.1130477339029298E-2</c:v>
                </c:pt>
                <c:pt idx="54">
                  <c:v>5.1682271063327803E-2</c:v>
                </c:pt>
                <c:pt idx="55">
                  <c:v>5.4000139236450202E-2</c:v>
                </c:pt>
                <c:pt idx="56">
                  <c:v>5.5439639836549801E-2</c:v>
                </c:pt>
                <c:pt idx="57">
                  <c:v>5.7449072599410997E-2</c:v>
                </c:pt>
                <c:pt idx="58">
                  <c:v>5.86631447076797E-2</c:v>
                </c:pt>
                <c:pt idx="59">
                  <c:v>5.7996530085802099E-2</c:v>
                </c:pt>
                <c:pt idx="60">
                  <c:v>5.5054042488336598E-2</c:v>
                </c:pt>
                <c:pt idx="61">
                  <c:v>5.18311001360416E-2</c:v>
                </c:pt>
                <c:pt idx="62">
                  <c:v>4.5356575399637201E-2</c:v>
                </c:pt>
                <c:pt idx="63">
                  <c:v>4.0791373699903502E-2</c:v>
                </c:pt>
                <c:pt idx="64">
                  <c:v>3.9792481809854501E-2</c:v>
                </c:pt>
                <c:pt idx="65">
                  <c:v>3.8012959063053103E-2</c:v>
                </c:pt>
                <c:pt idx="66">
                  <c:v>3.9382040500640897E-2</c:v>
                </c:pt>
              </c:numCache>
            </c:numRef>
          </c:val>
          <c:smooth val="0"/>
          <c:extLst>
            <c:ext xmlns:c16="http://schemas.microsoft.com/office/drawing/2014/chart" uri="{C3380CC4-5D6E-409C-BE32-E72D297353CC}">
              <c16:uniqueId val="{00000002-6A27-4660-ACE3-5143EF217A09}"/>
            </c:ext>
          </c:extLst>
        </c:ser>
        <c:ser>
          <c:idx val="2"/>
          <c:order val="2"/>
          <c:tx>
            <c:strRef>
              <c:f>'3_V'!$V$1</c:f>
              <c:strCache>
                <c:ptCount val="1"/>
                <c:pt idx="0">
                  <c:v>Specialized</c:v>
                </c:pt>
              </c:strCache>
            </c:strRef>
          </c:tx>
          <c:spPr>
            <a:ln w="50800" cap="rnd">
              <a:solidFill>
                <a:srgbClr val="00B050"/>
              </a:solidFill>
              <a:round/>
            </a:ln>
            <a:effectLst/>
          </c:spPr>
          <c:marker>
            <c:symbol val="none"/>
          </c:marker>
          <c:dPt>
            <c:idx val="30"/>
            <c:marker>
              <c:symbol val="none"/>
            </c:marker>
            <c:bubble3D val="0"/>
            <c:extLst>
              <c:ext xmlns:c16="http://schemas.microsoft.com/office/drawing/2014/chart" uri="{C3380CC4-5D6E-409C-BE32-E72D297353CC}">
                <c16:uniqueId val="{00000000-C238-4D3B-80CE-E5AE942F7373}"/>
              </c:ext>
            </c:extLst>
          </c:dPt>
          <c:cat>
            <c:numRef>
              <c:f>'3_V'!$S$2:$S$69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1">
                  <c:v>44287</c:v>
                </c:pt>
                <c:pt idx="62">
                  <c:v>44378</c:v>
                </c:pt>
                <c:pt idx="63">
                  <c:v>44470</c:v>
                </c:pt>
                <c:pt idx="64">
                  <c:v>44562</c:v>
                </c:pt>
              </c:numCache>
            </c:numRef>
          </c:cat>
          <c:val>
            <c:numRef>
              <c:f>'3_V'!$V$2:$V$69</c:f>
              <c:numCache>
                <c:formatCode>0.0%</c:formatCode>
                <c:ptCount val="68"/>
                <c:pt idx="0">
                  <c:v>6.5274409949779497E-2</c:v>
                </c:pt>
                <c:pt idx="1">
                  <c:v>6.3583694398403195E-2</c:v>
                </c:pt>
                <c:pt idx="2">
                  <c:v>6.2084030359983403E-2</c:v>
                </c:pt>
                <c:pt idx="3">
                  <c:v>6.3270658254623399E-2</c:v>
                </c:pt>
                <c:pt idx="4">
                  <c:v>6.19928762316704E-2</c:v>
                </c:pt>
                <c:pt idx="5">
                  <c:v>6.2434803694486597E-2</c:v>
                </c:pt>
                <c:pt idx="6">
                  <c:v>6.1539351940155002E-2</c:v>
                </c:pt>
                <c:pt idx="7">
                  <c:v>6.1821136623621001E-2</c:v>
                </c:pt>
                <c:pt idx="8">
                  <c:v>5.7238075882196399E-2</c:v>
                </c:pt>
                <c:pt idx="9">
                  <c:v>6.2362745404243497E-2</c:v>
                </c:pt>
                <c:pt idx="10">
                  <c:v>6.1068650335073499E-2</c:v>
                </c:pt>
                <c:pt idx="11">
                  <c:v>6.4915291965007796E-2</c:v>
                </c:pt>
                <c:pt idx="12">
                  <c:v>6.8960249423980699E-2</c:v>
                </c:pt>
                <c:pt idx="13">
                  <c:v>7.3686823248863206E-2</c:v>
                </c:pt>
                <c:pt idx="14">
                  <c:v>7.7649213373661E-2</c:v>
                </c:pt>
                <c:pt idx="15">
                  <c:v>8.04458558559418E-2</c:v>
                </c:pt>
                <c:pt idx="16">
                  <c:v>8.1713244318962097E-2</c:v>
                </c:pt>
                <c:pt idx="17">
                  <c:v>8.4922172129154205E-2</c:v>
                </c:pt>
                <c:pt idx="18">
                  <c:v>8.5655681788921398E-2</c:v>
                </c:pt>
                <c:pt idx="19">
                  <c:v>8.4365397691726698E-2</c:v>
                </c:pt>
                <c:pt idx="20">
                  <c:v>8.4025479853153201E-2</c:v>
                </c:pt>
                <c:pt idx="21">
                  <c:v>8.3833076059818296E-2</c:v>
                </c:pt>
                <c:pt idx="22">
                  <c:v>8.3052583038806901E-2</c:v>
                </c:pt>
                <c:pt idx="23">
                  <c:v>8.1789515912532806E-2</c:v>
                </c:pt>
                <c:pt idx="24">
                  <c:v>8.1048458814620999E-2</c:v>
                </c:pt>
                <c:pt idx="25">
                  <c:v>8.1451721489429502E-2</c:v>
                </c:pt>
                <c:pt idx="26">
                  <c:v>8.0502472817897797E-2</c:v>
                </c:pt>
                <c:pt idx="27">
                  <c:v>7.7612891793250996E-2</c:v>
                </c:pt>
                <c:pt idx="28">
                  <c:v>7.2537608444690704E-2</c:v>
                </c:pt>
                <c:pt idx="29">
                  <c:v>7.1939662098884596E-2</c:v>
                </c:pt>
                <c:pt idx="30">
                  <c:v>7.0332407951354994E-2</c:v>
                </c:pt>
                <c:pt idx="31">
                  <c:v>6.9121547043323503E-2</c:v>
                </c:pt>
                <c:pt idx="32">
                  <c:v>6.9224335253238706E-2</c:v>
                </c:pt>
                <c:pt idx="33">
                  <c:v>6.4755082130432101E-2</c:v>
                </c:pt>
                <c:pt idx="34">
                  <c:v>6.2777824699878707E-2</c:v>
                </c:pt>
                <c:pt idx="35">
                  <c:v>6.0689941048622097E-2</c:v>
                </c:pt>
                <c:pt idx="36">
                  <c:v>5.9015121310949298E-2</c:v>
                </c:pt>
                <c:pt idx="37">
                  <c:v>5.6775953620672198E-2</c:v>
                </c:pt>
                <c:pt idx="38">
                  <c:v>5.44172190129757E-2</c:v>
                </c:pt>
                <c:pt idx="39">
                  <c:v>5.21135069429874E-2</c:v>
                </c:pt>
                <c:pt idx="40">
                  <c:v>5.0341356545686701E-2</c:v>
                </c:pt>
                <c:pt idx="41">
                  <c:v>4.94921617209911E-2</c:v>
                </c:pt>
                <c:pt idx="42">
                  <c:v>4.7135841101407998E-2</c:v>
                </c:pt>
                <c:pt idx="43">
                  <c:v>4.6021979302167899E-2</c:v>
                </c:pt>
                <c:pt idx="44">
                  <c:v>4.5234724879264797E-2</c:v>
                </c:pt>
                <c:pt idx="45">
                  <c:v>4.3640356510877602E-2</c:v>
                </c:pt>
                <c:pt idx="46">
                  <c:v>4.3349631130695301E-2</c:v>
                </c:pt>
                <c:pt idx="47">
                  <c:v>4.2698062956333202E-2</c:v>
                </c:pt>
                <c:pt idx="48">
                  <c:v>3.8818858563900001E-2</c:v>
                </c:pt>
                <c:pt idx="49">
                  <c:v>3.7976440042257302E-2</c:v>
                </c:pt>
                <c:pt idx="50">
                  <c:v>3.6346752196550397E-2</c:v>
                </c:pt>
                <c:pt idx="51">
                  <c:v>3.6302994936704601E-2</c:v>
                </c:pt>
                <c:pt idx="52">
                  <c:v>3.6026179790496798E-2</c:v>
                </c:pt>
                <c:pt idx="53">
                  <c:v>3.6082487553358099E-2</c:v>
                </c:pt>
                <c:pt idx="54">
                  <c:v>3.64935360848904E-2</c:v>
                </c:pt>
                <c:pt idx="55">
                  <c:v>3.58930304646492E-2</c:v>
                </c:pt>
                <c:pt idx="56">
                  <c:v>3.7641763687133803E-2</c:v>
                </c:pt>
                <c:pt idx="57">
                  <c:v>3.79648357629776E-2</c:v>
                </c:pt>
                <c:pt idx="58">
                  <c:v>3.7987556308507898E-2</c:v>
                </c:pt>
                <c:pt idx="59">
                  <c:v>3.7932846695184701E-2</c:v>
                </c:pt>
                <c:pt idx="60">
                  <c:v>3.7086229771375698E-2</c:v>
                </c:pt>
                <c:pt idx="61">
                  <c:v>3.7409424781799303E-2</c:v>
                </c:pt>
                <c:pt idx="62">
                  <c:v>3.54227237403393E-2</c:v>
                </c:pt>
                <c:pt idx="63">
                  <c:v>3.4398399293422699E-2</c:v>
                </c:pt>
                <c:pt idx="64">
                  <c:v>3.3211573958396898E-2</c:v>
                </c:pt>
                <c:pt idx="65">
                  <c:v>3.1607598066329998E-2</c:v>
                </c:pt>
                <c:pt idx="66">
                  <c:v>3.12648080289364E-2</c:v>
                </c:pt>
              </c:numCache>
            </c:numRef>
          </c:val>
          <c:smooth val="0"/>
          <c:extLst>
            <c:ext xmlns:c16="http://schemas.microsoft.com/office/drawing/2014/chart" uri="{C3380CC4-5D6E-409C-BE32-E72D297353CC}">
              <c16:uniqueId val="{00000004-6A27-4660-ACE3-5143EF217A09}"/>
            </c:ext>
          </c:extLst>
        </c:ser>
        <c:dLbls>
          <c:showLegendKey val="0"/>
          <c:showVal val="0"/>
          <c:showCatName val="0"/>
          <c:showSerName val="0"/>
          <c:showPercent val="0"/>
          <c:showBubbleSize val="0"/>
        </c:dLbls>
        <c:marker val="1"/>
        <c:smooth val="0"/>
        <c:axId val="1755544031"/>
        <c:axId val="1755539455"/>
      </c:lineChart>
      <c:catAx>
        <c:axId val="1755544031"/>
        <c:scaling>
          <c:orientation val="minMax"/>
        </c:scaling>
        <c:delete val="0"/>
        <c:axPos val="b"/>
        <c:numFmt formatCode="yy" sourceLinked="0"/>
        <c:majorTickMark val="cross"/>
        <c:minorTickMark val="in"/>
        <c:tickLblPos val="nextTo"/>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0.14000000000000001"/>
          <c:min val="2.0000000000000004E-2"/>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0" i="0" baseline="0" dirty="0">
                    <a:effectLst/>
                  </a:rPr>
                  <a:t>Vacancy Rate</a:t>
                </a:r>
                <a:endParaRPr lang="en-US" sz="1600" dirty="0">
                  <a:effectLst/>
                </a:endParaRPr>
              </a:p>
            </c:rich>
          </c:tx>
          <c:layout>
            <c:manualLayout>
              <c:xMode val="edge"/>
              <c:yMode val="edge"/>
              <c:x val="4.4712098829892428E-3"/>
              <c:y val="0.3005345382963493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2.0000000000000004E-2"/>
      </c:valAx>
      <c:spPr>
        <a:noFill/>
        <a:ln>
          <a:noFill/>
        </a:ln>
        <a:effectLst/>
      </c:spPr>
    </c:plotArea>
    <c:legend>
      <c:legendPos val="b"/>
      <c:legendEntry>
        <c:idx val="0"/>
        <c:delete val="1"/>
      </c:legendEntry>
      <c:layout>
        <c:manualLayout>
          <c:xMode val="edge"/>
          <c:yMode val="edge"/>
          <c:x val="0"/>
          <c:y val="0.89851073729420183"/>
          <c:w val="1"/>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14093036306834E-2"/>
          <c:y val="0.17030402449693788"/>
          <c:w val="0.91818655493338219"/>
          <c:h val="0.65808588509769617"/>
        </c:manualLayout>
      </c:layout>
      <c:barChart>
        <c:barDir val="col"/>
        <c:grouping val="clustered"/>
        <c:varyColors val="0"/>
        <c:ser>
          <c:idx val="2"/>
          <c:order val="1"/>
          <c:tx>
            <c:strRef>
              <c:f>Sheet1!$C$1</c:f>
              <c:strCache>
                <c:ptCount val="1"/>
                <c:pt idx="0">
                  <c:v>Zebra</c:v>
                </c:pt>
              </c:strCache>
            </c:strRef>
          </c:tx>
          <c:spPr>
            <a:solidFill>
              <a:schemeClr val="bg1">
                <a:lumMod val="85000"/>
                <a:alpha val="33000"/>
              </a:schemeClr>
            </a:solidFill>
          </c:spPr>
          <c:invertIfNegative val="0"/>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Sheet1!$C$2:$C$67</c:f>
              <c:numCache>
                <c:formatCode>General</c:formatCode>
                <c:ptCount val="66"/>
                <c:pt idx="0">
                  <c:v>1000000000000</c:v>
                </c:pt>
                <c:pt idx="1">
                  <c:v>1000000000000</c:v>
                </c:pt>
                <c:pt idx="2">
                  <c:v>1000000000000</c:v>
                </c:pt>
                <c:pt idx="3">
                  <c:v>1000000000000</c:v>
                </c:pt>
                <c:pt idx="4">
                  <c:v>0</c:v>
                </c:pt>
                <c:pt idx="5">
                  <c:v>0</c:v>
                </c:pt>
                <c:pt idx="6">
                  <c:v>0</c:v>
                </c:pt>
                <c:pt idx="7">
                  <c:v>0</c:v>
                </c:pt>
                <c:pt idx="8">
                  <c:v>1000000000000</c:v>
                </c:pt>
                <c:pt idx="9">
                  <c:v>1000000000000</c:v>
                </c:pt>
                <c:pt idx="10">
                  <c:v>1000000000000</c:v>
                </c:pt>
                <c:pt idx="11">
                  <c:v>1000000000000</c:v>
                </c:pt>
                <c:pt idx="12">
                  <c:v>0</c:v>
                </c:pt>
                <c:pt idx="13">
                  <c:v>0</c:v>
                </c:pt>
                <c:pt idx="14">
                  <c:v>0</c:v>
                </c:pt>
                <c:pt idx="15">
                  <c:v>0</c:v>
                </c:pt>
                <c:pt idx="16">
                  <c:v>1000000000000</c:v>
                </c:pt>
                <c:pt idx="17">
                  <c:v>1000000000000</c:v>
                </c:pt>
                <c:pt idx="18">
                  <c:v>1000000000000</c:v>
                </c:pt>
                <c:pt idx="19">
                  <c:v>1000000000000</c:v>
                </c:pt>
                <c:pt idx="20">
                  <c:v>0</c:v>
                </c:pt>
                <c:pt idx="21">
                  <c:v>0</c:v>
                </c:pt>
                <c:pt idx="22">
                  <c:v>0</c:v>
                </c:pt>
                <c:pt idx="23">
                  <c:v>0</c:v>
                </c:pt>
                <c:pt idx="24">
                  <c:v>1000000000000</c:v>
                </c:pt>
                <c:pt idx="25">
                  <c:v>1000000000000</c:v>
                </c:pt>
                <c:pt idx="26">
                  <c:v>1000000000000</c:v>
                </c:pt>
                <c:pt idx="27">
                  <c:v>1000000000000</c:v>
                </c:pt>
                <c:pt idx="28">
                  <c:v>0</c:v>
                </c:pt>
                <c:pt idx="29">
                  <c:v>0</c:v>
                </c:pt>
                <c:pt idx="30">
                  <c:v>0</c:v>
                </c:pt>
                <c:pt idx="31">
                  <c:v>0</c:v>
                </c:pt>
                <c:pt idx="32">
                  <c:v>1000000000000</c:v>
                </c:pt>
                <c:pt idx="33">
                  <c:v>1000000000000</c:v>
                </c:pt>
                <c:pt idx="34">
                  <c:v>1000000000000</c:v>
                </c:pt>
                <c:pt idx="35">
                  <c:v>1000000000000</c:v>
                </c:pt>
                <c:pt idx="36">
                  <c:v>0</c:v>
                </c:pt>
                <c:pt idx="37">
                  <c:v>0</c:v>
                </c:pt>
                <c:pt idx="38">
                  <c:v>0</c:v>
                </c:pt>
                <c:pt idx="39">
                  <c:v>0</c:v>
                </c:pt>
                <c:pt idx="40">
                  <c:v>1000000000000</c:v>
                </c:pt>
                <c:pt idx="41">
                  <c:v>1000000000000</c:v>
                </c:pt>
                <c:pt idx="42">
                  <c:v>1000000000000</c:v>
                </c:pt>
                <c:pt idx="43">
                  <c:v>1000000000000</c:v>
                </c:pt>
                <c:pt idx="44">
                  <c:v>0</c:v>
                </c:pt>
                <c:pt idx="45">
                  <c:v>0</c:v>
                </c:pt>
                <c:pt idx="46">
                  <c:v>0</c:v>
                </c:pt>
                <c:pt idx="47">
                  <c:v>0</c:v>
                </c:pt>
                <c:pt idx="48">
                  <c:v>1000000000000</c:v>
                </c:pt>
                <c:pt idx="49">
                  <c:v>1000000000000</c:v>
                </c:pt>
                <c:pt idx="50">
                  <c:v>1000000000000</c:v>
                </c:pt>
                <c:pt idx="51">
                  <c:v>1000000000000</c:v>
                </c:pt>
                <c:pt idx="52">
                  <c:v>0</c:v>
                </c:pt>
                <c:pt idx="53">
                  <c:v>0</c:v>
                </c:pt>
                <c:pt idx="54">
                  <c:v>0</c:v>
                </c:pt>
                <c:pt idx="55">
                  <c:v>0</c:v>
                </c:pt>
                <c:pt idx="56">
                  <c:v>1000000000000</c:v>
                </c:pt>
                <c:pt idx="57">
                  <c:v>1000000000000</c:v>
                </c:pt>
                <c:pt idx="58">
                  <c:v>1000000000000</c:v>
                </c:pt>
                <c:pt idx="59">
                  <c:v>1000000000000</c:v>
                </c:pt>
                <c:pt idx="60">
                  <c:v>0</c:v>
                </c:pt>
                <c:pt idx="61">
                  <c:v>0</c:v>
                </c:pt>
                <c:pt idx="62">
                  <c:v>0</c:v>
                </c:pt>
                <c:pt idx="63">
                  <c:v>0</c:v>
                </c:pt>
                <c:pt idx="64">
                  <c:v>1000000000000</c:v>
                </c:pt>
                <c:pt idx="65">
                  <c:v>1000000000000</c:v>
                </c:pt>
              </c:numCache>
            </c:numRef>
          </c:val>
          <c:extLst>
            <c:ext xmlns:c16="http://schemas.microsoft.com/office/drawing/2014/chart" uri="{C3380CC4-5D6E-409C-BE32-E72D297353CC}">
              <c16:uniqueId val="{00000000-C7EA-4857-B679-02E88F4B7D31}"/>
            </c:ext>
          </c:extLst>
        </c:ser>
        <c:ser>
          <c:idx val="0"/>
          <c:order val="2"/>
          <c:tx>
            <c:strRef>
              <c:f>Sheet1!$D$1</c:f>
              <c:strCache>
                <c:ptCount val="1"/>
                <c:pt idx="0">
                  <c:v>Zebra</c:v>
                </c:pt>
              </c:strCache>
            </c:strRef>
          </c:tx>
          <c:spPr>
            <a:solidFill>
              <a:schemeClr val="bg1">
                <a:lumMod val="85000"/>
                <a:alpha val="33000"/>
              </a:schemeClr>
            </a:solidFill>
            <a:ln w="0">
              <a:noFill/>
            </a:ln>
          </c:spPr>
          <c:invertIfNegative val="0"/>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Sheet1!$D$2:$D$67</c:f>
              <c:numCache>
                <c:formatCode>General</c:formatCode>
                <c:ptCount val="66"/>
                <c:pt idx="0">
                  <c:v>-1000000000000</c:v>
                </c:pt>
                <c:pt idx="1">
                  <c:v>-1000000000000</c:v>
                </c:pt>
                <c:pt idx="2">
                  <c:v>-1000000000000</c:v>
                </c:pt>
                <c:pt idx="3">
                  <c:v>-1000000000000</c:v>
                </c:pt>
                <c:pt idx="4">
                  <c:v>0</c:v>
                </c:pt>
                <c:pt idx="5">
                  <c:v>0</c:v>
                </c:pt>
                <c:pt idx="6">
                  <c:v>0</c:v>
                </c:pt>
                <c:pt idx="7">
                  <c:v>0</c:v>
                </c:pt>
                <c:pt idx="8">
                  <c:v>-1000000000000</c:v>
                </c:pt>
                <c:pt idx="9">
                  <c:v>-1000000000000</c:v>
                </c:pt>
                <c:pt idx="10">
                  <c:v>-1000000000000</c:v>
                </c:pt>
                <c:pt idx="11">
                  <c:v>-1000000000000</c:v>
                </c:pt>
                <c:pt idx="12">
                  <c:v>0</c:v>
                </c:pt>
                <c:pt idx="13">
                  <c:v>0</c:v>
                </c:pt>
                <c:pt idx="14">
                  <c:v>0</c:v>
                </c:pt>
                <c:pt idx="15">
                  <c:v>0</c:v>
                </c:pt>
                <c:pt idx="16">
                  <c:v>-1000000000000</c:v>
                </c:pt>
                <c:pt idx="17">
                  <c:v>-1000000000000</c:v>
                </c:pt>
                <c:pt idx="18">
                  <c:v>-1000000000000</c:v>
                </c:pt>
                <c:pt idx="19">
                  <c:v>-1000000000000</c:v>
                </c:pt>
                <c:pt idx="20">
                  <c:v>0</c:v>
                </c:pt>
                <c:pt idx="21">
                  <c:v>0</c:v>
                </c:pt>
                <c:pt idx="22">
                  <c:v>0</c:v>
                </c:pt>
                <c:pt idx="23">
                  <c:v>0</c:v>
                </c:pt>
                <c:pt idx="24">
                  <c:v>-1000000000000</c:v>
                </c:pt>
                <c:pt idx="25">
                  <c:v>-1000000000000</c:v>
                </c:pt>
                <c:pt idx="26">
                  <c:v>-1000000000000</c:v>
                </c:pt>
                <c:pt idx="27">
                  <c:v>-1000000000000</c:v>
                </c:pt>
                <c:pt idx="28">
                  <c:v>0</c:v>
                </c:pt>
                <c:pt idx="29">
                  <c:v>0</c:v>
                </c:pt>
                <c:pt idx="30">
                  <c:v>0</c:v>
                </c:pt>
                <c:pt idx="31">
                  <c:v>0</c:v>
                </c:pt>
                <c:pt idx="32">
                  <c:v>-1000000000000</c:v>
                </c:pt>
                <c:pt idx="33">
                  <c:v>-1000000000000</c:v>
                </c:pt>
                <c:pt idx="34">
                  <c:v>-1000000000000</c:v>
                </c:pt>
                <c:pt idx="35">
                  <c:v>-1000000000000</c:v>
                </c:pt>
                <c:pt idx="36">
                  <c:v>0</c:v>
                </c:pt>
                <c:pt idx="37">
                  <c:v>0</c:v>
                </c:pt>
                <c:pt idx="38">
                  <c:v>0</c:v>
                </c:pt>
                <c:pt idx="39">
                  <c:v>0</c:v>
                </c:pt>
                <c:pt idx="40">
                  <c:v>-1000000000000</c:v>
                </c:pt>
                <c:pt idx="41">
                  <c:v>-1000000000000</c:v>
                </c:pt>
                <c:pt idx="42">
                  <c:v>-1000000000000</c:v>
                </c:pt>
                <c:pt idx="43">
                  <c:v>-1000000000000</c:v>
                </c:pt>
                <c:pt idx="44">
                  <c:v>0</c:v>
                </c:pt>
                <c:pt idx="45">
                  <c:v>0</c:v>
                </c:pt>
                <c:pt idx="46">
                  <c:v>0</c:v>
                </c:pt>
                <c:pt idx="47">
                  <c:v>0</c:v>
                </c:pt>
                <c:pt idx="48">
                  <c:v>-1000000000000</c:v>
                </c:pt>
                <c:pt idx="49">
                  <c:v>-1000000000000</c:v>
                </c:pt>
                <c:pt idx="50">
                  <c:v>-1000000000000</c:v>
                </c:pt>
                <c:pt idx="51">
                  <c:v>-1000000000000</c:v>
                </c:pt>
                <c:pt idx="52">
                  <c:v>0</c:v>
                </c:pt>
                <c:pt idx="53">
                  <c:v>0</c:v>
                </c:pt>
                <c:pt idx="54">
                  <c:v>0</c:v>
                </c:pt>
                <c:pt idx="55">
                  <c:v>0</c:v>
                </c:pt>
                <c:pt idx="56">
                  <c:v>-1000000000000</c:v>
                </c:pt>
                <c:pt idx="57">
                  <c:v>-1000000000000</c:v>
                </c:pt>
                <c:pt idx="58">
                  <c:v>-1000000000000</c:v>
                </c:pt>
                <c:pt idx="59">
                  <c:v>-1000000000000</c:v>
                </c:pt>
                <c:pt idx="60">
                  <c:v>0</c:v>
                </c:pt>
                <c:pt idx="61">
                  <c:v>0</c:v>
                </c:pt>
                <c:pt idx="62">
                  <c:v>0</c:v>
                </c:pt>
                <c:pt idx="63">
                  <c:v>0</c:v>
                </c:pt>
                <c:pt idx="64">
                  <c:v>-1000000000000</c:v>
                </c:pt>
                <c:pt idx="65">
                  <c:v>-1000000000000</c:v>
                </c:pt>
              </c:numCache>
            </c:numRef>
          </c:val>
          <c:extLst>
            <c:ext xmlns:c16="http://schemas.microsoft.com/office/drawing/2014/chart" uri="{C3380CC4-5D6E-409C-BE32-E72D297353CC}">
              <c16:uniqueId val="{00000001-C7EA-4857-B679-02E88F4B7D31}"/>
            </c:ext>
          </c:extLst>
        </c:ser>
        <c:dLbls>
          <c:showLegendKey val="0"/>
          <c:showVal val="0"/>
          <c:showCatName val="0"/>
          <c:showSerName val="0"/>
          <c:showPercent val="0"/>
          <c:showBubbleSize val="0"/>
        </c:dLbls>
        <c:gapWidth val="0"/>
        <c:overlap val="100"/>
        <c:axId val="211271040"/>
        <c:axId val="212657664"/>
      </c:barChart>
      <c:lineChart>
        <c:grouping val="standard"/>
        <c:varyColors val="0"/>
        <c:ser>
          <c:idx val="1"/>
          <c:order val="0"/>
          <c:tx>
            <c:strRef>
              <c:f>Sheet1!$B$1</c:f>
              <c:strCache>
                <c:ptCount val="1"/>
                <c:pt idx="0">
                  <c:v>1960s</c:v>
                </c:pt>
              </c:strCache>
            </c:strRef>
          </c:tx>
          <c:spPr>
            <a:ln w="25400">
              <a:solidFill>
                <a:schemeClr val="accent6"/>
              </a:solidFill>
            </a:ln>
          </c:spPr>
          <c:marker>
            <c:symbol val="none"/>
          </c:marker>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Sheet1!$B$2:$B$67</c:f>
              <c:numCache>
                <c:formatCode>0.00%</c:formatCode>
                <c:ptCount val="66"/>
                <c:pt idx="0">
                  <c:v>7.9000000000000001E-2</c:v>
                </c:pt>
                <c:pt idx="1">
                  <c:v>7.8E-2</c:v>
                </c:pt>
                <c:pt idx="2">
                  <c:v>7.8E-2</c:v>
                </c:pt>
                <c:pt idx="3">
                  <c:v>8.3000000000000004E-2</c:v>
                </c:pt>
                <c:pt idx="4">
                  <c:v>0.09</c:v>
                </c:pt>
                <c:pt idx="5">
                  <c:v>9.4E-2</c:v>
                </c:pt>
                <c:pt idx="6">
                  <c:v>9.5000000000000001E-2</c:v>
                </c:pt>
                <c:pt idx="7">
                  <c:v>9.7000000000000003E-2</c:v>
                </c:pt>
                <c:pt idx="8">
                  <c:v>9.7000000000000003E-2</c:v>
                </c:pt>
                <c:pt idx="9">
                  <c:v>0.105</c:v>
                </c:pt>
                <c:pt idx="10">
                  <c:v>0.107</c:v>
                </c:pt>
                <c:pt idx="11">
                  <c:v>0.113</c:v>
                </c:pt>
                <c:pt idx="12">
                  <c:v>0.122</c:v>
                </c:pt>
                <c:pt idx="13">
                  <c:v>0.13200000000000001</c:v>
                </c:pt>
                <c:pt idx="14">
                  <c:v>0.13800000000000001</c:v>
                </c:pt>
                <c:pt idx="15">
                  <c:v>0.14000000000000001</c:v>
                </c:pt>
                <c:pt idx="16">
                  <c:v>0.14399999999999999</c:v>
                </c:pt>
                <c:pt idx="17">
                  <c:v>0.14699999999999999</c:v>
                </c:pt>
                <c:pt idx="18">
                  <c:v>0.14799999999999999</c:v>
                </c:pt>
                <c:pt idx="19">
                  <c:v>0.14499999999999999</c:v>
                </c:pt>
                <c:pt idx="20">
                  <c:v>0.14599999999999999</c:v>
                </c:pt>
                <c:pt idx="21">
                  <c:v>0.14699999999999999</c:v>
                </c:pt>
                <c:pt idx="22">
                  <c:v>0.14699999999999999</c:v>
                </c:pt>
                <c:pt idx="23">
                  <c:v>0.14599999999999999</c:v>
                </c:pt>
                <c:pt idx="24">
                  <c:v>0.14499999999999999</c:v>
                </c:pt>
                <c:pt idx="25">
                  <c:v>0.14499999999999999</c:v>
                </c:pt>
                <c:pt idx="26">
                  <c:v>0.14199999999999999</c:v>
                </c:pt>
                <c:pt idx="27">
                  <c:v>0.13800000000000001</c:v>
                </c:pt>
                <c:pt idx="28">
                  <c:v>0.13400000000000001</c:v>
                </c:pt>
                <c:pt idx="29">
                  <c:v>0.13400000000000001</c:v>
                </c:pt>
                <c:pt idx="30">
                  <c:v>0.13400000000000001</c:v>
                </c:pt>
                <c:pt idx="31">
                  <c:v>0.13200000000000001</c:v>
                </c:pt>
                <c:pt idx="32">
                  <c:v>0.13400000000000001</c:v>
                </c:pt>
                <c:pt idx="33">
                  <c:v>0.13200000000000001</c:v>
                </c:pt>
                <c:pt idx="34">
                  <c:v>0.127</c:v>
                </c:pt>
                <c:pt idx="35">
                  <c:v>0.126</c:v>
                </c:pt>
                <c:pt idx="36">
                  <c:v>0.122</c:v>
                </c:pt>
                <c:pt idx="37">
                  <c:v>0.121</c:v>
                </c:pt>
                <c:pt idx="38">
                  <c:v>0.11700000000000001</c:v>
                </c:pt>
                <c:pt idx="39">
                  <c:v>0.113</c:v>
                </c:pt>
                <c:pt idx="40">
                  <c:v>0.11</c:v>
                </c:pt>
                <c:pt idx="41">
                  <c:v>0.105</c:v>
                </c:pt>
                <c:pt idx="42">
                  <c:v>9.7000000000000003E-2</c:v>
                </c:pt>
                <c:pt idx="43">
                  <c:v>9.2999999999999999E-2</c:v>
                </c:pt>
                <c:pt idx="44">
                  <c:v>9.0999999999999998E-2</c:v>
                </c:pt>
                <c:pt idx="45" formatCode="#,##0.00">
                  <c:v>8.7999999999999995E-2</c:v>
                </c:pt>
                <c:pt idx="46" formatCode="#,##0.00">
                  <c:v>8.5999999999999993E-2</c:v>
                </c:pt>
                <c:pt idx="47" formatCode="#,##0.00">
                  <c:v>8.4000000000000005E-2</c:v>
                </c:pt>
                <c:pt idx="48" formatCode="#,##0.00">
                  <c:v>8.4000000000000005E-2</c:v>
                </c:pt>
                <c:pt idx="49" formatCode="#,##0.00">
                  <c:v>8.1000000000000003E-2</c:v>
                </c:pt>
                <c:pt idx="50" formatCode="#,##0.00">
                  <c:v>7.8E-2</c:v>
                </c:pt>
                <c:pt idx="51" formatCode="#,##0.00">
                  <c:v>7.5999999999999998E-2</c:v>
                </c:pt>
                <c:pt idx="52" formatCode="#,##0.00">
                  <c:v>7.3999999999999996E-2</c:v>
                </c:pt>
                <c:pt idx="53" formatCode="#,##0.00">
                  <c:v>7.4999999999999997E-2</c:v>
                </c:pt>
                <c:pt idx="54" formatCode="#,##0.00">
                  <c:v>7.8E-2</c:v>
                </c:pt>
                <c:pt idx="55" formatCode="#,##0.00">
                  <c:v>7.8E-2</c:v>
                </c:pt>
                <c:pt idx="56" formatCode="#,##0.00">
                  <c:v>8.2000000000000003E-2</c:v>
                </c:pt>
                <c:pt idx="57" formatCode="#,##0.00">
                  <c:v>8.3000000000000004E-2</c:v>
                </c:pt>
                <c:pt idx="58" formatCode="#,##0.00">
                  <c:v>8.3000000000000004E-2</c:v>
                </c:pt>
                <c:pt idx="59" formatCode="#,##0.00">
                  <c:v>8.1000000000000003E-2</c:v>
                </c:pt>
                <c:pt idx="60" formatCode="#,##0.00">
                  <c:v>7.9000000000000001E-2</c:v>
                </c:pt>
                <c:pt idx="61" formatCode="#,##0.00">
                  <c:v>7.4999999999999997E-2</c:v>
                </c:pt>
                <c:pt idx="62" formatCode="#,##0.00">
                  <c:v>7.0999999999999994E-2</c:v>
                </c:pt>
                <c:pt idx="63" formatCode="#,##0.00">
                  <c:v>6.4000000000000001E-2</c:v>
                </c:pt>
                <c:pt idx="64" formatCode="#,##0.00">
                  <c:v>0.06</c:v>
                </c:pt>
                <c:pt idx="65" formatCode="#,##0.00">
                  <c:v>5.7000000000000002E-2</c:v>
                </c:pt>
              </c:numCache>
            </c:numRef>
          </c:val>
          <c:smooth val="0"/>
          <c:extLst>
            <c:ext xmlns:c16="http://schemas.microsoft.com/office/drawing/2014/chart" uri="{C3380CC4-5D6E-409C-BE32-E72D297353CC}">
              <c16:uniqueId val="{00000002-C7EA-4857-B679-02E88F4B7D31}"/>
            </c:ext>
          </c:extLst>
        </c:ser>
        <c:ser>
          <c:idx val="3"/>
          <c:order val="3"/>
          <c:tx>
            <c:strRef>
              <c:f>Sheet1!$G$1</c:f>
              <c:strCache>
                <c:ptCount val="1"/>
                <c:pt idx="0">
                  <c:v>1970s</c:v>
                </c:pt>
              </c:strCache>
            </c:strRef>
          </c:tx>
          <c:spPr>
            <a:ln w="25400">
              <a:solidFill>
                <a:schemeClr val="accent1">
                  <a:lumMod val="75000"/>
                </a:schemeClr>
              </a:solidFill>
            </a:ln>
          </c:spPr>
          <c:marker>
            <c:symbol val="none"/>
          </c:marker>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Sheet1!$G$2:$G$67</c:f>
              <c:numCache>
                <c:formatCode>0.0%</c:formatCode>
                <c:ptCount val="66"/>
                <c:pt idx="0">
                  <c:v>8.4000000000000005E-2</c:v>
                </c:pt>
                <c:pt idx="1">
                  <c:v>8.3000000000000004E-2</c:v>
                </c:pt>
                <c:pt idx="2">
                  <c:v>8.2000000000000003E-2</c:v>
                </c:pt>
                <c:pt idx="3">
                  <c:v>8.5000000000000006E-2</c:v>
                </c:pt>
                <c:pt idx="4">
                  <c:v>8.7999999999999995E-2</c:v>
                </c:pt>
                <c:pt idx="5">
                  <c:v>8.8999999999999996E-2</c:v>
                </c:pt>
                <c:pt idx="6">
                  <c:v>0.09</c:v>
                </c:pt>
                <c:pt idx="7">
                  <c:v>9.0999999999999998E-2</c:v>
                </c:pt>
                <c:pt idx="8">
                  <c:v>9.1999999999999998E-2</c:v>
                </c:pt>
                <c:pt idx="9">
                  <c:v>0.1</c:v>
                </c:pt>
                <c:pt idx="10">
                  <c:v>0.10299999999999999</c:v>
                </c:pt>
                <c:pt idx="11">
                  <c:v>0.109</c:v>
                </c:pt>
                <c:pt idx="12">
                  <c:v>0.11899999999999999</c:v>
                </c:pt>
                <c:pt idx="13">
                  <c:v>0.128</c:v>
                </c:pt>
                <c:pt idx="14">
                  <c:v>0.13800000000000001</c:v>
                </c:pt>
                <c:pt idx="15">
                  <c:v>0.14199999999999999</c:v>
                </c:pt>
                <c:pt idx="16">
                  <c:v>0.14299999999999999</c:v>
                </c:pt>
                <c:pt idx="17">
                  <c:v>0.14499999999999999</c:v>
                </c:pt>
                <c:pt idx="18">
                  <c:v>0.14399999999999999</c:v>
                </c:pt>
                <c:pt idx="19">
                  <c:v>0.14299999999999999</c:v>
                </c:pt>
                <c:pt idx="20">
                  <c:v>0.14399999999999999</c:v>
                </c:pt>
                <c:pt idx="21">
                  <c:v>0.14299999999999999</c:v>
                </c:pt>
                <c:pt idx="22">
                  <c:v>0.14000000000000001</c:v>
                </c:pt>
                <c:pt idx="23">
                  <c:v>0.13900000000000001</c:v>
                </c:pt>
                <c:pt idx="24">
                  <c:v>0.13700000000000001</c:v>
                </c:pt>
                <c:pt idx="25">
                  <c:v>0.13700000000000001</c:v>
                </c:pt>
                <c:pt idx="26">
                  <c:v>0.13600000000000001</c:v>
                </c:pt>
                <c:pt idx="27">
                  <c:v>0.13300000000000001</c:v>
                </c:pt>
                <c:pt idx="28">
                  <c:v>0.13</c:v>
                </c:pt>
                <c:pt idx="29">
                  <c:v>0.127</c:v>
                </c:pt>
                <c:pt idx="30">
                  <c:v>0.126</c:v>
                </c:pt>
                <c:pt idx="31">
                  <c:v>0.121</c:v>
                </c:pt>
                <c:pt idx="32">
                  <c:v>0.11700000000000001</c:v>
                </c:pt>
                <c:pt idx="33">
                  <c:v>0.11799999999999999</c:v>
                </c:pt>
                <c:pt idx="34">
                  <c:v>0.114</c:v>
                </c:pt>
                <c:pt idx="35">
                  <c:v>0.11</c:v>
                </c:pt>
                <c:pt idx="36">
                  <c:v>0.109</c:v>
                </c:pt>
                <c:pt idx="37">
                  <c:v>0.106</c:v>
                </c:pt>
                <c:pt idx="38">
                  <c:v>0.106</c:v>
                </c:pt>
                <c:pt idx="39">
                  <c:v>0.10100000000000001</c:v>
                </c:pt>
                <c:pt idx="40">
                  <c:v>0.1</c:v>
                </c:pt>
                <c:pt idx="41">
                  <c:v>9.6000000000000002E-2</c:v>
                </c:pt>
                <c:pt idx="42">
                  <c:v>9.1999999999999998E-2</c:v>
                </c:pt>
                <c:pt idx="43">
                  <c:v>8.8999999999999996E-2</c:v>
                </c:pt>
                <c:pt idx="44">
                  <c:v>8.6999999999999994E-2</c:v>
                </c:pt>
                <c:pt idx="45">
                  <c:v>8.5000000000000006E-2</c:v>
                </c:pt>
                <c:pt idx="46">
                  <c:v>8.2000000000000003E-2</c:v>
                </c:pt>
                <c:pt idx="47">
                  <c:v>0.08</c:v>
                </c:pt>
                <c:pt idx="48">
                  <c:v>7.8E-2</c:v>
                </c:pt>
                <c:pt idx="49">
                  <c:v>7.9000000000000001E-2</c:v>
                </c:pt>
                <c:pt idx="50">
                  <c:v>7.6999999999999999E-2</c:v>
                </c:pt>
                <c:pt idx="51">
                  <c:v>7.4999999999999997E-2</c:v>
                </c:pt>
                <c:pt idx="52">
                  <c:v>7.4999999999999997E-2</c:v>
                </c:pt>
                <c:pt idx="53">
                  <c:v>7.6999999999999999E-2</c:v>
                </c:pt>
                <c:pt idx="54">
                  <c:v>7.6999999999999999E-2</c:v>
                </c:pt>
                <c:pt idx="55">
                  <c:v>7.6999999999999999E-2</c:v>
                </c:pt>
                <c:pt idx="56">
                  <c:v>0.08</c:v>
                </c:pt>
                <c:pt idx="57">
                  <c:v>8.3000000000000004E-2</c:v>
                </c:pt>
                <c:pt idx="58">
                  <c:v>8.1000000000000003E-2</c:v>
                </c:pt>
                <c:pt idx="59">
                  <c:v>7.8E-2</c:v>
                </c:pt>
                <c:pt idx="60">
                  <c:v>7.8E-2</c:v>
                </c:pt>
                <c:pt idx="61">
                  <c:v>7.2999999999999995E-2</c:v>
                </c:pt>
                <c:pt idx="62">
                  <c:v>6.8000000000000005E-2</c:v>
                </c:pt>
                <c:pt idx="63">
                  <c:v>6.2E-2</c:v>
                </c:pt>
                <c:pt idx="64">
                  <c:v>5.8999999999999997E-2</c:v>
                </c:pt>
                <c:pt idx="65">
                  <c:v>5.6000000000000001E-2</c:v>
                </c:pt>
              </c:numCache>
            </c:numRef>
          </c:val>
          <c:smooth val="0"/>
          <c:extLst>
            <c:ext xmlns:c16="http://schemas.microsoft.com/office/drawing/2014/chart" uri="{C3380CC4-5D6E-409C-BE32-E72D297353CC}">
              <c16:uniqueId val="{00000003-C7EA-4857-B679-02E88F4B7D31}"/>
            </c:ext>
          </c:extLst>
        </c:ser>
        <c:ser>
          <c:idx val="4"/>
          <c:order val="4"/>
          <c:tx>
            <c:strRef>
              <c:f>Sheet1!$H$1</c:f>
              <c:strCache>
                <c:ptCount val="1"/>
                <c:pt idx="0">
                  <c:v>1980s</c:v>
                </c:pt>
              </c:strCache>
            </c:strRef>
          </c:tx>
          <c:spPr>
            <a:ln w="25400">
              <a:solidFill>
                <a:srgbClr val="00B0F0"/>
              </a:solidFill>
            </a:ln>
          </c:spPr>
          <c:marker>
            <c:symbol val="none"/>
          </c:marker>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Sheet1!$H$2:$H$67</c:f>
              <c:numCache>
                <c:formatCode>0.0%</c:formatCode>
                <c:ptCount val="66"/>
                <c:pt idx="0">
                  <c:v>8.3000000000000004E-2</c:v>
                </c:pt>
                <c:pt idx="1">
                  <c:v>0.08</c:v>
                </c:pt>
                <c:pt idx="2">
                  <c:v>7.5999999999999998E-2</c:v>
                </c:pt>
                <c:pt idx="3">
                  <c:v>7.8E-2</c:v>
                </c:pt>
                <c:pt idx="4">
                  <c:v>8.3000000000000004E-2</c:v>
                </c:pt>
                <c:pt idx="5">
                  <c:v>8.3000000000000004E-2</c:v>
                </c:pt>
                <c:pt idx="6">
                  <c:v>8.4000000000000005E-2</c:v>
                </c:pt>
                <c:pt idx="7">
                  <c:v>8.5999999999999993E-2</c:v>
                </c:pt>
                <c:pt idx="8">
                  <c:v>8.4000000000000005E-2</c:v>
                </c:pt>
                <c:pt idx="9">
                  <c:v>9.0999999999999998E-2</c:v>
                </c:pt>
                <c:pt idx="10">
                  <c:v>9.4E-2</c:v>
                </c:pt>
                <c:pt idx="11">
                  <c:v>0.10199999999999999</c:v>
                </c:pt>
                <c:pt idx="12">
                  <c:v>0.112</c:v>
                </c:pt>
                <c:pt idx="13">
                  <c:v>0.124</c:v>
                </c:pt>
                <c:pt idx="14">
                  <c:v>0.13100000000000001</c:v>
                </c:pt>
                <c:pt idx="15">
                  <c:v>0.13300000000000001</c:v>
                </c:pt>
                <c:pt idx="16">
                  <c:v>0.13800000000000001</c:v>
                </c:pt>
                <c:pt idx="17">
                  <c:v>0.14000000000000001</c:v>
                </c:pt>
                <c:pt idx="18">
                  <c:v>0.14000000000000001</c:v>
                </c:pt>
                <c:pt idx="19">
                  <c:v>0.13900000000000001</c:v>
                </c:pt>
                <c:pt idx="20">
                  <c:v>0.13700000000000001</c:v>
                </c:pt>
                <c:pt idx="21">
                  <c:v>0.13500000000000001</c:v>
                </c:pt>
                <c:pt idx="22">
                  <c:v>0.13400000000000001</c:v>
                </c:pt>
                <c:pt idx="23">
                  <c:v>0.13400000000000001</c:v>
                </c:pt>
                <c:pt idx="24">
                  <c:v>0.13300000000000001</c:v>
                </c:pt>
                <c:pt idx="25">
                  <c:v>0.13100000000000001</c:v>
                </c:pt>
                <c:pt idx="26">
                  <c:v>0.129</c:v>
                </c:pt>
                <c:pt idx="27">
                  <c:v>0.125</c:v>
                </c:pt>
                <c:pt idx="28">
                  <c:v>0.12</c:v>
                </c:pt>
                <c:pt idx="29">
                  <c:v>0.11700000000000001</c:v>
                </c:pt>
                <c:pt idx="30">
                  <c:v>0.11600000000000001</c:v>
                </c:pt>
                <c:pt idx="31">
                  <c:v>0.111</c:v>
                </c:pt>
                <c:pt idx="32">
                  <c:v>0.11</c:v>
                </c:pt>
                <c:pt idx="33">
                  <c:v>0.106</c:v>
                </c:pt>
                <c:pt idx="34">
                  <c:v>0.10199999999999999</c:v>
                </c:pt>
                <c:pt idx="35">
                  <c:v>9.9000000000000005E-2</c:v>
                </c:pt>
                <c:pt idx="36">
                  <c:v>9.7000000000000003E-2</c:v>
                </c:pt>
                <c:pt idx="37">
                  <c:v>9.1999999999999998E-2</c:v>
                </c:pt>
                <c:pt idx="38">
                  <c:v>9.0999999999999998E-2</c:v>
                </c:pt>
                <c:pt idx="39">
                  <c:v>8.8999999999999996E-2</c:v>
                </c:pt>
                <c:pt idx="40">
                  <c:v>8.7999999999999995E-2</c:v>
                </c:pt>
                <c:pt idx="41">
                  <c:v>8.3000000000000004E-2</c:v>
                </c:pt>
                <c:pt idx="42">
                  <c:v>8.4000000000000005E-2</c:v>
                </c:pt>
                <c:pt idx="43">
                  <c:v>7.9000000000000001E-2</c:v>
                </c:pt>
                <c:pt idx="44">
                  <c:v>0.08</c:v>
                </c:pt>
                <c:pt idx="45">
                  <c:v>0.08</c:v>
                </c:pt>
                <c:pt idx="46">
                  <c:v>7.8E-2</c:v>
                </c:pt>
                <c:pt idx="47">
                  <c:v>7.5999999999999998E-2</c:v>
                </c:pt>
                <c:pt idx="48">
                  <c:v>7.2999999999999995E-2</c:v>
                </c:pt>
                <c:pt idx="49">
                  <c:v>7.3999999999999996E-2</c:v>
                </c:pt>
                <c:pt idx="50">
                  <c:v>7.4999999999999997E-2</c:v>
                </c:pt>
                <c:pt idx="51">
                  <c:v>7.1999999999999995E-2</c:v>
                </c:pt>
                <c:pt idx="52">
                  <c:v>7.2999999999999995E-2</c:v>
                </c:pt>
                <c:pt idx="53">
                  <c:v>7.4999999999999997E-2</c:v>
                </c:pt>
                <c:pt idx="54">
                  <c:v>7.5999999999999998E-2</c:v>
                </c:pt>
                <c:pt idx="55">
                  <c:v>7.3999999999999996E-2</c:v>
                </c:pt>
                <c:pt idx="56">
                  <c:v>7.2999999999999995E-2</c:v>
                </c:pt>
                <c:pt idx="57">
                  <c:v>7.3999999999999996E-2</c:v>
                </c:pt>
                <c:pt idx="58">
                  <c:v>7.2999999999999995E-2</c:v>
                </c:pt>
                <c:pt idx="59">
                  <c:v>6.9000000000000006E-2</c:v>
                </c:pt>
                <c:pt idx="60">
                  <c:v>6.7000000000000004E-2</c:v>
                </c:pt>
                <c:pt idx="61">
                  <c:v>6.3E-2</c:v>
                </c:pt>
                <c:pt idx="62">
                  <c:v>5.8999999999999997E-2</c:v>
                </c:pt>
                <c:pt idx="63">
                  <c:v>5.2999999999999999E-2</c:v>
                </c:pt>
                <c:pt idx="64">
                  <c:v>4.9000000000000002E-2</c:v>
                </c:pt>
                <c:pt idx="65">
                  <c:v>4.4999999999999998E-2</c:v>
                </c:pt>
              </c:numCache>
            </c:numRef>
          </c:val>
          <c:smooth val="0"/>
          <c:extLst>
            <c:ext xmlns:c16="http://schemas.microsoft.com/office/drawing/2014/chart" uri="{C3380CC4-5D6E-409C-BE32-E72D297353CC}">
              <c16:uniqueId val="{00000004-C7EA-4857-B679-02E88F4B7D31}"/>
            </c:ext>
          </c:extLst>
        </c:ser>
        <c:ser>
          <c:idx val="5"/>
          <c:order val="5"/>
          <c:tx>
            <c:strRef>
              <c:f>Sheet1!$I$1</c:f>
              <c:strCache>
                <c:ptCount val="1"/>
                <c:pt idx="0">
                  <c:v>1990s</c:v>
                </c:pt>
              </c:strCache>
            </c:strRef>
          </c:tx>
          <c:spPr>
            <a:ln w="25400">
              <a:solidFill>
                <a:schemeClr val="accent3"/>
              </a:solidFill>
            </a:ln>
          </c:spPr>
          <c:marker>
            <c:symbol val="none"/>
          </c:marker>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Sheet1!$I$2:$I$67</c:f>
              <c:numCache>
                <c:formatCode>0.0%</c:formatCode>
                <c:ptCount val="66"/>
                <c:pt idx="0">
                  <c:v>7.9000000000000001E-2</c:v>
                </c:pt>
                <c:pt idx="1">
                  <c:v>7.3999999999999996E-2</c:v>
                </c:pt>
                <c:pt idx="2">
                  <c:v>7.2999999999999995E-2</c:v>
                </c:pt>
                <c:pt idx="3">
                  <c:v>7.4999999999999997E-2</c:v>
                </c:pt>
                <c:pt idx="4">
                  <c:v>7.9000000000000001E-2</c:v>
                </c:pt>
                <c:pt idx="5">
                  <c:v>8.1000000000000003E-2</c:v>
                </c:pt>
                <c:pt idx="6">
                  <c:v>8.2000000000000003E-2</c:v>
                </c:pt>
                <c:pt idx="7">
                  <c:v>8.3000000000000004E-2</c:v>
                </c:pt>
                <c:pt idx="8">
                  <c:v>8.2000000000000003E-2</c:v>
                </c:pt>
                <c:pt idx="9">
                  <c:v>8.8999999999999996E-2</c:v>
                </c:pt>
                <c:pt idx="10">
                  <c:v>9.4E-2</c:v>
                </c:pt>
                <c:pt idx="11">
                  <c:v>9.9000000000000005E-2</c:v>
                </c:pt>
                <c:pt idx="12">
                  <c:v>0.11</c:v>
                </c:pt>
                <c:pt idx="13">
                  <c:v>0.121</c:v>
                </c:pt>
                <c:pt idx="14">
                  <c:v>0.126</c:v>
                </c:pt>
                <c:pt idx="15">
                  <c:v>0.13100000000000001</c:v>
                </c:pt>
                <c:pt idx="16">
                  <c:v>0.13400000000000001</c:v>
                </c:pt>
                <c:pt idx="17">
                  <c:v>0.13400000000000001</c:v>
                </c:pt>
                <c:pt idx="18">
                  <c:v>0.13600000000000001</c:v>
                </c:pt>
                <c:pt idx="19">
                  <c:v>0.13300000000000001</c:v>
                </c:pt>
                <c:pt idx="20">
                  <c:v>0.13100000000000001</c:v>
                </c:pt>
                <c:pt idx="21">
                  <c:v>0.13100000000000001</c:v>
                </c:pt>
                <c:pt idx="22">
                  <c:v>0.126</c:v>
                </c:pt>
                <c:pt idx="23">
                  <c:v>0.125</c:v>
                </c:pt>
                <c:pt idx="24">
                  <c:v>0.123</c:v>
                </c:pt>
                <c:pt idx="25">
                  <c:v>0.122</c:v>
                </c:pt>
                <c:pt idx="26">
                  <c:v>0.121</c:v>
                </c:pt>
                <c:pt idx="27">
                  <c:v>0.11799999999999999</c:v>
                </c:pt>
                <c:pt idx="28">
                  <c:v>0.11600000000000001</c:v>
                </c:pt>
                <c:pt idx="29">
                  <c:v>0.113</c:v>
                </c:pt>
                <c:pt idx="30">
                  <c:v>0.109</c:v>
                </c:pt>
                <c:pt idx="31">
                  <c:v>0.106</c:v>
                </c:pt>
                <c:pt idx="32">
                  <c:v>0.10199999999999999</c:v>
                </c:pt>
                <c:pt idx="33">
                  <c:v>0.10100000000000001</c:v>
                </c:pt>
                <c:pt idx="34">
                  <c:v>9.8000000000000004E-2</c:v>
                </c:pt>
                <c:pt idx="35">
                  <c:v>9.5000000000000001E-2</c:v>
                </c:pt>
                <c:pt idx="36">
                  <c:v>9.0999999999999998E-2</c:v>
                </c:pt>
                <c:pt idx="37">
                  <c:v>9.0999999999999998E-2</c:v>
                </c:pt>
                <c:pt idx="38">
                  <c:v>8.8999999999999996E-2</c:v>
                </c:pt>
                <c:pt idx="39">
                  <c:v>8.6999999999999994E-2</c:v>
                </c:pt>
                <c:pt idx="40">
                  <c:v>8.6999999999999994E-2</c:v>
                </c:pt>
                <c:pt idx="41">
                  <c:v>8.2000000000000003E-2</c:v>
                </c:pt>
                <c:pt idx="42">
                  <c:v>7.6999999999999999E-2</c:v>
                </c:pt>
                <c:pt idx="43">
                  <c:v>7.5999999999999998E-2</c:v>
                </c:pt>
                <c:pt idx="44">
                  <c:v>7.3999999999999996E-2</c:v>
                </c:pt>
                <c:pt idx="45">
                  <c:v>7.0999999999999994E-2</c:v>
                </c:pt>
                <c:pt idx="46">
                  <c:v>7.0000000000000007E-2</c:v>
                </c:pt>
                <c:pt idx="47">
                  <c:v>6.7000000000000004E-2</c:v>
                </c:pt>
                <c:pt idx="48">
                  <c:v>6.6000000000000003E-2</c:v>
                </c:pt>
                <c:pt idx="49">
                  <c:v>6.6000000000000003E-2</c:v>
                </c:pt>
                <c:pt idx="50">
                  <c:v>6.6000000000000003E-2</c:v>
                </c:pt>
                <c:pt idx="51">
                  <c:v>6.7000000000000004E-2</c:v>
                </c:pt>
                <c:pt idx="52">
                  <c:v>6.7000000000000004E-2</c:v>
                </c:pt>
                <c:pt idx="53">
                  <c:v>6.7000000000000004E-2</c:v>
                </c:pt>
                <c:pt idx="54">
                  <c:v>6.7000000000000004E-2</c:v>
                </c:pt>
                <c:pt idx="55">
                  <c:v>6.9000000000000006E-2</c:v>
                </c:pt>
                <c:pt idx="56">
                  <c:v>7.0000000000000007E-2</c:v>
                </c:pt>
                <c:pt idx="57">
                  <c:v>7.0000000000000007E-2</c:v>
                </c:pt>
                <c:pt idx="58">
                  <c:v>7.0000000000000007E-2</c:v>
                </c:pt>
                <c:pt idx="59">
                  <c:v>6.7000000000000004E-2</c:v>
                </c:pt>
                <c:pt idx="60">
                  <c:v>6.2E-2</c:v>
                </c:pt>
                <c:pt idx="61">
                  <c:v>5.8999999999999997E-2</c:v>
                </c:pt>
                <c:pt idx="62">
                  <c:v>5.1999999999999998E-2</c:v>
                </c:pt>
                <c:pt idx="63">
                  <c:v>4.7E-2</c:v>
                </c:pt>
                <c:pt idx="64">
                  <c:v>4.2000000000000003E-2</c:v>
                </c:pt>
                <c:pt idx="65">
                  <c:v>4.1000000000000002E-2</c:v>
                </c:pt>
              </c:numCache>
            </c:numRef>
          </c:val>
          <c:smooth val="0"/>
          <c:extLst>
            <c:ext xmlns:c16="http://schemas.microsoft.com/office/drawing/2014/chart" uri="{C3380CC4-5D6E-409C-BE32-E72D297353CC}">
              <c16:uniqueId val="{00000005-C7EA-4857-B679-02E88F4B7D31}"/>
            </c:ext>
          </c:extLst>
        </c:ser>
        <c:ser>
          <c:idx val="6"/>
          <c:order val="6"/>
          <c:tx>
            <c:strRef>
              <c:f>Sheet1!$J$1</c:f>
              <c:strCache>
                <c:ptCount val="1"/>
                <c:pt idx="0">
                  <c:v>2000s</c:v>
                </c:pt>
              </c:strCache>
            </c:strRef>
          </c:tx>
          <c:spPr>
            <a:ln w="25400">
              <a:solidFill>
                <a:schemeClr val="accent5"/>
              </a:solidFill>
            </a:ln>
          </c:spPr>
          <c:marker>
            <c:symbol val="none"/>
          </c:marker>
          <c:cat>
            <c:numRef>
              <c:f>Sheet1!$A$2:$A$67</c:f>
              <c:numCache>
                <c:formatCode>m/d/yyyy</c:formatCode>
                <c:ptCount val="66"/>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numCache>
            </c:numRef>
          </c:cat>
          <c:val>
            <c:numRef>
              <c:f>Sheet1!$J$2:$J$67</c:f>
              <c:numCache>
                <c:formatCode>General</c:formatCode>
                <c:ptCount val="66"/>
                <c:pt idx="20" formatCode="0.0%">
                  <c:v>0.14499999999999999</c:v>
                </c:pt>
                <c:pt idx="21" formatCode="0.0%">
                  <c:v>0.13800000000000001</c:v>
                </c:pt>
                <c:pt idx="22" formatCode="0.0%">
                  <c:v>0.13100000000000001</c:v>
                </c:pt>
                <c:pt idx="23" formatCode="0.0%">
                  <c:v>0.127</c:v>
                </c:pt>
                <c:pt idx="24" formatCode="0.0%">
                  <c:v>0.124</c:v>
                </c:pt>
                <c:pt idx="25" formatCode="0.0%">
                  <c:v>0.121</c:v>
                </c:pt>
                <c:pt idx="26" formatCode="0.0%">
                  <c:v>0.12</c:v>
                </c:pt>
                <c:pt idx="27" formatCode="0.0%">
                  <c:v>0.11700000000000001</c:v>
                </c:pt>
                <c:pt idx="28" formatCode="0.0%">
                  <c:v>0.11</c:v>
                </c:pt>
                <c:pt idx="29" formatCode="0.0%">
                  <c:v>0.106</c:v>
                </c:pt>
                <c:pt idx="30" formatCode="0.0%">
                  <c:v>0.10299999999999999</c:v>
                </c:pt>
                <c:pt idx="31" formatCode="0.0%">
                  <c:v>9.7000000000000003E-2</c:v>
                </c:pt>
                <c:pt idx="32" formatCode="0.0%">
                  <c:v>9.1999999999999998E-2</c:v>
                </c:pt>
                <c:pt idx="33" formatCode="0.0%">
                  <c:v>8.5999999999999993E-2</c:v>
                </c:pt>
                <c:pt idx="34" formatCode="0.0%">
                  <c:v>8.2000000000000003E-2</c:v>
                </c:pt>
                <c:pt idx="35" formatCode="0.0%">
                  <c:v>7.8E-2</c:v>
                </c:pt>
                <c:pt idx="36" formatCode="0.0%">
                  <c:v>7.5999999999999998E-2</c:v>
                </c:pt>
                <c:pt idx="37" formatCode="0.0%">
                  <c:v>7.2999999999999995E-2</c:v>
                </c:pt>
                <c:pt idx="38" formatCode="0.0%">
                  <c:v>7.2999999999999995E-2</c:v>
                </c:pt>
                <c:pt idx="39" formatCode="0.0%">
                  <c:v>7.2999999999999995E-2</c:v>
                </c:pt>
                <c:pt idx="40" formatCode="0.0%">
                  <c:v>7.0999999999999994E-2</c:v>
                </c:pt>
                <c:pt idx="41" formatCode="0.0%">
                  <c:v>6.8000000000000005E-2</c:v>
                </c:pt>
                <c:pt idx="42" formatCode="0.0%">
                  <c:v>6.7000000000000004E-2</c:v>
                </c:pt>
                <c:pt idx="43" formatCode="0.0%">
                  <c:v>6.6000000000000003E-2</c:v>
                </c:pt>
                <c:pt idx="44" formatCode="0.0%">
                  <c:v>6.5000000000000002E-2</c:v>
                </c:pt>
                <c:pt idx="45" formatCode="0.0%">
                  <c:v>6.4000000000000001E-2</c:v>
                </c:pt>
                <c:pt idx="46" formatCode="0.0%">
                  <c:v>6.5000000000000002E-2</c:v>
                </c:pt>
                <c:pt idx="47" formatCode="0.0%">
                  <c:v>0.06</c:v>
                </c:pt>
                <c:pt idx="48" formatCode="0.0%">
                  <c:v>6.0999999999999999E-2</c:v>
                </c:pt>
                <c:pt idx="49" formatCode="0.0%">
                  <c:v>5.8999999999999997E-2</c:v>
                </c:pt>
                <c:pt idx="50" formatCode="0.0%">
                  <c:v>5.7000000000000002E-2</c:v>
                </c:pt>
                <c:pt idx="51" formatCode="0.0%">
                  <c:v>5.7000000000000002E-2</c:v>
                </c:pt>
                <c:pt idx="52" formatCode="0.0%">
                  <c:v>5.8000000000000003E-2</c:v>
                </c:pt>
                <c:pt idx="53" formatCode="0.0%">
                  <c:v>5.8999999999999997E-2</c:v>
                </c:pt>
                <c:pt idx="54" formatCode="0.0%">
                  <c:v>5.7000000000000002E-2</c:v>
                </c:pt>
                <c:pt idx="55" formatCode="0.0%">
                  <c:v>6.0999999999999999E-2</c:v>
                </c:pt>
                <c:pt idx="56" formatCode="0.0%">
                  <c:v>6.3E-2</c:v>
                </c:pt>
                <c:pt idx="57" formatCode="0.0%">
                  <c:v>6.4000000000000001E-2</c:v>
                </c:pt>
                <c:pt idx="58" formatCode="0.0%">
                  <c:v>6.7000000000000004E-2</c:v>
                </c:pt>
                <c:pt idx="59" formatCode="0.0%">
                  <c:v>6.4000000000000001E-2</c:v>
                </c:pt>
                <c:pt idx="60" formatCode="0.0%">
                  <c:v>5.8000000000000003E-2</c:v>
                </c:pt>
                <c:pt idx="61" formatCode="0.0%">
                  <c:v>5.2999999999999999E-2</c:v>
                </c:pt>
                <c:pt idx="62" formatCode="0.0%">
                  <c:v>4.7E-2</c:v>
                </c:pt>
                <c:pt idx="63" formatCode="0.0%">
                  <c:v>4.2000000000000003E-2</c:v>
                </c:pt>
                <c:pt idx="64" formatCode="0.0%">
                  <c:v>3.6999999999999998E-2</c:v>
                </c:pt>
                <c:pt idx="65" formatCode="0.0%">
                  <c:v>3.5000000000000003E-2</c:v>
                </c:pt>
              </c:numCache>
            </c:numRef>
          </c:val>
          <c:smooth val="0"/>
          <c:extLst>
            <c:ext xmlns:c16="http://schemas.microsoft.com/office/drawing/2014/chart" uri="{C3380CC4-5D6E-409C-BE32-E72D297353CC}">
              <c16:uniqueId val="{00000006-C7EA-4857-B679-02E88F4B7D31}"/>
            </c:ext>
          </c:extLst>
        </c:ser>
        <c:dLbls>
          <c:showLegendKey val="0"/>
          <c:showVal val="0"/>
          <c:showCatName val="0"/>
          <c:showSerName val="0"/>
          <c:showPercent val="0"/>
          <c:showBubbleSize val="0"/>
        </c:dLbls>
        <c:marker val="1"/>
        <c:smooth val="0"/>
        <c:axId val="468948592"/>
        <c:axId val="468936944"/>
      </c:lineChart>
      <c:catAx>
        <c:axId val="211271040"/>
        <c:scaling>
          <c:orientation val="minMax"/>
        </c:scaling>
        <c:delete val="0"/>
        <c:axPos val="b"/>
        <c:numFmt formatCode="yy" sourceLinked="0"/>
        <c:majorTickMark val="cross"/>
        <c:minorTickMark val="none"/>
        <c:tickLblPos val="low"/>
        <c:spPr>
          <a:ln/>
        </c:spPr>
        <c:txPr>
          <a:bodyPr/>
          <a:lstStyle/>
          <a:p>
            <a:pPr>
              <a:defRPr sz="1600">
                <a:latin typeface="Arial" panose="020B0604020202020204" pitchFamily="34" charset="0"/>
                <a:cs typeface="Arial" panose="020B0604020202020204" pitchFamily="34" charset="0"/>
              </a:defRPr>
            </a:pPr>
            <a:endParaRPr lang="en-US"/>
          </a:p>
        </c:txPr>
        <c:crossAx val="212657664"/>
        <c:crosses val="autoZero"/>
        <c:auto val="0"/>
        <c:lblAlgn val="ctr"/>
        <c:lblOffset val="100"/>
        <c:tickLblSkip val="4"/>
        <c:tickMarkSkip val="4"/>
        <c:noMultiLvlLbl val="0"/>
      </c:catAx>
      <c:valAx>
        <c:axId val="212657664"/>
        <c:scaling>
          <c:orientation val="minMax"/>
          <c:max val="0.16000000000000003"/>
          <c:min val="2.0000000000000004E-2"/>
        </c:scaling>
        <c:delete val="0"/>
        <c:axPos val="l"/>
        <c:majorGridlines>
          <c:spPr>
            <a:ln>
              <a:solidFill>
                <a:schemeClr val="bg1">
                  <a:lumMod val="85000"/>
                </a:schemeClr>
              </a:solidFill>
            </a:ln>
          </c:spPr>
        </c:majorGridlines>
        <c:numFmt formatCode="0%" sourceLinked="0"/>
        <c:majorTickMark val="out"/>
        <c:minorTickMark val="none"/>
        <c:tickLblPos val="nextTo"/>
        <c:spPr>
          <a:ln>
            <a:noFill/>
          </a:ln>
        </c:spPr>
        <c:txPr>
          <a:bodyPr/>
          <a:lstStyle/>
          <a:p>
            <a:pPr>
              <a:defRPr sz="1600"/>
            </a:pPr>
            <a:endParaRPr lang="en-US"/>
          </a:p>
        </c:txPr>
        <c:crossAx val="211271040"/>
        <c:crosses val="autoZero"/>
        <c:crossBetween val="between"/>
      </c:valAx>
      <c:valAx>
        <c:axId val="468936944"/>
        <c:scaling>
          <c:orientation val="minMax"/>
        </c:scaling>
        <c:delete val="1"/>
        <c:axPos val="r"/>
        <c:numFmt formatCode="0.00%" sourceLinked="1"/>
        <c:majorTickMark val="out"/>
        <c:minorTickMark val="none"/>
        <c:tickLblPos val="nextTo"/>
        <c:crossAx val="468948592"/>
        <c:crosses val="max"/>
        <c:crossBetween val="between"/>
      </c:valAx>
      <c:dateAx>
        <c:axId val="468948592"/>
        <c:scaling>
          <c:orientation val="minMax"/>
        </c:scaling>
        <c:delete val="1"/>
        <c:axPos val="b"/>
        <c:numFmt formatCode="m/d/yyyy" sourceLinked="1"/>
        <c:majorTickMark val="out"/>
        <c:minorTickMark val="none"/>
        <c:tickLblPos val="nextTo"/>
        <c:crossAx val="468936944"/>
        <c:crosses val="autoZero"/>
        <c:auto val="1"/>
        <c:lblOffset val="100"/>
        <c:baseTimeUnit val="months"/>
      </c:dateAx>
    </c:plotArea>
    <c:legend>
      <c:legendPos val="b"/>
      <c:legendEntry>
        <c:idx val="0"/>
        <c:delete val="1"/>
      </c:legendEntry>
      <c:legendEntry>
        <c:idx val="1"/>
        <c:delete val="1"/>
      </c:legendEntry>
      <c:layout>
        <c:manualLayout>
          <c:xMode val="edge"/>
          <c:yMode val="edge"/>
          <c:x val="0.26755970497787784"/>
          <c:y val="0.90426625838436858"/>
          <c:w val="0.46488049979581292"/>
          <c:h val="4.3881889763779526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14093036306834E-2"/>
          <c:y val="0.17032134694992551"/>
          <c:w val="0.92856751436475826"/>
          <c:h val="0.65806854223766509"/>
        </c:manualLayout>
      </c:layout>
      <c:barChart>
        <c:barDir val="col"/>
        <c:grouping val="clustered"/>
        <c:varyColors val="0"/>
        <c:ser>
          <c:idx val="2"/>
          <c:order val="1"/>
          <c:tx>
            <c:strRef>
              <c:f>Sheet1!$C$1</c:f>
              <c:strCache>
                <c:ptCount val="1"/>
                <c:pt idx="0">
                  <c:v>Zebra</c:v>
                </c:pt>
              </c:strCache>
            </c:strRef>
          </c:tx>
          <c:spPr>
            <a:solidFill>
              <a:schemeClr val="bg1">
                <a:lumMod val="85000"/>
                <a:alpha val="33000"/>
              </a:schemeClr>
            </a:solidFill>
          </c:spPr>
          <c:invertIfNegative val="0"/>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Sheet1!$C$2:$C$27</c:f>
              <c:numCache>
                <c:formatCode>General</c:formatCode>
                <c:ptCount val="26"/>
                <c:pt idx="0">
                  <c:v>0</c:v>
                </c:pt>
                <c:pt idx="1">
                  <c:v>0</c:v>
                </c:pt>
                <c:pt idx="2">
                  <c:v>0</c:v>
                </c:pt>
                <c:pt idx="3">
                  <c:v>0</c:v>
                </c:pt>
                <c:pt idx="4" formatCode="0.00E+00">
                  <c:v>1000000000000</c:v>
                </c:pt>
                <c:pt idx="5" formatCode="0.00E+00">
                  <c:v>1000000000000</c:v>
                </c:pt>
                <c:pt idx="6" formatCode="0.00E+00">
                  <c:v>1000000000000</c:v>
                </c:pt>
                <c:pt idx="7" formatCode="0.00E+00">
                  <c:v>1000000000000</c:v>
                </c:pt>
                <c:pt idx="8">
                  <c:v>0</c:v>
                </c:pt>
                <c:pt idx="9">
                  <c:v>0</c:v>
                </c:pt>
                <c:pt idx="10">
                  <c:v>0</c:v>
                </c:pt>
                <c:pt idx="11">
                  <c:v>0</c:v>
                </c:pt>
                <c:pt idx="12" formatCode="0.00E+00">
                  <c:v>1000000000000</c:v>
                </c:pt>
                <c:pt idx="13" formatCode="0.00E+00">
                  <c:v>1000000000000</c:v>
                </c:pt>
                <c:pt idx="14" formatCode="0.00E+00">
                  <c:v>1000000000000</c:v>
                </c:pt>
                <c:pt idx="15" formatCode="0.00E+00">
                  <c:v>1000000000000</c:v>
                </c:pt>
                <c:pt idx="16">
                  <c:v>0</c:v>
                </c:pt>
                <c:pt idx="17">
                  <c:v>0</c:v>
                </c:pt>
                <c:pt idx="18">
                  <c:v>0</c:v>
                </c:pt>
                <c:pt idx="19">
                  <c:v>0</c:v>
                </c:pt>
                <c:pt idx="20" formatCode="0.00E+00">
                  <c:v>1000000000000</c:v>
                </c:pt>
                <c:pt idx="21" formatCode="0.00E+00">
                  <c:v>1000000000000</c:v>
                </c:pt>
                <c:pt idx="22" formatCode="0.00E+00">
                  <c:v>1000000000000</c:v>
                </c:pt>
                <c:pt idx="23" formatCode="0.00E+00">
                  <c:v>1000000000000</c:v>
                </c:pt>
                <c:pt idx="24">
                  <c:v>0</c:v>
                </c:pt>
                <c:pt idx="25">
                  <c:v>0</c:v>
                </c:pt>
              </c:numCache>
            </c:numRef>
          </c:val>
          <c:extLst>
            <c:ext xmlns:c16="http://schemas.microsoft.com/office/drawing/2014/chart" uri="{C3380CC4-5D6E-409C-BE32-E72D297353CC}">
              <c16:uniqueId val="{00000000-EB9E-468F-A846-5173F9105D7A}"/>
            </c:ext>
          </c:extLst>
        </c:ser>
        <c:ser>
          <c:idx val="0"/>
          <c:order val="2"/>
          <c:tx>
            <c:strRef>
              <c:f>Sheet1!$D$1</c:f>
              <c:strCache>
                <c:ptCount val="1"/>
                <c:pt idx="0">
                  <c:v>Zebra</c:v>
                </c:pt>
              </c:strCache>
            </c:strRef>
          </c:tx>
          <c:spPr>
            <a:solidFill>
              <a:schemeClr val="bg1">
                <a:lumMod val="85000"/>
                <a:alpha val="33000"/>
              </a:schemeClr>
            </a:solidFill>
            <a:ln w="0">
              <a:noFill/>
            </a:ln>
          </c:spPr>
          <c:invertIfNegative val="0"/>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Sheet1!$D$2:$D$27</c:f>
              <c:numCache>
                <c:formatCode>General</c:formatCode>
                <c:ptCount val="26"/>
                <c:pt idx="0">
                  <c:v>0</c:v>
                </c:pt>
                <c:pt idx="1">
                  <c:v>0</c:v>
                </c:pt>
                <c:pt idx="2">
                  <c:v>0</c:v>
                </c:pt>
                <c:pt idx="3">
                  <c:v>0</c:v>
                </c:pt>
                <c:pt idx="4" formatCode="0.00E+00">
                  <c:v>-1000000000000</c:v>
                </c:pt>
                <c:pt idx="5" formatCode="0.00E+00">
                  <c:v>-1000000000000</c:v>
                </c:pt>
                <c:pt idx="6" formatCode="0.00E+00">
                  <c:v>-1000000000000</c:v>
                </c:pt>
                <c:pt idx="7" formatCode="0.00E+00">
                  <c:v>-1000000000000</c:v>
                </c:pt>
                <c:pt idx="8">
                  <c:v>0</c:v>
                </c:pt>
                <c:pt idx="9">
                  <c:v>0</c:v>
                </c:pt>
                <c:pt idx="10">
                  <c:v>0</c:v>
                </c:pt>
                <c:pt idx="11">
                  <c:v>0</c:v>
                </c:pt>
                <c:pt idx="12" formatCode="0.00E+00">
                  <c:v>-1000000000000</c:v>
                </c:pt>
                <c:pt idx="13" formatCode="0.00E+00">
                  <c:v>-1000000000000</c:v>
                </c:pt>
                <c:pt idx="14" formatCode="0.00E+00">
                  <c:v>-1000000000000</c:v>
                </c:pt>
                <c:pt idx="15" formatCode="0.00E+00">
                  <c:v>-1000000000000</c:v>
                </c:pt>
                <c:pt idx="16">
                  <c:v>0</c:v>
                </c:pt>
                <c:pt idx="17">
                  <c:v>0</c:v>
                </c:pt>
                <c:pt idx="18">
                  <c:v>0</c:v>
                </c:pt>
                <c:pt idx="19">
                  <c:v>0</c:v>
                </c:pt>
                <c:pt idx="20" formatCode="0.00E+00">
                  <c:v>-1000000000000</c:v>
                </c:pt>
                <c:pt idx="21" formatCode="0.00E+00">
                  <c:v>-1000000000000</c:v>
                </c:pt>
                <c:pt idx="22" formatCode="0.00E+00">
                  <c:v>-1000000000000</c:v>
                </c:pt>
                <c:pt idx="23" formatCode="0.00E+00">
                  <c:v>-1000000000000</c:v>
                </c:pt>
                <c:pt idx="24">
                  <c:v>0</c:v>
                </c:pt>
                <c:pt idx="25">
                  <c:v>0</c:v>
                </c:pt>
              </c:numCache>
            </c:numRef>
          </c:val>
          <c:extLst>
            <c:ext xmlns:c16="http://schemas.microsoft.com/office/drawing/2014/chart" uri="{C3380CC4-5D6E-409C-BE32-E72D297353CC}">
              <c16:uniqueId val="{00000001-EB9E-468F-A846-5173F9105D7A}"/>
            </c:ext>
          </c:extLst>
        </c:ser>
        <c:dLbls>
          <c:showLegendKey val="0"/>
          <c:showVal val="0"/>
          <c:showCatName val="0"/>
          <c:showSerName val="0"/>
          <c:showPercent val="0"/>
          <c:showBubbleSize val="0"/>
        </c:dLbls>
        <c:gapWidth val="0"/>
        <c:overlap val="100"/>
        <c:axId val="211271040"/>
        <c:axId val="212657664"/>
      </c:barChart>
      <c:lineChart>
        <c:grouping val="standard"/>
        <c:varyColors val="0"/>
        <c:ser>
          <c:idx val="1"/>
          <c:order val="0"/>
          <c:tx>
            <c:strRef>
              <c:f>Sheet1!$B$1</c:f>
              <c:strCache>
                <c:ptCount val="1"/>
                <c:pt idx="0">
                  <c:v>2015</c:v>
                </c:pt>
              </c:strCache>
            </c:strRef>
          </c:tx>
          <c:spPr>
            <a:ln w="25400">
              <a:solidFill>
                <a:schemeClr val="accent6"/>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Sheet1!$B$2:$B$27</c:f>
              <c:numCache>
                <c:formatCode>0.00%</c:formatCode>
                <c:ptCount val="26"/>
                <c:pt idx="0">
                  <c:v>0.219</c:v>
                </c:pt>
                <c:pt idx="1">
                  <c:v>0.16800000000000001</c:v>
                </c:pt>
                <c:pt idx="2">
                  <c:v>0.14199999999999999</c:v>
                </c:pt>
                <c:pt idx="3">
                  <c:v>0.114</c:v>
                </c:pt>
                <c:pt idx="4">
                  <c:v>0.1</c:v>
                </c:pt>
                <c:pt idx="5" formatCode="#,##0.00">
                  <c:v>0.08</c:v>
                </c:pt>
                <c:pt idx="6" formatCode="#,##0.00">
                  <c:v>7.1999999999999995E-2</c:v>
                </c:pt>
                <c:pt idx="7" formatCode="#,##0.00">
                  <c:v>6.5000000000000002E-2</c:v>
                </c:pt>
                <c:pt idx="8" formatCode="#,##0.00">
                  <c:v>5.7000000000000002E-2</c:v>
                </c:pt>
                <c:pt idx="9" formatCode="#,##0.00">
                  <c:v>5.3999999999999999E-2</c:v>
                </c:pt>
                <c:pt idx="10" formatCode="#,##0.00">
                  <c:v>4.2999999999999997E-2</c:v>
                </c:pt>
                <c:pt idx="11" formatCode="#,##0.00">
                  <c:v>4.4999999999999998E-2</c:v>
                </c:pt>
                <c:pt idx="12" formatCode="#,##0.00">
                  <c:v>3.7999999999999999E-2</c:v>
                </c:pt>
                <c:pt idx="13" formatCode="#,##0.00">
                  <c:v>4.2000000000000003E-2</c:v>
                </c:pt>
                <c:pt idx="14" formatCode="#,##0.00">
                  <c:v>0.04</c:v>
                </c:pt>
                <c:pt idx="15" formatCode="#,##0.00">
                  <c:v>3.7999999999999999E-2</c:v>
                </c:pt>
                <c:pt idx="16" formatCode="#,##0.00">
                  <c:v>4.1000000000000002E-2</c:v>
                </c:pt>
                <c:pt idx="17" formatCode="#,##0.00">
                  <c:v>4.2999999999999997E-2</c:v>
                </c:pt>
                <c:pt idx="18" formatCode="#,##0.00">
                  <c:v>4.7E-2</c:v>
                </c:pt>
                <c:pt idx="19" formatCode="#,##0.00">
                  <c:v>4.7E-2</c:v>
                </c:pt>
                <c:pt idx="20" formatCode="#,##0.00">
                  <c:v>3.7999999999999999E-2</c:v>
                </c:pt>
                <c:pt idx="21" formatCode="#,##0.00">
                  <c:v>3.2000000000000001E-2</c:v>
                </c:pt>
                <c:pt idx="22" formatCode="#,##0.00">
                  <c:v>3.5999999999999997E-2</c:v>
                </c:pt>
                <c:pt idx="23" formatCode="#,##0.00">
                  <c:v>3.4000000000000002E-2</c:v>
                </c:pt>
                <c:pt idx="24" formatCode="#,##0.00">
                  <c:v>3.3000000000000002E-2</c:v>
                </c:pt>
                <c:pt idx="25" formatCode="#,##0.00">
                  <c:v>3.2000000000000001E-2</c:v>
                </c:pt>
              </c:numCache>
            </c:numRef>
          </c:val>
          <c:smooth val="0"/>
          <c:extLst>
            <c:ext xmlns:c16="http://schemas.microsoft.com/office/drawing/2014/chart" uri="{C3380CC4-5D6E-409C-BE32-E72D297353CC}">
              <c16:uniqueId val="{00000002-EB9E-468F-A846-5173F9105D7A}"/>
            </c:ext>
          </c:extLst>
        </c:ser>
        <c:ser>
          <c:idx val="3"/>
          <c:order val="3"/>
          <c:tx>
            <c:strRef>
              <c:f>Sheet1!$G$1</c:f>
              <c:strCache>
                <c:ptCount val="1"/>
                <c:pt idx="0">
                  <c:v>2016</c:v>
                </c:pt>
              </c:strCache>
            </c:strRef>
          </c:tx>
          <c:spPr>
            <a:ln w="25400">
              <a:solidFill>
                <a:schemeClr val="accent1">
                  <a:lumMod val="75000"/>
                </a:schemeClr>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Sheet1!$G$2:$G$27</c:f>
              <c:numCache>
                <c:formatCode>General</c:formatCode>
                <c:ptCount val="26"/>
                <c:pt idx="4" formatCode="0.0%">
                  <c:v>0.20100000000000001</c:v>
                </c:pt>
                <c:pt idx="5" formatCode="0.0%">
                  <c:v>0.158</c:v>
                </c:pt>
                <c:pt idx="6" formatCode="0.0%">
                  <c:v>0.13900000000000001</c:v>
                </c:pt>
                <c:pt idx="7" formatCode="0.0%">
                  <c:v>0.121</c:v>
                </c:pt>
                <c:pt idx="8" formatCode="0.0%">
                  <c:v>0.1</c:v>
                </c:pt>
                <c:pt idx="9" formatCode="0.0%">
                  <c:v>8.2000000000000003E-2</c:v>
                </c:pt>
                <c:pt idx="10" formatCode="0.0%">
                  <c:v>7.1999999999999995E-2</c:v>
                </c:pt>
                <c:pt idx="11" formatCode="0.0%">
                  <c:v>6.9000000000000006E-2</c:v>
                </c:pt>
                <c:pt idx="12" formatCode="0.0%">
                  <c:v>6.3E-2</c:v>
                </c:pt>
                <c:pt idx="13" formatCode="0.0%">
                  <c:v>5.7000000000000002E-2</c:v>
                </c:pt>
                <c:pt idx="14" formatCode="0.0%">
                  <c:v>4.7E-2</c:v>
                </c:pt>
                <c:pt idx="15" formatCode="0.0%">
                  <c:v>4.5999999999999999E-2</c:v>
                </c:pt>
                <c:pt idx="16" formatCode="0.0%">
                  <c:v>4.2000000000000003E-2</c:v>
                </c:pt>
                <c:pt idx="17" formatCode="0.0%">
                  <c:v>0.04</c:v>
                </c:pt>
                <c:pt idx="18" formatCode="0.0%">
                  <c:v>3.5999999999999997E-2</c:v>
                </c:pt>
                <c:pt idx="19" formatCode="0.0%">
                  <c:v>3.9E-2</c:v>
                </c:pt>
                <c:pt idx="20" formatCode="0.0%">
                  <c:v>3.5000000000000003E-2</c:v>
                </c:pt>
                <c:pt idx="21" formatCode="0.0%">
                  <c:v>3.1E-2</c:v>
                </c:pt>
                <c:pt idx="22" formatCode="0.0%">
                  <c:v>2.5999999999999999E-2</c:v>
                </c:pt>
                <c:pt idx="23" formatCode="0.0%">
                  <c:v>1.7000000000000001E-2</c:v>
                </c:pt>
                <c:pt idx="24" formatCode="0.0%">
                  <c:v>1.7999999999999999E-2</c:v>
                </c:pt>
                <c:pt idx="25" formatCode="0.0%">
                  <c:v>1.9E-2</c:v>
                </c:pt>
              </c:numCache>
            </c:numRef>
          </c:val>
          <c:smooth val="0"/>
          <c:extLst>
            <c:ext xmlns:c16="http://schemas.microsoft.com/office/drawing/2014/chart" uri="{C3380CC4-5D6E-409C-BE32-E72D297353CC}">
              <c16:uniqueId val="{00000003-EB9E-468F-A846-5173F9105D7A}"/>
            </c:ext>
          </c:extLst>
        </c:ser>
        <c:ser>
          <c:idx val="4"/>
          <c:order val="4"/>
          <c:tx>
            <c:strRef>
              <c:f>Sheet1!$H$1</c:f>
              <c:strCache>
                <c:ptCount val="1"/>
                <c:pt idx="0">
                  <c:v>2017</c:v>
                </c:pt>
              </c:strCache>
            </c:strRef>
          </c:tx>
          <c:spPr>
            <a:ln w="25400">
              <a:solidFill>
                <a:srgbClr val="00B0F0"/>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Sheet1!$H$2:$H$27</c:f>
              <c:numCache>
                <c:formatCode>General</c:formatCode>
                <c:ptCount val="26"/>
                <c:pt idx="8" formatCode="0.0%">
                  <c:v>0.21</c:v>
                </c:pt>
                <c:pt idx="9" formatCode="0.0%">
                  <c:v>0.17499999999999999</c:v>
                </c:pt>
                <c:pt idx="10" formatCode="0.0%">
                  <c:v>0.14099999999999999</c:v>
                </c:pt>
                <c:pt idx="11" formatCode="0.0%">
                  <c:v>0.127</c:v>
                </c:pt>
                <c:pt idx="12" formatCode="0.0%">
                  <c:v>9.7000000000000003E-2</c:v>
                </c:pt>
                <c:pt idx="13" formatCode="0.0%">
                  <c:v>7.9000000000000001E-2</c:v>
                </c:pt>
                <c:pt idx="14" formatCode="0.0%">
                  <c:v>7.0000000000000007E-2</c:v>
                </c:pt>
                <c:pt idx="15" formatCode="0.0%">
                  <c:v>7.0000000000000007E-2</c:v>
                </c:pt>
                <c:pt idx="16" formatCode="0.0%">
                  <c:v>6.0999999999999999E-2</c:v>
                </c:pt>
                <c:pt idx="17" formatCode="0.0%">
                  <c:v>5.7000000000000002E-2</c:v>
                </c:pt>
                <c:pt idx="18" formatCode="0.0%">
                  <c:v>4.7E-2</c:v>
                </c:pt>
                <c:pt idx="19" formatCode="0.0%">
                  <c:v>4.3999999999999997E-2</c:v>
                </c:pt>
                <c:pt idx="20" formatCode="0.0%">
                  <c:v>3.5999999999999997E-2</c:v>
                </c:pt>
                <c:pt idx="21" formatCode="0.0%">
                  <c:v>2.8000000000000001E-2</c:v>
                </c:pt>
                <c:pt idx="22" formatCode="0.0%">
                  <c:v>2.3E-2</c:v>
                </c:pt>
                <c:pt idx="23" formatCode="0.0%">
                  <c:v>1.7999999999999999E-2</c:v>
                </c:pt>
                <c:pt idx="24" formatCode="0.0%">
                  <c:v>1.4E-2</c:v>
                </c:pt>
                <c:pt idx="25" formatCode="0.0%">
                  <c:v>1.4999999999999999E-2</c:v>
                </c:pt>
              </c:numCache>
            </c:numRef>
          </c:val>
          <c:smooth val="0"/>
          <c:extLst>
            <c:ext xmlns:c16="http://schemas.microsoft.com/office/drawing/2014/chart" uri="{C3380CC4-5D6E-409C-BE32-E72D297353CC}">
              <c16:uniqueId val="{00000004-EB9E-468F-A846-5173F9105D7A}"/>
            </c:ext>
          </c:extLst>
        </c:ser>
        <c:ser>
          <c:idx val="5"/>
          <c:order val="5"/>
          <c:tx>
            <c:strRef>
              <c:f>Sheet1!$I$1</c:f>
              <c:strCache>
                <c:ptCount val="1"/>
                <c:pt idx="0">
                  <c:v>2018</c:v>
                </c:pt>
              </c:strCache>
            </c:strRef>
          </c:tx>
          <c:spPr>
            <a:ln w="25400">
              <a:solidFill>
                <a:schemeClr val="accent3"/>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Sheet1!$I$2:$I$27</c:f>
              <c:numCache>
                <c:formatCode>General</c:formatCode>
                <c:ptCount val="26"/>
                <c:pt idx="12" formatCode="0.0%">
                  <c:v>0.246</c:v>
                </c:pt>
                <c:pt idx="13" formatCode="0.0%">
                  <c:v>0.20399999999999999</c:v>
                </c:pt>
                <c:pt idx="14" formatCode="0.0%">
                  <c:v>0.17399999999999999</c:v>
                </c:pt>
                <c:pt idx="15" formatCode="0.0%">
                  <c:v>0.14299999999999999</c:v>
                </c:pt>
                <c:pt idx="16" formatCode="0.0%">
                  <c:v>0.114</c:v>
                </c:pt>
                <c:pt idx="17" formatCode="0.0%">
                  <c:v>0.1</c:v>
                </c:pt>
                <c:pt idx="18" formatCode="0.0%">
                  <c:v>8.5000000000000006E-2</c:v>
                </c:pt>
                <c:pt idx="19" formatCode="0.0%">
                  <c:v>7.2999999999999995E-2</c:v>
                </c:pt>
                <c:pt idx="20" formatCode="0.0%">
                  <c:v>5.6000000000000001E-2</c:v>
                </c:pt>
                <c:pt idx="21" formatCode="0.0%">
                  <c:v>4.4999999999999998E-2</c:v>
                </c:pt>
                <c:pt idx="22" formatCode="0.0%">
                  <c:v>3.1E-2</c:v>
                </c:pt>
                <c:pt idx="23" formatCode="0.0%">
                  <c:v>2.5999999999999999E-2</c:v>
                </c:pt>
                <c:pt idx="24" formatCode="0.0%">
                  <c:v>1.9E-2</c:v>
                </c:pt>
                <c:pt idx="25" formatCode="0.0%">
                  <c:v>1.7999999999999999E-2</c:v>
                </c:pt>
              </c:numCache>
            </c:numRef>
          </c:val>
          <c:smooth val="0"/>
          <c:extLst>
            <c:ext xmlns:c16="http://schemas.microsoft.com/office/drawing/2014/chart" uri="{C3380CC4-5D6E-409C-BE32-E72D297353CC}">
              <c16:uniqueId val="{00000005-EB9E-468F-A846-5173F9105D7A}"/>
            </c:ext>
          </c:extLst>
        </c:ser>
        <c:ser>
          <c:idx val="6"/>
          <c:order val="6"/>
          <c:tx>
            <c:strRef>
              <c:f>Sheet1!$J$1</c:f>
              <c:strCache>
                <c:ptCount val="1"/>
                <c:pt idx="0">
                  <c:v>2019</c:v>
                </c:pt>
              </c:strCache>
            </c:strRef>
          </c:tx>
          <c:spPr>
            <a:ln w="25400">
              <a:solidFill>
                <a:schemeClr val="accent3">
                  <a:lumMod val="75000"/>
                </a:schemeClr>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Sheet1!$J$2:$J$27</c:f>
              <c:numCache>
                <c:formatCode>General</c:formatCode>
                <c:ptCount val="26"/>
                <c:pt idx="16" formatCode="0.0%">
                  <c:v>0.26800000000000002</c:v>
                </c:pt>
                <c:pt idx="17" formatCode="0.0%">
                  <c:v>0.223</c:v>
                </c:pt>
                <c:pt idx="18" formatCode="0.0%">
                  <c:v>0.188</c:v>
                </c:pt>
                <c:pt idx="19" formatCode="0.0%">
                  <c:v>0.154</c:v>
                </c:pt>
                <c:pt idx="20" formatCode="0.0%">
                  <c:v>0.11600000000000001</c:v>
                </c:pt>
                <c:pt idx="21" formatCode="0.0%">
                  <c:v>8.8999999999999996E-2</c:v>
                </c:pt>
                <c:pt idx="22" formatCode="0.0%">
                  <c:v>6.6000000000000003E-2</c:v>
                </c:pt>
                <c:pt idx="23" formatCode="0.0%">
                  <c:v>4.9000000000000002E-2</c:v>
                </c:pt>
                <c:pt idx="24" formatCode="0.0%">
                  <c:v>3.2000000000000001E-2</c:v>
                </c:pt>
                <c:pt idx="25" formatCode="0.0%">
                  <c:v>2.1999999999999999E-2</c:v>
                </c:pt>
              </c:numCache>
            </c:numRef>
          </c:val>
          <c:smooth val="0"/>
          <c:extLst>
            <c:ext xmlns:c16="http://schemas.microsoft.com/office/drawing/2014/chart" uri="{C3380CC4-5D6E-409C-BE32-E72D297353CC}">
              <c16:uniqueId val="{00000006-EB9E-468F-A846-5173F9105D7A}"/>
            </c:ext>
          </c:extLst>
        </c:ser>
        <c:ser>
          <c:idx val="7"/>
          <c:order val="7"/>
          <c:tx>
            <c:strRef>
              <c:f>Sheet1!$K$1</c:f>
              <c:strCache>
                <c:ptCount val="1"/>
                <c:pt idx="0">
                  <c:v>2020</c:v>
                </c:pt>
              </c:strCache>
            </c:strRef>
          </c:tx>
          <c:spPr>
            <a:ln>
              <a:solidFill>
                <a:schemeClr val="accent2">
                  <a:lumMod val="40000"/>
                  <a:lumOff val="60000"/>
                </a:schemeClr>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Sheet1!$K$2:$K$27</c:f>
              <c:numCache>
                <c:formatCode>General</c:formatCode>
                <c:ptCount val="26"/>
                <c:pt idx="20" formatCode="0.00%">
                  <c:v>0.22</c:v>
                </c:pt>
                <c:pt idx="21" formatCode="0.00%">
                  <c:v>0.153</c:v>
                </c:pt>
                <c:pt idx="22" formatCode="0.00%">
                  <c:v>0.108</c:v>
                </c:pt>
                <c:pt idx="23" formatCode="0.00%">
                  <c:v>8.5000000000000006E-2</c:v>
                </c:pt>
                <c:pt idx="24" formatCode="0.00%">
                  <c:v>5.8000000000000003E-2</c:v>
                </c:pt>
                <c:pt idx="25" formatCode="0.00%">
                  <c:v>4.2000000000000003E-2</c:v>
                </c:pt>
              </c:numCache>
            </c:numRef>
          </c:val>
          <c:smooth val="0"/>
          <c:extLst>
            <c:ext xmlns:c16="http://schemas.microsoft.com/office/drawing/2014/chart" uri="{C3380CC4-5D6E-409C-BE32-E72D297353CC}">
              <c16:uniqueId val="{00000007-EB9E-468F-A846-5173F9105D7A}"/>
            </c:ext>
          </c:extLst>
        </c:ser>
        <c:ser>
          <c:idx val="8"/>
          <c:order val="8"/>
          <c:tx>
            <c:strRef>
              <c:f>Sheet1!$L$1</c:f>
              <c:strCache>
                <c:ptCount val="1"/>
                <c:pt idx="0">
                  <c:v>2021</c:v>
                </c:pt>
              </c:strCache>
            </c:strRef>
          </c:tx>
          <c:spPr>
            <a:ln>
              <a:solidFill>
                <a:schemeClr val="accent2"/>
              </a:solidFill>
            </a:ln>
          </c:spPr>
          <c:marker>
            <c:symbol val="none"/>
          </c:marker>
          <c:cat>
            <c:numRef>
              <c:f>Sheet1!$A$2:$A$27</c:f>
              <c:numCache>
                <c:formatCode>m/d/yyyy</c:formatCode>
                <c:ptCount val="26"/>
                <c:pt idx="0">
                  <c:v>42460</c:v>
                </c:pt>
                <c:pt idx="1">
                  <c:v>42551</c:v>
                </c:pt>
                <c:pt idx="2">
                  <c:v>42643</c:v>
                </c:pt>
                <c:pt idx="3">
                  <c:v>42735</c:v>
                </c:pt>
                <c:pt idx="4">
                  <c:v>42825</c:v>
                </c:pt>
                <c:pt idx="5">
                  <c:v>42916</c:v>
                </c:pt>
                <c:pt idx="6">
                  <c:v>43008</c:v>
                </c:pt>
                <c:pt idx="7">
                  <c:v>43100</c:v>
                </c:pt>
                <c:pt idx="8">
                  <c:v>43190</c:v>
                </c:pt>
                <c:pt idx="9">
                  <c:v>43281</c:v>
                </c:pt>
                <c:pt idx="10">
                  <c:v>43373</c:v>
                </c:pt>
                <c:pt idx="11">
                  <c:v>43465</c:v>
                </c:pt>
                <c:pt idx="12">
                  <c:v>43555</c:v>
                </c:pt>
                <c:pt idx="13">
                  <c:v>43646</c:v>
                </c:pt>
                <c:pt idx="14">
                  <c:v>43738</c:v>
                </c:pt>
                <c:pt idx="15">
                  <c:v>43830</c:v>
                </c:pt>
                <c:pt idx="16">
                  <c:v>43921</c:v>
                </c:pt>
                <c:pt idx="17">
                  <c:v>44012</c:v>
                </c:pt>
                <c:pt idx="18">
                  <c:v>44104</c:v>
                </c:pt>
                <c:pt idx="19">
                  <c:v>44196</c:v>
                </c:pt>
                <c:pt idx="20">
                  <c:v>44286</c:v>
                </c:pt>
                <c:pt idx="21">
                  <c:v>44377</c:v>
                </c:pt>
                <c:pt idx="22">
                  <c:v>44469</c:v>
                </c:pt>
                <c:pt idx="23">
                  <c:v>44561</c:v>
                </c:pt>
                <c:pt idx="24">
                  <c:v>44651</c:v>
                </c:pt>
                <c:pt idx="25">
                  <c:v>44742</c:v>
                </c:pt>
              </c:numCache>
            </c:numRef>
          </c:cat>
          <c:val>
            <c:numRef>
              <c:f>Sheet1!$L$2:$L$27</c:f>
              <c:numCache>
                <c:formatCode>General</c:formatCode>
                <c:ptCount val="26"/>
                <c:pt idx="24" formatCode="0.00%">
                  <c:v>0.12</c:v>
                </c:pt>
                <c:pt idx="25" formatCode="0.00%">
                  <c:v>0.09</c:v>
                </c:pt>
              </c:numCache>
            </c:numRef>
          </c:val>
          <c:smooth val="0"/>
          <c:extLst>
            <c:ext xmlns:c16="http://schemas.microsoft.com/office/drawing/2014/chart" uri="{C3380CC4-5D6E-409C-BE32-E72D297353CC}">
              <c16:uniqueId val="{00000008-EB9E-468F-A846-5173F9105D7A}"/>
            </c:ext>
          </c:extLst>
        </c:ser>
        <c:dLbls>
          <c:showLegendKey val="0"/>
          <c:showVal val="0"/>
          <c:showCatName val="0"/>
          <c:showSerName val="0"/>
          <c:showPercent val="0"/>
          <c:showBubbleSize val="0"/>
        </c:dLbls>
        <c:marker val="1"/>
        <c:smooth val="0"/>
        <c:axId val="468948592"/>
        <c:axId val="468936944"/>
      </c:lineChart>
      <c:catAx>
        <c:axId val="211271040"/>
        <c:scaling>
          <c:orientation val="minMax"/>
        </c:scaling>
        <c:delete val="0"/>
        <c:axPos val="b"/>
        <c:numFmt formatCode="yyyy" sourceLinked="0"/>
        <c:majorTickMark val="cross"/>
        <c:minorTickMark val="none"/>
        <c:tickLblPos val="low"/>
        <c:spPr>
          <a:ln/>
        </c:spPr>
        <c:txPr>
          <a:bodyPr/>
          <a:lstStyle/>
          <a:p>
            <a:pPr>
              <a:defRPr sz="1600">
                <a:latin typeface="Arial" panose="020B0604020202020204" pitchFamily="34" charset="0"/>
                <a:cs typeface="Arial" panose="020B0604020202020204" pitchFamily="34" charset="0"/>
              </a:defRPr>
            </a:pPr>
            <a:endParaRPr lang="en-US"/>
          </a:p>
        </c:txPr>
        <c:crossAx val="212657664"/>
        <c:crosses val="autoZero"/>
        <c:auto val="0"/>
        <c:lblAlgn val="ctr"/>
        <c:lblOffset val="100"/>
        <c:tickLblSkip val="4"/>
        <c:tickMarkSkip val="4"/>
        <c:noMultiLvlLbl val="0"/>
      </c:catAx>
      <c:valAx>
        <c:axId val="212657664"/>
        <c:scaling>
          <c:orientation val="minMax"/>
          <c:max val="0.30000000000000004"/>
          <c:min val="0"/>
        </c:scaling>
        <c:delete val="0"/>
        <c:axPos val="l"/>
        <c:majorGridlines>
          <c:spPr>
            <a:ln>
              <a:solidFill>
                <a:schemeClr val="bg1">
                  <a:lumMod val="85000"/>
                </a:schemeClr>
              </a:solidFill>
            </a:ln>
          </c:spPr>
        </c:majorGridlines>
        <c:numFmt formatCode="0%" sourceLinked="0"/>
        <c:majorTickMark val="out"/>
        <c:minorTickMark val="none"/>
        <c:tickLblPos val="nextTo"/>
        <c:spPr>
          <a:ln>
            <a:noFill/>
          </a:ln>
        </c:spPr>
        <c:txPr>
          <a:bodyPr/>
          <a:lstStyle/>
          <a:p>
            <a:pPr>
              <a:defRPr sz="1600"/>
            </a:pPr>
            <a:endParaRPr lang="en-US"/>
          </a:p>
        </c:txPr>
        <c:crossAx val="211271040"/>
        <c:crosses val="autoZero"/>
        <c:crossBetween val="between"/>
      </c:valAx>
      <c:valAx>
        <c:axId val="468936944"/>
        <c:scaling>
          <c:orientation val="minMax"/>
        </c:scaling>
        <c:delete val="1"/>
        <c:axPos val="r"/>
        <c:numFmt formatCode="0.00%" sourceLinked="1"/>
        <c:majorTickMark val="out"/>
        <c:minorTickMark val="none"/>
        <c:tickLblPos val="nextTo"/>
        <c:crossAx val="468948592"/>
        <c:crosses val="max"/>
        <c:crossBetween val="between"/>
      </c:valAx>
      <c:dateAx>
        <c:axId val="468948592"/>
        <c:scaling>
          <c:orientation val="minMax"/>
        </c:scaling>
        <c:delete val="1"/>
        <c:axPos val="b"/>
        <c:numFmt formatCode="m/d/yyyy" sourceLinked="1"/>
        <c:majorTickMark val="out"/>
        <c:minorTickMark val="none"/>
        <c:tickLblPos val="nextTo"/>
        <c:crossAx val="468936944"/>
        <c:crosses val="autoZero"/>
        <c:auto val="1"/>
        <c:lblOffset val="100"/>
        <c:baseTimeUnit val="months"/>
      </c:dateAx>
    </c:plotArea>
    <c:legend>
      <c:legendPos val="b"/>
      <c:legendEntry>
        <c:idx val="0"/>
        <c:delete val="1"/>
      </c:legendEntry>
      <c:legendEntry>
        <c:idx val="1"/>
        <c:delete val="1"/>
      </c:legendEntry>
      <c:layout>
        <c:manualLayout>
          <c:xMode val="edge"/>
          <c:yMode val="edge"/>
          <c:x val="0.2181081081081081"/>
          <c:y val="0.90614632928973526"/>
          <c:w val="0.5637837837837838"/>
          <c:h val="4.3868699728952888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079665040675473E-2"/>
          <c:y val="0.19256940799066782"/>
          <c:w val="0.86954613760162758"/>
          <c:h val="0.62959720466567581"/>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200000000</c:v>
                </c:pt>
                <c:pt idx="1">
                  <c:v>200000000</c:v>
                </c:pt>
                <c:pt idx="2">
                  <c:v>200000000</c:v>
                </c:pt>
                <c:pt idx="3">
                  <c:v>200000000</c:v>
                </c:pt>
                <c:pt idx="4">
                  <c:v>0</c:v>
                </c:pt>
                <c:pt idx="5">
                  <c:v>0</c:v>
                </c:pt>
                <c:pt idx="6">
                  <c:v>0</c:v>
                </c:pt>
                <c:pt idx="7">
                  <c:v>0</c:v>
                </c:pt>
                <c:pt idx="8">
                  <c:v>200000000</c:v>
                </c:pt>
                <c:pt idx="9">
                  <c:v>200000000</c:v>
                </c:pt>
                <c:pt idx="10">
                  <c:v>200000000</c:v>
                </c:pt>
                <c:pt idx="11">
                  <c:v>200000000</c:v>
                </c:pt>
                <c:pt idx="12">
                  <c:v>0</c:v>
                </c:pt>
                <c:pt idx="13">
                  <c:v>0</c:v>
                </c:pt>
                <c:pt idx="14">
                  <c:v>0</c:v>
                </c:pt>
                <c:pt idx="15">
                  <c:v>0</c:v>
                </c:pt>
                <c:pt idx="16">
                  <c:v>200000000</c:v>
                </c:pt>
                <c:pt idx="17">
                  <c:v>200000000</c:v>
                </c:pt>
                <c:pt idx="18">
                  <c:v>200000000</c:v>
                </c:pt>
                <c:pt idx="19">
                  <c:v>200000000</c:v>
                </c:pt>
                <c:pt idx="20">
                  <c:v>0</c:v>
                </c:pt>
                <c:pt idx="21">
                  <c:v>0</c:v>
                </c:pt>
                <c:pt idx="22">
                  <c:v>0</c:v>
                </c:pt>
                <c:pt idx="23">
                  <c:v>0</c:v>
                </c:pt>
                <c:pt idx="24">
                  <c:v>200000000</c:v>
                </c:pt>
                <c:pt idx="25">
                  <c:v>200000000</c:v>
                </c:pt>
                <c:pt idx="26">
                  <c:v>200000000</c:v>
                </c:pt>
                <c:pt idx="27">
                  <c:v>200000000</c:v>
                </c:pt>
                <c:pt idx="28">
                  <c:v>0</c:v>
                </c:pt>
                <c:pt idx="29">
                  <c:v>0</c:v>
                </c:pt>
                <c:pt idx="30">
                  <c:v>0</c:v>
                </c:pt>
                <c:pt idx="31">
                  <c:v>0</c:v>
                </c:pt>
                <c:pt idx="32">
                  <c:v>200000000</c:v>
                </c:pt>
                <c:pt idx="33">
                  <c:v>200000000</c:v>
                </c:pt>
                <c:pt idx="34">
                  <c:v>200000000</c:v>
                </c:pt>
                <c:pt idx="35">
                  <c:v>200000000</c:v>
                </c:pt>
                <c:pt idx="36">
                  <c:v>0</c:v>
                </c:pt>
                <c:pt idx="37">
                  <c:v>0</c:v>
                </c:pt>
                <c:pt idx="38">
                  <c:v>0</c:v>
                </c:pt>
                <c:pt idx="39">
                  <c:v>0</c:v>
                </c:pt>
                <c:pt idx="40">
                  <c:v>200000000</c:v>
                </c:pt>
                <c:pt idx="41">
                  <c:v>200000000</c:v>
                </c:pt>
                <c:pt idx="42">
                  <c:v>200000000</c:v>
                </c:pt>
                <c:pt idx="43">
                  <c:v>200000000</c:v>
                </c:pt>
                <c:pt idx="44">
                  <c:v>0</c:v>
                </c:pt>
                <c:pt idx="45">
                  <c:v>0</c:v>
                </c:pt>
                <c:pt idx="46">
                  <c:v>0</c:v>
                </c:pt>
                <c:pt idx="47">
                  <c:v>0</c:v>
                </c:pt>
                <c:pt idx="48">
                  <c:v>200000000</c:v>
                </c:pt>
                <c:pt idx="49">
                  <c:v>200000000</c:v>
                </c:pt>
                <c:pt idx="50">
                  <c:v>200000000</c:v>
                </c:pt>
                <c:pt idx="51">
                  <c:v>200000000</c:v>
                </c:pt>
                <c:pt idx="52">
                  <c:v>0</c:v>
                </c:pt>
                <c:pt idx="53">
                  <c:v>0</c:v>
                </c:pt>
                <c:pt idx="54">
                  <c:v>0</c:v>
                </c:pt>
                <c:pt idx="55">
                  <c:v>0</c:v>
                </c:pt>
                <c:pt idx="56">
                  <c:v>200000000</c:v>
                </c:pt>
                <c:pt idx="57">
                  <c:v>200000000</c:v>
                </c:pt>
                <c:pt idx="58">
                  <c:v>200000000</c:v>
                </c:pt>
                <c:pt idx="59">
                  <c:v>200000000</c:v>
                </c:pt>
                <c:pt idx="60">
                  <c:v>0</c:v>
                </c:pt>
                <c:pt idx="61">
                  <c:v>0</c:v>
                </c:pt>
                <c:pt idx="62">
                  <c:v>0</c:v>
                </c:pt>
                <c:pt idx="63">
                  <c:v>0</c:v>
                </c:pt>
                <c:pt idx="64">
                  <c:v>200000000</c:v>
                </c:pt>
                <c:pt idx="65">
                  <c:v>200000000</c:v>
                </c:pt>
                <c:pt idx="66">
                  <c:v>200000000</c:v>
                </c:pt>
                <c:pt idx="67">
                  <c:v>200000000</c:v>
                </c:pt>
              </c:numCache>
            </c:numRef>
          </c:val>
          <c:extLst>
            <c:ext xmlns:c16="http://schemas.microsoft.com/office/drawing/2014/chart" uri="{C3380CC4-5D6E-409C-BE32-E72D297353CC}">
              <c16:uniqueId val="{00000000-836F-4FE9-91AB-E8F9EEAC3615}"/>
            </c:ext>
          </c:extLst>
        </c:ser>
        <c:ser>
          <c:idx val="4"/>
          <c:order val="4"/>
          <c:tx>
            <c:strRef>
              <c:f>Sheet1!$F$1</c:f>
              <c:strCache>
                <c:ptCount val="1"/>
                <c:pt idx="0">
                  <c:v>Zebra2</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Sheet1!$F$2:$F$69</c:f>
              <c:numCache>
                <c:formatCode>General</c:formatCode>
                <c:ptCount val="68"/>
                <c:pt idx="0">
                  <c:v>-200000000</c:v>
                </c:pt>
                <c:pt idx="1">
                  <c:v>-200000000</c:v>
                </c:pt>
                <c:pt idx="2">
                  <c:v>-200000000</c:v>
                </c:pt>
                <c:pt idx="3">
                  <c:v>-200000000</c:v>
                </c:pt>
                <c:pt idx="4">
                  <c:v>0</c:v>
                </c:pt>
                <c:pt idx="5">
                  <c:v>0</c:v>
                </c:pt>
                <c:pt idx="6">
                  <c:v>0</c:v>
                </c:pt>
                <c:pt idx="7">
                  <c:v>0</c:v>
                </c:pt>
                <c:pt idx="8">
                  <c:v>-200000000</c:v>
                </c:pt>
                <c:pt idx="9">
                  <c:v>-200000000</c:v>
                </c:pt>
                <c:pt idx="10">
                  <c:v>-200000000</c:v>
                </c:pt>
                <c:pt idx="11">
                  <c:v>-200000000</c:v>
                </c:pt>
                <c:pt idx="12">
                  <c:v>0</c:v>
                </c:pt>
                <c:pt idx="13">
                  <c:v>0</c:v>
                </c:pt>
                <c:pt idx="14">
                  <c:v>0</c:v>
                </c:pt>
                <c:pt idx="15">
                  <c:v>0</c:v>
                </c:pt>
                <c:pt idx="16">
                  <c:v>-200000000</c:v>
                </c:pt>
                <c:pt idx="17">
                  <c:v>-200000000</c:v>
                </c:pt>
                <c:pt idx="18">
                  <c:v>-200000000</c:v>
                </c:pt>
                <c:pt idx="19">
                  <c:v>-200000000</c:v>
                </c:pt>
                <c:pt idx="20">
                  <c:v>0</c:v>
                </c:pt>
                <c:pt idx="21">
                  <c:v>0</c:v>
                </c:pt>
                <c:pt idx="22">
                  <c:v>0</c:v>
                </c:pt>
                <c:pt idx="23">
                  <c:v>0</c:v>
                </c:pt>
                <c:pt idx="24">
                  <c:v>-200000000</c:v>
                </c:pt>
                <c:pt idx="25">
                  <c:v>-200000000</c:v>
                </c:pt>
                <c:pt idx="26">
                  <c:v>-200000000</c:v>
                </c:pt>
                <c:pt idx="27">
                  <c:v>-200000000</c:v>
                </c:pt>
                <c:pt idx="28">
                  <c:v>0</c:v>
                </c:pt>
                <c:pt idx="29">
                  <c:v>0</c:v>
                </c:pt>
                <c:pt idx="30">
                  <c:v>0</c:v>
                </c:pt>
                <c:pt idx="31">
                  <c:v>0</c:v>
                </c:pt>
                <c:pt idx="32">
                  <c:v>-200000000</c:v>
                </c:pt>
                <c:pt idx="33">
                  <c:v>-200000000</c:v>
                </c:pt>
                <c:pt idx="34">
                  <c:v>-200000000</c:v>
                </c:pt>
                <c:pt idx="35">
                  <c:v>-200000000</c:v>
                </c:pt>
                <c:pt idx="36">
                  <c:v>0</c:v>
                </c:pt>
                <c:pt idx="37">
                  <c:v>0</c:v>
                </c:pt>
                <c:pt idx="38">
                  <c:v>0</c:v>
                </c:pt>
                <c:pt idx="39">
                  <c:v>0</c:v>
                </c:pt>
                <c:pt idx="40">
                  <c:v>-200000000</c:v>
                </c:pt>
                <c:pt idx="41">
                  <c:v>-200000000</c:v>
                </c:pt>
                <c:pt idx="42">
                  <c:v>-200000000</c:v>
                </c:pt>
                <c:pt idx="43">
                  <c:v>-200000000</c:v>
                </c:pt>
                <c:pt idx="44">
                  <c:v>0</c:v>
                </c:pt>
                <c:pt idx="45">
                  <c:v>0</c:v>
                </c:pt>
                <c:pt idx="46">
                  <c:v>0</c:v>
                </c:pt>
                <c:pt idx="47">
                  <c:v>0</c:v>
                </c:pt>
                <c:pt idx="48">
                  <c:v>-200000000</c:v>
                </c:pt>
                <c:pt idx="49">
                  <c:v>-200000000</c:v>
                </c:pt>
                <c:pt idx="50">
                  <c:v>-200000000</c:v>
                </c:pt>
                <c:pt idx="51">
                  <c:v>-200000000</c:v>
                </c:pt>
                <c:pt idx="52">
                  <c:v>0</c:v>
                </c:pt>
                <c:pt idx="53">
                  <c:v>0</c:v>
                </c:pt>
                <c:pt idx="54">
                  <c:v>0</c:v>
                </c:pt>
                <c:pt idx="55">
                  <c:v>0</c:v>
                </c:pt>
                <c:pt idx="56">
                  <c:v>-200000000</c:v>
                </c:pt>
                <c:pt idx="57">
                  <c:v>-200000000</c:v>
                </c:pt>
                <c:pt idx="58">
                  <c:v>-200000000</c:v>
                </c:pt>
                <c:pt idx="59">
                  <c:v>-200000000</c:v>
                </c:pt>
                <c:pt idx="60">
                  <c:v>0</c:v>
                </c:pt>
                <c:pt idx="61">
                  <c:v>0</c:v>
                </c:pt>
                <c:pt idx="62">
                  <c:v>0</c:v>
                </c:pt>
                <c:pt idx="63">
                  <c:v>0</c:v>
                </c:pt>
                <c:pt idx="64">
                  <c:v>-200000000</c:v>
                </c:pt>
                <c:pt idx="65">
                  <c:v>-200000000</c:v>
                </c:pt>
                <c:pt idx="66">
                  <c:v>-200000000</c:v>
                </c:pt>
                <c:pt idx="67">
                  <c:v>-200000000</c:v>
                </c:pt>
              </c:numCache>
            </c:numRef>
          </c:val>
          <c:extLst>
            <c:ext xmlns:c16="http://schemas.microsoft.com/office/drawing/2014/chart" uri="{C3380CC4-5D6E-409C-BE32-E72D297353CC}">
              <c16:uniqueId val="{00000000-B193-4980-BC42-C53990D97EF0}"/>
            </c:ext>
          </c:extLst>
        </c:ser>
        <c:dLbls>
          <c:showLegendKey val="0"/>
          <c:showVal val="0"/>
          <c:showCatName val="0"/>
          <c:showSerName val="0"/>
          <c:showPercent val="0"/>
          <c:showBubbleSize val="0"/>
        </c:dLbls>
        <c:gapWidth val="0"/>
        <c:overlap val="100"/>
        <c:axId val="149958016"/>
        <c:axId val="149972096"/>
      </c:barChart>
      <c:barChart>
        <c:barDir val="col"/>
        <c:grouping val="stacked"/>
        <c:varyColors val="0"/>
        <c:ser>
          <c:idx val="0"/>
          <c:order val="0"/>
          <c:tx>
            <c:strRef>
              <c:f>Sheet1!$B$1</c:f>
              <c:strCache>
                <c:ptCount val="1"/>
                <c:pt idx="0">
                  <c:v>12-Month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c:formatCode>
                <c:ptCount val="68"/>
                <c:pt idx="0">
                  <c:v>159578976</c:v>
                </c:pt>
                <c:pt idx="1">
                  <c:v>144858528</c:v>
                </c:pt>
                <c:pt idx="2">
                  <c:v>142423584</c:v>
                </c:pt>
                <c:pt idx="3">
                  <c:v>128841616</c:v>
                </c:pt>
                <c:pt idx="4">
                  <c:v>108803312</c:v>
                </c:pt>
                <c:pt idx="5">
                  <c:v>104551896</c:v>
                </c:pt>
                <c:pt idx="6">
                  <c:v>88760176</c:v>
                </c:pt>
                <c:pt idx="7">
                  <c:v>87146120</c:v>
                </c:pt>
                <c:pt idx="8">
                  <c:v>76251248</c:v>
                </c:pt>
                <c:pt idx="9">
                  <c:v>59579568</c:v>
                </c:pt>
                <c:pt idx="10">
                  <c:v>41814112</c:v>
                </c:pt>
                <c:pt idx="11">
                  <c:v>24842260</c:v>
                </c:pt>
                <c:pt idx="12">
                  <c:v>-3189654</c:v>
                </c:pt>
                <c:pt idx="13">
                  <c:v>-29560766</c:v>
                </c:pt>
                <c:pt idx="14">
                  <c:v>-40434448</c:v>
                </c:pt>
                <c:pt idx="15">
                  <c:v>-45146688</c:v>
                </c:pt>
                <c:pt idx="16">
                  <c:v>-35588560</c:v>
                </c:pt>
                <c:pt idx="17">
                  <c:v>-14545115</c:v>
                </c:pt>
                <c:pt idx="18">
                  <c:v>-1872501</c:v>
                </c:pt>
                <c:pt idx="19">
                  <c:v>17364176</c:v>
                </c:pt>
                <c:pt idx="20">
                  <c:v>27842268</c:v>
                </c:pt>
                <c:pt idx="21">
                  <c:v>29258014</c:v>
                </c:pt>
                <c:pt idx="22">
                  <c:v>45989552</c:v>
                </c:pt>
                <c:pt idx="23">
                  <c:v>39720832</c:v>
                </c:pt>
                <c:pt idx="24">
                  <c:v>43135964</c:v>
                </c:pt>
                <c:pt idx="25">
                  <c:v>48651624</c:v>
                </c:pt>
                <c:pt idx="26">
                  <c:v>37741620</c:v>
                </c:pt>
                <c:pt idx="27">
                  <c:v>43101304</c:v>
                </c:pt>
                <c:pt idx="28">
                  <c:v>43301376</c:v>
                </c:pt>
                <c:pt idx="29">
                  <c:v>46619404</c:v>
                </c:pt>
                <c:pt idx="30">
                  <c:v>55045892</c:v>
                </c:pt>
                <c:pt idx="31">
                  <c:v>52884588</c:v>
                </c:pt>
                <c:pt idx="32">
                  <c:v>57847764</c:v>
                </c:pt>
                <c:pt idx="33">
                  <c:v>61958496</c:v>
                </c:pt>
                <c:pt idx="34">
                  <c:v>65271000</c:v>
                </c:pt>
                <c:pt idx="35">
                  <c:v>79747728</c:v>
                </c:pt>
                <c:pt idx="36">
                  <c:v>77697568</c:v>
                </c:pt>
                <c:pt idx="37">
                  <c:v>83601408</c:v>
                </c:pt>
                <c:pt idx="38">
                  <c:v>88677600</c:v>
                </c:pt>
                <c:pt idx="39">
                  <c:v>90073456</c:v>
                </c:pt>
                <c:pt idx="40">
                  <c:v>86874752</c:v>
                </c:pt>
                <c:pt idx="41">
                  <c:v>85781120</c:v>
                </c:pt>
                <c:pt idx="42">
                  <c:v>81363040</c:v>
                </c:pt>
                <c:pt idx="43">
                  <c:v>67796960</c:v>
                </c:pt>
                <c:pt idx="44">
                  <c:v>74069304</c:v>
                </c:pt>
                <c:pt idx="45">
                  <c:v>69768456</c:v>
                </c:pt>
                <c:pt idx="46">
                  <c:v>58812224</c:v>
                </c:pt>
                <c:pt idx="47">
                  <c:v>61760944</c:v>
                </c:pt>
                <c:pt idx="48">
                  <c:v>64677604</c:v>
                </c:pt>
                <c:pt idx="49">
                  <c:v>60045156</c:v>
                </c:pt>
                <c:pt idx="50">
                  <c:v>76815008</c:v>
                </c:pt>
                <c:pt idx="51">
                  <c:v>68761416</c:v>
                </c:pt>
                <c:pt idx="52">
                  <c:v>59224456</c:v>
                </c:pt>
                <c:pt idx="53">
                  <c:v>63199912</c:v>
                </c:pt>
                <c:pt idx="54">
                  <c:v>46385416</c:v>
                </c:pt>
                <c:pt idx="55">
                  <c:v>46692328</c:v>
                </c:pt>
                <c:pt idx="56">
                  <c:v>42907448</c:v>
                </c:pt>
                <c:pt idx="57">
                  <c:v>16812228</c:v>
                </c:pt>
                <c:pt idx="58">
                  <c:v>-25614192</c:v>
                </c:pt>
                <c:pt idx="59">
                  <c:v>-69700528</c:v>
                </c:pt>
                <c:pt idx="60">
                  <c:v>-119570872</c:v>
                </c:pt>
                <c:pt idx="61">
                  <c:v>-126672136</c:v>
                </c:pt>
                <c:pt idx="62">
                  <c:v>-86842792</c:v>
                </c:pt>
                <c:pt idx="63">
                  <c:v>-43233416</c:v>
                </c:pt>
                <c:pt idx="64">
                  <c:v>4265158</c:v>
                </c:pt>
                <c:pt idx="65">
                  <c:v>18802184</c:v>
                </c:pt>
                <c:pt idx="66">
                  <c:v>11038247</c:v>
                </c:pt>
              </c:numCache>
            </c:numRef>
          </c:val>
          <c:extLst>
            <c:ext xmlns:c16="http://schemas.microsoft.com/office/drawing/2014/chart" uri="{C3380CC4-5D6E-409C-BE32-E72D297353CC}">
              <c16:uniqueId val="{00000001-836F-4FE9-91AB-E8F9EEAC3615}"/>
            </c:ext>
          </c:extLst>
        </c:ser>
        <c:ser>
          <c:idx val="1"/>
          <c:order val="1"/>
          <c:tx>
            <c:strRef>
              <c:f>Sheet1!$C$1</c:f>
              <c:strCache>
                <c:ptCount val="1"/>
                <c:pt idx="0">
                  <c:v>12-Month Supply (Inverted)</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General</c:formatCode>
                <c:ptCount val="68"/>
                <c:pt idx="0">
                  <c:v>-88860593</c:v>
                </c:pt>
                <c:pt idx="1">
                  <c:v>-93089551</c:v>
                </c:pt>
                <c:pt idx="2">
                  <c:v>-98248207</c:v>
                </c:pt>
                <c:pt idx="3">
                  <c:v>-103581722</c:v>
                </c:pt>
                <c:pt idx="4">
                  <c:v>-105611286</c:v>
                </c:pt>
                <c:pt idx="5">
                  <c:v>-105051052</c:v>
                </c:pt>
                <c:pt idx="6">
                  <c:v>-104892632</c:v>
                </c:pt>
                <c:pt idx="7">
                  <c:v>-112297193</c:v>
                </c:pt>
                <c:pt idx="8">
                  <c:v>-108773578</c:v>
                </c:pt>
                <c:pt idx="9">
                  <c:v>-112820246</c:v>
                </c:pt>
                <c:pt idx="10">
                  <c:v>-114220186</c:v>
                </c:pt>
                <c:pt idx="11">
                  <c:v>-110831306</c:v>
                </c:pt>
                <c:pt idx="12">
                  <c:v>-101919599</c:v>
                </c:pt>
                <c:pt idx="13">
                  <c:v>-94237084</c:v>
                </c:pt>
                <c:pt idx="14">
                  <c:v>-92395640</c:v>
                </c:pt>
                <c:pt idx="15">
                  <c:v>-80805093</c:v>
                </c:pt>
                <c:pt idx="16">
                  <c:v>-69323904</c:v>
                </c:pt>
                <c:pt idx="17">
                  <c:v>-57926276</c:v>
                </c:pt>
                <c:pt idx="18">
                  <c:v>-44071317</c:v>
                </c:pt>
                <c:pt idx="19">
                  <c:v>-36427040</c:v>
                </c:pt>
                <c:pt idx="20">
                  <c:v>-31151093</c:v>
                </c:pt>
                <c:pt idx="21">
                  <c:v>-25550200</c:v>
                </c:pt>
                <c:pt idx="22">
                  <c:v>-20928915</c:v>
                </c:pt>
                <c:pt idx="23">
                  <c:v>-16141311</c:v>
                </c:pt>
                <c:pt idx="24">
                  <c:v>-9664034</c:v>
                </c:pt>
                <c:pt idx="25">
                  <c:v>-9982714</c:v>
                </c:pt>
                <c:pt idx="26">
                  <c:v>-9986610</c:v>
                </c:pt>
                <c:pt idx="27">
                  <c:v>-14638498</c:v>
                </c:pt>
                <c:pt idx="28">
                  <c:v>-14506128</c:v>
                </c:pt>
                <c:pt idx="29">
                  <c:v>-16896173</c:v>
                </c:pt>
                <c:pt idx="30">
                  <c:v>-21646125</c:v>
                </c:pt>
                <c:pt idx="31">
                  <c:v>-20189663</c:v>
                </c:pt>
                <c:pt idx="32">
                  <c:v>-24547045</c:v>
                </c:pt>
                <c:pt idx="33">
                  <c:v>-26371571</c:v>
                </c:pt>
                <c:pt idx="34">
                  <c:v>-22770859</c:v>
                </c:pt>
                <c:pt idx="35">
                  <c:v>-28698966</c:v>
                </c:pt>
                <c:pt idx="36">
                  <c:v>-33143172</c:v>
                </c:pt>
                <c:pt idx="37">
                  <c:v>-35120250</c:v>
                </c:pt>
                <c:pt idx="38">
                  <c:v>-43152957</c:v>
                </c:pt>
                <c:pt idx="39">
                  <c:v>-46876962</c:v>
                </c:pt>
                <c:pt idx="40">
                  <c:v>-44313731</c:v>
                </c:pt>
                <c:pt idx="41">
                  <c:v>-46986998</c:v>
                </c:pt>
                <c:pt idx="42">
                  <c:v>-48378613</c:v>
                </c:pt>
                <c:pt idx="43">
                  <c:v>-43935914</c:v>
                </c:pt>
                <c:pt idx="44">
                  <c:v>-49814504</c:v>
                </c:pt>
                <c:pt idx="45">
                  <c:v>-49352144</c:v>
                </c:pt>
                <c:pt idx="46">
                  <c:v>-50112559</c:v>
                </c:pt>
                <c:pt idx="47">
                  <c:v>-55910783</c:v>
                </c:pt>
                <c:pt idx="48">
                  <c:v>-56549970</c:v>
                </c:pt>
                <c:pt idx="49">
                  <c:v>-58621349</c:v>
                </c:pt>
                <c:pt idx="50">
                  <c:v>-54205536</c:v>
                </c:pt>
                <c:pt idx="51">
                  <c:v>-49647435</c:v>
                </c:pt>
                <c:pt idx="52">
                  <c:v>-46867392</c:v>
                </c:pt>
                <c:pt idx="53">
                  <c:v>-46092104</c:v>
                </c:pt>
                <c:pt idx="54">
                  <c:v>-50044235</c:v>
                </c:pt>
                <c:pt idx="55">
                  <c:v>-57881677</c:v>
                </c:pt>
                <c:pt idx="56">
                  <c:v>-57007652</c:v>
                </c:pt>
                <c:pt idx="57">
                  <c:v>-52623132</c:v>
                </c:pt>
                <c:pt idx="58">
                  <c:v>-54047257</c:v>
                </c:pt>
                <c:pt idx="59">
                  <c:v>-47939176</c:v>
                </c:pt>
                <c:pt idx="60">
                  <c:v>-49401954</c:v>
                </c:pt>
                <c:pt idx="61">
                  <c:v>-59253362</c:v>
                </c:pt>
                <c:pt idx="62">
                  <c:v>-57332689</c:v>
                </c:pt>
                <c:pt idx="63">
                  <c:v>-55711663</c:v>
                </c:pt>
                <c:pt idx="64">
                  <c:v>-51818409</c:v>
                </c:pt>
                <c:pt idx="65">
                  <c:v>-44315170</c:v>
                </c:pt>
                <c:pt idx="66">
                  <c:v>-40645151</c:v>
                </c:pt>
              </c:numCache>
            </c:numRef>
          </c:val>
          <c:extLst>
            <c:ext xmlns:c16="http://schemas.microsoft.com/office/drawing/2014/chart" uri="{C3380CC4-5D6E-409C-BE32-E72D297353CC}">
              <c16:uniqueId val="{00000002-836F-4FE9-91AB-E8F9EEAC3615}"/>
            </c:ext>
          </c:extLst>
        </c:ser>
        <c:dLbls>
          <c:showLegendKey val="0"/>
          <c:showVal val="0"/>
          <c:showCatName val="0"/>
          <c:showSerName val="0"/>
          <c:showPercent val="0"/>
          <c:showBubbleSize val="0"/>
        </c:dLbls>
        <c:gapWidth val="50"/>
        <c:overlap val="100"/>
        <c:axId val="150049152"/>
        <c:axId val="149973632"/>
      </c:barChart>
      <c:lineChart>
        <c:grouping val="standard"/>
        <c:varyColors val="0"/>
        <c:ser>
          <c:idx val="2"/>
          <c:order val="2"/>
          <c:tx>
            <c:strRef>
              <c:f>Sheet1!$D$1</c:f>
              <c:strCache>
                <c:ptCount val="1"/>
                <c:pt idx="0">
                  <c:v>12-Month Excess Supply/Demand</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c:formatCode>
                <c:ptCount val="68"/>
                <c:pt idx="0">
                  <c:v>70718383</c:v>
                </c:pt>
                <c:pt idx="1">
                  <c:v>51768977</c:v>
                </c:pt>
                <c:pt idx="2">
                  <c:v>44175377</c:v>
                </c:pt>
                <c:pt idx="3">
                  <c:v>25259894</c:v>
                </c:pt>
                <c:pt idx="4">
                  <c:v>3192026</c:v>
                </c:pt>
                <c:pt idx="5">
                  <c:v>-499156</c:v>
                </c:pt>
                <c:pt idx="6">
                  <c:v>-16132456</c:v>
                </c:pt>
                <c:pt idx="7">
                  <c:v>-25151073</c:v>
                </c:pt>
                <c:pt idx="8">
                  <c:v>-32522330</c:v>
                </c:pt>
                <c:pt idx="9">
                  <c:v>-53240678</c:v>
                </c:pt>
                <c:pt idx="10">
                  <c:v>-72406074</c:v>
                </c:pt>
                <c:pt idx="11">
                  <c:v>-85989046</c:v>
                </c:pt>
                <c:pt idx="12">
                  <c:v>-105109253</c:v>
                </c:pt>
                <c:pt idx="13">
                  <c:v>-123797850</c:v>
                </c:pt>
                <c:pt idx="14">
                  <c:v>-132830088</c:v>
                </c:pt>
                <c:pt idx="15">
                  <c:v>-125951781</c:v>
                </c:pt>
                <c:pt idx="16">
                  <c:v>-104912464</c:v>
                </c:pt>
                <c:pt idx="17">
                  <c:v>-72471391</c:v>
                </c:pt>
                <c:pt idx="18">
                  <c:v>-45943818</c:v>
                </c:pt>
                <c:pt idx="19">
                  <c:v>-19062864</c:v>
                </c:pt>
                <c:pt idx="20">
                  <c:v>-3308825</c:v>
                </c:pt>
                <c:pt idx="21">
                  <c:v>3707814</c:v>
                </c:pt>
                <c:pt idx="22">
                  <c:v>25060637</c:v>
                </c:pt>
                <c:pt idx="23">
                  <c:v>23579521</c:v>
                </c:pt>
                <c:pt idx="24">
                  <c:v>33471930</c:v>
                </c:pt>
                <c:pt idx="25">
                  <c:v>38668910</c:v>
                </c:pt>
                <c:pt idx="26">
                  <c:v>27755010</c:v>
                </c:pt>
                <c:pt idx="27">
                  <c:v>28462806</c:v>
                </c:pt>
                <c:pt idx="28">
                  <c:v>28795248</c:v>
                </c:pt>
                <c:pt idx="29">
                  <c:v>29723231</c:v>
                </c:pt>
                <c:pt idx="30">
                  <c:v>33399767</c:v>
                </c:pt>
                <c:pt idx="31">
                  <c:v>32694925</c:v>
                </c:pt>
                <c:pt idx="32">
                  <c:v>33300719</c:v>
                </c:pt>
                <c:pt idx="33">
                  <c:v>35586925</c:v>
                </c:pt>
                <c:pt idx="34">
                  <c:v>42500141</c:v>
                </c:pt>
                <c:pt idx="35">
                  <c:v>51048762</c:v>
                </c:pt>
                <c:pt idx="36">
                  <c:v>44554396</c:v>
                </c:pt>
                <c:pt idx="37">
                  <c:v>48481158</c:v>
                </c:pt>
                <c:pt idx="38">
                  <c:v>45524643</c:v>
                </c:pt>
                <c:pt idx="39">
                  <c:v>43196494</c:v>
                </c:pt>
                <c:pt idx="40">
                  <c:v>42561021</c:v>
                </c:pt>
                <c:pt idx="41">
                  <c:v>38794122</c:v>
                </c:pt>
                <c:pt idx="42">
                  <c:v>32984427</c:v>
                </c:pt>
                <c:pt idx="43">
                  <c:v>23861046</c:v>
                </c:pt>
                <c:pt idx="44">
                  <c:v>24254800</c:v>
                </c:pt>
                <c:pt idx="45">
                  <c:v>20416312</c:v>
                </c:pt>
                <c:pt idx="46">
                  <c:v>8699665</c:v>
                </c:pt>
                <c:pt idx="47">
                  <c:v>5850161</c:v>
                </c:pt>
                <c:pt idx="48">
                  <c:v>8127634</c:v>
                </c:pt>
                <c:pt idx="49">
                  <c:v>1423807</c:v>
                </c:pt>
                <c:pt idx="50">
                  <c:v>22609472</c:v>
                </c:pt>
                <c:pt idx="51">
                  <c:v>19113981</c:v>
                </c:pt>
                <c:pt idx="52">
                  <c:v>12357064</c:v>
                </c:pt>
                <c:pt idx="53">
                  <c:v>17107808</c:v>
                </c:pt>
                <c:pt idx="54">
                  <c:v>-3658819</c:v>
                </c:pt>
                <c:pt idx="55">
                  <c:v>-11189349</c:v>
                </c:pt>
                <c:pt idx="56">
                  <c:v>-14100204</c:v>
                </c:pt>
                <c:pt idx="57">
                  <c:v>-35810904</c:v>
                </c:pt>
                <c:pt idx="58">
                  <c:v>-79661449</c:v>
                </c:pt>
                <c:pt idx="59">
                  <c:v>-117639704</c:v>
                </c:pt>
                <c:pt idx="60">
                  <c:v>-168972826</c:v>
                </c:pt>
                <c:pt idx="61">
                  <c:v>-185925498</c:v>
                </c:pt>
                <c:pt idx="62">
                  <c:v>-144175481</c:v>
                </c:pt>
                <c:pt idx="63">
                  <c:v>-98945079</c:v>
                </c:pt>
                <c:pt idx="64">
                  <c:v>-47553251</c:v>
                </c:pt>
                <c:pt idx="65">
                  <c:v>-25512986</c:v>
                </c:pt>
                <c:pt idx="66">
                  <c:v>-29606904</c:v>
                </c:pt>
              </c:numCache>
            </c:numRef>
          </c:val>
          <c:smooth val="0"/>
          <c:extLst>
            <c:ext xmlns:c16="http://schemas.microsoft.com/office/drawing/2014/chart" uri="{C3380CC4-5D6E-409C-BE32-E72D297353CC}">
              <c16:uniqueId val="{00000003-836F-4FE9-91AB-E8F9EEAC3615}"/>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200000000"/>
          <c:min val="-200000000"/>
        </c:scaling>
        <c:delete val="0"/>
        <c:axPos val="l"/>
        <c:majorGridlines>
          <c:spPr>
            <a:ln>
              <a:solidFill>
                <a:schemeClr val="bg1">
                  <a:lumMod val="85000"/>
                </a:schemeClr>
              </a:solidFill>
            </a:ln>
          </c:spPr>
        </c:majorGridlines>
        <c:numFmt formatCode="#,##0,,&quot;M&quot;_);\(#,##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50000000"/>
      </c:valAx>
      <c:valAx>
        <c:axId val="149973632"/>
        <c:scaling>
          <c:orientation val="minMax"/>
          <c:min val="-200000000"/>
        </c:scaling>
        <c:delete val="0"/>
        <c:axPos val="r"/>
        <c:numFmt formatCode="#,##0,,&quot;M&quot;_);\(#,##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egendEntry>
        <c:idx val="1"/>
        <c:delete val="1"/>
      </c:legendEntry>
      <c:layout>
        <c:manualLayout>
          <c:xMode val="edge"/>
          <c:yMode val="edge"/>
          <c:x val="5.2676490078619777E-2"/>
          <c:y val="0.91526814162556747"/>
          <c:w val="0.89999994357027491"/>
          <c:h val="4.388189616242288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26762855651204"/>
          <c:y val="0.15931214841018304"/>
          <c:w val="0.69466943286376526"/>
          <c:h val="0.70459696704578589"/>
        </c:manualLayout>
      </c:layout>
      <c:barChart>
        <c:barDir val="bar"/>
        <c:grouping val="stacked"/>
        <c:varyColors val="0"/>
        <c:ser>
          <c:idx val="1"/>
          <c:order val="2"/>
          <c:tx>
            <c:strRef>
              <c:f>Sheet1!$D$1</c:f>
              <c:strCache>
                <c:ptCount val="1"/>
                <c:pt idx="0">
                  <c:v>Zebra</c:v>
                </c:pt>
              </c:strCache>
            </c:strRef>
          </c:tx>
          <c:spPr>
            <a:solidFill>
              <a:schemeClr val="bg1">
                <a:lumMod val="75000"/>
                <a:alpha val="33000"/>
              </a:schemeClr>
            </a:solidFill>
          </c:spPr>
          <c:invertIfNegative val="0"/>
          <c:cat>
            <c:strRef>
              <c:f>Sheet1!$A$2:$A$27</c:f>
              <c:strCache>
                <c:ptCount val="26"/>
                <c:pt idx="0">
                  <c:v>San Diego - CA</c:v>
                </c:pt>
                <c:pt idx="1">
                  <c:v>Scranton - PA</c:v>
                </c:pt>
                <c:pt idx="2">
                  <c:v>Baltimore - MD</c:v>
                </c:pt>
                <c:pt idx="3">
                  <c:v>Reno - NV</c:v>
                </c:pt>
                <c:pt idx="4">
                  <c:v>Norfolk - VA</c:v>
                </c:pt>
                <c:pt idx="5">
                  <c:v>Los Angeles - CA</c:v>
                </c:pt>
                <c:pt idx="6">
                  <c:v>Seattle - WA</c:v>
                </c:pt>
                <c:pt idx="7">
                  <c:v>Las Vegas - NV</c:v>
                </c:pt>
                <c:pt idx="8">
                  <c:v>Inland Empire - CA</c:v>
                </c:pt>
                <c:pt idx="9">
                  <c:v>Portland - OR</c:v>
                </c:pt>
                <c:pt idx="10">
                  <c:v>Miami - FL</c:v>
                </c:pt>
                <c:pt idx="11">
                  <c:v>Harrisburg - PA</c:v>
                </c:pt>
                <c:pt idx="12">
                  <c:v>East Bay - CA</c:v>
                </c:pt>
                <c:pt idx="13">
                  <c:v>Fort Lauderdale - FL</c:v>
                </c:pt>
                <c:pt idx="14">
                  <c:v>Charleston - SC</c:v>
                </c:pt>
                <c:pt idx="15">
                  <c:v>Cincinnati - OH</c:v>
                </c:pt>
                <c:pt idx="16">
                  <c:v>Sacramento - CA</c:v>
                </c:pt>
                <c:pt idx="17">
                  <c:v>Chicago - IL</c:v>
                </c:pt>
                <c:pt idx="18">
                  <c:v>Lehigh Valley - PA</c:v>
                </c:pt>
                <c:pt idx="19">
                  <c:v>Richmond - VA</c:v>
                </c:pt>
                <c:pt idx="20">
                  <c:v>Savannah - GA</c:v>
                </c:pt>
                <c:pt idx="21">
                  <c:v>Oklahoma City - OK</c:v>
                </c:pt>
                <c:pt idx="22">
                  <c:v>Atlanta - GA</c:v>
                </c:pt>
                <c:pt idx="23">
                  <c:v>San Antonio - TX</c:v>
                </c:pt>
                <c:pt idx="24">
                  <c:v>New York - NY</c:v>
                </c:pt>
                <c:pt idx="25">
                  <c:v>Detroit - MI</c:v>
                </c:pt>
              </c:strCache>
            </c:strRef>
          </c:cat>
          <c:val>
            <c:numRef>
              <c:f>Sheet1!$D$2:$D$27</c:f>
              <c:numCache>
                <c:formatCode>General</c:formatCode>
                <c:ptCount val="26"/>
                <c:pt idx="0">
                  <c:v>0</c:v>
                </c:pt>
                <c:pt idx="1">
                  <c:v>-100</c:v>
                </c:pt>
                <c:pt idx="2">
                  <c:v>0</c:v>
                </c:pt>
                <c:pt idx="3">
                  <c:v>-100</c:v>
                </c:pt>
                <c:pt idx="4">
                  <c:v>0</c:v>
                </c:pt>
                <c:pt idx="5">
                  <c:v>-100</c:v>
                </c:pt>
                <c:pt idx="6">
                  <c:v>0</c:v>
                </c:pt>
                <c:pt idx="7">
                  <c:v>-100</c:v>
                </c:pt>
                <c:pt idx="8">
                  <c:v>0</c:v>
                </c:pt>
                <c:pt idx="9">
                  <c:v>-100</c:v>
                </c:pt>
                <c:pt idx="10">
                  <c:v>0</c:v>
                </c:pt>
                <c:pt idx="11">
                  <c:v>-100</c:v>
                </c:pt>
                <c:pt idx="12">
                  <c:v>0</c:v>
                </c:pt>
                <c:pt idx="13">
                  <c:v>-100</c:v>
                </c:pt>
                <c:pt idx="14">
                  <c:v>0</c:v>
                </c:pt>
                <c:pt idx="15">
                  <c:v>-100</c:v>
                </c:pt>
                <c:pt idx="16">
                  <c:v>0</c:v>
                </c:pt>
                <c:pt idx="17">
                  <c:v>-100</c:v>
                </c:pt>
                <c:pt idx="18">
                  <c:v>0</c:v>
                </c:pt>
                <c:pt idx="19">
                  <c:v>-100</c:v>
                </c:pt>
                <c:pt idx="20">
                  <c:v>0</c:v>
                </c:pt>
                <c:pt idx="21">
                  <c:v>-100</c:v>
                </c:pt>
                <c:pt idx="22">
                  <c:v>0</c:v>
                </c:pt>
                <c:pt idx="23">
                  <c:v>-100</c:v>
                </c:pt>
                <c:pt idx="24">
                  <c:v>0</c:v>
                </c:pt>
                <c:pt idx="25">
                  <c:v>-100</c:v>
                </c:pt>
              </c:numCache>
            </c:numRef>
          </c:val>
          <c:extLst>
            <c:ext xmlns:c16="http://schemas.microsoft.com/office/drawing/2014/chart" uri="{C3380CC4-5D6E-409C-BE32-E72D297353CC}">
              <c16:uniqueId val="{00000000-E425-4322-BBD2-4BF849CA89F3}"/>
            </c:ext>
          </c:extLst>
        </c:ser>
        <c:ser>
          <c:idx val="3"/>
          <c:order val="3"/>
          <c:tx>
            <c:strRef>
              <c:f>Sheet1!$E$1</c:f>
              <c:strCache>
                <c:ptCount val="1"/>
                <c:pt idx="0">
                  <c:v>Column4</c:v>
                </c:pt>
              </c:strCache>
            </c:strRef>
          </c:tx>
          <c:spPr>
            <a:solidFill>
              <a:schemeClr val="bg1">
                <a:lumMod val="75000"/>
                <a:alpha val="33000"/>
              </a:schemeClr>
            </a:solidFill>
          </c:spPr>
          <c:invertIfNegative val="0"/>
          <c:cat>
            <c:strRef>
              <c:f>Sheet1!$A$2:$A$27</c:f>
              <c:strCache>
                <c:ptCount val="26"/>
                <c:pt idx="0">
                  <c:v>San Diego - CA</c:v>
                </c:pt>
                <c:pt idx="1">
                  <c:v>Scranton - PA</c:v>
                </c:pt>
                <c:pt idx="2">
                  <c:v>Baltimore - MD</c:v>
                </c:pt>
                <c:pt idx="3">
                  <c:v>Reno - NV</c:v>
                </c:pt>
                <c:pt idx="4">
                  <c:v>Norfolk - VA</c:v>
                </c:pt>
                <c:pt idx="5">
                  <c:v>Los Angeles - CA</c:v>
                </c:pt>
                <c:pt idx="6">
                  <c:v>Seattle - WA</c:v>
                </c:pt>
                <c:pt idx="7">
                  <c:v>Las Vegas - NV</c:v>
                </c:pt>
                <c:pt idx="8">
                  <c:v>Inland Empire - CA</c:v>
                </c:pt>
                <c:pt idx="9">
                  <c:v>Portland - OR</c:v>
                </c:pt>
                <c:pt idx="10">
                  <c:v>Miami - FL</c:v>
                </c:pt>
                <c:pt idx="11">
                  <c:v>Harrisburg - PA</c:v>
                </c:pt>
                <c:pt idx="12">
                  <c:v>East Bay - CA</c:v>
                </c:pt>
                <c:pt idx="13">
                  <c:v>Fort Lauderdale - FL</c:v>
                </c:pt>
                <c:pt idx="14">
                  <c:v>Charleston - SC</c:v>
                </c:pt>
                <c:pt idx="15">
                  <c:v>Cincinnati - OH</c:v>
                </c:pt>
                <c:pt idx="16">
                  <c:v>Sacramento - CA</c:v>
                </c:pt>
                <c:pt idx="17">
                  <c:v>Chicago - IL</c:v>
                </c:pt>
                <c:pt idx="18">
                  <c:v>Lehigh Valley - PA</c:v>
                </c:pt>
                <c:pt idx="19">
                  <c:v>Richmond - VA</c:v>
                </c:pt>
                <c:pt idx="20">
                  <c:v>Savannah - GA</c:v>
                </c:pt>
                <c:pt idx="21">
                  <c:v>Oklahoma City - OK</c:v>
                </c:pt>
                <c:pt idx="22">
                  <c:v>Atlanta - GA</c:v>
                </c:pt>
                <c:pt idx="23">
                  <c:v>San Antonio - TX</c:v>
                </c:pt>
                <c:pt idx="24">
                  <c:v>New York - NY</c:v>
                </c:pt>
                <c:pt idx="25">
                  <c:v>Detroit - MI</c:v>
                </c:pt>
              </c:strCache>
            </c:strRef>
          </c:cat>
          <c:val>
            <c:numRef>
              <c:f>Sheet1!$E$2:$E$27</c:f>
              <c:numCache>
                <c:formatCode>General</c:formatCode>
                <c:ptCount val="26"/>
                <c:pt idx="0">
                  <c:v>0</c:v>
                </c:pt>
                <c:pt idx="1">
                  <c:v>100</c:v>
                </c:pt>
                <c:pt idx="2">
                  <c:v>0</c:v>
                </c:pt>
                <c:pt idx="3">
                  <c:v>100</c:v>
                </c:pt>
                <c:pt idx="4">
                  <c:v>0</c:v>
                </c:pt>
                <c:pt idx="5">
                  <c:v>100</c:v>
                </c:pt>
                <c:pt idx="6">
                  <c:v>0</c:v>
                </c:pt>
                <c:pt idx="7">
                  <c:v>100</c:v>
                </c:pt>
                <c:pt idx="8">
                  <c:v>0</c:v>
                </c:pt>
                <c:pt idx="9">
                  <c:v>100</c:v>
                </c:pt>
                <c:pt idx="10">
                  <c:v>0</c:v>
                </c:pt>
                <c:pt idx="11">
                  <c:v>100</c:v>
                </c:pt>
                <c:pt idx="12">
                  <c:v>0</c:v>
                </c:pt>
                <c:pt idx="13">
                  <c:v>100</c:v>
                </c:pt>
                <c:pt idx="14">
                  <c:v>0</c:v>
                </c:pt>
                <c:pt idx="15">
                  <c:v>100</c:v>
                </c:pt>
                <c:pt idx="16">
                  <c:v>0</c:v>
                </c:pt>
                <c:pt idx="17">
                  <c:v>100</c:v>
                </c:pt>
                <c:pt idx="18">
                  <c:v>0</c:v>
                </c:pt>
                <c:pt idx="19">
                  <c:v>100</c:v>
                </c:pt>
                <c:pt idx="20">
                  <c:v>0</c:v>
                </c:pt>
                <c:pt idx="21">
                  <c:v>100</c:v>
                </c:pt>
                <c:pt idx="22">
                  <c:v>0</c:v>
                </c:pt>
                <c:pt idx="23">
                  <c:v>100</c:v>
                </c:pt>
                <c:pt idx="24">
                  <c:v>0</c:v>
                </c:pt>
                <c:pt idx="25">
                  <c:v>100</c:v>
                </c:pt>
              </c:numCache>
            </c:numRef>
          </c:val>
          <c:extLst>
            <c:ext xmlns:c16="http://schemas.microsoft.com/office/drawing/2014/chart" uri="{C3380CC4-5D6E-409C-BE32-E72D297353CC}">
              <c16:uniqueId val="{00000000-63A4-4E79-8FEE-12C2ADAEBC85}"/>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002060"/>
            </a:solidFill>
          </c:spPr>
          <c:invertIfNegative val="0"/>
          <c:dPt>
            <c:idx val="10"/>
            <c:invertIfNegative val="0"/>
            <c:bubble3D val="0"/>
            <c:extLst>
              <c:ext xmlns:c16="http://schemas.microsoft.com/office/drawing/2014/chart" uri="{C3380CC4-5D6E-409C-BE32-E72D297353CC}">
                <c16:uniqueId val="{00000001-52E8-46C8-9A29-438EAC8B4BD5}"/>
              </c:ext>
            </c:extLst>
          </c:dPt>
          <c:dPt>
            <c:idx val="12"/>
            <c:invertIfNegative val="0"/>
            <c:bubble3D val="0"/>
            <c:extLst>
              <c:ext xmlns:c16="http://schemas.microsoft.com/office/drawing/2014/chart" uri="{C3380CC4-5D6E-409C-BE32-E72D297353CC}">
                <c16:uniqueId val="{00000000-52E8-46C8-9A29-438EAC8B4BD5}"/>
              </c:ext>
            </c:extLst>
          </c:dPt>
          <c:dPt>
            <c:idx val="19"/>
            <c:invertIfNegative val="0"/>
            <c:bubble3D val="0"/>
            <c:spPr>
              <a:solidFill>
                <a:srgbClr val="002060"/>
              </a:solidFill>
            </c:spPr>
            <c:extLst>
              <c:ext xmlns:c16="http://schemas.microsoft.com/office/drawing/2014/chart" uri="{C3380CC4-5D6E-409C-BE32-E72D297353CC}">
                <c16:uniqueId val="{00000000-0EA5-495A-BAE7-A0410B2F84E2}"/>
              </c:ext>
            </c:extLst>
          </c:dPt>
          <c:dPt>
            <c:idx val="22"/>
            <c:invertIfNegative val="0"/>
            <c:bubble3D val="0"/>
            <c:extLst>
              <c:ext xmlns:c16="http://schemas.microsoft.com/office/drawing/2014/chart" uri="{C3380CC4-5D6E-409C-BE32-E72D297353CC}">
                <c16:uniqueId val="{00000002-52E8-46C8-9A29-438EAC8B4BD5}"/>
              </c:ext>
            </c:extLst>
          </c:dPt>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A5-495A-BAE7-A0410B2F84E2}"/>
                </c:ext>
              </c:extLst>
            </c:dLbl>
            <c:dLbl>
              <c:idx val="1"/>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A5-495A-BAE7-A0410B2F84E2}"/>
                </c:ext>
              </c:extLst>
            </c:dLbl>
            <c:numFmt formatCode="#,##0.00" sourceLinked="0"/>
            <c:spPr>
              <a:noFill/>
              <a:ln>
                <a:noFill/>
              </a:ln>
              <a:effectLst/>
            </c:spPr>
            <c:txPr>
              <a:bodyPr wrap="square" lIns="38100" tIns="19050" rIns="38100" bIns="19050" anchor="ctr">
                <a:spAutoFit/>
              </a:bodyPr>
              <a:lstStyle/>
              <a:p>
                <a:pPr>
                  <a:defRPr sz="12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Sheet1!$A$2:$A$27</c:f>
              <c:strCache>
                <c:ptCount val="26"/>
                <c:pt idx="0">
                  <c:v>San Diego - CA</c:v>
                </c:pt>
                <c:pt idx="1">
                  <c:v>Scranton - PA</c:v>
                </c:pt>
                <c:pt idx="2">
                  <c:v>Baltimore - MD</c:v>
                </c:pt>
                <c:pt idx="3">
                  <c:v>Reno - NV</c:v>
                </c:pt>
                <c:pt idx="4">
                  <c:v>Norfolk - VA</c:v>
                </c:pt>
                <c:pt idx="5">
                  <c:v>Los Angeles - CA</c:v>
                </c:pt>
                <c:pt idx="6">
                  <c:v>Seattle - WA</c:v>
                </c:pt>
                <c:pt idx="7">
                  <c:v>Las Vegas - NV</c:v>
                </c:pt>
                <c:pt idx="8">
                  <c:v>Inland Empire - CA</c:v>
                </c:pt>
                <c:pt idx="9">
                  <c:v>Portland - OR</c:v>
                </c:pt>
                <c:pt idx="10">
                  <c:v>Miami - FL</c:v>
                </c:pt>
                <c:pt idx="11">
                  <c:v>Harrisburg - PA</c:v>
                </c:pt>
                <c:pt idx="12">
                  <c:v>East Bay - CA</c:v>
                </c:pt>
                <c:pt idx="13">
                  <c:v>Fort Lauderdale - FL</c:v>
                </c:pt>
                <c:pt idx="14">
                  <c:v>Charleston - SC</c:v>
                </c:pt>
                <c:pt idx="15">
                  <c:v>Cincinnati - OH</c:v>
                </c:pt>
                <c:pt idx="16">
                  <c:v>Sacramento - CA</c:v>
                </c:pt>
                <c:pt idx="17">
                  <c:v>Chicago - IL</c:v>
                </c:pt>
                <c:pt idx="18">
                  <c:v>Lehigh Valley - PA</c:v>
                </c:pt>
                <c:pt idx="19">
                  <c:v>Richmond - VA</c:v>
                </c:pt>
                <c:pt idx="20">
                  <c:v>Savannah - GA</c:v>
                </c:pt>
                <c:pt idx="21">
                  <c:v>Oklahoma City - OK</c:v>
                </c:pt>
                <c:pt idx="22">
                  <c:v>Atlanta - GA</c:v>
                </c:pt>
                <c:pt idx="23">
                  <c:v>San Antonio - TX</c:v>
                </c:pt>
                <c:pt idx="24">
                  <c:v>New York - NY</c:v>
                </c:pt>
                <c:pt idx="25">
                  <c:v>Detroit - MI</c:v>
                </c:pt>
              </c:strCache>
            </c:strRef>
          </c:cat>
          <c:val>
            <c:numRef>
              <c:f>Sheet1!$B$2:$B$27</c:f>
              <c:numCache>
                <c:formatCode>General</c:formatCode>
                <c:ptCount val="26"/>
                <c:pt idx="0">
                  <c:v>0.27140895126500386</c:v>
                </c:pt>
                <c:pt idx="1">
                  <c:v>0.5172998693992622</c:v>
                </c:pt>
                <c:pt idx="2">
                  <c:v>0.64096187094857937</c:v>
                </c:pt>
                <c:pt idx="3">
                  <c:v>0.68641453617922243</c:v>
                </c:pt>
                <c:pt idx="4">
                  <c:v>0.69045923673857934</c:v>
                </c:pt>
                <c:pt idx="5">
                  <c:v>0.76608579083949369</c:v>
                </c:pt>
                <c:pt idx="6">
                  <c:v>0.78296141166774758</c:v>
                </c:pt>
                <c:pt idx="7">
                  <c:v>0.85718892599917729</c:v>
                </c:pt>
                <c:pt idx="8">
                  <c:v>0.92052095922340105</c:v>
                </c:pt>
                <c:pt idx="9">
                  <c:v>0.93978822140863916</c:v>
                </c:pt>
                <c:pt idx="10">
                  <c:v>1.0963419264514451</c:v>
                </c:pt>
                <c:pt idx="11">
                  <c:v>1.2441009301502111</c:v>
                </c:pt>
                <c:pt idx="12">
                  <c:v>1.2809850008230141</c:v>
                </c:pt>
                <c:pt idx="13">
                  <c:v>1.3013084762650833</c:v>
                </c:pt>
                <c:pt idx="14">
                  <c:v>1.3807998462805369</c:v>
                </c:pt>
                <c:pt idx="15">
                  <c:v>1.3985253120985008</c:v>
                </c:pt>
                <c:pt idx="16">
                  <c:v>1.5393912375613614</c:v>
                </c:pt>
                <c:pt idx="17">
                  <c:v>1.5412140351837809</c:v>
                </c:pt>
                <c:pt idx="18">
                  <c:v>1.5739771612839606</c:v>
                </c:pt>
                <c:pt idx="19">
                  <c:v>1.6095185812811079</c:v>
                </c:pt>
                <c:pt idx="20">
                  <c:v>1.6191091211276651</c:v>
                </c:pt>
                <c:pt idx="21">
                  <c:v>1.6225177523607719</c:v>
                </c:pt>
                <c:pt idx="22">
                  <c:v>1.864500931923504</c:v>
                </c:pt>
                <c:pt idx="23">
                  <c:v>1.8983104355968732</c:v>
                </c:pt>
                <c:pt idx="24">
                  <c:v>1.9173820364368162</c:v>
                </c:pt>
                <c:pt idx="25">
                  <c:v>1.9648297413098805</c:v>
                </c:pt>
              </c:numCache>
            </c:numRef>
          </c:val>
          <c:extLst>
            <c:ext xmlns:c16="http://schemas.microsoft.com/office/drawing/2014/chart" uri="{C3380CC4-5D6E-409C-BE32-E72D297353CC}">
              <c16:uniqueId val="{00000000-7AEB-C949-9E01-95D70B1CE028}"/>
            </c:ext>
          </c:extLst>
        </c:ser>
        <c:ser>
          <c:idx val="2"/>
          <c:order val="1"/>
          <c:tx>
            <c:strRef>
              <c:f>Sheet1!$C$1</c:f>
              <c:strCache>
                <c:ptCount val="1"/>
                <c:pt idx="0">
                  <c:v>Column3</c:v>
                </c:pt>
              </c:strCache>
            </c:strRef>
          </c:tx>
          <c:spPr>
            <a:noFill/>
          </c:spPr>
          <c:invertIfNegative val="0"/>
          <c:cat>
            <c:strRef>
              <c:f>Sheet1!$A$2:$A$27</c:f>
              <c:strCache>
                <c:ptCount val="26"/>
                <c:pt idx="0">
                  <c:v>San Diego - CA</c:v>
                </c:pt>
                <c:pt idx="1">
                  <c:v>Scranton - PA</c:v>
                </c:pt>
                <c:pt idx="2">
                  <c:v>Baltimore - MD</c:v>
                </c:pt>
                <c:pt idx="3">
                  <c:v>Reno - NV</c:v>
                </c:pt>
                <c:pt idx="4">
                  <c:v>Norfolk - VA</c:v>
                </c:pt>
                <c:pt idx="5">
                  <c:v>Los Angeles - CA</c:v>
                </c:pt>
                <c:pt idx="6">
                  <c:v>Seattle - WA</c:v>
                </c:pt>
                <c:pt idx="7">
                  <c:v>Las Vegas - NV</c:v>
                </c:pt>
                <c:pt idx="8">
                  <c:v>Inland Empire - CA</c:v>
                </c:pt>
                <c:pt idx="9">
                  <c:v>Portland - OR</c:v>
                </c:pt>
                <c:pt idx="10">
                  <c:v>Miami - FL</c:v>
                </c:pt>
                <c:pt idx="11">
                  <c:v>Harrisburg - PA</c:v>
                </c:pt>
                <c:pt idx="12">
                  <c:v>East Bay - CA</c:v>
                </c:pt>
                <c:pt idx="13">
                  <c:v>Fort Lauderdale - FL</c:v>
                </c:pt>
                <c:pt idx="14">
                  <c:v>Charleston - SC</c:v>
                </c:pt>
                <c:pt idx="15">
                  <c:v>Cincinnati - OH</c:v>
                </c:pt>
                <c:pt idx="16">
                  <c:v>Sacramento - CA</c:v>
                </c:pt>
                <c:pt idx="17">
                  <c:v>Chicago - IL</c:v>
                </c:pt>
                <c:pt idx="18">
                  <c:v>Lehigh Valley - PA</c:v>
                </c:pt>
                <c:pt idx="19">
                  <c:v>Richmond - VA</c:v>
                </c:pt>
                <c:pt idx="20">
                  <c:v>Savannah - GA</c:v>
                </c:pt>
                <c:pt idx="21">
                  <c:v>Oklahoma City - OK</c:v>
                </c:pt>
                <c:pt idx="22">
                  <c:v>Atlanta - GA</c:v>
                </c:pt>
                <c:pt idx="23">
                  <c:v>San Antonio - TX</c:v>
                </c:pt>
                <c:pt idx="24">
                  <c:v>New York - NY</c:v>
                </c:pt>
                <c:pt idx="25">
                  <c:v>Detroit - MI</c:v>
                </c:pt>
              </c:strCache>
            </c:strRef>
          </c:cat>
          <c:val>
            <c:numRef>
              <c:f>Sheet1!$C$2:$C$27</c:f>
              <c:numCache>
                <c:formatCode>0.0%</c:formatCode>
                <c:ptCount val="2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5.305E-2</c:v>
                </c:pt>
                <c:pt idx="20">
                  <c:v>1.388987997187116</c:v>
                </c:pt>
                <c:pt idx="21">
                  <c:v>1.4421112051488776</c:v>
                </c:pt>
                <c:pt idx="22">
                  <c:v>1.4786655238943869</c:v>
                </c:pt>
                <c:pt idx="23">
                  <c:v>1.5040015231137043</c:v>
                </c:pt>
                <c:pt idx="24">
                  <c:v>1.510376030435616</c:v>
                </c:pt>
                <c:pt idx="25">
                  <c:v>1.5120246918865854</c:v>
                </c:pt>
              </c:numCache>
            </c:numRef>
          </c:val>
          <c:extLst>
            <c:ext xmlns:c16="http://schemas.microsoft.com/office/drawing/2014/chart" uri="{C3380CC4-5D6E-409C-BE32-E72D297353CC}">
              <c16:uniqueId val="{00000001-E425-4322-BBD2-4BF849CA89F3}"/>
            </c:ext>
          </c:extLst>
        </c:ser>
        <c:dLbls>
          <c:showLegendKey val="0"/>
          <c:showVal val="0"/>
          <c:showCatName val="0"/>
          <c:showSerName val="0"/>
          <c:showPercent val="0"/>
          <c:showBubbleSize val="0"/>
        </c:dLbls>
        <c:gapWidth val="25"/>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200" baseline="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5"/>
          <c:min val="0"/>
        </c:scaling>
        <c:delete val="0"/>
        <c:axPos val="b"/>
        <c:majorGridlines>
          <c:spPr>
            <a:ln>
              <a:solidFill>
                <a:schemeClr val="bg2">
                  <a:lumMod val="90000"/>
                </a:schemeClr>
              </a:solidFill>
            </a:ln>
          </c:spPr>
        </c:majorGridlines>
        <c:numFmt formatCode="#,##0" sourceLinked="0"/>
        <c:majorTickMark val="out"/>
        <c:minorTickMark val="none"/>
        <c:tickLblPos val="nextTo"/>
        <c:spPr>
          <a:ln>
            <a:solidFill>
              <a:schemeClr val="bg2">
                <a:lumMod val="90000"/>
              </a:schemeClr>
            </a:solidFill>
          </a:ln>
        </c:spPr>
        <c:txPr>
          <a:bodyPr/>
          <a:lstStyle/>
          <a:p>
            <a:pPr>
              <a:defRPr sz="1400" baseline="0"/>
            </a:pPr>
            <a:endParaRPr lang="en-US"/>
          </a:p>
        </c:txPr>
        <c:crossAx val="124140928"/>
        <c:crossesAt val="1"/>
        <c:crossBetween val="between"/>
        <c:majorUnit val="1"/>
      </c:valAx>
      <c:valAx>
        <c:axId val="124516992"/>
        <c:scaling>
          <c:orientation val="minMax"/>
          <c:max val="0.1"/>
        </c:scaling>
        <c:delete val="1"/>
        <c:axPos val="t"/>
        <c:numFmt formatCode="General"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98415891190783"/>
          <c:y val="0.15614478492354933"/>
          <c:w val="0.57145359530552065"/>
          <c:h val="0.70961621463983671"/>
        </c:manualLayout>
      </c:layout>
      <c:barChart>
        <c:barDir val="bar"/>
        <c:grouping val="stacked"/>
        <c:varyColors val="0"/>
        <c:ser>
          <c:idx val="1"/>
          <c:order val="2"/>
          <c:tx>
            <c:strRef>
              <c:f>Sheet1!$D$1</c:f>
              <c:strCache>
                <c:ptCount val="1"/>
                <c:pt idx="0">
                  <c:v>Zebra</c:v>
                </c:pt>
              </c:strCache>
            </c:strRef>
          </c:tx>
          <c:spPr>
            <a:solidFill>
              <a:schemeClr val="bg1">
                <a:lumMod val="75000"/>
                <a:alpha val="33000"/>
              </a:schemeClr>
            </a:solidFill>
          </c:spPr>
          <c:invertIfNegative val="0"/>
          <c:cat>
            <c:strRef>
              <c:f>Sheet1!$A$2:$A$27</c:f>
              <c:strCache>
                <c:ptCount val="26"/>
                <c:pt idx="0">
                  <c:v>Minneapolis - MN</c:v>
                </c:pt>
                <c:pt idx="1">
                  <c:v>Memphis - TN</c:v>
                </c:pt>
                <c:pt idx="2">
                  <c:v>Washington - DC</c:v>
                </c:pt>
                <c:pt idx="3">
                  <c:v>Houston - TX</c:v>
                </c:pt>
                <c:pt idx="4">
                  <c:v>Kansas City - MO</c:v>
                </c:pt>
                <c:pt idx="5">
                  <c:v>Nashville - TN</c:v>
                </c:pt>
                <c:pt idx="6">
                  <c:v>Tampa - FL</c:v>
                </c:pt>
                <c:pt idx="7">
                  <c:v>Northern New Jersey - NJ</c:v>
                </c:pt>
                <c:pt idx="8">
                  <c:v>Charlotte - NC</c:v>
                </c:pt>
                <c:pt idx="9">
                  <c:v>Austin - TX</c:v>
                </c:pt>
                <c:pt idx="10">
                  <c:v>Louisville - KY</c:v>
                </c:pt>
                <c:pt idx="11">
                  <c:v>Orlando - FL</c:v>
                </c:pt>
                <c:pt idx="12">
                  <c:v>Orange County - CA</c:v>
                </c:pt>
                <c:pt idx="13">
                  <c:v>Phoenix - AZ</c:v>
                </c:pt>
                <c:pt idx="14">
                  <c:v>Milwaukee - WI</c:v>
                </c:pt>
                <c:pt idx="15">
                  <c:v>Lakeland - FL</c:v>
                </c:pt>
                <c:pt idx="16">
                  <c:v>Dallas-Fort Worth - TX</c:v>
                </c:pt>
                <c:pt idx="17">
                  <c:v>Columbus - OH</c:v>
                </c:pt>
                <c:pt idx="18">
                  <c:v>Indianapolis - IN</c:v>
                </c:pt>
                <c:pt idx="19">
                  <c:v>Philadelphia - PA</c:v>
                </c:pt>
                <c:pt idx="20">
                  <c:v>Salt Lake City - UT</c:v>
                </c:pt>
                <c:pt idx="21">
                  <c:v>Pittsburgh - PA</c:v>
                </c:pt>
                <c:pt idx="22">
                  <c:v>Jacksonville - FL</c:v>
                </c:pt>
                <c:pt idx="23">
                  <c:v>Denver - CO</c:v>
                </c:pt>
                <c:pt idx="24">
                  <c:v>Greenville/Spartanburg - SC</c:v>
                </c:pt>
                <c:pt idx="25">
                  <c:v>Saint Louis - MO</c:v>
                </c:pt>
              </c:strCache>
            </c:strRef>
          </c:cat>
          <c:val>
            <c:numRef>
              <c:f>Sheet1!$D$2:$D$27</c:f>
              <c:numCache>
                <c:formatCode>General</c:formatCode>
                <c:ptCount val="26"/>
                <c:pt idx="0">
                  <c:v>0</c:v>
                </c:pt>
                <c:pt idx="1">
                  <c:v>-100</c:v>
                </c:pt>
                <c:pt idx="2">
                  <c:v>0</c:v>
                </c:pt>
                <c:pt idx="3">
                  <c:v>-100</c:v>
                </c:pt>
                <c:pt idx="4">
                  <c:v>0</c:v>
                </c:pt>
                <c:pt idx="5">
                  <c:v>-100</c:v>
                </c:pt>
                <c:pt idx="6">
                  <c:v>0</c:v>
                </c:pt>
                <c:pt idx="7">
                  <c:v>-100</c:v>
                </c:pt>
                <c:pt idx="8">
                  <c:v>0</c:v>
                </c:pt>
                <c:pt idx="9">
                  <c:v>-100</c:v>
                </c:pt>
                <c:pt idx="10">
                  <c:v>0</c:v>
                </c:pt>
                <c:pt idx="11">
                  <c:v>-100</c:v>
                </c:pt>
                <c:pt idx="12">
                  <c:v>0</c:v>
                </c:pt>
                <c:pt idx="13">
                  <c:v>-100</c:v>
                </c:pt>
                <c:pt idx="14">
                  <c:v>0</c:v>
                </c:pt>
                <c:pt idx="15">
                  <c:v>-100</c:v>
                </c:pt>
                <c:pt idx="16">
                  <c:v>0</c:v>
                </c:pt>
                <c:pt idx="17">
                  <c:v>-100</c:v>
                </c:pt>
                <c:pt idx="18">
                  <c:v>0</c:v>
                </c:pt>
                <c:pt idx="19">
                  <c:v>-100</c:v>
                </c:pt>
                <c:pt idx="20">
                  <c:v>0</c:v>
                </c:pt>
                <c:pt idx="21">
                  <c:v>-100</c:v>
                </c:pt>
                <c:pt idx="22">
                  <c:v>0</c:v>
                </c:pt>
                <c:pt idx="23">
                  <c:v>-100</c:v>
                </c:pt>
                <c:pt idx="24">
                  <c:v>0</c:v>
                </c:pt>
                <c:pt idx="25">
                  <c:v>-100</c:v>
                </c:pt>
              </c:numCache>
            </c:numRef>
          </c:val>
          <c:extLst>
            <c:ext xmlns:c16="http://schemas.microsoft.com/office/drawing/2014/chart" uri="{C3380CC4-5D6E-409C-BE32-E72D297353CC}">
              <c16:uniqueId val="{00000000-6529-4BC9-BA8B-691D5CA27F7B}"/>
            </c:ext>
          </c:extLst>
        </c:ser>
        <c:ser>
          <c:idx val="3"/>
          <c:order val="3"/>
          <c:tx>
            <c:strRef>
              <c:f>Sheet1!$E$1</c:f>
              <c:strCache>
                <c:ptCount val="1"/>
                <c:pt idx="0">
                  <c:v>Column4</c:v>
                </c:pt>
              </c:strCache>
            </c:strRef>
          </c:tx>
          <c:spPr>
            <a:solidFill>
              <a:schemeClr val="bg1">
                <a:lumMod val="75000"/>
                <a:alpha val="33000"/>
              </a:schemeClr>
            </a:solidFill>
          </c:spPr>
          <c:invertIfNegative val="0"/>
          <c:cat>
            <c:strRef>
              <c:f>Sheet1!$A$2:$A$27</c:f>
              <c:strCache>
                <c:ptCount val="26"/>
                <c:pt idx="0">
                  <c:v>Minneapolis - MN</c:v>
                </c:pt>
                <c:pt idx="1">
                  <c:v>Memphis - TN</c:v>
                </c:pt>
                <c:pt idx="2">
                  <c:v>Washington - DC</c:v>
                </c:pt>
                <c:pt idx="3">
                  <c:v>Houston - TX</c:v>
                </c:pt>
                <c:pt idx="4">
                  <c:v>Kansas City - MO</c:v>
                </c:pt>
                <c:pt idx="5">
                  <c:v>Nashville - TN</c:v>
                </c:pt>
                <c:pt idx="6">
                  <c:v>Tampa - FL</c:v>
                </c:pt>
                <c:pt idx="7">
                  <c:v>Northern New Jersey - NJ</c:v>
                </c:pt>
                <c:pt idx="8">
                  <c:v>Charlotte - NC</c:v>
                </c:pt>
                <c:pt idx="9">
                  <c:v>Austin - TX</c:v>
                </c:pt>
                <c:pt idx="10">
                  <c:v>Louisville - KY</c:v>
                </c:pt>
                <c:pt idx="11">
                  <c:v>Orlando - FL</c:v>
                </c:pt>
                <c:pt idx="12">
                  <c:v>Orange County - CA</c:v>
                </c:pt>
                <c:pt idx="13">
                  <c:v>Phoenix - AZ</c:v>
                </c:pt>
                <c:pt idx="14">
                  <c:v>Milwaukee - WI</c:v>
                </c:pt>
                <c:pt idx="15">
                  <c:v>Lakeland - FL</c:v>
                </c:pt>
                <c:pt idx="16">
                  <c:v>Dallas-Fort Worth - TX</c:v>
                </c:pt>
                <c:pt idx="17">
                  <c:v>Columbus - OH</c:v>
                </c:pt>
                <c:pt idx="18">
                  <c:v>Indianapolis - IN</c:v>
                </c:pt>
                <c:pt idx="19">
                  <c:v>Philadelphia - PA</c:v>
                </c:pt>
                <c:pt idx="20">
                  <c:v>Salt Lake City - UT</c:v>
                </c:pt>
                <c:pt idx="21">
                  <c:v>Pittsburgh - PA</c:v>
                </c:pt>
                <c:pt idx="22">
                  <c:v>Jacksonville - FL</c:v>
                </c:pt>
                <c:pt idx="23">
                  <c:v>Denver - CO</c:v>
                </c:pt>
                <c:pt idx="24">
                  <c:v>Greenville/Spartanburg - SC</c:v>
                </c:pt>
                <c:pt idx="25">
                  <c:v>Saint Louis - MO</c:v>
                </c:pt>
              </c:strCache>
            </c:strRef>
          </c:cat>
          <c:val>
            <c:numRef>
              <c:f>Sheet1!$E$2:$E$27</c:f>
              <c:numCache>
                <c:formatCode>General</c:formatCode>
                <c:ptCount val="26"/>
                <c:pt idx="0">
                  <c:v>0</c:v>
                </c:pt>
                <c:pt idx="1">
                  <c:v>100</c:v>
                </c:pt>
                <c:pt idx="2">
                  <c:v>0</c:v>
                </c:pt>
                <c:pt idx="3">
                  <c:v>100</c:v>
                </c:pt>
                <c:pt idx="4">
                  <c:v>0</c:v>
                </c:pt>
                <c:pt idx="5">
                  <c:v>100</c:v>
                </c:pt>
                <c:pt idx="6">
                  <c:v>0</c:v>
                </c:pt>
                <c:pt idx="7">
                  <c:v>100</c:v>
                </c:pt>
                <c:pt idx="8">
                  <c:v>0</c:v>
                </c:pt>
                <c:pt idx="9">
                  <c:v>100</c:v>
                </c:pt>
                <c:pt idx="10">
                  <c:v>0</c:v>
                </c:pt>
                <c:pt idx="11">
                  <c:v>100</c:v>
                </c:pt>
                <c:pt idx="12">
                  <c:v>0</c:v>
                </c:pt>
                <c:pt idx="13">
                  <c:v>100</c:v>
                </c:pt>
                <c:pt idx="14">
                  <c:v>0</c:v>
                </c:pt>
                <c:pt idx="15">
                  <c:v>100</c:v>
                </c:pt>
                <c:pt idx="16">
                  <c:v>0</c:v>
                </c:pt>
                <c:pt idx="17">
                  <c:v>100</c:v>
                </c:pt>
                <c:pt idx="18">
                  <c:v>0</c:v>
                </c:pt>
                <c:pt idx="19">
                  <c:v>100</c:v>
                </c:pt>
                <c:pt idx="20">
                  <c:v>0</c:v>
                </c:pt>
                <c:pt idx="21">
                  <c:v>100</c:v>
                </c:pt>
                <c:pt idx="22">
                  <c:v>0</c:v>
                </c:pt>
                <c:pt idx="23">
                  <c:v>100</c:v>
                </c:pt>
                <c:pt idx="24">
                  <c:v>0</c:v>
                </c:pt>
                <c:pt idx="25">
                  <c:v>100</c:v>
                </c:pt>
              </c:numCache>
            </c:numRef>
          </c:val>
          <c:extLst>
            <c:ext xmlns:c16="http://schemas.microsoft.com/office/drawing/2014/chart" uri="{C3380CC4-5D6E-409C-BE32-E72D297353CC}">
              <c16:uniqueId val="{00000001-6529-4BC9-BA8B-691D5CA27F7B}"/>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002060"/>
            </a:solidFill>
          </c:spPr>
          <c:invertIfNegative val="0"/>
          <c:dPt>
            <c:idx val="3"/>
            <c:invertIfNegative val="0"/>
            <c:bubble3D val="0"/>
            <c:spPr>
              <a:solidFill>
                <a:srgbClr val="002060"/>
              </a:solidFill>
              <a:ln>
                <a:noFill/>
              </a:ln>
            </c:spPr>
            <c:extLst>
              <c:ext xmlns:c16="http://schemas.microsoft.com/office/drawing/2014/chart" uri="{C3380CC4-5D6E-409C-BE32-E72D297353CC}">
                <c16:uniqueId val="{00000000-7934-4E45-A4B9-9C1EBCA6BCC9}"/>
              </c:ext>
            </c:extLst>
          </c:dPt>
          <c:dLbls>
            <c:numFmt formatCode="#,##0.00" sourceLinked="0"/>
            <c:spPr>
              <a:noFill/>
              <a:ln>
                <a:noFill/>
              </a:ln>
              <a:effectLst/>
            </c:spPr>
            <c:txPr>
              <a:bodyPr wrap="square" lIns="38100" tIns="19050" rIns="38100" bIns="19050" anchor="ctr">
                <a:spAutoFit/>
              </a:bodyPr>
              <a:lstStyle/>
              <a:p>
                <a:pPr>
                  <a:defRPr sz="12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Sheet1!$A$2:$A$27</c:f>
              <c:strCache>
                <c:ptCount val="26"/>
                <c:pt idx="0">
                  <c:v>Minneapolis - MN</c:v>
                </c:pt>
                <c:pt idx="1">
                  <c:v>Memphis - TN</c:v>
                </c:pt>
                <c:pt idx="2">
                  <c:v>Washington - DC</c:v>
                </c:pt>
                <c:pt idx="3">
                  <c:v>Houston - TX</c:v>
                </c:pt>
                <c:pt idx="4">
                  <c:v>Kansas City - MO</c:v>
                </c:pt>
                <c:pt idx="5">
                  <c:v>Nashville - TN</c:v>
                </c:pt>
                <c:pt idx="6">
                  <c:v>Tampa - FL</c:v>
                </c:pt>
                <c:pt idx="7">
                  <c:v>Northern New Jersey - NJ</c:v>
                </c:pt>
                <c:pt idx="8">
                  <c:v>Charlotte - NC</c:v>
                </c:pt>
                <c:pt idx="9">
                  <c:v>Austin - TX</c:v>
                </c:pt>
                <c:pt idx="10">
                  <c:v>Louisville - KY</c:v>
                </c:pt>
                <c:pt idx="11">
                  <c:v>Orlando - FL</c:v>
                </c:pt>
                <c:pt idx="12">
                  <c:v>Orange County - CA</c:v>
                </c:pt>
                <c:pt idx="13">
                  <c:v>Phoenix - AZ</c:v>
                </c:pt>
                <c:pt idx="14">
                  <c:v>Milwaukee - WI</c:v>
                </c:pt>
                <c:pt idx="15">
                  <c:v>Lakeland - FL</c:v>
                </c:pt>
                <c:pt idx="16">
                  <c:v>Dallas-Fort Worth - TX</c:v>
                </c:pt>
                <c:pt idx="17">
                  <c:v>Columbus - OH</c:v>
                </c:pt>
                <c:pt idx="18">
                  <c:v>Indianapolis - IN</c:v>
                </c:pt>
                <c:pt idx="19">
                  <c:v>Philadelphia - PA</c:v>
                </c:pt>
                <c:pt idx="20">
                  <c:v>Salt Lake City - UT</c:v>
                </c:pt>
                <c:pt idx="21">
                  <c:v>Pittsburgh - PA</c:v>
                </c:pt>
                <c:pt idx="22">
                  <c:v>Jacksonville - FL</c:v>
                </c:pt>
                <c:pt idx="23">
                  <c:v>Denver - CO</c:v>
                </c:pt>
                <c:pt idx="24">
                  <c:v>Greenville/Spartanburg - SC</c:v>
                </c:pt>
                <c:pt idx="25">
                  <c:v>Saint Louis - MO</c:v>
                </c:pt>
              </c:strCache>
            </c:strRef>
          </c:cat>
          <c:val>
            <c:numRef>
              <c:f>Sheet1!$B$2:$B$27</c:f>
              <c:numCache>
                <c:formatCode>General</c:formatCode>
                <c:ptCount val="26"/>
                <c:pt idx="0">
                  <c:v>2.0018146664173155</c:v>
                </c:pt>
                <c:pt idx="1">
                  <c:v>2.0201663579800155</c:v>
                </c:pt>
                <c:pt idx="2">
                  <c:v>2.0547044542600728</c:v>
                </c:pt>
                <c:pt idx="3">
                  <c:v>2.0703573258794017</c:v>
                </c:pt>
                <c:pt idx="4">
                  <c:v>2.1309495951910624</c:v>
                </c:pt>
                <c:pt idx="5">
                  <c:v>2.2143216323030566</c:v>
                </c:pt>
                <c:pt idx="6">
                  <c:v>2.2457974526969235</c:v>
                </c:pt>
                <c:pt idx="7">
                  <c:v>2.2814097841812639</c:v>
                </c:pt>
                <c:pt idx="8">
                  <c:v>2.2928014662855509</c:v>
                </c:pt>
                <c:pt idx="9">
                  <c:v>2.3166765211769267</c:v>
                </c:pt>
                <c:pt idx="10">
                  <c:v>2.4090210403769525</c:v>
                </c:pt>
                <c:pt idx="11">
                  <c:v>2.4180960882606817</c:v>
                </c:pt>
                <c:pt idx="12">
                  <c:v>2.4380634587314334</c:v>
                </c:pt>
                <c:pt idx="13">
                  <c:v>2.4491584150187995</c:v>
                </c:pt>
                <c:pt idx="14">
                  <c:v>2.5985691685996857</c:v>
                </c:pt>
                <c:pt idx="15">
                  <c:v>2.6216531292356544</c:v>
                </c:pt>
                <c:pt idx="16">
                  <c:v>2.6785224184760485</c:v>
                </c:pt>
                <c:pt idx="17">
                  <c:v>2.6822638544718931</c:v>
                </c:pt>
                <c:pt idx="18">
                  <c:v>2.6955634733562523</c:v>
                </c:pt>
                <c:pt idx="19">
                  <c:v>2.722593583400323</c:v>
                </c:pt>
                <c:pt idx="20">
                  <c:v>2.779727194507041</c:v>
                </c:pt>
                <c:pt idx="21">
                  <c:v>3.1055652687042721</c:v>
                </c:pt>
                <c:pt idx="22">
                  <c:v>3.1229972727078201</c:v>
                </c:pt>
                <c:pt idx="23">
                  <c:v>3.2278200975342357</c:v>
                </c:pt>
                <c:pt idx="24" formatCode="0.00">
                  <c:v>3.2459088865639965</c:v>
                </c:pt>
                <c:pt idx="25">
                  <c:v>4.0757166550139106</c:v>
                </c:pt>
              </c:numCache>
            </c:numRef>
          </c:val>
          <c:extLst>
            <c:ext xmlns:c16="http://schemas.microsoft.com/office/drawing/2014/chart" uri="{C3380CC4-5D6E-409C-BE32-E72D297353CC}">
              <c16:uniqueId val="{00000002-6529-4BC9-BA8B-691D5CA27F7B}"/>
            </c:ext>
          </c:extLst>
        </c:ser>
        <c:ser>
          <c:idx val="2"/>
          <c:order val="1"/>
          <c:tx>
            <c:strRef>
              <c:f>Sheet1!$C$1</c:f>
              <c:strCache>
                <c:ptCount val="1"/>
                <c:pt idx="0">
                  <c:v>Column3</c:v>
                </c:pt>
              </c:strCache>
            </c:strRef>
          </c:tx>
          <c:spPr>
            <a:noFill/>
          </c:spPr>
          <c:invertIfNegative val="0"/>
          <c:cat>
            <c:strRef>
              <c:f>Sheet1!$A$2:$A$27</c:f>
              <c:strCache>
                <c:ptCount val="26"/>
                <c:pt idx="0">
                  <c:v>Minneapolis - MN</c:v>
                </c:pt>
                <c:pt idx="1">
                  <c:v>Memphis - TN</c:v>
                </c:pt>
                <c:pt idx="2">
                  <c:v>Washington - DC</c:v>
                </c:pt>
                <c:pt idx="3">
                  <c:v>Houston - TX</c:v>
                </c:pt>
                <c:pt idx="4">
                  <c:v>Kansas City - MO</c:v>
                </c:pt>
                <c:pt idx="5">
                  <c:v>Nashville - TN</c:v>
                </c:pt>
                <c:pt idx="6">
                  <c:v>Tampa - FL</c:v>
                </c:pt>
                <c:pt idx="7">
                  <c:v>Northern New Jersey - NJ</c:v>
                </c:pt>
                <c:pt idx="8">
                  <c:v>Charlotte - NC</c:v>
                </c:pt>
                <c:pt idx="9">
                  <c:v>Austin - TX</c:v>
                </c:pt>
                <c:pt idx="10">
                  <c:v>Louisville - KY</c:v>
                </c:pt>
                <c:pt idx="11">
                  <c:v>Orlando - FL</c:v>
                </c:pt>
                <c:pt idx="12">
                  <c:v>Orange County - CA</c:v>
                </c:pt>
                <c:pt idx="13">
                  <c:v>Phoenix - AZ</c:v>
                </c:pt>
                <c:pt idx="14">
                  <c:v>Milwaukee - WI</c:v>
                </c:pt>
                <c:pt idx="15">
                  <c:v>Lakeland - FL</c:v>
                </c:pt>
                <c:pt idx="16">
                  <c:v>Dallas-Fort Worth - TX</c:v>
                </c:pt>
                <c:pt idx="17">
                  <c:v>Columbus - OH</c:v>
                </c:pt>
                <c:pt idx="18">
                  <c:v>Indianapolis - IN</c:v>
                </c:pt>
                <c:pt idx="19">
                  <c:v>Philadelphia - PA</c:v>
                </c:pt>
                <c:pt idx="20">
                  <c:v>Salt Lake City - UT</c:v>
                </c:pt>
                <c:pt idx="21">
                  <c:v>Pittsburgh - PA</c:v>
                </c:pt>
                <c:pt idx="22">
                  <c:v>Jacksonville - FL</c:v>
                </c:pt>
                <c:pt idx="23">
                  <c:v>Denver - CO</c:v>
                </c:pt>
                <c:pt idx="24">
                  <c:v>Greenville/Spartanburg - SC</c:v>
                </c:pt>
                <c:pt idx="25">
                  <c:v>Saint Louis - MO</c:v>
                </c:pt>
              </c:strCache>
            </c:strRef>
          </c:cat>
          <c:val>
            <c:numRef>
              <c:f>Sheet1!$C$2:$C$27</c:f>
              <c:numCache>
                <c:formatCode>0.0%</c:formatCode>
                <c:ptCount val="26"/>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2.722593583400323</c:v>
                </c:pt>
                <c:pt idx="20">
                  <c:v>2.779727194507041</c:v>
                </c:pt>
                <c:pt idx="21">
                  <c:v>3.1055652687042721</c:v>
                </c:pt>
                <c:pt idx="22">
                  <c:v>3.1229972727078201</c:v>
                </c:pt>
                <c:pt idx="23">
                  <c:v>3.2278200975342357</c:v>
                </c:pt>
                <c:pt idx="24">
                  <c:v>3.2459088865639965</c:v>
                </c:pt>
                <c:pt idx="25">
                  <c:v>4.0757166550139106</c:v>
                </c:pt>
              </c:numCache>
            </c:numRef>
          </c:val>
          <c:extLst>
            <c:ext xmlns:c16="http://schemas.microsoft.com/office/drawing/2014/chart" uri="{C3380CC4-5D6E-409C-BE32-E72D297353CC}">
              <c16:uniqueId val="{00000017-6529-4BC9-BA8B-691D5CA27F7B}"/>
            </c:ext>
          </c:extLst>
        </c:ser>
        <c:dLbls>
          <c:showLegendKey val="0"/>
          <c:showVal val="0"/>
          <c:showCatName val="0"/>
          <c:showSerName val="0"/>
          <c:showPercent val="0"/>
          <c:showBubbleSize val="0"/>
        </c:dLbls>
        <c:gapWidth val="25"/>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200" baseline="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5"/>
          <c:min val="0"/>
        </c:scaling>
        <c:delete val="0"/>
        <c:axPos val="b"/>
        <c:majorGridlines>
          <c:spPr>
            <a:ln>
              <a:solidFill>
                <a:schemeClr val="bg2">
                  <a:lumMod val="90000"/>
                </a:schemeClr>
              </a:solidFill>
            </a:ln>
          </c:spPr>
        </c:majorGridlines>
        <c:numFmt formatCode="#,##0" sourceLinked="0"/>
        <c:majorTickMark val="out"/>
        <c:minorTickMark val="none"/>
        <c:tickLblPos val="nextTo"/>
        <c:spPr>
          <a:ln>
            <a:solidFill>
              <a:schemeClr val="bg2">
                <a:lumMod val="90000"/>
              </a:schemeClr>
            </a:solidFill>
          </a:ln>
        </c:spPr>
        <c:txPr>
          <a:bodyPr/>
          <a:lstStyle/>
          <a:p>
            <a:pPr>
              <a:defRPr sz="1400" baseline="0"/>
            </a:pPr>
            <a:endParaRPr lang="en-US"/>
          </a:p>
        </c:txPr>
        <c:crossAx val="124140928"/>
        <c:crossesAt val="1"/>
        <c:crossBetween val="between"/>
        <c:majorUnit val="1"/>
      </c:valAx>
      <c:valAx>
        <c:axId val="124516992"/>
        <c:scaling>
          <c:orientation val="minMax"/>
          <c:max val="0.1"/>
        </c:scaling>
        <c:delete val="1"/>
        <c:axPos val="t"/>
        <c:numFmt formatCode="General"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78185584951485E-2"/>
          <c:y val="0.19256940799066782"/>
          <c:w val="0.88029600024227161"/>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##,###,###,##0_);[Red]\(##,###,###,##0\)</c:formatCode>
                <c:ptCount val="68"/>
                <c:pt idx="0">
                  <c:v>-7450314</c:v>
                </c:pt>
                <c:pt idx="1">
                  <c:v>8356720</c:v>
                </c:pt>
                <c:pt idx="2">
                  <c:v>5686700</c:v>
                </c:pt>
                <c:pt idx="3">
                  <c:v>-439708</c:v>
                </c:pt>
                <c:pt idx="4">
                  <c:v>-4970503</c:v>
                </c:pt>
                <c:pt idx="5">
                  <c:v>-3920688</c:v>
                </c:pt>
                <c:pt idx="6">
                  <c:v>3834354</c:v>
                </c:pt>
                <c:pt idx="7">
                  <c:v>5183231</c:v>
                </c:pt>
                <c:pt idx="8">
                  <c:v>14642135</c:v>
                </c:pt>
                <c:pt idx="9">
                  <c:v>-7337794</c:v>
                </c:pt>
                <c:pt idx="10">
                  <c:v>4106059</c:v>
                </c:pt>
                <c:pt idx="11">
                  <c:v>-3450879</c:v>
                </c:pt>
                <c:pt idx="12">
                  <c:v>-6840374</c:v>
                </c:pt>
                <c:pt idx="13">
                  <c:v>-6880836</c:v>
                </c:pt>
                <c:pt idx="14">
                  <c:v>-14259231</c:v>
                </c:pt>
                <c:pt idx="15">
                  <c:v>-2864413</c:v>
                </c:pt>
                <c:pt idx="16">
                  <c:v>-1814682</c:v>
                </c:pt>
                <c:pt idx="17">
                  <c:v>-572538</c:v>
                </c:pt>
                <c:pt idx="18">
                  <c:v>7827715</c:v>
                </c:pt>
                <c:pt idx="19">
                  <c:v>3822</c:v>
                </c:pt>
                <c:pt idx="20">
                  <c:v>-1649604</c:v>
                </c:pt>
                <c:pt idx="21">
                  <c:v>5148362</c:v>
                </c:pt>
                <c:pt idx="22">
                  <c:v>6742109</c:v>
                </c:pt>
                <c:pt idx="23">
                  <c:v>2349815</c:v>
                </c:pt>
                <c:pt idx="24">
                  <c:v>3839795</c:v>
                </c:pt>
                <c:pt idx="25">
                  <c:v>573969</c:v>
                </c:pt>
                <c:pt idx="26">
                  <c:v>1795144</c:v>
                </c:pt>
                <c:pt idx="27">
                  <c:v>7205836</c:v>
                </c:pt>
                <c:pt idx="28">
                  <c:v>6701520</c:v>
                </c:pt>
                <c:pt idx="29">
                  <c:v>1155610</c:v>
                </c:pt>
                <c:pt idx="30">
                  <c:v>-2650580</c:v>
                </c:pt>
                <c:pt idx="31">
                  <c:v>6031005</c:v>
                </c:pt>
                <c:pt idx="32">
                  <c:v>2469156</c:v>
                </c:pt>
                <c:pt idx="33">
                  <c:v>6542538</c:v>
                </c:pt>
                <c:pt idx="34">
                  <c:v>4125177</c:v>
                </c:pt>
                <c:pt idx="35">
                  <c:v>14281205</c:v>
                </c:pt>
                <c:pt idx="36">
                  <c:v>5309013</c:v>
                </c:pt>
                <c:pt idx="37">
                  <c:v>7314308</c:v>
                </c:pt>
                <c:pt idx="38">
                  <c:v>4537787</c:v>
                </c:pt>
                <c:pt idx="39">
                  <c:v>9440263</c:v>
                </c:pt>
                <c:pt idx="40">
                  <c:v>7480138</c:v>
                </c:pt>
                <c:pt idx="41">
                  <c:v>9436924</c:v>
                </c:pt>
                <c:pt idx="42">
                  <c:v>12097579</c:v>
                </c:pt>
                <c:pt idx="43">
                  <c:v>8450829</c:v>
                </c:pt>
                <c:pt idx="44">
                  <c:v>5839014</c:v>
                </c:pt>
                <c:pt idx="45">
                  <c:v>8723171</c:v>
                </c:pt>
                <c:pt idx="46">
                  <c:v>10017710</c:v>
                </c:pt>
                <c:pt idx="47">
                  <c:v>5862203</c:v>
                </c:pt>
                <c:pt idx="48">
                  <c:v>7333695</c:v>
                </c:pt>
                <c:pt idx="49">
                  <c:v>7251078</c:v>
                </c:pt>
                <c:pt idx="50">
                  <c:v>14288400</c:v>
                </c:pt>
                <c:pt idx="51">
                  <c:v>1207599</c:v>
                </c:pt>
                <c:pt idx="52">
                  <c:v>3839703</c:v>
                </c:pt>
                <c:pt idx="53">
                  <c:v>8637323</c:v>
                </c:pt>
                <c:pt idx="54">
                  <c:v>5260934</c:v>
                </c:pt>
                <c:pt idx="55">
                  <c:v>256211</c:v>
                </c:pt>
                <c:pt idx="56">
                  <c:v>10211655</c:v>
                </c:pt>
                <c:pt idx="57">
                  <c:v>-2408517</c:v>
                </c:pt>
                <c:pt idx="58">
                  <c:v>12860072</c:v>
                </c:pt>
                <c:pt idx="59">
                  <c:v>8325362</c:v>
                </c:pt>
                <c:pt idx="60">
                  <c:v>4116607</c:v>
                </c:pt>
                <c:pt idx="61">
                  <c:v>12264212</c:v>
                </c:pt>
                <c:pt idx="62">
                  <c:v>7547323</c:v>
                </c:pt>
                <c:pt idx="63">
                  <c:v>13642396</c:v>
                </c:pt>
                <c:pt idx="64">
                  <c:v>12755308</c:v>
                </c:pt>
                <c:pt idx="65">
                  <c:v>14111324</c:v>
                </c:pt>
                <c:pt idx="66">
                  <c:v>13766906</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##,###,###,##0_);[Red]\(##,###,###,##0\)</c:formatCode>
                <c:ptCount val="68"/>
                <c:pt idx="0">
                  <c:v>6716918</c:v>
                </c:pt>
                <c:pt idx="1">
                  <c:v>3517267</c:v>
                </c:pt>
                <c:pt idx="2">
                  <c:v>4915015</c:v>
                </c:pt>
                <c:pt idx="3">
                  <c:v>5051081</c:v>
                </c:pt>
                <c:pt idx="4">
                  <c:v>8664170</c:v>
                </c:pt>
                <c:pt idx="5">
                  <c:v>5113250</c:v>
                </c:pt>
                <c:pt idx="6">
                  <c:v>3914360</c:v>
                </c:pt>
                <c:pt idx="7">
                  <c:v>6033085</c:v>
                </c:pt>
                <c:pt idx="8">
                  <c:v>7887215</c:v>
                </c:pt>
                <c:pt idx="9">
                  <c:v>5372492</c:v>
                </c:pt>
                <c:pt idx="10">
                  <c:v>4282115</c:v>
                </c:pt>
                <c:pt idx="11">
                  <c:v>3377391</c:v>
                </c:pt>
                <c:pt idx="12">
                  <c:v>3800440</c:v>
                </c:pt>
                <c:pt idx="13">
                  <c:v>3825719</c:v>
                </c:pt>
                <c:pt idx="14">
                  <c:v>2452222</c:v>
                </c:pt>
                <c:pt idx="15">
                  <c:v>478611</c:v>
                </c:pt>
                <c:pt idx="16">
                  <c:v>764066</c:v>
                </c:pt>
                <c:pt idx="17">
                  <c:v>1161734</c:v>
                </c:pt>
                <c:pt idx="18">
                  <c:v>9358425</c:v>
                </c:pt>
                <c:pt idx="19">
                  <c:v>-405635</c:v>
                </c:pt>
                <c:pt idx="20">
                  <c:v>-2053193</c:v>
                </c:pt>
                <c:pt idx="21">
                  <c:v>185291</c:v>
                </c:pt>
                <c:pt idx="22">
                  <c:v>1546229</c:v>
                </c:pt>
                <c:pt idx="23">
                  <c:v>721586</c:v>
                </c:pt>
                <c:pt idx="24">
                  <c:v>1601947</c:v>
                </c:pt>
                <c:pt idx="25">
                  <c:v>138164</c:v>
                </c:pt>
                <c:pt idx="26">
                  <c:v>782499</c:v>
                </c:pt>
                <c:pt idx="27">
                  <c:v>4295581</c:v>
                </c:pt>
                <c:pt idx="28">
                  <c:v>1734733</c:v>
                </c:pt>
                <c:pt idx="29">
                  <c:v>-2153288</c:v>
                </c:pt>
                <c:pt idx="30">
                  <c:v>142932</c:v>
                </c:pt>
                <c:pt idx="31">
                  <c:v>728027</c:v>
                </c:pt>
                <c:pt idx="32">
                  <c:v>-273069</c:v>
                </c:pt>
                <c:pt idx="33">
                  <c:v>100325</c:v>
                </c:pt>
                <c:pt idx="34">
                  <c:v>4284666</c:v>
                </c:pt>
                <c:pt idx="35">
                  <c:v>3770783</c:v>
                </c:pt>
                <c:pt idx="36">
                  <c:v>2518871</c:v>
                </c:pt>
                <c:pt idx="37">
                  <c:v>3215782</c:v>
                </c:pt>
                <c:pt idx="38">
                  <c:v>1762673</c:v>
                </c:pt>
                <c:pt idx="39">
                  <c:v>2245306</c:v>
                </c:pt>
                <c:pt idx="40">
                  <c:v>4949058</c:v>
                </c:pt>
                <c:pt idx="41">
                  <c:v>3985631</c:v>
                </c:pt>
                <c:pt idx="42">
                  <c:v>2965348</c:v>
                </c:pt>
                <c:pt idx="43">
                  <c:v>3642399</c:v>
                </c:pt>
                <c:pt idx="44">
                  <c:v>637689</c:v>
                </c:pt>
                <c:pt idx="45">
                  <c:v>3969682</c:v>
                </c:pt>
                <c:pt idx="46">
                  <c:v>5998526</c:v>
                </c:pt>
                <c:pt idx="47">
                  <c:v>7780024</c:v>
                </c:pt>
                <c:pt idx="48">
                  <c:v>6837724</c:v>
                </c:pt>
                <c:pt idx="49">
                  <c:v>2056302</c:v>
                </c:pt>
                <c:pt idx="50">
                  <c:v>3852923</c:v>
                </c:pt>
                <c:pt idx="51">
                  <c:v>2253652</c:v>
                </c:pt>
                <c:pt idx="52">
                  <c:v>2482483</c:v>
                </c:pt>
                <c:pt idx="53">
                  <c:v>7083267</c:v>
                </c:pt>
                <c:pt idx="54">
                  <c:v>5356055</c:v>
                </c:pt>
                <c:pt idx="55">
                  <c:v>2461302</c:v>
                </c:pt>
                <c:pt idx="56">
                  <c:v>11895070</c:v>
                </c:pt>
                <c:pt idx="57">
                  <c:v>7661023</c:v>
                </c:pt>
                <c:pt idx="58">
                  <c:v>7985643</c:v>
                </c:pt>
                <c:pt idx="59">
                  <c:v>5545753</c:v>
                </c:pt>
                <c:pt idx="60">
                  <c:v>2763585</c:v>
                </c:pt>
                <c:pt idx="61">
                  <c:v>6536016</c:v>
                </c:pt>
                <c:pt idx="62">
                  <c:v>6263177</c:v>
                </c:pt>
                <c:pt idx="63">
                  <c:v>3618704</c:v>
                </c:pt>
                <c:pt idx="64">
                  <c:v>8133028</c:v>
                </c:pt>
                <c:pt idx="65">
                  <c:v>10354679</c:v>
                </c:pt>
                <c:pt idx="66">
                  <c:v>11776198</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#,##0.000%_);[Red]\-#,##0.000%</c:formatCode>
                <c:ptCount val="68"/>
                <c:pt idx="0">
                  <c:v>7.016E-2</c:v>
                </c:pt>
                <c:pt idx="1">
                  <c:v>6.7650000000000002E-2</c:v>
                </c:pt>
                <c:pt idx="2">
                  <c:v>6.7110000000000003E-2</c:v>
                </c:pt>
                <c:pt idx="3">
                  <c:v>6.9620000000000001E-2</c:v>
                </c:pt>
                <c:pt idx="4">
                  <c:v>7.5980000000000006E-2</c:v>
                </c:pt>
                <c:pt idx="5">
                  <c:v>8.0159999999999995E-2</c:v>
                </c:pt>
                <c:pt idx="6">
                  <c:v>8.0049999999999996E-2</c:v>
                </c:pt>
                <c:pt idx="7">
                  <c:v>8.0189999999999997E-2</c:v>
                </c:pt>
                <c:pt idx="8">
                  <c:v>7.6670000000000002E-2</c:v>
                </c:pt>
                <c:pt idx="9">
                  <c:v>8.2570000000000005E-2</c:v>
                </c:pt>
                <c:pt idx="10">
                  <c:v>8.2470000000000002E-2</c:v>
                </c:pt>
                <c:pt idx="11">
                  <c:v>8.5610000000000006E-2</c:v>
                </c:pt>
                <c:pt idx="12">
                  <c:v>9.0529999999999999E-2</c:v>
                </c:pt>
                <c:pt idx="13">
                  <c:v>9.5460000000000003E-2</c:v>
                </c:pt>
                <c:pt idx="14">
                  <c:v>0.10329000000000001</c:v>
                </c:pt>
                <c:pt idx="15">
                  <c:v>0.10484</c:v>
                </c:pt>
                <c:pt idx="16">
                  <c:v>0.10603</c:v>
                </c:pt>
                <c:pt idx="17">
                  <c:v>0.10681</c:v>
                </c:pt>
                <c:pt idx="18">
                  <c:v>0.10706</c:v>
                </c:pt>
                <c:pt idx="19">
                  <c:v>0.10689</c:v>
                </c:pt>
                <c:pt idx="20">
                  <c:v>0.10680000000000001</c:v>
                </c:pt>
                <c:pt idx="21">
                  <c:v>0.10444000000000001</c:v>
                </c:pt>
                <c:pt idx="22">
                  <c:v>0.10162</c:v>
                </c:pt>
                <c:pt idx="23">
                  <c:v>0.1011</c:v>
                </c:pt>
                <c:pt idx="24">
                  <c:v>9.9979999999999999E-2</c:v>
                </c:pt>
                <c:pt idx="25">
                  <c:v>9.9779999999999994E-2</c:v>
                </c:pt>
                <c:pt idx="26">
                  <c:v>9.9290000000000003E-2</c:v>
                </c:pt>
                <c:pt idx="27">
                  <c:v>9.7710000000000005E-2</c:v>
                </c:pt>
                <c:pt idx="28">
                  <c:v>9.529E-2</c:v>
                </c:pt>
                <c:pt idx="29">
                  <c:v>9.3829999999999997E-2</c:v>
                </c:pt>
                <c:pt idx="30">
                  <c:v>9.5140000000000002E-2</c:v>
                </c:pt>
                <c:pt idx="31">
                  <c:v>9.2609999999999998E-2</c:v>
                </c:pt>
                <c:pt idx="32">
                  <c:v>9.1329999999999995E-2</c:v>
                </c:pt>
                <c:pt idx="33">
                  <c:v>8.8289999999999993E-2</c:v>
                </c:pt>
                <c:pt idx="34">
                  <c:v>8.8179999999999994E-2</c:v>
                </c:pt>
                <c:pt idx="35">
                  <c:v>8.3099999999999993E-2</c:v>
                </c:pt>
                <c:pt idx="36">
                  <c:v>8.1689999999999999E-2</c:v>
                </c:pt>
                <c:pt idx="37">
                  <c:v>7.9649999999999999E-2</c:v>
                </c:pt>
                <c:pt idx="38">
                  <c:v>7.8289999999999998E-2</c:v>
                </c:pt>
                <c:pt idx="39">
                  <c:v>7.4840000000000004E-2</c:v>
                </c:pt>
                <c:pt idx="40">
                  <c:v>7.349E-2</c:v>
                </c:pt>
                <c:pt idx="41">
                  <c:v>7.0830000000000004E-2</c:v>
                </c:pt>
                <c:pt idx="42">
                  <c:v>6.6489999999999994E-2</c:v>
                </c:pt>
                <c:pt idx="43">
                  <c:v>6.4130000000000006E-2</c:v>
                </c:pt>
                <c:pt idx="44">
                  <c:v>6.1699999999999998E-2</c:v>
                </c:pt>
                <c:pt idx="45">
                  <c:v>5.9360000000000003E-2</c:v>
                </c:pt>
                <c:pt idx="46">
                  <c:v>5.7360000000000001E-2</c:v>
                </c:pt>
                <c:pt idx="47">
                  <c:v>5.8040000000000001E-2</c:v>
                </c:pt>
                <c:pt idx="48">
                  <c:v>5.7579999999999999E-2</c:v>
                </c:pt>
                <c:pt idx="49">
                  <c:v>5.4969999999999998E-2</c:v>
                </c:pt>
                <c:pt idx="50">
                  <c:v>5.0290000000000001E-2</c:v>
                </c:pt>
                <c:pt idx="51">
                  <c:v>5.0709999999999998E-2</c:v>
                </c:pt>
                <c:pt idx="52">
                  <c:v>5.0029999999999998E-2</c:v>
                </c:pt>
                <c:pt idx="53">
                  <c:v>4.9239999999999999E-2</c:v>
                </c:pt>
                <c:pt idx="54">
                  <c:v>4.9160000000000002E-2</c:v>
                </c:pt>
                <c:pt idx="55">
                  <c:v>5.008E-2</c:v>
                </c:pt>
                <c:pt idx="56">
                  <c:v>5.0590000000000003E-2</c:v>
                </c:pt>
                <c:pt idx="57">
                  <c:v>5.4940000000000003E-2</c:v>
                </c:pt>
                <c:pt idx="58">
                  <c:v>5.2560000000000003E-2</c:v>
                </c:pt>
                <c:pt idx="59">
                  <c:v>5.1189999999999999E-2</c:v>
                </c:pt>
                <c:pt idx="60">
                  <c:v>5.0529999999999999E-2</c:v>
                </c:pt>
                <c:pt idx="61">
                  <c:v>4.7840000000000001E-2</c:v>
                </c:pt>
                <c:pt idx="62">
                  <c:v>4.7140000000000001E-2</c:v>
                </c:pt>
                <c:pt idx="63">
                  <c:v>4.2610000000000002E-2</c:v>
                </c:pt>
                <c:pt idx="64">
                  <c:v>4.0340000000000001E-2</c:v>
                </c:pt>
                <c:pt idx="65">
                  <c:v>3.8580000000000003E-2</c:v>
                </c:pt>
                <c:pt idx="66">
                  <c:v>3.7510000000000002E-2</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0.12000000000000001"/>
          <c:min val="3.0000000000000006E-2"/>
        </c:scaling>
        <c:delete val="0"/>
        <c:axPos val="l"/>
        <c:majorGridlines>
          <c:spPr>
            <a:ln>
              <a:solidFill>
                <a:schemeClr val="bg1">
                  <a:lumMod val="85000"/>
                </a:schemeClr>
              </a:solidFill>
            </a:ln>
          </c:spPr>
        </c:majorGridlines>
        <c:numFmt formatCode="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1.0000000000000002E-2"/>
      </c:valAx>
      <c:valAx>
        <c:axId val="149973632"/>
        <c:scaling>
          <c:orientation val="minMax"/>
          <c:max val="30000000"/>
          <c:min val="-15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59514822986947"/>
          <c:y val="0.17055774278215224"/>
          <c:w val="0.47579954422406784"/>
          <c:h val="0.67371551472732571"/>
        </c:manualLayout>
      </c:layout>
      <c:barChart>
        <c:barDir val="bar"/>
        <c:grouping val="stacked"/>
        <c:varyColors val="0"/>
        <c:ser>
          <c:idx val="3"/>
          <c:order val="2"/>
          <c:tx>
            <c:strRef>
              <c:f>Sheet1!$D$1</c:f>
              <c:strCache>
                <c:ptCount val="1"/>
                <c:pt idx="0">
                  <c:v>Column4</c:v>
                </c:pt>
              </c:strCache>
            </c:strRef>
          </c:tx>
          <c:spPr>
            <a:solidFill>
              <a:schemeClr val="bg1">
                <a:lumMod val="85000"/>
                <a:alpha val="33000"/>
              </a:schemeClr>
            </a:solidFill>
          </c:spPr>
          <c:invertIfNegative val="0"/>
          <c:cat>
            <c:strRef>
              <c:f>Sheet1!$A$2:$A$20</c:f>
              <c:strCache>
                <c:ptCount val="19"/>
                <c:pt idx="0">
                  <c:v>Weirton-Steubenville - WV</c:v>
                </c:pt>
                <c:pt idx="1">
                  <c:v>Charleston - WV</c:v>
                </c:pt>
                <c:pt idx="2">
                  <c:v>Burlington - NC</c:v>
                </c:pt>
                <c:pt idx="3">
                  <c:v>Goldsboro - NC</c:v>
                </c:pt>
                <c:pt idx="4">
                  <c:v>Durham - NC</c:v>
                </c:pt>
                <c:pt idx="5">
                  <c:v>Salisbury - MD</c:v>
                </c:pt>
                <c:pt idx="6">
                  <c:v>Roanoke - VA</c:v>
                </c:pt>
                <c:pt idx="7">
                  <c:v>Harrisonburg - VA</c:v>
                </c:pt>
                <c:pt idx="8">
                  <c:v>Fayetteville - NC</c:v>
                </c:pt>
                <c:pt idx="9">
                  <c:v>Washington - DC</c:v>
                </c:pt>
                <c:pt idx="10">
                  <c:v>Charlotte - NC</c:v>
                </c:pt>
                <c:pt idx="11">
                  <c:v>Morgantown - WV</c:v>
                </c:pt>
                <c:pt idx="12">
                  <c:v>Baltimore - MD</c:v>
                </c:pt>
                <c:pt idx="13">
                  <c:v>Jacksonville - NC</c:v>
                </c:pt>
                <c:pt idx="14">
                  <c:v>Staunton-Waynesboro - VA</c:v>
                </c:pt>
                <c:pt idx="15">
                  <c:v>Hagerstown - MD</c:v>
                </c:pt>
                <c:pt idx="16">
                  <c:v>Lynchburg - VA</c:v>
                </c:pt>
                <c:pt idx="17">
                  <c:v>California-Lexington Park - MD</c:v>
                </c:pt>
                <c:pt idx="18">
                  <c:v>Cumberland - MD</c:v>
                </c:pt>
              </c:strCache>
            </c:strRef>
          </c:cat>
          <c:val>
            <c:numRef>
              <c:f>Sheet1!$D$2:$D$20</c:f>
              <c:numCache>
                <c:formatCode>0.0%</c:formatCode>
                <c:ptCount val="19"/>
                <c:pt idx="0">
                  <c:v>-0.25</c:v>
                </c:pt>
                <c:pt idx="1">
                  <c:v>0</c:v>
                </c:pt>
                <c:pt idx="2">
                  <c:v>-0.25</c:v>
                </c:pt>
                <c:pt idx="3">
                  <c:v>0</c:v>
                </c:pt>
                <c:pt idx="4">
                  <c:v>-0.25</c:v>
                </c:pt>
                <c:pt idx="5">
                  <c:v>0</c:v>
                </c:pt>
                <c:pt idx="6">
                  <c:v>-0.25</c:v>
                </c:pt>
                <c:pt idx="7">
                  <c:v>0</c:v>
                </c:pt>
                <c:pt idx="8">
                  <c:v>-0.25</c:v>
                </c:pt>
                <c:pt idx="9">
                  <c:v>0</c:v>
                </c:pt>
                <c:pt idx="10">
                  <c:v>-0.25</c:v>
                </c:pt>
                <c:pt idx="11">
                  <c:v>0</c:v>
                </c:pt>
                <c:pt idx="12">
                  <c:v>-0.25</c:v>
                </c:pt>
                <c:pt idx="13">
                  <c:v>0</c:v>
                </c:pt>
                <c:pt idx="14">
                  <c:v>-0.25</c:v>
                </c:pt>
                <c:pt idx="15">
                  <c:v>0</c:v>
                </c:pt>
                <c:pt idx="16">
                  <c:v>-0.25</c:v>
                </c:pt>
                <c:pt idx="17">
                  <c:v>0</c:v>
                </c:pt>
                <c:pt idx="18">
                  <c:v>-0.25</c:v>
                </c:pt>
              </c:numCache>
            </c:numRef>
          </c:val>
          <c:extLst>
            <c:ext xmlns:c16="http://schemas.microsoft.com/office/drawing/2014/chart" uri="{C3380CC4-5D6E-409C-BE32-E72D297353CC}">
              <c16:uniqueId val="{00000000-C64D-48FC-B2E8-8244A8EA01E7}"/>
            </c:ext>
          </c:extLst>
        </c:ser>
        <c:ser>
          <c:idx val="2"/>
          <c:order val="3"/>
          <c:tx>
            <c:strRef>
              <c:f>Sheet1!$E$1</c:f>
              <c:strCache>
                <c:ptCount val="1"/>
                <c:pt idx="0">
                  <c:v>Zebra</c:v>
                </c:pt>
              </c:strCache>
            </c:strRef>
          </c:tx>
          <c:spPr>
            <a:solidFill>
              <a:schemeClr val="bg1">
                <a:lumMod val="85000"/>
                <a:alpha val="33000"/>
              </a:schemeClr>
            </a:solidFill>
          </c:spPr>
          <c:invertIfNegative val="0"/>
          <c:cat>
            <c:strRef>
              <c:f>Sheet1!$A$2:$A$20</c:f>
              <c:strCache>
                <c:ptCount val="19"/>
                <c:pt idx="0">
                  <c:v>Weirton-Steubenville - WV</c:v>
                </c:pt>
                <c:pt idx="1">
                  <c:v>Charleston - WV</c:v>
                </c:pt>
                <c:pt idx="2">
                  <c:v>Burlington - NC</c:v>
                </c:pt>
                <c:pt idx="3">
                  <c:v>Goldsboro - NC</c:v>
                </c:pt>
                <c:pt idx="4">
                  <c:v>Durham - NC</c:v>
                </c:pt>
                <c:pt idx="5">
                  <c:v>Salisbury - MD</c:v>
                </c:pt>
                <c:pt idx="6">
                  <c:v>Roanoke - VA</c:v>
                </c:pt>
                <c:pt idx="7">
                  <c:v>Harrisonburg - VA</c:v>
                </c:pt>
                <c:pt idx="8">
                  <c:v>Fayetteville - NC</c:v>
                </c:pt>
                <c:pt idx="9">
                  <c:v>Washington - DC</c:v>
                </c:pt>
                <c:pt idx="10">
                  <c:v>Charlotte - NC</c:v>
                </c:pt>
                <c:pt idx="11">
                  <c:v>Morgantown - WV</c:v>
                </c:pt>
                <c:pt idx="12">
                  <c:v>Baltimore - MD</c:v>
                </c:pt>
                <c:pt idx="13">
                  <c:v>Jacksonville - NC</c:v>
                </c:pt>
                <c:pt idx="14">
                  <c:v>Staunton-Waynesboro - VA</c:v>
                </c:pt>
                <c:pt idx="15">
                  <c:v>Hagerstown - MD</c:v>
                </c:pt>
                <c:pt idx="16">
                  <c:v>Lynchburg - VA</c:v>
                </c:pt>
                <c:pt idx="17">
                  <c:v>California-Lexington Park - MD</c:v>
                </c:pt>
                <c:pt idx="18">
                  <c:v>Cumberland - MD</c:v>
                </c:pt>
              </c:strCache>
            </c:strRef>
          </c:cat>
          <c:val>
            <c:numRef>
              <c:f>Sheet1!$E$2:$E$20</c:f>
              <c:numCache>
                <c:formatCode>General</c:formatCode>
                <c:ptCount val="19"/>
                <c:pt idx="0">
                  <c:v>0.25</c:v>
                </c:pt>
                <c:pt idx="1">
                  <c:v>0</c:v>
                </c:pt>
                <c:pt idx="2">
                  <c:v>0.25</c:v>
                </c:pt>
                <c:pt idx="3">
                  <c:v>0</c:v>
                </c:pt>
                <c:pt idx="4">
                  <c:v>0.25</c:v>
                </c:pt>
                <c:pt idx="5">
                  <c:v>0</c:v>
                </c:pt>
                <c:pt idx="6">
                  <c:v>0.25</c:v>
                </c:pt>
                <c:pt idx="7">
                  <c:v>0</c:v>
                </c:pt>
                <c:pt idx="8">
                  <c:v>0.25</c:v>
                </c:pt>
                <c:pt idx="9">
                  <c:v>0</c:v>
                </c:pt>
                <c:pt idx="10">
                  <c:v>0.25</c:v>
                </c:pt>
                <c:pt idx="11">
                  <c:v>0</c:v>
                </c:pt>
                <c:pt idx="12">
                  <c:v>0.25</c:v>
                </c:pt>
                <c:pt idx="13">
                  <c:v>0</c:v>
                </c:pt>
                <c:pt idx="14">
                  <c:v>0.25</c:v>
                </c:pt>
                <c:pt idx="15">
                  <c:v>0</c:v>
                </c:pt>
                <c:pt idx="16">
                  <c:v>0.25</c:v>
                </c:pt>
                <c:pt idx="17">
                  <c:v>0</c:v>
                </c:pt>
                <c:pt idx="18">
                  <c:v>0.25</c:v>
                </c:pt>
              </c:numCache>
            </c:numRef>
          </c:val>
          <c:extLst>
            <c:ext xmlns:c16="http://schemas.microsoft.com/office/drawing/2014/chart" uri="{C3380CC4-5D6E-409C-BE32-E72D297353CC}">
              <c16:uniqueId val="{00000001-C64D-48FC-B2E8-8244A8EA01E7}"/>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92D050"/>
            </a:solidFill>
          </c:spPr>
          <c:invertIfNegative val="0"/>
          <c:dPt>
            <c:idx val="4"/>
            <c:invertIfNegative val="0"/>
            <c:bubble3D val="0"/>
            <c:spPr>
              <a:solidFill>
                <a:srgbClr val="92D050"/>
              </a:solidFill>
            </c:spPr>
            <c:extLst>
              <c:ext xmlns:c16="http://schemas.microsoft.com/office/drawing/2014/chart" uri="{C3380CC4-5D6E-409C-BE32-E72D297353CC}">
                <c16:uniqueId val="{00000000-918A-41CC-A41F-D5D46F2D636B}"/>
              </c:ext>
            </c:extLst>
          </c:dPt>
          <c:dLbls>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Sheet1!$A$2:$A$20</c:f>
              <c:strCache>
                <c:ptCount val="19"/>
                <c:pt idx="0">
                  <c:v>Weirton-Steubenville - WV</c:v>
                </c:pt>
                <c:pt idx="1">
                  <c:v>Charleston - WV</c:v>
                </c:pt>
                <c:pt idx="2">
                  <c:v>Burlington - NC</c:v>
                </c:pt>
                <c:pt idx="3">
                  <c:v>Goldsboro - NC</c:v>
                </c:pt>
                <c:pt idx="4">
                  <c:v>Durham - NC</c:v>
                </c:pt>
                <c:pt idx="5">
                  <c:v>Salisbury - MD</c:v>
                </c:pt>
                <c:pt idx="6">
                  <c:v>Roanoke - VA</c:v>
                </c:pt>
                <c:pt idx="7">
                  <c:v>Harrisonburg - VA</c:v>
                </c:pt>
                <c:pt idx="8">
                  <c:v>Fayetteville - NC</c:v>
                </c:pt>
                <c:pt idx="9">
                  <c:v>Washington - DC</c:v>
                </c:pt>
                <c:pt idx="10">
                  <c:v>Charlotte - NC</c:v>
                </c:pt>
                <c:pt idx="11">
                  <c:v>Morgantown - WV</c:v>
                </c:pt>
                <c:pt idx="12">
                  <c:v>Baltimore - MD</c:v>
                </c:pt>
                <c:pt idx="13">
                  <c:v>Jacksonville - NC</c:v>
                </c:pt>
                <c:pt idx="14">
                  <c:v>Staunton-Waynesboro - VA</c:v>
                </c:pt>
                <c:pt idx="15">
                  <c:v>Hagerstown - MD</c:v>
                </c:pt>
                <c:pt idx="16">
                  <c:v>Lynchburg - VA</c:v>
                </c:pt>
                <c:pt idx="17">
                  <c:v>California-Lexington Park - MD</c:v>
                </c:pt>
                <c:pt idx="18">
                  <c:v>Cumberland - MD</c:v>
                </c:pt>
              </c:strCache>
            </c:strRef>
          </c:cat>
          <c:val>
            <c:numRef>
              <c:f>Sheet1!$B$2:$B$20</c:f>
              <c:numCache>
                <c:formatCode>0.0%</c:formatCode>
                <c:ptCount val="19"/>
                <c:pt idx="0">
                  <c:v>3.1206641346216198E-2</c:v>
                </c:pt>
                <c:pt idx="1">
                  <c:v>3.14128622412682E-2</c:v>
                </c:pt>
                <c:pt idx="2">
                  <c:v>3.20627503097057E-2</c:v>
                </c:pt>
                <c:pt idx="3">
                  <c:v>3.2748114317655598E-2</c:v>
                </c:pt>
                <c:pt idx="4">
                  <c:v>3.3794119954109199E-2</c:v>
                </c:pt>
                <c:pt idx="5">
                  <c:v>3.58966812491417E-2</c:v>
                </c:pt>
                <c:pt idx="6">
                  <c:v>3.7645332515239702E-2</c:v>
                </c:pt>
                <c:pt idx="7">
                  <c:v>3.7762068212032297E-2</c:v>
                </c:pt>
                <c:pt idx="8">
                  <c:v>3.8512628525495501E-2</c:v>
                </c:pt>
                <c:pt idx="9">
                  <c:v>3.8794763386249501E-2</c:v>
                </c:pt>
                <c:pt idx="10">
                  <c:v>4.5536804944276803E-2</c:v>
                </c:pt>
                <c:pt idx="11">
                  <c:v>5.1011748611926998E-2</c:v>
                </c:pt>
                <c:pt idx="12">
                  <c:v>5.2717074751853901E-2</c:v>
                </c:pt>
                <c:pt idx="13">
                  <c:v>6.3134670257568401E-2</c:v>
                </c:pt>
                <c:pt idx="14">
                  <c:v>6.5337970852851895E-2</c:v>
                </c:pt>
                <c:pt idx="15">
                  <c:v>6.764255464077E-2</c:v>
                </c:pt>
                <c:pt idx="16">
                  <c:v>0.102349676191807</c:v>
                </c:pt>
                <c:pt idx="17">
                  <c:v>0.107236064970493</c:v>
                </c:pt>
                <c:pt idx="18">
                  <c:v>0.14194343984127</c:v>
                </c:pt>
              </c:numCache>
            </c:numRef>
          </c:val>
          <c:extLst>
            <c:ext xmlns:c16="http://schemas.microsoft.com/office/drawing/2014/chart" uri="{C3380CC4-5D6E-409C-BE32-E72D297353CC}">
              <c16:uniqueId val="{00000003-C64D-48FC-B2E8-8244A8EA01E7}"/>
            </c:ext>
          </c:extLst>
        </c:ser>
        <c:ser>
          <c:idx val="1"/>
          <c:order val="1"/>
          <c:tx>
            <c:strRef>
              <c:f>Sheet1!$C$1</c:f>
              <c:strCache>
                <c:ptCount val="1"/>
                <c:pt idx="0">
                  <c:v>Column3</c:v>
                </c:pt>
              </c:strCache>
            </c:strRef>
          </c:tx>
          <c:spPr>
            <a:noFill/>
            <a:ln>
              <a:noFill/>
            </a:ln>
          </c:spPr>
          <c:invertIfNegative val="0"/>
          <c:cat>
            <c:strRef>
              <c:f>Sheet1!$A$2:$A$20</c:f>
              <c:strCache>
                <c:ptCount val="19"/>
                <c:pt idx="0">
                  <c:v>Weirton-Steubenville - WV</c:v>
                </c:pt>
                <c:pt idx="1">
                  <c:v>Charleston - WV</c:v>
                </c:pt>
                <c:pt idx="2">
                  <c:v>Burlington - NC</c:v>
                </c:pt>
                <c:pt idx="3">
                  <c:v>Goldsboro - NC</c:v>
                </c:pt>
                <c:pt idx="4">
                  <c:v>Durham - NC</c:v>
                </c:pt>
                <c:pt idx="5">
                  <c:v>Salisbury - MD</c:v>
                </c:pt>
                <c:pt idx="6">
                  <c:v>Roanoke - VA</c:v>
                </c:pt>
                <c:pt idx="7">
                  <c:v>Harrisonburg - VA</c:v>
                </c:pt>
                <c:pt idx="8">
                  <c:v>Fayetteville - NC</c:v>
                </c:pt>
                <c:pt idx="9">
                  <c:v>Washington - DC</c:v>
                </c:pt>
                <c:pt idx="10">
                  <c:v>Charlotte - NC</c:v>
                </c:pt>
                <c:pt idx="11">
                  <c:v>Morgantown - WV</c:v>
                </c:pt>
                <c:pt idx="12">
                  <c:v>Baltimore - MD</c:v>
                </c:pt>
                <c:pt idx="13">
                  <c:v>Jacksonville - NC</c:v>
                </c:pt>
                <c:pt idx="14">
                  <c:v>Staunton-Waynesboro - VA</c:v>
                </c:pt>
                <c:pt idx="15">
                  <c:v>Hagerstown - MD</c:v>
                </c:pt>
                <c:pt idx="16">
                  <c:v>Lynchburg - VA</c:v>
                </c:pt>
                <c:pt idx="17">
                  <c:v>California-Lexington Park - MD</c:v>
                </c:pt>
                <c:pt idx="18">
                  <c:v>Cumberland - MD</c:v>
                </c:pt>
              </c:strCache>
            </c:strRef>
          </c:cat>
          <c:val>
            <c:numRef>
              <c:f>Sheet1!$C$2:$C$20</c:f>
              <c:numCache>
                <c:formatCode>0.00%</c:formatCode>
                <c:ptCount val="19"/>
                <c:pt idx="0">
                  <c:v>4.8000000000000001E-2</c:v>
                </c:pt>
                <c:pt idx="1">
                  <c:v>4.8000000000000001E-2</c:v>
                </c:pt>
                <c:pt idx="2">
                  <c:v>4.9000000000000002E-2</c:v>
                </c:pt>
                <c:pt idx="3">
                  <c:v>0.05</c:v>
                </c:pt>
                <c:pt idx="4">
                  <c:v>5.0999999999999997E-2</c:v>
                </c:pt>
                <c:pt idx="5">
                  <c:v>5.2999999999999999E-2</c:v>
                </c:pt>
                <c:pt idx="6">
                  <c:v>5.5E-2</c:v>
                </c:pt>
                <c:pt idx="7">
                  <c:v>5.5E-2</c:v>
                </c:pt>
                <c:pt idx="8">
                  <c:v>5.5E-2</c:v>
                </c:pt>
                <c:pt idx="9">
                  <c:v>5.6000000000000001E-2</c:v>
                </c:pt>
                <c:pt idx="10">
                  <c:v>5.7000000000000002E-2</c:v>
                </c:pt>
                <c:pt idx="11">
                  <c:v>5.8000000000000003E-2</c:v>
                </c:pt>
                <c:pt idx="12">
                  <c:v>5.8000000000000003E-2</c:v>
                </c:pt>
                <c:pt idx="13">
                  <c:v>0.06</c:v>
                </c:pt>
                <c:pt idx="14">
                  <c:v>6.0999999999999999E-2</c:v>
                </c:pt>
                <c:pt idx="15" formatCode="0.0%">
                  <c:v>6.2E-2</c:v>
                </c:pt>
                <c:pt idx="16" formatCode="0.0%">
                  <c:v>6.3E-2</c:v>
                </c:pt>
                <c:pt idx="17" formatCode="0.0%">
                  <c:v>6.6000000000000003E-2</c:v>
                </c:pt>
                <c:pt idx="18" formatCode="0.0%">
                  <c:v>6.8000000000000005E-2</c:v>
                </c:pt>
              </c:numCache>
            </c:numRef>
          </c:val>
          <c:extLst>
            <c:ext xmlns:c16="http://schemas.microsoft.com/office/drawing/2014/chart" uri="{C3380CC4-5D6E-409C-BE32-E72D297353CC}">
              <c16:uniqueId val="{00000013-C64D-48FC-B2E8-8244A8EA01E7}"/>
            </c:ext>
          </c:extLst>
        </c:ser>
        <c:dLbls>
          <c:showLegendKey val="0"/>
          <c:showVal val="0"/>
          <c:showCatName val="0"/>
          <c:showSerName val="0"/>
          <c:showPercent val="0"/>
          <c:showBubbleSize val="0"/>
        </c:dLbls>
        <c:gapWidth val="20"/>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60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0.15000000000000002"/>
          <c:min val="0"/>
        </c:scaling>
        <c:delete val="0"/>
        <c:axPos val="b"/>
        <c:majorGridlines/>
        <c:numFmt formatCode="#,##0%_);[Red]\(#,##0%\)" sourceLinked="0"/>
        <c:majorTickMark val="out"/>
        <c:minorTickMark val="none"/>
        <c:tickLblPos val="low"/>
        <c:txPr>
          <a:bodyPr/>
          <a:lstStyle/>
          <a:p>
            <a:pPr>
              <a:defRPr sz="1600"/>
            </a:pPr>
            <a:endParaRPr lang="en-US"/>
          </a:p>
        </c:txPr>
        <c:crossAx val="124140928"/>
        <c:crossesAt val="1"/>
        <c:crossBetween val="between"/>
        <c:majorUnit val="3.0000000000000006E-2"/>
      </c:valAx>
      <c:valAx>
        <c:axId val="124516992"/>
        <c:scaling>
          <c:orientation val="minMax"/>
          <c:max val="0.1"/>
        </c:scaling>
        <c:delete val="1"/>
        <c:axPos val="t"/>
        <c:numFmt formatCode="0.0%"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49226568120018"/>
          <c:y val="0.17055774278215224"/>
          <c:w val="0.58190242677273707"/>
          <c:h val="0.67371551472732571"/>
        </c:manualLayout>
      </c:layout>
      <c:barChart>
        <c:barDir val="bar"/>
        <c:grouping val="stacked"/>
        <c:varyColors val="0"/>
        <c:ser>
          <c:idx val="3"/>
          <c:order val="2"/>
          <c:tx>
            <c:strRef>
              <c:f>Sheet1!$D$1</c:f>
              <c:strCache>
                <c:ptCount val="1"/>
                <c:pt idx="0">
                  <c:v>Column4</c:v>
                </c:pt>
              </c:strCache>
            </c:strRef>
          </c:tx>
          <c:spPr>
            <a:solidFill>
              <a:schemeClr val="bg1">
                <a:lumMod val="85000"/>
                <a:alpha val="33000"/>
              </a:schemeClr>
            </a:solidFill>
          </c:spPr>
          <c:invertIfNegative val="0"/>
          <c:cat>
            <c:strRef>
              <c:f>Sheet1!$A$2:$A$19</c:f>
              <c:strCache>
                <c:ptCount val="18"/>
                <c:pt idx="0">
                  <c:v>Beckley - WV</c:v>
                </c:pt>
                <c:pt idx="1">
                  <c:v>Wheeling - WV</c:v>
                </c:pt>
                <c:pt idx="2">
                  <c:v>Charlottesville - VA</c:v>
                </c:pt>
                <c:pt idx="3">
                  <c:v>New Bern - NC</c:v>
                </c:pt>
                <c:pt idx="4">
                  <c:v>Rocky Mount - NC</c:v>
                </c:pt>
                <c:pt idx="5">
                  <c:v>Hickory - NC</c:v>
                </c:pt>
                <c:pt idx="6">
                  <c:v>Blacksburg - VA</c:v>
                </c:pt>
                <c:pt idx="7">
                  <c:v>Norfolk - VA</c:v>
                </c:pt>
                <c:pt idx="8">
                  <c:v>Parkersburg - WV</c:v>
                </c:pt>
                <c:pt idx="9">
                  <c:v>Winchester - VA</c:v>
                </c:pt>
                <c:pt idx="10">
                  <c:v>Wilmington - NC</c:v>
                </c:pt>
                <c:pt idx="11">
                  <c:v>Huntington - WV</c:v>
                </c:pt>
                <c:pt idx="12">
                  <c:v>Winston-Salem - NC</c:v>
                </c:pt>
                <c:pt idx="13">
                  <c:v>Greensboro - NC</c:v>
                </c:pt>
                <c:pt idx="14">
                  <c:v>Greenville - NC</c:v>
                </c:pt>
                <c:pt idx="15">
                  <c:v>Raleigh - NC</c:v>
                </c:pt>
                <c:pt idx="16">
                  <c:v>Asheville - NC</c:v>
                </c:pt>
                <c:pt idx="17">
                  <c:v>Richmond - VA</c:v>
                </c:pt>
              </c:strCache>
            </c:strRef>
          </c:cat>
          <c:val>
            <c:numRef>
              <c:f>Sheet1!$D$2:$D$19</c:f>
              <c:numCache>
                <c:formatCode>0.0%</c:formatCode>
                <c:ptCount val="18"/>
                <c:pt idx="0">
                  <c:v>0</c:v>
                </c:pt>
                <c:pt idx="1">
                  <c:v>-0.25</c:v>
                </c:pt>
                <c:pt idx="2">
                  <c:v>0</c:v>
                </c:pt>
                <c:pt idx="3">
                  <c:v>-0.25</c:v>
                </c:pt>
                <c:pt idx="4">
                  <c:v>0</c:v>
                </c:pt>
                <c:pt idx="5">
                  <c:v>-0.25</c:v>
                </c:pt>
                <c:pt idx="6">
                  <c:v>0</c:v>
                </c:pt>
                <c:pt idx="7">
                  <c:v>-0.25</c:v>
                </c:pt>
                <c:pt idx="8">
                  <c:v>0</c:v>
                </c:pt>
                <c:pt idx="9">
                  <c:v>-0.25</c:v>
                </c:pt>
                <c:pt idx="10">
                  <c:v>0</c:v>
                </c:pt>
                <c:pt idx="11">
                  <c:v>-0.25</c:v>
                </c:pt>
                <c:pt idx="12">
                  <c:v>0</c:v>
                </c:pt>
                <c:pt idx="13">
                  <c:v>-0.25</c:v>
                </c:pt>
                <c:pt idx="14">
                  <c:v>0</c:v>
                </c:pt>
                <c:pt idx="15">
                  <c:v>-0.25</c:v>
                </c:pt>
                <c:pt idx="16">
                  <c:v>0</c:v>
                </c:pt>
                <c:pt idx="17">
                  <c:v>-0.25</c:v>
                </c:pt>
              </c:numCache>
            </c:numRef>
          </c:val>
          <c:extLst>
            <c:ext xmlns:c16="http://schemas.microsoft.com/office/drawing/2014/chart" uri="{C3380CC4-5D6E-409C-BE32-E72D297353CC}">
              <c16:uniqueId val="{00000000-D49E-4325-A914-146CD09D7536}"/>
            </c:ext>
          </c:extLst>
        </c:ser>
        <c:ser>
          <c:idx val="2"/>
          <c:order val="3"/>
          <c:tx>
            <c:strRef>
              <c:f>Sheet1!$E$1</c:f>
              <c:strCache>
                <c:ptCount val="1"/>
                <c:pt idx="0">
                  <c:v>Zebra</c:v>
                </c:pt>
              </c:strCache>
            </c:strRef>
          </c:tx>
          <c:spPr>
            <a:solidFill>
              <a:schemeClr val="bg1">
                <a:lumMod val="85000"/>
                <a:alpha val="33000"/>
              </a:schemeClr>
            </a:solidFill>
          </c:spPr>
          <c:invertIfNegative val="0"/>
          <c:cat>
            <c:strRef>
              <c:f>Sheet1!$A$2:$A$19</c:f>
              <c:strCache>
                <c:ptCount val="18"/>
                <c:pt idx="0">
                  <c:v>Beckley - WV</c:v>
                </c:pt>
                <c:pt idx="1">
                  <c:v>Wheeling - WV</c:v>
                </c:pt>
                <c:pt idx="2">
                  <c:v>Charlottesville - VA</c:v>
                </c:pt>
                <c:pt idx="3">
                  <c:v>New Bern - NC</c:v>
                </c:pt>
                <c:pt idx="4">
                  <c:v>Rocky Mount - NC</c:v>
                </c:pt>
                <c:pt idx="5">
                  <c:v>Hickory - NC</c:v>
                </c:pt>
                <c:pt idx="6">
                  <c:v>Blacksburg - VA</c:v>
                </c:pt>
                <c:pt idx="7">
                  <c:v>Norfolk - VA</c:v>
                </c:pt>
                <c:pt idx="8">
                  <c:v>Parkersburg - WV</c:v>
                </c:pt>
                <c:pt idx="9">
                  <c:v>Winchester - VA</c:v>
                </c:pt>
                <c:pt idx="10">
                  <c:v>Wilmington - NC</c:v>
                </c:pt>
                <c:pt idx="11">
                  <c:v>Huntington - WV</c:v>
                </c:pt>
                <c:pt idx="12">
                  <c:v>Winston-Salem - NC</c:v>
                </c:pt>
                <c:pt idx="13">
                  <c:v>Greensboro - NC</c:v>
                </c:pt>
                <c:pt idx="14">
                  <c:v>Greenville - NC</c:v>
                </c:pt>
                <c:pt idx="15">
                  <c:v>Raleigh - NC</c:v>
                </c:pt>
                <c:pt idx="16">
                  <c:v>Asheville - NC</c:v>
                </c:pt>
                <c:pt idx="17">
                  <c:v>Richmond - VA</c:v>
                </c:pt>
              </c:strCache>
            </c:strRef>
          </c:cat>
          <c:val>
            <c:numRef>
              <c:f>Sheet1!$E$2:$E$19</c:f>
              <c:numCache>
                <c:formatCode>General</c:formatCode>
                <c:ptCount val="18"/>
                <c:pt idx="0">
                  <c:v>0</c:v>
                </c:pt>
                <c:pt idx="1">
                  <c:v>0.25</c:v>
                </c:pt>
                <c:pt idx="2">
                  <c:v>0</c:v>
                </c:pt>
                <c:pt idx="3">
                  <c:v>0.25</c:v>
                </c:pt>
                <c:pt idx="4">
                  <c:v>0</c:v>
                </c:pt>
                <c:pt idx="5">
                  <c:v>0.25</c:v>
                </c:pt>
                <c:pt idx="6">
                  <c:v>0</c:v>
                </c:pt>
                <c:pt idx="7">
                  <c:v>0.25</c:v>
                </c:pt>
                <c:pt idx="8">
                  <c:v>0</c:v>
                </c:pt>
                <c:pt idx="9">
                  <c:v>0.25</c:v>
                </c:pt>
                <c:pt idx="10">
                  <c:v>0</c:v>
                </c:pt>
                <c:pt idx="11">
                  <c:v>0.25</c:v>
                </c:pt>
                <c:pt idx="12">
                  <c:v>0</c:v>
                </c:pt>
                <c:pt idx="13">
                  <c:v>0.25</c:v>
                </c:pt>
                <c:pt idx="14">
                  <c:v>0</c:v>
                </c:pt>
                <c:pt idx="15">
                  <c:v>0.25</c:v>
                </c:pt>
                <c:pt idx="16">
                  <c:v>0</c:v>
                </c:pt>
                <c:pt idx="17">
                  <c:v>0.25</c:v>
                </c:pt>
              </c:numCache>
            </c:numRef>
          </c:val>
          <c:extLst>
            <c:ext xmlns:c16="http://schemas.microsoft.com/office/drawing/2014/chart" uri="{C3380CC4-5D6E-409C-BE32-E72D297353CC}">
              <c16:uniqueId val="{00000001-D49E-4325-A914-146CD09D7536}"/>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92D050"/>
            </a:solidFill>
          </c:spPr>
          <c:invertIfNegative val="0"/>
          <c:dPt>
            <c:idx val="4"/>
            <c:invertIfNegative val="0"/>
            <c:bubble3D val="0"/>
            <c:extLst>
              <c:ext xmlns:c16="http://schemas.microsoft.com/office/drawing/2014/chart" uri="{C3380CC4-5D6E-409C-BE32-E72D297353CC}">
                <c16:uniqueId val="{00000002-D49E-4325-A914-146CD09D7536}"/>
              </c:ext>
            </c:extLst>
          </c:dPt>
          <c:dLbls>
            <c:dLbl>
              <c:idx val="1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D2-4C75-ACB9-DA5E8F03D2EB}"/>
                </c:ext>
              </c:extLst>
            </c:dLbl>
            <c:dLbl>
              <c:idx val="1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D2-4C75-ACB9-DA5E8F03D2EB}"/>
                </c:ext>
              </c:extLst>
            </c:dLbl>
            <c:dLbl>
              <c:idx val="1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D2-4C75-ACB9-DA5E8F03D2EB}"/>
                </c:ext>
              </c:extLst>
            </c:dLbl>
            <c:dLbl>
              <c:idx val="1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D2-4C75-ACB9-DA5E8F03D2EB}"/>
                </c:ext>
              </c:extLst>
            </c:dLbl>
            <c:dLbl>
              <c:idx val="1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D2-4C75-ACB9-DA5E8F03D2EB}"/>
                </c:ext>
              </c:extLst>
            </c:dLbl>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Sheet1!$A$2:$A$19</c:f>
              <c:strCache>
                <c:ptCount val="18"/>
                <c:pt idx="0">
                  <c:v>Beckley - WV</c:v>
                </c:pt>
                <c:pt idx="1">
                  <c:v>Wheeling - WV</c:v>
                </c:pt>
                <c:pt idx="2">
                  <c:v>Charlottesville - VA</c:v>
                </c:pt>
                <c:pt idx="3">
                  <c:v>New Bern - NC</c:v>
                </c:pt>
                <c:pt idx="4">
                  <c:v>Rocky Mount - NC</c:v>
                </c:pt>
                <c:pt idx="5">
                  <c:v>Hickory - NC</c:v>
                </c:pt>
                <c:pt idx="6">
                  <c:v>Blacksburg - VA</c:v>
                </c:pt>
                <c:pt idx="7">
                  <c:v>Norfolk - VA</c:v>
                </c:pt>
                <c:pt idx="8">
                  <c:v>Parkersburg - WV</c:v>
                </c:pt>
                <c:pt idx="9">
                  <c:v>Winchester - VA</c:v>
                </c:pt>
                <c:pt idx="10">
                  <c:v>Wilmington - NC</c:v>
                </c:pt>
                <c:pt idx="11">
                  <c:v>Huntington - WV</c:v>
                </c:pt>
                <c:pt idx="12">
                  <c:v>Winston-Salem - NC</c:v>
                </c:pt>
                <c:pt idx="13">
                  <c:v>Greensboro - NC</c:v>
                </c:pt>
                <c:pt idx="14">
                  <c:v>Greenville - NC</c:v>
                </c:pt>
                <c:pt idx="15">
                  <c:v>Raleigh - NC</c:v>
                </c:pt>
                <c:pt idx="16">
                  <c:v>Asheville - NC</c:v>
                </c:pt>
                <c:pt idx="17">
                  <c:v>Richmond - VA</c:v>
                </c:pt>
              </c:strCache>
            </c:strRef>
          </c:cat>
          <c:val>
            <c:numRef>
              <c:f>Sheet1!$B$2:$B$19</c:f>
              <c:numCache>
                <c:formatCode>0.0%</c:formatCode>
                <c:ptCount val="18"/>
                <c:pt idx="0">
                  <c:v>6.3255694694817101E-3</c:v>
                </c:pt>
                <c:pt idx="1">
                  <c:v>8.4207821637391992E-3</c:v>
                </c:pt>
                <c:pt idx="2">
                  <c:v>1.09681114554405E-2</c:v>
                </c:pt>
                <c:pt idx="3">
                  <c:v>1.1111771687865301E-2</c:v>
                </c:pt>
                <c:pt idx="4">
                  <c:v>1.3885246589779901E-2</c:v>
                </c:pt>
                <c:pt idx="5">
                  <c:v>1.41613055020571E-2</c:v>
                </c:pt>
                <c:pt idx="6">
                  <c:v>1.47538408637047E-2</c:v>
                </c:pt>
                <c:pt idx="7">
                  <c:v>1.7364026978611901E-2</c:v>
                </c:pt>
                <c:pt idx="8">
                  <c:v>1.8179615959525101E-2</c:v>
                </c:pt>
                <c:pt idx="9">
                  <c:v>1.8283266574144402E-2</c:v>
                </c:pt>
                <c:pt idx="10">
                  <c:v>2.16224305331707E-2</c:v>
                </c:pt>
                <c:pt idx="11">
                  <c:v>2.2573165595531498E-2</c:v>
                </c:pt>
                <c:pt idx="12">
                  <c:v>2.3948563262820199E-2</c:v>
                </c:pt>
                <c:pt idx="13">
                  <c:v>2.6601705700159101E-2</c:v>
                </c:pt>
                <c:pt idx="14">
                  <c:v>2.6812009513378102E-2</c:v>
                </c:pt>
                <c:pt idx="15">
                  <c:v>2.7658544480800601E-2</c:v>
                </c:pt>
                <c:pt idx="16">
                  <c:v>2.78013460338116E-2</c:v>
                </c:pt>
                <c:pt idx="17">
                  <c:v>3.0462961643934298E-2</c:v>
                </c:pt>
              </c:numCache>
            </c:numRef>
          </c:val>
          <c:extLst>
            <c:ext xmlns:c16="http://schemas.microsoft.com/office/drawing/2014/chart" uri="{C3380CC4-5D6E-409C-BE32-E72D297353CC}">
              <c16:uniqueId val="{00000003-D49E-4325-A914-146CD09D7536}"/>
            </c:ext>
          </c:extLst>
        </c:ser>
        <c:ser>
          <c:idx val="1"/>
          <c:order val="1"/>
          <c:tx>
            <c:strRef>
              <c:f>Sheet1!$C$1</c:f>
              <c:strCache>
                <c:ptCount val="1"/>
                <c:pt idx="0">
                  <c:v>Column3</c:v>
                </c:pt>
              </c:strCache>
            </c:strRef>
          </c:tx>
          <c:spPr>
            <a:noFill/>
            <a:ln>
              <a:noFill/>
            </a:ln>
          </c:spPr>
          <c:invertIfNegative val="0"/>
          <c:cat>
            <c:strRef>
              <c:f>Sheet1!$A$2:$A$19</c:f>
              <c:strCache>
                <c:ptCount val="18"/>
                <c:pt idx="0">
                  <c:v>Beckley - WV</c:v>
                </c:pt>
                <c:pt idx="1">
                  <c:v>Wheeling - WV</c:v>
                </c:pt>
                <c:pt idx="2">
                  <c:v>Charlottesville - VA</c:v>
                </c:pt>
                <c:pt idx="3">
                  <c:v>New Bern - NC</c:v>
                </c:pt>
                <c:pt idx="4">
                  <c:v>Rocky Mount - NC</c:v>
                </c:pt>
                <c:pt idx="5">
                  <c:v>Hickory - NC</c:v>
                </c:pt>
                <c:pt idx="6">
                  <c:v>Blacksburg - VA</c:v>
                </c:pt>
                <c:pt idx="7">
                  <c:v>Norfolk - VA</c:v>
                </c:pt>
                <c:pt idx="8">
                  <c:v>Parkersburg - WV</c:v>
                </c:pt>
                <c:pt idx="9">
                  <c:v>Winchester - VA</c:v>
                </c:pt>
                <c:pt idx="10">
                  <c:v>Wilmington - NC</c:v>
                </c:pt>
                <c:pt idx="11">
                  <c:v>Huntington - WV</c:v>
                </c:pt>
                <c:pt idx="12">
                  <c:v>Winston-Salem - NC</c:v>
                </c:pt>
                <c:pt idx="13">
                  <c:v>Greensboro - NC</c:v>
                </c:pt>
                <c:pt idx="14">
                  <c:v>Greenville - NC</c:v>
                </c:pt>
                <c:pt idx="15">
                  <c:v>Raleigh - NC</c:v>
                </c:pt>
                <c:pt idx="16">
                  <c:v>Asheville - NC</c:v>
                </c:pt>
                <c:pt idx="17">
                  <c:v>Richmond - VA</c:v>
                </c:pt>
              </c:strCache>
            </c:strRef>
          </c:cat>
          <c:val>
            <c:numRef>
              <c:f>Sheet1!$C$2:$C$19</c:f>
              <c:numCache>
                <c:formatCode>0.00%</c:formatCode>
                <c:ptCount val="18"/>
                <c:pt idx="0">
                  <c:v>4.8000000000000001E-2</c:v>
                </c:pt>
                <c:pt idx="1">
                  <c:v>4.8000000000000001E-2</c:v>
                </c:pt>
                <c:pt idx="2">
                  <c:v>4.9000000000000002E-2</c:v>
                </c:pt>
                <c:pt idx="3">
                  <c:v>0.05</c:v>
                </c:pt>
                <c:pt idx="4">
                  <c:v>5.0999999999999997E-2</c:v>
                </c:pt>
                <c:pt idx="5">
                  <c:v>5.2999999999999999E-2</c:v>
                </c:pt>
                <c:pt idx="6">
                  <c:v>5.5E-2</c:v>
                </c:pt>
                <c:pt idx="7">
                  <c:v>5.5E-2</c:v>
                </c:pt>
                <c:pt idx="8">
                  <c:v>5.5E-2</c:v>
                </c:pt>
                <c:pt idx="9">
                  <c:v>5.6000000000000001E-2</c:v>
                </c:pt>
                <c:pt idx="10">
                  <c:v>5.7000000000000002E-2</c:v>
                </c:pt>
                <c:pt idx="11">
                  <c:v>5.8000000000000003E-2</c:v>
                </c:pt>
                <c:pt idx="12">
                  <c:v>5.8000000000000003E-2</c:v>
                </c:pt>
                <c:pt idx="13">
                  <c:v>0.06</c:v>
                </c:pt>
                <c:pt idx="14">
                  <c:v>6.0999999999999999E-2</c:v>
                </c:pt>
                <c:pt idx="15" formatCode="0.0%">
                  <c:v>6.2E-2</c:v>
                </c:pt>
                <c:pt idx="16" formatCode="0.0%">
                  <c:v>6.3E-2</c:v>
                </c:pt>
                <c:pt idx="17" formatCode="0.0%">
                  <c:v>6.6000000000000003E-2</c:v>
                </c:pt>
              </c:numCache>
            </c:numRef>
          </c:val>
          <c:extLst>
            <c:ext xmlns:c16="http://schemas.microsoft.com/office/drawing/2014/chart" uri="{C3380CC4-5D6E-409C-BE32-E72D297353CC}">
              <c16:uniqueId val="{00000004-D49E-4325-A914-146CD09D7536}"/>
            </c:ext>
          </c:extLst>
        </c:ser>
        <c:dLbls>
          <c:showLegendKey val="0"/>
          <c:showVal val="0"/>
          <c:showCatName val="0"/>
          <c:showSerName val="0"/>
          <c:showPercent val="0"/>
          <c:showBubbleSize val="0"/>
        </c:dLbls>
        <c:gapWidth val="20"/>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60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0.15000000000000002"/>
          <c:min val="0"/>
        </c:scaling>
        <c:delete val="0"/>
        <c:axPos val="b"/>
        <c:majorGridlines/>
        <c:numFmt formatCode="#,##0%_);[Red]\(#,##0%\)" sourceLinked="0"/>
        <c:majorTickMark val="out"/>
        <c:minorTickMark val="none"/>
        <c:tickLblPos val="low"/>
        <c:txPr>
          <a:bodyPr/>
          <a:lstStyle/>
          <a:p>
            <a:pPr>
              <a:defRPr sz="1600"/>
            </a:pPr>
            <a:endParaRPr lang="en-US"/>
          </a:p>
        </c:txPr>
        <c:crossAx val="124140928"/>
        <c:crossesAt val="1"/>
        <c:crossBetween val="between"/>
        <c:majorUnit val="3.0000000000000006E-2"/>
      </c:valAx>
      <c:valAx>
        <c:axId val="124516992"/>
        <c:scaling>
          <c:orientation val="minMax"/>
          <c:max val="0.1"/>
        </c:scaling>
        <c:delete val="1"/>
        <c:axPos val="t"/>
        <c:numFmt formatCode="0.0%"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940501525147198"/>
          <c:y val="4.7945704852395028E-2"/>
          <c:w val="0.57466038873519198"/>
          <c:h val="0.77378205222565599"/>
        </c:manualLayout>
      </c:layout>
      <c:barChart>
        <c:barDir val="bar"/>
        <c:grouping val="clustered"/>
        <c:varyColors val="0"/>
        <c:ser>
          <c:idx val="3"/>
          <c:order val="1"/>
          <c:tx>
            <c:strRef>
              <c:f>'2_NAI_Most'!$W$1</c:f>
              <c:strCache>
                <c:ptCount val="1"/>
                <c:pt idx="0">
                  <c:v>zebra</c:v>
                </c:pt>
              </c:strCache>
            </c:strRef>
          </c:tx>
          <c:spPr>
            <a:solidFill>
              <a:srgbClr val="D9D9D9">
                <a:alpha val="32941"/>
              </a:srgbClr>
            </a:solidFill>
            <a:ln>
              <a:noFill/>
            </a:ln>
            <a:effectLst/>
          </c:spPr>
          <c:invertIfNegative val="0"/>
          <c:cat>
            <c:strRef>
              <c:f>'2_NAI_Most'!$S$3:$S$21</c:f>
              <c:strCache>
                <c:ptCount val="19"/>
                <c:pt idx="0">
                  <c:v>Fayetteville - NC</c:v>
                </c:pt>
                <c:pt idx="1">
                  <c:v>Cumberland - MD</c:v>
                </c:pt>
                <c:pt idx="2">
                  <c:v>Salisbury - MD</c:v>
                </c:pt>
                <c:pt idx="3">
                  <c:v>Goldsboro - NC</c:v>
                </c:pt>
                <c:pt idx="4">
                  <c:v>Charlottesville - VA</c:v>
                </c:pt>
                <c:pt idx="5">
                  <c:v>Wilmington - NC</c:v>
                </c:pt>
                <c:pt idx="6">
                  <c:v>Morgantown - WV</c:v>
                </c:pt>
                <c:pt idx="7">
                  <c:v>Baltimore - MD</c:v>
                </c:pt>
                <c:pt idx="8">
                  <c:v>Wheeling - WV</c:v>
                </c:pt>
                <c:pt idx="9">
                  <c:v>Rocky Mount - NC</c:v>
                </c:pt>
                <c:pt idx="10">
                  <c:v>Winchester - VA</c:v>
                </c:pt>
                <c:pt idx="11">
                  <c:v>Lynchburg - VA</c:v>
                </c:pt>
                <c:pt idx="12">
                  <c:v>Hickory - NC</c:v>
                </c:pt>
                <c:pt idx="13">
                  <c:v>Charlotte - NC</c:v>
                </c:pt>
                <c:pt idx="14">
                  <c:v>Richmond - VA</c:v>
                </c:pt>
                <c:pt idx="15">
                  <c:v>Washington - DC</c:v>
                </c:pt>
                <c:pt idx="16">
                  <c:v>Durham - NC</c:v>
                </c:pt>
                <c:pt idx="17">
                  <c:v>Charleston - WV</c:v>
                </c:pt>
                <c:pt idx="18">
                  <c:v>Staunton-Waynesboro - VA</c:v>
                </c:pt>
              </c:strCache>
            </c:strRef>
          </c:cat>
          <c:val>
            <c:numRef>
              <c:f>'2_NAI_Most'!$W$3:$W$21</c:f>
              <c:numCache>
                <c:formatCode>General</c:formatCode>
                <c:ptCount val="19"/>
                <c:pt idx="0">
                  <c:v>100000000</c:v>
                </c:pt>
                <c:pt idx="1">
                  <c:v>0</c:v>
                </c:pt>
                <c:pt idx="2">
                  <c:v>100000000</c:v>
                </c:pt>
                <c:pt idx="3">
                  <c:v>0</c:v>
                </c:pt>
                <c:pt idx="4">
                  <c:v>100000000</c:v>
                </c:pt>
                <c:pt idx="5">
                  <c:v>0</c:v>
                </c:pt>
                <c:pt idx="6">
                  <c:v>100000000</c:v>
                </c:pt>
                <c:pt idx="7">
                  <c:v>0</c:v>
                </c:pt>
                <c:pt idx="8">
                  <c:v>100000000</c:v>
                </c:pt>
                <c:pt idx="9">
                  <c:v>0</c:v>
                </c:pt>
                <c:pt idx="10">
                  <c:v>100000000</c:v>
                </c:pt>
                <c:pt idx="11">
                  <c:v>0</c:v>
                </c:pt>
                <c:pt idx="12">
                  <c:v>100000000</c:v>
                </c:pt>
                <c:pt idx="13">
                  <c:v>0</c:v>
                </c:pt>
                <c:pt idx="14">
                  <c:v>100000000</c:v>
                </c:pt>
                <c:pt idx="15">
                  <c:v>0</c:v>
                </c:pt>
                <c:pt idx="16">
                  <c:v>100000000</c:v>
                </c:pt>
                <c:pt idx="18">
                  <c:v>100000000</c:v>
                </c:pt>
              </c:numCache>
            </c:numRef>
          </c:val>
          <c:extLst>
            <c:ext xmlns:c16="http://schemas.microsoft.com/office/drawing/2014/chart" uri="{C3380CC4-5D6E-409C-BE32-E72D297353CC}">
              <c16:uniqueId val="{00000000-16BC-4CEF-8D18-313D3DBEAD04}"/>
            </c:ext>
          </c:extLst>
        </c:ser>
        <c:ser>
          <c:idx val="0"/>
          <c:order val="2"/>
          <c:tx>
            <c:strRef>
              <c:f>'2_NAI_Most'!$X$1</c:f>
              <c:strCache>
                <c:ptCount val="1"/>
                <c:pt idx="0">
                  <c:v>zebra2</c:v>
                </c:pt>
              </c:strCache>
            </c:strRef>
          </c:tx>
          <c:spPr>
            <a:solidFill>
              <a:srgbClr val="D9D9D9">
                <a:alpha val="32941"/>
              </a:srgbClr>
            </a:solidFill>
            <a:ln>
              <a:noFill/>
            </a:ln>
            <a:effectLst/>
          </c:spPr>
          <c:invertIfNegative val="0"/>
          <c:cat>
            <c:strRef>
              <c:f>'2_NAI_Most'!$S$3:$S$21</c:f>
              <c:strCache>
                <c:ptCount val="19"/>
                <c:pt idx="0">
                  <c:v>Fayetteville - NC</c:v>
                </c:pt>
                <c:pt idx="1">
                  <c:v>Cumberland - MD</c:v>
                </c:pt>
                <c:pt idx="2">
                  <c:v>Salisbury - MD</c:v>
                </c:pt>
                <c:pt idx="3">
                  <c:v>Goldsboro - NC</c:v>
                </c:pt>
                <c:pt idx="4">
                  <c:v>Charlottesville - VA</c:v>
                </c:pt>
                <c:pt idx="5">
                  <c:v>Wilmington - NC</c:v>
                </c:pt>
                <c:pt idx="6">
                  <c:v>Morgantown - WV</c:v>
                </c:pt>
                <c:pt idx="7">
                  <c:v>Baltimore - MD</c:v>
                </c:pt>
                <c:pt idx="8">
                  <c:v>Wheeling - WV</c:v>
                </c:pt>
                <c:pt idx="9">
                  <c:v>Rocky Mount - NC</c:v>
                </c:pt>
                <c:pt idx="10">
                  <c:v>Winchester - VA</c:v>
                </c:pt>
                <c:pt idx="11">
                  <c:v>Lynchburg - VA</c:v>
                </c:pt>
                <c:pt idx="12">
                  <c:v>Hickory - NC</c:v>
                </c:pt>
                <c:pt idx="13">
                  <c:v>Charlotte - NC</c:v>
                </c:pt>
                <c:pt idx="14">
                  <c:v>Richmond - VA</c:v>
                </c:pt>
                <c:pt idx="15">
                  <c:v>Washington - DC</c:v>
                </c:pt>
                <c:pt idx="16">
                  <c:v>Durham - NC</c:v>
                </c:pt>
                <c:pt idx="17">
                  <c:v>Charleston - WV</c:v>
                </c:pt>
                <c:pt idx="18">
                  <c:v>Staunton-Waynesboro - VA</c:v>
                </c:pt>
              </c:strCache>
            </c:strRef>
          </c:cat>
          <c:val>
            <c:numRef>
              <c:f>'2_NAI_Most'!$X$3:$X$21</c:f>
              <c:numCache>
                <c:formatCode>General</c:formatCode>
                <c:ptCount val="19"/>
                <c:pt idx="0">
                  <c:v>-100000000</c:v>
                </c:pt>
                <c:pt idx="1">
                  <c:v>0</c:v>
                </c:pt>
                <c:pt idx="2">
                  <c:v>-100000000</c:v>
                </c:pt>
                <c:pt idx="3">
                  <c:v>0</c:v>
                </c:pt>
                <c:pt idx="4">
                  <c:v>-100000000</c:v>
                </c:pt>
                <c:pt idx="5">
                  <c:v>0</c:v>
                </c:pt>
                <c:pt idx="6">
                  <c:v>-100000000</c:v>
                </c:pt>
                <c:pt idx="7">
                  <c:v>0</c:v>
                </c:pt>
                <c:pt idx="8">
                  <c:v>-100000000</c:v>
                </c:pt>
                <c:pt idx="9">
                  <c:v>0</c:v>
                </c:pt>
                <c:pt idx="10">
                  <c:v>-100000000</c:v>
                </c:pt>
                <c:pt idx="11">
                  <c:v>0</c:v>
                </c:pt>
                <c:pt idx="12">
                  <c:v>-100000000</c:v>
                </c:pt>
                <c:pt idx="13">
                  <c:v>0</c:v>
                </c:pt>
                <c:pt idx="14">
                  <c:v>-100000000</c:v>
                </c:pt>
                <c:pt idx="15">
                  <c:v>0</c:v>
                </c:pt>
                <c:pt idx="16">
                  <c:v>-100000000</c:v>
                </c:pt>
                <c:pt idx="17">
                  <c:v>0</c:v>
                </c:pt>
                <c:pt idx="18">
                  <c:v>-100000000</c:v>
                </c:pt>
              </c:numCache>
            </c:numRef>
          </c:val>
          <c:extLst>
            <c:ext xmlns:c16="http://schemas.microsoft.com/office/drawing/2014/chart" uri="{C3380CC4-5D6E-409C-BE32-E72D297353CC}">
              <c16:uniqueId val="{00000001-16BC-4CEF-8D18-313D3DBEAD04}"/>
            </c:ext>
          </c:extLst>
        </c:ser>
        <c:dLbls>
          <c:showLegendKey val="0"/>
          <c:showVal val="0"/>
          <c:showCatName val="0"/>
          <c:showSerName val="0"/>
          <c:showPercent val="0"/>
          <c:showBubbleSize val="0"/>
        </c:dLbls>
        <c:gapWidth val="0"/>
        <c:overlap val="100"/>
        <c:axId val="1755544031"/>
        <c:axId val="1755539455"/>
      </c:barChart>
      <c:barChart>
        <c:barDir val="bar"/>
        <c:grouping val="clustered"/>
        <c:varyColors val="0"/>
        <c:ser>
          <c:idx val="1"/>
          <c:order val="0"/>
          <c:tx>
            <c:strRef>
              <c:f>'2_NAI_Most'!$T$1</c:f>
              <c:strCache>
                <c:ptCount val="1"/>
                <c:pt idx="0">
                  <c:v>Vacancy Change Since 20Q1</c:v>
                </c:pt>
              </c:strCache>
            </c:strRef>
          </c:tx>
          <c:spPr>
            <a:solidFill>
              <a:srgbClr val="75B90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'2_NAI_Most'!$S$3:$S$21</c:f>
              <c:strCache>
                <c:ptCount val="19"/>
                <c:pt idx="0">
                  <c:v>Fayetteville - NC</c:v>
                </c:pt>
                <c:pt idx="1">
                  <c:v>Cumberland - MD</c:v>
                </c:pt>
                <c:pt idx="2">
                  <c:v>Salisbury - MD</c:v>
                </c:pt>
                <c:pt idx="3">
                  <c:v>Goldsboro - NC</c:v>
                </c:pt>
                <c:pt idx="4">
                  <c:v>Charlottesville - VA</c:v>
                </c:pt>
                <c:pt idx="5">
                  <c:v>Wilmington - NC</c:v>
                </c:pt>
                <c:pt idx="6">
                  <c:v>Morgantown - WV</c:v>
                </c:pt>
                <c:pt idx="7">
                  <c:v>Baltimore - MD</c:v>
                </c:pt>
                <c:pt idx="8">
                  <c:v>Wheeling - WV</c:v>
                </c:pt>
                <c:pt idx="9">
                  <c:v>Rocky Mount - NC</c:v>
                </c:pt>
                <c:pt idx="10">
                  <c:v>Winchester - VA</c:v>
                </c:pt>
                <c:pt idx="11">
                  <c:v>Lynchburg - VA</c:v>
                </c:pt>
                <c:pt idx="12">
                  <c:v>Hickory - NC</c:v>
                </c:pt>
                <c:pt idx="13">
                  <c:v>Charlotte - NC</c:v>
                </c:pt>
                <c:pt idx="14">
                  <c:v>Richmond - VA</c:v>
                </c:pt>
                <c:pt idx="15">
                  <c:v>Washington - DC</c:v>
                </c:pt>
                <c:pt idx="16">
                  <c:v>Durham - NC</c:v>
                </c:pt>
                <c:pt idx="17">
                  <c:v>Charleston - WV</c:v>
                </c:pt>
                <c:pt idx="18">
                  <c:v>Staunton-Waynesboro - VA</c:v>
                </c:pt>
              </c:strCache>
            </c:strRef>
          </c:cat>
          <c:val>
            <c:numRef>
              <c:f>'2_NAI_Most'!$T$3:$T$21</c:f>
              <c:numCache>
                <c:formatCode>0.0%</c:formatCode>
                <c:ptCount val="19"/>
                <c:pt idx="0">
                  <c:v>-6.6361416131258497E-2</c:v>
                </c:pt>
                <c:pt idx="1">
                  <c:v>-5.3091228008270985E-2</c:v>
                </c:pt>
                <c:pt idx="2">
                  <c:v>-5.2254356443881995E-2</c:v>
                </c:pt>
                <c:pt idx="3">
                  <c:v>-4.8853795975446708E-2</c:v>
                </c:pt>
                <c:pt idx="4">
                  <c:v>-4.7297481447458302E-2</c:v>
                </c:pt>
                <c:pt idx="5">
                  <c:v>-3.6769490689039203E-2</c:v>
                </c:pt>
                <c:pt idx="6">
                  <c:v>-3.4192830324173008E-2</c:v>
                </c:pt>
                <c:pt idx="7">
                  <c:v>-3.2668016850948403E-2</c:v>
                </c:pt>
                <c:pt idx="8">
                  <c:v>-3.2221091911196702E-2</c:v>
                </c:pt>
                <c:pt idx="9">
                  <c:v>-2.4391854181885698E-2</c:v>
                </c:pt>
                <c:pt idx="10">
                  <c:v>-2.2115815430879596E-2</c:v>
                </c:pt>
                <c:pt idx="11">
                  <c:v>-2.0472653210163005E-2</c:v>
                </c:pt>
                <c:pt idx="12">
                  <c:v>-1.8873343244195002E-2</c:v>
                </c:pt>
                <c:pt idx="13">
                  <c:v>-1.7891395837068592E-2</c:v>
                </c:pt>
                <c:pt idx="14">
                  <c:v>-1.6931463032960802E-2</c:v>
                </c:pt>
                <c:pt idx="15">
                  <c:v>-1.5572797507047702E-2</c:v>
                </c:pt>
                <c:pt idx="16">
                  <c:v>-1.3225633651018101E-2</c:v>
                </c:pt>
                <c:pt idx="17">
                  <c:v>-1.2999750673770898E-2</c:v>
                </c:pt>
                <c:pt idx="18">
                  <c:v>-1.2859746813774109E-2</c:v>
                </c:pt>
              </c:numCache>
            </c:numRef>
          </c:val>
          <c:extLst>
            <c:ext xmlns:c16="http://schemas.microsoft.com/office/drawing/2014/chart" uri="{C3380CC4-5D6E-409C-BE32-E72D297353CC}">
              <c16:uniqueId val="{00000002-16BC-4CEF-8D18-313D3DBEAD04}"/>
            </c:ext>
          </c:extLst>
        </c:ser>
        <c:dLbls>
          <c:showLegendKey val="0"/>
          <c:showVal val="0"/>
          <c:showCatName val="0"/>
          <c:showSerName val="0"/>
          <c:showPercent val="0"/>
          <c:showBubbleSize val="0"/>
        </c:dLbls>
        <c:gapWidth val="25"/>
        <c:overlap val="100"/>
        <c:axId val="1824954575"/>
        <c:axId val="1798930479"/>
      </c:barChart>
      <c:catAx>
        <c:axId val="1755544031"/>
        <c:scaling>
          <c:orientation val="minMax"/>
        </c:scaling>
        <c:delete val="0"/>
        <c:axPos val="l"/>
        <c:numFmt formatCode="yy" sourceLinked="0"/>
        <c:majorTickMark val="none"/>
        <c:minorTickMark val="none"/>
        <c:tickLblPos val="low"/>
        <c:spPr>
          <a:noFill/>
          <a:ln w="6350" cap="flat" cmpd="sng" algn="ctr">
            <a:solidFill>
              <a:srgbClr val="898989"/>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100"/>
        <c:tickLblSkip val="1"/>
        <c:noMultiLvlLbl val="0"/>
      </c:catAx>
      <c:valAx>
        <c:axId val="1755539455"/>
        <c:scaling>
          <c:orientation val="minMax"/>
          <c:max val="0.2"/>
          <c:min val="-0.2"/>
        </c:scaling>
        <c:delete val="0"/>
        <c:axPos val="b"/>
        <c:majorGridlines>
          <c:spPr>
            <a:ln w="6350" cap="flat" cmpd="sng" algn="ctr">
              <a:solidFill>
                <a:schemeClr val="bg2"/>
              </a:solidFill>
              <a:round/>
            </a:ln>
            <a:effectLst/>
          </c:spPr>
        </c:majorGridlines>
        <c:numFmt formatCode="#,##0%_);[Red]\(#,##0%\)" sourceLinked="0"/>
        <c:majorTickMark val="out"/>
        <c:minorTickMark val="none"/>
        <c:tickLblPos val="nextTo"/>
        <c:spPr>
          <a:noFill/>
          <a:ln w="15875">
            <a:solidFill>
              <a:schemeClr val="bg2">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0.1"/>
      </c:valAx>
      <c:valAx>
        <c:axId val="1798930479"/>
        <c:scaling>
          <c:orientation val="minMax"/>
        </c:scaling>
        <c:delete val="1"/>
        <c:axPos val="t"/>
        <c:numFmt formatCode="0.0%" sourceLinked="1"/>
        <c:majorTickMark val="out"/>
        <c:minorTickMark val="none"/>
        <c:tickLblPos val="nextTo"/>
        <c:crossAx val="1824954575"/>
        <c:crosses val="max"/>
        <c:crossBetween val="between"/>
      </c:valAx>
      <c:catAx>
        <c:axId val="1824954575"/>
        <c:scaling>
          <c:orientation val="minMax"/>
        </c:scaling>
        <c:delete val="1"/>
        <c:axPos val="l"/>
        <c:numFmt formatCode="General" sourceLinked="1"/>
        <c:majorTickMark val="out"/>
        <c:minorTickMark val="none"/>
        <c:tickLblPos val="nextTo"/>
        <c:crossAx val="1798930479"/>
        <c:crosses val="autoZero"/>
        <c:auto val="0"/>
        <c:lblAlgn val="ctr"/>
        <c:lblOffset val="100"/>
        <c:noMultiLvlLbl val="0"/>
      </c:catAx>
      <c:spPr>
        <a:noFill/>
        <a:ln>
          <a:noFill/>
        </a:ln>
        <a:effectLst/>
      </c:spPr>
    </c:plotArea>
    <c:legend>
      <c:legendPos val="b"/>
      <c:legendEntry>
        <c:idx val="0"/>
        <c:delete val="1"/>
      </c:legendEntry>
      <c:legendEntry>
        <c:idx val="1"/>
        <c:delete val="1"/>
      </c:legendEntry>
      <c:layout>
        <c:manualLayout>
          <c:xMode val="edge"/>
          <c:yMode val="edge"/>
          <c:x val="0"/>
          <c:y val="0.90812473156764495"/>
          <c:w val="0.99548611111111107"/>
          <c:h val="5.2574149078010619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940501525147198"/>
          <c:y val="4.7945704852395028E-2"/>
          <c:w val="0.57466038873519198"/>
          <c:h val="0.77378205222565599"/>
        </c:manualLayout>
      </c:layout>
      <c:barChart>
        <c:barDir val="bar"/>
        <c:grouping val="clustered"/>
        <c:varyColors val="0"/>
        <c:ser>
          <c:idx val="3"/>
          <c:order val="1"/>
          <c:tx>
            <c:strRef>
              <c:f>'2_NAI_Most'!$W$1</c:f>
              <c:strCache>
                <c:ptCount val="1"/>
                <c:pt idx="0">
                  <c:v>zebra</c:v>
                </c:pt>
              </c:strCache>
            </c:strRef>
          </c:tx>
          <c:spPr>
            <a:solidFill>
              <a:srgbClr val="D9D9D9">
                <a:alpha val="32941"/>
              </a:srgbClr>
            </a:solidFill>
            <a:ln>
              <a:noFill/>
            </a:ln>
            <a:effectLst/>
          </c:spPr>
          <c:invertIfNegative val="0"/>
          <c:cat>
            <c:strRef>
              <c:f>'2_NAI_Most'!$S$2:$S$19</c:f>
              <c:strCache>
                <c:ptCount val="18"/>
                <c:pt idx="0">
                  <c:v>Winston-Salem - NC</c:v>
                </c:pt>
                <c:pt idx="1">
                  <c:v>Parkersburg - WV</c:v>
                </c:pt>
                <c:pt idx="2">
                  <c:v>Huntington - WV</c:v>
                </c:pt>
                <c:pt idx="3">
                  <c:v>Greensboro - NC</c:v>
                </c:pt>
                <c:pt idx="4">
                  <c:v>Norfolk - VA</c:v>
                </c:pt>
                <c:pt idx="5">
                  <c:v>Blacksburg - VA</c:v>
                </c:pt>
                <c:pt idx="6">
                  <c:v>Asheville - NC</c:v>
                </c:pt>
                <c:pt idx="7">
                  <c:v>Raleigh - NC</c:v>
                </c:pt>
                <c:pt idx="8">
                  <c:v>Beckley - WV</c:v>
                </c:pt>
                <c:pt idx="9">
                  <c:v>Roanoke - VA</c:v>
                </c:pt>
                <c:pt idx="10">
                  <c:v>New Bern - NC</c:v>
                </c:pt>
                <c:pt idx="11">
                  <c:v>Weirton-Steubenville - WV</c:v>
                </c:pt>
                <c:pt idx="12">
                  <c:v>Burlington - NC</c:v>
                </c:pt>
                <c:pt idx="13">
                  <c:v>Greenville - NC</c:v>
                </c:pt>
                <c:pt idx="14">
                  <c:v>Hagerstown - MD</c:v>
                </c:pt>
                <c:pt idx="15">
                  <c:v>Harrisonburg - VA</c:v>
                </c:pt>
                <c:pt idx="16">
                  <c:v>Jacksonville - NC</c:v>
                </c:pt>
                <c:pt idx="17">
                  <c:v>California-Lexington Park - MD</c:v>
                </c:pt>
              </c:strCache>
            </c:strRef>
          </c:cat>
          <c:val>
            <c:numRef>
              <c:f>'2_NAI_Most'!$W$2:$W$19</c:f>
              <c:numCache>
                <c:formatCode>General</c:formatCode>
                <c:ptCount val="18"/>
                <c:pt idx="0">
                  <c:v>0</c:v>
                </c:pt>
                <c:pt idx="1">
                  <c:v>100000000</c:v>
                </c:pt>
                <c:pt idx="2">
                  <c:v>0</c:v>
                </c:pt>
                <c:pt idx="3">
                  <c:v>100000000</c:v>
                </c:pt>
                <c:pt idx="4">
                  <c:v>0</c:v>
                </c:pt>
                <c:pt idx="5">
                  <c:v>100000000</c:v>
                </c:pt>
                <c:pt idx="6">
                  <c:v>0</c:v>
                </c:pt>
                <c:pt idx="7">
                  <c:v>100000000</c:v>
                </c:pt>
                <c:pt idx="8">
                  <c:v>0</c:v>
                </c:pt>
                <c:pt idx="9">
                  <c:v>100000000</c:v>
                </c:pt>
                <c:pt idx="10">
                  <c:v>0</c:v>
                </c:pt>
                <c:pt idx="11">
                  <c:v>100000000</c:v>
                </c:pt>
                <c:pt idx="12">
                  <c:v>0</c:v>
                </c:pt>
                <c:pt idx="13">
                  <c:v>100000000</c:v>
                </c:pt>
                <c:pt idx="14">
                  <c:v>0</c:v>
                </c:pt>
                <c:pt idx="15">
                  <c:v>100000000</c:v>
                </c:pt>
                <c:pt idx="16">
                  <c:v>0</c:v>
                </c:pt>
                <c:pt idx="17">
                  <c:v>100000000</c:v>
                </c:pt>
              </c:numCache>
            </c:numRef>
          </c:val>
          <c:extLst>
            <c:ext xmlns:c16="http://schemas.microsoft.com/office/drawing/2014/chart" uri="{C3380CC4-5D6E-409C-BE32-E72D297353CC}">
              <c16:uniqueId val="{00000000-D661-45FC-99D3-037F1EF96AA7}"/>
            </c:ext>
          </c:extLst>
        </c:ser>
        <c:ser>
          <c:idx val="0"/>
          <c:order val="2"/>
          <c:tx>
            <c:strRef>
              <c:f>'2_NAI_Most'!$X$1</c:f>
              <c:strCache>
                <c:ptCount val="1"/>
                <c:pt idx="0">
                  <c:v>zebra2</c:v>
                </c:pt>
              </c:strCache>
            </c:strRef>
          </c:tx>
          <c:spPr>
            <a:solidFill>
              <a:srgbClr val="D9D9D9">
                <a:alpha val="32941"/>
              </a:srgbClr>
            </a:solidFill>
            <a:ln>
              <a:noFill/>
            </a:ln>
            <a:effectLst/>
          </c:spPr>
          <c:invertIfNegative val="0"/>
          <c:cat>
            <c:strRef>
              <c:f>'2_NAI_Most'!$S$2:$S$19</c:f>
              <c:strCache>
                <c:ptCount val="18"/>
                <c:pt idx="0">
                  <c:v>Winston-Salem - NC</c:v>
                </c:pt>
                <c:pt idx="1">
                  <c:v>Parkersburg - WV</c:v>
                </c:pt>
                <c:pt idx="2">
                  <c:v>Huntington - WV</c:v>
                </c:pt>
                <c:pt idx="3">
                  <c:v>Greensboro - NC</c:v>
                </c:pt>
                <c:pt idx="4">
                  <c:v>Norfolk - VA</c:v>
                </c:pt>
                <c:pt idx="5">
                  <c:v>Blacksburg - VA</c:v>
                </c:pt>
                <c:pt idx="6">
                  <c:v>Asheville - NC</c:v>
                </c:pt>
                <c:pt idx="7">
                  <c:v>Raleigh - NC</c:v>
                </c:pt>
                <c:pt idx="8">
                  <c:v>Beckley - WV</c:v>
                </c:pt>
                <c:pt idx="9">
                  <c:v>Roanoke - VA</c:v>
                </c:pt>
                <c:pt idx="10">
                  <c:v>New Bern - NC</c:v>
                </c:pt>
                <c:pt idx="11">
                  <c:v>Weirton-Steubenville - WV</c:v>
                </c:pt>
                <c:pt idx="12">
                  <c:v>Burlington - NC</c:v>
                </c:pt>
                <c:pt idx="13">
                  <c:v>Greenville - NC</c:v>
                </c:pt>
                <c:pt idx="14">
                  <c:v>Hagerstown - MD</c:v>
                </c:pt>
                <c:pt idx="15">
                  <c:v>Harrisonburg - VA</c:v>
                </c:pt>
                <c:pt idx="16">
                  <c:v>Jacksonville - NC</c:v>
                </c:pt>
                <c:pt idx="17">
                  <c:v>California-Lexington Park - MD</c:v>
                </c:pt>
              </c:strCache>
            </c:strRef>
          </c:cat>
          <c:val>
            <c:numRef>
              <c:f>'2_NAI_Most'!$X$2:$X$19</c:f>
              <c:numCache>
                <c:formatCode>General</c:formatCode>
                <c:ptCount val="18"/>
                <c:pt idx="0">
                  <c:v>0</c:v>
                </c:pt>
                <c:pt idx="1">
                  <c:v>-100000000</c:v>
                </c:pt>
                <c:pt idx="2">
                  <c:v>0</c:v>
                </c:pt>
                <c:pt idx="3">
                  <c:v>-100000000</c:v>
                </c:pt>
                <c:pt idx="4">
                  <c:v>0</c:v>
                </c:pt>
                <c:pt idx="5">
                  <c:v>-100000000</c:v>
                </c:pt>
                <c:pt idx="6">
                  <c:v>0</c:v>
                </c:pt>
                <c:pt idx="7">
                  <c:v>-100000000</c:v>
                </c:pt>
                <c:pt idx="8">
                  <c:v>0</c:v>
                </c:pt>
                <c:pt idx="9">
                  <c:v>-100000000</c:v>
                </c:pt>
                <c:pt idx="10">
                  <c:v>0</c:v>
                </c:pt>
                <c:pt idx="11">
                  <c:v>-100000000</c:v>
                </c:pt>
                <c:pt idx="12">
                  <c:v>0</c:v>
                </c:pt>
                <c:pt idx="13">
                  <c:v>-100000000</c:v>
                </c:pt>
                <c:pt idx="14">
                  <c:v>0</c:v>
                </c:pt>
                <c:pt idx="15">
                  <c:v>-100000000</c:v>
                </c:pt>
                <c:pt idx="16">
                  <c:v>0</c:v>
                </c:pt>
                <c:pt idx="17">
                  <c:v>-100000000</c:v>
                </c:pt>
              </c:numCache>
            </c:numRef>
          </c:val>
          <c:extLst>
            <c:ext xmlns:c16="http://schemas.microsoft.com/office/drawing/2014/chart" uri="{C3380CC4-5D6E-409C-BE32-E72D297353CC}">
              <c16:uniqueId val="{00000001-D661-45FC-99D3-037F1EF96AA7}"/>
            </c:ext>
          </c:extLst>
        </c:ser>
        <c:dLbls>
          <c:showLegendKey val="0"/>
          <c:showVal val="0"/>
          <c:showCatName val="0"/>
          <c:showSerName val="0"/>
          <c:showPercent val="0"/>
          <c:showBubbleSize val="0"/>
        </c:dLbls>
        <c:gapWidth val="0"/>
        <c:overlap val="100"/>
        <c:axId val="1755544031"/>
        <c:axId val="1755539455"/>
      </c:barChart>
      <c:barChart>
        <c:barDir val="bar"/>
        <c:grouping val="clustered"/>
        <c:varyColors val="0"/>
        <c:ser>
          <c:idx val="1"/>
          <c:order val="0"/>
          <c:tx>
            <c:strRef>
              <c:f>'2_NAI_Most'!$T$1</c:f>
              <c:strCache>
                <c:ptCount val="1"/>
                <c:pt idx="0">
                  <c:v>Vacancy Change Since 20Q1</c:v>
                </c:pt>
              </c:strCache>
            </c:strRef>
          </c:tx>
          <c:spPr>
            <a:solidFill>
              <a:srgbClr val="75B901"/>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AB0-46B4-B428-9902942056DC}"/>
                </c:ext>
              </c:extLst>
            </c:dLbl>
            <c:dLbl>
              <c:idx val="9"/>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AB0-46B4-B428-9902942056DC}"/>
                </c:ext>
              </c:extLst>
            </c:dLbl>
            <c:dLbl>
              <c:idx val="1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5AB0-46B4-B428-9902942056DC}"/>
                </c:ext>
              </c:extLst>
            </c:dLbl>
            <c:dLbl>
              <c:idx val="1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AB0-46B4-B428-9902942056DC}"/>
                </c:ext>
              </c:extLst>
            </c:dLbl>
            <c:dLbl>
              <c:idx val="1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8-D661-45FC-99D3-037F1EF96AA7}"/>
                </c:ext>
              </c:extLst>
            </c:dLbl>
            <c:dLbl>
              <c:idx val="1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661-45FC-99D3-037F1EF96AA7}"/>
                </c:ext>
              </c:extLst>
            </c:dLbl>
            <c:dLbl>
              <c:idx val="1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D661-45FC-99D3-037F1EF96AA7}"/>
                </c:ext>
              </c:extLst>
            </c:dLbl>
            <c:dLbl>
              <c:idx val="15"/>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661-45FC-99D3-037F1EF96AA7}"/>
                </c:ext>
              </c:extLst>
            </c:dLbl>
            <c:dLbl>
              <c:idx val="16"/>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D661-45FC-99D3-037F1EF96AA7}"/>
                </c:ext>
              </c:extLst>
            </c:dLbl>
            <c:dLbl>
              <c:idx val="1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661-45FC-99D3-037F1EF96AA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'2_NAI_Most'!$S$2:$S$19</c:f>
              <c:strCache>
                <c:ptCount val="18"/>
                <c:pt idx="0">
                  <c:v>Winston-Salem - NC</c:v>
                </c:pt>
                <c:pt idx="1">
                  <c:v>Parkersburg - WV</c:v>
                </c:pt>
                <c:pt idx="2">
                  <c:v>Huntington - WV</c:v>
                </c:pt>
                <c:pt idx="3">
                  <c:v>Greensboro - NC</c:v>
                </c:pt>
                <c:pt idx="4">
                  <c:v>Norfolk - VA</c:v>
                </c:pt>
                <c:pt idx="5">
                  <c:v>Blacksburg - VA</c:v>
                </c:pt>
                <c:pt idx="6">
                  <c:v>Asheville - NC</c:v>
                </c:pt>
                <c:pt idx="7">
                  <c:v>Raleigh - NC</c:v>
                </c:pt>
                <c:pt idx="8">
                  <c:v>Beckley - WV</c:v>
                </c:pt>
                <c:pt idx="9">
                  <c:v>Roanoke - VA</c:v>
                </c:pt>
                <c:pt idx="10">
                  <c:v>New Bern - NC</c:v>
                </c:pt>
                <c:pt idx="11">
                  <c:v>Weirton-Steubenville - WV</c:v>
                </c:pt>
                <c:pt idx="12">
                  <c:v>Burlington - NC</c:v>
                </c:pt>
                <c:pt idx="13">
                  <c:v>Greenville - NC</c:v>
                </c:pt>
                <c:pt idx="14">
                  <c:v>Hagerstown - MD</c:v>
                </c:pt>
                <c:pt idx="15">
                  <c:v>Harrisonburg - VA</c:v>
                </c:pt>
                <c:pt idx="16">
                  <c:v>Jacksonville - NC</c:v>
                </c:pt>
                <c:pt idx="17">
                  <c:v>California-Lexington Park - MD</c:v>
                </c:pt>
              </c:strCache>
            </c:strRef>
          </c:cat>
          <c:val>
            <c:numRef>
              <c:f>'2_NAI_Most'!$T$2:$T$19</c:f>
              <c:numCache>
                <c:formatCode>0.0%</c:formatCode>
                <c:ptCount val="18"/>
                <c:pt idx="0">
                  <c:v>-1.2718955054879199E-2</c:v>
                </c:pt>
                <c:pt idx="1">
                  <c:v>-1.12343151122332E-2</c:v>
                </c:pt>
                <c:pt idx="2">
                  <c:v>-1.0403893887996604E-2</c:v>
                </c:pt>
                <c:pt idx="3">
                  <c:v>-9.8617635667323997E-3</c:v>
                </c:pt>
                <c:pt idx="4">
                  <c:v>-7.7722035348415999E-3</c:v>
                </c:pt>
                <c:pt idx="5">
                  <c:v>-7.687395438551901E-3</c:v>
                </c:pt>
                <c:pt idx="6">
                  <c:v>-5.8939866721629992E-3</c:v>
                </c:pt>
                <c:pt idx="7">
                  <c:v>-3.349103033542699E-3</c:v>
                </c:pt>
                <c:pt idx="8">
                  <c:v>2.6103015989066038E-4</c:v>
                </c:pt>
                <c:pt idx="9">
                  <c:v>1.4452487230301042E-3</c:v>
                </c:pt>
                <c:pt idx="10">
                  <c:v>4.5290668494999808E-3</c:v>
                </c:pt>
                <c:pt idx="11">
                  <c:v>5.6576598435639988E-3</c:v>
                </c:pt>
                <c:pt idx="12">
                  <c:v>1.1223934590816501E-2</c:v>
                </c:pt>
                <c:pt idx="13">
                  <c:v>1.3085126876831001E-2</c:v>
                </c:pt>
                <c:pt idx="14">
                  <c:v>1.9356425851583502E-2</c:v>
                </c:pt>
                <c:pt idx="15">
                  <c:v>2.5850867852568599E-2</c:v>
                </c:pt>
                <c:pt idx="16">
                  <c:v>3.8297312334179906E-2</c:v>
                </c:pt>
                <c:pt idx="17">
                  <c:v>8.2943053916096396E-2</c:v>
                </c:pt>
              </c:numCache>
            </c:numRef>
          </c:val>
          <c:extLst>
            <c:ext xmlns:c16="http://schemas.microsoft.com/office/drawing/2014/chart" uri="{C3380CC4-5D6E-409C-BE32-E72D297353CC}">
              <c16:uniqueId val="{00000002-D661-45FC-99D3-037F1EF96AA7}"/>
            </c:ext>
          </c:extLst>
        </c:ser>
        <c:dLbls>
          <c:showLegendKey val="0"/>
          <c:showVal val="0"/>
          <c:showCatName val="0"/>
          <c:showSerName val="0"/>
          <c:showPercent val="0"/>
          <c:showBubbleSize val="0"/>
        </c:dLbls>
        <c:gapWidth val="25"/>
        <c:overlap val="100"/>
        <c:axId val="1824954575"/>
        <c:axId val="1798930479"/>
      </c:barChart>
      <c:catAx>
        <c:axId val="1755544031"/>
        <c:scaling>
          <c:orientation val="minMax"/>
        </c:scaling>
        <c:delete val="0"/>
        <c:axPos val="l"/>
        <c:numFmt formatCode="yy" sourceLinked="0"/>
        <c:majorTickMark val="none"/>
        <c:minorTickMark val="none"/>
        <c:tickLblPos val="low"/>
        <c:spPr>
          <a:noFill/>
          <a:ln w="6350" cap="flat" cmpd="sng" algn="ctr">
            <a:solidFill>
              <a:srgbClr val="898989"/>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100"/>
        <c:tickLblSkip val="1"/>
        <c:noMultiLvlLbl val="0"/>
      </c:catAx>
      <c:valAx>
        <c:axId val="1755539455"/>
        <c:scaling>
          <c:orientation val="minMax"/>
          <c:max val="0.2"/>
          <c:min val="-0.2"/>
        </c:scaling>
        <c:delete val="0"/>
        <c:axPos val="b"/>
        <c:majorGridlines>
          <c:spPr>
            <a:ln w="6350" cap="flat" cmpd="sng" algn="ctr">
              <a:solidFill>
                <a:schemeClr val="bg2"/>
              </a:solidFill>
              <a:round/>
            </a:ln>
            <a:effectLst/>
          </c:spPr>
        </c:majorGridlines>
        <c:numFmt formatCode="#,##0%_);[Red]\(#,##0%\)" sourceLinked="0"/>
        <c:majorTickMark val="out"/>
        <c:minorTickMark val="none"/>
        <c:tickLblPos val="nextTo"/>
        <c:spPr>
          <a:noFill/>
          <a:ln w="15875">
            <a:solidFill>
              <a:schemeClr val="bg2">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0.1"/>
      </c:valAx>
      <c:valAx>
        <c:axId val="1798930479"/>
        <c:scaling>
          <c:orientation val="minMax"/>
        </c:scaling>
        <c:delete val="1"/>
        <c:axPos val="t"/>
        <c:numFmt formatCode="0.0%" sourceLinked="1"/>
        <c:majorTickMark val="out"/>
        <c:minorTickMark val="none"/>
        <c:tickLblPos val="nextTo"/>
        <c:crossAx val="1824954575"/>
        <c:crosses val="max"/>
        <c:crossBetween val="between"/>
      </c:valAx>
      <c:catAx>
        <c:axId val="1824954575"/>
        <c:scaling>
          <c:orientation val="minMax"/>
        </c:scaling>
        <c:delete val="1"/>
        <c:axPos val="l"/>
        <c:numFmt formatCode="General" sourceLinked="1"/>
        <c:majorTickMark val="out"/>
        <c:minorTickMark val="none"/>
        <c:tickLblPos val="nextTo"/>
        <c:crossAx val="1798930479"/>
        <c:crosses val="autoZero"/>
        <c:auto val="0"/>
        <c:lblAlgn val="ctr"/>
        <c:lblOffset val="100"/>
        <c:noMultiLvlLbl val="0"/>
      </c:catAx>
      <c:spPr>
        <a:noFill/>
        <a:ln>
          <a:noFill/>
        </a:ln>
        <a:effectLst/>
      </c:spPr>
    </c:plotArea>
    <c:legend>
      <c:legendPos val="b"/>
      <c:legendEntry>
        <c:idx val="0"/>
        <c:delete val="1"/>
      </c:legendEntry>
      <c:legendEntry>
        <c:idx val="1"/>
        <c:delete val="1"/>
      </c:legendEntry>
      <c:layout>
        <c:manualLayout>
          <c:xMode val="edge"/>
          <c:yMode val="edge"/>
          <c:x val="0"/>
          <c:y val="0.90812473156764495"/>
          <c:w val="0.99548611111111107"/>
          <c:h val="5.2574149078010619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63517060367449E-2"/>
          <c:y val="3.2733780960745563E-2"/>
          <c:w val="0.87288705161854763"/>
          <c:h val="0.79018772369362922"/>
        </c:manualLayout>
      </c:layout>
      <c:barChart>
        <c:barDir val="col"/>
        <c:grouping val="clustered"/>
        <c:varyColors val="0"/>
        <c:ser>
          <c:idx val="3"/>
          <c:order val="1"/>
          <c:tx>
            <c:strRef>
              <c:f>'2_LV'!$W$1</c:f>
              <c:strCache>
                <c:ptCount val="1"/>
                <c:pt idx="0">
                  <c:v>1 zebra</c:v>
                </c:pt>
              </c:strCache>
            </c:strRef>
          </c:tx>
          <c:spPr>
            <a:solidFill>
              <a:srgbClr val="D9D9D9">
                <a:alpha val="32941"/>
              </a:srgbClr>
            </a:solidFill>
            <a:ln>
              <a:noFill/>
            </a:ln>
            <a:effectLst/>
          </c:spPr>
          <c:invertIfNegative val="0"/>
          <c:cat>
            <c:numRef>
              <c:f>'2_LV'!$S$2:$S$69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numCache>
            </c:numRef>
          </c:cat>
          <c:val>
            <c:numRef>
              <c:f>'2_LV'!$W$2:$W$69</c:f>
              <c:numCache>
                <c:formatCode>General</c:formatCode>
                <c:ptCount val="68"/>
                <c:pt idx="0">
                  <c:v>300000000</c:v>
                </c:pt>
                <c:pt idx="1">
                  <c:v>300000000</c:v>
                </c:pt>
                <c:pt idx="2">
                  <c:v>300000000</c:v>
                </c:pt>
                <c:pt idx="3">
                  <c:v>300000000</c:v>
                </c:pt>
                <c:pt idx="4">
                  <c:v>0</c:v>
                </c:pt>
                <c:pt idx="5">
                  <c:v>0</c:v>
                </c:pt>
                <c:pt idx="6">
                  <c:v>0</c:v>
                </c:pt>
                <c:pt idx="7">
                  <c:v>0</c:v>
                </c:pt>
                <c:pt idx="8">
                  <c:v>300000000</c:v>
                </c:pt>
                <c:pt idx="9">
                  <c:v>300000000</c:v>
                </c:pt>
                <c:pt idx="10">
                  <c:v>300000000</c:v>
                </c:pt>
                <c:pt idx="11">
                  <c:v>300000000</c:v>
                </c:pt>
                <c:pt idx="12">
                  <c:v>0</c:v>
                </c:pt>
                <c:pt idx="13">
                  <c:v>0</c:v>
                </c:pt>
                <c:pt idx="14">
                  <c:v>0</c:v>
                </c:pt>
                <c:pt idx="15">
                  <c:v>0</c:v>
                </c:pt>
                <c:pt idx="16">
                  <c:v>300000000</c:v>
                </c:pt>
                <c:pt idx="17">
                  <c:v>300000000</c:v>
                </c:pt>
                <c:pt idx="18">
                  <c:v>300000000</c:v>
                </c:pt>
                <c:pt idx="19">
                  <c:v>300000000</c:v>
                </c:pt>
                <c:pt idx="20">
                  <c:v>0</c:v>
                </c:pt>
                <c:pt idx="21">
                  <c:v>0</c:v>
                </c:pt>
                <c:pt idx="22">
                  <c:v>0</c:v>
                </c:pt>
                <c:pt idx="23">
                  <c:v>0</c:v>
                </c:pt>
                <c:pt idx="24">
                  <c:v>300000000</c:v>
                </c:pt>
                <c:pt idx="25">
                  <c:v>300000000</c:v>
                </c:pt>
                <c:pt idx="26">
                  <c:v>300000000</c:v>
                </c:pt>
                <c:pt idx="27">
                  <c:v>300000000</c:v>
                </c:pt>
                <c:pt idx="28">
                  <c:v>0</c:v>
                </c:pt>
                <c:pt idx="29">
                  <c:v>0</c:v>
                </c:pt>
                <c:pt idx="30">
                  <c:v>0</c:v>
                </c:pt>
                <c:pt idx="31">
                  <c:v>0</c:v>
                </c:pt>
                <c:pt idx="32">
                  <c:v>300000000</c:v>
                </c:pt>
                <c:pt idx="33">
                  <c:v>300000000</c:v>
                </c:pt>
                <c:pt idx="34">
                  <c:v>300000000</c:v>
                </c:pt>
                <c:pt idx="35">
                  <c:v>300000000</c:v>
                </c:pt>
                <c:pt idx="36">
                  <c:v>0</c:v>
                </c:pt>
                <c:pt idx="37">
                  <c:v>0</c:v>
                </c:pt>
                <c:pt idx="38">
                  <c:v>0</c:v>
                </c:pt>
                <c:pt idx="39">
                  <c:v>0</c:v>
                </c:pt>
                <c:pt idx="40">
                  <c:v>300000000</c:v>
                </c:pt>
                <c:pt idx="41">
                  <c:v>300000000</c:v>
                </c:pt>
                <c:pt idx="42">
                  <c:v>300000000</c:v>
                </c:pt>
                <c:pt idx="43">
                  <c:v>300000000</c:v>
                </c:pt>
                <c:pt idx="44">
                  <c:v>0</c:v>
                </c:pt>
                <c:pt idx="45">
                  <c:v>0</c:v>
                </c:pt>
                <c:pt idx="46">
                  <c:v>0</c:v>
                </c:pt>
                <c:pt idx="47">
                  <c:v>0</c:v>
                </c:pt>
                <c:pt idx="48">
                  <c:v>300000000</c:v>
                </c:pt>
                <c:pt idx="49">
                  <c:v>300000000</c:v>
                </c:pt>
                <c:pt idx="50">
                  <c:v>300000000</c:v>
                </c:pt>
                <c:pt idx="51">
                  <c:v>300000000</c:v>
                </c:pt>
                <c:pt idx="52">
                  <c:v>0</c:v>
                </c:pt>
                <c:pt idx="53">
                  <c:v>0</c:v>
                </c:pt>
                <c:pt idx="54">
                  <c:v>0</c:v>
                </c:pt>
                <c:pt idx="55">
                  <c:v>0</c:v>
                </c:pt>
                <c:pt idx="56">
                  <c:v>300000000</c:v>
                </c:pt>
                <c:pt idx="57">
                  <c:v>300000000</c:v>
                </c:pt>
                <c:pt idx="58">
                  <c:v>300000000</c:v>
                </c:pt>
                <c:pt idx="59">
                  <c:v>300000000</c:v>
                </c:pt>
                <c:pt idx="64">
                  <c:v>300000000</c:v>
                </c:pt>
                <c:pt idx="65">
                  <c:v>300000000</c:v>
                </c:pt>
                <c:pt idx="66">
                  <c:v>300000000</c:v>
                </c:pt>
                <c:pt idx="67">
                  <c:v>300000000</c:v>
                </c:pt>
              </c:numCache>
            </c:numRef>
          </c:val>
          <c:extLst>
            <c:ext xmlns:c16="http://schemas.microsoft.com/office/drawing/2014/chart" uri="{C3380CC4-5D6E-409C-BE32-E72D297353CC}">
              <c16:uniqueId val="{00000000-C8CF-4164-B343-883CA5EFD304}"/>
            </c:ext>
          </c:extLst>
        </c:ser>
        <c:dLbls>
          <c:showLegendKey val="0"/>
          <c:showVal val="0"/>
          <c:showCatName val="0"/>
          <c:showSerName val="0"/>
          <c:showPercent val="0"/>
          <c:showBubbleSize val="0"/>
        </c:dLbls>
        <c:gapWidth val="0"/>
        <c:overlap val="100"/>
        <c:axId val="1755544031"/>
        <c:axId val="1755539455"/>
      </c:barChart>
      <c:barChart>
        <c:barDir val="col"/>
        <c:grouping val="stacked"/>
        <c:varyColors val="0"/>
        <c:ser>
          <c:idx val="5"/>
          <c:order val="0"/>
          <c:tx>
            <c:strRef>
              <c:f>'2_LV'!$T$1</c:f>
              <c:strCache>
                <c:ptCount val="1"/>
                <c:pt idx="0">
                  <c:v>Under Construction SF</c:v>
                </c:pt>
              </c:strCache>
            </c:strRef>
          </c:tx>
          <c:spPr>
            <a:solidFill>
              <a:srgbClr val="002060"/>
            </a:solidFill>
            <a:ln>
              <a:noFill/>
            </a:ln>
            <a:effectLst/>
          </c:spPr>
          <c:invertIfNegative val="0"/>
          <c:cat>
            <c:numRef>
              <c:f>'2_LV'!$S$2:$S$69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numCache>
            </c:numRef>
          </c:cat>
          <c:val>
            <c:numRef>
              <c:f>'2_LV'!$T$2:$T$69</c:f>
              <c:numCache>
                <c:formatCode>##,###,###,##0_);[Red]\(##,###,###,##0\)</c:formatCode>
                <c:ptCount val="68"/>
                <c:pt idx="0">
                  <c:v>19169415</c:v>
                </c:pt>
                <c:pt idx="1">
                  <c:v>21861731</c:v>
                </c:pt>
                <c:pt idx="2">
                  <c:v>23765059</c:v>
                </c:pt>
                <c:pt idx="3">
                  <c:v>22085407</c:v>
                </c:pt>
                <c:pt idx="4">
                  <c:v>17046801</c:v>
                </c:pt>
                <c:pt idx="5">
                  <c:v>18690793</c:v>
                </c:pt>
                <c:pt idx="6">
                  <c:v>22832955</c:v>
                </c:pt>
                <c:pt idx="7">
                  <c:v>20075977</c:v>
                </c:pt>
                <c:pt idx="8">
                  <c:v>18000100</c:v>
                </c:pt>
                <c:pt idx="9">
                  <c:v>18055395</c:v>
                </c:pt>
                <c:pt idx="10">
                  <c:v>16246675</c:v>
                </c:pt>
                <c:pt idx="11">
                  <c:v>15202627</c:v>
                </c:pt>
                <c:pt idx="12">
                  <c:v>11209587</c:v>
                </c:pt>
                <c:pt idx="13">
                  <c:v>8573336</c:v>
                </c:pt>
                <c:pt idx="14">
                  <c:v>15128169</c:v>
                </c:pt>
                <c:pt idx="15">
                  <c:v>15183036</c:v>
                </c:pt>
                <c:pt idx="16">
                  <c:v>14203117</c:v>
                </c:pt>
                <c:pt idx="17">
                  <c:v>14284114</c:v>
                </c:pt>
                <c:pt idx="18">
                  <c:v>5743961</c:v>
                </c:pt>
                <c:pt idx="19">
                  <c:v>6921429</c:v>
                </c:pt>
                <c:pt idx="20">
                  <c:v>5802187</c:v>
                </c:pt>
                <c:pt idx="21">
                  <c:v>6434796</c:v>
                </c:pt>
                <c:pt idx="22">
                  <c:v>5510975</c:v>
                </c:pt>
                <c:pt idx="23">
                  <c:v>10058756</c:v>
                </c:pt>
                <c:pt idx="24">
                  <c:v>9377813</c:v>
                </c:pt>
                <c:pt idx="25">
                  <c:v>10529576</c:v>
                </c:pt>
                <c:pt idx="26">
                  <c:v>9803314</c:v>
                </c:pt>
                <c:pt idx="27">
                  <c:v>6439581</c:v>
                </c:pt>
                <c:pt idx="28">
                  <c:v>4878829</c:v>
                </c:pt>
                <c:pt idx="29">
                  <c:v>6886147</c:v>
                </c:pt>
                <c:pt idx="30">
                  <c:v>8933064</c:v>
                </c:pt>
                <c:pt idx="31">
                  <c:v>12032227</c:v>
                </c:pt>
                <c:pt idx="32">
                  <c:v>12502481</c:v>
                </c:pt>
                <c:pt idx="33">
                  <c:v>14160237</c:v>
                </c:pt>
                <c:pt idx="34">
                  <c:v>17476185</c:v>
                </c:pt>
                <c:pt idx="35">
                  <c:v>14225240</c:v>
                </c:pt>
                <c:pt idx="36">
                  <c:v>12531573</c:v>
                </c:pt>
                <c:pt idx="37">
                  <c:v>11999174</c:v>
                </c:pt>
                <c:pt idx="38">
                  <c:v>16890380</c:v>
                </c:pt>
                <c:pt idx="39">
                  <c:v>21646185</c:v>
                </c:pt>
                <c:pt idx="40">
                  <c:v>20345265</c:v>
                </c:pt>
                <c:pt idx="41">
                  <c:v>17514564</c:v>
                </c:pt>
                <c:pt idx="42">
                  <c:v>21449253</c:v>
                </c:pt>
                <c:pt idx="43">
                  <c:v>24523044</c:v>
                </c:pt>
                <c:pt idx="44">
                  <c:v>31018086</c:v>
                </c:pt>
                <c:pt idx="45">
                  <c:v>31979701</c:v>
                </c:pt>
                <c:pt idx="46">
                  <c:v>29493597</c:v>
                </c:pt>
                <c:pt idx="47">
                  <c:v>25164095</c:v>
                </c:pt>
                <c:pt idx="48">
                  <c:v>21723072</c:v>
                </c:pt>
                <c:pt idx="49">
                  <c:v>23183912</c:v>
                </c:pt>
                <c:pt idx="50">
                  <c:v>27391211</c:v>
                </c:pt>
                <c:pt idx="51">
                  <c:v>29993449</c:v>
                </c:pt>
                <c:pt idx="52">
                  <c:v>38207842</c:v>
                </c:pt>
                <c:pt idx="53">
                  <c:v>37859379</c:v>
                </c:pt>
                <c:pt idx="54">
                  <c:v>37617469</c:v>
                </c:pt>
                <c:pt idx="55">
                  <c:v>39481942</c:v>
                </c:pt>
                <c:pt idx="56">
                  <c:v>35293016</c:v>
                </c:pt>
                <c:pt idx="57">
                  <c:v>33943068</c:v>
                </c:pt>
                <c:pt idx="58">
                  <c:v>31639194</c:v>
                </c:pt>
                <c:pt idx="59">
                  <c:v>31573062</c:v>
                </c:pt>
                <c:pt idx="60">
                  <c:v>34929509</c:v>
                </c:pt>
                <c:pt idx="61">
                  <c:v>42116965</c:v>
                </c:pt>
                <c:pt idx="62">
                  <c:v>45887678</c:v>
                </c:pt>
                <c:pt idx="63">
                  <c:v>62981539</c:v>
                </c:pt>
                <c:pt idx="64">
                  <c:v>69267390</c:v>
                </c:pt>
                <c:pt idx="65">
                  <c:v>74086651</c:v>
                </c:pt>
                <c:pt idx="66">
                  <c:v>81978711</c:v>
                </c:pt>
              </c:numCache>
            </c:numRef>
          </c:val>
          <c:extLst>
            <c:ext xmlns:c16="http://schemas.microsoft.com/office/drawing/2014/chart" uri="{C3380CC4-5D6E-409C-BE32-E72D297353CC}">
              <c16:uniqueId val="{00000001-C8CF-4164-B343-883CA5EFD304}"/>
            </c:ext>
          </c:extLst>
        </c:ser>
        <c:dLbls>
          <c:showLegendKey val="0"/>
          <c:showVal val="0"/>
          <c:showCatName val="0"/>
          <c:showSerName val="0"/>
          <c:showPercent val="0"/>
          <c:showBubbleSize val="0"/>
        </c:dLbls>
        <c:gapWidth val="35"/>
        <c:overlap val="100"/>
        <c:axId val="1495596367"/>
        <c:axId val="1495593039"/>
      </c:barChart>
      <c:catAx>
        <c:axId val="1755544031"/>
        <c:scaling>
          <c:orientation val="minMax"/>
        </c:scaling>
        <c:delete val="0"/>
        <c:axPos val="b"/>
        <c:numFmt formatCode="yy" sourceLinked="0"/>
        <c:majorTickMark val="cross"/>
        <c:minorTickMark val="in"/>
        <c:tickLblPos val="low"/>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90000000"/>
          <c:min val="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Under</a:t>
                </a:r>
                <a:r>
                  <a:rPr lang="en-US" baseline="0" dirty="0"/>
                  <a:t> Construction SF in Millions</a:t>
                </a:r>
                <a:endParaRPr lang="en-US" dirty="0"/>
              </a:p>
            </c:rich>
          </c:tx>
          <c:layout>
            <c:manualLayout>
              <c:xMode val="edge"/>
              <c:yMode val="edge"/>
              <c:x val="6.9741907261592299E-3"/>
              <c:y val="0.166760737294201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quot;M&quot;"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valAx>
      <c:valAx>
        <c:axId val="1495593039"/>
        <c:scaling>
          <c:orientation val="minMax"/>
          <c:max val="8.0000000000000016E-2"/>
          <c:min val="-0.1"/>
        </c:scaling>
        <c:delete val="1"/>
        <c:axPos val="r"/>
        <c:numFmt formatCode="#,##0%_);[Red]\(#,##0%\)"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3.6447069116360455E-2"/>
          <c:y val="0.90922888332140306"/>
          <c:w val="0.92466403581455259"/>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598862642169735E-2"/>
          <c:y val="3.4952641308645394E-2"/>
          <c:w val="0.87014278215223095"/>
          <c:h val="0.78569613457408738"/>
        </c:manualLayout>
      </c:layout>
      <c:barChart>
        <c:barDir val="col"/>
        <c:grouping val="clustered"/>
        <c:varyColors val="0"/>
        <c:ser>
          <c:idx val="3"/>
          <c:order val="3"/>
          <c:tx>
            <c:strRef>
              <c:f>'2_UC'!$W$1</c:f>
              <c:strCache>
                <c:ptCount val="1"/>
                <c:pt idx="0">
                  <c:v>zebra</c:v>
                </c:pt>
              </c:strCache>
            </c:strRef>
          </c:tx>
          <c:spPr>
            <a:solidFill>
              <a:srgbClr val="D9D9D9">
                <a:alpha val="32941"/>
              </a:srgbClr>
            </a:solidFill>
            <a:ln>
              <a:noFill/>
            </a:ln>
            <a:effectLst/>
          </c:spPr>
          <c:invertIfNegative val="0"/>
          <c:cat>
            <c:numRef>
              <c:f>'2_UC'!$S$2:$S$69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4">
                  <c:v>44562</c:v>
                </c:pt>
              </c:numCache>
            </c:numRef>
          </c:cat>
          <c:val>
            <c:numRef>
              <c:f>'2_UC'!$W$2:$W$69</c:f>
              <c:numCache>
                <c:formatCode>General</c:formatCode>
                <c:ptCount val="68"/>
                <c:pt idx="0">
                  <c:v>1000000000</c:v>
                </c:pt>
                <c:pt idx="1">
                  <c:v>1000000000</c:v>
                </c:pt>
                <c:pt idx="2">
                  <c:v>1000000000</c:v>
                </c:pt>
                <c:pt idx="3">
                  <c:v>1000000000</c:v>
                </c:pt>
                <c:pt idx="4">
                  <c:v>0</c:v>
                </c:pt>
                <c:pt idx="5">
                  <c:v>0</c:v>
                </c:pt>
                <c:pt idx="6">
                  <c:v>0</c:v>
                </c:pt>
                <c:pt idx="7">
                  <c:v>0</c:v>
                </c:pt>
                <c:pt idx="8">
                  <c:v>1000000000</c:v>
                </c:pt>
                <c:pt idx="9">
                  <c:v>1000000000</c:v>
                </c:pt>
                <c:pt idx="10">
                  <c:v>1000000000</c:v>
                </c:pt>
                <c:pt idx="11">
                  <c:v>1000000000</c:v>
                </c:pt>
                <c:pt idx="12">
                  <c:v>0</c:v>
                </c:pt>
                <c:pt idx="13">
                  <c:v>0</c:v>
                </c:pt>
                <c:pt idx="14">
                  <c:v>0</c:v>
                </c:pt>
                <c:pt idx="15">
                  <c:v>0</c:v>
                </c:pt>
                <c:pt idx="16">
                  <c:v>1000000000</c:v>
                </c:pt>
                <c:pt idx="17">
                  <c:v>1000000000</c:v>
                </c:pt>
                <c:pt idx="18">
                  <c:v>1000000000</c:v>
                </c:pt>
                <c:pt idx="19">
                  <c:v>1000000000</c:v>
                </c:pt>
                <c:pt idx="20">
                  <c:v>0</c:v>
                </c:pt>
                <c:pt idx="21">
                  <c:v>0</c:v>
                </c:pt>
                <c:pt idx="22">
                  <c:v>0</c:v>
                </c:pt>
                <c:pt idx="23">
                  <c:v>0</c:v>
                </c:pt>
                <c:pt idx="24">
                  <c:v>1000000000</c:v>
                </c:pt>
                <c:pt idx="25">
                  <c:v>1000000000</c:v>
                </c:pt>
                <c:pt idx="26">
                  <c:v>1000000000</c:v>
                </c:pt>
                <c:pt idx="27">
                  <c:v>1000000000</c:v>
                </c:pt>
                <c:pt idx="28">
                  <c:v>0</c:v>
                </c:pt>
                <c:pt idx="29">
                  <c:v>0</c:v>
                </c:pt>
                <c:pt idx="30">
                  <c:v>0</c:v>
                </c:pt>
                <c:pt idx="31">
                  <c:v>0</c:v>
                </c:pt>
                <c:pt idx="32">
                  <c:v>1000000000</c:v>
                </c:pt>
                <c:pt idx="33">
                  <c:v>1000000000</c:v>
                </c:pt>
                <c:pt idx="34">
                  <c:v>1000000000</c:v>
                </c:pt>
                <c:pt idx="35">
                  <c:v>1000000000</c:v>
                </c:pt>
                <c:pt idx="36">
                  <c:v>0</c:v>
                </c:pt>
                <c:pt idx="37">
                  <c:v>0</c:v>
                </c:pt>
                <c:pt idx="38">
                  <c:v>0</c:v>
                </c:pt>
                <c:pt idx="39">
                  <c:v>0</c:v>
                </c:pt>
                <c:pt idx="40">
                  <c:v>1000000000</c:v>
                </c:pt>
                <c:pt idx="41">
                  <c:v>1000000000</c:v>
                </c:pt>
                <c:pt idx="42">
                  <c:v>1000000000</c:v>
                </c:pt>
                <c:pt idx="43">
                  <c:v>1000000000</c:v>
                </c:pt>
                <c:pt idx="44">
                  <c:v>0</c:v>
                </c:pt>
                <c:pt idx="45">
                  <c:v>0</c:v>
                </c:pt>
                <c:pt idx="46">
                  <c:v>0</c:v>
                </c:pt>
                <c:pt idx="47">
                  <c:v>0</c:v>
                </c:pt>
                <c:pt idx="48">
                  <c:v>1000000000</c:v>
                </c:pt>
                <c:pt idx="49">
                  <c:v>1000000000</c:v>
                </c:pt>
                <c:pt idx="50">
                  <c:v>1000000000</c:v>
                </c:pt>
                <c:pt idx="51">
                  <c:v>1000000000</c:v>
                </c:pt>
                <c:pt idx="52">
                  <c:v>0</c:v>
                </c:pt>
                <c:pt idx="53">
                  <c:v>0</c:v>
                </c:pt>
                <c:pt idx="54">
                  <c:v>0</c:v>
                </c:pt>
                <c:pt idx="55">
                  <c:v>0</c:v>
                </c:pt>
                <c:pt idx="56">
                  <c:v>1000000000</c:v>
                </c:pt>
                <c:pt idx="57">
                  <c:v>1000000000</c:v>
                </c:pt>
                <c:pt idx="58">
                  <c:v>1000000000</c:v>
                </c:pt>
                <c:pt idx="59">
                  <c:v>1000000000</c:v>
                </c:pt>
                <c:pt idx="60">
                  <c:v>0</c:v>
                </c:pt>
                <c:pt idx="61">
                  <c:v>0</c:v>
                </c:pt>
                <c:pt idx="62">
                  <c:v>0</c:v>
                </c:pt>
                <c:pt idx="63">
                  <c:v>0</c:v>
                </c:pt>
                <c:pt idx="64">
                  <c:v>1000000000</c:v>
                </c:pt>
                <c:pt idx="65">
                  <c:v>1000000000</c:v>
                </c:pt>
                <c:pt idx="66">
                  <c:v>1000000000</c:v>
                </c:pt>
                <c:pt idx="67">
                  <c:v>1000000000</c:v>
                </c:pt>
              </c:numCache>
            </c:numRef>
          </c:val>
          <c:extLst>
            <c:ext xmlns:c16="http://schemas.microsoft.com/office/drawing/2014/chart" uri="{C3380CC4-5D6E-409C-BE32-E72D297353CC}">
              <c16:uniqueId val="{00000000-F2C7-4329-B69A-739BB9153D00}"/>
            </c:ext>
          </c:extLst>
        </c:ser>
        <c:dLbls>
          <c:showLegendKey val="0"/>
          <c:showVal val="0"/>
          <c:showCatName val="0"/>
          <c:showSerName val="0"/>
          <c:showPercent val="0"/>
          <c:showBubbleSize val="0"/>
        </c:dLbls>
        <c:gapWidth val="0"/>
        <c:overlap val="100"/>
        <c:axId val="1755544031"/>
        <c:axId val="1755539455"/>
      </c:barChart>
      <c:barChart>
        <c:barDir val="col"/>
        <c:grouping val="stacked"/>
        <c:varyColors val="0"/>
        <c:ser>
          <c:idx val="1"/>
          <c:order val="0"/>
          <c:tx>
            <c:strRef>
              <c:f>'2_UC'!$T$1</c:f>
              <c:strCache>
                <c:ptCount val="1"/>
                <c:pt idx="0">
                  <c:v>Flex</c:v>
                </c:pt>
              </c:strCache>
            </c:strRef>
          </c:tx>
          <c:spPr>
            <a:solidFill>
              <a:srgbClr val="0555B6"/>
            </a:solidFill>
            <a:ln>
              <a:noFill/>
            </a:ln>
            <a:effectLst/>
          </c:spPr>
          <c:invertIfNegative val="0"/>
          <c:cat>
            <c:numRef>
              <c:f>'2_UC'!$S$2:$S$69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4">
                  <c:v>44562</c:v>
                </c:pt>
              </c:numCache>
            </c:numRef>
          </c:cat>
          <c:val>
            <c:numRef>
              <c:f>'2_UC'!$T$2:$T$69</c:f>
              <c:numCache>
                <c:formatCode>##,###,###,##0_);[Red]\(##,###,###,##0\)</c:formatCode>
                <c:ptCount val="68"/>
                <c:pt idx="0">
                  <c:v>3075488</c:v>
                </c:pt>
                <c:pt idx="1">
                  <c:v>3459825</c:v>
                </c:pt>
                <c:pt idx="2">
                  <c:v>5055636</c:v>
                </c:pt>
                <c:pt idx="3">
                  <c:v>5340389</c:v>
                </c:pt>
                <c:pt idx="4">
                  <c:v>3990146</c:v>
                </c:pt>
                <c:pt idx="5">
                  <c:v>3772624</c:v>
                </c:pt>
                <c:pt idx="6">
                  <c:v>4456005</c:v>
                </c:pt>
                <c:pt idx="7">
                  <c:v>4092825</c:v>
                </c:pt>
                <c:pt idx="8">
                  <c:v>3928691</c:v>
                </c:pt>
                <c:pt idx="9">
                  <c:v>3604882</c:v>
                </c:pt>
                <c:pt idx="10">
                  <c:v>3061631</c:v>
                </c:pt>
                <c:pt idx="11">
                  <c:v>2354188</c:v>
                </c:pt>
                <c:pt idx="12">
                  <c:v>1767447</c:v>
                </c:pt>
                <c:pt idx="13">
                  <c:v>1680879</c:v>
                </c:pt>
                <c:pt idx="14">
                  <c:v>1501281</c:v>
                </c:pt>
                <c:pt idx="15">
                  <c:v>1390648</c:v>
                </c:pt>
                <c:pt idx="16">
                  <c:v>1285270</c:v>
                </c:pt>
                <c:pt idx="17">
                  <c:v>1045426</c:v>
                </c:pt>
                <c:pt idx="18">
                  <c:v>1569358</c:v>
                </c:pt>
                <c:pt idx="19">
                  <c:v>2022106</c:v>
                </c:pt>
                <c:pt idx="20">
                  <c:v>1596706</c:v>
                </c:pt>
                <c:pt idx="21">
                  <c:v>1316346</c:v>
                </c:pt>
                <c:pt idx="22">
                  <c:v>979081</c:v>
                </c:pt>
                <c:pt idx="23">
                  <c:v>1640003</c:v>
                </c:pt>
                <c:pt idx="24">
                  <c:v>1618678</c:v>
                </c:pt>
                <c:pt idx="25">
                  <c:v>1201044</c:v>
                </c:pt>
                <c:pt idx="26">
                  <c:v>1156900</c:v>
                </c:pt>
                <c:pt idx="27">
                  <c:v>908423</c:v>
                </c:pt>
                <c:pt idx="28">
                  <c:v>1323957</c:v>
                </c:pt>
                <c:pt idx="29">
                  <c:v>2194574</c:v>
                </c:pt>
                <c:pt idx="30">
                  <c:v>2322409</c:v>
                </c:pt>
                <c:pt idx="31">
                  <c:v>1820033</c:v>
                </c:pt>
                <c:pt idx="32">
                  <c:v>1731601</c:v>
                </c:pt>
                <c:pt idx="33">
                  <c:v>2256915</c:v>
                </c:pt>
                <c:pt idx="34">
                  <c:v>1386822</c:v>
                </c:pt>
                <c:pt idx="35">
                  <c:v>1279820</c:v>
                </c:pt>
                <c:pt idx="36">
                  <c:v>1408386</c:v>
                </c:pt>
                <c:pt idx="37">
                  <c:v>1538100</c:v>
                </c:pt>
                <c:pt idx="38">
                  <c:v>1521474</c:v>
                </c:pt>
                <c:pt idx="39">
                  <c:v>1751188</c:v>
                </c:pt>
                <c:pt idx="40">
                  <c:v>1878019</c:v>
                </c:pt>
                <c:pt idx="41">
                  <c:v>2477738</c:v>
                </c:pt>
                <c:pt idx="42">
                  <c:v>3797346</c:v>
                </c:pt>
                <c:pt idx="43">
                  <c:v>3730540</c:v>
                </c:pt>
                <c:pt idx="44">
                  <c:v>3578471</c:v>
                </c:pt>
                <c:pt idx="45">
                  <c:v>4002751</c:v>
                </c:pt>
                <c:pt idx="46">
                  <c:v>2669548</c:v>
                </c:pt>
                <c:pt idx="47">
                  <c:v>3557907</c:v>
                </c:pt>
                <c:pt idx="48">
                  <c:v>3621426</c:v>
                </c:pt>
                <c:pt idx="49">
                  <c:v>4360278</c:v>
                </c:pt>
                <c:pt idx="50">
                  <c:v>4976085</c:v>
                </c:pt>
                <c:pt idx="51">
                  <c:v>5252199</c:v>
                </c:pt>
                <c:pt idx="52">
                  <c:v>5420817</c:v>
                </c:pt>
                <c:pt idx="53">
                  <c:v>4286508</c:v>
                </c:pt>
                <c:pt idx="54">
                  <c:v>5325902</c:v>
                </c:pt>
                <c:pt idx="55">
                  <c:v>5782013</c:v>
                </c:pt>
                <c:pt idx="56">
                  <c:v>4596846</c:v>
                </c:pt>
                <c:pt idx="57">
                  <c:v>6996078</c:v>
                </c:pt>
                <c:pt idx="58">
                  <c:v>5854976</c:v>
                </c:pt>
                <c:pt idx="59">
                  <c:v>5792088</c:v>
                </c:pt>
                <c:pt idx="60">
                  <c:v>5155000</c:v>
                </c:pt>
                <c:pt idx="61">
                  <c:v>6055834</c:v>
                </c:pt>
                <c:pt idx="62">
                  <c:v>5675468</c:v>
                </c:pt>
                <c:pt idx="63">
                  <c:v>6093990</c:v>
                </c:pt>
                <c:pt idx="64">
                  <c:v>7469006</c:v>
                </c:pt>
                <c:pt idx="65">
                  <c:v>7722320</c:v>
                </c:pt>
                <c:pt idx="66">
                  <c:v>6785920</c:v>
                </c:pt>
              </c:numCache>
            </c:numRef>
          </c:val>
          <c:extLst>
            <c:ext xmlns:c16="http://schemas.microsoft.com/office/drawing/2014/chart" uri="{C3380CC4-5D6E-409C-BE32-E72D297353CC}">
              <c16:uniqueId val="{00000001-F2C7-4329-B69A-739BB9153D00}"/>
            </c:ext>
          </c:extLst>
        </c:ser>
        <c:ser>
          <c:idx val="0"/>
          <c:order val="1"/>
          <c:tx>
            <c:strRef>
              <c:f>'2_UC'!$U$1</c:f>
              <c:strCache>
                <c:ptCount val="1"/>
                <c:pt idx="0">
                  <c:v>Logistics</c:v>
                </c:pt>
              </c:strCache>
            </c:strRef>
          </c:tx>
          <c:spPr>
            <a:solidFill>
              <a:srgbClr val="FFB500">
                <a:alpha val="74902"/>
              </a:srgbClr>
            </a:solidFill>
            <a:ln>
              <a:noFill/>
            </a:ln>
            <a:effectLst/>
          </c:spPr>
          <c:invertIfNegative val="0"/>
          <c:cat>
            <c:numRef>
              <c:f>'2_UC'!$S$2:$S$69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4">
                  <c:v>44562</c:v>
                </c:pt>
              </c:numCache>
            </c:numRef>
          </c:cat>
          <c:val>
            <c:numRef>
              <c:f>'2_UC'!$U$2:$U$69</c:f>
              <c:numCache>
                <c:formatCode>##,###,###,##0_);[Red]\(##,###,###,##0\)</c:formatCode>
                <c:ptCount val="68"/>
                <c:pt idx="0">
                  <c:v>14101478</c:v>
                </c:pt>
                <c:pt idx="1">
                  <c:v>15874737</c:v>
                </c:pt>
                <c:pt idx="2">
                  <c:v>15806313</c:v>
                </c:pt>
                <c:pt idx="3">
                  <c:v>14599315</c:v>
                </c:pt>
                <c:pt idx="4">
                  <c:v>9930089</c:v>
                </c:pt>
                <c:pt idx="5">
                  <c:v>11463826</c:v>
                </c:pt>
                <c:pt idx="6">
                  <c:v>14355807</c:v>
                </c:pt>
                <c:pt idx="7">
                  <c:v>12390298</c:v>
                </c:pt>
                <c:pt idx="8">
                  <c:v>12505158</c:v>
                </c:pt>
                <c:pt idx="9">
                  <c:v>12715952</c:v>
                </c:pt>
                <c:pt idx="10">
                  <c:v>10938481</c:v>
                </c:pt>
                <c:pt idx="11">
                  <c:v>10425999</c:v>
                </c:pt>
                <c:pt idx="12">
                  <c:v>7133430</c:v>
                </c:pt>
                <c:pt idx="13">
                  <c:v>5860076</c:v>
                </c:pt>
                <c:pt idx="14">
                  <c:v>12557102</c:v>
                </c:pt>
                <c:pt idx="15">
                  <c:v>11555444</c:v>
                </c:pt>
                <c:pt idx="16">
                  <c:v>10649564</c:v>
                </c:pt>
                <c:pt idx="17">
                  <c:v>11079306</c:v>
                </c:pt>
                <c:pt idx="18">
                  <c:v>2616975</c:v>
                </c:pt>
                <c:pt idx="19">
                  <c:v>2819581</c:v>
                </c:pt>
                <c:pt idx="20">
                  <c:v>2637039</c:v>
                </c:pt>
                <c:pt idx="21">
                  <c:v>3285950</c:v>
                </c:pt>
                <c:pt idx="22">
                  <c:v>2447018</c:v>
                </c:pt>
                <c:pt idx="23">
                  <c:v>7281167</c:v>
                </c:pt>
                <c:pt idx="24">
                  <c:v>7117264</c:v>
                </c:pt>
                <c:pt idx="25">
                  <c:v>8718440</c:v>
                </c:pt>
                <c:pt idx="26">
                  <c:v>8006882</c:v>
                </c:pt>
                <c:pt idx="27">
                  <c:v>5178862</c:v>
                </c:pt>
                <c:pt idx="28">
                  <c:v>2881697</c:v>
                </c:pt>
                <c:pt idx="29">
                  <c:v>3403519</c:v>
                </c:pt>
                <c:pt idx="30">
                  <c:v>5173826</c:v>
                </c:pt>
                <c:pt idx="31">
                  <c:v>8133758</c:v>
                </c:pt>
                <c:pt idx="32">
                  <c:v>9235779</c:v>
                </c:pt>
                <c:pt idx="33">
                  <c:v>10408452</c:v>
                </c:pt>
                <c:pt idx="34">
                  <c:v>13894806</c:v>
                </c:pt>
                <c:pt idx="35">
                  <c:v>11859490</c:v>
                </c:pt>
                <c:pt idx="36">
                  <c:v>10337157</c:v>
                </c:pt>
                <c:pt idx="37">
                  <c:v>9024287</c:v>
                </c:pt>
                <c:pt idx="38">
                  <c:v>10298497</c:v>
                </c:pt>
                <c:pt idx="39">
                  <c:v>13711121</c:v>
                </c:pt>
                <c:pt idx="40">
                  <c:v>12414524</c:v>
                </c:pt>
                <c:pt idx="41">
                  <c:v>10093453</c:v>
                </c:pt>
                <c:pt idx="42">
                  <c:v>12632483</c:v>
                </c:pt>
                <c:pt idx="43">
                  <c:v>15164582</c:v>
                </c:pt>
                <c:pt idx="44">
                  <c:v>21133630</c:v>
                </c:pt>
                <c:pt idx="45">
                  <c:v>21563638</c:v>
                </c:pt>
                <c:pt idx="46">
                  <c:v>20826072</c:v>
                </c:pt>
                <c:pt idx="47">
                  <c:v>16574339</c:v>
                </c:pt>
                <c:pt idx="48">
                  <c:v>16085906</c:v>
                </c:pt>
                <c:pt idx="49">
                  <c:v>15416813</c:v>
                </c:pt>
                <c:pt idx="50">
                  <c:v>17643619</c:v>
                </c:pt>
                <c:pt idx="51">
                  <c:v>20039707</c:v>
                </c:pt>
                <c:pt idx="52">
                  <c:v>27598157</c:v>
                </c:pt>
                <c:pt idx="53">
                  <c:v>28178772</c:v>
                </c:pt>
                <c:pt idx="54">
                  <c:v>26788721</c:v>
                </c:pt>
                <c:pt idx="55">
                  <c:v>28827663</c:v>
                </c:pt>
                <c:pt idx="56">
                  <c:v>26818967</c:v>
                </c:pt>
                <c:pt idx="57">
                  <c:v>22985864</c:v>
                </c:pt>
                <c:pt idx="58">
                  <c:v>22167078</c:v>
                </c:pt>
                <c:pt idx="59">
                  <c:v>22188795</c:v>
                </c:pt>
                <c:pt idx="60">
                  <c:v>26186316</c:v>
                </c:pt>
                <c:pt idx="61">
                  <c:v>33053690</c:v>
                </c:pt>
                <c:pt idx="62">
                  <c:v>38115033</c:v>
                </c:pt>
                <c:pt idx="63">
                  <c:v>54274931</c:v>
                </c:pt>
                <c:pt idx="64">
                  <c:v>58573346</c:v>
                </c:pt>
                <c:pt idx="65">
                  <c:v>62319293</c:v>
                </c:pt>
                <c:pt idx="66">
                  <c:v>69647753</c:v>
                </c:pt>
              </c:numCache>
            </c:numRef>
          </c:val>
          <c:extLst>
            <c:ext xmlns:c16="http://schemas.microsoft.com/office/drawing/2014/chart" uri="{C3380CC4-5D6E-409C-BE32-E72D297353CC}">
              <c16:uniqueId val="{00000002-F2C7-4329-B69A-739BB9153D00}"/>
            </c:ext>
          </c:extLst>
        </c:ser>
        <c:ser>
          <c:idx val="2"/>
          <c:order val="2"/>
          <c:tx>
            <c:strRef>
              <c:f>'2_UC'!$V$1</c:f>
              <c:strCache>
                <c:ptCount val="1"/>
                <c:pt idx="0">
                  <c:v>Specialized</c:v>
                </c:pt>
              </c:strCache>
            </c:strRef>
          </c:tx>
          <c:spPr>
            <a:solidFill>
              <a:srgbClr val="00B050">
                <a:alpha val="55000"/>
              </a:srgbClr>
            </a:solidFill>
            <a:ln>
              <a:noFill/>
            </a:ln>
            <a:effectLst/>
          </c:spPr>
          <c:invertIfNegative val="0"/>
          <c:cat>
            <c:numRef>
              <c:f>'2_UC'!$S$2:$S$69</c:f>
              <c:numCache>
                <c:formatCode>m/d/yyyy</c:formatCode>
                <c:ptCount val="68"/>
                <c:pt idx="0">
                  <c:v>38718</c:v>
                </c:pt>
                <c:pt idx="1">
                  <c:v>38808</c:v>
                </c:pt>
                <c:pt idx="2">
                  <c:v>38899</c:v>
                </c:pt>
                <c:pt idx="3">
                  <c:v>38991</c:v>
                </c:pt>
                <c:pt idx="4">
                  <c:v>39083</c:v>
                </c:pt>
                <c:pt idx="5">
                  <c:v>39173</c:v>
                </c:pt>
                <c:pt idx="6">
                  <c:v>39264</c:v>
                </c:pt>
                <c:pt idx="7">
                  <c:v>39356</c:v>
                </c:pt>
                <c:pt idx="8">
                  <c:v>39448</c:v>
                </c:pt>
                <c:pt idx="9">
                  <c:v>39539</c:v>
                </c:pt>
                <c:pt idx="10">
                  <c:v>39630</c:v>
                </c:pt>
                <c:pt idx="11">
                  <c:v>39722</c:v>
                </c:pt>
                <c:pt idx="12">
                  <c:v>39814</c:v>
                </c:pt>
                <c:pt idx="13">
                  <c:v>39904</c:v>
                </c:pt>
                <c:pt idx="14">
                  <c:v>39995</c:v>
                </c:pt>
                <c:pt idx="15">
                  <c:v>40087</c:v>
                </c:pt>
                <c:pt idx="16">
                  <c:v>40179</c:v>
                </c:pt>
                <c:pt idx="17">
                  <c:v>40269</c:v>
                </c:pt>
                <c:pt idx="18">
                  <c:v>40360</c:v>
                </c:pt>
                <c:pt idx="19">
                  <c:v>40452</c:v>
                </c:pt>
                <c:pt idx="20">
                  <c:v>40544</c:v>
                </c:pt>
                <c:pt idx="21">
                  <c:v>40634</c:v>
                </c:pt>
                <c:pt idx="22">
                  <c:v>40725</c:v>
                </c:pt>
                <c:pt idx="23">
                  <c:v>40817</c:v>
                </c:pt>
                <c:pt idx="24">
                  <c:v>40909</c:v>
                </c:pt>
                <c:pt idx="25">
                  <c:v>41000</c:v>
                </c:pt>
                <c:pt idx="26">
                  <c:v>41091</c:v>
                </c:pt>
                <c:pt idx="27">
                  <c:v>41183</c:v>
                </c:pt>
                <c:pt idx="28">
                  <c:v>41275</c:v>
                </c:pt>
                <c:pt idx="29">
                  <c:v>41365</c:v>
                </c:pt>
                <c:pt idx="30">
                  <c:v>41456</c:v>
                </c:pt>
                <c:pt idx="31">
                  <c:v>41548</c:v>
                </c:pt>
                <c:pt idx="32">
                  <c:v>41640</c:v>
                </c:pt>
                <c:pt idx="33">
                  <c:v>41730</c:v>
                </c:pt>
                <c:pt idx="34">
                  <c:v>41821</c:v>
                </c:pt>
                <c:pt idx="35">
                  <c:v>41913</c:v>
                </c:pt>
                <c:pt idx="36">
                  <c:v>42005</c:v>
                </c:pt>
                <c:pt idx="37">
                  <c:v>42095</c:v>
                </c:pt>
                <c:pt idx="38">
                  <c:v>42186</c:v>
                </c:pt>
                <c:pt idx="39">
                  <c:v>42278</c:v>
                </c:pt>
                <c:pt idx="40">
                  <c:v>42370</c:v>
                </c:pt>
                <c:pt idx="41">
                  <c:v>42461</c:v>
                </c:pt>
                <c:pt idx="42">
                  <c:v>42552</c:v>
                </c:pt>
                <c:pt idx="43">
                  <c:v>42644</c:v>
                </c:pt>
                <c:pt idx="44">
                  <c:v>42736</c:v>
                </c:pt>
                <c:pt idx="45">
                  <c:v>42826</c:v>
                </c:pt>
                <c:pt idx="46">
                  <c:v>42917</c:v>
                </c:pt>
                <c:pt idx="47">
                  <c:v>43009</c:v>
                </c:pt>
                <c:pt idx="48">
                  <c:v>43101</c:v>
                </c:pt>
                <c:pt idx="49">
                  <c:v>43191</c:v>
                </c:pt>
                <c:pt idx="50">
                  <c:v>43282</c:v>
                </c:pt>
                <c:pt idx="51">
                  <c:v>43374</c:v>
                </c:pt>
                <c:pt idx="52">
                  <c:v>43466</c:v>
                </c:pt>
                <c:pt idx="53">
                  <c:v>43556</c:v>
                </c:pt>
                <c:pt idx="54">
                  <c:v>43647</c:v>
                </c:pt>
                <c:pt idx="55">
                  <c:v>43739</c:v>
                </c:pt>
                <c:pt idx="56">
                  <c:v>43831</c:v>
                </c:pt>
                <c:pt idx="57">
                  <c:v>43922</c:v>
                </c:pt>
                <c:pt idx="58">
                  <c:v>44013</c:v>
                </c:pt>
                <c:pt idx="59">
                  <c:v>44105</c:v>
                </c:pt>
                <c:pt idx="60">
                  <c:v>44197</c:v>
                </c:pt>
                <c:pt idx="64">
                  <c:v>44562</c:v>
                </c:pt>
              </c:numCache>
            </c:numRef>
          </c:cat>
          <c:val>
            <c:numRef>
              <c:f>'2_UC'!$V$2:$V$69</c:f>
              <c:numCache>
                <c:formatCode>##,###,###,##0_);[Red]\(##,###,###,##0\)</c:formatCode>
                <c:ptCount val="68"/>
                <c:pt idx="0">
                  <c:v>1992449</c:v>
                </c:pt>
                <c:pt idx="1">
                  <c:v>2527169</c:v>
                </c:pt>
                <c:pt idx="2">
                  <c:v>2903110</c:v>
                </c:pt>
                <c:pt idx="3">
                  <c:v>2145703</c:v>
                </c:pt>
                <c:pt idx="4">
                  <c:v>3126566</c:v>
                </c:pt>
                <c:pt idx="5">
                  <c:v>3454343</c:v>
                </c:pt>
                <c:pt idx="6">
                  <c:v>4021143</c:v>
                </c:pt>
                <c:pt idx="7">
                  <c:v>3592854</c:v>
                </c:pt>
                <c:pt idx="8">
                  <c:v>1566251</c:v>
                </c:pt>
                <c:pt idx="9">
                  <c:v>1734561</c:v>
                </c:pt>
                <c:pt idx="10">
                  <c:v>2246563</c:v>
                </c:pt>
                <c:pt idx="11">
                  <c:v>2422440</c:v>
                </c:pt>
                <c:pt idx="12">
                  <c:v>2308710</c:v>
                </c:pt>
                <c:pt idx="13">
                  <c:v>1032381</c:v>
                </c:pt>
                <c:pt idx="14">
                  <c:v>1069786</c:v>
                </c:pt>
                <c:pt idx="15">
                  <c:v>2236944</c:v>
                </c:pt>
                <c:pt idx="16">
                  <c:v>2268283</c:v>
                </c:pt>
                <c:pt idx="17">
                  <c:v>2159382</c:v>
                </c:pt>
                <c:pt idx="18">
                  <c:v>1557628</c:v>
                </c:pt>
                <c:pt idx="19">
                  <c:v>2079742</c:v>
                </c:pt>
                <c:pt idx="20">
                  <c:v>1568442</c:v>
                </c:pt>
                <c:pt idx="21">
                  <c:v>1832500</c:v>
                </c:pt>
                <c:pt idx="22">
                  <c:v>2084876</c:v>
                </c:pt>
                <c:pt idx="23">
                  <c:v>1137586</c:v>
                </c:pt>
                <c:pt idx="24">
                  <c:v>641871</c:v>
                </c:pt>
                <c:pt idx="25">
                  <c:v>610092</c:v>
                </c:pt>
                <c:pt idx="26">
                  <c:v>639532</c:v>
                </c:pt>
                <c:pt idx="27">
                  <c:v>352296</c:v>
                </c:pt>
                <c:pt idx="28">
                  <c:v>673175</c:v>
                </c:pt>
                <c:pt idx="29">
                  <c:v>1288054</c:v>
                </c:pt>
                <c:pt idx="30">
                  <c:v>1436829</c:v>
                </c:pt>
                <c:pt idx="31">
                  <c:v>2078436</c:v>
                </c:pt>
                <c:pt idx="32">
                  <c:v>1535101</c:v>
                </c:pt>
                <c:pt idx="33">
                  <c:v>1494870</c:v>
                </c:pt>
                <c:pt idx="34">
                  <c:v>2194557</c:v>
                </c:pt>
                <c:pt idx="35">
                  <c:v>1085930</c:v>
                </c:pt>
                <c:pt idx="36">
                  <c:v>786030</c:v>
                </c:pt>
                <c:pt idx="37">
                  <c:v>1436787</c:v>
                </c:pt>
                <c:pt idx="38">
                  <c:v>5070409</c:v>
                </c:pt>
                <c:pt idx="39">
                  <c:v>6183876</c:v>
                </c:pt>
                <c:pt idx="40">
                  <c:v>6052722</c:v>
                </c:pt>
                <c:pt idx="41">
                  <c:v>4943373</c:v>
                </c:pt>
                <c:pt idx="42">
                  <c:v>5019424</c:v>
                </c:pt>
                <c:pt idx="43">
                  <c:v>5627922</c:v>
                </c:pt>
                <c:pt idx="44">
                  <c:v>6305985</c:v>
                </c:pt>
                <c:pt idx="45">
                  <c:v>6413312</c:v>
                </c:pt>
                <c:pt idx="46">
                  <c:v>5997977</c:v>
                </c:pt>
                <c:pt idx="47">
                  <c:v>5031849</c:v>
                </c:pt>
                <c:pt idx="48">
                  <c:v>2015740</c:v>
                </c:pt>
                <c:pt idx="49">
                  <c:v>3406821</c:v>
                </c:pt>
                <c:pt idx="50">
                  <c:v>4771507</c:v>
                </c:pt>
                <c:pt idx="51">
                  <c:v>4701543</c:v>
                </c:pt>
                <c:pt idx="52">
                  <c:v>5188868</c:v>
                </c:pt>
                <c:pt idx="53">
                  <c:v>5394099</c:v>
                </c:pt>
                <c:pt idx="54">
                  <c:v>5502846</c:v>
                </c:pt>
                <c:pt idx="55">
                  <c:v>4872266</c:v>
                </c:pt>
                <c:pt idx="56">
                  <c:v>3877203</c:v>
                </c:pt>
                <c:pt idx="57">
                  <c:v>3961126</c:v>
                </c:pt>
                <c:pt idx="58">
                  <c:v>3617140</c:v>
                </c:pt>
                <c:pt idx="59">
                  <c:v>3592179</c:v>
                </c:pt>
                <c:pt idx="60">
                  <c:v>3588193</c:v>
                </c:pt>
                <c:pt idx="61">
                  <c:v>3007441</c:v>
                </c:pt>
                <c:pt idx="62">
                  <c:v>2097177</c:v>
                </c:pt>
                <c:pt idx="63">
                  <c:v>2612618</c:v>
                </c:pt>
                <c:pt idx="64">
                  <c:v>3225038</c:v>
                </c:pt>
                <c:pt idx="65">
                  <c:v>4045038</c:v>
                </c:pt>
                <c:pt idx="66">
                  <c:v>5545038</c:v>
                </c:pt>
              </c:numCache>
            </c:numRef>
          </c:val>
          <c:extLst>
            <c:ext xmlns:c16="http://schemas.microsoft.com/office/drawing/2014/chart" uri="{C3380CC4-5D6E-409C-BE32-E72D297353CC}">
              <c16:uniqueId val="{00000003-F2C7-4329-B69A-739BB9153D00}"/>
            </c:ext>
          </c:extLst>
        </c:ser>
        <c:dLbls>
          <c:showLegendKey val="0"/>
          <c:showVal val="0"/>
          <c:showCatName val="0"/>
          <c:showSerName val="0"/>
          <c:showPercent val="0"/>
          <c:showBubbleSize val="0"/>
        </c:dLbls>
        <c:gapWidth val="52"/>
        <c:overlap val="100"/>
        <c:axId val="1495596367"/>
        <c:axId val="1495593039"/>
      </c:barChart>
      <c:catAx>
        <c:axId val="1755544031"/>
        <c:scaling>
          <c:orientation val="minMax"/>
        </c:scaling>
        <c:delete val="0"/>
        <c:axPos val="b"/>
        <c:numFmt formatCode="yy" sourceLinked="0"/>
        <c:majorTickMark val="cross"/>
        <c:minorTickMark val="in"/>
        <c:tickLblPos val="nextTo"/>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90000000"/>
          <c:min val="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dirty="0">
                    <a:solidFill>
                      <a:sysClr val="windowText" lastClr="000000"/>
                    </a:solidFill>
                  </a:rPr>
                  <a:t>Under Construction</a:t>
                </a:r>
                <a:r>
                  <a:rPr lang="en-US" sz="1600" baseline="0" dirty="0">
                    <a:solidFill>
                      <a:sysClr val="windowText" lastClr="000000"/>
                    </a:solidFill>
                  </a:rPr>
                  <a:t> SF in Millions</a:t>
                </a:r>
                <a:endParaRPr lang="en-US" sz="1600" dirty="0">
                  <a:solidFill>
                    <a:sysClr val="windowText" lastClr="000000"/>
                  </a:solidFill>
                </a:endParaRPr>
              </a:p>
            </c:rich>
          </c:tx>
          <c:layout>
            <c:manualLayout>
              <c:xMode val="edge"/>
              <c:yMode val="edge"/>
              <c:x val="4.6102362204724408E-3"/>
              <c:y val="0.1690975304223336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quot;M&quot;"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valAx>
      <c:valAx>
        <c:axId val="1495593039"/>
        <c:scaling>
          <c:orientation val="minMax"/>
          <c:max val="300000000"/>
        </c:scaling>
        <c:delete val="1"/>
        <c:axPos val="r"/>
        <c:numFmt formatCode="#,##0,,&quot;M&quot;_);[Red]\(#,##0,,&quot;M&quot;\)"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0.10967979002624671"/>
          <c:y val="0.90976664280601294"/>
          <c:w val="0.81334759823792835"/>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7610484500248"/>
          <c:y val="3.8865549154598486E-2"/>
          <c:w val="0.68332224941476905"/>
          <c:h val="0.79857245797686283"/>
        </c:manualLayout>
      </c:layout>
      <c:barChart>
        <c:barDir val="bar"/>
        <c:grouping val="clustered"/>
        <c:varyColors val="0"/>
        <c:ser>
          <c:idx val="3"/>
          <c:order val="1"/>
          <c:tx>
            <c:strRef>
              <c:f>'2_UCI_Most'!$W$1</c:f>
              <c:strCache>
                <c:ptCount val="1"/>
                <c:pt idx="0">
                  <c:v>zebra</c:v>
                </c:pt>
              </c:strCache>
            </c:strRef>
          </c:tx>
          <c:spPr>
            <a:solidFill>
              <a:srgbClr val="D9D9D9">
                <a:alpha val="32941"/>
              </a:srgbClr>
            </a:solidFill>
            <a:ln>
              <a:noFill/>
            </a:ln>
            <a:effectLst/>
          </c:spPr>
          <c:invertIfNegative val="0"/>
          <c:cat>
            <c:strRef>
              <c:f>'2_UCI_Most'!$S$2:$S$21</c:f>
              <c:strCache>
                <c:ptCount val="20"/>
                <c:pt idx="0">
                  <c:v>Roanoke - VA</c:v>
                </c:pt>
                <c:pt idx="1">
                  <c:v>Salisbury - MD</c:v>
                </c:pt>
                <c:pt idx="2">
                  <c:v>California-Lexington Park - MD</c:v>
                </c:pt>
                <c:pt idx="3">
                  <c:v>Wilmington - NC</c:v>
                </c:pt>
                <c:pt idx="4">
                  <c:v>Asheville - NC</c:v>
                </c:pt>
                <c:pt idx="5">
                  <c:v>Charlottesville - VA</c:v>
                </c:pt>
                <c:pt idx="6">
                  <c:v>Baltimore - MD</c:v>
                </c:pt>
                <c:pt idx="7">
                  <c:v>Burlington - NC</c:v>
                </c:pt>
                <c:pt idx="8">
                  <c:v>Winston-Salem - NC</c:v>
                </c:pt>
                <c:pt idx="9">
                  <c:v>Greensboro - NC</c:v>
                </c:pt>
                <c:pt idx="10">
                  <c:v>Washington - DC</c:v>
                </c:pt>
                <c:pt idx="11">
                  <c:v>Norfolk - VA</c:v>
                </c:pt>
                <c:pt idx="12">
                  <c:v>Raleigh - NC</c:v>
                </c:pt>
                <c:pt idx="13">
                  <c:v>Durham - NC</c:v>
                </c:pt>
                <c:pt idx="14">
                  <c:v>Charlotte - NC</c:v>
                </c:pt>
                <c:pt idx="15">
                  <c:v>Winchester - VA</c:v>
                </c:pt>
                <c:pt idx="16">
                  <c:v>Richmond - VA</c:v>
                </c:pt>
                <c:pt idx="17">
                  <c:v>Staunton-Waynesboro - VA</c:v>
                </c:pt>
                <c:pt idx="18">
                  <c:v>Fayetteville - NC</c:v>
                </c:pt>
                <c:pt idx="19">
                  <c:v>Hagerstown - MD</c:v>
                </c:pt>
              </c:strCache>
            </c:strRef>
          </c:cat>
          <c:val>
            <c:numRef>
              <c:f>'2_UCI_Most'!$W$2:$W$21</c:f>
              <c:numCache>
                <c:formatCode>General</c:formatCode>
                <c:ptCount val="20"/>
                <c:pt idx="0">
                  <c:v>0</c:v>
                </c:pt>
                <c:pt idx="1">
                  <c:v>100000000</c:v>
                </c:pt>
                <c:pt idx="2">
                  <c:v>0</c:v>
                </c:pt>
                <c:pt idx="3">
                  <c:v>100000000</c:v>
                </c:pt>
                <c:pt idx="4">
                  <c:v>0</c:v>
                </c:pt>
                <c:pt idx="5">
                  <c:v>100000000</c:v>
                </c:pt>
                <c:pt idx="6">
                  <c:v>0</c:v>
                </c:pt>
                <c:pt idx="7">
                  <c:v>100000000</c:v>
                </c:pt>
                <c:pt idx="8">
                  <c:v>0</c:v>
                </c:pt>
                <c:pt idx="9">
                  <c:v>100000000</c:v>
                </c:pt>
                <c:pt idx="10">
                  <c:v>0</c:v>
                </c:pt>
                <c:pt idx="11">
                  <c:v>100000000</c:v>
                </c:pt>
                <c:pt idx="12">
                  <c:v>0</c:v>
                </c:pt>
                <c:pt idx="13">
                  <c:v>100000000</c:v>
                </c:pt>
                <c:pt idx="14">
                  <c:v>0</c:v>
                </c:pt>
                <c:pt idx="15">
                  <c:v>100000000</c:v>
                </c:pt>
                <c:pt idx="16">
                  <c:v>0</c:v>
                </c:pt>
                <c:pt idx="17">
                  <c:v>100000000</c:v>
                </c:pt>
                <c:pt idx="18">
                  <c:v>0</c:v>
                </c:pt>
                <c:pt idx="19">
                  <c:v>100000000</c:v>
                </c:pt>
              </c:numCache>
            </c:numRef>
          </c:val>
          <c:extLst>
            <c:ext xmlns:c16="http://schemas.microsoft.com/office/drawing/2014/chart" uri="{C3380CC4-5D6E-409C-BE32-E72D297353CC}">
              <c16:uniqueId val="{00000000-3894-460A-8803-3184FE3E642E}"/>
            </c:ext>
          </c:extLst>
        </c:ser>
        <c:dLbls>
          <c:showLegendKey val="0"/>
          <c:showVal val="0"/>
          <c:showCatName val="0"/>
          <c:showSerName val="0"/>
          <c:showPercent val="0"/>
          <c:showBubbleSize val="0"/>
        </c:dLbls>
        <c:gapWidth val="0"/>
        <c:overlap val="100"/>
        <c:axId val="1755544031"/>
        <c:axId val="1755539455"/>
      </c:barChart>
      <c:barChart>
        <c:barDir val="bar"/>
        <c:grouping val="clustered"/>
        <c:varyColors val="0"/>
        <c:ser>
          <c:idx val="1"/>
          <c:order val="0"/>
          <c:tx>
            <c:strRef>
              <c:f>'2_UCI_Most'!$T$1</c:f>
              <c:strCache>
                <c:ptCount val="1"/>
                <c:pt idx="0">
                  <c:v>Under Construction as Share of Inventory</c:v>
                </c:pt>
              </c:strCache>
            </c:strRef>
          </c:tx>
          <c:spPr>
            <a:solidFill>
              <a:srgbClr val="0555B6"/>
            </a:solidFill>
            <a:ln>
              <a:noFill/>
            </a:ln>
            <a:effectLst/>
          </c:spPr>
          <c:invertIfNegative val="0"/>
          <c:dPt>
            <c:idx val="18"/>
            <c:invertIfNegative val="0"/>
            <c:bubble3D val="0"/>
            <c:spPr>
              <a:solidFill>
                <a:srgbClr val="0555B6"/>
              </a:solidFill>
              <a:ln>
                <a:noFill/>
              </a:ln>
              <a:effectLst/>
            </c:spPr>
            <c:extLst>
              <c:ext xmlns:c16="http://schemas.microsoft.com/office/drawing/2014/chart" uri="{C3380CC4-5D6E-409C-BE32-E72D297353CC}">
                <c16:uniqueId val="{00000013-3894-460A-8803-3184FE3E642E}"/>
              </c:ext>
            </c:extLst>
          </c:dPt>
          <c:dPt>
            <c:idx val="19"/>
            <c:invertIfNegative val="0"/>
            <c:bubble3D val="0"/>
            <c:spPr>
              <a:solidFill>
                <a:srgbClr val="0555B6"/>
              </a:solidFill>
              <a:ln>
                <a:noFill/>
              </a:ln>
              <a:effectLst/>
            </c:spPr>
            <c:extLst>
              <c:ext xmlns:c16="http://schemas.microsoft.com/office/drawing/2014/chart" uri="{C3380CC4-5D6E-409C-BE32-E72D297353CC}">
                <c16:uniqueId val="{00000014-3894-460A-8803-3184FE3E642E}"/>
              </c:ext>
            </c:extLst>
          </c:dPt>
          <c:dLbls>
            <c:dLbl>
              <c:idx val="0"/>
              <c:tx>
                <c:rich>
                  <a:bodyPr/>
                  <a:lstStyle/>
                  <a:p>
                    <a:r>
                      <a:rPr lang="en-US" dirty="0"/>
                      <a:t>365K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3894-460A-8803-3184FE3E642E}"/>
                </c:ext>
              </c:extLst>
            </c:dLbl>
            <c:dLbl>
              <c:idx val="1"/>
              <c:tx>
                <c:rich>
                  <a:bodyPr/>
                  <a:lstStyle/>
                  <a:p>
                    <a:r>
                      <a:rPr lang="en-US" dirty="0"/>
                      <a:t>154K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3894-460A-8803-3184FE3E642E}"/>
                </c:ext>
              </c:extLst>
            </c:dLbl>
            <c:dLbl>
              <c:idx val="2"/>
              <c:tx>
                <c:rich>
                  <a:bodyPr/>
                  <a:lstStyle/>
                  <a:p>
                    <a:r>
                      <a:rPr lang="en-US" dirty="0"/>
                      <a:t>20K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3894-460A-8803-3184FE3E642E}"/>
                </c:ext>
              </c:extLst>
            </c:dLbl>
            <c:dLbl>
              <c:idx val="3"/>
              <c:tx>
                <c:rich>
                  <a:bodyPr/>
                  <a:lstStyle/>
                  <a:p>
                    <a:r>
                      <a:rPr lang="en-US" dirty="0"/>
                      <a:t>271K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3894-460A-8803-3184FE3E642E}"/>
                </c:ext>
              </c:extLst>
            </c:dLbl>
            <c:dLbl>
              <c:idx val="4"/>
              <c:tx>
                <c:rich>
                  <a:bodyPr/>
                  <a:lstStyle/>
                  <a:p>
                    <a:r>
                      <a:rPr lang="en-US" dirty="0"/>
                      <a:t>606K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3894-460A-8803-3184FE3E642E}"/>
                </c:ext>
              </c:extLst>
            </c:dLbl>
            <c:dLbl>
              <c:idx val="5"/>
              <c:tx>
                <c:rich>
                  <a:bodyPr/>
                  <a:lstStyle/>
                  <a:p>
                    <a:r>
                      <a:rPr lang="en-US" dirty="0"/>
                      <a:t>115K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3894-460A-8803-3184FE3E642E}"/>
                </c:ext>
              </c:extLst>
            </c:dLbl>
            <c:dLbl>
              <c:idx val="6"/>
              <c:tx>
                <c:rich>
                  <a:bodyPr/>
                  <a:lstStyle/>
                  <a:p>
                    <a:r>
                      <a:rPr lang="en-US" dirty="0"/>
                      <a:t>5.8M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3894-460A-8803-3184FE3E642E}"/>
                </c:ext>
              </c:extLst>
            </c:dLbl>
            <c:dLbl>
              <c:idx val="7"/>
              <c:tx>
                <c:rich>
                  <a:bodyPr/>
                  <a:lstStyle/>
                  <a:p>
                    <a:r>
                      <a:rPr lang="en-US" dirty="0"/>
                      <a:t>697K</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3894-460A-8803-3184FE3E642E}"/>
                </c:ext>
              </c:extLst>
            </c:dLbl>
            <c:dLbl>
              <c:idx val="8"/>
              <c:tx>
                <c:rich>
                  <a:bodyPr/>
                  <a:lstStyle/>
                  <a:p>
                    <a:r>
                      <a:rPr lang="en-US" dirty="0"/>
                      <a:t>2.4M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9-3894-460A-8803-3184FE3E642E}"/>
                </c:ext>
              </c:extLst>
            </c:dLbl>
            <c:dLbl>
              <c:idx val="9"/>
              <c:tx>
                <c:rich>
                  <a:bodyPr/>
                  <a:lstStyle/>
                  <a:p>
                    <a:r>
                      <a:rPr lang="en-US" dirty="0"/>
                      <a:t>4.5M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3894-460A-8803-3184FE3E642E}"/>
                </c:ext>
              </c:extLst>
            </c:dLbl>
            <c:dLbl>
              <c:idx val="10"/>
              <c:tx>
                <c:rich>
                  <a:bodyPr/>
                  <a:lstStyle/>
                  <a:p>
                    <a:r>
                      <a:rPr lang="en-US" dirty="0"/>
                      <a:t>8.3M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3894-460A-8803-3184FE3E642E}"/>
                </c:ext>
              </c:extLst>
            </c:dLbl>
            <c:dLbl>
              <c:idx val="11"/>
              <c:tx>
                <c:rich>
                  <a:bodyPr/>
                  <a:lstStyle/>
                  <a:p>
                    <a:r>
                      <a:rPr lang="en-US" dirty="0"/>
                      <a:t>4.5M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3894-460A-8803-3184FE3E642E}"/>
                </c:ext>
              </c:extLst>
            </c:dLbl>
            <c:dLbl>
              <c:idx val="12"/>
              <c:tx>
                <c:rich>
                  <a:bodyPr/>
                  <a:lstStyle/>
                  <a:p>
                    <a:r>
                      <a:rPr lang="en-US" dirty="0"/>
                      <a:t>4.5M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3894-460A-8803-3184FE3E642E}"/>
                </c:ext>
              </c:extLst>
            </c:dLbl>
            <c:dLbl>
              <c:idx val="13"/>
              <c:tx>
                <c:rich>
                  <a:bodyPr/>
                  <a:lstStyle/>
                  <a:p>
                    <a:r>
                      <a:rPr lang="en-US" dirty="0"/>
                      <a:t>2.5M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E-3894-460A-8803-3184FE3E642E}"/>
                </c:ext>
              </c:extLst>
            </c:dLbl>
            <c:dLbl>
              <c:idx val="14"/>
              <c:tx>
                <c:rich>
                  <a:bodyPr/>
                  <a:lstStyle/>
                  <a:p>
                    <a:r>
                      <a:rPr lang="en-US" dirty="0"/>
                      <a:t>21.9M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3894-460A-8803-3184FE3E642E}"/>
                </c:ext>
              </c:extLst>
            </c:dLbl>
            <c:dLbl>
              <c:idx val="15"/>
              <c:tx>
                <c:rich>
                  <a:bodyPr/>
                  <a:lstStyle/>
                  <a:p>
                    <a:r>
                      <a:rPr lang="en-US" dirty="0"/>
                      <a:t>1.8M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3894-460A-8803-3184FE3E642E}"/>
                </c:ext>
              </c:extLst>
            </c:dLbl>
            <c:dLbl>
              <c:idx val="16"/>
              <c:tx>
                <c:rich>
                  <a:bodyPr/>
                  <a:lstStyle/>
                  <a:p>
                    <a:r>
                      <a:rPr lang="en-US" dirty="0"/>
                      <a:t>12.5M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3894-460A-8803-3184FE3E642E}"/>
                </c:ext>
              </c:extLst>
            </c:dLbl>
            <c:dLbl>
              <c:idx val="17"/>
              <c:tx>
                <c:rich>
                  <a:bodyPr/>
                  <a:lstStyle/>
                  <a:p>
                    <a:r>
                      <a:rPr lang="en-US" dirty="0"/>
                      <a:t>1.0M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3894-460A-8803-3184FE3E642E}"/>
                </c:ext>
              </c:extLst>
            </c:dLbl>
            <c:dLbl>
              <c:idx val="18"/>
              <c:tx>
                <c:rich>
                  <a:bodyPr/>
                  <a:lstStyle/>
                  <a:p>
                    <a:r>
                      <a:rPr lang="en-US" dirty="0"/>
                      <a:t>1.7M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3-3894-460A-8803-3184FE3E642E}"/>
                </c:ext>
              </c:extLst>
            </c:dLbl>
            <c:dLbl>
              <c:idx val="19"/>
              <c:tx>
                <c:rich>
                  <a:bodyPr/>
                  <a:lstStyle/>
                  <a:p>
                    <a:r>
                      <a:rPr lang="en-US" dirty="0"/>
                      <a:t>7.8M</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3894-460A-8803-3184FE3E642E}"/>
                </c:ext>
              </c:extLst>
            </c:dLbl>
            <c:numFmt formatCode="0.0%" sourceLinked="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Arial"/>
                    <a:ea typeface="Arial"/>
                    <a:cs typeface="Arial"/>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'2_UCI_Most'!$S$2:$S$21</c:f>
              <c:strCache>
                <c:ptCount val="20"/>
                <c:pt idx="0">
                  <c:v>Roanoke - VA</c:v>
                </c:pt>
                <c:pt idx="1">
                  <c:v>Salisbury - MD</c:v>
                </c:pt>
                <c:pt idx="2">
                  <c:v>California-Lexington Park - MD</c:v>
                </c:pt>
                <c:pt idx="3">
                  <c:v>Wilmington - NC</c:v>
                </c:pt>
                <c:pt idx="4">
                  <c:v>Asheville - NC</c:v>
                </c:pt>
                <c:pt idx="5">
                  <c:v>Charlottesville - VA</c:v>
                </c:pt>
                <c:pt idx="6">
                  <c:v>Baltimore - MD</c:v>
                </c:pt>
                <c:pt idx="7">
                  <c:v>Burlington - NC</c:v>
                </c:pt>
                <c:pt idx="8">
                  <c:v>Winston-Salem - NC</c:v>
                </c:pt>
                <c:pt idx="9">
                  <c:v>Greensboro - NC</c:v>
                </c:pt>
                <c:pt idx="10">
                  <c:v>Washington - DC</c:v>
                </c:pt>
                <c:pt idx="11">
                  <c:v>Norfolk - VA</c:v>
                </c:pt>
                <c:pt idx="12">
                  <c:v>Raleigh - NC</c:v>
                </c:pt>
                <c:pt idx="13">
                  <c:v>Durham - NC</c:v>
                </c:pt>
                <c:pt idx="14">
                  <c:v>Charlotte - NC</c:v>
                </c:pt>
                <c:pt idx="15">
                  <c:v>Winchester - VA</c:v>
                </c:pt>
                <c:pt idx="16">
                  <c:v>Richmond - VA</c:v>
                </c:pt>
                <c:pt idx="17">
                  <c:v>Staunton-Waynesboro - VA</c:v>
                </c:pt>
                <c:pt idx="18">
                  <c:v>Fayetteville - NC</c:v>
                </c:pt>
                <c:pt idx="19">
                  <c:v>Hagerstown - MD</c:v>
                </c:pt>
              </c:strCache>
            </c:strRef>
          </c:cat>
          <c:val>
            <c:numRef>
              <c:f>'2_UCI_Most'!$T$2:$T$21</c:f>
              <c:numCache>
                <c:formatCode>0.0%</c:formatCode>
                <c:ptCount val="20"/>
                <c:pt idx="0">
                  <c:v>9.2079384336549996E-3</c:v>
                </c:pt>
                <c:pt idx="1">
                  <c:v>9.2240251392144527E-3</c:v>
                </c:pt>
                <c:pt idx="2">
                  <c:v>1.3806125466913496E-2</c:v>
                </c:pt>
                <c:pt idx="3">
                  <c:v>1.5649695668484093E-2</c:v>
                </c:pt>
                <c:pt idx="4">
                  <c:v>1.765524990553435E-2</c:v>
                </c:pt>
                <c:pt idx="5">
                  <c:v>2.0393086495414391E-2</c:v>
                </c:pt>
                <c:pt idx="6">
                  <c:v>2.2777888105814142E-2</c:v>
                </c:pt>
                <c:pt idx="7">
                  <c:v>2.3044088120817575E-2</c:v>
                </c:pt>
                <c:pt idx="8">
                  <c:v>2.3940035346622007E-2</c:v>
                </c:pt>
                <c:pt idx="9">
                  <c:v>2.7616536168255094E-2</c:v>
                </c:pt>
                <c:pt idx="10">
                  <c:v>2.8483220621485568E-2</c:v>
                </c:pt>
                <c:pt idx="11">
                  <c:v>3.5720035762895633E-2</c:v>
                </c:pt>
                <c:pt idx="12">
                  <c:v>4.6198492221356344E-2</c:v>
                </c:pt>
                <c:pt idx="13">
                  <c:v>5.3047592476392368E-2</c:v>
                </c:pt>
                <c:pt idx="14">
                  <c:v>6.2323255182244179E-2</c:v>
                </c:pt>
                <c:pt idx="15">
                  <c:v>8.1662966323787126E-2</c:v>
                </c:pt>
                <c:pt idx="16">
                  <c:v>9.0158520263763503E-2</c:v>
                </c:pt>
                <c:pt idx="17">
                  <c:v>9.5625183790884263E-2</c:v>
                </c:pt>
                <c:pt idx="18">
                  <c:v>0.10407608305326534</c:v>
                </c:pt>
                <c:pt idx="19">
                  <c:v>0.17155031430684325</c:v>
                </c:pt>
              </c:numCache>
            </c:numRef>
          </c:val>
          <c:extLst>
            <c:ext xmlns:c15="http://schemas.microsoft.com/office/drawing/2012/chart" uri="{02D57815-91ED-43cb-92C2-25804820EDAC}">
              <c15:datalabelsRange>
                <c15:f>'2_UCI_Most'!$U$2:$U$21</c15:f>
                <c15:dlblRangeCache>
                  <c:ptCount val="20"/>
                  <c:pt idx="0">
                    <c:v>19,000</c:v>
                  </c:pt>
                  <c:pt idx="1">
                    <c:v>32,093</c:v>
                  </c:pt>
                  <c:pt idx="2">
                    <c:v>90,000</c:v>
                  </c:pt>
                  <c:pt idx="3">
                    <c:v>50,250</c:v>
                  </c:pt>
                  <c:pt idx="4">
                    <c:v>307,000</c:v>
                  </c:pt>
                  <c:pt idx="5">
                    <c:v>365,000</c:v>
                  </c:pt>
                  <c:pt idx="6">
                    <c:v>153,900</c:v>
                  </c:pt>
                  <c:pt idx="7">
                    <c:v>20,166</c:v>
                  </c:pt>
                  <c:pt idx="8">
                    <c:v>271,373</c:v>
                  </c:pt>
                  <c:pt idx="9">
                    <c:v>606,384</c:v>
                  </c:pt>
                  <c:pt idx="10">
                    <c:v>115,000</c:v>
                  </c:pt>
                  <c:pt idx="11">
                    <c:v>5,846,720</c:v>
                  </c:pt>
                  <c:pt idx="12">
                    <c:v>697,675</c:v>
                  </c:pt>
                  <c:pt idx="13">
                    <c:v>2,431,199</c:v>
                  </c:pt>
                  <c:pt idx="14">
                    <c:v>4,586,577</c:v>
                  </c:pt>
                  <c:pt idx="15">
                    <c:v>8,335,790</c:v>
                  </c:pt>
                  <c:pt idx="16">
                    <c:v>4,547,943</c:v>
                  </c:pt>
                  <c:pt idx="17">
                    <c:v>4,475,802</c:v>
                  </c:pt>
                  <c:pt idx="18">
                    <c:v>2,511,699</c:v>
                  </c:pt>
                  <c:pt idx="19">
                    <c:v>21,920,688</c:v>
                  </c:pt>
                </c15:dlblRangeCache>
              </c15:datalabelsRange>
            </c:ext>
            <c:ext xmlns:c16="http://schemas.microsoft.com/office/drawing/2014/chart" uri="{C3380CC4-5D6E-409C-BE32-E72D297353CC}">
              <c16:uniqueId val="{00000015-3894-460A-8803-3184FE3E642E}"/>
            </c:ext>
          </c:extLst>
        </c:ser>
        <c:dLbls>
          <c:showLegendKey val="0"/>
          <c:showVal val="0"/>
          <c:showCatName val="0"/>
          <c:showSerName val="0"/>
          <c:showPercent val="0"/>
          <c:showBubbleSize val="0"/>
        </c:dLbls>
        <c:gapWidth val="25"/>
        <c:overlap val="100"/>
        <c:axId val="1216507727"/>
        <c:axId val="1216505647"/>
      </c:barChart>
      <c:catAx>
        <c:axId val="1755544031"/>
        <c:scaling>
          <c:orientation val="minMax"/>
        </c:scaling>
        <c:delete val="0"/>
        <c:axPos val="l"/>
        <c:numFmt formatCode="yy" sourceLinked="0"/>
        <c:majorTickMark val="none"/>
        <c:minorTickMark val="none"/>
        <c:tickLblPos val="nextTo"/>
        <c:spPr>
          <a:noFill/>
          <a:ln w="6350" cap="flat" cmpd="sng" algn="ctr">
            <a:solidFill>
              <a:srgbClr val="898989"/>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crossAx val="1755539455"/>
        <c:crosses val="autoZero"/>
        <c:auto val="0"/>
        <c:lblAlgn val="ctr"/>
        <c:lblOffset val="100"/>
        <c:tickLblSkip val="1"/>
        <c:noMultiLvlLbl val="0"/>
      </c:catAx>
      <c:valAx>
        <c:axId val="1755539455"/>
        <c:scaling>
          <c:orientation val="minMax"/>
          <c:max val="0.2"/>
          <c:min val="0"/>
        </c:scaling>
        <c:delete val="0"/>
        <c:axPos val="b"/>
        <c:majorGridlines>
          <c:spPr>
            <a:ln w="6350" cap="flat" cmpd="sng" algn="ctr">
              <a:solidFill>
                <a:schemeClr val="bg2"/>
              </a:solidFill>
              <a:round/>
            </a:ln>
            <a:effectLst/>
          </c:spPr>
        </c:majorGridlines>
        <c:numFmt formatCode="0%" sourceLinked="0"/>
        <c:majorTickMark val="out"/>
        <c:minorTickMark val="none"/>
        <c:tickLblPos val="nextTo"/>
        <c:spPr>
          <a:noFill/>
          <a:ln w="15875">
            <a:solidFill>
              <a:schemeClr val="bg2">
                <a:lumMod val="75000"/>
              </a:schemeClr>
            </a:solidFill>
          </a:ln>
          <a:effectLst/>
        </c:spPr>
        <c:txPr>
          <a:bodyPr rot="-600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crossAx val="1755544031"/>
        <c:crosses val="autoZero"/>
        <c:crossBetween val="between"/>
        <c:majorUnit val="2.0000000000000004E-2"/>
      </c:valAx>
      <c:valAx>
        <c:axId val="1216505647"/>
        <c:scaling>
          <c:orientation val="minMax"/>
          <c:max val="0.12000000000000001"/>
          <c:min val="0"/>
        </c:scaling>
        <c:delete val="1"/>
        <c:axPos val="t"/>
        <c:numFmt formatCode="0.0%" sourceLinked="1"/>
        <c:majorTickMark val="out"/>
        <c:minorTickMark val="none"/>
        <c:tickLblPos val="nextTo"/>
        <c:crossAx val="1216507727"/>
        <c:crosses val="max"/>
        <c:crossBetween val="between"/>
        <c:majorUnit val="2.0000000000000004E-2"/>
      </c:valAx>
      <c:catAx>
        <c:axId val="1216507727"/>
        <c:scaling>
          <c:orientation val="minMax"/>
        </c:scaling>
        <c:delete val="1"/>
        <c:axPos val="l"/>
        <c:numFmt formatCode="General" sourceLinked="1"/>
        <c:majorTickMark val="out"/>
        <c:minorTickMark val="none"/>
        <c:tickLblPos val="nextTo"/>
        <c:crossAx val="1216505647"/>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0"/>
          <c:y val="0.91943436354981423"/>
          <c:w val="0.97090937363298335"/>
          <c:h val="4.7979440069991254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legend>
    <c:plotVisOnly val="1"/>
    <c:dispBlanksAs val="gap"/>
    <c:showDLblsOverMax val="0"/>
  </c:chart>
  <c:spPr>
    <a:noFill/>
    <a:ln w="9525" cap="flat" cmpd="sng" algn="ctr">
      <a:noFill/>
      <a:round/>
    </a:ln>
    <a:effectLst/>
  </c:spPr>
  <c:txPr>
    <a:bodyPr/>
    <a:lstStyle/>
    <a:p>
      <a:pPr>
        <a:defRPr sz="1600">
          <a:solidFill>
            <a:srgbClr val="000000"/>
          </a:solidFill>
          <a:latin typeface="Arial"/>
          <a:ea typeface="Arial"/>
          <a:cs typeface="Aria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66623040199818"/>
          <c:y val="3.4952641308645394E-2"/>
          <c:w val="0.78285317954357903"/>
          <c:h val="0.75387789524148785"/>
        </c:manualLayout>
      </c:layout>
      <c:barChart>
        <c:barDir val="col"/>
        <c:grouping val="stacked"/>
        <c:varyColors val="0"/>
        <c:ser>
          <c:idx val="3"/>
          <c:order val="3"/>
          <c:tx>
            <c:strRef>
              <c:f>'1_NA'!$Z$1</c:f>
              <c:strCache>
                <c:ptCount val="1"/>
                <c:pt idx="0">
                  <c:v>zebra</c:v>
                </c:pt>
              </c:strCache>
            </c:strRef>
          </c:tx>
          <c:spPr>
            <a:solidFill>
              <a:srgbClr val="D9D9D9">
                <a:alpha val="32549"/>
              </a:srgbClr>
            </a:solidFill>
            <a:ln>
              <a:noFill/>
            </a:ln>
            <a:effectLst/>
          </c:spPr>
          <c:invertIfNegative val="0"/>
          <c:cat>
            <c:numRef>
              <c:f>'1_NA'!$S$42:$S$61</c:f>
              <c:numCache>
                <c:formatCode>m/d/yyyy</c:formatCode>
                <c:ptCount val="20"/>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pt idx="13">
                  <c:v>44287</c:v>
                </c:pt>
                <c:pt idx="14">
                  <c:v>44378</c:v>
                </c:pt>
                <c:pt idx="15">
                  <c:v>44470</c:v>
                </c:pt>
                <c:pt idx="16">
                  <c:v>44562</c:v>
                </c:pt>
                <c:pt idx="17">
                  <c:v>44652</c:v>
                </c:pt>
                <c:pt idx="18">
                  <c:v>44743</c:v>
                </c:pt>
                <c:pt idx="19">
                  <c:v>44835</c:v>
                </c:pt>
              </c:numCache>
            </c:numRef>
          </c:cat>
          <c:val>
            <c:numRef>
              <c:f>'1_NA'!$Z$42:$Z$61</c:f>
              <c:numCache>
                <c:formatCode>General</c:formatCode>
                <c:ptCount val="20"/>
                <c:pt idx="0">
                  <c:v>100000000376832</c:v>
                </c:pt>
                <c:pt idx="1">
                  <c:v>100000000376832</c:v>
                </c:pt>
                <c:pt idx="2">
                  <c:v>100000000376832</c:v>
                </c:pt>
                <c:pt idx="3">
                  <c:v>100000000376832</c:v>
                </c:pt>
                <c:pt idx="4">
                  <c:v>0</c:v>
                </c:pt>
                <c:pt idx="5">
                  <c:v>0</c:v>
                </c:pt>
                <c:pt idx="6">
                  <c:v>0</c:v>
                </c:pt>
                <c:pt idx="7">
                  <c:v>0</c:v>
                </c:pt>
                <c:pt idx="8">
                  <c:v>100000000376832</c:v>
                </c:pt>
                <c:pt idx="9">
                  <c:v>100000000376832</c:v>
                </c:pt>
                <c:pt idx="10">
                  <c:v>100000000376832</c:v>
                </c:pt>
                <c:pt idx="11">
                  <c:v>100000000376832</c:v>
                </c:pt>
                <c:pt idx="12">
                  <c:v>0</c:v>
                </c:pt>
                <c:pt idx="13">
                  <c:v>0</c:v>
                </c:pt>
                <c:pt idx="14">
                  <c:v>0</c:v>
                </c:pt>
                <c:pt idx="15">
                  <c:v>0</c:v>
                </c:pt>
                <c:pt idx="16">
                  <c:v>100000000376832</c:v>
                </c:pt>
                <c:pt idx="17">
                  <c:v>100000000376832</c:v>
                </c:pt>
                <c:pt idx="18">
                  <c:v>100000000376832</c:v>
                </c:pt>
                <c:pt idx="19">
                  <c:v>100000000376832</c:v>
                </c:pt>
              </c:numCache>
            </c:numRef>
          </c:val>
          <c:extLst>
            <c:ext xmlns:c16="http://schemas.microsoft.com/office/drawing/2014/chart" uri="{C3380CC4-5D6E-409C-BE32-E72D297353CC}">
              <c16:uniqueId val="{00000000-CFD4-4C4E-8709-312009788C2D}"/>
            </c:ext>
          </c:extLst>
        </c:ser>
        <c:ser>
          <c:idx val="4"/>
          <c:order val="4"/>
          <c:tx>
            <c:strRef>
              <c:f>'1_NA'!$AA$1</c:f>
              <c:strCache>
                <c:ptCount val="1"/>
                <c:pt idx="0">
                  <c:v>zebra2</c:v>
                </c:pt>
              </c:strCache>
            </c:strRef>
          </c:tx>
          <c:spPr>
            <a:solidFill>
              <a:srgbClr val="D9D9D9">
                <a:alpha val="33000"/>
              </a:srgbClr>
            </a:solidFill>
            <a:ln>
              <a:noFill/>
            </a:ln>
            <a:effectLst/>
          </c:spPr>
          <c:invertIfNegative val="0"/>
          <c:cat>
            <c:numRef>
              <c:f>'1_NA'!$S$42:$S$61</c:f>
              <c:numCache>
                <c:formatCode>m/d/yyyy</c:formatCode>
                <c:ptCount val="20"/>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pt idx="13">
                  <c:v>44287</c:v>
                </c:pt>
                <c:pt idx="14">
                  <c:v>44378</c:v>
                </c:pt>
                <c:pt idx="15">
                  <c:v>44470</c:v>
                </c:pt>
                <c:pt idx="16">
                  <c:v>44562</c:v>
                </c:pt>
                <c:pt idx="17">
                  <c:v>44652</c:v>
                </c:pt>
                <c:pt idx="18">
                  <c:v>44743</c:v>
                </c:pt>
                <c:pt idx="19">
                  <c:v>44835</c:v>
                </c:pt>
              </c:numCache>
            </c:numRef>
          </c:cat>
          <c:val>
            <c:numRef>
              <c:f>'1_NA'!$AA$42:$AA$61</c:f>
              <c:numCache>
                <c:formatCode>General</c:formatCode>
                <c:ptCount val="20"/>
                <c:pt idx="0">
                  <c:v>-100000000376832</c:v>
                </c:pt>
                <c:pt idx="1">
                  <c:v>-100000000376832</c:v>
                </c:pt>
                <c:pt idx="2">
                  <c:v>-100000000376832</c:v>
                </c:pt>
                <c:pt idx="3">
                  <c:v>-100000000376832</c:v>
                </c:pt>
                <c:pt idx="4">
                  <c:v>0</c:v>
                </c:pt>
                <c:pt idx="5">
                  <c:v>0</c:v>
                </c:pt>
                <c:pt idx="6">
                  <c:v>0</c:v>
                </c:pt>
                <c:pt idx="7">
                  <c:v>0</c:v>
                </c:pt>
                <c:pt idx="8">
                  <c:v>-100000000376832</c:v>
                </c:pt>
                <c:pt idx="9">
                  <c:v>-100000000376832</c:v>
                </c:pt>
                <c:pt idx="10">
                  <c:v>-100000000376832</c:v>
                </c:pt>
                <c:pt idx="11">
                  <c:v>-100000000376832</c:v>
                </c:pt>
                <c:pt idx="12">
                  <c:v>0</c:v>
                </c:pt>
                <c:pt idx="13">
                  <c:v>0</c:v>
                </c:pt>
                <c:pt idx="14">
                  <c:v>0</c:v>
                </c:pt>
                <c:pt idx="15">
                  <c:v>0</c:v>
                </c:pt>
                <c:pt idx="16">
                  <c:v>-100000000376832</c:v>
                </c:pt>
                <c:pt idx="17">
                  <c:v>-100000000376832</c:v>
                </c:pt>
                <c:pt idx="18">
                  <c:v>-100000000376832</c:v>
                </c:pt>
                <c:pt idx="19">
                  <c:v>-100000000376832</c:v>
                </c:pt>
              </c:numCache>
            </c:numRef>
          </c:val>
          <c:extLst>
            <c:ext xmlns:c16="http://schemas.microsoft.com/office/drawing/2014/chart" uri="{C3380CC4-5D6E-409C-BE32-E72D297353CC}">
              <c16:uniqueId val="{00000001-CFD4-4C4E-8709-312009788C2D}"/>
            </c:ext>
          </c:extLst>
        </c:ser>
        <c:dLbls>
          <c:showLegendKey val="0"/>
          <c:showVal val="0"/>
          <c:showCatName val="0"/>
          <c:showSerName val="0"/>
          <c:showPercent val="0"/>
          <c:showBubbleSize val="0"/>
        </c:dLbls>
        <c:gapWidth val="0"/>
        <c:overlap val="100"/>
        <c:axId val="1755544031"/>
        <c:axId val="1755539455"/>
      </c:barChart>
      <c:lineChart>
        <c:grouping val="standard"/>
        <c:varyColors val="0"/>
        <c:ser>
          <c:idx val="1"/>
          <c:order val="0"/>
          <c:tx>
            <c:strRef>
              <c:f>'1_NA'!$T$1</c:f>
              <c:strCache>
                <c:ptCount val="1"/>
                <c:pt idx="0">
                  <c:v>1 &amp; 2 Star</c:v>
                </c:pt>
              </c:strCache>
            </c:strRef>
          </c:tx>
          <c:spPr>
            <a:ln w="50800" cap="rnd">
              <a:solidFill>
                <a:srgbClr val="0555B6"/>
              </a:solidFill>
              <a:round/>
            </a:ln>
            <a:effectLst/>
          </c:spPr>
          <c:marker>
            <c:symbol val="none"/>
          </c:marker>
          <c:dLbls>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0F-415E-A0CA-0CA04852D41C}"/>
                </c:ext>
              </c:extLst>
            </c:dLbl>
            <c:numFmt formatCode="##0.0,,&quot;M&quot;_);[Red]\(##0.0,,&quot;M&quot;\)"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'1_NA'!$S$42:$S$61</c:f>
              <c:numCache>
                <c:formatCode>m/d/yyyy</c:formatCode>
                <c:ptCount val="20"/>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pt idx="13">
                  <c:v>44287</c:v>
                </c:pt>
                <c:pt idx="14">
                  <c:v>44378</c:v>
                </c:pt>
                <c:pt idx="15">
                  <c:v>44470</c:v>
                </c:pt>
                <c:pt idx="16">
                  <c:v>44562</c:v>
                </c:pt>
                <c:pt idx="17">
                  <c:v>44652</c:v>
                </c:pt>
                <c:pt idx="18">
                  <c:v>44743</c:v>
                </c:pt>
                <c:pt idx="19">
                  <c:v>44835</c:v>
                </c:pt>
              </c:numCache>
            </c:numRef>
          </c:cat>
          <c:val>
            <c:numRef>
              <c:f>'1_NA'!$T$42:$T$61</c:f>
              <c:numCache>
                <c:formatCode>General</c:formatCode>
                <c:ptCount val="20"/>
                <c:pt idx="0">
                  <c:v>-98576</c:v>
                </c:pt>
                <c:pt idx="1">
                  <c:v>-706580</c:v>
                </c:pt>
                <c:pt idx="2">
                  <c:v>145547</c:v>
                </c:pt>
                <c:pt idx="3">
                  <c:v>617340</c:v>
                </c:pt>
                <c:pt idx="4">
                  <c:v>-748776</c:v>
                </c:pt>
                <c:pt idx="5">
                  <c:v>-811324</c:v>
                </c:pt>
                <c:pt idx="6">
                  <c:v>-2946912</c:v>
                </c:pt>
                <c:pt idx="7">
                  <c:v>-5694583</c:v>
                </c:pt>
                <c:pt idx="8">
                  <c:v>-7642529</c:v>
                </c:pt>
                <c:pt idx="9">
                  <c:v>-12270113</c:v>
                </c:pt>
                <c:pt idx="10">
                  <c:v>-19947293</c:v>
                </c:pt>
                <c:pt idx="11">
                  <c:v>-22882912</c:v>
                </c:pt>
                <c:pt idx="12">
                  <c:v>-26431374</c:v>
                </c:pt>
                <c:pt idx="13">
                  <c:v>-26639358</c:v>
                </c:pt>
                <c:pt idx="14">
                  <c:v>-23787254</c:v>
                </c:pt>
                <c:pt idx="15">
                  <c:v>-22073192</c:v>
                </c:pt>
                <c:pt idx="16">
                  <c:v>-21999062</c:v>
                </c:pt>
                <c:pt idx="17">
                  <c:v>-22172266</c:v>
                </c:pt>
                <c:pt idx="18">
                  <c:v>-22802054</c:v>
                </c:pt>
              </c:numCache>
            </c:numRef>
          </c:val>
          <c:smooth val="0"/>
          <c:extLst>
            <c:ext xmlns:c16="http://schemas.microsoft.com/office/drawing/2014/chart" uri="{C3380CC4-5D6E-409C-BE32-E72D297353CC}">
              <c16:uniqueId val="{00000002-CFD4-4C4E-8709-312009788C2D}"/>
            </c:ext>
          </c:extLst>
        </c:ser>
        <c:ser>
          <c:idx val="0"/>
          <c:order val="1"/>
          <c:tx>
            <c:strRef>
              <c:f>'1_NA'!$U$1</c:f>
              <c:strCache>
                <c:ptCount val="1"/>
                <c:pt idx="0">
                  <c:v>3 Star</c:v>
                </c:pt>
              </c:strCache>
            </c:strRef>
          </c:tx>
          <c:spPr>
            <a:ln w="50800" cap="rnd">
              <a:solidFill>
                <a:srgbClr val="FFC000"/>
              </a:solidFill>
              <a:round/>
            </a:ln>
            <a:effectLst/>
          </c:spPr>
          <c:marker>
            <c:symbol val="none"/>
          </c:marker>
          <c:dLbls>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0F-415E-A0CA-0CA04852D41C}"/>
                </c:ext>
              </c:extLst>
            </c:dLbl>
            <c:numFmt formatCode="##0.0,,&quot;M&quot;_);[Red]\(##0.0,,&quot;M&quot;\)"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'1_NA'!$S$42:$S$61</c:f>
              <c:numCache>
                <c:formatCode>m/d/yyyy</c:formatCode>
                <c:ptCount val="20"/>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pt idx="13">
                  <c:v>44287</c:v>
                </c:pt>
                <c:pt idx="14">
                  <c:v>44378</c:v>
                </c:pt>
                <c:pt idx="15">
                  <c:v>44470</c:v>
                </c:pt>
                <c:pt idx="16">
                  <c:v>44562</c:v>
                </c:pt>
                <c:pt idx="17">
                  <c:v>44652</c:v>
                </c:pt>
                <c:pt idx="18">
                  <c:v>44743</c:v>
                </c:pt>
                <c:pt idx="19">
                  <c:v>44835</c:v>
                </c:pt>
              </c:numCache>
            </c:numRef>
          </c:cat>
          <c:val>
            <c:numRef>
              <c:f>'1_NA'!$U$42:$U$61</c:f>
              <c:numCache>
                <c:formatCode>General</c:formatCode>
                <c:ptCount val="20"/>
                <c:pt idx="0">
                  <c:v>5347983</c:v>
                </c:pt>
                <c:pt idx="1">
                  <c:v>7413882</c:v>
                </c:pt>
                <c:pt idx="2">
                  <c:v>14548357</c:v>
                </c:pt>
                <c:pt idx="3">
                  <c:v>14824717</c:v>
                </c:pt>
                <c:pt idx="4">
                  <c:v>13630441</c:v>
                </c:pt>
                <c:pt idx="5">
                  <c:v>15022924</c:v>
                </c:pt>
                <c:pt idx="6">
                  <c:v>15302253</c:v>
                </c:pt>
                <c:pt idx="7">
                  <c:v>14254851</c:v>
                </c:pt>
                <c:pt idx="8">
                  <c:v>11463718</c:v>
                </c:pt>
                <c:pt idx="9">
                  <c:v>4035758</c:v>
                </c:pt>
                <c:pt idx="10">
                  <c:v>-12638254</c:v>
                </c:pt>
                <c:pt idx="11">
                  <c:v>-26591606</c:v>
                </c:pt>
                <c:pt idx="12">
                  <c:v>-42637801</c:v>
                </c:pt>
                <c:pt idx="13">
                  <c:v>-50703268</c:v>
                </c:pt>
                <c:pt idx="14">
                  <c:v>-50464686</c:v>
                </c:pt>
                <c:pt idx="15">
                  <c:v>-46504805</c:v>
                </c:pt>
                <c:pt idx="16">
                  <c:v>-44773549</c:v>
                </c:pt>
                <c:pt idx="17">
                  <c:v>-48207787</c:v>
                </c:pt>
                <c:pt idx="18">
                  <c:v>-49539579</c:v>
                </c:pt>
              </c:numCache>
            </c:numRef>
          </c:val>
          <c:smooth val="0"/>
          <c:extLst>
            <c:ext xmlns:c16="http://schemas.microsoft.com/office/drawing/2014/chart" uri="{C3380CC4-5D6E-409C-BE32-E72D297353CC}">
              <c16:uniqueId val="{00000003-CFD4-4C4E-8709-312009788C2D}"/>
            </c:ext>
          </c:extLst>
        </c:ser>
        <c:ser>
          <c:idx val="2"/>
          <c:order val="2"/>
          <c:tx>
            <c:strRef>
              <c:f>'1_NA'!$V$1</c:f>
              <c:strCache>
                <c:ptCount val="1"/>
                <c:pt idx="0">
                  <c:v>4 &amp; 5 Star</c:v>
                </c:pt>
              </c:strCache>
            </c:strRef>
          </c:tx>
          <c:spPr>
            <a:ln w="50800" cap="rnd">
              <a:solidFill>
                <a:srgbClr val="00B050"/>
              </a:solidFill>
              <a:round/>
            </a:ln>
            <a:effectLst/>
          </c:spPr>
          <c:marker>
            <c:symbol val="none"/>
          </c:marker>
          <c:dLbls>
            <c:dLbl>
              <c:idx val="9"/>
              <c:layout>
                <c:manualLayout>
                  <c:x val="2.077983902643224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A2-43F4-AF67-7D2180EE6DFF}"/>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0F-415E-A0CA-0CA04852D41C}"/>
                </c:ext>
              </c:extLst>
            </c:dLbl>
            <c:numFmt formatCode="#,##0.0,,&quot;M&quot;_);[Red]\(#,##0.0,,&quot;M&quot;\)"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Arial"/>
                    <a:ea typeface="Arial"/>
                    <a:cs typeface="Aria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'1_NA'!$S$42:$S$61</c:f>
              <c:numCache>
                <c:formatCode>m/d/yyyy</c:formatCode>
                <c:ptCount val="20"/>
                <c:pt idx="0">
                  <c:v>43101</c:v>
                </c:pt>
                <c:pt idx="1">
                  <c:v>43191</c:v>
                </c:pt>
                <c:pt idx="2">
                  <c:v>43282</c:v>
                </c:pt>
                <c:pt idx="3">
                  <c:v>43374</c:v>
                </c:pt>
                <c:pt idx="4">
                  <c:v>43466</c:v>
                </c:pt>
                <c:pt idx="5">
                  <c:v>43556</c:v>
                </c:pt>
                <c:pt idx="6">
                  <c:v>43647</c:v>
                </c:pt>
                <c:pt idx="7">
                  <c:v>43739</c:v>
                </c:pt>
                <c:pt idx="8">
                  <c:v>43831</c:v>
                </c:pt>
                <c:pt idx="9">
                  <c:v>43922</c:v>
                </c:pt>
                <c:pt idx="10">
                  <c:v>44013</c:v>
                </c:pt>
                <c:pt idx="11">
                  <c:v>44105</c:v>
                </c:pt>
                <c:pt idx="12">
                  <c:v>44197</c:v>
                </c:pt>
                <c:pt idx="13">
                  <c:v>44287</c:v>
                </c:pt>
                <c:pt idx="14">
                  <c:v>44378</c:v>
                </c:pt>
                <c:pt idx="15">
                  <c:v>44470</c:v>
                </c:pt>
                <c:pt idx="16">
                  <c:v>44562</c:v>
                </c:pt>
                <c:pt idx="17">
                  <c:v>44652</c:v>
                </c:pt>
                <c:pt idx="18">
                  <c:v>44743</c:v>
                </c:pt>
                <c:pt idx="19">
                  <c:v>44835</c:v>
                </c:pt>
              </c:numCache>
            </c:numRef>
          </c:cat>
          <c:val>
            <c:numRef>
              <c:f>'1_NA'!$V$42:$V$61</c:f>
              <c:numCache>
                <c:formatCode>General</c:formatCode>
                <c:ptCount val="20"/>
                <c:pt idx="0">
                  <c:v>12352343</c:v>
                </c:pt>
                <c:pt idx="1">
                  <c:v>24385143</c:v>
                </c:pt>
                <c:pt idx="2">
                  <c:v>42927599</c:v>
                </c:pt>
                <c:pt idx="3">
                  <c:v>53319359</c:v>
                </c:pt>
                <c:pt idx="4">
                  <c:v>63944543</c:v>
                </c:pt>
                <c:pt idx="5">
                  <c:v>80080760</c:v>
                </c:pt>
                <c:pt idx="6">
                  <c:v>91651578</c:v>
                </c:pt>
                <c:pt idx="7">
                  <c:v>106893476</c:v>
                </c:pt>
                <c:pt idx="8">
                  <c:v>115912466</c:v>
                </c:pt>
                <c:pt idx="9">
                  <c:v>119338944</c:v>
                </c:pt>
                <c:pt idx="10">
                  <c:v>110978273</c:v>
                </c:pt>
                <c:pt idx="11">
                  <c:v>95227732</c:v>
                </c:pt>
                <c:pt idx="12">
                  <c:v>69231960</c:v>
                </c:pt>
                <c:pt idx="13">
                  <c:v>61775080</c:v>
                </c:pt>
                <c:pt idx="14">
                  <c:v>65801870</c:v>
                </c:pt>
                <c:pt idx="15">
                  <c:v>71097796</c:v>
                </c:pt>
                <c:pt idx="16">
                  <c:v>71200554</c:v>
                </c:pt>
                <c:pt idx="17">
                  <c:v>73614690</c:v>
                </c:pt>
                <c:pt idx="18">
                  <c:v>74929810</c:v>
                </c:pt>
              </c:numCache>
            </c:numRef>
          </c:val>
          <c:smooth val="0"/>
          <c:extLst>
            <c:ext xmlns:c16="http://schemas.microsoft.com/office/drawing/2014/chart" uri="{C3380CC4-5D6E-409C-BE32-E72D297353CC}">
              <c16:uniqueId val="{00000004-CFD4-4C4E-8709-312009788C2D}"/>
            </c:ext>
          </c:extLst>
        </c:ser>
        <c:dLbls>
          <c:showLegendKey val="0"/>
          <c:showVal val="0"/>
          <c:showCatName val="0"/>
          <c:showSerName val="0"/>
          <c:showPercent val="0"/>
          <c:showBubbleSize val="0"/>
        </c:dLbls>
        <c:marker val="1"/>
        <c:smooth val="0"/>
        <c:axId val="1495596367"/>
        <c:axId val="1495593039"/>
      </c:lineChart>
      <c:catAx>
        <c:axId val="1755544031"/>
        <c:scaling>
          <c:orientation val="minMax"/>
        </c:scaling>
        <c:delete val="0"/>
        <c:axPos val="b"/>
        <c:title>
          <c:tx>
            <c:rich>
              <a:bodyPr rot="0" spcFirstLastPara="1" vertOverflow="ellipsis" vert="horz" wrap="square" anchor="ctr" anchorCtr="1"/>
              <a:lstStyle/>
              <a:p>
                <a:pPr>
                  <a:defRPr sz="1600" b="0" i="0" u="none" strike="noStrike" kern="1200" baseline="0">
                    <a:solidFill>
                      <a:srgbClr val="000000"/>
                    </a:solidFill>
                    <a:latin typeface="Arial"/>
                    <a:ea typeface="Arial"/>
                    <a:cs typeface="Arial"/>
                  </a:defRPr>
                </a:pPr>
                <a:r>
                  <a:rPr lang="en-US" dirty="0">
                    <a:solidFill>
                      <a:schemeClr val="tx1"/>
                    </a:solidFill>
                  </a:rPr>
                  <a:t>Year</a:t>
                </a:r>
              </a:p>
            </c:rich>
          </c:tx>
          <c:layout>
            <c:manualLayout>
              <c:xMode val="edge"/>
              <c:yMode val="edge"/>
              <c:x val="0.51872738857704781"/>
              <c:y val="0.85374642090193276"/>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title>
        <c:numFmt formatCode="yyyy" sourceLinked="0"/>
        <c:majorTickMark val="cross"/>
        <c:minorTickMark val="in"/>
        <c:tickLblPos val="low"/>
        <c:spPr>
          <a:noFill/>
          <a:ln w="15875" cap="flat" cmpd="sng" algn="ctr">
            <a:solidFill>
              <a:schemeClr val="bg2">
                <a:lumMod val="75000"/>
              </a:schemeClr>
            </a:solidFill>
            <a:round/>
          </a:ln>
          <a:effectLst/>
        </c:spPr>
        <c:txPr>
          <a:bodyPr rot="0" spcFirstLastPara="1" vertOverflow="ellipsis" wrap="square" anchor="ctr" anchorCtr="1"/>
          <a:lstStyle/>
          <a:p>
            <a:pPr>
              <a:defRPr sz="1600" b="0" i="0" u="none" strike="noStrike" kern="1200" baseline="0">
                <a:solidFill>
                  <a:srgbClr val="000000"/>
                </a:solidFill>
                <a:latin typeface="Arial"/>
                <a:ea typeface="Arial"/>
                <a:cs typeface="Arial"/>
              </a:defRPr>
            </a:pPr>
            <a:endParaRPr lang="en-US"/>
          </a:p>
        </c:txPr>
        <c:crossAx val="1755539455"/>
        <c:crosses val="autoZero"/>
        <c:auto val="0"/>
        <c:lblAlgn val="ctr"/>
        <c:lblOffset val="0"/>
        <c:tickLblSkip val="4"/>
        <c:tickMarkSkip val="4"/>
        <c:noMultiLvlLbl val="0"/>
      </c:catAx>
      <c:valAx>
        <c:axId val="1755539455"/>
        <c:scaling>
          <c:orientation val="minMax"/>
          <c:max val="125000000"/>
          <c:min val="-7500000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rgbClr val="000000"/>
                    </a:solidFill>
                    <a:latin typeface="Arial"/>
                    <a:ea typeface="Arial"/>
                    <a:cs typeface="Arial"/>
                  </a:defRPr>
                </a:pPr>
                <a:r>
                  <a:rPr lang="en-US" dirty="0"/>
                  <a:t>Net Absorption in Square Feet</a:t>
                </a:r>
              </a:p>
            </c:rich>
          </c:tx>
          <c:layout>
            <c:manualLayout>
              <c:xMode val="edge"/>
              <c:yMode val="edge"/>
              <c:x val="1.0287871816380969E-2"/>
              <c:y val="0.1700774874731567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title>
        <c:numFmt formatCode="#,##0_);[Red]\(#,##0\)"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crossAx val="1755544031"/>
        <c:crosses val="autoZero"/>
        <c:crossBetween val="between"/>
        <c:majorUnit val="25000000"/>
      </c:valAx>
      <c:valAx>
        <c:axId val="1495593039"/>
        <c:scaling>
          <c:orientation val="minMax"/>
          <c:max val="300000000"/>
        </c:scaling>
        <c:delete val="1"/>
        <c:axPos val="r"/>
        <c:numFmt formatCode="#,##0,,&quot;M&quot;_);[Red]\(#,##0,,&quot;M&quot;\)"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egendEntry>
        <c:idx val="1"/>
        <c:delete val="1"/>
      </c:legendEntry>
      <c:layout>
        <c:manualLayout>
          <c:xMode val="edge"/>
          <c:yMode val="edge"/>
          <c:x val="4.4972979750550646E-2"/>
          <c:y val="0.91203937007874014"/>
          <c:w val="0.91372340368012916"/>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legend>
    <c:plotVisOnly val="1"/>
    <c:dispBlanksAs val="span"/>
    <c:showDLblsOverMax val="0"/>
  </c:chart>
  <c:spPr>
    <a:noFill/>
    <a:ln w="9525" cap="flat" cmpd="sng" algn="ctr">
      <a:noFill/>
      <a:round/>
    </a:ln>
    <a:effectLst/>
  </c:spPr>
  <c:txPr>
    <a:bodyPr/>
    <a:lstStyle/>
    <a:p>
      <a:pPr>
        <a:defRPr sz="1600">
          <a:solidFill>
            <a:srgbClr val="000000"/>
          </a:solidFill>
          <a:latin typeface="Arial"/>
          <a:ea typeface="Arial"/>
          <a:cs typeface="Aria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769239507142442E-2"/>
          <c:y val="0.19256940799066782"/>
          <c:w val="0.88865276997297094"/>
          <c:h val="0.63515281423155434"/>
        </c:manualLayout>
      </c:layout>
      <c:barChart>
        <c:barDir val="col"/>
        <c:grouping val="clustered"/>
        <c:varyColors val="0"/>
        <c:ser>
          <c:idx val="0"/>
          <c:order val="2"/>
          <c:tx>
            <c:strRef>
              <c:f>Sheet1!$D$1</c:f>
              <c:strCache>
                <c:ptCount val="1"/>
                <c:pt idx="0">
                  <c:v>Zebra</c:v>
                </c:pt>
              </c:strCache>
            </c:strRef>
          </c:tx>
          <c:spPr>
            <a:solidFill>
              <a:schemeClr val="bg1">
                <a:lumMod val="85000"/>
                <a:alpha val="33000"/>
              </a:schemeClr>
            </a:solidFill>
          </c:spPr>
          <c:invertIfNegative val="0"/>
          <c:cat>
            <c:numRef>
              <c:f>Sheet1!$A$26:$A$93</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Sheet1!$D$26:$D$93</c:f>
              <c:numCache>
                <c:formatCode>General</c:formatCode>
                <c:ptCount val="68"/>
                <c:pt idx="0">
                  <c:v>2000</c:v>
                </c:pt>
                <c:pt idx="1">
                  <c:v>2000</c:v>
                </c:pt>
                <c:pt idx="2">
                  <c:v>2000</c:v>
                </c:pt>
                <c:pt idx="3">
                  <c:v>2000</c:v>
                </c:pt>
                <c:pt idx="4">
                  <c:v>0</c:v>
                </c:pt>
                <c:pt idx="5">
                  <c:v>0</c:v>
                </c:pt>
                <c:pt idx="6">
                  <c:v>0</c:v>
                </c:pt>
                <c:pt idx="7">
                  <c:v>0</c:v>
                </c:pt>
                <c:pt idx="8">
                  <c:v>2000</c:v>
                </c:pt>
                <c:pt idx="9">
                  <c:v>2000</c:v>
                </c:pt>
                <c:pt idx="10">
                  <c:v>2000</c:v>
                </c:pt>
                <c:pt idx="11">
                  <c:v>2000</c:v>
                </c:pt>
                <c:pt idx="12">
                  <c:v>0</c:v>
                </c:pt>
                <c:pt idx="13">
                  <c:v>0</c:v>
                </c:pt>
                <c:pt idx="14">
                  <c:v>0</c:v>
                </c:pt>
                <c:pt idx="15">
                  <c:v>0</c:v>
                </c:pt>
                <c:pt idx="16">
                  <c:v>2000</c:v>
                </c:pt>
                <c:pt idx="17">
                  <c:v>2000</c:v>
                </c:pt>
                <c:pt idx="18">
                  <c:v>2000</c:v>
                </c:pt>
                <c:pt idx="19">
                  <c:v>2000</c:v>
                </c:pt>
                <c:pt idx="20">
                  <c:v>0</c:v>
                </c:pt>
                <c:pt idx="21">
                  <c:v>0</c:v>
                </c:pt>
                <c:pt idx="22">
                  <c:v>0</c:v>
                </c:pt>
                <c:pt idx="23">
                  <c:v>0</c:v>
                </c:pt>
                <c:pt idx="24">
                  <c:v>2000</c:v>
                </c:pt>
                <c:pt idx="25">
                  <c:v>2000</c:v>
                </c:pt>
                <c:pt idx="26">
                  <c:v>2000</c:v>
                </c:pt>
                <c:pt idx="27">
                  <c:v>2000</c:v>
                </c:pt>
                <c:pt idx="28">
                  <c:v>0</c:v>
                </c:pt>
                <c:pt idx="29">
                  <c:v>0</c:v>
                </c:pt>
                <c:pt idx="30">
                  <c:v>0</c:v>
                </c:pt>
                <c:pt idx="31">
                  <c:v>0</c:v>
                </c:pt>
                <c:pt idx="32">
                  <c:v>2000</c:v>
                </c:pt>
                <c:pt idx="33">
                  <c:v>2000</c:v>
                </c:pt>
                <c:pt idx="34">
                  <c:v>2000</c:v>
                </c:pt>
                <c:pt idx="35">
                  <c:v>2000</c:v>
                </c:pt>
                <c:pt idx="36">
                  <c:v>0</c:v>
                </c:pt>
                <c:pt idx="37">
                  <c:v>0</c:v>
                </c:pt>
                <c:pt idx="38">
                  <c:v>0</c:v>
                </c:pt>
                <c:pt idx="39">
                  <c:v>0</c:v>
                </c:pt>
                <c:pt idx="40">
                  <c:v>2000</c:v>
                </c:pt>
                <c:pt idx="41">
                  <c:v>2000</c:v>
                </c:pt>
                <c:pt idx="42">
                  <c:v>2000</c:v>
                </c:pt>
                <c:pt idx="43">
                  <c:v>2000</c:v>
                </c:pt>
                <c:pt idx="44">
                  <c:v>0</c:v>
                </c:pt>
                <c:pt idx="45">
                  <c:v>0</c:v>
                </c:pt>
                <c:pt idx="46">
                  <c:v>0</c:v>
                </c:pt>
                <c:pt idx="47">
                  <c:v>0</c:v>
                </c:pt>
                <c:pt idx="48">
                  <c:v>2000</c:v>
                </c:pt>
                <c:pt idx="49">
                  <c:v>2000</c:v>
                </c:pt>
                <c:pt idx="50">
                  <c:v>2000</c:v>
                </c:pt>
                <c:pt idx="51">
                  <c:v>2000</c:v>
                </c:pt>
                <c:pt idx="52">
                  <c:v>0</c:v>
                </c:pt>
                <c:pt idx="53">
                  <c:v>0</c:v>
                </c:pt>
                <c:pt idx="54">
                  <c:v>0</c:v>
                </c:pt>
                <c:pt idx="55">
                  <c:v>0</c:v>
                </c:pt>
                <c:pt idx="56">
                  <c:v>2000</c:v>
                </c:pt>
                <c:pt idx="57">
                  <c:v>2000</c:v>
                </c:pt>
                <c:pt idx="58">
                  <c:v>2000</c:v>
                </c:pt>
                <c:pt idx="59">
                  <c:v>2000</c:v>
                </c:pt>
                <c:pt idx="60">
                  <c:v>0</c:v>
                </c:pt>
                <c:pt idx="61">
                  <c:v>0</c:v>
                </c:pt>
                <c:pt idx="62">
                  <c:v>0</c:v>
                </c:pt>
                <c:pt idx="63">
                  <c:v>0</c:v>
                </c:pt>
                <c:pt idx="64">
                  <c:v>2000</c:v>
                </c:pt>
                <c:pt idx="65">
                  <c:v>2000</c:v>
                </c:pt>
                <c:pt idx="66">
                  <c:v>2000</c:v>
                </c:pt>
                <c:pt idx="67">
                  <c:v>2000</c:v>
                </c:pt>
              </c:numCache>
            </c:numRef>
          </c:val>
          <c:extLst>
            <c:ext xmlns:c16="http://schemas.microsoft.com/office/drawing/2014/chart" uri="{C3380CC4-5D6E-409C-BE32-E72D297353CC}">
              <c16:uniqueId val="{00000000-0B24-47E2-8D00-638A4FB934BA}"/>
            </c:ext>
          </c:extLst>
        </c:ser>
        <c:dLbls>
          <c:showLegendKey val="0"/>
          <c:showVal val="0"/>
          <c:showCatName val="0"/>
          <c:showSerName val="0"/>
          <c:showPercent val="0"/>
          <c:showBubbleSize val="0"/>
        </c:dLbls>
        <c:gapWidth val="0"/>
        <c:axId val="146464128"/>
        <c:axId val="149251200"/>
      </c:barChart>
      <c:barChart>
        <c:barDir val="col"/>
        <c:grouping val="clustered"/>
        <c:varyColors val="0"/>
        <c:ser>
          <c:idx val="2"/>
          <c:order val="1"/>
          <c:tx>
            <c:strRef>
              <c:f>Sheet1!$C$1</c:f>
              <c:strCache>
                <c:ptCount val="1"/>
                <c:pt idx="0">
                  <c:v>Year-Over-Year Rent Change</c:v>
                </c:pt>
              </c:strCache>
            </c:strRef>
          </c:tx>
          <c:spPr>
            <a:solidFill>
              <a:schemeClr val="accent2">
                <a:lumMod val="40000"/>
                <a:lumOff val="60000"/>
              </a:schemeClr>
            </a:solidFill>
          </c:spPr>
          <c:invertIfNegative val="0"/>
          <c:cat>
            <c:numRef>
              <c:f>Sheet1!$A$26:$A$93</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Sheet1!$C$26:$C$93</c:f>
              <c:numCache>
                <c:formatCode>#,##0.000%_);[Red]\-#,##0.000%</c:formatCode>
                <c:ptCount val="68"/>
                <c:pt idx="0">
                  <c:v>-5.4969999999999998E-2</c:v>
                </c:pt>
                <c:pt idx="1">
                  <c:v>-2.734E-2</c:v>
                </c:pt>
                <c:pt idx="2">
                  <c:v>-2.7029999999999998E-2</c:v>
                </c:pt>
                <c:pt idx="3">
                  <c:v>-2.9989999999999999E-2</c:v>
                </c:pt>
                <c:pt idx="4">
                  <c:v>3.5529999999999999E-2</c:v>
                </c:pt>
                <c:pt idx="5">
                  <c:v>3.0269999999999998E-2</c:v>
                </c:pt>
                <c:pt idx="6">
                  <c:v>2.3E-2</c:v>
                </c:pt>
                <c:pt idx="7">
                  <c:v>-3.7359999999999997E-2</c:v>
                </c:pt>
                <c:pt idx="8">
                  <c:v>-4.0910000000000002E-2</c:v>
                </c:pt>
                <c:pt idx="9">
                  <c:v>-4.8059999999999999E-2</c:v>
                </c:pt>
                <c:pt idx="10">
                  <c:v>-4.913E-2</c:v>
                </c:pt>
                <c:pt idx="11">
                  <c:v>-4.4400000000000004E-3</c:v>
                </c:pt>
                <c:pt idx="12">
                  <c:v>-1.5810000000000001E-2</c:v>
                </c:pt>
                <c:pt idx="13">
                  <c:v>-2.146E-2</c:v>
                </c:pt>
                <c:pt idx="14">
                  <c:v>-2.7140000000000001E-2</c:v>
                </c:pt>
                <c:pt idx="15">
                  <c:v>-3.0839999999999999E-2</c:v>
                </c:pt>
                <c:pt idx="16">
                  <c:v>-2.776E-2</c:v>
                </c:pt>
                <c:pt idx="17">
                  <c:v>-2.598E-2</c:v>
                </c:pt>
                <c:pt idx="18">
                  <c:v>-2.443E-2</c:v>
                </c:pt>
                <c:pt idx="19">
                  <c:v>-2.0480000000000002E-2</c:v>
                </c:pt>
                <c:pt idx="20">
                  <c:v>-1.7440000000000001E-2</c:v>
                </c:pt>
                <c:pt idx="21">
                  <c:v>-1.512E-2</c:v>
                </c:pt>
                <c:pt idx="22">
                  <c:v>-1.137E-2</c:v>
                </c:pt>
                <c:pt idx="23">
                  <c:v>-7.5799999999999999E-3</c:v>
                </c:pt>
                <c:pt idx="24">
                  <c:v>-3.5999999999999999E-3</c:v>
                </c:pt>
                <c:pt idx="25">
                  <c:v>1.09E-3</c:v>
                </c:pt>
                <c:pt idx="26">
                  <c:v>3.3500000000000001E-3</c:v>
                </c:pt>
                <c:pt idx="27">
                  <c:v>7.8300000000000002E-3</c:v>
                </c:pt>
                <c:pt idx="28">
                  <c:v>1.0959999999999999E-2</c:v>
                </c:pt>
                <c:pt idx="29">
                  <c:v>1.4E-2</c:v>
                </c:pt>
                <c:pt idx="30">
                  <c:v>1.7489999999999999E-2</c:v>
                </c:pt>
                <c:pt idx="31">
                  <c:v>1.7909999999999999E-2</c:v>
                </c:pt>
                <c:pt idx="32">
                  <c:v>2.0310000000000002E-2</c:v>
                </c:pt>
                <c:pt idx="33">
                  <c:v>2.1100000000000001E-2</c:v>
                </c:pt>
                <c:pt idx="34">
                  <c:v>2.1399999999999999E-2</c:v>
                </c:pt>
                <c:pt idx="35">
                  <c:v>2.5319999999999999E-2</c:v>
                </c:pt>
                <c:pt idx="36">
                  <c:v>2.614E-2</c:v>
                </c:pt>
                <c:pt idx="37">
                  <c:v>2.8510000000000001E-2</c:v>
                </c:pt>
                <c:pt idx="38">
                  <c:v>3.1570000000000001E-2</c:v>
                </c:pt>
                <c:pt idx="39">
                  <c:v>3.2570000000000002E-2</c:v>
                </c:pt>
                <c:pt idx="40">
                  <c:v>3.5159999999999997E-2</c:v>
                </c:pt>
                <c:pt idx="41">
                  <c:v>3.7830000000000003E-2</c:v>
                </c:pt>
                <c:pt idx="42">
                  <c:v>4.0140000000000002E-2</c:v>
                </c:pt>
                <c:pt idx="43">
                  <c:v>4.2709999999999998E-2</c:v>
                </c:pt>
                <c:pt idx="44">
                  <c:v>4.3810000000000002E-2</c:v>
                </c:pt>
                <c:pt idx="45">
                  <c:v>4.4310000000000002E-2</c:v>
                </c:pt>
                <c:pt idx="46">
                  <c:v>4.4569999999999999E-2</c:v>
                </c:pt>
                <c:pt idx="47">
                  <c:v>4.573E-2</c:v>
                </c:pt>
                <c:pt idx="48">
                  <c:v>4.6449999999999998E-2</c:v>
                </c:pt>
                <c:pt idx="49">
                  <c:v>4.6850000000000003E-2</c:v>
                </c:pt>
                <c:pt idx="50">
                  <c:v>4.9450000000000001E-2</c:v>
                </c:pt>
                <c:pt idx="51">
                  <c:v>5.0860000000000002E-2</c:v>
                </c:pt>
                <c:pt idx="52">
                  <c:v>5.1369999999999999E-2</c:v>
                </c:pt>
                <c:pt idx="53">
                  <c:v>5.1950000000000003E-2</c:v>
                </c:pt>
                <c:pt idx="54">
                  <c:v>5.2999999999999999E-2</c:v>
                </c:pt>
                <c:pt idx="55">
                  <c:v>5.126E-2</c:v>
                </c:pt>
                <c:pt idx="56">
                  <c:v>5.126E-2</c:v>
                </c:pt>
                <c:pt idx="57">
                  <c:v>5.1270000000000003E-2</c:v>
                </c:pt>
                <c:pt idx="58">
                  <c:v>5.1229999999999998E-2</c:v>
                </c:pt>
                <c:pt idx="59">
                  <c:v>5.6739999999999999E-2</c:v>
                </c:pt>
                <c:pt idx="60">
                  <c:v>6.4869999999999997E-2</c:v>
                </c:pt>
                <c:pt idx="61">
                  <c:v>7.3870000000000005E-2</c:v>
                </c:pt>
                <c:pt idx="62">
                  <c:v>8.5510000000000003E-2</c:v>
                </c:pt>
                <c:pt idx="63">
                  <c:v>9.7570000000000004E-2</c:v>
                </c:pt>
                <c:pt idx="64">
                  <c:v>0.111</c:v>
                </c:pt>
                <c:pt idx="65">
                  <c:v>0.12357</c:v>
                </c:pt>
                <c:pt idx="66">
                  <c:v>0.1268</c:v>
                </c:pt>
              </c:numCache>
            </c:numRef>
          </c:val>
          <c:extLst>
            <c:ext xmlns:c16="http://schemas.microsoft.com/office/drawing/2014/chart" uri="{C3380CC4-5D6E-409C-BE32-E72D297353CC}">
              <c16:uniqueId val="{00000000-1991-F34D-980D-0741D3A05B68}"/>
            </c:ext>
          </c:extLst>
        </c:ser>
        <c:dLbls>
          <c:showLegendKey val="0"/>
          <c:showVal val="0"/>
          <c:showCatName val="0"/>
          <c:showSerName val="0"/>
          <c:showPercent val="0"/>
          <c:showBubbleSize val="0"/>
        </c:dLbls>
        <c:gapWidth val="60"/>
        <c:axId val="150148608"/>
        <c:axId val="149270912"/>
      </c:barChart>
      <c:lineChart>
        <c:grouping val="standard"/>
        <c:varyColors val="0"/>
        <c:ser>
          <c:idx val="1"/>
          <c:order val="0"/>
          <c:tx>
            <c:strRef>
              <c:f>Sheet1!$B$1</c:f>
              <c:strCache>
                <c:ptCount val="1"/>
                <c:pt idx="0">
                  <c:v>Asking Rent</c:v>
                </c:pt>
              </c:strCache>
            </c:strRef>
          </c:tx>
          <c:spPr>
            <a:ln w="63500">
              <a:solidFill>
                <a:schemeClr val="accent2"/>
              </a:solidFill>
            </a:ln>
          </c:spPr>
          <c:marker>
            <c:symbol val="none"/>
          </c:marker>
          <c:cat>
            <c:numRef>
              <c:f>Sheet1!$A$26:$A$93</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Sheet1!$B$26:$B$93</c:f>
              <c:numCache>
                <c:formatCode>\$##,###,###,##0.00_);[Red]\(\$##,###,###,##0.00\)</c:formatCode>
                <c:ptCount val="68"/>
                <c:pt idx="0">
                  <c:v>5.56</c:v>
                </c:pt>
                <c:pt idx="1">
                  <c:v>5.62</c:v>
                </c:pt>
                <c:pt idx="2">
                  <c:v>5.67</c:v>
                </c:pt>
                <c:pt idx="3">
                  <c:v>5.72</c:v>
                </c:pt>
                <c:pt idx="4">
                  <c:v>5.76</c:v>
                </c:pt>
                <c:pt idx="5">
                  <c:v>5.79</c:v>
                </c:pt>
                <c:pt idx="6">
                  <c:v>5.8</c:v>
                </c:pt>
                <c:pt idx="7">
                  <c:v>5.51</c:v>
                </c:pt>
                <c:pt idx="8">
                  <c:v>5.52</c:v>
                </c:pt>
                <c:pt idx="9">
                  <c:v>5.52</c:v>
                </c:pt>
                <c:pt idx="10">
                  <c:v>5.51</c:v>
                </c:pt>
                <c:pt idx="11">
                  <c:v>5.49</c:v>
                </c:pt>
                <c:pt idx="12">
                  <c:v>5.43</c:v>
                </c:pt>
                <c:pt idx="13">
                  <c:v>5.4</c:v>
                </c:pt>
                <c:pt idx="14">
                  <c:v>5.36</c:v>
                </c:pt>
                <c:pt idx="15">
                  <c:v>5.32</c:v>
                </c:pt>
                <c:pt idx="16">
                  <c:v>5.28</c:v>
                </c:pt>
                <c:pt idx="17">
                  <c:v>5.26</c:v>
                </c:pt>
                <c:pt idx="18">
                  <c:v>5.23</c:v>
                </c:pt>
                <c:pt idx="19">
                  <c:v>5.21</c:v>
                </c:pt>
                <c:pt idx="20">
                  <c:v>5.19</c:v>
                </c:pt>
                <c:pt idx="21">
                  <c:v>5.18</c:v>
                </c:pt>
                <c:pt idx="22">
                  <c:v>5.17</c:v>
                </c:pt>
                <c:pt idx="23">
                  <c:v>5.17</c:v>
                </c:pt>
                <c:pt idx="24">
                  <c:v>5.17</c:v>
                </c:pt>
                <c:pt idx="25">
                  <c:v>5.18</c:v>
                </c:pt>
                <c:pt idx="26">
                  <c:v>5.19</c:v>
                </c:pt>
                <c:pt idx="27">
                  <c:v>5.21</c:v>
                </c:pt>
                <c:pt idx="28">
                  <c:v>5.23</c:v>
                </c:pt>
                <c:pt idx="29">
                  <c:v>5.26</c:v>
                </c:pt>
                <c:pt idx="30">
                  <c:v>5.28</c:v>
                </c:pt>
                <c:pt idx="31">
                  <c:v>5.3</c:v>
                </c:pt>
                <c:pt idx="32">
                  <c:v>5.34</c:v>
                </c:pt>
                <c:pt idx="33">
                  <c:v>5.37</c:v>
                </c:pt>
                <c:pt idx="34">
                  <c:v>5.4</c:v>
                </c:pt>
                <c:pt idx="35">
                  <c:v>5.44</c:v>
                </c:pt>
                <c:pt idx="36">
                  <c:v>5.48</c:v>
                </c:pt>
                <c:pt idx="37">
                  <c:v>5.52</c:v>
                </c:pt>
                <c:pt idx="38">
                  <c:v>5.57</c:v>
                </c:pt>
                <c:pt idx="39">
                  <c:v>5.61</c:v>
                </c:pt>
                <c:pt idx="40">
                  <c:v>5.67</c:v>
                </c:pt>
                <c:pt idx="41">
                  <c:v>5.73</c:v>
                </c:pt>
                <c:pt idx="42">
                  <c:v>5.79</c:v>
                </c:pt>
                <c:pt idx="43">
                  <c:v>5.85</c:v>
                </c:pt>
                <c:pt idx="44">
                  <c:v>5.92</c:v>
                </c:pt>
                <c:pt idx="45">
                  <c:v>5.98</c:v>
                </c:pt>
                <c:pt idx="46">
                  <c:v>6.05</c:v>
                </c:pt>
                <c:pt idx="47">
                  <c:v>6.12</c:v>
                </c:pt>
                <c:pt idx="48">
                  <c:v>6.19</c:v>
                </c:pt>
                <c:pt idx="49">
                  <c:v>6.26</c:v>
                </c:pt>
                <c:pt idx="50">
                  <c:v>6.35</c:v>
                </c:pt>
                <c:pt idx="51">
                  <c:v>6.43</c:v>
                </c:pt>
                <c:pt idx="52">
                  <c:v>6.51</c:v>
                </c:pt>
                <c:pt idx="53">
                  <c:v>6.59</c:v>
                </c:pt>
                <c:pt idx="54">
                  <c:v>6.68</c:v>
                </c:pt>
                <c:pt idx="55">
                  <c:v>6.76</c:v>
                </c:pt>
                <c:pt idx="56">
                  <c:v>6.84</c:v>
                </c:pt>
                <c:pt idx="57">
                  <c:v>6.93</c:v>
                </c:pt>
                <c:pt idx="58">
                  <c:v>7.02</c:v>
                </c:pt>
                <c:pt idx="59">
                  <c:v>7.15</c:v>
                </c:pt>
                <c:pt idx="60">
                  <c:v>7.29</c:v>
                </c:pt>
                <c:pt idx="61">
                  <c:v>7.44</c:v>
                </c:pt>
                <c:pt idx="62">
                  <c:v>7.63</c:v>
                </c:pt>
                <c:pt idx="63">
                  <c:v>7.84</c:v>
                </c:pt>
                <c:pt idx="64">
                  <c:v>8.1</c:v>
                </c:pt>
                <c:pt idx="65">
                  <c:v>8.36</c:v>
                </c:pt>
                <c:pt idx="66">
                  <c:v>8.59</c:v>
                </c:pt>
              </c:numCache>
            </c:numRef>
          </c:val>
          <c:smooth val="0"/>
          <c:extLst>
            <c:ext xmlns:c16="http://schemas.microsoft.com/office/drawing/2014/chart" uri="{C3380CC4-5D6E-409C-BE32-E72D297353CC}">
              <c16:uniqueId val="{00000001-1991-F34D-980D-0741D3A05B68}"/>
            </c:ext>
          </c:extLst>
        </c:ser>
        <c:dLbls>
          <c:showLegendKey val="0"/>
          <c:showVal val="0"/>
          <c:showCatName val="0"/>
          <c:showSerName val="0"/>
          <c:showPercent val="0"/>
          <c:showBubbleSize val="0"/>
        </c:dLbls>
        <c:marker val="1"/>
        <c:smooth val="0"/>
        <c:axId val="146464128"/>
        <c:axId val="149251200"/>
      </c:lineChart>
      <c:catAx>
        <c:axId val="146464128"/>
        <c:scaling>
          <c:orientation val="minMax"/>
        </c:scaling>
        <c:delete val="0"/>
        <c:axPos val="b"/>
        <c:numFmt formatCode="yy" sourceLinked="0"/>
        <c:majorTickMark val="cross"/>
        <c:minorTickMark val="none"/>
        <c:tickLblPos val="low"/>
        <c:spPr>
          <a:ln w="19050">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251200"/>
        <c:crosses val="autoZero"/>
        <c:auto val="0"/>
        <c:lblAlgn val="ctr"/>
        <c:lblOffset val="100"/>
        <c:tickLblSkip val="4"/>
        <c:tickMarkSkip val="4"/>
        <c:noMultiLvlLbl val="0"/>
      </c:catAx>
      <c:valAx>
        <c:axId val="149251200"/>
        <c:scaling>
          <c:orientation val="minMax"/>
          <c:max val="9.5"/>
          <c:min val="4"/>
        </c:scaling>
        <c:delete val="0"/>
        <c:axPos val="l"/>
        <c:majorGridlines>
          <c:spPr>
            <a:ln>
              <a:solidFill>
                <a:schemeClr val="bg1">
                  <a:lumMod val="85000"/>
                </a:schemeClr>
              </a:solidFill>
            </a:ln>
          </c:spPr>
        </c:majorGridlines>
        <c:numFmt formatCode="&quot;$&quot;#,##0.00" sourceLinked="0"/>
        <c:majorTickMark val="out"/>
        <c:minorTickMark val="none"/>
        <c:tickLblPos val="nextTo"/>
        <c:spPr>
          <a:ln>
            <a:noFill/>
          </a:ln>
        </c:spPr>
        <c:txPr>
          <a:bodyPr/>
          <a:lstStyle/>
          <a:p>
            <a:pPr>
              <a:defRPr sz="1600"/>
            </a:pPr>
            <a:endParaRPr lang="en-US"/>
          </a:p>
        </c:txPr>
        <c:crossAx val="146464128"/>
        <c:crosses val="autoZero"/>
        <c:crossBetween val="between"/>
        <c:majorUnit val="0.5"/>
      </c:valAx>
      <c:valAx>
        <c:axId val="149270912"/>
        <c:scaling>
          <c:orientation val="minMax"/>
          <c:max val="0.14000000000000001"/>
          <c:min val="-8.0000000000000016E-2"/>
        </c:scaling>
        <c:delete val="0"/>
        <c:axPos val="r"/>
        <c:numFmt formatCode="#,##0%_);[Red]\(#,##0%\)" sourceLinked="0"/>
        <c:majorTickMark val="out"/>
        <c:minorTickMark val="none"/>
        <c:tickLblPos val="nextTo"/>
        <c:spPr>
          <a:ln>
            <a:noFill/>
          </a:ln>
        </c:spPr>
        <c:txPr>
          <a:bodyPr/>
          <a:lstStyle/>
          <a:p>
            <a:pPr>
              <a:defRPr sz="1600"/>
            </a:pPr>
            <a:endParaRPr lang="en-US"/>
          </a:p>
        </c:txPr>
        <c:crossAx val="150148608"/>
        <c:crosses val="max"/>
        <c:crossBetween val="between"/>
        <c:majorUnit val="2.0000000000000004E-2"/>
      </c:valAx>
      <c:dateAx>
        <c:axId val="150148608"/>
        <c:scaling>
          <c:orientation val="minMax"/>
        </c:scaling>
        <c:delete val="1"/>
        <c:axPos val="b"/>
        <c:numFmt formatCode="m/d/yyyy" sourceLinked="1"/>
        <c:majorTickMark val="out"/>
        <c:minorTickMark val="none"/>
        <c:tickLblPos val="nextTo"/>
        <c:crossAx val="149270912"/>
        <c:crosses val="autoZero"/>
        <c:auto val="1"/>
        <c:lblOffset val="100"/>
        <c:baseTimeUnit val="months"/>
      </c:dateAx>
    </c:plotArea>
    <c:legend>
      <c:legendPos val="b"/>
      <c:legendEntry>
        <c:idx val="0"/>
        <c:delete val="1"/>
      </c:legendEntry>
      <c:layout>
        <c:manualLayout>
          <c:xMode val="edge"/>
          <c:yMode val="edge"/>
          <c:x val="0"/>
          <c:y val="0.90045333916593762"/>
          <c:w val="1"/>
          <c:h val="4.797944006999125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78185584951485E-2"/>
          <c:y val="0.19256940799066782"/>
          <c:w val="0.88029600024227161"/>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Sheet1!$E$2:$E$89</c:f>
              <c:numCache>
                <c:formatCode>General</c:formatCode>
                <c:ptCount val="8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pt idx="68">
                  <c:v>0</c:v>
                </c:pt>
                <c:pt idx="69">
                  <c:v>0</c:v>
                </c:pt>
                <c:pt idx="70">
                  <c:v>0</c:v>
                </c:pt>
                <c:pt idx="71">
                  <c:v>0</c:v>
                </c:pt>
                <c:pt idx="72">
                  <c:v>0.3</c:v>
                </c:pt>
                <c:pt idx="73">
                  <c:v>0.3</c:v>
                </c:pt>
                <c:pt idx="74">
                  <c:v>0.3</c:v>
                </c:pt>
                <c:pt idx="75">
                  <c:v>0.3</c:v>
                </c:pt>
                <c:pt idx="76">
                  <c:v>0</c:v>
                </c:pt>
                <c:pt idx="77">
                  <c:v>0</c:v>
                </c:pt>
                <c:pt idx="78">
                  <c:v>0</c:v>
                </c:pt>
                <c:pt idx="79">
                  <c:v>0</c:v>
                </c:pt>
                <c:pt idx="80">
                  <c:v>0.3</c:v>
                </c:pt>
                <c:pt idx="81">
                  <c:v>0.3</c:v>
                </c:pt>
                <c:pt idx="82">
                  <c:v>0.3</c:v>
                </c:pt>
                <c:pt idx="83">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Sheet1!$B$2:$B$89</c:f>
              <c:numCache>
                <c:formatCode>##,###,###,##0_);[Red]\(##,###,###,##0\)</c:formatCode>
                <c:ptCount val="88"/>
                <c:pt idx="0">
                  <c:v>-7450314</c:v>
                </c:pt>
                <c:pt idx="1">
                  <c:v>8356720</c:v>
                </c:pt>
                <c:pt idx="2">
                  <c:v>5686700</c:v>
                </c:pt>
                <c:pt idx="3">
                  <c:v>-439708</c:v>
                </c:pt>
                <c:pt idx="4">
                  <c:v>-4970503</c:v>
                </c:pt>
                <c:pt idx="5">
                  <c:v>-3920688</c:v>
                </c:pt>
                <c:pt idx="6">
                  <c:v>3834354</c:v>
                </c:pt>
                <c:pt idx="7">
                  <c:v>5183231</c:v>
                </c:pt>
                <c:pt idx="8">
                  <c:v>14642135</c:v>
                </c:pt>
                <c:pt idx="9">
                  <c:v>-7337794</c:v>
                </c:pt>
                <c:pt idx="10">
                  <c:v>4106059</c:v>
                </c:pt>
                <c:pt idx="11">
                  <c:v>-3450879</c:v>
                </c:pt>
                <c:pt idx="12">
                  <c:v>-6840374</c:v>
                </c:pt>
                <c:pt idx="13">
                  <c:v>-6880836</c:v>
                </c:pt>
                <c:pt idx="14">
                  <c:v>-14259231</c:v>
                </c:pt>
                <c:pt idx="15">
                  <c:v>-2864413</c:v>
                </c:pt>
                <c:pt idx="16">
                  <c:v>-1814682</c:v>
                </c:pt>
                <c:pt idx="17">
                  <c:v>-572538</c:v>
                </c:pt>
                <c:pt idx="18">
                  <c:v>7827715</c:v>
                </c:pt>
                <c:pt idx="19">
                  <c:v>3822</c:v>
                </c:pt>
                <c:pt idx="20">
                  <c:v>-1649604</c:v>
                </c:pt>
                <c:pt idx="21">
                  <c:v>5148362</c:v>
                </c:pt>
                <c:pt idx="22">
                  <c:v>6742109</c:v>
                </c:pt>
                <c:pt idx="23">
                  <c:v>2349815</c:v>
                </c:pt>
                <c:pt idx="24">
                  <c:v>3839795</c:v>
                </c:pt>
                <c:pt idx="25">
                  <c:v>573969</c:v>
                </c:pt>
                <c:pt idx="26">
                  <c:v>1795144</c:v>
                </c:pt>
                <c:pt idx="27">
                  <c:v>7205836</c:v>
                </c:pt>
                <c:pt idx="28">
                  <c:v>6701520</c:v>
                </c:pt>
                <c:pt idx="29">
                  <c:v>1155610</c:v>
                </c:pt>
                <c:pt idx="30">
                  <c:v>-2650580</c:v>
                </c:pt>
                <c:pt idx="31">
                  <c:v>6031005</c:v>
                </c:pt>
                <c:pt idx="32">
                  <c:v>2469156</c:v>
                </c:pt>
                <c:pt idx="33">
                  <c:v>6542538</c:v>
                </c:pt>
                <c:pt idx="34">
                  <c:v>4125177</c:v>
                </c:pt>
                <c:pt idx="35">
                  <c:v>14281205</c:v>
                </c:pt>
                <c:pt idx="36">
                  <c:v>5309013</c:v>
                </c:pt>
                <c:pt idx="37">
                  <c:v>7314308</c:v>
                </c:pt>
                <c:pt idx="38">
                  <c:v>4537787</c:v>
                </c:pt>
                <c:pt idx="39">
                  <c:v>9440263</c:v>
                </c:pt>
                <c:pt idx="40">
                  <c:v>7480138</c:v>
                </c:pt>
                <c:pt idx="41">
                  <c:v>9436924</c:v>
                </c:pt>
                <c:pt idx="42">
                  <c:v>12097579</c:v>
                </c:pt>
                <c:pt idx="43">
                  <c:v>8450829</c:v>
                </c:pt>
                <c:pt idx="44">
                  <c:v>5839014</c:v>
                </c:pt>
                <c:pt idx="45">
                  <c:v>8723171</c:v>
                </c:pt>
                <c:pt idx="46">
                  <c:v>10017710</c:v>
                </c:pt>
                <c:pt idx="47">
                  <c:v>5862203</c:v>
                </c:pt>
                <c:pt idx="48">
                  <c:v>7333695</c:v>
                </c:pt>
                <c:pt idx="49">
                  <c:v>7251078</c:v>
                </c:pt>
                <c:pt idx="50">
                  <c:v>14288400</c:v>
                </c:pt>
                <c:pt idx="51">
                  <c:v>1207599</c:v>
                </c:pt>
                <c:pt idx="52">
                  <c:v>3839703</c:v>
                </c:pt>
                <c:pt idx="53">
                  <c:v>8637323</c:v>
                </c:pt>
                <c:pt idx="54">
                  <c:v>5260934</c:v>
                </c:pt>
                <c:pt idx="55">
                  <c:v>256211</c:v>
                </c:pt>
                <c:pt idx="56">
                  <c:v>10211655</c:v>
                </c:pt>
                <c:pt idx="57">
                  <c:v>-2408517</c:v>
                </c:pt>
                <c:pt idx="58">
                  <c:v>12860072</c:v>
                </c:pt>
                <c:pt idx="59">
                  <c:v>8325362</c:v>
                </c:pt>
                <c:pt idx="60">
                  <c:v>4116607</c:v>
                </c:pt>
                <c:pt idx="61">
                  <c:v>12264212</c:v>
                </c:pt>
                <c:pt idx="62">
                  <c:v>7547323</c:v>
                </c:pt>
                <c:pt idx="63">
                  <c:v>13642396</c:v>
                </c:pt>
                <c:pt idx="64">
                  <c:v>12755308</c:v>
                </c:pt>
                <c:pt idx="65">
                  <c:v>14111324</c:v>
                </c:pt>
                <c:pt idx="66">
                  <c:v>13766906</c:v>
                </c:pt>
                <c:pt idx="67">
                  <c:v>16730886</c:v>
                </c:pt>
                <c:pt idx="68">
                  <c:v>12189359</c:v>
                </c:pt>
                <c:pt idx="69">
                  <c:v>13583127</c:v>
                </c:pt>
                <c:pt idx="70">
                  <c:v>13363832</c:v>
                </c:pt>
                <c:pt idx="71">
                  <c:v>13051928</c:v>
                </c:pt>
                <c:pt idx="72">
                  <c:v>13320334</c:v>
                </c:pt>
                <c:pt idx="73">
                  <c:v>12105197</c:v>
                </c:pt>
                <c:pt idx="74">
                  <c:v>11083819</c:v>
                </c:pt>
                <c:pt idx="75">
                  <c:v>9934726</c:v>
                </c:pt>
                <c:pt idx="76">
                  <c:v>9070543</c:v>
                </c:pt>
                <c:pt idx="77">
                  <c:v>8305792</c:v>
                </c:pt>
                <c:pt idx="78">
                  <c:v>7445054</c:v>
                </c:pt>
                <c:pt idx="79">
                  <c:v>6549317</c:v>
                </c:pt>
                <c:pt idx="80">
                  <c:v>5804210</c:v>
                </c:pt>
                <c:pt idx="81">
                  <c:v>5228482</c:v>
                </c:pt>
                <c:pt idx="82">
                  <c:v>4702567</c:v>
                </c:pt>
                <c:pt idx="83">
                  <c:v>4220562</c:v>
                </c:pt>
                <c:pt idx="84">
                  <c:v>3869150</c:v>
                </c:pt>
                <c:pt idx="85">
                  <c:v>3575250</c:v>
                </c:pt>
                <c:pt idx="86">
                  <c:v>3377302</c:v>
                </c:pt>
                <c:pt idx="87">
                  <c:v>3211652</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Sheet1!$C$2:$C$89</c:f>
              <c:numCache>
                <c:formatCode>##,###,###,##0_);[Red]\(##,###,###,##0\)</c:formatCode>
                <c:ptCount val="88"/>
                <c:pt idx="0">
                  <c:v>6716918</c:v>
                </c:pt>
                <c:pt idx="1">
                  <c:v>3517267</c:v>
                </c:pt>
                <c:pt idx="2">
                  <c:v>4915015</c:v>
                </c:pt>
                <c:pt idx="3">
                  <c:v>5051081</c:v>
                </c:pt>
                <c:pt idx="4">
                  <c:v>8664170</c:v>
                </c:pt>
                <c:pt idx="5">
                  <c:v>5113250</c:v>
                </c:pt>
                <c:pt idx="6">
                  <c:v>3914360</c:v>
                </c:pt>
                <c:pt idx="7">
                  <c:v>6033085</c:v>
                </c:pt>
                <c:pt idx="8">
                  <c:v>7887215</c:v>
                </c:pt>
                <c:pt idx="9">
                  <c:v>5372492</c:v>
                </c:pt>
                <c:pt idx="10">
                  <c:v>4282115</c:v>
                </c:pt>
                <c:pt idx="11">
                  <c:v>3377391</c:v>
                </c:pt>
                <c:pt idx="12">
                  <c:v>3800440</c:v>
                </c:pt>
                <c:pt idx="13">
                  <c:v>3825719</c:v>
                </c:pt>
                <c:pt idx="14">
                  <c:v>2452222</c:v>
                </c:pt>
                <c:pt idx="15">
                  <c:v>478611</c:v>
                </c:pt>
                <c:pt idx="16">
                  <c:v>764066</c:v>
                </c:pt>
                <c:pt idx="17">
                  <c:v>1161734</c:v>
                </c:pt>
                <c:pt idx="18">
                  <c:v>9358425</c:v>
                </c:pt>
                <c:pt idx="19">
                  <c:v>-405635</c:v>
                </c:pt>
                <c:pt idx="20">
                  <c:v>-2053193</c:v>
                </c:pt>
                <c:pt idx="21">
                  <c:v>185291</c:v>
                </c:pt>
                <c:pt idx="22">
                  <c:v>1546229</c:v>
                </c:pt>
                <c:pt idx="23">
                  <c:v>721586</c:v>
                </c:pt>
                <c:pt idx="24">
                  <c:v>1601947</c:v>
                </c:pt>
                <c:pt idx="25">
                  <c:v>138164</c:v>
                </c:pt>
                <c:pt idx="26">
                  <c:v>782499</c:v>
                </c:pt>
                <c:pt idx="27">
                  <c:v>4295581</c:v>
                </c:pt>
                <c:pt idx="28">
                  <c:v>1734733</c:v>
                </c:pt>
                <c:pt idx="29">
                  <c:v>-2153288</c:v>
                </c:pt>
                <c:pt idx="30">
                  <c:v>142932</c:v>
                </c:pt>
                <c:pt idx="31">
                  <c:v>728027</c:v>
                </c:pt>
                <c:pt idx="32">
                  <c:v>-273069</c:v>
                </c:pt>
                <c:pt idx="33">
                  <c:v>100325</c:v>
                </c:pt>
                <c:pt idx="34">
                  <c:v>4284666</c:v>
                </c:pt>
                <c:pt idx="35">
                  <c:v>3770783</c:v>
                </c:pt>
                <c:pt idx="36">
                  <c:v>2518871</c:v>
                </c:pt>
                <c:pt idx="37">
                  <c:v>3215782</c:v>
                </c:pt>
                <c:pt idx="38">
                  <c:v>1762673</c:v>
                </c:pt>
                <c:pt idx="39">
                  <c:v>2245306</c:v>
                </c:pt>
                <c:pt idx="40">
                  <c:v>4949058</c:v>
                </c:pt>
                <c:pt idx="41">
                  <c:v>3985631</c:v>
                </c:pt>
                <c:pt idx="42">
                  <c:v>2965348</c:v>
                </c:pt>
                <c:pt idx="43">
                  <c:v>3642399</c:v>
                </c:pt>
                <c:pt idx="44">
                  <c:v>637689</c:v>
                </c:pt>
                <c:pt idx="45">
                  <c:v>3969682</c:v>
                </c:pt>
                <c:pt idx="46">
                  <c:v>5998526</c:v>
                </c:pt>
                <c:pt idx="47">
                  <c:v>7780024</c:v>
                </c:pt>
                <c:pt idx="48">
                  <c:v>6837724</c:v>
                </c:pt>
                <c:pt idx="49">
                  <c:v>2056302</c:v>
                </c:pt>
                <c:pt idx="50">
                  <c:v>3852923</c:v>
                </c:pt>
                <c:pt idx="51">
                  <c:v>2253652</c:v>
                </c:pt>
                <c:pt idx="52">
                  <c:v>2482483</c:v>
                </c:pt>
                <c:pt idx="53">
                  <c:v>7083267</c:v>
                </c:pt>
                <c:pt idx="54">
                  <c:v>5356055</c:v>
                </c:pt>
                <c:pt idx="55">
                  <c:v>2461302</c:v>
                </c:pt>
                <c:pt idx="56">
                  <c:v>11895070</c:v>
                </c:pt>
                <c:pt idx="57">
                  <c:v>7661023</c:v>
                </c:pt>
                <c:pt idx="58">
                  <c:v>7985643</c:v>
                </c:pt>
                <c:pt idx="59">
                  <c:v>5545753</c:v>
                </c:pt>
                <c:pt idx="60">
                  <c:v>2763585</c:v>
                </c:pt>
                <c:pt idx="61">
                  <c:v>6536016</c:v>
                </c:pt>
                <c:pt idx="62">
                  <c:v>6263177</c:v>
                </c:pt>
                <c:pt idx="63">
                  <c:v>3618704</c:v>
                </c:pt>
                <c:pt idx="64">
                  <c:v>8133028</c:v>
                </c:pt>
                <c:pt idx="65">
                  <c:v>10354679</c:v>
                </c:pt>
                <c:pt idx="66">
                  <c:v>11776198</c:v>
                </c:pt>
                <c:pt idx="67">
                  <c:v>26008520</c:v>
                </c:pt>
                <c:pt idx="68">
                  <c:v>12961624</c:v>
                </c:pt>
                <c:pt idx="69">
                  <c:v>18440569</c:v>
                </c:pt>
                <c:pt idx="70">
                  <c:v>18132462</c:v>
                </c:pt>
                <c:pt idx="71">
                  <c:v>9476176</c:v>
                </c:pt>
                <c:pt idx="72">
                  <c:v>11238862</c:v>
                </c:pt>
                <c:pt idx="73">
                  <c:v>10893032</c:v>
                </c:pt>
                <c:pt idx="74">
                  <c:v>11996299</c:v>
                </c:pt>
                <c:pt idx="75">
                  <c:v>12270358</c:v>
                </c:pt>
                <c:pt idx="76">
                  <c:v>12377194</c:v>
                </c:pt>
                <c:pt idx="77">
                  <c:v>11494672</c:v>
                </c:pt>
                <c:pt idx="78">
                  <c:v>10835454</c:v>
                </c:pt>
                <c:pt idx="79">
                  <c:v>10142388</c:v>
                </c:pt>
                <c:pt idx="80">
                  <c:v>9466887</c:v>
                </c:pt>
                <c:pt idx="81">
                  <c:v>8828864</c:v>
                </c:pt>
                <c:pt idx="82">
                  <c:v>8241114</c:v>
                </c:pt>
                <c:pt idx="83">
                  <c:v>7707249</c:v>
                </c:pt>
                <c:pt idx="84">
                  <c:v>7227654</c:v>
                </c:pt>
                <c:pt idx="85">
                  <c:v>6800511</c:v>
                </c:pt>
                <c:pt idx="86">
                  <c:v>6422765</c:v>
                </c:pt>
                <c:pt idx="87">
                  <c:v>6090431</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Sheet1!$D$2:$D$89</c:f>
              <c:numCache>
                <c:formatCode>#,##0.000%_);[Red]\-#,##0.000%</c:formatCode>
                <c:ptCount val="88"/>
                <c:pt idx="0">
                  <c:v>7.016E-2</c:v>
                </c:pt>
                <c:pt idx="1">
                  <c:v>6.7650000000000002E-2</c:v>
                </c:pt>
                <c:pt idx="2">
                  <c:v>6.7110000000000003E-2</c:v>
                </c:pt>
                <c:pt idx="3">
                  <c:v>6.9620000000000001E-2</c:v>
                </c:pt>
                <c:pt idx="4">
                  <c:v>7.5980000000000006E-2</c:v>
                </c:pt>
                <c:pt idx="5">
                  <c:v>8.0159999999999995E-2</c:v>
                </c:pt>
                <c:pt idx="6">
                  <c:v>8.0049999999999996E-2</c:v>
                </c:pt>
                <c:pt idx="7">
                  <c:v>8.0189999999999997E-2</c:v>
                </c:pt>
                <c:pt idx="8">
                  <c:v>7.6670000000000002E-2</c:v>
                </c:pt>
                <c:pt idx="9">
                  <c:v>8.2570000000000005E-2</c:v>
                </c:pt>
                <c:pt idx="10">
                  <c:v>8.2470000000000002E-2</c:v>
                </c:pt>
                <c:pt idx="11">
                  <c:v>8.5610000000000006E-2</c:v>
                </c:pt>
                <c:pt idx="12">
                  <c:v>9.0529999999999999E-2</c:v>
                </c:pt>
                <c:pt idx="13">
                  <c:v>9.5460000000000003E-2</c:v>
                </c:pt>
                <c:pt idx="14">
                  <c:v>0.10329000000000001</c:v>
                </c:pt>
                <c:pt idx="15">
                  <c:v>0.10484</c:v>
                </c:pt>
                <c:pt idx="16">
                  <c:v>0.10603</c:v>
                </c:pt>
                <c:pt idx="17">
                  <c:v>0.10681</c:v>
                </c:pt>
                <c:pt idx="18">
                  <c:v>0.10706</c:v>
                </c:pt>
                <c:pt idx="19">
                  <c:v>0.10689</c:v>
                </c:pt>
                <c:pt idx="20">
                  <c:v>0.10680000000000001</c:v>
                </c:pt>
                <c:pt idx="21">
                  <c:v>0.10444000000000001</c:v>
                </c:pt>
                <c:pt idx="22">
                  <c:v>0.10162</c:v>
                </c:pt>
                <c:pt idx="23">
                  <c:v>0.1011</c:v>
                </c:pt>
                <c:pt idx="24">
                  <c:v>9.9979999999999999E-2</c:v>
                </c:pt>
                <c:pt idx="25">
                  <c:v>9.9779999999999994E-2</c:v>
                </c:pt>
                <c:pt idx="26">
                  <c:v>9.9290000000000003E-2</c:v>
                </c:pt>
                <c:pt idx="27">
                  <c:v>9.7710000000000005E-2</c:v>
                </c:pt>
                <c:pt idx="28">
                  <c:v>9.529E-2</c:v>
                </c:pt>
                <c:pt idx="29">
                  <c:v>9.3829999999999997E-2</c:v>
                </c:pt>
                <c:pt idx="30">
                  <c:v>9.5140000000000002E-2</c:v>
                </c:pt>
                <c:pt idx="31">
                  <c:v>9.2609999999999998E-2</c:v>
                </c:pt>
                <c:pt idx="32">
                  <c:v>9.1329999999999995E-2</c:v>
                </c:pt>
                <c:pt idx="33">
                  <c:v>8.8289999999999993E-2</c:v>
                </c:pt>
                <c:pt idx="34">
                  <c:v>8.8179999999999994E-2</c:v>
                </c:pt>
                <c:pt idx="35">
                  <c:v>8.3099999999999993E-2</c:v>
                </c:pt>
                <c:pt idx="36">
                  <c:v>8.1689999999999999E-2</c:v>
                </c:pt>
                <c:pt idx="37">
                  <c:v>7.9649999999999999E-2</c:v>
                </c:pt>
                <c:pt idx="38">
                  <c:v>7.8289999999999998E-2</c:v>
                </c:pt>
                <c:pt idx="39">
                  <c:v>7.4840000000000004E-2</c:v>
                </c:pt>
                <c:pt idx="40">
                  <c:v>7.349E-2</c:v>
                </c:pt>
                <c:pt idx="41">
                  <c:v>7.0830000000000004E-2</c:v>
                </c:pt>
                <c:pt idx="42">
                  <c:v>6.6489999999999994E-2</c:v>
                </c:pt>
                <c:pt idx="43">
                  <c:v>6.4130000000000006E-2</c:v>
                </c:pt>
                <c:pt idx="44">
                  <c:v>6.1699999999999998E-2</c:v>
                </c:pt>
                <c:pt idx="45">
                  <c:v>5.9360000000000003E-2</c:v>
                </c:pt>
                <c:pt idx="46">
                  <c:v>5.7360000000000001E-2</c:v>
                </c:pt>
                <c:pt idx="47">
                  <c:v>5.8040000000000001E-2</c:v>
                </c:pt>
                <c:pt idx="48">
                  <c:v>5.7579999999999999E-2</c:v>
                </c:pt>
                <c:pt idx="49">
                  <c:v>5.4969999999999998E-2</c:v>
                </c:pt>
                <c:pt idx="50">
                  <c:v>5.0290000000000001E-2</c:v>
                </c:pt>
                <c:pt idx="51">
                  <c:v>5.0709999999999998E-2</c:v>
                </c:pt>
                <c:pt idx="52">
                  <c:v>5.0029999999999998E-2</c:v>
                </c:pt>
                <c:pt idx="53">
                  <c:v>4.9239999999999999E-2</c:v>
                </c:pt>
                <c:pt idx="54">
                  <c:v>4.9160000000000002E-2</c:v>
                </c:pt>
                <c:pt idx="55">
                  <c:v>5.008E-2</c:v>
                </c:pt>
                <c:pt idx="56">
                  <c:v>5.0590000000000003E-2</c:v>
                </c:pt>
                <c:pt idx="57">
                  <c:v>5.4940000000000003E-2</c:v>
                </c:pt>
                <c:pt idx="58">
                  <c:v>5.2560000000000003E-2</c:v>
                </c:pt>
                <c:pt idx="59">
                  <c:v>5.1189999999999999E-2</c:v>
                </c:pt>
                <c:pt idx="60">
                  <c:v>5.0529999999999999E-2</c:v>
                </c:pt>
                <c:pt idx="61">
                  <c:v>4.7840000000000001E-2</c:v>
                </c:pt>
                <c:pt idx="62">
                  <c:v>4.7140000000000001E-2</c:v>
                </c:pt>
                <c:pt idx="63">
                  <c:v>4.2610000000000002E-2</c:v>
                </c:pt>
                <c:pt idx="64">
                  <c:v>4.0340000000000001E-2</c:v>
                </c:pt>
                <c:pt idx="65">
                  <c:v>3.8580000000000003E-2</c:v>
                </c:pt>
                <c:pt idx="66">
                  <c:v>3.7510000000000002E-2</c:v>
                </c:pt>
                <c:pt idx="67">
                  <c:v>4.1110000000000001E-2</c:v>
                </c:pt>
                <c:pt idx="68">
                  <c:v>4.122E-2</c:v>
                </c:pt>
                <c:pt idx="69">
                  <c:v>4.2970000000000001E-2</c:v>
                </c:pt>
                <c:pt idx="70">
                  <c:v>4.4670000000000001E-2</c:v>
                </c:pt>
                <c:pt idx="71">
                  <c:v>4.299E-2</c:v>
                </c:pt>
                <c:pt idx="72">
                  <c:v>4.1919999999999999E-2</c:v>
                </c:pt>
                <c:pt idx="73">
                  <c:v>4.1230000000000003E-2</c:v>
                </c:pt>
                <c:pt idx="74">
                  <c:v>4.1410000000000002E-2</c:v>
                </c:pt>
                <c:pt idx="75">
                  <c:v>4.2169999999999999E-2</c:v>
                </c:pt>
                <c:pt idx="76">
                  <c:v>4.3319999999999997E-2</c:v>
                </c:pt>
                <c:pt idx="77">
                  <c:v>4.444E-2</c:v>
                </c:pt>
                <c:pt idx="78">
                  <c:v>4.5629999999999997E-2</c:v>
                </c:pt>
                <c:pt idx="79">
                  <c:v>4.691E-2</c:v>
                </c:pt>
                <c:pt idx="80">
                  <c:v>4.8219999999999999E-2</c:v>
                </c:pt>
                <c:pt idx="81">
                  <c:v>4.9500000000000002E-2</c:v>
                </c:pt>
                <c:pt idx="82">
                  <c:v>5.0770000000000003E-2</c:v>
                </c:pt>
                <c:pt idx="83">
                  <c:v>5.2010000000000001E-2</c:v>
                </c:pt>
                <c:pt idx="84">
                  <c:v>5.321E-2</c:v>
                </c:pt>
                <c:pt idx="85">
                  <c:v>5.4359999999999999E-2</c:v>
                </c:pt>
                <c:pt idx="86">
                  <c:v>5.5440000000000003E-2</c:v>
                </c:pt>
                <c:pt idx="87">
                  <c:v>5.645E-2</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0.12000000000000001"/>
          <c:min val="3.0000000000000006E-2"/>
        </c:scaling>
        <c:delete val="0"/>
        <c:axPos val="l"/>
        <c:majorGridlines>
          <c:spPr>
            <a:ln>
              <a:solidFill>
                <a:schemeClr val="bg1">
                  <a:lumMod val="85000"/>
                </a:schemeClr>
              </a:solidFill>
            </a:ln>
          </c:spPr>
        </c:majorGridlines>
        <c:numFmt formatCode="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1.0000000000000002E-2"/>
      </c:valAx>
      <c:valAx>
        <c:axId val="149973632"/>
        <c:scaling>
          <c:orientation val="minMax"/>
          <c:max val="30000000"/>
          <c:min val="-15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769239507142442E-2"/>
          <c:y val="0.19256940799066782"/>
          <c:w val="0.88865276997297094"/>
          <c:h val="0.63515281423155434"/>
        </c:manualLayout>
      </c:layout>
      <c:barChart>
        <c:barDir val="col"/>
        <c:grouping val="clustered"/>
        <c:varyColors val="0"/>
        <c:ser>
          <c:idx val="0"/>
          <c:order val="2"/>
          <c:tx>
            <c:strRef>
              <c:f>Sheet1!$D$1</c:f>
              <c:strCache>
                <c:ptCount val="1"/>
                <c:pt idx="0">
                  <c:v>Zebra</c:v>
                </c:pt>
              </c:strCache>
            </c:strRef>
          </c:tx>
          <c:spPr>
            <a:solidFill>
              <a:schemeClr val="bg1">
                <a:lumMod val="85000"/>
                <a:alpha val="33000"/>
              </a:schemeClr>
            </a:solidFill>
          </c:spPr>
          <c:invertIfNegative val="0"/>
          <c:cat>
            <c:numRef>
              <c:f>Sheet1!$A$26:$A$113</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Sheet1!$D$26:$D$113</c:f>
              <c:numCache>
                <c:formatCode>General</c:formatCode>
                <c:ptCount val="88"/>
                <c:pt idx="0">
                  <c:v>2000</c:v>
                </c:pt>
                <c:pt idx="1">
                  <c:v>2000</c:v>
                </c:pt>
                <c:pt idx="2">
                  <c:v>2000</c:v>
                </c:pt>
                <c:pt idx="3">
                  <c:v>2000</c:v>
                </c:pt>
                <c:pt idx="4">
                  <c:v>0</c:v>
                </c:pt>
                <c:pt idx="5">
                  <c:v>0</c:v>
                </c:pt>
                <c:pt idx="6">
                  <c:v>0</c:v>
                </c:pt>
                <c:pt idx="7">
                  <c:v>0</c:v>
                </c:pt>
                <c:pt idx="8">
                  <c:v>2000</c:v>
                </c:pt>
                <c:pt idx="9">
                  <c:v>2000</c:v>
                </c:pt>
                <c:pt idx="10">
                  <c:v>2000</c:v>
                </c:pt>
                <c:pt idx="11">
                  <c:v>2000</c:v>
                </c:pt>
                <c:pt idx="12">
                  <c:v>0</c:v>
                </c:pt>
                <c:pt idx="13">
                  <c:v>0</c:v>
                </c:pt>
                <c:pt idx="14">
                  <c:v>0</c:v>
                </c:pt>
                <c:pt idx="15">
                  <c:v>0</c:v>
                </c:pt>
                <c:pt idx="16">
                  <c:v>2000</c:v>
                </c:pt>
                <c:pt idx="17">
                  <c:v>2000</c:v>
                </c:pt>
                <c:pt idx="18">
                  <c:v>2000</c:v>
                </c:pt>
                <c:pt idx="19">
                  <c:v>2000</c:v>
                </c:pt>
                <c:pt idx="20">
                  <c:v>0</c:v>
                </c:pt>
                <c:pt idx="21">
                  <c:v>0</c:v>
                </c:pt>
                <c:pt idx="22">
                  <c:v>0</c:v>
                </c:pt>
                <c:pt idx="23">
                  <c:v>0</c:v>
                </c:pt>
                <c:pt idx="24">
                  <c:v>2000</c:v>
                </c:pt>
                <c:pt idx="25">
                  <c:v>2000</c:v>
                </c:pt>
                <c:pt idx="26">
                  <c:v>2000</c:v>
                </c:pt>
                <c:pt idx="27">
                  <c:v>2000</c:v>
                </c:pt>
                <c:pt idx="28">
                  <c:v>0</c:v>
                </c:pt>
                <c:pt idx="29">
                  <c:v>0</c:v>
                </c:pt>
                <c:pt idx="30">
                  <c:v>0</c:v>
                </c:pt>
                <c:pt idx="31">
                  <c:v>0</c:v>
                </c:pt>
                <c:pt idx="32">
                  <c:v>2000</c:v>
                </c:pt>
                <c:pt idx="33">
                  <c:v>2000</c:v>
                </c:pt>
                <c:pt idx="34">
                  <c:v>2000</c:v>
                </c:pt>
                <c:pt idx="35">
                  <c:v>2000</c:v>
                </c:pt>
                <c:pt idx="36">
                  <c:v>0</c:v>
                </c:pt>
                <c:pt idx="37">
                  <c:v>0</c:v>
                </c:pt>
                <c:pt idx="38">
                  <c:v>0</c:v>
                </c:pt>
                <c:pt idx="39">
                  <c:v>0</c:v>
                </c:pt>
                <c:pt idx="40">
                  <c:v>2000</c:v>
                </c:pt>
                <c:pt idx="41">
                  <c:v>2000</c:v>
                </c:pt>
                <c:pt idx="42">
                  <c:v>2000</c:v>
                </c:pt>
                <c:pt idx="43">
                  <c:v>2000</c:v>
                </c:pt>
                <c:pt idx="44">
                  <c:v>0</c:v>
                </c:pt>
                <c:pt idx="45">
                  <c:v>0</c:v>
                </c:pt>
                <c:pt idx="46">
                  <c:v>0</c:v>
                </c:pt>
                <c:pt idx="47">
                  <c:v>0</c:v>
                </c:pt>
                <c:pt idx="48">
                  <c:v>2000</c:v>
                </c:pt>
                <c:pt idx="49">
                  <c:v>2000</c:v>
                </c:pt>
                <c:pt idx="50">
                  <c:v>2000</c:v>
                </c:pt>
                <c:pt idx="51">
                  <c:v>2000</c:v>
                </c:pt>
                <c:pt idx="52">
                  <c:v>0</c:v>
                </c:pt>
                <c:pt idx="53">
                  <c:v>0</c:v>
                </c:pt>
                <c:pt idx="54">
                  <c:v>0</c:v>
                </c:pt>
                <c:pt idx="55">
                  <c:v>0</c:v>
                </c:pt>
                <c:pt idx="56">
                  <c:v>2000</c:v>
                </c:pt>
                <c:pt idx="57">
                  <c:v>2000</c:v>
                </c:pt>
                <c:pt idx="58">
                  <c:v>2000</c:v>
                </c:pt>
                <c:pt idx="59">
                  <c:v>2000</c:v>
                </c:pt>
                <c:pt idx="60">
                  <c:v>0</c:v>
                </c:pt>
                <c:pt idx="61">
                  <c:v>0</c:v>
                </c:pt>
                <c:pt idx="62">
                  <c:v>0</c:v>
                </c:pt>
                <c:pt idx="63">
                  <c:v>0</c:v>
                </c:pt>
                <c:pt idx="64">
                  <c:v>2000</c:v>
                </c:pt>
                <c:pt idx="65">
                  <c:v>2000</c:v>
                </c:pt>
                <c:pt idx="66">
                  <c:v>2000</c:v>
                </c:pt>
                <c:pt idx="67">
                  <c:v>2000</c:v>
                </c:pt>
                <c:pt idx="68">
                  <c:v>0</c:v>
                </c:pt>
                <c:pt idx="69">
                  <c:v>0</c:v>
                </c:pt>
                <c:pt idx="70">
                  <c:v>0</c:v>
                </c:pt>
                <c:pt idx="71">
                  <c:v>0</c:v>
                </c:pt>
                <c:pt idx="72">
                  <c:v>2000</c:v>
                </c:pt>
                <c:pt idx="73">
                  <c:v>2000</c:v>
                </c:pt>
                <c:pt idx="74">
                  <c:v>2000</c:v>
                </c:pt>
                <c:pt idx="75">
                  <c:v>2000</c:v>
                </c:pt>
                <c:pt idx="76">
                  <c:v>0</c:v>
                </c:pt>
                <c:pt idx="77">
                  <c:v>0</c:v>
                </c:pt>
                <c:pt idx="78">
                  <c:v>0</c:v>
                </c:pt>
                <c:pt idx="79">
                  <c:v>0</c:v>
                </c:pt>
                <c:pt idx="80">
                  <c:v>2000</c:v>
                </c:pt>
                <c:pt idx="81">
                  <c:v>2000</c:v>
                </c:pt>
                <c:pt idx="82">
                  <c:v>2000</c:v>
                </c:pt>
                <c:pt idx="83">
                  <c:v>2000</c:v>
                </c:pt>
                <c:pt idx="84">
                  <c:v>0</c:v>
                </c:pt>
                <c:pt idx="85">
                  <c:v>0</c:v>
                </c:pt>
                <c:pt idx="86">
                  <c:v>0</c:v>
                </c:pt>
                <c:pt idx="87">
                  <c:v>0</c:v>
                </c:pt>
              </c:numCache>
            </c:numRef>
          </c:val>
          <c:extLst>
            <c:ext xmlns:c16="http://schemas.microsoft.com/office/drawing/2014/chart" uri="{C3380CC4-5D6E-409C-BE32-E72D297353CC}">
              <c16:uniqueId val="{00000000-0B24-47E2-8D00-638A4FB934BA}"/>
            </c:ext>
          </c:extLst>
        </c:ser>
        <c:dLbls>
          <c:showLegendKey val="0"/>
          <c:showVal val="0"/>
          <c:showCatName val="0"/>
          <c:showSerName val="0"/>
          <c:showPercent val="0"/>
          <c:showBubbleSize val="0"/>
        </c:dLbls>
        <c:gapWidth val="0"/>
        <c:axId val="146464128"/>
        <c:axId val="149251200"/>
      </c:barChart>
      <c:barChart>
        <c:barDir val="col"/>
        <c:grouping val="clustered"/>
        <c:varyColors val="0"/>
        <c:ser>
          <c:idx val="2"/>
          <c:order val="1"/>
          <c:tx>
            <c:strRef>
              <c:f>Sheet1!$C$1</c:f>
              <c:strCache>
                <c:ptCount val="1"/>
                <c:pt idx="0">
                  <c:v>Year-Over-Year Rent Change</c:v>
                </c:pt>
              </c:strCache>
            </c:strRef>
          </c:tx>
          <c:spPr>
            <a:solidFill>
              <a:schemeClr val="accent2">
                <a:lumMod val="40000"/>
                <a:lumOff val="60000"/>
              </a:schemeClr>
            </a:solidFill>
          </c:spPr>
          <c:invertIfNegative val="0"/>
          <c:cat>
            <c:numRef>
              <c:f>Sheet1!$A$26:$A$113</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Sheet1!$C$26:$C$113</c:f>
              <c:numCache>
                <c:formatCode>#,##0.000%_);[Red]\-#,##0.000%</c:formatCode>
                <c:ptCount val="88"/>
                <c:pt idx="0">
                  <c:v>-5.4969999999999998E-2</c:v>
                </c:pt>
                <c:pt idx="1">
                  <c:v>-2.734E-2</c:v>
                </c:pt>
                <c:pt idx="2">
                  <c:v>-2.7029999999999998E-2</c:v>
                </c:pt>
                <c:pt idx="3">
                  <c:v>-2.9989999999999999E-2</c:v>
                </c:pt>
                <c:pt idx="4">
                  <c:v>3.5529999999999999E-2</c:v>
                </c:pt>
                <c:pt idx="5">
                  <c:v>3.0269999999999998E-2</c:v>
                </c:pt>
                <c:pt idx="6">
                  <c:v>2.3E-2</c:v>
                </c:pt>
                <c:pt idx="7">
                  <c:v>-3.7359999999999997E-2</c:v>
                </c:pt>
                <c:pt idx="8">
                  <c:v>-4.0910000000000002E-2</c:v>
                </c:pt>
                <c:pt idx="9">
                  <c:v>-4.8059999999999999E-2</c:v>
                </c:pt>
                <c:pt idx="10">
                  <c:v>-4.913E-2</c:v>
                </c:pt>
                <c:pt idx="11">
                  <c:v>-4.4400000000000004E-3</c:v>
                </c:pt>
                <c:pt idx="12">
                  <c:v>-1.5810000000000001E-2</c:v>
                </c:pt>
                <c:pt idx="13">
                  <c:v>-2.146E-2</c:v>
                </c:pt>
                <c:pt idx="14">
                  <c:v>-2.7140000000000001E-2</c:v>
                </c:pt>
                <c:pt idx="15">
                  <c:v>-3.0839999999999999E-2</c:v>
                </c:pt>
                <c:pt idx="16">
                  <c:v>-2.776E-2</c:v>
                </c:pt>
                <c:pt idx="17">
                  <c:v>-2.598E-2</c:v>
                </c:pt>
                <c:pt idx="18">
                  <c:v>-2.443E-2</c:v>
                </c:pt>
                <c:pt idx="19">
                  <c:v>-2.0480000000000002E-2</c:v>
                </c:pt>
                <c:pt idx="20">
                  <c:v>-1.7440000000000001E-2</c:v>
                </c:pt>
                <c:pt idx="21">
                  <c:v>-1.512E-2</c:v>
                </c:pt>
                <c:pt idx="22">
                  <c:v>-1.137E-2</c:v>
                </c:pt>
                <c:pt idx="23">
                  <c:v>-7.5799999999999999E-3</c:v>
                </c:pt>
                <c:pt idx="24">
                  <c:v>-3.5999999999999999E-3</c:v>
                </c:pt>
                <c:pt idx="25">
                  <c:v>1.09E-3</c:v>
                </c:pt>
                <c:pt idx="26">
                  <c:v>3.3500000000000001E-3</c:v>
                </c:pt>
                <c:pt idx="27">
                  <c:v>7.8300000000000002E-3</c:v>
                </c:pt>
                <c:pt idx="28">
                  <c:v>1.0959999999999999E-2</c:v>
                </c:pt>
                <c:pt idx="29">
                  <c:v>1.4E-2</c:v>
                </c:pt>
                <c:pt idx="30">
                  <c:v>1.7489999999999999E-2</c:v>
                </c:pt>
                <c:pt idx="31">
                  <c:v>1.7909999999999999E-2</c:v>
                </c:pt>
                <c:pt idx="32">
                  <c:v>2.0310000000000002E-2</c:v>
                </c:pt>
                <c:pt idx="33">
                  <c:v>2.1100000000000001E-2</c:v>
                </c:pt>
                <c:pt idx="34">
                  <c:v>2.1399999999999999E-2</c:v>
                </c:pt>
                <c:pt idx="35">
                  <c:v>2.5319999999999999E-2</c:v>
                </c:pt>
                <c:pt idx="36">
                  <c:v>2.614E-2</c:v>
                </c:pt>
                <c:pt idx="37">
                  <c:v>2.8510000000000001E-2</c:v>
                </c:pt>
                <c:pt idx="38">
                  <c:v>3.1570000000000001E-2</c:v>
                </c:pt>
                <c:pt idx="39">
                  <c:v>3.2570000000000002E-2</c:v>
                </c:pt>
                <c:pt idx="40">
                  <c:v>3.5159999999999997E-2</c:v>
                </c:pt>
                <c:pt idx="41">
                  <c:v>3.7830000000000003E-2</c:v>
                </c:pt>
                <c:pt idx="42">
                  <c:v>4.0140000000000002E-2</c:v>
                </c:pt>
                <c:pt idx="43">
                  <c:v>4.2709999999999998E-2</c:v>
                </c:pt>
                <c:pt idx="44">
                  <c:v>4.3810000000000002E-2</c:v>
                </c:pt>
                <c:pt idx="45">
                  <c:v>4.4310000000000002E-2</c:v>
                </c:pt>
                <c:pt idx="46">
                  <c:v>4.4569999999999999E-2</c:v>
                </c:pt>
                <c:pt idx="47">
                  <c:v>4.573E-2</c:v>
                </c:pt>
                <c:pt idx="48">
                  <c:v>4.6449999999999998E-2</c:v>
                </c:pt>
                <c:pt idx="49">
                  <c:v>4.6850000000000003E-2</c:v>
                </c:pt>
                <c:pt idx="50">
                  <c:v>4.9450000000000001E-2</c:v>
                </c:pt>
                <c:pt idx="51">
                  <c:v>5.0860000000000002E-2</c:v>
                </c:pt>
                <c:pt idx="52">
                  <c:v>5.1369999999999999E-2</c:v>
                </c:pt>
                <c:pt idx="53">
                  <c:v>5.1950000000000003E-2</c:v>
                </c:pt>
                <c:pt idx="54">
                  <c:v>5.2999999999999999E-2</c:v>
                </c:pt>
                <c:pt idx="55">
                  <c:v>5.126E-2</c:v>
                </c:pt>
                <c:pt idx="56">
                  <c:v>5.126E-2</c:v>
                </c:pt>
                <c:pt idx="57">
                  <c:v>5.1270000000000003E-2</c:v>
                </c:pt>
                <c:pt idx="58">
                  <c:v>5.1229999999999998E-2</c:v>
                </c:pt>
                <c:pt idx="59">
                  <c:v>5.6739999999999999E-2</c:v>
                </c:pt>
                <c:pt idx="60">
                  <c:v>6.4869999999999997E-2</c:v>
                </c:pt>
                <c:pt idx="61">
                  <c:v>7.3870000000000005E-2</c:v>
                </c:pt>
                <c:pt idx="62">
                  <c:v>8.5510000000000003E-2</c:v>
                </c:pt>
                <c:pt idx="63">
                  <c:v>9.7570000000000004E-2</c:v>
                </c:pt>
                <c:pt idx="64">
                  <c:v>0.111</c:v>
                </c:pt>
                <c:pt idx="65">
                  <c:v>0.12357</c:v>
                </c:pt>
                <c:pt idx="66">
                  <c:v>0.1268</c:v>
                </c:pt>
                <c:pt idx="67">
                  <c:v>0.12424</c:v>
                </c:pt>
                <c:pt idx="68">
                  <c:v>0.11705</c:v>
                </c:pt>
                <c:pt idx="69">
                  <c:v>0.1061</c:v>
                </c:pt>
                <c:pt idx="70">
                  <c:v>9.5909999999999995E-2</c:v>
                </c:pt>
                <c:pt idx="71">
                  <c:v>8.498E-2</c:v>
                </c:pt>
                <c:pt idx="72">
                  <c:v>7.1809999999999999E-2</c:v>
                </c:pt>
                <c:pt idx="73">
                  <c:v>6.0290000000000003E-2</c:v>
                </c:pt>
                <c:pt idx="74">
                  <c:v>5.1360000000000003E-2</c:v>
                </c:pt>
                <c:pt idx="75">
                  <c:v>4.4310000000000002E-2</c:v>
                </c:pt>
                <c:pt idx="76">
                  <c:v>3.9289999999999999E-2</c:v>
                </c:pt>
                <c:pt idx="77">
                  <c:v>3.5279999999999999E-2</c:v>
                </c:pt>
                <c:pt idx="78">
                  <c:v>3.143E-2</c:v>
                </c:pt>
                <c:pt idx="79">
                  <c:v>2.7550000000000002E-2</c:v>
                </c:pt>
                <c:pt idx="80">
                  <c:v>2.375E-2</c:v>
                </c:pt>
                <c:pt idx="81">
                  <c:v>2.019E-2</c:v>
                </c:pt>
                <c:pt idx="82">
                  <c:v>1.702E-2</c:v>
                </c:pt>
                <c:pt idx="83">
                  <c:v>1.435E-2</c:v>
                </c:pt>
                <c:pt idx="84">
                  <c:v>1.2149999999999999E-2</c:v>
                </c:pt>
                <c:pt idx="85">
                  <c:v>1.034E-2</c:v>
                </c:pt>
                <c:pt idx="86">
                  <c:v>8.8800000000000007E-3</c:v>
                </c:pt>
                <c:pt idx="87">
                  <c:v>7.6899999999999998E-3</c:v>
                </c:pt>
              </c:numCache>
            </c:numRef>
          </c:val>
          <c:extLst>
            <c:ext xmlns:c16="http://schemas.microsoft.com/office/drawing/2014/chart" uri="{C3380CC4-5D6E-409C-BE32-E72D297353CC}">
              <c16:uniqueId val="{00000000-1991-F34D-980D-0741D3A05B68}"/>
            </c:ext>
          </c:extLst>
        </c:ser>
        <c:dLbls>
          <c:showLegendKey val="0"/>
          <c:showVal val="0"/>
          <c:showCatName val="0"/>
          <c:showSerName val="0"/>
          <c:showPercent val="0"/>
          <c:showBubbleSize val="0"/>
        </c:dLbls>
        <c:gapWidth val="60"/>
        <c:axId val="150148608"/>
        <c:axId val="149270912"/>
      </c:barChart>
      <c:lineChart>
        <c:grouping val="standard"/>
        <c:varyColors val="0"/>
        <c:ser>
          <c:idx val="1"/>
          <c:order val="0"/>
          <c:tx>
            <c:strRef>
              <c:f>Sheet1!$B$1</c:f>
              <c:strCache>
                <c:ptCount val="1"/>
                <c:pt idx="0">
                  <c:v>Asking Rent</c:v>
                </c:pt>
              </c:strCache>
            </c:strRef>
          </c:tx>
          <c:spPr>
            <a:ln w="63500">
              <a:solidFill>
                <a:schemeClr val="accent2"/>
              </a:solidFill>
            </a:ln>
          </c:spPr>
          <c:marker>
            <c:symbol val="none"/>
          </c:marker>
          <c:cat>
            <c:numRef>
              <c:f>Sheet1!$A$26:$A$113</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Sheet1!$B$26:$B$113</c:f>
              <c:numCache>
                <c:formatCode>\$##,###,###,##0.00_);[Red]\(\$##,###,###,##0.00\)</c:formatCode>
                <c:ptCount val="88"/>
                <c:pt idx="0">
                  <c:v>5.56</c:v>
                </c:pt>
                <c:pt idx="1">
                  <c:v>5.62</c:v>
                </c:pt>
                <c:pt idx="2">
                  <c:v>5.67</c:v>
                </c:pt>
                <c:pt idx="3">
                  <c:v>5.72</c:v>
                </c:pt>
                <c:pt idx="4">
                  <c:v>5.76</c:v>
                </c:pt>
                <c:pt idx="5">
                  <c:v>5.79</c:v>
                </c:pt>
                <c:pt idx="6">
                  <c:v>5.8</c:v>
                </c:pt>
                <c:pt idx="7">
                  <c:v>5.51</c:v>
                </c:pt>
                <c:pt idx="8">
                  <c:v>5.52</c:v>
                </c:pt>
                <c:pt idx="9">
                  <c:v>5.52</c:v>
                </c:pt>
                <c:pt idx="10">
                  <c:v>5.51</c:v>
                </c:pt>
                <c:pt idx="11">
                  <c:v>5.49</c:v>
                </c:pt>
                <c:pt idx="12">
                  <c:v>5.43</c:v>
                </c:pt>
                <c:pt idx="13">
                  <c:v>5.4</c:v>
                </c:pt>
                <c:pt idx="14">
                  <c:v>5.36</c:v>
                </c:pt>
                <c:pt idx="15">
                  <c:v>5.32</c:v>
                </c:pt>
                <c:pt idx="16">
                  <c:v>5.28</c:v>
                </c:pt>
                <c:pt idx="17">
                  <c:v>5.26</c:v>
                </c:pt>
                <c:pt idx="18">
                  <c:v>5.23</c:v>
                </c:pt>
                <c:pt idx="19">
                  <c:v>5.21</c:v>
                </c:pt>
                <c:pt idx="20">
                  <c:v>5.19</c:v>
                </c:pt>
                <c:pt idx="21">
                  <c:v>5.18</c:v>
                </c:pt>
                <c:pt idx="22">
                  <c:v>5.17</c:v>
                </c:pt>
                <c:pt idx="23">
                  <c:v>5.17</c:v>
                </c:pt>
                <c:pt idx="24">
                  <c:v>5.17</c:v>
                </c:pt>
                <c:pt idx="25">
                  <c:v>5.18</c:v>
                </c:pt>
                <c:pt idx="26">
                  <c:v>5.19</c:v>
                </c:pt>
                <c:pt idx="27">
                  <c:v>5.21</c:v>
                </c:pt>
                <c:pt idx="28">
                  <c:v>5.23</c:v>
                </c:pt>
                <c:pt idx="29">
                  <c:v>5.26</c:v>
                </c:pt>
                <c:pt idx="30">
                  <c:v>5.28</c:v>
                </c:pt>
                <c:pt idx="31">
                  <c:v>5.3</c:v>
                </c:pt>
                <c:pt idx="32">
                  <c:v>5.34</c:v>
                </c:pt>
                <c:pt idx="33">
                  <c:v>5.37</c:v>
                </c:pt>
                <c:pt idx="34">
                  <c:v>5.4</c:v>
                </c:pt>
                <c:pt idx="35">
                  <c:v>5.44</c:v>
                </c:pt>
                <c:pt idx="36">
                  <c:v>5.48</c:v>
                </c:pt>
                <c:pt idx="37">
                  <c:v>5.52</c:v>
                </c:pt>
                <c:pt idx="38">
                  <c:v>5.57</c:v>
                </c:pt>
                <c:pt idx="39">
                  <c:v>5.61</c:v>
                </c:pt>
                <c:pt idx="40">
                  <c:v>5.67</c:v>
                </c:pt>
                <c:pt idx="41">
                  <c:v>5.73</c:v>
                </c:pt>
                <c:pt idx="42">
                  <c:v>5.79</c:v>
                </c:pt>
                <c:pt idx="43">
                  <c:v>5.85</c:v>
                </c:pt>
                <c:pt idx="44">
                  <c:v>5.92</c:v>
                </c:pt>
                <c:pt idx="45">
                  <c:v>5.98</c:v>
                </c:pt>
                <c:pt idx="46">
                  <c:v>6.05</c:v>
                </c:pt>
                <c:pt idx="47">
                  <c:v>6.12</c:v>
                </c:pt>
                <c:pt idx="48">
                  <c:v>6.19</c:v>
                </c:pt>
                <c:pt idx="49">
                  <c:v>6.26</c:v>
                </c:pt>
                <c:pt idx="50">
                  <c:v>6.35</c:v>
                </c:pt>
                <c:pt idx="51">
                  <c:v>6.43</c:v>
                </c:pt>
                <c:pt idx="52">
                  <c:v>6.51</c:v>
                </c:pt>
                <c:pt idx="53">
                  <c:v>6.59</c:v>
                </c:pt>
                <c:pt idx="54">
                  <c:v>6.68</c:v>
                </c:pt>
                <c:pt idx="55">
                  <c:v>6.76</c:v>
                </c:pt>
                <c:pt idx="56">
                  <c:v>6.84</c:v>
                </c:pt>
                <c:pt idx="57">
                  <c:v>6.93</c:v>
                </c:pt>
                <c:pt idx="58">
                  <c:v>7.02</c:v>
                </c:pt>
                <c:pt idx="59">
                  <c:v>7.15</c:v>
                </c:pt>
                <c:pt idx="60">
                  <c:v>7.29</c:v>
                </c:pt>
                <c:pt idx="61">
                  <c:v>7.44</c:v>
                </c:pt>
                <c:pt idx="62">
                  <c:v>7.63</c:v>
                </c:pt>
                <c:pt idx="63">
                  <c:v>7.84</c:v>
                </c:pt>
                <c:pt idx="64">
                  <c:v>8.1</c:v>
                </c:pt>
                <c:pt idx="65">
                  <c:v>8.36</c:v>
                </c:pt>
                <c:pt idx="66">
                  <c:v>8.59</c:v>
                </c:pt>
                <c:pt idx="67">
                  <c:v>8.82</c:v>
                </c:pt>
                <c:pt idx="68">
                  <c:v>9.0399999999999991</c:v>
                </c:pt>
                <c:pt idx="69">
                  <c:v>9.24</c:v>
                </c:pt>
                <c:pt idx="70">
                  <c:v>9.42</c:v>
                </c:pt>
                <c:pt idx="71">
                  <c:v>9.57</c:v>
                </c:pt>
                <c:pt idx="72">
                  <c:v>9.69</c:v>
                </c:pt>
                <c:pt idx="73">
                  <c:v>9.8000000000000007</c:v>
                </c:pt>
                <c:pt idx="74">
                  <c:v>9.9</c:v>
                </c:pt>
                <c:pt idx="75">
                  <c:v>9.99</c:v>
                </c:pt>
                <c:pt idx="76">
                  <c:v>10.07</c:v>
                </c:pt>
                <c:pt idx="77">
                  <c:v>10.15</c:v>
                </c:pt>
                <c:pt idx="78">
                  <c:v>10.210000000000001</c:v>
                </c:pt>
                <c:pt idx="79">
                  <c:v>10.27</c:v>
                </c:pt>
                <c:pt idx="80">
                  <c:v>10.31</c:v>
                </c:pt>
                <c:pt idx="81">
                  <c:v>10.35</c:v>
                </c:pt>
                <c:pt idx="82">
                  <c:v>10.38</c:v>
                </c:pt>
                <c:pt idx="83">
                  <c:v>10.41</c:v>
                </c:pt>
                <c:pt idx="84">
                  <c:v>10.44</c:v>
                </c:pt>
                <c:pt idx="85">
                  <c:v>10.46</c:v>
                </c:pt>
                <c:pt idx="86">
                  <c:v>10.48</c:v>
                </c:pt>
                <c:pt idx="87">
                  <c:v>10.49</c:v>
                </c:pt>
              </c:numCache>
            </c:numRef>
          </c:val>
          <c:smooth val="0"/>
          <c:extLst>
            <c:ext xmlns:c16="http://schemas.microsoft.com/office/drawing/2014/chart" uri="{C3380CC4-5D6E-409C-BE32-E72D297353CC}">
              <c16:uniqueId val="{00000001-1991-F34D-980D-0741D3A05B68}"/>
            </c:ext>
          </c:extLst>
        </c:ser>
        <c:dLbls>
          <c:showLegendKey val="0"/>
          <c:showVal val="0"/>
          <c:showCatName val="0"/>
          <c:showSerName val="0"/>
          <c:showPercent val="0"/>
          <c:showBubbleSize val="0"/>
        </c:dLbls>
        <c:marker val="1"/>
        <c:smooth val="0"/>
        <c:axId val="146464128"/>
        <c:axId val="149251200"/>
      </c:lineChart>
      <c:catAx>
        <c:axId val="146464128"/>
        <c:scaling>
          <c:orientation val="minMax"/>
        </c:scaling>
        <c:delete val="0"/>
        <c:axPos val="b"/>
        <c:numFmt formatCode="yy" sourceLinked="0"/>
        <c:majorTickMark val="cross"/>
        <c:minorTickMark val="none"/>
        <c:tickLblPos val="low"/>
        <c:spPr>
          <a:ln w="19050">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251200"/>
        <c:crosses val="autoZero"/>
        <c:auto val="0"/>
        <c:lblAlgn val="ctr"/>
        <c:lblOffset val="100"/>
        <c:tickLblSkip val="4"/>
        <c:tickMarkSkip val="4"/>
        <c:noMultiLvlLbl val="0"/>
      </c:catAx>
      <c:valAx>
        <c:axId val="149251200"/>
        <c:scaling>
          <c:orientation val="minMax"/>
          <c:max val="11"/>
          <c:min val="5"/>
        </c:scaling>
        <c:delete val="0"/>
        <c:axPos val="l"/>
        <c:majorGridlines>
          <c:spPr>
            <a:ln>
              <a:solidFill>
                <a:schemeClr val="bg1">
                  <a:lumMod val="85000"/>
                </a:schemeClr>
              </a:solidFill>
            </a:ln>
          </c:spPr>
        </c:majorGridlines>
        <c:numFmt formatCode="&quot;$&quot;#,##0.00" sourceLinked="0"/>
        <c:majorTickMark val="out"/>
        <c:minorTickMark val="none"/>
        <c:tickLblPos val="nextTo"/>
        <c:spPr>
          <a:ln>
            <a:noFill/>
          </a:ln>
        </c:spPr>
        <c:txPr>
          <a:bodyPr/>
          <a:lstStyle/>
          <a:p>
            <a:pPr>
              <a:defRPr sz="1600"/>
            </a:pPr>
            <a:endParaRPr lang="en-US"/>
          </a:p>
        </c:txPr>
        <c:crossAx val="146464128"/>
        <c:crosses val="autoZero"/>
        <c:crossBetween val="between"/>
        <c:majorUnit val="0.5"/>
      </c:valAx>
      <c:valAx>
        <c:axId val="149270912"/>
        <c:scaling>
          <c:orientation val="minMax"/>
          <c:max val="0.16000000000000003"/>
          <c:min val="-8.0000000000000016E-2"/>
        </c:scaling>
        <c:delete val="0"/>
        <c:axPos val="r"/>
        <c:numFmt formatCode="#,##0%_);[Red]\(#,##0%\)" sourceLinked="0"/>
        <c:majorTickMark val="out"/>
        <c:minorTickMark val="none"/>
        <c:tickLblPos val="nextTo"/>
        <c:spPr>
          <a:ln>
            <a:noFill/>
          </a:ln>
        </c:spPr>
        <c:txPr>
          <a:bodyPr/>
          <a:lstStyle/>
          <a:p>
            <a:pPr>
              <a:defRPr sz="1600"/>
            </a:pPr>
            <a:endParaRPr lang="en-US"/>
          </a:p>
        </c:txPr>
        <c:crossAx val="150148608"/>
        <c:crosses val="max"/>
        <c:crossBetween val="between"/>
        <c:majorUnit val="2.0000000000000004E-2"/>
      </c:valAx>
      <c:dateAx>
        <c:axId val="150148608"/>
        <c:scaling>
          <c:orientation val="minMax"/>
        </c:scaling>
        <c:delete val="1"/>
        <c:axPos val="b"/>
        <c:numFmt formatCode="m/d/yyyy" sourceLinked="1"/>
        <c:majorTickMark val="out"/>
        <c:minorTickMark val="none"/>
        <c:tickLblPos val="nextTo"/>
        <c:crossAx val="149270912"/>
        <c:crosses val="autoZero"/>
        <c:auto val="1"/>
        <c:lblOffset val="100"/>
        <c:baseTimeUnit val="months"/>
      </c:dateAx>
    </c:plotArea>
    <c:legend>
      <c:legendPos val="b"/>
      <c:legendEntry>
        <c:idx val="0"/>
        <c:delete val="1"/>
      </c:legendEntry>
      <c:layout>
        <c:manualLayout>
          <c:xMode val="edge"/>
          <c:yMode val="edge"/>
          <c:x val="0"/>
          <c:y val="0.90045333916593762"/>
          <c:w val="1"/>
          <c:h val="4.797944006999125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06397637795279E-2"/>
          <c:y val="0.19256940799066782"/>
          <c:w val="0.8635739829396325"/>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Sheet1!$A$10:$A$69</c:f>
              <c:numCache>
                <c:formatCode>m/d/yyyy</c:formatCode>
                <c:ptCount val="60"/>
                <c:pt idx="0">
                  <c:v>39538</c:v>
                </c:pt>
                <c:pt idx="1">
                  <c:v>39629</c:v>
                </c:pt>
                <c:pt idx="2">
                  <c:v>39721</c:v>
                </c:pt>
                <c:pt idx="3">
                  <c:v>39813</c:v>
                </c:pt>
                <c:pt idx="4">
                  <c:v>39903</c:v>
                </c:pt>
                <c:pt idx="5">
                  <c:v>39994</c:v>
                </c:pt>
                <c:pt idx="6">
                  <c:v>40086</c:v>
                </c:pt>
                <c:pt idx="7">
                  <c:v>40178</c:v>
                </c:pt>
                <c:pt idx="8">
                  <c:v>40268</c:v>
                </c:pt>
                <c:pt idx="9">
                  <c:v>40359</c:v>
                </c:pt>
                <c:pt idx="10">
                  <c:v>40451</c:v>
                </c:pt>
                <c:pt idx="11">
                  <c:v>40543</c:v>
                </c:pt>
                <c:pt idx="12">
                  <c:v>40633</c:v>
                </c:pt>
                <c:pt idx="13">
                  <c:v>40724</c:v>
                </c:pt>
                <c:pt idx="14">
                  <c:v>40816</c:v>
                </c:pt>
                <c:pt idx="15">
                  <c:v>40908</c:v>
                </c:pt>
                <c:pt idx="16">
                  <c:v>40999</c:v>
                </c:pt>
                <c:pt idx="17">
                  <c:v>41090</c:v>
                </c:pt>
                <c:pt idx="18">
                  <c:v>41182</c:v>
                </c:pt>
                <c:pt idx="19">
                  <c:v>41274</c:v>
                </c:pt>
                <c:pt idx="20">
                  <c:v>41364</c:v>
                </c:pt>
                <c:pt idx="21">
                  <c:v>41455</c:v>
                </c:pt>
                <c:pt idx="22">
                  <c:v>41547</c:v>
                </c:pt>
                <c:pt idx="23">
                  <c:v>41639</c:v>
                </c:pt>
                <c:pt idx="24">
                  <c:v>41729</c:v>
                </c:pt>
                <c:pt idx="25">
                  <c:v>41820</c:v>
                </c:pt>
                <c:pt idx="26">
                  <c:v>41912</c:v>
                </c:pt>
                <c:pt idx="27">
                  <c:v>42004</c:v>
                </c:pt>
                <c:pt idx="28">
                  <c:v>42094</c:v>
                </c:pt>
                <c:pt idx="29">
                  <c:v>42185</c:v>
                </c:pt>
                <c:pt idx="30">
                  <c:v>42277</c:v>
                </c:pt>
                <c:pt idx="31">
                  <c:v>42369</c:v>
                </c:pt>
                <c:pt idx="32">
                  <c:v>42460</c:v>
                </c:pt>
                <c:pt idx="33">
                  <c:v>42551</c:v>
                </c:pt>
                <c:pt idx="34">
                  <c:v>42643</c:v>
                </c:pt>
                <c:pt idx="35">
                  <c:v>42735</c:v>
                </c:pt>
                <c:pt idx="36">
                  <c:v>42825</c:v>
                </c:pt>
                <c:pt idx="37">
                  <c:v>42916</c:v>
                </c:pt>
                <c:pt idx="38">
                  <c:v>43008</c:v>
                </c:pt>
                <c:pt idx="39">
                  <c:v>43100</c:v>
                </c:pt>
                <c:pt idx="40">
                  <c:v>43190</c:v>
                </c:pt>
                <c:pt idx="41">
                  <c:v>43281</c:v>
                </c:pt>
                <c:pt idx="42">
                  <c:v>43373</c:v>
                </c:pt>
                <c:pt idx="43">
                  <c:v>43465</c:v>
                </c:pt>
                <c:pt idx="44">
                  <c:v>43555</c:v>
                </c:pt>
                <c:pt idx="45">
                  <c:v>43646</c:v>
                </c:pt>
                <c:pt idx="46">
                  <c:v>43738</c:v>
                </c:pt>
                <c:pt idx="47">
                  <c:v>43830</c:v>
                </c:pt>
                <c:pt idx="48">
                  <c:v>43921</c:v>
                </c:pt>
                <c:pt idx="49">
                  <c:v>44012</c:v>
                </c:pt>
                <c:pt idx="50">
                  <c:v>44104</c:v>
                </c:pt>
                <c:pt idx="51">
                  <c:v>44196</c:v>
                </c:pt>
                <c:pt idx="52">
                  <c:v>44286</c:v>
                </c:pt>
                <c:pt idx="53">
                  <c:v>44377</c:v>
                </c:pt>
                <c:pt idx="54">
                  <c:v>44469</c:v>
                </c:pt>
                <c:pt idx="55">
                  <c:v>44561</c:v>
                </c:pt>
                <c:pt idx="56">
                  <c:v>44651</c:v>
                </c:pt>
                <c:pt idx="57">
                  <c:v>44742</c:v>
                </c:pt>
                <c:pt idx="58">
                  <c:v>44834</c:v>
                </c:pt>
                <c:pt idx="59">
                  <c:v>44926</c:v>
                </c:pt>
              </c:numCache>
            </c:numRef>
          </c:cat>
          <c:val>
            <c:numRef>
              <c:f>Sheet1!$E$10:$E$69</c:f>
              <c:numCache>
                <c:formatCode>General</c:formatCode>
                <c:ptCount val="60"/>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Sheet1!$A$10:$A$69</c:f>
              <c:numCache>
                <c:formatCode>m/d/yyyy</c:formatCode>
                <c:ptCount val="60"/>
                <c:pt idx="0">
                  <c:v>39538</c:v>
                </c:pt>
                <c:pt idx="1">
                  <c:v>39629</c:v>
                </c:pt>
                <c:pt idx="2">
                  <c:v>39721</c:v>
                </c:pt>
                <c:pt idx="3">
                  <c:v>39813</c:v>
                </c:pt>
                <c:pt idx="4">
                  <c:v>39903</c:v>
                </c:pt>
                <c:pt idx="5">
                  <c:v>39994</c:v>
                </c:pt>
                <c:pt idx="6">
                  <c:v>40086</c:v>
                </c:pt>
                <c:pt idx="7">
                  <c:v>40178</c:v>
                </c:pt>
                <c:pt idx="8">
                  <c:v>40268</c:v>
                </c:pt>
                <c:pt idx="9">
                  <c:v>40359</c:v>
                </c:pt>
                <c:pt idx="10">
                  <c:v>40451</c:v>
                </c:pt>
                <c:pt idx="11">
                  <c:v>40543</c:v>
                </c:pt>
                <c:pt idx="12">
                  <c:v>40633</c:v>
                </c:pt>
                <c:pt idx="13">
                  <c:v>40724</c:v>
                </c:pt>
                <c:pt idx="14">
                  <c:v>40816</c:v>
                </c:pt>
                <c:pt idx="15">
                  <c:v>40908</c:v>
                </c:pt>
                <c:pt idx="16">
                  <c:v>40999</c:v>
                </c:pt>
                <c:pt idx="17">
                  <c:v>41090</c:v>
                </c:pt>
                <c:pt idx="18">
                  <c:v>41182</c:v>
                </c:pt>
                <c:pt idx="19">
                  <c:v>41274</c:v>
                </c:pt>
                <c:pt idx="20">
                  <c:v>41364</c:v>
                </c:pt>
                <c:pt idx="21">
                  <c:v>41455</c:v>
                </c:pt>
                <c:pt idx="22">
                  <c:v>41547</c:v>
                </c:pt>
                <c:pt idx="23">
                  <c:v>41639</c:v>
                </c:pt>
                <c:pt idx="24">
                  <c:v>41729</c:v>
                </c:pt>
                <c:pt idx="25">
                  <c:v>41820</c:v>
                </c:pt>
                <c:pt idx="26">
                  <c:v>41912</c:v>
                </c:pt>
                <c:pt idx="27">
                  <c:v>42004</c:v>
                </c:pt>
                <c:pt idx="28">
                  <c:v>42094</c:v>
                </c:pt>
                <c:pt idx="29">
                  <c:v>42185</c:v>
                </c:pt>
                <c:pt idx="30">
                  <c:v>42277</c:v>
                </c:pt>
                <c:pt idx="31">
                  <c:v>42369</c:v>
                </c:pt>
                <c:pt idx="32">
                  <c:v>42460</c:v>
                </c:pt>
                <c:pt idx="33">
                  <c:v>42551</c:v>
                </c:pt>
                <c:pt idx="34">
                  <c:v>42643</c:v>
                </c:pt>
                <c:pt idx="35">
                  <c:v>42735</c:v>
                </c:pt>
                <c:pt idx="36">
                  <c:v>42825</c:v>
                </c:pt>
                <c:pt idx="37">
                  <c:v>42916</c:v>
                </c:pt>
                <c:pt idx="38">
                  <c:v>43008</c:v>
                </c:pt>
                <c:pt idx="39">
                  <c:v>43100</c:v>
                </c:pt>
                <c:pt idx="40">
                  <c:v>43190</c:v>
                </c:pt>
                <c:pt idx="41">
                  <c:v>43281</c:v>
                </c:pt>
                <c:pt idx="42">
                  <c:v>43373</c:v>
                </c:pt>
                <c:pt idx="43">
                  <c:v>43465</c:v>
                </c:pt>
                <c:pt idx="44">
                  <c:v>43555</c:v>
                </c:pt>
                <c:pt idx="45">
                  <c:v>43646</c:v>
                </c:pt>
                <c:pt idx="46">
                  <c:v>43738</c:v>
                </c:pt>
                <c:pt idx="47">
                  <c:v>43830</c:v>
                </c:pt>
                <c:pt idx="48">
                  <c:v>43921</c:v>
                </c:pt>
                <c:pt idx="49">
                  <c:v>44012</c:v>
                </c:pt>
                <c:pt idx="50">
                  <c:v>44104</c:v>
                </c:pt>
                <c:pt idx="51">
                  <c:v>44196</c:v>
                </c:pt>
                <c:pt idx="52">
                  <c:v>44286</c:v>
                </c:pt>
                <c:pt idx="53">
                  <c:v>44377</c:v>
                </c:pt>
                <c:pt idx="54">
                  <c:v>44469</c:v>
                </c:pt>
                <c:pt idx="55">
                  <c:v>44561</c:v>
                </c:pt>
                <c:pt idx="56">
                  <c:v>44651</c:v>
                </c:pt>
                <c:pt idx="57">
                  <c:v>44742</c:v>
                </c:pt>
                <c:pt idx="58">
                  <c:v>44834</c:v>
                </c:pt>
                <c:pt idx="59">
                  <c:v>44926</c:v>
                </c:pt>
              </c:numCache>
            </c:numRef>
          </c:cat>
          <c:val>
            <c:numRef>
              <c:f>Sheet1!$B$10:$B$69</c:f>
              <c:numCache>
                <c:formatCode>#,##0</c:formatCode>
                <c:ptCount val="60"/>
                <c:pt idx="0">
                  <c:v>63663372</c:v>
                </c:pt>
                <c:pt idx="1">
                  <c:v>25997932</c:v>
                </c:pt>
                <c:pt idx="2">
                  <c:v>32745880</c:v>
                </c:pt>
                <c:pt idx="3">
                  <c:v>15936441</c:v>
                </c:pt>
                <c:pt idx="4">
                  <c:v>-4784442</c:v>
                </c:pt>
                <c:pt idx="5">
                  <c:v>-5469695</c:v>
                </c:pt>
                <c:pt idx="6">
                  <c:v>8013649</c:v>
                </c:pt>
                <c:pt idx="7">
                  <c:v>11928715</c:v>
                </c:pt>
                <c:pt idx="8">
                  <c:v>13018692</c:v>
                </c:pt>
                <c:pt idx="9">
                  <c:v>16309479</c:v>
                </c:pt>
                <c:pt idx="10">
                  <c:v>14132918</c:v>
                </c:pt>
                <c:pt idx="11">
                  <c:v>24733004</c:v>
                </c:pt>
                <c:pt idx="12">
                  <c:v>16571320</c:v>
                </c:pt>
                <c:pt idx="13">
                  <c:v>9770595</c:v>
                </c:pt>
                <c:pt idx="14">
                  <c:v>21959132</c:v>
                </c:pt>
                <c:pt idx="15">
                  <c:v>18282806</c:v>
                </c:pt>
                <c:pt idx="16">
                  <c:v>25670620</c:v>
                </c:pt>
                <c:pt idx="17">
                  <c:v>6318432</c:v>
                </c:pt>
                <c:pt idx="18">
                  <c:v>14498270</c:v>
                </c:pt>
                <c:pt idx="19">
                  <c:v>27986396</c:v>
                </c:pt>
                <c:pt idx="20">
                  <c:v>23176756</c:v>
                </c:pt>
                <c:pt idx="21">
                  <c:v>20071568</c:v>
                </c:pt>
                <c:pt idx="22">
                  <c:v>24331904</c:v>
                </c:pt>
                <c:pt idx="23">
                  <c:v>20757100</c:v>
                </c:pt>
                <c:pt idx="24">
                  <c:v>29721292</c:v>
                </c:pt>
                <c:pt idx="25">
                  <c:v>29400324</c:v>
                </c:pt>
                <c:pt idx="26">
                  <c:v>31253372</c:v>
                </c:pt>
                <c:pt idx="27">
                  <c:v>37007352</c:v>
                </c:pt>
                <c:pt idx="28">
                  <c:v>21842762</c:v>
                </c:pt>
                <c:pt idx="29">
                  <c:v>26639618</c:v>
                </c:pt>
                <c:pt idx="30">
                  <c:v>34805760</c:v>
                </c:pt>
                <c:pt idx="31">
                  <c:v>32702952</c:v>
                </c:pt>
                <c:pt idx="32">
                  <c:v>20676672</c:v>
                </c:pt>
                <c:pt idx="33">
                  <c:v>45359780</c:v>
                </c:pt>
                <c:pt idx="34">
                  <c:v>43634768</c:v>
                </c:pt>
                <c:pt idx="35">
                  <c:v>24713888</c:v>
                </c:pt>
                <c:pt idx="36">
                  <c:v>23805188</c:v>
                </c:pt>
                <c:pt idx="37">
                  <c:v>18837816</c:v>
                </c:pt>
                <c:pt idx="38">
                  <c:v>18826440</c:v>
                </c:pt>
                <c:pt idx="39">
                  <c:v>34378112</c:v>
                </c:pt>
                <c:pt idx="40">
                  <c:v>13361199</c:v>
                </c:pt>
                <c:pt idx="41">
                  <c:v>13548864</c:v>
                </c:pt>
                <c:pt idx="42">
                  <c:v>28002636</c:v>
                </c:pt>
                <c:pt idx="43">
                  <c:v>3976661</c:v>
                </c:pt>
                <c:pt idx="44">
                  <c:v>5828958</c:v>
                </c:pt>
                <c:pt idx="45">
                  <c:v>12484920</c:v>
                </c:pt>
                <c:pt idx="46">
                  <c:v>10488860</c:v>
                </c:pt>
                <c:pt idx="47">
                  <c:v>9605670</c:v>
                </c:pt>
                <c:pt idx="48">
                  <c:v>-2050910</c:v>
                </c:pt>
                <c:pt idx="49">
                  <c:v>-10375971</c:v>
                </c:pt>
                <c:pt idx="50">
                  <c:v>-16399385</c:v>
                </c:pt>
                <c:pt idx="51">
                  <c:v>-872934</c:v>
                </c:pt>
                <c:pt idx="52">
                  <c:v>3664640</c:v>
                </c:pt>
                <c:pt idx="53">
                  <c:v>15500069</c:v>
                </c:pt>
                <c:pt idx="54">
                  <c:v>29303576</c:v>
                </c:pt>
                <c:pt idx="55">
                  <c:v>23943496</c:v>
                </c:pt>
                <c:pt idx="56">
                  <c:v>20632800</c:v>
                </c:pt>
                <c:pt idx="57">
                  <c:v>19375950</c:v>
                </c:pt>
                <c:pt idx="58">
                  <c:v>16589874</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Sheet1!$A$10:$A$69</c:f>
              <c:numCache>
                <c:formatCode>m/d/yyyy</c:formatCode>
                <c:ptCount val="60"/>
                <c:pt idx="0">
                  <c:v>39538</c:v>
                </c:pt>
                <c:pt idx="1">
                  <c:v>39629</c:v>
                </c:pt>
                <c:pt idx="2">
                  <c:v>39721</c:v>
                </c:pt>
                <c:pt idx="3">
                  <c:v>39813</c:v>
                </c:pt>
                <c:pt idx="4">
                  <c:v>39903</c:v>
                </c:pt>
                <c:pt idx="5">
                  <c:v>39994</c:v>
                </c:pt>
                <c:pt idx="6">
                  <c:v>40086</c:v>
                </c:pt>
                <c:pt idx="7">
                  <c:v>40178</c:v>
                </c:pt>
                <c:pt idx="8">
                  <c:v>40268</c:v>
                </c:pt>
                <c:pt idx="9">
                  <c:v>40359</c:v>
                </c:pt>
                <c:pt idx="10">
                  <c:v>40451</c:v>
                </c:pt>
                <c:pt idx="11">
                  <c:v>40543</c:v>
                </c:pt>
                <c:pt idx="12">
                  <c:v>40633</c:v>
                </c:pt>
                <c:pt idx="13">
                  <c:v>40724</c:v>
                </c:pt>
                <c:pt idx="14">
                  <c:v>40816</c:v>
                </c:pt>
                <c:pt idx="15">
                  <c:v>40908</c:v>
                </c:pt>
                <c:pt idx="16">
                  <c:v>40999</c:v>
                </c:pt>
                <c:pt idx="17">
                  <c:v>41090</c:v>
                </c:pt>
                <c:pt idx="18">
                  <c:v>41182</c:v>
                </c:pt>
                <c:pt idx="19">
                  <c:v>41274</c:v>
                </c:pt>
                <c:pt idx="20">
                  <c:v>41364</c:v>
                </c:pt>
                <c:pt idx="21">
                  <c:v>41455</c:v>
                </c:pt>
                <c:pt idx="22">
                  <c:v>41547</c:v>
                </c:pt>
                <c:pt idx="23">
                  <c:v>41639</c:v>
                </c:pt>
                <c:pt idx="24">
                  <c:v>41729</c:v>
                </c:pt>
                <c:pt idx="25">
                  <c:v>41820</c:v>
                </c:pt>
                <c:pt idx="26">
                  <c:v>41912</c:v>
                </c:pt>
                <c:pt idx="27">
                  <c:v>42004</c:v>
                </c:pt>
                <c:pt idx="28">
                  <c:v>42094</c:v>
                </c:pt>
                <c:pt idx="29">
                  <c:v>42185</c:v>
                </c:pt>
                <c:pt idx="30">
                  <c:v>42277</c:v>
                </c:pt>
                <c:pt idx="31">
                  <c:v>42369</c:v>
                </c:pt>
                <c:pt idx="32">
                  <c:v>42460</c:v>
                </c:pt>
                <c:pt idx="33">
                  <c:v>42551</c:v>
                </c:pt>
                <c:pt idx="34">
                  <c:v>42643</c:v>
                </c:pt>
                <c:pt idx="35">
                  <c:v>42735</c:v>
                </c:pt>
                <c:pt idx="36">
                  <c:v>42825</c:v>
                </c:pt>
                <c:pt idx="37">
                  <c:v>42916</c:v>
                </c:pt>
                <c:pt idx="38">
                  <c:v>43008</c:v>
                </c:pt>
                <c:pt idx="39">
                  <c:v>43100</c:v>
                </c:pt>
                <c:pt idx="40">
                  <c:v>43190</c:v>
                </c:pt>
                <c:pt idx="41">
                  <c:v>43281</c:v>
                </c:pt>
                <c:pt idx="42">
                  <c:v>43373</c:v>
                </c:pt>
                <c:pt idx="43">
                  <c:v>43465</c:v>
                </c:pt>
                <c:pt idx="44">
                  <c:v>43555</c:v>
                </c:pt>
                <c:pt idx="45">
                  <c:v>43646</c:v>
                </c:pt>
                <c:pt idx="46">
                  <c:v>43738</c:v>
                </c:pt>
                <c:pt idx="47">
                  <c:v>43830</c:v>
                </c:pt>
                <c:pt idx="48">
                  <c:v>43921</c:v>
                </c:pt>
                <c:pt idx="49">
                  <c:v>44012</c:v>
                </c:pt>
                <c:pt idx="50">
                  <c:v>44104</c:v>
                </c:pt>
                <c:pt idx="51">
                  <c:v>44196</c:v>
                </c:pt>
                <c:pt idx="52">
                  <c:v>44286</c:v>
                </c:pt>
                <c:pt idx="53">
                  <c:v>44377</c:v>
                </c:pt>
                <c:pt idx="54">
                  <c:v>44469</c:v>
                </c:pt>
                <c:pt idx="55">
                  <c:v>44561</c:v>
                </c:pt>
                <c:pt idx="56">
                  <c:v>44651</c:v>
                </c:pt>
                <c:pt idx="57">
                  <c:v>44742</c:v>
                </c:pt>
                <c:pt idx="58">
                  <c:v>44834</c:v>
                </c:pt>
                <c:pt idx="59">
                  <c:v>44926</c:v>
                </c:pt>
              </c:numCache>
            </c:numRef>
          </c:cat>
          <c:val>
            <c:numRef>
              <c:f>Sheet1!$C$10:$C$69</c:f>
              <c:numCache>
                <c:formatCode>#,##0</c:formatCode>
                <c:ptCount val="60"/>
                <c:pt idx="0">
                  <c:v>81815908</c:v>
                </c:pt>
                <c:pt idx="1">
                  <c:v>39511767</c:v>
                </c:pt>
                <c:pt idx="2">
                  <c:v>45042325</c:v>
                </c:pt>
                <c:pt idx="3">
                  <c:v>45296917</c:v>
                </c:pt>
                <c:pt idx="4">
                  <c:v>43279406</c:v>
                </c:pt>
                <c:pt idx="5">
                  <c:v>23690813</c:v>
                </c:pt>
                <c:pt idx="6">
                  <c:v>24888825</c:v>
                </c:pt>
                <c:pt idx="7">
                  <c:v>20115667</c:v>
                </c:pt>
                <c:pt idx="8">
                  <c:v>20986076</c:v>
                </c:pt>
                <c:pt idx="9">
                  <c:v>10160399</c:v>
                </c:pt>
                <c:pt idx="10">
                  <c:v>10753908</c:v>
                </c:pt>
                <c:pt idx="11">
                  <c:v>13341087</c:v>
                </c:pt>
                <c:pt idx="12">
                  <c:v>16137023</c:v>
                </c:pt>
                <c:pt idx="13">
                  <c:v>9380080</c:v>
                </c:pt>
                <c:pt idx="14">
                  <c:v>11137455</c:v>
                </c:pt>
                <c:pt idx="15">
                  <c:v>11743755</c:v>
                </c:pt>
                <c:pt idx="16">
                  <c:v>13360915</c:v>
                </c:pt>
                <c:pt idx="17">
                  <c:v>9458617</c:v>
                </c:pt>
                <c:pt idx="18">
                  <c:v>12262369</c:v>
                </c:pt>
                <c:pt idx="19">
                  <c:v>15894516</c:v>
                </c:pt>
                <c:pt idx="20">
                  <c:v>13259926</c:v>
                </c:pt>
                <c:pt idx="21">
                  <c:v>10408834</c:v>
                </c:pt>
                <c:pt idx="22">
                  <c:v>17265693</c:v>
                </c:pt>
                <c:pt idx="23">
                  <c:v>11164061</c:v>
                </c:pt>
                <c:pt idx="24">
                  <c:v>14108786</c:v>
                </c:pt>
                <c:pt idx="25">
                  <c:v>15241917</c:v>
                </c:pt>
                <c:pt idx="26">
                  <c:v>14007238</c:v>
                </c:pt>
                <c:pt idx="27">
                  <c:v>16687364</c:v>
                </c:pt>
                <c:pt idx="28">
                  <c:v>17085288</c:v>
                </c:pt>
                <c:pt idx="29">
                  <c:v>12960810</c:v>
                </c:pt>
                <c:pt idx="30">
                  <c:v>18666441</c:v>
                </c:pt>
                <c:pt idx="31">
                  <c:v>22894373</c:v>
                </c:pt>
                <c:pt idx="32">
                  <c:v>13648168</c:v>
                </c:pt>
                <c:pt idx="33">
                  <c:v>20285273</c:v>
                </c:pt>
                <c:pt idx="34">
                  <c:v>18698541</c:v>
                </c:pt>
                <c:pt idx="35">
                  <c:v>18278537</c:v>
                </c:pt>
                <c:pt idx="36">
                  <c:v>20826695</c:v>
                </c:pt>
                <c:pt idx="37">
                  <c:v>20892433</c:v>
                </c:pt>
                <c:pt idx="38">
                  <c:v>18603063</c:v>
                </c:pt>
                <c:pt idx="39">
                  <c:v>20915270</c:v>
                </c:pt>
                <c:pt idx="40">
                  <c:v>16217198</c:v>
                </c:pt>
                <c:pt idx="41">
                  <c:v>13349270</c:v>
                </c:pt>
                <c:pt idx="42">
                  <c:v>12543351</c:v>
                </c:pt>
                <c:pt idx="43">
                  <c:v>12823241</c:v>
                </c:pt>
                <c:pt idx="44">
                  <c:v>12572964</c:v>
                </c:pt>
                <c:pt idx="45">
                  <c:v>11788697</c:v>
                </c:pt>
                <c:pt idx="46">
                  <c:v>13378017</c:v>
                </c:pt>
                <c:pt idx="47">
                  <c:v>16307242</c:v>
                </c:pt>
                <c:pt idx="48">
                  <c:v>11332652</c:v>
                </c:pt>
                <c:pt idx="49">
                  <c:v>7236818</c:v>
                </c:pt>
                <c:pt idx="50">
                  <c:v>11086759</c:v>
                </c:pt>
                <c:pt idx="51">
                  <c:v>13102094</c:v>
                </c:pt>
                <c:pt idx="52">
                  <c:v>6184044</c:v>
                </c:pt>
                <c:pt idx="53">
                  <c:v>7476043</c:v>
                </c:pt>
                <c:pt idx="54">
                  <c:v>1395116</c:v>
                </c:pt>
                <c:pt idx="55">
                  <c:v>5233423</c:v>
                </c:pt>
                <c:pt idx="56">
                  <c:v>3177694</c:v>
                </c:pt>
                <c:pt idx="57">
                  <c:v>5322292</c:v>
                </c:pt>
                <c:pt idx="58">
                  <c:v>8214471</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Sheet1!$A$10:$A$69</c:f>
              <c:numCache>
                <c:formatCode>m/d/yyyy</c:formatCode>
                <c:ptCount val="60"/>
                <c:pt idx="0">
                  <c:v>39538</c:v>
                </c:pt>
                <c:pt idx="1">
                  <c:v>39629</c:v>
                </c:pt>
                <c:pt idx="2">
                  <c:v>39721</c:v>
                </c:pt>
                <c:pt idx="3">
                  <c:v>39813</c:v>
                </c:pt>
                <c:pt idx="4">
                  <c:v>39903</c:v>
                </c:pt>
                <c:pt idx="5">
                  <c:v>39994</c:v>
                </c:pt>
                <c:pt idx="6">
                  <c:v>40086</c:v>
                </c:pt>
                <c:pt idx="7">
                  <c:v>40178</c:v>
                </c:pt>
                <c:pt idx="8">
                  <c:v>40268</c:v>
                </c:pt>
                <c:pt idx="9">
                  <c:v>40359</c:v>
                </c:pt>
                <c:pt idx="10">
                  <c:v>40451</c:v>
                </c:pt>
                <c:pt idx="11">
                  <c:v>40543</c:v>
                </c:pt>
                <c:pt idx="12">
                  <c:v>40633</c:v>
                </c:pt>
                <c:pt idx="13">
                  <c:v>40724</c:v>
                </c:pt>
                <c:pt idx="14">
                  <c:v>40816</c:v>
                </c:pt>
                <c:pt idx="15">
                  <c:v>40908</c:v>
                </c:pt>
                <c:pt idx="16">
                  <c:v>40999</c:v>
                </c:pt>
                <c:pt idx="17">
                  <c:v>41090</c:v>
                </c:pt>
                <c:pt idx="18">
                  <c:v>41182</c:v>
                </c:pt>
                <c:pt idx="19">
                  <c:v>41274</c:v>
                </c:pt>
                <c:pt idx="20">
                  <c:v>41364</c:v>
                </c:pt>
                <c:pt idx="21">
                  <c:v>41455</c:v>
                </c:pt>
                <c:pt idx="22">
                  <c:v>41547</c:v>
                </c:pt>
                <c:pt idx="23">
                  <c:v>41639</c:v>
                </c:pt>
                <c:pt idx="24">
                  <c:v>41729</c:v>
                </c:pt>
                <c:pt idx="25">
                  <c:v>41820</c:v>
                </c:pt>
                <c:pt idx="26">
                  <c:v>41912</c:v>
                </c:pt>
                <c:pt idx="27">
                  <c:v>42004</c:v>
                </c:pt>
                <c:pt idx="28">
                  <c:v>42094</c:v>
                </c:pt>
                <c:pt idx="29">
                  <c:v>42185</c:v>
                </c:pt>
                <c:pt idx="30">
                  <c:v>42277</c:v>
                </c:pt>
                <c:pt idx="31">
                  <c:v>42369</c:v>
                </c:pt>
                <c:pt idx="32">
                  <c:v>42460</c:v>
                </c:pt>
                <c:pt idx="33">
                  <c:v>42551</c:v>
                </c:pt>
                <c:pt idx="34">
                  <c:v>42643</c:v>
                </c:pt>
                <c:pt idx="35">
                  <c:v>42735</c:v>
                </c:pt>
                <c:pt idx="36">
                  <c:v>42825</c:v>
                </c:pt>
                <c:pt idx="37">
                  <c:v>42916</c:v>
                </c:pt>
                <c:pt idx="38">
                  <c:v>43008</c:v>
                </c:pt>
                <c:pt idx="39">
                  <c:v>43100</c:v>
                </c:pt>
                <c:pt idx="40">
                  <c:v>43190</c:v>
                </c:pt>
                <c:pt idx="41">
                  <c:v>43281</c:v>
                </c:pt>
                <c:pt idx="42">
                  <c:v>43373</c:v>
                </c:pt>
                <c:pt idx="43">
                  <c:v>43465</c:v>
                </c:pt>
                <c:pt idx="44">
                  <c:v>43555</c:v>
                </c:pt>
                <c:pt idx="45">
                  <c:v>43646</c:v>
                </c:pt>
                <c:pt idx="46">
                  <c:v>43738</c:v>
                </c:pt>
                <c:pt idx="47">
                  <c:v>43830</c:v>
                </c:pt>
                <c:pt idx="48">
                  <c:v>43921</c:v>
                </c:pt>
                <c:pt idx="49">
                  <c:v>44012</c:v>
                </c:pt>
                <c:pt idx="50">
                  <c:v>44104</c:v>
                </c:pt>
                <c:pt idx="51">
                  <c:v>44196</c:v>
                </c:pt>
                <c:pt idx="52">
                  <c:v>44286</c:v>
                </c:pt>
                <c:pt idx="53">
                  <c:v>44377</c:v>
                </c:pt>
                <c:pt idx="54">
                  <c:v>44469</c:v>
                </c:pt>
                <c:pt idx="55">
                  <c:v>44561</c:v>
                </c:pt>
                <c:pt idx="56">
                  <c:v>44651</c:v>
                </c:pt>
                <c:pt idx="57">
                  <c:v>44742</c:v>
                </c:pt>
                <c:pt idx="58">
                  <c:v>44834</c:v>
                </c:pt>
                <c:pt idx="59">
                  <c:v>44926</c:v>
                </c:pt>
              </c:numCache>
            </c:numRef>
          </c:cat>
          <c:val>
            <c:numRef>
              <c:f>Sheet1!$D$10:$D$69</c:f>
              <c:numCache>
                <c:formatCode>0.0%</c:formatCode>
                <c:ptCount val="60"/>
                <c:pt idx="0">
                  <c:v>5.8936465531587601E-2</c:v>
                </c:pt>
                <c:pt idx="1">
                  <c:v>5.99617287516594E-2</c:v>
                </c:pt>
                <c:pt idx="2">
                  <c:v>6.0818146914243698E-2</c:v>
                </c:pt>
                <c:pt idx="3">
                  <c:v>6.3231654465198503E-2</c:v>
                </c:pt>
                <c:pt idx="4">
                  <c:v>6.7327223718166407E-2</c:v>
                </c:pt>
                <c:pt idx="5">
                  <c:v>6.9871939718723297E-2</c:v>
                </c:pt>
                <c:pt idx="6">
                  <c:v>7.1234978735446902E-2</c:v>
                </c:pt>
                <c:pt idx="7">
                  <c:v>7.1842871606349903E-2</c:v>
                </c:pt>
                <c:pt idx="8">
                  <c:v>7.2423212230205494E-2</c:v>
                </c:pt>
                <c:pt idx="9">
                  <c:v>7.1806348860263797E-2</c:v>
                </c:pt>
                <c:pt idx="10">
                  <c:v>7.1441695094108595E-2</c:v>
                </c:pt>
                <c:pt idx="11">
                  <c:v>7.0336081087589306E-2</c:v>
                </c:pt>
                <c:pt idx="12">
                  <c:v>7.0198081433772999E-2</c:v>
                </c:pt>
                <c:pt idx="13">
                  <c:v>7.0104554295539898E-2</c:v>
                </c:pt>
                <c:pt idx="14">
                  <c:v>6.9073595106601701E-2</c:v>
                </c:pt>
                <c:pt idx="15">
                  <c:v>6.8417057394981398E-2</c:v>
                </c:pt>
                <c:pt idx="16">
                  <c:v>6.7256376147270203E-2</c:v>
                </c:pt>
                <c:pt idx="17">
                  <c:v>6.7484483122825595E-2</c:v>
                </c:pt>
                <c:pt idx="18">
                  <c:v>6.72011598944664E-2</c:v>
                </c:pt>
                <c:pt idx="19">
                  <c:v>6.6046781837940202E-2</c:v>
                </c:pt>
                <c:pt idx="20">
                  <c:v>6.5080143511295305E-2</c:v>
                </c:pt>
                <c:pt idx="21">
                  <c:v>6.4173065125942202E-2</c:v>
                </c:pt>
                <c:pt idx="22">
                  <c:v>6.3459455966949505E-2</c:v>
                </c:pt>
                <c:pt idx="23">
                  <c:v>6.2551096081733704E-2</c:v>
                </c:pt>
                <c:pt idx="24">
                  <c:v>6.1096210032701499E-2</c:v>
                </c:pt>
                <c:pt idx="25">
                  <c:v>5.9773635119199801E-2</c:v>
                </c:pt>
                <c:pt idx="26">
                  <c:v>5.8188173919916202E-2</c:v>
                </c:pt>
                <c:pt idx="27">
                  <c:v>5.6325070559978499E-2</c:v>
                </c:pt>
                <c:pt idx="28">
                  <c:v>5.58165088295937E-2</c:v>
                </c:pt>
                <c:pt idx="29">
                  <c:v>5.4560273885726901E-2</c:v>
                </c:pt>
                <c:pt idx="30">
                  <c:v>5.3066268563270597E-2</c:v>
                </c:pt>
                <c:pt idx="31">
                  <c:v>5.2131433039903599E-2</c:v>
                </c:pt>
                <c:pt idx="32">
                  <c:v>5.1446493715047802E-2</c:v>
                </c:pt>
                <c:pt idx="33">
                  <c:v>4.9179986119270297E-2</c:v>
                </c:pt>
                <c:pt idx="34">
                  <c:v>4.6949975192546803E-2</c:v>
                </c:pt>
                <c:pt idx="35">
                  <c:v>4.6314496546983698E-2</c:v>
                </c:pt>
                <c:pt idx="36">
                  <c:v>4.5970220118761097E-2</c:v>
                </c:pt>
                <c:pt idx="37">
                  <c:v>4.6077176928520203E-2</c:v>
                </c:pt>
                <c:pt idx="38">
                  <c:v>4.6004310250282301E-2</c:v>
                </c:pt>
                <c:pt idx="39">
                  <c:v>4.4743593782186501E-2</c:v>
                </c:pt>
                <c:pt idx="40">
                  <c:v>4.4931039214134202E-2</c:v>
                </c:pt>
                <c:pt idx="41">
                  <c:v>4.4880580157041598E-2</c:v>
                </c:pt>
                <c:pt idx="42">
                  <c:v>4.3531525880098301E-2</c:v>
                </c:pt>
                <c:pt idx="43">
                  <c:v>4.4236883521080003E-2</c:v>
                </c:pt>
                <c:pt idx="44">
                  <c:v>4.4742669910192497E-2</c:v>
                </c:pt>
                <c:pt idx="45">
                  <c:v>4.4626131653785699E-2</c:v>
                </c:pt>
                <c:pt idx="46">
                  <c:v>4.4804926961660399E-2</c:v>
                </c:pt>
                <c:pt idx="47">
                  <c:v>4.5334450900554699E-2</c:v>
                </c:pt>
                <c:pt idx="48">
                  <c:v>4.6435549855232197E-2</c:v>
                </c:pt>
                <c:pt idx="49">
                  <c:v>4.7904703766107601E-2</c:v>
                </c:pt>
                <c:pt idx="50">
                  <c:v>5.0192009657621398E-2</c:v>
                </c:pt>
                <c:pt idx="51">
                  <c:v>5.1289580762386301E-2</c:v>
                </c:pt>
                <c:pt idx="52">
                  <c:v>5.1504429429769502E-2</c:v>
                </c:pt>
                <c:pt idx="53">
                  <c:v>5.0783839076757403E-2</c:v>
                </c:pt>
                <c:pt idx="54">
                  <c:v>4.8416655510664E-2</c:v>
                </c:pt>
                <c:pt idx="55">
                  <c:v>4.68064062297344E-2</c:v>
                </c:pt>
                <c:pt idx="56">
                  <c:v>4.5320466160774203E-2</c:v>
                </c:pt>
                <c:pt idx="57">
                  <c:v>4.4117148965597201E-2</c:v>
                </c:pt>
                <c:pt idx="58">
                  <c:v>4.3382335454225499E-2</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8.500000000000002E-2"/>
          <c:min val="3.0000000000000006E-2"/>
        </c:scaling>
        <c:delete val="0"/>
        <c:axPos val="l"/>
        <c:majorGridlines>
          <c:spPr>
            <a:ln>
              <a:solidFill>
                <a:schemeClr val="bg1">
                  <a:lumMod val="85000"/>
                </a:schemeClr>
              </a:solidFill>
            </a:ln>
          </c:spPr>
        </c:majorGridlines>
        <c:numFmt formatCode="0.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5.000000000000001E-3"/>
      </c:valAx>
      <c:valAx>
        <c:axId val="149973632"/>
        <c:scaling>
          <c:orientation val="minMax"/>
          <c:max val="90000000"/>
          <c:min val="-20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majorUnit val="10000000"/>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2082370953630799"/>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796850393700804E-2"/>
          <c:y val="3.4952641308645394E-2"/>
          <c:w val="0.8565038495188102"/>
          <c:h val="0.73612701245828938"/>
        </c:manualLayout>
      </c:layout>
      <c:barChart>
        <c:barDir val="col"/>
        <c:grouping val="clustered"/>
        <c:varyColors val="0"/>
        <c:ser>
          <c:idx val="3"/>
          <c:order val="6"/>
          <c:tx>
            <c:strRef>
              <c:f>'1_V'!$Z$1</c:f>
              <c:strCache>
                <c:ptCount val="1"/>
                <c:pt idx="0">
                  <c:v>zebra</c:v>
                </c:pt>
              </c:strCache>
            </c:strRef>
          </c:tx>
          <c:spPr>
            <a:solidFill>
              <a:srgbClr val="D9D9D9">
                <a:alpha val="32941"/>
              </a:srgbClr>
            </a:solidFill>
            <a:ln>
              <a:noFill/>
            </a:ln>
            <a:effectLst/>
          </c:spPr>
          <c:invertIfNegative val="0"/>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'1_V'!$Z$2:$Z$61</c:f>
              <c:numCache>
                <c:formatCode>General</c:formatCode>
                <c:ptCount val="60"/>
                <c:pt idx="0">
                  <c:v>100000000376832</c:v>
                </c:pt>
                <c:pt idx="1">
                  <c:v>100000000376832</c:v>
                </c:pt>
                <c:pt idx="2">
                  <c:v>100000000376832</c:v>
                </c:pt>
                <c:pt idx="3">
                  <c:v>100000000376832</c:v>
                </c:pt>
                <c:pt idx="4">
                  <c:v>0</c:v>
                </c:pt>
                <c:pt idx="5">
                  <c:v>0</c:v>
                </c:pt>
                <c:pt idx="6">
                  <c:v>0</c:v>
                </c:pt>
                <c:pt idx="7">
                  <c:v>0</c:v>
                </c:pt>
                <c:pt idx="8">
                  <c:v>100000000376832</c:v>
                </c:pt>
                <c:pt idx="9">
                  <c:v>100000000376832</c:v>
                </c:pt>
                <c:pt idx="10">
                  <c:v>100000000376832</c:v>
                </c:pt>
                <c:pt idx="11">
                  <c:v>100000000376832</c:v>
                </c:pt>
                <c:pt idx="12">
                  <c:v>0</c:v>
                </c:pt>
                <c:pt idx="13">
                  <c:v>0</c:v>
                </c:pt>
                <c:pt idx="14">
                  <c:v>0</c:v>
                </c:pt>
                <c:pt idx="15">
                  <c:v>0</c:v>
                </c:pt>
                <c:pt idx="16">
                  <c:v>100000000376832</c:v>
                </c:pt>
                <c:pt idx="17">
                  <c:v>100000000376832</c:v>
                </c:pt>
                <c:pt idx="18">
                  <c:v>100000000376832</c:v>
                </c:pt>
                <c:pt idx="19">
                  <c:v>100000000376832</c:v>
                </c:pt>
                <c:pt idx="20">
                  <c:v>0</c:v>
                </c:pt>
                <c:pt idx="21">
                  <c:v>0</c:v>
                </c:pt>
                <c:pt idx="22">
                  <c:v>0</c:v>
                </c:pt>
                <c:pt idx="23">
                  <c:v>0</c:v>
                </c:pt>
                <c:pt idx="24">
                  <c:v>100000000376832</c:v>
                </c:pt>
                <c:pt idx="25">
                  <c:v>100000000376832</c:v>
                </c:pt>
                <c:pt idx="26">
                  <c:v>100000000376832</c:v>
                </c:pt>
                <c:pt idx="27">
                  <c:v>100000000376832</c:v>
                </c:pt>
                <c:pt idx="28">
                  <c:v>0</c:v>
                </c:pt>
                <c:pt idx="29">
                  <c:v>0</c:v>
                </c:pt>
                <c:pt idx="30">
                  <c:v>0</c:v>
                </c:pt>
                <c:pt idx="31">
                  <c:v>0</c:v>
                </c:pt>
                <c:pt idx="32">
                  <c:v>100000000376832</c:v>
                </c:pt>
                <c:pt idx="33">
                  <c:v>100000000376832</c:v>
                </c:pt>
                <c:pt idx="34">
                  <c:v>100000000376832</c:v>
                </c:pt>
                <c:pt idx="35">
                  <c:v>100000000376832</c:v>
                </c:pt>
                <c:pt idx="36">
                  <c:v>0</c:v>
                </c:pt>
                <c:pt idx="37">
                  <c:v>0</c:v>
                </c:pt>
                <c:pt idx="38">
                  <c:v>0</c:v>
                </c:pt>
                <c:pt idx="39">
                  <c:v>0</c:v>
                </c:pt>
                <c:pt idx="40">
                  <c:v>100000000376832</c:v>
                </c:pt>
                <c:pt idx="41">
                  <c:v>100000000376832</c:v>
                </c:pt>
                <c:pt idx="42">
                  <c:v>100000000376832</c:v>
                </c:pt>
                <c:pt idx="43">
                  <c:v>100000000376832</c:v>
                </c:pt>
                <c:pt idx="44">
                  <c:v>0</c:v>
                </c:pt>
                <c:pt idx="45">
                  <c:v>0</c:v>
                </c:pt>
                <c:pt idx="46">
                  <c:v>0</c:v>
                </c:pt>
                <c:pt idx="47">
                  <c:v>0</c:v>
                </c:pt>
                <c:pt idx="48">
                  <c:v>100000000376832</c:v>
                </c:pt>
                <c:pt idx="49">
                  <c:v>100000000376832</c:v>
                </c:pt>
                <c:pt idx="50">
                  <c:v>100000000376832</c:v>
                </c:pt>
                <c:pt idx="51">
                  <c:v>100000000376832</c:v>
                </c:pt>
                <c:pt idx="52">
                  <c:v>0</c:v>
                </c:pt>
                <c:pt idx="53">
                  <c:v>0</c:v>
                </c:pt>
                <c:pt idx="54">
                  <c:v>0</c:v>
                </c:pt>
                <c:pt idx="55">
                  <c:v>0</c:v>
                </c:pt>
                <c:pt idx="56">
                  <c:v>100000000376832</c:v>
                </c:pt>
                <c:pt idx="57">
                  <c:v>100000000376832</c:v>
                </c:pt>
                <c:pt idx="58">
                  <c:v>100000000376832</c:v>
                </c:pt>
                <c:pt idx="59">
                  <c:v>100000000376832</c:v>
                </c:pt>
              </c:numCache>
            </c:numRef>
          </c:val>
          <c:extLst>
            <c:ext xmlns:c16="http://schemas.microsoft.com/office/drawing/2014/chart" uri="{C3380CC4-5D6E-409C-BE32-E72D297353CC}">
              <c16:uniqueId val="{00000000-F0E6-409F-B954-585BBABC214C}"/>
            </c:ext>
          </c:extLst>
        </c:ser>
        <c:dLbls>
          <c:showLegendKey val="0"/>
          <c:showVal val="0"/>
          <c:showCatName val="0"/>
          <c:showSerName val="0"/>
          <c:showPercent val="0"/>
          <c:showBubbleSize val="0"/>
        </c:dLbls>
        <c:gapWidth val="0"/>
        <c:axId val="1755544031"/>
        <c:axId val="1755539455"/>
      </c:barChart>
      <c:lineChart>
        <c:grouping val="standard"/>
        <c:varyColors val="0"/>
        <c:ser>
          <c:idx val="0"/>
          <c:order val="0"/>
          <c:tx>
            <c:strRef>
              <c:f>'1_V'!$T$1</c:f>
              <c:strCache>
                <c:ptCount val="1"/>
                <c:pt idx="0">
                  <c:v>Malls</c:v>
                </c:pt>
              </c:strCache>
            </c:strRef>
          </c:tx>
          <c:spPr>
            <a:ln w="50800" cap="rnd">
              <a:solidFill>
                <a:srgbClr val="0555B6"/>
              </a:solidFill>
              <a:round/>
            </a:ln>
            <a:effectLst/>
          </c:spPr>
          <c:marker>
            <c:symbol val="none"/>
          </c:marker>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'1_V'!$T$2:$T$61</c:f>
              <c:numCache>
                <c:formatCode>0.0%</c:formatCode>
                <c:ptCount val="60"/>
                <c:pt idx="0">
                  <c:v>3.3204890787601499E-2</c:v>
                </c:pt>
                <c:pt idx="1">
                  <c:v>3.5373061895370497E-2</c:v>
                </c:pt>
                <c:pt idx="2">
                  <c:v>3.6112971603870399E-2</c:v>
                </c:pt>
                <c:pt idx="3">
                  <c:v>3.7951197475194903E-2</c:v>
                </c:pt>
                <c:pt idx="4">
                  <c:v>4.42291237413883E-2</c:v>
                </c:pt>
                <c:pt idx="5">
                  <c:v>4.6581409871578203E-2</c:v>
                </c:pt>
                <c:pt idx="6">
                  <c:v>4.92179878056049E-2</c:v>
                </c:pt>
                <c:pt idx="7">
                  <c:v>5.0054796040058101E-2</c:v>
                </c:pt>
                <c:pt idx="8">
                  <c:v>5.1125846803188303E-2</c:v>
                </c:pt>
                <c:pt idx="9">
                  <c:v>5.2569303661584903E-2</c:v>
                </c:pt>
                <c:pt idx="10">
                  <c:v>5.1909718662500402E-2</c:v>
                </c:pt>
                <c:pt idx="11">
                  <c:v>5.0232570618391002E-2</c:v>
                </c:pt>
                <c:pt idx="12">
                  <c:v>5.0013478845357902E-2</c:v>
                </c:pt>
                <c:pt idx="13">
                  <c:v>5.0370227545499802E-2</c:v>
                </c:pt>
                <c:pt idx="14">
                  <c:v>5.0922531634569203E-2</c:v>
                </c:pt>
                <c:pt idx="15">
                  <c:v>4.9589600414037698E-2</c:v>
                </c:pt>
                <c:pt idx="16">
                  <c:v>4.9273993819951997E-2</c:v>
                </c:pt>
                <c:pt idx="17">
                  <c:v>5.0030428916215897E-2</c:v>
                </c:pt>
                <c:pt idx="18">
                  <c:v>4.9529213458299602E-2</c:v>
                </c:pt>
                <c:pt idx="19">
                  <c:v>4.8066817224025699E-2</c:v>
                </c:pt>
                <c:pt idx="20">
                  <c:v>4.7961570322513601E-2</c:v>
                </c:pt>
                <c:pt idx="21">
                  <c:v>4.6821400523185702E-2</c:v>
                </c:pt>
                <c:pt idx="22">
                  <c:v>4.5963276177644702E-2</c:v>
                </c:pt>
                <c:pt idx="23">
                  <c:v>4.42090556025505E-2</c:v>
                </c:pt>
                <c:pt idx="24">
                  <c:v>4.3080449104309103E-2</c:v>
                </c:pt>
                <c:pt idx="25">
                  <c:v>4.2863745242357303E-2</c:v>
                </c:pt>
                <c:pt idx="26">
                  <c:v>4.2934887111187002E-2</c:v>
                </c:pt>
                <c:pt idx="27">
                  <c:v>4.1634991765022299E-2</c:v>
                </c:pt>
                <c:pt idx="28">
                  <c:v>4.2439907789230298E-2</c:v>
                </c:pt>
                <c:pt idx="29">
                  <c:v>4.23318073153496E-2</c:v>
                </c:pt>
                <c:pt idx="30">
                  <c:v>4.0984883904457099E-2</c:v>
                </c:pt>
                <c:pt idx="31">
                  <c:v>3.9188597351312603E-2</c:v>
                </c:pt>
                <c:pt idx="32">
                  <c:v>3.9382733404636397E-2</c:v>
                </c:pt>
                <c:pt idx="33">
                  <c:v>3.8368795067071901E-2</c:v>
                </c:pt>
                <c:pt idx="34">
                  <c:v>3.6973215639591203E-2</c:v>
                </c:pt>
                <c:pt idx="35">
                  <c:v>3.9161831140518202E-2</c:v>
                </c:pt>
                <c:pt idx="36">
                  <c:v>3.9656564593315097E-2</c:v>
                </c:pt>
                <c:pt idx="37">
                  <c:v>3.9047058671712903E-2</c:v>
                </c:pt>
                <c:pt idx="38">
                  <c:v>4.08450290560722E-2</c:v>
                </c:pt>
                <c:pt idx="39">
                  <c:v>4.1714478284120601E-2</c:v>
                </c:pt>
                <c:pt idx="40">
                  <c:v>4.3296463787555702E-2</c:v>
                </c:pt>
                <c:pt idx="41">
                  <c:v>4.5004528015852002E-2</c:v>
                </c:pt>
                <c:pt idx="42">
                  <c:v>4.6789322048425702E-2</c:v>
                </c:pt>
                <c:pt idx="43">
                  <c:v>4.9176208674907698E-2</c:v>
                </c:pt>
                <c:pt idx="44">
                  <c:v>5.1637787371873897E-2</c:v>
                </c:pt>
                <c:pt idx="45">
                  <c:v>5.3868539631366702E-2</c:v>
                </c:pt>
                <c:pt idx="46">
                  <c:v>5.6104645133018501E-2</c:v>
                </c:pt>
                <c:pt idx="47">
                  <c:v>5.8522336184978499E-2</c:v>
                </c:pt>
                <c:pt idx="48">
                  <c:v>6.3863784074783297E-2</c:v>
                </c:pt>
                <c:pt idx="49">
                  <c:v>6.9034337997436496E-2</c:v>
                </c:pt>
                <c:pt idx="50">
                  <c:v>7.4881263077259105E-2</c:v>
                </c:pt>
                <c:pt idx="51">
                  <c:v>8.0432228744029999E-2</c:v>
                </c:pt>
                <c:pt idx="52">
                  <c:v>8.3436258137226105E-2</c:v>
                </c:pt>
                <c:pt idx="53">
                  <c:v>8.7207615375518799E-2</c:v>
                </c:pt>
                <c:pt idx="54">
                  <c:v>8.6833499372005504E-2</c:v>
                </c:pt>
                <c:pt idx="55">
                  <c:v>8.7585248053073897E-2</c:v>
                </c:pt>
                <c:pt idx="56">
                  <c:v>8.5050448775291401E-2</c:v>
                </c:pt>
                <c:pt idx="57">
                  <c:v>8.4593527019023895E-2</c:v>
                </c:pt>
                <c:pt idx="58">
                  <c:v>8.7206944823265103E-2</c:v>
                </c:pt>
              </c:numCache>
            </c:numRef>
          </c:val>
          <c:smooth val="0"/>
          <c:extLst>
            <c:ext xmlns:c16="http://schemas.microsoft.com/office/drawing/2014/chart" uri="{C3380CC4-5D6E-409C-BE32-E72D297353CC}">
              <c16:uniqueId val="{00000001-F0E6-409F-B954-585BBABC214C}"/>
            </c:ext>
          </c:extLst>
        </c:ser>
        <c:ser>
          <c:idx val="1"/>
          <c:order val="1"/>
          <c:tx>
            <c:strRef>
              <c:f>'1_V'!$U$1</c:f>
              <c:strCache>
                <c:ptCount val="1"/>
                <c:pt idx="0">
                  <c:v>Power Center</c:v>
                </c:pt>
              </c:strCache>
            </c:strRef>
          </c:tx>
          <c:spPr>
            <a:ln w="50800" cap="rnd">
              <a:solidFill>
                <a:srgbClr val="FFB500"/>
              </a:solidFill>
              <a:round/>
            </a:ln>
            <a:effectLst/>
          </c:spPr>
          <c:marker>
            <c:symbol val="none"/>
          </c:marker>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'1_V'!$U$2:$U$61</c:f>
              <c:numCache>
                <c:formatCode>0.0%</c:formatCode>
                <c:ptCount val="60"/>
                <c:pt idx="0">
                  <c:v>5.2155919373035403E-2</c:v>
                </c:pt>
                <c:pt idx="1">
                  <c:v>5.2615102380514103E-2</c:v>
                </c:pt>
                <c:pt idx="2">
                  <c:v>5.2738722413778298E-2</c:v>
                </c:pt>
                <c:pt idx="3">
                  <c:v>6.2277242541313199E-2</c:v>
                </c:pt>
                <c:pt idx="4">
                  <c:v>7.2522237896919306E-2</c:v>
                </c:pt>
                <c:pt idx="5">
                  <c:v>7.5832664966583294E-2</c:v>
                </c:pt>
                <c:pt idx="6">
                  <c:v>7.5369171798229204E-2</c:v>
                </c:pt>
                <c:pt idx="7">
                  <c:v>7.5766690075397505E-2</c:v>
                </c:pt>
                <c:pt idx="8">
                  <c:v>7.3817200958728804E-2</c:v>
                </c:pt>
                <c:pt idx="9">
                  <c:v>7.1454308927059201E-2</c:v>
                </c:pt>
                <c:pt idx="10">
                  <c:v>6.7621044814586598E-2</c:v>
                </c:pt>
                <c:pt idx="11">
                  <c:v>6.47589936852455E-2</c:v>
                </c:pt>
                <c:pt idx="12">
                  <c:v>6.4028084278106703E-2</c:v>
                </c:pt>
                <c:pt idx="13">
                  <c:v>6.34655952453613E-2</c:v>
                </c:pt>
                <c:pt idx="14">
                  <c:v>6.3955329358577701E-2</c:v>
                </c:pt>
                <c:pt idx="15">
                  <c:v>6.0901969671249397E-2</c:v>
                </c:pt>
                <c:pt idx="16">
                  <c:v>6.0455005615949603E-2</c:v>
                </c:pt>
                <c:pt idx="17">
                  <c:v>5.9272937476635E-2</c:v>
                </c:pt>
                <c:pt idx="18">
                  <c:v>5.7057142257690402E-2</c:v>
                </c:pt>
                <c:pt idx="19">
                  <c:v>5.4689176380634301E-2</c:v>
                </c:pt>
                <c:pt idx="20">
                  <c:v>5.3782660514116301E-2</c:v>
                </c:pt>
                <c:pt idx="21">
                  <c:v>5.2108358591795002E-2</c:v>
                </c:pt>
                <c:pt idx="22">
                  <c:v>5.0270937383174903E-2</c:v>
                </c:pt>
                <c:pt idx="23">
                  <c:v>4.97929789125919E-2</c:v>
                </c:pt>
                <c:pt idx="24">
                  <c:v>4.8535194247961003E-2</c:v>
                </c:pt>
                <c:pt idx="25">
                  <c:v>4.6992614865302998E-2</c:v>
                </c:pt>
                <c:pt idx="26">
                  <c:v>4.45999875664711E-2</c:v>
                </c:pt>
                <c:pt idx="27">
                  <c:v>4.2953293770551702E-2</c:v>
                </c:pt>
                <c:pt idx="28">
                  <c:v>4.24085855484009E-2</c:v>
                </c:pt>
                <c:pt idx="29">
                  <c:v>4.1914120316505397E-2</c:v>
                </c:pt>
                <c:pt idx="30">
                  <c:v>4.1136160492896999E-2</c:v>
                </c:pt>
                <c:pt idx="31">
                  <c:v>4.0259458124637597E-2</c:v>
                </c:pt>
                <c:pt idx="32">
                  <c:v>4.0245719254016897E-2</c:v>
                </c:pt>
                <c:pt idx="33">
                  <c:v>4.18583489954472E-2</c:v>
                </c:pt>
                <c:pt idx="34">
                  <c:v>4.4693436473608003E-2</c:v>
                </c:pt>
                <c:pt idx="35">
                  <c:v>4.5432053506374401E-2</c:v>
                </c:pt>
                <c:pt idx="36">
                  <c:v>4.5314889401197399E-2</c:v>
                </c:pt>
                <c:pt idx="37">
                  <c:v>4.7168031334877E-2</c:v>
                </c:pt>
                <c:pt idx="38">
                  <c:v>4.5881986618041999E-2</c:v>
                </c:pt>
                <c:pt idx="39">
                  <c:v>4.4270329177379601E-2</c:v>
                </c:pt>
                <c:pt idx="40">
                  <c:v>4.34607490897179E-2</c:v>
                </c:pt>
                <c:pt idx="41">
                  <c:v>4.4768102467060103E-2</c:v>
                </c:pt>
                <c:pt idx="42">
                  <c:v>4.5866549015045201E-2</c:v>
                </c:pt>
                <c:pt idx="43">
                  <c:v>4.6942051500082002E-2</c:v>
                </c:pt>
                <c:pt idx="44">
                  <c:v>4.8443399369716603E-2</c:v>
                </c:pt>
                <c:pt idx="45">
                  <c:v>4.9202144145965597E-2</c:v>
                </c:pt>
                <c:pt idx="46">
                  <c:v>4.9194104969501502E-2</c:v>
                </c:pt>
                <c:pt idx="47">
                  <c:v>4.8640906810760498E-2</c:v>
                </c:pt>
                <c:pt idx="48">
                  <c:v>4.96701076626778E-2</c:v>
                </c:pt>
                <c:pt idx="49">
                  <c:v>5.0637219101190602E-2</c:v>
                </c:pt>
                <c:pt idx="50">
                  <c:v>5.3122956305742298E-2</c:v>
                </c:pt>
                <c:pt idx="51">
                  <c:v>5.45822829008102E-2</c:v>
                </c:pt>
                <c:pt idx="52">
                  <c:v>5.7269372045993798E-2</c:v>
                </c:pt>
                <c:pt idx="53">
                  <c:v>5.7172421365976299E-2</c:v>
                </c:pt>
                <c:pt idx="54">
                  <c:v>5.5984888225793797E-2</c:v>
                </c:pt>
                <c:pt idx="55">
                  <c:v>5.3611230105161702E-2</c:v>
                </c:pt>
                <c:pt idx="56">
                  <c:v>5.2298165857791901E-2</c:v>
                </c:pt>
                <c:pt idx="57">
                  <c:v>4.9125853925943402E-2</c:v>
                </c:pt>
                <c:pt idx="58">
                  <c:v>4.6746004372835201E-2</c:v>
                </c:pt>
              </c:numCache>
            </c:numRef>
          </c:val>
          <c:smooth val="0"/>
          <c:extLst>
            <c:ext xmlns:c16="http://schemas.microsoft.com/office/drawing/2014/chart" uri="{C3380CC4-5D6E-409C-BE32-E72D297353CC}">
              <c16:uniqueId val="{00000002-F0E6-409F-B954-585BBABC214C}"/>
            </c:ext>
          </c:extLst>
        </c:ser>
        <c:ser>
          <c:idx val="2"/>
          <c:order val="2"/>
          <c:tx>
            <c:strRef>
              <c:f>'1_V'!$V$1</c:f>
              <c:strCache>
                <c:ptCount val="1"/>
                <c:pt idx="0">
                  <c:v>Neighborhood Center</c:v>
                </c:pt>
              </c:strCache>
            </c:strRef>
          </c:tx>
          <c:spPr>
            <a:ln w="50800" cap="rnd">
              <a:solidFill>
                <a:srgbClr val="75B901"/>
              </a:solidFill>
              <a:round/>
            </a:ln>
            <a:effectLst/>
          </c:spPr>
          <c:marker>
            <c:symbol val="none"/>
          </c:marker>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'1_V'!$V$2:$V$61</c:f>
              <c:numCache>
                <c:formatCode>0.0%</c:formatCode>
                <c:ptCount val="60"/>
                <c:pt idx="0">
                  <c:v>8.4005475044250502E-2</c:v>
                </c:pt>
                <c:pt idx="1">
                  <c:v>8.6063437163829803E-2</c:v>
                </c:pt>
                <c:pt idx="2">
                  <c:v>8.7856881320476504E-2</c:v>
                </c:pt>
                <c:pt idx="3">
                  <c:v>9.1508731245994596E-2</c:v>
                </c:pt>
                <c:pt idx="4">
                  <c:v>9.8244704306125599E-2</c:v>
                </c:pt>
                <c:pt idx="5">
                  <c:v>0.102153144776821</c:v>
                </c:pt>
                <c:pt idx="6">
                  <c:v>0.10475973784923601</c:v>
                </c:pt>
                <c:pt idx="7">
                  <c:v>0.105820991098881</c:v>
                </c:pt>
                <c:pt idx="8">
                  <c:v>0.10703400522470501</c:v>
                </c:pt>
                <c:pt idx="9">
                  <c:v>0.106555938720703</c:v>
                </c:pt>
                <c:pt idx="10">
                  <c:v>0.105667360126972</c:v>
                </c:pt>
                <c:pt idx="11">
                  <c:v>0.104671433568001</c:v>
                </c:pt>
                <c:pt idx="12">
                  <c:v>0.105169802904129</c:v>
                </c:pt>
                <c:pt idx="13">
                  <c:v>0.105491057038307</c:v>
                </c:pt>
                <c:pt idx="14">
                  <c:v>0.10445734858512901</c:v>
                </c:pt>
                <c:pt idx="15">
                  <c:v>0.10321377962827701</c:v>
                </c:pt>
                <c:pt idx="16">
                  <c:v>0.103702172636986</c:v>
                </c:pt>
                <c:pt idx="17">
                  <c:v>0.103004559874535</c:v>
                </c:pt>
                <c:pt idx="18">
                  <c:v>0.101772703230381</c:v>
                </c:pt>
                <c:pt idx="19">
                  <c:v>9.9126957356929807E-2</c:v>
                </c:pt>
                <c:pt idx="20">
                  <c:v>9.8313227295875494E-2</c:v>
                </c:pt>
                <c:pt idx="21">
                  <c:v>9.7316727042198195E-2</c:v>
                </c:pt>
                <c:pt idx="22">
                  <c:v>9.5671929419040694E-2</c:v>
                </c:pt>
                <c:pt idx="23">
                  <c:v>9.4894953072071103E-2</c:v>
                </c:pt>
                <c:pt idx="24">
                  <c:v>9.2671737074852004E-2</c:v>
                </c:pt>
                <c:pt idx="25">
                  <c:v>9.1076232492923695E-2</c:v>
                </c:pt>
                <c:pt idx="26">
                  <c:v>8.8994294404983507E-2</c:v>
                </c:pt>
                <c:pt idx="27">
                  <c:v>8.6713030934333801E-2</c:v>
                </c:pt>
                <c:pt idx="28">
                  <c:v>8.6330920457839994E-2</c:v>
                </c:pt>
                <c:pt idx="29">
                  <c:v>8.5017450153827695E-2</c:v>
                </c:pt>
                <c:pt idx="30">
                  <c:v>8.3302043378353105E-2</c:v>
                </c:pt>
                <c:pt idx="31">
                  <c:v>8.2683414220809895E-2</c:v>
                </c:pt>
                <c:pt idx="32">
                  <c:v>8.1820651888847407E-2</c:v>
                </c:pt>
                <c:pt idx="33">
                  <c:v>7.9798974096775097E-2</c:v>
                </c:pt>
                <c:pt idx="34">
                  <c:v>7.7909521758556394E-2</c:v>
                </c:pt>
                <c:pt idx="35">
                  <c:v>7.6283745467662797E-2</c:v>
                </c:pt>
                <c:pt idx="36">
                  <c:v>7.6224416494369507E-2</c:v>
                </c:pt>
                <c:pt idx="37">
                  <c:v>7.5588747859001201E-2</c:v>
                </c:pt>
                <c:pt idx="38">
                  <c:v>7.5396850705146803E-2</c:v>
                </c:pt>
                <c:pt idx="39">
                  <c:v>7.2320789098739596E-2</c:v>
                </c:pt>
                <c:pt idx="40">
                  <c:v>7.1631193161010701E-2</c:v>
                </c:pt>
                <c:pt idx="41">
                  <c:v>7.0870600640773801E-2</c:v>
                </c:pt>
                <c:pt idx="42">
                  <c:v>6.9247804582119002E-2</c:v>
                </c:pt>
                <c:pt idx="43">
                  <c:v>6.8952590227127103E-2</c:v>
                </c:pt>
                <c:pt idx="44">
                  <c:v>6.92146271467209E-2</c:v>
                </c:pt>
                <c:pt idx="45">
                  <c:v>6.9116882979869801E-2</c:v>
                </c:pt>
                <c:pt idx="46">
                  <c:v>6.8835332989692702E-2</c:v>
                </c:pt>
                <c:pt idx="47">
                  <c:v>6.9041885435581193E-2</c:v>
                </c:pt>
                <c:pt idx="48">
                  <c:v>7.04360902309418E-2</c:v>
                </c:pt>
                <c:pt idx="49">
                  <c:v>7.2776414453983307E-2</c:v>
                </c:pt>
                <c:pt idx="50">
                  <c:v>7.6464891433715806E-2</c:v>
                </c:pt>
                <c:pt idx="51">
                  <c:v>7.8308485448360401E-2</c:v>
                </c:pt>
                <c:pt idx="52">
                  <c:v>7.8761778771877303E-2</c:v>
                </c:pt>
                <c:pt idx="53">
                  <c:v>7.7263034880161299E-2</c:v>
                </c:pt>
                <c:pt idx="54">
                  <c:v>7.3834009468555506E-2</c:v>
                </c:pt>
                <c:pt idx="55">
                  <c:v>7.1124210953712505E-2</c:v>
                </c:pt>
                <c:pt idx="56">
                  <c:v>6.8552248179912595E-2</c:v>
                </c:pt>
                <c:pt idx="57">
                  <c:v>6.6785223782062503E-2</c:v>
                </c:pt>
                <c:pt idx="58">
                  <c:v>6.4667977392673506E-2</c:v>
                </c:pt>
              </c:numCache>
            </c:numRef>
          </c:val>
          <c:smooth val="0"/>
          <c:extLst>
            <c:ext xmlns:c16="http://schemas.microsoft.com/office/drawing/2014/chart" uri="{C3380CC4-5D6E-409C-BE32-E72D297353CC}">
              <c16:uniqueId val="{00000003-F0E6-409F-B954-585BBABC214C}"/>
            </c:ext>
          </c:extLst>
        </c:ser>
        <c:ser>
          <c:idx val="6"/>
          <c:order val="3"/>
          <c:tx>
            <c:strRef>
              <c:f>'1_V'!$W$1</c:f>
              <c:strCache>
                <c:ptCount val="1"/>
                <c:pt idx="0">
                  <c:v>Strip Center</c:v>
                </c:pt>
              </c:strCache>
            </c:strRef>
          </c:tx>
          <c:spPr>
            <a:ln w="50800" cap="rnd">
              <a:solidFill>
                <a:srgbClr val="EE4800"/>
              </a:solidFill>
              <a:round/>
            </a:ln>
            <a:effectLst/>
          </c:spPr>
          <c:marker>
            <c:symbol val="none"/>
          </c:marker>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'1_V'!$W$2:$W$61</c:f>
              <c:numCache>
                <c:formatCode>0.0%</c:formatCode>
                <c:ptCount val="60"/>
                <c:pt idx="0">
                  <c:v>9.1935083270072895E-2</c:v>
                </c:pt>
                <c:pt idx="1">
                  <c:v>9.4660624861717196E-2</c:v>
                </c:pt>
                <c:pt idx="2">
                  <c:v>9.7296111285686507E-2</c:v>
                </c:pt>
                <c:pt idx="3">
                  <c:v>0.10045502334833099</c:v>
                </c:pt>
                <c:pt idx="4">
                  <c:v>0.10407480597495999</c:v>
                </c:pt>
                <c:pt idx="5">
                  <c:v>0.10913558304309801</c:v>
                </c:pt>
                <c:pt idx="6">
                  <c:v>0.111797235906124</c:v>
                </c:pt>
                <c:pt idx="7">
                  <c:v>0.112635292112827</c:v>
                </c:pt>
                <c:pt idx="8">
                  <c:v>0.113356061279774</c:v>
                </c:pt>
                <c:pt idx="9">
                  <c:v>0.11246401071548499</c:v>
                </c:pt>
                <c:pt idx="10">
                  <c:v>0.11285936832427999</c:v>
                </c:pt>
                <c:pt idx="11">
                  <c:v>0.110787838697433</c:v>
                </c:pt>
                <c:pt idx="12">
                  <c:v>0.111649893224239</c:v>
                </c:pt>
                <c:pt idx="13">
                  <c:v>0.111408941447735</c:v>
                </c:pt>
                <c:pt idx="14">
                  <c:v>0.109224073588848</c:v>
                </c:pt>
                <c:pt idx="15">
                  <c:v>0.108731009066105</c:v>
                </c:pt>
                <c:pt idx="16">
                  <c:v>0.1065788641572</c:v>
                </c:pt>
                <c:pt idx="17">
                  <c:v>0.106809437274933</c:v>
                </c:pt>
                <c:pt idx="18">
                  <c:v>0.10658209025859799</c:v>
                </c:pt>
                <c:pt idx="19">
                  <c:v>0.105534575879574</c:v>
                </c:pt>
                <c:pt idx="20">
                  <c:v>0.104619398713112</c:v>
                </c:pt>
                <c:pt idx="21">
                  <c:v>0.10238941758871099</c:v>
                </c:pt>
                <c:pt idx="22">
                  <c:v>0.10224436968565</c:v>
                </c:pt>
                <c:pt idx="23">
                  <c:v>9.9912323057651506E-2</c:v>
                </c:pt>
                <c:pt idx="24">
                  <c:v>9.8472751677036299E-2</c:v>
                </c:pt>
                <c:pt idx="25">
                  <c:v>9.53859388828278E-2</c:v>
                </c:pt>
                <c:pt idx="26">
                  <c:v>9.2847876250743894E-2</c:v>
                </c:pt>
                <c:pt idx="27">
                  <c:v>8.9661143720149994E-2</c:v>
                </c:pt>
                <c:pt idx="28">
                  <c:v>8.90190154314041E-2</c:v>
                </c:pt>
                <c:pt idx="29">
                  <c:v>8.6446404457092299E-2</c:v>
                </c:pt>
                <c:pt idx="30">
                  <c:v>8.3895474672317505E-2</c:v>
                </c:pt>
                <c:pt idx="31">
                  <c:v>8.1756144762039198E-2</c:v>
                </c:pt>
                <c:pt idx="32">
                  <c:v>8.0949105322361006E-2</c:v>
                </c:pt>
                <c:pt idx="33">
                  <c:v>7.4808344244956998E-2</c:v>
                </c:pt>
                <c:pt idx="34">
                  <c:v>6.9485068321228E-2</c:v>
                </c:pt>
                <c:pt idx="35">
                  <c:v>6.8255916237831102E-2</c:v>
                </c:pt>
                <c:pt idx="36">
                  <c:v>6.7350409924984006E-2</c:v>
                </c:pt>
                <c:pt idx="37">
                  <c:v>6.7058324813842801E-2</c:v>
                </c:pt>
                <c:pt idx="38">
                  <c:v>6.6210009157657596E-2</c:v>
                </c:pt>
                <c:pt idx="39">
                  <c:v>6.4025469124317197E-2</c:v>
                </c:pt>
                <c:pt idx="40">
                  <c:v>6.3071191310882596E-2</c:v>
                </c:pt>
                <c:pt idx="41">
                  <c:v>6.1594787985086399E-2</c:v>
                </c:pt>
                <c:pt idx="42">
                  <c:v>6.0227256268262898E-2</c:v>
                </c:pt>
                <c:pt idx="43">
                  <c:v>5.8203339576721198E-2</c:v>
                </c:pt>
                <c:pt idx="44">
                  <c:v>5.8068405836820602E-2</c:v>
                </c:pt>
                <c:pt idx="45">
                  <c:v>5.7344701141119003E-2</c:v>
                </c:pt>
                <c:pt idx="46">
                  <c:v>5.7297818362712902E-2</c:v>
                </c:pt>
                <c:pt idx="47">
                  <c:v>5.7160276919603299E-2</c:v>
                </c:pt>
                <c:pt idx="48">
                  <c:v>5.8999590575695003E-2</c:v>
                </c:pt>
                <c:pt idx="49">
                  <c:v>6.2126558274030699E-2</c:v>
                </c:pt>
                <c:pt idx="50">
                  <c:v>6.3966527581214905E-2</c:v>
                </c:pt>
                <c:pt idx="51">
                  <c:v>6.3257098197936998E-2</c:v>
                </c:pt>
                <c:pt idx="52">
                  <c:v>6.2488216906786E-2</c:v>
                </c:pt>
                <c:pt idx="53">
                  <c:v>5.9423822909593603E-2</c:v>
                </c:pt>
                <c:pt idx="54">
                  <c:v>5.5041328072547899E-2</c:v>
                </c:pt>
                <c:pt idx="55">
                  <c:v>5.2009552717208897E-2</c:v>
                </c:pt>
                <c:pt idx="56">
                  <c:v>5.0146345049142803E-2</c:v>
                </c:pt>
                <c:pt idx="57">
                  <c:v>4.8458863049745601E-2</c:v>
                </c:pt>
                <c:pt idx="58">
                  <c:v>4.7718454152345699E-2</c:v>
                </c:pt>
              </c:numCache>
            </c:numRef>
          </c:val>
          <c:smooth val="0"/>
          <c:extLst>
            <c:ext xmlns:c16="http://schemas.microsoft.com/office/drawing/2014/chart" uri="{C3380CC4-5D6E-409C-BE32-E72D297353CC}">
              <c16:uniqueId val="{00000004-F0E6-409F-B954-585BBABC214C}"/>
            </c:ext>
          </c:extLst>
        </c:ser>
        <c:ser>
          <c:idx val="7"/>
          <c:order val="4"/>
          <c:tx>
            <c:strRef>
              <c:f>'1_V'!$X$1</c:f>
              <c:strCache>
                <c:ptCount val="1"/>
                <c:pt idx="0">
                  <c:v>General Retail</c:v>
                </c:pt>
              </c:strCache>
            </c:strRef>
          </c:tx>
          <c:spPr>
            <a:ln w="50800" cap="rnd">
              <a:solidFill>
                <a:srgbClr val="7030A0"/>
              </a:solidFill>
              <a:round/>
            </a:ln>
            <a:effectLst/>
          </c:spPr>
          <c:marker>
            <c:symbol val="none"/>
          </c:marker>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'1_V'!$X$2:$X$61</c:f>
              <c:numCache>
                <c:formatCode>0.0%</c:formatCode>
                <c:ptCount val="60"/>
                <c:pt idx="0">
                  <c:v>4.8320908099412897E-2</c:v>
                </c:pt>
                <c:pt idx="1">
                  <c:v>4.8518419265747098E-2</c:v>
                </c:pt>
                <c:pt idx="2">
                  <c:v>4.8807021230459199E-2</c:v>
                </c:pt>
                <c:pt idx="3">
                  <c:v>4.9760639667511E-2</c:v>
                </c:pt>
                <c:pt idx="4">
                  <c:v>5.1641341298818602E-2</c:v>
                </c:pt>
                <c:pt idx="5">
                  <c:v>5.3249042481183999E-2</c:v>
                </c:pt>
                <c:pt idx="6">
                  <c:v>5.3947348147630698E-2</c:v>
                </c:pt>
                <c:pt idx="7">
                  <c:v>5.4289329797029502E-2</c:v>
                </c:pt>
                <c:pt idx="8">
                  <c:v>5.4762471467256497E-2</c:v>
                </c:pt>
                <c:pt idx="9">
                  <c:v>5.4015226662159001E-2</c:v>
                </c:pt>
                <c:pt idx="10">
                  <c:v>5.4291319102048902E-2</c:v>
                </c:pt>
                <c:pt idx="11">
                  <c:v>5.35224862396717E-2</c:v>
                </c:pt>
                <c:pt idx="12">
                  <c:v>5.30278757214546E-2</c:v>
                </c:pt>
                <c:pt idx="13">
                  <c:v>5.2773199975490598E-2</c:v>
                </c:pt>
                <c:pt idx="14">
                  <c:v>5.1440984010696397E-2</c:v>
                </c:pt>
                <c:pt idx="15">
                  <c:v>5.1439933478832203E-2</c:v>
                </c:pt>
                <c:pt idx="16">
                  <c:v>4.9395196139812497E-2</c:v>
                </c:pt>
                <c:pt idx="17">
                  <c:v>5.01517318189144E-2</c:v>
                </c:pt>
                <c:pt idx="18">
                  <c:v>5.0575971603393603E-2</c:v>
                </c:pt>
                <c:pt idx="19">
                  <c:v>5.0260741263627999E-2</c:v>
                </c:pt>
                <c:pt idx="20">
                  <c:v>4.9087628722190899E-2</c:v>
                </c:pt>
                <c:pt idx="21">
                  <c:v>4.85172942280769E-2</c:v>
                </c:pt>
                <c:pt idx="22">
                  <c:v>4.8326253890991197E-2</c:v>
                </c:pt>
                <c:pt idx="23">
                  <c:v>4.7564882785081898E-2</c:v>
                </c:pt>
                <c:pt idx="24">
                  <c:v>4.6388499438762699E-2</c:v>
                </c:pt>
                <c:pt idx="25">
                  <c:v>4.5213460922241197E-2</c:v>
                </c:pt>
                <c:pt idx="26">
                  <c:v>4.3817199766635902E-2</c:v>
                </c:pt>
                <c:pt idx="27">
                  <c:v>4.21592071652412E-2</c:v>
                </c:pt>
                <c:pt idx="28">
                  <c:v>4.1473314166069003E-2</c:v>
                </c:pt>
                <c:pt idx="29">
                  <c:v>4.0153771638870198E-2</c:v>
                </c:pt>
                <c:pt idx="30">
                  <c:v>3.8769979029893903E-2</c:v>
                </c:pt>
                <c:pt idx="31">
                  <c:v>3.7939611822366701E-2</c:v>
                </c:pt>
                <c:pt idx="32">
                  <c:v>3.7133958190679599E-2</c:v>
                </c:pt>
                <c:pt idx="33">
                  <c:v>3.44952940940857E-2</c:v>
                </c:pt>
                <c:pt idx="34">
                  <c:v>3.1623102724552203E-2</c:v>
                </c:pt>
                <c:pt idx="35">
                  <c:v>3.09578441083431E-2</c:v>
                </c:pt>
                <c:pt idx="36">
                  <c:v>3.0413588508963599E-2</c:v>
                </c:pt>
                <c:pt idx="37">
                  <c:v>3.0792074277997E-2</c:v>
                </c:pt>
                <c:pt idx="38">
                  <c:v>3.0712997540831601E-2</c:v>
                </c:pt>
                <c:pt idx="39">
                  <c:v>3.0118145048618299E-2</c:v>
                </c:pt>
                <c:pt idx="40">
                  <c:v>3.0741434544324899E-2</c:v>
                </c:pt>
                <c:pt idx="41">
                  <c:v>3.07047050446272E-2</c:v>
                </c:pt>
                <c:pt idx="42">
                  <c:v>2.8745099902153001E-2</c:v>
                </c:pt>
                <c:pt idx="43">
                  <c:v>2.9921857640147199E-2</c:v>
                </c:pt>
                <c:pt idx="44">
                  <c:v>3.0187811702489901E-2</c:v>
                </c:pt>
                <c:pt idx="45">
                  <c:v>2.9651766642928099E-2</c:v>
                </c:pt>
                <c:pt idx="46">
                  <c:v>2.98100914806128E-2</c:v>
                </c:pt>
                <c:pt idx="47">
                  <c:v>3.04382722824812E-2</c:v>
                </c:pt>
                <c:pt idx="48">
                  <c:v>3.06688956916332E-2</c:v>
                </c:pt>
                <c:pt idx="49">
                  <c:v>3.1093722209334401E-2</c:v>
                </c:pt>
                <c:pt idx="50">
                  <c:v>3.2221395522355999E-2</c:v>
                </c:pt>
                <c:pt idx="51">
                  <c:v>3.2422494143247597E-2</c:v>
                </c:pt>
                <c:pt idx="52">
                  <c:v>3.1933333724737202E-2</c:v>
                </c:pt>
                <c:pt idx="53">
                  <c:v>3.10893747955561E-2</c:v>
                </c:pt>
                <c:pt idx="54">
                  <c:v>2.8941348195075999E-2</c:v>
                </c:pt>
                <c:pt idx="55">
                  <c:v>2.7747642248868901E-2</c:v>
                </c:pt>
                <c:pt idx="56">
                  <c:v>2.7031281962990799E-2</c:v>
                </c:pt>
                <c:pt idx="57">
                  <c:v>2.6268504559993699E-2</c:v>
                </c:pt>
                <c:pt idx="58">
                  <c:v>2.5921823456883399E-2</c:v>
                </c:pt>
              </c:numCache>
            </c:numRef>
          </c:val>
          <c:smooth val="0"/>
          <c:extLst>
            <c:ext xmlns:c16="http://schemas.microsoft.com/office/drawing/2014/chart" uri="{C3380CC4-5D6E-409C-BE32-E72D297353CC}">
              <c16:uniqueId val="{00000005-F0E6-409F-B954-585BBABC214C}"/>
            </c:ext>
          </c:extLst>
        </c:ser>
        <c:ser>
          <c:idx val="8"/>
          <c:order val="5"/>
          <c:tx>
            <c:strRef>
              <c:f>'1_V'!$Y$1</c:f>
              <c:strCache>
                <c:ptCount val="1"/>
                <c:pt idx="0">
                  <c:v>Other</c:v>
                </c:pt>
              </c:strCache>
            </c:strRef>
          </c:tx>
          <c:spPr>
            <a:ln w="50800" cap="rnd">
              <a:solidFill>
                <a:srgbClr val="A6A6A6"/>
              </a:solidFill>
              <a:round/>
            </a:ln>
            <a:effectLst/>
          </c:spPr>
          <c:marker>
            <c:symbol val="none"/>
          </c:marker>
          <c:cat>
            <c:numRef>
              <c:f>'1_V'!$S$2:$S$61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'1_V'!$Y$2:$Y$61</c:f>
              <c:numCache>
                <c:formatCode>0.0%</c:formatCode>
                <c:ptCount val="60"/>
                <c:pt idx="0">
                  <c:v>4.07704152166843E-2</c:v>
                </c:pt>
                <c:pt idx="1">
                  <c:v>4.7390736639499699E-2</c:v>
                </c:pt>
                <c:pt idx="2">
                  <c:v>5.00177256762981E-2</c:v>
                </c:pt>
                <c:pt idx="3">
                  <c:v>5.3491830825805699E-2</c:v>
                </c:pt>
                <c:pt idx="4">
                  <c:v>5.5961076170206098E-2</c:v>
                </c:pt>
                <c:pt idx="5">
                  <c:v>5.4480001330375699E-2</c:v>
                </c:pt>
                <c:pt idx="6">
                  <c:v>5.3400713950395598E-2</c:v>
                </c:pt>
                <c:pt idx="7">
                  <c:v>5.4606858640909202E-2</c:v>
                </c:pt>
                <c:pt idx="8">
                  <c:v>5.7989396154880503E-2</c:v>
                </c:pt>
                <c:pt idx="9">
                  <c:v>5.8672629296779598E-2</c:v>
                </c:pt>
                <c:pt idx="10">
                  <c:v>5.7277269661426503E-2</c:v>
                </c:pt>
                <c:pt idx="11">
                  <c:v>5.7564042508602101E-2</c:v>
                </c:pt>
                <c:pt idx="12">
                  <c:v>5.9455327689647702E-2</c:v>
                </c:pt>
                <c:pt idx="13">
                  <c:v>5.7539619505405398E-2</c:v>
                </c:pt>
                <c:pt idx="14">
                  <c:v>5.8532349765300799E-2</c:v>
                </c:pt>
                <c:pt idx="15">
                  <c:v>5.6610211730003399E-2</c:v>
                </c:pt>
                <c:pt idx="16">
                  <c:v>5.6814558804035201E-2</c:v>
                </c:pt>
                <c:pt idx="17">
                  <c:v>5.7970061898231499E-2</c:v>
                </c:pt>
                <c:pt idx="18">
                  <c:v>5.7860936969518703E-2</c:v>
                </c:pt>
                <c:pt idx="19">
                  <c:v>5.8853898197412498E-2</c:v>
                </c:pt>
                <c:pt idx="20">
                  <c:v>5.8833938091993297E-2</c:v>
                </c:pt>
                <c:pt idx="21">
                  <c:v>5.6802321225404698E-2</c:v>
                </c:pt>
                <c:pt idx="22">
                  <c:v>5.6592524051666301E-2</c:v>
                </c:pt>
                <c:pt idx="23">
                  <c:v>5.5517539381980903E-2</c:v>
                </c:pt>
                <c:pt idx="24">
                  <c:v>5.4169513285160099E-2</c:v>
                </c:pt>
                <c:pt idx="25">
                  <c:v>5.66757619380951E-2</c:v>
                </c:pt>
                <c:pt idx="26">
                  <c:v>5.5315412580966901E-2</c:v>
                </c:pt>
                <c:pt idx="27">
                  <c:v>5.4652061313390697E-2</c:v>
                </c:pt>
                <c:pt idx="28">
                  <c:v>5.10559752583504E-2</c:v>
                </c:pt>
                <c:pt idx="29">
                  <c:v>4.7533057630062103E-2</c:v>
                </c:pt>
                <c:pt idx="30">
                  <c:v>4.6600714325904798E-2</c:v>
                </c:pt>
                <c:pt idx="31">
                  <c:v>4.5068845152854899E-2</c:v>
                </c:pt>
                <c:pt idx="32">
                  <c:v>4.4469606131315197E-2</c:v>
                </c:pt>
                <c:pt idx="33">
                  <c:v>4.2703185230493497E-2</c:v>
                </c:pt>
                <c:pt idx="34">
                  <c:v>4.3016459792852402E-2</c:v>
                </c:pt>
                <c:pt idx="35">
                  <c:v>4.0878646075725597E-2</c:v>
                </c:pt>
                <c:pt idx="36">
                  <c:v>4.0245071053504902E-2</c:v>
                </c:pt>
                <c:pt idx="37">
                  <c:v>4.0555980056524298E-2</c:v>
                </c:pt>
                <c:pt idx="38">
                  <c:v>4.2261019349098199E-2</c:v>
                </c:pt>
                <c:pt idx="39">
                  <c:v>4.3302021920681E-2</c:v>
                </c:pt>
                <c:pt idx="40">
                  <c:v>4.5948162674903897E-2</c:v>
                </c:pt>
                <c:pt idx="41">
                  <c:v>5.0002671778202099E-2</c:v>
                </c:pt>
                <c:pt idx="42">
                  <c:v>4.6628743410110501E-2</c:v>
                </c:pt>
                <c:pt idx="43">
                  <c:v>4.7745678573846803E-2</c:v>
                </c:pt>
                <c:pt idx="44">
                  <c:v>4.9260936677455902E-2</c:v>
                </c:pt>
                <c:pt idx="45">
                  <c:v>5.06444722414017E-2</c:v>
                </c:pt>
                <c:pt idx="46">
                  <c:v>5.0702098757028601E-2</c:v>
                </c:pt>
                <c:pt idx="47">
                  <c:v>5.0022903829812997E-2</c:v>
                </c:pt>
                <c:pt idx="48">
                  <c:v>5.3733959794044502E-2</c:v>
                </c:pt>
                <c:pt idx="49">
                  <c:v>5.3384304046630901E-2</c:v>
                </c:pt>
                <c:pt idx="50">
                  <c:v>5.5800471454858801E-2</c:v>
                </c:pt>
                <c:pt idx="51">
                  <c:v>6.0339488089084597E-2</c:v>
                </c:pt>
                <c:pt idx="52">
                  <c:v>5.9635713696479797E-2</c:v>
                </c:pt>
                <c:pt idx="53">
                  <c:v>5.9200473129749298E-2</c:v>
                </c:pt>
                <c:pt idx="54">
                  <c:v>6.2428940087556797E-2</c:v>
                </c:pt>
                <c:pt idx="55">
                  <c:v>6.1360839754342998E-2</c:v>
                </c:pt>
                <c:pt idx="56">
                  <c:v>5.4508842527866398E-2</c:v>
                </c:pt>
                <c:pt idx="57">
                  <c:v>5.4129496216774001E-2</c:v>
                </c:pt>
                <c:pt idx="58">
                  <c:v>5.4197572171688101E-2</c:v>
                </c:pt>
              </c:numCache>
            </c:numRef>
          </c:val>
          <c:smooth val="0"/>
          <c:extLst>
            <c:ext xmlns:c16="http://schemas.microsoft.com/office/drawing/2014/chart" uri="{C3380CC4-5D6E-409C-BE32-E72D297353CC}">
              <c16:uniqueId val="{00000006-F0E6-409F-B954-585BBABC214C}"/>
            </c:ext>
          </c:extLst>
        </c:ser>
        <c:dLbls>
          <c:showLegendKey val="0"/>
          <c:showVal val="0"/>
          <c:showCatName val="0"/>
          <c:showSerName val="0"/>
          <c:showPercent val="0"/>
          <c:showBubbleSize val="0"/>
        </c:dLbls>
        <c:marker val="1"/>
        <c:smooth val="0"/>
        <c:axId val="1755544031"/>
        <c:axId val="1755539455"/>
      </c:lineChart>
      <c:catAx>
        <c:axId val="1755544031"/>
        <c:scaling>
          <c:orientation val="minMax"/>
        </c:scaling>
        <c:delete val="0"/>
        <c:axPos val="b"/>
        <c:numFmt formatCode="yyyy" sourceLinked="0"/>
        <c:majorTickMark val="cross"/>
        <c:minorTickMark val="in"/>
        <c:tickLblPos val="nextTo"/>
        <c:spPr>
          <a:noFill/>
          <a:ln w="15875" cap="flat" cmpd="sng" algn="ctr">
            <a:solidFill>
              <a:schemeClr val="bg2">
                <a:lumMod val="75000"/>
              </a:schemeClr>
            </a:solidFill>
            <a:round/>
          </a:ln>
          <a:effectLst/>
        </c:spPr>
        <c:txPr>
          <a:bodyPr rot="-1800000" spcFirstLastPara="1" vertOverflow="ellipsis"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0.12000000000000001"/>
          <c:min val="2.0000000000000004E-2"/>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Vacancy Rate</a:t>
                </a:r>
              </a:p>
            </c:rich>
          </c:tx>
          <c:layout>
            <c:manualLayout>
              <c:xMode val="edge"/>
              <c:yMode val="edge"/>
              <c:x val="4.5338582677165347E-3"/>
              <c:y val="0.3278072655690765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valAx>
      <c:spPr>
        <a:noFill/>
        <a:ln>
          <a:noFill/>
        </a:ln>
        <a:effectLst/>
      </c:spPr>
    </c:plotArea>
    <c:legend>
      <c:legendPos val="b"/>
      <c:legendEntry>
        <c:idx val="0"/>
        <c:delete val="1"/>
      </c:legendEntry>
      <c:layout>
        <c:manualLayout>
          <c:xMode val="edge"/>
          <c:yMode val="edge"/>
          <c:x val="4.1055030621172356E-2"/>
          <c:y val="0.87952093772369366"/>
          <c:w val="0.91714294258939111"/>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241294838145235E-2"/>
          <c:y val="3.2733780960745563E-2"/>
          <c:w val="0.86510927384076974"/>
          <c:h val="0.75609675558938783"/>
        </c:manualLayout>
      </c:layout>
      <c:barChart>
        <c:barDir val="col"/>
        <c:grouping val="clustered"/>
        <c:varyColors val="0"/>
        <c:ser>
          <c:idx val="3"/>
          <c:order val="1"/>
          <c:tx>
            <c:strRef>
              <c:f>'2_LV'!$W$1</c:f>
              <c:strCache>
                <c:ptCount val="1"/>
                <c:pt idx="0">
                  <c:v>1 zebra</c:v>
                </c:pt>
              </c:strCache>
            </c:strRef>
          </c:tx>
          <c:spPr>
            <a:solidFill>
              <a:srgbClr val="D9D9D9">
                <a:alpha val="32941"/>
              </a:srgbClr>
            </a:solidFill>
            <a:ln>
              <a:noFill/>
            </a:ln>
            <a:effectLst/>
          </c:spPr>
          <c:invertIfNegative val="0"/>
          <c:cat>
            <c:numRef>
              <c:f>'2_LV'!$S$2:$S$65</c:f>
              <c:numCache>
                <c:formatCode>m/d/yyyy</c:formatCode>
                <c:ptCount val="64"/>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pt idx="60">
                  <c:v>44562</c:v>
                </c:pt>
                <c:pt idx="61">
                  <c:v>44652</c:v>
                </c:pt>
                <c:pt idx="62">
                  <c:v>44743</c:v>
                </c:pt>
                <c:pt idx="63">
                  <c:v>44835</c:v>
                </c:pt>
              </c:numCache>
            </c:numRef>
          </c:cat>
          <c:val>
            <c:numRef>
              <c:f>'2_LV'!$W$2:$W$65</c:f>
              <c:numCache>
                <c:formatCode>General</c:formatCode>
                <c:ptCount val="64"/>
                <c:pt idx="0">
                  <c:v>300000000</c:v>
                </c:pt>
                <c:pt idx="1">
                  <c:v>300000000</c:v>
                </c:pt>
                <c:pt idx="2">
                  <c:v>300000000</c:v>
                </c:pt>
                <c:pt idx="3">
                  <c:v>300000000</c:v>
                </c:pt>
                <c:pt idx="4">
                  <c:v>0</c:v>
                </c:pt>
                <c:pt idx="5">
                  <c:v>0</c:v>
                </c:pt>
                <c:pt idx="6">
                  <c:v>0</c:v>
                </c:pt>
                <c:pt idx="7">
                  <c:v>0</c:v>
                </c:pt>
                <c:pt idx="8">
                  <c:v>300000000</c:v>
                </c:pt>
                <c:pt idx="9">
                  <c:v>300000000</c:v>
                </c:pt>
                <c:pt idx="10">
                  <c:v>300000000</c:v>
                </c:pt>
                <c:pt idx="11">
                  <c:v>300000000</c:v>
                </c:pt>
                <c:pt idx="12">
                  <c:v>0</c:v>
                </c:pt>
                <c:pt idx="13">
                  <c:v>0</c:v>
                </c:pt>
                <c:pt idx="14">
                  <c:v>0</c:v>
                </c:pt>
                <c:pt idx="15">
                  <c:v>0</c:v>
                </c:pt>
                <c:pt idx="16">
                  <c:v>300000000</c:v>
                </c:pt>
                <c:pt idx="17">
                  <c:v>300000000</c:v>
                </c:pt>
                <c:pt idx="18">
                  <c:v>300000000</c:v>
                </c:pt>
                <c:pt idx="19">
                  <c:v>300000000</c:v>
                </c:pt>
                <c:pt idx="20">
                  <c:v>0</c:v>
                </c:pt>
                <c:pt idx="21">
                  <c:v>0</c:v>
                </c:pt>
                <c:pt idx="22">
                  <c:v>0</c:v>
                </c:pt>
                <c:pt idx="23">
                  <c:v>0</c:v>
                </c:pt>
                <c:pt idx="24">
                  <c:v>300000000</c:v>
                </c:pt>
                <c:pt idx="25">
                  <c:v>300000000</c:v>
                </c:pt>
                <c:pt idx="26">
                  <c:v>300000000</c:v>
                </c:pt>
                <c:pt idx="27">
                  <c:v>300000000</c:v>
                </c:pt>
                <c:pt idx="28">
                  <c:v>0</c:v>
                </c:pt>
                <c:pt idx="29">
                  <c:v>0</c:v>
                </c:pt>
                <c:pt idx="30">
                  <c:v>0</c:v>
                </c:pt>
                <c:pt idx="31">
                  <c:v>0</c:v>
                </c:pt>
                <c:pt idx="32">
                  <c:v>300000000</c:v>
                </c:pt>
                <c:pt idx="33">
                  <c:v>300000000</c:v>
                </c:pt>
                <c:pt idx="34">
                  <c:v>300000000</c:v>
                </c:pt>
                <c:pt idx="35">
                  <c:v>300000000</c:v>
                </c:pt>
                <c:pt idx="36">
                  <c:v>0</c:v>
                </c:pt>
                <c:pt idx="37">
                  <c:v>0</c:v>
                </c:pt>
                <c:pt idx="38">
                  <c:v>0</c:v>
                </c:pt>
                <c:pt idx="39">
                  <c:v>0</c:v>
                </c:pt>
                <c:pt idx="40">
                  <c:v>300000000</c:v>
                </c:pt>
                <c:pt idx="41">
                  <c:v>300000000</c:v>
                </c:pt>
                <c:pt idx="42">
                  <c:v>300000000</c:v>
                </c:pt>
                <c:pt idx="43">
                  <c:v>300000000</c:v>
                </c:pt>
                <c:pt idx="44">
                  <c:v>0</c:v>
                </c:pt>
                <c:pt idx="45">
                  <c:v>0</c:v>
                </c:pt>
                <c:pt idx="46">
                  <c:v>0</c:v>
                </c:pt>
                <c:pt idx="47">
                  <c:v>0</c:v>
                </c:pt>
                <c:pt idx="48">
                  <c:v>300000000</c:v>
                </c:pt>
                <c:pt idx="49">
                  <c:v>300000000</c:v>
                </c:pt>
                <c:pt idx="50">
                  <c:v>300000000</c:v>
                </c:pt>
                <c:pt idx="51">
                  <c:v>300000000</c:v>
                </c:pt>
                <c:pt idx="52">
                  <c:v>0</c:v>
                </c:pt>
                <c:pt idx="53">
                  <c:v>0</c:v>
                </c:pt>
                <c:pt idx="54">
                  <c:v>0</c:v>
                </c:pt>
                <c:pt idx="55">
                  <c:v>0</c:v>
                </c:pt>
                <c:pt idx="56">
                  <c:v>300000000</c:v>
                </c:pt>
                <c:pt idx="57">
                  <c:v>300000000</c:v>
                </c:pt>
                <c:pt idx="58">
                  <c:v>300000000</c:v>
                </c:pt>
                <c:pt idx="59">
                  <c:v>300000000</c:v>
                </c:pt>
              </c:numCache>
            </c:numRef>
          </c:val>
          <c:extLst>
            <c:ext xmlns:c16="http://schemas.microsoft.com/office/drawing/2014/chart" uri="{C3380CC4-5D6E-409C-BE32-E72D297353CC}">
              <c16:uniqueId val="{00000000-C8CF-4164-B343-883CA5EFD304}"/>
            </c:ext>
          </c:extLst>
        </c:ser>
        <c:dLbls>
          <c:showLegendKey val="0"/>
          <c:showVal val="0"/>
          <c:showCatName val="0"/>
          <c:showSerName val="0"/>
          <c:showPercent val="0"/>
          <c:showBubbleSize val="0"/>
        </c:dLbls>
        <c:gapWidth val="0"/>
        <c:overlap val="100"/>
        <c:axId val="1755544031"/>
        <c:axId val="1755539455"/>
      </c:barChart>
      <c:barChart>
        <c:barDir val="col"/>
        <c:grouping val="stacked"/>
        <c:varyColors val="0"/>
        <c:ser>
          <c:idx val="5"/>
          <c:order val="0"/>
          <c:tx>
            <c:strRef>
              <c:f>'2_LV'!$T$1</c:f>
              <c:strCache>
                <c:ptCount val="1"/>
                <c:pt idx="0">
                  <c:v>Before Quarter End</c:v>
                </c:pt>
              </c:strCache>
            </c:strRef>
          </c:tx>
          <c:spPr>
            <a:solidFill>
              <a:srgbClr val="FFB500"/>
            </a:solidFill>
            <a:ln>
              <a:noFill/>
            </a:ln>
            <a:effectLst/>
          </c:spPr>
          <c:invertIfNegative val="0"/>
          <c:cat>
            <c:numRef>
              <c:f>'2_LV'!$S$2:$S$61</c:f>
              <c:numCache>
                <c:formatCode>m/d/yyyy</c:formatCode>
                <c:ptCount val="60"/>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numCache>
            </c:numRef>
          </c:cat>
          <c:val>
            <c:numRef>
              <c:f>'2_LV'!$T$2:$T$65</c:f>
              <c:numCache>
                <c:formatCode>#,##0</c:formatCode>
                <c:ptCount val="64"/>
                <c:pt idx="0">
                  <c:v>36735157</c:v>
                </c:pt>
                <c:pt idx="1">
                  <c:v>33338111</c:v>
                </c:pt>
                <c:pt idx="2">
                  <c:v>34770352</c:v>
                </c:pt>
                <c:pt idx="3">
                  <c:v>28585604</c:v>
                </c:pt>
                <c:pt idx="4">
                  <c:v>31823156</c:v>
                </c:pt>
                <c:pt idx="5">
                  <c:v>33385192</c:v>
                </c:pt>
                <c:pt idx="6">
                  <c:v>32257430</c:v>
                </c:pt>
                <c:pt idx="7">
                  <c:v>29031748</c:v>
                </c:pt>
                <c:pt idx="8">
                  <c:v>26450195</c:v>
                </c:pt>
                <c:pt idx="9">
                  <c:v>29010188</c:v>
                </c:pt>
                <c:pt idx="10">
                  <c:v>36558989</c:v>
                </c:pt>
                <c:pt idx="11">
                  <c:v>38621611</c:v>
                </c:pt>
                <c:pt idx="12">
                  <c:v>34642505</c:v>
                </c:pt>
                <c:pt idx="13">
                  <c:v>37655508</c:v>
                </c:pt>
                <c:pt idx="14">
                  <c:v>41213365</c:v>
                </c:pt>
                <c:pt idx="15">
                  <c:v>35558538</c:v>
                </c:pt>
                <c:pt idx="16">
                  <c:v>35534813</c:v>
                </c:pt>
                <c:pt idx="17">
                  <c:v>45046692</c:v>
                </c:pt>
                <c:pt idx="18">
                  <c:v>45109626</c:v>
                </c:pt>
                <c:pt idx="19">
                  <c:v>40769889</c:v>
                </c:pt>
                <c:pt idx="20">
                  <c:v>43287249</c:v>
                </c:pt>
                <c:pt idx="21">
                  <c:v>42813908</c:v>
                </c:pt>
                <c:pt idx="22">
                  <c:v>44632863</c:v>
                </c:pt>
                <c:pt idx="23">
                  <c:v>40156751</c:v>
                </c:pt>
                <c:pt idx="24">
                  <c:v>43773410</c:v>
                </c:pt>
                <c:pt idx="25">
                  <c:v>44016033</c:v>
                </c:pt>
                <c:pt idx="26">
                  <c:v>40562782</c:v>
                </c:pt>
                <c:pt idx="27">
                  <c:v>42142126</c:v>
                </c:pt>
                <c:pt idx="28">
                  <c:v>38422088</c:v>
                </c:pt>
                <c:pt idx="29">
                  <c:v>40525233</c:v>
                </c:pt>
                <c:pt idx="30">
                  <c:v>39776582</c:v>
                </c:pt>
                <c:pt idx="31">
                  <c:v>31213354</c:v>
                </c:pt>
                <c:pt idx="32">
                  <c:v>30010938</c:v>
                </c:pt>
                <c:pt idx="33">
                  <c:v>37407987</c:v>
                </c:pt>
                <c:pt idx="34">
                  <c:v>35916391</c:v>
                </c:pt>
                <c:pt idx="35">
                  <c:v>37980953</c:v>
                </c:pt>
                <c:pt idx="36">
                  <c:v>44050810</c:v>
                </c:pt>
                <c:pt idx="37">
                  <c:v>61233653</c:v>
                </c:pt>
                <c:pt idx="38">
                  <c:v>56001479</c:v>
                </c:pt>
                <c:pt idx="39">
                  <c:v>50518903</c:v>
                </c:pt>
                <c:pt idx="40">
                  <c:v>48347655</c:v>
                </c:pt>
                <c:pt idx="41">
                  <c:v>56716569</c:v>
                </c:pt>
                <c:pt idx="42">
                  <c:v>47860228</c:v>
                </c:pt>
                <c:pt idx="43">
                  <c:v>59002680</c:v>
                </c:pt>
                <c:pt idx="44">
                  <c:v>48906437</c:v>
                </c:pt>
                <c:pt idx="45">
                  <c:v>53635402</c:v>
                </c:pt>
                <c:pt idx="46">
                  <c:v>48088409</c:v>
                </c:pt>
                <c:pt idx="47">
                  <c:v>45002215</c:v>
                </c:pt>
                <c:pt idx="48">
                  <c:v>47243647</c:v>
                </c:pt>
                <c:pt idx="49">
                  <c:v>47796147</c:v>
                </c:pt>
                <c:pt idx="50">
                  <c:v>48484185</c:v>
                </c:pt>
                <c:pt idx="51">
                  <c:v>44704205</c:v>
                </c:pt>
                <c:pt idx="52">
                  <c:v>42566005</c:v>
                </c:pt>
                <c:pt idx="53">
                  <c:v>26107377</c:v>
                </c:pt>
                <c:pt idx="54">
                  <c:v>41172728</c:v>
                </c:pt>
                <c:pt idx="55">
                  <c:v>41234030</c:v>
                </c:pt>
                <c:pt idx="56">
                  <c:v>48553117</c:v>
                </c:pt>
                <c:pt idx="57">
                  <c:v>57222771</c:v>
                </c:pt>
                <c:pt idx="58">
                  <c:v>54520032</c:v>
                </c:pt>
                <c:pt idx="59">
                  <c:v>50187670</c:v>
                </c:pt>
                <c:pt idx="60">
                  <c:v>55530494</c:v>
                </c:pt>
                <c:pt idx="61">
                  <c:v>54016414</c:v>
                </c:pt>
                <c:pt idx="62">
                  <c:v>50092486</c:v>
                </c:pt>
              </c:numCache>
            </c:numRef>
          </c:val>
          <c:extLst>
            <c:ext xmlns:c16="http://schemas.microsoft.com/office/drawing/2014/chart" uri="{C3380CC4-5D6E-409C-BE32-E72D297353CC}">
              <c16:uniqueId val="{00000001-C8CF-4164-B343-883CA5EFD304}"/>
            </c:ext>
          </c:extLst>
        </c:ser>
        <c:ser>
          <c:idx val="0"/>
          <c:order val="2"/>
          <c:tx>
            <c:strRef>
              <c:f>'2_LV'!$U$1</c:f>
              <c:strCache>
                <c:ptCount val="1"/>
                <c:pt idx="0">
                  <c:v>After Quarter End</c:v>
                </c:pt>
              </c:strCache>
            </c:strRef>
          </c:tx>
          <c:spPr>
            <a:solidFill>
              <a:srgbClr val="FFB500">
                <a:alpha val="50196"/>
              </a:srgbClr>
            </a:solidFill>
            <a:ln>
              <a:noFill/>
            </a:ln>
            <a:effectLst/>
          </c:spPr>
          <c:invertIfNegative val="0"/>
          <c:cat>
            <c:numRef>
              <c:f>'2_LV'!$S$2:$S$61</c:f>
              <c:numCache>
                <c:formatCode>m/d/yyyy</c:formatCode>
                <c:ptCount val="60"/>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numCache>
            </c:numRef>
          </c:cat>
          <c:val>
            <c:numRef>
              <c:f>'2_LV'!$U$2:$U$65</c:f>
              <c:numCache>
                <c:formatCode>#,##0</c:formatCode>
                <c:ptCount val="64"/>
                <c:pt idx="0">
                  <c:v>25653351</c:v>
                </c:pt>
                <c:pt idx="1">
                  <c:v>22657894</c:v>
                </c:pt>
                <c:pt idx="2">
                  <c:v>24391511</c:v>
                </c:pt>
                <c:pt idx="3">
                  <c:v>25802572</c:v>
                </c:pt>
                <c:pt idx="4">
                  <c:v>27753854</c:v>
                </c:pt>
                <c:pt idx="5">
                  <c:v>23963584</c:v>
                </c:pt>
                <c:pt idx="6">
                  <c:v>24280251</c:v>
                </c:pt>
                <c:pt idx="7">
                  <c:v>21282167</c:v>
                </c:pt>
                <c:pt idx="8">
                  <c:v>22874690</c:v>
                </c:pt>
                <c:pt idx="9">
                  <c:v>23664681</c:v>
                </c:pt>
                <c:pt idx="10">
                  <c:v>25213441</c:v>
                </c:pt>
                <c:pt idx="11">
                  <c:v>26115262</c:v>
                </c:pt>
                <c:pt idx="12">
                  <c:v>27983442</c:v>
                </c:pt>
                <c:pt idx="13">
                  <c:v>28748861</c:v>
                </c:pt>
                <c:pt idx="14">
                  <c:v>26579102</c:v>
                </c:pt>
                <c:pt idx="15">
                  <c:v>27411234</c:v>
                </c:pt>
                <c:pt idx="16">
                  <c:v>30231181</c:v>
                </c:pt>
                <c:pt idx="17">
                  <c:v>29842324</c:v>
                </c:pt>
                <c:pt idx="18">
                  <c:v>29704193</c:v>
                </c:pt>
                <c:pt idx="19">
                  <c:v>32322068</c:v>
                </c:pt>
                <c:pt idx="20">
                  <c:v>34269749</c:v>
                </c:pt>
                <c:pt idx="21">
                  <c:v>33378257</c:v>
                </c:pt>
                <c:pt idx="22">
                  <c:v>33888636</c:v>
                </c:pt>
                <c:pt idx="23">
                  <c:v>36768702</c:v>
                </c:pt>
                <c:pt idx="24">
                  <c:v>33690497</c:v>
                </c:pt>
                <c:pt idx="25">
                  <c:v>34375890</c:v>
                </c:pt>
                <c:pt idx="26">
                  <c:v>37131691</c:v>
                </c:pt>
                <c:pt idx="27">
                  <c:v>36937626</c:v>
                </c:pt>
                <c:pt idx="28">
                  <c:v>34687566</c:v>
                </c:pt>
                <c:pt idx="29">
                  <c:v>35835191</c:v>
                </c:pt>
                <c:pt idx="30">
                  <c:v>33006938</c:v>
                </c:pt>
                <c:pt idx="31">
                  <c:v>34512202</c:v>
                </c:pt>
                <c:pt idx="32">
                  <c:v>37790723</c:v>
                </c:pt>
                <c:pt idx="33">
                  <c:v>38845233</c:v>
                </c:pt>
                <c:pt idx="34">
                  <c:v>33913281</c:v>
                </c:pt>
                <c:pt idx="35">
                  <c:v>38539250</c:v>
                </c:pt>
                <c:pt idx="36">
                  <c:v>37954199</c:v>
                </c:pt>
                <c:pt idx="37">
                  <c:v>32925906</c:v>
                </c:pt>
                <c:pt idx="38">
                  <c:v>28742447</c:v>
                </c:pt>
                <c:pt idx="39">
                  <c:v>32191850</c:v>
                </c:pt>
                <c:pt idx="40">
                  <c:v>27759908</c:v>
                </c:pt>
                <c:pt idx="41">
                  <c:v>23933112</c:v>
                </c:pt>
                <c:pt idx="42">
                  <c:v>21760457</c:v>
                </c:pt>
                <c:pt idx="43">
                  <c:v>21651022</c:v>
                </c:pt>
                <c:pt idx="44">
                  <c:v>23854065</c:v>
                </c:pt>
                <c:pt idx="45">
                  <c:v>21556705</c:v>
                </c:pt>
                <c:pt idx="46">
                  <c:v>20136632</c:v>
                </c:pt>
                <c:pt idx="47">
                  <c:v>20052308</c:v>
                </c:pt>
                <c:pt idx="48">
                  <c:v>20725230</c:v>
                </c:pt>
                <c:pt idx="49">
                  <c:v>19450890</c:v>
                </c:pt>
                <c:pt idx="50">
                  <c:v>19858490</c:v>
                </c:pt>
                <c:pt idx="51">
                  <c:v>16722976</c:v>
                </c:pt>
                <c:pt idx="52">
                  <c:v>14784404</c:v>
                </c:pt>
                <c:pt idx="53">
                  <c:v>10107740</c:v>
                </c:pt>
                <c:pt idx="54">
                  <c:v>11994417</c:v>
                </c:pt>
                <c:pt idx="55">
                  <c:v>13744644</c:v>
                </c:pt>
                <c:pt idx="56">
                  <c:v>13980387</c:v>
                </c:pt>
                <c:pt idx="57">
                  <c:v>14072125</c:v>
                </c:pt>
                <c:pt idx="58">
                  <c:v>12391497</c:v>
                </c:pt>
                <c:pt idx="59">
                  <c:v>12822819</c:v>
                </c:pt>
                <c:pt idx="60">
                  <c:v>10221341</c:v>
                </c:pt>
                <c:pt idx="61">
                  <c:v>6984643</c:v>
                </c:pt>
                <c:pt idx="62">
                  <c:v>3356060</c:v>
                </c:pt>
              </c:numCache>
            </c:numRef>
          </c:val>
          <c:extLst>
            <c:ext xmlns:c16="http://schemas.microsoft.com/office/drawing/2014/chart" uri="{C3380CC4-5D6E-409C-BE32-E72D297353CC}">
              <c16:uniqueId val="{00000002-C8CF-4164-B343-883CA5EFD304}"/>
            </c:ext>
          </c:extLst>
        </c:ser>
        <c:ser>
          <c:idx val="1"/>
          <c:order val="3"/>
          <c:tx>
            <c:strRef>
              <c:f>'2_LV'!$V$1</c:f>
              <c:strCache>
                <c:ptCount val="1"/>
                <c:pt idx="0">
                  <c:v>Estimated Additional Volume</c:v>
                </c:pt>
              </c:strCache>
            </c:strRef>
          </c:tx>
          <c:spPr>
            <a:solidFill>
              <a:srgbClr val="A6A6A6"/>
            </a:solidFill>
            <a:ln>
              <a:noFill/>
            </a:ln>
            <a:effectLst/>
          </c:spPr>
          <c:invertIfNegative val="0"/>
          <c:cat>
            <c:numRef>
              <c:f>'2_LV'!$S$2:$S$61</c:f>
              <c:numCache>
                <c:formatCode>m/d/yyyy</c:formatCode>
                <c:ptCount val="60"/>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numCache>
            </c:numRef>
          </c:cat>
          <c:val>
            <c:numRef>
              <c:f>'2_LV'!$V$2:$V$65</c:f>
              <c:numCache>
                <c:formatCode>General</c:formatCode>
                <c:ptCount val="64"/>
                <c:pt idx="55" formatCode="#,##0">
                  <c:v>193084.82283453099</c:v>
                </c:pt>
                <c:pt idx="56" formatCode="#,##0">
                  <c:v>487187.72529992298</c:v>
                </c:pt>
                <c:pt idx="57" formatCode="#,##0">
                  <c:v>888678.49602054001</c:v>
                </c:pt>
                <c:pt idx="58" formatCode="#,##0">
                  <c:v>1335960.6156969699</c:v>
                </c:pt>
                <c:pt idx="59" formatCode="#,##0">
                  <c:v>2605242.8561692499</c:v>
                </c:pt>
                <c:pt idx="60" formatCode="#,##0">
                  <c:v>4885919.8033452397</c:v>
                </c:pt>
                <c:pt idx="61" formatCode="#,##0">
                  <c:v>8061865.7211817401</c:v>
                </c:pt>
                <c:pt idx="62" formatCode="#,##0">
                  <c:v>15327322.878861601</c:v>
                </c:pt>
              </c:numCache>
            </c:numRef>
          </c:val>
          <c:extLst>
            <c:ext xmlns:c16="http://schemas.microsoft.com/office/drawing/2014/chart" uri="{C3380CC4-5D6E-409C-BE32-E72D297353CC}">
              <c16:uniqueId val="{00000003-C8CF-4164-B343-883CA5EFD304}"/>
            </c:ext>
          </c:extLst>
        </c:ser>
        <c:dLbls>
          <c:showLegendKey val="0"/>
          <c:showVal val="0"/>
          <c:showCatName val="0"/>
          <c:showSerName val="0"/>
          <c:showPercent val="0"/>
          <c:showBubbleSize val="0"/>
        </c:dLbls>
        <c:gapWidth val="35"/>
        <c:overlap val="100"/>
        <c:axId val="1495596367"/>
        <c:axId val="1495593039"/>
      </c:barChart>
      <c:catAx>
        <c:axId val="1755544031"/>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Year</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yyyy" sourceLinked="0"/>
        <c:majorTickMark val="cross"/>
        <c:minorTickMark val="in"/>
        <c:tickLblPos val="low"/>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100000000"/>
          <c:min val="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Leasing Volume in Million Square Feet</a:t>
                </a:r>
              </a:p>
            </c:rich>
          </c:tx>
          <c:layout>
            <c:manualLayout>
              <c:xMode val="edge"/>
              <c:yMode val="edge"/>
              <c:x val="1.3640899500007434E-2"/>
              <c:y val="8.494251666634927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_);[Red]\(#,##0,,\)"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valAx>
      <c:valAx>
        <c:axId val="1495593039"/>
        <c:scaling>
          <c:orientation val="minMax"/>
          <c:max val="8.0000000000000016E-2"/>
          <c:min val="-0.1"/>
        </c:scaling>
        <c:delete val="1"/>
        <c:axPos val="r"/>
        <c:numFmt formatCode="#,##0%_);[Red]\(#,##0%\)"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7.5335958005249337E-2"/>
          <c:y val="0.89104706513958487"/>
          <c:w val="0.92466403581455259"/>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942694663167108E-2"/>
          <c:y val="3.4952641308645394E-2"/>
          <c:w val="0.88091006124234472"/>
          <c:h val="0.7050629675876916"/>
        </c:manualLayout>
      </c:layout>
      <c:barChart>
        <c:barDir val="col"/>
        <c:grouping val="clustered"/>
        <c:varyColors val="0"/>
        <c:ser>
          <c:idx val="3"/>
          <c:order val="5"/>
          <c:tx>
            <c:strRef>
              <c:f>'2_UC'!$Z$1</c:f>
              <c:strCache>
                <c:ptCount val="1"/>
                <c:pt idx="0">
                  <c:v>zebra</c:v>
                </c:pt>
              </c:strCache>
            </c:strRef>
          </c:tx>
          <c:spPr>
            <a:solidFill>
              <a:srgbClr val="D9D9D9">
                <a:alpha val="32941"/>
              </a:srgbClr>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'2_UC'!$Z$2:$Z$61</c:f>
              <c:numCache>
                <c:formatCode>General</c:formatCode>
                <c:ptCount val="60"/>
                <c:pt idx="0">
                  <c:v>100000000376832</c:v>
                </c:pt>
                <c:pt idx="1">
                  <c:v>100000000376832</c:v>
                </c:pt>
                <c:pt idx="2">
                  <c:v>100000000376832</c:v>
                </c:pt>
                <c:pt idx="3">
                  <c:v>100000000376832</c:v>
                </c:pt>
                <c:pt idx="4">
                  <c:v>0</c:v>
                </c:pt>
                <c:pt idx="5">
                  <c:v>0</c:v>
                </c:pt>
                <c:pt idx="6">
                  <c:v>0</c:v>
                </c:pt>
                <c:pt idx="7">
                  <c:v>0</c:v>
                </c:pt>
                <c:pt idx="8">
                  <c:v>100000000376832</c:v>
                </c:pt>
                <c:pt idx="9">
                  <c:v>100000000376832</c:v>
                </c:pt>
                <c:pt idx="10">
                  <c:v>100000000376832</c:v>
                </c:pt>
                <c:pt idx="11">
                  <c:v>100000000376832</c:v>
                </c:pt>
                <c:pt idx="12">
                  <c:v>0</c:v>
                </c:pt>
                <c:pt idx="13">
                  <c:v>0</c:v>
                </c:pt>
                <c:pt idx="14">
                  <c:v>0</c:v>
                </c:pt>
                <c:pt idx="15">
                  <c:v>0</c:v>
                </c:pt>
                <c:pt idx="16">
                  <c:v>100000000376832</c:v>
                </c:pt>
                <c:pt idx="17">
                  <c:v>100000000376832</c:v>
                </c:pt>
                <c:pt idx="18">
                  <c:v>100000000376832</c:v>
                </c:pt>
                <c:pt idx="19">
                  <c:v>100000000376832</c:v>
                </c:pt>
                <c:pt idx="20">
                  <c:v>0</c:v>
                </c:pt>
                <c:pt idx="21">
                  <c:v>0</c:v>
                </c:pt>
                <c:pt idx="22">
                  <c:v>0</c:v>
                </c:pt>
                <c:pt idx="23">
                  <c:v>0</c:v>
                </c:pt>
                <c:pt idx="24">
                  <c:v>100000000376832</c:v>
                </c:pt>
                <c:pt idx="25">
                  <c:v>100000000376832</c:v>
                </c:pt>
                <c:pt idx="26">
                  <c:v>100000000376832</c:v>
                </c:pt>
                <c:pt idx="27">
                  <c:v>100000000376832</c:v>
                </c:pt>
                <c:pt idx="28">
                  <c:v>0</c:v>
                </c:pt>
                <c:pt idx="29">
                  <c:v>0</c:v>
                </c:pt>
                <c:pt idx="30">
                  <c:v>0</c:v>
                </c:pt>
                <c:pt idx="31">
                  <c:v>0</c:v>
                </c:pt>
                <c:pt idx="32">
                  <c:v>100000000376832</c:v>
                </c:pt>
                <c:pt idx="33">
                  <c:v>100000000376832</c:v>
                </c:pt>
                <c:pt idx="34">
                  <c:v>100000000376832</c:v>
                </c:pt>
                <c:pt idx="35">
                  <c:v>100000000376832</c:v>
                </c:pt>
                <c:pt idx="36">
                  <c:v>0</c:v>
                </c:pt>
                <c:pt idx="37">
                  <c:v>0</c:v>
                </c:pt>
                <c:pt idx="38">
                  <c:v>0</c:v>
                </c:pt>
                <c:pt idx="39">
                  <c:v>0</c:v>
                </c:pt>
                <c:pt idx="40">
                  <c:v>100000000376832</c:v>
                </c:pt>
                <c:pt idx="41">
                  <c:v>100000000376832</c:v>
                </c:pt>
                <c:pt idx="42">
                  <c:v>100000000376832</c:v>
                </c:pt>
                <c:pt idx="43">
                  <c:v>100000000376832</c:v>
                </c:pt>
                <c:pt idx="44">
                  <c:v>0</c:v>
                </c:pt>
                <c:pt idx="45">
                  <c:v>0</c:v>
                </c:pt>
                <c:pt idx="46">
                  <c:v>0</c:v>
                </c:pt>
                <c:pt idx="47">
                  <c:v>0</c:v>
                </c:pt>
                <c:pt idx="48">
                  <c:v>100000000376832</c:v>
                </c:pt>
                <c:pt idx="49">
                  <c:v>100000000376832</c:v>
                </c:pt>
                <c:pt idx="50">
                  <c:v>100000000376832</c:v>
                </c:pt>
                <c:pt idx="51">
                  <c:v>100000000376832</c:v>
                </c:pt>
                <c:pt idx="52">
                  <c:v>0</c:v>
                </c:pt>
                <c:pt idx="53">
                  <c:v>0</c:v>
                </c:pt>
                <c:pt idx="54">
                  <c:v>0</c:v>
                </c:pt>
                <c:pt idx="55">
                  <c:v>0</c:v>
                </c:pt>
                <c:pt idx="56">
                  <c:v>100000000376832</c:v>
                </c:pt>
                <c:pt idx="57">
                  <c:v>100000000376832</c:v>
                </c:pt>
                <c:pt idx="58">
                  <c:v>100000000376832</c:v>
                </c:pt>
                <c:pt idx="59">
                  <c:v>100000000376832</c:v>
                </c:pt>
              </c:numCache>
            </c:numRef>
          </c:val>
          <c:extLst>
            <c:ext xmlns:c16="http://schemas.microsoft.com/office/drawing/2014/chart" uri="{C3380CC4-5D6E-409C-BE32-E72D297353CC}">
              <c16:uniqueId val="{00000000-AEB7-4EB7-A622-932BB4F7E074}"/>
            </c:ext>
          </c:extLst>
        </c:ser>
        <c:dLbls>
          <c:showLegendKey val="0"/>
          <c:showVal val="0"/>
          <c:showCatName val="0"/>
          <c:showSerName val="0"/>
          <c:showPercent val="0"/>
          <c:showBubbleSize val="0"/>
        </c:dLbls>
        <c:gapWidth val="0"/>
        <c:overlap val="100"/>
        <c:axId val="1755544031"/>
        <c:axId val="1755539455"/>
      </c:barChart>
      <c:barChart>
        <c:barDir val="col"/>
        <c:grouping val="stacked"/>
        <c:varyColors val="0"/>
        <c:ser>
          <c:idx val="1"/>
          <c:order val="0"/>
          <c:tx>
            <c:strRef>
              <c:f>'2_UC'!$T$1</c:f>
              <c:strCache>
                <c:ptCount val="1"/>
                <c:pt idx="0">
                  <c:v>Malls</c:v>
                </c:pt>
              </c:strCache>
            </c:strRef>
          </c:tx>
          <c:spPr>
            <a:solidFill>
              <a:srgbClr val="0555B6"/>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'2_UC'!$T$2:$T$61</c:f>
              <c:numCache>
                <c:formatCode>#,##0</c:formatCode>
                <c:ptCount val="60"/>
                <c:pt idx="0">
                  <c:v>20276384</c:v>
                </c:pt>
                <c:pt idx="1">
                  <c:v>17714398</c:v>
                </c:pt>
                <c:pt idx="2">
                  <c:v>14006933</c:v>
                </c:pt>
                <c:pt idx="3">
                  <c:v>12123372</c:v>
                </c:pt>
                <c:pt idx="4">
                  <c:v>9979852</c:v>
                </c:pt>
                <c:pt idx="5">
                  <c:v>10453420</c:v>
                </c:pt>
                <c:pt idx="6">
                  <c:v>7842080</c:v>
                </c:pt>
                <c:pt idx="7">
                  <c:v>6673165</c:v>
                </c:pt>
                <c:pt idx="8">
                  <c:v>4714820</c:v>
                </c:pt>
                <c:pt idx="9">
                  <c:v>4483899</c:v>
                </c:pt>
                <c:pt idx="10">
                  <c:v>4697237</c:v>
                </c:pt>
                <c:pt idx="11">
                  <c:v>5413279</c:v>
                </c:pt>
                <c:pt idx="12">
                  <c:v>4206229</c:v>
                </c:pt>
                <c:pt idx="13">
                  <c:v>4088868</c:v>
                </c:pt>
                <c:pt idx="14">
                  <c:v>3029972</c:v>
                </c:pt>
                <c:pt idx="15">
                  <c:v>3466105</c:v>
                </c:pt>
                <c:pt idx="16">
                  <c:v>4012558</c:v>
                </c:pt>
                <c:pt idx="17">
                  <c:v>6384222</c:v>
                </c:pt>
                <c:pt idx="18">
                  <c:v>6537715</c:v>
                </c:pt>
                <c:pt idx="19">
                  <c:v>6124091</c:v>
                </c:pt>
                <c:pt idx="20">
                  <c:v>9179526</c:v>
                </c:pt>
                <c:pt idx="21">
                  <c:v>10118611</c:v>
                </c:pt>
                <c:pt idx="22">
                  <c:v>10556187</c:v>
                </c:pt>
                <c:pt idx="23">
                  <c:v>12423551</c:v>
                </c:pt>
                <c:pt idx="24">
                  <c:v>12731871</c:v>
                </c:pt>
                <c:pt idx="25">
                  <c:v>13769573</c:v>
                </c:pt>
                <c:pt idx="26">
                  <c:v>14221779</c:v>
                </c:pt>
                <c:pt idx="27">
                  <c:v>13019653</c:v>
                </c:pt>
                <c:pt idx="28">
                  <c:v>11897317</c:v>
                </c:pt>
                <c:pt idx="29">
                  <c:v>11486448</c:v>
                </c:pt>
                <c:pt idx="30">
                  <c:v>10506373</c:v>
                </c:pt>
                <c:pt idx="31">
                  <c:v>9815053</c:v>
                </c:pt>
                <c:pt idx="32">
                  <c:v>10540379</c:v>
                </c:pt>
                <c:pt idx="33">
                  <c:v>11042423</c:v>
                </c:pt>
                <c:pt idx="34">
                  <c:v>11260217</c:v>
                </c:pt>
                <c:pt idx="35">
                  <c:v>11527909</c:v>
                </c:pt>
                <c:pt idx="36">
                  <c:v>10694806</c:v>
                </c:pt>
                <c:pt idx="37">
                  <c:v>9521540</c:v>
                </c:pt>
                <c:pt idx="38">
                  <c:v>9611613</c:v>
                </c:pt>
                <c:pt idx="39">
                  <c:v>7520985</c:v>
                </c:pt>
                <c:pt idx="40">
                  <c:v>8724268</c:v>
                </c:pt>
                <c:pt idx="41">
                  <c:v>9058881</c:v>
                </c:pt>
                <c:pt idx="42">
                  <c:v>8986592</c:v>
                </c:pt>
                <c:pt idx="43">
                  <c:v>8692419</c:v>
                </c:pt>
                <c:pt idx="44">
                  <c:v>9489984</c:v>
                </c:pt>
                <c:pt idx="45">
                  <c:v>7986977</c:v>
                </c:pt>
                <c:pt idx="46">
                  <c:v>7490981</c:v>
                </c:pt>
                <c:pt idx="47">
                  <c:v>5979780</c:v>
                </c:pt>
                <c:pt idx="48">
                  <c:v>5569869</c:v>
                </c:pt>
                <c:pt idx="49">
                  <c:v>5743623</c:v>
                </c:pt>
                <c:pt idx="50">
                  <c:v>5267649</c:v>
                </c:pt>
                <c:pt idx="51">
                  <c:v>3869722</c:v>
                </c:pt>
                <c:pt idx="52">
                  <c:v>3837196</c:v>
                </c:pt>
                <c:pt idx="53">
                  <c:v>3808479</c:v>
                </c:pt>
                <c:pt idx="54">
                  <c:v>3870327</c:v>
                </c:pt>
                <c:pt idx="55">
                  <c:v>4019969</c:v>
                </c:pt>
                <c:pt idx="56">
                  <c:v>3865854</c:v>
                </c:pt>
                <c:pt idx="57">
                  <c:v>5181109</c:v>
                </c:pt>
                <c:pt idx="58">
                  <c:v>4926975</c:v>
                </c:pt>
              </c:numCache>
            </c:numRef>
          </c:val>
          <c:extLst>
            <c:ext xmlns:c16="http://schemas.microsoft.com/office/drawing/2014/chart" uri="{C3380CC4-5D6E-409C-BE32-E72D297353CC}">
              <c16:uniqueId val="{00000001-AEB7-4EB7-A622-932BB4F7E074}"/>
            </c:ext>
          </c:extLst>
        </c:ser>
        <c:ser>
          <c:idx val="0"/>
          <c:order val="1"/>
          <c:tx>
            <c:strRef>
              <c:f>'2_UC'!$U$1</c:f>
              <c:strCache>
                <c:ptCount val="1"/>
                <c:pt idx="0">
                  <c:v>Power Center</c:v>
                </c:pt>
              </c:strCache>
            </c:strRef>
          </c:tx>
          <c:spPr>
            <a:solidFill>
              <a:srgbClr val="0555B6">
                <a:alpha val="74902"/>
              </a:srgbClr>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'2_UC'!$U$2:$U$61</c:f>
              <c:numCache>
                <c:formatCode>#,##0</c:formatCode>
                <c:ptCount val="60"/>
                <c:pt idx="0">
                  <c:v>29730756</c:v>
                </c:pt>
                <c:pt idx="1">
                  <c:v>28938148</c:v>
                </c:pt>
                <c:pt idx="2">
                  <c:v>22866160</c:v>
                </c:pt>
                <c:pt idx="3">
                  <c:v>17099978</c:v>
                </c:pt>
                <c:pt idx="4">
                  <c:v>11518516</c:v>
                </c:pt>
                <c:pt idx="5">
                  <c:v>10785146</c:v>
                </c:pt>
                <c:pt idx="6">
                  <c:v>7002323</c:v>
                </c:pt>
                <c:pt idx="7">
                  <c:v>4745210</c:v>
                </c:pt>
                <c:pt idx="8">
                  <c:v>4434982</c:v>
                </c:pt>
                <c:pt idx="9">
                  <c:v>4937781</c:v>
                </c:pt>
                <c:pt idx="10">
                  <c:v>4656814</c:v>
                </c:pt>
                <c:pt idx="11">
                  <c:v>5598185</c:v>
                </c:pt>
                <c:pt idx="12">
                  <c:v>4986601</c:v>
                </c:pt>
                <c:pt idx="13">
                  <c:v>5360983</c:v>
                </c:pt>
                <c:pt idx="14">
                  <c:v>4966094</c:v>
                </c:pt>
                <c:pt idx="15">
                  <c:v>4156212</c:v>
                </c:pt>
                <c:pt idx="16">
                  <c:v>3674491</c:v>
                </c:pt>
                <c:pt idx="17">
                  <c:v>3868240</c:v>
                </c:pt>
                <c:pt idx="18">
                  <c:v>4834927</c:v>
                </c:pt>
                <c:pt idx="19">
                  <c:v>4997461</c:v>
                </c:pt>
                <c:pt idx="20">
                  <c:v>4745571</c:v>
                </c:pt>
                <c:pt idx="21">
                  <c:v>6367226</c:v>
                </c:pt>
                <c:pt idx="22">
                  <c:v>6297955</c:v>
                </c:pt>
                <c:pt idx="23">
                  <c:v>6133176</c:v>
                </c:pt>
                <c:pt idx="24">
                  <c:v>6724599</c:v>
                </c:pt>
                <c:pt idx="25">
                  <c:v>6638631</c:v>
                </c:pt>
                <c:pt idx="26">
                  <c:v>6257741</c:v>
                </c:pt>
                <c:pt idx="27">
                  <c:v>6007859</c:v>
                </c:pt>
                <c:pt idx="28">
                  <c:v>6194035</c:v>
                </c:pt>
                <c:pt idx="29">
                  <c:v>6307661</c:v>
                </c:pt>
                <c:pt idx="30">
                  <c:v>7051691</c:v>
                </c:pt>
                <c:pt idx="31">
                  <c:v>4901232</c:v>
                </c:pt>
                <c:pt idx="32">
                  <c:v>5868736</c:v>
                </c:pt>
                <c:pt idx="33">
                  <c:v>5000166</c:v>
                </c:pt>
                <c:pt idx="34">
                  <c:v>5590945</c:v>
                </c:pt>
                <c:pt idx="35">
                  <c:v>6132857</c:v>
                </c:pt>
                <c:pt idx="36">
                  <c:v>6534821</c:v>
                </c:pt>
                <c:pt idx="37">
                  <c:v>6629279</c:v>
                </c:pt>
                <c:pt idx="38">
                  <c:v>5455948</c:v>
                </c:pt>
                <c:pt idx="39">
                  <c:v>4940937</c:v>
                </c:pt>
                <c:pt idx="40">
                  <c:v>4470545</c:v>
                </c:pt>
                <c:pt idx="41">
                  <c:v>3615292</c:v>
                </c:pt>
                <c:pt idx="42">
                  <c:v>3335809</c:v>
                </c:pt>
                <c:pt idx="43">
                  <c:v>3042099</c:v>
                </c:pt>
                <c:pt idx="44">
                  <c:v>2619051</c:v>
                </c:pt>
                <c:pt idx="45">
                  <c:v>2041662</c:v>
                </c:pt>
                <c:pt idx="46">
                  <c:v>1940108</c:v>
                </c:pt>
                <c:pt idx="47">
                  <c:v>1605357</c:v>
                </c:pt>
                <c:pt idx="48">
                  <c:v>1504384</c:v>
                </c:pt>
                <c:pt idx="49">
                  <c:v>1244349</c:v>
                </c:pt>
                <c:pt idx="50">
                  <c:v>1892124</c:v>
                </c:pt>
                <c:pt idx="51">
                  <c:v>1613529</c:v>
                </c:pt>
                <c:pt idx="52">
                  <c:v>1786497</c:v>
                </c:pt>
                <c:pt idx="53">
                  <c:v>1532458</c:v>
                </c:pt>
                <c:pt idx="54">
                  <c:v>1512217</c:v>
                </c:pt>
                <c:pt idx="55">
                  <c:v>1699344</c:v>
                </c:pt>
                <c:pt idx="56">
                  <c:v>1210909</c:v>
                </c:pt>
                <c:pt idx="57">
                  <c:v>1144704</c:v>
                </c:pt>
                <c:pt idx="58">
                  <c:v>1220832</c:v>
                </c:pt>
              </c:numCache>
            </c:numRef>
          </c:val>
          <c:extLst>
            <c:ext xmlns:c16="http://schemas.microsoft.com/office/drawing/2014/chart" uri="{C3380CC4-5D6E-409C-BE32-E72D297353CC}">
              <c16:uniqueId val="{00000002-AEB7-4EB7-A622-932BB4F7E074}"/>
            </c:ext>
          </c:extLst>
        </c:ser>
        <c:ser>
          <c:idx val="2"/>
          <c:order val="2"/>
          <c:tx>
            <c:strRef>
              <c:f>'2_UC'!$V$1</c:f>
              <c:strCache>
                <c:ptCount val="1"/>
                <c:pt idx="0">
                  <c:v>Neighborhood Center</c:v>
                </c:pt>
              </c:strCache>
            </c:strRef>
          </c:tx>
          <c:spPr>
            <a:solidFill>
              <a:srgbClr val="0555B6">
                <a:alpha val="55000"/>
              </a:srgbClr>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'2_UC'!$V$2:$V$61</c:f>
              <c:numCache>
                <c:formatCode>#,##0</c:formatCode>
                <c:ptCount val="60"/>
                <c:pt idx="0">
                  <c:v>37541704</c:v>
                </c:pt>
                <c:pt idx="1">
                  <c:v>37045652</c:v>
                </c:pt>
                <c:pt idx="2">
                  <c:v>32722800</c:v>
                </c:pt>
                <c:pt idx="3">
                  <c:v>25472872</c:v>
                </c:pt>
                <c:pt idx="4">
                  <c:v>19559718</c:v>
                </c:pt>
                <c:pt idx="5">
                  <c:v>18066232</c:v>
                </c:pt>
                <c:pt idx="6">
                  <c:v>14806584</c:v>
                </c:pt>
                <c:pt idx="7">
                  <c:v>11385674</c:v>
                </c:pt>
                <c:pt idx="8">
                  <c:v>9918025</c:v>
                </c:pt>
                <c:pt idx="9">
                  <c:v>11264830</c:v>
                </c:pt>
                <c:pt idx="10">
                  <c:v>12769168</c:v>
                </c:pt>
                <c:pt idx="11">
                  <c:v>10978046</c:v>
                </c:pt>
                <c:pt idx="12">
                  <c:v>9517000</c:v>
                </c:pt>
                <c:pt idx="13">
                  <c:v>10980468</c:v>
                </c:pt>
                <c:pt idx="14">
                  <c:v>11140759</c:v>
                </c:pt>
                <c:pt idx="15">
                  <c:v>10288667</c:v>
                </c:pt>
                <c:pt idx="16">
                  <c:v>10860618</c:v>
                </c:pt>
                <c:pt idx="17">
                  <c:v>11572097</c:v>
                </c:pt>
                <c:pt idx="18">
                  <c:v>11842802</c:v>
                </c:pt>
                <c:pt idx="19">
                  <c:v>9827524</c:v>
                </c:pt>
                <c:pt idx="20">
                  <c:v>10464188</c:v>
                </c:pt>
                <c:pt idx="21">
                  <c:v>14332223</c:v>
                </c:pt>
                <c:pt idx="22">
                  <c:v>13449883</c:v>
                </c:pt>
                <c:pt idx="23">
                  <c:v>13957483</c:v>
                </c:pt>
                <c:pt idx="24">
                  <c:v>14766577</c:v>
                </c:pt>
                <c:pt idx="25">
                  <c:v>16061379</c:v>
                </c:pt>
                <c:pt idx="26">
                  <c:v>15897099</c:v>
                </c:pt>
                <c:pt idx="27">
                  <c:v>13898543</c:v>
                </c:pt>
                <c:pt idx="28">
                  <c:v>14913868</c:v>
                </c:pt>
                <c:pt idx="29">
                  <c:v>15744984</c:v>
                </c:pt>
                <c:pt idx="30">
                  <c:v>16499708</c:v>
                </c:pt>
                <c:pt idx="31">
                  <c:v>17424950</c:v>
                </c:pt>
                <c:pt idx="32">
                  <c:v>20456052</c:v>
                </c:pt>
                <c:pt idx="33">
                  <c:v>20865374</c:v>
                </c:pt>
                <c:pt idx="34">
                  <c:v>18442482</c:v>
                </c:pt>
                <c:pt idx="35">
                  <c:v>16989988</c:v>
                </c:pt>
                <c:pt idx="36">
                  <c:v>16757803</c:v>
                </c:pt>
                <c:pt idx="37">
                  <c:v>16053179</c:v>
                </c:pt>
                <c:pt idx="38">
                  <c:v>14465637</c:v>
                </c:pt>
                <c:pt idx="39">
                  <c:v>13434545</c:v>
                </c:pt>
                <c:pt idx="40">
                  <c:v>12689263</c:v>
                </c:pt>
                <c:pt idx="41">
                  <c:v>12709252</c:v>
                </c:pt>
                <c:pt idx="42">
                  <c:v>12210499</c:v>
                </c:pt>
                <c:pt idx="43">
                  <c:v>11218692</c:v>
                </c:pt>
                <c:pt idx="44">
                  <c:v>11455236</c:v>
                </c:pt>
                <c:pt idx="45">
                  <c:v>11276014</c:v>
                </c:pt>
                <c:pt idx="46">
                  <c:v>10553707</c:v>
                </c:pt>
                <c:pt idx="47">
                  <c:v>10023923</c:v>
                </c:pt>
                <c:pt idx="48">
                  <c:v>9662692</c:v>
                </c:pt>
                <c:pt idx="49">
                  <c:v>8917642</c:v>
                </c:pt>
                <c:pt idx="50">
                  <c:v>8060114</c:v>
                </c:pt>
                <c:pt idx="51">
                  <c:v>6372093</c:v>
                </c:pt>
                <c:pt idx="52">
                  <c:v>7058434</c:v>
                </c:pt>
                <c:pt idx="53">
                  <c:v>6767174</c:v>
                </c:pt>
                <c:pt idx="54">
                  <c:v>6304236</c:v>
                </c:pt>
                <c:pt idx="55">
                  <c:v>5894727</c:v>
                </c:pt>
                <c:pt idx="56">
                  <c:v>6708566</c:v>
                </c:pt>
                <c:pt idx="57">
                  <c:v>7198834</c:v>
                </c:pt>
                <c:pt idx="58">
                  <c:v>8099818</c:v>
                </c:pt>
              </c:numCache>
            </c:numRef>
          </c:val>
          <c:extLst>
            <c:ext xmlns:c16="http://schemas.microsoft.com/office/drawing/2014/chart" uri="{C3380CC4-5D6E-409C-BE32-E72D297353CC}">
              <c16:uniqueId val="{00000003-AEB7-4EB7-A622-932BB4F7E074}"/>
            </c:ext>
          </c:extLst>
        </c:ser>
        <c:ser>
          <c:idx val="5"/>
          <c:order val="3"/>
          <c:tx>
            <c:strRef>
              <c:f>'2_UC'!$W$1</c:f>
              <c:strCache>
                <c:ptCount val="1"/>
                <c:pt idx="0">
                  <c:v>Strip Center</c:v>
                </c:pt>
              </c:strCache>
            </c:strRef>
          </c:tx>
          <c:spPr>
            <a:solidFill>
              <a:srgbClr val="0555B6">
                <a:alpha val="34000"/>
              </a:srgbClr>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'2_UC'!$W$2:$W$61</c:f>
              <c:numCache>
                <c:formatCode>#,##0</c:formatCode>
                <c:ptCount val="60"/>
                <c:pt idx="0">
                  <c:v>8315804</c:v>
                </c:pt>
                <c:pt idx="1">
                  <c:v>8259950</c:v>
                </c:pt>
                <c:pt idx="2">
                  <c:v>7821141</c:v>
                </c:pt>
                <c:pt idx="3">
                  <c:v>5946517</c:v>
                </c:pt>
                <c:pt idx="4">
                  <c:v>3889652</c:v>
                </c:pt>
                <c:pt idx="5">
                  <c:v>3192804</c:v>
                </c:pt>
                <c:pt idx="6">
                  <c:v>2801541</c:v>
                </c:pt>
                <c:pt idx="7">
                  <c:v>2386899</c:v>
                </c:pt>
                <c:pt idx="8">
                  <c:v>1865193</c:v>
                </c:pt>
                <c:pt idx="9">
                  <c:v>1611699</c:v>
                </c:pt>
                <c:pt idx="10">
                  <c:v>1678446</c:v>
                </c:pt>
                <c:pt idx="11">
                  <c:v>1412602</c:v>
                </c:pt>
                <c:pt idx="12">
                  <c:v>1018338</c:v>
                </c:pt>
                <c:pt idx="13">
                  <c:v>1274761</c:v>
                </c:pt>
                <c:pt idx="14">
                  <c:v>1391061</c:v>
                </c:pt>
                <c:pt idx="15">
                  <c:v>1440541</c:v>
                </c:pt>
                <c:pt idx="16">
                  <c:v>1500821</c:v>
                </c:pt>
                <c:pt idx="17">
                  <c:v>1496584</c:v>
                </c:pt>
                <c:pt idx="18">
                  <c:v>1623047</c:v>
                </c:pt>
                <c:pt idx="19">
                  <c:v>1524748</c:v>
                </c:pt>
                <c:pt idx="20">
                  <c:v>2000078</c:v>
                </c:pt>
                <c:pt idx="21">
                  <c:v>1935119</c:v>
                </c:pt>
                <c:pt idx="22">
                  <c:v>1929732</c:v>
                </c:pt>
                <c:pt idx="23">
                  <c:v>1767761</c:v>
                </c:pt>
                <c:pt idx="24">
                  <c:v>1712153</c:v>
                </c:pt>
                <c:pt idx="25">
                  <c:v>1615656</c:v>
                </c:pt>
                <c:pt idx="26">
                  <c:v>1792240</c:v>
                </c:pt>
                <c:pt idx="27">
                  <c:v>2454566</c:v>
                </c:pt>
                <c:pt idx="28">
                  <c:v>2933095</c:v>
                </c:pt>
                <c:pt idx="29">
                  <c:v>3114753</c:v>
                </c:pt>
                <c:pt idx="30">
                  <c:v>3542488</c:v>
                </c:pt>
                <c:pt idx="31">
                  <c:v>3450742</c:v>
                </c:pt>
                <c:pt idx="32">
                  <c:v>3335844</c:v>
                </c:pt>
                <c:pt idx="33">
                  <c:v>3093726</c:v>
                </c:pt>
                <c:pt idx="34">
                  <c:v>3007410</c:v>
                </c:pt>
                <c:pt idx="35">
                  <c:v>3150182</c:v>
                </c:pt>
                <c:pt idx="36">
                  <c:v>3297980</c:v>
                </c:pt>
                <c:pt idx="37">
                  <c:v>3483885</c:v>
                </c:pt>
                <c:pt idx="38">
                  <c:v>3308059</c:v>
                </c:pt>
                <c:pt idx="39">
                  <c:v>3000048</c:v>
                </c:pt>
                <c:pt idx="40">
                  <c:v>3145869</c:v>
                </c:pt>
                <c:pt idx="41">
                  <c:v>2997007</c:v>
                </c:pt>
                <c:pt idx="42">
                  <c:v>2957393</c:v>
                </c:pt>
                <c:pt idx="43">
                  <c:v>3221815</c:v>
                </c:pt>
                <c:pt idx="44">
                  <c:v>2954430</c:v>
                </c:pt>
                <c:pt idx="45">
                  <c:v>2762693</c:v>
                </c:pt>
                <c:pt idx="46">
                  <c:v>2565649</c:v>
                </c:pt>
                <c:pt idx="47">
                  <c:v>2508711</c:v>
                </c:pt>
                <c:pt idx="48">
                  <c:v>2547178</c:v>
                </c:pt>
                <c:pt idx="49">
                  <c:v>2274089</c:v>
                </c:pt>
                <c:pt idx="50">
                  <c:v>2090216</c:v>
                </c:pt>
                <c:pt idx="51">
                  <c:v>2272124</c:v>
                </c:pt>
                <c:pt idx="52">
                  <c:v>2029635</c:v>
                </c:pt>
                <c:pt idx="53">
                  <c:v>2284370</c:v>
                </c:pt>
                <c:pt idx="54">
                  <c:v>2561333</c:v>
                </c:pt>
                <c:pt idx="55">
                  <c:v>2791973</c:v>
                </c:pt>
                <c:pt idx="56">
                  <c:v>2903611</c:v>
                </c:pt>
                <c:pt idx="57">
                  <c:v>3016287</c:v>
                </c:pt>
                <c:pt idx="58">
                  <c:v>3328910</c:v>
                </c:pt>
              </c:numCache>
            </c:numRef>
          </c:val>
          <c:extLst>
            <c:ext xmlns:c16="http://schemas.microsoft.com/office/drawing/2014/chart" uri="{C3380CC4-5D6E-409C-BE32-E72D297353CC}">
              <c16:uniqueId val="{00000004-AEB7-4EB7-A622-932BB4F7E074}"/>
            </c:ext>
          </c:extLst>
        </c:ser>
        <c:ser>
          <c:idx val="4"/>
          <c:order val="4"/>
          <c:tx>
            <c:strRef>
              <c:f>'2_UC'!$X$1</c:f>
              <c:strCache>
                <c:ptCount val="1"/>
                <c:pt idx="0">
                  <c:v>General Retail</c:v>
                </c:pt>
              </c:strCache>
            </c:strRef>
          </c:tx>
          <c:spPr>
            <a:solidFill>
              <a:schemeClr val="bg1">
                <a:lumMod val="65000"/>
              </a:schemeClr>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'2_UC'!$X$2:$X$61</c:f>
              <c:numCache>
                <c:formatCode>#,##0</c:formatCode>
                <c:ptCount val="60"/>
                <c:pt idx="0">
                  <c:v>37429092</c:v>
                </c:pt>
                <c:pt idx="1">
                  <c:v>39662120</c:v>
                </c:pt>
                <c:pt idx="2">
                  <c:v>43096008</c:v>
                </c:pt>
                <c:pt idx="3">
                  <c:v>36528552</c:v>
                </c:pt>
                <c:pt idx="4">
                  <c:v>26080488</c:v>
                </c:pt>
                <c:pt idx="5">
                  <c:v>23538696</c:v>
                </c:pt>
                <c:pt idx="6">
                  <c:v>25222774</c:v>
                </c:pt>
                <c:pt idx="7">
                  <c:v>25716940</c:v>
                </c:pt>
                <c:pt idx="8">
                  <c:v>20513210</c:v>
                </c:pt>
                <c:pt idx="9">
                  <c:v>21050338</c:v>
                </c:pt>
                <c:pt idx="10">
                  <c:v>23011972</c:v>
                </c:pt>
                <c:pt idx="11">
                  <c:v>21226922</c:v>
                </c:pt>
                <c:pt idx="12">
                  <c:v>17663580</c:v>
                </c:pt>
                <c:pt idx="13">
                  <c:v>19479400</c:v>
                </c:pt>
                <c:pt idx="14">
                  <c:v>22211660</c:v>
                </c:pt>
                <c:pt idx="15">
                  <c:v>23928204</c:v>
                </c:pt>
                <c:pt idx="16">
                  <c:v>21392210</c:v>
                </c:pt>
                <c:pt idx="17">
                  <c:v>23087192</c:v>
                </c:pt>
                <c:pt idx="18">
                  <c:v>24676730</c:v>
                </c:pt>
                <c:pt idx="19">
                  <c:v>26046524</c:v>
                </c:pt>
                <c:pt idx="20">
                  <c:v>28727028</c:v>
                </c:pt>
                <c:pt idx="21">
                  <c:v>30482932</c:v>
                </c:pt>
                <c:pt idx="22">
                  <c:v>32253136</c:v>
                </c:pt>
                <c:pt idx="23">
                  <c:v>32314512</c:v>
                </c:pt>
                <c:pt idx="24">
                  <c:v>32831902</c:v>
                </c:pt>
                <c:pt idx="25">
                  <c:v>33767840</c:v>
                </c:pt>
                <c:pt idx="26">
                  <c:v>34699532</c:v>
                </c:pt>
                <c:pt idx="27">
                  <c:v>35225264</c:v>
                </c:pt>
                <c:pt idx="28">
                  <c:v>36036204</c:v>
                </c:pt>
                <c:pt idx="29">
                  <c:v>40217552</c:v>
                </c:pt>
                <c:pt idx="30">
                  <c:v>43431796</c:v>
                </c:pt>
                <c:pt idx="31">
                  <c:v>44249852</c:v>
                </c:pt>
                <c:pt idx="32">
                  <c:v>46725952</c:v>
                </c:pt>
                <c:pt idx="33">
                  <c:v>46687912</c:v>
                </c:pt>
                <c:pt idx="34">
                  <c:v>49109832</c:v>
                </c:pt>
                <c:pt idx="35">
                  <c:v>51586208</c:v>
                </c:pt>
                <c:pt idx="36">
                  <c:v>52578200</c:v>
                </c:pt>
                <c:pt idx="37">
                  <c:v>48124304</c:v>
                </c:pt>
                <c:pt idx="38">
                  <c:v>47617080</c:v>
                </c:pt>
                <c:pt idx="39">
                  <c:v>47149800</c:v>
                </c:pt>
                <c:pt idx="40">
                  <c:v>49314104</c:v>
                </c:pt>
                <c:pt idx="41">
                  <c:v>48897596</c:v>
                </c:pt>
                <c:pt idx="42">
                  <c:v>48596076</c:v>
                </c:pt>
                <c:pt idx="43">
                  <c:v>50230128</c:v>
                </c:pt>
                <c:pt idx="44">
                  <c:v>48449348</c:v>
                </c:pt>
                <c:pt idx="45">
                  <c:v>46631284</c:v>
                </c:pt>
                <c:pt idx="46">
                  <c:v>46505492</c:v>
                </c:pt>
                <c:pt idx="47">
                  <c:v>44835592</c:v>
                </c:pt>
                <c:pt idx="48">
                  <c:v>41297756</c:v>
                </c:pt>
                <c:pt idx="49">
                  <c:v>39660432</c:v>
                </c:pt>
                <c:pt idx="50">
                  <c:v>37244064</c:v>
                </c:pt>
                <c:pt idx="51">
                  <c:v>37171880</c:v>
                </c:pt>
                <c:pt idx="52">
                  <c:v>37351224</c:v>
                </c:pt>
                <c:pt idx="53">
                  <c:v>38063348</c:v>
                </c:pt>
                <c:pt idx="54">
                  <c:v>41832876</c:v>
                </c:pt>
                <c:pt idx="55">
                  <c:v>42697880</c:v>
                </c:pt>
                <c:pt idx="56">
                  <c:v>45550848</c:v>
                </c:pt>
                <c:pt idx="57">
                  <c:v>45653760</c:v>
                </c:pt>
                <c:pt idx="58">
                  <c:v>43558784</c:v>
                </c:pt>
              </c:numCache>
            </c:numRef>
          </c:val>
          <c:extLst>
            <c:ext xmlns:c16="http://schemas.microsoft.com/office/drawing/2014/chart" uri="{C3380CC4-5D6E-409C-BE32-E72D297353CC}">
              <c16:uniqueId val="{00000005-AEB7-4EB7-A622-932BB4F7E074}"/>
            </c:ext>
          </c:extLst>
        </c:ser>
        <c:ser>
          <c:idx val="6"/>
          <c:order val="6"/>
          <c:tx>
            <c:strRef>
              <c:f>'2_UC'!$Y$1</c:f>
              <c:strCache>
                <c:ptCount val="1"/>
                <c:pt idx="0">
                  <c:v>Other</c:v>
                </c:pt>
              </c:strCache>
            </c:strRef>
          </c:tx>
          <c:spPr>
            <a:solidFill>
              <a:srgbClr val="D9D9D9"/>
            </a:solidFill>
            <a:ln>
              <a:noFill/>
            </a:ln>
            <a:effectLst/>
          </c:spPr>
          <c:invertIfNegative val="0"/>
          <c:cat>
            <c:numRef>
              <c:f>'2_UC'!$S$2:$S$61</c:f>
              <c:numCache>
                <c:formatCode>m/d/yyyy</c:formatCode>
                <c:ptCount val="60"/>
                <c:pt idx="0">
                  <c:v>39448</c:v>
                </c:pt>
                <c:pt idx="1">
                  <c:v>39539</c:v>
                </c:pt>
                <c:pt idx="2">
                  <c:v>39630</c:v>
                </c:pt>
                <c:pt idx="3">
                  <c:v>39722</c:v>
                </c:pt>
                <c:pt idx="4">
                  <c:v>39814</c:v>
                </c:pt>
                <c:pt idx="5">
                  <c:v>39904</c:v>
                </c:pt>
                <c:pt idx="6">
                  <c:v>39995</c:v>
                </c:pt>
                <c:pt idx="7">
                  <c:v>40087</c:v>
                </c:pt>
                <c:pt idx="8">
                  <c:v>40179</c:v>
                </c:pt>
                <c:pt idx="9">
                  <c:v>40269</c:v>
                </c:pt>
                <c:pt idx="10">
                  <c:v>40360</c:v>
                </c:pt>
                <c:pt idx="11">
                  <c:v>40452</c:v>
                </c:pt>
                <c:pt idx="12">
                  <c:v>40544</c:v>
                </c:pt>
                <c:pt idx="13">
                  <c:v>40634</c:v>
                </c:pt>
                <c:pt idx="14">
                  <c:v>40725</c:v>
                </c:pt>
                <c:pt idx="15">
                  <c:v>40817</c:v>
                </c:pt>
                <c:pt idx="16">
                  <c:v>40909</c:v>
                </c:pt>
                <c:pt idx="17">
                  <c:v>41000</c:v>
                </c:pt>
                <c:pt idx="18">
                  <c:v>41091</c:v>
                </c:pt>
                <c:pt idx="19">
                  <c:v>41183</c:v>
                </c:pt>
                <c:pt idx="20">
                  <c:v>41275</c:v>
                </c:pt>
                <c:pt idx="21">
                  <c:v>41365</c:v>
                </c:pt>
                <c:pt idx="22">
                  <c:v>41456</c:v>
                </c:pt>
                <c:pt idx="23">
                  <c:v>41548</c:v>
                </c:pt>
                <c:pt idx="24">
                  <c:v>41640</c:v>
                </c:pt>
                <c:pt idx="25">
                  <c:v>41730</c:v>
                </c:pt>
                <c:pt idx="26">
                  <c:v>41821</c:v>
                </c:pt>
                <c:pt idx="27">
                  <c:v>41913</c:v>
                </c:pt>
                <c:pt idx="28">
                  <c:v>42005</c:v>
                </c:pt>
                <c:pt idx="29">
                  <c:v>42095</c:v>
                </c:pt>
                <c:pt idx="30">
                  <c:v>42186</c:v>
                </c:pt>
                <c:pt idx="31">
                  <c:v>42278</c:v>
                </c:pt>
                <c:pt idx="32">
                  <c:v>42370</c:v>
                </c:pt>
                <c:pt idx="33">
                  <c:v>42461</c:v>
                </c:pt>
                <c:pt idx="34">
                  <c:v>42552</c:v>
                </c:pt>
                <c:pt idx="35">
                  <c:v>42644</c:v>
                </c:pt>
                <c:pt idx="36">
                  <c:v>42736</c:v>
                </c:pt>
                <c:pt idx="37">
                  <c:v>42826</c:v>
                </c:pt>
                <c:pt idx="38">
                  <c:v>42917</c:v>
                </c:pt>
                <c:pt idx="39">
                  <c:v>43009</c:v>
                </c:pt>
                <c:pt idx="40">
                  <c:v>43101</c:v>
                </c:pt>
                <c:pt idx="41">
                  <c:v>43191</c:v>
                </c:pt>
                <c:pt idx="42">
                  <c:v>43282</c:v>
                </c:pt>
                <c:pt idx="43">
                  <c:v>43374</c:v>
                </c:pt>
                <c:pt idx="44">
                  <c:v>43466</c:v>
                </c:pt>
                <c:pt idx="45">
                  <c:v>43556</c:v>
                </c:pt>
                <c:pt idx="46">
                  <c:v>43647</c:v>
                </c:pt>
                <c:pt idx="47">
                  <c:v>43739</c:v>
                </c:pt>
                <c:pt idx="48">
                  <c:v>43831</c:v>
                </c:pt>
                <c:pt idx="49">
                  <c:v>43922</c:v>
                </c:pt>
                <c:pt idx="50">
                  <c:v>44013</c:v>
                </c:pt>
                <c:pt idx="51">
                  <c:v>44105</c:v>
                </c:pt>
                <c:pt idx="52">
                  <c:v>44197</c:v>
                </c:pt>
                <c:pt idx="53">
                  <c:v>44287</c:v>
                </c:pt>
                <c:pt idx="54">
                  <c:v>44378</c:v>
                </c:pt>
                <c:pt idx="55">
                  <c:v>44470</c:v>
                </c:pt>
                <c:pt idx="56">
                  <c:v>44562</c:v>
                </c:pt>
                <c:pt idx="57">
                  <c:v>44652</c:v>
                </c:pt>
                <c:pt idx="58">
                  <c:v>44743</c:v>
                </c:pt>
                <c:pt idx="59">
                  <c:v>44835</c:v>
                </c:pt>
              </c:numCache>
            </c:numRef>
          </c:cat>
          <c:val>
            <c:numRef>
              <c:f>'2_UC'!$Y$2:$Y$61</c:f>
              <c:numCache>
                <c:formatCode>#,##0</c:formatCode>
                <c:ptCount val="60"/>
                <c:pt idx="0">
                  <c:v>4159594</c:v>
                </c:pt>
                <c:pt idx="1">
                  <c:v>3871608</c:v>
                </c:pt>
                <c:pt idx="2">
                  <c:v>2414279</c:v>
                </c:pt>
                <c:pt idx="3">
                  <c:v>886968</c:v>
                </c:pt>
                <c:pt idx="4">
                  <c:v>841896</c:v>
                </c:pt>
                <c:pt idx="5">
                  <c:v>951454</c:v>
                </c:pt>
                <c:pt idx="6">
                  <c:v>1026800</c:v>
                </c:pt>
                <c:pt idx="7">
                  <c:v>1273814</c:v>
                </c:pt>
                <c:pt idx="8">
                  <c:v>896528</c:v>
                </c:pt>
                <c:pt idx="9">
                  <c:v>814073</c:v>
                </c:pt>
                <c:pt idx="10">
                  <c:v>1323517</c:v>
                </c:pt>
                <c:pt idx="11">
                  <c:v>606575</c:v>
                </c:pt>
                <c:pt idx="12">
                  <c:v>805664</c:v>
                </c:pt>
                <c:pt idx="13">
                  <c:v>862672</c:v>
                </c:pt>
                <c:pt idx="14">
                  <c:v>1615935</c:v>
                </c:pt>
                <c:pt idx="15">
                  <c:v>2310430</c:v>
                </c:pt>
                <c:pt idx="16">
                  <c:v>2746543</c:v>
                </c:pt>
                <c:pt idx="17">
                  <c:v>3172132</c:v>
                </c:pt>
                <c:pt idx="18">
                  <c:v>3114507</c:v>
                </c:pt>
                <c:pt idx="19">
                  <c:v>2323776</c:v>
                </c:pt>
                <c:pt idx="20">
                  <c:v>2673816</c:v>
                </c:pt>
                <c:pt idx="21">
                  <c:v>2630032</c:v>
                </c:pt>
                <c:pt idx="22">
                  <c:v>2087317</c:v>
                </c:pt>
                <c:pt idx="23">
                  <c:v>2228641</c:v>
                </c:pt>
                <c:pt idx="24">
                  <c:v>2294399</c:v>
                </c:pt>
                <c:pt idx="25">
                  <c:v>1815275</c:v>
                </c:pt>
                <c:pt idx="26">
                  <c:v>2179677</c:v>
                </c:pt>
                <c:pt idx="27">
                  <c:v>2765680</c:v>
                </c:pt>
                <c:pt idx="28">
                  <c:v>3216499</c:v>
                </c:pt>
                <c:pt idx="29">
                  <c:v>3202786</c:v>
                </c:pt>
                <c:pt idx="30">
                  <c:v>2015579</c:v>
                </c:pt>
                <c:pt idx="31">
                  <c:v>953684</c:v>
                </c:pt>
                <c:pt idx="32">
                  <c:v>1049686</c:v>
                </c:pt>
                <c:pt idx="33">
                  <c:v>744747</c:v>
                </c:pt>
                <c:pt idx="34">
                  <c:v>1279945</c:v>
                </c:pt>
                <c:pt idx="35">
                  <c:v>1542942</c:v>
                </c:pt>
                <c:pt idx="36">
                  <c:v>1484119</c:v>
                </c:pt>
                <c:pt idx="37">
                  <c:v>1148058</c:v>
                </c:pt>
                <c:pt idx="38">
                  <c:v>1248240</c:v>
                </c:pt>
                <c:pt idx="39">
                  <c:v>1185429</c:v>
                </c:pt>
                <c:pt idx="40">
                  <c:v>806335</c:v>
                </c:pt>
                <c:pt idx="41">
                  <c:v>952662</c:v>
                </c:pt>
                <c:pt idx="42">
                  <c:v>382833</c:v>
                </c:pt>
                <c:pt idx="43">
                  <c:v>355594</c:v>
                </c:pt>
                <c:pt idx="44">
                  <c:v>491257</c:v>
                </c:pt>
                <c:pt idx="45">
                  <c:v>382416</c:v>
                </c:pt>
                <c:pt idx="46">
                  <c:v>463607</c:v>
                </c:pt>
                <c:pt idx="47">
                  <c:v>370587</c:v>
                </c:pt>
                <c:pt idx="48">
                  <c:v>342659</c:v>
                </c:pt>
                <c:pt idx="49">
                  <c:v>230776</c:v>
                </c:pt>
                <c:pt idx="50">
                  <c:v>36618</c:v>
                </c:pt>
                <c:pt idx="51">
                  <c:v>112858</c:v>
                </c:pt>
                <c:pt idx="52">
                  <c:v>128499</c:v>
                </c:pt>
                <c:pt idx="53">
                  <c:v>173511</c:v>
                </c:pt>
                <c:pt idx="54">
                  <c:v>190211</c:v>
                </c:pt>
                <c:pt idx="55">
                  <c:v>179262</c:v>
                </c:pt>
                <c:pt idx="56">
                  <c:v>28000</c:v>
                </c:pt>
                <c:pt idx="57">
                  <c:v>23000</c:v>
                </c:pt>
                <c:pt idx="58">
                  <c:v>54568</c:v>
                </c:pt>
              </c:numCache>
            </c:numRef>
          </c:val>
          <c:extLst>
            <c:ext xmlns:c16="http://schemas.microsoft.com/office/drawing/2014/chart" uri="{C3380CC4-5D6E-409C-BE32-E72D297353CC}">
              <c16:uniqueId val="{00000006-AEB7-4EB7-A622-932BB4F7E074}"/>
            </c:ext>
          </c:extLst>
        </c:ser>
        <c:dLbls>
          <c:showLegendKey val="0"/>
          <c:showVal val="0"/>
          <c:showCatName val="0"/>
          <c:showSerName val="0"/>
          <c:showPercent val="0"/>
          <c:showBubbleSize val="0"/>
        </c:dLbls>
        <c:gapWidth val="52"/>
        <c:overlap val="100"/>
        <c:axId val="1495596367"/>
        <c:axId val="1495593039"/>
      </c:barChart>
      <c:catAx>
        <c:axId val="1755544031"/>
        <c:scaling>
          <c:orientation val="minMax"/>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Year</a:t>
                </a:r>
              </a:p>
            </c:rich>
          </c:tx>
          <c:layout>
            <c:manualLayout>
              <c:xMode val="edge"/>
              <c:yMode val="edge"/>
              <c:x val="0.47965879265091865"/>
              <c:y val="0.8308523622047243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yyyy" sourceLinked="0"/>
        <c:majorTickMark val="cross"/>
        <c:minorTickMark val="in"/>
        <c:tickLblPos val="nextTo"/>
        <c:spPr>
          <a:noFill/>
          <a:ln w="15875" cap="flat" cmpd="sng" algn="ctr">
            <a:solidFill>
              <a:schemeClr val="bg2">
                <a:lumMod val="75000"/>
              </a:schemeClr>
            </a:solidFill>
            <a:round/>
          </a:ln>
          <a:effectLst/>
        </c:spPr>
        <c:txPr>
          <a:bodyPr rot="-1800000" spcFirstLastPara="1" vertOverflow="ellipsis"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150000000"/>
          <c:min val="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Under Construction in Million Square Feet</a:t>
                </a:r>
              </a:p>
            </c:rich>
          </c:tx>
          <c:layout>
            <c:manualLayout>
              <c:xMode val="edge"/>
              <c:yMode val="edge"/>
              <c:x val="2.3880139982502195E-3"/>
              <c:y val="7.3848246241947038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quot;M&quot;"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25000000"/>
      </c:valAx>
      <c:valAx>
        <c:axId val="1495593039"/>
        <c:scaling>
          <c:orientation val="minMax"/>
          <c:max val="300000000"/>
        </c:scaling>
        <c:delete val="1"/>
        <c:axPos val="r"/>
        <c:numFmt formatCode="#,##0,,&quot;M&quot;_);[Red]\(#,##0,,&quot;M&quot;\)"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6.2471783333851484E-2"/>
          <c:y val="0.87794852907903842"/>
          <c:w val="0.93410867775688644"/>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78185584951485E-2"/>
          <c:y val="0.19256940799066782"/>
          <c:w val="0.88029600024227161"/>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##,###,###,##0_);[Red]\(##,###,###,##0\)</c:formatCode>
                <c:ptCount val="68"/>
                <c:pt idx="0">
                  <c:v>1951780</c:v>
                </c:pt>
                <c:pt idx="1">
                  <c:v>271490</c:v>
                </c:pt>
                <c:pt idx="2">
                  <c:v>2680119</c:v>
                </c:pt>
                <c:pt idx="3">
                  <c:v>2461113</c:v>
                </c:pt>
                <c:pt idx="4">
                  <c:v>8478538</c:v>
                </c:pt>
                <c:pt idx="5">
                  <c:v>330106</c:v>
                </c:pt>
                <c:pt idx="6">
                  <c:v>5369370</c:v>
                </c:pt>
                <c:pt idx="7">
                  <c:v>4937770</c:v>
                </c:pt>
                <c:pt idx="8">
                  <c:v>11037318</c:v>
                </c:pt>
                <c:pt idx="9">
                  <c:v>3963395</c:v>
                </c:pt>
                <c:pt idx="10">
                  <c:v>2430022</c:v>
                </c:pt>
                <c:pt idx="11">
                  <c:v>1119741</c:v>
                </c:pt>
                <c:pt idx="12">
                  <c:v>-363125</c:v>
                </c:pt>
                <c:pt idx="13">
                  <c:v>459788</c:v>
                </c:pt>
                <c:pt idx="14">
                  <c:v>89300</c:v>
                </c:pt>
                <c:pt idx="15">
                  <c:v>978397</c:v>
                </c:pt>
                <c:pt idx="16">
                  <c:v>1899577</c:v>
                </c:pt>
                <c:pt idx="17">
                  <c:v>1294935</c:v>
                </c:pt>
                <c:pt idx="18">
                  <c:v>2303547</c:v>
                </c:pt>
                <c:pt idx="19">
                  <c:v>3185371</c:v>
                </c:pt>
                <c:pt idx="20">
                  <c:v>2750116</c:v>
                </c:pt>
                <c:pt idx="21">
                  <c:v>938091</c:v>
                </c:pt>
                <c:pt idx="22">
                  <c:v>2482608</c:v>
                </c:pt>
                <c:pt idx="23">
                  <c:v>2452991</c:v>
                </c:pt>
                <c:pt idx="24">
                  <c:v>1685864</c:v>
                </c:pt>
                <c:pt idx="25">
                  <c:v>898411</c:v>
                </c:pt>
                <c:pt idx="26">
                  <c:v>2605445</c:v>
                </c:pt>
                <c:pt idx="27">
                  <c:v>4355676</c:v>
                </c:pt>
                <c:pt idx="28">
                  <c:v>1617638</c:v>
                </c:pt>
                <c:pt idx="29">
                  <c:v>142152</c:v>
                </c:pt>
                <c:pt idx="30">
                  <c:v>1124979</c:v>
                </c:pt>
                <c:pt idx="31">
                  <c:v>3060719</c:v>
                </c:pt>
                <c:pt idx="32">
                  <c:v>1596599</c:v>
                </c:pt>
                <c:pt idx="33">
                  <c:v>3364329</c:v>
                </c:pt>
                <c:pt idx="34">
                  <c:v>3380473</c:v>
                </c:pt>
                <c:pt idx="35">
                  <c:v>5112173</c:v>
                </c:pt>
                <c:pt idx="36">
                  <c:v>2291080</c:v>
                </c:pt>
                <c:pt idx="37">
                  <c:v>915034</c:v>
                </c:pt>
                <c:pt idx="38">
                  <c:v>3052895</c:v>
                </c:pt>
                <c:pt idx="39">
                  <c:v>4536022</c:v>
                </c:pt>
                <c:pt idx="40">
                  <c:v>2681758</c:v>
                </c:pt>
                <c:pt idx="41">
                  <c:v>5960195</c:v>
                </c:pt>
                <c:pt idx="42">
                  <c:v>6311193</c:v>
                </c:pt>
                <c:pt idx="43">
                  <c:v>4113333</c:v>
                </c:pt>
                <c:pt idx="44">
                  <c:v>-411903</c:v>
                </c:pt>
                <c:pt idx="45">
                  <c:v>5705908</c:v>
                </c:pt>
                <c:pt idx="46">
                  <c:v>3509290</c:v>
                </c:pt>
                <c:pt idx="47">
                  <c:v>4033076</c:v>
                </c:pt>
                <c:pt idx="48">
                  <c:v>1869052</c:v>
                </c:pt>
                <c:pt idx="49">
                  <c:v>2695141</c:v>
                </c:pt>
                <c:pt idx="50">
                  <c:v>3195543</c:v>
                </c:pt>
                <c:pt idx="51">
                  <c:v>-143097</c:v>
                </c:pt>
                <c:pt idx="52">
                  <c:v>496850</c:v>
                </c:pt>
                <c:pt idx="53">
                  <c:v>2376630</c:v>
                </c:pt>
                <c:pt idx="54">
                  <c:v>1318234</c:v>
                </c:pt>
                <c:pt idx="55">
                  <c:v>1164462</c:v>
                </c:pt>
                <c:pt idx="56">
                  <c:v>-1816469</c:v>
                </c:pt>
                <c:pt idx="57">
                  <c:v>-1439435</c:v>
                </c:pt>
                <c:pt idx="58">
                  <c:v>-2780544</c:v>
                </c:pt>
                <c:pt idx="59">
                  <c:v>804841</c:v>
                </c:pt>
                <c:pt idx="60">
                  <c:v>-229208</c:v>
                </c:pt>
                <c:pt idx="61">
                  <c:v>1387715</c:v>
                </c:pt>
                <c:pt idx="62">
                  <c:v>3371416</c:v>
                </c:pt>
                <c:pt idx="63">
                  <c:v>1836011</c:v>
                </c:pt>
                <c:pt idx="64">
                  <c:v>3765744</c:v>
                </c:pt>
                <c:pt idx="65">
                  <c:v>1727656</c:v>
                </c:pt>
                <c:pt idx="66">
                  <c:v>1943312</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##,###,###,##0_);[Red]\(##,###,###,##0\)</c:formatCode>
                <c:ptCount val="68"/>
                <c:pt idx="0">
                  <c:v>9630417</c:v>
                </c:pt>
                <c:pt idx="1">
                  <c:v>3814289</c:v>
                </c:pt>
                <c:pt idx="2">
                  <c:v>4879915</c:v>
                </c:pt>
                <c:pt idx="3">
                  <c:v>4952426</c:v>
                </c:pt>
                <c:pt idx="4">
                  <c:v>12969212</c:v>
                </c:pt>
                <c:pt idx="5">
                  <c:v>3315015</c:v>
                </c:pt>
                <c:pt idx="6">
                  <c:v>4616785</c:v>
                </c:pt>
                <c:pt idx="7">
                  <c:v>5697586</c:v>
                </c:pt>
                <c:pt idx="8">
                  <c:v>13228859</c:v>
                </c:pt>
                <c:pt idx="9">
                  <c:v>3645229</c:v>
                </c:pt>
                <c:pt idx="10">
                  <c:v>4491382</c:v>
                </c:pt>
                <c:pt idx="11">
                  <c:v>5364720</c:v>
                </c:pt>
                <c:pt idx="12">
                  <c:v>5687683</c:v>
                </c:pt>
                <c:pt idx="13">
                  <c:v>3918400</c:v>
                </c:pt>
                <c:pt idx="14">
                  <c:v>4378649</c:v>
                </c:pt>
                <c:pt idx="15">
                  <c:v>2504926</c:v>
                </c:pt>
                <c:pt idx="16">
                  <c:v>2496567</c:v>
                </c:pt>
                <c:pt idx="17">
                  <c:v>447607</c:v>
                </c:pt>
                <c:pt idx="18">
                  <c:v>1729620</c:v>
                </c:pt>
                <c:pt idx="19">
                  <c:v>1608629</c:v>
                </c:pt>
                <c:pt idx="20">
                  <c:v>2218615</c:v>
                </c:pt>
                <c:pt idx="21">
                  <c:v>1645921</c:v>
                </c:pt>
                <c:pt idx="22">
                  <c:v>1628966</c:v>
                </c:pt>
                <c:pt idx="23">
                  <c:v>1531833</c:v>
                </c:pt>
                <c:pt idx="24">
                  <c:v>2144759</c:v>
                </c:pt>
                <c:pt idx="25">
                  <c:v>1220176</c:v>
                </c:pt>
                <c:pt idx="26">
                  <c:v>1898150</c:v>
                </c:pt>
                <c:pt idx="27">
                  <c:v>2862415</c:v>
                </c:pt>
                <c:pt idx="28">
                  <c:v>2838065</c:v>
                </c:pt>
                <c:pt idx="29">
                  <c:v>816843</c:v>
                </c:pt>
                <c:pt idx="30">
                  <c:v>1190447</c:v>
                </c:pt>
                <c:pt idx="31">
                  <c:v>812140</c:v>
                </c:pt>
                <c:pt idx="32">
                  <c:v>1516569</c:v>
                </c:pt>
                <c:pt idx="33">
                  <c:v>1972028</c:v>
                </c:pt>
                <c:pt idx="34">
                  <c:v>339745</c:v>
                </c:pt>
                <c:pt idx="35">
                  <c:v>2723706</c:v>
                </c:pt>
                <c:pt idx="36">
                  <c:v>1323795</c:v>
                </c:pt>
                <c:pt idx="37">
                  <c:v>1779909</c:v>
                </c:pt>
                <c:pt idx="38">
                  <c:v>1365468</c:v>
                </c:pt>
                <c:pt idx="39">
                  <c:v>2939083</c:v>
                </c:pt>
                <c:pt idx="40">
                  <c:v>2492063</c:v>
                </c:pt>
                <c:pt idx="41">
                  <c:v>2536037</c:v>
                </c:pt>
                <c:pt idx="42">
                  <c:v>2747489</c:v>
                </c:pt>
                <c:pt idx="43">
                  <c:v>2694014</c:v>
                </c:pt>
                <c:pt idx="44">
                  <c:v>1479733</c:v>
                </c:pt>
                <c:pt idx="45">
                  <c:v>3335385</c:v>
                </c:pt>
                <c:pt idx="46">
                  <c:v>2428420</c:v>
                </c:pt>
                <c:pt idx="47">
                  <c:v>2339699</c:v>
                </c:pt>
                <c:pt idx="48">
                  <c:v>2059434</c:v>
                </c:pt>
                <c:pt idx="49">
                  <c:v>2247050</c:v>
                </c:pt>
                <c:pt idx="50">
                  <c:v>1702718</c:v>
                </c:pt>
                <c:pt idx="51">
                  <c:v>1184226</c:v>
                </c:pt>
                <c:pt idx="52">
                  <c:v>810819</c:v>
                </c:pt>
                <c:pt idx="53">
                  <c:v>1923859</c:v>
                </c:pt>
                <c:pt idx="54">
                  <c:v>1414276</c:v>
                </c:pt>
                <c:pt idx="55">
                  <c:v>1553788</c:v>
                </c:pt>
                <c:pt idx="56">
                  <c:v>1368474</c:v>
                </c:pt>
                <c:pt idx="57">
                  <c:v>829659</c:v>
                </c:pt>
                <c:pt idx="58">
                  <c:v>1093318</c:v>
                </c:pt>
                <c:pt idx="59">
                  <c:v>1867919</c:v>
                </c:pt>
                <c:pt idx="60">
                  <c:v>1049184</c:v>
                </c:pt>
                <c:pt idx="61">
                  <c:v>851612</c:v>
                </c:pt>
                <c:pt idx="62">
                  <c:v>883337</c:v>
                </c:pt>
                <c:pt idx="63">
                  <c:v>1083792</c:v>
                </c:pt>
                <c:pt idx="64">
                  <c:v>367521</c:v>
                </c:pt>
                <c:pt idx="65">
                  <c:v>748533</c:v>
                </c:pt>
                <c:pt idx="66">
                  <c:v>1037875</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#,##0.000%_);[Red]\-#,##0.000%</c:formatCode>
                <c:ptCount val="68"/>
                <c:pt idx="0">
                  <c:v>3.3890000000000003E-2</c:v>
                </c:pt>
                <c:pt idx="1">
                  <c:v>3.6310000000000002E-2</c:v>
                </c:pt>
                <c:pt idx="2">
                  <c:v>3.7620000000000001E-2</c:v>
                </c:pt>
                <c:pt idx="3">
                  <c:v>3.9329999999999997E-2</c:v>
                </c:pt>
                <c:pt idx="4">
                  <c:v>4.2220000000000001E-2</c:v>
                </c:pt>
                <c:pt idx="5">
                  <c:v>4.4220000000000002E-2</c:v>
                </c:pt>
                <c:pt idx="6">
                  <c:v>4.3659999999999997E-2</c:v>
                </c:pt>
                <c:pt idx="7">
                  <c:v>4.4269999999999997E-2</c:v>
                </c:pt>
                <c:pt idx="8">
                  <c:v>4.607E-2</c:v>
                </c:pt>
                <c:pt idx="9">
                  <c:v>4.5740000000000003E-2</c:v>
                </c:pt>
                <c:pt idx="10">
                  <c:v>4.7070000000000001E-2</c:v>
                </c:pt>
                <c:pt idx="11">
                  <c:v>4.99E-2</c:v>
                </c:pt>
                <c:pt idx="12">
                  <c:v>5.4010000000000002E-2</c:v>
                </c:pt>
                <c:pt idx="13">
                  <c:v>5.6320000000000002E-2</c:v>
                </c:pt>
                <c:pt idx="14">
                  <c:v>5.9139999999999998E-2</c:v>
                </c:pt>
                <c:pt idx="15">
                  <c:v>6.0109999999999997E-2</c:v>
                </c:pt>
                <c:pt idx="16">
                  <c:v>6.0420000000000001E-2</c:v>
                </c:pt>
                <c:pt idx="17">
                  <c:v>5.9810000000000002E-2</c:v>
                </c:pt>
                <c:pt idx="18">
                  <c:v>5.9330000000000001E-2</c:v>
                </c:pt>
                <c:pt idx="19">
                  <c:v>5.8160000000000003E-2</c:v>
                </c:pt>
                <c:pt idx="20">
                  <c:v>5.7709999999999997E-2</c:v>
                </c:pt>
                <c:pt idx="21">
                  <c:v>5.815E-2</c:v>
                </c:pt>
                <c:pt idx="22">
                  <c:v>5.7500000000000002E-2</c:v>
                </c:pt>
                <c:pt idx="23">
                  <c:v>5.6800000000000003E-2</c:v>
                </c:pt>
                <c:pt idx="24">
                  <c:v>5.704E-2</c:v>
                </c:pt>
                <c:pt idx="25">
                  <c:v>5.7209999999999997E-2</c:v>
                </c:pt>
                <c:pt idx="26">
                  <c:v>5.6649999999999999E-2</c:v>
                </c:pt>
                <c:pt idx="27">
                  <c:v>5.5500000000000001E-2</c:v>
                </c:pt>
                <c:pt idx="28">
                  <c:v>5.6349999999999997E-2</c:v>
                </c:pt>
                <c:pt idx="29">
                  <c:v>5.6779999999999997E-2</c:v>
                </c:pt>
                <c:pt idx="30">
                  <c:v>5.679E-2</c:v>
                </c:pt>
                <c:pt idx="31">
                  <c:v>5.5210000000000002E-2</c:v>
                </c:pt>
                <c:pt idx="32">
                  <c:v>5.5109999999999999E-2</c:v>
                </c:pt>
                <c:pt idx="33">
                  <c:v>5.4080000000000003E-2</c:v>
                </c:pt>
                <c:pt idx="34">
                  <c:v>5.1970000000000002E-2</c:v>
                </c:pt>
                <c:pt idx="35">
                  <c:v>5.0200000000000002E-2</c:v>
                </c:pt>
                <c:pt idx="36">
                  <c:v>4.9399999999999999E-2</c:v>
                </c:pt>
                <c:pt idx="37">
                  <c:v>5.0020000000000002E-2</c:v>
                </c:pt>
                <c:pt idx="38">
                  <c:v>4.8809999999999999E-2</c:v>
                </c:pt>
                <c:pt idx="39">
                  <c:v>4.7629999999999999E-2</c:v>
                </c:pt>
                <c:pt idx="40">
                  <c:v>4.7359999999999999E-2</c:v>
                </c:pt>
                <c:pt idx="41">
                  <c:v>4.4970000000000003E-2</c:v>
                </c:pt>
                <c:pt idx="42">
                  <c:v>4.249E-2</c:v>
                </c:pt>
                <c:pt idx="43">
                  <c:v>4.1419999999999998E-2</c:v>
                </c:pt>
                <c:pt idx="44">
                  <c:v>4.2619999999999998E-2</c:v>
                </c:pt>
                <c:pt idx="45">
                  <c:v>4.095E-2</c:v>
                </c:pt>
                <c:pt idx="46">
                  <c:v>4.0160000000000001E-2</c:v>
                </c:pt>
                <c:pt idx="47">
                  <c:v>3.8940000000000002E-2</c:v>
                </c:pt>
                <c:pt idx="48">
                  <c:v>3.9010000000000003E-2</c:v>
                </c:pt>
                <c:pt idx="49">
                  <c:v>3.8649999999999997E-2</c:v>
                </c:pt>
                <c:pt idx="50">
                  <c:v>3.7589999999999998E-2</c:v>
                </c:pt>
                <c:pt idx="51">
                  <c:v>3.8449999999999998E-2</c:v>
                </c:pt>
                <c:pt idx="52">
                  <c:v>3.8620000000000002E-2</c:v>
                </c:pt>
                <c:pt idx="53">
                  <c:v>3.8269999999999998E-2</c:v>
                </c:pt>
                <c:pt idx="54">
                  <c:v>3.8300000000000001E-2</c:v>
                </c:pt>
                <c:pt idx="55">
                  <c:v>3.8530000000000002E-2</c:v>
                </c:pt>
                <c:pt idx="56">
                  <c:v>4.0620000000000003E-2</c:v>
                </c:pt>
                <c:pt idx="57">
                  <c:v>4.2110000000000002E-2</c:v>
                </c:pt>
                <c:pt idx="58">
                  <c:v>4.4659999999999998E-2</c:v>
                </c:pt>
                <c:pt idx="59">
                  <c:v>4.5310000000000003E-2</c:v>
                </c:pt>
                <c:pt idx="60">
                  <c:v>4.6129999999999997E-2</c:v>
                </c:pt>
                <c:pt idx="61">
                  <c:v>4.5749999999999999E-2</c:v>
                </c:pt>
                <c:pt idx="62">
                  <c:v>4.4069999999999998E-2</c:v>
                </c:pt>
                <c:pt idx="63">
                  <c:v>4.3529999999999999E-2</c:v>
                </c:pt>
                <c:pt idx="64">
                  <c:v>4.1270000000000001E-2</c:v>
                </c:pt>
                <c:pt idx="65">
                  <c:v>4.0590000000000001E-2</c:v>
                </c:pt>
                <c:pt idx="66">
                  <c:v>3.9969999999999999E-2</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7.0000000000000007E-2"/>
          <c:min val="2.0000000000000004E-2"/>
        </c:scaling>
        <c:delete val="0"/>
        <c:axPos val="l"/>
        <c:majorGridlines>
          <c:spPr>
            <a:ln>
              <a:solidFill>
                <a:schemeClr val="bg1">
                  <a:lumMod val="85000"/>
                </a:schemeClr>
              </a:solidFill>
            </a:ln>
          </c:spPr>
        </c:majorGridlines>
        <c:numFmt formatCode="0.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5.000000000000001E-3"/>
      </c:valAx>
      <c:valAx>
        <c:axId val="149973632"/>
        <c:scaling>
          <c:orientation val="minMax"/>
          <c:max val="16000000"/>
          <c:min val="-4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59514822986947"/>
          <c:y val="0.17055774278215224"/>
          <c:w val="0.47579954422406784"/>
          <c:h val="0.67371551472732571"/>
        </c:manualLayout>
      </c:layout>
      <c:barChart>
        <c:barDir val="bar"/>
        <c:grouping val="stacked"/>
        <c:varyColors val="0"/>
        <c:ser>
          <c:idx val="3"/>
          <c:order val="2"/>
          <c:tx>
            <c:strRef>
              <c:f>Sheet1!$D$1</c:f>
              <c:strCache>
                <c:ptCount val="1"/>
                <c:pt idx="0">
                  <c:v>Column4</c:v>
                </c:pt>
              </c:strCache>
            </c:strRef>
          </c:tx>
          <c:spPr>
            <a:solidFill>
              <a:schemeClr val="bg1">
                <a:lumMod val="85000"/>
                <a:alpha val="33000"/>
              </a:schemeClr>
            </a:solidFill>
          </c:spPr>
          <c:invertIfNegative val="0"/>
          <c:cat>
            <c:strRef>
              <c:f>Sheet1!$A$2:$A$20</c:f>
              <c:strCache>
                <c:ptCount val="19"/>
                <c:pt idx="0">
                  <c:v>Fayetteville - NC</c:v>
                </c:pt>
                <c:pt idx="1">
                  <c:v>Winchester - VA</c:v>
                </c:pt>
                <c:pt idx="2">
                  <c:v>Charlotte - NC</c:v>
                </c:pt>
                <c:pt idx="3">
                  <c:v>Greenville - NC</c:v>
                </c:pt>
                <c:pt idx="4">
                  <c:v>Hagerstown - MD</c:v>
                </c:pt>
                <c:pt idx="5">
                  <c:v>Hickory - NC</c:v>
                </c:pt>
                <c:pt idx="6">
                  <c:v>Lynchburg - VA</c:v>
                </c:pt>
                <c:pt idx="7">
                  <c:v>Salisbury - MD</c:v>
                </c:pt>
                <c:pt idx="8">
                  <c:v>Greensboro - NC</c:v>
                </c:pt>
                <c:pt idx="9">
                  <c:v>Richmond - VA</c:v>
                </c:pt>
                <c:pt idx="10">
                  <c:v>Norfolk - VA</c:v>
                </c:pt>
                <c:pt idx="11">
                  <c:v>Weirton-Steubenville - WV</c:v>
                </c:pt>
                <c:pt idx="12">
                  <c:v>Washington - DC</c:v>
                </c:pt>
                <c:pt idx="13">
                  <c:v>Morgantown - WV</c:v>
                </c:pt>
                <c:pt idx="14">
                  <c:v>Charlottesville - VA</c:v>
                </c:pt>
                <c:pt idx="15">
                  <c:v>Baltimore - MD</c:v>
                </c:pt>
                <c:pt idx="16">
                  <c:v>Cumberland - MD</c:v>
                </c:pt>
                <c:pt idx="17">
                  <c:v>Rocky Mount - NC</c:v>
                </c:pt>
                <c:pt idx="18">
                  <c:v>California-Lexington Park - MD</c:v>
                </c:pt>
              </c:strCache>
            </c:strRef>
          </c:cat>
          <c:val>
            <c:numRef>
              <c:f>Sheet1!$D$2:$D$20</c:f>
              <c:numCache>
                <c:formatCode>0.0%</c:formatCode>
                <c:ptCount val="19"/>
                <c:pt idx="0">
                  <c:v>-0.25</c:v>
                </c:pt>
                <c:pt idx="1">
                  <c:v>0</c:v>
                </c:pt>
                <c:pt idx="2">
                  <c:v>-0.25</c:v>
                </c:pt>
                <c:pt idx="3">
                  <c:v>0</c:v>
                </c:pt>
                <c:pt idx="4">
                  <c:v>-0.25</c:v>
                </c:pt>
                <c:pt idx="5">
                  <c:v>0</c:v>
                </c:pt>
                <c:pt idx="6">
                  <c:v>-0.25</c:v>
                </c:pt>
                <c:pt idx="7">
                  <c:v>0</c:v>
                </c:pt>
                <c:pt idx="8">
                  <c:v>-0.25</c:v>
                </c:pt>
                <c:pt idx="9">
                  <c:v>0</c:v>
                </c:pt>
                <c:pt idx="10">
                  <c:v>-0.25</c:v>
                </c:pt>
                <c:pt idx="11">
                  <c:v>0</c:v>
                </c:pt>
                <c:pt idx="12">
                  <c:v>-0.25</c:v>
                </c:pt>
                <c:pt idx="13">
                  <c:v>0</c:v>
                </c:pt>
                <c:pt idx="14">
                  <c:v>-0.25</c:v>
                </c:pt>
                <c:pt idx="15">
                  <c:v>0</c:v>
                </c:pt>
                <c:pt idx="16">
                  <c:v>-0.25</c:v>
                </c:pt>
                <c:pt idx="17">
                  <c:v>0</c:v>
                </c:pt>
                <c:pt idx="18">
                  <c:v>-0.25</c:v>
                </c:pt>
              </c:numCache>
            </c:numRef>
          </c:val>
          <c:extLst>
            <c:ext xmlns:c16="http://schemas.microsoft.com/office/drawing/2014/chart" uri="{C3380CC4-5D6E-409C-BE32-E72D297353CC}">
              <c16:uniqueId val="{00000000-C64D-48FC-B2E8-8244A8EA01E7}"/>
            </c:ext>
          </c:extLst>
        </c:ser>
        <c:ser>
          <c:idx val="2"/>
          <c:order val="3"/>
          <c:tx>
            <c:strRef>
              <c:f>Sheet1!$E$1</c:f>
              <c:strCache>
                <c:ptCount val="1"/>
                <c:pt idx="0">
                  <c:v>Zebra</c:v>
                </c:pt>
              </c:strCache>
            </c:strRef>
          </c:tx>
          <c:spPr>
            <a:solidFill>
              <a:schemeClr val="bg1">
                <a:lumMod val="85000"/>
                <a:alpha val="33000"/>
              </a:schemeClr>
            </a:solidFill>
          </c:spPr>
          <c:invertIfNegative val="0"/>
          <c:cat>
            <c:strRef>
              <c:f>Sheet1!$A$2:$A$20</c:f>
              <c:strCache>
                <c:ptCount val="19"/>
                <c:pt idx="0">
                  <c:v>Fayetteville - NC</c:v>
                </c:pt>
                <c:pt idx="1">
                  <c:v>Winchester - VA</c:v>
                </c:pt>
                <c:pt idx="2">
                  <c:v>Charlotte - NC</c:v>
                </c:pt>
                <c:pt idx="3">
                  <c:v>Greenville - NC</c:v>
                </c:pt>
                <c:pt idx="4">
                  <c:v>Hagerstown - MD</c:v>
                </c:pt>
                <c:pt idx="5">
                  <c:v>Hickory - NC</c:v>
                </c:pt>
                <c:pt idx="6">
                  <c:v>Lynchburg - VA</c:v>
                </c:pt>
                <c:pt idx="7">
                  <c:v>Salisbury - MD</c:v>
                </c:pt>
                <c:pt idx="8">
                  <c:v>Greensboro - NC</c:v>
                </c:pt>
                <c:pt idx="9">
                  <c:v>Richmond - VA</c:v>
                </c:pt>
                <c:pt idx="10">
                  <c:v>Norfolk - VA</c:v>
                </c:pt>
                <c:pt idx="11">
                  <c:v>Weirton-Steubenville - WV</c:v>
                </c:pt>
                <c:pt idx="12">
                  <c:v>Washington - DC</c:v>
                </c:pt>
                <c:pt idx="13">
                  <c:v>Morgantown - WV</c:v>
                </c:pt>
                <c:pt idx="14">
                  <c:v>Charlottesville - VA</c:v>
                </c:pt>
                <c:pt idx="15">
                  <c:v>Baltimore - MD</c:v>
                </c:pt>
                <c:pt idx="16">
                  <c:v>Cumberland - MD</c:v>
                </c:pt>
                <c:pt idx="17">
                  <c:v>Rocky Mount - NC</c:v>
                </c:pt>
                <c:pt idx="18">
                  <c:v>California-Lexington Park - MD</c:v>
                </c:pt>
              </c:strCache>
            </c:strRef>
          </c:cat>
          <c:val>
            <c:numRef>
              <c:f>Sheet1!$E$2:$E$20</c:f>
              <c:numCache>
                <c:formatCode>General</c:formatCode>
                <c:ptCount val="19"/>
                <c:pt idx="0">
                  <c:v>0.25</c:v>
                </c:pt>
                <c:pt idx="1">
                  <c:v>0</c:v>
                </c:pt>
                <c:pt idx="2">
                  <c:v>0.25</c:v>
                </c:pt>
                <c:pt idx="3">
                  <c:v>0</c:v>
                </c:pt>
                <c:pt idx="4">
                  <c:v>0.25</c:v>
                </c:pt>
                <c:pt idx="5">
                  <c:v>0</c:v>
                </c:pt>
                <c:pt idx="6">
                  <c:v>0.25</c:v>
                </c:pt>
                <c:pt idx="7">
                  <c:v>0</c:v>
                </c:pt>
                <c:pt idx="8">
                  <c:v>0.25</c:v>
                </c:pt>
                <c:pt idx="9">
                  <c:v>0</c:v>
                </c:pt>
                <c:pt idx="10">
                  <c:v>0.25</c:v>
                </c:pt>
                <c:pt idx="11">
                  <c:v>0</c:v>
                </c:pt>
                <c:pt idx="12">
                  <c:v>0.25</c:v>
                </c:pt>
                <c:pt idx="13">
                  <c:v>0</c:v>
                </c:pt>
                <c:pt idx="14">
                  <c:v>0.25</c:v>
                </c:pt>
                <c:pt idx="15">
                  <c:v>0</c:v>
                </c:pt>
                <c:pt idx="16">
                  <c:v>0.25</c:v>
                </c:pt>
                <c:pt idx="17">
                  <c:v>0</c:v>
                </c:pt>
                <c:pt idx="18">
                  <c:v>0.25</c:v>
                </c:pt>
              </c:numCache>
            </c:numRef>
          </c:val>
          <c:extLst>
            <c:ext xmlns:c16="http://schemas.microsoft.com/office/drawing/2014/chart" uri="{C3380CC4-5D6E-409C-BE32-E72D297353CC}">
              <c16:uniqueId val="{00000001-C64D-48FC-B2E8-8244A8EA01E7}"/>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92D050"/>
            </a:solidFill>
          </c:spPr>
          <c:invertIfNegative val="0"/>
          <c:dPt>
            <c:idx val="4"/>
            <c:invertIfNegative val="0"/>
            <c:bubble3D val="0"/>
            <c:spPr>
              <a:solidFill>
                <a:srgbClr val="92D050"/>
              </a:solidFill>
            </c:spPr>
            <c:extLst>
              <c:ext xmlns:c16="http://schemas.microsoft.com/office/drawing/2014/chart" uri="{C3380CC4-5D6E-409C-BE32-E72D297353CC}">
                <c16:uniqueId val="{00000000-918A-41CC-A41F-D5D46F2D636B}"/>
              </c:ext>
            </c:extLst>
          </c:dPt>
          <c:dLbls>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Sheet1!$A$2:$A$20</c:f>
              <c:strCache>
                <c:ptCount val="19"/>
                <c:pt idx="0">
                  <c:v>Fayetteville - NC</c:v>
                </c:pt>
                <c:pt idx="1">
                  <c:v>Winchester - VA</c:v>
                </c:pt>
                <c:pt idx="2">
                  <c:v>Charlotte - NC</c:v>
                </c:pt>
                <c:pt idx="3">
                  <c:v>Greenville - NC</c:v>
                </c:pt>
                <c:pt idx="4">
                  <c:v>Hagerstown - MD</c:v>
                </c:pt>
                <c:pt idx="5">
                  <c:v>Hickory - NC</c:v>
                </c:pt>
                <c:pt idx="6">
                  <c:v>Lynchburg - VA</c:v>
                </c:pt>
                <c:pt idx="7">
                  <c:v>Salisbury - MD</c:v>
                </c:pt>
                <c:pt idx="8">
                  <c:v>Greensboro - NC</c:v>
                </c:pt>
                <c:pt idx="9">
                  <c:v>Richmond - VA</c:v>
                </c:pt>
                <c:pt idx="10">
                  <c:v>Norfolk - VA</c:v>
                </c:pt>
                <c:pt idx="11">
                  <c:v>Weirton-Steubenville - WV</c:v>
                </c:pt>
                <c:pt idx="12">
                  <c:v>Washington - DC</c:v>
                </c:pt>
                <c:pt idx="13">
                  <c:v>Morgantown - WV</c:v>
                </c:pt>
                <c:pt idx="14">
                  <c:v>Charlottesville - VA</c:v>
                </c:pt>
                <c:pt idx="15">
                  <c:v>Baltimore - MD</c:v>
                </c:pt>
                <c:pt idx="16">
                  <c:v>Cumberland - MD</c:v>
                </c:pt>
                <c:pt idx="17">
                  <c:v>Rocky Mount - NC</c:v>
                </c:pt>
                <c:pt idx="18">
                  <c:v>California-Lexington Park - MD</c:v>
                </c:pt>
              </c:strCache>
            </c:strRef>
          </c:cat>
          <c:val>
            <c:numRef>
              <c:f>Sheet1!$B$2:$B$20</c:f>
              <c:numCache>
                <c:formatCode>0.0%</c:formatCode>
                <c:ptCount val="19"/>
                <c:pt idx="0">
                  <c:v>3.6958560347557103E-2</c:v>
                </c:pt>
                <c:pt idx="1">
                  <c:v>3.7705805152654599E-2</c:v>
                </c:pt>
                <c:pt idx="2">
                  <c:v>3.7976499646902098E-2</c:v>
                </c:pt>
                <c:pt idx="3">
                  <c:v>3.8193084299564403E-2</c:v>
                </c:pt>
                <c:pt idx="4">
                  <c:v>3.89851368963718E-2</c:v>
                </c:pt>
                <c:pt idx="5">
                  <c:v>4.0822535753250101E-2</c:v>
                </c:pt>
                <c:pt idx="6">
                  <c:v>4.4149998575448997E-2</c:v>
                </c:pt>
                <c:pt idx="7">
                  <c:v>4.4386096298694597E-2</c:v>
                </c:pt>
                <c:pt idx="8">
                  <c:v>4.72529046237469E-2</c:v>
                </c:pt>
                <c:pt idx="9">
                  <c:v>4.8124972730875001E-2</c:v>
                </c:pt>
                <c:pt idx="10">
                  <c:v>4.9349341541528702E-2</c:v>
                </c:pt>
                <c:pt idx="11">
                  <c:v>5.0622377544641502E-2</c:v>
                </c:pt>
                <c:pt idx="12">
                  <c:v>5.1311209797859199E-2</c:v>
                </c:pt>
                <c:pt idx="13">
                  <c:v>5.1338907331228298E-2</c:v>
                </c:pt>
                <c:pt idx="14">
                  <c:v>5.4397035390138598E-2</c:v>
                </c:pt>
                <c:pt idx="15">
                  <c:v>5.69055117666721E-2</c:v>
                </c:pt>
                <c:pt idx="16">
                  <c:v>6.5723016858100905E-2</c:v>
                </c:pt>
                <c:pt idx="17">
                  <c:v>6.8341650068759904E-2</c:v>
                </c:pt>
                <c:pt idx="18">
                  <c:v>6.9379560649395003E-2</c:v>
                </c:pt>
              </c:numCache>
            </c:numRef>
          </c:val>
          <c:extLst>
            <c:ext xmlns:c16="http://schemas.microsoft.com/office/drawing/2014/chart" uri="{C3380CC4-5D6E-409C-BE32-E72D297353CC}">
              <c16:uniqueId val="{00000003-C64D-48FC-B2E8-8244A8EA01E7}"/>
            </c:ext>
          </c:extLst>
        </c:ser>
        <c:ser>
          <c:idx val="1"/>
          <c:order val="1"/>
          <c:tx>
            <c:strRef>
              <c:f>Sheet1!$C$1</c:f>
              <c:strCache>
                <c:ptCount val="1"/>
                <c:pt idx="0">
                  <c:v>Column3</c:v>
                </c:pt>
              </c:strCache>
            </c:strRef>
          </c:tx>
          <c:spPr>
            <a:noFill/>
            <a:ln>
              <a:noFill/>
            </a:ln>
          </c:spPr>
          <c:invertIfNegative val="0"/>
          <c:cat>
            <c:strRef>
              <c:f>Sheet1!$A$2:$A$20</c:f>
              <c:strCache>
                <c:ptCount val="19"/>
                <c:pt idx="0">
                  <c:v>Fayetteville - NC</c:v>
                </c:pt>
                <c:pt idx="1">
                  <c:v>Winchester - VA</c:v>
                </c:pt>
                <c:pt idx="2">
                  <c:v>Charlotte - NC</c:v>
                </c:pt>
                <c:pt idx="3">
                  <c:v>Greenville - NC</c:v>
                </c:pt>
                <c:pt idx="4">
                  <c:v>Hagerstown - MD</c:v>
                </c:pt>
                <c:pt idx="5">
                  <c:v>Hickory - NC</c:v>
                </c:pt>
                <c:pt idx="6">
                  <c:v>Lynchburg - VA</c:v>
                </c:pt>
                <c:pt idx="7">
                  <c:v>Salisbury - MD</c:v>
                </c:pt>
                <c:pt idx="8">
                  <c:v>Greensboro - NC</c:v>
                </c:pt>
                <c:pt idx="9">
                  <c:v>Richmond - VA</c:v>
                </c:pt>
                <c:pt idx="10">
                  <c:v>Norfolk - VA</c:v>
                </c:pt>
                <c:pt idx="11">
                  <c:v>Weirton-Steubenville - WV</c:v>
                </c:pt>
                <c:pt idx="12">
                  <c:v>Washington - DC</c:v>
                </c:pt>
                <c:pt idx="13">
                  <c:v>Morgantown - WV</c:v>
                </c:pt>
                <c:pt idx="14">
                  <c:v>Charlottesville - VA</c:v>
                </c:pt>
                <c:pt idx="15">
                  <c:v>Baltimore - MD</c:v>
                </c:pt>
                <c:pt idx="16">
                  <c:v>Cumberland - MD</c:v>
                </c:pt>
                <c:pt idx="17">
                  <c:v>Rocky Mount - NC</c:v>
                </c:pt>
                <c:pt idx="18">
                  <c:v>California-Lexington Park - MD</c:v>
                </c:pt>
              </c:strCache>
            </c:strRef>
          </c:cat>
          <c:val>
            <c:numRef>
              <c:f>Sheet1!$C$2:$C$20</c:f>
              <c:numCache>
                <c:formatCode>0.00%</c:formatCode>
                <c:ptCount val="19"/>
                <c:pt idx="0">
                  <c:v>4.8000000000000001E-2</c:v>
                </c:pt>
                <c:pt idx="1">
                  <c:v>4.8000000000000001E-2</c:v>
                </c:pt>
                <c:pt idx="2">
                  <c:v>4.9000000000000002E-2</c:v>
                </c:pt>
                <c:pt idx="3">
                  <c:v>0.05</c:v>
                </c:pt>
                <c:pt idx="4">
                  <c:v>5.0999999999999997E-2</c:v>
                </c:pt>
                <c:pt idx="5">
                  <c:v>5.2999999999999999E-2</c:v>
                </c:pt>
                <c:pt idx="6">
                  <c:v>5.5E-2</c:v>
                </c:pt>
                <c:pt idx="7">
                  <c:v>5.5E-2</c:v>
                </c:pt>
                <c:pt idx="8">
                  <c:v>5.5E-2</c:v>
                </c:pt>
                <c:pt idx="9">
                  <c:v>5.6000000000000001E-2</c:v>
                </c:pt>
                <c:pt idx="10">
                  <c:v>5.7000000000000002E-2</c:v>
                </c:pt>
                <c:pt idx="11">
                  <c:v>5.8000000000000003E-2</c:v>
                </c:pt>
                <c:pt idx="12">
                  <c:v>5.8000000000000003E-2</c:v>
                </c:pt>
                <c:pt idx="13">
                  <c:v>0.06</c:v>
                </c:pt>
                <c:pt idx="14">
                  <c:v>6.0999999999999999E-2</c:v>
                </c:pt>
                <c:pt idx="15" formatCode="0.0%">
                  <c:v>6.2E-2</c:v>
                </c:pt>
                <c:pt idx="16" formatCode="0.0%">
                  <c:v>6.3E-2</c:v>
                </c:pt>
                <c:pt idx="17" formatCode="0.0%">
                  <c:v>6.6000000000000003E-2</c:v>
                </c:pt>
                <c:pt idx="18" formatCode="0.0%">
                  <c:v>6.8000000000000005E-2</c:v>
                </c:pt>
              </c:numCache>
            </c:numRef>
          </c:val>
          <c:extLst>
            <c:ext xmlns:c16="http://schemas.microsoft.com/office/drawing/2014/chart" uri="{C3380CC4-5D6E-409C-BE32-E72D297353CC}">
              <c16:uniqueId val="{00000013-C64D-48FC-B2E8-8244A8EA01E7}"/>
            </c:ext>
          </c:extLst>
        </c:ser>
        <c:dLbls>
          <c:showLegendKey val="0"/>
          <c:showVal val="0"/>
          <c:showCatName val="0"/>
          <c:showSerName val="0"/>
          <c:showPercent val="0"/>
          <c:showBubbleSize val="0"/>
        </c:dLbls>
        <c:gapWidth val="20"/>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60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8.0000000000000016E-2"/>
          <c:min val="0"/>
        </c:scaling>
        <c:delete val="0"/>
        <c:axPos val="b"/>
        <c:majorGridlines/>
        <c:numFmt formatCode="#,##0%_);[Red]\(#,##0%\)" sourceLinked="0"/>
        <c:majorTickMark val="out"/>
        <c:minorTickMark val="none"/>
        <c:tickLblPos val="low"/>
        <c:txPr>
          <a:bodyPr/>
          <a:lstStyle/>
          <a:p>
            <a:pPr>
              <a:defRPr sz="1600"/>
            </a:pPr>
            <a:endParaRPr lang="en-US"/>
          </a:p>
        </c:txPr>
        <c:crossAx val="124140928"/>
        <c:crossesAt val="1"/>
        <c:crossBetween val="between"/>
        <c:majorUnit val="2.0000000000000004E-2"/>
      </c:valAx>
      <c:valAx>
        <c:axId val="124516992"/>
        <c:scaling>
          <c:orientation val="minMax"/>
          <c:max val="0.1"/>
        </c:scaling>
        <c:delete val="1"/>
        <c:axPos val="t"/>
        <c:numFmt formatCode="0.0%"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222657838916121"/>
          <c:y val="0.17055774278215224"/>
          <c:w val="0.46916811406477604"/>
          <c:h val="0.67371551472732571"/>
        </c:manualLayout>
      </c:layout>
      <c:barChart>
        <c:barDir val="bar"/>
        <c:grouping val="stacked"/>
        <c:varyColors val="0"/>
        <c:ser>
          <c:idx val="3"/>
          <c:order val="2"/>
          <c:tx>
            <c:strRef>
              <c:f>Sheet1!$D$1</c:f>
              <c:strCache>
                <c:ptCount val="1"/>
                <c:pt idx="0">
                  <c:v>Column4</c:v>
                </c:pt>
              </c:strCache>
            </c:strRef>
          </c:tx>
          <c:spPr>
            <a:solidFill>
              <a:schemeClr val="bg1">
                <a:lumMod val="85000"/>
                <a:alpha val="33000"/>
              </a:schemeClr>
            </a:solidFill>
          </c:spPr>
          <c:invertIfNegative val="0"/>
          <c:cat>
            <c:strRef>
              <c:f>Sheet1!$A$2:$A$19</c:f>
              <c:strCache>
                <c:ptCount val="18"/>
                <c:pt idx="0">
                  <c:v>Asheville - NC</c:v>
                </c:pt>
                <c:pt idx="1">
                  <c:v>Wilmington - NC</c:v>
                </c:pt>
                <c:pt idx="2">
                  <c:v>Charleston - WV</c:v>
                </c:pt>
                <c:pt idx="3">
                  <c:v>Jacksonville - NC</c:v>
                </c:pt>
                <c:pt idx="4">
                  <c:v>Wheeling - WV</c:v>
                </c:pt>
                <c:pt idx="5">
                  <c:v>Huntington - WV</c:v>
                </c:pt>
                <c:pt idx="6">
                  <c:v>Burlington - NC</c:v>
                </c:pt>
                <c:pt idx="7">
                  <c:v>Durham - NC</c:v>
                </c:pt>
                <c:pt idx="8">
                  <c:v>New Bern - NC</c:v>
                </c:pt>
                <c:pt idx="9">
                  <c:v>Beckley - WV</c:v>
                </c:pt>
                <c:pt idx="10">
                  <c:v>Raleigh - NC</c:v>
                </c:pt>
                <c:pt idx="11">
                  <c:v>Harrisonburg - VA</c:v>
                </c:pt>
                <c:pt idx="12">
                  <c:v>Parkersburg - WV</c:v>
                </c:pt>
                <c:pt idx="13">
                  <c:v>Roanoke - VA</c:v>
                </c:pt>
                <c:pt idx="14">
                  <c:v>Winston-Salem - NC</c:v>
                </c:pt>
                <c:pt idx="15">
                  <c:v>Staunton-Waynesboro - VA</c:v>
                </c:pt>
                <c:pt idx="16">
                  <c:v>Goldsboro - NC</c:v>
                </c:pt>
                <c:pt idx="17">
                  <c:v>Blacksburg - VA</c:v>
                </c:pt>
              </c:strCache>
            </c:strRef>
          </c:cat>
          <c:val>
            <c:numRef>
              <c:f>Sheet1!$D$2:$D$19</c:f>
              <c:numCache>
                <c:formatCode>0.0%</c:formatCode>
                <c:ptCount val="18"/>
                <c:pt idx="0">
                  <c:v>0</c:v>
                </c:pt>
                <c:pt idx="1">
                  <c:v>-0.25</c:v>
                </c:pt>
                <c:pt idx="2">
                  <c:v>0</c:v>
                </c:pt>
                <c:pt idx="3">
                  <c:v>-0.25</c:v>
                </c:pt>
                <c:pt idx="4">
                  <c:v>0</c:v>
                </c:pt>
                <c:pt idx="5">
                  <c:v>-0.25</c:v>
                </c:pt>
                <c:pt idx="6">
                  <c:v>0</c:v>
                </c:pt>
                <c:pt idx="7">
                  <c:v>-0.25</c:v>
                </c:pt>
                <c:pt idx="8">
                  <c:v>0</c:v>
                </c:pt>
                <c:pt idx="9">
                  <c:v>-0.25</c:v>
                </c:pt>
                <c:pt idx="10">
                  <c:v>0</c:v>
                </c:pt>
                <c:pt idx="11">
                  <c:v>-0.25</c:v>
                </c:pt>
                <c:pt idx="12">
                  <c:v>0</c:v>
                </c:pt>
                <c:pt idx="13">
                  <c:v>-0.25</c:v>
                </c:pt>
                <c:pt idx="14">
                  <c:v>0</c:v>
                </c:pt>
                <c:pt idx="15">
                  <c:v>-0.25</c:v>
                </c:pt>
                <c:pt idx="16">
                  <c:v>0</c:v>
                </c:pt>
                <c:pt idx="17">
                  <c:v>-0.25</c:v>
                </c:pt>
              </c:numCache>
            </c:numRef>
          </c:val>
          <c:extLst>
            <c:ext xmlns:c16="http://schemas.microsoft.com/office/drawing/2014/chart" uri="{C3380CC4-5D6E-409C-BE32-E72D297353CC}">
              <c16:uniqueId val="{00000000-D49E-4325-A914-146CD09D7536}"/>
            </c:ext>
          </c:extLst>
        </c:ser>
        <c:ser>
          <c:idx val="2"/>
          <c:order val="3"/>
          <c:tx>
            <c:strRef>
              <c:f>Sheet1!$E$1</c:f>
              <c:strCache>
                <c:ptCount val="1"/>
                <c:pt idx="0">
                  <c:v>Zebra</c:v>
                </c:pt>
              </c:strCache>
            </c:strRef>
          </c:tx>
          <c:spPr>
            <a:solidFill>
              <a:schemeClr val="bg1">
                <a:lumMod val="85000"/>
                <a:alpha val="33000"/>
              </a:schemeClr>
            </a:solidFill>
          </c:spPr>
          <c:invertIfNegative val="0"/>
          <c:cat>
            <c:strRef>
              <c:f>Sheet1!$A$2:$A$19</c:f>
              <c:strCache>
                <c:ptCount val="18"/>
                <c:pt idx="0">
                  <c:v>Asheville - NC</c:v>
                </c:pt>
                <c:pt idx="1">
                  <c:v>Wilmington - NC</c:v>
                </c:pt>
                <c:pt idx="2">
                  <c:v>Charleston - WV</c:v>
                </c:pt>
                <c:pt idx="3">
                  <c:v>Jacksonville - NC</c:v>
                </c:pt>
                <c:pt idx="4">
                  <c:v>Wheeling - WV</c:v>
                </c:pt>
                <c:pt idx="5">
                  <c:v>Huntington - WV</c:v>
                </c:pt>
                <c:pt idx="6">
                  <c:v>Burlington - NC</c:v>
                </c:pt>
                <c:pt idx="7">
                  <c:v>Durham - NC</c:v>
                </c:pt>
                <c:pt idx="8">
                  <c:v>New Bern - NC</c:v>
                </c:pt>
                <c:pt idx="9">
                  <c:v>Beckley - WV</c:v>
                </c:pt>
                <c:pt idx="10">
                  <c:v>Raleigh - NC</c:v>
                </c:pt>
                <c:pt idx="11">
                  <c:v>Harrisonburg - VA</c:v>
                </c:pt>
                <c:pt idx="12">
                  <c:v>Parkersburg - WV</c:v>
                </c:pt>
                <c:pt idx="13">
                  <c:v>Roanoke - VA</c:v>
                </c:pt>
                <c:pt idx="14">
                  <c:v>Winston-Salem - NC</c:v>
                </c:pt>
                <c:pt idx="15">
                  <c:v>Staunton-Waynesboro - VA</c:v>
                </c:pt>
                <c:pt idx="16">
                  <c:v>Goldsboro - NC</c:v>
                </c:pt>
                <c:pt idx="17">
                  <c:v>Blacksburg - VA</c:v>
                </c:pt>
              </c:strCache>
            </c:strRef>
          </c:cat>
          <c:val>
            <c:numRef>
              <c:f>Sheet1!$E$2:$E$19</c:f>
              <c:numCache>
                <c:formatCode>General</c:formatCode>
                <c:ptCount val="18"/>
                <c:pt idx="0">
                  <c:v>0</c:v>
                </c:pt>
                <c:pt idx="1">
                  <c:v>0.25</c:v>
                </c:pt>
                <c:pt idx="2">
                  <c:v>0</c:v>
                </c:pt>
                <c:pt idx="3">
                  <c:v>0.25</c:v>
                </c:pt>
                <c:pt idx="4">
                  <c:v>0</c:v>
                </c:pt>
                <c:pt idx="5">
                  <c:v>0.25</c:v>
                </c:pt>
                <c:pt idx="6">
                  <c:v>0</c:v>
                </c:pt>
                <c:pt idx="7">
                  <c:v>0.25</c:v>
                </c:pt>
                <c:pt idx="8">
                  <c:v>0</c:v>
                </c:pt>
                <c:pt idx="9">
                  <c:v>0.25</c:v>
                </c:pt>
                <c:pt idx="10">
                  <c:v>0</c:v>
                </c:pt>
                <c:pt idx="11">
                  <c:v>0.25</c:v>
                </c:pt>
                <c:pt idx="12">
                  <c:v>0</c:v>
                </c:pt>
                <c:pt idx="13">
                  <c:v>0.25</c:v>
                </c:pt>
                <c:pt idx="14">
                  <c:v>0</c:v>
                </c:pt>
                <c:pt idx="15">
                  <c:v>0.25</c:v>
                </c:pt>
                <c:pt idx="16">
                  <c:v>0</c:v>
                </c:pt>
                <c:pt idx="17">
                  <c:v>0.25</c:v>
                </c:pt>
              </c:numCache>
            </c:numRef>
          </c:val>
          <c:extLst>
            <c:ext xmlns:c16="http://schemas.microsoft.com/office/drawing/2014/chart" uri="{C3380CC4-5D6E-409C-BE32-E72D297353CC}">
              <c16:uniqueId val="{00000001-D49E-4325-A914-146CD09D7536}"/>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92D050"/>
            </a:solidFill>
          </c:spPr>
          <c:invertIfNegative val="0"/>
          <c:dPt>
            <c:idx val="4"/>
            <c:invertIfNegative val="0"/>
            <c:bubble3D val="0"/>
            <c:extLst>
              <c:ext xmlns:c16="http://schemas.microsoft.com/office/drawing/2014/chart" uri="{C3380CC4-5D6E-409C-BE32-E72D297353CC}">
                <c16:uniqueId val="{00000002-D49E-4325-A914-146CD09D7536}"/>
              </c:ext>
            </c:extLst>
          </c:dPt>
          <c:dLbls>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Sheet1!$A$2:$A$19</c:f>
              <c:strCache>
                <c:ptCount val="18"/>
                <c:pt idx="0">
                  <c:v>Asheville - NC</c:v>
                </c:pt>
                <c:pt idx="1">
                  <c:v>Wilmington - NC</c:v>
                </c:pt>
                <c:pt idx="2">
                  <c:v>Charleston - WV</c:v>
                </c:pt>
                <c:pt idx="3">
                  <c:v>Jacksonville - NC</c:v>
                </c:pt>
                <c:pt idx="4">
                  <c:v>Wheeling - WV</c:v>
                </c:pt>
                <c:pt idx="5">
                  <c:v>Huntington - WV</c:v>
                </c:pt>
                <c:pt idx="6">
                  <c:v>Burlington - NC</c:v>
                </c:pt>
                <c:pt idx="7">
                  <c:v>Durham - NC</c:v>
                </c:pt>
                <c:pt idx="8">
                  <c:v>New Bern - NC</c:v>
                </c:pt>
                <c:pt idx="9">
                  <c:v>Beckley - WV</c:v>
                </c:pt>
                <c:pt idx="10">
                  <c:v>Raleigh - NC</c:v>
                </c:pt>
                <c:pt idx="11">
                  <c:v>Harrisonburg - VA</c:v>
                </c:pt>
                <c:pt idx="12">
                  <c:v>Parkersburg - WV</c:v>
                </c:pt>
                <c:pt idx="13">
                  <c:v>Roanoke - VA</c:v>
                </c:pt>
                <c:pt idx="14">
                  <c:v>Winston-Salem - NC</c:v>
                </c:pt>
                <c:pt idx="15">
                  <c:v>Staunton-Waynesboro - VA</c:v>
                </c:pt>
                <c:pt idx="16">
                  <c:v>Goldsboro - NC</c:v>
                </c:pt>
                <c:pt idx="17">
                  <c:v>Blacksburg - VA</c:v>
                </c:pt>
              </c:strCache>
            </c:strRef>
          </c:cat>
          <c:val>
            <c:numRef>
              <c:f>Sheet1!$B$2:$B$19</c:f>
              <c:numCache>
                <c:formatCode>0.0%</c:formatCode>
                <c:ptCount val="18"/>
                <c:pt idx="0">
                  <c:v>1.5710884705185901E-2</c:v>
                </c:pt>
                <c:pt idx="1">
                  <c:v>1.5909757465124099E-2</c:v>
                </c:pt>
                <c:pt idx="2">
                  <c:v>1.7275324091315301E-2</c:v>
                </c:pt>
                <c:pt idx="3">
                  <c:v>1.8195325508713701E-2</c:v>
                </c:pt>
                <c:pt idx="4">
                  <c:v>1.8753658980131101E-2</c:v>
                </c:pt>
                <c:pt idx="5">
                  <c:v>2.23391018807888E-2</c:v>
                </c:pt>
                <c:pt idx="6">
                  <c:v>2.2638035938143699E-2</c:v>
                </c:pt>
                <c:pt idx="7">
                  <c:v>2.3748440667986901E-2</c:v>
                </c:pt>
                <c:pt idx="8">
                  <c:v>2.3943308740854301E-2</c:v>
                </c:pt>
                <c:pt idx="9">
                  <c:v>2.5344131514430001E-2</c:v>
                </c:pt>
                <c:pt idx="10">
                  <c:v>2.60659046471119E-2</c:v>
                </c:pt>
                <c:pt idx="11">
                  <c:v>2.65144426375628E-2</c:v>
                </c:pt>
                <c:pt idx="12">
                  <c:v>2.8238097205758102E-2</c:v>
                </c:pt>
                <c:pt idx="13">
                  <c:v>2.8424505144357699E-2</c:v>
                </c:pt>
                <c:pt idx="14">
                  <c:v>3.1060874462127699E-2</c:v>
                </c:pt>
                <c:pt idx="15">
                  <c:v>3.3555734902620302E-2</c:v>
                </c:pt>
                <c:pt idx="16">
                  <c:v>3.4986425191164003E-2</c:v>
                </c:pt>
                <c:pt idx="17">
                  <c:v>3.5926211625337601E-2</c:v>
                </c:pt>
              </c:numCache>
            </c:numRef>
          </c:val>
          <c:extLst>
            <c:ext xmlns:c16="http://schemas.microsoft.com/office/drawing/2014/chart" uri="{C3380CC4-5D6E-409C-BE32-E72D297353CC}">
              <c16:uniqueId val="{00000003-D49E-4325-A914-146CD09D7536}"/>
            </c:ext>
          </c:extLst>
        </c:ser>
        <c:ser>
          <c:idx val="1"/>
          <c:order val="1"/>
          <c:tx>
            <c:strRef>
              <c:f>Sheet1!$C$1</c:f>
              <c:strCache>
                <c:ptCount val="1"/>
                <c:pt idx="0">
                  <c:v>Column3</c:v>
                </c:pt>
              </c:strCache>
            </c:strRef>
          </c:tx>
          <c:spPr>
            <a:noFill/>
            <a:ln>
              <a:noFill/>
            </a:ln>
          </c:spPr>
          <c:invertIfNegative val="0"/>
          <c:cat>
            <c:strRef>
              <c:f>Sheet1!$A$2:$A$19</c:f>
              <c:strCache>
                <c:ptCount val="18"/>
                <c:pt idx="0">
                  <c:v>Asheville - NC</c:v>
                </c:pt>
                <c:pt idx="1">
                  <c:v>Wilmington - NC</c:v>
                </c:pt>
                <c:pt idx="2">
                  <c:v>Charleston - WV</c:v>
                </c:pt>
                <c:pt idx="3">
                  <c:v>Jacksonville - NC</c:v>
                </c:pt>
                <c:pt idx="4">
                  <c:v>Wheeling - WV</c:v>
                </c:pt>
                <c:pt idx="5">
                  <c:v>Huntington - WV</c:v>
                </c:pt>
                <c:pt idx="6">
                  <c:v>Burlington - NC</c:v>
                </c:pt>
                <c:pt idx="7">
                  <c:v>Durham - NC</c:v>
                </c:pt>
                <c:pt idx="8">
                  <c:v>New Bern - NC</c:v>
                </c:pt>
                <c:pt idx="9">
                  <c:v>Beckley - WV</c:v>
                </c:pt>
                <c:pt idx="10">
                  <c:v>Raleigh - NC</c:v>
                </c:pt>
                <c:pt idx="11">
                  <c:v>Harrisonburg - VA</c:v>
                </c:pt>
                <c:pt idx="12">
                  <c:v>Parkersburg - WV</c:v>
                </c:pt>
                <c:pt idx="13">
                  <c:v>Roanoke - VA</c:v>
                </c:pt>
                <c:pt idx="14">
                  <c:v>Winston-Salem - NC</c:v>
                </c:pt>
                <c:pt idx="15">
                  <c:v>Staunton-Waynesboro - VA</c:v>
                </c:pt>
                <c:pt idx="16">
                  <c:v>Goldsboro - NC</c:v>
                </c:pt>
                <c:pt idx="17">
                  <c:v>Blacksburg - VA</c:v>
                </c:pt>
              </c:strCache>
            </c:strRef>
          </c:cat>
          <c:val>
            <c:numRef>
              <c:f>Sheet1!$C$2:$C$19</c:f>
              <c:numCache>
                <c:formatCode>0.00%</c:formatCode>
                <c:ptCount val="18"/>
                <c:pt idx="0">
                  <c:v>4.8000000000000001E-2</c:v>
                </c:pt>
                <c:pt idx="1">
                  <c:v>4.8000000000000001E-2</c:v>
                </c:pt>
                <c:pt idx="2">
                  <c:v>4.9000000000000002E-2</c:v>
                </c:pt>
                <c:pt idx="3">
                  <c:v>0.05</c:v>
                </c:pt>
                <c:pt idx="4">
                  <c:v>5.0999999999999997E-2</c:v>
                </c:pt>
                <c:pt idx="5">
                  <c:v>5.2999999999999999E-2</c:v>
                </c:pt>
                <c:pt idx="6">
                  <c:v>5.5E-2</c:v>
                </c:pt>
                <c:pt idx="7">
                  <c:v>5.5E-2</c:v>
                </c:pt>
                <c:pt idx="8">
                  <c:v>5.5E-2</c:v>
                </c:pt>
                <c:pt idx="9">
                  <c:v>5.6000000000000001E-2</c:v>
                </c:pt>
                <c:pt idx="10">
                  <c:v>5.7000000000000002E-2</c:v>
                </c:pt>
                <c:pt idx="11">
                  <c:v>5.8000000000000003E-2</c:v>
                </c:pt>
                <c:pt idx="12">
                  <c:v>5.8000000000000003E-2</c:v>
                </c:pt>
                <c:pt idx="13">
                  <c:v>0.06</c:v>
                </c:pt>
                <c:pt idx="14">
                  <c:v>6.0999999999999999E-2</c:v>
                </c:pt>
                <c:pt idx="15" formatCode="0.0%">
                  <c:v>6.2E-2</c:v>
                </c:pt>
                <c:pt idx="16" formatCode="0.0%">
                  <c:v>6.3E-2</c:v>
                </c:pt>
                <c:pt idx="17" formatCode="0.0%">
                  <c:v>6.6000000000000003E-2</c:v>
                </c:pt>
              </c:numCache>
            </c:numRef>
          </c:val>
          <c:extLst>
            <c:ext xmlns:c16="http://schemas.microsoft.com/office/drawing/2014/chart" uri="{C3380CC4-5D6E-409C-BE32-E72D297353CC}">
              <c16:uniqueId val="{00000004-D49E-4325-A914-146CD09D7536}"/>
            </c:ext>
          </c:extLst>
        </c:ser>
        <c:dLbls>
          <c:showLegendKey val="0"/>
          <c:showVal val="0"/>
          <c:showCatName val="0"/>
          <c:showSerName val="0"/>
          <c:showPercent val="0"/>
          <c:showBubbleSize val="0"/>
        </c:dLbls>
        <c:gapWidth val="20"/>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60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8.0000000000000016E-2"/>
          <c:min val="0"/>
        </c:scaling>
        <c:delete val="0"/>
        <c:axPos val="b"/>
        <c:majorGridlines/>
        <c:numFmt formatCode="#,##0%_);[Red]\(#,##0%\)" sourceLinked="0"/>
        <c:majorTickMark val="out"/>
        <c:minorTickMark val="none"/>
        <c:tickLblPos val="low"/>
        <c:txPr>
          <a:bodyPr/>
          <a:lstStyle/>
          <a:p>
            <a:pPr>
              <a:defRPr sz="1600"/>
            </a:pPr>
            <a:endParaRPr lang="en-US"/>
          </a:p>
        </c:txPr>
        <c:crossAx val="124140928"/>
        <c:crossesAt val="1"/>
        <c:crossBetween val="between"/>
        <c:majorUnit val="2.0000000000000004E-2"/>
      </c:valAx>
      <c:valAx>
        <c:axId val="124516992"/>
        <c:scaling>
          <c:orientation val="minMax"/>
          <c:max val="0.1"/>
        </c:scaling>
        <c:delete val="1"/>
        <c:axPos val="t"/>
        <c:numFmt formatCode="0.0%"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546282393784275E-2"/>
          <c:y val="3.0514920612845733E-2"/>
          <c:w val="0.89909793136379679"/>
          <c:h val="0.7810429491768075"/>
        </c:manualLayout>
      </c:layout>
      <c:barChart>
        <c:barDir val="col"/>
        <c:grouping val="clustered"/>
        <c:varyColors val="0"/>
        <c:ser>
          <c:idx val="3"/>
          <c:order val="3"/>
          <c:tx>
            <c:strRef>
              <c:f>'3_V'!$W$1</c:f>
              <c:strCache>
                <c:ptCount val="1"/>
                <c:pt idx="0">
                  <c:v>zebra</c:v>
                </c:pt>
              </c:strCache>
            </c:strRef>
          </c:tx>
          <c:spPr>
            <a:solidFill>
              <a:srgbClr val="D9D9D9">
                <a:alpha val="32941"/>
              </a:srgbClr>
            </a:solidFill>
            <a:ln>
              <a:noFill/>
            </a:ln>
            <a:effectLst/>
          </c:spPr>
          <c:invertIfNegative val="0"/>
          <c:cat>
            <c:numRef>
              <c:f>'3_V'!$S$6:$S$69</c:f>
              <c:numCache>
                <c:formatCode>m/d/yyyy</c:formatCode>
                <c:ptCount val="64"/>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pt idx="60">
                  <c:v>44562</c:v>
                </c:pt>
              </c:numCache>
            </c:numRef>
          </c:cat>
          <c:val>
            <c:numRef>
              <c:f>'3_V'!$W$6:$W$69</c:f>
              <c:numCache>
                <c:formatCode>General</c:formatCode>
                <c:ptCount val="64"/>
                <c:pt idx="0">
                  <c:v>1000000000</c:v>
                </c:pt>
                <c:pt idx="1">
                  <c:v>1000000000</c:v>
                </c:pt>
                <c:pt idx="2">
                  <c:v>1000000000</c:v>
                </c:pt>
                <c:pt idx="3">
                  <c:v>1000000000</c:v>
                </c:pt>
                <c:pt idx="4">
                  <c:v>0</c:v>
                </c:pt>
                <c:pt idx="5">
                  <c:v>0</c:v>
                </c:pt>
                <c:pt idx="6">
                  <c:v>0</c:v>
                </c:pt>
                <c:pt idx="7">
                  <c:v>0</c:v>
                </c:pt>
                <c:pt idx="8">
                  <c:v>1000000000</c:v>
                </c:pt>
                <c:pt idx="9">
                  <c:v>1000000000</c:v>
                </c:pt>
                <c:pt idx="10">
                  <c:v>1000000000</c:v>
                </c:pt>
                <c:pt idx="11">
                  <c:v>1000000000</c:v>
                </c:pt>
                <c:pt idx="12">
                  <c:v>0</c:v>
                </c:pt>
                <c:pt idx="13">
                  <c:v>0</c:v>
                </c:pt>
                <c:pt idx="14">
                  <c:v>0</c:v>
                </c:pt>
                <c:pt idx="15">
                  <c:v>0</c:v>
                </c:pt>
                <c:pt idx="16">
                  <c:v>1000000000</c:v>
                </c:pt>
                <c:pt idx="17">
                  <c:v>1000000000</c:v>
                </c:pt>
                <c:pt idx="18">
                  <c:v>1000000000</c:v>
                </c:pt>
                <c:pt idx="19">
                  <c:v>1000000000</c:v>
                </c:pt>
                <c:pt idx="20">
                  <c:v>0</c:v>
                </c:pt>
                <c:pt idx="21">
                  <c:v>0</c:v>
                </c:pt>
                <c:pt idx="22">
                  <c:v>0</c:v>
                </c:pt>
                <c:pt idx="23">
                  <c:v>0</c:v>
                </c:pt>
                <c:pt idx="24">
                  <c:v>1000000000</c:v>
                </c:pt>
                <c:pt idx="25">
                  <c:v>1000000000</c:v>
                </c:pt>
                <c:pt idx="26">
                  <c:v>1000000000</c:v>
                </c:pt>
                <c:pt idx="27">
                  <c:v>1000000000</c:v>
                </c:pt>
                <c:pt idx="28">
                  <c:v>0</c:v>
                </c:pt>
                <c:pt idx="29">
                  <c:v>0</c:v>
                </c:pt>
                <c:pt idx="30">
                  <c:v>0</c:v>
                </c:pt>
                <c:pt idx="31">
                  <c:v>0</c:v>
                </c:pt>
                <c:pt idx="32">
                  <c:v>1000000000</c:v>
                </c:pt>
                <c:pt idx="33">
                  <c:v>1000000000</c:v>
                </c:pt>
                <c:pt idx="34">
                  <c:v>1000000000</c:v>
                </c:pt>
                <c:pt idx="35">
                  <c:v>1000000000</c:v>
                </c:pt>
                <c:pt idx="36">
                  <c:v>0</c:v>
                </c:pt>
                <c:pt idx="37">
                  <c:v>0</c:v>
                </c:pt>
                <c:pt idx="38">
                  <c:v>0</c:v>
                </c:pt>
                <c:pt idx="39">
                  <c:v>0</c:v>
                </c:pt>
                <c:pt idx="40">
                  <c:v>1000000000</c:v>
                </c:pt>
                <c:pt idx="41">
                  <c:v>1000000000</c:v>
                </c:pt>
                <c:pt idx="42">
                  <c:v>1000000000</c:v>
                </c:pt>
                <c:pt idx="43">
                  <c:v>1000000000</c:v>
                </c:pt>
                <c:pt idx="44">
                  <c:v>0</c:v>
                </c:pt>
                <c:pt idx="45">
                  <c:v>0</c:v>
                </c:pt>
                <c:pt idx="46">
                  <c:v>0</c:v>
                </c:pt>
                <c:pt idx="47">
                  <c:v>0</c:v>
                </c:pt>
                <c:pt idx="48">
                  <c:v>1000000000</c:v>
                </c:pt>
                <c:pt idx="49">
                  <c:v>1000000000</c:v>
                </c:pt>
                <c:pt idx="50">
                  <c:v>1000000000</c:v>
                </c:pt>
                <c:pt idx="51">
                  <c:v>1000000000</c:v>
                </c:pt>
                <c:pt idx="52">
                  <c:v>0</c:v>
                </c:pt>
                <c:pt idx="53">
                  <c:v>0</c:v>
                </c:pt>
                <c:pt idx="54">
                  <c:v>0</c:v>
                </c:pt>
                <c:pt idx="55">
                  <c:v>0</c:v>
                </c:pt>
                <c:pt idx="56">
                  <c:v>1000000000</c:v>
                </c:pt>
                <c:pt idx="57">
                  <c:v>1000000000</c:v>
                </c:pt>
                <c:pt idx="58">
                  <c:v>1000000000</c:v>
                </c:pt>
                <c:pt idx="59">
                  <c:v>1000000000</c:v>
                </c:pt>
                <c:pt idx="60">
                  <c:v>0</c:v>
                </c:pt>
                <c:pt idx="61">
                  <c:v>0</c:v>
                </c:pt>
                <c:pt idx="62">
                  <c:v>0</c:v>
                </c:pt>
                <c:pt idx="63">
                  <c:v>0</c:v>
                </c:pt>
              </c:numCache>
            </c:numRef>
          </c:val>
          <c:extLst>
            <c:ext xmlns:c16="http://schemas.microsoft.com/office/drawing/2014/chart" uri="{C3380CC4-5D6E-409C-BE32-E72D297353CC}">
              <c16:uniqueId val="{00000000-6A27-4660-ACE3-5143EF217A09}"/>
            </c:ext>
          </c:extLst>
        </c:ser>
        <c:dLbls>
          <c:showLegendKey val="0"/>
          <c:showVal val="0"/>
          <c:showCatName val="0"/>
          <c:showSerName val="0"/>
          <c:showPercent val="0"/>
          <c:showBubbleSize val="0"/>
        </c:dLbls>
        <c:gapWidth val="0"/>
        <c:axId val="1755544031"/>
        <c:axId val="1755539455"/>
      </c:barChart>
      <c:lineChart>
        <c:grouping val="standard"/>
        <c:varyColors val="0"/>
        <c:ser>
          <c:idx val="0"/>
          <c:order val="0"/>
          <c:tx>
            <c:strRef>
              <c:f>'3_V'!$T$1</c:f>
              <c:strCache>
                <c:ptCount val="1"/>
                <c:pt idx="0">
                  <c:v>1 &amp; 2 Star</c:v>
                </c:pt>
              </c:strCache>
            </c:strRef>
          </c:tx>
          <c:spPr>
            <a:ln w="50800" cap="rnd">
              <a:solidFill>
                <a:srgbClr val="0555B6"/>
              </a:solidFill>
              <a:round/>
            </a:ln>
            <a:effectLst/>
          </c:spPr>
          <c:marker>
            <c:symbol val="none"/>
          </c:marker>
          <c:dLbls>
            <c:dLbl>
              <c:idx val="62"/>
              <c:layout>
                <c:manualLayout>
                  <c:x val="-1.6361716665180307E-16"/>
                  <c:y val="-3.6363636363636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10-48E4-8405-375D1342DF7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'3_V'!$S$6:$S$69</c:f>
              <c:numCache>
                <c:formatCode>m/d/yyyy</c:formatCode>
                <c:ptCount val="64"/>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pt idx="60">
                  <c:v>44562</c:v>
                </c:pt>
              </c:numCache>
            </c:numRef>
          </c:cat>
          <c:val>
            <c:numRef>
              <c:f>'3_V'!$T$6:$T$69</c:f>
              <c:numCache>
                <c:formatCode>0.0%</c:formatCode>
                <c:ptCount val="64"/>
                <c:pt idx="0">
                  <c:v>8.9055493474006694E-2</c:v>
                </c:pt>
                <c:pt idx="1">
                  <c:v>8.8451355695724501E-2</c:v>
                </c:pt>
                <c:pt idx="2">
                  <c:v>8.7957143783569294E-2</c:v>
                </c:pt>
                <c:pt idx="3">
                  <c:v>8.8903732597827897E-2</c:v>
                </c:pt>
                <c:pt idx="4">
                  <c:v>8.9964926242828397E-2</c:v>
                </c:pt>
                <c:pt idx="5">
                  <c:v>9.1900445520877797E-2</c:v>
                </c:pt>
                <c:pt idx="6">
                  <c:v>9.4413898885250105E-2</c:v>
                </c:pt>
                <c:pt idx="7">
                  <c:v>9.5630444586276994E-2</c:v>
                </c:pt>
                <c:pt idx="8">
                  <c:v>9.8612748086452498E-2</c:v>
                </c:pt>
                <c:pt idx="9">
                  <c:v>0.10242548584937999</c:v>
                </c:pt>
                <c:pt idx="10">
                  <c:v>0.10607377439737301</c:v>
                </c:pt>
                <c:pt idx="11">
                  <c:v>0.107377864420414</c:v>
                </c:pt>
                <c:pt idx="12">
                  <c:v>0.108731716871262</c:v>
                </c:pt>
                <c:pt idx="13">
                  <c:v>0.107992261648178</c:v>
                </c:pt>
                <c:pt idx="14">
                  <c:v>0.109601423144341</c:v>
                </c:pt>
                <c:pt idx="15">
                  <c:v>0.108448065817356</c:v>
                </c:pt>
                <c:pt idx="16">
                  <c:v>0.10898751020431501</c:v>
                </c:pt>
                <c:pt idx="17">
                  <c:v>0.109795928001404</c:v>
                </c:pt>
                <c:pt idx="18">
                  <c:v>0.107545986771584</c:v>
                </c:pt>
                <c:pt idx="19">
                  <c:v>0.107795275747776</c:v>
                </c:pt>
                <c:pt idx="20">
                  <c:v>0.107777662575245</c:v>
                </c:pt>
                <c:pt idx="21">
                  <c:v>0.10740817338228199</c:v>
                </c:pt>
                <c:pt idx="22">
                  <c:v>0.10796532034874</c:v>
                </c:pt>
                <c:pt idx="23">
                  <c:v>0.10690293461084401</c:v>
                </c:pt>
                <c:pt idx="24">
                  <c:v>0.105711951851845</c:v>
                </c:pt>
                <c:pt idx="25">
                  <c:v>0.10351888090372099</c:v>
                </c:pt>
                <c:pt idx="26">
                  <c:v>0.102521650493145</c:v>
                </c:pt>
                <c:pt idx="27">
                  <c:v>0.100311681628227</c:v>
                </c:pt>
                <c:pt idx="28">
                  <c:v>9.7816571593284607E-2</c:v>
                </c:pt>
                <c:pt idx="29">
                  <c:v>9.6215181052684798E-2</c:v>
                </c:pt>
                <c:pt idx="30">
                  <c:v>9.3049794435501099E-2</c:v>
                </c:pt>
                <c:pt idx="31">
                  <c:v>9.0214699506759602E-2</c:v>
                </c:pt>
                <c:pt idx="32">
                  <c:v>8.8914364576339694E-2</c:v>
                </c:pt>
                <c:pt idx="33">
                  <c:v>8.6286716163158403E-2</c:v>
                </c:pt>
                <c:pt idx="34">
                  <c:v>8.3411224186420399E-2</c:v>
                </c:pt>
                <c:pt idx="35">
                  <c:v>8.0529183149337796E-2</c:v>
                </c:pt>
                <c:pt idx="36">
                  <c:v>7.9380728304386097E-2</c:v>
                </c:pt>
                <c:pt idx="37">
                  <c:v>7.5022973120212597E-2</c:v>
                </c:pt>
                <c:pt idx="38">
                  <c:v>7.1960888803005205E-2</c:v>
                </c:pt>
                <c:pt idx="39">
                  <c:v>7.0499122142791706E-2</c:v>
                </c:pt>
                <c:pt idx="40">
                  <c:v>6.8792186677455902E-2</c:v>
                </c:pt>
                <c:pt idx="41">
                  <c:v>6.7685201764106806E-2</c:v>
                </c:pt>
                <c:pt idx="42">
                  <c:v>6.6767223179340404E-2</c:v>
                </c:pt>
                <c:pt idx="43">
                  <c:v>6.5372966229915605E-2</c:v>
                </c:pt>
                <c:pt idx="44">
                  <c:v>6.4404152333736406E-2</c:v>
                </c:pt>
                <c:pt idx="45">
                  <c:v>6.3489563763141604E-2</c:v>
                </c:pt>
                <c:pt idx="46">
                  <c:v>6.1778772622346899E-2</c:v>
                </c:pt>
                <c:pt idx="47">
                  <c:v>6.1033487319946303E-2</c:v>
                </c:pt>
                <c:pt idx="48">
                  <c:v>6.1152048408985103E-2</c:v>
                </c:pt>
                <c:pt idx="49">
                  <c:v>6.0308102518320097E-2</c:v>
                </c:pt>
                <c:pt idx="50">
                  <c:v>6.12662695348263E-2</c:v>
                </c:pt>
                <c:pt idx="51">
                  <c:v>6.1971884220838498E-2</c:v>
                </c:pt>
                <c:pt idx="52">
                  <c:v>6.2221564352512401E-2</c:v>
                </c:pt>
                <c:pt idx="53">
                  <c:v>6.42433762550354E-2</c:v>
                </c:pt>
                <c:pt idx="54">
                  <c:v>6.78119957447052E-2</c:v>
                </c:pt>
                <c:pt idx="55">
                  <c:v>6.91220387816429E-2</c:v>
                </c:pt>
                <c:pt idx="56">
                  <c:v>7.0486910641193404E-2</c:v>
                </c:pt>
                <c:pt idx="57">
                  <c:v>6.9552980363369002E-2</c:v>
                </c:pt>
                <c:pt idx="58">
                  <c:v>6.7267097532749204E-2</c:v>
                </c:pt>
                <c:pt idx="59">
                  <c:v>6.5472751855850206E-2</c:v>
                </c:pt>
                <c:pt idx="60">
                  <c:v>6.4465329051017803E-2</c:v>
                </c:pt>
                <c:pt idx="61">
                  <c:v>6.4154021441936507E-2</c:v>
                </c:pt>
                <c:pt idx="62">
                  <c:v>6.4197428524494199E-2</c:v>
                </c:pt>
              </c:numCache>
            </c:numRef>
          </c:val>
          <c:smooth val="0"/>
          <c:extLst>
            <c:ext xmlns:c16="http://schemas.microsoft.com/office/drawing/2014/chart" uri="{C3380CC4-5D6E-409C-BE32-E72D297353CC}">
              <c16:uniqueId val="{00000001-6A27-4660-ACE3-5143EF217A09}"/>
            </c:ext>
          </c:extLst>
        </c:ser>
        <c:ser>
          <c:idx val="1"/>
          <c:order val="1"/>
          <c:tx>
            <c:strRef>
              <c:f>'3_V'!$U$1</c:f>
              <c:strCache>
                <c:ptCount val="1"/>
                <c:pt idx="0">
                  <c:v>3 Star</c:v>
                </c:pt>
              </c:strCache>
            </c:strRef>
          </c:tx>
          <c:spPr>
            <a:ln w="50800" cap="rnd">
              <a:solidFill>
                <a:srgbClr val="FFB500"/>
              </a:solidFill>
              <a:round/>
            </a:ln>
            <a:effectLst/>
          </c:spPr>
          <c:marker>
            <c:symbol val="none"/>
          </c:marker>
          <c:dLbls>
            <c:dLbl>
              <c:idx val="62"/>
              <c:layout>
                <c:manualLayout>
                  <c:x val="0"/>
                  <c:y val="-3.4090909090909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10-48E4-8405-375D1342DF7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'3_V'!$S$6:$S$69</c:f>
              <c:numCache>
                <c:formatCode>m/d/yyyy</c:formatCode>
                <c:ptCount val="64"/>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pt idx="60">
                  <c:v>44562</c:v>
                </c:pt>
              </c:numCache>
            </c:numRef>
          </c:cat>
          <c:val>
            <c:numRef>
              <c:f>'3_V'!$U$6:$U$69</c:f>
              <c:numCache>
                <c:formatCode>0.0%</c:formatCode>
                <c:ptCount val="64"/>
                <c:pt idx="0">
                  <c:v>0.102368511259556</c:v>
                </c:pt>
                <c:pt idx="1">
                  <c:v>0.102054215967655</c:v>
                </c:pt>
                <c:pt idx="2">
                  <c:v>0.10294567793607701</c:v>
                </c:pt>
                <c:pt idx="3">
                  <c:v>0.104043483734131</c:v>
                </c:pt>
                <c:pt idx="4">
                  <c:v>0.107183940708637</c:v>
                </c:pt>
                <c:pt idx="5">
                  <c:v>0.108180314302444</c:v>
                </c:pt>
                <c:pt idx="6">
                  <c:v>0.110161639750004</c:v>
                </c:pt>
                <c:pt idx="7">
                  <c:v>0.11192129552364299</c:v>
                </c:pt>
                <c:pt idx="8">
                  <c:v>0.117504455149174</c:v>
                </c:pt>
                <c:pt idx="9">
                  <c:v>0.121415294706821</c:v>
                </c:pt>
                <c:pt idx="10">
                  <c:v>0.12433248758316</c:v>
                </c:pt>
                <c:pt idx="11">
                  <c:v>0.125540360808373</c:v>
                </c:pt>
                <c:pt idx="12">
                  <c:v>0.12634737789630901</c:v>
                </c:pt>
                <c:pt idx="13">
                  <c:v>0.12715062499046301</c:v>
                </c:pt>
                <c:pt idx="14">
                  <c:v>0.12779194116592399</c:v>
                </c:pt>
                <c:pt idx="15">
                  <c:v>0.12633472681045499</c:v>
                </c:pt>
                <c:pt idx="16">
                  <c:v>0.12672549486160301</c:v>
                </c:pt>
                <c:pt idx="17">
                  <c:v>0.126251235604286</c:v>
                </c:pt>
                <c:pt idx="18">
                  <c:v>0.12449488788843199</c:v>
                </c:pt>
                <c:pt idx="19">
                  <c:v>0.122757665812969</c:v>
                </c:pt>
                <c:pt idx="20">
                  <c:v>0.121835179626942</c:v>
                </c:pt>
                <c:pt idx="21">
                  <c:v>0.12156761437654499</c:v>
                </c:pt>
                <c:pt idx="22">
                  <c:v>0.120810680091381</c:v>
                </c:pt>
                <c:pt idx="23">
                  <c:v>0.11870003491640101</c:v>
                </c:pt>
                <c:pt idx="24">
                  <c:v>0.11811222136020701</c:v>
                </c:pt>
                <c:pt idx="25">
                  <c:v>0.11738913506269499</c:v>
                </c:pt>
                <c:pt idx="26">
                  <c:v>0.116524890065193</c:v>
                </c:pt>
                <c:pt idx="27">
                  <c:v>0.11479304730892199</c:v>
                </c:pt>
                <c:pt idx="28">
                  <c:v>0.11440985649824099</c:v>
                </c:pt>
                <c:pt idx="29">
                  <c:v>0.112932629883289</c:v>
                </c:pt>
                <c:pt idx="30">
                  <c:v>0.11169204115867599</c:v>
                </c:pt>
                <c:pt idx="31">
                  <c:v>0.10961825400590899</c:v>
                </c:pt>
                <c:pt idx="32">
                  <c:v>0.10970987379550901</c:v>
                </c:pt>
                <c:pt idx="33">
                  <c:v>0.108905367553234</c:v>
                </c:pt>
                <c:pt idx="34">
                  <c:v>0.107289455831051</c:v>
                </c:pt>
                <c:pt idx="35">
                  <c:v>0.10484466701745999</c:v>
                </c:pt>
                <c:pt idx="36">
                  <c:v>0.10362503677606601</c:v>
                </c:pt>
                <c:pt idx="37">
                  <c:v>0.101525120437145</c:v>
                </c:pt>
                <c:pt idx="38">
                  <c:v>9.9895939230918898E-2</c:v>
                </c:pt>
                <c:pt idx="39">
                  <c:v>9.8931610584259005E-2</c:v>
                </c:pt>
                <c:pt idx="40">
                  <c:v>9.7628459334373502E-2</c:v>
                </c:pt>
                <c:pt idx="41">
                  <c:v>9.5540687441825894E-2</c:v>
                </c:pt>
                <c:pt idx="42">
                  <c:v>9.5999099314212799E-2</c:v>
                </c:pt>
                <c:pt idx="43">
                  <c:v>9.5191493630409199E-2</c:v>
                </c:pt>
                <c:pt idx="44">
                  <c:v>9.4084411859512301E-2</c:v>
                </c:pt>
                <c:pt idx="45">
                  <c:v>9.3659818172454806E-2</c:v>
                </c:pt>
                <c:pt idx="46">
                  <c:v>9.1223113238811507E-2</c:v>
                </c:pt>
                <c:pt idx="47">
                  <c:v>9.1107703745365101E-2</c:v>
                </c:pt>
                <c:pt idx="48">
                  <c:v>9.1644249856472002E-2</c:v>
                </c:pt>
                <c:pt idx="49">
                  <c:v>9.1207683086395305E-2</c:v>
                </c:pt>
                <c:pt idx="50">
                  <c:v>9.0963326394557995E-2</c:v>
                </c:pt>
                <c:pt idx="51">
                  <c:v>9.1665223240852398E-2</c:v>
                </c:pt>
                <c:pt idx="52">
                  <c:v>9.2885456979274805E-2</c:v>
                </c:pt>
                <c:pt idx="53">
                  <c:v>9.5574535429477706E-2</c:v>
                </c:pt>
                <c:pt idx="54">
                  <c:v>0.101206675171852</c:v>
                </c:pt>
                <c:pt idx="55">
                  <c:v>0.105811096727848</c:v>
                </c:pt>
                <c:pt idx="56">
                  <c:v>0.11122252047061899</c:v>
                </c:pt>
                <c:pt idx="57">
                  <c:v>0.114112749695778</c:v>
                </c:pt>
                <c:pt idx="58">
                  <c:v>0.11386229842901199</c:v>
                </c:pt>
                <c:pt idx="59">
                  <c:v>0.112441211938858</c:v>
                </c:pt>
                <c:pt idx="60">
                  <c:v>0.111882992088795</c:v>
                </c:pt>
                <c:pt idx="61">
                  <c:v>0.112815484404564</c:v>
                </c:pt>
                <c:pt idx="62">
                  <c:v>0.11283688247203801</c:v>
                </c:pt>
              </c:numCache>
            </c:numRef>
          </c:val>
          <c:smooth val="0"/>
          <c:extLst>
            <c:ext xmlns:c16="http://schemas.microsoft.com/office/drawing/2014/chart" uri="{C3380CC4-5D6E-409C-BE32-E72D297353CC}">
              <c16:uniqueId val="{00000002-6A27-4660-ACE3-5143EF217A09}"/>
            </c:ext>
          </c:extLst>
        </c:ser>
        <c:ser>
          <c:idx val="2"/>
          <c:order val="2"/>
          <c:tx>
            <c:strRef>
              <c:f>'3_V'!$V$1</c:f>
              <c:strCache>
                <c:ptCount val="1"/>
                <c:pt idx="0">
                  <c:v>4 &amp; 5 Star</c:v>
                </c:pt>
              </c:strCache>
            </c:strRef>
          </c:tx>
          <c:spPr>
            <a:ln w="50800" cap="rnd">
              <a:solidFill>
                <a:srgbClr val="00B050"/>
              </a:solidFill>
              <a:round/>
            </a:ln>
            <a:effectLst/>
          </c:spPr>
          <c:marker>
            <c:symbol val="none"/>
          </c:marker>
          <c:dPt>
            <c:idx val="30"/>
            <c:marker>
              <c:symbol val="none"/>
            </c:marker>
            <c:bubble3D val="0"/>
            <c:extLst>
              <c:ext xmlns:c16="http://schemas.microsoft.com/office/drawing/2014/chart" uri="{C3380CC4-5D6E-409C-BE32-E72D297353CC}">
                <c16:uniqueId val="{00000000-C238-4D3B-80CE-E5AE942F7373}"/>
              </c:ext>
            </c:extLst>
          </c:dPt>
          <c:dLbls>
            <c:dLbl>
              <c:idx val="62"/>
              <c:layout>
                <c:manualLayout>
                  <c:x val="-1.6361716665180307E-16"/>
                  <c:y val="-3.40909090909090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10-48E4-8405-375D1342DF7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'3_V'!$S$6:$S$69</c:f>
              <c:numCache>
                <c:formatCode>m/d/yyyy</c:formatCode>
                <c:ptCount val="64"/>
                <c:pt idx="0">
                  <c:v>39083</c:v>
                </c:pt>
                <c:pt idx="1">
                  <c:v>39173</c:v>
                </c:pt>
                <c:pt idx="2">
                  <c:v>39264</c:v>
                </c:pt>
                <c:pt idx="3">
                  <c:v>39356</c:v>
                </c:pt>
                <c:pt idx="4">
                  <c:v>39448</c:v>
                </c:pt>
                <c:pt idx="5">
                  <c:v>39539</c:v>
                </c:pt>
                <c:pt idx="6">
                  <c:v>39630</c:v>
                </c:pt>
                <c:pt idx="7">
                  <c:v>39722</c:v>
                </c:pt>
                <c:pt idx="8">
                  <c:v>39814</c:v>
                </c:pt>
                <c:pt idx="9">
                  <c:v>39904</c:v>
                </c:pt>
                <c:pt idx="10">
                  <c:v>39995</c:v>
                </c:pt>
                <c:pt idx="11">
                  <c:v>40087</c:v>
                </c:pt>
                <c:pt idx="12">
                  <c:v>40179</c:v>
                </c:pt>
                <c:pt idx="13">
                  <c:v>40269</c:v>
                </c:pt>
                <c:pt idx="14">
                  <c:v>40360</c:v>
                </c:pt>
                <c:pt idx="15">
                  <c:v>40452</c:v>
                </c:pt>
                <c:pt idx="16">
                  <c:v>40544</c:v>
                </c:pt>
                <c:pt idx="17">
                  <c:v>40634</c:v>
                </c:pt>
                <c:pt idx="18">
                  <c:v>40725</c:v>
                </c:pt>
                <c:pt idx="19">
                  <c:v>40817</c:v>
                </c:pt>
                <c:pt idx="20">
                  <c:v>40909</c:v>
                </c:pt>
                <c:pt idx="21">
                  <c:v>41000</c:v>
                </c:pt>
                <c:pt idx="22">
                  <c:v>41091</c:v>
                </c:pt>
                <c:pt idx="23">
                  <c:v>41183</c:v>
                </c:pt>
                <c:pt idx="24">
                  <c:v>41275</c:v>
                </c:pt>
                <c:pt idx="25">
                  <c:v>41365</c:v>
                </c:pt>
                <c:pt idx="26">
                  <c:v>41456</c:v>
                </c:pt>
                <c:pt idx="27">
                  <c:v>41548</c:v>
                </c:pt>
                <c:pt idx="28">
                  <c:v>41640</c:v>
                </c:pt>
                <c:pt idx="29">
                  <c:v>41730</c:v>
                </c:pt>
                <c:pt idx="30">
                  <c:v>41821</c:v>
                </c:pt>
                <c:pt idx="31">
                  <c:v>41913</c:v>
                </c:pt>
                <c:pt idx="32">
                  <c:v>42005</c:v>
                </c:pt>
                <c:pt idx="33">
                  <c:v>42095</c:v>
                </c:pt>
                <c:pt idx="34">
                  <c:v>42186</c:v>
                </c:pt>
                <c:pt idx="35">
                  <c:v>42278</c:v>
                </c:pt>
                <c:pt idx="36">
                  <c:v>42370</c:v>
                </c:pt>
                <c:pt idx="37">
                  <c:v>42461</c:v>
                </c:pt>
                <c:pt idx="38">
                  <c:v>42552</c:v>
                </c:pt>
                <c:pt idx="39">
                  <c:v>42644</c:v>
                </c:pt>
                <c:pt idx="40">
                  <c:v>42736</c:v>
                </c:pt>
                <c:pt idx="41">
                  <c:v>42826</c:v>
                </c:pt>
                <c:pt idx="42">
                  <c:v>42917</c:v>
                </c:pt>
                <c:pt idx="43">
                  <c:v>43009</c:v>
                </c:pt>
                <c:pt idx="44">
                  <c:v>43101</c:v>
                </c:pt>
                <c:pt idx="45">
                  <c:v>43191</c:v>
                </c:pt>
                <c:pt idx="46">
                  <c:v>43282</c:v>
                </c:pt>
                <c:pt idx="47">
                  <c:v>43374</c:v>
                </c:pt>
                <c:pt idx="48">
                  <c:v>43466</c:v>
                </c:pt>
                <c:pt idx="49">
                  <c:v>43556</c:v>
                </c:pt>
                <c:pt idx="50">
                  <c:v>43647</c:v>
                </c:pt>
                <c:pt idx="51">
                  <c:v>43739</c:v>
                </c:pt>
                <c:pt idx="52">
                  <c:v>43831</c:v>
                </c:pt>
                <c:pt idx="53">
                  <c:v>43922</c:v>
                </c:pt>
                <c:pt idx="54">
                  <c:v>44013</c:v>
                </c:pt>
                <c:pt idx="55">
                  <c:v>44105</c:v>
                </c:pt>
                <c:pt idx="56">
                  <c:v>44197</c:v>
                </c:pt>
                <c:pt idx="57">
                  <c:v>44287</c:v>
                </c:pt>
                <c:pt idx="58">
                  <c:v>44378</c:v>
                </c:pt>
                <c:pt idx="59">
                  <c:v>44470</c:v>
                </c:pt>
                <c:pt idx="60">
                  <c:v>44562</c:v>
                </c:pt>
              </c:numCache>
            </c:numRef>
          </c:cat>
          <c:val>
            <c:numRef>
              <c:f>'3_V'!$V$6:$V$69</c:f>
              <c:numCache>
                <c:formatCode>0.0%</c:formatCode>
                <c:ptCount val="64"/>
                <c:pt idx="0">
                  <c:v>0.107281677424908</c:v>
                </c:pt>
                <c:pt idx="1">
                  <c:v>0.106544218957424</c:v>
                </c:pt>
                <c:pt idx="2">
                  <c:v>0.10618155449628799</c:v>
                </c:pt>
                <c:pt idx="3">
                  <c:v>0.10649635642767</c:v>
                </c:pt>
                <c:pt idx="4">
                  <c:v>0.10887444764375701</c:v>
                </c:pt>
                <c:pt idx="5">
                  <c:v>0.112604327499866</c:v>
                </c:pt>
                <c:pt idx="6">
                  <c:v>0.116002477705479</c:v>
                </c:pt>
                <c:pt idx="7">
                  <c:v>0.120495475828648</c:v>
                </c:pt>
                <c:pt idx="8">
                  <c:v>0.12588542699813801</c:v>
                </c:pt>
                <c:pt idx="9">
                  <c:v>0.13180026412010201</c:v>
                </c:pt>
                <c:pt idx="10">
                  <c:v>0.136460721492767</c:v>
                </c:pt>
                <c:pt idx="11">
                  <c:v>0.139332130551338</c:v>
                </c:pt>
                <c:pt idx="12">
                  <c:v>0.14412026107311199</c:v>
                </c:pt>
                <c:pt idx="13">
                  <c:v>0.14523576200008401</c:v>
                </c:pt>
                <c:pt idx="14">
                  <c:v>0.14473815262317699</c:v>
                </c:pt>
                <c:pt idx="15">
                  <c:v>0.14287121593952201</c:v>
                </c:pt>
                <c:pt idx="16">
                  <c:v>0.143077582120895</c:v>
                </c:pt>
                <c:pt idx="17">
                  <c:v>0.142324864864349</c:v>
                </c:pt>
                <c:pt idx="18">
                  <c:v>0.13976682722568501</c:v>
                </c:pt>
                <c:pt idx="19">
                  <c:v>0.13805499672889701</c:v>
                </c:pt>
                <c:pt idx="20">
                  <c:v>0.136851951479912</c:v>
                </c:pt>
                <c:pt idx="21">
                  <c:v>0.13474662601947801</c:v>
                </c:pt>
                <c:pt idx="22">
                  <c:v>0.13308215141296401</c:v>
                </c:pt>
                <c:pt idx="23">
                  <c:v>0.13228525221347801</c:v>
                </c:pt>
                <c:pt idx="24">
                  <c:v>0.13139034807682001</c:v>
                </c:pt>
                <c:pt idx="25">
                  <c:v>0.13067249953746801</c:v>
                </c:pt>
                <c:pt idx="26">
                  <c:v>0.128636479377747</c:v>
                </c:pt>
                <c:pt idx="27">
                  <c:v>0.12844267487525901</c:v>
                </c:pt>
                <c:pt idx="28">
                  <c:v>0.12773327529430401</c:v>
                </c:pt>
                <c:pt idx="29">
                  <c:v>0.12666817009449</c:v>
                </c:pt>
                <c:pt idx="30">
                  <c:v>0.12425106018781699</c:v>
                </c:pt>
                <c:pt idx="31">
                  <c:v>0.12158256769180301</c:v>
                </c:pt>
                <c:pt idx="32">
                  <c:v>0.12174017727375</c:v>
                </c:pt>
                <c:pt idx="33">
                  <c:v>0.119032196700573</c:v>
                </c:pt>
                <c:pt idx="34">
                  <c:v>0.117628239095211</c:v>
                </c:pt>
                <c:pt idx="35">
                  <c:v>0.116173252463341</c:v>
                </c:pt>
                <c:pt idx="36">
                  <c:v>0.118123039603233</c:v>
                </c:pt>
                <c:pt idx="37">
                  <c:v>0.119177460670471</c:v>
                </c:pt>
                <c:pt idx="38">
                  <c:v>0.11978653073310901</c:v>
                </c:pt>
                <c:pt idx="39">
                  <c:v>0.119141206145287</c:v>
                </c:pt>
                <c:pt idx="40">
                  <c:v>0.12110290676355399</c:v>
                </c:pt>
                <c:pt idx="41">
                  <c:v>0.12148164957761801</c:v>
                </c:pt>
                <c:pt idx="42">
                  <c:v>0.122372657060623</c:v>
                </c:pt>
                <c:pt idx="43">
                  <c:v>0.121998764574528</c:v>
                </c:pt>
                <c:pt idx="44">
                  <c:v>0.12237048149108901</c:v>
                </c:pt>
                <c:pt idx="45">
                  <c:v>0.122966110706329</c:v>
                </c:pt>
                <c:pt idx="46">
                  <c:v>0.120587766170502</c:v>
                </c:pt>
                <c:pt idx="47">
                  <c:v>0.120617896318436</c:v>
                </c:pt>
                <c:pt idx="48">
                  <c:v>0.120932750403881</c:v>
                </c:pt>
                <c:pt idx="49">
                  <c:v>0.119935221970081</c:v>
                </c:pt>
                <c:pt idx="50">
                  <c:v>0.120372369885445</c:v>
                </c:pt>
                <c:pt idx="51">
                  <c:v>0.12078768759965899</c:v>
                </c:pt>
                <c:pt idx="52">
                  <c:v>0.121218517422676</c:v>
                </c:pt>
                <c:pt idx="53">
                  <c:v>0.122406415641308</c:v>
                </c:pt>
                <c:pt idx="54">
                  <c:v>0.12915904819965399</c:v>
                </c:pt>
                <c:pt idx="55">
                  <c:v>0.1375732421875</c:v>
                </c:pt>
                <c:pt idx="56">
                  <c:v>0.14935059845447499</c:v>
                </c:pt>
                <c:pt idx="57">
                  <c:v>0.156992107629776</c:v>
                </c:pt>
                <c:pt idx="58">
                  <c:v>0.159754708409309</c:v>
                </c:pt>
                <c:pt idx="59">
                  <c:v>0.161674574017525</c:v>
                </c:pt>
                <c:pt idx="60">
                  <c:v>0.164622232317925</c:v>
                </c:pt>
                <c:pt idx="61">
                  <c:v>0.167094707489014</c:v>
                </c:pt>
                <c:pt idx="62">
                  <c:v>0.16971147060394301</c:v>
                </c:pt>
              </c:numCache>
            </c:numRef>
          </c:val>
          <c:smooth val="0"/>
          <c:extLst>
            <c:ext xmlns:c16="http://schemas.microsoft.com/office/drawing/2014/chart" uri="{C3380CC4-5D6E-409C-BE32-E72D297353CC}">
              <c16:uniqueId val="{00000004-6A27-4660-ACE3-5143EF217A09}"/>
            </c:ext>
          </c:extLst>
        </c:ser>
        <c:dLbls>
          <c:showLegendKey val="0"/>
          <c:showVal val="0"/>
          <c:showCatName val="0"/>
          <c:showSerName val="0"/>
          <c:showPercent val="0"/>
          <c:showBubbleSize val="0"/>
        </c:dLbls>
        <c:marker val="1"/>
        <c:smooth val="0"/>
        <c:axId val="1755544031"/>
        <c:axId val="1755539455"/>
      </c:lineChart>
      <c:catAx>
        <c:axId val="1755544031"/>
        <c:scaling>
          <c:orientation val="minMax"/>
        </c:scaling>
        <c:delete val="0"/>
        <c:axPos val="b"/>
        <c:numFmt formatCode="yy" sourceLinked="0"/>
        <c:majorTickMark val="cross"/>
        <c:minorTickMark val="in"/>
        <c:tickLblPos val="nextTo"/>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0.18000000000000002"/>
          <c:min val="4.0000000000000008E-2"/>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b="0" i="0" baseline="0" dirty="0">
                    <a:effectLst/>
                  </a:rPr>
                  <a:t>Vacancy Rate</a:t>
                </a:r>
                <a:endParaRPr lang="en-US" sz="1600" dirty="0">
                  <a:effectLst/>
                </a:endParaRPr>
              </a:p>
            </c:rich>
          </c:tx>
          <c:layout>
            <c:manualLayout>
              <c:xMode val="edge"/>
              <c:yMode val="edge"/>
              <c:x val="4.4712098829892428E-3"/>
              <c:y val="0.30053453829634935"/>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2.0000000000000004E-2"/>
      </c:valAx>
      <c:spPr>
        <a:noFill/>
        <a:ln>
          <a:noFill/>
        </a:ln>
        <a:effectLst/>
      </c:spPr>
    </c:plotArea>
    <c:legend>
      <c:legendPos val="b"/>
      <c:legendEntry>
        <c:idx val="0"/>
        <c:delete val="1"/>
      </c:legendEntry>
      <c:layout>
        <c:manualLayout>
          <c:xMode val="edge"/>
          <c:yMode val="edge"/>
          <c:x val="0"/>
          <c:y val="0.89851073729420183"/>
          <c:w val="1"/>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63517060367449E-2"/>
          <c:y val="3.2733780960745563E-2"/>
          <c:w val="0.87288705161854763"/>
          <c:h val="0.79018772369362922"/>
        </c:manualLayout>
      </c:layout>
      <c:barChart>
        <c:barDir val="col"/>
        <c:grouping val="clustered"/>
        <c:varyColors val="0"/>
        <c:ser>
          <c:idx val="3"/>
          <c:order val="1"/>
          <c:tx>
            <c:strRef>
              <c:f>'2_LV'!$W$1</c:f>
              <c:strCache>
                <c:ptCount val="1"/>
                <c:pt idx="0">
                  <c:v>1 zebra</c:v>
                </c:pt>
              </c:strCache>
            </c:strRef>
          </c:tx>
          <c:spPr>
            <a:solidFill>
              <a:srgbClr val="D9D9D9">
                <a:alpha val="32941"/>
              </a:srgbClr>
            </a:solidFill>
            <a:ln>
              <a:noFill/>
            </a:ln>
            <a:effectLst/>
          </c:spPr>
          <c:invertIfNegative val="0"/>
          <c:cat>
            <c:numRef>
              <c:f>'2_LV'!$S$2:$S$69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numCache>
            </c:numRef>
          </c:cat>
          <c:val>
            <c:numRef>
              <c:f>'2_LV'!$W$2:$W$69</c:f>
              <c:numCache>
                <c:formatCode>General</c:formatCode>
                <c:ptCount val="68"/>
                <c:pt idx="0">
                  <c:v>300000000</c:v>
                </c:pt>
                <c:pt idx="1">
                  <c:v>300000000</c:v>
                </c:pt>
                <c:pt idx="2">
                  <c:v>300000000</c:v>
                </c:pt>
                <c:pt idx="3">
                  <c:v>300000000</c:v>
                </c:pt>
                <c:pt idx="4">
                  <c:v>0</c:v>
                </c:pt>
                <c:pt idx="5">
                  <c:v>0</c:v>
                </c:pt>
                <c:pt idx="6">
                  <c:v>0</c:v>
                </c:pt>
                <c:pt idx="7">
                  <c:v>0</c:v>
                </c:pt>
                <c:pt idx="8">
                  <c:v>300000000</c:v>
                </c:pt>
                <c:pt idx="9">
                  <c:v>300000000</c:v>
                </c:pt>
                <c:pt idx="10">
                  <c:v>300000000</c:v>
                </c:pt>
                <c:pt idx="11">
                  <c:v>300000000</c:v>
                </c:pt>
                <c:pt idx="12">
                  <c:v>0</c:v>
                </c:pt>
                <c:pt idx="13">
                  <c:v>0</c:v>
                </c:pt>
                <c:pt idx="14">
                  <c:v>0</c:v>
                </c:pt>
                <c:pt idx="15">
                  <c:v>0</c:v>
                </c:pt>
                <c:pt idx="16">
                  <c:v>300000000</c:v>
                </c:pt>
                <c:pt idx="17">
                  <c:v>300000000</c:v>
                </c:pt>
                <c:pt idx="18">
                  <c:v>300000000</c:v>
                </c:pt>
                <c:pt idx="19">
                  <c:v>300000000</c:v>
                </c:pt>
                <c:pt idx="20">
                  <c:v>0</c:v>
                </c:pt>
                <c:pt idx="21">
                  <c:v>0</c:v>
                </c:pt>
                <c:pt idx="22">
                  <c:v>0</c:v>
                </c:pt>
                <c:pt idx="23">
                  <c:v>0</c:v>
                </c:pt>
                <c:pt idx="24">
                  <c:v>300000000</c:v>
                </c:pt>
                <c:pt idx="25">
                  <c:v>300000000</c:v>
                </c:pt>
                <c:pt idx="26">
                  <c:v>300000000</c:v>
                </c:pt>
                <c:pt idx="27">
                  <c:v>300000000</c:v>
                </c:pt>
                <c:pt idx="28">
                  <c:v>0</c:v>
                </c:pt>
                <c:pt idx="29">
                  <c:v>0</c:v>
                </c:pt>
                <c:pt idx="30">
                  <c:v>0</c:v>
                </c:pt>
                <c:pt idx="31">
                  <c:v>0</c:v>
                </c:pt>
                <c:pt idx="32">
                  <c:v>300000000</c:v>
                </c:pt>
                <c:pt idx="33">
                  <c:v>300000000</c:v>
                </c:pt>
                <c:pt idx="34">
                  <c:v>300000000</c:v>
                </c:pt>
                <c:pt idx="35">
                  <c:v>300000000</c:v>
                </c:pt>
                <c:pt idx="36">
                  <c:v>0</c:v>
                </c:pt>
                <c:pt idx="37">
                  <c:v>0</c:v>
                </c:pt>
                <c:pt idx="38">
                  <c:v>0</c:v>
                </c:pt>
                <c:pt idx="39">
                  <c:v>0</c:v>
                </c:pt>
                <c:pt idx="40">
                  <c:v>300000000</c:v>
                </c:pt>
                <c:pt idx="41">
                  <c:v>300000000</c:v>
                </c:pt>
                <c:pt idx="42">
                  <c:v>300000000</c:v>
                </c:pt>
                <c:pt idx="43">
                  <c:v>300000000</c:v>
                </c:pt>
                <c:pt idx="44">
                  <c:v>0</c:v>
                </c:pt>
                <c:pt idx="45">
                  <c:v>0</c:v>
                </c:pt>
                <c:pt idx="46">
                  <c:v>0</c:v>
                </c:pt>
                <c:pt idx="47">
                  <c:v>0</c:v>
                </c:pt>
                <c:pt idx="48">
                  <c:v>300000000</c:v>
                </c:pt>
                <c:pt idx="49">
                  <c:v>300000000</c:v>
                </c:pt>
                <c:pt idx="50">
                  <c:v>300000000</c:v>
                </c:pt>
                <c:pt idx="51">
                  <c:v>300000000</c:v>
                </c:pt>
                <c:pt idx="52">
                  <c:v>0</c:v>
                </c:pt>
                <c:pt idx="53">
                  <c:v>0</c:v>
                </c:pt>
                <c:pt idx="54">
                  <c:v>0</c:v>
                </c:pt>
                <c:pt idx="55">
                  <c:v>0</c:v>
                </c:pt>
                <c:pt idx="56">
                  <c:v>300000000</c:v>
                </c:pt>
                <c:pt idx="57">
                  <c:v>300000000</c:v>
                </c:pt>
                <c:pt idx="58">
                  <c:v>300000000</c:v>
                </c:pt>
                <c:pt idx="59">
                  <c:v>300000000</c:v>
                </c:pt>
                <c:pt idx="64">
                  <c:v>300000000</c:v>
                </c:pt>
                <c:pt idx="65">
                  <c:v>300000000</c:v>
                </c:pt>
                <c:pt idx="66">
                  <c:v>300000000</c:v>
                </c:pt>
                <c:pt idx="67">
                  <c:v>300000000</c:v>
                </c:pt>
              </c:numCache>
            </c:numRef>
          </c:val>
          <c:extLst>
            <c:ext xmlns:c16="http://schemas.microsoft.com/office/drawing/2014/chart" uri="{C3380CC4-5D6E-409C-BE32-E72D297353CC}">
              <c16:uniqueId val="{00000000-C8CF-4164-B343-883CA5EFD304}"/>
            </c:ext>
          </c:extLst>
        </c:ser>
        <c:dLbls>
          <c:showLegendKey val="0"/>
          <c:showVal val="0"/>
          <c:showCatName val="0"/>
          <c:showSerName val="0"/>
          <c:showPercent val="0"/>
          <c:showBubbleSize val="0"/>
        </c:dLbls>
        <c:gapWidth val="0"/>
        <c:overlap val="100"/>
        <c:axId val="1755544031"/>
        <c:axId val="1755539455"/>
      </c:barChart>
      <c:barChart>
        <c:barDir val="col"/>
        <c:grouping val="stacked"/>
        <c:varyColors val="0"/>
        <c:ser>
          <c:idx val="5"/>
          <c:order val="0"/>
          <c:tx>
            <c:strRef>
              <c:f>'2_LV'!$T$1</c:f>
              <c:strCache>
                <c:ptCount val="1"/>
                <c:pt idx="0">
                  <c:v>Under Construction SF</c:v>
                </c:pt>
              </c:strCache>
            </c:strRef>
          </c:tx>
          <c:spPr>
            <a:solidFill>
              <a:srgbClr val="002060"/>
            </a:solidFill>
            <a:ln>
              <a:noFill/>
            </a:ln>
            <a:effectLst/>
          </c:spPr>
          <c:invertIfNegative val="0"/>
          <c:cat>
            <c:numRef>
              <c:f>'2_LV'!$S$2:$S$69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numCache>
            </c:numRef>
          </c:cat>
          <c:val>
            <c:numRef>
              <c:f>'2_LV'!$T$2:$T$69</c:f>
              <c:numCache>
                <c:formatCode>##,###,###,##0_);[Red]\(##,###,###,##0\)</c:formatCode>
                <c:ptCount val="68"/>
                <c:pt idx="0">
                  <c:v>13613208</c:v>
                </c:pt>
                <c:pt idx="1">
                  <c:v>19013654</c:v>
                </c:pt>
                <c:pt idx="2">
                  <c:v>22654340</c:v>
                </c:pt>
                <c:pt idx="3">
                  <c:v>22855292</c:v>
                </c:pt>
                <c:pt idx="4">
                  <c:v>15723634</c:v>
                </c:pt>
                <c:pt idx="5">
                  <c:v>21614020</c:v>
                </c:pt>
                <c:pt idx="6">
                  <c:v>23812965</c:v>
                </c:pt>
                <c:pt idx="7">
                  <c:v>22299585</c:v>
                </c:pt>
                <c:pt idx="8">
                  <c:v>14802950</c:v>
                </c:pt>
                <c:pt idx="9">
                  <c:v>15394719</c:v>
                </c:pt>
                <c:pt idx="10">
                  <c:v>15920975</c:v>
                </c:pt>
                <c:pt idx="11">
                  <c:v>13942580</c:v>
                </c:pt>
                <c:pt idx="12">
                  <c:v>10557542</c:v>
                </c:pt>
                <c:pt idx="13">
                  <c:v>9118696</c:v>
                </c:pt>
                <c:pt idx="14">
                  <c:v>6660275</c:v>
                </c:pt>
                <c:pt idx="15">
                  <c:v>6772849</c:v>
                </c:pt>
                <c:pt idx="16">
                  <c:v>5680916</c:v>
                </c:pt>
                <c:pt idx="17">
                  <c:v>6416112</c:v>
                </c:pt>
                <c:pt idx="18">
                  <c:v>6496406</c:v>
                </c:pt>
                <c:pt idx="19">
                  <c:v>6912944</c:v>
                </c:pt>
                <c:pt idx="20">
                  <c:v>5851744</c:v>
                </c:pt>
                <c:pt idx="21">
                  <c:v>6671407</c:v>
                </c:pt>
                <c:pt idx="22">
                  <c:v>7016636</c:v>
                </c:pt>
                <c:pt idx="23">
                  <c:v>7133465</c:v>
                </c:pt>
                <c:pt idx="24">
                  <c:v>7070220</c:v>
                </c:pt>
                <c:pt idx="25">
                  <c:v>8350803</c:v>
                </c:pt>
                <c:pt idx="26">
                  <c:v>8570565</c:v>
                </c:pt>
                <c:pt idx="27">
                  <c:v>7730989</c:v>
                </c:pt>
                <c:pt idx="28">
                  <c:v>6938345</c:v>
                </c:pt>
                <c:pt idx="29">
                  <c:v>7923597</c:v>
                </c:pt>
                <c:pt idx="30">
                  <c:v>8914982</c:v>
                </c:pt>
                <c:pt idx="31">
                  <c:v>8376432</c:v>
                </c:pt>
                <c:pt idx="32">
                  <c:v>8930069</c:v>
                </c:pt>
                <c:pt idx="33">
                  <c:v>8342055</c:v>
                </c:pt>
                <c:pt idx="34">
                  <c:v>8828104</c:v>
                </c:pt>
                <c:pt idx="35">
                  <c:v>8111711</c:v>
                </c:pt>
                <c:pt idx="36">
                  <c:v>10538369</c:v>
                </c:pt>
                <c:pt idx="37">
                  <c:v>10917449</c:v>
                </c:pt>
                <c:pt idx="38">
                  <c:v>11365000</c:v>
                </c:pt>
                <c:pt idx="39">
                  <c:v>11129540</c:v>
                </c:pt>
                <c:pt idx="40">
                  <c:v>10938485</c:v>
                </c:pt>
                <c:pt idx="41">
                  <c:v>10523183</c:v>
                </c:pt>
                <c:pt idx="42">
                  <c:v>9631759</c:v>
                </c:pt>
                <c:pt idx="43">
                  <c:v>9996875</c:v>
                </c:pt>
                <c:pt idx="44">
                  <c:v>10855528</c:v>
                </c:pt>
                <c:pt idx="45">
                  <c:v>9263381</c:v>
                </c:pt>
                <c:pt idx="46">
                  <c:v>8433885</c:v>
                </c:pt>
                <c:pt idx="47">
                  <c:v>7745712</c:v>
                </c:pt>
                <c:pt idx="48">
                  <c:v>8103117</c:v>
                </c:pt>
                <c:pt idx="49">
                  <c:v>7784169</c:v>
                </c:pt>
                <c:pt idx="50">
                  <c:v>7559864</c:v>
                </c:pt>
                <c:pt idx="51">
                  <c:v>7327749</c:v>
                </c:pt>
                <c:pt idx="52">
                  <c:v>7653461</c:v>
                </c:pt>
                <c:pt idx="53">
                  <c:v>7371207</c:v>
                </c:pt>
                <c:pt idx="54">
                  <c:v>7753033</c:v>
                </c:pt>
                <c:pt idx="55">
                  <c:v>7583021</c:v>
                </c:pt>
                <c:pt idx="56">
                  <c:v>6939472</c:v>
                </c:pt>
                <c:pt idx="57">
                  <c:v>6906671</c:v>
                </c:pt>
                <c:pt idx="58">
                  <c:v>7366890</c:v>
                </c:pt>
                <c:pt idx="59">
                  <c:v>6635783</c:v>
                </c:pt>
                <c:pt idx="60">
                  <c:v>5789785</c:v>
                </c:pt>
                <c:pt idx="61">
                  <c:v>5899834</c:v>
                </c:pt>
                <c:pt idx="62">
                  <c:v>5985593</c:v>
                </c:pt>
                <c:pt idx="63">
                  <c:v>5207894</c:v>
                </c:pt>
                <c:pt idx="64">
                  <c:v>5740652</c:v>
                </c:pt>
                <c:pt idx="65">
                  <c:v>6236925</c:v>
                </c:pt>
                <c:pt idx="66">
                  <c:v>6672799</c:v>
                </c:pt>
                <c:pt idx="67">
                  <c:v>6805551</c:v>
                </c:pt>
              </c:numCache>
            </c:numRef>
          </c:val>
          <c:extLst>
            <c:ext xmlns:c16="http://schemas.microsoft.com/office/drawing/2014/chart" uri="{C3380CC4-5D6E-409C-BE32-E72D297353CC}">
              <c16:uniqueId val="{00000001-C8CF-4164-B343-883CA5EFD304}"/>
            </c:ext>
          </c:extLst>
        </c:ser>
        <c:dLbls>
          <c:showLegendKey val="0"/>
          <c:showVal val="0"/>
          <c:showCatName val="0"/>
          <c:showSerName val="0"/>
          <c:showPercent val="0"/>
          <c:showBubbleSize val="0"/>
        </c:dLbls>
        <c:gapWidth val="35"/>
        <c:overlap val="100"/>
        <c:axId val="1495596367"/>
        <c:axId val="1495593039"/>
      </c:barChart>
      <c:catAx>
        <c:axId val="1755544031"/>
        <c:scaling>
          <c:orientation val="minMax"/>
        </c:scaling>
        <c:delete val="0"/>
        <c:axPos val="b"/>
        <c:numFmt formatCode="yy" sourceLinked="0"/>
        <c:majorTickMark val="cross"/>
        <c:minorTickMark val="in"/>
        <c:tickLblPos val="low"/>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0"/>
        <c:tickLblSkip val="4"/>
        <c:tickMarkSkip val="4"/>
        <c:noMultiLvlLbl val="0"/>
      </c:catAx>
      <c:valAx>
        <c:axId val="1755539455"/>
        <c:scaling>
          <c:orientation val="minMax"/>
          <c:max val="25000000"/>
          <c:min val="0"/>
        </c:scaling>
        <c:delete val="0"/>
        <c:axPos val="l"/>
        <c:majorGridlines>
          <c:spPr>
            <a:ln w="6350"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Under</a:t>
                </a:r>
                <a:r>
                  <a:rPr lang="en-US" baseline="0" dirty="0"/>
                  <a:t> Construction SF in Millions</a:t>
                </a:r>
                <a:endParaRPr lang="en-US" dirty="0"/>
              </a:p>
            </c:rich>
          </c:tx>
          <c:layout>
            <c:manualLayout>
              <c:xMode val="edge"/>
              <c:yMode val="edge"/>
              <c:x val="6.9741907261592299E-3"/>
              <c:y val="0.1667607372942018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quot;M&quot;" sourceLinked="0"/>
        <c:majorTickMark val="none"/>
        <c:minorTickMark val="none"/>
        <c:tickLblPos val="nextTo"/>
        <c:spPr>
          <a:noFill/>
          <a:ln w="6350">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valAx>
      <c:valAx>
        <c:axId val="1495593039"/>
        <c:scaling>
          <c:orientation val="minMax"/>
          <c:max val="8.0000000000000016E-2"/>
          <c:min val="-0.1"/>
        </c:scaling>
        <c:delete val="1"/>
        <c:axPos val="r"/>
        <c:numFmt formatCode="#,##0%_);[Red]\(#,##0%\)" sourceLinked="0"/>
        <c:majorTickMark val="out"/>
        <c:minorTickMark val="none"/>
        <c:tickLblPos val="nextTo"/>
        <c:crossAx val="1495596367"/>
        <c:crosses val="max"/>
        <c:crossBetween val="between"/>
      </c:valAx>
      <c:catAx>
        <c:axId val="1495596367"/>
        <c:scaling>
          <c:orientation val="minMax"/>
        </c:scaling>
        <c:delete val="1"/>
        <c:axPos val="b"/>
        <c:numFmt formatCode="m/d/yyyy" sourceLinked="1"/>
        <c:majorTickMark val="out"/>
        <c:minorTickMark val="none"/>
        <c:tickLblPos val="nextTo"/>
        <c:crossAx val="1495593039"/>
        <c:crosses val="autoZero"/>
        <c:auto val="0"/>
        <c:lblAlgn val="ctr"/>
        <c:lblOffset val="100"/>
        <c:noMultiLvlLbl val="0"/>
      </c:catAx>
      <c:spPr>
        <a:noFill/>
        <a:ln>
          <a:noFill/>
        </a:ln>
        <a:effectLst/>
      </c:spPr>
    </c:plotArea>
    <c:legend>
      <c:legendPos val="b"/>
      <c:legendEntry>
        <c:idx val="0"/>
        <c:delete val="1"/>
      </c:legendEntry>
      <c:layout>
        <c:manualLayout>
          <c:xMode val="edge"/>
          <c:yMode val="edge"/>
          <c:x val="3.6447069116360455E-2"/>
          <c:y val="0.90922888332140306"/>
          <c:w val="0.92466403581455259"/>
          <c:h val="5.748822562629953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769239507142442E-2"/>
          <c:y val="0.19256940799066782"/>
          <c:w val="0.88865276997297094"/>
          <c:h val="0.63515281423155434"/>
        </c:manualLayout>
      </c:layout>
      <c:barChart>
        <c:barDir val="col"/>
        <c:grouping val="clustered"/>
        <c:varyColors val="0"/>
        <c:ser>
          <c:idx val="0"/>
          <c:order val="2"/>
          <c:tx>
            <c:strRef>
              <c:f>Sheet1!$D$1</c:f>
              <c:strCache>
                <c:ptCount val="1"/>
                <c:pt idx="0">
                  <c:v>Zebra</c:v>
                </c:pt>
              </c:strCache>
            </c:strRef>
          </c:tx>
          <c:spPr>
            <a:solidFill>
              <a:schemeClr val="bg1">
                <a:lumMod val="85000"/>
                <a:alpha val="33000"/>
              </a:schemeClr>
            </a:solidFill>
          </c:spPr>
          <c:invertIfNegative val="0"/>
          <c:cat>
            <c:numRef>
              <c:f>Sheet1!$A$30:$A$93</c:f>
              <c:numCache>
                <c:formatCode>m/d/yyyy</c:formatCode>
                <c:ptCount val="64"/>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pt idx="26">
                  <c:v>41547</c:v>
                </c:pt>
                <c:pt idx="27">
                  <c:v>41639</c:v>
                </c:pt>
                <c:pt idx="28">
                  <c:v>41729</c:v>
                </c:pt>
                <c:pt idx="29">
                  <c:v>41820</c:v>
                </c:pt>
                <c:pt idx="30">
                  <c:v>41912</c:v>
                </c:pt>
                <c:pt idx="31">
                  <c:v>42004</c:v>
                </c:pt>
                <c:pt idx="32">
                  <c:v>42094</c:v>
                </c:pt>
                <c:pt idx="33">
                  <c:v>42185</c:v>
                </c:pt>
                <c:pt idx="34">
                  <c:v>42277</c:v>
                </c:pt>
                <c:pt idx="35">
                  <c:v>42369</c:v>
                </c:pt>
                <c:pt idx="36">
                  <c:v>42460</c:v>
                </c:pt>
                <c:pt idx="37">
                  <c:v>42551</c:v>
                </c:pt>
                <c:pt idx="38">
                  <c:v>42643</c:v>
                </c:pt>
                <c:pt idx="39">
                  <c:v>42735</c:v>
                </c:pt>
                <c:pt idx="40">
                  <c:v>42825</c:v>
                </c:pt>
                <c:pt idx="41">
                  <c:v>42916</c:v>
                </c:pt>
                <c:pt idx="42">
                  <c:v>43008</c:v>
                </c:pt>
                <c:pt idx="43">
                  <c:v>43100</c:v>
                </c:pt>
                <c:pt idx="44">
                  <c:v>43190</c:v>
                </c:pt>
                <c:pt idx="45">
                  <c:v>43281</c:v>
                </c:pt>
                <c:pt idx="46">
                  <c:v>43373</c:v>
                </c:pt>
                <c:pt idx="47">
                  <c:v>43465</c:v>
                </c:pt>
                <c:pt idx="48">
                  <c:v>43555</c:v>
                </c:pt>
                <c:pt idx="49">
                  <c:v>43646</c:v>
                </c:pt>
                <c:pt idx="50">
                  <c:v>43738</c:v>
                </c:pt>
                <c:pt idx="51">
                  <c:v>43830</c:v>
                </c:pt>
                <c:pt idx="52">
                  <c:v>43921</c:v>
                </c:pt>
                <c:pt idx="53">
                  <c:v>44012</c:v>
                </c:pt>
                <c:pt idx="54">
                  <c:v>44104</c:v>
                </c:pt>
                <c:pt idx="55">
                  <c:v>44196</c:v>
                </c:pt>
                <c:pt idx="56">
                  <c:v>44286</c:v>
                </c:pt>
                <c:pt idx="57">
                  <c:v>44377</c:v>
                </c:pt>
                <c:pt idx="58">
                  <c:v>44469</c:v>
                </c:pt>
                <c:pt idx="59">
                  <c:v>44561</c:v>
                </c:pt>
                <c:pt idx="60">
                  <c:v>44651</c:v>
                </c:pt>
                <c:pt idx="61">
                  <c:v>44742</c:v>
                </c:pt>
                <c:pt idx="62">
                  <c:v>44834</c:v>
                </c:pt>
                <c:pt idx="63">
                  <c:v>44926</c:v>
                </c:pt>
              </c:numCache>
            </c:numRef>
          </c:cat>
          <c:val>
            <c:numRef>
              <c:f>Sheet1!$D$30:$D$93</c:f>
              <c:numCache>
                <c:formatCode>General</c:formatCode>
                <c:ptCount val="64"/>
                <c:pt idx="0">
                  <c:v>0</c:v>
                </c:pt>
                <c:pt idx="1">
                  <c:v>0</c:v>
                </c:pt>
                <c:pt idx="2">
                  <c:v>0</c:v>
                </c:pt>
                <c:pt idx="3">
                  <c:v>0</c:v>
                </c:pt>
                <c:pt idx="4">
                  <c:v>2000</c:v>
                </c:pt>
                <c:pt idx="5">
                  <c:v>2000</c:v>
                </c:pt>
                <c:pt idx="6">
                  <c:v>2000</c:v>
                </c:pt>
                <c:pt idx="7">
                  <c:v>2000</c:v>
                </c:pt>
                <c:pt idx="8">
                  <c:v>0</c:v>
                </c:pt>
                <c:pt idx="9">
                  <c:v>0</c:v>
                </c:pt>
                <c:pt idx="10">
                  <c:v>0</c:v>
                </c:pt>
                <c:pt idx="11">
                  <c:v>0</c:v>
                </c:pt>
                <c:pt idx="12">
                  <c:v>2000</c:v>
                </c:pt>
                <c:pt idx="13">
                  <c:v>2000</c:v>
                </c:pt>
                <c:pt idx="14">
                  <c:v>2000</c:v>
                </c:pt>
                <c:pt idx="15">
                  <c:v>2000</c:v>
                </c:pt>
                <c:pt idx="16">
                  <c:v>0</c:v>
                </c:pt>
                <c:pt idx="17">
                  <c:v>0</c:v>
                </c:pt>
                <c:pt idx="18">
                  <c:v>0</c:v>
                </c:pt>
                <c:pt idx="19">
                  <c:v>0</c:v>
                </c:pt>
                <c:pt idx="20">
                  <c:v>2000</c:v>
                </c:pt>
                <c:pt idx="21">
                  <c:v>2000</c:v>
                </c:pt>
                <c:pt idx="22">
                  <c:v>2000</c:v>
                </c:pt>
                <c:pt idx="23">
                  <c:v>2000</c:v>
                </c:pt>
                <c:pt idx="24">
                  <c:v>0</c:v>
                </c:pt>
                <c:pt idx="25">
                  <c:v>0</c:v>
                </c:pt>
                <c:pt idx="26">
                  <c:v>0</c:v>
                </c:pt>
                <c:pt idx="27">
                  <c:v>0</c:v>
                </c:pt>
                <c:pt idx="28">
                  <c:v>2000</c:v>
                </c:pt>
                <c:pt idx="29">
                  <c:v>2000</c:v>
                </c:pt>
                <c:pt idx="30">
                  <c:v>2000</c:v>
                </c:pt>
                <c:pt idx="31">
                  <c:v>2000</c:v>
                </c:pt>
                <c:pt idx="32">
                  <c:v>0</c:v>
                </c:pt>
                <c:pt idx="33">
                  <c:v>0</c:v>
                </c:pt>
                <c:pt idx="34">
                  <c:v>0</c:v>
                </c:pt>
                <c:pt idx="35">
                  <c:v>0</c:v>
                </c:pt>
                <c:pt idx="36">
                  <c:v>2000</c:v>
                </c:pt>
                <c:pt idx="37">
                  <c:v>2000</c:v>
                </c:pt>
                <c:pt idx="38">
                  <c:v>2000</c:v>
                </c:pt>
                <c:pt idx="39">
                  <c:v>2000</c:v>
                </c:pt>
                <c:pt idx="40">
                  <c:v>0</c:v>
                </c:pt>
                <c:pt idx="41">
                  <c:v>0</c:v>
                </c:pt>
                <c:pt idx="42">
                  <c:v>0</c:v>
                </c:pt>
                <c:pt idx="43">
                  <c:v>0</c:v>
                </c:pt>
                <c:pt idx="44">
                  <c:v>2000</c:v>
                </c:pt>
                <c:pt idx="45">
                  <c:v>2000</c:v>
                </c:pt>
                <c:pt idx="46">
                  <c:v>2000</c:v>
                </c:pt>
                <c:pt idx="47">
                  <c:v>2000</c:v>
                </c:pt>
                <c:pt idx="48">
                  <c:v>0</c:v>
                </c:pt>
                <c:pt idx="49">
                  <c:v>0</c:v>
                </c:pt>
                <c:pt idx="50">
                  <c:v>0</c:v>
                </c:pt>
                <c:pt idx="51">
                  <c:v>0</c:v>
                </c:pt>
                <c:pt idx="52">
                  <c:v>2000</c:v>
                </c:pt>
                <c:pt idx="53">
                  <c:v>2000</c:v>
                </c:pt>
                <c:pt idx="54">
                  <c:v>2000</c:v>
                </c:pt>
                <c:pt idx="55">
                  <c:v>2000</c:v>
                </c:pt>
                <c:pt idx="56">
                  <c:v>0</c:v>
                </c:pt>
                <c:pt idx="57">
                  <c:v>0</c:v>
                </c:pt>
                <c:pt idx="58">
                  <c:v>0</c:v>
                </c:pt>
                <c:pt idx="59">
                  <c:v>0</c:v>
                </c:pt>
                <c:pt idx="60">
                  <c:v>2000</c:v>
                </c:pt>
                <c:pt idx="61">
                  <c:v>2000</c:v>
                </c:pt>
                <c:pt idx="62">
                  <c:v>2000</c:v>
                </c:pt>
                <c:pt idx="63">
                  <c:v>2000</c:v>
                </c:pt>
              </c:numCache>
            </c:numRef>
          </c:val>
          <c:extLst>
            <c:ext xmlns:c16="http://schemas.microsoft.com/office/drawing/2014/chart" uri="{C3380CC4-5D6E-409C-BE32-E72D297353CC}">
              <c16:uniqueId val="{00000000-0B24-47E2-8D00-638A4FB934BA}"/>
            </c:ext>
          </c:extLst>
        </c:ser>
        <c:dLbls>
          <c:showLegendKey val="0"/>
          <c:showVal val="0"/>
          <c:showCatName val="0"/>
          <c:showSerName val="0"/>
          <c:showPercent val="0"/>
          <c:showBubbleSize val="0"/>
        </c:dLbls>
        <c:gapWidth val="0"/>
        <c:axId val="146464128"/>
        <c:axId val="149251200"/>
      </c:barChart>
      <c:barChart>
        <c:barDir val="col"/>
        <c:grouping val="clustered"/>
        <c:varyColors val="0"/>
        <c:ser>
          <c:idx val="2"/>
          <c:order val="1"/>
          <c:tx>
            <c:strRef>
              <c:f>Sheet1!$C$1</c:f>
              <c:strCache>
                <c:ptCount val="1"/>
                <c:pt idx="0">
                  <c:v>Year-Over-Year Rent Change</c:v>
                </c:pt>
              </c:strCache>
            </c:strRef>
          </c:tx>
          <c:spPr>
            <a:solidFill>
              <a:schemeClr val="accent2">
                <a:lumMod val="40000"/>
                <a:lumOff val="60000"/>
              </a:schemeClr>
            </a:solidFill>
          </c:spPr>
          <c:invertIfNegative val="0"/>
          <c:cat>
            <c:numRef>
              <c:f>Sheet1!$A$30:$A$93</c:f>
              <c:numCache>
                <c:formatCode>m/d/yyyy</c:formatCode>
                <c:ptCount val="64"/>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pt idx="26">
                  <c:v>41547</c:v>
                </c:pt>
                <c:pt idx="27">
                  <c:v>41639</c:v>
                </c:pt>
                <c:pt idx="28">
                  <c:v>41729</c:v>
                </c:pt>
                <c:pt idx="29">
                  <c:v>41820</c:v>
                </c:pt>
                <c:pt idx="30">
                  <c:v>41912</c:v>
                </c:pt>
                <c:pt idx="31">
                  <c:v>42004</c:v>
                </c:pt>
                <c:pt idx="32">
                  <c:v>42094</c:v>
                </c:pt>
                <c:pt idx="33">
                  <c:v>42185</c:v>
                </c:pt>
                <c:pt idx="34">
                  <c:v>42277</c:v>
                </c:pt>
                <c:pt idx="35">
                  <c:v>42369</c:v>
                </c:pt>
                <c:pt idx="36">
                  <c:v>42460</c:v>
                </c:pt>
                <c:pt idx="37">
                  <c:v>42551</c:v>
                </c:pt>
                <c:pt idx="38">
                  <c:v>42643</c:v>
                </c:pt>
                <c:pt idx="39">
                  <c:v>42735</c:v>
                </c:pt>
                <c:pt idx="40">
                  <c:v>42825</c:v>
                </c:pt>
                <c:pt idx="41">
                  <c:v>42916</c:v>
                </c:pt>
                <c:pt idx="42">
                  <c:v>43008</c:v>
                </c:pt>
                <c:pt idx="43">
                  <c:v>43100</c:v>
                </c:pt>
                <c:pt idx="44">
                  <c:v>43190</c:v>
                </c:pt>
                <c:pt idx="45">
                  <c:v>43281</c:v>
                </c:pt>
                <c:pt idx="46">
                  <c:v>43373</c:v>
                </c:pt>
                <c:pt idx="47">
                  <c:v>43465</c:v>
                </c:pt>
                <c:pt idx="48">
                  <c:v>43555</c:v>
                </c:pt>
                <c:pt idx="49">
                  <c:v>43646</c:v>
                </c:pt>
                <c:pt idx="50">
                  <c:v>43738</c:v>
                </c:pt>
                <c:pt idx="51">
                  <c:v>43830</c:v>
                </c:pt>
                <c:pt idx="52">
                  <c:v>43921</c:v>
                </c:pt>
                <c:pt idx="53">
                  <c:v>44012</c:v>
                </c:pt>
                <c:pt idx="54">
                  <c:v>44104</c:v>
                </c:pt>
                <c:pt idx="55">
                  <c:v>44196</c:v>
                </c:pt>
                <c:pt idx="56">
                  <c:v>44286</c:v>
                </c:pt>
                <c:pt idx="57">
                  <c:v>44377</c:v>
                </c:pt>
                <c:pt idx="58">
                  <c:v>44469</c:v>
                </c:pt>
                <c:pt idx="59">
                  <c:v>44561</c:v>
                </c:pt>
                <c:pt idx="60">
                  <c:v>44651</c:v>
                </c:pt>
                <c:pt idx="61">
                  <c:v>44742</c:v>
                </c:pt>
                <c:pt idx="62">
                  <c:v>44834</c:v>
                </c:pt>
                <c:pt idx="63">
                  <c:v>44926</c:v>
                </c:pt>
              </c:numCache>
            </c:numRef>
          </c:cat>
          <c:val>
            <c:numRef>
              <c:f>Sheet1!$C$30:$C$93</c:f>
              <c:numCache>
                <c:formatCode>#,##0.000%_);[Red]\-#,##0.000%</c:formatCode>
                <c:ptCount val="64"/>
                <c:pt idx="0">
                  <c:v>2.0299999999999999E-2</c:v>
                </c:pt>
                <c:pt idx="1">
                  <c:v>1.426E-2</c:v>
                </c:pt>
                <c:pt idx="2">
                  <c:v>-6.9519999999999998E-2</c:v>
                </c:pt>
                <c:pt idx="3">
                  <c:v>-6.2480000000000001E-2</c:v>
                </c:pt>
                <c:pt idx="4">
                  <c:v>-6.8699999999999997E-2</c:v>
                </c:pt>
                <c:pt idx="5">
                  <c:v>-7.306E-2</c:v>
                </c:pt>
                <c:pt idx="6">
                  <c:v>-2.4299999999999999E-3</c:v>
                </c:pt>
                <c:pt idx="7">
                  <c:v>-1.0120000000000001E-2</c:v>
                </c:pt>
                <c:pt idx="8">
                  <c:v>-1.789E-2</c:v>
                </c:pt>
                <c:pt idx="9">
                  <c:v>-2.4219999999999998E-2</c:v>
                </c:pt>
                <c:pt idx="10">
                  <c:v>-2.9610000000000001E-2</c:v>
                </c:pt>
                <c:pt idx="11">
                  <c:v>-2.9260000000000001E-2</c:v>
                </c:pt>
                <c:pt idx="12">
                  <c:v>-2.5190000000000001E-2</c:v>
                </c:pt>
                <c:pt idx="13">
                  <c:v>-2.4400000000000002E-2</c:v>
                </c:pt>
                <c:pt idx="14">
                  <c:v>-2.1299999999999999E-2</c:v>
                </c:pt>
                <c:pt idx="15">
                  <c:v>-1.8110000000000001E-2</c:v>
                </c:pt>
                <c:pt idx="16">
                  <c:v>-1.806E-2</c:v>
                </c:pt>
                <c:pt idx="17">
                  <c:v>-1.418E-2</c:v>
                </c:pt>
                <c:pt idx="18">
                  <c:v>-1.102E-2</c:v>
                </c:pt>
                <c:pt idx="19">
                  <c:v>-7.6800000000000002E-3</c:v>
                </c:pt>
                <c:pt idx="20">
                  <c:v>-2.7000000000000001E-3</c:v>
                </c:pt>
                <c:pt idx="21">
                  <c:v>1.7799999999999999E-3</c:v>
                </c:pt>
                <c:pt idx="22">
                  <c:v>6.5500000000000003E-3</c:v>
                </c:pt>
                <c:pt idx="23">
                  <c:v>1.0059999999999999E-2</c:v>
                </c:pt>
                <c:pt idx="24">
                  <c:v>1.137E-2</c:v>
                </c:pt>
                <c:pt idx="25">
                  <c:v>1.18E-2</c:v>
                </c:pt>
                <c:pt idx="26">
                  <c:v>1.523E-2</c:v>
                </c:pt>
                <c:pt idx="27">
                  <c:v>1.6469999999999999E-2</c:v>
                </c:pt>
                <c:pt idx="28">
                  <c:v>1.873E-2</c:v>
                </c:pt>
                <c:pt idx="29">
                  <c:v>2.0639999999999999E-2</c:v>
                </c:pt>
                <c:pt idx="30">
                  <c:v>1.9269999999999999E-2</c:v>
                </c:pt>
                <c:pt idx="31">
                  <c:v>1.9550000000000001E-2</c:v>
                </c:pt>
                <c:pt idx="32">
                  <c:v>2.0199999999999999E-2</c:v>
                </c:pt>
                <c:pt idx="33">
                  <c:v>2.2009999999999998E-2</c:v>
                </c:pt>
                <c:pt idx="34">
                  <c:v>2.0320000000000001E-2</c:v>
                </c:pt>
                <c:pt idx="35">
                  <c:v>1.8599999999999998E-2</c:v>
                </c:pt>
                <c:pt idx="36">
                  <c:v>2.29E-2</c:v>
                </c:pt>
                <c:pt idx="37">
                  <c:v>1.8360000000000001E-2</c:v>
                </c:pt>
                <c:pt idx="38">
                  <c:v>2.0559999999999998E-2</c:v>
                </c:pt>
                <c:pt idx="39">
                  <c:v>2.3820000000000001E-2</c:v>
                </c:pt>
                <c:pt idx="40">
                  <c:v>1.9230000000000001E-2</c:v>
                </c:pt>
                <c:pt idx="41">
                  <c:v>2.3369999999999998E-2</c:v>
                </c:pt>
                <c:pt idx="42">
                  <c:v>2.4E-2</c:v>
                </c:pt>
                <c:pt idx="43">
                  <c:v>2.281E-2</c:v>
                </c:pt>
                <c:pt idx="44">
                  <c:v>2.264E-2</c:v>
                </c:pt>
                <c:pt idx="45">
                  <c:v>2.1690000000000001E-2</c:v>
                </c:pt>
                <c:pt idx="46">
                  <c:v>2.0119999999999999E-2</c:v>
                </c:pt>
                <c:pt idx="47">
                  <c:v>1.8870000000000001E-2</c:v>
                </c:pt>
                <c:pt idx="48">
                  <c:v>1.7899999999999999E-2</c:v>
                </c:pt>
                <c:pt idx="49">
                  <c:v>2.2110000000000001E-2</c:v>
                </c:pt>
                <c:pt idx="50">
                  <c:v>2.325E-2</c:v>
                </c:pt>
                <c:pt idx="51">
                  <c:v>2.316E-2</c:v>
                </c:pt>
                <c:pt idx="52">
                  <c:v>2.2239999999999999E-2</c:v>
                </c:pt>
                <c:pt idx="53">
                  <c:v>1.7149999999999999E-2</c:v>
                </c:pt>
                <c:pt idx="54">
                  <c:v>1.6820000000000002E-2</c:v>
                </c:pt>
                <c:pt idx="55">
                  <c:v>1.8780000000000002E-2</c:v>
                </c:pt>
                <c:pt idx="56">
                  <c:v>2.2870000000000001E-2</c:v>
                </c:pt>
                <c:pt idx="57">
                  <c:v>2.5159999999999998E-2</c:v>
                </c:pt>
                <c:pt idx="58">
                  <c:v>2.9430000000000001E-2</c:v>
                </c:pt>
                <c:pt idx="59">
                  <c:v>3.8530000000000002E-2</c:v>
                </c:pt>
                <c:pt idx="60">
                  <c:v>4.641E-2</c:v>
                </c:pt>
                <c:pt idx="61">
                  <c:v>5.0950000000000002E-2</c:v>
                </c:pt>
                <c:pt idx="62">
                  <c:v>5.0790000000000002E-2</c:v>
                </c:pt>
              </c:numCache>
            </c:numRef>
          </c:val>
          <c:extLst>
            <c:ext xmlns:c16="http://schemas.microsoft.com/office/drawing/2014/chart" uri="{C3380CC4-5D6E-409C-BE32-E72D297353CC}">
              <c16:uniqueId val="{00000000-1991-F34D-980D-0741D3A05B68}"/>
            </c:ext>
          </c:extLst>
        </c:ser>
        <c:dLbls>
          <c:showLegendKey val="0"/>
          <c:showVal val="0"/>
          <c:showCatName val="0"/>
          <c:showSerName val="0"/>
          <c:showPercent val="0"/>
          <c:showBubbleSize val="0"/>
        </c:dLbls>
        <c:gapWidth val="60"/>
        <c:axId val="150148608"/>
        <c:axId val="149270912"/>
      </c:barChart>
      <c:lineChart>
        <c:grouping val="standard"/>
        <c:varyColors val="0"/>
        <c:ser>
          <c:idx val="1"/>
          <c:order val="0"/>
          <c:tx>
            <c:strRef>
              <c:f>Sheet1!$B$1</c:f>
              <c:strCache>
                <c:ptCount val="1"/>
                <c:pt idx="0">
                  <c:v>Asking Rent</c:v>
                </c:pt>
              </c:strCache>
            </c:strRef>
          </c:tx>
          <c:spPr>
            <a:ln w="63500">
              <a:solidFill>
                <a:schemeClr val="accent2"/>
              </a:solidFill>
            </a:ln>
          </c:spPr>
          <c:marker>
            <c:symbol val="none"/>
          </c:marker>
          <c:cat>
            <c:numRef>
              <c:f>Sheet1!$A$30:$A$93</c:f>
              <c:numCache>
                <c:formatCode>m/d/yyyy</c:formatCode>
                <c:ptCount val="64"/>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pt idx="26">
                  <c:v>41547</c:v>
                </c:pt>
                <c:pt idx="27">
                  <c:v>41639</c:v>
                </c:pt>
                <c:pt idx="28">
                  <c:v>41729</c:v>
                </c:pt>
                <c:pt idx="29">
                  <c:v>41820</c:v>
                </c:pt>
                <c:pt idx="30">
                  <c:v>41912</c:v>
                </c:pt>
                <c:pt idx="31">
                  <c:v>42004</c:v>
                </c:pt>
                <c:pt idx="32">
                  <c:v>42094</c:v>
                </c:pt>
                <c:pt idx="33">
                  <c:v>42185</c:v>
                </c:pt>
                <c:pt idx="34">
                  <c:v>42277</c:v>
                </c:pt>
                <c:pt idx="35">
                  <c:v>42369</c:v>
                </c:pt>
                <c:pt idx="36">
                  <c:v>42460</c:v>
                </c:pt>
                <c:pt idx="37">
                  <c:v>42551</c:v>
                </c:pt>
                <c:pt idx="38">
                  <c:v>42643</c:v>
                </c:pt>
                <c:pt idx="39">
                  <c:v>42735</c:v>
                </c:pt>
                <c:pt idx="40">
                  <c:v>42825</c:v>
                </c:pt>
                <c:pt idx="41">
                  <c:v>42916</c:v>
                </c:pt>
                <c:pt idx="42">
                  <c:v>43008</c:v>
                </c:pt>
                <c:pt idx="43">
                  <c:v>43100</c:v>
                </c:pt>
                <c:pt idx="44">
                  <c:v>43190</c:v>
                </c:pt>
                <c:pt idx="45">
                  <c:v>43281</c:v>
                </c:pt>
                <c:pt idx="46">
                  <c:v>43373</c:v>
                </c:pt>
                <c:pt idx="47">
                  <c:v>43465</c:v>
                </c:pt>
                <c:pt idx="48">
                  <c:v>43555</c:v>
                </c:pt>
                <c:pt idx="49">
                  <c:v>43646</c:v>
                </c:pt>
                <c:pt idx="50">
                  <c:v>43738</c:v>
                </c:pt>
                <c:pt idx="51">
                  <c:v>43830</c:v>
                </c:pt>
                <c:pt idx="52">
                  <c:v>43921</c:v>
                </c:pt>
                <c:pt idx="53">
                  <c:v>44012</c:v>
                </c:pt>
                <c:pt idx="54">
                  <c:v>44104</c:v>
                </c:pt>
                <c:pt idx="55">
                  <c:v>44196</c:v>
                </c:pt>
                <c:pt idx="56">
                  <c:v>44286</c:v>
                </c:pt>
                <c:pt idx="57">
                  <c:v>44377</c:v>
                </c:pt>
                <c:pt idx="58">
                  <c:v>44469</c:v>
                </c:pt>
                <c:pt idx="59">
                  <c:v>44561</c:v>
                </c:pt>
                <c:pt idx="60">
                  <c:v>44651</c:v>
                </c:pt>
                <c:pt idx="61">
                  <c:v>44742</c:v>
                </c:pt>
                <c:pt idx="62">
                  <c:v>44834</c:v>
                </c:pt>
                <c:pt idx="63">
                  <c:v>44926</c:v>
                </c:pt>
              </c:numCache>
            </c:numRef>
          </c:cat>
          <c:val>
            <c:numRef>
              <c:f>Sheet1!$B$30:$B$93</c:f>
              <c:numCache>
                <c:formatCode>\$##,###,###,##0.00_);[Red]\(\$##,###,###,##0.00\)</c:formatCode>
                <c:ptCount val="64"/>
                <c:pt idx="0">
                  <c:v>18.46</c:v>
                </c:pt>
                <c:pt idx="1">
                  <c:v>18.600000000000001</c:v>
                </c:pt>
                <c:pt idx="2">
                  <c:v>18.670000000000002</c:v>
                </c:pt>
                <c:pt idx="3">
                  <c:v>17.3</c:v>
                </c:pt>
                <c:pt idx="4">
                  <c:v>17.309999999999999</c:v>
                </c:pt>
                <c:pt idx="5">
                  <c:v>17.32</c:v>
                </c:pt>
                <c:pt idx="6">
                  <c:v>17.309999999999999</c:v>
                </c:pt>
                <c:pt idx="7">
                  <c:v>17.260000000000002</c:v>
                </c:pt>
                <c:pt idx="8">
                  <c:v>17.14</c:v>
                </c:pt>
                <c:pt idx="9">
                  <c:v>17.010000000000002</c:v>
                </c:pt>
                <c:pt idx="10">
                  <c:v>16.89</c:v>
                </c:pt>
                <c:pt idx="11">
                  <c:v>16.75</c:v>
                </c:pt>
                <c:pt idx="12">
                  <c:v>16.63</c:v>
                </c:pt>
                <c:pt idx="13">
                  <c:v>16.579999999999998</c:v>
                </c:pt>
                <c:pt idx="14">
                  <c:v>16.48</c:v>
                </c:pt>
                <c:pt idx="15">
                  <c:v>16.39</c:v>
                </c:pt>
                <c:pt idx="16">
                  <c:v>16.329999999999998</c:v>
                </c:pt>
                <c:pt idx="17">
                  <c:v>16.28</c:v>
                </c:pt>
                <c:pt idx="18">
                  <c:v>16.239999999999998</c:v>
                </c:pt>
                <c:pt idx="19">
                  <c:v>16.21</c:v>
                </c:pt>
                <c:pt idx="20">
                  <c:v>16.21</c:v>
                </c:pt>
                <c:pt idx="21">
                  <c:v>16.239999999999998</c:v>
                </c:pt>
                <c:pt idx="22">
                  <c:v>16.27</c:v>
                </c:pt>
                <c:pt idx="23">
                  <c:v>16.32</c:v>
                </c:pt>
                <c:pt idx="24">
                  <c:v>16.37</c:v>
                </c:pt>
                <c:pt idx="25">
                  <c:v>16.420000000000002</c:v>
                </c:pt>
                <c:pt idx="26">
                  <c:v>16.46</c:v>
                </c:pt>
                <c:pt idx="27">
                  <c:v>16.559999999999999</c:v>
                </c:pt>
                <c:pt idx="28">
                  <c:v>16.64</c:v>
                </c:pt>
                <c:pt idx="29">
                  <c:v>16.73</c:v>
                </c:pt>
                <c:pt idx="30">
                  <c:v>16.8</c:v>
                </c:pt>
                <c:pt idx="31">
                  <c:v>16.88</c:v>
                </c:pt>
                <c:pt idx="32">
                  <c:v>16.97</c:v>
                </c:pt>
                <c:pt idx="33">
                  <c:v>17.07</c:v>
                </c:pt>
                <c:pt idx="34">
                  <c:v>17.170000000000002</c:v>
                </c:pt>
                <c:pt idx="35">
                  <c:v>17.23</c:v>
                </c:pt>
                <c:pt idx="36">
                  <c:v>17.28</c:v>
                </c:pt>
                <c:pt idx="37">
                  <c:v>17.46</c:v>
                </c:pt>
                <c:pt idx="38">
                  <c:v>17.489999999999998</c:v>
                </c:pt>
                <c:pt idx="39">
                  <c:v>17.579999999999998</c:v>
                </c:pt>
                <c:pt idx="40">
                  <c:v>17.690000000000001</c:v>
                </c:pt>
                <c:pt idx="41">
                  <c:v>17.79</c:v>
                </c:pt>
                <c:pt idx="42">
                  <c:v>17.899999999999999</c:v>
                </c:pt>
                <c:pt idx="43">
                  <c:v>18</c:v>
                </c:pt>
                <c:pt idx="44">
                  <c:v>18.100000000000001</c:v>
                </c:pt>
                <c:pt idx="45">
                  <c:v>18.2</c:v>
                </c:pt>
                <c:pt idx="46">
                  <c:v>18.29</c:v>
                </c:pt>
                <c:pt idx="47">
                  <c:v>18.36</c:v>
                </c:pt>
                <c:pt idx="48">
                  <c:v>18.440000000000001</c:v>
                </c:pt>
                <c:pt idx="49">
                  <c:v>18.52</c:v>
                </c:pt>
                <c:pt idx="50">
                  <c:v>18.690000000000001</c:v>
                </c:pt>
                <c:pt idx="51">
                  <c:v>18.79</c:v>
                </c:pt>
                <c:pt idx="52">
                  <c:v>18.87</c:v>
                </c:pt>
                <c:pt idx="53">
                  <c:v>18.93</c:v>
                </c:pt>
                <c:pt idx="54">
                  <c:v>19.010000000000002</c:v>
                </c:pt>
                <c:pt idx="55">
                  <c:v>19.11</c:v>
                </c:pt>
                <c:pt idx="56">
                  <c:v>19.22</c:v>
                </c:pt>
                <c:pt idx="57">
                  <c:v>19.37</c:v>
                </c:pt>
                <c:pt idx="58">
                  <c:v>19.489999999999998</c:v>
                </c:pt>
                <c:pt idx="59">
                  <c:v>19.670000000000002</c:v>
                </c:pt>
                <c:pt idx="60">
                  <c:v>19.96</c:v>
                </c:pt>
                <c:pt idx="61">
                  <c:v>20.260000000000002</c:v>
                </c:pt>
                <c:pt idx="62">
                  <c:v>20.48</c:v>
                </c:pt>
              </c:numCache>
            </c:numRef>
          </c:val>
          <c:smooth val="0"/>
          <c:extLst>
            <c:ext xmlns:c16="http://schemas.microsoft.com/office/drawing/2014/chart" uri="{C3380CC4-5D6E-409C-BE32-E72D297353CC}">
              <c16:uniqueId val="{00000001-1991-F34D-980D-0741D3A05B68}"/>
            </c:ext>
          </c:extLst>
        </c:ser>
        <c:dLbls>
          <c:showLegendKey val="0"/>
          <c:showVal val="0"/>
          <c:showCatName val="0"/>
          <c:showSerName val="0"/>
          <c:showPercent val="0"/>
          <c:showBubbleSize val="0"/>
        </c:dLbls>
        <c:marker val="1"/>
        <c:smooth val="0"/>
        <c:axId val="146464128"/>
        <c:axId val="149251200"/>
      </c:lineChart>
      <c:catAx>
        <c:axId val="146464128"/>
        <c:scaling>
          <c:orientation val="minMax"/>
        </c:scaling>
        <c:delete val="0"/>
        <c:axPos val="b"/>
        <c:numFmt formatCode="yy" sourceLinked="0"/>
        <c:majorTickMark val="cross"/>
        <c:minorTickMark val="none"/>
        <c:tickLblPos val="low"/>
        <c:spPr>
          <a:ln w="19050">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251200"/>
        <c:crosses val="autoZero"/>
        <c:auto val="0"/>
        <c:lblAlgn val="ctr"/>
        <c:lblOffset val="100"/>
        <c:tickLblSkip val="4"/>
        <c:tickMarkSkip val="4"/>
        <c:noMultiLvlLbl val="0"/>
      </c:catAx>
      <c:valAx>
        <c:axId val="149251200"/>
        <c:scaling>
          <c:orientation val="minMax"/>
          <c:max val="23"/>
          <c:min val="16"/>
        </c:scaling>
        <c:delete val="0"/>
        <c:axPos val="l"/>
        <c:majorGridlines>
          <c:spPr>
            <a:ln>
              <a:solidFill>
                <a:schemeClr val="bg1">
                  <a:lumMod val="85000"/>
                </a:schemeClr>
              </a:solidFill>
            </a:ln>
          </c:spPr>
        </c:majorGridlines>
        <c:numFmt formatCode="&quot;$&quot;#,##0.00" sourceLinked="0"/>
        <c:majorTickMark val="out"/>
        <c:minorTickMark val="none"/>
        <c:tickLblPos val="nextTo"/>
        <c:spPr>
          <a:ln>
            <a:noFill/>
          </a:ln>
        </c:spPr>
        <c:txPr>
          <a:bodyPr/>
          <a:lstStyle/>
          <a:p>
            <a:pPr>
              <a:defRPr sz="1600"/>
            </a:pPr>
            <a:endParaRPr lang="en-US"/>
          </a:p>
        </c:txPr>
        <c:crossAx val="146464128"/>
        <c:crosses val="autoZero"/>
        <c:crossBetween val="between"/>
        <c:majorUnit val="1"/>
      </c:valAx>
      <c:valAx>
        <c:axId val="149270912"/>
        <c:scaling>
          <c:orientation val="minMax"/>
          <c:max val="6.0000000000000012E-2"/>
          <c:min val="-8.0000000000000016E-2"/>
        </c:scaling>
        <c:delete val="0"/>
        <c:axPos val="r"/>
        <c:numFmt formatCode="#,##0%_);[Red]\(#,##0%\)" sourceLinked="0"/>
        <c:majorTickMark val="out"/>
        <c:minorTickMark val="none"/>
        <c:tickLblPos val="nextTo"/>
        <c:spPr>
          <a:ln>
            <a:noFill/>
          </a:ln>
        </c:spPr>
        <c:txPr>
          <a:bodyPr/>
          <a:lstStyle/>
          <a:p>
            <a:pPr>
              <a:defRPr sz="1600"/>
            </a:pPr>
            <a:endParaRPr lang="en-US"/>
          </a:p>
        </c:txPr>
        <c:crossAx val="150148608"/>
        <c:crosses val="max"/>
        <c:crossBetween val="between"/>
        <c:majorUnit val="2.0000000000000004E-2"/>
      </c:valAx>
      <c:dateAx>
        <c:axId val="150148608"/>
        <c:scaling>
          <c:orientation val="minMax"/>
        </c:scaling>
        <c:delete val="1"/>
        <c:axPos val="b"/>
        <c:numFmt formatCode="m/d/yyyy" sourceLinked="1"/>
        <c:majorTickMark val="out"/>
        <c:minorTickMark val="none"/>
        <c:tickLblPos val="nextTo"/>
        <c:crossAx val="149270912"/>
        <c:crosses val="autoZero"/>
        <c:auto val="1"/>
        <c:lblOffset val="100"/>
        <c:baseTimeUnit val="months"/>
      </c:dateAx>
    </c:plotArea>
    <c:legend>
      <c:legendPos val="b"/>
      <c:legendEntry>
        <c:idx val="0"/>
        <c:delete val="1"/>
      </c:legendEntry>
      <c:layout>
        <c:manualLayout>
          <c:xMode val="edge"/>
          <c:yMode val="edge"/>
          <c:x val="0"/>
          <c:y val="0.90045333916593762"/>
          <c:w val="1"/>
          <c:h val="4.797944006999125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78185584951485E-2"/>
          <c:y val="0.19256940799066782"/>
          <c:w val="0.88029600024227161"/>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Sheet1!$E$2:$E$89</c:f>
              <c:numCache>
                <c:formatCode>General</c:formatCode>
                <c:ptCount val="8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pt idx="68">
                  <c:v>0</c:v>
                </c:pt>
                <c:pt idx="69">
                  <c:v>0</c:v>
                </c:pt>
                <c:pt idx="70">
                  <c:v>0</c:v>
                </c:pt>
                <c:pt idx="71">
                  <c:v>0</c:v>
                </c:pt>
                <c:pt idx="72">
                  <c:v>0.3</c:v>
                </c:pt>
                <c:pt idx="73">
                  <c:v>0.3</c:v>
                </c:pt>
                <c:pt idx="74">
                  <c:v>0.3</c:v>
                </c:pt>
                <c:pt idx="75">
                  <c:v>0.3</c:v>
                </c:pt>
                <c:pt idx="76">
                  <c:v>0</c:v>
                </c:pt>
                <c:pt idx="77">
                  <c:v>0</c:v>
                </c:pt>
                <c:pt idx="78">
                  <c:v>0</c:v>
                </c:pt>
                <c:pt idx="79">
                  <c:v>0</c:v>
                </c:pt>
                <c:pt idx="80">
                  <c:v>0.3</c:v>
                </c:pt>
                <c:pt idx="81">
                  <c:v>0.3</c:v>
                </c:pt>
                <c:pt idx="82">
                  <c:v>0.3</c:v>
                </c:pt>
                <c:pt idx="83">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Sheet1!$B$2:$B$89</c:f>
              <c:numCache>
                <c:formatCode>##,###,###,##0_);[Red]\(##,###,###,##0\)</c:formatCode>
                <c:ptCount val="88"/>
                <c:pt idx="0">
                  <c:v>1951780</c:v>
                </c:pt>
                <c:pt idx="1">
                  <c:v>271490</c:v>
                </c:pt>
                <c:pt idx="2">
                  <c:v>2680119</c:v>
                </c:pt>
                <c:pt idx="3">
                  <c:v>2461113</c:v>
                </c:pt>
                <c:pt idx="4">
                  <c:v>8478538</c:v>
                </c:pt>
                <c:pt idx="5">
                  <c:v>330106</c:v>
                </c:pt>
                <c:pt idx="6">
                  <c:v>5369370</c:v>
                </c:pt>
                <c:pt idx="7">
                  <c:v>4937770</c:v>
                </c:pt>
                <c:pt idx="8">
                  <c:v>11037318</c:v>
                </c:pt>
                <c:pt idx="9">
                  <c:v>3963395</c:v>
                </c:pt>
                <c:pt idx="10">
                  <c:v>2430022</c:v>
                </c:pt>
                <c:pt idx="11">
                  <c:v>1119741</c:v>
                </c:pt>
                <c:pt idx="12">
                  <c:v>-363125</c:v>
                </c:pt>
                <c:pt idx="13">
                  <c:v>459788</c:v>
                </c:pt>
                <c:pt idx="14">
                  <c:v>89300</c:v>
                </c:pt>
                <c:pt idx="15">
                  <c:v>978397</c:v>
                </c:pt>
                <c:pt idx="16">
                  <c:v>1899577</c:v>
                </c:pt>
                <c:pt idx="17">
                  <c:v>1294935</c:v>
                </c:pt>
                <c:pt idx="18">
                  <c:v>2303547</c:v>
                </c:pt>
                <c:pt idx="19">
                  <c:v>3185371</c:v>
                </c:pt>
                <c:pt idx="20">
                  <c:v>2750116</c:v>
                </c:pt>
                <c:pt idx="21">
                  <c:v>938091</c:v>
                </c:pt>
                <c:pt idx="22">
                  <c:v>2482608</c:v>
                </c:pt>
                <c:pt idx="23">
                  <c:v>2452991</c:v>
                </c:pt>
                <c:pt idx="24">
                  <c:v>1685864</c:v>
                </c:pt>
                <c:pt idx="25">
                  <c:v>898411</c:v>
                </c:pt>
                <c:pt idx="26">
                  <c:v>2605445</c:v>
                </c:pt>
                <c:pt idx="27">
                  <c:v>4355676</c:v>
                </c:pt>
                <c:pt idx="28">
                  <c:v>1617638</c:v>
                </c:pt>
                <c:pt idx="29">
                  <c:v>142152</c:v>
                </c:pt>
                <c:pt idx="30">
                  <c:v>1124979</c:v>
                </c:pt>
                <c:pt idx="31">
                  <c:v>3060719</c:v>
                </c:pt>
                <c:pt idx="32">
                  <c:v>1596599</c:v>
                </c:pt>
                <c:pt idx="33">
                  <c:v>3364329</c:v>
                </c:pt>
                <c:pt idx="34">
                  <c:v>3380473</c:v>
                </c:pt>
                <c:pt idx="35">
                  <c:v>5112173</c:v>
                </c:pt>
                <c:pt idx="36">
                  <c:v>2291080</c:v>
                </c:pt>
                <c:pt idx="37">
                  <c:v>915034</c:v>
                </c:pt>
                <c:pt idx="38">
                  <c:v>3052895</c:v>
                </c:pt>
                <c:pt idx="39">
                  <c:v>4536022</c:v>
                </c:pt>
                <c:pt idx="40">
                  <c:v>2681758</c:v>
                </c:pt>
                <c:pt idx="41">
                  <c:v>5960195</c:v>
                </c:pt>
                <c:pt idx="42">
                  <c:v>6311193</c:v>
                </c:pt>
                <c:pt idx="43">
                  <c:v>4113333</c:v>
                </c:pt>
                <c:pt idx="44">
                  <c:v>-411903</c:v>
                </c:pt>
                <c:pt idx="45">
                  <c:v>5705908</c:v>
                </c:pt>
                <c:pt idx="46">
                  <c:v>3509290</c:v>
                </c:pt>
                <c:pt idx="47">
                  <c:v>4033076</c:v>
                </c:pt>
                <c:pt idx="48">
                  <c:v>1869052</c:v>
                </c:pt>
                <c:pt idx="49">
                  <c:v>2695141</c:v>
                </c:pt>
                <c:pt idx="50">
                  <c:v>3195543</c:v>
                </c:pt>
                <c:pt idx="51">
                  <c:v>-143097</c:v>
                </c:pt>
                <c:pt idx="52">
                  <c:v>496850</c:v>
                </c:pt>
                <c:pt idx="53">
                  <c:v>2376630</c:v>
                </c:pt>
                <c:pt idx="54">
                  <c:v>1318234</c:v>
                </c:pt>
                <c:pt idx="55">
                  <c:v>1164462</c:v>
                </c:pt>
                <c:pt idx="56">
                  <c:v>-1816469</c:v>
                </c:pt>
                <c:pt idx="57">
                  <c:v>-1439435</c:v>
                </c:pt>
                <c:pt idx="58">
                  <c:v>-2780544</c:v>
                </c:pt>
                <c:pt idx="59">
                  <c:v>804841</c:v>
                </c:pt>
                <c:pt idx="60">
                  <c:v>-229208</c:v>
                </c:pt>
                <c:pt idx="61">
                  <c:v>1387715</c:v>
                </c:pt>
                <c:pt idx="62">
                  <c:v>3371416</c:v>
                </c:pt>
                <c:pt idx="63">
                  <c:v>1836011</c:v>
                </c:pt>
                <c:pt idx="64">
                  <c:v>3765744</c:v>
                </c:pt>
                <c:pt idx="65">
                  <c:v>1727656</c:v>
                </c:pt>
                <c:pt idx="66">
                  <c:v>1943312</c:v>
                </c:pt>
                <c:pt idx="67">
                  <c:v>3077772</c:v>
                </c:pt>
                <c:pt idx="68">
                  <c:v>1875893</c:v>
                </c:pt>
                <c:pt idx="69">
                  <c:v>916021</c:v>
                </c:pt>
                <c:pt idx="70">
                  <c:v>1329928</c:v>
                </c:pt>
                <c:pt idx="71">
                  <c:v>1906375</c:v>
                </c:pt>
                <c:pt idx="72">
                  <c:v>1890531</c:v>
                </c:pt>
                <c:pt idx="73">
                  <c:v>1958376</c:v>
                </c:pt>
                <c:pt idx="74">
                  <c:v>1932728</c:v>
                </c:pt>
                <c:pt idx="75">
                  <c:v>1959782</c:v>
                </c:pt>
                <c:pt idx="76">
                  <c:v>2009571</c:v>
                </c:pt>
                <c:pt idx="77">
                  <c:v>2076344</c:v>
                </c:pt>
                <c:pt idx="78">
                  <c:v>2062762</c:v>
                </c:pt>
                <c:pt idx="79">
                  <c:v>2039365</c:v>
                </c:pt>
                <c:pt idx="80">
                  <c:v>1978872</c:v>
                </c:pt>
                <c:pt idx="81">
                  <c:v>1959146</c:v>
                </c:pt>
                <c:pt idx="82">
                  <c:v>1927860</c:v>
                </c:pt>
                <c:pt idx="83">
                  <c:v>1924296</c:v>
                </c:pt>
                <c:pt idx="84">
                  <c:v>1920019</c:v>
                </c:pt>
                <c:pt idx="85">
                  <c:v>1916703</c:v>
                </c:pt>
                <c:pt idx="86">
                  <c:v>1923988</c:v>
                </c:pt>
                <c:pt idx="87">
                  <c:v>1924218</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Sheet1!$C$2:$C$89</c:f>
              <c:numCache>
                <c:formatCode>##,###,###,##0_);[Red]\(##,###,###,##0\)</c:formatCode>
                <c:ptCount val="88"/>
                <c:pt idx="0">
                  <c:v>9630417</c:v>
                </c:pt>
                <c:pt idx="1">
                  <c:v>3814289</c:v>
                </c:pt>
                <c:pt idx="2">
                  <c:v>4879915</c:v>
                </c:pt>
                <c:pt idx="3">
                  <c:v>4952426</c:v>
                </c:pt>
                <c:pt idx="4">
                  <c:v>12969212</c:v>
                </c:pt>
                <c:pt idx="5">
                  <c:v>3315015</c:v>
                </c:pt>
                <c:pt idx="6">
                  <c:v>4616785</c:v>
                </c:pt>
                <c:pt idx="7">
                  <c:v>5697586</c:v>
                </c:pt>
                <c:pt idx="8">
                  <c:v>13228859</c:v>
                </c:pt>
                <c:pt idx="9">
                  <c:v>3645229</c:v>
                </c:pt>
                <c:pt idx="10">
                  <c:v>4491382</c:v>
                </c:pt>
                <c:pt idx="11">
                  <c:v>5364720</c:v>
                </c:pt>
                <c:pt idx="12">
                  <c:v>5687683</c:v>
                </c:pt>
                <c:pt idx="13">
                  <c:v>3918400</c:v>
                </c:pt>
                <c:pt idx="14">
                  <c:v>4378649</c:v>
                </c:pt>
                <c:pt idx="15">
                  <c:v>2504926</c:v>
                </c:pt>
                <c:pt idx="16">
                  <c:v>2496567</c:v>
                </c:pt>
                <c:pt idx="17">
                  <c:v>447607</c:v>
                </c:pt>
                <c:pt idx="18">
                  <c:v>1729620</c:v>
                </c:pt>
                <c:pt idx="19">
                  <c:v>1608629</c:v>
                </c:pt>
                <c:pt idx="20">
                  <c:v>2218615</c:v>
                </c:pt>
                <c:pt idx="21">
                  <c:v>1645921</c:v>
                </c:pt>
                <c:pt idx="22">
                  <c:v>1628966</c:v>
                </c:pt>
                <c:pt idx="23">
                  <c:v>1531833</c:v>
                </c:pt>
                <c:pt idx="24">
                  <c:v>2144759</c:v>
                </c:pt>
                <c:pt idx="25">
                  <c:v>1220176</c:v>
                </c:pt>
                <c:pt idx="26">
                  <c:v>1898150</c:v>
                </c:pt>
                <c:pt idx="27">
                  <c:v>2862415</c:v>
                </c:pt>
                <c:pt idx="28">
                  <c:v>2838065</c:v>
                </c:pt>
                <c:pt idx="29">
                  <c:v>816843</c:v>
                </c:pt>
                <c:pt idx="30">
                  <c:v>1190447</c:v>
                </c:pt>
                <c:pt idx="31">
                  <c:v>812140</c:v>
                </c:pt>
                <c:pt idx="32">
                  <c:v>1516569</c:v>
                </c:pt>
                <c:pt idx="33">
                  <c:v>1972028</c:v>
                </c:pt>
                <c:pt idx="34">
                  <c:v>339745</c:v>
                </c:pt>
                <c:pt idx="35">
                  <c:v>2723706</c:v>
                </c:pt>
                <c:pt idx="36">
                  <c:v>1323795</c:v>
                </c:pt>
                <c:pt idx="37">
                  <c:v>1779909</c:v>
                </c:pt>
                <c:pt idx="38">
                  <c:v>1365468</c:v>
                </c:pt>
                <c:pt idx="39">
                  <c:v>2939083</c:v>
                </c:pt>
                <c:pt idx="40">
                  <c:v>2492063</c:v>
                </c:pt>
                <c:pt idx="41">
                  <c:v>2536037</c:v>
                </c:pt>
                <c:pt idx="42">
                  <c:v>2747489</c:v>
                </c:pt>
                <c:pt idx="43">
                  <c:v>2694014</c:v>
                </c:pt>
                <c:pt idx="44">
                  <c:v>1479733</c:v>
                </c:pt>
                <c:pt idx="45">
                  <c:v>3335385</c:v>
                </c:pt>
                <c:pt idx="46">
                  <c:v>2428420</c:v>
                </c:pt>
                <c:pt idx="47">
                  <c:v>2339699</c:v>
                </c:pt>
                <c:pt idx="48">
                  <c:v>2059434</c:v>
                </c:pt>
                <c:pt idx="49">
                  <c:v>2247050</c:v>
                </c:pt>
                <c:pt idx="50">
                  <c:v>1702718</c:v>
                </c:pt>
                <c:pt idx="51">
                  <c:v>1184226</c:v>
                </c:pt>
                <c:pt idx="52">
                  <c:v>810819</c:v>
                </c:pt>
                <c:pt idx="53">
                  <c:v>1923859</c:v>
                </c:pt>
                <c:pt idx="54">
                  <c:v>1414276</c:v>
                </c:pt>
                <c:pt idx="55">
                  <c:v>1553788</c:v>
                </c:pt>
                <c:pt idx="56">
                  <c:v>1368474</c:v>
                </c:pt>
                <c:pt idx="57">
                  <c:v>829659</c:v>
                </c:pt>
                <c:pt idx="58">
                  <c:v>1093318</c:v>
                </c:pt>
                <c:pt idx="59">
                  <c:v>1867919</c:v>
                </c:pt>
                <c:pt idx="60">
                  <c:v>1049184</c:v>
                </c:pt>
                <c:pt idx="61">
                  <c:v>851612</c:v>
                </c:pt>
                <c:pt idx="62">
                  <c:v>883337</c:v>
                </c:pt>
                <c:pt idx="63">
                  <c:v>1083792</c:v>
                </c:pt>
                <c:pt idx="64">
                  <c:v>367521</c:v>
                </c:pt>
                <c:pt idx="65">
                  <c:v>748533</c:v>
                </c:pt>
                <c:pt idx="66">
                  <c:v>1037875</c:v>
                </c:pt>
                <c:pt idx="67">
                  <c:v>1782512</c:v>
                </c:pt>
                <c:pt idx="68">
                  <c:v>1359130</c:v>
                </c:pt>
                <c:pt idx="69">
                  <c:v>326599</c:v>
                </c:pt>
                <c:pt idx="70">
                  <c:v>902919</c:v>
                </c:pt>
                <c:pt idx="71">
                  <c:v>1864622</c:v>
                </c:pt>
                <c:pt idx="72">
                  <c:v>2164082</c:v>
                </c:pt>
                <c:pt idx="73">
                  <c:v>2250878</c:v>
                </c:pt>
                <c:pt idx="74">
                  <c:v>2258048</c:v>
                </c:pt>
                <c:pt idx="75">
                  <c:v>2509650</c:v>
                </c:pt>
                <c:pt idx="76">
                  <c:v>2376664</c:v>
                </c:pt>
                <c:pt idx="77">
                  <c:v>2561217</c:v>
                </c:pt>
                <c:pt idx="78">
                  <c:v>3162558</c:v>
                </c:pt>
                <c:pt idx="79">
                  <c:v>2423330</c:v>
                </c:pt>
                <c:pt idx="80">
                  <c:v>2434060</c:v>
                </c:pt>
                <c:pt idx="81">
                  <c:v>2441706</c:v>
                </c:pt>
                <c:pt idx="82">
                  <c:v>2447356</c:v>
                </c:pt>
                <c:pt idx="83">
                  <c:v>2448985</c:v>
                </c:pt>
                <c:pt idx="84">
                  <c:v>2447165</c:v>
                </c:pt>
                <c:pt idx="85">
                  <c:v>2441705</c:v>
                </c:pt>
                <c:pt idx="86">
                  <c:v>2436149</c:v>
                </c:pt>
                <c:pt idx="87">
                  <c:v>2427580</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Sheet1!$A$2:$A$89</c:f>
              <c:numCache>
                <c:formatCode>m/d/yyyy</c:formatCode>
                <c:ptCount val="8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pt idx="68">
                  <c:v>45016</c:v>
                </c:pt>
                <c:pt idx="69">
                  <c:v>45107</c:v>
                </c:pt>
                <c:pt idx="70">
                  <c:v>45199</c:v>
                </c:pt>
                <c:pt idx="71">
                  <c:v>45291</c:v>
                </c:pt>
                <c:pt idx="72">
                  <c:v>45382</c:v>
                </c:pt>
                <c:pt idx="73">
                  <c:v>45473</c:v>
                </c:pt>
                <c:pt idx="74">
                  <c:v>45565</c:v>
                </c:pt>
                <c:pt idx="75">
                  <c:v>45657</c:v>
                </c:pt>
                <c:pt idx="76">
                  <c:v>45747</c:v>
                </c:pt>
                <c:pt idx="77">
                  <c:v>45838</c:v>
                </c:pt>
                <c:pt idx="78">
                  <c:v>45930</c:v>
                </c:pt>
                <c:pt idx="79">
                  <c:v>46022</c:v>
                </c:pt>
                <c:pt idx="80">
                  <c:v>46112</c:v>
                </c:pt>
                <c:pt idx="81">
                  <c:v>46203</c:v>
                </c:pt>
                <c:pt idx="82">
                  <c:v>46295</c:v>
                </c:pt>
                <c:pt idx="83">
                  <c:v>46387</c:v>
                </c:pt>
                <c:pt idx="84">
                  <c:v>46477</c:v>
                </c:pt>
                <c:pt idx="85">
                  <c:v>46568</c:v>
                </c:pt>
                <c:pt idx="86">
                  <c:v>46660</c:v>
                </c:pt>
                <c:pt idx="87">
                  <c:v>46752</c:v>
                </c:pt>
              </c:numCache>
            </c:numRef>
          </c:cat>
          <c:val>
            <c:numRef>
              <c:f>Sheet1!$D$2:$D$89</c:f>
              <c:numCache>
                <c:formatCode>#,##0.000%_);[Red]\-#,##0.000%</c:formatCode>
                <c:ptCount val="88"/>
                <c:pt idx="0">
                  <c:v>3.3890000000000003E-2</c:v>
                </c:pt>
                <c:pt idx="1">
                  <c:v>3.6310000000000002E-2</c:v>
                </c:pt>
                <c:pt idx="2">
                  <c:v>3.7620000000000001E-2</c:v>
                </c:pt>
                <c:pt idx="3">
                  <c:v>3.9329999999999997E-2</c:v>
                </c:pt>
                <c:pt idx="4">
                  <c:v>4.2220000000000001E-2</c:v>
                </c:pt>
                <c:pt idx="5">
                  <c:v>4.4220000000000002E-2</c:v>
                </c:pt>
                <c:pt idx="6">
                  <c:v>4.3659999999999997E-2</c:v>
                </c:pt>
                <c:pt idx="7">
                  <c:v>4.4269999999999997E-2</c:v>
                </c:pt>
                <c:pt idx="8">
                  <c:v>4.607E-2</c:v>
                </c:pt>
                <c:pt idx="9">
                  <c:v>4.5740000000000003E-2</c:v>
                </c:pt>
                <c:pt idx="10">
                  <c:v>4.7070000000000001E-2</c:v>
                </c:pt>
                <c:pt idx="11">
                  <c:v>4.99E-2</c:v>
                </c:pt>
                <c:pt idx="12">
                  <c:v>5.4010000000000002E-2</c:v>
                </c:pt>
                <c:pt idx="13">
                  <c:v>5.6320000000000002E-2</c:v>
                </c:pt>
                <c:pt idx="14">
                  <c:v>5.9139999999999998E-2</c:v>
                </c:pt>
                <c:pt idx="15">
                  <c:v>6.0109999999999997E-2</c:v>
                </c:pt>
                <c:pt idx="16">
                  <c:v>6.0420000000000001E-2</c:v>
                </c:pt>
                <c:pt idx="17">
                  <c:v>5.9810000000000002E-2</c:v>
                </c:pt>
                <c:pt idx="18">
                  <c:v>5.9330000000000001E-2</c:v>
                </c:pt>
                <c:pt idx="19">
                  <c:v>5.8160000000000003E-2</c:v>
                </c:pt>
                <c:pt idx="20">
                  <c:v>5.7709999999999997E-2</c:v>
                </c:pt>
                <c:pt idx="21">
                  <c:v>5.815E-2</c:v>
                </c:pt>
                <c:pt idx="22">
                  <c:v>5.7500000000000002E-2</c:v>
                </c:pt>
                <c:pt idx="23">
                  <c:v>5.6800000000000003E-2</c:v>
                </c:pt>
                <c:pt idx="24">
                  <c:v>5.704E-2</c:v>
                </c:pt>
                <c:pt idx="25">
                  <c:v>5.7209999999999997E-2</c:v>
                </c:pt>
                <c:pt idx="26">
                  <c:v>5.6649999999999999E-2</c:v>
                </c:pt>
                <c:pt idx="27">
                  <c:v>5.5500000000000001E-2</c:v>
                </c:pt>
                <c:pt idx="28">
                  <c:v>5.6349999999999997E-2</c:v>
                </c:pt>
                <c:pt idx="29">
                  <c:v>5.6779999999999997E-2</c:v>
                </c:pt>
                <c:pt idx="30">
                  <c:v>5.679E-2</c:v>
                </c:pt>
                <c:pt idx="31">
                  <c:v>5.5210000000000002E-2</c:v>
                </c:pt>
                <c:pt idx="32">
                  <c:v>5.5109999999999999E-2</c:v>
                </c:pt>
                <c:pt idx="33">
                  <c:v>5.4080000000000003E-2</c:v>
                </c:pt>
                <c:pt idx="34">
                  <c:v>5.1970000000000002E-2</c:v>
                </c:pt>
                <c:pt idx="35">
                  <c:v>5.0200000000000002E-2</c:v>
                </c:pt>
                <c:pt idx="36">
                  <c:v>4.9399999999999999E-2</c:v>
                </c:pt>
                <c:pt idx="37">
                  <c:v>5.0020000000000002E-2</c:v>
                </c:pt>
                <c:pt idx="38">
                  <c:v>4.8809999999999999E-2</c:v>
                </c:pt>
                <c:pt idx="39">
                  <c:v>4.7629999999999999E-2</c:v>
                </c:pt>
                <c:pt idx="40">
                  <c:v>4.7359999999999999E-2</c:v>
                </c:pt>
                <c:pt idx="41">
                  <c:v>4.4970000000000003E-2</c:v>
                </c:pt>
                <c:pt idx="42">
                  <c:v>4.249E-2</c:v>
                </c:pt>
                <c:pt idx="43">
                  <c:v>4.1419999999999998E-2</c:v>
                </c:pt>
                <c:pt idx="44">
                  <c:v>4.2619999999999998E-2</c:v>
                </c:pt>
                <c:pt idx="45">
                  <c:v>4.095E-2</c:v>
                </c:pt>
                <c:pt idx="46">
                  <c:v>4.0160000000000001E-2</c:v>
                </c:pt>
                <c:pt idx="47">
                  <c:v>3.8940000000000002E-2</c:v>
                </c:pt>
                <c:pt idx="48">
                  <c:v>3.9010000000000003E-2</c:v>
                </c:pt>
                <c:pt idx="49">
                  <c:v>3.8649999999999997E-2</c:v>
                </c:pt>
                <c:pt idx="50">
                  <c:v>3.7589999999999998E-2</c:v>
                </c:pt>
                <c:pt idx="51">
                  <c:v>3.8449999999999998E-2</c:v>
                </c:pt>
                <c:pt idx="52">
                  <c:v>3.8620000000000002E-2</c:v>
                </c:pt>
                <c:pt idx="53">
                  <c:v>3.8269999999999998E-2</c:v>
                </c:pt>
                <c:pt idx="54">
                  <c:v>3.8300000000000001E-2</c:v>
                </c:pt>
                <c:pt idx="55">
                  <c:v>3.8530000000000002E-2</c:v>
                </c:pt>
                <c:pt idx="56">
                  <c:v>4.0620000000000003E-2</c:v>
                </c:pt>
                <c:pt idx="57">
                  <c:v>4.2110000000000002E-2</c:v>
                </c:pt>
                <c:pt idx="58">
                  <c:v>4.4659999999999998E-2</c:v>
                </c:pt>
                <c:pt idx="59">
                  <c:v>4.5310000000000003E-2</c:v>
                </c:pt>
                <c:pt idx="60">
                  <c:v>4.6129999999999997E-2</c:v>
                </c:pt>
                <c:pt idx="61">
                  <c:v>4.5749999999999999E-2</c:v>
                </c:pt>
                <c:pt idx="62">
                  <c:v>4.4069999999999998E-2</c:v>
                </c:pt>
                <c:pt idx="63">
                  <c:v>4.3529999999999999E-2</c:v>
                </c:pt>
                <c:pt idx="64">
                  <c:v>4.1270000000000001E-2</c:v>
                </c:pt>
                <c:pt idx="65">
                  <c:v>4.0590000000000001E-2</c:v>
                </c:pt>
                <c:pt idx="66">
                  <c:v>3.9969999999999999E-2</c:v>
                </c:pt>
                <c:pt idx="67">
                  <c:v>3.9140000000000001E-2</c:v>
                </c:pt>
                <c:pt idx="68">
                  <c:v>3.8760000000000003E-2</c:v>
                </c:pt>
                <c:pt idx="69">
                  <c:v>3.8399999999999997E-2</c:v>
                </c:pt>
                <c:pt idx="70">
                  <c:v>3.8100000000000002E-2</c:v>
                </c:pt>
                <c:pt idx="71">
                  <c:v>3.8030000000000001E-2</c:v>
                </c:pt>
                <c:pt idx="72">
                  <c:v>3.814E-2</c:v>
                </c:pt>
                <c:pt idx="73">
                  <c:v>3.8249999999999999E-2</c:v>
                </c:pt>
                <c:pt idx="74">
                  <c:v>3.8379999999999997E-2</c:v>
                </c:pt>
                <c:pt idx="75">
                  <c:v>3.8649999999999997E-2</c:v>
                </c:pt>
                <c:pt idx="76">
                  <c:v>3.8800000000000001E-2</c:v>
                </c:pt>
                <c:pt idx="77">
                  <c:v>3.9019999999999999E-2</c:v>
                </c:pt>
                <c:pt idx="78">
                  <c:v>3.9629999999999999E-2</c:v>
                </c:pt>
                <c:pt idx="79">
                  <c:v>3.9789999999999999E-2</c:v>
                </c:pt>
                <c:pt idx="80">
                  <c:v>3.9989999999999998E-2</c:v>
                </c:pt>
                <c:pt idx="81">
                  <c:v>4.0210000000000003E-2</c:v>
                </c:pt>
                <c:pt idx="82">
                  <c:v>4.0460000000000003E-2</c:v>
                </c:pt>
                <c:pt idx="83">
                  <c:v>4.07E-2</c:v>
                </c:pt>
                <c:pt idx="84">
                  <c:v>4.095E-2</c:v>
                </c:pt>
                <c:pt idx="85">
                  <c:v>4.1189999999999997E-2</c:v>
                </c:pt>
                <c:pt idx="86">
                  <c:v>4.1419999999999998E-2</c:v>
                </c:pt>
                <c:pt idx="87">
                  <c:v>4.165E-2</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7.0000000000000007E-2"/>
          <c:min val="2.0000000000000004E-2"/>
        </c:scaling>
        <c:delete val="0"/>
        <c:axPos val="l"/>
        <c:majorGridlines>
          <c:spPr>
            <a:ln>
              <a:solidFill>
                <a:schemeClr val="bg1">
                  <a:lumMod val="85000"/>
                </a:schemeClr>
              </a:solidFill>
            </a:ln>
          </c:spPr>
        </c:majorGridlines>
        <c:numFmt formatCode="0.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5.000000000000001E-3"/>
      </c:valAx>
      <c:valAx>
        <c:axId val="149973632"/>
        <c:scaling>
          <c:orientation val="minMax"/>
          <c:max val="16000000"/>
          <c:min val="-4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769239507142442E-2"/>
          <c:y val="0.19256940799066782"/>
          <c:w val="0.88865276997297094"/>
          <c:h val="0.63515281423155434"/>
        </c:manualLayout>
      </c:layout>
      <c:barChart>
        <c:barDir val="col"/>
        <c:grouping val="clustered"/>
        <c:varyColors val="0"/>
        <c:ser>
          <c:idx val="0"/>
          <c:order val="2"/>
          <c:tx>
            <c:strRef>
              <c:f>Sheet1!$D$1</c:f>
              <c:strCache>
                <c:ptCount val="1"/>
                <c:pt idx="0">
                  <c:v>Zebra</c:v>
                </c:pt>
              </c:strCache>
            </c:strRef>
          </c:tx>
          <c:spPr>
            <a:solidFill>
              <a:schemeClr val="bg1">
                <a:lumMod val="85000"/>
                <a:alpha val="33000"/>
              </a:schemeClr>
            </a:solidFill>
          </c:spPr>
          <c:invertIfNegative val="0"/>
          <c:cat>
            <c:numRef>
              <c:f>Sheet1!$A$30:$A$113</c:f>
              <c:numCache>
                <c:formatCode>m/d/yyyy</c:formatCode>
                <c:ptCount val="84"/>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pt idx="26">
                  <c:v>41547</c:v>
                </c:pt>
                <c:pt idx="27">
                  <c:v>41639</c:v>
                </c:pt>
                <c:pt idx="28">
                  <c:v>41729</c:v>
                </c:pt>
                <c:pt idx="29">
                  <c:v>41820</c:v>
                </c:pt>
                <c:pt idx="30">
                  <c:v>41912</c:v>
                </c:pt>
                <c:pt idx="31">
                  <c:v>42004</c:v>
                </c:pt>
                <c:pt idx="32">
                  <c:v>42094</c:v>
                </c:pt>
                <c:pt idx="33">
                  <c:v>42185</c:v>
                </c:pt>
                <c:pt idx="34">
                  <c:v>42277</c:v>
                </c:pt>
                <c:pt idx="35">
                  <c:v>42369</c:v>
                </c:pt>
                <c:pt idx="36">
                  <c:v>42460</c:v>
                </c:pt>
                <c:pt idx="37">
                  <c:v>42551</c:v>
                </c:pt>
                <c:pt idx="38">
                  <c:v>42643</c:v>
                </c:pt>
                <c:pt idx="39">
                  <c:v>42735</c:v>
                </c:pt>
                <c:pt idx="40">
                  <c:v>42825</c:v>
                </c:pt>
                <c:pt idx="41">
                  <c:v>42916</c:v>
                </c:pt>
                <c:pt idx="42">
                  <c:v>43008</c:v>
                </c:pt>
                <c:pt idx="43">
                  <c:v>43100</c:v>
                </c:pt>
                <c:pt idx="44">
                  <c:v>43190</c:v>
                </c:pt>
                <c:pt idx="45">
                  <c:v>43281</c:v>
                </c:pt>
                <c:pt idx="46">
                  <c:v>43373</c:v>
                </c:pt>
                <c:pt idx="47">
                  <c:v>43465</c:v>
                </c:pt>
                <c:pt idx="48">
                  <c:v>43555</c:v>
                </c:pt>
                <c:pt idx="49">
                  <c:v>43646</c:v>
                </c:pt>
                <c:pt idx="50">
                  <c:v>43738</c:v>
                </c:pt>
                <c:pt idx="51">
                  <c:v>43830</c:v>
                </c:pt>
                <c:pt idx="52">
                  <c:v>43921</c:v>
                </c:pt>
                <c:pt idx="53">
                  <c:v>44012</c:v>
                </c:pt>
                <c:pt idx="54">
                  <c:v>44104</c:v>
                </c:pt>
                <c:pt idx="55">
                  <c:v>44196</c:v>
                </c:pt>
                <c:pt idx="56">
                  <c:v>44286</c:v>
                </c:pt>
                <c:pt idx="57">
                  <c:v>44377</c:v>
                </c:pt>
                <c:pt idx="58">
                  <c:v>44469</c:v>
                </c:pt>
                <c:pt idx="59">
                  <c:v>44561</c:v>
                </c:pt>
                <c:pt idx="60">
                  <c:v>44651</c:v>
                </c:pt>
                <c:pt idx="61">
                  <c:v>44742</c:v>
                </c:pt>
                <c:pt idx="62">
                  <c:v>44834</c:v>
                </c:pt>
                <c:pt idx="63">
                  <c:v>44926</c:v>
                </c:pt>
                <c:pt idx="64">
                  <c:v>45016</c:v>
                </c:pt>
                <c:pt idx="65">
                  <c:v>45107</c:v>
                </c:pt>
                <c:pt idx="66">
                  <c:v>45199</c:v>
                </c:pt>
                <c:pt idx="67">
                  <c:v>45291</c:v>
                </c:pt>
                <c:pt idx="68">
                  <c:v>45382</c:v>
                </c:pt>
                <c:pt idx="69">
                  <c:v>45473</c:v>
                </c:pt>
                <c:pt idx="70">
                  <c:v>45565</c:v>
                </c:pt>
                <c:pt idx="71">
                  <c:v>45657</c:v>
                </c:pt>
                <c:pt idx="72">
                  <c:v>45747</c:v>
                </c:pt>
                <c:pt idx="73">
                  <c:v>45838</c:v>
                </c:pt>
                <c:pt idx="74">
                  <c:v>45930</c:v>
                </c:pt>
                <c:pt idx="75">
                  <c:v>46022</c:v>
                </c:pt>
                <c:pt idx="76">
                  <c:v>46112</c:v>
                </c:pt>
                <c:pt idx="77">
                  <c:v>46203</c:v>
                </c:pt>
                <c:pt idx="78">
                  <c:v>46295</c:v>
                </c:pt>
                <c:pt idx="79">
                  <c:v>46387</c:v>
                </c:pt>
                <c:pt idx="80">
                  <c:v>46477</c:v>
                </c:pt>
                <c:pt idx="81">
                  <c:v>46568</c:v>
                </c:pt>
                <c:pt idx="82">
                  <c:v>46660</c:v>
                </c:pt>
                <c:pt idx="83">
                  <c:v>46752</c:v>
                </c:pt>
              </c:numCache>
            </c:numRef>
          </c:cat>
          <c:val>
            <c:numRef>
              <c:f>Sheet1!$D$30:$D$113</c:f>
              <c:numCache>
                <c:formatCode>General</c:formatCode>
                <c:ptCount val="84"/>
                <c:pt idx="0">
                  <c:v>0</c:v>
                </c:pt>
                <c:pt idx="1">
                  <c:v>0</c:v>
                </c:pt>
                <c:pt idx="2">
                  <c:v>0</c:v>
                </c:pt>
                <c:pt idx="3">
                  <c:v>0</c:v>
                </c:pt>
                <c:pt idx="4">
                  <c:v>2000</c:v>
                </c:pt>
                <c:pt idx="5">
                  <c:v>2000</c:v>
                </c:pt>
                <c:pt idx="6">
                  <c:v>2000</c:v>
                </c:pt>
                <c:pt idx="7">
                  <c:v>2000</c:v>
                </c:pt>
                <c:pt idx="8">
                  <c:v>0</c:v>
                </c:pt>
                <c:pt idx="9">
                  <c:v>0</c:v>
                </c:pt>
                <c:pt idx="10">
                  <c:v>0</c:v>
                </c:pt>
                <c:pt idx="11">
                  <c:v>0</c:v>
                </c:pt>
                <c:pt idx="12">
                  <c:v>2000</c:v>
                </c:pt>
                <c:pt idx="13">
                  <c:v>2000</c:v>
                </c:pt>
                <c:pt idx="14">
                  <c:v>2000</c:v>
                </c:pt>
                <c:pt idx="15">
                  <c:v>2000</c:v>
                </c:pt>
                <c:pt idx="16">
                  <c:v>0</c:v>
                </c:pt>
                <c:pt idx="17">
                  <c:v>0</c:v>
                </c:pt>
                <c:pt idx="18">
                  <c:v>0</c:v>
                </c:pt>
                <c:pt idx="19">
                  <c:v>0</c:v>
                </c:pt>
                <c:pt idx="20">
                  <c:v>2000</c:v>
                </c:pt>
                <c:pt idx="21">
                  <c:v>2000</c:v>
                </c:pt>
                <c:pt idx="22">
                  <c:v>2000</c:v>
                </c:pt>
                <c:pt idx="23">
                  <c:v>2000</c:v>
                </c:pt>
                <c:pt idx="24">
                  <c:v>0</c:v>
                </c:pt>
                <c:pt idx="25">
                  <c:v>0</c:v>
                </c:pt>
                <c:pt idx="26">
                  <c:v>0</c:v>
                </c:pt>
                <c:pt idx="27">
                  <c:v>0</c:v>
                </c:pt>
                <c:pt idx="28">
                  <c:v>2000</c:v>
                </c:pt>
                <c:pt idx="29">
                  <c:v>2000</c:v>
                </c:pt>
                <c:pt idx="30">
                  <c:v>2000</c:v>
                </c:pt>
                <c:pt idx="31">
                  <c:v>2000</c:v>
                </c:pt>
                <c:pt idx="32">
                  <c:v>0</c:v>
                </c:pt>
                <c:pt idx="33">
                  <c:v>0</c:v>
                </c:pt>
                <c:pt idx="34">
                  <c:v>0</c:v>
                </c:pt>
                <c:pt idx="35">
                  <c:v>0</c:v>
                </c:pt>
                <c:pt idx="36">
                  <c:v>2000</c:v>
                </c:pt>
                <c:pt idx="37">
                  <c:v>2000</c:v>
                </c:pt>
                <c:pt idx="38">
                  <c:v>2000</c:v>
                </c:pt>
                <c:pt idx="39">
                  <c:v>2000</c:v>
                </c:pt>
                <c:pt idx="40">
                  <c:v>0</c:v>
                </c:pt>
                <c:pt idx="41">
                  <c:v>0</c:v>
                </c:pt>
                <c:pt idx="42">
                  <c:v>0</c:v>
                </c:pt>
                <c:pt idx="43">
                  <c:v>0</c:v>
                </c:pt>
                <c:pt idx="44">
                  <c:v>2000</c:v>
                </c:pt>
                <c:pt idx="45">
                  <c:v>2000</c:v>
                </c:pt>
                <c:pt idx="46">
                  <c:v>2000</c:v>
                </c:pt>
                <c:pt idx="47">
                  <c:v>2000</c:v>
                </c:pt>
                <c:pt idx="48">
                  <c:v>0</c:v>
                </c:pt>
                <c:pt idx="49">
                  <c:v>0</c:v>
                </c:pt>
                <c:pt idx="50">
                  <c:v>0</c:v>
                </c:pt>
                <c:pt idx="51">
                  <c:v>0</c:v>
                </c:pt>
                <c:pt idx="52">
                  <c:v>2000</c:v>
                </c:pt>
                <c:pt idx="53">
                  <c:v>2000</c:v>
                </c:pt>
                <c:pt idx="54">
                  <c:v>2000</c:v>
                </c:pt>
                <c:pt idx="55">
                  <c:v>2000</c:v>
                </c:pt>
                <c:pt idx="56">
                  <c:v>0</c:v>
                </c:pt>
                <c:pt idx="57">
                  <c:v>0</c:v>
                </c:pt>
                <c:pt idx="58">
                  <c:v>0</c:v>
                </c:pt>
                <c:pt idx="59">
                  <c:v>0</c:v>
                </c:pt>
                <c:pt idx="60">
                  <c:v>2000</c:v>
                </c:pt>
                <c:pt idx="61">
                  <c:v>2000</c:v>
                </c:pt>
                <c:pt idx="62">
                  <c:v>2000</c:v>
                </c:pt>
                <c:pt idx="63">
                  <c:v>2000</c:v>
                </c:pt>
                <c:pt idx="64">
                  <c:v>0</c:v>
                </c:pt>
                <c:pt idx="65">
                  <c:v>0</c:v>
                </c:pt>
                <c:pt idx="66">
                  <c:v>0</c:v>
                </c:pt>
                <c:pt idx="67">
                  <c:v>0</c:v>
                </c:pt>
                <c:pt idx="68">
                  <c:v>2000</c:v>
                </c:pt>
                <c:pt idx="69">
                  <c:v>2000</c:v>
                </c:pt>
                <c:pt idx="70">
                  <c:v>2000</c:v>
                </c:pt>
                <c:pt idx="71">
                  <c:v>2000</c:v>
                </c:pt>
                <c:pt idx="72">
                  <c:v>0</c:v>
                </c:pt>
                <c:pt idx="73">
                  <c:v>0</c:v>
                </c:pt>
                <c:pt idx="74">
                  <c:v>0</c:v>
                </c:pt>
                <c:pt idx="75">
                  <c:v>0</c:v>
                </c:pt>
                <c:pt idx="76">
                  <c:v>2000</c:v>
                </c:pt>
                <c:pt idx="77">
                  <c:v>2000</c:v>
                </c:pt>
                <c:pt idx="78">
                  <c:v>2000</c:v>
                </c:pt>
                <c:pt idx="79">
                  <c:v>2000</c:v>
                </c:pt>
                <c:pt idx="80">
                  <c:v>0</c:v>
                </c:pt>
                <c:pt idx="81">
                  <c:v>0</c:v>
                </c:pt>
                <c:pt idx="82">
                  <c:v>0</c:v>
                </c:pt>
                <c:pt idx="83">
                  <c:v>0</c:v>
                </c:pt>
              </c:numCache>
            </c:numRef>
          </c:val>
          <c:extLst>
            <c:ext xmlns:c16="http://schemas.microsoft.com/office/drawing/2014/chart" uri="{C3380CC4-5D6E-409C-BE32-E72D297353CC}">
              <c16:uniqueId val="{00000000-0B24-47E2-8D00-638A4FB934BA}"/>
            </c:ext>
          </c:extLst>
        </c:ser>
        <c:dLbls>
          <c:showLegendKey val="0"/>
          <c:showVal val="0"/>
          <c:showCatName val="0"/>
          <c:showSerName val="0"/>
          <c:showPercent val="0"/>
          <c:showBubbleSize val="0"/>
        </c:dLbls>
        <c:gapWidth val="0"/>
        <c:axId val="146464128"/>
        <c:axId val="149251200"/>
      </c:barChart>
      <c:barChart>
        <c:barDir val="col"/>
        <c:grouping val="clustered"/>
        <c:varyColors val="0"/>
        <c:ser>
          <c:idx val="2"/>
          <c:order val="1"/>
          <c:tx>
            <c:strRef>
              <c:f>Sheet1!$C$1</c:f>
              <c:strCache>
                <c:ptCount val="1"/>
                <c:pt idx="0">
                  <c:v>Year-Over-Year Rent Change</c:v>
                </c:pt>
              </c:strCache>
            </c:strRef>
          </c:tx>
          <c:spPr>
            <a:solidFill>
              <a:schemeClr val="accent2">
                <a:lumMod val="40000"/>
                <a:lumOff val="60000"/>
              </a:schemeClr>
            </a:solidFill>
          </c:spPr>
          <c:invertIfNegative val="0"/>
          <c:cat>
            <c:numRef>
              <c:f>Sheet1!$A$30:$A$113</c:f>
              <c:numCache>
                <c:formatCode>m/d/yyyy</c:formatCode>
                <c:ptCount val="84"/>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pt idx="26">
                  <c:v>41547</c:v>
                </c:pt>
                <c:pt idx="27">
                  <c:v>41639</c:v>
                </c:pt>
                <c:pt idx="28">
                  <c:v>41729</c:v>
                </c:pt>
                <c:pt idx="29">
                  <c:v>41820</c:v>
                </c:pt>
                <c:pt idx="30">
                  <c:v>41912</c:v>
                </c:pt>
                <c:pt idx="31">
                  <c:v>42004</c:v>
                </c:pt>
                <c:pt idx="32">
                  <c:v>42094</c:v>
                </c:pt>
                <c:pt idx="33">
                  <c:v>42185</c:v>
                </c:pt>
                <c:pt idx="34">
                  <c:v>42277</c:v>
                </c:pt>
                <c:pt idx="35">
                  <c:v>42369</c:v>
                </c:pt>
                <c:pt idx="36">
                  <c:v>42460</c:v>
                </c:pt>
                <c:pt idx="37">
                  <c:v>42551</c:v>
                </c:pt>
                <c:pt idx="38">
                  <c:v>42643</c:v>
                </c:pt>
                <c:pt idx="39">
                  <c:v>42735</c:v>
                </c:pt>
                <c:pt idx="40">
                  <c:v>42825</c:v>
                </c:pt>
                <c:pt idx="41">
                  <c:v>42916</c:v>
                </c:pt>
                <c:pt idx="42">
                  <c:v>43008</c:v>
                </c:pt>
                <c:pt idx="43">
                  <c:v>43100</c:v>
                </c:pt>
                <c:pt idx="44">
                  <c:v>43190</c:v>
                </c:pt>
                <c:pt idx="45">
                  <c:v>43281</c:v>
                </c:pt>
                <c:pt idx="46">
                  <c:v>43373</c:v>
                </c:pt>
                <c:pt idx="47">
                  <c:v>43465</c:v>
                </c:pt>
                <c:pt idx="48">
                  <c:v>43555</c:v>
                </c:pt>
                <c:pt idx="49">
                  <c:v>43646</c:v>
                </c:pt>
                <c:pt idx="50">
                  <c:v>43738</c:v>
                </c:pt>
                <c:pt idx="51">
                  <c:v>43830</c:v>
                </c:pt>
                <c:pt idx="52">
                  <c:v>43921</c:v>
                </c:pt>
                <c:pt idx="53">
                  <c:v>44012</c:v>
                </c:pt>
                <c:pt idx="54">
                  <c:v>44104</c:v>
                </c:pt>
                <c:pt idx="55">
                  <c:v>44196</c:v>
                </c:pt>
                <c:pt idx="56">
                  <c:v>44286</c:v>
                </c:pt>
                <c:pt idx="57">
                  <c:v>44377</c:v>
                </c:pt>
                <c:pt idx="58">
                  <c:v>44469</c:v>
                </c:pt>
                <c:pt idx="59">
                  <c:v>44561</c:v>
                </c:pt>
                <c:pt idx="60">
                  <c:v>44651</c:v>
                </c:pt>
                <c:pt idx="61">
                  <c:v>44742</c:v>
                </c:pt>
                <c:pt idx="62">
                  <c:v>44834</c:v>
                </c:pt>
                <c:pt idx="63">
                  <c:v>44926</c:v>
                </c:pt>
                <c:pt idx="64">
                  <c:v>45016</c:v>
                </c:pt>
                <c:pt idx="65">
                  <c:v>45107</c:v>
                </c:pt>
                <c:pt idx="66">
                  <c:v>45199</c:v>
                </c:pt>
                <c:pt idx="67">
                  <c:v>45291</c:v>
                </c:pt>
                <c:pt idx="68">
                  <c:v>45382</c:v>
                </c:pt>
                <c:pt idx="69">
                  <c:v>45473</c:v>
                </c:pt>
                <c:pt idx="70">
                  <c:v>45565</c:v>
                </c:pt>
                <c:pt idx="71">
                  <c:v>45657</c:v>
                </c:pt>
                <c:pt idx="72">
                  <c:v>45747</c:v>
                </c:pt>
                <c:pt idx="73">
                  <c:v>45838</c:v>
                </c:pt>
                <c:pt idx="74">
                  <c:v>45930</c:v>
                </c:pt>
                <c:pt idx="75">
                  <c:v>46022</c:v>
                </c:pt>
                <c:pt idx="76">
                  <c:v>46112</c:v>
                </c:pt>
                <c:pt idx="77">
                  <c:v>46203</c:v>
                </c:pt>
                <c:pt idx="78">
                  <c:v>46295</c:v>
                </c:pt>
                <c:pt idx="79">
                  <c:v>46387</c:v>
                </c:pt>
                <c:pt idx="80">
                  <c:v>46477</c:v>
                </c:pt>
                <c:pt idx="81">
                  <c:v>46568</c:v>
                </c:pt>
                <c:pt idx="82">
                  <c:v>46660</c:v>
                </c:pt>
                <c:pt idx="83">
                  <c:v>46752</c:v>
                </c:pt>
              </c:numCache>
            </c:numRef>
          </c:cat>
          <c:val>
            <c:numRef>
              <c:f>Sheet1!$C$30:$C$113</c:f>
              <c:numCache>
                <c:formatCode>#,##0.000%_);[Red]\-#,##0.000%</c:formatCode>
                <c:ptCount val="84"/>
                <c:pt idx="0">
                  <c:v>2.0299999999999999E-2</c:v>
                </c:pt>
                <c:pt idx="1">
                  <c:v>1.426E-2</c:v>
                </c:pt>
                <c:pt idx="2">
                  <c:v>-6.9519999999999998E-2</c:v>
                </c:pt>
                <c:pt idx="3">
                  <c:v>-6.2480000000000001E-2</c:v>
                </c:pt>
                <c:pt idx="4">
                  <c:v>-6.8699999999999997E-2</c:v>
                </c:pt>
                <c:pt idx="5">
                  <c:v>-7.306E-2</c:v>
                </c:pt>
                <c:pt idx="6">
                  <c:v>-2.4299999999999999E-3</c:v>
                </c:pt>
                <c:pt idx="7">
                  <c:v>-1.0120000000000001E-2</c:v>
                </c:pt>
                <c:pt idx="8">
                  <c:v>-1.789E-2</c:v>
                </c:pt>
                <c:pt idx="9">
                  <c:v>-2.4219999999999998E-2</c:v>
                </c:pt>
                <c:pt idx="10">
                  <c:v>-2.9610000000000001E-2</c:v>
                </c:pt>
                <c:pt idx="11">
                  <c:v>-2.9260000000000001E-2</c:v>
                </c:pt>
                <c:pt idx="12">
                  <c:v>-2.5190000000000001E-2</c:v>
                </c:pt>
                <c:pt idx="13">
                  <c:v>-2.4400000000000002E-2</c:v>
                </c:pt>
                <c:pt idx="14">
                  <c:v>-2.1299999999999999E-2</c:v>
                </c:pt>
                <c:pt idx="15">
                  <c:v>-1.8110000000000001E-2</c:v>
                </c:pt>
                <c:pt idx="16">
                  <c:v>-1.806E-2</c:v>
                </c:pt>
                <c:pt idx="17">
                  <c:v>-1.418E-2</c:v>
                </c:pt>
                <c:pt idx="18">
                  <c:v>-1.102E-2</c:v>
                </c:pt>
                <c:pt idx="19">
                  <c:v>-7.6800000000000002E-3</c:v>
                </c:pt>
                <c:pt idx="20">
                  <c:v>-2.7000000000000001E-3</c:v>
                </c:pt>
                <c:pt idx="21">
                  <c:v>1.7799999999999999E-3</c:v>
                </c:pt>
                <c:pt idx="22">
                  <c:v>6.5500000000000003E-3</c:v>
                </c:pt>
                <c:pt idx="23">
                  <c:v>1.0059999999999999E-2</c:v>
                </c:pt>
                <c:pt idx="24">
                  <c:v>1.137E-2</c:v>
                </c:pt>
                <c:pt idx="25">
                  <c:v>1.18E-2</c:v>
                </c:pt>
                <c:pt idx="26">
                  <c:v>1.523E-2</c:v>
                </c:pt>
                <c:pt idx="27">
                  <c:v>1.6469999999999999E-2</c:v>
                </c:pt>
                <c:pt idx="28">
                  <c:v>1.873E-2</c:v>
                </c:pt>
                <c:pt idx="29">
                  <c:v>2.0639999999999999E-2</c:v>
                </c:pt>
                <c:pt idx="30">
                  <c:v>1.9269999999999999E-2</c:v>
                </c:pt>
                <c:pt idx="31">
                  <c:v>1.9550000000000001E-2</c:v>
                </c:pt>
                <c:pt idx="32">
                  <c:v>2.0199999999999999E-2</c:v>
                </c:pt>
                <c:pt idx="33">
                  <c:v>2.2009999999999998E-2</c:v>
                </c:pt>
                <c:pt idx="34">
                  <c:v>2.0320000000000001E-2</c:v>
                </c:pt>
                <c:pt idx="35">
                  <c:v>1.8599999999999998E-2</c:v>
                </c:pt>
                <c:pt idx="36">
                  <c:v>2.29E-2</c:v>
                </c:pt>
                <c:pt idx="37">
                  <c:v>1.8360000000000001E-2</c:v>
                </c:pt>
                <c:pt idx="38">
                  <c:v>2.0559999999999998E-2</c:v>
                </c:pt>
                <c:pt idx="39">
                  <c:v>2.3820000000000001E-2</c:v>
                </c:pt>
                <c:pt idx="40">
                  <c:v>1.9230000000000001E-2</c:v>
                </c:pt>
                <c:pt idx="41">
                  <c:v>2.3369999999999998E-2</c:v>
                </c:pt>
                <c:pt idx="42">
                  <c:v>2.4E-2</c:v>
                </c:pt>
                <c:pt idx="43">
                  <c:v>2.281E-2</c:v>
                </c:pt>
                <c:pt idx="44">
                  <c:v>2.264E-2</c:v>
                </c:pt>
                <c:pt idx="45">
                  <c:v>2.1690000000000001E-2</c:v>
                </c:pt>
                <c:pt idx="46">
                  <c:v>2.0119999999999999E-2</c:v>
                </c:pt>
                <c:pt idx="47">
                  <c:v>1.8870000000000001E-2</c:v>
                </c:pt>
                <c:pt idx="48">
                  <c:v>1.7899999999999999E-2</c:v>
                </c:pt>
                <c:pt idx="49">
                  <c:v>2.2110000000000001E-2</c:v>
                </c:pt>
                <c:pt idx="50">
                  <c:v>2.325E-2</c:v>
                </c:pt>
                <c:pt idx="51">
                  <c:v>2.316E-2</c:v>
                </c:pt>
                <c:pt idx="52">
                  <c:v>2.2239999999999999E-2</c:v>
                </c:pt>
                <c:pt idx="53">
                  <c:v>1.7149999999999999E-2</c:v>
                </c:pt>
                <c:pt idx="54">
                  <c:v>1.6820000000000002E-2</c:v>
                </c:pt>
                <c:pt idx="55">
                  <c:v>1.8780000000000002E-2</c:v>
                </c:pt>
                <c:pt idx="56">
                  <c:v>2.2870000000000001E-2</c:v>
                </c:pt>
                <c:pt idx="57">
                  <c:v>2.5159999999999998E-2</c:v>
                </c:pt>
                <c:pt idx="58">
                  <c:v>2.9430000000000001E-2</c:v>
                </c:pt>
                <c:pt idx="59">
                  <c:v>3.8530000000000002E-2</c:v>
                </c:pt>
                <c:pt idx="60">
                  <c:v>4.641E-2</c:v>
                </c:pt>
                <c:pt idx="61">
                  <c:v>5.0950000000000002E-2</c:v>
                </c:pt>
                <c:pt idx="62">
                  <c:v>5.0790000000000002E-2</c:v>
                </c:pt>
                <c:pt idx="63">
                  <c:v>4.7559999999999998E-2</c:v>
                </c:pt>
                <c:pt idx="64">
                  <c:v>4.1889999999999997E-2</c:v>
                </c:pt>
                <c:pt idx="65">
                  <c:v>3.9149999999999997E-2</c:v>
                </c:pt>
                <c:pt idx="66">
                  <c:v>3.6720000000000003E-2</c:v>
                </c:pt>
                <c:pt idx="67">
                  <c:v>3.0530000000000002E-2</c:v>
                </c:pt>
                <c:pt idx="68">
                  <c:v>2.5510000000000001E-2</c:v>
                </c:pt>
                <c:pt idx="69">
                  <c:v>2.2079999999999999E-2</c:v>
                </c:pt>
                <c:pt idx="70">
                  <c:v>1.9820000000000001E-2</c:v>
                </c:pt>
                <c:pt idx="71">
                  <c:v>1.8350000000000002E-2</c:v>
                </c:pt>
                <c:pt idx="72">
                  <c:v>1.7250000000000001E-2</c:v>
                </c:pt>
                <c:pt idx="73">
                  <c:v>1.584E-2</c:v>
                </c:pt>
                <c:pt idx="74">
                  <c:v>1.418E-2</c:v>
                </c:pt>
                <c:pt idx="75">
                  <c:v>1.2489999999999999E-2</c:v>
                </c:pt>
                <c:pt idx="76">
                  <c:v>1.081E-2</c:v>
                </c:pt>
                <c:pt idx="77">
                  <c:v>9.2700000000000005E-3</c:v>
                </c:pt>
                <c:pt idx="78">
                  <c:v>7.8300000000000002E-3</c:v>
                </c:pt>
                <c:pt idx="79">
                  <c:v>6.5700000000000003E-3</c:v>
                </c:pt>
                <c:pt idx="80">
                  <c:v>5.4799999999999996E-3</c:v>
                </c:pt>
                <c:pt idx="81">
                  <c:v>4.5900000000000003E-3</c:v>
                </c:pt>
                <c:pt idx="82">
                  <c:v>3.8800000000000002E-3</c:v>
                </c:pt>
                <c:pt idx="83">
                  <c:v>2.8800000000000002E-3</c:v>
                </c:pt>
              </c:numCache>
            </c:numRef>
          </c:val>
          <c:extLst>
            <c:ext xmlns:c16="http://schemas.microsoft.com/office/drawing/2014/chart" uri="{C3380CC4-5D6E-409C-BE32-E72D297353CC}">
              <c16:uniqueId val="{00000000-1991-F34D-980D-0741D3A05B68}"/>
            </c:ext>
          </c:extLst>
        </c:ser>
        <c:dLbls>
          <c:showLegendKey val="0"/>
          <c:showVal val="0"/>
          <c:showCatName val="0"/>
          <c:showSerName val="0"/>
          <c:showPercent val="0"/>
          <c:showBubbleSize val="0"/>
        </c:dLbls>
        <c:gapWidth val="60"/>
        <c:axId val="150148608"/>
        <c:axId val="149270912"/>
      </c:barChart>
      <c:lineChart>
        <c:grouping val="standard"/>
        <c:varyColors val="0"/>
        <c:ser>
          <c:idx val="1"/>
          <c:order val="0"/>
          <c:tx>
            <c:strRef>
              <c:f>Sheet1!$B$1</c:f>
              <c:strCache>
                <c:ptCount val="1"/>
                <c:pt idx="0">
                  <c:v>Asking Rent</c:v>
                </c:pt>
              </c:strCache>
            </c:strRef>
          </c:tx>
          <c:spPr>
            <a:ln w="63500">
              <a:solidFill>
                <a:schemeClr val="accent2"/>
              </a:solidFill>
            </a:ln>
          </c:spPr>
          <c:marker>
            <c:symbol val="none"/>
          </c:marker>
          <c:cat>
            <c:numRef>
              <c:f>Sheet1!$A$30:$A$113</c:f>
              <c:numCache>
                <c:formatCode>m/d/yyyy</c:formatCode>
                <c:ptCount val="84"/>
                <c:pt idx="0">
                  <c:v>39172</c:v>
                </c:pt>
                <c:pt idx="1">
                  <c:v>39263</c:v>
                </c:pt>
                <c:pt idx="2">
                  <c:v>39355</c:v>
                </c:pt>
                <c:pt idx="3">
                  <c:v>39447</c:v>
                </c:pt>
                <c:pt idx="4">
                  <c:v>39538</c:v>
                </c:pt>
                <c:pt idx="5">
                  <c:v>39629</c:v>
                </c:pt>
                <c:pt idx="6">
                  <c:v>39721</c:v>
                </c:pt>
                <c:pt idx="7">
                  <c:v>39813</c:v>
                </c:pt>
                <c:pt idx="8">
                  <c:v>39903</c:v>
                </c:pt>
                <c:pt idx="9">
                  <c:v>39994</c:v>
                </c:pt>
                <c:pt idx="10">
                  <c:v>40086</c:v>
                </c:pt>
                <c:pt idx="11">
                  <c:v>40178</c:v>
                </c:pt>
                <c:pt idx="12">
                  <c:v>40268</c:v>
                </c:pt>
                <c:pt idx="13">
                  <c:v>40359</c:v>
                </c:pt>
                <c:pt idx="14">
                  <c:v>40451</c:v>
                </c:pt>
                <c:pt idx="15">
                  <c:v>40543</c:v>
                </c:pt>
                <c:pt idx="16">
                  <c:v>40633</c:v>
                </c:pt>
                <c:pt idx="17">
                  <c:v>40724</c:v>
                </c:pt>
                <c:pt idx="18">
                  <c:v>40816</c:v>
                </c:pt>
                <c:pt idx="19">
                  <c:v>40908</c:v>
                </c:pt>
                <c:pt idx="20">
                  <c:v>40999</c:v>
                </c:pt>
                <c:pt idx="21">
                  <c:v>41090</c:v>
                </c:pt>
                <c:pt idx="22">
                  <c:v>41182</c:v>
                </c:pt>
                <c:pt idx="23">
                  <c:v>41274</c:v>
                </c:pt>
                <c:pt idx="24">
                  <c:v>41364</c:v>
                </c:pt>
                <c:pt idx="25">
                  <c:v>41455</c:v>
                </c:pt>
                <c:pt idx="26">
                  <c:v>41547</c:v>
                </c:pt>
                <c:pt idx="27">
                  <c:v>41639</c:v>
                </c:pt>
                <c:pt idx="28">
                  <c:v>41729</c:v>
                </c:pt>
                <c:pt idx="29">
                  <c:v>41820</c:v>
                </c:pt>
                <c:pt idx="30">
                  <c:v>41912</c:v>
                </c:pt>
                <c:pt idx="31">
                  <c:v>42004</c:v>
                </c:pt>
                <c:pt idx="32">
                  <c:v>42094</c:v>
                </c:pt>
                <c:pt idx="33">
                  <c:v>42185</c:v>
                </c:pt>
                <c:pt idx="34">
                  <c:v>42277</c:v>
                </c:pt>
                <c:pt idx="35">
                  <c:v>42369</c:v>
                </c:pt>
                <c:pt idx="36">
                  <c:v>42460</c:v>
                </c:pt>
                <c:pt idx="37">
                  <c:v>42551</c:v>
                </c:pt>
                <c:pt idx="38">
                  <c:v>42643</c:v>
                </c:pt>
                <c:pt idx="39">
                  <c:v>42735</c:v>
                </c:pt>
                <c:pt idx="40">
                  <c:v>42825</c:v>
                </c:pt>
                <c:pt idx="41">
                  <c:v>42916</c:v>
                </c:pt>
                <c:pt idx="42">
                  <c:v>43008</c:v>
                </c:pt>
                <c:pt idx="43">
                  <c:v>43100</c:v>
                </c:pt>
                <c:pt idx="44">
                  <c:v>43190</c:v>
                </c:pt>
                <c:pt idx="45">
                  <c:v>43281</c:v>
                </c:pt>
                <c:pt idx="46">
                  <c:v>43373</c:v>
                </c:pt>
                <c:pt idx="47">
                  <c:v>43465</c:v>
                </c:pt>
                <c:pt idx="48">
                  <c:v>43555</c:v>
                </c:pt>
                <c:pt idx="49">
                  <c:v>43646</c:v>
                </c:pt>
                <c:pt idx="50">
                  <c:v>43738</c:v>
                </c:pt>
                <c:pt idx="51">
                  <c:v>43830</c:v>
                </c:pt>
                <c:pt idx="52">
                  <c:v>43921</c:v>
                </c:pt>
                <c:pt idx="53">
                  <c:v>44012</c:v>
                </c:pt>
                <c:pt idx="54">
                  <c:v>44104</c:v>
                </c:pt>
                <c:pt idx="55">
                  <c:v>44196</c:v>
                </c:pt>
                <c:pt idx="56">
                  <c:v>44286</c:v>
                </c:pt>
                <c:pt idx="57">
                  <c:v>44377</c:v>
                </c:pt>
                <c:pt idx="58">
                  <c:v>44469</c:v>
                </c:pt>
                <c:pt idx="59">
                  <c:v>44561</c:v>
                </c:pt>
                <c:pt idx="60">
                  <c:v>44651</c:v>
                </c:pt>
                <c:pt idx="61">
                  <c:v>44742</c:v>
                </c:pt>
                <c:pt idx="62">
                  <c:v>44834</c:v>
                </c:pt>
                <c:pt idx="63">
                  <c:v>44926</c:v>
                </c:pt>
                <c:pt idx="64">
                  <c:v>45016</c:v>
                </c:pt>
                <c:pt idx="65">
                  <c:v>45107</c:v>
                </c:pt>
                <c:pt idx="66">
                  <c:v>45199</c:v>
                </c:pt>
                <c:pt idx="67">
                  <c:v>45291</c:v>
                </c:pt>
                <c:pt idx="68">
                  <c:v>45382</c:v>
                </c:pt>
                <c:pt idx="69">
                  <c:v>45473</c:v>
                </c:pt>
                <c:pt idx="70">
                  <c:v>45565</c:v>
                </c:pt>
                <c:pt idx="71">
                  <c:v>45657</c:v>
                </c:pt>
                <c:pt idx="72">
                  <c:v>45747</c:v>
                </c:pt>
                <c:pt idx="73">
                  <c:v>45838</c:v>
                </c:pt>
                <c:pt idx="74">
                  <c:v>45930</c:v>
                </c:pt>
                <c:pt idx="75">
                  <c:v>46022</c:v>
                </c:pt>
                <c:pt idx="76">
                  <c:v>46112</c:v>
                </c:pt>
                <c:pt idx="77">
                  <c:v>46203</c:v>
                </c:pt>
                <c:pt idx="78">
                  <c:v>46295</c:v>
                </c:pt>
                <c:pt idx="79">
                  <c:v>46387</c:v>
                </c:pt>
                <c:pt idx="80">
                  <c:v>46477</c:v>
                </c:pt>
                <c:pt idx="81">
                  <c:v>46568</c:v>
                </c:pt>
                <c:pt idx="82">
                  <c:v>46660</c:v>
                </c:pt>
                <c:pt idx="83">
                  <c:v>46752</c:v>
                </c:pt>
              </c:numCache>
            </c:numRef>
          </c:cat>
          <c:val>
            <c:numRef>
              <c:f>Sheet1!$B$30:$B$113</c:f>
              <c:numCache>
                <c:formatCode>\$##,###,###,##0.00_);[Red]\(\$##,###,###,##0.00\)</c:formatCode>
                <c:ptCount val="84"/>
                <c:pt idx="0">
                  <c:v>18.46</c:v>
                </c:pt>
                <c:pt idx="1">
                  <c:v>18.600000000000001</c:v>
                </c:pt>
                <c:pt idx="2">
                  <c:v>18.670000000000002</c:v>
                </c:pt>
                <c:pt idx="3">
                  <c:v>17.3</c:v>
                </c:pt>
                <c:pt idx="4">
                  <c:v>17.309999999999999</c:v>
                </c:pt>
                <c:pt idx="5">
                  <c:v>17.32</c:v>
                </c:pt>
                <c:pt idx="6">
                  <c:v>17.309999999999999</c:v>
                </c:pt>
                <c:pt idx="7">
                  <c:v>17.260000000000002</c:v>
                </c:pt>
                <c:pt idx="8">
                  <c:v>17.14</c:v>
                </c:pt>
                <c:pt idx="9">
                  <c:v>17.010000000000002</c:v>
                </c:pt>
                <c:pt idx="10">
                  <c:v>16.89</c:v>
                </c:pt>
                <c:pt idx="11">
                  <c:v>16.75</c:v>
                </c:pt>
                <c:pt idx="12">
                  <c:v>16.63</c:v>
                </c:pt>
                <c:pt idx="13">
                  <c:v>16.579999999999998</c:v>
                </c:pt>
                <c:pt idx="14">
                  <c:v>16.48</c:v>
                </c:pt>
                <c:pt idx="15">
                  <c:v>16.39</c:v>
                </c:pt>
                <c:pt idx="16">
                  <c:v>16.329999999999998</c:v>
                </c:pt>
                <c:pt idx="17">
                  <c:v>16.28</c:v>
                </c:pt>
                <c:pt idx="18">
                  <c:v>16.239999999999998</c:v>
                </c:pt>
                <c:pt idx="19">
                  <c:v>16.21</c:v>
                </c:pt>
                <c:pt idx="20">
                  <c:v>16.21</c:v>
                </c:pt>
                <c:pt idx="21">
                  <c:v>16.239999999999998</c:v>
                </c:pt>
                <c:pt idx="22">
                  <c:v>16.27</c:v>
                </c:pt>
                <c:pt idx="23">
                  <c:v>16.32</c:v>
                </c:pt>
                <c:pt idx="24">
                  <c:v>16.37</c:v>
                </c:pt>
                <c:pt idx="25">
                  <c:v>16.420000000000002</c:v>
                </c:pt>
                <c:pt idx="26">
                  <c:v>16.46</c:v>
                </c:pt>
                <c:pt idx="27">
                  <c:v>16.559999999999999</c:v>
                </c:pt>
                <c:pt idx="28">
                  <c:v>16.64</c:v>
                </c:pt>
                <c:pt idx="29">
                  <c:v>16.73</c:v>
                </c:pt>
                <c:pt idx="30">
                  <c:v>16.8</c:v>
                </c:pt>
                <c:pt idx="31">
                  <c:v>16.88</c:v>
                </c:pt>
                <c:pt idx="32">
                  <c:v>16.97</c:v>
                </c:pt>
                <c:pt idx="33">
                  <c:v>17.07</c:v>
                </c:pt>
                <c:pt idx="34">
                  <c:v>17.170000000000002</c:v>
                </c:pt>
                <c:pt idx="35">
                  <c:v>17.23</c:v>
                </c:pt>
                <c:pt idx="36">
                  <c:v>17.28</c:v>
                </c:pt>
                <c:pt idx="37">
                  <c:v>17.46</c:v>
                </c:pt>
                <c:pt idx="38">
                  <c:v>17.489999999999998</c:v>
                </c:pt>
                <c:pt idx="39">
                  <c:v>17.579999999999998</c:v>
                </c:pt>
                <c:pt idx="40">
                  <c:v>17.690000000000001</c:v>
                </c:pt>
                <c:pt idx="41">
                  <c:v>17.79</c:v>
                </c:pt>
                <c:pt idx="42">
                  <c:v>17.899999999999999</c:v>
                </c:pt>
                <c:pt idx="43">
                  <c:v>18</c:v>
                </c:pt>
                <c:pt idx="44">
                  <c:v>18.100000000000001</c:v>
                </c:pt>
                <c:pt idx="45">
                  <c:v>18.2</c:v>
                </c:pt>
                <c:pt idx="46">
                  <c:v>18.29</c:v>
                </c:pt>
                <c:pt idx="47">
                  <c:v>18.36</c:v>
                </c:pt>
                <c:pt idx="48">
                  <c:v>18.440000000000001</c:v>
                </c:pt>
                <c:pt idx="49">
                  <c:v>18.52</c:v>
                </c:pt>
                <c:pt idx="50">
                  <c:v>18.690000000000001</c:v>
                </c:pt>
                <c:pt idx="51">
                  <c:v>18.79</c:v>
                </c:pt>
                <c:pt idx="52">
                  <c:v>18.87</c:v>
                </c:pt>
                <c:pt idx="53">
                  <c:v>18.93</c:v>
                </c:pt>
                <c:pt idx="54">
                  <c:v>19.010000000000002</c:v>
                </c:pt>
                <c:pt idx="55">
                  <c:v>19.11</c:v>
                </c:pt>
                <c:pt idx="56">
                  <c:v>19.22</c:v>
                </c:pt>
                <c:pt idx="57">
                  <c:v>19.37</c:v>
                </c:pt>
                <c:pt idx="58">
                  <c:v>19.489999999999998</c:v>
                </c:pt>
                <c:pt idx="59">
                  <c:v>19.670000000000002</c:v>
                </c:pt>
                <c:pt idx="60">
                  <c:v>19.96</c:v>
                </c:pt>
                <c:pt idx="61">
                  <c:v>20.260000000000002</c:v>
                </c:pt>
                <c:pt idx="62">
                  <c:v>20.48</c:v>
                </c:pt>
                <c:pt idx="63">
                  <c:v>20.67</c:v>
                </c:pt>
                <c:pt idx="64">
                  <c:v>20.91</c:v>
                </c:pt>
                <c:pt idx="65">
                  <c:v>21.11</c:v>
                </c:pt>
                <c:pt idx="66">
                  <c:v>21.28</c:v>
                </c:pt>
                <c:pt idx="67">
                  <c:v>21.43</c:v>
                </c:pt>
                <c:pt idx="68">
                  <c:v>21.55</c:v>
                </c:pt>
                <c:pt idx="69">
                  <c:v>21.65</c:v>
                </c:pt>
                <c:pt idx="70">
                  <c:v>21.75</c:v>
                </c:pt>
                <c:pt idx="71">
                  <c:v>21.85</c:v>
                </c:pt>
                <c:pt idx="72">
                  <c:v>21.94</c:v>
                </c:pt>
                <c:pt idx="73">
                  <c:v>22.03</c:v>
                </c:pt>
                <c:pt idx="74">
                  <c:v>22.1</c:v>
                </c:pt>
                <c:pt idx="75">
                  <c:v>22.16</c:v>
                </c:pt>
                <c:pt idx="76">
                  <c:v>22.22</c:v>
                </c:pt>
                <c:pt idx="77">
                  <c:v>22.26</c:v>
                </c:pt>
                <c:pt idx="78">
                  <c:v>22.3</c:v>
                </c:pt>
                <c:pt idx="79">
                  <c:v>22.34</c:v>
                </c:pt>
                <c:pt idx="80">
                  <c:v>22.36</c:v>
                </c:pt>
                <c:pt idx="81">
                  <c:v>22.39</c:v>
                </c:pt>
                <c:pt idx="82">
                  <c:v>22.41</c:v>
                </c:pt>
                <c:pt idx="83">
                  <c:v>22.42</c:v>
                </c:pt>
              </c:numCache>
            </c:numRef>
          </c:val>
          <c:smooth val="0"/>
          <c:extLst>
            <c:ext xmlns:c16="http://schemas.microsoft.com/office/drawing/2014/chart" uri="{C3380CC4-5D6E-409C-BE32-E72D297353CC}">
              <c16:uniqueId val="{00000001-1991-F34D-980D-0741D3A05B68}"/>
            </c:ext>
          </c:extLst>
        </c:ser>
        <c:dLbls>
          <c:showLegendKey val="0"/>
          <c:showVal val="0"/>
          <c:showCatName val="0"/>
          <c:showSerName val="0"/>
          <c:showPercent val="0"/>
          <c:showBubbleSize val="0"/>
        </c:dLbls>
        <c:marker val="1"/>
        <c:smooth val="0"/>
        <c:axId val="146464128"/>
        <c:axId val="149251200"/>
      </c:lineChart>
      <c:catAx>
        <c:axId val="146464128"/>
        <c:scaling>
          <c:orientation val="minMax"/>
        </c:scaling>
        <c:delete val="0"/>
        <c:axPos val="b"/>
        <c:numFmt formatCode="yy" sourceLinked="0"/>
        <c:majorTickMark val="cross"/>
        <c:minorTickMark val="none"/>
        <c:tickLblPos val="low"/>
        <c:spPr>
          <a:ln w="19050">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251200"/>
        <c:crosses val="autoZero"/>
        <c:auto val="0"/>
        <c:lblAlgn val="ctr"/>
        <c:lblOffset val="100"/>
        <c:tickLblSkip val="4"/>
        <c:tickMarkSkip val="4"/>
        <c:noMultiLvlLbl val="0"/>
      </c:catAx>
      <c:valAx>
        <c:axId val="149251200"/>
        <c:scaling>
          <c:orientation val="minMax"/>
          <c:max val="23"/>
          <c:min val="16"/>
        </c:scaling>
        <c:delete val="0"/>
        <c:axPos val="l"/>
        <c:majorGridlines>
          <c:spPr>
            <a:ln>
              <a:solidFill>
                <a:schemeClr val="bg1">
                  <a:lumMod val="85000"/>
                </a:schemeClr>
              </a:solidFill>
            </a:ln>
          </c:spPr>
        </c:majorGridlines>
        <c:numFmt formatCode="&quot;$&quot;#,##0.00" sourceLinked="0"/>
        <c:majorTickMark val="out"/>
        <c:minorTickMark val="none"/>
        <c:tickLblPos val="nextTo"/>
        <c:spPr>
          <a:ln>
            <a:noFill/>
          </a:ln>
        </c:spPr>
        <c:txPr>
          <a:bodyPr/>
          <a:lstStyle/>
          <a:p>
            <a:pPr>
              <a:defRPr sz="1600"/>
            </a:pPr>
            <a:endParaRPr lang="en-US"/>
          </a:p>
        </c:txPr>
        <c:crossAx val="146464128"/>
        <c:crosses val="autoZero"/>
        <c:crossBetween val="between"/>
        <c:majorUnit val="1"/>
      </c:valAx>
      <c:valAx>
        <c:axId val="149270912"/>
        <c:scaling>
          <c:orientation val="minMax"/>
          <c:max val="6.0000000000000012E-2"/>
          <c:min val="-8.0000000000000016E-2"/>
        </c:scaling>
        <c:delete val="0"/>
        <c:axPos val="r"/>
        <c:numFmt formatCode="#,##0%_);[Red]\(#,##0%\)" sourceLinked="0"/>
        <c:majorTickMark val="out"/>
        <c:minorTickMark val="none"/>
        <c:tickLblPos val="nextTo"/>
        <c:spPr>
          <a:ln>
            <a:noFill/>
          </a:ln>
        </c:spPr>
        <c:txPr>
          <a:bodyPr/>
          <a:lstStyle/>
          <a:p>
            <a:pPr>
              <a:defRPr sz="1600"/>
            </a:pPr>
            <a:endParaRPr lang="en-US"/>
          </a:p>
        </c:txPr>
        <c:crossAx val="150148608"/>
        <c:crosses val="max"/>
        <c:crossBetween val="between"/>
        <c:majorUnit val="2.0000000000000004E-2"/>
      </c:valAx>
      <c:dateAx>
        <c:axId val="150148608"/>
        <c:scaling>
          <c:orientation val="minMax"/>
        </c:scaling>
        <c:delete val="1"/>
        <c:axPos val="b"/>
        <c:numFmt formatCode="m/d/yyyy" sourceLinked="1"/>
        <c:majorTickMark val="out"/>
        <c:minorTickMark val="none"/>
        <c:tickLblPos val="nextTo"/>
        <c:crossAx val="149270912"/>
        <c:crosses val="autoZero"/>
        <c:auto val="1"/>
        <c:lblOffset val="100"/>
        <c:baseTimeUnit val="months"/>
      </c:dateAx>
    </c:plotArea>
    <c:legend>
      <c:legendPos val="b"/>
      <c:legendEntry>
        <c:idx val="0"/>
        <c:delete val="1"/>
      </c:legendEntry>
      <c:layout>
        <c:manualLayout>
          <c:xMode val="edge"/>
          <c:yMode val="edge"/>
          <c:x val="0"/>
          <c:y val="0.90045333916593762"/>
          <c:w val="1"/>
          <c:h val="4.7979440069991254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978185584951485E-2"/>
          <c:y val="0.19256940799066782"/>
          <c:w val="0.88029600024227161"/>
          <c:h val="0.63515281423155434"/>
        </c:manualLayout>
      </c:layout>
      <c:barChart>
        <c:barDir val="col"/>
        <c:grouping val="clustered"/>
        <c:varyColors val="0"/>
        <c:ser>
          <c:idx val="3"/>
          <c:order val="3"/>
          <c:tx>
            <c:strRef>
              <c:f>Sheet1!$E$1</c:f>
              <c:strCache>
                <c:ptCount val="1"/>
                <c:pt idx="0">
                  <c:v>Zebra</c:v>
                </c:pt>
              </c:strCache>
            </c:strRef>
          </c:tx>
          <c:spPr>
            <a:solidFill>
              <a:schemeClr val="bg1">
                <a:lumMod val="85000"/>
                <a:alpha val="33000"/>
              </a:schemeClr>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Sheet1!$E$2:$E$69</c:f>
              <c:numCache>
                <c:formatCode>General</c:formatCode>
                <c:ptCount val="68"/>
                <c:pt idx="0">
                  <c:v>0.3</c:v>
                </c:pt>
                <c:pt idx="1">
                  <c:v>0.3</c:v>
                </c:pt>
                <c:pt idx="2">
                  <c:v>0.3</c:v>
                </c:pt>
                <c:pt idx="3">
                  <c:v>0.3</c:v>
                </c:pt>
                <c:pt idx="4">
                  <c:v>0</c:v>
                </c:pt>
                <c:pt idx="5">
                  <c:v>0</c:v>
                </c:pt>
                <c:pt idx="6">
                  <c:v>0</c:v>
                </c:pt>
                <c:pt idx="7">
                  <c:v>0</c:v>
                </c:pt>
                <c:pt idx="8">
                  <c:v>0.3</c:v>
                </c:pt>
                <c:pt idx="9">
                  <c:v>0.3</c:v>
                </c:pt>
                <c:pt idx="10">
                  <c:v>0.3</c:v>
                </c:pt>
                <c:pt idx="11">
                  <c:v>0.3</c:v>
                </c:pt>
                <c:pt idx="12">
                  <c:v>0</c:v>
                </c:pt>
                <c:pt idx="13">
                  <c:v>0</c:v>
                </c:pt>
                <c:pt idx="14">
                  <c:v>0</c:v>
                </c:pt>
                <c:pt idx="15">
                  <c:v>0</c:v>
                </c:pt>
                <c:pt idx="16">
                  <c:v>0.3</c:v>
                </c:pt>
                <c:pt idx="17">
                  <c:v>0.3</c:v>
                </c:pt>
                <c:pt idx="18">
                  <c:v>0.3</c:v>
                </c:pt>
                <c:pt idx="19">
                  <c:v>0.3</c:v>
                </c:pt>
                <c:pt idx="20">
                  <c:v>0</c:v>
                </c:pt>
                <c:pt idx="21">
                  <c:v>0</c:v>
                </c:pt>
                <c:pt idx="22">
                  <c:v>0</c:v>
                </c:pt>
                <c:pt idx="23">
                  <c:v>0</c:v>
                </c:pt>
                <c:pt idx="24">
                  <c:v>0.3</c:v>
                </c:pt>
                <c:pt idx="25">
                  <c:v>0.3</c:v>
                </c:pt>
                <c:pt idx="26">
                  <c:v>0.3</c:v>
                </c:pt>
                <c:pt idx="27">
                  <c:v>0.3</c:v>
                </c:pt>
                <c:pt idx="28">
                  <c:v>0</c:v>
                </c:pt>
                <c:pt idx="29">
                  <c:v>0</c:v>
                </c:pt>
                <c:pt idx="30">
                  <c:v>0</c:v>
                </c:pt>
                <c:pt idx="31">
                  <c:v>0</c:v>
                </c:pt>
                <c:pt idx="32">
                  <c:v>0.3</c:v>
                </c:pt>
                <c:pt idx="33">
                  <c:v>0.3</c:v>
                </c:pt>
                <c:pt idx="34">
                  <c:v>0.3</c:v>
                </c:pt>
                <c:pt idx="35">
                  <c:v>0.3</c:v>
                </c:pt>
                <c:pt idx="36">
                  <c:v>0</c:v>
                </c:pt>
                <c:pt idx="37">
                  <c:v>0</c:v>
                </c:pt>
                <c:pt idx="38">
                  <c:v>0</c:v>
                </c:pt>
                <c:pt idx="39">
                  <c:v>0</c:v>
                </c:pt>
                <c:pt idx="40">
                  <c:v>0.3</c:v>
                </c:pt>
                <c:pt idx="41">
                  <c:v>0.3</c:v>
                </c:pt>
                <c:pt idx="42">
                  <c:v>0.3</c:v>
                </c:pt>
                <c:pt idx="43">
                  <c:v>0.3</c:v>
                </c:pt>
                <c:pt idx="44">
                  <c:v>0</c:v>
                </c:pt>
                <c:pt idx="45">
                  <c:v>0</c:v>
                </c:pt>
                <c:pt idx="46">
                  <c:v>0</c:v>
                </c:pt>
                <c:pt idx="47">
                  <c:v>0</c:v>
                </c:pt>
                <c:pt idx="48">
                  <c:v>0.3</c:v>
                </c:pt>
                <c:pt idx="49">
                  <c:v>0.3</c:v>
                </c:pt>
                <c:pt idx="50">
                  <c:v>0.3</c:v>
                </c:pt>
                <c:pt idx="51">
                  <c:v>0.3</c:v>
                </c:pt>
                <c:pt idx="52">
                  <c:v>0</c:v>
                </c:pt>
                <c:pt idx="53">
                  <c:v>0</c:v>
                </c:pt>
                <c:pt idx="54">
                  <c:v>0</c:v>
                </c:pt>
                <c:pt idx="55">
                  <c:v>0</c:v>
                </c:pt>
                <c:pt idx="56">
                  <c:v>0.3</c:v>
                </c:pt>
                <c:pt idx="57">
                  <c:v>0.3</c:v>
                </c:pt>
                <c:pt idx="58">
                  <c:v>0.3</c:v>
                </c:pt>
                <c:pt idx="59">
                  <c:v>0.3</c:v>
                </c:pt>
                <c:pt idx="60">
                  <c:v>0</c:v>
                </c:pt>
                <c:pt idx="61">
                  <c:v>0</c:v>
                </c:pt>
                <c:pt idx="62">
                  <c:v>0</c:v>
                </c:pt>
                <c:pt idx="63">
                  <c:v>0</c:v>
                </c:pt>
                <c:pt idx="64">
                  <c:v>0.3</c:v>
                </c:pt>
                <c:pt idx="65">
                  <c:v>0.3</c:v>
                </c:pt>
                <c:pt idx="66">
                  <c:v>0.3</c:v>
                </c:pt>
                <c:pt idx="67">
                  <c:v>0.3</c:v>
                </c:pt>
              </c:numCache>
            </c:numRef>
          </c:val>
          <c:extLst>
            <c:ext xmlns:c16="http://schemas.microsoft.com/office/drawing/2014/chart" uri="{C3380CC4-5D6E-409C-BE32-E72D297353CC}">
              <c16:uniqueId val="{00000000-BE1C-423A-98A2-55B42A663241}"/>
            </c:ext>
          </c:extLst>
        </c:ser>
        <c:dLbls>
          <c:showLegendKey val="0"/>
          <c:showVal val="0"/>
          <c:showCatName val="0"/>
          <c:showSerName val="0"/>
          <c:showPercent val="0"/>
          <c:showBubbleSize val="0"/>
        </c:dLbls>
        <c:gapWidth val="0"/>
        <c:axId val="149958016"/>
        <c:axId val="149972096"/>
      </c:barChart>
      <c:barChart>
        <c:barDir val="col"/>
        <c:grouping val="clustered"/>
        <c:varyColors val="0"/>
        <c:ser>
          <c:idx val="0"/>
          <c:order val="0"/>
          <c:tx>
            <c:strRef>
              <c:f>Sheet1!$B$1</c:f>
              <c:strCache>
                <c:ptCount val="1"/>
                <c:pt idx="0">
                  <c:v>Quarterly Change in Demand</c:v>
                </c:pt>
              </c:strCache>
            </c:strRef>
          </c:tx>
          <c:spPr>
            <a:solidFill>
              <a:srgbClr val="FFB500"/>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Sheet1!$B$2:$B$69</c:f>
              <c:numCache>
                <c:formatCode>##,###,###,##0_);[Red]\(##,###,###,##0\)</c:formatCode>
                <c:ptCount val="68"/>
                <c:pt idx="0">
                  <c:v>2993267</c:v>
                </c:pt>
                <c:pt idx="1">
                  <c:v>5675504</c:v>
                </c:pt>
                <c:pt idx="2">
                  <c:v>6039345</c:v>
                </c:pt>
                <c:pt idx="3">
                  <c:v>3959012</c:v>
                </c:pt>
                <c:pt idx="4">
                  <c:v>3149181</c:v>
                </c:pt>
                <c:pt idx="5">
                  <c:v>4913233</c:v>
                </c:pt>
                <c:pt idx="6">
                  <c:v>3091516</c:v>
                </c:pt>
                <c:pt idx="7">
                  <c:v>4086202</c:v>
                </c:pt>
                <c:pt idx="8">
                  <c:v>4686227</c:v>
                </c:pt>
                <c:pt idx="9">
                  <c:v>3149901</c:v>
                </c:pt>
                <c:pt idx="10">
                  <c:v>2797750</c:v>
                </c:pt>
                <c:pt idx="11">
                  <c:v>2013522</c:v>
                </c:pt>
                <c:pt idx="12">
                  <c:v>205841</c:v>
                </c:pt>
                <c:pt idx="13">
                  <c:v>-222118</c:v>
                </c:pt>
                <c:pt idx="14">
                  <c:v>-1604956</c:v>
                </c:pt>
                <c:pt idx="15">
                  <c:v>1304976</c:v>
                </c:pt>
                <c:pt idx="16">
                  <c:v>2467788</c:v>
                </c:pt>
                <c:pt idx="17">
                  <c:v>2076449</c:v>
                </c:pt>
                <c:pt idx="18">
                  <c:v>2573944</c:v>
                </c:pt>
                <c:pt idx="19">
                  <c:v>4128570</c:v>
                </c:pt>
                <c:pt idx="20">
                  <c:v>1828489</c:v>
                </c:pt>
                <c:pt idx="21">
                  <c:v>248234</c:v>
                </c:pt>
                <c:pt idx="22">
                  <c:v>3877048</c:v>
                </c:pt>
                <c:pt idx="23">
                  <c:v>1135892</c:v>
                </c:pt>
                <c:pt idx="24">
                  <c:v>74836</c:v>
                </c:pt>
                <c:pt idx="25">
                  <c:v>2614423</c:v>
                </c:pt>
                <c:pt idx="26">
                  <c:v>2248929</c:v>
                </c:pt>
                <c:pt idx="27">
                  <c:v>2672391</c:v>
                </c:pt>
                <c:pt idx="28">
                  <c:v>-625035</c:v>
                </c:pt>
                <c:pt idx="29">
                  <c:v>2221248</c:v>
                </c:pt>
                <c:pt idx="30">
                  <c:v>2178591</c:v>
                </c:pt>
                <c:pt idx="31">
                  <c:v>2712687</c:v>
                </c:pt>
                <c:pt idx="32">
                  <c:v>-1064016</c:v>
                </c:pt>
                <c:pt idx="33">
                  <c:v>2944680</c:v>
                </c:pt>
                <c:pt idx="34">
                  <c:v>1569844</c:v>
                </c:pt>
                <c:pt idx="35">
                  <c:v>3617388</c:v>
                </c:pt>
                <c:pt idx="36">
                  <c:v>-317331</c:v>
                </c:pt>
                <c:pt idx="37">
                  <c:v>1044303</c:v>
                </c:pt>
                <c:pt idx="38">
                  <c:v>3070285</c:v>
                </c:pt>
                <c:pt idx="39">
                  <c:v>3841356</c:v>
                </c:pt>
                <c:pt idx="40">
                  <c:v>689006</c:v>
                </c:pt>
                <c:pt idx="41">
                  <c:v>2135160</c:v>
                </c:pt>
                <c:pt idx="42">
                  <c:v>2431709</c:v>
                </c:pt>
                <c:pt idx="43">
                  <c:v>2663853</c:v>
                </c:pt>
                <c:pt idx="44">
                  <c:v>4961972</c:v>
                </c:pt>
                <c:pt idx="45">
                  <c:v>1520372</c:v>
                </c:pt>
                <c:pt idx="46">
                  <c:v>2102990</c:v>
                </c:pt>
                <c:pt idx="47">
                  <c:v>4714623</c:v>
                </c:pt>
                <c:pt idx="48">
                  <c:v>2570214</c:v>
                </c:pt>
                <c:pt idx="49">
                  <c:v>440463</c:v>
                </c:pt>
                <c:pt idx="50">
                  <c:v>4357917</c:v>
                </c:pt>
                <c:pt idx="51">
                  <c:v>4155289</c:v>
                </c:pt>
                <c:pt idx="52">
                  <c:v>2055455</c:v>
                </c:pt>
                <c:pt idx="53">
                  <c:v>1457625</c:v>
                </c:pt>
                <c:pt idx="54">
                  <c:v>3299401</c:v>
                </c:pt>
                <c:pt idx="55">
                  <c:v>950051</c:v>
                </c:pt>
                <c:pt idx="56">
                  <c:v>702505</c:v>
                </c:pt>
                <c:pt idx="57">
                  <c:v>-291686</c:v>
                </c:pt>
                <c:pt idx="58">
                  <c:v>-2685235</c:v>
                </c:pt>
                <c:pt idx="59">
                  <c:v>-2289309</c:v>
                </c:pt>
                <c:pt idx="60">
                  <c:v>-4416355</c:v>
                </c:pt>
                <c:pt idx="61">
                  <c:v>-2848179</c:v>
                </c:pt>
                <c:pt idx="62">
                  <c:v>-334571</c:v>
                </c:pt>
                <c:pt idx="63">
                  <c:v>1458572</c:v>
                </c:pt>
                <c:pt idx="64">
                  <c:v>1085398</c:v>
                </c:pt>
                <c:pt idx="65">
                  <c:v>-628906</c:v>
                </c:pt>
                <c:pt idx="66">
                  <c:v>553748</c:v>
                </c:pt>
              </c:numCache>
            </c:numRef>
          </c:val>
          <c:extLst>
            <c:ext xmlns:c16="http://schemas.microsoft.com/office/drawing/2014/chart" uri="{C3380CC4-5D6E-409C-BE32-E72D297353CC}">
              <c16:uniqueId val="{00000000-244D-C247-969B-685DF01B9216}"/>
            </c:ext>
          </c:extLst>
        </c:ser>
        <c:ser>
          <c:idx val="1"/>
          <c:order val="1"/>
          <c:tx>
            <c:strRef>
              <c:f>Sheet1!$C$1</c:f>
              <c:strCache>
                <c:ptCount val="1"/>
                <c:pt idx="0">
                  <c:v>Quarterly Change in Supply</c:v>
                </c:pt>
              </c:strCache>
            </c:strRef>
          </c:tx>
          <c:spPr>
            <a:solidFill>
              <a:srgbClr val="0555B6"/>
            </a:solidFill>
          </c:spPr>
          <c:invertIfNegative val="0"/>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Sheet1!$C$2:$C$69</c:f>
              <c:numCache>
                <c:formatCode>##,###,###,##0_);[Red]\(##,###,###,##0\)</c:formatCode>
                <c:ptCount val="68"/>
                <c:pt idx="0">
                  <c:v>7374887</c:v>
                </c:pt>
                <c:pt idx="1">
                  <c:v>6248542</c:v>
                </c:pt>
                <c:pt idx="2">
                  <c:v>7418913</c:v>
                </c:pt>
                <c:pt idx="3">
                  <c:v>6422785</c:v>
                </c:pt>
                <c:pt idx="4">
                  <c:v>8234800</c:v>
                </c:pt>
                <c:pt idx="5">
                  <c:v>6009758</c:v>
                </c:pt>
                <c:pt idx="6">
                  <c:v>3642052</c:v>
                </c:pt>
                <c:pt idx="7">
                  <c:v>5791970</c:v>
                </c:pt>
                <c:pt idx="8">
                  <c:v>7142512</c:v>
                </c:pt>
                <c:pt idx="9">
                  <c:v>7173952</c:v>
                </c:pt>
                <c:pt idx="10">
                  <c:v>5018418</c:v>
                </c:pt>
                <c:pt idx="11">
                  <c:v>6049096</c:v>
                </c:pt>
                <c:pt idx="12">
                  <c:v>5484498</c:v>
                </c:pt>
                <c:pt idx="13">
                  <c:v>5087453</c:v>
                </c:pt>
                <c:pt idx="14">
                  <c:v>5212556</c:v>
                </c:pt>
                <c:pt idx="15">
                  <c:v>3384685</c:v>
                </c:pt>
                <c:pt idx="16">
                  <c:v>5194402</c:v>
                </c:pt>
                <c:pt idx="17">
                  <c:v>3784627</c:v>
                </c:pt>
                <c:pt idx="18">
                  <c:v>1641803</c:v>
                </c:pt>
                <c:pt idx="19">
                  <c:v>2467549</c:v>
                </c:pt>
                <c:pt idx="20">
                  <c:v>2038216</c:v>
                </c:pt>
                <c:pt idx="21">
                  <c:v>1626726</c:v>
                </c:pt>
                <c:pt idx="22">
                  <c:v>2729762</c:v>
                </c:pt>
                <c:pt idx="23">
                  <c:v>1733663</c:v>
                </c:pt>
                <c:pt idx="24">
                  <c:v>102074</c:v>
                </c:pt>
                <c:pt idx="25">
                  <c:v>2538544</c:v>
                </c:pt>
                <c:pt idx="26">
                  <c:v>1751858</c:v>
                </c:pt>
                <c:pt idx="27">
                  <c:v>2670834</c:v>
                </c:pt>
                <c:pt idx="28">
                  <c:v>268697</c:v>
                </c:pt>
                <c:pt idx="29">
                  <c:v>1660840</c:v>
                </c:pt>
                <c:pt idx="30">
                  <c:v>1657458</c:v>
                </c:pt>
                <c:pt idx="31">
                  <c:v>2094913</c:v>
                </c:pt>
                <c:pt idx="32">
                  <c:v>2905892</c:v>
                </c:pt>
                <c:pt idx="33">
                  <c:v>1485691</c:v>
                </c:pt>
                <c:pt idx="34">
                  <c:v>714377</c:v>
                </c:pt>
                <c:pt idx="35">
                  <c:v>866377</c:v>
                </c:pt>
                <c:pt idx="36">
                  <c:v>941902</c:v>
                </c:pt>
                <c:pt idx="37">
                  <c:v>989963</c:v>
                </c:pt>
                <c:pt idx="38">
                  <c:v>1932657</c:v>
                </c:pt>
                <c:pt idx="39">
                  <c:v>979817</c:v>
                </c:pt>
                <c:pt idx="40">
                  <c:v>786859</c:v>
                </c:pt>
                <c:pt idx="41">
                  <c:v>1021631</c:v>
                </c:pt>
                <c:pt idx="42">
                  <c:v>947833</c:v>
                </c:pt>
                <c:pt idx="43">
                  <c:v>1218592</c:v>
                </c:pt>
                <c:pt idx="44">
                  <c:v>606939</c:v>
                </c:pt>
                <c:pt idx="45">
                  <c:v>1484041</c:v>
                </c:pt>
                <c:pt idx="46">
                  <c:v>1276072</c:v>
                </c:pt>
                <c:pt idx="47">
                  <c:v>4402182</c:v>
                </c:pt>
                <c:pt idx="48">
                  <c:v>959962</c:v>
                </c:pt>
                <c:pt idx="49">
                  <c:v>337051</c:v>
                </c:pt>
                <c:pt idx="50">
                  <c:v>1393674</c:v>
                </c:pt>
                <c:pt idx="51">
                  <c:v>3795226</c:v>
                </c:pt>
                <c:pt idx="52">
                  <c:v>3732755</c:v>
                </c:pt>
                <c:pt idx="53">
                  <c:v>1637108</c:v>
                </c:pt>
                <c:pt idx="54">
                  <c:v>3582038</c:v>
                </c:pt>
                <c:pt idx="55">
                  <c:v>1315975</c:v>
                </c:pt>
                <c:pt idx="56">
                  <c:v>1573914</c:v>
                </c:pt>
                <c:pt idx="57">
                  <c:v>906225</c:v>
                </c:pt>
                <c:pt idx="58">
                  <c:v>2790844</c:v>
                </c:pt>
                <c:pt idx="59">
                  <c:v>456530</c:v>
                </c:pt>
                <c:pt idx="60">
                  <c:v>1813804</c:v>
                </c:pt>
                <c:pt idx="61">
                  <c:v>2251418</c:v>
                </c:pt>
                <c:pt idx="62">
                  <c:v>818126</c:v>
                </c:pt>
                <c:pt idx="63">
                  <c:v>1565287</c:v>
                </c:pt>
                <c:pt idx="64">
                  <c:v>1623000</c:v>
                </c:pt>
                <c:pt idx="65">
                  <c:v>2209813</c:v>
                </c:pt>
                <c:pt idx="66">
                  <c:v>1450938</c:v>
                </c:pt>
              </c:numCache>
            </c:numRef>
          </c:val>
          <c:extLst>
            <c:ext xmlns:c16="http://schemas.microsoft.com/office/drawing/2014/chart" uri="{C3380CC4-5D6E-409C-BE32-E72D297353CC}">
              <c16:uniqueId val="{00000001-244D-C247-969B-685DF01B9216}"/>
            </c:ext>
          </c:extLst>
        </c:ser>
        <c:dLbls>
          <c:showLegendKey val="0"/>
          <c:showVal val="0"/>
          <c:showCatName val="0"/>
          <c:showSerName val="0"/>
          <c:showPercent val="0"/>
          <c:showBubbleSize val="0"/>
        </c:dLbls>
        <c:gapWidth val="50"/>
        <c:axId val="150049152"/>
        <c:axId val="149973632"/>
      </c:barChart>
      <c:lineChart>
        <c:grouping val="standard"/>
        <c:varyColors val="0"/>
        <c:ser>
          <c:idx val="2"/>
          <c:order val="2"/>
          <c:tx>
            <c:strRef>
              <c:f>Sheet1!$D$1</c:f>
              <c:strCache>
                <c:ptCount val="1"/>
                <c:pt idx="0">
                  <c:v>Vacancy</c:v>
                </c:pt>
              </c:strCache>
            </c:strRef>
          </c:tx>
          <c:spPr>
            <a:ln w="63500">
              <a:solidFill>
                <a:schemeClr val="accent4"/>
              </a:solidFill>
            </a:ln>
          </c:spPr>
          <c:marker>
            <c:symbol val="none"/>
          </c:marker>
          <c:cat>
            <c:numRef>
              <c:f>Sheet1!$A$2:$A$69</c:f>
              <c:numCache>
                <c:formatCode>m/d/yyyy</c:formatCode>
                <c:ptCount val="68"/>
                <c:pt idx="0">
                  <c:v>38807</c:v>
                </c:pt>
                <c:pt idx="1">
                  <c:v>38898</c:v>
                </c:pt>
                <c:pt idx="2">
                  <c:v>38990</c:v>
                </c:pt>
                <c:pt idx="3">
                  <c:v>39082</c:v>
                </c:pt>
                <c:pt idx="4">
                  <c:v>39172</c:v>
                </c:pt>
                <c:pt idx="5">
                  <c:v>39263</c:v>
                </c:pt>
                <c:pt idx="6">
                  <c:v>39355</c:v>
                </c:pt>
                <c:pt idx="7">
                  <c:v>39447</c:v>
                </c:pt>
                <c:pt idx="8">
                  <c:v>39538</c:v>
                </c:pt>
                <c:pt idx="9">
                  <c:v>39629</c:v>
                </c:pt>
                <c:pt idx="10">
                  <c:v>39721</c:v>
                </c:pt>
                <c:pt idx="11">
                  <c:v>39813</c:v>
                </c:pt>
                <c:pt idx="12">
                  <c:v>39903</c:v>
                </c:pt>
                <c:pt idx="13">
                  <c:v>39994</c:v>
                </c:pt>
                <c:pt idx="14">
                  <c:v>40086</c:v>
                </c:pt>
                <c:pt idx="15">
                  <c:v>40178</c:v>
                </c:pt>
                <c:pt idx="16">
                  <c:v>40268</c:v>
                </c:pt>
                <c:pt idx="17">
                  <c:v>40359</c:v>
                </c:pt>
                <c:pt idx="18">
                  <c:v>40451</c:v>
                </c:pt>
                <c:pt idx="19">
                  <c:v>40543</c:v>
                </c:pt>
                <c:pt idx="20">
                  <c:v>40633</c:v>
                </c:pt>
                <c:pt idx="21">
                  <c:v>40724</c:v>
                </c:pt>
                <c:pt idx="22">
                  <c:v>40816</c:v>
                </c:pt>
                <c:pt idx="23">
                  <c:v>40908</c:v>
                </c:pt>
                <c:pt idx="24">
                  <c:v>40999</c:v>
                </c:pt>
                <c:pt idx="25">
                  <c:v>41090</c:v>
                </c:pt>
                <c:pt idx="26">
                  <c:v>41182</c:v>
                </c:pt>
                <c:pt idx="27">
                  <c:v>41274</c:v>
                </c:pt>
                <c:pt idx="28">
                  <c:v>41364</c:v>
                </c:pt>
                <c:pt idx="29">
                  <c:v>41455</c:v>
                </c:pt>
                <c:pt idx="30">
                  <c:v>41547</c:v>
                </c:pt>
                <c:pt idx="31">
                  <c:v>41639</c:v>
                </c:pt>
                <c:pt idx="32">
                  <c:v>41729</c:v>
                </c:pt>
                <c:pt idx="33">
                  <c:v>41820</c:v>
                </c:pt>
                <c:pt idx="34">
                  <c:v>41912</c:v>
                </c:pt>
                <c:pt idx="35">
                  <c:v>42004</c:v>
                </c:pt>
                <c:pt idx="36">
                  <c:v>42094</c:v>
                </c:pt>
                <c:pt idx="37">
                  <c:v>42185</c:v>
                </c:pt>
                <c:pt idx="38">
                  <c:v>42277</c:v>
                </c:pt>
                <c:pt idx="39">
                  <c:v>42369</c:v>
                </c:pt>
                <c:pt idx="40">
                  <c:v>42460</c:v>
                </c:pt>
                <c:pt idx="41">
                  <c:v>42551</c:v>
                </c:pt>
                <c:pt idx="42">
                  <c:v>42643</c:v>
                </c:pt>
                <c:pt idx="43">
                  <c:v>42735</c:v>
                </c:pt>
                <c:pt idx="44">
                  <c:v>42825</c:v>
                </c:pt>
                <c:pt idx="45">
                  <c:v>42916</c:v>
                </c:pt>
                <c:pt idx="46">
                  <c:v>43008</c:v>
                </c:pt>
                <c:pt idx="47">
                  <c:v>43100</c:v>
                </c:pt>
                <c:pt idx="48">
                  <c:v>43190</c:v>
                </c:pt>
                <c:pt idx="49">
                  <c:v>43281</c:v>
                </c:pt>
                <c:pt idx="50">
                  <c:v>43373</c:v>
                </c:pt>
                <c:pt idx="51">
                  <c:v>43465</c:v>
                </c:pt>
                <c:pt idx="52">
                  <c:v>43555</c:v>
                </c:pt>
                <c:pt idx="53">
                  <c:v>43646</c:v>
                </c:pt>
                <c:pt idx="54">
                  <c:v>43738</c:v>
                </c:pt>
                <c:pt idx="55">
                  <c:v>43830</c:v>
                </c:pt>
                <c:pt idx="56">
                  <c:v>43921</c:v>
                </c:pt>
                <c:pt idx="57">
                  <c:v>44012</c:v>
                </c:pt>
                <c:pt idx="58">
                  <c:v>44104</c:v>
                </c:pt>
                <c:pt idx="59">
                  <c:v>44196</c:v>
                </c:pt>
                <c:pt idx="60">
                  <c:v>44286</c:v>
                </c:pt>
                <c:pt idx="61">
                  <c:v>44377</c:v>
                </c:pt>
                <c:pt idx="62">
                  <c:v>44469</c:v>
                </c:pt>
                <c:pt idx="63">
                  <c:v>44561</c:v>
                </c:pt>
                <c:pt idx="64">
                  <c:v>44651</c:v>
                </c:pt>
                <c:pt idx="65">
                  <c:v>44742</c:v>
                </c:pt>
                <c:pt idx="66">
                  <c:v>44834</c:v>
                </c:pt>
                <c:pt idx="67">
                  <c:v>44926</c:v>
                </c:pt>
              </c:numCache>
            </c:numRef>
          </c:cat>
          <c:val>
            <c:numRef>
              <c:f>Sheet1!$D$2:$D$69</c:f>
              <c:numCache>
                <c:formatCode>#,##0.000%_);[Red]\-#,##0.000%</c:formatCode>
                <c:ptCount val="68"/>
                <c:pt idx="0">
                  <c:v>7.893E-2</c:v>
                </c:pt>
                <c:pt idx="1">
                  <c:v>7.8990000000000005E-2</c:v>
                </c:pt>
                <c:pt idx="2">
                  <c:v>7.9689999999999997E-2</c:v>
                </c:pt>
                <c:pt idx="3">
                  <c:v>8.14E-2</c:v>
                </c:pt>
                <c:pt idx="4">
                  <c:v>8.5260000000000002E-2</c:v>
                </c:pt>
                <c:pt idx="5">
                  <c:v>8.5769999999999999E-2</c:v>
                </c:pt>
                <c:pt idx="6">
                  <c:v>8.5980000000000001E-2</c:v>
                </c:pt>
                <c:pt idx="7">
                  <c:v>8.702E-2</c:v>
                </c:pt>
                <c:pt idx="8">
                  <c:v>8.8590000000000002E-2</c:v>
                </c:pt>
                <c:pt idx="9">
                  <c:v>9.1439999999999994E-2</c:v>
                </c:pt>
                <c:pt idx="10">
                  <c:v>9.2939999999999995E-2</c:v>
                </c:pt>
                <c:pt idx="11">
                  <c:v>9.5600000000000004E-2</c:v>
                </c:pt>
                <c:pt idx="12">
                  <c:v>9.9589999999999998E-2</c:v>
                </c:pt>
                <c:pt idx="13">
                  <c:v>0.10360999999999999</c:v>
                </c:pt>
                <c:pt idx="14">
                  <c:v>0.10884000000000001</c:v>
                </c:pt>
                <c:pt idx="15">
                  <c:v>0.11025</c:v>
                </c:pt>
                <c:pt idx="16">
                  <c:v>0.11203</c:v>
                </c:pt>
                <c:pt idx="17">
                  <c:v>0.11312999999999999</c:v>
                </c:pt>
                <c:pt idx="18">
                  <c:v>0.11221</c:v>
                </c:pt>
                <c:pt idx="19">
                  <c:v>0.11062</c:v>
                </c:pt>
                <c:pt idx="20">
                  <c:v>0.11061</c:v>
                </c:pt>
                <c:pt idx="21">
                  <c:v>0.1116</c:v>
                </c:pt>
                <c:pt idx="22">
                  <c:v>0.11040999999999999</c:v>
                </c:pt>
                <c:pt idx="23">
                  <c:v>0.11074000000000001</c:v>
                </c:pt>
                <c:pt idx="24">
                  <c:v>0.11075</c:v>
                </c:pt>
                <c:pt idx="25">
                  <c:v>0.11046</c:v>
                </c:pt>
                <c:pt idx="26">
                  <c:v>0.1099</c:v>
                </c:pt>
                <c:pt idx="27">
                  <c:v>0.10965999999999999</c:v>
                </c:pt>
                <c:pt idx="28">
                  <c:v>0.11036</c:v>
                </c:pt>
                <c:pt idx="29">
                  <c:v>0.10977000000000001</c:v>
                </c:pt>
                <c:pt idx="30">
                  <c:v>0.10919</c:v>
                </c:pt>
                <c:pt idx="31">
                  <c:v>0.10827000000000001</c:v>
                </c:pt>
                <c:pt idx="32">
                  <c:v>0.11122</c:v>
                </c:pt>
                <c:pt idx="33">
                  <c:v>0.10992</c:v>
                </c:pt>
                <c:pt idx="34">
                  <c:v>0.10917</c:v>
                </c:pt>
                <c:pt idx="35">
                  <c:v>0.1069</c:v>
                </c:pt>
                <c:pt idx="36">
                  <c:v>0.10784000000000001</c:v>
                </c:pt>
                <c:pt idx="37">
                  <c:v>0.10771</c:v>
                </c:pt>
                <c:pt idx="38">
                  <c:v>0.10662000000000001</c:v>
                </c:pt>
                <c:pt idx="39">
                  <c:v>0.10425</c:v>
                </c:pt>
                <c:pt idx="40">
                  <c:v>0.10426000000000001</c:v>
                </c:pt>
                <c:pt idx="41">
                  <c:v>0.10328</c:v>
                </c:pt>
                <c:pt idx="42">
                  <c:v>0.10165</c:v>
                </c:pt>
                <c:pt idx="43">
                  <c:v>0.10038999999999999</c:v>
                </c:pt>
                <c:pt idx="44">
                  <c:v>9.6869999999999998E-2</c:v>
                </c:pt>
                <c:pt idx="45">
                  <c:v>9.6740000000000007E-2</c:v>
                </c:pt>
                <c:pt idx="46">
                  <c:v>9.5979999999999996E-2</c:v>
                </c:pt>
                <c:pt idx="47">
                  <c:v>9.5399999999999999E-2</c:v>
                </c:pt>
                <c:pt idx="48">
                  <c:v>9.4030000000000002E-2</c:v>
                </c:pt>
                <c:pt idx="49">
                  <c:v>9.393E-2</c:v>
                </c:pt>
                <c:pt idx="50">
                  <c:v>9.1469999999999996E-2</c:v>
                </c:pt>
                <c:pt idx="51">
                  <c:v>9.0910000000000005E-2</c:v>
                </c:pt>
                <c:pt idx="52">
                  <c:v>9.1950000000000004E-2</c:v>
                </c:pt>
                <c:pt idx="53">
                  <c:v>9.1969999999999996E-2</c:v>
                </c:pt>
                <c:pt idx="54">
                  <c:v>9.1939999999999994E-2</c:v>
                </c:pt>
                <c:pt idx="55">
                  <c:v>9.2119999999999994E-2</c:v>
                </c:pt>
                <c:pt idx="56">
                  <c:v>9.2679999999999998E-2</c:v>
                </c:pt>
                <c:pt idx="57">
                  <c:v>9.3549999999999994E-2</c:v>
                </c:pt>
                <c:pt idx="58">
                  <c:v>9.7619999999999998E-2</c:v>
                </c:pt>
                <c:pt idx="59">
                  <c:v>9.9720000000000003E-2</c:v>
                </c:pt>
                <c:pt idx="60">
                  <c:v>0.10442</c:v>
                </c:pt>
                <c:pt idx="61">
                  <c:v>0.10835</c:v>
                </c:pt>
                <c:pt idx="62">
                  <c:v>0.10917</c:v>
                </c:pt>
                <c:pt idx="63">
                  <c:v>0.10911999999999999</c:v>
                </c:pt>
                <c:pt idx="64">
                  <c:v>0.1094</c:v>
                </c:pt>
                <c:pt idx="65">
                  <c:v>0.11141</c:v>
                </c:pt>
                <c:pt idx="66">
                  <c:v>0.11198</c:v>
                </c:pt>
              </c:numCache>
            </c:numRef>
          </c:val>
          <c:smooth val="0"/>
          <c:extLst>
            <c:ext xmlns:c16="http://schemas.microsoft.com/office/drawing/2014/chart" uri="{C3380CC4-5D6E-409C-BE32-E72D297353CC}">
              <c16:uniqueId val="{00000002-244D-C247-969B-685DF01B9216}"/>
            </c:ext>
          </c:extLst>
        </c:ser>
        <c:dLbls>
          <c:showLegendKey val="0"/>
          <c:showVal val="0"/>
          <c:showCatName val="0"/>
          <c:showSerName val="0"/>
          <c:showPercent val="0"/>
          <c:showBubbleSize val="0"/>
        </c:dLbls>
        <c:marker val="1"/>
        <c:smooth val="0"/>
        <c:axId val="149958016"/>
        <c:axId val="149972096"/>
      </c:lineChart>
      <c:catAx>
        <c:axId val="149958016"/>
        <c:scaling>
          <c:orientation val="minMax"/>
        </c:scaling>
        <c:delete val="0"/>
        <c:axPos val="b"/>
        <c:numFmt formatCode="yy" sourceLinked="0"/>
        <c:majorTickMark val="cross"/>
        <c:minorTickMark val="in"/>
        <c:tickLblPos val="low"/>
        <c:spPr>
          <a:ln w="15875">
            <a:solidFill>
              <a:schemeClr val="bg2">
                <a:lumMod val="75000"/>
              </a:schemeClr>
            </a:solidFill>
          </a:ln>
        </c:spPr>
        <c:txPr>
          <a:bodyPr/>
          <a:lstStyle/>
          <a:p>
            <a:pPr>
              <a:defRPr sz="1600">
                <a:latin typeface="Arial" panose="020B0604020202020204" pitchFamily="34" charset="0"/>
                <a:cs typeface="Arial" panose="020B0604020202020204" pitchFamily="34" charset="0"/>
              </a:defRPr>
            </a:pPr>
            <a:endParaRPr lang="en-US"/>
          </a:p>
        </c:txPr>
        <c:crossAx val="149972096"/>
        <c:crosses val="autoZero"/>
        <c:auto val="0"/>
        <c:lblAlgn val="ctr"/>
        <c:lblOffset val="100"/>
        <c:tickLblSkip val="4"/>
        <c:tickMarkSkip val="4"/>
        <c:noMultiLvlLbl val="0"/>
      </c:catAx>
      <c:valAx>
        <c:axId val="149972096"/>
        <c:scaling>
          <c:orientation val="minMax"/>
          <c:max val="0.14000000000000001"/>
          <c:min val="6.0000000000000012E-2"/>
        </c:scaling>
        <c:delete val="0"/>
        <c:axPos val="l"/>
        <c:majorGridlines>
          <c:spPr>
            <a:ln>
              <a:solidFill>
                <a:schemeClr val="bg1">
                  <a:lumMod val="85000"/>
                </a:schemeClr>
              </a:solidFill>
            </a:ln>
          </c:spPr>
        </c:majorGridlines>
        <c:numFmt formatCode="0%"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49958016"/>
        <c:crosses val="autoZero"/>
        <c:crossBetween val="between"/>
        <c:majorUnit val="1.0000000000000002E-2"/>
      </c:valAx>
      <c:valAx>
        <c:axId val="149973632"/>
        <c:scaling>
          <c:orientation val="minMax"/>
          <c:max val="10000000"/>
          <c:min val="-6000000"/>
        </c:scaling>
        <c:delete val="0"/>
        <c:axPos val="r"/>
        <c:numFmt formatCode="#,##0,,&quot;M&quot;_);[Red]\(#,##0,,&quot;M&quot;\)" sourceLinked="0"/>
        <c:majorTickMark val="out"/>
        <c:minorTickMark val="none"/>
        <c:tickLblPos val="nextTo"/>
        <c:spPr>
          <a:ln>
            <a:noFill/>
          </a:ln>
        </c:spPr>
        <c:txPr>
          <a:bodyPr/>
          <a:lstStyle/>
          <a:p>
            <a:pPr>
              <a:defRPr sz="1600">
                <a:latin typeface="Arial" panose="020B0604020202020204" pitchFamily="34" charset="0"/>
                <a:cs typeface="Arial" panose="020B0604020202020204" pitchFamily="34" charset="0"/>
              </a:defRPr>
            </a:pPr>
            <a:endParaRPr lang="en-US"/>
          </a:p>
        </c:txPr>
        <c:crossAx val="150049152"/>
        <c:crosses val="max"/>
        <c:crossBetween val="between"/>
      </c:valAx>
      <c:dateAx>
        <c:axId val="150049152"/>
        <c:scaling>
          <c:orientation val="minMax"/>
        </c:scaling>
        <c:delete val="1"/>
        <c:axPos val="b"/>
        <c:numFmt formatCode="m/d/yyyy" sourceLinked="1"/>
        <c:majorTickMark val="out"/>
        <c:minorTickMark val="none"/>
        <c:tickLblPos val="nextTo"/>
        <c:crossAx val="149973632"/>
        <c:crosses val="autoZero"/>
        <c:auto val="1"/>
        <c:lblOffset val="100"/>
        <c:baseTimeUnit val="months"/>
      </c:dateAx>
    </c:plotArea>
    <c:legend>
      <c:legendPos val="b"/>
      <c:legendEntry>
        <c:idx val="0"/>
        <c:delete val="1"/>
      </c:legendEntry>
      <c:layout>
        <c:manualLayout>
          <c:xMode val="edge"/>
          <c:yMode val="edge"/>
          <c:x val="5.8648635990088682E-2"/>
          <c:y val="0.90045333916593762"/>
          <c:w val="0.85463589942492468"/>
          <c:h val="4.7979440069991254E-2"/>
        </c:manualLayout>
      </c:layout>
      <c:overlay val="0"/>
      <c:txPr>
        <a:bodyPr/>
        <a:lstStyle/>
        <a:p>
          <a:pPr>
            <a:defRPr sz="16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6484741531742"/>
          <c:y val="0.17055774278215224"/>
          <c:w val="0.50674621830076305"/>
          <c:h val="0.67371551472732571"/>
        </c:manualLayout>
      </c:layout>
      <c:barChart>
        <c:barDir val="bar"/>
        <c:grouping val="stacked"/>
        <c:varyColors val="0"/>
        <c:ser>
          <c:idx val="3"/>
          <c:order val="2"/>
          <c:tx>
            <c:strRef>
              <c:f>Sheet1!$D$1</c:f>
              <c:strCache>
                <c:ptCount val="1"/>
                <c:pt idx="0">
                  <c:v>Column4</c:v>
                </c:pt>
              </c:strCache>
            </c:strRef>
          </c:tx>
          <c:spPr>
            <a:solidFill>
              <a:schemeClr val="bg1">
                <a:lumMod val="85000"/>
                <a:alpha val="33000"/>
              </a:schemeClr>
            </a:solidFill>
          </c:spPr>
          <c:invertIfNegative val="0"/>
          <c:cat>
            <c:strRef>
              <c:f>Sheet1!$A$2:$A$20</c:f>
              <c:strCache>
                <c:ptCount val="19"/>
                <c:pt idx="0">
                  <c:v>Wheeling - WV</c:v>
                </c:pt>
                <c:pt idx="1">
                  <c:v>Fayetteville - NC</c:v>
                </c:pt>
                <c:pt idx="2">
                  <c:v>New Bern - NC</c:v>
                </c:pt>
                <c:pt idx="3">
                  <c:v>Goldsboro - NC</c:v>
                </c:pt>
                <c:pt idx="4">
                  <c:v>Morgantown - WV</c:v>
                </c:pt>
                <c:pt idx="5">
                  <c:v>California-Lexington Park - MD</c:v>
                </c:pt>
                <c:pt idx="6">
                  <c:v>Roanoke - VA</c:v>
                </c:pt>
                <c:pt idx="7">
                  <c:v>Rocky Mount - NC</c:v>
                </c:pt>
                <c:pt idx="8">
                  <c:v>Norfolk - VA</c:v>
                </c:pt>
                <c:pt idx="9">
                  <c:v>Raleigh - NC</c:v>
                </c:pt>
                <c:pt idx="10">
                  <c:v>Charlottesville - VA</c:v>
                </c:pt>
                <c:pt idx="11">
                  <c:v>Winston-Salem - NC</c:v>
                </c:pt>
                <c:pt idx="12">
                  <c:v>Richmond - VA</c:v>
                </c:pt>
                <c:pt idx="13">
                  <c:v>Hagerstown - MD</c:v>
                </c:pt>
                <c:pt idx="14">
                  <c:v>Durham - NC</c:v>
                </c:pt>
                <c:pt idx="15">
                  <c:v>Greensboro - NC</c:v>
                </c:pt>
                <c:pt idx="16">
                  <c:v>Charlotte - NC</c:v>
                </c:pt>
                <c:pt idx="17">
                  <c:v>Baltimore - MD</c:v>
                </c:pt>
                <c:pt idx="18">
                  <c:v>Washington - DC</c:v>
                </c:pt>
              </c:strCache>
            </c:strRef>
          </c:cat>
          <c:val>
            <c:numRef>
              <c:f>Sheet1!$D$2:$D$20</c:f>
              <c:numCache>
                <c:formatCode>0.0%</c:formatCode>
                <c:ptCount val="19"/>
                <c:pt idx="0">
                  <c:v>-0.25</c:v>
                </c:pt>
                <c:pt idx="1">
                  <c:v>0</c:v>
                </c:pt>
                <c:pt idx="2">
                  <c:v>-0.25</c:v>
                </c:pt>
                <c:pt idx="3">
                  <c:v>0</c:v>
                </c:pt>
                <c:pt idx="4">
                  <c:v>-0.25</c:v>
                </c:pt>
                <c:pt idx="5">
                  <c:v>0</c:v>
                </c:pt>
                <c:pt idx="6">
                  <c:v>-0.25</c:v>
                </c:pt>
                <c:pt idx="7">
                  <c:v>0</c:v>
                </c:pt>
                <c:pt idx="8">
                  <c:v>-0.25</c:v>
                </c:pt>
                <c:pt idx="9">
                  <c:v>0</c:v>
                </c:pt>
                <c:pt idx="10">
                  <c:v>-0.25</c:v>
                </c:pt>
                <c:pt idx="11">
                  <c:v>0</c:v>
                </c:pt>
                <c:pt idx="12">
                  <c:v>-0.25</c:v>
                </c:pt>
                <c:pt idx="13">
                  <c:v>0</c:v>
                </c:pt>
                <c:pt idx="14">
                  <c:v>-0.25</c:v>
                </c:pt>
                <c:pt idx="15">
                  <c:v>0</c:v>
                </c:pt>
                <c:pt idx="16">
                  <c:v>-0.25</c:v>
                </c:pt>
                <c:pt idx="17">
                  <c:v>0</c:v>
                </c:pt>
                <c:pt idx="18">
                  <c:v>-0.25</c:v>
                </c:pt>
              </c:numCache>
            </c:numRef>
          </c:val>
          <c:extLst>
            <c:ext xmlns:c16="http://schemas.microsoft.com/office/drawing/2014/chart" uri="{C3380CC4-5D6E-409C-BE32-E72D297353CC}">
              <c16:uniqueId val="{00000000-C64D-48FC-B2E8-8244A8EA01E7}"/>
            </c:ext>
          </c:extLst>
        </c:ser>
        <c:ser>
          <c:idx val="2"/>
          <c:order val="3"/>
          <c:tx>
            <c:strRef>
              <c:f>Sheet1!$E$1</c:f>
              <c:strCache>
                <c:ptCount val="1"/>
                <c:pt idx="0">
                  <c:v>Zebra</c:v>
                </c:pt>
              </c:strCache>
            </c:strRef>
          </c:tx>
          <c:spPr>
            <a:solidFill>
              <a:schemeClr val="bg1">
                <a:lumMod val="85000"/>
                <a:alpha val="33000"/>
              </a:schemeClr>
            </a:solidFill>
          </c:spPr>
          <c:invertIfNegative val="0"/>
          <c:cat>
            <c:strRef>
              <c:f>Sheet1!$A$2:$A$20</c:f>
              <c:strCache>
                <c:ptCount val="19"/>
                <c:pt idx="0">
                  <c:v>Wheeling - WV</c:v>
                </c:pt>
                <c:pt idx="1">
                  <c:v>Fayetteville - NC</c:v>
                </c:pt>
                <c:pt idx="2">
                  <c:v>New Bern - NC</c:v>
                </c:pt>
                <c:pt idx="3">
                  <c:v>Goldsboro - NC</c:v>
                </c:pt>
                <c:pt idx="4">
                  <c:v>Morgantown - WV</c:v>
                </c:pt>
                <c:pt idx="5">
                  <c:v>California-Lexington Park - MD</c:v>
                </c:pt>
                <c:pt idx="6">
                  <c:v>Roanoke - VA</c:v>
                </c:pt>
                <c:pt idx="7">
                  <c:v>Rocky Mount - NC</c:v>
                </c:pt>
                <c:pt idx="8">
                  <c:v>Norfolk - VA</c:v>
                </c:pt>
                <c:pt idx="9">
                  <c:v>Raleigh - NC</c:v>
                </c:pt>
                <c:pt idx="10">
                  <c:v>Charlottesville - VA</c:v>
                </c:pt>
                <c:pt idx="11">
                  <c:v>Winston-Salem - NC</c:v>
                </c:pt>
                <c:pt idx="12">
                  <c:v>Richmond - VA</c:v>
                </c:pt>
                <c:pt idx="13">
                  <c:v>Hagerstown - MD</c:v>
                </c:pt>
                <c:pt idx="14">
                  <c:v>Durham - NC</c:v>
                </c:pt>
                <c:pt idx="15">
                  <c:v>Greensboro - NC</c:v>
                </c:pt>
                <c:pt idx="16">
                  <c:v>Charlotte - NC</c:v>
                </c:pt>
                <c:pt idx="17">
                  <c:v>Baltimore - MD</c:v>
                </c:pt>
                <c:pt idx="18">
                  <c:v>Washington - DC</c:v>
                </c:pt>
              </c:strCache>
            </c:strRef>
          </c:cat>
          <c:val>
            <c:numRef>
              <c:f>Sheet1!$E$2:$E$20</c:f>
              <c:numCache>
                <c:formatCode>General</c:formatCode>
                <c:ptCount val="19"/>
                <c:pt idx="0">
                  <c:v>0.25</c:v>
                </c:pt>
                <c:pt idx="1">
                  <c:v>0</c:v>
                </c:pt>
                <c:pt idx="2">
                  <c:v>0.25</c:v>
                </c:pt>
                <c:pt idx="3">
                  <c:v>0</c:v>
                </c:pt>
                <c:pt idx="4">
                  <c:v>0.25</c:v>
                </c:pt>
                <c:pt idx="5">
                  <c:v>0</c:v>
                </c:pt>
                <c:pt idx="6">
                  <c:v>0.25</c:v>
                </c:pt>
                <c:pt idx="7">
                  <c:v>0</c:v>
                </c:pt>
                <c:pt idx="8">
                  <c:v>0.25</c:v>
                </c:pt>
                <c:pt idx="9">
                  <c:v>0</c:v>
                </c:pt>
                <c:pt idx="10">
                  <c:v>0.25</c:v>
                </c:pt>
                <c:pt idx="11">
                  <c:v>0</c:v>
                </c:pt>
                <c:pt idx="12">
                  <c:v>0.25</c:v>
                </c:pt>
                <c:pt idx="13">
                  <c:v>0</c:v>
                </c:pt>
                <c:pt idx="14">
                  <c:v>0.25</c:v>
                </c:pt>
                <c:pt idx="15">
                  <c:v>0</c:v>
                </c:pt>
                <c:pt idx="16">
                  <c:v>0.25</c:v>
                </c:pt>
                <c:pt idx="17">
                  <c:v>0</c:v>
                </c:pt>
                <c:pt idx="18">
                  <c:v>0.25</c:v>
                </c:pt>
              </c:numCache>
            </c:numRef>
          </c:val>
          <c:extLst>
            <c:ext xmlns:c16="http://schemas.microsoft.com/office/drawing/2014/chart" uri="{C3380CC4-5D6E-409C-BE32-E72D297353CC}">
              <c16:uniqueId val="{00000001-C64D-48FC-B2E8-8244A8EA01E7}"/>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92D050"/>
            </a:solidFill>
          </c:spPr>
          <c:invertIfNegative val="0"/>
          <c:dPt>
            <c:idx val="4"/>
            <c:invertIfNegative val="0"/>
            <c:bubble3D val="0"/>
            <c:spPr>
              <a:solidFill>
                <a:srgbClr val="92D050"/>
              </a:solidFill>
            </c:spPr>
            <c:extLst>
              <c:ext xmlns:c16="http://schemas.microsoft.com/office/drawing/2014/chart" uri="{C3380CC4-5D6E-409C-BE32-E72D297353CC}">
                <c16:uniqueId val="{00000000-918A-41CC-A41F-D5D46F2D636B}"/>
              </c:ext>
            </c:extLst>
          </c:dPt>
          <c:dLbls>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Sheet1!$A$2:$A$20</c:f>
              <c:strCache>
                <c:ptCount val="19"/>
                <c:pt idx="0">
                  <c:v>Wheeling - WV</c:v>
                </c:pt>
                <c:pt idx="1">
                  <c:v>Fayetteville - NC</c:v>
                </c:pt>
                <c:pt idx="2">
                  <c:v>New Bern - NC</c:v>
                </c:pt>
                <c:pt idx="3">
                  <c:v>Goldsboro - NC</c:v>
                </c:pt>
                <c:pt idx="4">
                  <c:v>Morgantown - WV</c:v>
                </c:pt>
                <c:pt idx="5">
                  <c:v>California-Lexington Park - MD</c:v>
                </c:pt>
                <c:pt idx="6">
                  <c:v>Roanoke - VA</c:v>
                </c:pt>
                <c:pt idx="7">
                  <c:v>Rocky Mount - NC</c:v>
                </c:pt>
                <c:pt idx="8">
                  <c:v>Norfolk - VA</c:v>
                </c:pt>
                <c:pt idx="9">
                  <c:v>Raleigh - NC</c:v>
                </c:pt>
                <c:pt idx="10">
                  <c:v>Charlottesville - VA</c:v>
                </c:pt>
                <c:pt idx="11">
                  <c:v>Winston-Salem - NC</c:v>
                </c:pt>
                <c:pt idx="12">
                  <c:v>Richmond - VA</c:v>
                </c:pt>
                <c:pt idx="13">
                  <c:v>Hagerstown - MD</c:v>
                </c:pt>
                <c:pt idx="14">
                  <c:v>Durham - NC</c:v>
                </c:pt>
                <c:pt idx="15">
                  <c:v>Greensboro - NC</c:v>
                </c:pt>
                <c:pt idx="16">
                  <c:v>Charlotte - NC</c:v>
                </c:pt>
                <c:pt idx="17">
                  <c:v>Baltimore - MD</c:v>
                </c:pt>
                <c:pt idx="18">
                  <c:v>Washington - DC</c:v>
                </c:pt>
              </c:strCache>
            </c:strRef>
          </c:cat>
          <c:val>
            <c:numRef>
              <c:f>Sheet1!$B$2:$B$20</c:f>
              <c:numCache>
                <c:formatCode>0.0%</c:formatCode>
                <c:ptCount val="19"/>
                <c:pt idx="0">
                  <c:v>5.4803263396024697E-2</c:v>
                </c:pt>
                <c:pt idx="1">
                  <c:v>5.5311247706413297E-2</c:v>
                </c:pt>
                <c:pt idx="2">
                  <c:v>6.1407003551721601E-2</c:v>
                </c:pt>
                <c:pt idx="3">
                  <c:v>6.40878155827522E-2</c:v>
                </c:pt>
                <c:pt idx="4">
                  <c:v>6.6970311105251298E-2</c:v>
                </c:pt>
                <c:pt idx="5">
                  <c:v>7.0642970502376598E-2</c:v>
                </c:pt>
                <c:pt idx="6">
                  <c:v>7.19811767339706E-2</c:v>
                </c:pt>
                <c:pt idx="7">
                  <c:v>7.4486151337623596E-2</c:v>
                </c:pt>
                <c:pt idx="8">
                  <c:v>7.8957028687000302E-2</c:v>
                </c:pt>
                <c:pt idx="9">
                  <c:v>8.1816740334033994E-2</c:v>
                </c:pt>
                <c:pt idx="10">
                  <c:v>8.2049183547496796E-2</c:v>
                </c:pt>
                <c:pt idx="11">
                  <c:v>8.3183102309703799E-2</c:v>
                </c:pt>
                <c:pt idx="12">
                  <c:v>8.3346173167228699E-2</c:v>
                </c:pt>
                <c:pt idx="13">
                  <c:v>8.9352540671825395E-2</c:v>
                </c:pt>
                <c:pt idx="14">
                  <c:v>9.2930473387241405E-2</c:v>
                </c:pt>
                <c:pt idx="15">
                  <c:v>9.4137258827686296E-2</c:v>
                </c:pt>
                <c:pt idx="16">
                  <c:v>0.11147182434797299</c:v>
                </c:pt>
                <c:pt idx="17">
                  <c:v>0.116025052964687</c:v>
                </c:pt>
                <c:pt idx="18">
                  <c:v>0.15482060611248</c:v>
                </c:pt>
              </c:numCache>
            </c:numRef>
          </c:val>
          <c:extLst>
            <c:ext xmlns:c16="http://schemas.microsoft.com/office/drawing/2014/chart" uri="{C3380CC4-5D6E-409C-BE32-E72D297353CC}">
              <c16:uniqueId val="{00000003-C64D-48FC-B2E8-8244A8EA01E7}"/>
            </c:ext>
          </c:extLst>
        </c:ser>
        <c:ser>
          <c:idx val="1"/>
          <c:order val="1"/>
          <c:tx>
            <c:strRef>
              <c:f>Sheet1!$C$1</c:f>
              <c:strCache>
                <c:ptCount val="1"/>
                <c:pt idx="0">
                  <c:v>Column3</c:v>
                </c:pt>
              </c:strCache>
            </c:strRef>
          </c:tx>
          <c:spPr>
            <a:noFill/>
            <a:ln>
              <a:noFill/>
            </a:ln>
          </c:spPr>
          <c:invertIfNegative val="0"/>
          <c:cat>
            <c:strRef>
              <c:f>Sheet1!$A$2:$A$20</c:f>
              <c:strCache>
                <c:ptCount val="19"/>
                <c:pt idx="0">
                  <c:v>Wheeling - WV</c:v>
                </c:pt>
                <c:pt idx="1">
                  <c:v>Fayetteville - NC</c:v>
                </c:pt>
                <c:pt idx="2">
                  <c:v>New Bern - NC</c:v>
                </c:pt>
                <c:pt idx="3">
                  <c:v>Goldsboro - NC</c:v>
                </c:pt>
                <c:pt idx="4">
                  <c:v>Morgantown - WV</c:v>
                </c:pt>
                <c:pt idx="5">
                  <c:v>California-Lexington Park - MD</c:v>
                </c:pt>
                <c:pt idx="6">
                  <c:v>Roanoke - VA</c:v>
                </c:pt>
                <c:pt idx="7">
                  <c:v>Rocky Mount - NC</c:v>
                </c:pt>
                <c:pt idx="8">
                  <c:v>Norfolk - VA</c:v>
                </c:pt>
                <c:pt idx="9">
                  <c:v>Raleigh - NC</c:v>
                </c:pt>
                <c:pt idx="10">
                  <c:v>Charlottesville - VA</c:v>
                </c:pt>
                <c:pt idx="11">
                  <c:v>Winston-Salem - NC</c:v>
                </c:pt>
                <c:pt idx="12">
                  <c:v>Richmond - VA</c:v>
                </c:pt>
                <c:pt idx="13">
                  <c:v>Hagerstown - MD</c:v>
                </c:pt>
                <c:pt idx="14">
                  <c:v>Durham - NC</c:v>
                </c:pt>
                <c:pt idx="15">
                  <c:v>Greensboro - NC</c:v>
                </c:pt>
                <c:pt idx="16">
                  <c:v>Charlotte - NC</c:v>
                </c:pt>
                <c:pt idx="17">
                  <c:v>Baltimore - MD</c:v>
                </c:pt>
                <c:pt idx="18">
                  <c:v>Washington - DC</c:v>
                </c:pt>
              </c:strCache>
            </c:strRef>
          </c:cat>
          <c:val>
            <c:numRef>
              <c:f>Sheet1!$C$2:$C$20</c:f>
              <c:numCache>
                <c:formatCode>0.00%</c:formatCode>
                <c:ptCount val="19"/>
                <c:pt idx="0">
                  <c:v>4.8000000000000001E-2</c:v>
                </c:pt>
                <c:pt idx="1">
                  <c:v>4.8000000000000001E-2</c:v>
                </c:pt>
                <c:pt idx="2">
                  <c:v>4.9000000000000002E-2</c:v>
                </c:pt>
                <c:pt idx="3">
                  <c:v>0.05</c:v>
                </c:pt>
                <c:pt idx="4">
                  <c:v>5.0999999999999997E-2</c:v>
                </c:pt>
                <c:pt idx="5">
                  <c:v>5.2999999999999999E-2</c:v>
                </c:pt>
                <c:pt idx="6">
                  <c:v>5.5E-2</c:v>
                </c:pt>
                <c:pt idx="7">
                  <c:v>5.5E-2</c:v>
                </c:pt>
                <c:pt idx="8">
                  <c:v>5.5E-2</c:v>
                </c:pt>
                <c:pt idx="9">
                  <c:v>5.6000000000000001E-2</c:v>
                </c:pt>
                <c:pt idx="10">
                  <c:v>5.7000000000000002E-2</c:v>
                </c:pt>
                <c:pt idx="11">
                  <c:v>5.8000000000000003E-2</c:v>
                </c:pt>
                <c:pt idx="12">
                  <c:v>5.8000000000000003E-2</c:v>
                </c:pt>
                <c:pt idx="13">
                  <c:v>0.06</c:v>
                </c:pt>
                <c:pt idx="14">
                  <c:v>6.0999999999999999E-2</c:v>
                </c:pt>
                <c:pt idx="15" formatCode="0.0%">
                  <c:v>6.2E-2</c:v>
                </c:pt>
                <c:pt idx="16" formatCode="0.0%">
                  <c:v>6.3E-2</c:v>
                </c:pt>
                <c:pt idx="17" formatCode="0.0%">
                  <c:v>6.6000000000000003E-2</c:v>
                </c:pt>
                <c:pt idx="18" formatCode="0.0%">
                  <c:v>6.8000000000000005E-2</c:v>
                </c:pt>
              </c:numCache>
            </c:numRef>
          </c:val>
          <c:extLst>
            <c:ext xmlns:c16="http://schemas.microsoft.com/office/drawing/2014/chart" uri="{C3380CC4-5D6E-409C-BE32-E72D297353CC}">
              <c16:uniqueId val="{00000013-C64D-48FC-B2E8-8244A8EA01E7}"/>
            </c:ext>
          </c:extLst>
        </c:ser>
        <c:dLbls>
          <c:showLegendKey val="0"/>
          <c:showVal val="0"/>
          <c:showCatName val="0"/>
          <c:showSerName val="0"/>
          <c:showPercent val="0"/>
          <c:showBubbleSize val="0"/>
        </c:dLbls>
        <c:gapWidth val="20"/>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60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0.16000000000000003"/>
          <c:min val="0"/>
        </c:scaling>
        <c:delete val="0"/>
        <c:axPos val="b"/>
        <c:majorGridlines/>
        <c:numFmt formatCode="#,##0%_);[Red]\(#,##0%\)" sourceLinked="0"/>
        <c:majorTickMark val="out"/>
        <c:minorTickMark val="none"/>
        <c:tickLblPos val="low"/>
        <c:txPr>
          <a:bodyPr/>
          <a:lstStyle/>
          <a:p>
            <a:pPr>
              <a:defRPr sz="1600"/>
            </a:pPr>
            <a:endParaRPr lang="en-US"/>
          </a:p>
        </c:txPr>
        <c:crossAx val="124140928"/>
        <c:crossesAt val="1"/>
        <c:crossBetween val="between"/>
        <c:majorUnit val="4.0000000000000008E-2"/>
      </c:valAx>
      <c:valAx>
        <c:axId val="124516992"/>
        <c:scaling>
          <c:orientation val="minMax"/>
          <c:max val="0.1"/>
        </c:scaling>
        <c:delete val="1"/>
        <c:axPos val="t"/>
        <c:numFmt formatCode="0.0%"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106848526821699"/>
          <c:y val="0.17055774278215224"/>
          <c:w val="0.46032620718572026"/>
          <c:h val="0.67371551472732571"/>
        </c:manualLayout>
      </c:layout>
      <c:barChart>
        <c:barDir val="bar"/>
        <c:grouping val="stacked"/>
        <c:varyColors val="0"/>
        <c:ser>
          <c:idx val="3"/>
          <c:order val="2"/>
          <c:tx>
            <c:strRef>
              <c:f>Sheet1!$D$1</c:f>
              <c:strCache>
                <c:ptCount val="1"/>
                <c:pt idx="0">
                  <c:v>Column4</c:v>
                </c:pt>
              </c:strCache>
            </c:strRef>
          </c:tx>
          <c:spPr>
            <a:solidFill>
              <a:schemeClr val="bg1">
                <a:lumMod val="85000"/>
                <a:alpha val="33000"/>
              </a:schemeClr>
            </a:solidFill>
          </c:spPr>
          <c:invertIfNegative val="0"/>
          <c:cat>
            <c:strRef>
              <c:f>Sheet1!$A$2:$A$19</c:f>
              <c:strCache>
                <c:ptCount val="18"/>
                <c:pt idx="0">
                  <c:v>Beckley - WV</c:v>
                </c:pt>
                <c:pt idx="1">
                  <c:v>Jacksonville - NC</c:v>
                </c:pt>
                <c:pt idx="2">
                  <c:v>Parkersburg - WV</c:v>
                </c:pt>
                <c:pt idx="3">
                  <c:v>Burlington - NC</c:v>
                </c:pt>
                <c:pt idx="4">
                  <c:v>Huntington - WV</c:v>
                </c:pt>
                <c:pt idx="5">
                  <c:v>Salisbury - MD</c:v>
                </c:pt>
                <c:pt idx="6">
                  <c:v>Cumberland - MD</c:v>
                </c:pt>
                <c:pt idx="7">
                  <c:v>Wilmington - NC</c:v>
                </c:pt>
                <c:pt idx="8">
                  <c:v>Winchester - VA</c:v>
                </c:pt>
                <c:pt idx="9">
                  <c:v>Hickory - NC</c:v>
                </c:pt>
                <c:pt idx="10">
                  <c:v>Asheville - NC</c:v>
                </c:pt>
                <c:pt idx="11">
                  <c:v>Lynchburg - VA</c:v>
                </c:pt>
                <c:pt idx="12">
                  <c:v>Blacksburg - VA</c:v>
                </c:pt>
                <c:pt idx="13">
                  <c:v>Harrisonburg - VA</c:v>
                </c:pt>
                <c:pt idx="14">
                  <c:v>Staunton-Waynesboro - VA</c:v>
                </c:pt>
                <c:pt idx="15">
                  <c:v>Weirton-Steubenville - WV</c:v>
                </c:pt>
                <c:pt idx="16">
                  <c:v>Charleston - WV</c:v>
                </c:pt>
                <c:pt idx="17">
                  <c:v>Greenville - NC</c:v>
                </c:pt>
              </c:strCache>
            </c:strRef>
          </c:cat>
          <c:val>
            <c:numRef>
              <c:f>Sheet1!$D$2:$D$19</c:f>
              <c:numCache>
                <c:formatCode>0.0%</c:formatCode>
                <c:ptCount val="18"/>
                <c:pt idx="0">
                  <c:v>0</c:v>
                </c:pt>
                <c:pt idx="1">
                  <c:v>-0.25</c:v>
                </c:pt>
                <c:pt idx="2">
                  <c:v>0</c:v>
                </c:pt>
                <c:pt idx="3">
                  <c:v>-0.25</c:v>
                </c:pt>
                <c:pt idx="4">
                  <c:v>0</c:v>
                </c:pt>
                <c:pt idx="5">
                  <c:v>-0.25</c:v>
                </c:pt>
                <c:pt idx="6">
                  <c:v>0</c:v>
                </c:pt>
                <c:pt idx="7">
                  <c:v>-0.25</c:v>
                </c:pt>
                <c:pt idx="8">
                  <c:v>0</c:v>
                </c:pt>
                <c:pt idx="9">
                  <c:v>-0.25</c:v>
                </c:pt>
                <c:pt idx="10">
                  <c:v>0</c:v>
                </c:pt>
                <c:pt idx="11">
                  <c:v>-0.25</c:v>
                </c:pt>
                <c:pt idx="12">
                  <c:v>0</c:v>
                </c:pt>
                <c:pt idx="13">
                  <c:v>-0.25</c:v>
                </c:pt>
                <c:pt idx="14">
                  <c:v>0</c:v>
                </c:pt>
                <c:pt idx="15">
                  <c:v>-0.25</c:v>
                </c:pt>
                <c:pt idx="16">
                  <c:v>0</c:v>
                </c:pt>
                <c:pt idx="17">
                  <c:v>-0.25</c:v>
                </c:pt>
              </c:numCache>
            </c:numRef>
          </c:val>
          <c:extLst>
            <c:ext xmlns:c16="http://schemas.microsoft.com/office/drawing/2014/chart" uri="{C3380CC4-5D6E-409C-BE32-E72D297353CC}">
              <c16:uniqueId val="{00000000-D49E-4325-A914-146CD09D7536}"/>
            </c:ext>
          </c:extLst>
        </c:ser>
        <c:ser>
          <c:idx val="2"/>
          <c:order val="3"/>
          <c:tx>
            <c:strRef>
              <c:f>Sheet1!$E$1</c:f>
              <c:strCache>
                <c:ptCount val="1"/>
                <c:pt idx="0">
                  <c:v>Zebra</c:v>
                </c:pt>
              </c:strCache>
            </c:strRef>
          </c:tx>
          <c:spPr>
            <a:solidFill>
              <a:schemeClr val="bg1">
                <a:lumMod val="85000"/>
                <a:alpha val="33000"/>
              </a:schemeClr>
            </a:solidFill>
          </c:spPr>
          <c:invertIfNegative val="0"/>
          <c:cat>
            <c:strRef>
              <c:f>Sheet1!$A$2:$A$19</c:f>
              <c:strCache>
                <c:ptCount val="18"/>
                <c:pt idx="0">
                  <c:v>Beckley - WV</c:v>
                </c:pt>
                <c:pt idx="1">
                  <c:v>Jacksonville - NC</c:v>
                </c:pt>
                <c:pt idx="2">
                  <c:v>Parkersburg - WV</c:v>
                </c:pt>
                <c:pt idx="3">
                  <c:v>Burlington - NC</c:v>
                </c:pt>
                <c:pt idx="4">
                  <c:v>Huntington - WV</c:v>
                </c:pt>
                <c:pt idx="5">
                  <c:v>Salisbury - MD</c:v>
                </c:pt>
                <c:pt idx="6">
                  <c:v>Cumberland - MD</c:v>
                </c:pt>
                <c:pt idx="7">
                  <c:v>Wilmington - NC</c:v>
                </c:pt>
                <c:pt idx="8">
                  <c:v>Winchester - VA</c:v>
                </c:pt>
                <c:pt idx="9">
                  <c:v>Hickory - NC</c:v>
                </c:pt>
                <c:pt idx="10">
                  <c:v>Asheville - NC</c:v>
                </c:pt>
                <c:pt idx="11">
                  <c:v>Lynchburg - VA</c:v>
                </c:pt>
                <c:pt idx="12">
                  <c:v>Blacksburg - VA</c:v>
                </c:pt>
                <c:pt idx="13">
                  <c:v>Harrisonburg - VA</c:v>
                </c:pt>
                <c:pt idx="14">
                  <c:v>Staunton-Waynesboro - VA</c:v>
                </c:pt>
                <c:pt idx="15">
                  <c:v>Weirton-Steubenville - WV</c:v>
                </c:pt>
                <c:pt idx="16">
                  <c:v>Charleston - WV</c:v>
                </c:pt>
                <c:pt idx="17">
                  <c:v>Greenville - NC</c:v>
                </c:pt>
              </c:strCache>
            </c:strRef>
          </c:cat>
          <c:val>
            <c:numRef>
              <c:f>Sheet1!$E$2:$E$19</c:f>
              <c:numCache>
                <c:formatCode>General</c:formatCode>
                <c:ptCount val="18"/>
                <c:pt idx="0">
                  <c:v>0</c:v>
                </c:pt>
                <c:pt idx="1">
                  <c:v>0.25</c:v>
                </c:pt>
                <c:pt idx="2">
                  <c:v>0</c:v>
                </c:pt>
                <c:pt idx="3">
                  <c:v>0.25</c:v>
                </c:pt>
                <c:pt idx="4">
                  <c:v>0</c:v>
                </c:pt>
                <c:pt idx="5">
                  <c:v>0.25</c:v>
                </c:pt>
                <c:pt idx="6">
                  <c:v>0</c:v>
                </c:pt>
                <c:pt idx="7">
                  <c:v>0.25</c:v>
                </c:pt>
                <c:pt idx="8">
                  <c:v>0</c:v>
                </c:pt>
                <c:pt idx="9">
                  <c:v>0.25</c:v>
                </c:pt>
                <c:pt idx="10">
                  <c:v>0</c:v>
                </c:pt>
                <c:pt idx="11">
                  <c:v>0.25</c:v>
                </c:pt>
                <c:pt idx="12">
                  <c:v>0</c:v>
                </c:pt>
                <c:pt idx="13">
                  <c:v>0.25</c:v>
                </c:pt>
                <c:pt idx="14">
                  <c:v>0</c:v>
                </c:pt>
                <c:pt idx="15">
                  <c:v>0.25</c:v>
                </c:pt>
                <c:pt idx="16">
                  <c:v>0</c:v>
                </c:pt>
                <c:pt idx="17">
                  <c:v>0.25</c:v>
                </c:pt>
              </c:numCache>
            </c:numRef>
          </c:val>
          <c:extLst>
            <c:ext xmlns:c16="http://schemas.microsoft.com/office/drawing/2014/chart" uri="{C3380CC4-5D6E-409C-BE32-E72D297353CC}">
              <c16:uniqueId val="{00000001-D49E-4325-A914-146CD09D7536}"/>
            </c:ext>
          </c:extLst>
        </c:ser>
        <c:dLbls>
          <c:showLegendKey val="0"/>
          <c:showVal val="0"/>
          <c:showCatName val="0"/>
          <c:showSerName val="0"/>
          <c:showPercent val="0"/>
          <c:showBubbleSize val="0"/>
        </c:dLbls>
        <c:gapWidth val="0"/>
        <c:overlap val="100"/>
        <c:axId val="124140928"/>
        <c:axId val="124514304"/>
      </c:barChart>
      <c:barChart>
        <c:barDir val="bar"/>
        <c:grouping val="stacked"/>
        <c:varyColors val="0"/>
        <c:ser>
          <c:idx val="0"/>
          <c:order val="0"/>
          <c:tx>
            <c:strRef>
              <c:f>Sheet1!$B$1</c:f>
              <c:strCache>
                <c:ptCount val="1"/>
                <c:pt idx="0">
                  <c:v>Column2</c:v>
                </c:pt>
              </c:strCache>
            </c:strRef>
          </c:tx>
          <c:spPr>
            <a:solidFill>
              <a:srgbClr val="92D050"/>
            </a:solidFill>
          </c:spPr>
          <c:invertIfNegative val="0"/>
          <c:dPt>
            <c:idx val="4"/>
            <c:invertIfNegative val="0"/>
            <c:bubble3D val="0"/>
            <c:extLst>
              <c:ext xmlns:c16="http://schemas.microsoft.com/office/drawing/2014/chart" uri="{C3380CC4-5D6E-409C-BE32-E72D297353CC}">
                <c16:uniqueId val="{00000002-D49E-4325-A914-146CD09D7536}"/>
              </c:ext>
            </c:extLst>
          </c:dPt>
          <c:dLbls>
            <c:dLbl>
              <c:idx val="1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B3-4847-88C7-4C745E5BF0AA}"/>
                </c:ext>
              </c:extLst>
            </c:dLbl>
            <c:dLbl>
              <c:idx val="1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B3-4847-88C7-4C745E5BF0AA}"/>
                </c:ext>
              </c:extLst>
            </c:dLbl>
            <c:dLbl>
              <c:idx val="1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B3-4847-88C7-4C745E5BF0AA}"/>
                </c:ext>
              </c:extLst>
            </c:dLbl>
            <c:dLbl>
              <c:idx val="1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B3-4847-88C7-4C745E5BF0AA}"/>
                </c:ext>
              </c:extLst>
            </c:dLbl>
            <c:dLbl>
              <c:idx val="16"/>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B3-4847-88C7-4C745E5BF0AA}"/>
                </c:ext>
              </c:extLst>
            </c:dLbl>
            <c:dLbl>
              <c:idx val="1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B3-4847-88C7-4C745E5BF0AA}"/>
                </c:ext>
              </c:extLst>
            </c:dLbl>
            <c:numFmt formatCode="0.0%" sourceLinked="0"/>
            <c:spPr>
              <a:noFill/>
              <a:ln>
                <a:noFill/>
              </a:ln>
              <a:effectLst/>
            </c:spPr>
            <c:txPr>
              <a:bodyPr wrap="square" lIns="38100" tIns="19050" rIns="38100" bIns="19050" anchor="ctr">
                <a:spAutoFit/>
              </a:bodyPr>
              <a:lstStyle/>
              <a:p>
                <a:pPr>
                  <a:defRPr sz="1400">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Sheet1!$A$2:$A$19</c:f>
              <c:strCache>
                <c:ptCount val="18"/>
                <c:pt idx="0">
                  <c:v>Beckley - WV</c:v>
                </c:pt>
                <c:pt idx="1">
                  <c:v>Jacksonville - NC</c:v>
                </c:pt>
                <c:pt idx="2">
                  <c:v>Parkersburg - WV</c:v>
                </c:pt>
                <c:pt idx="3">
                  <c:v>Burlington - NC</c:v>
                </c:pt>
                <c:pt idx="4">
                  <c:v>Huntington - WV</c:v>
                </c:pt>
                <c:pt idx="5">
                  <c:v>Salisbury - MD</c:v>
                </c:pt>
                <c:pt idx="6">
                  <c:v>Cumberland - MD</c:v>
                </c:pt>
                <c:pt idx="7">
                  <c:v>Wilmington - NC</c:v>
                </c:pt>
                <c:pt idx="8">
                  <c:v>Winchester - VA</c:v>
                </c:pt>
                <c:pt idx="9">
                  <c:v>Hickory - NC</c:v>
                </c:pt>
                <c:pt idx="10">
                  <c:v>Asheville - NC</c:v>
                </c:pt>
                <c:pt idx="11">
                  <c:v>Lynchburg - VA</c:v>
                </c:pt>
                <c:pt idx="12">
                  <c:v>Blacksburg - VA</c:v>
                </c:pt>
                <c:pt idx="13">
                  <c:v>Harrisonburg - VA</c:v>
                </c:pt>
                <c:pt idx="14">
                  <c:v>Staunton-Waynesboro - VA</c:v>
                </c:pt>
                <c:pt idx="15">
                  <c:v>Weirton-Steubenville - WV</c:v>
                </c:pt>
                <c:pt idx="16">
                  <c:v>Charleston - WV</c:v>
                </c:pt>
                <c:pt idx="17">
                  <c:v>Greenville - NC</c:v>
                </c:pt>
              </c:strCache>
            </c:strRef>
          </c:cat>
          <c:val>
            <c:numRef>
              <c:f>Sheet1!$B$2:$B$19</c:f>
              <c:numCache>
                <c:formatCode>0.0%</c:formatCode>
                <c:ptCount val="18"/>
                <c:pt idx="0">
                  <c:v>3.49431345239282E-3</c:v>
                </c:pt>
                <c:pt idx="1">
                  <c:v>9.1873714700341207E-3</c:v>
                </c:pt>
                <c:pt idx="2">
                  <c:v>1.07473311945796E-2</c:v>
                </c:pt>
                <c:pt idx="3">
                  <c:v>1.6947243362665201E-2</c:v>
                </c:pt>
                <c:pt idx="4">
                  <c:v>1.81106757372618E-2</c:v>
                </c:pt>
                <c:pt idx="5">
                  <c:v>1.9696610048413301E-2</c:v>
                </c:pt>
                <c:pt idx="6">
                  <c:v>2.0898802205920199E-2</c:v>
                </c:pt>
                <c:pt idx="7">
                  <c:v>2.1009229123592401E-2</c:v>
                </c:pt>
                <c:pt idx="8">
                  <c:v>2.6936519891023601E-2</c:v>
                </c:pt>
                <c:pt idx="9">
                  <c:v>2.97299306839705E-2</c:v>
                </c:pt>
                <c:pt idx="10">
                  <c:v>3.2009504735469797E-2</c:v>
                </c:pt>
                <c:pt idx="11">
                  <c:v>3.4104973077773999E-2</c:v>
                </c:pt>
                <c:pt idx="12">
                  <c:v>3.5485923290252699E-2</c:v>
                </c:pt>
                <c:pt idx="13">
                  <c:v>3.7938322871923398E-2</c:v>
                </c:pt>
                <c:pt idx="14">
                  <c:v>4.0121819823980297E-2</c:v>
                </c:pt>
                <c:pt idx="15">
                  <c:v>4.4403649866580998E-2</c:v>
                </c:pt>
                <c:pt idx="16">
                  <c:v>4.7730546444654499E-2</c:v>
                </c:pt>
                <c:pt idx="17">
                  <c:v>5.45389614999294E-2</c:v>
                </c:pt>
              </c:numCache>
            </c:numRef>
          </c:val>
          <c:extLst>
            <c:ext xmlns:c16="http://schemas.microsoft.com/office/drawing/2014/chart" uri="{C3380CC4-5D6E-409C-BE32-E72D297353CC}">
              <c16:uniqueId val="{00000003-D49E-4325-A914-146CD09D7536}"/>
            </c:ext>
          </c:extLst>
        </c:ser>
        <c:ser>
          <c:idx val="1"/>
          <c:order val="1"/>
          <c:tx>
            <c:strRef>
              <c:f>Sheet1!$C$1</c:f>
              <c:strCache>
                <c:ptCount val="1"/>
                <c:pt idx="0">
                  <c:v>Column3</c:v>
                </c:pt>
              </c:strCache>
            </c:strRef>
          </c:tx>
          <c:spPr>
            <a:noFill/>
            <a:ln>
              <a:noFill/>
            </a:ln>
          </c:spPr>
          <c:invertIfNegative val="0"/>
          <c:cat>
            <c:strRef>
              <c:f>Sheet1!$A$2:$A$19</c:f>
              <c:strCache>
                <c:ptCount val="18"/>
                <c:pt idx="0">
                  <c:v>Beckley - WV</c:v>
                </c:pt>
                <c:pt idx="1">
                  <c:v>Jacksonville - NC</c:v>
                </c:pt>
                <c:pt idx="2">
                  <c:v>Parkersburg - WV</c:v>
                </c:pt>
                <c:pt idx="3">
                  <c:v>Burlington - NC</c:v>
                </c:pt>
                <c:pt idx="4">
                  <c:v>Huntington - WV</c:v>
                </c:pt>
                <c:pt idx="5">
                  <c:v>Salisbury - MD</c:v>
                </c:pt>
                <c:pt idx="6">
                  <c:v>Cumberland - MD</c:v>
                </c:pt>
                <c:pt idx="7">
                  <c:v>Wilmington - NC</c:v>
                </c:pt>
                <c:pt idx="8">
                  <c:v>Winchester - VA</c:v>
                </c:pt>
                <c:pt idx="9">
                  <c:v>Hickory - NC</c:v>
                </c:pt>
                <c:pt idx="10">
                  <c:v>Asheville - NC</c:v>
                </c:pt>
                <c:pt idx="11">
                  <c:v>Lynchburg - VA</c:v>
                </c:pt>
                <c:pt idx="12">
                  <c:v>Blacksburg - VA</c:v>
                </c:pt>
                <c:pt idx="13">
                  <c:v>Harrisonburg - VA</c:v>
                </c:pt>
                <c:pt idx="14">
                  <c:v>Staunton-Waynesboro - VA</c:v>
                </c:pt>
                <c:pt idx="15">
                  <c:v>Weirton-Steubenville - WV</c:v>
                </c:pt>
                <c:pt idx="16">
                  <c:v>Charleston - WV</c:v>
                </c:pt>
                <c:pt idx="17">
                  <c:v>Greenville - NC</c:v>
                </c:pt>
              </c:strCache>
            </c:strRef>
          </c:cat>
          <c:val>
            <c:numRef>
              <c:f>Sheet1!$C$2:$C$19</c:f>
              <c:numCache>
                <c:formatCode>0.00%</c:formatCode>
                <c:ptCount val="18"/>
                <c:pt idx="0">
                  <c:v>4.8000000000000001E-2</c:v>
                </c:pt>
                <c:pt idx="1">
                  <c:v>4.8000000000000001E-2</c:v>
                </c:pt>
                <c:pt idx="2">
                  <c:v>4.9000000000000002E-2</c:v>
                </c:pt>
                <c:pt idx="3">
                  <c:v>0.05</c:v>
                </c:pt>
                <c:pt idx="4">
                  <c:v>5.0999999999999997E-2</c:v>
                </c:pt>
                <c:pt idx="5">
                  <c:v>5.2999999999999999E-2</c:v>
                </c:pt>
                <c:pt idx="6">
                  <c:v>5.5E-2</c:v>
                </c:pt>
                <c:pt idx="7">
                  <c:v>5.5E-2</c:v>
                </c:pt>
                <c:pt idx="8">
                  <c:v>5.5E-2</c:v>
                </c:pt>
                <c:pt idx="9">
                  <c:v>5.6000000000000001E-2</c:v>
                </c:pt>
                <c:pt idx="10">
                  <c:v>5.7000000000000002E-2</c:v>
                </c:pt>
                <c:pt idx="11">
                  <c:v>5.8000000000000003E-2</c:v>
                </c:pt>
                <c:pt idx="12">
                  <c:v>5.8000000000000003E-2</c:v>
                </c:pt>
                <c:pt idx="13">
                  <c:v>0.06</c:v>
                </c:pt>
                <c:pt idx="14">
                  <c:v>6.0999999999999999E-2</c:v>
                </c:pt>
                <c:pt idx="15" formatCode="0.0%">
                  <c:v>6.2E-2</c:v>
                </c:pt>
                <c:pt idx="16" formatCode="0.0%">
                  <c:v>6.3E-2</c:v>
                </c:pt>
                <c:pt idx="17" formatCode="0.0%">
                  <c:v>6.6000000000000003E-2</c:v>
                </c:pt>
              </c:numCache>
            </c:numRef>
          </c:val>
          <c:extLst>
            <c:ext xmlns:c16="http://schemas.microsoft.com/office/drawing/2014/chart" uri="{C3380CC4-5D6E-409C-BE32-E72D297353CC}">
              <c16:uniqueId val="{00000004-D49E-4325-A914-146CD09D7536}"/>
            </c:ext>
          </c:extLst>
        </c:ser>
        <c:dLbls>
          <c:showLegendKey val="0"/>
          <c:showVal val="0"/>
          <c:showCatName val="0"/>
          <c:showSerName val="0"/>
          <c:showPercent val="0"/>
          <c:showBubbleSize val="0"/>
        </c:dLbls>
        <c:gapWidth val="20"/>
        <c:overlap val="100"/>
        <c:axId val="124522880"/>
        <c:axId val="124516992"/>
      </c:barChart>
      <c:catAx>
        <c:axId val="124140928"/>
        <c:scaling>
          <c:orientation val="minMax"/>
        </c:scaling>
        <c:delete val="0"/>
        <c:axPos val="l"/>
        <c:numFmt formatCode="yy" sourceLinked="0"/>
        <c:majorTickMark val="none"/>
        <c:minorTickMark val="none"/>
        <c:tickLblPos val="low"/>
        <c:txPr>
          <a:bodyPr rot="0" vert="horz"/>
          <a:lstStyle/>
          <a:p>
            <a:pPr>
              <a:defRPr sz="1600">
                <a:latin typeface="Arial" panose="020B0604020202020204" pitchFamily="34" charset="0"/>
                <a:cs typeface="Arial" panose="020B0604020202020204" pitchFamily="34" charset="0"/>
              </a:defRPr>
            </a:pPr>
            <a:endParaRPr lang="en-US"/>
          </a:p>
        </c:txPr>
        <c:crossAx val="124514304"/>
        <c:crosses val="autoZero"/>
        <c:auto val="0"/>
        <c:lblAlgn val="ctr"/>
        <c:lblOffset val="100"/>
        <c:tickLblSkip val="1"/>
        <c:noMultiLvlLbl val="0"/>
      </c:catAx>
      <c:valAx>
        <c:axId val="124514304"/>
        <c:scaling>
          <c:orientation val="minMax"/>
          <c:max val="0.16000000000000003"/>
          <c:min val="0"/>
        </c:scaling>
        <c:delete val="0"/>
        <c:axPos val="b"/>
        <c:majorGridlines/>
        <c:numFmt formatCode="#,##0%_);[Red]\(#,##0%\)" sourceLinked="0"/>
        <c:majorTickMark val="out"/>
        <c:minorTickMark val="none"/>
        <c:tickLblPos val="low"/>
        <c:txPr>
          <a:bodyPr/>
          <a:lstStyle/>
          <a:p>
            <a:pPr>
              <a:defRPr sz="1600"/>
            </a:pPr>
            <a:endParaRPr lang="en-US"/>
          </a:p>
        </c:txPr>
        <c:crossAx val="124140928"/>
        <c:crossesAt val="1"/>
        <c:crossBetween val="between"/>
        <c:majorUnit val="4.0000000000000008E-2"/>
      </c:valAx>
      <c:valAx>
        <c:axId val="124516992"/>
        <c:scaling>
          <c:orientation val="minMax"/>
          <c:max val="0.1"/>
        </c:scaling>
        <c:delete val="1"/>
        <c:axPos val="t"/>
        <c:numFmt formatCode="0.0%" sourceLinked="1"/>
        <c:majorTickMark val="out"/>
        <c:minorTickMark val="none"/>
        <c:tickLblPos val="nextTo"/>
        <c:crossAx val="124522880"/>
        <c:crosses val="max"/>
        <c:crossBetween val="between"/>
      </c:valAx>
      <c:catAx>
        <c:axId val="124522880"/>
        <c:scaling>
          <c:orientation val="minMax"/>
        </c:scaling>
        <c:delete val="1"/>
        <c:axPos val="l"/>
        <c:numFmt formatCode="General" sourceLinked="1"/>
        <c:majorTickMark val="out"/>
        <c:minorTickMark val="none"/>
        <c:tickLblPos val="nextTo"/>
        <c:crossAx val="12451699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940501525147198"/>
          <c:y val="4.7945704852395028E-2"/>
          <c:w val="0.57466038873519198"/>
          <c:h val="0.77378205222565599"/>
        </c:manualLayout>
      </c:layout>
      <c:barChart>
        <c:barDir val="bar"/>
        <c:grouping val="clustered"/>
        <c:varyColors val="0"/>
        <c:ser>
          <c:idx val="3"/>
          <c:order val="1"/>
          <c:tx>
            <c:strRef>
              <c:f>'2_NAI_Most'!$W$1</c:f>
              <c:strCache>
                <c:ptCount val="1"/>
                <c:pt idx="0">
                  <c:v>zebra</c:v>
                </c:pt>
              </c:strCache>
            </c:strRef>
          </c:tx>
          <c:spPr>
            <a:solidFill>
              <a:srgbClr val="D9D9D9">
                <a:alpha val="32941"/>
              </a:srgbClr>
            </a:solidFill>
            <a:ln>
              <a:noFill/>
            </a:ln>
            <a:effectLst/>
          </c:spPr>
          <c:invertIfNegative val="0"/>
          <c:cat>
            <c:strRef>
              <c:f>'2_NAI_Most'!$S$3:$S$21</c:f>
              <c:strCache>
                <c:ptCount val="19"/>
                <c:pt idx="0">
                  <c:v>Durham - NC</c:v>
                </c:pt>
                <c:pt idx="1">
                  <c:v>Norfolk - VA</c:v>
                </c:pt>
                <c:pt idx="2">
                  <c:v>Rocky Mount - NC</c:v>
                </c:pt>
                <c:pt idx="3">
                  <c:v>Cumberland - MD</c:v>
                </c:pt>
                <c:pt idx="4">
                  <c:v>Greensboro - NC</c:v>
                </c:pt>
                <c:pt idx="5">
                  <c:v>New Bern - NC</c:v>
                </c:pt>
                <c:pt idx="6">
                  <c:v>Lynchburg - VA</c:v>
                </c:pt>
                <c:pt idx="7">
                  <c:v>Richmond - VA</c:v>
                </c:pt>
                <c:pt idx="8">
                  <c:v>Baltimore - MD</c:v>
                </c:pt>
                <c:pt idx="9">
                  <c:v>Winston-Salem - NC</c:v>
                </c:pt>
                <c:pt idx="10">
                  <c:v>Blacksburg - VA</c:v>
                </c:pt>
                <c:pt idx="11">
                  <c:v>Weirton-Steubenville - WV</c:v>
                </c:pt>
                <c:pt idx="12">
                  <c:v>Roanoke - VA</c:v>
                </c:pt>
                <c:pt idx="13">
                  <c:v>California-Lexington Park - MD</c:v>
                </c:pt>
                <c:pt idx="14">
                  <c:v>Washington - DC</c:v>
                </c:pt>
                <c:pt idx="15">
                  <c:v>Raleigh - NC</c:v>
                </c:pt>
                <c:pt idx="16">
                  <c:v>Goldsboro - NC</c:v>
                </c:pt>
                <c:pt idx="17">
                  <c:v>Charlotte - NC</c:v>
                </c:pt>
                <c:pt idx="18">
                  <c:v>Charlottesville - VA</c:v>
                </c:pt>
              </c:strCache>
            </c:strRef>
          </c:cat>
          <c:val>
            <c:numRef>
              <c:f>'2_NAI_Most'!$W$3:$W$21</c:f>
              <c:numCache>
                <c:formatCode>General</c:formatCode>
                <c:ptCount val="19"/>
                <c:pt idx="0">
                  <c:v>100000000</c:v>
                </c:pt>
                <c:pt idx="1">
                  <c:v>0</c:v>
                </c:pt>
                <c:pt idx="2">
                  <c:v>100000000</c:v>
                </c:pt>
                <c:pt idx="3">
                  <c:v>0</c:v>
                </c:pt>
                <c:pt idx="4">
                  <c:v>100000000</c:v>
                </c:pt>
                <c:pt idx="5">
                  <c:v>0</c:v>
                </c:pt>
                <c:pt idx="6">
                  <c:v>100000000</c:v>
                </c:pt>
                <c:pt idx="7">
                  <c:v>0</c:v>
                </c:pt>
                <c:pt idx="8">
                  <c:v>100000000</c:v>
                </c:pt>
                <c:pt idx="9">
                  <c:v>0</c:v>
                </c:pt>
                <c:pt idx="10">
                  <c:v>100000000</c:v>
                </c:pt>
                <c:pt idx="11">
                  <c:v>0</c:v>
                </c:pt>
                <c:pt idx="12">
                  <c:v>100000000</c:v>
                </c:pt>
                <c:pt idx="13">
                  <c:v>0</c:v>
                </c:pt>
                <c:pt idx="14">
                  <c:v>100000000</c:v>
                </c:pt>
                <c:pt idx="15">
                  <c:v>0</c:v>
                </c:pt>
                <c:pt idx="16">
                  <c:v>100000000</c:v>
                </c:pt>
                <c:pt idx="18">
                  <c:v>100000000</c:v>
                </c:pt>
              </c:numCache>
            </c:numRef>
          </c:val>
          <c:extLst>
            <c:ext xmlns:c16="http://schemas.microsoft.com/office/drawing/2014/chart" uri="{C3380CC4-5D6E-409C-BE32-E72D297353CC}">
              <c16:uniqueId val="{00000000-16BC-4CEF-8D18-313D3DBEAD04}"/>
            </c:ext>
          </c:extLst>
        </c:ser>
        <c:ser>
          <c:idx val="0"/>
          <c:order val="2"/>
          <c:tx>
            <c:strRef>
              <c:f>'2_NAI_Most'!$X$1</c:f>
              <c:strCache>
                <c:ptCount val="1"/>
                <c:pt idx="0">
                  <c:v>zebra2</c:v>
                </c:pt>
              </c:strCache>
            </c:strRef>
          </c:tx>
          <c:spPr>
            <a:solidFill>
              <a:srgbClr val="D9D9D9">
                <a:alpha val="32941"/>
              </a:srgbClr>
            </a:solidFill>
            <a:ln>
              <a:noFill/>
            </a:ln>
            <a:effectLst/>
          </c:spPr>
          <c:invertIfNegative val="0"/>
          <c:cat>
            <c:strRef>
              <c:f>'2_NAI_Most'!$S$3:$S$21</c:f>
              <c:strCache>
                <c:ptCount val="19"/>
                <c:pt idx="0">
                  <c:v>Durham - NC</c:v>
                </c:pt>
                <c:pt idx="1">
                  <c:v>Norfolk - VA</c:v>
                </c:pt>
                <c:pt idx="2">
                  <c:v>Rocky Mount - NC</c:v>
                </c:pt>
                <c:pt idx="3">
                  <c:v>Cumberland - MD</c:v>
                </c:pt>
                <c:pt idx="4">
                  <c:v>Greensboro - NC</c:v>
                </c:pt>
                <c:pt idx="5">
                  <c:v>New Bern - NC</c:v>
                </c:pt>
                <c:pt idx="6">
                  <c:v>Lynchburg - VA</c:v>
                </c:pt>
                <c:pt idx="7">
                  <c:v>Richmond - VA</c:v>
                </c:pt>
                <c:pt idx="8">
                  <c:v>Baltimore - MD</c:v>
                </c:pt>
                <c:pt idx="9">
                  <c:v>Winston-Salem - NC</c:v>
                </c:pt>
                <c:pt idx="10">
                  <c:v>Blacksburg - VA</c:v>
                </c:pt>
                <c:pt idx="11">
                  <c:v>Weirton-Steubenville - WV</c:v>
                </c:pt>
                <c:pt idx="12">
                  <c:v>Roanoke - VA</c:v>
                </c:pt>
                <c:pt idx="13">
                  <c:v>California-Lexington Park - MD</c:v>
                </c:pt>
                <c:pt idx="14">
                  <c:v>Washington - DC</c:v>
                </c:pt>
                <c:pt idx="15">
                  <c:v>Raleigh - NC</c:v>
                </c:pt>
                <c:pt idx="16">
                  <c:v>Goldsboro - NC</c:v>
                </c:pt>
                <c:pt idx="17">
                  <c:v>Charlotte - NC</c:v>
                </c:pt>
                <c:pt idx="18">
                  <c:v>Charlottesville - VA</c:v>
                </c:pt>
              </c:strCache>
            </c:strRef>
          </c:cat>
          <c:val>
            <c:numRef>
              <c:f>'2_NAI_Most'!$X$3:$X$21</c:f>
              <c:numCache>
                <c:formatCode>General</c:formatCode>
                <c:ptCount val="19"/>
                <c:pt idx="0">
                  <c:v>-100000000</c:v>
                </c:pt>
                <c:pt idx="1">
                  <c:v>0</c:v>
                </c:pt>
                <c:pt idx="2">
                  <c:v>-100000000</c:v>
                </c:pt>
                <c:pt idx="3">
                  <c:v>0</c:v>
                </c:pt>
                <c:pt idx="4">
                  <c:v>-100000000</c:v>
                </c:pt>
                <c:pt idx="5">
                  <c:v>0</c:v>
                </c:pt>
                <c:pt idx="6">
                  <c:v>-100000000</c:v>
                </c:pt>
                <c:pt idx="7">
                  <c:v>0</c:v>
                </c:pt>
                <c:pt idx="8">
                  <c:v>-100000000</c:v>
                </c:pt>
                <c:pt idx="9">
                  <c:v>0</c:v>
                </c:pt>
                <c:pt idx="10">
                  <c:v>-100000000</c:v>
                </c:pt>
                <c:pt idx="11">
                  <c:v>0</c:v>
                </c:pt>
                <c:pt idx="12">
                  <c:v>-100000000</c:v>
                </c:pt>
                <c:pt idx="13">
                  <c:v>0</c:v>
                </c:pt>
                <c:pt idx="14">
                  <c:v>-100000000</c:v>
                </c:pt>
                <c:pt idx="15">
                  <c:v>0</c:v>
                </c:pt>
                <c:pt idx="16">
                  <c:v>-100000000</c:v>
                </c:pt>
                <c:pt idx="17">
                  <c:v>0</c:v>
                </c:pt>
                <c:pt idx="18">
                  <c:v>-100000000</c:v>
                </c:pt>
              </c:numCache>
            </c:numRef>
          </c:val>
          <c:extLst>
            <c:ext xmlns:c16="http://schemas.microsoft.com/office/drawing/2014/chart" uri="{C3380CC4-5D6E-409C-BE32-E72D297353CC}">
              <c16:uniqueId val="{00000001-16BC-4CEF-8D18-313D3DBEAD04}"/>
            </c:ext>
          </c:extLst>
        </c:ser>
        <c:dLbls>
          <c:showLegendKey val="0"/>
          <c:showVal val="0"/>
          <c:showCatName val="0"/>
          <c:showSerName val="0"/>
          <c:showPercent val="0"/>
          <c:showBubbleSize val="0"/>
        </c:dLbls>
        <c:gapWidth val="0"/>
        <c:overlap val="100"/>
        <c:axId val="1755544031"/>
        <c:axId val="1755539455"/>
      </c:barChart>
      <c:barChart>
        <c:barDir val="bar"/>
        <c:grouping val="clustered"/>
        <c:varyColors val="0"/>
        <c:ser>
          <c:idx val="1"/>
          <c:order val="0"/>
          <c:tx>
            <c:strRef>
              <c:f>'2_NAI_Most'!$T$1</c:f>
              <c:strCache>
                <c:ptCount val="1"/>
                <c:pt idx="0">
                  <c:v>Vacancy Change Since 20Q1</c:v>
                </c:pt>
              </c:strCache>
            </c:strRef>
          </c:tx>
          <c:spPr>
            <a:solidFill>
              <a:srgbClr val="75B90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'2_NAI_Most'!$S$3:$S$21</c:f>
              <c:strCache>
                <c:ptCount val="19"/>
                <c:pt idx="0">
                  <c:v>Durham - NC</c:v>
                </c:pt>
                <c:pt idx="1">
                  <c:v>Norfolk - VA</c:v>
                </c:pt>
                <c:pt idx="2">
                  <c:v>Rocky Mount - NC</c:v>
                </c:pt>
                <c:pt idx="3">
                  <c:v>Cumberland - MD</c:v>
                </c:pt>
                <c:pt idx="4">
                  <c:v>Greensboro - NC</c:v>
                </c:pt>
                <c:pt idx="5">
                  <c:v>New Bern - NC</c:v>
                </c:pt>
                <c:pt idx="6">
                  <c:v>Lynchburg - VA</c:v>
                </c:pt>
                <c:pt idx="7">
                  <c:v>Richmond - VA</c:v>
                </c:pt>
                <c:pt idx="8">
                  <c:v>Baltimore - MD</c:v>
                </c:pt>
                <c:pt idx="9">
                  <c:v>Winston-Salem - NC</c:v>
                </c:pt>
                <c:pt idx="10">
                  <c:v>Blacksburg - VA</c:v>
                </c:pt>
                <c:pt idx="11">
                  <c:v>Weirton-Steubenville - WV</c:v>
                </c:pt>
                <c:pt idx="12">
                  <c:v>Roanoke - VA</c:v>
                </c:pt>
                <c:pt idx="13">
                  <c:v>California-Lexington Park - MD</c:v>
                </c:pt>
                <c:pt idx="14">
                  <c:v>Washington - DC</c:v>
                </c:pt>
                <c:pt idx="15">
                  <c:v>Raleigh - NC</c:v>
                </c:pt>
                <c:pt idx="16">
                  <c:v>Goldsboro - NC</c:v>
                </c:pt>
                <c:pt idx="17">
                  <c:v>Charlotte - NC</c:v>
                </c:pt>
                <c:pt idx="18">
                  <c:v>Charlottesville - VA</c:v>
                </c:pt>
              </c:strCache>
            </c:strRef>
          </c:cat>
          <c:val>
            <c:numRef>
              <c:f>'2_NAI_Most'!$T$3:$T$21</c:f>
              <c:numCache>
                <c:formatCode>0.0%</c:formatCode>
                <c:ptCount val="19"/>
                <c:pt idx="0">
                  <c:v>5.1712542772293091E-3</c:v>
                </c:pt>
                <c:pt idx="1">
                  <c:v>5.1898211240768988E-3</c:v>
                </c:pt>
                <c:pt idx="2">
                  <c:v>5.2276998758315901E-3</c:v>
                </c:pt>
                <c:pt idx="3">
                  <c:v>6.0425465926527994E-3</c:v>
                </c:pt>
                <c:pt idx="4">
                  <c:v>9.9163129925727983E-3</c:v>
                </c:pt>
                <c:pt idx="5">
                  <c:v>1.046596840024E-2</c:v>
                </c:pt>
                <c:pt idx="6">
                  <c:v>1.0478582233190498E-2</c:v>
                </c:pt>
                <c:pt idx="7">
                  <c:v>1.4362871646881104E-2</c:v>
                </c:pt>
                <c:pt idx="8">
                  <c:v>1.5090152621269004E-2</c:v>
                </c:pt>
                <c:pt idx="9">
                  <c:v>1.5706010162830297E-2</c:v>
                </c:pt>
                <c:pt idx="10">
                  <c:v>1.7179720103740703E-2</c:v>
                </c:pt>
                <c:pt idx="11">
                  <c:v>2.0539877936243997E-2</c:v>
                </c:pt>
                <c:pt idx="12">
                  <c:v>2.3497857153415604E-2</c:v>
                </c:pt>
                <c:pt idx="13">
                  <c:v>2.47872397303582E-2</c:v>
                </c:pt>
                <c:pt idx="14">
                  <c:v>2.636745572090099E-2</c:v>
                </c:pt>
                <c:pt idx="15">
                  <c:v>3.0771233141422293E-2</c:v>
                </c:pt>
                <c:pt idx="16">
                  <c:v>3.5989405587315504E-2</c:v>
                </c:pt>
                <c:pt idx="17">
                  <c:v>4.1965641081333299E-2</c:v>
                </c:pt>
                <c:pt idx="18">
                  <c:v>5.9318087995052296E-2</c:v>
                </c:pt>
              </c:numCache>
            </c:numRef>
          </c:val>
          <c:extLst>
            <c:ext xmlns:c16="http://schemas.microsoft.com/office/drawing/2014/chart" uri="{C3380CC4-5D6E-409C-BE32-E72D297353CC}">
              <c16:uniqueId val="{00000002-16BC-4CEF-8D18-313D3DBEAD04}"/>
            </c:ext>
          </c:extLst>
        </c:ser>
        <c:dLbls>
          <c:showLegendKey val="0"/>
          <c:showVal val="0"/>
          <c:showCatName val="0"/>
          <c:showSerName val="0"/>
          <c:showPercent val="0"/>
          <c:showBubbleSize val="0"/>
        </c:dLbls>
        <c:gapWidth val="25"/>
        <c:overlap val="100"/>
        <c:axId val="1824954575"/>
        <c:axId val="1798930479"/>
      </c:barChart>
      <c:catAx>
        <c:axId val="1755544031"/>
        <c:scaling>
          <c:orientation val="minMax"/>
        </c:scaling>
        <c:delete val="0"/>
        <c:axPos val="l"/>
        <c:numFmt formatCode="yy" sourceLinked="0"/>
        <c:majorTickMark val="none"/>
        <c:minorTickMark val="none"/>
        <c:tickLblPos val="low"/>
        <c:spPr>
          <a:noFill/>
          <a:ln w="6350" cap="flat" cmpd="sng" algn="ctr">
            <a:solidFill>
              <a:srgbClr val="898989"/>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100"/>
        <c:tickLblSkip val="1"/>
        <c:noMultiLvlLbl val="0"/>
      </c:catAx>
      <c:valAx>
        <c:axId val="1755539455"/>
        <c:scaling>
          <c:orientation val="minMax"/>
          <c:max val="0.1"/>
          <c:min val="-0.1"/>
        </c:scaling>
        <c:delete val="0"/>
        <c:axPos val="b"/>
        <c:majorGridlines>
          <c:spPr>
            <a:ln w="6350" cap="flat" cmpd="sng" algn="ctr">
              <a:solidFill>
                <a:schemeClr val="bg2"/>
              </a:solidFill>
              <a:round/>
            </a:ln>
            <a:effectLst/>
          </c:spPr>
        </c:majorGridlines>
        <c:numFmt formatCode="#,##0%_);[Red]\(#,##0%\)" sourceLinked="0"/>
        <c:majorTickMark val="out"/>
        <c:minorTickMark val="none"/>
        <c:tickLblPos val="nextTo"/>
        <c:spPr>
          <a:noFill/>
          <a:ln w="15875">
            <a:solidFill>
              <a:schemeClr val="bg2">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5.000000000000001E-2"/>
      </c:valAx>
      <c:valAx>
        <c:axId val="1798930479"/>
        <c:scaling>
          <c:orientation val="minMax"/>
        </c:scaling>
        <c:delete val="1"/>
        <c:axPos val="t"/>
        <c:numFmt formatCode="0.0%" sourceLinked="1"/>
        <c:majorTickMark val="out"/>
        <c:minorTickMark val="none"/>
        <c:tickLblPos val="nextTo"/>
        <c:crossAx val="1824954575"/>
        <c:crosses val="max"/>
        <c:crossBetween val="between"/>
      </c:valAx>
      <c:catAx>
        <c:axId val="1824954575"/>
        <c:scaling>
          <c:orientation val="minMax"/>
        </c:scaling>
        <c:delete val="1"/>
        <c:axPos val="l"/>
        <c:numFmt formatCode="General" sourceLinked="1"/>
        <c:majorTickMark val="out"/>
        <c:minorTickMark val="none"/>
        <c:tickLblPos val="nextTo"/>
        <c:crossAx val="1798930479"/>
        <c:crosses val="autoZero"/>
        <c:auto val="0"/>
        <c:lblAlgn val="ctr"/>
        <c:lblOffset val="100"/>
        <c:noMultiLvlLbl val="0"/>
      </c:catAx>
      <c:spPr>
        <a:noFill/>
        <a:ln>
          <a:noFill/>
        </a:ln>
        <a:effectLst/>
      </c:spPr>
    </c:plotArea>
    <c:legend>
      <c:legendPos val="b"/>
      <c:legendEntry>
        <c:idx val="0"/>
        <c:delete val="1"/>
      </c:legendEntry>
      <c:legendEntry>
        <c:idx val="1"/>
        <c:delete val="1"/>
      </c:legendEntry>
      <c:layout>
        <c:manualLayout>
          <c:xMode val="edge"/>
          <c:yMode val="edge"/>
          <c:x val="0"/>
          <c:y val="0.90812473156764495"/>
          <c:w val="0.99548611111111107"/>
          <c:h val="5.2574149078010619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940501525147198"/>
          <c:y val="4.7945704852395028E-2"/>
          <c:w val="0.57466038873519198"/>
          <c:h val="0.77378205222565599"/>
        </c:manualLayout>
      </c:layout>
      <c:barChart>
        <c:barDir val="bar"/>
        <c:grouping val="clustered"/>
        <c:varyColors val="0"/>
        <c:ser>
          <c:idx val="3"/>
          <c:order val="1"/>
          <c:tx>
            <c:strRef>
              <c:f>'2_NAI_Most'!$W$1</c:f>
              <c:strCache>
                <c:ptCount val="1"/>
                <c:pt idx="0">
                  <c:v>zebra</c:v>
                </c:pt>
              </c:strCache>
            </c:strRef>
          </c:tx>
          <c:spPr>
            <a:solidFill>
              <a:srgbClr val="D9D9D9">
                <a:alpha val="32941"/>
              </a:srgbClr>
            </a:solidFill>
            <a:ln>
              <a:noFill/>
            </a:ln>
            <a:effectLst/>
          </c:spPr>
          <c:invertIfNegative val="0"/>
          <c:cat>
            <c:strRef>
              <c:f>'2_NAI_Most'!$S$2:$S$19</c:f>
              <c:strCache>
                <c:ptCount val="18"/>
                <c:pt idx="0">
                  <c:v>Hickory - NC</c:v>
                </c:pt>
                <c:pt idx="1">
                  <c:v>Hagerstown - MD</c:v>
                </c:pt>
                <c:pt idx="2">
                  <c:v>Beckley - WV</c:v>
                </c:pt>
                <c:pt idx="3">
                  <c:v>Burlington - NC</c:v>
                </c:pt>
                <c:pt idx="4">
                  <c:v>Jacksonville - NC</c:v>
                </c:pt>
                <c:pt idx="5">
                  <c:v>Charleston - WV</c:v>
                </c:pt>
                <c:pt idx="6">
                  <c:v>Staunton-Waynesboro - VA</c:v>
                </c:pt>
                <c:pt idx="7">
                  <c:v>Morgantown - WV</c:v>
                </c:pt>
                <c:pt idx="8">
                  <c:v>Wilmington - NC</c:v>
                </c:pt>
                <c:pt idx="9">
                  <c:v>Salisbury - MD</c:v>
                </c:pt>
                <c:pt idx="10">
                  <c:v>Harrisonburg - VA</c:v>
                </c:pt>
                <c:pt idx="11">
                  <c:v>Fayetteville - NC</c:v>
                </c:pt>
                <c:pt idx="12">
                  <c:v>Wheeling - WV</c:v>
                </c:pt>
                <c:pt idx="13">
                  <c:v>Greenville - NC</c:v>
                </c:pt>
                <c:pt idx="14">
                  <c:v>Huntington - WV</c:v>
                </c:pt>
                <c:pt idx="15">
                  <c:v>Parkersburg - WV</c:v>
                </c:pt>
                <c:pt idx="16">
                  <c:v>Winchester - VA</c:v>
                </c:pt>
                <c:pt idx="17">
                  <c:v>Asheville - NC</c:v>
                </c:pt>
              </c:strCache>
            </c:strRef>
          </c:cat>
          <c:val>
            <c:numRef>
              <c:f>'2_NAI_Most'!$W$2:$W$19</c:f>
              <c:numCache>
                <c:formatCode>General</c:formatCode>
                <c:ptCount val="18"/>
                <c:pt idx="0">
                  <c:v>0</c:v>
                </c:pt>
                <c:pt idx="1">
                  <c:v>100000000</c:v>
                </c:pt>
                <c:pt idx="2">
                  <c:v>0</c:v>
                </c:pt>
                <c:pt idx="3">
                  <c:v>100000000</c:v>
                </c:pt>
                <c:pt idx="4">
                  <c:v>0</c:v>
                </c:pt>
                <c:pt idx="5">
                  <c:v>100000000</c:v>
                </c:pt>
                <c:pt idx="6">
                  <c:v>0</c:v>
                </c:pt>
                <c:pt idx="7">
                  <c:v>100000000</c:v>
                </c:pt>
                <c:pt idx="8">
                  <c:v>0</c:v>
                </c:pt>
                <c:pt idx="9">
                  <c:v>100000000</c:v>
                </c:pt>
                <c:pt idx="10">
                  <c:v>0</c:v>
                </c:pt>
                <c:pt idx="11">
                  <c:v>100000000</c:v>
                </c:pt>
                <c:pt idx="12">
                  <c:v>0</c:v>
                </c:pt>
                <c:pt idx="13">
                  <c:v>100000000</c:v>
                </c:pt>
                <c:pt idx="14">
                  <c:v>0</c:v>
                </c:pt>
                <c:pt idx="15">
                  <c:v>100000000</c:v>
                </c:pt>
                <c:pt idx="16">
                  <c:v>0</c:v>
                </c:pt>
                <c:pt idx="17">
                  <c:v>100000000</c:v>
                </c:pt>
              </c:numCache>
            </c:numRef>
          </c:val>
          <c:extLst>
            <c:ext xmlns:c16="http://schemas.microsoft.com/office/drawing/2014/chart" uri="{C3380CC4-5D6E-409C-BE32-E72D297353CC}">
              <c16:uniqueId val="{00000000-D661-45FC-99D3-037F1EF96AA7}"/>
            </c:ext>
          </c:extLst>
        </c:ser>
        <c:ser>
          <c:idx val="0"/>
          <c:order val="2"/>
          <c:tx>
            <c:strRef>
              <c:f>'2_NAI_Most'!$X$1</c:f>
              <c:strCache>
                <c:ptCount val="1"/>
                <c:pt idx="0">
                  <c:v>zebra2</c:v>
                </c:pt>
              </c:strCache>
            </c:strRef>
          </c:tx>
          <c:spPr>
            <a:solidFill>
              <a:srgbClr val="D9D9D9">
                <a:alpha val="32941"/>
              </a:srgbClr>
            </a:solidFill>
            <a:ln>
              <a:noFill/>
            </a:ln>
            <a:effectLst/>
          </c:spPr>
          <c:invertIfNegative val="0"/>
          <c:cat>
            <c:strRef>
              <c:f>'2_NAI_Most'!$S$2:$S$19</c:f>
              <c:strCache>
                <c:ptCount val="18"/>
                <c:pt idx="0">
                  <c:v>Hickory - NC</c:v>
                </c:pt>
                <c:pt idx="1">
                  <c:v>Hagerstown - MD</c:v>
                </c:pt>
                <c:pt idx="2">
                  <c:v>Beckley - WV</c:v>
                </c:pt>
                <c:pt idx="3">
                  <c:v>Burlington - NC</c:v>
                </c:pt>
                <c:pt idx="4">
                  <c:v>Jacksonville - NC</c:v>
                </c:pt>
                <c:pt idx="5">
                  <c:v>Charleston - WV</c:v>
                </c:pt>
                <c:pt idx="6">
                  <c:v>Staunton-Waynesboro - VA</c:v>
                </c:pt>
                <c:pt idx="7">
                  <c:v>Morgantown - WV</c:v>
                </c:pt>
                <c:pt idx="8">
                  <c:v>Wilmington - NC</c:v>
                </c:pt>
                <c:pt idx="9">
                  <c:v>Salisbury - MD</c:v>
                </c:pt>
                <c:pt idx="10">
                  <c:v>Harrisonburg - VA</c:v>
                </c:pt>
                <c:pt idx="11">
                  <c:v>Fayetteville - NC</c:v>
                </c:pt>
                <c:pt idx="12">
                  <c:v>Wheeling - WV</c:v>
                </c:pt>
                <c:pt idx="13">
                  <c:v>Greenville - NC</c:v>
                </c:pt>
                <c:pt idx="14">
                  <c:v>Huntington - WV</c:v>
                </c:pt>
                <c:pt idx="15">
                  <c:v>Parkersburg - WV</c:v>
                </c:pt>
                <c:pt idx="16">
                  <c:v>Winchester - VA</c:v>
                </c:pt>
                <c:pt idx="17">
                  <c:v>Asheville - NC</c:v>
                </c:pt>
              </c:strCache>
            </c:strRef>
          </c:cat>
          <c:val>
            <c:numRef>
              <c:f>'2_NAI_Most'!$X$2:$X$19</c:f>
              <c:numCache>
                <c:formatCode>General</c:formatCode>
                <c:ptCount val="18"/>
                <c:pt idx="0">
                  <c:v>0</c:v>
                </c:pt>
                <c:pt idx="1">
                  <c:v>-100000000</c:v>
                </c:pt>
                <c:pt idx="2">
                  <c:v>0</c:v>
                </c:pt>
                <c:pt idx="3">
                  <c:v>-100000000</c:v>
                </c:pt>
                <c:pt idx="4">
                  <c:v>0</c:v>
                </c:pt>
                <c:pt idx="5">
                  <c:v>-100000000</c:v>
                </c:pt>
                <c:pt idx="6">
                  <c:v>0</c:v>
                </c:pt>
                <c:pt idx="7">
                  <c:v>-100000000</c:v>
                </c:pt>
                <c:pt idx="8">
                  <c:v>0</c:v>
                </c:pt>
                <c:pt idx="9">
                  <c:v>-100000000</c:v>
                </c:pt>
                <c:pt idx="10">
                  <c:v>0</c:v>
                </c:pt>
                <c:pt idx="11">
                  <c:v>-100000000</c:v>
                </c:pt>
                <c:pt idx="12">
                  <c:v>0</c:v>
                </c:pt>
                <c:pt idx="13">
                  <c:v>-100000000</c:v>
                </c:pt>
                <c:pt idx="14">
                  <c:v>0</c:v>
                </c:pt>
                <c:pt idx="15">
                  <c:v>-100000000</c:v>
                </c:pt>
                <c:pt idx="16">
                  <c:v>0</c:v>
                </c:pt>
                <c:pt idx="17">
                  <c:v>-100000000</c:v>
                </c:pt>
              </c:numCache>
            </c:numRef>
          </c:val>
          <c:extLst>
            <c:ext xmlns:c16="http://schemas.microsoft.com/office/drawing/2014/chart" uri="{C3380CC4-5D6E-409C-BE32-E72D297353CC}">
              <c16:uniqueId val="{00000001-D661-45FC-99D3-037F1EF96AA7}"/>
            </c:ext>
          </c:extLst>
        </c:ser>
        <c:dLbls>
          <c:showLegendKey val="0"/>
          <c:showVal val="0"/>
          <c:showCatName val="0"/>
          <c:showSerName val="0"/>
          <c:showPercent val="0"/>
          <c:showBubbleSize val="0"/>
        </c:dLbls>
        <c:gapWidth val="0"/>
        <c:overlap val="100"/>
        <c:axId val="1755544031"/>
        <c:axId val="1755539455"/>
      </c:barChart>
      <c:barChart>
        <c:barDir val="bar"/>
        <c:grouping val="clustered"/>
        <c:varyColors val="0"/>
        <c:ser>
          <c:idx val="1"/>
          <c:order val="0"/>
          <c:tx>
            <c:strRef>
              <c:f>'2_NAI_Most'!$T$1</c:f>
              <c:strCache>
                <c:ptCount val="1"/>
                <c:pt idx="0">
                  <c:v>Vacancy Change Since 20Q1</c:v>
                </c:pt>
              </c:strCache>
            </c:strRef>
          </c:tx>
          <c:spPr>
            <a:solidFill>
              <a:srgbClr val="75B901"/>
            </a:solidFill>
            <a:ln>
              <a:noFill/>
            </a:ln>
            <a:effectLst/>
          </c:spPr>
          <c:invertIfNegative val="0"/>
          <c:dLbls>
            <c:dLbl>
              <c:idx val="1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8-D661-45FC-99D3-037F1EF96AA7}"/>
                </c:ext>
              </c:extLst>
            </c:dLbl>
            <c:dLbl>
              <c:idx val="1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661-45FC-99D3-037F1EF96AA7}"/>
                </c:ext>
              </c:extLst>
            </c:dLbl>
            <c:dLbl>
              <c:idx val="1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D661-45FC-99D3-037F1EF96AA7}"/>
                </c:ext>
              </c:extLst>
            </c:dLbl>
            <c:dLbl>
              <c:idx val="15"/>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661-45FC-99D3-037F1EF96AA7}"/>
                </c:ext>
              </c:extLst>
            </c:dLbl>
            <c:dLbl>
              <c:idx val="16"/>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D661-45FC-99D3-037F1EF96AA7}"/>
                </c:ext>
              </c:extLst>
            </c:dLbl>
            <c:dLbl>
              <c:idx val="1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661-45FC-99D3-037F1EF96AA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'2_NAI_Most'!$S$2:$S$19</c:f>
              <c:strCache>
                <c:ptCount val="18"/>
                <c:pt idx="0">
                  <c:v>Hickory - NC</c:v>
                </c:pt>
                <c:pt idx="1">
                  <c:v>Hagerstown - MD</c:v>
                </c:pt>
                <c:pt idx="2">
                  <c:v>Beckley - WV</c:v>
                </c:pt>
                <c:pt idx="3">
                  <c:v>Burlington - NC</c:v>
                </c:pt>
                <c:pt idx="4">
                  <c:v>Jacksonville - NC</c:v>
                </c:pt>
                <c:pt idx="5">
                  <c:v>Charleston - WV</c:v>
                </c:pt>
                <c:pt idx="6">
                  <c:v>Staunton-Waynesboro - VA</c:v>
                </c:pt>
                <c:pt idx="7">
                  <c:v>Morgantown - WV</c:v>
                </c:pt>
                <c:pt idx="8">
                  <c:v>Wilmington - NC</c:v>
                </c:pt>
                <c:pt idx="9">
                  <c:v>Salisbury - MD</c:v>
                </c:pt>
                <c:pt idx="10">
                  <c:v>Harrisonburg - VA</c:v>
                </c:pt>
                <c:pt idx="11">
                  <c:v>Fayetteville - NC</c:v>
                </c:pt>
                <c:pt idx="12">
                  <c:v>Wheeling - WV</c:v>
                </c:pt>
                <c:pt idx="13">
                  <c:v>Greenville - NC</c:v>
                </c:pt>
                <c:pt idx="14">
                  <c:v>Huntington - WV</c:v>
                </c:pt>
                <c:pt idx="15">
                  <c:v>Parkersburg - WV</c:v>
                </c:pt>
                <c:pt idx="16">
                  <c:v>Winchester - VA</c:v>
                </c:pt>
                <c:pt idx="17">
                  <c:v>Asheville - NC</c:v>
                </c:pt>
              </c:strCache>
            </c:strRef>
          </c:cat>
          <c:val>
            <c:numRef>
              <c:f>'2_NAI_Most'!$T$2:$T$19</c:f>
              <c:numCache>
                <c:formatCode>0.0%</c:formatCode>
                <c:ptCount val="18"/>
                <c:pt idx="0">
                  <c:v>-3.0525986105203597E-2</c:v>
                </c:pt>
                <c:pt idx="1">
                  <c:v>-2.4064145982265611E-2</c:v>
                </c:pt>
                <c:pt idx="2">
                  <c:v>-2.307519270107148E-2</c:v>
                </c:pt>
                <c:pt idx="3">
                  <c:v>-1.23546961694956E-2</c:v>
                </c:pt>
                <c:pt idx="4">
                  <c:v>-1.1756387539207979E-2</c:v>
                </c:pt>
                <c:pt idx="5">
                  <c:v>-1.1667210608720703E-2</c:v>
                </c:pt>
                <c:pt idx="6">
                  <c:v>-1.1109482496976901E-2</c:v>
                </c:pt>
                <c:pt idx="7">
                  <c:v>-9.5499604940414984E-3</c:v>
                </c:pt>
                <c:pt idx="8">
                  <c:v>-9.1771837323904003E-3</c:v>
                </c:pt>
                <c:pt idx="9">
                  <c:v>-8.3749927580357014E-3</c:v>
                </c:pt>
                <c:pt idx="10">
                  <c:v>-7.0806480944156994E-3</c:v>
                </c:pt>
                <c:pt idx="11">
                  <c:v>-2.3867636919021051E-3</c:v>
                </c:pt>
                <c:pt idx="12">
                  <c:v>5.4861977696419456E-4</c:v>
                </c:pt>
                <c:pt idx="13">
                  <c:v>8.9361146092409999E-4</c:v>
                </c:pt>
                <c:pt idx="14">
                  <c:v>1.0937545448541988E-3</c:v>
                </c:pt>
                <c:pt idx="15">
                  <c:v>1.1621126905083587E-3</c:v>
                </c:pt>
                <c:pt idx="16">
                  <c:v>2.7205105870962004E-3</c:v>
                </c:pt>
                <c:pt idx="17">
                  <c:v>3.1641796231269975E-3</c:v>
                </c:pt>
              </c:numCache>
            </c:numRef>
          </c:val>
          <c:extLst>
            <c:ext xmlns:c16="http://schemas.microsoft.com/office/drawing/2014/chart" uri="{C3380CC4-5D6E-409C-BE32-E72D297353CC}">
              <c16:uniqueId val="{00000002-D661-45FC-99D3-037F1EF96AA7}"/>
            </c:ext>
          </c:extLst>
        </c:ser>
        <c:dLbls>
          <c:showLegendKey val="0"/>
          <c:showVal val="0"/>
          <c:showCatName val="0"/>
          <c:showSerName val="0"/>
          <c:showPercent val="0"/>
          <c:showBubbleSize val="0"/>
        </c:dLbls>
        <c:gapWidth val="25"/>
        <c:overlap val="100"/>
        <c:axId val="1824954575"/>
        <c:axId val="1798930479"/>
      </c:barChart>
      <c:catAx>
        <c:axId val="1755544031"/>
        <c:scaling>
          <c:orientation val="minMax"/>
        </c:scaling>
        <c:delete val="0"/>
        <c:axPos val="l"/>
        <c:numFmt formatCode="yy" sourceLinked="0"/>
        <c:majorTickMark val="none"/>
        <c:minorTickMark val="none"/>
        <c:tickLblPos val="low"/>
        <c:spPr>
          <a:noFill/>
          <a:ln w="6350" cap="flat" cmpd="sng" algn="ctr">
            <a:solidFill>
              <a:srgbClr val="898989"/>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39455"/>
        <c:crosses val="autoZero"/>
        <c:auto val="0"/>
        <c:lblAlgn val="ctr"/>
        <c:lblOffset val="100"/>
        <c:tickLblSkip val="1"/>
        <c:noMultiLvlLbl val="0"/>
      </c:catAx>
      <c:valAx>
        <c:axId val="1755539455"/>
        <c:scaling>
          <c:orientation val="minMax"/>
          <c:max val="0.1"/>
          <c:min val="-0.1"/>
        </c:scaling>
        <c:delete val="0"/>
        <c:axPos val="b"/>
        <c:majorGridlines>
          <c:spPr>
            <a:ln w="6350" cap="flat" cmpd="sng" algn="ctr">
              <a:solidFill>
                <a:schemeClr val="bg2"/>
              </a:solidFill>
              <a:round/>
            </a:ln>
            <a:effectLst/>
          </c:spPr>
        </c:majorGridlines>
        <c:numFmt formatCode="#,##0%_);[Red]\(#,##0%\)" sourceLinked="0"/>
        <c:majorTickMark val="out"/>
        <c:minorTickMark val="none"/>
        <c:tickLblPos val="nextTo"/>
        <c:spPr>
          <a:noFill/>
          <a:ln w="15875">
            <a:solidFill>
              <a:schemeClr val="bg2">
                <a:lumMod val="75000"/>
              </a:schemeClr>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55544031"/>
        <c:crosses val="autoZero"/>
        <c:crossBetween val="between"/>
        <c:majorUnit val="5.000000000000001E-2"/>
      </c:valAx>
      <c:valAx>
        <c:axId val="1798930479"/>
        <c:scaling>
          <c:orientation val="minMax"/>
        </c:scaling>
        <c:delete val="1"/>
        <c:axPos val="t"/>
        <c:numFmt formatCode="0.0%" sourceLinked="1"/>
        <c:majorTickMark val="out"/>
        <c:minorTickMark val="none"/>
        <c:tickLblPos val="nextTo"/>
        <c:crossAx val="1824954575"/>
        <c:crosses val="max"/>
        <c:crossBetween val="between"/>
      </c:valAx>
      <c:catAx>
        <c:axId val="1824954575"/>
        <c:scaling>
          <c:orientation val="minMax"/>
        </c:scaling>
        <c:delete val="1"/>
        <c:axPos val="l"/>
        <c:numFmt formatCode="General" sourceLinked="1"/>
        <c:majorTickMark val="out"/>
        <c:minorTickMark val="none"/>
        <c:tickLblPos val="nextTo"/>
        <c:crossAx val="1798930479"/>
        <c:crosses val="autoZero"/>
        <c:auto val="0"/>
        <c:lblAlgn val="ctr"/>
        <c:lblOffset val="100"/>
        <c:noMultiLvlLbl val="0"/>
      </c:catAx>
      <c:spPr>
        <a:noFill/>
        <a:ln>
          <a:noFill/>
        </a:ln>
        <a:effectLst/>
      </c:spPr>
    </c:plotArea>
    <c:legend>
      <c:legendPos val="b"/>
      <c:legendEntry>
        <c:idx val="0"/>
        <c:delete val="1"/>
      </c:legendEntry>
      <c:legendEntry>
        <c:idx val="1"/>
        <c:delete val="1"/>
      </c:legendEntry>
      <c:layout>
        <c:manualLayout>
          <c:xMode val="edge"/>
          <c:yMode val="edge"/>
          <c:x val="0"/>
          <c:y val="0.90812473156764495"/>
          <c:w val="0.99548611111111107"/>
          <c:h val="5.2574149078010619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1800">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5E577-BC0C-D84D-9D18-5E306A1ECB1C}" type="datetimeFigureOut">
              <a:rPr lang="en-US" smtClean="0"/>
              <a:t>10/21/2022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5D281-DDC1-614E-A41B-0F39F8606064}" type="slidenum">
              <a:rPr lang="en-US" smtClean="0"/>
              <a:t>‹#›</a:t>
            </a:fld>
            <a:endParaRPr lang="en-US" dirty="0"/>
          </a:p>
        </p:txBody>
      </p:sp>
    </p:spTree>
    <p:extLst>
      <p:ext uri="{BB962C8B-B14F-4D97-AF65-F5344CB8AC3E}">
        <p14:creationId xmlns:p14="http://schemas.microsoft.com/office/powerpoint/2010/main" val="377213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F4602-668C-4691-9AD7-7C836A2C8099}" type="slidenum">
              <a:rPr lang="en-US" smtClean="0"/>
              <a:t>1</a:t>
            </a:fld>
            <a:endParaRPr lang="en-US"/>
          </a:p>
        </p:txBody>
      </p:sp>
    </p:spTree>
    <p:extLst>
      <p:ext uri="{BB962C8B-B14F-4D97-AF65-F5344CB8AC3E}">
        <p14:creationId xmlns:p14="http://schemas.microsoft.com/office/powerpoint/2010/main" val="328098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10</a:t>
            </a:fld>
            <a:endParaRPr lang="en-US"/>
          </a:p>
        </p:txBody>
      </p:sp>
    </p:spTree>
    <p:extLst>
      <p:ext uri="{BB962C8B-B14F-4D97-AF65-F5344CB8AC3E}">
        <p14:creationId xmlns:p14="http://schemas.microsoft.com/office/powerpoint/2010/main" val="81982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11</a:t>
            </a:fld>
            <a:endParaRPr lang="en-US"/>
          </a:p>
        </p:txBody>
      </p:sp>
    </p:spTree>
    <p:extLst>
      <p:ext uri="{BB962C8B-B14F-4D97-AF65-F5344CB8AC3E}">
        <p14:creationId xmlns:p14="http://schemas.microsoft.com/office/powerpoint/2010/main" val="3336008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5F73A-5BDC-44AB-92D6-0AEF8396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5F73A-5BDC-44AB-92D6-0AEF8396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923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15</a:t>
            </a:fld>
            <a:endParaRPr lang="en-US"/>
          </a:p>
        </p:txBody>
      </p:sp>
    </p:spTree>
    <p:extLst>
      <p:ext uri="{BB962C8B-B14F-4D97-AF65-F5344CB8AC3E}">
        <p14:creationId xmlns:p14="http://schemas.microsoft.com/office/powerpoint/2010/main" val="175986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F4602-668C-4691-9AD7-7C836A2C8099}" type="slidenum">
              <a:rPr lang="en-US" smtClean="0"/>
              <a:t>17</a:t>
            </a:fld>
            <a:endParaRPr lang="en-US"/>
          </a:p>
        </p:txBody>
      </p:sp>
    </p:spTree>
    <p:extLst>
      <p:ext uri="{BB962C8B-B14F-4D97-AF65-F5344CB8AC3E}">
        <p14:creationId xmlns:p14="http://schemas.microsoft.com/office/powerpoint/2010/main" val="2163851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18</a:t>
            </a:fld>
            <a:endParaRPr lang="en-US"/>
          </a:p>
        </p:txBody>
      </p:sp>
    </p:spTree>
    <p:extLst>
      <p:ext uri="{BB962C8B-B14F-4D97-AF65-F5344CB8AC3E}">
        <p14:creationId xmlns:p14="http://schemas.microsoft.com/office/powerpoint/2010/main" val="385746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19</a:t>
            </a:fld>
            <a:endParaRPr lang="en-US"/>
          </a:p>
        </p:txBody>
      </p:sp>
    </p:spTree>
    <p:extLst>
      <p:ext uri="{BB962C8B-B14F-4D97-AF65-F5344CB8AC3E}">
        <p14:creationId xmlns:p14="http://schemas.microsoft.com/office/powerpoint/2010/main" val="89024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20</a:t>
            </a:fld>
            <a:endParaRPr lang="en-US"/>
          </a:p>
        </p:txBody>
      </p:sp>
    </p:spTree>
    <p:extLst>
      <p:ext uri="{BB962C8B-B14F-4D97-AF65-F5344CB8AC3E}">
        <p14:creationId xmlns:p14="http://schemas.microsoft.com/office/powerpoint/2010/main" val="371775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5D281-DDC1-614E-A41B-0F39F8606064}" type="slidenum">
              <a:rPr lang="en-US" smtClean="0"/>
              <a:t>21</a:t>
            </a:fld>
            <a:endParaRPr lang="en-US"/>
          </a:p>
        </p:txBody>
      </p:sp>
    </p:spTree>
    <p:extLst>
      <p:ext uri="{BB962C8B-B14F-4D97-AF65-F5344CB8AC3E}">
        <p14:creationId xmlns:p14="http://schemas.microsoft.com/office/powerpoint/2010/main" val="420028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F4602-668C-4691-9AD7-7C836A2C8099}" type="slidenum">
              <a:rPr lang="en-US" smtClean="0"/>
              <a:t>2</a:t>
            </a:fld>
            <a:endParaRPr lang="en-US"/>
          </a:p>
        </p:txBody>
      </p:sp>
    </p:spTree>
    <p:extLst>
      <p:ext uri="{BB962C8B-B14F-4D97-AF65-F5344CB8AC3E}">
        <p14:creationId xmlns:p14="http://schemas.microsoft.com/office/powerpoint/2010/main" val="3745044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5D281-DDC1-614E-A41B-0F39F8606064}" type="slidenum">
              <a:rPr lang="en-US" smtClean="0"/>
              <a:t>22</a:t>
            </a:fld>
            <a:endParaRPr lang="en-US"/>
          </a:p>
        </p:txBody>
      </p:sp>
    </p:spTree>
    <p:extLst>
      <p:ext uri="{BB962C8B-B14F-4D97-AF65-F5344CB8AC3E}">
        <p14:creationId xmlns:p14="http://schemas.microsoft.com/office/powerpoint/2010/main" val="3848148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5D281-DDC1-614E-A41B-0F39F8606064}" type="slidenum">
              <a:rPr lang="en-US" smtClean="0"/>
              <a:t>23</a:t>
            </a:fld>
            <a:endParaRPr lang="en-US"/>
          </a:p>
        </p:txBody>
      </p:sp>
    </p:spTree>
    <p:extLst>
      <p:ext uri="{BB962C8B-B14F-4D97-AF65-F5344CB8AC3E}">
        <p14:creationId xmlns:p14="http://schemas.microsoft.com/office/powerpoint/2010/main" val="3690688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24</a:t>
            </a:fld>
            <a:endParaRPr lang="en-US"/>
          </a:p>
        </p:txBody>
      </p:sp>
    </p:spTree>
    <p:extLst>
      <p:ext uri="{BB962C8B-B14F-4D97-AF65-F5344CB8AC3E}">
        <p14:creationId xmlns:p14="http://schemas.microsoft.com/office/powerpoint/2010/main" val="341109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25</a:t>
            </a:fld>
            <a:endParaRPr lang="en-US"/>
          </a:p>
        </p:txBody>
      </p:sp>
    </p:spTree>
    <p:extLst>
      <p:ext uri="{BB962C8B-B14F-4D97-AF65-F5344CB8AC3E}">
        <p14:creationId xmlns:p14="http://schemas.microsoft.com/office/powerpoint/2010/main" val="593911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26</a:t>
            </a:fld>
            <a:endParaRPr lang="en-US"/>
          </a:p>
        </p:txBody>
      </p:sp>
    </p:spTree>
    <p:extLst>
      <p:ext uri="{BB962C8B-B14F-4D97-AF65-F5344CB8AC3E}">
        <p14:creationId xmlns:p14="http://schemas.microsoft.com/office/powerpoint/2010/main" val="687758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27</a:t>
            </a:fld>
            <a:endParaRPr lang="en-US"/>
          </a:p>
        </p:txBody>
      </p:sp>
    </p:spTree>
    <p:extLst>
      <p:ext uri="{BB962C8B-B14F-4D97-AF65-F5344CB8AC3E}">
        <p14:creationId xmlns:p14="http://schemas.microsoft.com/office/powerpoint/2010/main" val="3410689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5F73A-5BDC-44AB-92D6-0AEF8396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415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5F73A-5BDC-44AB-92D6-0AEF8396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10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32</a:t>
            </a:fld>
            <a:endParaRPr lang="en-US"/>
          </a:p>
        </p:txBody>
      </p:sp>
    </p:spTree>
    <p:extLst>
      <p:ext uri="{BB962C8B-B14F-4D97-AF65-F5344CB8AC3E}">
        <p14:creationId xmlns:p14="http://schemas.microsoft.com/office/powerpoint/2010/main" val="1548377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F4602-668C-4691-9AD7-7C836A2C8099}" type="slidenum">
              <a:rPr lang="en-US" smtClean="0"/>
              <a:t>34</a:t>
            </a:fld>
            <a:endParaRPr lang="en-US"/>
          </a:p>
        </p:txBody>
      </p:sp>
    </p:spTree>
    <p:extLst>
      <p:ext uri="{BB962C8B-B14F-4D97-AF65-F5344CB8AC3E}">
        <p14:creationId xmlns:p14="http://schemas.microsoft.com/office/powerpoint/2010/main" val="225391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F4602-668C-4691-9AD7-7C836A2C8099}" type="slidenum">
              <a:rPr lang="en-US" smtClean="0"/>
              <a:t>3</a:t>
            </a:fld>
            <a:endParaRPr lang="en-US"/>
          </a:p>
        </p:txBody>
      </p:sp>
    </p:spTree>
    <p:extLst>
      <p:ext uri="{BB962C8B-B14F-4D97-AF65-F5344CB8AC3E}">
        <p14:creationId xmlns:p14="http://schemas.microsoft.com/office/powerpoint/2010/main" val="4174238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35</a:t>
            </a:fld>
            <a:endParaRPr lang="en-US"/>
          </a:p>
        </p:txBody>
      </p:sp>
    </p:spTree>
    <p:extLst>
      <p:ext uri="{BB962C8B-B14F-4D97-AF65-F5344CB8AC3E}">
        <p14:creationId xmlns:p14="http://schemas.microsoft.com/office/powerpoint/2010/main" val="1474382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36</a:t>
            </a:fld>
            <a:endParaRPr lang="en-US"/>
          </a:p>
        </p:txBody>
      </p:sp>
    </p:spTree>
    <p:extLst>
      <p:ext uri="{BB962C8B-B14F-4D97-AF65-F5344CB8AC3E}">
        <p14:creationId xmlns:p14="http://schemas.microsoft.com/office/powerpoint/2010/main" val="41134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37</a:t>
            </a:fld>
            <a:endParaRPr lang="en-US"/>
          </a:p>
        </p:txBody>
      </p:sp>
    </p:spTree>
    <p:extLst>
      <p:ext uri="{BB962C8B-B14F-4D97-AF65-F5344CB8AC3E}">
        <p14:creationId xmlns:p14="http://schemas.microsoft.com/office/powerpoint/2010/main" val="3052501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38</a:t>
            </a:fld>
            <a:endParaRPr lang="en-US"/>
          </a:p>
        </p:txBody>
      </p:sp>
    </p:spTree>
    <p:extLst>
      <p:ext uri="{BB962C8B-B14F-4D97-AF65-F5344CB8AC3E}">
        <p14:creationId xmlns:p14="http://schemas.microsoft.com/office/powerpoint/2010/main" val="2720130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39</a:t>
            </a:fld>
            <a:endParaRPr lang="en-US"/>
          </a:p>
        </p:txBody>
      </p:sp>
    </p:spTree>
    <p:extLst>
      <p:ext uri="{BB962C8B-B14F-4D97-AF65-F5344CB8AC3E}">
        <p14:creationId xmlns:p14="http://schemas.microsoft.com/office/powerpoint/2010/main" val="316282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40</a:t>
            </a:fld>
            <a:endParaRPr lang="en-US"/>
          </a:p>
        </p:txBody>
      </p:sp>
    </p:spTree>
    <p:extLst>
      <p:ext uri="{BB962C8B-B14F-4D97-AF65-F5344CB8AC3E}">
        <p14:creationId xmlns:p14="http://schemas.microsoft.com/office/powerpoint/2010/main" val="3131043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41</a:t>
            </a:fld>
            <a:endParaRPr lang="en-US"/>
          </a:p>
        </p:txBody>
      </p:sp>
    </p:spTree>
    <p:extLst>
      <p:ext uri="{BB962C8B-B14F-4D97-AF65-F5344CB8AC3E}">
        <p14:creationId xmlns:p14="http://schemas.microsoft.com/office/powerpoint/2010/main" val="1076425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5F73A-5BDC-44AB-92D6-0AEF8396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51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44</a:t>
            </a:fld>
            <a:endParaRPr lang="en-US"/>
          </a:p>
        </p:txBody>
      </p:sp>
    </p:spTree>
    <p:extLst>
      <p:ext uri="{BB962C8B-B14F-4D97-AF65-F5344CB8AC3E}">
        <p14:creationId xmlns:p14="http://schemas.microsoft.com/office/powerpoint/2010/main" val="404832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F4602-668C-4691-9AD7-7C836A2C8099}" type="slidenum">
              <a:rPr lang="en-US" smtClean="0"/>
              <a:t>46</a:t>
            </a:fld>
            <a:endParaRPr lang="en-US"/>
          </a:p>
        </p:txBody>
      </p:sp>
    </p:spTree>
    <p:extLst>
      <p:ext uri="{BB962C8B-B14F-4D97-AF65-F5344CB8AC3E}">
        <p14:creationId xmlns:p14="http://schemas.microsoft.com/office/powerpoint/2010/main" val="340816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4</a:t>
            </a:fld>
            <a:endParaRPr lang="en-US"/>
          </a:p>
        </p:txBody>
      </p:sp>
    </p:spTree>
    <p:extLst>
      <p:ext uri="{BB962C8B-B14F-4D97-AF65-F5344CB8AC3E}">
        <p14:creationId xmlns:p14="http://schemas.microsoft.com/office/powerpoint/2010/main" val="43275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5</a:t>
            </a:fld>
            <a:endParaRPr lang="en-US"/>
          </a:p>
        </p:txBody>
      </p:sp>
    </p:spTree>
    <p:extLst>
      <p:ext uri="{BB962C8B-B14F-4D97-AF65-F5344CB8AC3E}">
        <p14:creationId xmlns:p14="http://schemas.microsoft.com/office/powerpoint/2010/main" val="408962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5F73A-5BDC-44AB-92D6-0AEF83967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24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7</a:t>
            </a:fld>
            <a:endParaRPr lang="en-US"/>
          </a:p>
        </p:txBody>
      </p:sp>
    </p:spTree>
    <p:extLst>
      <p:ext uri="{BB962C8B-B14F-4D97-AF65-F5344CB8AC3E}">
        <p14:creationId xmlns:p14="http://schemas.microsoft.com/office/powerpoint/2010/main" val="1297018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F5D281-DDC1-614E-A41B-0F39F8606064}" type="slidenum">
              <a:rPr lang="en-US" smtClean="0"/>
              <a:t>8</a:t>
            </a:fld>
            <a:endParaRPr lang="en-US"/>
          </a:p>
        </p:txBody>
      </p:sp>
    </p:spTree>
    <p:extLst>
      <p:ext uri="{BB962C8B-B14F-4D97-AF65-F5344CB8AC3E}">
        <p14:creationId xmlns:p14="http://schemas.microsoft.com/office/powerpoint/2010/main" val="405083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9</a:t>
            </a:fld>
            <a:endParaRPr lang="en-US"/>
          </a:p>
        </p:txBody>
      </p:sp>
    </p:spTree>
    <p:extLst>
      <p:ext uri="{BB962C8B-B14F-4D97-AF65-F5344CB8AC3E}">
        <p14:creationId xmlns:p14="http://schemas.microsoft.com/office/powerpoint/2010/main" val="444859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DD577-57F7-B24F-9B52-19E7801BB9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04693"/>
            <a:ext cx="12191998" cy="6253307"/>
          </a:xfrm>
          <a:prstGeom prst="rect">
            <a:avLst/>
          </a:prstGeom>
        </p:spPr>
      </p:pic>
      <p:sp>
        <p:nvSpPr>
          <p:cNvPr id="9" name="Rectangle 8">
            <a:extLst>
              <a:ext uri="{FF2B5EF4-FFF2-40B4-BE49-F238E27FC236}">
                <a16:creationId xmlns:a16="http://schemas.microsoft.com/office/drawing/2014/main" id="{5FD3E250-35EF-304A-891F-CCBF8899BFAD}"/>
              </a:ext>
            </a:extLst>
          </p:cNvPr>
          <p:cNvSpPr/>
          <p:nvPr userDrawn="1"/>
        </p:nvSpPr>
        <p:spPr>
          <a:xfrm>
            <a:off x="-1" y="540589"/>
            <a:ext cx="12191999" cy="3939657"/>
          </a:xfrm>
          <a:prstGeom prst="rect">
            <a:avLst/>
          </a:prstGeom>
          <a:gradFill flip="none" rotWithShape="1">
            <a:gsLst>
              <a:gs pos="0">
                <a:schemeClr val="bg1"/>
              </a:gs>
              <a:gs pos="99000">
                <a:schemeClr val="bg1">
                  <a:shade val="1000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99597" y="1489742"/>
            <a:ext cx="6388384" cy="1328410"/>
          </a:xfrm>
          <a:prstGeom prst="rect">
            <a:avLst/>
          </a:prstGeom>
        </p:spPr>
        <p:txBody>
          <a:bodyPr anchor="t" anchorCtr="0"/>
          <a:lstStyle>
            <a:lvl1pPr algn="l">
              <a:defRPr sz="4800" b="1" i="0">
                <a:solidFill>
                  <a:schemeClr val="tx1"/>
                </a:solidFill>
                <a:latin typeface="Arial" panose="020B0604020202020204" pitchFamily="34" charset="0"/>
                <a:cs typeface="Arial" panose="020B0604020202020204" pitchFamily="34" charset="0"/>
              </a:defRPr>
            </a:lvl1pPr>
          </a:lstStyle>
          <a:p>
            <a:r>
              <a:rPr lang="en-US" dirty="0" err="1"/>
              <a:t>CoStar</a:t>
            </a:r>
            <a:r>
              <a:rPr lang="en-US" dirty="0"/>
              <a:t> </a:t>
            </a:r>
            <a:br>
              <a:rPr lang="en-US" dirty="0"/>
            </a:br>
            <a:r>
              <a:rPr lang="en-US" dirty="0"/>
              <a:t>Presentation</a:t>
            </a:r>
          </a:p>
        </p:txBody>
      </p:sp>
      <p:sp>
        <p:nvSpPr>
          <p:cNvPr id="3" name="Subtitle 2"/>
          <p:cNvSpPr>
            <a:spLocks noGrp="1"/>
          </p:cNvSpPr>
          <p:nvPr>
            <p:ph type="subTitle" idx="1" hasCustomPrompt="1"/>
          </p:nvPr>
        </p:nvSpPr>
        <p:spPr>
          <a:xfrm>
            <a:off x="499596" y="2923986"/>
            <a:ext cx="5766293" cy="426822"/>
          </a:xfrm>
          <a:prstGeom prst="rect">
            <a:avLst/>
          </a:prstGeom>
        </p:spPr>
        <p:txBody>
          <a:bodyPr/>
          <a:lstStyle>
            <a:lvl1pPr marL="0" indent="0" algn="l">
              <a:buNone/>
              <a:defRPr sz="2200" b="1"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2" name="Rectangle 11">
            <a:extLst>
              <a:ext uri="{FF2B5EF4-FFF2-40B4-BE49-F238E27FC236}">
                <a16:creationId xmlns:a16="http://schemas.microsoft.com/office/drawing/2014/main" id="{A0AE56D3-F794-5440-A25E-8C898A80B464}"/>
              </a:ext>
            </a:extLst>
          </p:cNvPr>
          <p:cNvSpPr/>
          <p:nvPr userDrawn="1"/>
        </p:nvSpPr>
        <p:spPr>
          <a:xfrm>
            <a:off x="609600" y="1256773"/>
            <a:ext cx="79999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00CBCD0-70E9-AA4D-937E-A9EAE139EAA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645" y="322653"/>
            <a:ext cx="1656571" cy="828286"/>
          </a:xfrm>
          <a:prstGeom prst="rect">
            <a:avLst/>
          </a:prstGeom>
        </p:spPr>
      </p:pic>
    </p:spTree>
    <p:extLst>
      <p:ext uri="{BB962C8B-B14F-4D97-AF65-F5344CB8AC3E}">
        <p14:creationId xmlns:p14="http://schemas.microsoft.com/office/powerpoint/2010/main" val="4244297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7392">
          <p15:clr>
            <a:srgbClr val="FBAE40"/>
          </p15:clr>
        </p15:guide>
        <p15:guide id="3"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ver Option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82754" y="2144364"/>
            <a:ext cx="3601587" cy="712893"/>
          </a:xfrm>
        </p:spPr>
        <p:txBody>
          <a:bodyPr>
            <a:normAutofit/>
          </a:bodyPr>
          <a:lstStyle>
            <a:lvl1pPr algn="l">
              <a:defRPr sz="4800" b="1">
                <a:solidFill>
                  <a:schemeClr val="bg1"/>
                </a:solidFill>
                <a:latin typeface="+mn-lt"/>
              </a:defRPr>
            </a:lvl1pPr>
          </a:lstStyle>
          <a:p>
            <a:r>
              <a:rPr lang="en-US" dirty="0"/>
              <a:t>Questions</a:t>
            </a:r>
          </a:p>
        </p:txBody>
      </p:sp>
      <p:sp>
        <p:nvSpPr>
          <p:cNvPr id="3" name="Subtitle 2"/>
          <p:cNvSpPr>
            <a:spLocks noGrp="1"/>
          </p:cNvSpPr>
          <p:nvPr>
            <p:ph type="subTitle" idx="1" hasCustomPrompt="1"/>
          </p:nvPr>
        </p:nvSpPr>
        <p:spPr>
          <a:xfrm>
            <a:off x="5482754" y="3176134"/>
            <a:ext cx="6159120" cy="505732"/>
          </a:xfrm>
          <a:prstGeom prst="rect">
            <a:avLst/>
          </a:prstGeom>
        </p:spPr>
        <p:txBody>
          <a:bodyPr>
            <a:normAutofit/>
          </a:bodyPr>
          <a:lstStyle>
            <a:lvl1pPr marL="0" indent="0" algn="l">
              <a:buNone/>
              <a:defRPr sz="28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a:t>
            </a:r>
          </a:p>
        </p:txBody>
      </p:sp>
      <p:sp>
        <p:nvSpPr>
          <p:cNvPr id="4" name="TextBox 3"/>
          <p:cNvSpPr txBox="1"/>
          <p:nvPr userDrawn="1"/>
        </p:nvSpPr>
        <p:spPr>
          <a:xfrm>
            <a:off x="5374887" y="5999184"/>
            <a:ext cx="6266975" cy="646331"/>
          </a:xfrm>
          <a:prstGeom prst="rect">
            <a:avLst/>
          </a:prstGeom>
          <a:noFill/>
        </p:spPr>
        <p:txBody>
          <a:bodyPr wrap="square" rtlCol="0">
            <a:spAutoFit/>
          </a:bodyPr>
          <a:lstStyle/>
          <a:p>
            <a:r>
              <a:rPr lang="en-US" sz="900" kern="1200" dirty="0">
                <a:solidFill>
                  <a:schemeClr val="bg1"/>
                </a:solidFill>
                <a:effectLst/>
                <a:latin typeface="+mn-lt"/>
                <a:ea typeface="+mn-ea"/>
                <a:cs typeface="+mn-cs"/>
              </a:rPr>
              <a:t>Source: 2021 STR, LLC / STR Global, Ltd. trading as "STR". © CoStar Realty Information, Inc.  </a:t>
            </a:r>
            <a:br>
              <a:rPr lang="en-US" sz="900" kern="1200" dirty="0">
                <a:solidFill>
                  <a:schemeClr val="bg1"/>
                </a:solidFill>
                <a:effectLst/>
                <a:latin typeface="+mn-lt"/>
                <a:ea typeface="+mn-ea"/>
                <a:cs typeface="+mn-cs"/>
              </a:rPr>
            </a:br>
            <a:r>
              <a:rPr lang="en-US" sz="900" kern="1200" dirty="0">
                <a:solidFill>
                  <a:schemeClr val="bg1"/>
                </a:solidFill>
                <a:effectLst/>
                <a:latin typeface="+mn-lt"/>
                <a:ea typeface="+mn-ea"/>
                <a:cs typeface="+mn-cs"/>
              </a:rPr>
              <a:t>Any reprint, use or republication of all or a part of this presentation without the prior written approval of STR is strictly prohibited.  </a:t>
            </a:r>
            <a:br>
              <a:rPr lang="en-US" sz="900" kern="1200" dirty="0">
                <a:solidFill>
                  <a:schemeClr val="bg1"/>
                </a:solidFill>
                <a:effectLst/>
                <a:latin typeface="+mn-lt"/>
                <a:ea typeface="+mn-ea"/>
                <a:cs typeface="+mn-cs"/>
              </a:rPr>
            </a:br>
            <a:r>
              <a:rPr lang="en-US" sz="900" kern="1200" dirty="0">
                <a:solidFill>
                  <a:schemeClr val="bg1"/>
                </a:solidFill>
                <a:effectLst/>
                <a:latin typeface="+mn-lt"/>
                <a:ea typeface="+mn-ea"/>
                <a:cs typeface="+mn-cs"/>
              </a:rPr>
              <a:t>Any such reproduction shall specifically credit STR as the source.  This presentation is based on data collected by STR.  </a:t>
            </a:r>
            <a:br>
              <a:rPr lang="en-US" sz="900" kern="1200" dirty="0">
                <a:solidFill>
                  <a:schemeClr val="bg1"/>
                </a:solidFill>
                <a:effectLst/>
                <a:latin typeface="+mn-lt"/>
                <a:ea typeface="+mn-ea"/>
                <a:cs typeface="+mn-cs"/>
              </a:rPr>
            </a:br>
            <a:r>
              <a:rPr lang="en-US" sz="900" kern="1200" dirty="0">
                <a:solidFill>
                  <a:schemeClr val="bg1"/>
                </a:solidFill>
                <a:effectLst/>
                <a:latin typeface="+mn-lt"/>
                <a:ea typeface="+mn-ea"/>
                <a:cs typeface="+mn-cs"/>
              </a:rPr>
              <a:t>The information in the presentation should not be construed as investment, tax, accounting or legal advice.</a:t>
            </a:r>
          </a:p>
        </p:txBody>
      </p:sp>
      <p:pic>
        <p:nvPicPr>
          <p:cNvPr id="16" name="Picture 15">
            <a:extLst>
              <a:ext uri="{FF2B5EF4-FFF2-40B4-BE49-F238E27FC236}">
                <a16:creationId xmlns:a16="http://schemas.microsoft.com/office/drawing/2014/main" id="{14592B15-A237-214C-856C-E7D8FD041E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2574" y="5318637"/>
            <a:ext cx="641595" cy="528406"/>
          </a:xfrm>
          <a:prstGeom prst="rect">
            <a:avLst/>
          </a:prstGeom>
        </p:spPr>
      </p:pic>
      <p:pic>
        <p:nvPicPr>
          <p:cNvPr id="17" name="Picture 16">
            <a:extLst>
              <a:ext uri="{FF2B5EF4-FFF2-40B4-BE49-F238E27FC236}">
                <a16:creationId xmlns:a16="http://schemas.microsoft.com/office/drawing/2014/main" id="{4E09F4A4-DEE4-B34C-980E-86F8A802F2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40564" y="5324150"/>
            <a:ext cx="1688104" cy="517379"/>
          </a:xfrm>
          <a:prstGeom prst="rect">
            <a:avLst/>
          </a:prstGeom>
        </p:spPr>
      </p:pic>
      <p:pic>
        <p:nvPicPr>
          <p:cNvPr id="24" name="Picture 23">
            <a:extLst>
              <a:ext uri="{FF2B5EF4-FFF2-40B4-BE49-F238E27FC236}">
                <a16:creationId xmlns:a16="http://schemas.microsoft.com/office/drawing/2014/main" id="{C8BE4B5C-9243-034A-9A5B-299FF4EE46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08608" y="299377"/>
            <a:ext cx="1259664" cy="1259664"/>
          </a:xfrm>
          <a:prstGeom prst="rect">
            <a:avLst/>
          </a:prstGeom>
        </p:spPr>
      </p:pic>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482574" y="3713765"/>
            <a:ext cx="6159288" cy="433551"/>
          </a:xfrm>
          <a:prstGeom prst="rect">
            <a:avLst/>
          </a:prstGeom>
        </p:spPr>
        <p:txBody>
          <a:bodyPr>
            <a:noAutofit/>
          </a:bodyPr>
          <a:lstStyle>
            <a:lvl1pPr marL="0" indent="0">
              <a:buNone/>
              <a:defRPr sz="2000">
                <a:solidFill>
                  <a:schemeClr val="bg1"/>
                </a:solidFill>
              </a:defRPr>
            </a:lvl1pPr>
          </a:lstStyle>
          <a:p>
            <a:pPr lvl="0"/>
            <a:r>
              <a:rPr lang="en-US" dirty="0"/>
              <a:t>Title</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1D00BA5E-D5D3-0346-92F4-071F0B682862}"/>
              </a:ext>
            </a:extLst>
          </p:cNvPr>
          <p:cNvSpPr/>
          <p:nvPr userDrawn="1"/>
        </p:nvSpPr>
        <p:spPr>
          <a:xfrm>
            <a:off x="0" y="-24"/>
            <a:ext cx="4912805" cy="6858024"/>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0 w 5029200"/>
              <a:gd name="connsiteY0" fmla="*/ 12700 h 6870700"/>
              <a:gd name="connsiteX1" fmla="*/ 5029200 w 5029200"/>
              <a:gd name="connsiteY1" fmla="*/ 0 h 6870700"/>
              <a:gd name="connsiteX2" fmla="*/ 4419600 w 5029200"/>
              <a:gd name="connsiteY2" fmla="*/ 6870700 h 6870700"/>
              <a:gd name="connsiteX3" fmla="*/ 0 w 5029200"/>
              <a:gd name="connsiteY3" fmla="*/ 6870700 h 6870700"/>
              <a:gd name="connsiteX4" fmla="*/ 0 w 5029200"/>
              <a:gd name="connsiteY4" fmla="*/ 12700 h 6870700"/>
              <a:gd name="connsiteX0" fmla="*/ 0 w 5029200"/>
              <a:gd name="connsiteY0" fmla="*/ 0 h 6870723"/>
              <a:gd name="connsiteX1" fmla="*/ 5029200 w 5029200"/>
              <a:gd name="connsiteY1" fmla="*/ 23 h 6870723"/>
              <a:gd name="connsiteX2" fmla="*/ 4419600 w 5029200"/>
              <a:gd name="connsiteY2" fmla="*/ 6870723 h 6870723"/>
              <a:gd name="connsiteX3" fmla="*/ 0 w 5029200"/>
              <a:gd name="connsiteY3" fmla="*/ 6870723 h 6870723"/>
              <a:gd name="connsiteX4" fmla="*/ 0 w 5029200"/>
              <a:gd name="connsiteY4" fmla="*/ 0 h 687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70723">
                <a:moveTo>
                  <a:pt x="0" y="0"/>
                </a:moveTo>
                <a:lnTo>
                  <a:pt x="5029200" y="23"/>
                </a:lnTo>
                <a:lnTo>
                  <a:pt x="4419600" y="6870723"/>
                </a:lnTo>
                <a:lnTo>
                  <a:pt x="0" y="687072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42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8265" y="1069465"/>
            <a:ext cx="3601587" cy="712893"/>
          </a:xfrm>
        </p:spPr>
        <p:txBody>
          <a:bodyPr>
            <a:normAutofit/>
          </a:bodyPr>
          <a:lstStyle>
            <a:lvl1pPr algn="l">
              <a:defRPr sz="5067" b="1">
                <a:solidFill>
                  <a:schemeClr val="bg1"/>
                </a:solidFill>
                <a:latin typeface="+mn-lt"/>
              </a:defRPr>
            </a:lvl1pPr>
          </a:lstStyle>
          <a:p>
            <a:r>
              <a:rPr lang="en-US" dirty="0"/>
              <a:t>Thank You!</a:t>
            </a:r>
          </a:p>
        </p:txBody>
      </p:sp>
      <p:sp>
        <p:nvSpPr>
          <p:cNvPr id="26" name="Trapezoid 5">
            <a:extLst>
              <a:ext uri="{FF2B5EF4-FFF2-40B4-BE49-F238E27FC236}">
                <a16:creationId xmlns:a16="http://schemas.microsoft.com/office/drawing/2014/main" id="{72F83640-6433-1F4E-A2E6-8F9662D4DCDB}"/>
              </a:ext>
            </a:extLst>
          </p:cNvPr>
          <p:cNvSpPr/>
          <p:nvPr userDrawn="1"/>
        </p:nvSpPr>
        <p:spPr>
          <a:xfrm rot="10800000">
            <a:off x="3992211" y="-11575"/>
            <a:ext cx="5744051" cy="6869576"/>
          </a:xfrm>
          <a:custGeom>
            <a:avLst/>
            <a:gdLst>
              <a:gd name="connsiteX0" fmla="*/ 0 w 9601200"/>
              <a:gd name="connsiteY0" fmla="*/ 6869576 h 6869576"/>
              <a:gd name="connsiteX1" fmla="*/ 1717394 w 9601200"/>
              <a:gd name="connsiteY1" fmla="*/ 0 h 6869576"/>
              <a:gd name="connsiteX2" fmla="*/ 7883806 w 9601200"/>
              <a:gd name="connsiteY2" fmla="*/ 0 h 6869576"/>
              <a:gd name="connsiteX3" fmla="*/ 9601200 w 9601200"/>
              <a:gd name="connsiteY3" fmla="*/ 6869576 h 6869576"/>
              <a:gd name="connsiteX4" fmla="*/ 0 w 9601200"/>
              <a:gd name="connsiteY4" fmla="*/ 6869576 h 6869576"/>
              <a:gd name="connsiteX0" fmla="*/ 0 w 9611006"/>
              <a:gd name="connsiteY0" fmla="*/ 6869576 h 6869576"/>
              <a:gd name="connsiteX1" fmla="*/ 1717394 w 9611006"/>
              <a:gd name="connsiteY1" fmla="*/ 0 h 6869576"/>
              <a:gd name="connsiteX2" fmla="*/ 9611006 w 9611006"/>
              <a:gd name="connsiteY2" fmla="*/ 0 h 6869576"/>
              <a:gd name="connsiteX3" fmla="*/ 9601200 w 9611006"/>
              <a:gd name="connsiteY3" fmla="*/ 6869576 h 6869576"/>
              <a:gd name="connsiteX4" fmla="*/ 0 w 9611006"/>
              <a:gd name="connsiteY4" fmla="*/ 6869576 h 6869576"/>
              <a:gd name="connsiteX0" fmla="*/ 0 w 9611006"/>
              <a:gd name="connsiteY0" fmla="*/ 6869576 h 6869576"/>
              <a:gd name="connsiteX1" fmla="*/ 777594 w 9611006"/>
              <a:gd name="connsiteY1" fmla="*/ 0 h 6869576"/>
              <a:gd name="connsiteX2" fmla="*/ 9611006 w 9611006"/>
              <a:gd name="connsiteY2" fmla="*/ 0 h 6869576"/>
              <a:gd name="connsiteX3" fmla="*/ 9601200 w 9611006"/>
              <a:gd name="connsiteY3" fmla="*/ 6869576 h 6869576"/>
              <a:gd name="connsiteX4" fmla="*/ 0 w 9611006"/>
              <a:gd name="connsiteY4" fmla="*/ 6869576 h 686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1006" h="6869576">
                <a:moveTo>
                  <a:pt x="0" y="6869576"/>
                </a:moveTo>
                <a:lnTo>
                  <a:pt x="777594" y="0"/>
                </a:lnTo>
                <a:lnTo>
                  <a:pt x="9611006" y="0"/>
                </a:lnTo>
                <a:cubicBezTo>
                  <a:pt x="9607737" y="2289859"/>
                  <a:pt x="9604469" y="4579717"/>
                  <a:pt x="9601200" y="6869576"/>
                </a:cubicBezTo>
                <a:lnTo>
                  <a:pt x="0" y="6869576"/>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A93719EF-6C3A-6E44-9C2A-9C731ECE8637}"/>
              </a:ext>
            </a:extLst>
          </p:cNvPr>
          <p:cNvSpPr/>
          <p:nvPr userDrawn="1"/>
        </p:nvSpPr>
        <p:spPr>
          <a:xfrm rot="10800000">
            <a:off x="-15798" y="-11576"/>
            <a:ext cx="9743998" cy="6869576"/>
          </a:xfrm>
          <a:custGeom>
            <a:avLst/>
            <a:gdLst>
              <a:gd name="connsiteX0" fmla="*/ 0 w 9601200"/>
              <a:gd name="connsiteY0" fmla="*/ 6869576 h 6869576"/>
              <a:gd name="connsiteX1" fmla="*/ 1717394 w 9601200"/>
              <a:gd name="connsiteY1" fmla="*/ 0 h 6869576"/>
              <a:gd name="connsiteX2" fmla="*/ 7883806 w 9601200"/>
              <a:gd name="connsiteY2" fmla="*/ 0 h 6869576"/>
              <a:gd name="connsiteX3" fmla="*/ 9601200 w 9601200"/>
              <a:gd name="connsiteY3" fmla="*/ 6869576 h 6869576"/>
              <a:gd name="connsiteX4" fmla="*/ 0 w 9601200"/>
              <a:gd name="connsiteY4" fmla="*/ 6869576 h 6869576"/>
              <a:gd name="connsiteX0" fmla="*/ 0 w 9611006"/>
              <a:gd name="connsiteY0" fmla="*/ 6869576 h 6869576"/>
              <a:gd name="connsiteX1" fmla="*/ 1717394 w 9611006"/>
              <a:gd name="connsiteY1" fmla="*/ 0 h 6869576"/>
              <a:gd name="connsiteX2" fmla="*/ 9611006 w 9611006"/>
              <a:gd name="connsiteY2" fmla="*/ 0 h 6869576"/>
              <a:gd name="connsiteX3" fmla="*/ 9601200 w 9611006"/>
              <a:gd name="connsiteY3" fmla="*/ 6869576 h 6869576"/>
              <a:gd name="connsiteX4" fmla="*/ 0 w 9611006"/>
              <a:gd name="connsiteY4" fmla="*/ 6869576 h 6869576"/>
              <a:gd name="connsiteX0" fmla="*/ 0 w 9611006"/>
              <a:gd name="connsiteY0" fmla="*/ 6869576 h 6869576"/>
              <a:gd name="connsiteX1" fmla="*/ 777594 w 9611006"/>
              <a:gd name="connsiteY1" fmla="*/ 0 h 6869576"/>
              <a:gd name="connsiteX2" fmla="*/ 9611006 w 9611006"/>
              <a:gd name="connsiteY2" fmla="*/ 0 h 6869576"/>
              <a:gd name="connsiteX3" fmla="*/ 9601200 w 9611006"/>
              <a:gd name="connsiteY3" fmla="*/ 6869576 h 6869576"/>
              <a:gd name="connsiteX4" fmla="*/ 0 w 9611006"/>
              <a:gd name="connsiteY4" fmla="*/ 6869576 h 6869576"/>
              <a:gd name="connsiteX0" fmla="*/ 0 w 9638997"/>
              <a:gd name="connsiteY0" fmla="*/ 6869576 h 6869576"/>
              <a:gd name="connsiteX1" fmla="*/ 777594 w 9638997"/>
              <a:gd name="connsiteY1" fmla="*/ 0 h 6869576"/>
              <a:gd name="connsiteX2" fmla="*/ 9611006 w 9638997"/>
              <a:gd name="connsiteY2" fmla="*/ 0 h 6869576"/>
              <a:gd name="connsiteX3" fmla="*/ 9638778 w 9638997"/>
              <a:gd name="connsiteY3" fmla="*/ 6869576 h 6869576"/>
              <a:gd name="connsiteX4" fmla="*/ 0 w 9638997"/>
              <a:gd name="connsiteY4" fmla="*/ 6869576 h 6869576"/>
              <a:gd name="connsiteX0" fmla="*/ 0 w 9626587"/>
              <a:gd name="connsiteY0" fmla="*/ 6869576 h 6869576"/>
              <a:gd name="connsiteX1" fmla="*/ 777594 w 9626587"/>
              <a:gd name="connsiteY1" fmla="*/ 0 h 6869576"/>
              <a:gd name="connsiteX2" fmla="*/ 9611006 w 9626587"/>
              <a:gd name="connsiteY2" fmla="*/ 0 h 6869576"/>
              <a:gd name="connsiteX3" fmla="*/ 9626252 w 9626587"/>
              <a:gd name="connsiteY3" fmla="*/ 6869576 h 6869576"/>
              <a:gd name="connsiteX4" fmla="*/ 0 w 9626587"/>
              <a:gd name="connsiteY4" fmla="*/ 6869576 h 6869576"/>
              <a:gd name="connsiteX0" fmla="*/ 0 w 9611006"/>
              <a:gd name="connsiteY0" fmla="*/ 6869576 h 6869576"/>
              <a:gd name="connsiteX1" fmla="*/ 777594 w 9611006"/>
              <a:gd name="connsiteY1" fmla="*/ 0 h 6869576"/>
              <a:gd name="connsiteX2" fmla="*/ 9611006 w 9611006"/>
              <a:gd name="connsiteY2" fmla="*/ 0 h 6869576"/>
              <a:gd name="connsiteX3" fmla="*/ 9588675 w 9611006"/>
              <a:gd name="connsiteY3" fmla="*/ 6856876 h 6869576"/>
              <a:gd name="connsiteX4" fmla="*/ 0 w 9611006"/>
              <a:gd name="connsiteY4" fmla="*/ 6869576 h 6869576"/>
              <a:gd name="connsiteX0" fmla="*/ 0 w 9626587"/>
              <a:gd name="connsiteY0" fmla="*/ 6869576 h 6869576"/>
              <a:gd name="connsiteX1" fmla="*/ 777594 w 9626587"/>
              <a:gd name="connsiteY1" fmla="*/ 0 h 6869576"/>
              <a:gd name="connsiteX2" fmla="*/ 9611006 w 9626587"/>
              <a:gd name="connsiteY2" fmla="*/ 0 h 6869576"/>
              <a:gd name="connsiteX3" fmla="*/ 9626252 w 9626587"/>
              <a:gd name="connsiteY3" fmla="*/ 6856876 h 6869576"/>
              <a:gd name="connsiteX4" fmla="*/ 0 w 9626587"/>
              <a:gd name="connsiteY4" fmla="*/ 6869576 h 6869576"/>
              <a:gd name="connsiteX0" fmla="*/ 0 w 9626587"/>
              <a:gd name="connsiteY0" fmla="*/ 6869576 h 6882276"/>
              <a:gd name="connsiteX1" fmla="*/ 777594 w 9626587"/>
              <a:gd name="connsiteY1" fmla="*/ 0 h 6882276"/>
              <a:gd name="connsiteX2" fmla="*/ 9611006 w 9626587"/>
              <a:gd name="connsiteY2" fmla="*/ 0 h 6882276"/>
              <a:gd name="connsiteX3" fmla="*/ 9626252 w 9626587"/>
              <a:gd name="connsiteY3" fmla="*/ 6882276 h 6882276"/>
              <a:gd name="connsiteX4" fmla="*/ 0 w 9626587"/>
              <a:gd name="connsiteY4" fmla="*/ 6869576 h 6882276"/>
              <a:gd name="connsiteX0" fmla="*/ 0 w 9626587"/>
              <a:gd name="connsiteY0" fmla="*/ 6869576 h 6869576"/>
              <a:gd name="connsiteX1" fmla="*/ 777594 w 9626587"/>
              <a:gd name="connsiteY1" fmla="*/ 0 h 6869576"/>
              <a:gd name="connsiteX2" fmla="*/ 9611006 w 9626587"/>
              <a:gd name="connsiteY2" fmla="*/ 0 h 6869576"/>
              <a:gd name="connsiteX3" fmla="*/ 9626252 w 9626587"/>
              <a:gd name="connsiteY3" fmla="*/ 6844176 h 6869576"/>
              <a:gd name="connsiteX4" fmla="*/ 0 w 9626587"/>
              <a:gd name="connsiteY4" fmla="*/ 6869576 h 6869576"/>
              <a:gd name="connsiteX0" fmla="*/ 0 w 9626587"/>
              <a:gd name="connsiteY0" fmla="*/ 6869576 h 6869576"/>
              <a:gd name="connsiteX1" fmla="*/ 777594 w 9626587"/>
              <a:gd name="connsiteY1" fmla="*/ 0 h 6869576"/>
              <a:gd name="connsiteX2" fmla="*/ 9611006 w 9626587"/>
              <a:gd name="connsiteY2" fmla="*/ 0 h 6869576"/>
              <a:gd name="connsiteX3" fmla="*/ 9626252 w 9626587"/>
              <a:gd name="connsiteY3" fmla="*/ 6856876 h 6869576"/>
              <a:gd name="connsiteX4" fmla="*/ 0 w 9626587"/>
              <a:gd name="connsiteY4" fmla="*/ 6869576 h 6869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6587" h="6869576">
                <a:moveTo>
                  <a:pt x="0" y="6869576"/>
                </a:moveTo>
                <a:lnTo>
                  <a:pt x="777594" y="0"/>
                </a:lnTo>
                <a:lnTo>
                  <a:pt x="9611006" y="0"/>
                </a:lnTo>
                <a:cubicBezTo>
                  <a:pt x="9607737" y="2289859"/>
                  <a:pt x="9629521" y="4567017"/>
                  <a:pt x="9626252" y="6856876"/>
                </a:cubicBezTo>
                <a:lnTo>
                  <a:pt x="0" y="6869576"/>
                </a:lnTo>
                <a:close/>
              </a:path>
            </a:pathLst>
          </a:custGeom>
          <a:gradFill>
            <a:gsLst>
              <a:gs pos="0">
                <a:schemeClr val="tx2"/>
              </a:gs>
              <a:gs pos="99000">
                <a:srgbClr val="50AB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908085" y="2547547"/>
            <a:ext cx="6611424" cy="505732"/>
          </a:xfrm>
          <a:prstGeom prst="rect">
            <a:avLst/>
          </a:prstGeom>
        </p:spPr>
        <p:txBody>
          <a:bodyPr>
            <a:noAutofit/>
          </a:bodyPr>
          <a:lstStyle>
            <a:lvl1pPr marL="0" indent="0" algn="l">
              <a:buNone/>
              <a:defRPr sz="4000"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908085" y="3376875"/>
            <a:ext cx="6611603" cy="433551"/>
          </a:xfrm>
          <a:prstGeom prst="rect">
            <a:avLst/>
          </a:prstGeom>
        </p:spPr>
        <p:txBody>
          <a:bodyPr>
            <a:noAutofit/>
          </a:bodyPr>
          <a:lstStyle>
            <a:lvl1pPr marL="0" indent="0">
              <a:buNone/>
              <a:defRPr sz="2400">
                <a:solidFill>
                  <a:schemeClr val="bg2"/>
                </a:solidFill>
              </a:defRPr>
            </a:lvl1pPr>
          </a:lstStyle>
          <a:p>
            <a:pPr lvl="0"/>
            <a:r>
              <a:rPr lang="en-US" dirty="0"/>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2076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BE6FAC4-73A3-3D47-998D-1460A3226759}"/>
              </a:ext>
            </a:extLst>
          </p:cNvPr>
          <p:cNvSpPr>
            <a:spLocks noGrp="1"/>
          </p:cNvSpPr>
          <p:nvPr>
            <p:ph type="title" hasCustomPrompt="1"/>
          </p:nvPr>
        </p:nvSpPr>
        <p:spPr>
          <a:xfrm>
            <a:off x="350634" y="365126"/>
            <a:ext cx="11384166" cy="481626"/>
          </a:xfrm>
          <a:prstGeom prst="rect">
            <a:avLst/>
          </a:prstGeom>
        </p:spPr>
        <p:txBody>
          <a:bodyPr/>
          <a:lstStyle>
            <a:lvl1pPr>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30DE79A-5857-6840-B7E9-26D2132DE7B9}"/>
              </a:ext>
            </a:extLst>
          </p:cNvPr>
          <p:cNvSpPr>
            <a:spLocks noGrp="1"/>
          </p:cNvSpPr>
          <p:nvPr>
            <p:ph sz="half" idx="1"/>
          </p:nvPr>
        </p:nvSpPr>
        <p:spPr>
          <a:xfrm>
            <a:off x="350635" y="1119010"/>
            <a:ext cx="11384165" cy="4769195"/>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E6F48B6D-CC3B-FB47-9CCB-830BF603645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70029" y="6127214"/>
            <a:ext cx="1399682" cy="699841"/>
          </a:xfrm>
          <a:prstGeom prst="rect">
            <a:avLst/>
          </a:prstGeom>
        </p:spPr>
      </p:pic>
      <p:sp>
        <p:nvSpPr>
          <p:cNvPr id="17" name="Rectangle 16">
            <a:extLst>
              <a:ext uri="{FF2B5EF4-FFF2-40B4-BE49-F238E27FC236}">
                <a16:creationId xmlns:a16="http://schemas.microsoft.com/office/drawing/2014/main" id="{981D3037-C6F7-9F43-87EC-B0641D8DDF85}"/>
              </a:ext>
            </a:extLst>
          </p:cNvPr>
          <p:cNvSpPr/>
          <p:nvPr userDrawn="1"/>
        </p:nvSpPr>
        <p:spPr>
          <a:xfrm>
            <a:off x="465004" y="-1"/>
            <a:ext cx="857250" cy="928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F3AFE76-0DCB-7D4E-8AC2-5C8B7ECAC1CB}"/>
              </a:ext>
            </a:extLst>
          </p:cNvPr>
          <p:cNvCxnSpPr>
            <a:cxnSpLocks/>
          </p:cNvCxnSpPr>
          <p:nvPr userDrawn="1"/>
        </p:nvCxnSpPr>
        <p:spPr>
          <a:xfrm>
            <a:off x="456538" y="874262"/>
            <a:ext cx="11278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07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504">
          <p15:clr>
            <a:srgbClr val="FBAE40"/>
          </p15:clr>
        </p15:guide>
        <p15:guide id="2" pos="288" userDrawn="1">
          <p15:clr>
            <a:srgbClr val="FBAE40"/>
          </p15:clr>
        </p15:guide>
        <p15:guide id="3" orient="horz" pos="41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and Content - 1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BE6FAC4-73A3-3D47-998D-1460A3226759}"/>
              </a:ext>
            </a:extLst>
          </p:cNvPr>
          <p:cNvSpPr>
            <a:spLocks noGrp="1"/>
          </p:cNvSpPr>
          <p:nvPr>
            <p:ph type="title" hasCustomPrompt="1"/>
          </p:nvPr>
        </p:nvSpPr>
        <p:spPr>
          <a:xfrm>
            <a:off x="350634" y="365125"/>
            <a:ext cx="11384166" cy="805949"/>
          </a:xfrm>
          <a:prstGeom prst="rect">
            <a:avLst/>
          </a:prstGeom>
        </p:spPr>
        <p:txBody>
          <a:bodyPr/>
          <a:lstStyle>
            <a:lvl1pPr>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two line style</a:t>
            </a:r>
          </a:p>
        </p:txBody>
      </p:sp>
      <p:sp>
        <p:nvSpPr>
          <p:cNvPr id="14" name="Content Placeholder 2">
            <a:extLst>
              <a:ext uri="{FF2B5EF4-FFF2-40B4-BE49-F238E27FC236}">
                <a16:creationId xmlns:a16="http://schemas.microsoft.com/office/drawing/2014/main" id="{E30DE79A-5857-6840-B7E9-26D2132DE7B9}"/>
              </a:ext>
            </a:extLst>
          </p:cNvPr>
          <p:cNvSpPr>
            <a:spLocks noGrp="1"/>
          </p:cNvSpPr>
          <p:nvPr>
            <p:ph sz="half" idx="1"/>
          </p:nvPr>
        </p:nvSpPr>
        <p:spPr>
          <a:xfrm>
            <a:off x="350635" y="1536867"/>
            <a:ext cx="11384165" cy="4351338"/>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E6F48B6D-CC3B-FB47-9CCB-830BF603645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70029" y="6127214"/>
            <a:ext cx="1399682" cy="699841"/>
          </a:xfrm>
          <a:prstGeom prst="rect">
            <a:avLst/>
          </a:prstGeom>
        </p:spPr>
      </p:pic>
      <p:cxnSp>
        <p:nvCxnSpPr>
          <p:cNvPr id="15" name="Straight Connector 14">
            <a:extLst>
              <a:ext uri="{FF2B5EF4-FFF2-40B4-BE49-F238E27FC236}">
                <a16:creationId xmlns:a16="http://schemas.microsoft.com/office/drawing/2014/main" id="{CE48E3CC-24E9-8C4D-8A37-A616C27848F3}"/>
              </a:ext>
            </a:extLst>
          </p:cNvPr>
          <p:cNvCxnSpPr>
            <a:cxnSpLocks/>
          </p:cNvCxnSpPr>
          <p:nvPr userDrawn="1"/>
        </p:nvCxnSpPr>
        <p:spPr>
          <a:xfrm>
            <a:off x="456538" y="1238243"/>
            <a:ext cx="11278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81D3037-C6F7-9F43-87EC-B0641D8DDF85}"/>
              </a:ext>
            </a:extLst>
          </p:cNvPr>
          <p:cNvSpPr/>
          <p:nvPr userDrawn="1"/>
        </p:nvSpPr>
        <p:spPr>
          <a:xfrm>
            <a:off x="465004" y="-1"/>
            <a:ext cx="857250" cy="928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577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504">
          <p15:clr>
            <a:srgbClr val="FBAE40"/>
          </p15:clr>
        </p15:guide>
        <p15:guide id="2" pos="288">
          <p15:clr>
            <a:srgbClr val="FBAE40"/>
          </p15:clr>
        </p15:guide>
        <p15:guide id="3" orient="horz" pos="41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0635" y="1536867"/>
            <a:ext cx="4678565" cy="4351338"/>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81118" y="1536867"/>
            <a:ext cx="4681728" cy="4351338"/>
          </a:xfrm>
          <a:prstGeom prst="rect">
            <a:avLst/>
          </a:prstGeom>
        </p:spPr>
        <p:txBody>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132D5A37-D03C-1E4F-9B87-750962AD3EE0}"/>
              </a:ext>
            </a:extLst>
          </p:cNvPr>
          <p:cNvSpPr>
            <a:spLocks noGrp="1"/>
          </p:cNvSpPr>
          <p:nvPr>
            <p:ph type="title" hasCustomPrompt="1"/>
          </p:nvPr>
        </p:nvSpPr>
        <p:spPr>
          <a:xfrm>
            <a:off x="350634" y="365125"/>
            <a:ext cx="11384166" cy="805949"/>
          </a:xfrm>
          <a:prstGeom prst="rect">
            <a:avLst/>
          </a:prstGeom>
        </p:spPr>
        <p:txBody>
          <a:bodyPr/>
          <a:lstStyle>
            <a:lvl1pPr>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4BA89F8A-3B1A-4147-A79E-B5E57BF3072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70029" y="6127214"/>
            <a:ext cx="1399682" cy="699841"/>
          </a:xfrm>
          <a:prstGeom prst="rect">
            <a:avLst/>
          </a:prstGeom>
        </p:spPr>
      </p:pic>
      <p:sp>
        <p:nvSpPr>
          <p:cNvPr id="12" name="Rectangle 11">
            <a:extLst>
              <a:ext uri="{FF2B5EF4-FFF2-40B4-BE49-F238E27FC236}">
                <a16:creationId xmlns:a16="http://schemas.microsoft.com/office/drawing/2014/main" id="{F3129086-BBE2-5D43-9855-088D023385BB}"/>
              </a:ext>
            </a:extLst>
          </p:cNvPr>
          <p:cNvSpPr/>
          <p:nvPr userDrawn="1"/>
        </p:nvSpPr>
        <p:spPr>
          <a:xfrm>
            <a:off x="465004" y="-1"/>
            <a:ext cx="857250" cy="928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3013D89-1EE5-134A-BC01-90C7ABA1DE87}"/>
              </a:ext>
            </a:extLst>
          </p:cNvPr>
          <p:cNvCxnSpPr>
            <a:cxnSpLocks/>
          </p:cNvCxnSpPr>
          <p:nvPr userDrawn="1"/>
        </p:nvCxnSpPr>
        <p:spPr>
          <a:xfrm>
            <a:off x="456538" y="874262"/>
            <a:ext cx="11278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6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C058B-B25D-8841-B499-064E005042A4}"/>
              </a:ext>
            </a:extLst>
          </p:cNvPr>
          <p:cNvSpPr>
            <a:spLocks noGrp="1"/>
          </p:cNvSpPr>
          <p:nvPr>
            <p:ph type="title" hasCustomPrompt="1"/>
          </p:nvPr>
        </p:nvSpPr>
        <p:spPr>
          <a:xfrm>
            <a:off x="350634" y="365125"/>
            <a:ext cx="11384166" cy="805949"/>
          </a:xfrm>
          <a:prstGeom prst="rect">
            <a:avLst/>
          </a:prstGeom>
        </p:spPr>
        <p:txBody>
          <a:bodyPr/>
          <a:lstStyle>
            <a:lvl1pPr>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998FC3B8-0A63-2047-B477-E2C68C3880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70029" y="6127214"/>
            <a:ext cx="1399682" cy="699841"/>
          </a:xfrm>
          <a:prstGeom prst="rect">
            <a:avLst/>
          </a:prstGeom>
        </p:spPr>
      </p:pic>
      <p:sp>
        <p:nvSpPr>
          <p:cNvPr id="10" name="Rectangle 9">
            <a:extLst>
              <a:ext uri="{FF2B5EF4-FFF2-40B4-BE49-F238E27FC236}">
                <a16:creationId xmlns:a16="http://schemas.microsoft.com/office/drawing/2014/main" id="{411CAF77-F2BE-EF40-A5C3-B83A339EF607}"/>
              </a:ext>
            </a:extLst>
          </p:cNvPr>
          <p:cNvSpPr/>
          <p:nvPr userDrawn="1"/>
        </p:nvSpPr>
        <p:spPr>
          <a:xfrm>
            <a:off x="465004" y="-1"/>
            <a:ext cx="857250" cy="928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4E8352C-6E1E-E941-BE8A-2AE7542ADAC0}"/>
              </a:ext>
            </a:extLst>
          </p:cNvPr>
          <p:cNvCxnSpPr>
            <a:cxnSpLocks/>
          </p:cNvCxnSpPr>
          <p:nvPr userDrawn="1"/>
        </p:nvCxnSpPr>
        <p:spPr>
          <a:xfrm>
            <a:off x="456538" y="874262"/>
            <a:ext cx="11278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7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288">
          <p15:clr>
            <a:srgbClr val="FBAE40"/>
          </p15:clr>
        </p15:guide>
        <p15:guide id="3" pos="73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499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Option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11432" y="2558006"/>
            <a:ext cx="5197976" cy="1345070"/>
          </a:xfrm>
        </p:spPr>
        <p:txBody>
          <a:bodyPr>
            <a:normAutofit/>
          </a:bodyPr>
          <a:lstStyle>
            <a:lvl1pPr algn="l">
              <a:defRPr sz="48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6415151" y="3679279"/>
            <a:ext cx="5197975" cy="1121274"/>
          </a:xfrm>
        </p:spPr>
        <p:txBody>
          <a:bodyPr>
            <a:normAutofit/>
          </a:bodyPr>
          <a:lstStyle>
            <a:lvl1pPr marL="0" indent="0" algn="l">
              <a:lnSpc>
                <a:spcPct val="100000"/>
              </a:lnSpc>
              <a:buNone/>
              <a:defRPr sz="28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 head</a:t>
            </a:r>
            <a:br>
              <a:rPr lang="en-US" dirty="0"/>
            </a:br>
            <a:r>
              <a:rPr lang="en-US" dirty="0"/>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6411433" y="5994746"/>
            <a:ext cx="5473345" cy="646331"/>
          </a:xfrm>
          <a:prstGeom prst="rect">
            <a:avLst/>
          </a:prstGeom>
          <a:noFill/>
        </p:spPr>
        <p:txBody>
          <a:bodyPr wrap="square" rtlCol="0">
            <a:spAutoFit/>
          </a:bodyPr>
          <a:lstStyle/>
          <a:p>
            <a:r>
              <a:rPr lang="en-US" sz="900" kern="1200" dirty="0">
                <a:solidFill>
                  <a:schemeClr val="tx1">
                    <a:lumMod val="60000"/>
                    <a:lumOff val="40000"/>
                  </a:schemeClr>
                </a:solidFill>
                <a:effectLst/>
                <a:latin typeface="+mn-lt"/>
                <a:ea typeface="+mn-ea"/>
                <a:cs typeface="+mn-cs"/>
              </a:rPr>
              <a:t>Source: 2022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425047" y="5241272"/>
            <a:ext cx="5184362" cy="371475"/>
          </a:xfrm>
        </p:spPr>
        <p:txBody>
          <a:bodyPr>
            <a:noAutofit/>
          </a:bodyPr>
          <a:lstStyle>
            <a:lvl1pPr marL="0" indent="0">
              <a:buNone/>
              <a:defRPr sz="2000" b="1">
                <a:solidFill>
                  <a:schemeClr val="tx1"/>
                </a:solidFill>
              </a:defRPr>
            </a:lvl1pPr>
          </a:lstStyle>
          <a:p>
            <a:pPr lvl="0"/>
            <a:r>
              <a:rPr lang="en-US" dirty="0"/>
              <a:t>Name  </a:t>
            </a:r>
            <a:r>
              <a:rPr lang="en-US" b="0" dirty="0"/>
              <a:t>|  Title</a:t>
            </a:r>
            <a:endParaRPr lang="en-US" dirty="0"/>
          </a:p>
        </p:txBody>
      </p:sp>
      <p:sp>
        <p:nvSpPr>
          <p:cNvPr id="8" name="Snip Single Corner Rectangle 7">
            <a:extLst>
              <a:ext uri="{FF2B5EF4-FFF2-40B4-BE49-F238E27FC236}">
                <a16:creationId xmlns:a16="http://schemas.microsoft.com/office/drawing/2014/main" id="{3A2EDAB2-0943-D144-8046-DA11FC3A0C60}"/>
              </a:ext>
            </a:extLst>
          </p:cNvPr>
          <p:cNvSpPr/>
          <p:nvPr userDrawn="1"/>
        </p:nvSpPr>
        <p:spPr>
          <a:xfrm rot="16200000">
            <a:off x="-250518" y="223283"/>
            <a:ext cx="6858004" cy="6411430"/>
          </a:xfrm>
          <a:custGeom>
            <a:avLst/>
            <a:gdLst>
              <a:gd name="connsiteX0" fmla="*/ 0 w 6858003"/>
              <a:gd name="connsiteY0" fmla="*/ 0 h 5259964"/>
              <a:gd name="connsiteX1" fmla="*/ 5981325 w 6858003"/>
              <a:gd name="connsiteY1" fmla="*/ 0 h 5259964"/>
              <a:gd name="connsiteX2" fmla="*/ 6858003 w 6858003"/>
              <a:gd name="connsiteY2" fmla="*/ 876678 h 5259964"/>
              <a:gd name="connsiteX3" fmla="*/ 6858003 w 6858003"/>
              <a:gd name="connsiteY3" fmla="*/ 5259964 h 5259964"/>
              <a:gd name="connsiteX4" fmla="*/ 0 w 6858003"/>
              <a:gd name="connsiteY4" fmla="*/ 5259964 h 5259964"/>
              <a:gd name="connsiteX5" fmla="*/ 0 w 6858003"/>
              <a:gd name="connsiteY5" fmla="*/ 0 h 5259964"/>
              <a:gd name="connsiteX0" fmla="*/ 0 w 6858004"/>
              <a:gd name="connsiteY0" fmla="*/ 0 h 6411430"/>
              <a:gd name="connsiteX1" fmla="*/ 5981326 w 6858004"/>
              <a:gd name="connsiteY1" fmla="*/ 1151466 h 6411430"/>
              <a:gd name="connsiteX2" fmla="*/ 6858004 w 6858004"/>
              <a:gd name="connsiteY2" fmla="*/ 2028144 h 6411430"/>
              <a:gd name="connsiteX3" fmla="*/ 6858004 w 6858004"/>
              <a:gd name="connsiteY3" fmla="*/ 6411430 h 6411430"/>
              <a:gd name="connsiteX4" fmla="*/ 1 w 6858004"/>
              <a:gd name="connsiteY4" fmla="*/ 6411430 h 6411430"/>
              <a:gd name="connsiteX5" fmla="*/ 0 w 6858004"/>
              <a:gd name="connsiteY5" fmla="*/ 0 h 6411430"/>
              <a:gd name="connsiteX0" fmla="*/ 0 w 6858004"/>
              <a:gd name="connsiteY0" fmla="*/ 0 h 6411430"/>
              <a:gd name="connsiteX1" fmla="*/ 1951193 w 6858004"/>
              <a:gd name="connsiteY1" fmla="*/ 152400 h 6411430"/>
              <a:gd name="connsiteX2" fmla="*/ 6858004 w 6858004"/>
              <a:gd name="connsiteY2" fmla="*/ 2028144 h 6411430"/>
              <a:gd name="connsiteX3" fmla="*/ 6858004 w 6858004"/>
              <a:gd name="connsiteY3" fmla="*/ 6411430 h 6411430"/>
              <a:gd name="connsiteX4" fmla="*/ 1 w 6858004"/>
              <a:gd name="connsiteY4" fmla="*/ 6411430 h 6411430"/>
              <a:gd name="connsiteX5" fmla="*/ 0 w 6858004"/>
              <a:gd name="connsiteY5" fmla="*/ 0 h 6411430"/>
              <a:gd name="connsiteX0" fmla="*/ 0 w 6858004"/>
              <a:gd name="connsiteY0" fmla="*/ 0 h 6411430"/>
              <a:gd name="connsiteX1" fmla="*/ 1189193 w 6858004"/>
              <a:gd name="connsiteY1" fmla="*/ 0 h 6411430"/>
              <a:gd name="connsiteX2" fmla="*/ 6858004 w 6858004"/>
              <a:gd name="connsiteY2" fmla="*/ 2028144 h 6411430"/>
              <a:gd name="connsiteX3" fmla="*/ 6858004 w 6858004"/>
              <a:gd name="connsiteY3" fmla="*/ 6411430 h 6411430"/>
              <a:gd name="connsiteX4" fmla="*/ 1 w 6858004"/>
              <a:gd name="connsiteY4" fmla="*/ 6411430 h 6411430"/>
              <a:gd name="connsiteX5" fmla="*/ 0 w 6858004"/>
              <a:gd name="connsiteY5" fmla="*/ 0 h 6411430"/>
              <a:gd name="connsiteX0" fmla="*/ 0 w 6858004"/>
              <a:gd name="connsiteY0" fmla="*/ 0 h 6411430"/>
              <a:gd name="connsiteX1" fmla="*/ 1189193 w 6858004"/>
              <a:gd name="connsiteY1" fmla="*/ 0 h 6411430"/>
              <a:gd name="connsiteX2" fmla="*/ 6858004 w 6858004"/>
              <a:gd name="connsiteY2" fmla="*/ 2028144 h 6411430"/>
              <a:gd name="connsiteX3" fmla="*/ 6858004 w 6858004"/>
              <a:gd name="connsiteY3" fmla="*/ 6411430 h 6411430"/>
              <a:gd name="connsiteX4" fmla="*/ 1 w 6858004"/>
              <a:gd name="connsiteY4" fmla="*/ 3956097 h 6411430"/>
              <a:gd name="connsiteX5" fmla="*/ 0 w 6858004"/>
              <a:gd name="connsiteY5" fmla="*/ 0 h 6411430"/>
              <a:gd name="connsiteX0" fmla="*/ 0 w 6858004"/>
              <a:gd name="connsiteY0" fmla="*/ 0 h 6411430"/>
              <a:gd name="connsiteX1" fmla="*/ 1189193 w 6858004"/>
              <a:gd name="connsiteY1" fmla="*/ 0 h 6411430"/>
              <a:gd name="connsiteX2" fmla="*/ 6858004 w 6858004"/>
              <a:gd name="connsiteY2" fmla="*/ 2028144 h 6411430"/>
              <a:gd name="connsiteX3" fmla="*/ 6858004 w 6858004"/>
              <a:gd name="connsiteY3" fmla="*/ 6411430 h 6411430"/>
              <a:gd name="connsiteX4" fmla="*/ 16935 w 6858004"/>
              <a:gd name="connsiteY4" fmla="*/ 3448097 h 6411430"/>
              <a:gd name="connsiteX5" fmla="*/ 0 w 6858004"/>
              <a:gd name="connsiteY5" fmla="*/ 0 h 6411430"/>
              <a:gd name="connsiteX0" fmla="*/ 0 w 6858004"/>
              <a:gd name="connsiteY0" fmla="*/ 0 h 6411430"/>
              <a:gd name="connsiteX1" fmla="*/ 1189193 w 6858004"/>
              <a:gd name="connsiteY1" fmla="*/ 0 h 6411430"/>
              <a:gd name="connsiteX2" fmla="*/ 6858004 w 6858004"/>
              <a:gd name="connsiteY2" fmla="*/ 2028144 h 6411430"/>
              <a:gd name="connsiteX3" fmla="*/ 6858004 w 6858004"/>
              <a:gd name="connsiteY3" fmla="*/ 6411430 h 6411430"/>
              <a:gd name="connsiteX4" fmla="*/ 2 w 6858004"/>
              <a:gd name="connsiteY4" fmla="*/ 3973030 h 6411430"/>
              <a:gd name="connsiteX5" fmla="*/ 0 w 6858004"/>
              <a:gd name="connsiteY5" fmla="*/ 0 h 64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4" h="6411430">
                <a:moveTo>
                  <a:pt x="0" y="0"/>
                </a:moveTo>
                <a:lnTo>
                  <a:pt x="1189193" y="0"/>
                </a:lnTo>
                <a:lnTo>
                  <a:pt x="6858004" y="2028144"/>
                </a:lnTo>
                <a:lnTo>
                  <a:pt x="6858004" y="6411430"/>
                </a:lnTo>
                <a:lnTo>
                  <a:pt x="2" y="3973030"/>
                </a:lnTo>
                <a:cubicBezTo>
                  <a:pt x="2" y="1835887"/>
                  <a:pt x="0" y="2137143"/>
                  <a:pt x="0" y="0"/>
                </a:cubicBez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678CC7F3-E630-4143-BA53-2A9E03A0716E}"/>
              </a:ext>
            </a:extLst>
          </p:cNvPr>
          <p:cNvSpPr/>
          <p:nvPr userDrawn="1"/>
        </p:nvSpPr>
        <p:spPr>
          <a:xfrm flipV="1">
            <a:off x="1" y="0"/>
            <a:ext cx="1574800" cy="4453467"/>
          </a:xfrm>
          <a:custGeom>
            <a:avLst/>
            <a:gdLst>
              <a:gd name="connsiteX0" fmla="*/ 0 w 1439333"/>
              <a:gd name="connsiteY0" fmla="*/ 4453467 h 4453467"/>
              <a:gd name="connsiteX1" fmla="*/ 0 w 1439333"/>
              <a:gd name="connsiteY1" fmla="*/ 0 h 4453467"/>
              <a:gd name="connsiteX2" fmla="*/ 1439333 w 1439333"/>
              <a:gd name="connsiteY2" fmla="*/ 4453467 h 4453467"/>
              <a:gd name="connsiteX3" fmla="*/ 0 w 1439333"/>
              <a:gd name="connsiteY3" fmla="*/ 4453467 h 4453467"/>
              <a:gd name="connsiteX0" fmla="*/ 0 w 1574800"/>
              <a:gd name="connsiteY0" fmla="*/ 4453467 h 4453467"/>
              <a:gd name="connsiteX1" fmla="*/ 0 w 1574800"/>
              <a:gd name="connsiteY1" fmla="*/ 0 h 4453467"/>
              <a:gd name="connsiteX2" fmla="*/ 1574800 w 1574800"/>
              <a:gd name="connsiteY2" fmla="*/ 4453467 h 4453467"/>
              <a:gd name="connsiteX3" fmla="*/ 0 w 1574800"/>
              <a:gd name="connsiteY3" fmla="*/ 4453467 h 4453467"/>
            </a:gdLst>
            <a:ahLst/>
            <a:cxnLst>
              <a:cxn ang="0">
                <a:pos x="connsiteX0" y="connsiteY0"/>
              </a:cxn>
              <a:cxn ang="0">
                <a:pos x="connsiteX1" y="connsiteY1"/>
              </a:cxn>
              <a:cxn ang="0">
                <a:pos x="connsiteX2" y="connsiteY2"/>
              </a:cxn>
              <a:cxn ang="0">
                <a:pos x="connsiteX3" y="connsiteY3"/>
              </a:cxn>
            </a:cxnLst>
            <a:rect l="l" t="t" r="r" b="b"/>
            <a:pathLst>
              <a:path w="1574800" h="4453467">
                <a:moveTo>
                  <a:pt x="0" y="4453467"/>
                </a:moveTo>
                <a:lnTo>
                  <a:pt x="0" y="0"/>
                </a:lnTo>
                <a:lnTo>
                  <a:pt x="1574800" y="4453467"/>
                </a:lnTo>
                <a:lnTo>
                  <a:pt x="0" y="4453467"/>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6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dirty="0"/>
              <a:t>Click icon to add chart</a:t>
            </a:r>
          </a:p>
        </p:txBody>
      </p:sp>
      <p:sp>
        <p:nvSpPr>
          <p:cNvPr id="9"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dirty="0"/>
              <a:t>Title</a:t>
            </a:r>
            <a:endParaRPr lang="en-GB" dirty="0"/>
          </a:p>
        </p:txBody>
      </p:sp>
      <p:sp>
        <p:nvSpPr>
          <p:cNvPr id="10"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dirty="0"/>
              <a:t>Strapline</a:t>
            </a:r>
          </a:p>
        </p:txBody>
      </p:sp>
      <p:sp>
        <p:nvSpPr>
          <p:cNvPr id="15" name="TextBox 14">
            <a:extLst>
              <a:ext uri="{FF2B5EF4-FFF2-40B4-BE49-F238E27FC236}">
                <a16:creationId xmlns:a16="http://schemas.microsoft.com/office/drawing/2014/main" id="{8D1CD48B-3AEB-BE41-A129-ABCFA5E8C911}"/>
              </a:ext>
            </a:extLst>
          </p:cNvPr>
          <p:cNvSpPr txBox="1"/>
          <p:nvPr userDrawn="1"/>
        </p:nvSpPr>
        <p:spPr>
          <a:xfrm>
            <a:off x="482712" y="6389493"/>
            <a:ext cx="11069208" cy="230832"/>
          </a:xfrm>
          <a:prstGeom prst="rect">
            <a:avLst/>
          </a:prstGeom>
          <a:noFill/>
        </p:spPr>
        <p:txBody>
          <a:bodyPr wrap="square" rtlCol="0">
            <a:spAutoFit/>
          </a:bodyPr>
          <a:lstStyle/>
          <a:p>
            <a:pPr algn="r"/>
            <a:r>
              <a:rPr lang="en-US" sz="900" b="0" dirty="0">
                <a:solidFill>
                  <a:schemeClr val="bg1">
                    <a:lumMod val="50000"/>
                  </a:schemeClr>
                </a:solidFill>
              </a:rPr>
              <a:t>﻿</a:t>
            </a:r>
            <a:r>
              <a:rPr lang="en-US" sz="900" b="0" dirty="0">
                <a:solidFill>
                  <a:schemeClr val="tx1">
                    <a:lumMod val="60000"/>
                    <a:lumOff val="40000"/>
                  </a:schemeClr>
                </a:solidFill>
              </a:rPr>
              <a:t>Source</a:t>
            </a:r>
            <a:r>
              <a:rPr lang="en-US" sz="900" b="0" dirty="0">
                <a:solidFill>
                  <a:schemeClr val="bg1">
                    <a:lumMod val="50000"/>
                  </a:schemeClr>
                </a:solidFill>
              </a:rPr>
              <a:t>: STR. 2022 © CoStar Group</a:t>
            </a:r>
          </a:p>
        </p:txBody>
      </p:sp>
    </p:spTree>
    <p:extLst>
      <p:ext uri="{BB962C8B-B14F-4D97-AF65-F5344CB8AC3E}">
        <p14:creationId xmlns:p14="http://schemas.microsoft.com/office/powerpoint/2010/main" val="173375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dirty="0"/>
              <a:t>Title</a:t>
            </a:r>
            <a:endParaRPr lang="en-GB" dirty="0"/>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dirty="0"/>
              <a:t>Strapline</a:t>
            </a:r>
          </a:p>
        </p:txBody>
      </p:sp>
      <p:sp>
        <p:nvSpPr>
          <p:cNvPr id="10" name="Text Placeholder 7"/>
          <p:cNvSpPr>
            <a:spLocks noGrp="1"/>
          </p:cNvSpPr>
          <p:nvPr>
            <p:ph type="body" sz="quarter" idx="14" hasCustomPrompt="1"/>
          </p:nvPr>
        </p:nvSpPr>
        <p:spPr>
          <a:xfrm>
            <a:off x="576000" y="1094920"/>
            <a:ext cx="9783851" cy="331946"/>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dirty="0"/>
              <a:t>Strapline</a:t>
            </a:r>
          </a:p>
        </p:txBody>
      </p:sp>
      <p:sp>
        <p:nvSpPr>
          <p:cNvPr id="13" name="TextBox 12">
            <a:extLst>
              <a:ext uri="{FF2B5EF4-FFF2-40B4-BE49-F238E27FC236}">
                <a16:creationId xmlns:a16="http://schemas.microsoft.com/office/drawing/2014/main" id="{A9F24F1F-606A-1E4F-9BC2-0948035B8EEA}"/>
              </a:ext>
            </a:extLst>
          </p:cNvPr>
          <p:cNvSpPr txBox="1"/>
          <p:nvPr userDrawn="1"/>
        </p:nvSpPr>
        <p:spPr>
          <a:xfrm>
            <a:off x="482712" y="6389493"/>
            <a:ext cx="11069208" cy="230832"/>
          </a:xfrm>
          <a:prstGeom prst="rect">
            <a:avLst/>
          </a:prstGeom>
          <a:noFill/>
        </p:spPr>
        <p:txBody>
          <a:bodyPr wrap="square" rtlCol="0">
            <a:spAutoFit/>
          </a:bodyPr>
          <a:lstStyle/>
          <a:p>
            <a:pPr algn="r"/>
            <a:r>
              <a:rPr lang="en-US" sz="900" b="0" dirty="0">
                <a:solidFill>
                  <a:schemeClr val="bg1">
                    <a:lumMod val="50000"/>
                  </a:schemeClr>
                </a:solidFill>
              </a:rPr>
              <a:t>﻿</a:t>
            </a:r>
            <a:r>
              <a:rPr lang="en-US" sz="900" b="0" dirty="0">
                <a:solidFill>
                  <a:schemeClr val="tx1">
                    <a:lumMod val="60000"/>
                    <a:lumOff val="40000"/>
                  </a:schemeClr>
                </a:solidFill>
              </a:rPr>
              <a:t>Source</a:t>
            </a:r>
            <a:r>
              <a:rPr lang="en-US" sz="900" b="0" dirty="0">
                <a:solidFill>
                  <a:schemeClr val="bg1">
                    <a:lumMod val="50000"/>
                  </a:schemeClr>
                </a:solidFill>
              </a:rPr>
              <a:t>: STR. 2022 © CoStar Group</a:t>
            </a:r>
          </a:p>
        </p:txBody>
      </p:sp>
    </p:spTree>
    <p:extLst>
      <p:ext uri="{BB962C8B-B14F-4D97-AF65-F5344CB8AC3E}">
        <p14:creationId xmlns:p14="http://schemas.microsoft.com/office/powerpoint/2010/main" val="344028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8FC3B8-0A63-2047-B477-E2C68C3880E8}"/>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10470029" y="6127214"/>
            <a:ext cx="1399682" cy="699841"/>
          </a:xfrm>
          <a:prstGeom prst="rect">
            <a:avLst/>
          </a:prstGeom>
        </p:spPr>
      </p:pic>
    </p:spTree>
    <p:extLst>
      <p:ext uri="{BB962C8B-B14F-4D97-AF65-F5344CB8AC3E}">
        <p14:creationId xmlns:p14="http://schemas.microsoft.com/office/powerpoint/2010/main" val="1483239884"/>
      </p:ext>
    </p:extLst>
  </p:cSld>
  <p:clrMap bg1="lt1" tx1="dk1" bg2="lt2" tx2="dk2" accent1="accent1" accent2="accent2" accent3="accent3" accent4="accent4" accent5="accent5" accent6="accent6" hlink="hlink" folHlink="folHlink"/>
  <p:sldLayoutIdLst>
    <p:sldLayoutId id="2147483731" r:id="rId1"/>
    <p:sldLayoutId id="2147483737" r:id="rId2"/>
    <p:sldLayoutId id="2147483742" r:id="rId3"/>
    <p:sldLayoutId id="2147483738" r:id="rId4"/>
    <p:sldLayoutId id="2147483739" r:id="rId5"/>
    <p:sldLayoutId id="2147483743"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rial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Second level</a:t>
            </a:r>
          </a:p>
          <a:p>
            <a:pPr lvl="1"/>
            <a:r>
              <a:rPr lang="en-US" dirty="0"/>
              <a:t>Headline</a:t>
            </a:r>
          </a:p>
          <a:p>
            <a:pPr lvl="2"/>
            <a:r>
              <a:rPr lang="en-US" dirty="0"/>
              <a:t>Body copy</a:t>
            </a:r>
          </a:p>
          <a:p>
            <a:pPr lvl="3"/>
            <a:endParaRPr lang="en-US" dirty="0"/>
          </a:p>
        </p:txBody>
      </p:sp>
      <p:sp>
        <p:nvSpPr>
          <p:cNvPr id="4" name="Slide Number Placeholder 3">
            <a:extLst>
              <a:ext uri="{FF2B5EF4-FFF2-40B4-BE49-F238E27FC236}">
                <a16:creationId xmlns:a16="http://schemas.microsoft.com/office/drawing/2014/main" id="{74E6EAAF-E60A-B541-AC83-D35F7278A929}"/>
              </a:ext>
            </a:extLst>
          </p:cNvPr>
          <p:cNvSpPr>
            <a:spLocks noGrp="1"/>
          </p:cNvSpPr>
          <p:nvPr>
            <p:ph type="sldNum" sz="quarter" idx="4"/>
          </p:nvPr>
        </p:nvSpPr>
        <p:spPr>
          <a:xfrm>
            <a:off x="11345601" y="6412376"/>
            <a:ext cx="473598" cy="185724"/>
          </a:xfrm>
          <a:prstGeom prst="rect">
            <a:avLst/>
          </a:prstGeom>
        </p:spPr>
        <p:txBody>
          <a:bodyPr vert="horz" lIns="91440" tIns="45720" rIns="91440" bIns="45720" rtlCol="0" anchor="ctr"/>
          <a:lstStyle>
            <a:lvl1pPr algn="r">
              <a:defRPr sz="900">
                <a:solidFill>
                  <a:schemeClr val="tx1">
                    <a:lumMod val="60000"/>
                    <a:lumOff val="40000"/>
                  </a:schemeClr>
                </a:solidFill>
              </a:defRPr>
            </a:lvl1pPr>
          </a:lstStyle>
          <a:p>
            <a:fld id="{32413461-4BB7-634E-A64C-F44C59018A3C}" type="slidenum">
              <a:rPr lang="en-US" smtClean="0"/>
              <a:pPr/>
              <a:t>‹#›</a:t>
            </a:fld>
            <a:endParaRPr lang="en-US" dirty="0"/>
          </a:p>
        </p:txBody>
      </p:sp>
      <p:pic>
        <p:nvPicPr>
          <p:cNvPr id="5" name="Picture 4">
            <a:extLst>
              <a:ext uri="{FF2B5EF4-FFF2-40B4-BE49-F238E27FC236}">
                <a16:creationId xmlns:a16="http://schemas.microsoft.com/office/drawing/2014/main" id="{AAFFC6FF-2391-4F32-B3C1-F58A88235A71}"/>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0470029" y="6127214"/>
            <a:ext cx="1399682" cy="699841"/>
          </a:xfrm>
          <a:prstGeom prst="rect">
            <a:avLst/>
          </a:prstGeom>
        </p:spPr>
      </p:pic>
    </p:spTree>
    <p:extLst>
      <p:ext uri="{BB962C8B-B14F-4D97-AF65-F5344CB8AC3E}">
        <p14:creationId xmlns:p14="http://schemas.microsoft.com/office/powerpoint/2010/main" val="15439255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chart" Target="../charts/chart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chart" Target="../charts/chart21.xml"/><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chart" Target="../charts/chart22.xml"/></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24.xml"/></Relationships>
</file>

<file path=ppt/slides/_rels/slide2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chart" Target="../charts/chart26.xml"/></Relationships>
</file>

<file path=ppt/slides/_rels/slide2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chart" Target="../charts/char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chart" Target="../charts/chart33.xml"/></Relationships>
</file>

<file path=ppt/slides/_rels/slide3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chart" Target="../charts/chart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chart" Target="../charts/chart39.xml"/></Relationships>
</file>

<file path=ppt/slides/_rels/slide4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chart" Target="../charts/chart42.xml"/></Relationships>
</file>

<file path=ppt/slides/_rels/slide4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2E1D1F4-DA68-F71D-145E-210AB7EC5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3772" y="0"/>
            <a:ext cx="3018972"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1"/>
          <p:cNvSpPr txBox="1">
            <a:spLocks/>
          </p:cNvSpPr>
          <p:nvPr/>
        </p:nvSpPr>
        <p:spPr>
          <a:xfrm>
            <a:off x="783770" y="669319"/>
            <a:ext cx="3018973" cy="27843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cap="all" dirty="0">
                <a:solidFill>
                  <a:srgbClr val="0555B5">
                    <a:lumMod val="75000"/>
                  </a:srgbClr>
                </a:solidFill>
                <a:latin typeface="Century Gothic" panose="020B0502020202020204" pitchFamily="34" charset="0"/>
              </a:rPr>
              <a:t>State of the Mid-Atlantic</a:t>
            </a:r>
          </a:p>
          <a:p>
            <a:pPr algn="ctr"/>
            <a:r>
              <a:rPr lang="en-US" sz="3200" cap="all" dirty="0">
                <a:solidFill>
                  <a:srgbClr val="0555B5">
                    <a:lumMod val="75000"/>
                  </a:srgbClr>
                </a:solidFill>
                <a:latin typeface="Century Gothic" panose="020B0502020202020204" pitchFamily="34" charset="0"/>
              </a:rPr>
              <a:t>Market</a:t>
            </a:r>
          </a:p>
        </p:txBody>
      </p:sp>
      <p:pic>
        <p:nvPicPr>
          <p:cNvPr id="5" name="Picture 4">
            <a:extLst>
              <a:ext uri="{FF2B5EF4-FFF2-40B4-BE49-F238E27FC236}">
                <a16:creationId xmlns:a16="http://schemas.microsoft.com/office/drawing/2014/main" id="{013E13E6-A4E7-1A47-A9FB-EC073F785F2D}"/>
              </a:ext>
            </a:extLst>
          </p:cNvPr>
          <p:cNvPicPr/>
          <p:nvPr/>
        </p:nvPicPr>
        <p:blipFill>
          <a:blip r:embed="rId4"/>
          <a:stretch>
            <a:fillRect/>
          </a:stretch>
        </p:blipFill>
        <p:spPr>
          <a:xfrm>
            <a:off x="1214501" y="5938435"/>
            <a:ext cx="2157507" cy="581900"/>
          </a:xfrm>
          <a:prstGeom prst="rect">
            <a:avLst/>
          </a:prstGeom>
        </p:spPr>
      </p:pic>
      <p:sp>
        <p:nvSpPr>
          <p:cNvPr id="8" name="Text Placeholder 1">
            <a:extLst>
              <a:ext uri="{FF2B5EF4-FFF2-40B4-BE49-F238E27FC236}">
                <a16:creationId xmlns:a16="http://schemas.microsoft.com/office/drawing/2014/main" id="{D9DFB422-512A-4B30-B4EC-BFA6198A8119}"/>
              </a:ext>
            </a:extLst>
          </p:cNvPr>
          <p:cNvSpPr txBox="1">
            <a:spLocks/>
          </p:cNvSpPr>
          <p:nvPr/>
        </p:nvSpPr>
        <p:spPr>
          <a:xfrm>
            <a:off x="783772" y="3881231"/>
            <a:ext cx="3018973" cy="81481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3200" cap="all" dirty="0">
              <a:solidFill>
                <a:srgbClr val="0555B5">
                  <a:lumMod val="75000"/>
                </a:srgbClr>
              </a:solidFill>
              <a:latin typeface="Century Gothic" panose="020B0502020202020204" pitchFamily="34" charset="0"/>
            </a:endParaRPr>
          </a:p>
          <a:p>
            <a:pPr algn="ctr"/>
            <a:r>
              <a:rPr lang="en-US" sz="3200" cap="all" dirty="0">
                <a:solidFill>
                  <a:srgbClr val="0555B5">
                    <a:lumMod val="75000"/>
                  </a:srgbClr>
                </a:solidFill>
                <a:latin typeface="Century Gothic" panose="020B0502020202020204" pitchFamily="34" charset="0"/>
              </a:rPr>
              <a:t>October 2022</a:t>
            </a:r>
          </a:p>
        </p:txBody>
      </p:sp>
    </p:spTree>
    <p:extLst>
      <p:ext uri="{BB962C8B-B14F-4D97-AF65-F5344CB8AC3E}">
        <p14:creationId xmlns:p14="http://schemas.microsoft.com/office/powerpoint/2010/main" val="3488841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Office Vacancy Change Since 20Q1, Mid-Atlantic</a:t>
            </a:r>
          </a:p>
        </p:txBody>
      </p:sp>
      <p:graphicFrame>
        <p:nvGraphicFramePr>
          <p:cNvPr id="11" name="Chart 10">
            <a:extLst>
              <a:ext uri="{FF2B5EF4-FFF2-40B4-BE49-F238E27FC236}">
                <a16:creationId xmlns:a16="http://schemas.microsoft.com/office/drawing/2014/main" id="{FA1DCAA8-1A16-E30A-A83A-00D2BF696A9C}"/>
              </a:ext>
            </a:extLst>
          </p:cNvPr>
          <p:cNvGraphicFramePr>
            <a:graphicFrameLocks/>
          </p:cNvGraphicFramePr>
          <p:nvPr>
            <p:extLst>
              <p:ext uri="{D42A27DB-BD31-4B8C-83A1-F6EECF244321}">
                <p14:modId xmlns:p14="http://schemas.microsoft.com/office/powerpoint/2010/main" val="3414475685"/>
              </p:ext>
            </p:extLst>
          </p:nvPr>
        </p:nvGraphicFramePr>
        <p:xfrm>
          <a:off x="457200" y="893135"/>
          <a:ext cx="5638800" cy="577436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50C2D5A-191A-3ED7-D17B-9113AFFE0A10}"/>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graphicFrame>
        <p:nvGraphicFramePr>
          <p:cNvPr id="5" name="Chart 4">
            <a:extLst>
              <a:ext uri="{FF2B5EF4-FFF2-40B4-BE49-F238E27FC236}">
                <a16:creationId xmlns:a16="http://schemas.microsoft.com/office/drawing/2014/main" id="{0DC095C6-F736-C976-2ECB-5CD77D169B00}"/>
              </a:ext>
            </a:extLst>
          </p:cNvPr>
          <p:cNvGraphicFramePr>
            <a:graphicFrameLocks/>
          </p:cNvGraphicFramePr>
          <p:nvPr>
            <p:extLst>
              <p:ext uri="{D42A27DB-BD31-4B8C-83A1-F6EECF244321}">
                <p14:modId xmlns:p14="http://schemas.microsoft.com/office/powerpoint/2010/main" val="1773954985"/>
              </p:ext>
            </p:extLst>
          </p:nvPr>
        </p:nvGraphicFramePr>
        <p:xfrm>
          <a:off x="6096000" y="893135"/>
          <a:ext cx="5638800" cy="577436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56778E8B-6EF5-F504-988E-EB348CD8DCA9}"/>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1246800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The Under-Construction Pipeline Remains Active, But Cooling</a:t>
            </a:r>
          </a:p>
        </p:txBody>
      </p:sp>
      <p:graphicFrame>
        <p:nvGraphicFramePr>
          <p:cNvPr id="16" name="Chart 15">
            <a:extLst>
              <a:ext uri="{FF2B5EF4-FFF2-40B4-BE49-F238E27FC236}">
                <a16:creationId xmlns:a16="http://schemas.microsoft.com/office/drawing/2014/main" id="{F74CE276-062C-4C4C-9660-7151F14DF582}"/>
              </a:ext>
            </a:extLst>
          </p:cNvPr>
          <p:cNvGraphicFramePr>
            <a:graphicFrameLocks/>
          </p:cNvGraphicFramePr>
          <p:nvPr>
            <p:extLst>
              <p:ext uri="{D42A27DB-BD31-4B8C-83A1-F6EECF244321}">
                <p14:modId xmlns:p14="http://schemas.microsoft.com/office/powerpoint/2010/main" val="912849112"/>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825BBA6-A8B9-08B1-32F1-A13EB4876C7D}"/>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3" name="TextBox 2">
            <a:extLst>
              <a:ext uri="{FF2B5EF4-FFF2-40B4-BE49-F238E27FC236}">
                <a16:creationId xmlns:a16="http://schemas.microsoft.com/office/drawing/2014/main" id="{DF37EEBF-6AFC-AC18-F42F-7B7BE3DAFB4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2126038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Under Construction As Share of Inventory</a:t>
            </a:r>
          </a:p>
        </p:txBody>
      </p:sp>
      <p:graphicFrame>
        <p:nvGraphicFramePr>
          <p:cNvPr id="11" name="Chart 10">
            <a:extLst>
              <a:ext uri="{FF2B5EF4-FFF2-40B4-BE49-F238E27FC236}">
                <a16:creationId xmlns:a16="http://schemas.microsoft.com/office/drawing/2014/main" id="{A70D1770-533A-4D0E-A1B9-0C0114F91B81}"/>
              </a:ext>
            </a:extLst>
          </p:cNvPr>
          <p:cNvGraphicFramePr>
            <a:graphicFrameLocks/>
          </p:cNvGraphicFramePr>
          <p:nvPr>
            <p:extLst>
              <p:ext uri="{D42A27DB-BD31-4B8C-83A1-F6EECF244321}">
                <p14:modId xmlns:p14="http://schemas.microsoft.com/office/powerpoint/2010/main" val="2369862732"/>
              </p:ext>
            </p:extLst>
          </p:nvPr>
        </p:nvGraphicFramePr>
        <p:xfrm>
          <a:off x="457200" y="942975"/>
          <a:ext cx="11277600" cy="57245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79158B6-BE92-C910-45F3-FA5CCF54C6D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4" name="TextBox 3">
            <a:extLst>
              <a:ext uri="{FF2B5EF4-FFF2-40B4-BE49-F238E27FC236}">
                <a16:creationId xmlns:a16="http://schemas.microsoft.com/office/drawing/2014/main" id="{62B70539-548C-8B00-661F-E0DC9A870023}"/>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1997639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Office Development Concentrated In Large Metros</a:t>
            </a:r>
          </a:p>
        </p:txBody>
      </p:sp>
      <p:sp>
        <p:nvSpPr>
          <p:cNvPr id="3" name="TextBox 2">
            <a:extLst>
              <a:ext uri="{FF2B5EF4-FFF2-40B4-BE49-F238E27FC236}">
                <a16:creationId xmlns:a16="http://schemas.microsoft.com/office/drawing/2014/main" id="{879158B6-BE92-C910-45F3-FA5CCF54C6D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4" name="TextBox 3">
            <a:extLst>
              <a:ext uri="{FF2B5EF4-FFF2-40B4-BE49-F238E27FC236}">
                <a16:creationId xmlns:a16="http://schemas.microsoft.com/office/drawing/2014/main" id="{62B70539-548C-8B00-661F-E0DC9A870023}"/>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pic>
        <p:nvPicPr>
          <p:cNvPr id="6" name="Picture 5">
            <a:extLst>
              <a:ext uri="{FF2B5EF4-FFF2-40B4-BE49-F238E27FC236}">
                <a16:creationId xmlns:a16="http://schemas.microsoft.com/office/drawing/2014/main" id="{DE24E2EA-C965-DF5B-5B02-BF305339DEE3}"/>
              </a:ext>
            </a:extLst>
          </p:cNvPr>
          <p:cNvPicPr>
            <a:picLocks noChangeAspect="1"/>
          </p:cNvPicPr>
          <p:nvPr/>
        </p:nvPicPr>
        <p:blipFill>
          <a:blip r:embed="rId3"/>
          <a:stretch>
            <a:fillRect/>
          </a:stretch>
        </p:blipFill>
        <p:spPr>
          <a:xfrm>
            <a:off x="2009717" y="995997"/>
            <a:ext cx="8172564" cy="5496878"/>
          </a:xfrm>
          <a:prstGeom prst="rect">
            <a:avLst/>
          </a:prstGeom>
        </p:spPr>
      </p:pic>
    </p:spTree>
    <p:extLst>
      <p:ext uri="{BB962C8B-B14F-4D97-AF65-F5344CB8AC3E}">
        <p14:creationId xmlns:p14="http://schemas.microsoft.com/office/powerpoint/2010/main" val="1513859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1C6C0E-D211-C947-8B95-3E346ADC851E}"/>
              </a:ext>
            </a:extLst>
          </p:cNvPr>
          <p:cNvGraphicFramePr/>
          <p:nvPr>
            <p:extLst>
              <p:ext uri="{D42A27DB-BD31-4B8C-83A1-F6EECF244321}">
                <p14:modId xmlns:p14="http://schemas.microsoft.com/office/powerpoint/2010/main" val="1550622475"/>
              </p:ext>
            </p:extLst>
          </p:nvPr>
        </p:nvGraphicFramePr>
        <p:xfrm>
          <a:off x="806950" y="0"/>
          <a:ext cx="10634472"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5A19E04-3D8B-D046-93CD-7A55E897E44B}"/>
              </a:ext>
            </a:extLst>
          </p:cNvPr>
          <p:cNvSpPr>
            <a:spLocks noGrp="1"/>
          </p:cNvSpPr>
          <p:nvPr>
            <p:ph type="title"/>
          </p:nvPr>
        </p:nvSpPr>
        <p:spPr>
          <a:xfrm>
            <a:off x="350634" y="365125"/>
            <a:ext cx="11384166" cy="805949"/>
          </a:xfrm>
          <a:prstGeom prst="rect">
            <a:avLst/>
          </a:prstGeom>
        </p:spPr>
        <p:txBody>
          <a:bodyPr/>
          <a:lstStyle/>
          <a:p>
            <a:r>
              <a:rPr lang="en-US" dirty="0"/>
              <a:t>Mid-Atlantic Office Rent Growth</a:t>
            </a:r>
            <a:endParaRPr lang="en-US" dirty="0">
              <a:solidFill>
                <a:srgbClr val="FF0000"/>
              </a:solidFill>
            </a:endParaRPr>
          </a:p>
        </p:txBody>
      </p:sp>
      <p:sp>
        <p:nvSpPr>
          <p:cNvPr id="5" name="TextBox 4">
            <a:extLst>
              <a:ext uri="{FF2B5EF4-FFF2-40B4-BE49-F238E27FC236}">
                <a16:creationId xmlns:a16="http://schemas.microsoft.com/office/drawing/2014/main" id="{A98A9A0B-EFAB-614E-A282-ACF458CB1326}"/>
              </a:ext>
            </a:extLst>
          </p:cNvPr>
          <p:cNvSpPr txBox="1"/>
          <p:nvPr/>
        </p:nvSpPr>
        <p:spPr>
          <a:xfrm rot="5400000">
            <a:off x="9728154" y="3335148"/>
            <a:ext cx="38338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YOY Change</a:t>
            </a:r>
          </a:p>
        </p:txBody>
      </p:sp>
      <p:sp>
        <p:nvSpPr>
          <p:cNvPr id="6" name="TextBox 5">
            <a:extLst>
              <a:ext uri="{FF2B5EF4-FFF2-40B4-BE49-F238E27FC236}">
                <a16:creationId xmlns:a16="http://schemas.microsoft.com/office/drawing/2014/main" id="{B4396BD7-5828-014D-A02A-3E0F55B25253}"/>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Same-Store Asking Rent/SF</a:t>
            </a:r>
          </a:p>
        </p:txBody>
      </p:sp>
      <p:sp>
        <p:nvSpPr>
          <p:cNvPr id="9" name="TextBox 8">
            <a:extLst>
              <a:ext uri="{FF2B5EF4-FFF2-40B4-BE49-F238E27FC236}">
                <a16:creationId xmlns:a16="http://schemas.microsoft.com/office/drawing/2014/main" id="{5014CE07-ACFE-45E4-91B3-EAD165DB5471}"/>
              </a:ext>
            </a:extLst>
          </p:cNvPr>
          <p:cNvSpPr txBox="1"/>
          <p:nvPr/>
        </p:nvSpPr>
        <p:spPr>
          <a:xfrm>
            <a:off x="10405163" y="5747660"/>
            <a:ext cx="561975" cy="276999"/>
          </a:xfrm>
          <a:prstGeom prst="rect">
            <a:avLst/>
          </a:prstGeom>
          <a:noFill/>
        </p:spPr>
        <p:txBody>
          <a:bodyPr wrap="square" rtlCol="0">
            <a:spAutoFit/>
          </a:bodyPr>
          <a:lstStyle/>
          <a:p>
            <a:r>
              <a:rPr lang="en-US" sz="1200" dirty="0"/>
              <a:t>*YTD</a:t>
            </a:r>
          </a:p>
        </p:txBody>
      </p:sp>
      <p:sp>
        <p:nvSpPr>
          <p:cNvPr id="4" name="TextBox 3">
            <a:extLst>
              <a:ext uri="{FF2B5EF4-FFF2-40B4-BE49-F238E27FC236}">
                <a16:creationId xmlns:a16="http://schemas.microsoft.com/office/drawing/2014/main" id="{FAEBFC86-3FB6-4133-3DB7-AB646AFAFF7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7" name="TextBox 6">
            <a:extLst>
              <a:ext uri="{FF2B5EF4-FFF2-40B4-BE49-F238E27FC236}">
                <a16:creationId xmlns:a16="http://schemas.microsoft.com/office/drawing/2014/main" id="{28008B29-9337-091C-A21A-922E3474D53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3425280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2724296263"/>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Mid-Atlantic Office Forecast</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5" name="TextBox 4">
            <a:extLst>
              <a:ext uri="{FF2B5EF4-FFF2-40B4-BE49-F238E27FC236}">
                <a16:creationId xmlns:a16="http://schemas.microsoft.com/office/drawing/2014/main" id="{A060386D-0A84-BE4F-71D8-FFE94969E206}"/>
              </a:ext>
            </a:extLst>
          </p:cNvPr>
          <p:cNvSpPr txBox="1"/>
          <p:nvPr/>
        </p:nvSpPr>
        <p:spPr>
          <a:xfrm>
            <a:off x="4538662" y="6579477"/>
            <a:ext cx="3114675" cy="276999"/>
          </a:xfrm>
          <a:prstGeom prst="rect">
            <a:avLst/>
          </a:prstGeom>
          <a:noFill/>
        </p:spPr>
        <p:txBody>
          <a:bodyPr wrap="square" rtlCol="0">
            <a:spAutoFit/>
          </a:bodyPr>
          <a:lstStyle/>
          <a:p>
            <a:r>
              <a:rPr lang="en-US" sz="1200" dirty="0"/>
              <a:t>Includes MD, DC, WV, VA, NC</a:t>
            </a:r>
          </a:p>
        </p:txBody>
      </p:sp>
      <p:cxnSp>
        <p:nvCxnSpPr>
          <p:cNvPr id="8" name="Straight Connector 7">
            <a:extLst>
              <a:ext uri="{FF2B5EF4-FFF2-40B4-BE49-F238E27FC236}">
                <a16:creationId xmlns:a16="http://schemas.microsoft.com/office/drawing/2014/main" id="{3D2AA167-812A-6C2D-6F0B-5253C8926744}"/>
              </a:ext>
            </a:extLst>
          </p:cNvPr>
          <p:cNvCxnSpPr>
            <a:cxnSpLocks/>
          </p:cNvCxnSpPr>
          <p:nvPr/>
        </p:nvCxnSpPr>
        <p:spPr>
          <a:xfrm>
            <a:off x="8535275" y="1352145"/>
            <a:ext cx="0" cy="43276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3">
            <a:extLst>
              <a:ext uri="{FF2B5EF4-FFF2-40B4-BE49-F238E27FC236}">
                <a16:creationId xmlns:a16="http://schemas.microsoft.com/office/drawing/2014/main" id="{1F822488-B8FB-2492-25F9-B4EA94CEAED6}"/>
              </a:ext>
            </a:extLst>
          </p:cNvPr>
          <p:cNvSpPr txBox="1"/>
          <p:nvPr/>
        </p:nvSpPr>
        <p:spPr>
          <a:xfrm>
            <a:off x="8535275" y="1280502"/>
            <a:ext cx="1039067"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Forecast</a:t>
            </a:r>
          </a:p>
        </p:txBody>
      </p:sp>
    </p:spTree>
    <p:custDataLst>
      <p:tags r:id="rId1"/>
    </p:custDataLst>
    <p:extLst>
      <p:ext uri="{BB962C8B-B14F-4D97-AF65-F5344CB8AC3E}">
        <p14:creationId xmlns:p14="http://schemas.microsoft.com/office/powerpoint/2010/main" val="180528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1C6C0E-D211-C947-8B95-3E346ADC851E}"/>
              </a:ext>
            </a:extLst>
          </p:cNvPr>
          <p:cNvGraphicFramePr/>
          <p:nvPr>
            <p:extLst>
              <p:ext uri="{D42A27DB-BD31-4B8C-83A1-F6EECF244321}">
                <p14:modId xmlns:p14="http://schemas.microsoft.com/office/powerpoint/2010/main" val="54299174"/>
              </p:ext>
            </p:extLst>
          </p:nvPr>
        </p:nvGraphicFramePr>
        <p:xfrm>
          <a:off x="806950" y="0"/>
          <a:ext cx="10634472"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5A19E04-3D8B-D046-93CD-7A55E897E44B}"/>
              </a:ext>
            </a:extLst>
          </p:cNvPr>
          <p:cNvSpPr>
            <a:spLocks noGrp="1"/>
          </p:cNvSpPr>
          <p:nvPr>
            <p:ph type="title"/>
          </p:nvPr>
        </p:nvSpPr>
        <p:spPr>
          <a:xfrm>
            <a:off x="350634" y="365125"/>
            <a:ext cx="11384166" cy="805949"/>
          </a:xfrm>
          <a:prstGeom prst="rect">
            <a:avLst/>
          </a:prstGeom>
        </p:spPr>
        <p:txBody>
          <a:bodyPr/>
          <a:lstStyle/>
          <a:p>
            <a:r>
              <a:rPr lang="en-US" dirty="0"/>
              <a:t>Mid-Atlantic Office Rent Growth Forecast</a:t>
            </a:r>
            <a:endParaRPr lang="en-US" dirty="0">
              <a:solidFill>
                <a:srgbClr val="FF0000"/>
              </a:solidFill>
            </a:endParaRPr>
          </a:p>
        </p:txBody>
      </p:sp>
      <p:sp>
        <p:nvSpPr>
          <p:cNvPr id="5" name="TextBox 4">
            <a:extLst>
              <a:ext uri="{FF2B5EF4-FFF2-40B4-BE49-F238E27FC236}">
                <a16:creationId xmlns:a16="http://schemas.microsoft.com/office/drawing/2014/main" id="{A98A9A0B-EFAB-614E-A282-ACF458CB1326}"/>
              </a:ext>
            </a:extLst>
          </p:cNvPr>
          <p:cNvSpPr txBox="1"/>
          <p:nvPr/>
        </p:nvSpPr>
        <p:spPr>
          <a:xfrm rot="5400000">
            <a:off x="9728154" y="3335148"/>
            <a:ext cx="38338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YOY Change</a:t>
            </a:r>
          </a:p>
        </p:txBody>
      </p:sp>
      <p:sp>
        <p:nvSpPr>
          <p:cNvPr id="6" name="TextBox 5">
            <a:extLst>
              <a:ext uri="{FF2B5EF4-FFF2-40B4-BE49-F238E27FC236}">
                <a16:creationId xmlns:a16="http://schemas.microsoft.com/office/drawing/2014/main" id="{B4396BD7-5828-014D-A02A-3E0F55B25253}"/>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Same-Store Asking Rent/SF</a:t>
            </a:r>
          </a:p>
        </p:txBody>
      </p:sp>
      <p:sp>
        <p:nvSpPr>
          <p:cNvPr id="4" name="TextBox 3">
            <a:extLst>
              <a:ext uri="{FF2B5EF4-FFF2-40B4-BE49-F238E27FC236}">
                <a16:creationId xmlns:a16="http://schemas.microsoft.com/office/drawing/2014/main" id="{FAEBFC86-3FB6-4133-3DB7-AB646AFAFF7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7" name="TextBox 6">
            <a:extLst>
              <a:ext uri="{FF2B5EF4-FFF2-40B4-BE49-F238E27FC236}">
                <a16:creationId xmlns:a16="http://schemas.microsoft.com/office/drawing/2014/main" id="{28008B29-9337-091C-A21A-922E3474D53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cxnSp>
        <p:nvCxnSpPr>
          <p:cNvPr id="8" name="Straight Connector 7">
            <a:extLst>
              <a:ext uri="{FF2B5EF4-FFF2-40B4-BE49-F238E27FC236}">
                <a16:creationId xmlns:a16="http://schemas.microsoft.com/office/drawing/2014/main" id="{A8BE7FF1-422F-A28F-2A17-2B370933520A}"/>
              </a:ext>
            </a:extLst>
          </p:cNvPr>
          <p:cNvCxnSpPr>
            <a:cxnSpLocks/>
          </p:cNvCxnSpPr>
          <p:nvPr/>
        </p:nvCxnSpPr>
        <p:spPr>
          <a:xfrm>
            <a:off x="8563191" y="1329070"/>
            <a:ext cx="0" cy="43276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3">
            <a:extLst>
              <a:ext uri="{FF2B5EF4-FFF2-40B4-BE49-F238E27FC236}">
                <a16:creationId xmlns:a16="http://schemas.microsoft.com/office/drawing/2014/main" id="{0989E8AC-3B3A-2C50-376B-592253A3EC94}"/>
              </a:ext>
            </a:extLst>
          </p:cNvPr>
          <p:cNvSpPr txBox="1"/>
          <p:nvPr/>
        </p:nvSpPr>
        <p:spPr>
          <a:xfrm>
            <a:off x="8563191" y="1327008"/>
            <a:ext cx="1039067"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Forecast</a:t>
            </a:r>
          </a:p>
        </p:txBody>
      </p:sp>
    </p:spTree>
    <p:custDataLst>
      <p:tags r:id="rId1"/>
    </p:custDataLst>
    <p:extLst>
      <p:ext uri="{BB962C8B-B14F-4D97-AF65-F5344CB8AC3E}">
        <p14:creationId xmlns:p14="http://schemas.microsoft.com/office/powerpoint/2010/main" val="3542606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AC25591-AC37-5247-19CD-FE19117D3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3772" y="0"/>
            <a:ext cx="3018972"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
            <a:extLst>
              <a:ext uri="{FF2B5EF4-FFF2-40B4-BE49-F238E27FC236}">
                <a16:creationId xmlns:a16="http://schemas.microsoft.com/office/drawing/2014/main" id="{7ECAF14F-08E5-468D-95BE-11889BC2946D}"/>
              </a:ext>
            </a:extLst>
          </p:cNvPr>
          <p:cNvSpPr txBox="1">
            <a:spLocks/>
          </p:cNvSpPr>
          <p:nvPr/>
        </p:nvSpPr>
        <p:spPr>
          <a:xfrm>
            <a:off x="783770" y="669319"/>
            <a:ext cx="3018973" cy="27843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cap="all" dirty="0">
                <a:solidFill>
                  <a:srgbClr val="0555B5">
                    <a:lumMod val="75000"/>
                  </a:srgbClr>
                </a:solidFill>
                <a:latin typeface="Century Gothic" panose="020B0502020202020204" pitchFamily="34" charset="0"/>
              </a:rPr>
              <a:t>Industrial</a:t>
            </a:r>
          </a:p>
          <a:p>
            <a:pPr algn="ctr"/>
            <a:r>
              <a:rPr lang="en-US" sz="3200" cap="all" dirty="0">
                <a:solidFill>
                  <a:srgbClr val="0555B5">
                    <a:lumMod val="75000"/>
                  </a:srgbClr>
                </a:solidFill>
                <a:latin typeface="Century Gothic" panose="020B0502020202020204" pitchFamily="34" charset="0"/>
              </a:rPr>
              <a:t>Market</a:t>
            </a:r>
            <a:r>
              <a:rPr lang="en-US" sz="3200" cap="all" dirty="0">
                <a:solidFill>
                  <a:schemeClr val="tx1"/>
                </a:solidFill>
                <a:latin typeface="Century Gothic" panose="020B0502020202020204" pitchFamily="34" charset="0"/>
              </a:rPr>
              <a:t> </a:t>
            </a:r>
          </a:p>
        </p:txBody>
      </p:sp>
      <p:pic>
        <p:nvPicPr>
          <p:cNvPr id="9" name="Picture 8">
            <a:extLst>
              <a:ext uri="{FF2B5EF4-FFF2-40B4-BE49-F238E27FC236}">
                <a16:creationId xmlns:a16="http://schemas.microsoft.com/office/drawing/2014/main" id="{FC5142F0-42A6-4813-999B-5ED43FCC55B3}"/>
              </a:ext>
            </a:extLst>
          </p:cNvPr>
          <p:cNvPicPr/>
          <p:nvPr/>
        </p:nvPicPr>
        <p:blipFill>
          <a:blip r:embed="rId4"/>
          <a:stretch>
            <a:fillRect/>
          </a:stretch>
        </p:blipFill>
        <p:spPr>
          <a:xfrm>
            <a:off x="1214501" y="5938435"/>
            <a:ext cx="2157507" cy="581900"/>
          </a:xfrm>
          <a:prstGeom prst="rect">
            <a:avLst/>
          </a:prstGeom>
        </p:spPr>
      </p:pic>
    </p:spTree>
    <p:extLst>
      <p:ext uri="{BB962C8B-B14F-4D97-AF65-F5344CB8AC3E}">
        <p14:creationId xmlns:p14="http://schemas.microsoft.com/office/powerpoint/2010/main" val="1656682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1452202821"/>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United States Industrial Fundamentals</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1505864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Industrial Supply &amp; Demand Balance Cooling</a:t>
            </a:r>
          </a:p>
        </p:txBody>
      </p:sp>
      <p:graphicFrame>
        <p:nvGraphicFramePr>
          <p:cNvPr id="4" name="Chart 3">
            <a:extLst>
              <a:ext uri="{FF2B5EF4-FFF2-40B4-BE49-F238E27FC236}">
                <a16:creationId xmlns:a16="http://schemas.microsoft.com/office/drawing/2014/main" id="{1462FE97-DB19-45A6-A00B-F5429095C666}"/>
              </a:ext>
            </a:extLst>
          </p:cNvPr>
          <p:cNvGraphicFramePr/>
          <p:nvPr>
            <p:extLst>
              <p:ext uri="{D42A27DB-BD31-4B8C-83A1-F6EECF244321}">
                <p14:modId xmlns:p14="http://schemas.microsoft.com/office/powerpoint/2010/main" val="1783294722"/>
              </p:ext>
            </p:extLst>
          </p:nvPr>
        </p:nvGraphicFramePr>
        <p:xfrm>
          <a:off x="744711" y="0"/>
          <a:ext cx="10632694"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220D349-20BD-4386-BD20-C67C7AB0C87E}"/>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Supply/Demand SF (Trailing 12-Month)</a:t>
            </a:r>
          </a:p>
        </p:txBody>
      </p:sp>
      <p:sp>
        <p:nvSpPr>
          <p:cNvPr id="3" name="TextBox 2">
            <a:extLst>
              <a:ext uri="{FF2B5EF4-FFF2-40B4-BE49-F238E27FC236}">
                <a16:creationId xmlns:a16="http://schemas.microsoft.com/office/drawing/2014/main" id="{27AFB2AC-D911-E478-8C97-EE5EE2254C94}"/>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1317956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55B6"/>
        </a:solidFill>
        <a:effectLst/>
      </p:bgPr>
    </p:bg>
    <p:spTree>
      <p:nvGrpSpPr>
        <p:cNvPr id="1" name=""/>
        <p:cNvGrpSpPr/>
        <p:nvPr/>
      </p:nvGrpSpPr>
      <p:grpSpPr>
        <a:xfrm>
          <a:off x="0" y="0"/>
          <a:ext cx="0" cy="0"/>
          <a:chOff x="0" y="0"/>
          <a:chExt cx="0" cy="0"/>
        </a:xfrm>
      </p:grpSpPr>
      <p:sp>
        <p:nvSpPr>
          <p:cNvPr id="7" name="Rectangle 6"/>
          <p:cNvSpPr/>
          <p:nvPr/>
        </p:nvSpPr>
        <p:spPr>
          <a:xfrm>
            <a:off x="783772" y="0"/>
            <a:ext cx="3018972"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1"/>
          <p:cNvSpPr txBox="1">
            <a:spLocks/>
          </p:cNvSpPr>
          <p:nvPr/>
        </p:nvSpPr>
        <p:spPr>
          <a:xfrm>
            <a:off x="783770" y="669319"/>
            <a:ext cx="3018973" cy="27843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cap="all" dirty="0">
                <a:solidFill>
                  <a:srgbClr val="0555B5">
                    <a:lumMod val="75000"/>
                  </a:srgbClr>
                </a:solidFill>
                <a:latin typeface="Century Gothic" panose="020B0502020202020204" pitchFamily="34" charset="0"/>
              </a:rPr>
              <a:t>Agenda</a:t>
            </a:r>
          </a:p>
        </p:txBody>
      </p:sp>
      <p:pic>
        <p:nvPicPr>
          <p:cNvPr id="5" name="Picture 4">
            <a:extLst>
              <a:ext uri="{FF2B5EF4-FFF2-40B4-BE49-F238E27FC236}">
                <a16:creationId xmlns:a16="http://schemas.microsoft.com/office/drawing/2014/main" id="{013E13E6-A4E7-1A47-A9FB-EC073F785F2D}"/>
              </a:ext>
            </a:extLst>
          </p:cNvPr>
          <p:cNvPicPr/>
          <p:nvPr/>
        </p:nvPicPr>
        <p:blipFill>
          <a:blip r:embed="rId3"/>
          <a:stretch>
            <a:fillRect/>
          </a:stretch>
        </p:blipFill>
        <p:spPr>
          <a:xfrm>
            <a:off x="1214501" y="5938435"/>
            <a:ext cx="2157507" cy="581900"/>
          </a:xfrm>
          <a:prstGeom prst="rect">
            <a:avLst/>
          </a:prstGeom>
        </p:spPr>
      </p:pic>
      <p:sp>
        <p:nvSpPr>
          <p:cNvPr id="2" name="TextBox 1">
            <a:extLst>
              <a:ext uri="{FF2B5EF4-FFF2-40B4-BE49-F238E27FC236}">
                <a16:creationId xmlns:a16="http://schemas.microsoft.com/office/drawing/2014/main" id="{92242BE9-E306-41CB-FC77-741BFAB2CE1C}"/>
              </a:ext>
            </a:extLst>
          </p:cNvPr>
          <p:cNvSpPr txBox="1"/>
          <p:nvPr/>
        </p:nvSpPr>
        <p:spPr>
          <a:xfrm>
            <a:off x="3802914" y="1982450"/>
            <a:ext cx="7391400" cy="2893100"/>
          </a:xfrm>
          <a:prstGeom prst="rect">
            <a:avLst/>
          </a:prstGeom>
          <a:noFill/>
        </p:spPr>
        <p:txBody>
          <a:bodyPr wrap="square" rtlCol="0">
            <a:spAutoFit/>
          </a:bodyPr>
          <a:lstStyle/>
          <a:p>
            <a:pPr marL="285750" indent="-285750">
              <a:buFontTx/>
              <a:buChar char="-"/>
            </a:pPr>
            <a:r>
              <a:rPr lang="en-US" sz="2600" dirty="0">
                <a:solidFill>
                  <a:schemeClr val="bg1"/>
                </a:solidFill>
              </a:rPr>
              <a:t>Office Update</a:t>
            </a:r>
          </a:p>
          <a:p>
            <a:pPr marL="285750" indent="-285750">
              <a:buFontTx/>
              <a:buChar char="-"/>
            </a:pPr>
            <a:endParaRPr lang="en-US" sz="2600" dirty="0">
              <a:solidFill>
                <a:schemeClr val="bg1"/>
              </a:solidFill>
            </a:endParaRPr>
          </a:p>
          <a:p>
            <a:pPr marL="285750" indent="-285750">
              <a:buFontTx/>
              <a:buChar char="-"/>
            </a:pPr>
            <a:r>
              <a:rPr lang="en-US" sz="2600" dirty="0">
                <a:solidFill>
                  <a:schemeClr val="bg1"/>
                </a:solidFill>
              </a:rPr>
              <a:t>Industrial Update</a:t>
            </a:r>
          </a:p>
          <a:p>
            <a:pPr marL="285750" indent="-285750">
              <a:buFontTx/>
              <a:buChar char="-"/>
            </a:pPr>
            <a:endParaRPr lang="en-US" sz="2600" dirty="0">
              <a:solidFill>
                <a:schemeClr val="bg1"/>
              </a:solidFill>
            </a:endParaRPr>
          </a:p>
          <a:p>
            <a:pPr marL="285750" indent="-285750">
              <a:buFontTx/>
              <a:buChar char="-"/>
            </a:pPr>
            <a:r>
              <a:rPr lang="en-US" sz="2600" dirty="0">
                <a:solidFill>
                  <a:schemeClr val="bg1"/>
                </a:solidFill>
              </a:rPr>
              <a:t>Retail Update</a:t>
            </a:r>
          </a:p>
          <a:p>
            <a:endParaRPr lang="en-US" sz="2600" dirty="0">
              <a:solidFill>
                <a:schemeClr val="bg1"/>
              </a:solidFill>
            </a:endParaRPr>
          </a:p>
          <a:p>
            <a:pPr marL="285750" indent="-285750">
              <a:buFontTx/>
              <a:buChar char="-"/>
            </a:pPr>
            <a:r>
              <a:rPr lang="en-US" sz="2600" dirty="0">
                <a:solidFill>
                  <a:schemeClr val="bg1"/>
                </a:solidFill>
              </a:rPr>
              <a:t>Questions?</a:t>
            </a:r>
          </a:p>
        </p:txBody>
      </p:sp>
    </p:spTree>
    <p:extLst>
      <p:ext uri="{BB962C8B-B14F-4D97-AF65-F5344CB8AC3E}">
        <p14:creationId xmlns:p14="http://schemas.microsoft.com/office/powerpoint/2010/main" val="561936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Vacancy Rate by Cohort</a:t>
            </a:r>
            <a:endParaRPr lang="en-US" b="1" dirty="0">
              <a:latin typeface="+mj-lt"/>
            </a:endParaRPr>
          </a:p>
        </p:txBody>
      </p:sp>
      <p:graphicFrame>
        <p:nvGraphicFramePr>
          <p:cNvPr id="4" name="Chart 3">
            <a:extLst>
              <a:ext uri="{FF2B5EF4-FFF2-40B4-BE49-F238E27FC236}">
                <a16:creationId xmlns:a16="http://schemas.microsoft.com/office/drawing/2014/main" id="{22A6E56F-8EF1-4EA2-912A-A877E74C2054}"/>
              </a:ext>
            </a:extLst>
          </p:cNvPr>
          <p:cNvGraphicFramePr>
            <a:graphicFrameLocks/>
          </p:cNvGraphicFramePr>
          <p:nvPr>
            <p:extLst>
              <p:ext uri="{D42A27DB-BD31-4B8C-83A1-F6EECF244321}">
                <p14:modId xmlns:p14="http://schemas.microsoft.com/office/powerpoint/2010/main" val="191598396"/>
              </p:ext>
            </p:extLst>
          </p:nvPr>
        </p:nvGraphicFramePr>
        <p:xfrm>
          <a:off x="350633" y="1079500"/>
          <a:ext cx="11384167"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16200F1-BBDD-47C9-B05A-AD683A1A3066}"/>
              </a:ext>
            </a:extLst>
          </p:cNvPr>
          <p:cNvSpPr txBox="1"/>
          <p:nvPr/>
        </p:nvSpPr>
        <p:spPr>
          <a:xfrm>
            <a:off x="11172825" y="5599344"/>
            <a:ext cx="561975" cy="276999"/>
          </a:xfrm>
          <a:prstGeom prst="rect">
            <a:avLst/>
          </a:prstGeom>
          <a:noFill/>
        </p:spPr>
        <p:txBody>
          <a:bodyPr wrap="square" rtlCol="0">
            <a:spAutoFit/>
          </a:bodyPr>
          <a:lstStyle/>
          <a:p>
            <a:r>
              <a:rPr lang="en-US" sz="1200" dirty="0"/>
              <a:t>*YTD</a:t>
            </a:r>
          </a:p>
        </p:txBody>
      </p:sp>
      <p:sp>
        <p:nvSpPr>
          <p:cNvPr id="15" name="TextBox 14">
            <a:extLst>
              <a:ext uri="{FF2B5EF4-FFF2-40B4-BE49-F238E27FC236}">
                <a16:creationId xmlns:a16="http://schemas.microsoft.com/office/drawing/2014/main" id="{B95B78EE-68F6-8095-AD3A-5E1DB021DFA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3134748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D28EE4-66D2-B001-819C-B4CB9954456B}"/>
              </a:ext>
            </a:extLst>
          </p:cNvPr>
          <p:cNvSpPr>
            <a:spLocks noGrp="1"/>
          </p:cNvSpPr>
          <p:nvPr>
            <p:ph type="title"/>
          </p:nvPr>
        </p:nvSpPr>
        <p:spPr/>
        <p:txBody>
          <a:bodyPr/>
          <a:lstStyle/>
          <a:p>
            <a:r>
              <a:rPr lang="en-US" sz="2800" dirty="0"/>
              <a:t>Availability Declining Across All Vintages Nationally</a:t>
            </a:r>
            <a:endParaRPr lang="en-US" dirty="0"/>
          </a:p>
        </p:txBody>
      </p:sp>
      <p:graphicFrame>
        <p:nvGraphicFramePr>
          <p:cNvPr id="8" name="Chart 7">
            <a:extLst>
              <a:ext uri="{FF2B5EF4-FFF2-40B4-BE49-F238E27FC236}">
                <a16:creationId xmlns:a16="http://schemas.microsoft.com/office/drawing/2014/main" id="{85CA98BE-CB83-B2FF-9B55-FA520ADFF23C}"/>
              </a:ext>
            </a:extLst>
          </p:cNvPr>
          <p:cNvGraphicFramePr/>
          <p:nvPr>
            <p:extLst>
              <p:ext uri="{D42A27DB-BD31-4B8C-83A1-F6EECF244321}">
                <p14:modId xmlns:p14="http://schemas.microsoft.com/office/powerpoint/2010/main" val="961450980"/>
              </p:ext>
            </p:extLst>
          </p:nvPr>
        </p:nvGraphicFramePr>
        <p:xfrm>
          <a:off x="457200" y="0"/>
          <a:ext cx="11277600" cy="685799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D74A7D71-F056-4A15-C3EF-1605F360B92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3151719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D28EE4-66D2-B001-819C-B4CB9954456B}"/>
              </a:ext>
            </a:extLst>
          </p:cNvPr>
          <p:cNvSpPr>
            <a:spLocks noGrp="1"/>
          </p:cNvSpPr>
          <p:nvPr>
            <p:ph type="title"/>
          </p:nvPr>
        </p:nvSpPr>
        <p:spPr/>
        <p:txBody>
          <a:bodyPr/>
          <a:lstStyle/>
          <a:p>
            <a:r>
              <a:rPr lang="en-US" sz="2800" dirty="0"/>
              <a:t>Availability Declining Across All Vintages Nationally</a:t>
            </a:r>
            <a:endParaRPr lang="en-US" dirty="0"/>
          </a:p>
        </p:txBody>
      </p:sp>
      <p:graphicFrame>
        <p:nvGraphicFramePr>
          <p:cNvPr id="5" name="Chart 4">
            <a:extLst>
              <a:ext uri="{FF2B5EF4-FFF2-40B4-BE49-F238E27FC236}">
                <a16:creationId xmlns:a16="http://schemas.microsoft.com/office/drawing/2014/main" id="{9DED3C1B-7CCF-F810-5DEC-6E321123417F}"/>
              </a:ext>
            </a:extLst>
          </p:cNvPr>
          <p:cNvGraphicFramePr/>
          <p:nvPr>
            <p:extLst>
              <p:ext uri="{D42A27DB-BD31-4B8C-83A1-F6EECF244321}">
                <p14:modId xmlns:p14="http://schemas.microsoft.com/office/powerpoint/2010/main" val="1011100615"/>
              </p:ext>
            </p:extLst>
          </p:nvPr>
        </p:nvGraphicFramePr>
        <p:xfrm>
          <a:off x="457200" y="0"/>
          <a:ext cx="11277600" cy="685799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E0D9065-207E-FF81-53D8-9E526E79E03B}"/>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7" name="TextBox 6">
            <a:extLst>
              <a:ext uri="{FF2B5EF4-FFF2-40B4-BE49-F238E27FC236}">
                <a16:creationId xmlns:a16="http://schemas.microsoft.com/office/drawing/2014/main" id="{412E7F1E-C09D-A080-FF47-2394E3FE55AB}"/>
              </a:ext>
            </a:extLst>
          </p:cNvPr>
          <p:cNvSpPr txBox="1"/>
          <p:nvPr/>
        </p:nvSpPr>
        <p:spPr>
          <a:xfrm>
            <a:off x="3927059" y="6552285"/>
            <a:ext cx="4337881" cy="307777"/>
          </a:xfrm>
          <a:prstGeom prst="rect">
            <a:avLst/>
          </a:prstGeom>
          <a:noFill/>
        </p:spPr>
        <p:txBody>
          <a:bodyPr wrap="square" rtlCol="0">
            <a:spAutoFit/>
          </a:bodyPr>
          <a:lstStyle/>
          <a:p>
            <a:pPr algn="ctr"/>
            <a:r>
              <a:rPr lang="en-US" sz="1400" dirty="0"/>
              <a:t>Portion of U.S. RBA Listed As Available for Lease</a:t>
            </a:r>
          </a:p>
        </p:txBody>
      </p:sp>
    </p:spTree>
    <p:custDataLst>
      <p:tags r:id="rId1"/>
    </p:custDataLst>
    <p:extLst>
      <p:ext uri="{BB962C8B-B14F-4D97-AF65-F5344CB8AC3E}">
        <p14:creationId xmlns:p14="http://schemas.microsoft.com/office/powerpoint/2010/main" val="2045862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9B85462-1BD3-B544-A4DA-19D4F5D77826}"/>
              </a:ext>
            </a:extLst>
          </p:cNvPr>
          <p:cNvGraphicFramePr/>
          <p:nvPr>
            <p:extLst>
              <p:ext uri="{D42A27DB-BD31-4B8C-83A1-F6EECF244321}">
                <p14:modId xmlns:p14="http://schemas.microsoft.com/office/powerpoint/2010/main" val="3801723131"/>
              </p:ext>
            </p:extLst>
          </p:nvPr>
        </p:nvGraphicFramePr>
        <p:xfrm>
          <a:off x="5849620" y="0"/>
          <a:ext cx="5924379" cy="685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D9B85462-1BD3-B544-A4DA-19D4F5D77826}"/>
              </a:ext>
            </a:extLst>
          </p:cNvPr>
          <p:cNvGraphicFramePr/>
          <p:nvPr>
            <p:extLst>
              <p:ext uri="{D42A27DB-BD31-4B8C-83A1-F6EECF244321}">
                <p14:modId xmlns:p14="http://schemas.microsoft.com/office/powerpoint/2010/main" val="531546919"/>
              </p:ext>
            </p:extLst>
          </p:nvPr>
        </p:nvGraphicFramePr>
        <p:xfrm>
          <a:off x="389833" y="0"/>
          <a:ext cx="5706168" cy="6858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itle 2">
            <a:extLst>
              <a:ext uri="{FF2B5EF4-FFF2-40B4-BE49-F238E27FC236}">
                <a16:creationId xmlns:a16="http://schemas.microsoft.com/office/drawing/2014/main" id="{1AFEEC4D-F484-41FB-8A10-32C380AC34DC}"/>
              </a:ext>
            </a:extLst>
          </p:cNvPr>
          <p:cNvSpPr txBox="1">
            <a:spLocks/>
          </p:cNvSpPr>
          <p:nvPr/>
        </p:nvSpPr>
        <p:spPr>
          <a:xfrm>
            <a:off x="852073" y="6236521"/>
            <a:ext cx="10030920" cy="805949"/>
          </a:xfrm>
          <a:prstGeom prst="rect">
            <a:avLst/>
          </a:prstGeom>
        </p:spPr>
        <p:txBody>
          <a:bodyPr/>
          <a:lstStyle>
            <a:lvl1pPr algn="l" defTabSz="914400" rtl="0" eaLnBrk="1" latinLnBrk="0" hangingPunct="1">
              <a:lnSpc>
                <a:spcPct val="90000"/>
              </a:lnSpc>
              <a:spcBef>
                <a:spcPct val="0"/>
              </a:spcBef>
              <a:buNone/>
              <a:defRPr sz="3600" b="1" i="0" kern="1200">
                <a:solidFill>
                  <a:srgbClr val="0555B6"/>
                </a:solidFill>
                <a:latin typeface="Arial" panose="020B0604020202020204" pitchFamily="34" charset="0"/>
                <a:ea typeface="+mj-ea"/>
                <a:cs typeface="Arial" panose="020B0604020202020204" pitchFamily="34" charset="0"/>
              </a:defRPr>
            </a:lvl1pPr>
          </a:lstStyle>
          <a:p>
            <a:r>
              <a:rPr lang="en-US" sz="1200" b="0" dirty="0">
                <a:solidFill>
                  <a:schemeClr val="tx1"/>
                </a:solidFill>
              </a:rPr>
              <a:t>*Years of supply is calculated by dividing available space within existing properties built within the past 15 years or under construction properties, by average annual leasing within these same properties, plus proposed properties over the previous three years. </a:t>
            </a:r>
          </a:p>
        </p:txBody>
      </p:sp>
      <p:sp>
        <p:nvSpPr>
          <p:cNvPr id="6" name="TextBox 5">
            <a:extLst>
              <a:ext uri="{FF2B5EF4-FFF2-40B4-BE49-F238E27FC236}">
                <a16:creationId xmlns:a16="http://schemas.microsoft.com/office/drawing/2014/main" id="{D470FEC5-EE04-F7F5-B252-4FD7390F7BA8}"/>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11" name="Title 10">
            <a:extLst>
              <a:ext uri="{FF2B5EF4-FFF2-40B4-BE49-F238E27FC236}">
                <a16:creationId xmlns:a16="http://schemas.microsoft.com/office/drawing/2014/main" id="{E4D28EE4-66D2-B001-819C-B4CB9954456B}"/>
              </a:ext>
            </a:extLst>
          </p:cNvPr>
          <p:cNvSpPr>
            <a:spLocks noGrp="1"/>
          </p:cNvSpPr>
          <p:nvPr>
            <p:ph type="title"/>
          </p:nvPr>
        </p:nvSpPr>
        <p:spPr/>
        <p:txBody>
          <a:bodyPr/>
          <a:lstStyle/>
          <a:p>
            <a:r>
              <a:rPr lang="en-US" sz="2800" dirty="0"/>
              <a:t>Years Supply of Modern Industrial Space Available For Lease</a:t>
            </a:r>
            <a:br>
              <a:rPr lang="en-US" sz="2800" dirty="0"/>
            </a:br>
            <a:endParaRPr lang="en-US" dirty="0"/>
          </a:p>
        </p:txBody>
      </p:sp>
    </p:spTree>
    <p:custDataLst>
      <p:tags r:id="rId1"/>
    </p:custDataLst>
    <p:extLst>
      <p:ext uri="{BB962C8B-B14F-4D97-AF65-F5344CB8AC3E}">
        <p14:creationId xmlns:p14="http://schemas.microsoft.com/office/powerpoint/2010/main" val="2587481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2684989182"/>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Mid-Atlantic Industrial Fundamentals</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5" name="TextBox 4">
            <a:extLst>
              <a:ext uri="{FF2B5EF4-FFF2-40B4-BE49-F238E27FC236}">
                <a16:creationId xmlns:a16="http://schemas.microsoft.com/office/drawing/2014/main" id="{A060386D-0A84-BE4F-71D8-FFE94969E206}"/>
              </a:ext>
            </a:extLst>
          </p:cNvPr>
          <p:cNvSpPr txBox="1"/>
          <p:nvPr/>
        </p:nvSpPr>
        <p:spPr>
          <a:xfrm>
            <a:off x="4538662" y="6579477"/>
            <a:ext cx="3114675" cy="276999"/>
          </a:xfrm>
          <a:prstGeom prst="rect">
            <a:avLst/>
          </a:prstGeom>
          <a:noFill/>
        </p:spPr>
        <p:txBody>
          <a:bodyPr wrap="square" rtlCol="0">
            <a:spAutoFit/>
          </a:bodyPr>
          <a:lstStyle/>
          <a:p>
            <a:r>
              <a:rPr lang="en-US" sz="1200" dirty="0"/>
              <a:t>Includes MD, DC, WV, VA, NC</a:t>
            </a:r>
          </a:p>
        </p:txBody>
      </p:sp>
    </p:spTree>
    <p:custDataLst>
      <p:tags r:id="rId1"/>
    </p:custDataLst>
    <p:extLst>
      <p:ext uri="{BB962C8B-B14F-4D97-AF65-F5344CB8AC3E}">
        <p14:creationId xmlns:p14="http://schemas.microsoft.com/office/powerpoint/2010/main" val="2152939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Industrial Vacancy Rate by Mid-Atlantic Market</a:t>
            </a:r>
          </a:p>
        </p:txBody>
      </p:sp>
      <p:graphicFrame>
        <p:nvGraphicFramePr>
          <p:cNvPr id="7" name="Chart 6">
            <a:extLst>
              <a:ext uri="{FF2B5EF4-FFF2-40B4-BE49-F238E27FC236}">
                <a16:creationId xmlns:a16="http://schemas.microsoft.com/office/drawing/2014/main" id="{AE896AE3-AC43-4ABF-8664-B28A65772534}"/>
              </a:ext>
            </a:extLst>
          </p:cNvPr>
          <p:cNvGraphicFramePr/>
          <p:nvPr>
            <p:extLst>
              <p:ext uri="{D42A27DB-BD31-4B8C-83A1-F6EECF244321}">
                <p14:modId xmlns:p14="http://schemas.microsoft.com/office/powerpoint/2010/main" val="4147981937"/>
              </p:ext>
            </p:extLst>
          </p:nvPr>
        </p:nvGraphicFramePr>
        <p:xfrm>
          <a:off x="350631" y="2064"/>
          <a:ext cx="5745367" cy="68559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0FA884F-E9B8-D40B-E65D-BBCEFF28BFD4}"/>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graphicFrame>
        <p:nvGraphicFramePr>
          <p:cNvPr id="4" name="Chart 3">
            <a:extLst>
              <a:ext uri="{FF2B5EF4-FFF2-40B4-BE49-F238E27FC236}">
                <a16:creationId xmlns:a16="http://schemas.microsoft.com/office/drawing/2014/main" id="{47B87297-74D3-492D-8AC3-3F653465C7E8}"/>
              </a:ext>
            </a:extLst>
          </p:cNvPr>
          <p:cNvGraphicFramePr/>
          <p:nvPr>
            <p:extLst>
              <p:ext uri="{D42A27DB-BD31-4B8C-83A1-F6EECF244321}">
                <p14:modId xmlns:p14="http://schemas.microsoft.com/office/powerpoint/2010/main" val="2488516443"/>
              </p:ext>
            </p:extLst>
          </p:nvPr>
        </p:nvGraphicFramePr>
        <p:xfrm>
          <a:off x="6095998" y="2063"/>
          <a:ext cx="5745367" cy="685799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68079466-5F90-76ED-CB6B-2A111083396F}"/>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28765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Industrial Vacancy Change Since 20Q1, Mid-Atlantic</a:t>
            </a:r>
          </a:p>
        </p:txBody>
      </p:sp>
      <p:graphicFrame>
        <p:nvGraphicFramePr>
          <p:cNvPr id="11" name="Chart 10">
            <a:extLst>
              <a:ext uri="{FF2B5EF4-FFF2-40B4-BE49-F238E27FC236}">
                <a16:creationId xmlns:a16="http://schemas.microsoft.com/office/drawing/2014/main" id="{FA1DCAA8-1A16-E30A-A83A-00D2BF696A9C}"/>
              </a:ext>
            </a:extLst>
          </p:cNvPr>
          <p:cNvGraphicFramePr>
            <a:graphicFrameLocks/>
          </p:cNvGraphicFramePr>
          <p:nvPr>
            <p:extLst>
              <p:ext uri="{D42A27DB-BD31-4B8C-83A1-F6EECF244321}">
                <p14:modId xmlns:p14="http://schemas.microsoft.com/office/powerpoint/2010/main" val="3746892838"/>
              </p:ext>
            </p:extLst>
          </p:nvPr>
        </p:nvGraphicFramePr>
        <p:xfrm>
          <a:off x="457200" y="893135"/>
          <a:ext cx="5638800" cy="577436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50C2D5A-191A-3ED7-D17B-9113AFFE0A10}"/>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graphicFrame>
        <p:nvGraphicFramePr>
          <p:cNvPr id="5" name="Chart 4">
            <a:extLst>
              <a:ext uri="{FF2B5EF4-FFF2-40B4-BE49-F238E27FC236}">
                <a16:creationId xmlns:a16="http://schemas.microsoft.com/office/drawing/2014/main" id="{0DC095C6-F736-C976-2ECB-5CD77D169B00}"/>
              </a:ext>
            </a:extLst>
          </p:cNvPr>
          <p:cNvGraphicFramePr>
            <a:graphicFrameLocks/>
          </p:cNvGraphicFramePr>
          <p:nvPr>
            <p:extLst>
              <p:ext uri="{D42A27DB-BD31-4B8C-83A1-F6EECF244321}">
                <p14:modId xmlns:p14="http://schemas.microsoft.com/office/powerpoint/2010/main" val="2795951685"/>
              </p:ext>
            </p:extLst>
          </p:nvPr>
        </p:nvGraphicFramePr>
        <p:xfrm>
          <a:off x="6096000" y="893135"/>
          <a:ext cx="5638800" cy="577436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56778E8B-6EF5-F504-988E-EB348CD8DCA9}"/>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151957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The Under-Construction Pipeline Is Soaring</a:t>
            </a:r>
          </a:p>
        </p:txBody>
      </p:sp>
      <p:graphicFrame>
        <p:nvGraphicFramePr>
          <p:cNvPr id="16" name="Chart 15">
            <a:extLst>
              <a:ext uri="{FF2B5EF4-FFF2-40B4-BE49-F238E27FC236}">
                <a16:creationId xmlns:a16="http://schemas.microsoft.com/office/drawing/2014/main" id="{F74CE276-062C-4C4C-9660-7151F14DF582}"/>
              </a:ext>
            </a:extLst>
          </p:cNvPr>
          <p:cNvGraphicFramePr>
            <a:graphicFrameLocks/>
          </p:cNvGraphicFramePr>
          <p:nvPr>
            <p:extLst>
              <p:ext uri="{D42A27DB-BD31-4B8C-83A1-F6EECF244321}">
                <p14:modId xmlns:p14="http://schemas.microsoft.com/office/powerpoint/2010/main" val="2725993870"/>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825BBA6-A8B9-08B1-32F1-A13EB4876C7D}"/>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3" name="TextBox 2">
            <a:extLst>
              <a:ext uri="{FF2B5EF4-FFF2-40B4-BE49-F238E27FC236}">
                <a16:creationId xmlns:a16="http://schemas.microsoft.com/office/drawing/2014/main" id="{DF37EEBF-6AFC-AC18-F42F-7B7BE3DAFB4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1986084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8C9B-B4A8-6241-9034-0F3A3CA2339B}"/>
              </a:ext>
            </a:extLst>
          </p:cNvPr>
          <p:cNvSpPr>
            <a:spLocks noGrp="1"/>
          </p:cNvSpPr>
          <p:nvPr>
            <p:ph type="title"/>
          </p:nvPr>
        </p:nvSpPr>
        <p:spPr>
          <a:xfrm>
            <a:off x="350633" y="365125"/>
            <a:ext cx="11384167" cy="805949"/>
          </a:xfrm>
          <a:prstGeom prst="rect">
            <a:avLst/>
          </a:prstGeom>
        </p:spPr>
        <p:txBody>
          <a:bodyPr/>
          <a:lstStyle/>
          <a:p>
            <a:r>
              <a:rPr lang="en-US" spc="-50" dirty="0"/>
              <a:t>Space Under Construction by Cohort</a:t>
            </a:r>
            <a:endParaRPr lang="en-US" b="0" spc="-50" dirty="0"/>
          </a:p>
        </p:txBody>
      </p:sp>
      <p:graphicFrame>
        <p:nvGraphicFramePr>
          <p:cNvPr id="8" name="Chart 7">
            <a:extLst>
              <a:ext uri="{FF2B5EF4-FFF2-40B4-BE49-F238E27FC236}">
                <a16:creationId xmlns:a16="http://schemas.microsoft.com/office/drawing/2014/main" id="{792ACBA4-0C86-476B-BFA8-1497F7F475E5}"/>
              </a:ext>
            </a:extLst>
          </p:cNvPr>
          <p:cNvGraphicFramePr>
            <a:graphicFrameLocks/>
          </p:cNvGraphicFramePr>
          <p:nvPr>
            <p:extLst>
              <p:ext uri="{D42A27DB-BD31-4B8C-83A1-F6EECF244321}">
                <p14:modId xmlns:p14="http://schemas.microsoft.com/office/powerpoint/2010/main" val="1987674622"/>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5E6AB01-4238-2E87-5E03-E61D3CC7C070}"/>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4" name="TextBox 3">
            <a:extLst>
              <a:ext uri="{FF2B5EF4-FFF2-40B4-BE49-F238E27FC236}">
                <a16:creationId xmlns:a16="http://schemas.microsoft.com/office/drawing/2014/main" id="{D8CFEBA0-D762-DA87-CB08-D50A547A1495}"/>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1850847226"/>
      </p:ext>
    </p:extLst>
  </p:cSld>
  <p:clrMapOvr>
    <a:masterClrMapping/>
  </p:clrMapOvr>
  <mc:AlternateContent xmlns:mc="http://schemas.openxmlformats.org/markup-compatibility/2006">
    <mc:Choice xmlns:p14="http://schemas.microsoft.com/office/powerpoint/2010/main" Requires="p14">
      <p:transition p14:dur="0" advTm="19872"/>
    </mc:Choice>
    <mc:Fallback>
      <p:transition advTm="1987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latin typeface="+mj-lt"/>
              </a:rPr>
              <a:t>Industrial Development Concentrated Along Major Arteries</a:t>
            </a:r>
            <a:endParaRPr lang="en-US" b="1" dirty="0">
              <a:latin typeface="+mj-lt"/>
            </a:endParaRPr>
          </a:p>
        </p:txBody>
      </p:sp>
      <p:sp>
        <p:nvSpPr>
          <p:cNvPr id="3" name="TextBox 2">
            <a:extLst>
              <a:ext uri="{FF2B5EF4-FFF2-40B4-BE49-F238E27FC236}">
                <a16:creationId xmlns:a16="http://schemas.microsoft.com/office/drawing/2014/main" id="{879158B6-BE92-C910-45F3-FA5CCF54C6D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4" name="TextBox 3">
            <a:extLst>
              <a:ext uri="{FF2B5EF4-FFF2-40B4-BE49-F238E27FC236}">
                <a16:creationId xmlns:a16="http://schemas.microsoft.com/office/drawing/2014/main" id="{62B70539-548C-8B00-661F-E0DC9A870023}"/>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pic>
        <p:nvPicPr>
          <p:cNvPr id="7" name="Picture 6">
            <a:extLst>
              <a:ext uri="{FF2B5EF4-FFF2-40B4-BE49-F238E27FC236}">
                <a16:creationId xmlns:a16="http://schemas.microsoft.com/office/drawing/2014/main" id="{553F0A87-EBB1-8816-230F-A819B7FE6E9B}"/>
              </a:ext>
            </a:extLst>
          </p:cNvPr>
          <p:cNvPicPr>
            <a:picLocks noChangeAspect="1"/>
          </p:cNvPicPr>
          <p:nvPr/>
        </p:nvPicPr>
        <p:blipFill>
          <a:blip r:embed="rId3"/>
          <a:stretch>
            <a:fillRect/>
          </a:stretch>
        </p:blipFill>
        <p:spPr>
          <a:xfrm>
            <a:off x="2009717" y="995997"/>
            <a:ext cx="8172564" cy="5496878"/>
          </a:xfrm>
          <a:prstGeom prst="rect">
            <a:avLst/>
          </a:prstGeom>
        </p:spPr>
      </p:pic>
    </p:spTree>
    <p:extLst>
      <p:ext uri="{BB962C8B-B14F-4D97-AF65-F5344CB8AC3E}">
        <p14:creationId xmlns:p14="http://schemas.microsoft.com/office/powerpoint/2010/main" val="2204252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4225AB7-97AF-9943-D544-951287893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3772" y="0"/>
            <a:ext cx="3018972"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
            <a:extLst>
              <a:ext uri="{FF2B5EF4-FFF2-40B4-BE49-F238E27FC236}">
                <a16:creationId xmlns:a16="http://schemas.microsoft.com/office/drawing/2014/main" id="{7ECAF14F-08E5-468D-95BE-11889BC2946D}"/>
              </a:ext>
            </a:extLst>
          </p:cNvPr>
          <p:cNvSpPr txBox="1">
            <a:spLocks/>
          </p:cNvSpPr>
          <p:nvPr/>
        </p:nvSpPr>
        <p:spPr>
          <a:xfrm>
            <a:off x="783770" y="669319"/>
            <a:ext cx="3018973" cy="27843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cap="all" dirty="0">
                <a:solidFill>
                  <a:srgbClr val="0555B5">
                    <a:lumMod val="75000"/>
                  </a:srgbClr>
                </a:solidFill>
                <a:latin typeface="Century Gothic" panose="020B0502020202020204" pitchFamily="34" charset="0"/>
              </a:rPr>
              <a:t>Office</a:t>
            </a:r>
          </a:p>
          <a:p>
            <a:pPr algn="ctr"/>
            <a:r>
              <a:rPr lang="en-US" sz="3200" cap="all" dirty="0">
                <a:solidFill>
                  <a:srgbClr val="0555B5">
                    <a:lumMod val="75000"/>
                  </a:srgbClr>
                </a:solidFill>
                <a:latin typeface="Century Gothic" panose="020B0502020202020204" pitchFamily="34" charset="0"/>
              </a:rPr>
              <a:t>Market</a:t>
            </a:r>
            <a:r>
              <a:rPr lang="en-US" sz="3200" cap="all" dirty="0">
                <a:solidFill>
                  <a:schemeClr val="tx1"/>
                </a:solidFill>
                <a:latin typeface="Century Gothic" panose="020B0502020202020204" pitchFamily="34" charset="0"/>
              </a:rPr>
              <a:t> </a:t>
            </a:r>
          </a:p>
        </p:txBody>
      </p:sp>
      <p:pic>
        <p:nvPicPr>
          <p:cNvPr id="9" name="Picture 8">
            <a:extLst>
              <a:ext uri="{FF2B5EF4-FFF2-40B4-BE49-F238E27FC236}">
                <a16:creationId xmlns:a16="http://schemas.microsoft.com/office/drawing/2014/main" id="{FC5142F0-42A6-4813-999B-5ED43FCC55B3}"/>
              </a:ext>
            </a:extLst>
          </p:cNvPr>
          <p:cNvPicPr/>
          <p:nvPr/>
        </p:nvPicPr>
        <p:blipFill>
          <a:blip r:embed="rId4"/>
          <a:stretch>
            <a:fillRect/>
          </a:stretch>
        </p:blipFill>
        <p:spPr>
          <a:xfrm>
            <a:off x="1214501" y="5938435"/>
            <a:ext cx="2157507" cy="581900"/>
          </a:xfrm>
          <a:prstGeom prst="rect">
            <a:avLst/>
          </a:prstGeom>
        </p:spPr>
      </p:pic>
    </p:spTree>
    <p:extLst>
      <p:ext uri="{BB962C8B-B14F-4D97-AF65-F5344CB8AC3E}">
        <p14:creationId xmlns:p14="http://schemas.microsoft.com/office/powerpoint/2010/main" val="174504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Under Construction As Share of Inventory</a:t>
            </a:r>
          </a:p>
        </p:txBody>
      </p:sp>
      <p:graphicFrame>
        <p:nvGraphicFramePr>
          <p:cNvPr id="11" name="Chart 10">
            <a:extLst>
              <a:ext uri="{FF2B5EF4-FFF2-40B4-BE49-F238E27FC236}">
                <a16:creationId xmlns:a16="http://schemas.microsoft.com/office/drawing/2014/main" id="{A70D1770-533A-4D0E-A1B9-0C0114F91B81}"/>
              </a:ext>
            </a:extLst>
          </p:cNvPr>
          <p:cNvGraphicFramePr>
            <a:graphicFrameLocks/>
          </p:cNvGraphicFramePr>
          <p:nvPr>
            <p:extLst>
              <p:ext uri="{D42A27DB-BD31-4B8C-83A1-F6EECF244321}">
                <p14:modId xmlns:p14="http://schemas.microsoft.com/office/powerpoint/2010/main" val="3731262954"/>
              </p:ext>
            </p:extLst>
          </p:nvPr>
        </p:nvGraphicFramePr>
        <p:xfrm>
          <a:off x="457200" y="942975"/>
          <a:ext cx="11277600" cy="57245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79158B6-BE92-C910-45F3-FA5CCF54C6D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4" name="TextBox 3">
            <a:extLst>
              <a:ext uri="{FF2B5EF4-FFF2-40B4-BE49-F238E27FC236}">
                <a16:creationId xmlns:a16="http://schemas.microsoft.com/office/drawing/2014/main" id="{62B70539-548C-8B00-661F-E0DC9A870023}"/>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545544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1C6C0E-D211-C947-8B95-3E346ADC851E}"/>
              </a:ext>
            </a:extLst>
          </p:cNvPr>
          <p:cNvGraphicFramePr/>
          <p:nvPr>
            <p:extLst>
              <p:ext uri="{D42A27DB-BD31-4B8C-83A1-F6EECF244321}">
                <p14:modId xmlns:p14="http://schemas.microsoft.com/office/powerpoint/2010/main" val="1505016155"/>
              </p:ext>
            </p:extLst>
          </p:nvPr>
        </p:nvGraphicFramePr>
        <p:xfrm>
          <a:off x="806950" y="0"/>
          <a:ext cx="10634472"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5A19E04-3D8B-D046-93CD-7A55E897E44B}"/>
              </a:ext>
            </a:extLst>
          </p:cNvPr>
          <p:cNvSpPr>
            <a:spLocks noGrp="1"/>
          </p:cNvSpPr>
          <p:nvPr>
            <p:ph type="title"/>
          </p:nvPr>
        </p:nvSpPr>
        <p:spPr>
          <a:xfrm>
            <a:off x="350634" y="365125"/>
            <a:ext cx="11384166" cy="805949"/>
          </a:xfrm>
          <a:prstGeom prst="rect">
            <a:avLst/>
          </a:prstGeom>
        </p:spPr>
        <p:txBody>
          <a:bodyPr/>
          <a:lstStyle/>
          <a:p>
            <a:r>
              <a:rPr lang="en-US" dirty="0"/>
              <a:t>Mid-Atlantic Industrial Rent Growth</a:t>
            </a:r>
            <a:endParaRPr lang="en-US" dirty="0">
              <a:solidFill>
                <a:srgbClr val="FF0000"/>
              </a:solidFill>
            </a:endParaRPr>
          </a:p>
        </p:txBody>
      </p:sp>
      <p:sp>
        <p:nvSpPr>
          <p:cNvPr id="5" name="TextBox 4">
            <a:extLst>
              <a:ext uri="{FF2B5EF4-FFF2-40B4-BE49-F238E27FC236}">
                <a16:creationId xmlns:a16="http://schemas.microsoft.com/office/drawing/2014/main" id="{A98A9A0B-EFAB-614E-A282-ACF458CB1326}"/>
              </a:ext>
            </a:extLst>
          </p:cNvPr>
          <p:cNvSpPr txBox="1"/>
          <p:nvPr/>
        </p:nvSpPr>
        <p:spPr>
          <a:xfrm rot="5400000">
            <a:off x="9728154" y="3335148"/>
            <a:ext cx="38338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YOY Change</a:t>
            </a:r>
          </a:p>
        </p:txBody>
      </p:sp>
      <p:sp>
        <p:nvSpPr>
          <p:cNvPr id="6" name="TextBox 5">
            <a:extLst>
              <a:ext uri="{FF2B5EF4-FFF2-40B4-BE49-F238E27FC236}">
                <a16:creationId xmlns:a16="http://schemas.microsoft.com/office/drawing/2014/main" id="{B4396BD7-5828-014D-A02A-3E0F55B25253}"/>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Same-Store Asking Rent/SF</a:t>
            </a:r>
          </a:p>
        </p:txBody>
      </p:sp>
      <p:sp>
        <p:nvSpPr>
          <p:cNvPr id="4" name="TextBox 3">
            <a:extLst>
              <a:ext uri="{FF2B5EF4-FFF2-40B4-BE49-F238E27FC236}">
                <a16:creationId xmlns:a16="http://schemas.microsoft.com/office/drawing/2014/main" id="{FAEBFC86-3FB6-4133-3DB7-AB646AFAFF7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7" name="TextBox 6">
            <a:extLst>
              <a:ext uri="{FF2B5EF4-FFF2-40B4-BE49-F238E27FC236}">
                <a16:creationId xmlns:a16="http://schemas.microsoft.com/office/drawing/2014/main" id="{28008B29-9337-091C-A21A-922E3474D53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1875570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1178326081"/>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Mid-Atlantic Industrial Forecast</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5" name="TextBox 4">
            <a:extLst>
              <a:ext uri="{FF2B5EF4-FFF2-40B4-BE49-F238E27FC236}">
                <a16:creationId xmlns:a16="http://schemas.microsoft.com/office/drawing/2014/main" id="{A060386D-0A84-BE4F-71D8-FFE94969E206}"/>
              </a:ext>
            </a:extLst>
          </p:cNvPr>
          <p:cNvSpPr txBox="1"/>
          <p:nvPr/>
        </p:nvSpPr>
        <p:spPr>
          <a:xfrm>
            <a:off x="4538662" y="6579477"/>
            <a:ext cx="3114675" cy="276999"/>
          </a:xfrm>
          <a:prstGeom prst="rect">
            <a:avLst/>
          </a:prstGeom>
          <a:noFill/>
        </p:spPr>
        <p:txBody>
          <a:bodyPr wrap="square" rtlCol="0">
            <a:spAutoFit/>
          </a:bodyPr>
          <a:lstStyle/>
          <a:p>
            <a:r>
              <a:rPr lang="en-US" sz="1200" dirty="0"/>
              <a:t>Includes MD, DC, WV, VA, NC</a:t>
            </a:r>
          </a:p>
        </p:txBody>
      </p:sp>
      <p:cxnSp>
        <p:nvCxnSpPr>
          <p:cNvPr id="8" name="Straight Connector 7">
            <a:extLst>
              <a:ext uri="{FF2B5EF4-FFF2-40B4-BE49-F238E27FC236}">
                <a16:creationId xmlns:a16="http://schemas.microsoft.com/office/drawing/2014/main" id="{3D2AA167-812A-6C2D-6F0B-5253C8926744}"/>
              </a:ext>
            </a:extLst>
          </p:cNvPr>
          <p:cNvCxnSpPr>
            <a:cxnSpLocks/>
          </p:cNvCxnSpPr>
          <p:nvPr/>
        </p:nvCxnSpPr>
        <p:spPr>
          <a:xfrm>
            <a:off x="8428949" y="1352145"/>
            <a:ext cx="0" cy="43276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3">
            <a:extLst>
              <a:ext uri="{FF2B5EF4-FFF2-40B4-BE49-F238E27FC236}">
                <a16:creationId xmlns:a16="http://schemas.microsoft.com/office/drawing/2014/main" id="{1F822488-B8FB-2492-25F9-B4EA94CEAED6}"/>
              </a:ext>
            </a:extLst>
          </p:cNvPr>
          <p:cNvSpPr txBox="1"/>
          <p:nvPr/>
        </p:nvSpPr>
        <p:spPr>
          <a:xfrm>
            <a:off x="8428949" y="1280502"/>
            <a:ext cx="1039067"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Forecast</a:t>
            </a:r>
          </a:p>
        </p:txBody>
      </p:sp>
    </p:spTree>
    <p:custDataLst>
      <p:tags r:id="rId1"/>
    </p:custDataLst>
    <p:extLst>
      <p:ext uri="{BB962C8B-B14F-4D97-AF65-F5344CB8AC3E}">
        <p14:creationId xmlns:p14="http://schemas.microsoft.com/office/powerpoint/2010/main" val="164573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1C6C0E-D211-C947-8B95-3E346ADC851E}"/>
              </a:ext>
            </a:extLst>
          </p:cNvPr>
          <p:cNvGraphicFramePr/>
          <p:nvPr/>
        </p:nvGraphicFramePr>
        <p:xfrm>
          <a:off x="806950" y="0"/>
          <a:ext cx="10634472"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5A19E04-3D8B-D046-93CD-7A55E897E44B}"/>
              </a:ext>
            </a:extLst>
          </p:cNvPr>
          <p:cNvSpPr>
            <a:spLocks noGrp="1"/>
          </p:cNvSpPr>
          <p:nvPr>
            <p:ph type="title"/>
          </p:nvPr>
        </p:nvSpPr>
        <p:spPr>
          <a:xfrm>
            <a:off x="350634" y="365125"/>
            <a:ext cx="11384166" cy="805949"/>
          </a:xfrm>
          <a:prstGeom prst="rect">
            <a:avLst/>
          </a:prstGeom>
        </p:spPr>
        <p:txBody>
          <a:bodyPr/>
          <a:lstStyle/>
          <a:p>
            <a:r>
              <a:rPr lang="en-US" dirty="0"/>
              <a:t>Mid-Atlantic Industrial Rent Growth Forecast</a:t>
            </a:r>
            <a:endParaRPr lang="en-US" dirty="0">
              <a:solidFill>
                <a:srgbClr val="FF0000"/>
              </a:solidFill>
            </a:endParaRPr>
          </a:p>
        </p:txBody>
      </p:sp>
      <p:sp>
        <p:nvSpPr>
          <p:cNvPr id="5" name="TextBox 4">
            <a:extLst>
              <a:ext uri="{FF2B5EF4-FFF2-40B4-BE49-F238E27FC236}">
                <a16:creationId xmlns:a16="http://schemas.microsoft.com/office/drawing/2014/main" id="{A98A9A0B-EFAB-614E-A282-ACF458CB1326}"/>
              </a:ext>
            </a:extLst>
          </p:cNvPr>
          <p:cNvSpPr txBox="1"/>
          <p:nvPr/>
        </p:nvSpPr>
        <p:spPr>
          <a:xfrm rot="5400000">
            <a:off x="9728154" y="3335148"/>
            <a:ext cx="38338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YOY Change</a:t>
            </a:r>
          </a:p>
        </p:txBody>
      </p:sp>
      <p:sp>
        <p:nvSpPr>
          <p:cNvPr id="6" name="TextBox 5">
            <a:extLst>
              <a:ext uri="{FF2B5EF4-FFF2-40B4-BE49-F238E27FC236}">
                <a16:creationId xmlns:a16="http://schemas.microsoft.com/office/drawing/2014/main" id="{B4396BD7-5828-014D-A02A-3E0F55B25253}"/>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Same-Store Asking Rent/SF</a:t>
            </a:r>
          </a:p>
        </p:txBody>
      </p:sp>
      <p:sp>
        <p:nvSpPr>
          <p:cNvPr id="4" name="TextBox 3">
            <a:extLst>
              <a:ext uri="{FF2B5EF4-FFF2-40B4-BE49-F238E27FC236}">
                <a16:creationId xmlns:a16="http://schemas.microsoft.com/office/drawing/2014/main" id="{FAEBFC86-3FB6-4133-3DB7-AB646AFAFF7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7" name="TextBox 6">
            <a:extLst>
              <a:ext uri="{FF2B5EF4-FFF2-40B4-BE49-F238E27FC236}">
                <a16:creationId xmlns:a16="http://schemas.microsoft.com/office/drawing/2014/main" id="{28008B29-9337-091C-A21A-922E3474D53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cxnSp>
        <p:nvCxnSpPr>
          <p:cNvPr id="8" name="Straight Connector 7">
            <a:extLst>
              <a:ext uri="{FF2B5EF4-FFF2-40B4-BE49-F238E27FC236}">
                <a16:creationId xmlns:a16="http://schemas.microsoft.com/office/drawing/2014/main" id="{A8BE7FF1-422F-A28F-2A17-2B370933520A}"/>
              </a:ext>
            </a:extLst>
          </p:cNvPr>
          <p:cNvCxnSpPr>
            <a:cxnSpLocks/>
          </p:cNvCxnSpPr>
          <p:nvPr/>
        </p:nvCxnSpPr>
        <p:spPr>
          <a:xfrm>
            <a:off x="8609703" y="1329070"/>
            <a:ext cx="0" cy="43276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3">
            <a:extLst>
              <a:ext uri="{FF2B5EF4-FFF2-40B4-BE49-F238E27FC236}">
                <a16:creationId xmlns:a16="http://schemas.microsoft.com/office/drawing/2014/main" id="{0989E8AC-3B3A-2C50-376B-592253A3EC94}"/>
              </a:ext>
            </a:extLst>
          </p:cNvPr>
          <p:cNvSpPr txBox="1"/>
          <p:nvPr/>
        </p:nvSpPr>
        <p:spPr>
          <a:xfrm>
            <a:off x="8563191" y="1327008"/>
            <a:ext cx="1039067"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Forecast</a:t>
            </a:r>
          </a:p>
        </p:txBody>
      </p:sp>
    </p:spTree>
    <p:custDataLst>
      <p:tags r:id="rId1"/>
    </p:custDataLst>
    <p:extLst>
      <p:ext uri="{BB962C8B-B14F-4D97-AF65-F5344CB8AC3E}">
        <p14:creationId xmlns:p14="http://schemas.microsoft.com/office/powerpoint/2010/main" val="675081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2E0153E-2FFA-84EB-4F9E-036614015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3772" y="0"/>
            <a:ext cx="3018972"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
            <a:extLst>
              <a:ext uri="{FF2B5EF4-FFF2-40B4-BE49-F238E27FC236}">
                <a16:creationId xmlns:a16="http://schemas.microsoft.com/office/drawing/2014/main" id="{7ECAF14F-08E5-468D-95BE-11889BC2946D}"/>
              </a:ext>
            </a:extLst>
          </p:cNvPr>
          <p:cNvSpPr txBox="1">
            <a:spLocks/>
          </p:cNvSpPr>
          <p:nvPr/>
        </p:nvSpPr>
        <p:spPr>
          <a:xfrm>
            <a:off x="783770" y="669319"/>
            <a:ext cx="3018973" cy="27843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cap="all" dirty="0">
                <a:solidFill>
                  <a:srgbClr val="0555B5">
                    <a:lumMod val="75000"/>
                  </a:srgbClr>
                </a:solidFill>
                <a:latin typeface="Century Gothic" panose="020B0502020202020204" pitchFamily="34" charset="0"/>
              </a:rPr>
              <a:t>Retail</a:t>
            </a:r>
          </a:p>
          <a:p>
            <a:pPr algn="ctr"/>
            <a:r>
              <a:rPr lang="en-US" sz="3200" cap="all" dirty="0">
                <a:solidFill>
                  <a:srgbClr val="0555B5">
                    <a:lumMod val="75000"/>
                  </a:srgbClr>
                </a:solidFill>
                <a:latin typeface="Century Gothic" panose="020B0502020202020204" pitchFamily="34" charset="0"/>
              </a:rPr>
              <a:t>Market</a:t>
            </a:r>
            <a:r>
              <a:rPr lang="en-US" sz="3200" cap="all" dirty="0">
                <a:solidFill>
                  <a:schemeClr val="tx1"/>
                </a:solidFill>
                <a:latin typeface="Century Gothic" panose="020B0502020202020204" pitchFamily="34" charset="0"/>
              </a:rPr>
              <a:t> </a:t>
            </a:r>
          </a:p>
        </p:txBody>
      </p:sp>
      <p:pic>
        <p:nvPicPr>
          <p:cNvPr id="9" name="Picture 8">
            <a:extLst>
              <a:ext uri="{FF2B5EF4-FFF2-40B4-BE49-F238E27FC236}">
                <a16:creationId xmlns:a16="http://schemas.microsoft.com/office/drawing/2014/main" id="{FC5142F0-42A6-4813-999B-5ED43FCC55B3}"/>
              </a:ext>
            </a:extLst>
          </p:cNvPr>
          <p:cNvPicPr/>
          <p:nvPr/>
        </p:nvPicPr>
        <p:blipFill>
          <a:blip r:embed="rId4"/>
          <a:stretch>
            <a:fillRect/>
          </a:stretch>
        </p:blipFill>
        <p:spPr>
          <a:xfrm>
            <a:off x="1214501" y="5938435"/>
            <a:ext cx="2157507" cy="581900"/>
          </a:xfrm>
          <a:prstGeom prst="rect">
            <a:avLst/>
          </a:prstGeom>
        </p:spPr>
      </p:pic>
    </p:spTree>
    <p:extLst>
      <p:ext uri="{BB962C8B-B14F-4D97-AF65-F5344CB8AC3E}">
        <p14:creationId xmlns:p14="http://schemas.microsoft.com/office/powerpoint/2010/main" val="378874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2231407757"/>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United States Retail Fundamentals</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8" name="TextBox 7">
            <a:extLst>
              <a:ext uri="{FF2B5EF4-FFF2-40B4-BE49-F238E27FC236}">
                <a16:creationId xmlns:a16="http://schemas.microsoft.com/office/drawing/2014/main" id="{C8E7994F-2660-3A43-4649-37CD27604E50}"/>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973826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a:latin typeface="+mj-lt"/>
              </a:rPr>
              <a:t>Vacancy Rate by Shopping Center Type</a:t>
            </a:r>
            <a:endParaRPr lang="en-US" b="1" dirty="0">
              <a:latin typeface="+mj-lt"/>
            </a:endParaRPr>
          </a:p>
        </p:txBody>
      </p:sp>
      <p:graphicFrame>
        <p:nvGraphicFramePr>
          <p:cNvPr id="33" name="Chart 32">
            <a:extLst>
              <a:ext uri="{FF2B5EF4-FFF2-40B4-BE49-F238E27FC236}">
                <a16:creationId xmlns:a16="http://schemas.microsoft.com/office/drawing/2014/main" id="{C41C830C-B47B-4DB5-BA8F-10BBB065EF2B}"/>
              </a:ext>
            </a:extLst>
          </p:cNvPr>
          <p:cNvGraphicFramePr>
            <a:graphicFrameLocks/>
          </p:cNvGraphicFramePr>
          <p:nvPr>
            <p:extLst>
              <p:ext uri="{D42A27DB-BD31-4B8C-83A1-F6EECF244321}">
                <p14:modId xmlns:p14="http://schemas.microsoft.com/office/powerpoint/2010/main" val="2139935818"/>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894B585-EDA6-F44B-6C9A-C006D3B0142D}"/>
              </a:ext>
            </a:extLst>
          </p:cNvPr>
          <p:cNvSpPr txBox="1"/>
          <p:nvPr/>
        </p:nvSpPr>
        <p:spPr>
          <a:xfrm>
            <a:off x="0" y="6583063"/>
            <a:ext cx="3114675" cy="276999"/>
          </a:xfrm>
          <a:prstGeom prst="rect">
            <a:avLst/>
          </a:prstGeom>
          <a:noFill/>
        </p:spPr>
        <p:txBody>
          <a:bodyPr wrap="square" rtlCol="0">
            <a:spAutoFit/>
          </a:bodyPr>
          <a:lstStyle/>
          <a:p>
            <a:r>
              <a:rPr lang="en-US" sz="1200" dirty="0"/>
              <a:t>Source: CoStar, September 2022</a:t>
            </a:r>
          </a:p>
        </p:txBody>
      </p:sp>
    </p:spTree>
    <p:extLst>
      <p:ext uri="{BB962C8B-B14F-4D97-AF65-F5344CB8AC3E}">
        <p14:creationId xmlns:p14="http://schemas.microsoft.com/office/powerpoint/2010/main" val="233947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Quarterly Retail Leasing Volume</a:t>
            </a:r>
          </a:p>
        </p:txBody>
      </p:sp>
      <p:graphicFrame>
        <p:nvGraphicFramePr>
          <p:cNvPr id="16" name="Chart 15">
            <a:extLst>
              <a:ext uri="{FF2B5EF4-FFF2-40B4-BE49-F238E27FC236}">
                <a16:creationId xmlns:a16="http://schemas.microsoft.com/office/drawing/2014/main" id="{F74CE276-062C-4C4C-9660-7151F14DF582}"/>
              </a:ext>
            </a:extLst>
          </p:cNvPr>
          <p:cNvGraphicFramePr>
            <a:graphicFrameLocks/>
          </p:cNvGraphicFramePr>
          <p:nvPr>
            <p:extLst>
              <p:ext uri="{D42A27DB-BD31-4B8C-83A1-F6EECF244321}">
                <p14:modId xmlns:p14="http://schemas.microsoft.com/office/powerpoint/2010/main" val="555459569"/>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825BBA6-A8B9-08B1-32F1-A13EB4876C7D}"/>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3584094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a:latin typeface="+mj-lt"/>
              </a:rPr>
              <a:t>Under Construction, by Center Type</a:t>
            </a:r>
            <a:endParaRPr lang="en-US" b="1" dirty="0">
              <a:latin typeface="+mj-lt"/>
            </a:endParaRPr>
          </a:p>
        </p:txBody>
      </p:sp>
      <p:graphicFrame>
        <p:nvGraphicFramePr>
          <p:cNvPr id="13" name="Chart 12">
            <a:extLst>
              <a:ext uri="{FF2B5EF4-FFF2-40B4-BE49-F238E27FC236}">
                <a16:creationId xmlns:a16="http://schemas.microsoft.com/office/drawing/2014/main" id="{25CC2E26-1C15-40A0-A282-D77AABE0653A}"/>
              </a:ext>
            </a:extLst>
          </p:cNvPr>
          <p:cNvGraphicFramePr>
            <a:graphicFrameLocks/>
          </p:cNvGraphicFramePr>
          <p:nvPr>
            <p:extLst>
              <p:ext uri="{D42A27DB-BD31-4B8C-83A1-F6EECF244321}">
                <p14:modId xmlns:p14="http://schemas.microsoft.com/office/powerpoint/2010/main" val="4193901830"/>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92B6190-99B7-7E72-156D-B107FED2288B}"/>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1149669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2560666858"/>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Mid-Atlantic Retail Fundamentals</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5" name="TextBox 4">
            <a:extLst>
              <a:ext uri="{FF2B5EF4-FFF2-40B4-BE49-F238E27FC236}">
                <a16:creationId xmlns:a16="http://schemas.microsoft.com/office/drawing/2014/main" id="{A060386D-0A84-BE4F-71D8-FFE94969E206}"/>
              </a:ext>
            </a:extLst>
          </p:cNvPr>
          <p:cNvSpPr txBox="1"/>
          <p:nvPr/>
        </p:nvSpPr>
        <p:spPr>
          <a:xfrm>
            <a:off x="4538662" y="6579477"/>
            <a:ext cx="3114675" cy="276999"/>
          </a:xfrm>
          <a:prstGeom prst="rect">
            <a:avLst/>
          </a:prstGeom>
          <a:noFill/>
        </p:spPr>
        <p:txBody>
          <a:bodyPr wrap="square" rtlCol="0">
            <a:spAutoFit/>
          </a:bodyPr>
          <a:lstStyle/>
          <a:p>
            <a:r>
              <a:rPr lang="en-US" sz="1200" dirty="0"/>
              <a:t>Includes MD, DC, WV, VA, NC</a:t>
            </a:r>
          </a:p>
        </p:txBody>
      </p:sp>
    </p:spTree>
    <p:custDataLst>
      <p:tags r:id="rId1"/>
    </p:custDataLst>
    <p:extLst>
      <p:ext uri="{BB962C8B-B14F-4D97-AF65-F5344CB8AC3E}">
        <p14:creationId xmlns:p14="http://schemas.microsoft.com/office/powerpoint/2010/main" val="3380045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United States Office Fundamentals</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3609405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Retail Vacancy Rate by Mid-Atlantic Market</a:t>
            </a:r>
          </a:p>
        </p:txBody>
      </p:sp>
      <p:graphicFrame>
        <p:nvGraphicFramePr>
          <p:cNvPr id="7" name="Chart 6">
            <a:extLst>
              <a:ext uri="{FF2B5EF4-FFF2-40B4-BE49-F238E27FC236}">
                <a16:creationId xmlns:a16="http://schemas.microsoft.com/office/drawing/2014/main" id="{AE896AE3-AC43-4ABF-8664-B28A65772534}"/>
              </a:ext>
            </a:extLst>
          </p:cNvPr>
          <p:cNvGraphicFramePr/>
          <p:nvPr>
            <p:extLst>
              <p:ext uri="{D42A27DB-BD31-4B8C-83A1-F6EECF244321}">
                <p14:modId xmlns:p14="http://schemas.microsoft.com/office/powerpoint/2010/main" val="2208530748"/>
              </p:ext>
            </p:extLst>
          </p:nvPr>
        </p:nvGraphicFramePr>
        <p:xfrm>
          <a:off x="350631" y="0"/>
          <a:ext cx="5745367"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0FA884F-E9B8-D40B-E65D-BBCEFF28BFD4}"/>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graphicFrame>
        <p:nvGraphicFramePr>
          <p:cNvPr id="4" name="Chart 3">
            <a:extLst>
              <a:ext uri="{FF2B5EF4-FFF2-40B4-BE49-F238E27FC236}">
                <a16:creationId xmlns:a16="http://schemas.microsoft.com/office/drawing/2014/main" id="{47B87297-74D3-492D-8AC3-3F653465C7E8}"/>
              </a:ext>
            </a:extLst>
          </p:cNvPr>
          <p:cNvGraphicFramePr/>
          <p:nvPr>
            <p:extLst>
              <p:ext uri="{D42A27DB-BD31-4B8C-83A1-F6EECF244321}">
                <p14:modId xmlns:p14="http://schemas.microsoft.com/office/powerpoint/2010/main" val="3829282882"/>
              </p:ext>
            </p:extLst>
          </p:nvPr>
        </p:nvGraphicFramePr>
        <p:xfrm>
          <a:off x="6095998" y="2063"/>
          <a:ext cx="5745367" cy="685799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68079466-5F90-76ED-CB6B-2A111083396F}"/>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4140163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Retail Development Is Slimming</a:t>
            </a:r>
          </a:p>
        </p:txBody>
      </p:sp>
      <p:graphicFrame>
        <p:nvGraphicFramePr>
          <p:cNvPr id="16" name="Chart 15">
            <a:extLst>
              <a:ext uri="{FF2B5EF4-FFF2-40B4-BE49-F238E27FC236}">
                <a16:creationId xmlns:a16="http://schemas.microsoft.com/office/drawing/2014/main" id="{F74CE276-062C-4C4C-9660-7151F14DF582}"/>
              </a:ext>
            </a:extLst>
          </p:cNvPr>
          <p:cNvGraphicFramePr>
            <a:graphicFrameLocks/>
          </p:cNvGraphicFramePr>
          <p:nvPr>
            <p:extLst>
              <p:ext uri="{D42A27DB-BD31-4B8C-83A1-F6EECF244321}">
                <p14:modId xmlns:p14="http://schemas.microsoft.com/office/powerpoint/2010/main" val="2409676841"/>
              </p:ext>
            </p:extLst>
          </p:nvPr>
        </p:nvGraphicFramePr>
        <p:xfrm>
          <a:off x="381000" y="1079500"/>
          <a:ext cx="11430000"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825BBA6-A8B9-08B1-32F1-A13EB4876C7D}"/>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3" name="TextBox 2">
            <a:extLst>
              <a:ext uri="{FF2B5EF4-FFF2-40B4-BE49-F238E27FC236}">
                <a16:creationId xmlns:a16="http://schemas.microsoft.com/office/drawing/2014/main" id="{DF37EEBF-6AFC-AC18-F42F-7B7BE3DAFB4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2278247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latin typeface="+mj-lt"/>
              </a:rPr>
              <a:t>Retail Development Concentrated In Major Metros</a:t>
            </a:r>
            <a:endParaRPr lang="en-US" b="1" dirty="0">
              <a:latin typeface="+mj-lt"/>
            </a:endParaRPr>
          </a:p>
        </p:txBody>
      </p:sp>
      <p:sp>
        <p:nvSpPr>
          <p:cNvPr id="3" name="TextBox 2">
            <a:extLst>
              <a:ext uri="{FF2B5EF4-FFF2-40B4-BE49-F238E27FC236}">
                <a16:creationId xmlns:a16="http://schemas.microsoft.com/office/drawing/2014/main" id="{879158B6-BE92-C910-45F3-FA5CCF54C6D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4" name="TextBox 3">
            <a:extLst>
              <a:ext uri="{FF2B5EF4-FFF2-40B4-BE49-F238E27FC236}">
                <a16:creationId xmlns:a16="http://schemas.microsoft.com/office/drawing/2014/main" id="{62B70539-548C-8B00-661F-E0DC9A870023}"/>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pic>
        <p:nvPicPr>
          <p:cNvPr id="6" name="Picture 5">
            <a:extLst>
              <a:ext uri="{FF2B5EF4-FFF2-40B4-BE49-F238E27FC236}">
                <a16:creationId xmlns:a16="http://schemas.microsoft.com/office/drawing/2014/main" id="{C8327067-3925-0E6C-78E0-979E56AABF81}"/>
              </a:ext>
            </a:extLst>
          </p:cNvPr>
          <p:cNvPicPr>
            <a:picLocks noChangeAspect="1"/>
          </p:cNvPicPr>
          <p:nvPr/>
        </p:nvPicPr>
        <p:blipFill>
          <a:blip r:embed="rId3"/>
          <a:stretch>
            <a:fillRect/>
          </a:stretch>
        </p:blipFill>
        <p:spPr>
          <a:xfrm>
            <a:off x="2009716" y="995997"/>
            <a:ext cx="8172563" cy="5496877"/>
          </a:xfrm>
          <a:prstGeom prst="rect">
            <a:avLst/>
          </a:prstGeom>
        </p:spPr>
      </p:pic>
    </p:spTree>
    <p:extLst>
      <p:ext uri="{BB962C8B-B14F-4D97-AF65-F5344CB8AC3E}">
        <p14:creationId xmlns:p14="http://schemas.microsoft.com/office/powerpoint/2010/main" val="3540689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1C6C0E-D211-C947-8B95-3E346ADC851E}"/>
              </a:ext>
            </a:extLst>
          </p:cNvPr>
          <p:cNvGraphicFramePr/>
          <p:nvPr>
            <p:extLst>
              <p:ext uri="{D42A27DB-BD31-4B8C-83A1-F6EECF244321}">
                <p14:modId xmlns:p14="http://schemas.microsoft.com/office/powerpoint/2010/main" val="2813947930"/>
              </p:ext>
            </p:extLst>
          </p:nvPr>
        </p:nvGraphicFramePr>
        <p:xfrm>
          <a:off x="806950" y="0"/>
          <a:ext cx="10634472"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5A19E04-3D8B-D046-93CD-7A55E897E44B}"/>
              </a:ext>
            </a:extLst>
          </p:cNvPr>
          <p:cNvSpPr>
            <a:spLocks noGrp="1"/>
          </p:cNvSpPr>
          <p:nvPr>
            <p:ph type="title"/>
          </p:nvPr>
        </p:nvSpPr>
        <p:spPr>
          <a:xfrm>
            <a:off x="350634" y="365125"/>
            <a:ext cx="11384166" cy="805949"/>
          </a:xfrm>
          <a:prstGeom prst="rect">
            <a:avLst/>
          </a:prstGeom>
        </p:spPr>
        <p:txBody>
          <a:bodyPr/>
          <a:lstStyle/>
          <a:p>
            <a:r>
              <a:rPr lang="en-US" dirty="0"/>
              <a:t>Mid-Atlantic Retail Rent Growth</a:t>
            </a:r>
            <a:endParaRPr lang="en-US" dirty="0">
              <a:solidFill>
                <a:srgbClr val="FF0000"/>
              </a:solidFill>
            </a:endParaRPr>
          </a:p>
        </p:txBody>
      </p:sp>
      <p:sp>
        <p:nvSpPr>
          <p:cNvPr id="5" name="TextBox 4">
            <a:extLst>
              <a:ext uri="{FF2B5EF4-FFF2-40B4-BE49-F238E27FC236}">
                <a16:creationId xmlns:a16="http://schemas.microsoft.com/office/drawing/2014/main" id="{A98A9A0B-EFAB-614E-A282-ACF458CB1326}"/>
              </a:ext>
            </a:extLst>
          </p:cNvPr>
          <p:cNvSpPr txBox="1"/>
          <p:nvPr/>
        </p:nvSpPr>
        <p:spPr>
          <a:xfrm rot="5400000">
            <a:off x="9728154" y="3335148"/>
            <a:ext cx="38338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YOY Change</a:t>
            </a:r>
          </a:p>
        </p:txBody>
      </p:sp>
      <p:sp>
        <p:nvSpPr>
          <p:cNvPr id="6" name="TextBox 5">
            <a:extLst>
              <a:ext uri="{FF2B5EF4-FFF2-40B4-BE49-F238E27FC236}">
                <a16:creationId xmlns:a16="http://schemas.microsoft.com/office/drawing/2014/main" id="{B4396BD7-5828-014D-A02A-3E0F55B25253}"/>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Same-Store Asking Rent/SF</a:t>
            </a:r>
          </a:p>
        </p:txBody>
      </p:sp>
      <p:sp>
        <p:nvSpPr>
          <p:cNvPr id="4" name="TextBox 3">
            <a:extLst>
              <a:ext uri="{FF2B5EF4-FFF2-40B4-BE49-F238E27FC236}">
                <a16:creationId xmlns:a16="http://schemas.microsoft.com/office/drawing/2014/main" id="{FAEBFC86-3FB6-4133-3DB7-AB646AFAFF7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7" name="TextBox 6">
            <a:extLst>
              <a:ext uri="{FF2B5EF4-FFF2-40B4-BE49-F238E27FC236}">
                <a16:creationId xmlns:a16="http://schemas.microsoft.com/office/drawing/2014/main" id="{28008B29-9337-091C-A21A-922E3474D53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custDataLst>
      <p:tags r:id="rId1"/>
    </p:custDataLst>
    <p:extLst>
      <p:ext uri="{BB962C8B-B14F-4D97-AF65-F5344CB8AC3E}">
        <p14:creationId xmlns:p14="http://schemas.microsoft.com/office/powerpoint/2010/main" val="25652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Mid-Atlantic Retail Forecast</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5" name="TextBox 4">
            <a:extLst>
              <a:ext uri="{FF2B5EF4-FFF2-40B4-BE49-F238E27FC236}">
                <a16:creationId xmlns:a16="http://schemas.microsoft.com/office/drawing/2014/main" id="{A060386D-0A84-BE4F-71D8-FFE94969E206}"/>
              </a:ext>
            </a:extLst>
          </p:cNvPr>
          <p:cNvSpPr txBox="1"/>
          <p:nvPr/>
        </p:nvSpPr>
        <p:spPr>
          <a:xfrm>
            <a:off x="4538662" y="6579477"/>
            <a:ext cx="3114675" cy="276999"/>
          </a:xfrm>
          <a:prstGeom prst="rect">
            <a:avLst/>
          </a:prstGeom>
          <a:noFill/>
        </p:spPr>
        <p:txBody>
          <a:bodyPr wrap="square" rtlCol="0">
            <a:spAutoFit/>
          </a:bodyPr>
          <a:lstStyle/>
          <a:p>
            <a:r>
              <a:rPr lang="en-US" sz="1200" dirty="0"/>
              <a:t>Includes MD, DC, WV, VA, NC</a:t>
            </a:r>
          </a:p>
        </p:txBody>
      </p:sp>
      <p:cxnSp>
        <p:nvCxnSpPr>
          <p:cNvPr id="8" name="Straight Connector 7">
            <a:extLst>
              <a:ext uri="{FF2B5EF4-FFF2-40B4-BE49-F238E27FC236}">
                <a16:creationId xmlns:a16="http://schemas.microsoft.com/office/drawing/2014/main" id="{3D2AA167-812A-6C2D-6F0B-5253C8926744}"/>
              </a:ext>
            </a:extLst>
          </p:cNvPr>
          <p:cNvCxnSpPr>
            <a:cxnSpLocks/>
          </p:cNvCxnSpPr>
          <p:nvPr/>
        </p:nvCxnSpPr>
        <p:spPr>
          <a:xfrm>
            <a:off x="8545908" y="1329070"/>
            <a:ext cx="0" cy="43276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3">
            <a:extLst>
              <a:ext uri="{FF2B5EF4-FFF2-40B4-BE49-F238E27FC236}">
                <a16:creationId xmlns:a16="http://schemas.microsoft.com/office/drawing/2014/main" id="{1F822488-B8FB-2492-25F9-B4EA94CEAED6}"/>
              </a:ext>
            </a:extLst>
          </p:cNvPr>
          <p:cNvSpPr txBox="1"/>
          <p:nvPr/>
        </p:nvSpPr>
        <p:spPr>
          <a:xfrm>
            <a:off x="8545908" y="1280502"/>
            <a:ext cx="1039067"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Forecast</a:t>
            </a:r>
          </a:p>
        </p:txBody>
      </p:sp>
    </p:spTree>
    <p:custDataLst>
      <p:tags r:id="rId1"/>
    </p:custDataLst>
    <p:extLst>
      <p:ext uri="{BB962C8B-B14F-4D97-AF65-F5344CB8AC3E}">
        <p14:creationId xmlns:p14="http://schemas.microsoft.com/office/powerpoint/2010/main" val="794472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1C6C0E-D211-C947-8B95-3E346ADC851E}"/>
              </a:ext>
            </a:extLst>
          </p:cNvPr>
          <p:cNvGraphicFramePr/>
          <p:nvPr>
            <p:extLst>
              <p:ext uri="{D42A27DB-BD31-4B8C-83A1-F6EECF244321}">
                <p14:modId xmlns:p14="http://schemas.microsoft.com/office/powerpoint/2010/main" val="1153516154"/>
              </p:ext>
            </p:extLst>
          </p:nvPr>
        </p:nvGraphicFramePr>
        <p:xfrm>
          <a:off x="806950" y="0"/>
          <a:ext cx="10634472"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5A19E04-3D8B-D046-93CD-7A55E897E44B}"/>
              </a:ext>
            </a:extLst>
          </p:cNvPr>
          <p:cNvSpPr>
            <a:spLocks noGrp="1"/>
          </p:cNvSpPr>
          <p:nvPr>
            <p:ph type="title"/>
          </p:nvPr>
        </p:nvSpPr>
        <p:spPr>
          <a:xfrm>
            <a:off x="350634" y="365125"/>
            <a:ext cx="11384166" cy="805949"/>
          </a:xfrm>
          <a:prstGeom prst="rect">
            <a:avLst/>
          </a:prstGeom>
        </p:spPr>
        <p:txBody>
          <a:bodyPr/>
          <a:lstStyle/>
          <a:p>
            <a:r>
              <a:rPr lang="en-US" dirty="0"/>
              <a:t>Mid-Atlantic Retail Rent Growth Forecast</a:t>
            </a:r>
            <a:endParaRPr lang="en-US" dirty="0">
              <a:solidFill>
                <a:srgbClr val="FF0000"/>
              </a:solidFill>
            </a:endParaRPr>
          </a:p>
        </p:txBody>
      </p:sp>
      <p:sp>
        <p:nvSpPr>
          <p:cNvPr id="5" name="TextBox 4">
            <a:extLst>
              <a:ext uri="{FF2B5EF4-FFF2-40B4-BE49-F238E27FC236}">
                <a16:creationId xmlns:a16="http://schemas.microsoft.com/office/drawing/2014/main" id="{A98A9A0B-EFAB-614E-A282-ACF458CB1326}"/>
              </a:ext>
            </a:extLst>
          </p:cNvPr>
          <p:cNvSpPr txBox="1"/>
          <p:nvPr/>
        </p:nvSpPr>
        <p:spPr>
          <a:xfrm rot="5400000">
            <a:off x="9728154" y="3335148"/>
            <a:ext cx="383384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YOY Change</a:t>
            </a:r>
          </a:p>
        </p:txBody>
      </p:sp>
      <p:sp>
        <p:nvSpPr>
          <p:cNvPr id="6" name="TextBox 5">
            <a:extLst>
              <a:ext uri="{FF2B5EF4-FFF2-40B4-BE49-F238E27FC236}">
                <a16:creationId xmlns:a16="http://schemas.microsoft.com/office/drawing/2014/main" id="{B4396BD7-5828-014D-A02A-3E0F55B25253}"/>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Same-Store Asking Rent/SF</a:t>
            </a:r>
          </a:p>
        </p:txBody>
      </p:sp>
      <p:sp>
        <p:nvSpPr>
          <p:cNvPr id="4" name="TextBox 3">
            <a:extLst>
              <a:ext uri="{FF2B5EF4-FFF2-40B4-BE49-F238E27FC236}">
                <a16:creationId xmlns:a16="http://schemas.microsoft.com/office/drawing/2014/main" id="{FAEBFC86-3FB6-4133-3DB7-AB646AFAFF71}"/>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
        <p:nvSpPr>
          <p:cNvPr id="7" name="TextBox 6">
            <a:extLst>
              <a:ext uri="{FF2B5EF4-FFF2-40B4-BE49-F238E27FC236}">
                <a16:creationId xmlns:a16="http://schemas.microsoft.com/office/drawing/2014/main" id="{28008B29-9337-091C-A21A-922E3474D53F}"/>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cxnSp>
        <p:nvCxnSpPr>
          <p:cNvPr id="8" name="Straight Connector 7">
            <a:extLst>
              <a:ext uri="{FF2B5EF4-FFF2-40B4-BE49-F238E27FC236}">
                <a16:creationId xmlns:a16="http://schemas.microsoft.com/office/drawing/2014/main" id="{A8BE7FF1-422F-A28F-2A17-2B370933520A}"/>
              </a:ext>
            </a:extLst>
          </p:cNvPr>
          <p:cNvCxnSpPr>
            <a:cxnSpLocks/>
          </p:cNvCxnSpPr>
          <p:nvPr/>
        </p:nvCxnSpPr>
        <p:spPr>
          <a:xfrm>
            <a:off x="8471480" y="1329070"/>
            <a:ext cx="0" cy="43276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3">
            <a:extLst>
              <a:ext uri="{FF2B5EF4-FFF2-40B4-BE49-F238E27FC236}">
                <a16:creationId xmlns:a16="http://schemas.microsoft.com/office/drawing/2014/main" id="{0989E8AC-3B3A-2C50-376B-592253A3EC94}"/>
              </a:ext>
            </a:extLst>
          </p:cNvPr>
          <p:cNvSpPr txBox="1"/>
          <p:nvPr/>
        </p:nvSpPr>
        <p:spPr>
          <a:xfrm>
            <a:off x="8471480" y="1327008"/>
            <a:ext cx="1039067"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Forecast</a:t>
            </a:r>
          </a:p>
        </p:txBody>
      </p:sp>
    </p:spTree>
    <p:custDataLst>
      <p:tags r:id="rId1"/>
    </p:custDataLst>
    <p:extLst>
      <p:ext uri="{BB962C8B-B14F-4D97-AF65-F5344CB8AC3E}">
        <p14:creationId xmlns:p14="http://schemas.microsoft.com/office/powerpoint/2010/main" val="1140202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555B6"/>
        </a:solidFill>
        <a:effectLst/>
      </p:bgPr>
    </p:bg>
    <p:spTree>
      <p:nvGrpSpPr>
        <p:cNvPr id="1" name=""/>
        <p:cNvGrpSpPr/>
        <p:nvPr/>
      </p:nvGrpSpPr>
      <p:grpSpPr>
        <a:xfrm>
          <a:off x="0" y="0"/>
          <a:ext cx="0" cy="0"/>
          <a:chOff x="0" y="0"/>
          <a:chExt cx="0" cy="0"/>
        </a:xfrm>
      </p:grpSpPr>
      <p:sp>
        <p:nvSpPr>
          <p:cNvPr id="7" name="Rectangle 6"/>
          <p:cNvSpPr/>
          <p:nvPr/>
        </p:nvSpPr>
        <p:spPr>
          <a:xfrm>
            <a:off x="783772" y="0"/>
            <a:ext cx="3018972"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1">
            <a:extLst>
              <a:ext uri="{FF2B5EF4-FFF2-40B4-BE49-F238E27FC236}">
                <a16:creationId xmlns:a16="http://schemas.microsoft.com/office/drawing/2014/main" id="{93159FD9-1034-4825-8BEA-57FBF3FEF5B3}"/>
              </a:ext>
            </a:extLst>
          </p:cNvPr>
          <p:cNvSpPr txBox="1">
            <a:spLocks/>
          </p:cNvSpPr>
          <p:nvPr/>
        </p:nvSpPr>
        <p:spPr>
          <a:xfrm>
            <a:off x="783770" y="669319"/>
            <a:ext cx="3018973" cy="27843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cap="all" dirty="0">
                <a:solidFill>
                  <a:srgbClr val="0555B5">
                    <a:lumMod val="75000"/>
                  </a:srgbClr>
                </a:solidFill>
                <a:latin typeface="Century Gothic" panose="020B0502020202020204" pitchFamily="34" charset="0"/>
              </a:rPr>
              <a:t>Thank you!</a:t>
            </a:r>
          </a:p>
        </p:txBody>
      </p:sp>
      <p:pic>
        <p:nvPicPr>
          <p:cNvPr id="9" name="Picture 8">
            <a:extLst>
              <a:ext uri="{FF2B5EF4-FFF2-40B4-BE49-F238E27FC236}">
                <a16:creationId xmlns:a16="http://schemas.microsoft.com/office/drawing/2014/main" id="{A94DB9BA-963B-41E4-9F8A-76C803A0D398}"/>
              </a:ext>
            </a:extLst>
          </p:cNvPr>
          <p:cNvPicPr/>
          <p:nvPr/>
        </p:nvPicPr>
        <p:blipFill>
          <a:blip r:embed="rId3"/>
          <a:stretch>
            <a:fillRect/>
          </a:stretch>
        </p:blipFill>
        <p:spPr>
          <a:xfrm>
            <a:off x="1214501" y="5938435"/>
            <a:ext cx="2157507" cy="581900"/>
          </a:xfrm>
          <a:prstGeom prst="rect">
            <a:avLst/>
          </a:prstGeom>
        </p:spPr>
      </p:pic>
      <p:pic>
        <p:nvPicPr>
          <p:cNvPr id="3" name="Picture 2" descr="A person in a suit and tie&#10;&#10;Description automatically generated with medium confidence">
            <a:extLst>
              <a:ext uri="{FF2B5EF4-FFF2-40B4-BE49-F238E27FC236}">
                <a16:creationId xmlns:a16="http://schemas.microsoft.com/office/drawing/2014/main" id="{757980BC-A070-44BE-B9DA-2D05241BF8CE}"/>
              </a:ext>
            </a:extLst>
          </p:cNvPr>
          <p:cNvPicPr>
            <a:picLocks noChangeAspect="1"/>
          </p:cNvPicPr>
          <p:nvPr/>
        </p:nvPicPr>
        <p:blipFill>
          <a:blip r:embed="rId4"/>
          <a:stretch>
            <a:fillRect/>
          </a:stretch>
        </p:blipFill>
        <p:spPr>
          <a:xfrm>
            <a:off x="5903249" y="669319"/>
            <a:ext cx="4188243" cy="3586399"/>
          </a:xfrm>
          <a:prstGeom prst="rect">
            <a:avLst/>
          </a:prstGeom>
        </p:spPr>
      </p:pic>
      <p:sp>
        <p:nvSpPr>
          <p:cNvPr id="12" name="TextBox 11">
            <a:extLst>
              <a:ext uri="{FF2B5EF4-FFF2-40B4-BE49-F238E27FC236}">
                <a16:creationId xmlns:a16="http://schemas.microsoft.com/office/drawing/2014/main" id="{158C7238-F204-4D0E-B473-EF39F860AE40}"/>
              </a:ext>
            </a:extLst>
          </p:cNvPr>
          <p:cNvSpPr txBox="1"/>
          <p:nvPr/>
        </p:nvSpPr>
        <p:spPr>
          <a:xfrm>
            <a:off x="4997561" y="4476042"/>
            <a:ext cx="5999617" cy="1292662"/>
          </a:xfrm>
          <a:prstGeom prst="rect">
            <a:avLst/>
          </a:prstGeom>
          <a:noFill/>
        </p:spPr>
        <p:txBody>
          <a:bodyPr wrap="square" rtlCol="0">
            <a:spAutoFit/>
          </a:bodyPr>
          <a:lstStyle/>
          <a:p>
            <a:pPr algn="ctr"/>
            <a:r>
              <a:rPr lang="en-US" sz="2600" dirty="0">
                <a:solidFill>
                  <a:schemeClr val="bg1"/>
                </a:solidFill>
              </a:rPr>
              <a:t>Mike Cobb, Director of Market Analytics</a:t>
            </a:r>
          </a:p>
          <a:p>
            <a:pPr algn="ctr"/>
            <a:r>
              <a:rPr lang="en-US" sz="2600" dirty="0">
                <a:solidFill>
                  <a:schemeClr val="bg1"/>
                </a:solidFill>
              </a:rPr>
              <a:t>mcobb@costar.com</a:t>
            </a:r>
          </a:p>
          <a:p>
            <a:pPr algn="ctr"/>
            <a:r>
              <a:rPr lang="en-US" sz="2600" dirty="0">
                <a:solidFill>
                  <a:schemeClr val="bg1"/>
                </a:solidFill>
              </a:rPr>
              <a:t>410-319-2620</a:t>
            </a:r>
          </a:p>
        </p:txBody>
      </p:sp>
    </p:spTree>
    <p:extLst>
      <p:ext uri="{BB962C8B-B14F-4D97-AF65-F5344CB8AC3E}">
        <p14:creationId xmlns:p14="http://schemas.microsoft.com/office/powerpoint/2010/main" val="2054869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Office Supply &amp; Demand Balance </a:t>
            </a:r>
            <a:r>
              <a:rPr lang="en-US" dirty="0">
                <a:latin typeface="+mj-lt"/>
              </a:rPr>
              <a:t>Improving</a:t>
            </a:r>
            <a:endParaRPr lang="en-US" b="1" dirty="0">
              <a:latin typeface="+mj-lt"/>
            </a:endParaRPr>
          </a:p>
        </p:txBody>
      </p:sp>
      <p:graphicFrame>
        <p:nvGraphicFramePr>
          <p:cNvPr id="4" name="Chart 3">
            <a:extLst>
              <a:ext uri="{FF2B5EF4-FFF2-40B4-BE49-F238E27FC236}">
                <a16:creationId xmlns:a16="http://schemas.microsoft.com/office/drawing/2014/main" id="{1462FE97-DB19-45A6-A00B-F5429095C666}"/>
              </a:ext>
            </a:extLst>
          </p:cNvPr>
          <p:cNvGraphicFramePr/>
          <p:nvPr>
            <p:extLst>
              <p:ext uri="{D42A27DB-BD31-4B8C-83A1-F6EECF244321}">
                <p14:modId xmlns:p14="http://schemas.microsoft.com/office/powerpoint/2010/main" val="747723863"/>
              </p:ext>
            </p:extLst>
          </p:nvPr>
        </p:nvGraphicFramePr>
        <p:xfrm>
          <a:off x="744711" y="0"/>
          <a:ext cx="10632694"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220D349-20BD-4386-BD20-C67C7AB0C87E}"/>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Supply/Demand SF (Trailing 12-Month)</a:t>
            </a:r>
          </a:p>
        </p:txBody>
      </p:sp>
      <p:sp>
        <p:nvSpPr>
          <p:cNvPr id="3" name="TextBox 2">
            <a:extLst>
              <a:ext uri="{FF2B5EF4-FFF2-40B4-BE49-F238E27FC236}">
                <a16:creationId xmlns:a16="http://schemas.microsoft.com/office/drawing/2014/main" id="{27AFB2AC-D911-E478-8C97-EE5EE2254C94}"/>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3954932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Cumulative Net Absorption by Star Rating</a:t>
            </a:r>
            <a:endParaRPr lang="en-US" b="1" dirty="0">
              <a:latin typeface="+mj-lt"/>
            </a:endParaRPr>
          </a:p>
        </p:txBody>
      </p:sp>
      <p:graphicFrame>
        <p:nvGraphicFramePr>
          <p:cNvPr id="17" name="Chart 16">
            <a:extLst>
              <a:ext uri="{FF2B5EF4-FFF2-40B4-BE49-F238E27FC236}">
                <a16:creationId xmlns:a16="http://schemas.microsoft.com/office/drawing/2014/main" id="{FAE507CB-3EAA-43D7-A01A-197B1DD503E8}"/>
              </a:ext>
            </a:extLst>
          </p:cNvPr>
          <p:cNvGraphicFramePr>
            <a:graphicFrameLocks/>
          </p:cNvGraphicFramePr>
          <p:nvPr>
            <p:extLst>
              <p:ext uri="{D42A27DB-BD31-4B8C-83A1-F6EECF244321}">
                <p14:modId xmlns:p14="http://schemas.microsoft.com/office/powerpoint/2010/main" val="3787449939"/>
              </p:ext>
            </p:extLst>
          </p:nvPr>
        </p:nvGraphicFramePr>
        <p:xfrm>
          <a:off x="198783" y="1079500"/>
          <a:ext cx="11612217"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D2530B6-F9E9-6CE8-6047-D3C1FB906764}"/>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734253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Vacancy Rate by Cohort</a:t>
            </a:r>
            <a:endParaRPr lang="en-US" b="1" dirty="0">
              <a:latin typeface="+mj-lt"/>
            </a:endParaRPr>
          </a:p>
        </p:txBody>
      </p:sp>
      <p:graphicFrame>
        <p:nvGraphicFramePr>
          <p:cNvPr id="4" name="Chart 3">
            <a:extLst>
              <a:ext uri="{FF2B5EF4-FFF2-40B4-BE49-F238E27FC236}">
                <a16:creationId xmlns:a16="http://schemas.microsoft.com/office/drawing/2014/main" id="{22A6E56F-8EF1-4EA2-912A-A877E74C2054}"/>
              </a:ext>
            </a:extLst>
          </p:cNvPr>
          <p:cNvGraphicFramePr>
            <a:graphicFrameLocks/>
          </p:cNvGraphicFramePr>
          <p:nvPr>
            <p:extLst>
              <p:ext uri="{D42A27DB-BD31-4B8C-83A1-F6EECF244321}">
                <p14:modId xmlns:p14="http://schemas.microsoft.com/office/powerpoint/2010/main" val="68053808"/>
              </p:ext>
            </p:extLst>
          </p:nvPr>
        </p:nvGraphicFramePr>
        <p:xfrm>
          <a:off x="350633" y="1079500"/>
          <a:ext cx="11384167" cy="558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16200F1-BBDD-47C9-B05A-AD683A1A3066}"/>
              </a:ext>
            </a:extLst>
          </p:cNvPr>
          <p:cNvSpPr txBox="1"/>
          <p:nvPr/>
        </p:nvSpPr>
        <p:spPr>
          <a:xfrm>
            <a:off x="11172825" y="5599344"/>
            <a:ext cx="561975" cy="276999"/>
          </a:xfrm>
          <a:prstGeom prst="rect">
            <a:avLst/>
          </a:prstGeom>
          <a:noFill/>
        </p:spPr>
        <p:txBody>
          <a:bodyPr wrap="square" rtlCol="0">
            <a:spAutoFit/>
          </a:bodyPr>
          <a:lstStyle/>
          <a:p>
            <a:r>
              <a:rPr lang="en-US" sz="1200" dirty="0"/>
              <a:t>*YTD</a:t>
            </a:r>
          </a:p>
        </p:txBody>
      </p:sp>
      <p:sp>
        <p:nvSpPr>
          <p:cNvPr id="15" name="TextBox 14">
            <a:extLst>
              <a:ext uri="{FF2B5EF4-FFF2-40B4-BE49-F238E27FC236}">
                <a16:creationId xmlns:a16="http://schemas.microsoft.com/office/drawing/2014/main" id="{B95B78EE-68F6-8095-AD3A-5E1DB021DFA9}"/>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Tree>
    <p:extLst>
      <p:ext uri="{BB962C8B-B14F-4D97-AF65-F5344CB8AC3E}">
        <p14:creationId xmlns:p14="http://schemas.microsoft.com/office/powerpoint/2010/main" val="2136031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80899CA-92D4-4743-8471-E410D6F3D3FD}"/>
              </a:ext>
            </a:extLst>
          </p:cNvPr>
          <p:cNvGraphicFramePr/>
          <p:nvPr>
            <p:extLst>
              <p:ext uri="{D42A27DB-BD31-4B8C-83A1-F6EECF244321}">
                <p14:modId xmlns:p14="http://schemas.microsoft.com/office/powerpoint/2010/main" val="1815553051"/>
              </p:ext>
            </p:extLst>
          </p:nvPr>
        </p:nvGraphicFramePr>
        <p:xfrm>
          <a:off x="744711" y="0"/>
          <a:ext cx="10632694"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39BED50-A906-1742-BEED-9566D1937AF5}"/>
              </a:ext>
            </a:extLst>
          </p:cNvPr>
          <p:cNvSpPr>
            <a:spLocks noGrp="1"/>
          </p:cNvSpPr>
          <p:nvPr>
            <p:ph type="title"/>
          </p:nvPr>
        </p:nvSpPr>
        <p:spPr>
          <a:xfrm>
            <a:off x="350634" y="365125"/>
            <a:ext cx="11384166" cy="805949"/>
          </a:xfrm>
          <a:prstGeom prst="rect">
            <a:avLst/>
          </a:prstGeom>
        </p:spPr>
        <p:txBody>
          <a:bodyPr/>
          <a:lstStyle/>
          <a:p>
            <a:r>
              <a:rPr lang="en-US" dirty="0"/>
              <a:t>Mid-Atlantic Office Fundamentals</a:t>
            </a:r>
            <a:endParaRPr lang="en-US" dirty="0">
              <a:solidFill>
                <a:srgbClr val="FF0000"/>
              </a:solidFill>
            </a:endParaRPr>
          </a:p>
        </p:txBody>
      </p:sp>
      <p:sp>
        <p:nvSpPr>
          <p:cNvPr id="6" name="TextBox 5">
            <a:extLst>
              <a:ext uri="{FF2B5EF4-FFF2-40B4-BE49-F238E27FC236}">
                <a16:creationId xmlns:a16="http://schemas.microsoft.com/office/drawing/2014/main" id="{FE57474F-E216-E643-8ECF-8BD40F4377B6}"/>
              </a:ext>
            </a:extLst>
          </p:cNvPr>
          <p:cNvSpPr txBox="1"/>
          <p:nvPr/>
        </p:nvSpPr>
        <p:spPr>
          <a:xfrm rot="5400000">
            <a:off x="9492795" y="3335147"/>
            <a:ext cx="43045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Quarterly Change in Supply &amp; Demand</a:t>
            </a:r>
          </a:p>
        </p:txBody>
      </p:sp>
      <p:sp>
        <p:nvSpPr>
          <p:cNvPr id="7" name="TextBox 6">
            <a:extLst>
              <a:ext uri="{FF2B5EF4-FFF2-40B4-BE49-F238E27FC236}">
                <a16:creationId xmlns:a16="http://schemas.microsoft.com/office/drawing/2014/main" id="{66F5FF51-1F91-354A-BA36-FD71637C6FFA}"/>
              </a:ext>
            </a:extLst>
          </p:cNvPr>
          <p:cNvSpPr txBox="1"/>
          <p:nvPr/>
        </p:nvSpPr>
        <p:spPr>
          <a:xfrm rot="16200000">
            <a:off x="-1703134" y="3330195"/>
            <a:ext cx="449637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Vacancy Rate</a:t>
            </a:r>
          </a:p>
        </p:txBody>
      </p:sp>
      <p:sp>
        <p:nvSpPr>
          <p:cNvPr id="4" name="TextBox 3">
            <a:extLst>
              <a:ext uri="{FF2B5EF4-FFF2-40B4-BE49-F238E27FC236}">
                <a16:creationId xmlns:a16="http://schemas.microsoft.com/office/drawing/2014/main" id="{397DAD27-2B52-2C51-543C-CE9A21C65C93}"/>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sp>
        <p:nvSpPr>
          <p:cNvPr id="5" name="TextBox 4">
            <a:extLst>
              <a:ext uri="{FF2B5EF4-FFF2-40B4-BE49-F238E27FC236}">
                <a16:creationId xmlns:a16="http://schemas.microsoft.com/office/drawing/2014/main" id="{A060386D-0A84-BE4F-71D8-FFE94969E206}"/>
              </a:ext>
            </a:extLst>
          </p:cNvPr>
          <p:cNvSpPr txBox="1"/>
          <p:nvPr/>
        </p:nvSpPr>
        <p:spPr>
          <a:xfrm>
            <a:off x="4538662" y="6579477"/>
            <a:ext cx="3114675" cy="276999"/>
          </a:xfrm>
          <a:prstGeom prst="rect">
            <a:avLst/>
          </a:prstGeom>
          <a:noFill/>
        </p:spPr>
        <p:txBody>
          <a:bodyPr wrap="square" rtlCol="0">
            <a:spAutoFit/>
          </a:bodyPr>
          <a:lstStyle/>
          <a:p>
            <a:r>
              <a:rPr lang="en-US" sz="1200" dirty="0"/>
              <a:t>Includes MD, DC, WV, VA, NC</a:t>
            </a:r>
          </a:p>
        </p:txBody>
      </p:sp>
    </p:spTree>
    <p:custDataLst>
      <p:tags r:id="rId1"/>
    </p:custDataLst>
    <p:extLst>
      <p:ext uri="{BB962C8B-B14F-4D97-AF65-F5344CB8AC3E}">
        <p14:creationId xmlns:p14="http://schemas.microsoft.com/office/powerpoint/2010/main" val="448723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1" dirty="0">
                <a:latin typeface="+mj-lt"/>
              </a:rPr>
              <a:t>Office Vacancy Rate by Mid-Atlantic Market</a:t>
            </a:r>
          </a:p>
        </p:txBody>
      </p:sp>
      <p:graphicFrame>
        <p:nvGraphicFramePr>
          <p:cNvPr id="7" name="Chart 6">
            <a:extLst>
              <a:ext uri="{FF2B5EF4-FFF2-40B4-BE49-F238E27FC236}">
                <a16:creationId xmlns:a16="http://schemas.microsoft.com/office/drawing/2014/main" id="{AE896AE3-AC43-4ABF-8664-B28A65772534}"/>
              </a:ext>
            </a:extLst>
          </p:cNvPr>
          <p:cNvGraphicFramePr/>
          <p:nvPr>
            <p:extLst>
              <p:ext uri="{D42A27DB-BD31-4B8C-83A1-F6EECF244321}">
                <p14:modId xmlns:p14="http://schemas.microsoft.com/office/powerpoint/2010/main" val="1002841433"/>
              </p:ext>
            </p:extLst>
          </p:nvPr>
        </p:nvGraphicFramePr>
        <p:xfrm>
          <a:off x="350631" y="0"/>
          <a:ext cx="5745367"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0FA884F-E9B8-D40B-E65D-BBCEFF28BFD4}"/>
              </a:ext>
            </a:extLst>
          </p:cNvPr>
          <p:cNvSpPr txBox="1"/>
          <p:nvPr/>
        </p:nvSpPr>
        <p:spPr>
          <a:xfrm>
            <a:off x="0" y="6583063"/>
            <a:ext cx="3114675" cy="276999"/>
          </a:xfrm>
          <a:prstGeom prst="rect">
            <a:avLst/>
          </a:prstGeom>
          <a:noFill/>
        </p:spPr>
        <p:txBody>
          <a:bodyPr wrap="square" rtlCol="0">
            <a:spAutoFit/>
          </a:bodyPr>
          <a:lstStyle/>
          <a:p>
            <a:r>
              <a:rPr lang="en-US" sz="1200" dirty="0"/>
              <a:t>Source: CoStar, October 2022</a:t>
            </a:r>
          </a:p>
        </p:txBody>
      </p:sp>
      <p:graphicFrame>
        <p:nvGraphicFramePr>
          <p:cNvPr id="4" name="Chart 3">
            <a:extLst>
              <a:ext uri="{FF2B5EF4-FFF2-40B4-BE49-F238E27FC236}">
                <a16:creationId xmlns:a16="http://schemas.microsoft.com/office/drawing/2014/main" id="{47B87297-74D3-492D-8AC3-3F653465C7E8}"/>
              </a:ext>
            </a:extLst>
          </p:cNvPr>
          <p:cNvGraphicFramePr/>
          <p:nvPr>
            <p:extLst>
              <p:ext uri="{D42A27DB-BD31-4B8C-83A1-F6EECF244321}">
                <p14:modId xmlns:p14="http://schemas.microsoft.com/office/powerpoint/2010/main" val="3832387365"/>
              </p:ext>
            </p:extLst>
          </p:nvPr>
        </p:nvGraphicFramePr>
        <p:xfrm>
          <a:off x="6095998" y="2063"/>
          <a:ext cx="5745367" cy="685799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68079466-5F90-76ED-CB6B-2A111083396F}"/>
              </a:ext>
            </a:extLst>
          </p:cNvPr>
          <p:cNvSpPr txBox="1"/>
          <p:nvPr/>
        </p:nvSpPr>
        <p:spPr>
          <a:xfrm>
            <a:off x="4538662" y="6579477"/>
            <a:ext cx="3114675" cy="276999"/>
          </a:xfrm>
          <a:prstGeom prst="rect">
            <a:avLst/>
          </a:prstGeom>
          <a:noFill/>
        </p:spPr>
        <p:txBody>
          <a:bodyPr wrap="square" rtlCol="0">
            <a:spAutoFit/>
          </a:bodyPr>
          <a:lstStyle/>
          <a:p>
            <a:pPr algn="ctr"/>
            <a:r>
              <a:rPr lang="en-US" sz="1200" dirty="0"/>
              <a:t>Includes MD, DC, WV, VA, NC</a:t>
            </a:r>
          </a:p>
        </p:txBody>
      </p:sp>
    </p:spTree>
    <p:extLst>
      <p:ext uri="{BB962C8B-B14F-4D97-AF65-F5344CB8AC3E}">
        <p14:creationId xmlns:p14="http://schemas.microsoft.com/office/powerpoint/2010/main" val="1056994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10.xml><?xml version="1.0" encoding="utf-8"?>
<p:tagLst xmlns:a="http://schemas.openxmlformats.org/drawingml/2006/main" xmlns:r="http://schemas.openxmlformats.org/officeDocument/2006/relationships" xmlns:p="http://schemas.openxmlformats.org/presentationml/2006/main">
  <p:tag name="TIMING" val="|1.7"/>
</p:tagLst>
</file>

<file path=ppt/tags/tag11.xml><?xml version="1.0" encoding="utf-8"?>
<p:tagLst xmlns:a="http://schemas.openxmlformats.org/drawingml/2006/main" xmlns:r="http://schemas.openxmlformats.org/officeDocument/2006/relationships" xmlns:p="http://schemas.openxmlformats.org/presentationml/2006/main">
  <p:tag name="TIMING" val="|0.6"/>
</p:tagLst>
</file>

<file path=ppt/tags/tag12.xml><?xml version="1.0" encoding="utf-8"?>
<p:tagLst xmlns:a="http://schemas.openxmlformats.org/drawingml/2006/main" xmlns:r="http://schemas.openxmlformats.org/officeDocument/2006/relationships" xmlns:p="http://schemas.openxmlformats.org/presentationml/2006/main">
  <p:tag name="TIMING" val="|1.7"/>
</p:tagLst>
</file>

<file path=ppt/tags/tag13.xml><?xml version="1.0" encoding="utf-8"?>
<p:tagLst xmlns:a="http://schemas.openxmlformats.org/drawingml/2006/main" xmlns:r="http://schemas.openxmlformats.org/officeDocument/2006/relationships" xmlns:p="http://schemas.openxmlformats.org/presentationml/2006/main">
  <p:tag name="TIMING" val="|0.6"/>
</p:tagLst>
</file>

<file path=ppt/tags/tag14.xml><?xml version="1.0" encoding="utf-8"?>
<p:tagLst xmlns:a="http://schemas.openxmlformats.org/drawingml/2006/main" xmlns:r="http://schemas.openxmlformats.org/officeDocument/2006/relationships" xmlns:p="http://schemas.openxmlformats.org/presentationml/2006/main">
  <p:tag name="TIMING" val="|1.7"/>
</p:tagLst>
</file>

<file path=ppt/tags/tag15.xml><?xml version="1.0" encoding="utf-8"?>
<p:tagLst xmlns:a="http://schemas.openxmlformats.org/drawingml/2006/main" xmlns:r="http://schemas.openxmlformats.org/officeDocument/2006/relationships" xmlns:p="http://schemas.openxmlformats.org/presentationml/2006/main">
  <p:tag name="TIMING" val="|1.7"/>
</p:tagLst>
</file>

<file path=ppt/tags/tag16.xml><?xml version="1.0" encoding="utf-8"?>
<p:tagLst xmlns:a="http://schemas.openxmlformats.org/drawingml/2006/main" xmlns:r="http://schemas.openxmlformats.org/officeDocument/2006/relationships" xmlns:p="http://schemas.openxmlformats.org/presentationml/2006/main">
  <p:tag name="TIMING" val="|0.6"/>
</p:tagLst>
</file>

<file path=ppt/tags/tag17.xml><?xml version="1.0" encoding="utf-8"?>
<p:tagLst xmlns:a="http://schemas.openxmlformats.org/drawingml/2006/main" xmlns:r="http://schemas.openxmlformats.org/officeDocument/2006/relationships" xmlns:p="http://schemas.openxmlformats.org/presentationml/2006/main">
  <p:tag name="TIMING" val="|1.7"/>
</p:tagLst>
</file>

<file path=ppt/tags/tag18.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1.7"/>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7"/>
</p:tagLst>
</file>

<file path=ppt/tags/tag7.xml><?xml version="1.0" encoding="utf-8"?>
<p:tagLst xmlns:a="http://schemas.openxmlformats.org/drawingml/2006/main" xmlns:r="http://schemas.openxmlformats.org/officeDocument/2006/relationships" xmlns:p="http://schemas.openxmlformats.org/presentationml/2006/main">
  <p:tag name="TIMING" val="|7.9"/>
</p:tagLst>
</file>

<file path=ppt/tags/tag8.xml><?xml version="1.0" encoding="utf-8"?>
<p:tagLst xmlns:a="http://schemas.openxmlformats.org/drawingml/2006/main" xmlns:r="http://schemas.openxmlformats.org/officeDocument/2006/relationships" xmlns:p="http://schemas.openxmlformats.org/presentationml/2006/main">
  <p:tag name="TIMING" val="|7.9"/>
</p:tagLst>
</file>

<file path=ppt/tags/tag9.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1_CoStar">
  <a:themeElements>
    <a:clrScheme name="Analytics Charts">
      <a:dk1>
        <a:srgbClr val="000000"/>
      </a:dk1>
      <a:lt1>
        <a:srgbClr val="FFFFFF"/>
      </a:lt1>
      <a:dk2>
        <a:srgbClr val="212121"/>
      </a:dk2>
      <a:lt2>
        <a:srgbClr val="E7E6E6"/>
      </a:lt2>
      <a:accent1>
        <a:srgbClr val="0555B5"/>
      </a:accent1>
      <a:accent2>
        <a:srgbClr val="EE4800"/>
      </a:accent2>
      <a:accent3>
        <a:srgbClr val="FEB500"/>
      </a:accent3>
      <a:accent4>
        <a:srgbClr val="75B901"/>
      </a:accent4>
      <a:accent5>
        <a:srgbClr val="CF0500"/>
      </a:accent5>
      <a:accent6>
        <a:srgbClr val="8033BD"/>
      </a:accent6>
      <a:hlink>
        <a:srgbClr val="0555B5"/>
      </a:hlink>
      <a:folHlink>
        <a:srgbClr val="8033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tar" id="{8A573BF2-66B7-6D4C-A1BE-60A6766FC8B7}" vid="{F80BF48F-D34A-0D45-936D-B54E0E6F989E}"/>
    </a:ext>
  </a:extLst>
</a:theme>
</file>

<file path=ppt/theme/theme2.xml><?xml version="1.0" encoding="utf-8"?>
<a:theme xmlns:a="http://schemas.openxmlformats.org/drawingml/2006/main" name="Teal Logo">
  <a:themeElements>
    <a:clrScheme name="2021 STR colors">
      <a:dk1>
        <a:srgbClr val="3F3F3F"/>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R_MasterSlides_2021" id="{C48F3BF2-7FAE-47A9-85D0-FC71AB9F7987}" vid="{443FD011-3293-4FD6-B1BD-258F83D9F2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25303</TotalTime>
  <Words>1096</Words>
  <Application>Microsoft Office PowerPoint</Application>
  <PresentationFormat>Widescreen</PresentationFormat>
  <Paragraphs>295</Paragraphs>
  <Slides>46</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Arial Regular</vt:lpstr>
      <vt:lpstr>Calibri</vt:lpstr>
      <vt:lpstr>Century Gothic</vt:lpstr>
      <vt:lpstr>1_CoStar</vt:lpstr>
      <vt:lpstr>Teal Logo</vt:lpstr>
      <vt:lpstr>PowerPoint Presentation</vt:lpstr>
      <vt:lpstr>PowerPoint Presentation</vt:lpstr>
      <vt:lpstr>PowerPoint Presentation</vt:lpstr>
      <vt:lpstr>United States Office Fundamentals</vt:lpstr>
      <vt:lpstr>Office Supply &amp; Demand Balance Improving</vt:lpstr>
      <vt:lpstr>Cumulative Net Absorption by Star Rating</vt:lpstr>
      <vt:lpstr>Vacancy Rate by Cohort</vt:lpstr>
      <vt:lpstr>Mid-Atlantic Office Fundamentals</vt:lpstr>
      <vt:lpstr>Office Vacancy Rate by Mid-Atlantic Market</vt:lpstr>
      <vt:lpstr>Office Vacancy Change Since 20Q1, Mid-Atlantic</vt:lpstr>
      <vt:lpstr>The Under-Construction Pipeline Remains Active, But Cooling</vt:lpstr>
      <vt:lpstr>Under Construction As Share of Inventory</vt:lpstr>
      <vt:lpstr>Office Development Concentrated In Large Metros</vt:lpstr>
      <vt:lpstr>Mid-Atlantic Office Rent Growth</vt:lpstr>
      <vt:lpstr>Mid-Atlantic Office Forecast</vt:lpstr>
      <vt:lpstr>Mid-Atlantic Office Rent Growth Forecast</vt:lpstr>
      <vt:lpstr>PowerPoint Presentation</vt:lpstr>
      <vt:lpstr>United States Industrial Fundamentals</vt:lpstr>
      <vt:lpstr>Industrial Supply &amp; Demand Balance Cooling</vt:lpstr>
      <vt:lpstr>Vacancy Rate by Cohort</vt:lpstr>
      <vt:lpstr>Availability Declining Across All Vintages Nationally</vt:lpstr>
      <vt:lpstr>Availability Declining Across All Vintages Nationally</vt:lpstr>
      <vt:lpstr>Years Supply of Modern Industrial Space Available For Lease </vt:lpstr>
      <vt:lpstr>Mid-Atlantic Industrial Fundamentals</vt:lpstr>
      <vt:lpstr>Industrial Vacancy Rate by Mid-Atlantic Market</vt:lpstr>
      <vt:lpstr>Industrial Vacancy Change Since 20Q1, Mid-Atlantic</vt:lpstr>
      <vt:lpstr>The Under-Construction Pipeline Is Soaring</vt:lpstr>
      <vt:lpstr>Space Under Construction by Cohort</vt:lpstr>
      <vt:lpstr>Industrial Development Concentrated Along Major Arteries</vt:lpstr>
      <vt:lpstr>Under Construction As Share of Inventory</vt:lpstr>
      <vt:lpstr>Mid-Atlantic Industrial Rent Growth</vt:lpstr>
      <vt:lpstr>Mid-Atlantic Industrial Forecast</vt:lpstr>
      <vt:lpstr>Mid-Atlantic Industrial Rent Growth Forecast</vt:lpstr>
      <vt:lpstr>PowerPoint Presentation</vt:lpstr>
      <vt:lpstr>United States Retail Fundamentals</vt:lpstr>
      <vt:lpstr>Vacancy Rate by Shopping Center Type</vt:lpstr>
      <vt:lpstr>Quarterly Retail Leasing Volume</vt:lpstr>
      <vt:lpstr>Under Construction, by Center Type</vt:lpstr>
      <vt:lpstr>Mid-Atlantic Retail Fundamentals</vt:lpstr>
      <vt:lpstr>Retail Vacancy Rate by Mid-Atlantic Market</vt:lpstr>
      <vt:lpstr>Retail Development Is Slimming</vt:lpstr>
      <vt:lpstr>Retail Development Concentrated In Major Metros</vt:lpstr>
      <vt:lpstr>Mid-Atlantic Retail Rent Growth</vt:lpstr>
      <vt:lpstr>Mid-Atlantic Retail Forecast</vt:lpstr>
      <vt:lpstr>Mid-Atlantic Retail Rent Growth Forecast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Ponciano</dc:creator>
  <cp:lastModifiedBy>Michael Cobb</cp:lastModifiedBy>
  <cp:revision>841</cp:revision>
  <dcterms:created xsi:type="dcterms:W3CDTF">2018-07-31T15:40:23Z</dcterms:created>
  <dcterms:modified xsi:type="dcterms:W3CDTF">2022-10-21T19:34:58Z</dcterms:modified>
</cp:coreProperties>
</file>