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3C3B"/>
    <a:srgbClr val="006D8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1" d="100"/>
          <a:sy n="81" d="100"/>
        </p:scale>
        <p:origin x="119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F348CE-F9F7-49FF-8A28-004F8A9DABC0}" type="datetimeFigureOut">
              <a:rPr lang="en-US" smtClean="0"/>
              <a:t>3/19/2020</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C51076-E08F-46CA-B814-684E3D8D70CE}" type="slidenum">
              <a:rPr lang="en-US" smtClean="0"/>
              <a:t>‹#›</a:t>
            </a:fld>
            <a:endParaRPr lang="en-US"/>
          </a:p>
        </p:txBody>
      </p:sp>
    </p:spTree>
    <p:extLst>
      <p:ext uri="{BB962C8B-B14F-4D97-AF65-F5344CB8AC3E}">
        <p14:creationId xmlns:p14="http://schemas.microsoft.com/office/powerpoint/2010/main" val="31513807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DB8D4B-815F-4A53-ADD2-413AB3125700}" type="datetimeFigureOut">
              <a:rPr lang="en-US" smtClean="0"/>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34B78-FF16-48FB-B85C-AF682ED1D140}" type="slidenum">
              <a:rPr lang="en-US" smtClean="0"/>
              <a:t>‹#›</a:t>
            </a:fld>
            <a:endParaRPr lang="en-US"/>
          </a:p>
        </p:txBody>
      </p:sp>
    </p:spTree>
    <p:extLst>
      <p:ext uri="{BB962C8B-B14F-4D97-AF65-F5344CB8AC3E}">
        <p14:creationId xmlns:p14="http://schemas.microsoft.com/office/powerpoint/2010/main" val="1801773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DB8D4B-815F-4A53-ADD2-413AB3125700}" type="datetimeFigureOut">
              <a:rPr lang="en-US" smtClean="0"/>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34B78-FF16-48FB-B85C-AF682ED1D140}" type="slidenum">
              <a:rPr lang="en-US" smtClean="0"/>
              <a:t>‹#›</a:t>
            </a:fld>
            <a:endParaRPr lang="en-US"/>
          </a:p>
        </p:txBody>
      </p:sp>
    </p:spTree>
    <p:extLst>
      <p:ext uri="{BB962C8B-B14F-4D97-AF65-F5344CB8AC3E}">
        <p14:creationId xmlns:p14="http://schemas.microsoft.com/office/powerpoint/2010/main" val="470986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DB8D4B-815F-4A53-ADD2-413AB3125700}" type="datetimeFigureOut">
              <a:rPr lang="en-US" smtClean="0"/>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34B78-FF16-48FB-B85C-AF682ED1D140}" type="slidenum">
              <a:rPr lang="en-US" smtClean="0"/>
              <a:t>‹#›</a:t>
            </a:fld>
            <a:endParaRPr lang="en-US"/>
          </a:p>
        </p:txBody>
      </p:sp>
    </p:spTree>
    <p:extLst>
      <p:ext uri="{BB962C8B-B14F-4D97-AF65-F5344CB8AC3E}">
        <p14:creationId xmlns:p14="http://schemas.microsoft.com/office/powerpoint/2010/main" val="2752923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DB8D4B-815F-4A53-ADD2-413AB3125700}" type="datetimeFigureOut">
              <a:rPr lang="en-US" smtClean="0"/>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34B78-FF16-48FB-B85C-AF682ED1D140}" type="slidenum">
              <a:rPr lang="en-US" smtClean="0"/>
              <a:t>‹#›</a:t>
            </a:fld>
            <a:endParaRPr lang="en-US"/>
          </a:p>
        </p:txBody>
      </p:sp>
    </p:spTree>
    <p:extLst>
      <p:ext uri="{BB962C8B-B14F-4D97-AF65-F5344CB8AC3E}">
        <p14:creationId xmlns:p14="http://schemas.microsoft.com/office/powerpoint/2010/main" val="3111342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DB8D4B-815F-4A53-ADD2-413AB3125700}" type="datetimeFigureOut">
              <a:rPr lang="en-US" smtClean="0"/>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34B78-FF16-48FB-B85C-AF682ED1D140}" type="slidenum">
              <a:rPr lang="en-US" smtClean="0"/>
              <a:t>‹#›</a:t>
            </a:fld>
            <a:endParaRPr lang="en-US"/>
          </a:p>
        </p:txBody>
      </p:sp>
    </p:spTree>
    <p:extLst>
      <p:ext uri="{BB962C8B-B14F-4D97-AF65-F5344CB8AC3E}">
        <p14:creationId xmlns:p14="http://schemas.microsoft.com/office/powerpoint/2010/main" val="3214904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DB8D4B-815F-4A53-ADD2-413AB3125700}" type="datetimeFigureOut">
              <a:rPr lang="en-US" smtClean="0"/>
              <a:t>3/19/2020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834B78-FF16-48FB-B85C-AF682ED1D140}" type="slidenum">
              <a:rPr lang="en-US" smtClean="0"/>
              <a:t>‹#›</a:t>
            </a:fld>
            <a:endParaRPr lang="en-US"/>
          </a:p>
        </p:txBody>
      </p:sp>
    </p:spTree>
    <p:extLst>
      <p:ext uri="{BB962C8B-B14F-4D97-AF65-F5344CB8AC3E}">
        <p14:creationId xmlns:p14="http://schemas.microsoft.com/office/powerpoint/2010/main" val="1189237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DB8D4B-815F-4A53-ADD2-413AB3125700}" type="datetimeFigureOut">
              <a:rPr lang="en-US" smtClean="0"/>
              <a:t>3/19/2020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834B78-FF16-48FB-B85C-AF682ED1D140}" type="slidenum">
              <a:rPr lang="en-US" smtClean="0"/>
              <a:t>‹#›</a:t>
            </a:fld>
            <a:endParaRPr lang="en-US"/>
          </a:p>
        </p:txBody>
      </p:sp>
    </p:spTree>
    <p:extLst>
      <p:ext uri="{BB962C8B-B14F-4D97-AF65-F5344CB8AC3E}">
        <p14:creationId xmlns:p14="http://schemas.microsoft.com/office/powerpoint/2010/main" val="857815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DB8D4B-815F-4A53-ADD2-413AB3125700}" type="datetimeFigureOut">
              <a:rPr lang="en-US" smtClean="0"/>
              <a:t>3/19/2020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834B78-FF16-48FB-B85C-AF682ED1D140}" type="slidenum">
              <a:rPr lang="en-US" smtClean="0"/>
              <a:t>‹#›</a:t>
            </a:fld>
            <a:endParaRPr lang="en-US"/>
          </a:p>
        </p:txBody>
      </p:sp>
    </p:spTree>
    <p:extLst>
      <p:ext uri="{BB962C8B-B14F-4D97-AF65-F5344CB8AC3E}">
        <p14:creationId xmlns:p14="http://schemas.microsoft.com/office/powerpoint/2010/main" val="3631059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DB8D4B-815F-4A53-ADD2-413AB3125700}" type="datetimeFigureOut">
              <a:rPr lang="en-US" smtClean="0"/>
              <a:t>3/19/2020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834B78-FF16-48FB-B85C-AF682ED1D140}" type="slidenum">
              <a:rPr lang="en-US" smtClean="0"/>
              <a:t>‹#›</a:t>
            </a:fld>
            <a:endParaRPr lang="en-US"/>
          </a:p>
        </p:txBody>
      </p:sp>
    </p:spTree>
    <p:extLst>
      <p:ext uri="{BB962C8B-B14F-4D97-AF65-F5344CB8AC3E}">
        <p14:creationId xmlns:p14="http://schemas.microsoft.com/office/powerpoint/2010/main" val="2087676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B6DB8D4B-815F-4A53-ADD2-413AB3125700}" type="datetimeFigureOut">
              <a:rPr lang="en-US" smtClean="0"/>
              <a:t>3/19/2020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834B78-FF16-48FB-B85C-AF682ED1D140}" type="slidenum">
              <a:rPr lang="en-US" smtClean="0"/>
              <a:t>‹#›</a:t>
            </a:fld>
            <a:endParaRPr lang="en-US"/>
          </a:p>
        </p:txBody>
      </p:sp>
    </p:spTree>
    <p:extLst>
      <p:ext uri="{BB962C8B-B14F-4D97-AF65-F5344CB8AC3E}">
        <p14:creationId xmlns:p14="http://schemas.microsoft.com/office/powerpoint/2010/main" val="1948340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B6DB8D4B-815F-4A53-ADD2-413AB3125700}" type="datetimeFigureOut">
              <a:rPr lang="en-US" smtClean="0"/>
              <a:t>3/19/2020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834B78-FF16-48FB-B85C-AF682ED1D140}" type="slidenum">
              <a:rPr lang="en-US" smtClean="0"/>
              <a:t>‹#›</a:t>
            </a:fld>
            <a:endParaRPr lang="en-US"/>
          </a:p>
        </p:txBody>
      </p:sp>
    </p:spTree>
    <p:extLst>
      <p:ext uri="{BB962C8B-B14F-4D97-AF65-F5344CB8AC3E}">
        <p14:creationId xmlns:p14="http://schemas.microsoft.com/office/powerpoint/2010/main" val="1328329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B6DB8D4B-815F-4A53-ADD2-413AB3125700}" type="datetimeFigureOut">
              <a:rPr lang="en-US" smtClean="0"/>
              <a:t>3/19/2020</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BA834B78-FF16-48FB-B85C-AF682ED1D140}" type="slidenum">
              <a:rPr lang="en-US" smtClean="0"/>
              <a:t>‹#›</a:t>
            </a:fld>
            <a:endParaRPr lang="en-US"/>
          </a:p>
        </p:txBody>
      </p:sp>
    </p:spTree>
    <p:extLst>
      <p:ext uri="{BB962C8B-B14F-4D97-AF65-F5344CB8AC3E}">
        <p14:creationId xmlns:p14="http://schemas.microsoft.com/office/powerpoint/2010/main" val="40689928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EBCF5EE1-24C4-48E3-8684-E86EB0236C22}"/>
              </a:ext>
            </a:extLst>
          </p:cNvPr>
          <p:cNvGrpSpPr/>
          <p:nvPr/>
        </p:nvGrpSpPr>
        <p:grpSpPr>
          <a:xfrm>
            <a:off x="-1" y="175071"/>
            <a:ext cx="7772400" cy="9917332"/>
            <a:chOff x="-1" y="175071"/>
            <a:chExt cx="7772400" cy="9917332"/>
          </a:xfrm>
        </p:grpSpPr>
        <p:sp>
          <p:nvSpPr>
            <p:cNvPr id="2" name="TextBox 1">
              <a:extLst>
                <a:ext uri="{FF2B5EF4-FFF2-40B4-BE49-F238E27FC236}">
                  <a16:creationId xmlns:a16="http://schemas.microsoft.com/office/drawing/2014/main" id="{7C970D68-240F-4362-AC41-CA31944DE8EC}"/>
                </a:ext>
              </a:extLst>
            </p:cNvPr>
            <p:cNvSpPr txBox="1"/>
            <p:nvPr/>
          </p:nvSpPr>
          <p:spPr>
            <a:xfrm>
              <a:off x="1861884" y="397996"/>
              <a:ext cx="5137585" cy="523220"/>
            </a:xfrm>
            <a:prstGeom prst="rect">
              <a:avLst/>
            </a:prstGeom>
            <a:noFill/>
          </p:spPr>
          <p:txBody>
            <a:bodyPr wrap="square" rtlCol="0">
              <a:spAutoFit/>
            </a:bodyPr>
            <a:lstStyle/>
            <a:p>
              <a:r>
                <a:rPr lang="en-US" dirty="0">
                  <a:solidFill>
                    <a:schemeClr val="tx1">
                      <a:lumMod val="75000"/>
                      <a:lumOff val="25000"/>
                    </a:schemeClr>
                  </a:solidFill>
                  <a:latin typeface="Franklin Gothic Medium" panose="020B0603020102020204" pitchFamily="34" charset="0"/>
                </a:rPr>
                <a:t>PARTICIPANT HELP CENTER</a:t>
              </a:r>
            </a:p>
            <a:p>
              <a:r>
                <a:rPr lang="en-US" sz="1000" dirty="0">
                  <a:solidFill>
                    <a:schemeClr val="tx1">
                      <a:lumMod val="75000"/>
                      <a:lumOff val="25000"/>
                    </a:schemeClr>
                  </a:solidFill>
                  <a:latin typeface="Franklin Gothic Book" panose="020B0503020102020204" pitchFamily="34" charset="0"/>
                </a:rPr>
                <a:t>sage411.sageviewadvisory.com | 1-833-SAGE-411</a:t>
              </a:r>
            </a:p>
          </p:txBody>
        </p:sp>
        <p:sp>
          <p:nvSpPr>
            <p:cNvPr id="45" name="TextBox 44">
              <a:extLst>
                <a:ext uri="{FF2B5EF4-FFF2-40B4-BE49-F238E27FC236}">
                  <a16:creationId xmlns:a16="http://schemas.microsoft.com/office/drawing/2014/main" id="{12321213-EFF7-47D8-88FC-3AA7845B9202}"/>
                </a:ext>
              </a:extLst>
            </p:cNvPr>
            <p:cNvSpPr txBox="1"/>
            <p:nvPr/>
          </p:nvSpPr>
          <p:spPr>
            <a:xfrm>
              <a:off x="168287" y="9507628"/>
              <a:ext cx="7435825" cy="584775"/>
            </a:xfrm>
            <a:prstGeom prst="rect">
              <a:avLst/>
            </a:prstGeom>
            <a:noFill/>
          </p:spPr>
          <p:txBody>
            <a:bodyPr wrap="square" rtlCol="0">
              <a:spAutoFit/>
            </a:bodyPr>
            <a:lstStyle/>
            <a:p>
              <a:pPr algn="just" fontAlgn="base"/>
              <a:r>
                <a:rPr lang="en-US" sz="800" dirty="0">
                  <a:solidFill>
                    <a:schemeClr val="tx1">
                      <a:lumMod val="75000"/>
                      <a:lumOff val="25000"/>
                    </a:schemeClr>
                  </a:solidFill>
                  <a:latin typeface="Franklin Gothic Book" panose="020B0503020102020204" pitchFamily="34" charset="0"/>
                </a:rPr>
                <a:t>SageView Advisory Group LLC is a Registered Investment Adviser. Advisory services are only offered to clients or prospective clients where SageView and its representatives are properly licensed or exempt from licensure. This document is solely for informational purposes. Past performance is no guarantee of future returns. Investing involves risk and possible loss of principal capital. No advice may be rendered by SageView unless a client service agreement is in place.</a:t>
              </a:r>
              <a:br>
                <a:rPr lang="en-US" sz="800" dirty="0">
                  <a:solidFill>
                    <a:schemeClr val="tx1">
                      <a:lumMod val="75000"/>
                      <a:lumOff val="25000"/>
                    </a:schemeClr>
                  </a:solidFill>
                  <a:latin typeface="Franklin Gothic Book" panose="020B0503020102020204" pitchFamily="34" charset="0"/>
                </a:rPr>
              </a:br>
              <a:endParaRPr lang="en-US" sz="800" dirty="0">
                <a:solidFill>
                  <a:schemeClr val="tx1">
                    <a:lumMod val="75000"/>
                    <a:lumOff val="25000"/>
                  </a:schemeClr>
                </a:solidFill>
                <a:latin typeface="Franklin Gothic Book" panose="020B0503020102020204" pitchFamily="34" charset="0"/>
              </a:endParaRPr>
            </a:p>
          </p:txBody>
        </p:sp>
        <p:pic>
          <p:nvPicPr>
            <p:cNvPr id="10" name="Picture 9" descr="A close up of a logo&#10;&#10;Description generated with very high confidence">
              <a:extLst>
                <a:ext uri="{FF2B5EF4-FFF2-40B4-BE49-F238E27FC236}">
                  <a16:creationId xmlns:a16="http://schemas.microsoft.com/office/drawing/2014/main" id="{28960263-18F3-4855-A54E-869EF887DC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5098" y="175071"/>
              <a:ext cx="1503099" cy="1024196"/>
            </a:xfrm>
            <a:prstGeom prst="rect">
              <a:avLst/>
            </a:prstGeom>
          </p:spPr>
        </p:pic>
        <p:cxnSp>
          <p:nvCxnSpPr>
            <p:cNvPr id="24" name="Straight Connector 23">
              <a:extLst>
                <a:ext uri="{FF2B5EF4-FFF2-40B4-BE49-F238E27FC236}">
                  <a16:creationId xmlns:a16="http://schemas.microsoft.com/office/drawing/2014/main" id="{6FD3D255-D0EF-44D7-9736-8CE286A8AB87}"/>
                </a:ext>
              </a:extLst>
            </p:cNvPr>
            <p:cNvCxnSpPr/>
            <p:nvPr/>
          </p:nvCxnSpPr>
          <p:spPr>
            <a:xfrm>
              <a:off x="1852863" y="196829"/>
              <a:ext cx="0" cy="994854"/>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nvGrpSpPr>
            <p:cNvPr id="7" name="Group 6">
              <a:extLst>
                <a:ext uri="{FF2B5EF4-FFF2-40B4-BE49-F238E27FC236}">
                  <a16:creationId xmlns:a16="http://schemas.microsoft.com/office/drawing/2014/main" id="{7833D841-B1A3-4FAF-A21B-28E5366C906E}"/>
                </a:ext>
              </a:extLst>
            </p:cNvPr>
            <p:cNvGrpSpPr/>
            <p:nvPr/>
          </p:nvGrpSpPr>
          <p:grpSpPr>
            <a:xfrm>
              <a:off x="-1" y="1737074"/>
              <a:ext cx="7772400" cy="6413316"/>
              <a:chOff x="8217569" y="2061926"/>
              <a:chExt cx="7772400" cy="6413316"/>
            </a:xfrm>
          </p:grpSpPr>
          <p:sp>
            <p:nvSpPr>
              <p:cNvPr id="12" name="TextBox 11">
                <a:extLst>
                  <a:ext uri="{FF2B5EF4-FFF2-40B4-BE49-F238E27FC236}">
                    <a16:creationId xmlns:a16="http://schemas.microsoft.com/office/drawing/2014/main" id="{965DCD2B-AB3C-47AD-8687-E599DE6B0DBD}"/>
                  </a:ext>
                </a:extLst>
              </p:cNvPr>
              <p:cNvSpPr txBox="1"/>
              <p:nvPr/>
            </p:nvSpPr>
            <p:spPr>
              <a:xfrm>
                <a:off x="8432666" y="2061926"/>
                <a:ext cx="7136193" cy="461665"/>
              </a:xfrm>
              <a:prstGeom prst="rect">
                <a:avLst/>
              </a:prstGeom>
              <a:noFill/>
            </p:spPr>
            <p:txBody>
              <a:bodyPr wrap="square" rtlCol="0">
                <a:spAutoFit/>
              </a:bodyPr>
              <a:lstStyle/>
              <a:p>
                <a:r>
                  <a:rPr lang="en-US" sz="2400" dirty="0">
                    <a:solidFill>
                      <a:srgbClr val="006D8A"/>
                    </a:solidFill>
                    <a:latin typeface="Franklin Gothic Medium" panose="020B0603020102020204" pitchFamily="34" charset="0"/>
                  </a:rPr>
                  <a:t>INTRODUCING SAGE411 PARTICIPANT HELP CENTER  </a:t>
                </a:r>
              </a:p>
            </p:txBody>
          </p:sp>
          <p:sp>
            <p:nvSpPr>
              <p:cNvPr id="4" name="TextBox 3">
                <a:extLst>
                  <a:ext uri="{FF2B5EF4-FFF2-40B4-BE49-F238E27FC236}">
                    <a16:creationId xmlns:a16="http://schemas.microsoft.com/office/drawing/2014/main" id="{58A7B578-4E2B-4DEA-B80B-0F0264E3F111}"/>
                  </a:ext>
                </a:extLst>
              </p:cNvPr>
              <p:cNvSpPr txBox="1"/>
              <p:nvPr/>
            </p:nvSpPr>
            <p:spPr>
              <a:xfrm>
                <a:off x="8469923" y="2622884"/>
                <a:ext cx="7267692" cy="1200329"/>
              </a:xfrm>
              <a:prstGeom prst="rect">
                <a:avLst/>
              </a:prstGeom>
              <a:noFill/>
            </p:spPr>
            <p:txBody>
              <a:bodyPr wrap="square" rtlCol="0">
                <a:spAutoFit/>
              </a:bodyPr>
              <a:lstStyle/>
              <a:p>
                <a:pPr algn="just"/>
                <a:r>
                  <a:rPr lang="en-US" sz="1200" dirty="0">
                    <a:solidFill>
                      <a:srgbClr val="3C3C3B"/>
                    </a:solidFill>
                    <a:latin typeface="Franklin Gothic Book" panose="020B0503020102020204" pitchFamily="34" charset="0"/>
                  </a:rPr>
                  <a:t>We are pleased to announce that we are adding a new benefit to our retirement plan offering. </a:t>
                </a:r>
                <a:r>
                  <a:rPr lang="en-US" sz="1200" dirty="0" err="1">
                    <a:solidFill>
                      <a:srgbClr val="3C3C3B"/>
                    </a:solidFill>
                    <a:latin typeface="Franklin Gothic Book" panose="020B0503020102020204" pitchFamily="34" charset="0"/>
                  </a:rPr>
                  <a:t>SageView’s</a:t>
                </a:r>
                <a:r>
                  <a:rPr lang="en-US" sz="1200" dirty="0">
                    <a:solidFill>
                      <a:srgbClr val="3C3C3B"/>
                    </a:solidFill>
                    <a:latin typeface="Franklin Gothic Book" panose="020B0503020102020204" pitchFamily="34" charset="0"/>
                  </a:rPr>
                  <a:t> Sage411 Participant Help Center will be available to provide independent retirement advice to participants of the                                                   401(k) Plan. This added benefit is available at no additional cost to you. </a:t>
                </a:r>
              </a:p>
              <a:p>
                <a:pPr algn="just"/>
                <a:endParaRPr lang="en-US" sz="1200" dirty="0">
                  <a:solidFill>
                    <a:srgbClr val="3C3C3B"/>
                  </a:solidFill>
                  <a:latin typeface="Franklin Gothic Book" panose="020B0503020102020204" pitchFamily="34" charset="0"/>
                </a:endParaRPr>
              </a:p>
              <a:p>
                <a:pPr algn="just"/>
                <a:r>
                  <a:rPr lang="en-US" sz="1200" dirty="0">
                    <a:solidFill>
                      <a:srgbClr val="3C3C3B"/>
                    </a:solidFill>
                    <a:latin typeface="Franklin Gothic Book" panose="020B0503020102020204" pitchFamily="34" charset="0"/>
                  </a:rPr>
                  <a:t>SageView Advisory Group is our company’s retirement plan investment advisor and fiduciary partner. We are excited to offer this service to help you make informed retirement and investment decisions.</a:t>
                </a:r>
              </a:p>
            </p:txBody>
          </p:sp>
          <p:sp>
            <p:nvSpPr>
              <p:cNvPr id="5" name="TextBox 4">
                <a:extLst>
                  <a:ext uri="{FF2B5EF4-FFF2-40B4-BE49-F238E27FC236}">
                    <a16:creationId xmlns:a16="http://schemas.microsoft.com/office/drawing/2014/main" id="{8E35CC73-159F-4256-9504-7668B247F319}"/>
                  </a:ext>
                </a:extLst>
              </p:cNvPr>
              <p:cNvSpPr txBox="1"/>
              <p:nvPr/>
            </p:nvSpPr>
            <p:spPr>
              <a:xfrm>
                <a:off x="8469923" y="3922506"/>
                <a:ext cx="5161548" cy="830997"/>
              </a:xfrm>
              <a:prstGeom prst="rect">
                <a:avLst/>
              </a:prstGeom>
              <a:noFill/>
            </p:spPr>
            <p:txBody>
              <a:bodyPr wrap="square" rtlCol="0">
                <a:spAutoFit/>
              </a:bodyPr>
              <a:lstStyle/>
              <a:p>
                <a:r>
                  <a:rPr lang="en-US" sz="1200" dirty="0">
                    <a:solidFill>
                      <a:srgbClr val="3C3C3B"/>
                    </a:solidFill>
                    <a:latin typeface="Franklin Gothic Medium" panose="020B0603020102020204" pitchFamily="34" charset="0"/>
                  </a:rPr>
                  <a:t>ASK QUESTIONS ABOUT:</a:t>
                </a:r>
              </a:p>
              <a:p>
                <a:pPr marL="171450" indent="-171450">
                  <a:buFont typeface="Arial" panose="020B0604020202020204" pitchFamily="34" charset="0"/>
                  <a:buChar char="•"/>
                </a:pPr>
                <a:r>
                  <a:rPr lang="en-US" sz="1200" dirty="0">
                    <a:solidFill>
                      <a:srgbClr val="3C3C3B"/>
                    </a:solidFill>
                    <a:latin typeface="Franklin Gothic Book" panose="020B0503020102020204" pitchFamily="34" charset="0"/>
                  </a:rPr>
                  <a:t>Preparing for retirement</a:t>
                </a:r>
              </a:p>
              <a:p>
                <a:pPr marL="171450" indent="-171450">
                  <a:buFont typeface="Arial" panose="020B0604020202020204" pitchFamily="34" charset="0"/>
                  <a:buChar char="•"/>
                </a:pPr>
                <a:r>
                  <a:rPr lang="en-US" sz="1200" dirty="0">
                    <a:solidFill>
                      <a:srgbClr val="3C3C3B"/>
                    </a:solidFill>
                    <a:latin typeface="Franklin Gothic Book" panose="020B0503020102020204" pitchFamily="34" charset="0"/>
                  </a:rPr>
                  <a:t>Selecting the right investments</a:t>
                </a:r>
              </a:p>
              <a:p>
                <a:pPr marL="171450" indent="-171450">
                  <a:buFont typeface="Arial" panose="020B0604020202020204" pitchFamily="34" charset="0"/>
                  <a:buChar char="•"/>
                </a:pPr>
                <a:r>
                  <a:rPr lang="en-US" sz="1200" dirty="0">
                    <a:solidFill>
                      <a:srgbClr val="3C3C3B"/>
                    </a:solidFill>
                    <a:latin typeface="Franklin Gothic Book" panose="020B0503020102020204" pitchFamily="34" charset="0"/>
                  </a:rPr>
                  <a:t>Additional retirement plan related questions</a:t>
                </a:r>
              </a:p>
            </p:txBody>
          </p:sp>
          <p:sp>
            <p:nvSpPr>
              <p:cNvPr id="27" name="TextBox 26">
                <a:extLst>
                  <a:ext uri="{FF2B5EF4-FFF2-40B4-BE49-F238E27FC236}">
                    <a16:creationId xmlns:a16="http://schemas.microsoft.com/office/drawing/2014/main" id="{2807B3D1-2BEA-4531-BCAA-52958DC9482B}"/>
                  </a:ext>
                </a:extLst>
              </p:cNvPr>
              <p:cNvSpPr txBox="1"/>
              <p:nvPr/>
            </p:nvSpPr>
            <p:spPr>
              <a:xfrm>
                <a:off x="8469923" y="4869032"/>
                <a:ext cx="7267692" cy="1015663"/>
              </a:xfrm>
              <a:prstGeom prst="rect">
                <a:avLst/>
              </a:prstGeom>
              <a:noFill/>
            </p:spPr>
            <p:txBody>
              <a:bodyPr wrap="square" rtlCol="0">
                <a:spAutoFit/>
              </a:bodyPr>
              <a:lstStyle/>
              <a:p>
                <a:r>
                  <a:rPr lang="en-US" sz="1200" dirty="0">
                    <a:solidFill>
                      <a:srgbClr val="3C3C3B"/>
                    </a:solidFill>
                    <a:latin typeface="Franklin Gothic Medium" panose="020B0603020102020204" pitchFamily="34" charset="0"/>
                  </a:rPr>
                  <a:t>ACCESS EDUCATIONAL INFORMATION</a:t>
                </a:r>
              </a:p>
              <a:p>
                <a:r>
                  <a:rPr lang="en-US" sz="1200" i="1" dirty="0">
                    <a:solidFill>
                      <a:srgbClr val="3C3C3B"/>
                    </a:solidFill>
                    <a:latin typeface="Franklin Gothic Book" panose="020B0503020102020204" pitchFamily="34" charset="0"/>
                  </a:rPr>
                  <a:t>The Participant Help Center website also includes helpful articles, flyers and webinars on:</a:t>
                </a:r>
              </a:p>
              <a:p>
                <a:pPr marL="171450" indent="-171450">
                  <a:buFont typeface="Arial" panose="020B0604020202020204" pitchFamily="34" charset="0"/>
                  <a:buChar char="•"/>
                </a:pPr>
                <a:r>
                  <a:rPr lang="en-US" sz="1200" dirty="0">
                    <a:solidFill>
                      <a:srgbClr val="3C3C3B"/>
                    </a:solidFill>
                    <a:latin typeface="Franklin Gothic Book" panose="020B0503020102020204" pitchFamily="34" charset="0"/>
                  </a:rPr>
                  <a:t>Retirement planning</a:t>
                </a:r>
              </a:p>
              <a:p>
                <a:pPr marL="171450" indent="-171450">
                  <a:buFont typeface="Arial" panose="020B0604020202020204" pitchFamily="34" charset="0"/>
                  <a:buChar char="•"/>
                </a:pPr>
                <a:r>
                  <a:rPr lang="en-US" sz="1200" dirty="0">
                    <a:solidFill>
                      <a:srgbClr val="3C3C3B"/>
                    </a:solidFill>
                    <a:latin typeface="Franklin Gothic Book" panose="020B0503020102020204" pitchFamily="34" charset="0"/>
                  </a:rPr>
                  <a:t>Saving and budgeting</a:t>
                </a:r>
              </a:p>
              <a:p>
                <a:pPr marL="171450" indent="-171450">
                  <a:buFont typeface="Arial" panose="020B0604020202020204" pitchFamily="34" charset="0"/>
                  <a:buChar char="•"/>
                </a:pPr>
                <a:r>
                  <a:rPr lang="en-US" sz="1200" dirty="0">
                    <a:solidFill>
                      <a:srgbClr val="3C3C3B"/>
                    </a:solidFill>
                    <a:latin typeface="Franklin Gothic Book" panose="020B0503020102020204" pitchFamily="34" charset="0"/>
                  </a:rPr>
                  <a:t>Investment basics</a:t>
                </a:r>
              </a:p>
            </p:txBody>
          </p:sp>
          <p:sp>
            <p:nvSpPr>
              <p:cNvPr id="30" name="TextBox 29">
                <a:extLst>
                  <a:ext uri="{FF2B5EF4-FFF2-40B4-BE49-F238E27FC236}">
                    <a16:creationId xmlns:a16="http://schemas.microsoft.com/office/drawing/2014/main" id="{9930EAAD-1D23-4BCF-B644-6D08F4B8D9F4}"/>
                  </a:ext>
                </a:extLst>
              </p:cNvPr>
              <p:cNvSpPr txBox="1"/>
              <p:nvPr/>
            </p:nvSpPr>
            <p:spPr>
              <a:xfrm>
                <a:off x="8469922" y="6000224"/>
                <a:ext cx="7267692" cy="1015663"/>
              </a:xfrm>
              <a:prstGeom prst="rect">
                <a:avLst/>
              </a:prstGeom>
              <a:noFill/>
            </p:spPr>
            <p:txBody>
              <a:bodyPr wrap="square" rtlCol="0">
                <a:spAutoFit/>
              </a:bodyPr>
              <a:lstStyle/>
              <a:p>
                <a:r>
                  <a:rPr lang="en-US" sz="1200" dirty="0">
                    <a:solidFill>
                      <a:srgbClr val="3C3C3B"/>
                    </a:solidFill>
                    <a:latin typeface="Franklin Gothic Medium" panose="020B0603020102020204" pitchFamily="34" charset="0"/>
                  </a:rPr>
                  <a:t>BOOK YOUR ONE-ON-ONE CALL TODAY</a:t>
                </a:r>
              </a:p>
              <a:p>
                <a:pPr marL="171450" indent="-171450">
                  <a:buFont typeface="Arial" panose="020B0604020202020204" pitchFamily="34" charset="0"/>
                  <a:buChar char="•"/>
                </a:pPr>
                <a:r>
                  <a:rPr lang="en-US" sz="1200" dirty="0">
                    <a:solidFill>
                      <a:srgbClr val="3C3C3B"/>
                    </a:solidFill>
                    <a:latin typeface="Franklin Gothic Book" panose="020B0503020102020204" pitchFamily="34" charset="0"/>
                  </a:rPr>
                  <a:t>The Sage411 Participant Help Center is available Monday-Friday 8:00 am – 5:00 pm.</a:t>
                </a:r>
              </a:p>
              <a:p>
                <a:pPr marL="171450" indent="-171450">
                  <a:buFont typeface="Arial" panose="020B0604020202020204" pitchFamily="34" charset="0"/>
                  <a:buChar char="•"/>
                </a:pPr>
                <a:r>
                  <a:rPr lang="en-US" sz="1200" dirty="0">
                    <a:solidFill>
                      <a:srgbClr val="3C3C3B"/>
                    </a:solidFill>
                    <a:latin typeface="Franklin Gothic Book" panose="020B0503020102020204" pitchFamily="34" charset="0"/>
                  </a:rPr>
                  <a:t>Visit sage411.sageviewadvisory.com or call 1-833-SAGE-411.</a:t>
                </a:r>
              </a:p>
              <a:p>
                <a:pPr marL="171450" indent="-171450">
                  <a:buFont typeface="Arial" panose="020B0604020202020204" pitchFamily="34" charset="0"/>
                  <a:buChar char="•"/>
                </a:pPr>
                <a:r>
                  <a:rPr lang="en-US" sz="1200" dirty="0">
                    <a:solidFill>
                      <a:srgbClr val="3C3C3B"/>
                    </a:solidFill>
                    <a:latin typeface="Franklin Gothic Book" panose="020B0503020102020204" pitchFamily="34" charset="0"/>
                  </a:rPr>
                  <a:t>Choose a day and time that works for you and book it!</a:t>
                </a:r>
              </a:p>
              <a:p>
                <a:pPr marL="171450" indent="-171450">
                  <a:buFont typeface="Arial" panose="020B0604020202020204" pitchFamily="34" charset="0"/>
                  <a:buChar char="•"/>
                </a:pPr>
                <a:r>
                  <a:rPr lang="en-US" sz="1200" dirty="0">
                    <a:solidFill>
                      <a:srgbClr val="3C3C3B"/>
                    </a:solidFill>
                    <a:latin typeface="Franklin Gothic Book" panose="020B0503020102020204" pitchFamily="34" charset="0"/>
                  </a:rPr>
                  <a:t>An experienced member of </a:t>
                </a:r>
                <a:r>
                  <a:rPr lang="en-US" sz="1200" dirty="0" err="1">
                    <a:solidFill>
                      <a:srgbClr val="3C3C3B"/>
                    </a:solidFill>
                    <a:latin typeface="Franklin Gothic Book" panose="020B0503020102020204" pitchFamily="34" charset="0"/>
                  </a:rPr>
                  <a:t>SageView’s</a:t>
                </a:r>
                <a:r>
                  <a:rPr lang="en-US" sz="1200" dirty="0">
                    <a:solidFill>
                      <a:srgbClr val="3C3C3B"/>
                    </a:solidFill>
                    <a:latin typeface="Franklin Gothic Book" panose="020B0503020102020204" pitchFamily="34" charset="0"/>
                  </a:rPr>
                  <a:t> team will give you a call at your scheduled time.</a:t>
                </a:r>
              </a:p>
            </p:txBody>
          </p:sp>
          <p:sp>
            <p:nvSpPr>
              <p:cNvPr id="6" name="Rectangle 5">
                <a:extLst>
                  <a:ext uri="{FF2B5EF4-FFF2-40B4-BE49-F238E27FC236}">
                    <a16:creationId xmlns:a16="http://schemas.microsoft.com/office/drawing/2014/main" id="{BA755C87-14A3-46A7-A602-7FCE1561173F}"/>
                  </a:ext>
                </a:extLst>
              </p:cNvPr>
              <p:cNvSpPr/>
              <p:nvPr/>
            </p:nvSpPr>
            <p:spPr>
              <a:xfrm>
                <a:off x="8217569" y="7459579"/>
                <a:ext cx="7772400" cy="10156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rgbClr val="3C3C3B"/>
                    </a:solidFill>
                    <a:latin typeface="Franklin Gothic Book" panose="020B0503020102020204" pitchFamily="34" charset="0"/>
                  </a:rPr>
                  <a:t>sage411.sageviewadvisory.com | Schedule an appointment and view tools</a:t>
                </a:r>
              </a:p>
              <a:p>
                <a:pPr algn="ctr"/>
                <a:r>
                  <a:rPr lang="en-US" sz="1400" dirty="0">
                    <a:solidFill>
                      <a:srgbClr val="3C3C3B"/>
                    </a:solidFill>
                    <a:latin typeface="Franklin Gothic Book" panose="020B0503020102020204" pitchFamily="34" charset="0"/>
                  </a:rPr>
                  <a:t>1-833-SAGE-411 | Call with questions or for assistance</a:t>
                </a:r>
              </a:p>
              <a:p>
                <a:pPr algn="ctr"/>
                <a:r>
                  <a:rPr lang="en-US" sz="1400" dirty="0">
                    <a:solidFill>
                      <a:srgbClr val="3C3C3B"/>
                    </a:solidFill>
                    <a:latin typeface="Franklin Gothic Book" panose="020B0503020102020204" pitchFamily="34" charset="0"/>
                  </a:rPr>
                  <a:t>sageviewadvisory.com | Learn more about SageView Advisory Group</a:t>
                </a:r>
              </a:p>
            </p:txBody>
          </p:sp>
        </p:grpSp>
      </p:grpSp>
    </p:spTree>
    <p:extLst>
      <p:ext uri="{BB962C8B-B14F-4D97-AF65-F5344CB8AC3E}">
        <p14:creationId xmlns:p14="http://schemas.microsoft.com/office/powerpoint/2010/main" val="189631470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140</TotalTime>
  <Words>305</Words>
  <Application>Microsoft Office PowerPoint</Application>
  <PresentationFormat>Custom</PresentationFormat>
  <Paragraphs>24</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Franklin Gothic Book</vt:lpstr>
      <vt:lpstr>Franklin Gothic Medium</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Julie Katsnelson</dc:creator>
  <cp:lastModifiedBy>Laurie Milligan</cp:lastModifiedBy>
  <cp:revision>32</cp:revision>
  <dcterms:created xsi:type="dcterms:W3CDTF">2018-08-20T22:42:06Z</dcterms:created>
  <dcterms:modified xsi:type="dcterms:W3CDTF">2020-03-19T20:52:33Z</dcterms:modified>
</cp:coreProperties>
</file>