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366" r:id="rId3"/>
    <p:sldId id="258" r:id="rId4"/>
    <p:sldId id="367" r:id="rId5"/>
    <p:sldId id="260" r:id="rId6"/>
    <p:sldId id="369" r:id="rId7"/>
    <p:sldId id="370" r:id="rId8"/>
    <p:sldId id="372" r:id="rId9"/>
    <p:sldId id="373" r:id="rId10"/>
    <p:sldId id="374" r:id="rId11"/>
    <p:sldId id="375" r:id="rId12"/>
    <p:sldId id="376" r:id="rId13"/>
    <p:sldId id="368" r:id="rId14"/>
    <p:sldId id="363"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73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85375" autoAdjust="0"/>
  </p:normalViewPr>
  <p:slideViewPr>
    <p:cSldViewPr snapToGrid="0">
      <p:cViewPr varScale="1">
        <p:scale>
          <a:sx n="52" d="100"/>
          <a:sy n="52" d="100"/>
        </p:scale>
        <p:origin x="513" y="3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44FB2D-8BDD-479D-8641-0E3BDB002C54}" type="doc">
      <dgm:prSet loTypeId="urn:microsoft.com/office/officeart/2017/3/layout/HorizontalPathTimeline" loCatId="process" qsTypeId="urn:microsoft.com/office/officeart/2005/8/quickstyle/simple1" qsCatId="simple" csTypeId="urn:microsoft.com/office/officeart/2005/8/colors/accent1_2" csCatId="accent1" phldr="1"/>
      <dgm:spPr/>
      <dgm:t>
        <a:bodyPr/>
        <a:lstStyle/>
        <a:p>
          <a:endParaRPr lang="en-US"/>
        </a:p>
      </dgm:t>
    </dgm:pt>
    <dgm:pt modelId="{27E4DBE5-8600-4644-AD5C-F712E278B316}">
      <dgm:prSet/>
      <dgm:spPr/>
      <dgm:t>
        <a:bodyPr/>
        <a:lstStyle/>
        <a:p>
          <a:pPr>
            <a:defRPr b="1"/>
          </a:pPr>
          <a:r>
            <a:rPr lang="en-US"/>
            <a:t>Tue. 18 May, 2:00 PM</a:t>
          </a:r>
        </a:p>
      </dgm:t>
    </dgm:pt>
    <dgm:pt modelId="{66E9B192-30E0-4DCF-B682-62DFE0F0EDE5}" type="parTrans" cxnId="{A3D33224-1C22-4D95-A1D2-440621E9D50C}">
      <dgm:prSet/>
      <dgm:spPr/>
      <dgm:t>
        <a:bodyPr/>
        <a:lstStyle/>
        <a:p>
          <a:endParaRPr lang="en-US"/>
        </a:p>
      </dgm:t>
    </dgm:pt>
    <dgm:pt modelId="{2B83DEE3-7DB2-4822-8358-B0F4F54E1A1D}" type="sibTrans" cxnId="{A3D33224-1C22-4D95-A1D2-440621E9D50C}">
      <dgm:prSet/>
      <dgm:spPr/>
      <dgm:t>
        <a:bodyPr/>
        <a:lstStyle/>
        <a:p>
          <a:endParaRPr lang="en-US"/>
        </a:p>
      </dgm:t>
    </dgm:pt>
    <dgm:pt modelId="{5D6088CA-2ACC-4082-93A9-260D7811994D}">
      <dgm:prSet custT="1"/>
      <dgm:spPr/>
      <dgm:t>
        <a:bodyPr/>
        <a:lstStyle/>
        <a:p>
          <a:pPr algn="ctr"/>
          <a:r>
            <a:rPr lang="en-US" sz="1600" b="1" dirty="0"/>
            <a:t>2Q meeting via Zoom</a:t>
          </a:r>
        </a:p>
      </dgm:t>
    </dgm:pt>
    <dgm:pt modelId="{1EBD7D99-CC4A-48E9-A72D-372B2F00C1C8}" type="parTrans" cxnId="{AF2BA0B3-D062-47D9-8095-CA6E6AE13314}">
      <dgm:prSet/>
      <dgm:spPr/>
      <dgm:t>
        <a:bodyPr/>
        <a:lstStyle/>
        <a:p>
          <a:endParaRPr lang="en-US"/>
        </a:p>
      </dgm:t>
    </dgm:pt>
    <dgm:pt modelId="{B5B8E946-5378-44C0-8F2C-B20FB4C12EDB}" type="sibTrans" cxnId="{AF2BA0B3-D062-47D9-8095-CA6E6AE13314}">
      <dgm:prSet/>
      <dgm:spPr/>
      <dgm:t>
        <a:bodyPr/>
        <a:lstStyle/>
        <a:p>
          <a:endParaRPr lang="en-US"/>
        </a:p>
      </dgm:t>
    </dgm:pt>
    <dgm:pt modelId="{3E32F39D-5B15-4F78-86E6-784856560891}">
      <dgm:prSet/>
      <dgm:spPr/>
      <dgm:t>
        <a:bodyPr/>
        <a:lstStyle/>
        <a:p>
          <a:pPr>
            <a:defRPr b="1"/>
          </a:pPr>
          <a:r>
            <a:rPr lang="en-US" dirty="0"/>
            <a:t>Tue. 17 August, 2:00 PM</a:t>
          </a:r>
        </a:p>
      </dgm:t>
    </dgm:pt>
    <dgm:pt modelId="{A6F73336-AD20-44F3-87C3-C893171BEAE0}" type="parTrans" cxnId="{B8DB41B2-F926-4B80-BE1A-639C7809BD3E}">
      <dgm:prSet/>
      <dgm:spPr/>
      <dgm:t>
        <a:bodyPr/>
        <a:lstStyle/>
        <a:p>
          <a:endParaRPr lang="en-US"/>
        </a:p>
      </dgm:t>
    </dgm:pt>
    <dgm:pt modelId="{E8217B66-A94B-4832-9D83-F798A6F444EA}" type="sibTrans" cxnId="{B8DB41B2-F926-4B80-BE1A-639C7809BD3E}">
      <dgm:prSet/>
      <dgm:spPr/>
      <dgm:t>
        <a:bodyPr/>
        <a:lstStyle/>
        <a:p>
          <a:endParaRPr lang="en-US"/>
        </a:p>
      </dgm:t>
    </dgm:pt>
    <dgm:pt modelId="{2F7A66C0-7D5E-4752-97ED-C7B18A9B9DE4}">
      <dgm:prSet custT="1"/>
      <dgm:spPr/>
      <dgm:t>
        <a:bodyPr/>
        <a:lstStyle/>
        <a:p>
          <a:pPr algn="ctr"/>
          <a:r>
            <a:rPr lang="en-US" sz="1600" b="1" dirty="0"/>
            <a:t>3Q meeting via Zoom </a:t>
          </a:r>
        </a:p>
      </dgm:t>
    </dgm:pt>
    <dgm:pt modelId="{B9A67249-56D5-4669-8B8D-EC19624CA647}" type="parTrans" cxnId="{0B59D1B8-163B-4BA1-9257-E6E5B2D28CD6}">
      <dgm:prSet/>
      <dgm:spPr/>
      <dgm:t>
        <a:bodyPr/>
        <a:lstStyle/>
        <a:p>
          <a:endParaRPr lang="en-US"/>
        </a:p>
      </dgm:t>
    </dgm:pt>
    <dgm:pt modelId="{98A24324-4BE5-4E0B-8E23-B663E1332E6D}" type="sibTrans" cxnId="{0B59D1B8-163B-4BA1-9257-E6E5B2D28CD6}">
      <dgm:prSet/>
      <dgm:spPr/>
      <dgm:t>
        <a:bodyPr/>
        <a:lstStyle/>
        <a:p>
          <a:endParaRPr lang="en-US"/>
        </a:p>
      </dgm:t>
    </dgm:pt>
    <dgm:pt modelId="{B26761CA-AFE6-4316-98CF-F1086A3C1557}">
      <dgm:prSet/>
      <dgm:spPr/>
      <dgm:t>
        <a:bodyPr/>
        <a:lstStyle/>
        <a:p>
          <a:pPr>
            <a:defRPr b="1"/>
          </a:pPr>
          <a:r>
            <a:rPr lang="en-US" dirty="0"/>
            <a:t>Tue. 16 Nov, 1:00 PM</a:t>
          </a:r>
        </a:p>
      </dgm:t>
    </dgm:pt>
    <dgm:pt modelId="{1450EEB5-AA40-4112-AB2A-0D3F2E422A36}" type="parTrans" cxnId="{81BF853D-70AD-4244-B246-1B0A7F91EEEA}">
      <dgm:prSet/>
      <dgm:spPr/>
      <dgm:t>
        <a:bodyPr/>
        <a:lstStyle/>
        <a:p>
          <a:endParaRPr lang="en-US"/>
        </a:p>
      </dgm:t>
    </dgm:pt>
    <dgm:pt modelId="{E3F71BC0-E3AB-43B6-9D4E-228E543786BB}" type="sibTrans" cxnId="{81BF853D-70AD-4244-B246-1B0A7F91EEEA}">
      <dgm:prSet/>
      <dgm:spPr/>
      <dgm:t>
        <a:bodyPr/>
        <a:lstStyle/>
        <a:p>
          <a:endParaRPr lang="en-US"/>
        </a:p>
      </dgm:t>
    </dgm:pt>
    <dgm:pt modelId="{D705541C-BE87-423C-9991-D91C60B9E569}">
      <dgm:prSet custT="1"/>
      <dgm:spPr/>
      <dgm:t>
        <a:bodyPr/>
        <a:lstStyle/>
        <a:p>
          <a:pPr algn="ctr"/>
          <a:r>
            <a:rPr lang="en-US" sz="1600" b="1" dirty="0"/>
            <a:t>4Q meeting via Zoom or live</a:t>
          </a:r>
        </a:p>
      </dgm:t>
    </dgm:pt>
    <dgm:pt modelId="{6C4C2E32-4A18-4C90-96AD-462A245FEA4F}" type="parTrans" cxnId="{0B89F71B-2C1B-41C6-9475-44507AAE3586}">
      <dgm:prSet/>
      <dgm:spPr/>
      <dgm:t>
        <a:bodyPr/>
        <a:lstStyle/>
        <a:p>
          <a:endParaRPr lang="en-US"/>
        </a:p>
      </dgm:t>
    </dgm:pt>
    <dgm:pt modelId="{1458DAD9-2358-4FC1-8AA6-3CD2FE944503}" type="sibTrans" cxnId="{0B89F71B-2C1B-41C6-9475-44507AAE3586}">
      <dgm:prSet/>
      <dgm:spPr/>
      <dgm:t>
        <a:bodyPr/>
        <a:lstStyle/>
        <a:p>
          <a:endParaRPr lang="en-US"/>
        </a:p>
      </dgm:t>
    </dgm:pt>
    <dgm:pt modelId="{2A79B550-ED45-4097-ADAC-7591920F6815}" type="pres">
      <dgm:prSet presAssocID="{4444FB2D-8BDD-479D-8641-0E3BDB002C54}" presName="root" presStyleCnt="0">
        <dgm:presLayoutVars>
          <dgm:chMax/>
          <dgm:chPref/>
          <dgm:animLvl val="lvl"/>
        </dgm:presLayoutVars>
      </dgm:prSet>
      <dgm:spPr/>
    </dgm:pt>
    <dgm:pt modelId="{1CD514F7-67F0-45A4-99AA-792D9322F4B9}" type="pres">
      <dgm:prSet presAssocID="{4444FB2D-8BDD-479D-8641-0E3BDB002C54}" presName="divider" presStyleLbl="node1" presStyleIdx="0" presStyleCnt="1"/>
      <dgm:spPr/>
    </dgm:pt>
    <dgm:pt modelId="{14D6EAB8-E7A8-4503-93B4-4E790CB9B492}" type="pres">
      <dgm:prSet presAssocID="{4444FB2D-8BDD-479D-8641-0E3BDB002C54}" presName="nodes" presStyleCnt="0">
        <dgm:presLayoutVars>
          <dgm:chMax/>
          <dgm:chPref/>
          <dgm:animLvl val="lvl"/>
        </dgm:presLayoutVars>
      </dgm:prSet>
      <dgm:spPr/>
    </dgm:pt>
    <dgm:pt modelId="{EDA216BF-2B1B-4F0B-869E-3838F6645073}" type="pres">
      <dgm:prSet presAssocID="{27E4DBE5-8600-4644-AD5C-F712E278B316}" presName="composite" presStyleCnt="0"/>
      <dgm:spPr/>
    </dgm:pt>
    <dgm:pt modelId="{79AA2483-E845-424B-9E82-72E6BC85E718}" type="pres">
      <dgm:prSet presAssocID="{27E4DBE5-8600-4644-AD5C-F712E278B316}" presName="L1TextContainer" presStyleLbl="revTx" presStyleIdx="0" presStyleCnt="3">
        <dgm:presLayoutVars>
          <dgm:chMax val="1"/>
          <dgm:chPref val="1"/>
          <dgm:bulletEnabled val="1"/>
        </dgm:presLayoutVars>
      </dgm:prSet>
      <dgm:spPr/>
    </dgm:pt>
    <dgm:pt modelId="{EB314D1F-9639-4D18-89BC-0CAEEE8629D3}" type="pres">
      <dgm:prSet presAssocID="{27E4DBE5-8600-4644-AD5C-F712E278B316}" presName="L2TextContainerWrapper" presStyleCnt="0">
        <dgm:presLayoutVars>
          <dgm:chMax val="0"/>
          <dgm:chPref val="0"/>
          <dgm:bulletEnabled val="1"/>
        </dgm:presLayoutVars>
      </dgm:prSet>
      <dgm:spPr/>
    </dgm:pt>
    <dgm:pt modelId="{CAE9F8F4-3813-40D0-BC4D-94E950B42C14}" type="pres">
      <dgm:prSet presAssocID="{27E4DBE5-8600-4644-AD5C-F712E278B316}" presName="L2TextContainer" presStyleLbl="bgAccFollowNode1" presStyleIdx="0" presStyleCnt="3"/>
      <dgm:spPr/>
    </dgm:pt>
    <dgm:pt modelId="{C729246E-5AC9-48FB-8E0F-FB83B89D5881}" type="pres">
      <dgm:prSet presAssocID="{27E4DBE5-8600-4644-AD5C-F712E278B316}" presName="FlexibleEmptyPlaceHolder" presStyleCnt="0"/>
      <dgm:spPr/>
    </dgm:pt>
    <dgm:pt modelId="{DE5D2555-71BD-46EF-84A0-63C70E3DA7CC}" type="pres">
      <dgm:prSet presAssocID="{27E4DBE5-8600-4644-AD5C-F712E278B316}" presName="ConnectLine" presStyleLbl="alignNode1" presStyleIdx="0" presStyleCnt="3"/>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BADB9AD6-DF47-4E47-B4B2-0AACE30D9E46}" type="pres">
      <dgm:prSet presAssocID="{27E4DBE5-8600-4644-AD5C-F712E278B316}" presName="ConnectorPoint" presStyleLbl="fgAcc1" presStyleIdx="0" presStyleCnt="3"/>
      <dgm:spPr>
        <a:solidFill>
          <a:schemeClr val="lt1">
            <a:alpha val="90000"/>
            <a:hueOff val="0"/>
            <a:satOff val="0"/>
            <a:lumOff val="0"/>
            <a:alphaOff val="0"/>
          </a:schemeClr>
        </a:solidFill>
        <a:ln w="15875" cap="flat" cmpd="sng" algn="ctr">
          <a:noFill/>
          <a:prstDash val="solid"/>
        </a:ln>
        <a:effectLst/>
      </dgm:spPr>
    </dgm:pt>
    <dgm:pt modelId="{A5EE0BB1-1969-48AD-A8DC-1681B4643EC7}" type="pres">
      <dgm:prSet presAssocID="{27E4DBE5-8600-4644-AD5C-F712E278B316}" presName="EmptyPlaceHolder" presStyleCnt="0"/>
      <dgm:spPr/>
    </dgm:pt>
    <dgm:pt modelId="{F23DC2A1-A730-437D-B163-F05B5A870669}" type="pres">
      <dgm:prSet presAssocID="{2B83DEE3-7DB2-4822-8358-B0F4F54E1A1D}" presName="spaceBetweenRectangles" presStyleCnt="0"/>
      <dgm:spPr/>
    </dgm:pt>
    <dgm:pt modelId="{B80D4AF6-C68F-4311-9B9B-F095942F320D}" type="pres">
      <dgm:prSet presAssocID="{3E32F39D-5B15-4F78-86E6-784856560891}" presName="composite" presStyleCnt="0"/>
      <dgm:spPr/>
    </dgm:pt>
    <dgm:pt modelId="{D9984D8F-158A-4AC8-AED7-E6D73733CEB7}" type="pres">
      <dgm:prSet presAssocID="{3E32F39D-5B15-4F78-86E6-784856560891}" presName="L1TextContainer" presStyleLbl="revTx" presStyleIdx="1" presStyleCnt="3">
        <dgm:presLayoutVars>
          <dgm:chMax val="1"/>
          <dgm:chPref val="1"/>
          <dgm:bulletEnabled val="1"/>
        </dgm:presLayoutVars>
      </dgm:prSet>
      <dgm:spPr/>
    </dgm:pt>
    <dgm:pt modelId="{9925C970-C27F-412D-B5A8-5D22B2E28F92}" type="pres">
      <dgm:prSet presAssocID="{3E32F39D-5B15-4F78-86E6-784856560891}" presName="L2TextContainerWrapper" presStyleCnt="0">
        <dgm:presLayoutVars>
          <dgm:chMax val="0"/>
          <dgm:chPref val="0"/>
          <dgm:bulletEnabled val="1"/>
        </dgm:presLayoutVars>
      </dgm:prSet>
      <dgm:spPr/>
    </dgm:pt>
    <dgm:pt modelId="{10207AD0-D9C5-4CFA-9942-0D4EE0084DC1}" type="pres">
      <dgm:prSet presAssocID="{3E32F39D-5B15-4F78-86E6-784856560891}" presName="L2TextContainer" presStyleLbl="bgAccFollowNode1" presStyleIdx="1" presStyleCnt="3"/>
      <dgm:spPr/>
    </dgm:pt>
    <dgm:pt modelId="{5D055E3E-076A-482C-95CF-AC315AEBE0FB}" type="pres">
      <dgm:prSet presAssocID="{3E32F39D-5B15-4F78-86E6-784856560891}" presName="FlexibleEmptyPlaceHolder" presStyleCnt="0"/>
      <dgm:spPr/>
    </dgm:pt>
    <dgm:pt modelId="{7278906F-15C6-4FEE-BA0E-770B7389434A}" type="pres">
      <dgm:prSet presAssocID="{3E32F39D-5B15-4F78-86E6-784856560891}" presName="ConnectLine" presStyleLbl="alignNode1" presStyleIdx="1" presStyleCnt="3"/>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132547E8-6C5C-4659-8630-248568E97854}" type="pres">
      <dgm:prSet presAssocID="{3E32F39D-5B15-4F78-86E6-784856560891}" presName="ConnectorPoint" presStyleLbl="fgAcc1" presStyleIdx="1" presStyleCnt="3"/>
      <dgm:spPr>
        <a:solidFill>
          <a:schemeClr val="lt1">
            <a:alpha val="90000"/>
            <a:hueOff val="0"/>
            <a:satOff val="0"/>
            <a:lumOff val="0"/>
            <a:alphaOff val="0"/>
          </a:schemeClr>
        </a:solidFill>
        <a:ln w="15875" cap="flat" cmpd="sng" algn="ctr">
          <a:noFill/>
          <a:prstDash val="solid"/>
        </a:ln>
        <a:effectLst/>
      </dgm:spPr>
    </dgm:pt>
    <dgm:pt modelId="{5990816A-F4BF-4616-9BE1-8955C9E25E73}" type="pres">
      <dgm:prSet presAssocID="{3E32F39D-5B15-4F78-86E6-784856560891}" presName="EmptyPlaceHolder" presStyleCnt="0"/>
      <dgm:spPr/>
    </dgm:pt>
    <dgm:pt modelId="{E1B6C4CC-E538-45E8-8957-0AA340E5BA72}" type="pres">
      <dgm:prSet presAssocID="{E8217B66-A94B-4832-9D83-F798A6F444EA}" presName="spaceBetweenRectangles" presStyleCnt="0"/>
      <dgm:spPr/>
    </dgm:pt>
    <dgm:pt modelId="{2EE08B6A-BA9D-4592-8A03-156D407B85D9}" type="pres">
      <dgm:prSet presAssocID="{B26761CA-AFE6-4316-98CF-F1086A3C1557}" presName="composite" presStyleCnt="0"/>
      <dgm:spPr/>
    </dgm:pt>
    <dgm:pt modelId="{5AD08AA1-F11C-4CCD-9DBD-CB3AADFBB1A0}" type="pres">
      <dgm:prSet presAssocID="{B26761CA-AFE6-4316-98CF-F1086A3C1557}" presName="L1TextContainer" presStyleLbl="revTx" presStyleIdx="2" presStyleCnt="3">
        <dgm:presLayoutVars>
          <dgm:chMax val="1"/>
          <dgm:chPref val="1"/>
          <dgm:bulletEnabled val="1"/>
        </dgm:presLayoutVars>
      </dgm:prSet>
      <dgm:spPr/>
    </dgm:pt>
    <dgm:pt modelId="{B8B21E38-5A8B-4BA0-B4EC-D1F88940118C}" type="pres">
      <dgm:prSet presAssocID="{B26761CA-AFE6-4316-98CF-F1086A3C1557}" presName="L2TextContainerWrapper" presStyleCnt="0">
        <dgm:presLayoutVars>
          <dgm:chMax val="0"/>
          <dgm:chPref val="0"/>
          <dgm:bulletEnabled val="1"/>
        </dgm:presLayoutVars>
      </dgm:prSet>
      <dgm:spPr/>
    </dgm:pt>
    <dgm:pt modelId="{869D1D09-64DC-41B3-9435-9A107EE8DAF8}" type="pres">
      <dgm:prSet presAssocID="{B26761CA-AFE6-4316-98CF-F1086A3C1557}" presName="L2TextContainer" presStyleLbl="bgAccFollowNode1" presStyleIdx="2" presStyleCnt="3"/>
      <dgm:spPr/>
    </dgm:pt>
    <dgm:pt modelId="{0C1D9FE2-B1A6-4BE0-91E9-BDA8840090F9}" type="pres">
      <dgm:prSet presAssocID="{B26761CA-AFE6-4316-98CF-F1086A3C1557}" presName="FlexibleEmptyPlaceHolder" presStyleCnt="0"/>
      <dgm:spPr/>
    </dgm:pt>
    <dgm:pt modelId="{611064FD-0C69-4805-A318-76FF4B754F58}" type="pres">
      <dgm:prSet presAssocID="{B26761CA-AFE6-4316-98CF-F1086A3C1557}" presName="ConnectLine" presStyleLbl="alignNode1" presStyleIdx="2" presStyleCnt="3"/>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0462C523-E0BE-40AA-9176-054E0C4B6B0E}" type="pres">
      <dgm:prSet presAssocID="{B26761CA-AFE6-4316-98CF-F1086A3C1557}" presName="ConnectorPoint" presStyleLbl="fgAcc1" presStyleIdx="2" presStyleCnt="3"/>
      <dgm:spPr>
        <a:solidFill>
          <a:schemeClr val="lt1">
            <a:alpha val="90000"/>
            <a:hueOff val="0"/>
            <a:satOff val="0"/>
            <a:lumOff val="0"/>
            <a:alphaOff val="0"/>
          </a:schemeClr>
        </a:solidFill>
        <a:ln w="15875" cap="flat" cmpd="sng" algn="ctr">
          <a:noFill/>
          <a:prstDash val="solid"/>
        </a:ln>
        <a:effectLst/>
      </dgm:spPr>
    </dgm:pt>
    <dgm:pt modelId="{A244E6E6-A0D7-4B65-B8AA-9375BF5863B8}" type="pres">
      <dgm:prSet presAssocID="{B26761CA-AFE6-4316-98CF-F1086A3C1557}" presName="EmptyPlaceHolder" presStyleCnt="0"/>
      <dgm:spPr/>
    </dgm:pt>
  </dgm:ptLst>
  <dgm:cxnLst>
    <dgm:cxn modelId="{0B89F71B-2C1B-41C6-9475-44507AAE3586}" srcId="{B26761CA-AFE6-4316-98CF-F1086A3C1557}" destId="{D705541C-BE87-423C-9991-D91C60B9E569}" srcOrd="0" destOrd="0" parTransId="{6C4C2E32-4A18-4C90-96AD-462A245FEA4F}" sibTransId="{1458DAD9-2358-4FC1-8AA6-3CD2FE944503}"/>
    <dgm:cxn modelId="{A3D33224-1C22-4D95-A1D2-440621E9D50C}" srcId="{4444FB2D-8BDD-479D-8641-0E3BDB002C54}" destId="{27E4DBE5-8600-4644-AD5C-F712E278B316}" srcOrd="0" destOrd="0" parTransId="{66E9B192-30E0-4DCF-B682-62DFE0F0EDE5}" sibTransId="{2B83DEE3-7DB2-4822-8358-B0F4F54E1A1D}"/>
    <dgm:cxn modelId="{F1FFC22C-E63C-4A6E-95A5-F3254D16EF00}" type="presOf" srcId="{B26761CA-AFE6-4316-98CF-F1086A3C1557}" destId="{5AD08AA1-F11C-4CCD-9DBD-CB3AADFBB1A0}" srcOrd="0" destOrd="0" presId="urn:microsoft.com/office/officeart/2017/3/layout/HorizontalPathTimeline"/>
    <dgm:cxn modelId="{81BF853D-70AD-4244-B246-1B0A7F91EEEA}" srcId="{4444FB2D-8BDD-479D-8641-0E3BDB002C54}" destId="{B26761CA-AFE6-4316-98CF-F1086A3C1557}" srcOrd="2" destOrd="0" parTransId="{1450EEB5-AA40-4112-AB2A-0D3F2E422A36}" sibTransId="{E3F71BC0-E3AB-43B6-9D4E-228E543786BB}"/>
    <dgm:cxn modelId="{41DAAD57-3C56-443D-ADC3-136DD120A18B}" type="presOf" srcId="{D705541C-BE87-423C-9991-D91C60B9E569}" destId="{869D1D09-64DC-41B3-9435-9A107EE8DAF8}" srcOrd="0" destOrd="0" presId="urn:microsoft.com/office/officeart/2017/3/layout/HorizontalPathTimeline"/>
    <dgm:cxn modelId="{7664388A-0AF6-4CF8-A80D-F094EFF6D9C3}" type="presOf" srcId="{4444FB2D-8BDD-479D-8641-0E3BDB002C54}" destId="{2A79B550-ED45-4097-ADAC-7591920F6815}" srcOrd="0" destOrd="0" presId="urn:microsoft.com/office/officeart/2017/3/layout/HorizontalPathTimeline"/>
    <dgm:cxn modelId="{B8DB41B2-F926-4B80-BE1A-639C7809BD3E}" srcId="{4444FB2D-8BDD-479D-8641-0E3BDB002C54}" destId="{3E32F39D-5B15-4F78-86E6-784856560891}" srcOrd="1" destOrd="0" parTransId="{A6F73336-AD20-44F3-87C3-C893171BEAE0}" sibTransId="{E8217B66-A94B-4832-9D83-F798A6F444EA}"/>
    <dgm:cxn modelId="{AF2BA0B3-D062-47D9-8095-CA6E6AE13314}" srcId="{27E4DBE5-8600-4644-AD5C-F712E278B316}" destId="{5D6088CA-2ACC-4082-93A9-260D7811994D}" srcOrd="0" destOrd="0" parTransId="{1EBD7D99-CC4A-48E9-A72D-372B2F00C1C8}" sibTransId="{B5B8E946-5378-44C0-8F2C-B20FB4C12EDB}"/>
    <dgm:cxn modelId="{0B59D1B8-163B-4BA1-9257-E6E5B2D28CD6}" srcId="{3E32F39D-5B15-4F78-86E6-784856560891}" destId="{2F7A66C0-7D5E-4752-97ED-C7B18A9B9DE4}" srcOrd="0" destOrd="0" parTransId="{B9A67249-56D5-4669-8B8D-EC19624CA647}" sibTransId="{98A24324-4BE5-4E0B-8E23-B663E1332E6D}"/>
    <dgm:cxn modelId="{FAC383CB-5F33-4793-BF94-320A170DF7F1}" type="presOf" srcId="{27E4DBE5-8600-4644-AD5C-F712E278B316}" destId="{79AA2483-E845-424B-9E82-72E6BC85E718}" srcOrd="0" destOrd="0" presId="urn:microsoft.com/office/officeart/2017/3/layout/HorizontalPathTimeline"/>
    <dgm:cxn modelId="{80B142CD-1E02-4C85-B541-D521435800EB}" type="presOf" srcId="{2F7A66C0-7D5E-4752-97ED-C7B18A9B9DE4}" destId="{10207AD0-D9C5-4CFA-9942-0D4EE0084DC1}" srcOrd="0" destOrd="0" presId="urn:microsoft.com/office/officeart/2017/3/layout/HorizontalPathTimeline"/>
    <dgm:cxn modelId="{8E5E5CE0-B3D3-410D-A38A-58A4306AE3DA}" type="presOf" srcId="{5D6088CA-2ACC-4082-93A9-260D7811994D}" destId="{CAE9F8F4-3813-40D0-BC4D-94E950B42C14}" srcOrd="0" destOrd="0" presId="urn:microsoft.com/office/officeart/2017/3/layout/HorizontalPathTimeline"/>
    <dgm:cxn modelId="{17CEC7F0-5415-4F81-8257-CDE8791BC9A8}" type="presOf" srcId="{3E32F39D-5B15-4F78-86E6-784856560891}" destId="{D9984D8F-158A-4AC8-AED7-E6D73733CEB7}" srcOrd="0" destOrd="0" presId="urn:microsoft.com/office/officeart/2017/3/layout/HorizontalPathTimeline"/>
    <dgm:cxn modelId="{C96AE0B5-693A-46EF-8121-84EA5878F536}" type="presParOf" srcId="{2A79B550-ED45-4097-ADAC-7591920F6815}" destId="{1CD514F7-67F0-45A4-99AA-792D9322F4B9}" srcOrd="0" destOrd="0" presId="urn:microsoft.com/office/officeart/2017/3/layout/HorizontalPathTimeline"/>
    <dgm:cxn modelId="{7DF42C1F-712A-4970-B874-33218ED732EB}" type="presParOf" srcId="{2A79B550-ED45-4097-ADAC-7591920F6815}" destId="{14D6EAB8-E7A8-4503-93B4-4E790CB9B492}" srcOrd="1" destOrd="0" presId="urn:microsoft.com/office/officeart/2017/3/layout/HorizontalPathTimeline"/>
    <dgm:cxn modelId="{E9BB83DA-0B08-47F1-B725-C4C13C8526C8}" type="presParOf" srcId="{14D6EAB8-E7A8-4503-93B4-4E790CB9B492}" destId="{EDA216BF-2B1B-4F0B-869E-3838F6645073}" srcOrd="0" destOrd="0" presId="urn:microsoft.com/office/officeart/2017/3/layout/HorizontalPathTimeline"/>
    <dgm:cxn modelId="{942FBB26-DC14-4846-A1B4-D28BD71ECF75}" type="presParOf" srcId="{EDA216BF-2B1B-4F0B-869E-3838F6645073}" destId="{79AA2483-E845-424B-9E82-72E6BC85E718}" srcOrd="0" destOrd="0" presId="urn:microsoft.com/office/officeart/2017/3/layout/HorizontalPathTimeline"/>
    <dgm:cxn modelId="{6079F140-AC78-424F-A3B8-3E3BEFBE72A1}" type="presParOf" srcId="{EDA216BF-2B1B-4F0B-869E-3838F6645073}" destId="{EB314D1F-9639-4D18-89BC-0CAEEE8629D3}" srcOrd="1" destOrd="0" presId="urn:microsoft.com/office/officeart/2017/3/layout/HorizontalPathTimeline"/>
    <dgm:cxn modelId="{61C660C8-394B-4384-8CAD-CD09A6B57DDD}" type="presParOf" srcId="{EB314D1F-9639-4D18-89BC-0CAEEE8629D3}" destId="{CAE9F8F4-3813-40D0-BC4D-94E950B42C14}" srcOrd="0" destOrd="0" presId="urn:microsoft.com/office/officeart/2017/3/layout/HorizontalPathTimeline"/>
    <dgm:cxn modelId="{4AAFDB82-24AE-4F64-980F-A67EE89C0ECB}" type="presParOf" srcId="{EB314D1F-9639-4D18-89BC-0CAEEE8629D3}" destId="{C729246E-5AC9-48FB-8E0F-FB83B89D5881}" srcOrd="1" destOrd="0" presId="urn:microsoft.com/office/officeart/2017/3/layout/HorizontalPathTimeline"/>
    <dgm:cxn modelId="{6B824F70-2923-463C-AC3D-AE200B94D155}" type="presParOf" srcId="{EDA216BF-2B1B-4F0B-869E-3838F6645073}" destId="{DE5D2555-71BD-46EF-84A0-63C70E3DA7CC}" srcOrd="2" destOrd="0" presId="urn:microsoft.com/office/officeart/2017/3/layout/HorizontalPathTimeline"/>
    <dgm:cxn modelId="{16991370-3DDD-49B2-AF50-1B1BFBDFB190}" type="presParOf" srcId="{EDA216BF-2B1B-4F0B-869E-3838F6645073}" destId="{BADB9AD6-DF47-4E47-B4B2-0AACE30D9E46}" srcOrd="3" destOrd="0" presId="urn:microsoft.com/office/officeart/2017/3/layout/HorizontalPathTimeline"/>
    <dgm:cxn modelId="{381C4CD0-A058-4A05-A174-9A9D91B75EDB}" type="presParOf" srcId="{EDA216BF-2B1B-4F0B-869E-3838F6645073}" destId="{A5EE0BB1-1969-48AD-A8DC-1681B4643EC7}" srcOrd="4" destOrd="0" presId="urn:microsoft.com/office/officeart/2017/3/layout/HorizontalPathTimeline"/>
    <dgm:cxn modelId="{CB8876AA-E422-4E2F-9FC6-40F2C7A67990}" type="presParOf" srcId="{14D6EAB8-E7A8-4503-93B4-4E790CB9B492}" destId="{F23DC2A1-A730-437D-B163-F05B5A870669}" srcOrd="1" destOrd="0" presId="urn:microsoft.com/office/officeart/2017/3/layout/HorizontalPathTimeline"/>
    <dgm:cxn modelId="{C42C49AA-7B5A-4C01-BF71-B443DFF8CF08}" type="presParOf" srcId="{14D6EAB8-E7A8-4503-93B4-4E790CB9B492}" destId="{B80D4AF6-C68F-4311-9B9B-F095942F320D}" srcOrd="2" destOrd="0" presId="urn:microsoft.com/office/officeart/2017/3/layout/HorizontalPathTimeline"/>
    <dgm:cxn modelId="{D3B5454F-1491-4259-89B0-4A04DD1EC5AC}" type="presParOf" srcId="{B80D4AF6-C68F-4311-9B9B-F095942F320D}" destId="{D9984D8F-158A-4AC8-AED7-E6D73733CEB7}" srcOrd="0" destOrd="0" presId="urn:microsoft.com/office/officeart/2017/3/layout/HorizontalPathTimeline"/>
    <dgm:cxn modelId="{E9E29BEB-06B4-4EA5-9237-39EB355B36DD}" type="presParOf" srcId="{B80D4AF6-C68F-4311-9B9B-F095942F320D}" destId="{9925C970-C27F-412D-B5A8-5D22B2E28F92}" srcOrd="1" destOrd="0" presId="urn:microsoft.com/office/officeart/2017/3/layout/HorizontalPathTimeline"/>
    <dgm:cxn modelId="{C9DA075F-1A74-4432-A6D3-C6470D832336}" type="presParOf" srcId="{9925C970-C27F-412D-B5A8-5D22B2E28F92}" destId="{10207AD0-D9C5-4CFA-9942-0D4EE0084DC1}" srcOrd="0" destOrd="0" presId="urn:microsoft.com/office/officeart/2017/3/layout/HorizontalPathTimeline"/>
    <dgm:cxn modelId="{24D0F88D-4A34-4C62-8B35-303E44B977B4}" type="presParOf" srcId="{9925C970-C27F-412D-B5A8-5D22B2E28F92}" destId="{5D055E3E-076A-482C-95CF-AC315AEBE0FB}" srcOrd="1" destOrd="0" presId="urn:microsoft.com/office/officeart/2017/3/layout/HorizontalPathTimeline"/>
    <dgm:cxn modelId="{EEBAC761-09BA-4188-83AF-792B315234F4}" type="presParOf" srcId="{B80D4AF6-C68F-4311-9B9B-F095942F320D}" destId="{7278906F-15C6-4FEE-BA0E-770B7389434A}" srcOrd="2" destOrd="0" presId="urn:microsoft.com/office/officeart/2017/3/layout/HorizontalPathTimeline"/>
    <dgm:cxn modelId="{56F817EB-EB99-4B5D-A243-5968E7F0B169}" type="presParOf" srcId="{B80D4AF6-C68F-4311-9B9B-F095942F320D}" destId="{132547E8-6C5C-4659-8630-248568E97854}" srcOrd="3" destOrd="0" presId="urn:microsoft.com/office/officeart/2017/3/layout/HorizontalPathTimeline"/>
    <dgm:cxn modelId="{957E5122-E06C-478F-A9DF-EFE1C0204CBB}" type="presParOf" srcId="{B80D4AF6-C68F-4311-9B9B-F095942F320D}" destId="{5990816A-F4BF-4616-9BE1-8955C9E25E73}" srcOrd="4" destOrd="0" presId="urn:microsoft.com/office/officeart/2017/3/layout/HorizontalPathTimeline"/>
    <dgm:cxn modelId="{0CF7479A-CCC8-4E8D-B67F-ECD9DC02C9D0}" type="presParOf" srcId="{14D6EAB8-E7A8-4503-93B4-4E790CB9B492}" destId="{E1B6C4CC-E538-45E8-8957-0AA340E5BA72}" srcOrd="3" destOrd="0" presId="urn:microsoft.com/office/officeart/2017/3/layout/HorizontalPathTimeline"/>
    <dgm:cxn modelId="{75F0ABA2-4D03-4320-A0D2-62C30B3DC469}" type="presParOf" srcId="{14D6EAB8-E7A8-4503-93B4-4E790CB9B492}" destId="{2EE08B6A-BA9D-4592-8A03-156D407B85D9}" srcOrd="4" destOrd="0" presId="urn:microsoft.com/office/officeart/2017/3/layout/HorizontalPathTimeline"/>
    <dgm:cxn modelId="{B4715239-6CB6-4B71-A90B-712B4EF50BB8}" type="presParOf" srcId="{2EE08B6A-BA9D-4592-8A03-156D407B85D9}" destId="{5AD08AA1-F11C-4CCD-9DBD-CB3AADFBB1A0}" srcOrd="0" destOrd="0" presId="urn:microsoft.com/office/officeart/2017/3/layout/HorizontalPathTimeline"/>
    <dgm:cxn modelId="{E0F5C282-F16A-4B97-8FD4-08DF94DAD8E5}" type="presParOf" srcId="{2EE08B6A-BA9D-4592-8A03-156D407B85D9}" destId="{B8B21E38-5A8B-4BA0-B4EC-D1F88940118C}" srcOrd="1" destOrd="0" presId="urn:microsoft.com/office/officeart/2017/3/layout/HorizontalPathTimeline"/>
    <dgm:cxn modelId="{41C958FC-27D4-4C77-8294-15E7307DEB07}" type="presParOf" srcId="{B8B21E38-5A8B-4BA0-B4EC-D1F88940118C}" destId="{869D1D09-64DC-41B3-9435-9A107EE8DAF8}" srcOrd="0" destOrd="0" presId="urn:microsoft.com/office/officeart/2017/3/layout/HorizontalPathTimeline"/>
    <dgm:cxn modelId="{67CCDD5A-D46E-4381-8D45-23A75C02D08E}" type="presParOf" srcId="{B8B21E38-5A8B-4BA0-B4EC-D1F88940118C}" destId="{0C1D9FE2-B1A6-4BE0-91E9-BDA8840090F9}" srcOrd="1" destOrd="0" presId="urn:microsoft.com/office/officeart/2017/3/layout/HorizontalPathTimeline"/>
    <dgm:cxn modelId="{DABA416E-6303-41B7-9FD6-65B0B00BA3B9}" type="presParOf" srcId="{2EE08B6A-BA9D-4592-8A03-156D407B85D9}" destId="{611064FD-0C69-4805-A318-76FF4B754F58}" srcOrd="2" destOrd="0" presId="urn:microsoft.com/office/officeart/2017/3/layout/HorizontalPathTimeline"/>
    <dgm:cxn modelId="{D949360E-4AD2-412B-85BA-32407E0EBDF2}" type="presParOf" srcId="{2EE08B6A-BA9D-4592-8A03-156D407B85D9}" destId="{0462C523-E0BE-40AA-9176-054E0C4B6B0E}" srcOrd="3" destOrd="0" presId="urn:microsoft.com/office/officeart/2017/3/layout/HorizontalPathTimeline"/>
    <dgm:cxn modelId="{003C6C45-A3F6-4986-901E-F904AC901ADF}" type="presParOf" srcId="{2EE08B6A-BA9D-4592-8A03-156D407B85D9}" destId="{A244E6E6-A0D7-4B65-B8AA-9375BF5863B8}"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16CD3F-E66D-4399-9DE0-D2D9ADF3FA90}" type="doc">
      <dgm:prSet loTypeId="urn:microsoft.com/office/officeart/2016/7/layout/BasicLinearProcessNumbered" loCatId="process" qsTypeId="urn:microsoft.com/office/officeart/2005/8/quickstyle/simple1" qsCatId="simple" csTypeId="urn:microsoft.com/office/officeart/2005/8/colors/accent1_2" csCatId="accent1" phldr="1"/>
      <dgm:spPr/>
      <dgm:t>
        <a:bodyPr/>
        <a:lstStyle/>
        <a:p>
          <a:endParaRPr lang="en-US"/>
        </a:p>
      </dgm:t>
    </dgm:pt>
    <dgm:pt modelId="{B4964AED-0417-4EC0-BFAB-CF78DA2A0F96}">
      <dgm:prSet phldrT="[Text]"/>
      <dgm:spPr/>
      <dgm:t>
        <a:bodyPr/>
        <a:lstStyle/>
        <a:p>
          <a:pPr algn="ctr" rtl="0"/>
          <a:r>
            <a:rPr lang="en-US" b="0" i="0" u="none" dirty="0"/>
            <a:t>Remove</a:t>
          </a:r>
          <a:r>
            <a:rPr lang="en-US" b="0" i="0" u="none" baseline="0" dirty="0"/>
            <a:t> the Stigma of Mental Health within the Organization</a:t>
          </a:r>
          <a:endParaRPr lang="en-US" b="0" dirty="0"/>
        </a:p>
      </dgm:t>
    </dgm:pt>
    <dgm:pt modelId="{3657FFA4-F73F-4B69-9FEF-62586A6A715C}" type="parTrans" cxnId="{A7CDDFD5-2E9A-4C62-AC18-5226EE8E60BE}">
      <dgm:prSet/>
      <dgm:spPr/>
      <dgm:t>
        <a:bodyPr/>
        <a:lstStyle/>
        <a:p>
          <a:endParaRPr lang="en-US"/>
        </a:p>
      </dgm:t>
    </dgm:pt>
    <dgm:pt modelId="{77E7BA12-8869-484D-8038-045C1D0032E7}" type="sibTrans" cxnId="{A7CDDFD5-2E9A-4C62-AC18-5226EE8E60BE}">
      <dgm:prSet phldrT="1" phldr="0"/>
      <dgm:spPr/>
      <dgm:t>
        <a:bodyPr/>
        <a:lstStyle/>
        <a:p>
          <a:r>
            <a:rPr lang="en-US"/>
            <a:t>1</a:t>
          </a:r>
        </a:p>
      </dgm:t>
    </dgm:pt>
    <dgm:pt modelId="{28625A6D-AD19-4827-924D-5B67B850C8FA}">
      <dgm:prSet/>
      <dgm:spPr/>
      <dgm:t>
        <a:bodyPr/>
        <a:lstStyle/>
        <a:p>
          <a:pPr algn="ctr" rtl="0"/>
          <a:r>
            <a:rPr lang="en-US" b="0" i="0" u="none" dirty="0"/>
            <a:t>Make Time</a:t>
          </a:r>
          <a:r>
            <a:rPr lang="en-US" b="0" i="0" u="none" baseline="0" dirty="0"/>
            <a:t> for Listening</a:t>
          </a:r>
          <a:endParaRPr lang="en-US" b="0" i="0" u="none" dirty="0"/>
        </a:p>
      </dgm:t>
    </dgm:pt>
    <dgm:pt modelId="{6F5462E3-33BE-4E8B-9D07-E6B7DD50D80C}" type="parTrans" cxnId="{09097D45-7C30-484E-8508-FE42C5D76C56}">
      <dgm:prSet/>
      <dgm:spPr/>
      <dgm:t>
        <a:bodyPr/>
        <a:lstStyle/>
        <a:p>
          <a:endParaRPr lang="en-US"/>
        </a:p>
      </dgm:t>
    </dgm:pt>
    <dgm:pt modelId="{255944A4-5C70-458C-88B7-041D1E281B04}" type="sibTrans" cxnId="{09097D45-7C30-484E-8508-FE42C5D76C56}">
      <dgm:prSet phldrT="2" phldr="0"/>
      <dgm:spPr/>
      <dgm:t>
        <a:bodyPr/>
        <a:lstStyle/>
        <a:p>
          <a:r>
            <a:rPr lang="en-US"/>
            <a:t>2</a:t>
          </a:r>
        </a:p>
      </dgm:t>
    </dgm:pt>
    <dgm:pt modelId="{37878E92-B4E3-48F1-8968-FFB54B6BEC37}">
      <dgm:prSet/>
      <dgm:spPr/>
      <dgm:t>
        <a:bodyPr/>
        <a:lstStyle/>
        <a:p>
          <a:pPr algn="ctr" rtl="0"/>
          <a:r>
            <a:rPr lang="en-US" b="0" i="0" u="none" dirty="0"/>
            <a:t>Give Employees Ways to De-Stress</a:t>
          </a:r>
        </a:p>
      </dgm:t>
    </dgm:pt>
    <dgm:pt modelId="{10760212-ED05-4E05-80A5-BB30390C9F03}" type="parTrans" cxnId="{BAA80E0F-A9DB-47F7-8157-15B47F17BE42}">
      <dgm:prSet/>
      <dgm:spPr/>
      <dgm:t>
        <a:bodyPr/>
        <a:lstStyle/>
        <a:p>
          <a:endParaRPr lang="en-US"/>
        </a:p>
      </dgm:t>
    </dgm:pt>
    <dgm:pt modelId="{B329461A-96AA-4BF7-82F2-F55F7C2FB699}" type="sibTrans" cxnId="{BAA80E0F-A9DB-47F7-8157-15B47F17BE42}">
      <dgm:prSet phldrT="3" phldr="0"/>
      <dgm:spPr/>
      <dgm:t>
        <a:bodyPr/>
        <a:lstStyle/>
        <a:p>
          <a:r>
            <a:rPr lang="en-US"/>
            <a:t>3</a:t>
          </a:r>
        </a:p>
      </dgm:t>
    </dgm:pt>
    <dgm:pt modelId="{897E0729-1401-4D02-8DB4-CA0C17E7E0E5}">
      <dgm:prSet/>
      <dgm:spPr/>
      <dgm:t>
        <a:bodyPr/>
        <a:lstStyle/>
        <a:p>
          <a:pPr algn="ctr" rtl="0"/>
          <a:r>
            <a:rPr lang="en-US" b="0" i="0" u="none" dirty="0"/>
            <a:t>Be Transparent With Employees</a:t>
          </a:r>
        </a:p>
      </dgm:t>
    </dgm:pt>
    <dgm:pt modelId="{BC6CCA3F-6016-4F7B-B4FD-D37CC9695920}" type="parTrans" cxnId="{5DF99FE6-751E-4B47-B76D-C6E41AEA2752}">
      <dgm:prSet/>
      <dgm:spPr/>
      <dgm:t>
        <a:bodyPr/>
        <a:lstStyle/>
        <a:p>
          <a:endParaRPr lang="en-US"/>
        </a:p>
      </dgm:t>
    </dgm:pt>
    <dgm:pt modelId="{9619892B-D8BE-4D72-B306-9B52298B37A8}" type="sibTrans" cxnId="{5DF99FE6-751E-4B47-B76D-C6E41AEA2752}">
      <dgm:prSet phldrT="4" phldr="0"/>
      <dgm:spPr/>
      <dgm:t>
        <a:bodyPr/>
        <a:lstStyle/>
        <a:p>
          <a:r>
            <a:rPr lang="en-US"/>
            <a:t>4</a:t>
          </a:r>
        </a:p>
      </dgm:t>
    </dgm:pt>
    <dgm:pt modelId="{88D06A29-11BE-4744-B177-D830CD7EB587}">
      <dgm:prSet/>
      <dgm:spPr/>
      <dgm:t>
        <a:bodyPr/>
        <a:lstStyle/>
        <a:p>
          <a:pPr algn="ctr" rtl="0"/>
          <a:r>
            <a:rPr lang="en-US" b="0" i="0" u="none" dirty="0"/>
            <a:t>Establish Quiet Spaces</a:t>
          </a:r>
        </a:p>
      </dgm:t>
    </dgm:pt>
    <dgm:pt modelId="{8F50874B-2C65-48DD-B4EB-7D1BA3683E50}" type="parTrans" cxnId="{798930EA-AB9C-4F75-A8E8-8BC8D2801A1B}">
      <dgm:prSet/>
      <dgm:spPr/>
      <dgm:t>
        <a:bodyPr/>
        <a:lstStyle/>
        <a:p>
          <a:endParaRPr lang="en-US"/>
        </a:p>
      </dgm:t>
    </dgm:pt>
    <dgm:pt modelId="{2DF62BF4-61F9-4154-A236-0E387AAA1E81}" type="sibTrans" cxnId="{798930EA-AB9C-4F75-A8E8-8BC8D2801A1B}">
      <dgm:prSet phldrT="5" phldr="0"/>
      <dgm:spPr/>
      <dgm:t>
        <a:bodyPr/>
        <a:lstStyle/>
        <a:p>
          <a:r>
            <a:rPr lang="en-US"/>
            <a:t>5</a:t>
          </a:r>
        </a:p>
      </dgm:t>
    </dgm:pt>
    <dgm:pt modelId="{8A9D2A36-1806-4409-9F4E-3A23D75FED64}">
      <dgm:prSet/>
      <dgm:spPr/>
      <dgm:t>
        <a:bodyPr/>
        <a:lstStyle/>
        <a:p>
          <a:pPr algn="ctr" rtl="0"/>
          <a:r>
            <a:rPr lang="en-US" b="0" i="0" u="none" dirty="0"/>
            <a:t>Offer Benefits That Support Mental Health</a:t>
          </a:r>
        </a:p>
      </dgm:t>
    </dgm:pt>
    <dgm:pt modelId="{15171FFE-0874-4052-B0CC-20A3835EA689}" type="parTrans" cxnId="{27340501-10C6-4AC8-AAB6-CCE2322007B5}">
      <dgm:prSet/>
      <dgm:spPr/>
      <dgm:t>
        <a:bodyPr/>
        <a:lstStyle/>
        <a:p>
          <a:endParaRPr lang="en-US"/>
        </a:p>
      </dgm:t>
    </dgm:pt>
    <dgm:pt modelId="{1C4B327E-D57C-4C07-9AC8-C25518E5E6C0}" type="sibTrans" cxnId="{27340501-10C6-4AC8-AAB6-CCE2322007B5}">
      <dgm:prSet phldrT="6" phldr="0"/>
      <dgm:spPr/>
      <dgm:t>
        <a:bodyPr/>
        <a:lstStyle/>
        <a:p>
          <a:r>
            <a:rPr lang="en-US"/>
            <a:t>6</a:t>
          </a:r>
        </a:p>
      </dgm:t>
    </dgm:pt>
    <dgm:pt modelId="{86CA3284-C689-4299-B382-23E53FA147E4}">
      <dgm:prSet/>
      <dgm:spPr/>
      <dgm:t>
        <a:bodyPr/>
        <a:lstStyle/>
        <a:p>
          <a:pPr algn="ctr" rtl="0"/>
          <a:r>
            <a:rPr lang="en-US" b="0" i="0" u="none" dirty="0"/>
            <a:t>Implement</a:t>
          </a:r>
          <a:r>
            <a:rPr lang="en-US" b="0" i="0" u="none" baseline="0" dirty="0"/>
            <a:t> a Mental Health Company Policy</a:t>
          </a:r>
          <a:endParaRPr lang="en-US" b="0" i="0" u="none" dirty="0"/>
        </a:p>
      </dgm:t>
    </dgm:pt>
    <dgm:pt modelId="{1EBCD659-A19D-4B02-A00E-A5A89829FC64}" type="parTrans" cxnId="{2AB0E04A-47BD-4A2D-88F7-5AA2B26FD04F}">
      <dgm:prSet/>
      <dgm:spPr/>
      <dgm:t>
        <a:bodyPr/>
        <a:lstStyle/>
        <a:p>
          <a:endParaRPr lang="en-US"/>
        </a:p>
      </dgm:t>
    </dgm:pt>
    <dgm:pt modelId="{C173B7DC-7380-4A96-AF3D-440672192A5D}" type="sibTrans" cxnId="{2AB0E04A-47BD-4A2D-88F7-5AA2B26FD04F}">
      <dgm:prSet phldrT="7" phldr="0"/>
      <dgm:spPr/>
      <dgm:t>
        <a:bodyPr/>
        <a:lstStyle/>
        <a:p>
          <a:r>
            <a:rPr lang="en-US"/>
            <a:t>7</a:t>
          </a:r>
        </a:p>
      </dgm:t>
    </dgm:pt>
    <dgm:pt modelId="{F945C36A-C78F-4594-86A5-CDA44F9790E8}" type="pres">
      <dgm:prSet presAssocID="{1016CD3F-E66D-4399-9DE0-D2D9ADF3FA90}" presName="Name0" presStyleCnt="0">
        <dgm:presLayoutVars>
          <dgm:animLvl val="lvl"/>
          <dgm:resizeHandles val="exact"/>
        </dgm:presLayoutVars>
      </dgm:prSet>
      <dgm:spPr/>
    </dgm:pt>
    <dgm:pt modelId="{35CE44C2-CC75-4B74-90BA-4853606B8193}" type="pres">
      <dgm:prSet presAssocID="{B4964AED-0417-4EC0-BFAB-CF78DA2A0F96}" presName="compositeNode" presStyleCnt="0">
        <dgm:presLayoutVars>
          <dgm:bulletEnabled val="1"/>
        </dgm:presLayoutVars>
      </dgm:prSet>
      <dgm:spPr/>
    </dgm:pt>
    <dgm:pt modelId="{B9536B60-6BCE-498E-BFC7-CAC9E2CD081F}" type="pres">
      <dgm:prSet presAssocID="{B4964AED-0417-4EC0-BFAB-CF78DA2A0F96}" presName="bgRect" presStyleLbl="bgAccFollowNode1" presStyleIdx="0" presStyleCnt="7"/>
      <dgm:spPr/>
    </dgm:pt>
    <dgm:pt modelId="{CD06894D-071B-47AB-8737-C39FB2D0454C}" type="pres">
      <dgm:prSet presAssocID="{77E7BA12-8869-484D-8038-045C1D0032E7}" presName="sibTransNodeCircle" presStyleLbl="alignNode1" presStyleIdx="0" presStyleCnt="14">
        <dgm:presLayoutVars>
          <dgm:chMax val="0"/>
          <dgm:bulletEnabled/>
        </dgm:presLayoutVars>
      </dgm:prSet>
      <dgm:spPr/>
    </dgm:pt>
    <dgm:pt modelId="{ABF75BD7-109E-4D85-BEF1-B18ED810D802}" type="pres">
      <dgm:prSet presAssocID="{B4964AED-0417-4EC0-BFAB-CF78DA2A0F96}" presName="bottomLine" presStyleLbl="alignNode1" presStyleIdx="1" presStyleCnt="14">
        <dgm:presLayoutVars/>
      </dgm:prSet>
      <dgm:spPr/>
    </dgm:pt>
    <dgm:pt modelId="{E449CC65-6483-458A-9641-6EF9F69C41D5}" type="pres">
      <dgm:prSet presAssocID="{B4964AED-0417-4EC0-BFAB-CF78DA2A0F96}" presName="nodeText" presStyleLbl="bgAccFollowNode1" presStyleIdx="0" presStyleCnt="7">
        <dgm:presLayoutVars>
          <dgm:bulletEnabled val="1"/>
        </dgm:presLayoutVars>
      </dgm:prSet>
      <dgm:spPr/>
    </dgm:pt>
    <dgm:pt modelId="{11D1A0B9-1634-4012-821C-DCC44B656D65}" type="pres">
      <dgm:prSet presAssocID="{77E7BA12-8869-484D-8038-045C1D0032E7}" presName="sibTrans" presStyleCnt="0"/>
      <dgm:spPr/>
    </dgm:pt>
    <dgm:pt modelId="{A98AF44C-05C7-4C0B-B6BA-EE2788C29E14}" type="pres">
      <dgm:prSet presAssocID="{28625A6D-AD19-4827-924D-5B67B850C8FA}" presName="compositeNode" presStyleCnt="0">
        <dgm:presLayoutVars>
          <dgm:bulletEnabled val="1"/>
        </dgm:presLayoutVars>
      </dgm:prSet>
      <dgm:spPr/>
    </dgm:pt>
    <dgm:pt modelId="{8C680FA6-51F8-49CF-BC0C-B82F88F734D6}" type="pres">
      <dgm:prSet presAssocID="{28625A6D-AD19-4827-924D-5B67B850C8FA}" presName="bgRect" presStyleLbl="bgAccFollowNode1" presStyleIdx="1" presStyleCnt="7"/>
      <dgm:spPr/>
    </dgm:pt>
    <dgm:pt modelId="{846A6EFF-A3DE-4E89-919D-B2A8DBC3C492}" type="pres">
      <dgm:prSet presAssocID="{255944A4-5C70-458C-88B7-041D1E281B04}" presName="sibTransNodeCircle" presStyleLbl="alignNode1" presStyleIdx="2" presStyleCnt="14">
        <dgm:presLayoutVars>
          <dgm:chMax val="0"/>
          <dgm:bulletEnabled/>
        </dgm:presLayoutVars>
      </dgm:prSet>
      <dgm:spPr/>
    </dgm:pt>
    <dgm:pt modelId="{BE7064E4-22BD-41F4-B65D-C68275E5C426}" type="pres">
      <dgm:prSet presAssocID="{28625A6D-AD19-4827-924D-5B67B850C8FA}" presName="bottomLine" presStyleLbl="alignNode1" presStyleIdx="3" presStyleCnt="14">
        <dgm:presLayoutVars/>
      </dgm:prSet>
      <dgm:spPr/>
    </dgm:pt>
    <dgm:pt modelId="{B4314344-DF95-4C11-B878-865577B68DD8}" type="pres">
      <dgm:prSet presAssocID="{28625A6D-AD19-4827-924D-5B67B850C8FA}" presName="nodeText" presStyleLbl="bgAccFollowNode1" presStyleIdx="1" presStyleCnt="7">
        <dgm:presLayoutVars>
          <dgm:bulletEnabled val="1"/>
        </dgm:presLayoutVars>
      </dgm:prSet>
      <dgm:spPr/>
    </dgm:pt>
    <dgm:pt modelId="{40EF9275-4C87-4742-B442-307C8725050D}" type="pres">
      <dgm:prSet presAssocID="{255944A4-5C70-458C-88B7-041D1E281B04}" presName="sibTrans" presStyleCnt="0"/>
      <dgm:spPr/>
    </dgm:pt>
    <dgm:pt modelId="{0C3A7556-A247-44F4-9ED6-FFC985562247}" type="pres">
      <dgm:prSet presAssocID="{37878E92-B4E3-48F1-8968-FFB54B6BEC37}" presName="compositeNode" presStyleCnt="0">
        <dgm:presLayoutVars>
          <dgm:bulletEnabled val="1"/>
        </dgm:presLayoutVars>
      </dgm:prSet>
      <dgm:spPr/>
    </dgm:pt>
    <dgm:pt modelId="{8C3E906E-85A2-4E12-92E2-AFE49F7D7168}" type="pres">
      <dgm:prSet presAssocID="{37878E92-B4E3-48F1-8968-FFB54B6BEC37}" presName="bgRect" presStyleLbl="bgAccFollowNode1" presStyleIdx="2" presStyleCnt="7"/>
      <dgm:spPr/>
    </dgm:pt>
    <dgm:pt modelId="{A85094BD-AC64-4616-8F71-68403BD7E00D}" type="pres">
      <dgm:prSet presAssocID="{B329461A-96AA-4BF7-82F2-F55F7C2FB699}" presName="sibTransNodeCircle" presStyleLbl="alignNode1" presStyleIdx="4" presStyleCnt="14">
        <dgm:presLayoutVars>
          <dgm:chMax val="0"/>
          <dgm:bulletEnabled/>
        </dgm:presLayoutVars>
      </dgm:prSet>
      <dgm:spPr/>
    </dgm:pt>
    <dgm:pt modelId="{13C356CD-7A44-46BD-95E3-F62E9239FA66}" type="pres">
      <dgm:prSet presAssocID="{37878E92-B4E3-48F1-8968-FFB54B6BEC37}" presName="bottomLine" presStyleLbl="alignNode1" presStyleIdx="5" presStyleCnt="14">
        <dgm:presLayoutVars/>
      </dgm:prSet>
      <dgm:spPr/>
    </dgm:pt>
    <dgm:pt modelId="{6D068794-4741-41B2-B594-68A595C21923}" type="pres">
      <dgm:prSet presAssocID="{37878E92-B4E3-48F1-8968-FFB54B6BEC37}" presName="nodeText" presStyleLbl="bgAccFollowNode1" presStyleIdx="2" presStyleCnt="7">
        <dgm:presLayoutVars>
          <dgm:bulletEnabled val="1"/>
        </dgm:presLayoutVars>
      </dgm:prSet>
      <dgm:spPr/>
    </dgm:pt>
    <dgm:pt modelId="{8E6A4740-32E0-4732-8054-1E764051FCD0}" type="pres">
      <dgm:prSet presAssocID="{B329461A-96AA-4BF7-82F2-F55F7C2FB699}" presName="sibTrans" presStyleCnt="0"/>
      <dgm:spPr/>
    </dgm:pt>
    <dgm:pt modelId="{B89A8C18-B093-4F7D-ABBB-BD8C18E2A70F}" type="pres">
      <dgm:prSet presAssocID="{897E0729-1401-4D02-8DB4-CA0C17E7E0E5}" presName="compositeNode" presStyleCnt="0">
        <dgm:presLayoutVars>
          <dgm:bulletEnabled val="1"/>
        </dgm:presLayoutVars>
      </dgm:prSet>
      <dgm:spPr/>
    </dgm:pt>
    <dgm:pt modelId="{487D793B-9836-4FB8-BD2C-EE38098143F7}" type="pres">
      <dgm:prSet presAssocID="{897E0729-1401-4D02-8DB4-CA0C17E7E0E5}" presName="bgRect" presStyleLbl="bgAccFollowNode1" presStyleIdx="3" presStyleCnt="7"/>
      <dgm:spPr/>
    </dgm:pt>
    <dgm:pt modelId="{C2AD606B-F3F4-4DE0-AA9B-B5929255751A}" type="pres">
      <dgm:prSet presAssocID="{9619892B-D8BE-4D72-B306-9B52298B37A8}" presName="sibTransNodeCircle" presStyleLbl="alignNode1" presStyleIdx="6" presStyleCnt="14">
        <dgm:presLayoutVars>
          <dgm:chMax val="0"/>
          <dgm:bulletEnabled/>
        </dgm:presLayoutVars>
      </dgm:prSet>
      <dgm:spPr/>
    </dgm:pt>
    <dgm:pt modelId="{BF924335-AB8B-4217-BBE9-448AB535595C}" type="pres">
      <dgm:prSet presAssocID="{897E0729-1401-4D02-8DB4-CA0C17E7E0E5}" presName="bottomLine" presStyleLbl="alignNode1" presStyleIdx="7" presStyleCnt="14">
        <dgm:presLayoutVars/>
      </dgm:prSet>
      <dgm:spPr/>
    </dgm:pt>
    <dgm:pt modelId="{15AF8689-F55C-4062-90C1-AE898A987149}" type="pres">
      <dgm:prSet presAssocID="{897E0729-1401-4D02-8DB4-CA0C17E7E0E5}" presName="nodeText" presStyleLbl="bgAccFollowNode1" presStyleIdx="3" presStyleCnt="7">
        <dgm:presLayoutVars>
          <dgm:bulletEnabled val="1"/>
        </dgm:presLayoutVars>
      </dgm:prSet>
      <dgm:spPr/>
    </dgm:pt>
    <dgm:pt modelId="{67C0493A-6CB5-4D57-9359-72AFD32F3F1D}" type="pres">
      <dgm:prSet presAssocID="{9619892B-D8BE-4D72-B306-9B52298B37A8}" presName="sibTrans" presStyleCnt="0"/>
      <dgm:spPr/>
    </dgm:pt>
    <dgm:pt modelId="{CF47D3A8-84D2-44C8-943B-57F0631E7C47}" type="pres">
      <dgm:prSet presAssocID="{88D06A29-11BE-4744-B177-D830CD7EB587}" presName="compositeNode" presStyleCnt="0">
        <dgm:presLayoutVars>
          <dgm:bulletEnabled val="1"/>
        </dgm:presLayoutVars>
      </dgm:prSet>
      <dgm:spPr/>
    </dgm:pt>
    <dgm:pt modelId="{E93DF636-FC6F-4D21-BC28-AA7EBA8D934B}" type="pres">
      <dgm:prSet presAssocID="{88D06A29-11BE-4744-B177-D830CD7EB587}" presName="bgRect" presStyleLbl="bgAccFollowNode1" presStyleIdx="4" presStyleCnt="7"/>
      <dgm:spPr/>
    </dgm:pt>
    <dgm:pt modelId="{B72C390B-A524-427B-A068-857D875443F3}" type="pres">
      <dgm:prSet presAssocID="{2DF62BF4-61F9-4154-A236-0E387AAA1E81}" presName="sibTransNodeCircle" presStyleLbl="alignNode1" presStyleIdx="8" presStyleCnt="14">
        <dgm:presLayoutVars>
          <dgm:chMax val="0"/>
          <dgm:bulletEnabled/>
        </dgm:presLayoutVars>
      </dgm:prSet>
      <dgm:spPr/>
    </dgm:pt>
    <dgm:pt modelId="{E74CB6B2-90E8-4537-BCBC-3B960529F7E3}" type="pres">
      <dgm:prSet presAssocID="{88D06A29-11BE-4744-B177-D830CD7EB587}" presName="bottomLine" presStyleLbl="alignNode1" presStyleIdx="9" presStyleCnt="14">
        <dgm:presLayoutVars/>
      </dgm:prSet>
      <dgm:spPr/>
    </dgm:pt>
    <dgm:pt modelId="{48CC53F1-78F5-4521-9083-77B994FA73A2}" type="pres">
      <dgm:prSet presAssocID="{88D06A29-11BE-4744-B177-D830CD7EB587}" presName="nodeText" presStyleLbl="bgAccFollowNode1" presStyleIdx="4" presStyleCnt="7">
        <dgm:presLayoutVars>
          <dgm:bulletEnabled val="1"/>
        </dgm:presLayoutVars>
      </dgm:prSet>
      <dgm:spPr/>
    </dgm:pt>
    <dgm:pt modelId="{5B88DB85-31EC-491C-A178-380B219FF238}" type="pres">
      <dgm:prSet presAssocID="{2DF62BF4-61F9-4154-A236-0E387AAA1E81}" presName="sibTrans" presStyleCnt="0"/>
      <dgm:spPr/>
    </dgm:pt>
    <dgm:pt modelId="{F7D362E6-056A-409E-B98A-1A4AC5A6ED5C}" type="pres">
      <dgm:prSet presAssocID="{8A9D2A36-1806-4409-9F4E-3A23D75FED64}" presName="compositeNode" presStyleCnt="0">
        <dgm:presLayoutVars>
          <dgm:bulletEnabled val="1"/>
        </dgm:presLayoutVars>
      </dgm:prSet>
      <dgm:spPr/>
    </dgm:pt>
    <dgm:pt modelId="{92E4B188-6488-4D37-AE89-E5FA4587DCCD}" type="pres">
      <dgm:prSet presAssocID="{8A9D2A36-1806-4409-9F4E-3A23D75FED64}" presName="bgRect" presStyleLbl="bgAccFollowNode1" presStyleIdx="5" presStyleCnt="7"/>
      <dgm:spPr/>
    </dgm:pt>
    <dgm:pt modelId="{C0AF1210-750D-40D5-B0EC-C8C7814A547C}" type="pres">
      <dgm:prSet presAssocID="{1C4B327E-D57C-4C07-9AC8-C25518E5E6C0}" presName="sibTransNodeCircle" presStyleLbl="alignNode1" presStyleIdx="10" presStyleCnt="14">
        <dgm:presLayoutVars>
          <dgm:chMax val="0"/>
          <dgm:bulletEnabled/>
        </dgm:presLayoutVars>
      </dgm:prSet>
      <dgm:spPr/>
    </dgm:pt>
    <dgm:pt modelId="{ADEA41FE-F397-4C95-860B-817202D2D59D}" type="pres">
      <dgm:prSet presAssocID="{8A9D2A36-1806-4409-9F4E-3A23D75FED64}" presName="bottomLine" presStyleLbl="alignNode1" presStyleIdx="11" presStyleCnt="14">
        <dgm:presLayoutVars/>
      </dgm:prSet>
      <dgm:spPr/>
    </dgm:pt>
    <dgm:pt modelId="{2068DAD5-E3A8-4EA0-A879-D6320C237C6E}" type="pres">
      <dgm:prSet presAssocID="{8A9D2A36-1806-4409-9F4E-3A23D75FED64}" presName="nodeText" presStyleLbl="bgAccFollowNode1" presStyleIdx="5" presStyleCnt="7">
        <dgm:presLayoutVars>
          <dgm:bulletEnabled val="1"/>
        </dgm:presLayoutVars>
      </dgm:prSet>
      <dgm:spPr/>
    </dgm:pt>
    <dgm:pt modelId="{6219928D-D462-49D4-9D94-642816E2E224}" type="pres">
      <dgm:prSet presAssocID="{1C4B327E-D57C-4C07-9AC8-C25518E5E6C0}" presName="sibTrans" presStyleCnt="0"/>
      <dgm:spPr/>
    </dgm:pt>
    <dgm:pt modelId="{DE1E0760-8581-4E8B-B50C-D8545B0D65D0}" type="pres">
      <dgm:prSet presAssocID="{86CA3284-C689-4299-B382-23E53FA147E4}" presName="compositeNode" presStyleCnt="0">
        <dgm:presLayoutVars>
          <dgm:bulletEnabled val="1"/>
        </dgm:presLayoutVars>
      </dgm:prSet>
      <dgm:spPr/>
    </dgm:pt>
    <dgm:pt modelId="{91CC6ABA-DBE6-4BB1-8B8D-E1C5927312C2}" type="pres">
      <dgm:prSet presAssocID="{86CA3284-C689-4299-B382-23E53FA147E4}" presName="bgRect" presStyleLbl="bgAccFollowNode1" presStyleIdx="6" presStyleCnt="7"/>
      <dgm:spPr/>
    </dgm:pt>
    <dgm:pt modelId="{1B6DBFB6-5848-4775-B9D3-02A5396A294A}" type="pres">
      <dgm:prSet presAssocID="{C173B7DC-7380-4A96-AF3D-440672192A5D}" presName="sibTransNodeCircle" presStyleLbl="alignNode1" presStyleIdx="12" presStyleCnt="14">
        <dgm:presLayoutVars>
          <dgm:chMax val="0"/>
          <dgm:bulletEnabled/>
        </dgm:presLayoutVars>
      </dgm:prSet>
      <dgm:spPr/>
    </dgm:pt>
    <dgm:pt modelId="{1A80E474-7ED6-4371-9697-A35EDF3DBE6D}" type="pres">
      <dgm:prSet presAssocID="{86CA3284-C689-4299-B382-23E53FA147E4}" presName="bottomLine" presStyleLbl="alignNode1" presStyleIdx="13" presStyleCnt="14">
        <dgm:presLayoutVars/>
      </dgm:prSet>
      <dgm:spPr/>
    </dgm:pt>
    <dgm:pt modelId="{F8A92EBC-264A-4464-9DFE-CFBF19B34535}" type="pres">
      <dgm:prSet presAssocID="{86CA3284-C689-4299-B382-23E53FA147E4}" presName="nodeText" presStyleLbl="bgAccFollowNode1" presStyleIdx="6" presStyleCnt="7">
        <dgm:presLayoutVars>
          <dgm:bulletEnabled val="1"/>
        </dgm:presLayoutVars>
      </dgm:prSet>
      <dgm:spPr/>
    </dgm:pt>
  </dgm:ptLst>
  <dgm:cxnLst>
    <dgm:cxn modelId="{27340501-10C6-4AC8-AAB6-CCE2322007B5}" srcId="{1016CD3F-E66D-4399-9DE0-D2D9ADF3FA90}" destId="{8A9D2A36-1806-4409-9F4E-3A23D75FED64}" srcOrd="5" destOrd="0" parTransId="{15171FFE-0874-4052-B0CC-20A3835EA689}" sibTransId="{1C4B327E-D57C-4C07-9AC8-C25518E5E6C0}"/>
    <dgm:cxn modelId="{A1652807-111A-4317-9409-556ED225AAFE}" type="presOf" srcId="{77E7BA12-8869-484D-8038-045C1D0032E7}" destId="{CD06894D-071B-47AB-8737-C39FB2D0454C}" srcOrd="0" destOrd="0" presId="urn:microsoft.com/office/officeart/2016/7/layout/BasicLinearProcessNumbered"/>
    <dgm:cxn modelId="{E122DF0D-DC0C-40AB-95B3-A7738FBBE5C4}" type="presOf" srcId="{1016CD3F-E66D-4399-9DE0-D2D9ADF3FA90}" destId="{F945C36A-C78F-4594-86A5-CDA44F9790E8}" srcOrd="0" destOrd="0" presId="urn:microsoft.com/office/officeart/2016/7/layout/BasicLinearProcessNumbered"/>
    <dgm:cxn modelId="{BAA80E0F-A9DB-47F7-8157-15B47F17BE42}" srcId="{1016CD3F-E66D-4399-9DE0-D2D9ADF3FA90}" destId="{37878E92-B4E3-48F1-8968-FFB54B6BEC37}" srcOrd="2" destOrd="0" parTransId="{10760212-ED05-4E05-80A5-BB30390C9F03}" sibTransId="{B329461A-96AA-4BF7-82F2-F55F7C2FB699}"/>
    <dgm:cxn modelId="{294FF01B-0D4F-4E75-B494-494541449750}" type="presOf" srcId="{88D06A29-11BE-4744-B177-D830CD7EB587}" destId="{48CC53F1-78F5-4521-9083-77B994FA73A2}" srcOrd="1" destOrd="0" presId="urn:microsoft.com/office/officeart/2016/7/layout/BasicLinearProcessNumbered"/>
    <dgm:cxn modelId="{1CEAA31C-6F4B-4746-BEE3-D74052D0CE11}" type="presOf" srcId="{B4964AED-0417-4EC0-BFAB-CF78DA2A0F96}" destId="{E449CC65-6483-458A-9641-6EF9F69C41D5}" srcOrd="1" destOrd="0" presId="urn:microsoft.com/office/officeart/2016/7/layout/BasicLinearProcessNumbered"/>
    <dgm:cxn modelId="{04C26642-D730-41F0-A695-D7923118DE48}" type="presOf" srcId="{8A9D2A36-1806-4409-9F4E-3A23D75FED64}" destId="{92E4B188-6488-4D37-AE89-E5FA4587DCCD}" srcOrd="0" destOrd="0" presId="urn:microsoft.com/office/officeart/2016/7/layout/BasicLinearProcessNumbered"/>
    <dgm:cxn modelId="{09097D45-7C30-484E-8508-FE42C5D76C56}" srcId="{1016CD3F-E66D-4399-9DE0-D2D9ADF3FA90}" destId="{28625A6D-AD19-4827-924D-5B67B850C8FA}" srcOrd="1" destOrd="0" parTransId="{6F5462E3-33BE-4E8B-9D07-E6B7DD50D80C}" sibTransId="{255944A4-5C70-458C-88B7-041D1E281B04}"/>
    <dgm:cxn modelId="{3A35BB46-74B1-4753-A64F-28A5C0245BD5}" type="presOf" srcId="{B4964AED-0417-4EC0-BFAB-CF78DA2A0F96}" destId="{B9536B60-6BCE-498E-BFC7-CAC9E2CD081F}" srcOrd="0" destOrd="0" presId="urn:microsoft.com/office/officeart/2016/7/layout/BasicLinearProcessNumbered"/>
    <dgm:cxn modelId="{2AB0E04A-47BD-4A2D-88F7-5AA2B26FD04F}" srcId="{1016CD3F-E66D-4399-9DE0-D2D9ADF3FA90}" destId="{86CA3284-C689-4299-B382-23E53FA147E4}" srcOrd="6" destOrd="0" parTransId="{1EBCD659-A19D-4B02-A00E-A5A89829FC64}" sibTransId="{C173B7DC-7380-4A96-AF3D-440672192A5D}"/>
    <dgm:cxn modelId="{11528D4D-F9E2-4D70-B775-F3A92E8D3082}" type="presOf" srcId="{255944A4-5C70-458C-88B7-041D1E281B04}" destId="{846A6EFF-A3DE-4E89-919D-B2A8DBC3C492}" srcOrd="0" destOrd="0" presId="urn:microsoft.com/office/officeart/2016/7/layout/BasicLinearProcessNumbered"/>
    <dgm:cxn modelId="{DF26C377-14AF-4745-9E7D-1F43464ED047}" type="presOf" srcId="{B329461A-96AA-4BF7-82F2-F55F7C2FB699}" destId="{A85094BD-AC64-4616-8F71-68403BD7E00D}" srcOrd="0" destOrd="0" presId="urn:microsoft.com/office/officeart/2016/7/layout/BasicLinearProcessNumbered"/>
    <dgm:cxn modelId="{9AF6618C-957E-4BE8-9C8E-C8FBA0F47BE9}" type="presOf" srcId="{28625A6D-AD19-4827-924D-5B67B850C8FA}" destId="{B4314344-DF95-4C11-B878-865577B68DD8}" srcOrd="1" destOrd="0" presId="urn:microsoft.com/office/officeart/2016/7/layout/BasicLinearProcessNumbered"/>
    <dgm:cxn modelId="{4E702AA7-E038-4109-887C-83E9B9B4B587}" type="presOf" srcId="{8A9D2A36-1806-4409-9F4E-3A23D75FED64}" destId="{2068DAD5-E3A8-4EA0-A879-D6320C237C6E}" srcOrd="1" destOrd="0" presId="urn:microsoft.com/office/officeart/2016/7/layout/BasicLinearProcessNumbered"/>
    <dgm:cxn modelId="{4135B2AC-E2AC-4195-9BCC-D6EE4D608804}" type="presOf" srcId="{37878E92-B4E3-48F1-8968-FFB54B6BEC37}" destId="{6D068794-4741-41B2-B594-68A595C21923}" srcOrd="1" destOrd="0" presId="urn:microsoft.com/office/officeart/2016/7/layout/BasicLinearProcessNumbered"/>
    <dgm:cxn modelId="{6EA3D9B8-ACEA-4210-9DA9-9200E5E78B1A}" type="presOf" srcId="{86CA3284-C689-4299-B382-23E53FA147E4}" destId="{91CC6ABA-DBE6-4BB1-8B8D-E1C5927312C2}" srcOrd="0" destOrd="0" presId="urn:microsoft.com/office/officeart/2016/7/layout/BasicLinearProcessNumbered"/>
    <dgm:cxn modelId="{BA15CEBE-D9B8-4D81-BE8F-23753D9538AE}" type="presOf" srcId="{37878E92-B4E3-48F1-8968-FFB54B6BEC37}" destId="{8C3E906E-85A2-4E12-92E2-AFE49F7D7168}" srcOrd="0" destOrd="0" presId="urn:microsoft.com/office/officeart/2016/7/layout/BasicLinearProcessNumbered"/>
    <dgm:cxn modelId="{6AC880C2-28DA-4FEA-86A6-ED135F8C5D9E}" type="presOf" srcId="{897E0729-1401-4D02-8DB4-CA0C17E7E0E5}" destId="{487D793B-9836-4FB8-BD2C-EE38098143F7}" srcOrd="0" destOrd="0" presId="urn:microsoft.com/office/officeart/2016/7/layout/BasicLinearProcessNumbered"/>
    <dgm:cxn modelId="{B413A3C6-9091-4AEE-8D4F-E23B4C040BCC}" type="presOf" srcId="{9619892B-D8BE-4D72-B306-9B52298B37A8}" destId="{C2AD606B-F3F4-4DE0-AA9B-B5929255751A}" srcOrd="0" destOrd="0" presId="urn:microsoft.com/office/officeart/2016/7/layout/BasicLinearProcessNumbered"/>
    <dgm:cxn modelId="{1397A4CB-EF77-4A9D-875D-52EA8E710156}" type="presOf" srcId="{2DF62BF4-61F9-4154-A236-0E387AAA1E81}" destId="{B72C390B-A524-427B-A068-857D875443F3}" srcOrd="0" destOrd="0" presId="urn:microsoft.com/office/officeart/2016/7/layout/BasicLinearProcessNumbered"/>
    <dgm:cxn modelId="{A7CDDFD5-2E9A-4C62-AC18-5226EE8E60BE}" srcId="{1016CD3F-E66D-4399-9DE0-D2D9ADF3FA90}" destId="{B4964AED-0417-4EC0-BFAB-CF78DA2A0F96}" srcOrd="0" destOrd="0" parTransId="{3657FFA4-F73F-4B69-9FEF-62586A6A715C}" sibTransId="{77E7BA12-8869-484D-8038-045C1D0032E7}"/>
    <dgm:cxn modelId="{24CF13DA-C25A-4522-82BD-E5DFB8AB0D2D}" type="presOf" srcId="{86CA3284-C689-4299-B382-23E53FA147E4}" destId="{F8A92EBC-264A-4464-9DFE-CFBF19B34535}" srcOrd="1" destOrd="0" presId="urn:microsoft.com/office/officeart/2016/7/layout/BasicLinearProcessNumbered"/>
    <dgm:cxn modelId="{D64A8AE5-9F12-4D41-B176-B300451C1E7C}" type="presOf" srcId="{88D06A29-11BE-4744-B177-D830CD7EB587}" destId="{E93DF636-FC6F-4D21-BC28-AA7EBA8D934B}" srcOrd="0" destOrd="0" presId="urn:microsoft.com/office/officeart/2016/7/layout/BasicLinearProcessNumbered"/>
    <dgm:cxn modelId="{5DF99FE6-751E-4B47-B76D-C6E41AEA2752}" srcId="{1016CD3F-E66D-4399-9DE0-D2D9ADF3FA90}" destId="{897E0729-1401-4D02-8DB4-CA0C17E7E0E5}" srcOrd="3" destOrd="0" parTransId="{BC6CCA3F-6016-4F7B-B4FD-D37CC9695920}" sibTransId="{9619892B-D8BE-4D72-B306-9B52298B37A8}"/>
    <dgm:cxn modelId="{4988B1E9-10F2-40E8-A560-90BF91EB0332}" type="presOf" srcId="{C173B7DC-7380-4A96-AF3D-440672192A5D}" destId="{1B6DBFB6-5848-4775-B9D3-02A5396A294A}" srcOrd="0" destOrd="0" presId="urn:microsoft.com/office/officeart/2016/7/layout/BasicLinearProcessNumbered"/>
    <dgm:cxn modelId="{798930EA-AB9C-4F75-A8E8-8BC8D2801A1B}" srcId="{1016CD3F-E66D-4399-9DE0-D2D9ADF3FA90}" destId="{88D06A29-11BE-4744-B177-D830CD7EB587}" srcOrd="4" destOrd="0" parTransId="{8F50874B-2C65-48DD-B4EB-7D1BA3683E50}" sibTransId="{2DF62BF4-61F9-4154-A236-0E387AAA1E81}"/>
    <dgm:cxn modelId="{19C2B5F1-E69D-49AD-8792-B405F7E4A3DC}" type="presOf" srcId="{897E0729-1401-4D02-8DB4-CA0C17E7E0E5}" destId="{15AF8689-F55C-4062-90C1-AE898A987149}" srcOrd="1" destOrd="0" presId="urn:microsoft.com/office/officeart/2016/7/layout/BasicLinearProcessNumbered"/>
    <dgm:cxn modelId="{B97BB9F2-C47D-42C1-B6EF-B3B8BE48F4CF}" type="presOf" srcId="{1C4B327E-D57C-4C07-9AC8-C25518E5E6C0}" destId="{C0AF1210-750D-40D5-B0EC-C8C7814A547C}" srcOrd="0" destOrd="0" presId="urn:microsoft.com/office/officeart/2016/7/layout/BasicLinearProcessNumbered"/>
    <dgm:cxn modelId="{DE5234F8-1EA3-411C-8AFA-B34F935E116F}" type="presOf" srcId="{28625A6D-AD19-4827-924D-5B67B850C8FA}" destId="{8C680FA6-51F8-49CF-BC0C-B82F88F734D6}" srcOrd="0" destOrd="0" presId="urn:microsoft.com/office/officeart/2016/7/layout/BasicLinearProcessNumbered"/>
    <dgm:cxn modelId="{82BF459E-417B-48EA-A277-947E4DE39047}" type="presParOf" srcId="{F945C36A-C78F-4594-86A5-CDA44F9790E8}" destId="{35CE44C2-CC75-4B74-90BA-4853606B8193}" srcOrd="0" destOrd="0" presId="urn:microsoft.com/office/officeart/2016/7/layout/BasicLinearProcessNumbered"/>
    <dgm:cxn modelId="{D520F804-89DB-4003-B2B5-BA39B18FAF1B}" type="presParOf" srcId="{35CE44C2-CC75-4B74-90BA-4853606B8193}" destId="{B9536B60-6BCE-498E-BFC7-CAC9E2CD081F}" srcOrd="0" destOrd="0" presId="urn:microsoft.com/office/officeart/2016/7/layout/BasicLinearProcessNumbered"/>
    <dgm:cxn modelId="{41A25EE4-74C5-4A48-9F58-6D02556E194F}" type="presParOf" srcId="{35CE44C2-CC75-4B74-90BA-4853606B8193}" destId="{CD06894D-071B-47AB-8737-C39FB2D0454C}" srcOrd="1" destOrd="0" presId="urn:microsoft.com/office/officeart/2016/7/layout/BasicLinearProcessNumbered"/>
    <dgm:cxn modelId="{0C8F7140-B9C6-48CD-84C8-43D89241ECC3}" type="presParOf" srcId="{35CE44C2-CC75-4B74-90BA-4853606B8193}" destId="{ABF75BD7-109E-4D85-BEF1-B18ED810D802}" srcOrd="2" destOrd="0" presId="urn:microsoft.com/office/officeart/2016/7/layout/BasicLinearProcessNumbered"/>
    <dgm:cxn modelId="{9A81F7A8-CFDD-44D6-8EFA-ED5012F7F1C1}" type="presParOf" srcId="{35CE44C2-CC75-4B74-90BA-4853606B8193}" destId="{E449CC65-6483-458A-9641-6EF9F69C41D5}" srcOrd="3" destOrd="0" presId="urn:microsoft.com/office/officeart/2016/7/layout/BasicLinearProcessNumbered"/>
    <dgm:cxn modelId="{840EB634-DC1A-4546-AFB9-18D0EDE7D91C}" type="presParOf" srcId="{F945C36A-C78F-4594-86A5-CDA44F9790E8}" destId="{11D1A0B9-1634-4012-821C-DCC44B656D65}" srcOrd="1" destOrd="0" presId="urn:microsoft.com/office/officeart/2016/7/layout/BasicLinearProcessNumbered"/>
    <dgm:cxn modelId="{C8F2CC97-568B-4699-9A0F-D4A6D4B50179}" type="presParOf" srcId="{F945C36A-C78F-4594-86A5-CDA44F9790E8}" destId="{A98AF44C-05C7-4C0B-B6BA-EE2788C29E14}" srcOrd="2" destOrd="0" presId="urn:microsoft.com/office/officeart/2016/7/layout/BasicLinearProcessNumbered"/>
    <dgm:cxn modelId="{B94488F6-9275-4C60-80ED-AF0652564251}" type="presParOf" srcId="{A98AF44C-05C7-4C0B-B6BA-EE2788C29E14}" destId="{8C680FA6-51F8-49CF-BC0C-B82F88F734D6}" srcOrd="0" destOrd="0" presId="urn:microsoft.com/office/officeart/2016/7/layout/BasicLinearProcessNumbered"/>
    <dgm:cxn modelId="{3AC6E6F8-6054-46F9-B6C4-0DC60E6CC8B5}" type="presParOf" srcId="{A98AF44C-05C7-4C0B-B6BA-EE2788C29E14}" destId="{846A6EFF-A3DE-4E89-919D-B2A8DBC3C492}" srcOrd="1" destOrd="0" presId="urn:microsoft.com/office/officeart/2016/7/layout/BasicLinearProcessNumbered"/>
    <dgm:cxn modelId="{4735BA9E-8C86-4F82-B8EF-59C242012864}" type="presParOf" srcId="{A98AF44C-05C7-4C0B-B6BA-EE2788C29E14}" destId="{BE7064E4-22BD-41F4-B65D-C68275E5C426}" srcOrd="2" destOrd="0" presId="urn:microsoft.com/office/officeart/2016/7/layout/BasicLinearProcessNumbered"/>
    <dgm:cxn modelId="{E14B4981-D76F-4FE4-9E28-DB7AE9CCC4EC}" type="presParOf" srcId="{A98AF44C-05C7-4C0B-B6BA-EE2788C29E14}" destId="{B4314344-DF95-4C11-B878-865577B68DD8}" srcOrd="3" destOrd="0" presId="urn:microsoft.com/office/officeart/2016/7/layout/BasicLinearProcessNumbered"/>
    <dgm:cxn modelId="{FA602581-FBE6-409B-907E-652923B37672}" type="presParOf" srcId="{F945C36A-C78F-4594-86A5-CDA44F9790E8}" destId="{40EF9275-4C87-4742-B442-307C8725050D}" srcOrd="3" destOrd="0" presId="urn:microsoft.com/office/officeart/2016/7/layout/BasicLinearProcessNumbered"/>
    <dgm:cxn modelId="{AF62416D-8B0B-439A-B927-17BBBE204398}" type="presParOf" srcId="{F945C36A-C78F-4594-86A5-CDA44F9790E8}" destId="{0C3A7556-A247-44F4-9ED6-FFC985562247}" srcOrd="4" destOrd="0" presId="urn:microsoft.com/office/officeart/2016/7/layout/BasicLinearProcessNumbered"/>
    <dgm:cxn modelId="{BB28AE25-DF69-47E2-9F81-7025949171DA}" type="presParOf" srcId="{0C3A7556-A247-44F4-9ED6-FFC985562247}" destId="{8C3E906E-85A2-4E12-92E2-AFE49F7D7168}" srcOrd="0" destOrd="0" presId="urn:microsoft.com/office/officeart/2016/7/layout/BasicLinearProcessNumbered"/>
    <dgm:cxn modelId="{BEEBC21F-F5A0-4146-A15C-24C5EEDA6735}" type="presParOf" srcId="{0C3A7556-A247-44F4-9ED6-FFC985562247}" destId="{A85094BD-AC64-4616-8F71-68403BD7E00D}" srcOrd="1" destOrd="0" presId="urn:microsoft.com/office/officeart/2016/7/layout/BasicLinearProcessNumbered"/>
    <dgm:cxn modelId="{96FCA939-F881-4727-A3FA-7331BC1D956E}" type="presParOf" srcId="{0C3A7556-A247-44F4-9ED6-FFC985562247}" destId="{13C356CD-7A44-46BD-95E3-F62E9239FA66}" srcOrd="2" destOrd="0" presId="urn:microsoft.com/office/officeart/2016/7/layout/BasicLinearProcessNumbered"/>
    <dgm:cxn modelId="{005C0770-D926-4D60-AEC4-7DE6179106E6}" type="presParOf" srcId="{0C3A7556-A247-44F4-9ED6-FFC985562247}" destId="{6D068794-4741-41B2-B594-68A595C21923}" srcOrd="3" destOrd="0" presId="urn:microsoft.com/office/officeart/2016/7/layout/BasicLinearProcessNumbered"/>
    <dgm:cxn modelId="{6F18EBC9-2ABD-4D3F-995A-2D3FCFF2AA33}" type="presParOf" srcId="{F945C36A-C78F-4594-86A5-CDA44F9790E8}" destId="{8E6A4740-32E0-4732-8054-1E764051FCD0}" srcOrd="5" destOrd="0" presId="urn:microsoft.com/office/officeart/2016/7/layout/BasicLinearProcessNumbered"/>
    <dgm:cxn modelId="{AF0BD0CA-4FDD-46DD-A005-F40FCB2B2EA5}" type="presParOf" srcId="{F945C36A-C78F-4594-86A5-CDA44F9790E8}" destId="{B89A8C18-B093-4F7D-ABBB-BD8C18E2A70F}" srcOrd="6" destOrd="0" presId="urn:microsoft.com/office/officeart/2016/7/layout/BasicLinearProcessNumbered"/>
    <dgm:cxn modelId="{BAB41DD0-311F-4C99-A89C-673125A54747}" type="presParOf" srcId="{B89A8C18-B093-4F7D-ABBB-BD8C18E2A70F}" destId="{487D793B-9836-4FB8-BD2C-EE38098143F7}" srcOrd="0" destOrd="0" presId="urn:microsoft.com/office/officeart/2016/7/layout/BasicLinearProcessNumbered"/>
    <dgm:cxn modelId="{C7004772-33FA-4537-89CE-4E92C89F2FB0}" type="presParOf" srcId="{B89A8C18-B093-4F7D-ABBB-BD8C18E2A70F}" destId="{C2AD606B-F3F4-4DE0-AA9B-B5929255751A}" srcOrd="1" destOrd="0" presId="urn:microsoft.com/office/officeart/2016/7/layout/BasicLinearProcessNumbered"/>
    <dgm:cxn modelId="{1D0ACC3C-620F-417F-8BBD-BC5613F828DF}" type="presParOf" srcId="{B89A8C18-B093-4F7D-ABBB-BD8C18E2A70F}" destId="{BF924335-AB8B-4217-BBE9-448AB535595C}" srcOrd="2" destOrd="0" presId="urn:microsoft.com/office/officeart/2016/7/layout/BasicLinearProcessNumbered"/>
    <dgm:cxn modelId="{0FFC71E0-0275-4DE4-9480-F6803025D9FE}" type="presParOf" srcId="{B89A8C18-B093-4F7D-ABBB-BD8C18E2A70F}" destId="{15AF8689-F55C-4062-90C1-AE898A987149}" srcOrd="3" destOrd="0" presId="urn:microsoft.com/office/officeart/2016/7/layout/BasicLinearProcessNumbered"/>
    <dgm:cxn modelId="{6A179463-B5EB-48F3-9794-E9557B599C21}" type="presParOf" srcId="{F945C36A-C78F-4594-86A5-CDA44F9790E8}" destId="{67C0493A-6CB5-4D57-9359-72AFD32F3F1D}" srcOrd="7" destOrd="0" presId="urn:microsoft.com/office/officeart/2016/7/layout/BasicLinearProcessNumbered"/>
    <dgm:cxn modelId="{824DED0E-2FA0-406B-BA6A-0C3C19A40C3D}" type="presParOf" srcId="{F945C36A-C78F-4594-86A5-CDA44F9790E8}" destId="{CF47D3A8-84D2-44C8-943B-57F0631E7C47}" srcOrd="8" destOrd="0" presId="urn:microsoft.com/office/officeart/2016/7/layout/BasicLinearProcessNumbered"/>
    <dgm:cxn modelId="{D418359D-4E2D-4E53-947B-9D1D87C18A25}" type="presParOf" srcId="{CF47D3A8-84D2-44C8-943B-57F0631E7C47}" destId="{E93DF636-FC6F-4D21-BC28-AA7EBA8D934B}" srcOrd="0" destOrd="0" presId="urn:microsoft.com/office/officeart/2016/7/layout/BasicLinearProcessNumbered"/>
    <dgm:cxn modelId="{75B53CC5-F3FF-49D5-BEB4-0DCB9E132C92}" type="presParOf" srcId="{CF47D3A8-84D2-44C8-943B-57F0631E7C47}" destId="{B72C390B-A524-427B-A068-857D875443F3}" srcOrd="1" destOrd="0" presId="urn:microsoft.com/office/officeart/2016/7/layout/BasicLinearProcessNumbered"/>
    <dgm:cxn modelId="{23AAF4E4-9C97-47AC-9E58-A189DB66A311}" type="presParOf" srcId="{CF47D3A8-84D2-44C8-943B-57F0631E7C47}" destId="{E74CB6B2-90E8-4537-BCBC-3B960529F7E3}" srcOrd="2" destOrd="0" presId="urn:microsoft.com/office/officeart/2016/7/layout/BasicLinearProcessNumbered"/>
    <dgm:cxn modelId="{73205340-844B-49CC-B086-DB7D4C10CA5A}" type="presParOf" srcId="{CF47D3A8-84D2-44C8-943B-57F0631E7C47}" destId="{48CC53F1-78F5-4521-9083-77B994FA73A2}" srcOrd="3" destOrd="0" presId="urn:microsoft.com/office/officeart/2016/7/layout/BasicLinearProcessNumbered"/>
    <dgm:cxn modelId="{7A179B41-A498-4521-93B1-91BA36B71253}" type="presParOf" srcId="{F945C36A-C78F-4594-86A5-CDA44F9790E8}" destId="{5B88DB85-31EC-491C-A178-380B219FF238}" srcOrd="9" destOrd="0" presId="urn:microsoft.com/office/officeart/2016/7/layout/BasicLinearProcessNumbered"/>
    <dgm:cxn modelId="{C9A3EAA4-88AF-43A5-8426-A32F71D3E01B}" type="presParOf" srcId="{F945C36A-C78F-4594-86A5-CDA44F9790E8}" destId="{F7D362E6-056A-409E-B98A-1A4AC5A6ED5C}" srcOrd="10" destOrd="0" presId="urn:microsoft.com/office/officeart/2016/7/layout/BasicLinearProcessNumbered"/>
    <dgm:cxn modelId="{1E77FC2A-3631-4B39-9BE5-E869C3A33C90}" type="presParOf" srcId="{F7D362E6-056A-409E-B98A-1A4AC5A6ED5C}" destId="{92E4B188-6488-4D37-AE89-E5FA4587DCCD}" srcOrd="0" destOrd="0" presId="urn:microsoft.com/office/officeart/2016/7/layout/BasicLinearProcessNumbered"/>
    <dgm:cxn modelId="{03634BB9-E401-4AB0-8C05-AA7C2DC68BF8}" type="presParOf" srcId="{F7D362E6-056A-409E-B98A-1A4AC5A6ED5C}" destId="{C0AF1210-750D-40D5-B0EC-C8C7814A547C}" srcOrd="1" destOrd="0" presId="urn:microsoft.com/office/officeart/2016/7/layout/BasicLinearProcessNumbered"/>
    <dgm:cxn modelId="{3640DF22-60D4-4AE3-8C8D-C8F5C8399239}" type="presParOf" srcId="{F7D362E6-056A-409E-B98A-1A4AC5A6ED5C}" destId="{ADEA41FE-F397-4C95-860B-817202D2D59D}" srcOrd="2" destOrd="0" presId="urn:microsoft.com/office/officeart/2016/7/layout/BasicLinearProcessNumbered"/>
    <dgm:cxn modelId="{2B3549B3-7CE0-4984-9BBF-955FD8C8EE32}" type="presParOf" srcId="{F7D362E6-056A-409E-B98A-1A4AC5A6ED5C}" destId="{2068DAD5-E3A8-4EA0-A879-D6320C237C6E}" srcOrd="3" destOrd="0" presId="urn:microsoft.com/office/officeart/2016/7/layout/BasicLinearProcessNumbered"/>
    <dgm:cxn modelId="{51CF771F-94B4-4961-BE4B-5E87D55BA0E4}" type="presParOf" srcId="{F945C36A-C78F-4594-86A5-CDA44F9790E8}" destId="{6219928D-D462-49D4-9D94-642816E2E224}" srcOrd="11" destOrd="0" presId="urn:microsoft.com/office/officeart/2016/7/layout/BasicLinearProcessNumbered"/>
    <dgm:cxn modelId="{58CADE96-BBC1-43B5-A3AA-5BA58B1D260F}" type="presParOf" srcId="{F945C36A-C78F-4594-86A5-CDA44F9790E8}" destId="{DE1E0760-8581-4E8B-B50C-D8545B0D65D0}" srcOrd="12" destOrd="0" presId="urn:microsoft.com/office/officeart/2016/7/layout/BasicLinearProcessNumbered"/>
    <dgm:cxn modelId="{CB68D951-274F-47DB-9BE7-308D022864FA}" type="presParOf" srcId="{DE1E0760-8581-4E8B-B50C-D8545B0D65D0}" destId="{91CC6ABA-DBE6-4BB1-8B8D-E1C5927312C2}" srcOrd="0" destOrd="0" presId="urn:microsoft.com/office/officeart/2016/7/layout/BasicLinearProcessNumbered"/>
    <dgm:cxn modelId="{8431127D-E275-46C0-8B5C-C94418FAFBBF}" type="presParOf" srcId="{DE1E0760-8581-4E8B-B50C-D8545B0D65D0}" destId="{1B6DBFB6-5848-4775-B9D3-02A5396A294A}" srcOrd="1" destOrd="0" presId="urn:microsoft.com/office/officeart/2016/7/layout/BasicLinearProcessNumbered"/>
    <dgm:cxn modelId="{969D7916-BB58-47B0-94BE-C75459B7BE2B}" type="presParOf" srcId="{DE1E0760-8581-4E8B-B50C-D8545B0D65D0}" destId="{1A80E474-7ED6-4371-9697-A35EDF3DBE6D}" srcOrd="2" destOrd="0" presId="urn:microsoft.com/office/officeart/2016/7/layout/BasicLinearProcessNumbered"/>
    <dgm:cxn modelId="{A15F868C-C5E3-42FA-A11B-2EA9ABCB7897}" type="presParOf" srcId="{DE1E0760-8581-4E8B-B50C-D8545B0D65D0}" destId="{F8A92EBC-264A-4464-9DFE-CFBF19B34535}"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68A101-87DD-4DE7-BCD7-73C12B5DC770}" type="doc">
      <dgm:prSet loTypeId="urn:microsoft.com/office/officeart/2017/3/layout/HorizontalPathTimeline" loCatId="process" qsTypeId="urn:microsoft.com/office/officeart/2005/8/quickstyle/simple1" qsCatId="simple" csTypeId="urn:microsoft.com/office/officeart/2005/8/colors/accent1_2" csCatId="accent1" phldr="1"/>
      <dgm:spPr/>
      <dgm:t>
        <a:bodyPr/>
        <a:lstStyle/>
        <a:p>
          <a:endParaRPr lang="en-US"/>
        </a:p>
      </dgm:t>
    </dgm:pt>
    <dgm:pt modelId="{19ABB9FC-840B-4B51-8728-83092B1430EA}">
      <dgm:prSet/>
      <dgm:spPr/>
      <dgm:t>
        <a:bodyPr/>
        <a:lstStyle/>
        <a:p>
          <a:pPr>
            <a:defRPr b="1"/>
          </a:pPr>
          <a:r>
            <a:rPr lang="en-US"/>
            <a:t>2021</a:t>
          </a:r>
        </a:p>
      </dgm:t>
    </dgm:pt>
    <dgm:pt modelId="{CF92396C-1FFB-46D0-8D6A-9D64888AA3DB}" type="parTrans" cxnId="{099303FB-6214-4FD4-86B3-EAD2AE7C33E9}">
      <dgm:prSet/>
      <dgm:spPr/>
      <dgm:t>
        <a:bodyPr/>
        <a:lstStyle/>
        <a:p>
          <a:endParaRPr lang="en-US"/>
        </a:p>
      </dgm:t>
    </dgm:pt>
    <dgm:pt modelId="{B49B1FD4-84E0-4AA0-BECC-06011239B7CD}" type="sibTrans" cxnId="{099303FB-6214-4FD4-86B3-EAD2AE7C33E9}">
      <dgm:prSet/>
      <dgm:spPr/>
      <dgm:t>
        <a:bodyPr/>
        <a:lstStyle/>
        <a:p>
          <a:endParaRPr lang="en-US"/>
        </a:p>
      </dgm:t>
    </dgm:pt>
    <dgm:pt modelId="{61A6D372-B672-4D76-ADA8-CF8A7F8D0F32}">
      <dgm:prSet/>
      <dgm:spPr/>
      <dgm:t>
        <a:bodyPr/>
        <a:lstStyle/>
        <a:p>
          <a:r>
            <a:rPr lang="en-US"/>
            <a:t>1Q 2021:  Understanding the ICU program and secure senior management buy-in</a:t>
          </a:r>
        </a:p>
      </dgm:t>
    </dgm:pt>
    <dgm:pt modelId="{F8667427-F1C5-42F4-AA26-2A073DC1B39B}" type="parTrans" cxnId="{2AC6067F-5C3D-414C-8172-9332992E5817}">
      <dgm:prSet/>
      <dgm:spPr/>
      <dgm:t>
        <a:bodyPr/>
        <a:lstStyle/>
        <a:p>
          <a:endParaRPr lang="en-US"/>
        </a:p>
      </dgm:t>
    </dgm:pt>
    <dgm:pt modelId="{DFCBA290-3296-4FB8-AA89-F83315FC9108}" type="sibTrans" cxnId="{2AC6067F-5C3D-414C-8172-9332992E5817}">
      <dgm:prSet/>
      <dgm:spPr/>
      <dgm:t>
        <a:bodyPr/>
        <a:lstStyle/>
        <a:p>
          <a:endParaRPr lang="en-US"/>
        </a:p>
      </dgm:t>
    </dgm:pt>
    <dgm:pt modelId="{125779CC-50A4-4429-A8C3-7C3F8BC3233A}">
      <dgm:prSet/>
      <dgm:spPr/>
      <dgm:t>
        <a:bodyPr/>
        <a:lstStyle/>
        <a:p>
          <a:pPr>
            <a:defRPr b="1"/>
          </a:pPr>
          <a:r>
            <a:rPr lang="en-US"/>
            <a:t>2021</a:t>
          </a:r>
        </a:p>
      </dgm:t>
    </dgm:pt>
    <dgm:pt modelId="{82C22816-585E-4D38-923B-C80BF0132103}" type="parTrans" cxnId="{0845F99A-FA27-4094-9156-E56B00F8B5C0}">
      <dgm:prSet/>
      <dgm:spPr/>
      <dgm:t>
        <a:bodyPr/>
        <a:lstStyle/>
        <a:p>
          <a:endParaRPr lang="en-US"/>
        </a:p>
      </dgm:t>
    </dgm:pt>
    <dgm:pt modelId="{DF6BE721-2263-4A33-BD98-AD52E6697E11}" type="sibTrans" cxnId="{0845F99A-FA27-4094-9156-E56B00F8B5C0}">
      <dgm:prSet/>
      <dgm:spPr/>
      <dgm:t>
        <a:bodyPr/>
        <a:lstStyle/>
        <a:p>
          <a:endParaRPr lang="en-US"/>
        </a:p>
      </dgm:t>
    </dgm:pt>
    <dgm:pt modelId="{A98BDD76-AC15-4A7A-B2A9-6FEC3FDE0023}">
      <dgm:prSet/>
      <dgm:spPr/>
      <dgm:t>
        <a:bodyPr/>
        <a:lstStyle/>
        <a:p>
          <a:r>
            <a:rPr lang="en-US"/>
            <a:t>2Q 2021:  Launch ICU program</a:t>
          </a:r>
        </a:p>
      </dgm:t>
    </dgm:pt>
    <dgm:pt modelId="{353F6D7D-96FF-4C00-8531-46F10F39AF57}" type="parTrans" cxnId="{1C921313-AC90-4A29-A280-14BA84D94235}">
      <dgm:prSet/>
      <dgm:spPr/>
      <dgm:t>
        <a:bodyPr/>
        <a:lstStyle/>
        <a:p>
          <a:endParaRPr lang="en-US"/>
        </a:p>
      </dgm:t>
    </dgm:pt>
    <dgm:pt modelId="{349E9036-1644-4F3E-9499-8E6AE831D932}" type="sibTrans" cxnId="{1C921313-AC90-4A29-A280-14BA84D94235}">
      <dgm:prSet/>
      <dgm:spPr/>
      <dgm:t>
        <a:bodyPr/>
        <a:lstStyle/>
        <a:p>
          <a:endParaRPr lang="en-US"/>
        </a:p>
      </dgm:t>
    </dgm:pt>
    <dgm:pt modelId="{F795C29A-E9E9-4B5F-8149-5496D736D7F0}">
      <dgm:prSet/>
      <dgm:spPr/>
      <dgm:t>
        <a:bodyPr/>
        <a:lstStyle/>
        <a:p>
          <a:pPr>
            <a:defRPr b="1"/>
          </a:pPr>
          <a:r>
            <a:rPr lang="en-US"/>
            <a:t>2021</a:t>
          </a:r>
        </a:p>
      </dgm:t>
    </dgm:pt>
    <dgm:pt modelId="{0543797B-10BD-4852-8B2D-755497829E23}" type="parTrans" cxnId="{CE5354E0-3CE9-46E7-9A21-9208929A06D0}">
      <dgm:prSet/>
      <dgm:spPr/>
      <dgm:t>
        <a:bodyPr/>
        <a:lstStyle/>
        <a:p>
          <a:endParaRPr lang="en-US"/>
        </a:p>
      </dgm:t>
    </dgm:pt>
    <dgm:pt modelId="{87A6CFCD-5737-40CC-A65C-71E885BB451D}" type="sibTrans" cxnId="{CE5354E0-3CE9-46E7-9A21-9208929A06D0}">
      <dgm:prSet/>
      <dgm:spPr/>
      <dgm:t>
        <a:bodyPr/>
        <a:lstStyle/>
        <a:p>
          <a:endParaRPr lang="en-US"/>
        </a:p>
      </dgm:t>
    </dgm:pt>
    <dgm:pt modelId="{E9CBC0E6-708C-45FA-B719-DFE36D6D42C2}">
      <dgm:prSet/>
      <dgm:spPr/>
      <dgm:t>
        <a:bodyPr/>
        <a:lstStyle/>
        <a:p>
          <a:r>
            <a:rPr lang="en-US"/>
            <a:t>3Q 2021:  Sustaining the message and culture</a:t>
          </a:r>
        </a:p>
      </dgm:t>
    </dgm:pt>
    <dgm:pt modelId="{E5A6856B-B74C-44F2-A090-7F94F91CCD52}" type="parTrans" cxnId="{A17F5C90-4715-4543-8AE0-6E30A8857012}">
      <dgm:prSet/>
      <dgm:spPr/>
      <dgm:t>
        <a:bodyPr/>
        <a:lstStyle/>
        <a:p>
          <a:endParaRPr lang="en-US"/>
        </a:p>
      </dgm:t>
    </dgm:pt>
    <dgm:pt modelId="{DB15FD6E-ADA2-4CA7-9A5E-859A41F50AF8}" type="sibTrans" cxnId="{A17F5C90-4715-4543-8AE0-6E30A8857012}">
      <dgm:prSet/>
      <dgm:spPr/>
      <dgm:t>
        <a:bodyPr/>
        <a:lstStyle/>
        <a:p>
          <a:endParaRPr lang="en-US"/>
        </a:p>
      </dgm:t>
    </dgm:pt>
    <dgm:pt modelId="{E40AC268-3BC5-4089-B1A9-FB304BC503A0}">
      <dgm:prSet/>
      <dgm:spPr/>
      <dgm:t>
        <a:bodyPr/>
        <a:lstStyle/>
        <a:p>
          <a:pPr>
            <a:defRPr b="1"/>
          </a:pPr>
          <a:r>
            <a:rPr lang="en-US"/>
            <a:t>2022</a:t>
          </a:r>
        </a:p>
      </dgm:t>
    </dgm:pt>
    <dgm:pt modelId="{FC608AC9-732E-403C-A779-38C86ACAC9F0}" type="parTrans" cxnId="{75896654-2C5C-48CA-BC49-FACD0B208126}">
      <dgm:prSet/>
      <dgm:spPr/>
      <dgm:t>
        <a:bodyPr/>
        <a:lstStyle/>
        <a:p>
          <a:endParaRPr lang="en-US"/>
        </a:p>
      </dgm:t>
    </dgm:pt>
    <dgm:pt modelId="{A119A4B5-4E87-4126-BAEA-47C7DCDE259B}" type="sibTrans" cxnId="{75896654-2C5C-48CA-BC49-FACD0B208126}">
      <dgm:prSet/>
      <dgm:spPr/>
      <dgm:t>
        <a:bodyPr/>
        <a:lstStyle/>
        <a:p>
          <a:endParaRPr lang="en-US"/>
        </a:p>
      </dgm:t>
    </dgm:pt>
    <dgm:pt modelId="{A3C0DAD1-8951-470A-B3A4-67DA5E7E2FB1}">
      <dgm:prSet/>
      <dgm:spPr/>
      <dgm:t>
        <a:bodyPr/>
        <a:lstStyle/>
        <a:p>
          <a:r>
            <a:rPr lang="en-US"/>
            <a:t>4Q 2021:  Prepare for 2022; implement mental health policy and incorporate training and development programs</a:t>
          </a:r>
        </a:p>
      </dgm:t>
    </dgm:pt>
    <dgm:pt modelId="{DE1AC2CC-3FAE-483A-800F-0BB633F6B17D}" type="parTrans" cxnId="{5AC88147-20B0-4D6C-8B77-0CE74B817915}">
      <dgm:prSet/>
      <dgm:spPr/>
      <dgm:t>
        <a:bodyPr/>
        <a:lstStyle/>
        <a:p>
          <a:endParaRPr lang="en-US"/>
        </a:p>
      </dgm:t>
    </dgm:pt>
    <dgm:pt modelId="{1AA625AC-A807-4BED-B91B-43A0B477A591}" type="sibTrans" cxnId="{5AC88147-20B0-4D6C-8B77-0CE74B817915}">
      <dgm:prSet/>
      <dgm:spPr/>
      <dgm:t>
        <a:bodyPr/>
        <a:lstStyle/>
        <a:p>
          <a:endParaRPr lang="en-US"/>
        </a:p>
      </dgm:t>
    </dgm:pt>
    <dgm:pt modelId="{931F9F41-D0DC-43A9-A84B-09E7D2C50C87}" type="pres">
      <dgm:prSet presAssocID="{EB68A101-87DD-4DE7-BCD7-73C12B5DC770}" presName="root" presStyleCnt="0">
        <dgm:presLayoutVars>
          <dgm:chMax/>
          <dgm:chPref/>
          <dgm:animLvl val="lvl"/>
        </dgm:presLayoutVars>
      </dgm:prSet>
      <dgm:spPr/>
    </dgm:pt>
    <dgm:pt modelId="{5956BF92-A231-4303-8A90-471EEBF64EF5}" type="pres">
      <dgm:prSet presAssocID="{EB68A101-87DD-4DE7-BCD7-73C12B5DC770}" presName="divider" presStyleLbl="node1" presStyleIdx="0" presStyleCnt="1"/>
      <dgm:spPr/>
    </dgm:pt>
    <dgm:pt modelId="{DD4B7D89-D904-4D83-83E1-79050206C87B}" type="pres">
      <dgm:prSet presAssocID="{EB68A101-87DD-4DE7-BCD7-73C12B5DC770}" presName="nodes" presStyleCnt="0">
        <dgm:presLayoutVars>
          <dgm:chMax/>
          <dgm:chPref/>
          <dgm:animLvl val="lvl"/>
        </dgm:presLayoutVars>
      </dgm:prSet>
      <dgm:spPr/>
    </dgm:pt>
    <dgm:pt modelId="{9EAC9AA5-5587-4B7F-84B1-8E1AFCBCE29D}" type="pres">
      <dgm:prSet presAssocID="{19ABB9FC-840B-4B51-8728-83092B1430EA}" presName="composite" presStyleCnt="0"/>
      <dgm:spPr/>
    </dgm:pt>
    <dgm:pt modelId="{B2FFC91A-26FE-40AD-8486-C240807B7CD4}" type="pres">
      <dgm:prSet presAssocID="{19ABB9FC-840B-4B51-8728-83092B1430EA}" presName="L1TextContainer" presStyleLbl="revTx" presStyleIdx="0" presStyleCnt="4">
        <dgm:presLayoutVars>
          <dgm:chMax val="1"/>
          <dgm:chPref val="1"/>
          <dgm:bulletEnabled val="1"/>
        </dgm:presLayoutVars>
      </dgm:prSet>
      <dgm:spPr/>
    </dgm:pt>
    <dgm:pt modelId="{3360F22C-1E8A-4A1E-AA09-BEA29C34777F}" type="pres">
      <dgm:prSet presAssocID="{19ABB9FC-840B-4B51-8728-83092B1430EA}" presName="L2TextContainerWrapper" presStyleCnt="0">
        <dgm:presLayoutVars>
          <dgm:chMax val="0"/>
          <dgm:chPref val="0"/>
          <dgm:bulletEnabled val="1"/>
        </dgm:presLayoutVars>
      </dgm:prSet>
      <dgm:spPr/>
    </dgm:pt>
    <dgm:pt modelId="{2FEA6FFA-38CA-4D12-8C38-B024BCE94B8E}" type="pres">
      <dgm:prSet presAssocID="{19ABB9FC-840B-4B51-8728-83092B1430EA}" presName="L2TextContainer" presStyleLbl="bgAccFollowNode1" presStyleIdx="0" presStyleCnt="4"/>
      <dgm:spPr/>
    </dgm:pt>
    <dgm:pt modelId="{CED2048E-4B44-43A2-A109-72724674B4BA}" type="pres">
      <dgm:prSet presAssocID="{19ABB9FC-840B-4B51-8728-83092B1430EA}" presName="FlexibleEmptyPlaceHolder" presStyleCnt="0"/>
      <dgm:spPr/>
    </dgm:pt>
    <dgm:pt modelId="{31A716BE-9609-43C5-AA0C-9C395C67E698}" type="pres">
      <dgm:prSet presAssocID="{19ABB9FC-840B-4B51-8728-83092B1430EA}" presName="ConnectLine" presStyleLbl="alignNode1" presStyleIdx="0"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1DE97133-CCED-49A6-A90A-072957C3100A}" type="pres">
      <dgm:prSet presAssocID="{19ABB9FC-840B-4B51-8728-83092B1430EA}" presName="ConnectorPoint" presStyleLbl="fgAcc1" presStyleIdx="0" presStyleCnt="4"/>
      <dgm:spPr>
        <a:solidFill>
          <a:schemeClr val="lt1">
            <a:alpha val="90000"/>
            <a:hueOff val="0"/>
            <a:satOff val="0"/>
            <a:lumOff val="0"/>
            <a:alphaOff val="0"/>
          </a:schemeClr>
        </a:solidFill>
        <a:ln w="15875" cap="flat" cmpd="sng" algn="ctr">
          <a:noFill/>
          <a:prstDash val="solid"/>
        </a:ln>
        <a:effectLst/>
      </dgm:spPr>
    </dgm:pt>
    <dgm:pt modelId="{77D62C98-966B-45C2-BDB8-5D332D5D5EFB}" type="pres">
      <dgm:prSet presAssocID="{19ABB9FC-840B-4B51-8728-83092B1430EA}" presName="EmptyPlaceHolder" presStyleCnt="0"/>
      <dgm:spPr/>
    </dgm:pt>
    <dgm:pt modelId="{304D1AC0-0612-4BA8-9268-F833DA832BCF}" type="pres">
      <dgm:prSet presAssocID="{B49B1FD4-84E0-4AA0-BECC-06011239B7CD}" presName="spaceBetweenRectangles" presStyleCnt="0"/>
      <dgm:spPr/>
    </dgm:pt>
    <dgm:pt modelId="{9F126C95-EE89-479D-B752-D2535C1F29DE}" type="pres">
      <dgm:prSet presAssocID="{125779CC-50A4-4429-A8C3-7C3F8BC3233A}" presName="composite" presStyleCnt="0"/>
      <dgm:spPr/>
    </dgm:pt>
    <dgm:pt modelId="{8961754E-8952-4336-9B03-2BAE31F357C4}" type="pres">
      <dgm:prSet presAssocID="{125779CC-50A4-4429-A8C3-7C3F8BC3233A}" presName="L1TextContainer" presStyleLbl="revTx" presStyleIdx="1" presStyleCnt="4">
        <dgm:presLayoutVars>
          <dgm:chMax val="1"/>
          <dgm:chPref val="1"/>
          <dgm:bulletEnabled val="1"/>
        </dgm:presLayoutVars>
      </dgm:prSet>
      <dgm:spPr/>
    </dgm:pt>
    <dgm:pt modelId="{F990C40F-705B-461D-8E77-D51ED5B6BEF2}" type="pres">
      <dgm:prSet presAssocID="{125779CC-50A4-4429-A8C3-7C3F8BC3233A}" presName="L2TextContainerWrapper" presStyleCnt="0">
        <dgm:presLayoutVars>
          <dgm:chMax val="0"/>
          <dgm:chPref val="0"/>
          <dgm:bulletEnabled val="1"/>
        </dgm:presLayoutVars>
      </dgm:prSet>
      <dgm:spPr/>
    </dgm:pt>
    <dgm:pt modelId="{B8CC0AA1-7EA9-4B85-9BB0-0F7959E78DEF}" type="pres">
      <dgm:prSet presAssocID="{125779CC-50A4-4429-A8C3-7C3F8BC3233A}" presName="L2TextContainer" presStyleLbl="bgAccFollowNode1" presStyleIdx="1" presStyleCnt="4"/>
      <dgm:spPr/>
    </dgm:pt>
    <dgm:pt modelId="{723262CD-B42A-49CB-A3BB-8A28B2514F13}" type="pres">
      <dgm:prSet presAssocID="{125779CC-50A4-4429-A8C3-7C3F8BC3233A}" presName="FlexibleEmptyPlaceHolder" presStyleCnt="0"/>
      <dgm:spPr/>
    </dgm:pt>
    <dgm:pt modelId="{B7C4F89C-5D4E-40CF-98DC-A44B26EB09B9}" type="pres">
      <dgm:prSet presAssocID="{125779CC-50A4-4429-A8C3-7C3F8BC3233A}" presName="ConnectLine" presStyleLbl="alignNode1" presStyleIdx="1"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D9D1F567-E833-4003-A11C-7FC8C774CC64}" type="pres">
      <dgm:prSet presAssocID="{125779CC-50A4-4429-A8C3-7C3F8BC3233A}" presName="ConnectorPoint" presStyleLbl="fgAcc1" presStyleIdx="1" presStyleCnt="4"/>
      <dgm:spPr>
        <a:solidFill>
          <a:schemeClr val="lt1">
            <a:alpha val="90000"/>
            <a:hueOff val="0"/>
            <a:satOff val="0"/>
            <a:lumOff val="0"/>
            <a:alphaOff val="0"/>
          </a:schemeClr>
        </a:solidFill>
        <a:ln w="15875" cap="flat" cmpd="sng" algn="ctr">
          <a:noFill/>
          <a:prstDash val="solid"/>
        </a:ln>
        <a:effectLst/>
      </dgm:spPr>
    </dgm:pt>
    <dgm:pt modelId="{7C0CD2F8-0E9F-43B3-9CBC-781D9DBA923B}" type="pres">
      <dgm:prSet presAssocID="{125779CC-50A4-4429-A8C3-7C3F8BC3233A}" presName="EmptyPlaceHolder" presStyleCnt="0"/>
      <dgm:spPr/>
    </dgm:pt>
    <dgm:pt modelId="{849D91C7-708E-4062-AE58-BD4DD539721F}" type="pres">
      <dgm:prSet presAssocID="{DF6BE721-2263-4A33-BD98-AD52E6697E11}" presName="spaceBetweenRectangles" presStyleCnt="0"/>
      <dgm:spPr/>
    </dgm:pt>
    <dgm:pt modelId="{5E8F6328-E0DB-4944-ABA3-662EF698F045}" type="pres">
      <dgm:prSet presAssocID="{F795C29A-E9E9-4B5F-8149-5496D736D7F0}" presName="composite" presStyleCnt="0"/>
      <dgm:spPr/>
    </dgm:pt>
    <dgm:pt modelId="{14688086-06FE-4F77-A4E2-AFA3305816F1}" type="pres">
      <dgm:prSet presAssocID="{F795C29A-E9E9-4B5F-8149-5496D736D7F0}" presName="L1TextContainer" presStyleLbl="revTx" presStyleIdx="2" presStyleCnt="4">
        <dgm:presLayoutVars>
          <dgm:chMax val="1"/>
          <dgm:chPref val="1"/>
          <dgm:bulletEnabled val="1"/>
        </dgm:presLayoutVars>
      </dgm:prSet>
      <dgm:spPr/>
    </dgm:pt>
    <dgm:pt modelId="{62A97B65-F7BA-4FFF-A8C8-AFBCD23F01D9}" type="pres">
      <dgm:prSet presAssocID="{F795C29A-E9E9-4B5F-8149-5496D736D7F0}" presName="L2TextContainerWrapper" presStyleCnt="0">
        <dgm:presLayoutVars>
          <dgm:chMax val="0"/>
          <dgm:chPref val="0"/>
          <dgm:bulletEnabled val="1"/>
        </dgm:presLayoutVars>
      </dgm:prSet>
      <dgm:spPr/>
    </dgm:pt>
    <dgm:pt modelId="{E7748490-1359-4329-A291-7F2D138F1A54}" type="pres">
      <dgm:prSet presAssocID="{F795C29A-E9E9-4B5F-8149-5496D736D7F0}" presName="L2TextContainer" presStyleLbl="bgAccFollowNode1" presStyleIdx="2" presStyleCnt="4"/>
      <dgm:spPr/>
    </dgm:pt>
    <dgm:pt modelId="{054748A5-CE0D-4DE2-9677-9E2026D883EE}" type="pres">
      <dgm:prSet presAssocID="{F795C29A-E9E9-4B5F-8149-5496D736D7F0}" presName="FlexibleEmptyPlaceHolder" presStyleCnt="0"/>
      <dgm:spPr/>
    </dgm:pt>
    <dgm:pt modelId="{3A63F6DE-16CB-4B9F-AEE5-31451877CAC6}" type="pres">
      <dgm:prSet presAssocID="{F795C29A-E9E9-4B5F-8149-5496D736D7F0}" presName="ConnectLine" presStyleLbl="alignNode1" presStyleIdx="2"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B5644DEB-319A-470B-A31A-CC8E932BD28C}" type="pres">
      <dgm:prSet presAssocID="{F795C29A-E9E9-4B5F-8149-5496D736D7F0}" presName="ConnectorPoint" presStyleLbl="fgAcc1" presStyleIdx="2" presStyleCnt="4"/>
      <dgm:spPr>
        <a:solidFill>
          <a:schemeClr val="lt1">
            <a:alpha val="90000"/>
            <a:hueOff val="0"/>
            <a:satOff val="0"/>
            <a:lumOff val="0"/>
            <a:alphaOff val="0"/>
          </a:schemeClr>
        </a:solidFill>
        <a:ln w="15875" cap="flat" cmpd="sng" algn="ctr">
          <a:noFill/>
          <a:prstDash val="solid"/>
        </a:ln>
        <a:effectLst/>
      </dgm:spPr>
    </dgm:pt>
    <dgm:pt modelId="{C1220A59-E42C-4614-B1AE-EC7BB891BFA3}" type="pres">
      <dgm:prSet presAssocID="{F795C29A-E9E9-4B5F-8149-5496D736D7F0}" presName="EmptyPlaceHolder" presStyleCnt="0"/>
      <dgm:spPr/>
    </dgm:pt>
    <dgm:pt modelId="{6CC7FB44-2EFB-4520-B935-E488029F17ED}" type="pres">
      <dgm:prSet presAssocID="{87A6CFCD-5737-40CC-A65C-71E885BB451D}" presName="spaceBetweenRectangles" presStyleCnt="0"/>
      <dgm:spPr/>
    </dgm:pt>
    <dgm:pt modelId="{F6BDDADF-6E34-4D3B-BAF4-3F5B0C895F95}" type="pres">
      <dgm:prSet presAssocID="{E40AC268-3BC5-4089-B1A9-FB304BC503A0}" presName="composite" presStyleCnt="0"/>
      <dgm:spPr/>
    </dgm:pt>
    <dgm:pt modelId="{E1D6E923-8104-465E-880E-6A46C9B2CEAF}" type="pres">
      <dgm:prSet presAssocID="{E40AC268-3BC5-4089-B1A9-FB304BC503A0}" presName="L1TextContainer" presStyleLbl="revTx" presStyleIdx="3" presStyleCnt="4">
        <dgm:presLayoutVars>
          <dgm:chMax val="1"/>
          <dgm:chPref val="1"/>
          <dgm:bulletEnabled val="1"/>
        </dgm:presLayoutVars>
      </dgm:prSet>
      <dgm:spPr/>
    </dgm:pt>
    <dgm:pt modelId="{2421DCC5-F876-47E9-BF75-6E0D1E1445F2}" type="pres">
      <dgm:prSet presAssocID="{E40AC268-3BC5-4089-B1A9-FB304BC503A0}" presName="L2TextContainerWrapper" presStyleCnt="0">
        <dgm:presLayoutVars>
          <dgm:chMax val="0"/>
          <dgm:chPref val="0"/>
          <dgm:bulletEnabled val="1"/>
        </dgm:presLayoutVars>
      </dgm:prSet>
      <dgm:spPr/>
    </dgm:pt>
    <dgm:pt modelId="{720C088D-135B-4992-B4E0-53B4D68A05DA}" type="pres">
      <dgm:prSet presAssocID="{E40AC268-3BC5-4089-B1A9-FB304BC503A0}" presName="L2TextContainer" presStyleLbl="bgAccFollowNode1" presStyleIdx="3" presStyleCnt="4"/>
      <dgm:spPr/>
    </dgm:pt>
    <dgm:pt modelId="{97D2F3AD-145B-40E4-A187-4D6F72F47F88}" type="pres">
      <dgm:prSet presAssocID="{E40AC268-3BC5-4089-B1A9-FB304BC503A0}" presName="FlexibleEmptyPlaceHolder" presStyleCnt="0"/>
      <dgm:spPr/>
    </dgm:pt>
    <dgm:pt modelId="{BA7AAF6A-990C-452C-801B-F2528D49562C}" type="pres">
      <dgm:prSet presAssocID="{E40AC268-3BC5-4089-B1A9-FB304BC503A0}" presName="ConnectLine" presStyleLbl="alignNode1" presStyleIdx="3"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1D155AC9-25F0-4F76-801D-CE987FA316CC}" type="pres">
      <dgm:prSet presAssocID="{E40AC268-3BC5-4089-B1A9-FB304BC503A0}" presName="ConnectorPoint" presStyleLbl="fgAcc1" presStyleIdx="3" presStyleCnt="4"/>
      <dgm:spPr>
        <a:solidFill>
          <a:schemeClr val="lt1">
            <a:alpha val="90000"/>
            <a:hueOff val="0"/>
            <a:satOff val="0"/>
            <a:lumOff val="0"/>
            <a:alphaOff val="0"/>
          </a:schemeClr>
        </a:solidFill>
        <a:ln w="15875" cap="flat" cmpd="sng" algn="ctr">
          <a:noFill/>
          <a:prstDash val="solid"/>
        </a:ln>
        <a:effectLst/>
      </dgm:spPr>
    </dgm:pt>
    <dgm:pt modelId="{0661D1D9-DEB3-48B2-A719-6ECA25809AAB}" type="pres">
      <dgm:prSet presAssocID="{E40AC268-3BC5-4089-B1A9-FB304BC503A0}" presName="EmptyPlaceHolder" presStyleCnt="0"/>
      <dgm:spPr/>
    </dgm:pt>
  </dgm:ptLst>
  <dgm:cxnLst>
    <dgm:cxn modelId="{1C921313-AC90-4A29-A280-14BA84D94235}" srcId="{125779CC-50A4-4429-A8C3-7C3F8BC3233A}" destId="{A98BDD76-AC15-4A7A-B2A9-6FEC3FDE0023}" srcOrd="0" destOrd="0" parTransId="{353F6D7D-96FF-4C00-8531-46F10F39AF57}" sibTransId="{349E9036-1644-4F3E-9499-8E6AE831D932}"/>
    <dgm:cxn modelId="{DD8F6D25-7B9A-4FCF-A0B2-1FC89A955C95}" type="presOf" srcId="{19ABB9FC-840B-4B51-8728-83092B1430EA}" destId="{B2FFC91A-26FE-40AD-8486-C240807B7CD4}" srcOrd="0" destOrd="0" presId="urn:microsoft.com/office/officeart/2017/3/layout/HorizontalPathTimeline"/>
    <dgm:cxn modelId="{04C1FB26-2F64-4C06-A728-D1336920AA19}" type="presOf" srcId="{EB68A101-87DD-4DE7-BCD7-73C12B5DC770}" destId="{931F9F41-D0DC-43A9-A84B-09E7D2C50C87}" srcOrd="0" destOrd="0" presId="urn:microsoft.com/office/officeart/2017/3/layout/HorizontalPathTimeline"/>
    <dgm:cxn modelId="{1D5A6A64-4EDC-4097-81BF-C2E776D51264}" type="presOf" srcId="{125779CC-50A4-4429-A8C3-7C3F8BC3233A}" destId="{8961754E-8952-4336-9B03-2BAE31F357C4}" srcOrd="0" destOrd="0" presId="urn:microsoft.com/office/officeart/2017/3/layout/HorizontalPathTimeline"/>
    <dgm:cxn modelId="{5AC88147-20B0-4D6C-8B77-0CE74B817915}" srcId="{E40AC268-3BC5-4089-B1A9-FB304BC503A0}" destId="{A3C0DAD1-8951-470A-B3A4-67DA5E7E2FB1}" srcOrd="0" destOrd="0" parTransId="{DE1AC2CC-3FAE-483A-800F-0BB633F6B17D}" sibTransId="{1AA625AC-A807-4BED-B91B-43A0B477A591}"/>
    <dgm:cxn modelId="{75896654-2C5C-48CA-BC49-FACD0B208126}" srcId="{EB68A101-87DD-4DE7-BCD7-73C12B5DC770}" destId="{E40AC268-3BC5-4089-B1A9-FB304BC503A0}" srcOrd="3" destOrd="0" parTransId="{FC608AC9-732E-403C-A779-38C86ACAC9F0}" sibTransId="{A119A4B5-4E87-4126-BAEA-47C7DCDE259B}"/>
    <dgm:cxn modelId="{B9B5817C-3007-4DEC-BCC4-10A0EF4A968B}" type="presOf" srcId="{A98BDD76-AC15-4A7A-B2A9-6FEC3FDE0023}" destId="{B8CC0AA1-7EA9-4B85-9BB0-0F7959E78DEF}" srcOrd="0" destOrd="0" presId="urn:microsoft.com/office/officeart/2017/3/layout/HorizontalPathTimeline"/>
    <dgm:cxn modelId="{2AC6067F-5C3D-414C-8172-9332992E5817}" srcId="{19ABB9FC-840B-4B51-8728-83092B1430EA}" destId="{61A6D372-B672-4D76-ADA8-CF8A7F8D0F32}" srcOrd="0" destOrd="0" parTransId="{F8667427-F1C5-42F4-AA26-2A073DC1B39B}" sibTransId="{DFCBA290-3296-4FB8-AA89-F83315FC9108}"/>
    <dgm:cxn modelId="{A5675D8E-7697-469B-B68F-E0CCDB478212}" type="presOf" srcId="{61A6D372-B672-4D76-ADA8-CF8A7F8D0F32}" destId="{2FEA6FFA-38CA-4D12-8C38-B024BCE94B8E}" srcOrd="0" destOrd="0" presId="urn:microsoft.com/office/officeart/2017/3/layout/HorizontalPathTimeline"/>
    <dgm:cxn modelId="{A17F5C90-4715-4543-8AE0-6E30A8857012}" srcId="{F795C29A-E9E9-4B5F-8149-5496D736D7F0}" destId="{E9CBC0E6-708C-45FA-B719-DFE36D6D42C2}" srcOrd="0" destOrd="0" parTransId="{E5A6856B-B74C-44F2-A090-7F94F91CCD52}" sibTransId="{DB15FD6E-ADA2-4CA7-9A5E-859A41F50AF8}"/>
    <dgm:cxn modelId="{76C95495-B412-4341-94E2-E23BE0F96F56}" type="presOf" srcId="{E40AC268-3BC5-4089-B1A9-FB304BC503A0}" destId="{E1D6E923-8104-465E-880E-6A46C9B2CEAF}" srcOrd="0" destOrd="0" presId="urn:microsoft.com/office/officeart/2017/3/layout/HorizontalPathTimeline"/>
    <dgm:cxn modelId="{0845F99A-FA27-4094-9156-E56B00F8B5C0}" srcId="{EB68A101-87DD-4DE7-BCD7-73C12B5DC770}" destId="{125779CC-50A4-4429-A8C3-7C3F8BC3233A}" srcOrd="1" destOrd="0" parTransId="{82C22816-585E-4D38-923B-C80BF0132103}" sibTransId="{DF6BE721-2263-4A33-BD98-AD52E6697E11}"/>
    <dgm:cxn modelId="{6402E3A9-80EB-46A4-B89A-08D4BC04889B}" type="presOf" srcId="{F795C29A-E9E9-4B5F-8149-5496D736D7F0}" destId="{14688086-06FE-4F77-A4E2-AFA3305816F1}" srcOrd="0" destOrd="0" presId="urn:microsoft.com/office/officeart/2017/3/layout/HorizontalPathTimeline"/>
    <dgm:cxn modelId="{CE5354E0-3CE9-46E7-9A21-9208929A06D0}" srcId="{EB68A101-87DD-4DE7-BCD7-73C12B5DC770}" destId="{F795C29A-E9E9-4B5F-8149-5496D736D7F0}" srcOrd="2" destOrd="0" parTransId="{0543797B-10BD-4852-8B2D-755497829E23}" sibTransId="{87A6CFCD-5737-40CC-A65C-71E885BB451D}"/>
    <dgm:cxn modelId="{A8E95CEA-3BB5-4520-BBF3-1D7D9073B9D3}" type="presOf" srcId="{E9CBC0E6-708C-45FA-B719-DFE36D6D42C2}" destId="{E7748490-1359-4329-A291-7F2D138F1A54}" srcOrd="0" destOrd="0" presId="urn:microsoft.com/office/officeart/2017/3/layout/HorizontalPathTimeline"/>
    <dgm:cxn modelId="{102B4CF8-5B33-4ED3-AE22-F81D52A06132}" type="presOf" srcId="{A3C0DAD1-8951-470A-B3A4-67DA5E7E2FB1}" destId="{720C088D-135B-4992-B4E0-53B4D68A05DA}" srcOrd="0" destOrd="0" presId="urn:microsoft.com/office/officeart/2017/3/layout/HorizontalPathTimeline"/>
    <dgm:cxn modelId="{099303FB-6214-4FD4-86B3-EAD2AE7C33E9}" srcId="{EB68A101-87DD-4DE7-BCD7-73C12B5DC770}" destId="{19ABB9FC-840B-4B51-8728-83092B1430EA}" srcOrd="0" destOrd="0" parTransId="{CF92396C-1FFB-46D0-8D6A-9D64888AA3DB}" sibTransId="{B49B1FD4-84E0-4AA0-BECC-06011239B7CD}"/>
    <dgm:cxn modelId="{E2C182E3-C2C9-4B80-9760-B513B6492DDB}" type="presParOf" srcId="{931F9F41-D0DC-43A9-A84B-09E7D2C50C87}" destId="{5956BF92-A231-4303-8A90-471EEBF64EF5}" srcOrd="0" destOrd="0" presId="urn:microsoft.com/office/officeart/2017/3/layout/HorizontalPathTimeline"/>
    <dgm:cxn modelId="{B28AB376-5FDE-4B69-AB45-0A480134C97B}" type="presParOf" srcId="{931F9F41-D0DC-43A9-A84B-09E7D2C50C87}" destId="{DD4B7D89-D904-4D83-83E1-79050206C87B}" srcOrd="1" destOrd="0" presId="urn:microsoft.com/office/officeart/2017/3/layout/HorizontalPathTimeline"/>
    <dgm:cxn modelId="{5356C51C-B631-499B-8609-8AD70AD898BB}" type="presParOf" srcId="{DD4B7D89-D904-4D83-83E1-79050206C87B}" destId="{9EAC9AA5-5587-4B7F-84B1-8E1AFCBCE29D}" srcOrd="0" destOrd="0" presId="urn:microsoft.com/office/officeart/2017/3/layout/HorizontalPathTimeline"/>
    <dgm:cxn modelId="{053C8CED-8C56-4E9B-8C4B-AB26073FFECB}" type="presParOf" srcId="{9EAC9AA5-5587-4B7F-84B1-8E1AFCBCE29D}" destId="{B2FFC91A-26FE-40AD-8486-C240807B7CD4}" srcOrd="0" destOrd="0" presId="urn:microsoft.com/office/officeart/2017/3/layout/HorizontalPathTimeline"/>
    <dgm:cxn modelId="{1A4CC581-5B1A-4255-A606-CDF2C40B23EF}" type="presParOf" srcId="{9EAC9AA5-5587-4B7F-84B1-8E1AFCBCE29D}" destId="{3360F22C-1E8A-4A1E-AA09-BEA29C34777F}" srcOrd="1" destOrd="0" presId="urn:microsoft.com/office/officeart/2017/3/layout/HorizontalPathTimeline"/>
    <dgm:cxn modelId="{37DC8DD4-D696-42F1-B4B1-C8AAAF85F541}" type="presParOf" srcId="{3360F22C-1E8A-4A1E-AA09-BEA29C34777F}" destId="{2FEA6FFA-38CA-4D12-8C38-B024BCE94B8E}" srcOrd="0" destOrd="0" presId="urn:microsoft.com/office/officeart/2017/3/layout/HorizontalPathTimeline"/>
    <dgm:cxn modelId="{386BF760-9610-4762-8578-FDAA6BC1ED73}" type="presParOf" srcId="{3360F22C-1E8A-4A1E-AA09-BEA29C34777F}" destId="{CED2048E-4B44-43A2-A109-72724674B4BA}" srcOrd="1" destOrd="0" presId="urn:microsoft.com/office/officeart/2017/3/layout/HorizontalPathTimeline"/>
    <dgm:cxn modelId="{A7397F35-2087-468E-AC42-AAA5DA9FA3E6}" type="presParOf" srcId="{9EAC9AA5-5587-4B7F-84B1-8E1AFCBCE29D}" destId="{31A716BE-9609-43C5-AA0C-9C395C67E698}" srcOrd="2" destOrd="0" presId="urn:microsoft.com/office/officeart/2017/3/layout/HorizontalPathTimeline"/>
    <dgm:cxn modelId="{5F264535-E466-4D14-B1DC-5106DC712E06}" type="presParOf" srcId="{9EAC9AA5-5587-4B7F-84B1-8E1AFCBCE29D}" destId="{1DE97133-CCED-49A6-A90A-072957C3100A}" srcOrd="3" destOrd="0" presId="urn:microsoft.com/office/officeart/2017/3/layout/HorizontalPathTimeline"/>
    <dgm:cxn modelId="{1D517405-EBD6-4B47-AE97-D0B0059279E5}" type="presParOf" srcId="{9EAC9AA5-5587-4B7F-84B1-8E1AFCBCE29D}" destId="{77D62C98-966B-45C2-BDB8-5D332D5D5EFB}" srcOrd="4" destOrd="0" presId="urn:microsoft.com/office/officeart/2017/3/layout/HorizontalPathTimeline"/>
    <dgm:cxn modelId="{12BCEF11-B8D7-4981-AD15-4F7063FCB4BA}" type="presParOf" srcId="{DD4B7D89-D904-4D83-83E1-79050206C87B}" destId="{304D1AC0-0612-4BA8-9268-F833DA832BCF}" srcOrd="1" destOrd="0" presId="urn:microsoft.com/office/officeart/2017/3/layout/HorizontalPathTimeline"/>
    <dgm:cxn modelId="{B0CE1182-B7D4-40DA-9CF4-48EDF60ED46C}" type="presParOf" srcId="{DD4B7D89-D904-4D83-83E1-79050206C87B}" destId="{9F126C95-EE89-479D-B752-D2535C1F29DE}" srcOrd="2" destOrd="0" presId="urn:microsoft.com/office/officeart/2017/3/layout/HorizontalPathTimeline"/>
    <dgm:cxn modelId="{4AAF4512-607A-4185-B577-3612396B5E82}" type="presParOf" srcId="{9F126C95-EE89-479D-B752-D2535C1F29DE}" destId="{8961754E-8952-4336-9B03-2BAE31F357C4}" srcOrd="0" destOrd="0" presId="urn:microsoft.com/office/officeart/2017/3/layout/HorizontalPathTimeline"/>
    <dgm:cxn modelId="{4D19A964-6EA6-4B3E-8DC7-1EB55C6D4C11}" type="presParOf" srcId="{9F126C95-EE89-479D-B752-D2535C1F29DE}" destId="{F990C40F-705B-461D-8E77-D51ED5B6BEF2}" srcOrd="1" destOrd="0" presId="urn:microsoft.com/office/officeart/2017/3/layout/HorizontalPathTimeline"/>
    <dgm:cxn modelId="{6FCC8D60-3F11-4AA9-AF34-3915783D3EE4}" type="presParOf" srcId="{F990C40F-705B-461D-8E77-D51ED5B6BEF2}" destId="{B8CC0AA1-7EA9-4B85-9BB0-0F7959E78DEF}" srcOrd="0" destOrd="0" presId="urn:microsoft.com/office/officeart/2017/3/layout/HorizontalPathTimeline"/>
    <dgm:cxn modelId="{78019651-D605-44B7-AD7E-300B31DA8315}" type="presParOf" srcId="{F990C40F-705B-461D-8E77-D51ED5B6BEF2}" destId="{723262CD-B42A-49CB-A3BB-8A28B2514F13}" srcOrd="1" destOrd="0" presId="urn:microsoft.com/office/officeart/2017/3/layout/HorizontalPathTimeline"/>
    <dgm:cxn modelId="{6E1F6C8E-31C2-4EBF-ACF0-F799150DB0F9}" type="presParOf" srcId="{9F126C95-EE89-479D-B752-D2535C1F29DE}" destId="{B7C4F89C-5D4E-40CF-98DC-A44B26EB09B9}" srcOrd="2" destOrd="0" presId="urn:microsoft.com/office/officeart/2017/3/layout/HorizontalPathTimeline"/>
    <dgm:cxn modelId="{72461478-0676-445A-ABF1-06F0725EC883}" type="presParOf" srcId="{9F126C95-EE89-479D-B752-D2535C1F29DE}" destId="{D9D1F567-E833-4003-A11C-7FC8C774CC64}" srcOrd="3" destOrd="0" presId="urn:microsoft.com/office/officeart/2017/3/layout/HorizontalPathTimeline"/>
    <dgm:cxn modelId="{CF284293-0692-40CD-8256-907706564FB9}" type="presParOf" srcId="{9F126C95-EE89-479D-B752-D2535C1F29DE}" destId="{7C0CD2F8-0E9F-43B3-9CBC-781D9DBA923B}" srcOrd="4" destOrd="0" presId="urn:microsoft.com/office/officeart/2017/3/layout/HorizontalPathTimeline"/>
    <dgm:cxn modelId="{55DCDB92-4A6F-4969-B1C6-86077D07F4BF}" type="presParOf" srcId="{DD4B7D89-D904-4D83-83E1-79050206C87B}" destId="{849D91C7-708E-4062-AE58-BD4DD539721F}" srcOrd="3" destOrd="0" presId="urn:microsoft.com/office/officeart/2017/3/layout/HorizontalPathTimeline"/>
    <dgm:cxn modelId="{C1DD2575-4B1E-4F6C-8248-8B30C1354AB0}" type="presParOf" srcId="{DD4B7D89-D904-4D83-83E1-79050206C87B}" destId="{5E8F6328-E0DB-4944-ABA3-662EF698F045}" srcOrd="4" destOrd="0" presId="urn:microsoft.com/office/officeart/2017/3/layout/HorizontalPathTimeline"/>
    <dgm:cxn modelId="{125BD174-945E-4B62-A216-C1BD84B4A698}" type="presParOf" srcId="{5E8F6328-E0DB-4944-ABA3-662EF698F045}" destId="{14688086-06FE-4F77-A4E2-AFA3305816F1}" srcOrd="0" destOrd="0" presId="urn:microsoft.com/office/officeart/2017/3/layout/HorizontalPathTimeline"/>
    <dgm:cxn modelId="{84E3631C-9430-4D58-B3C6-65712E389DE2}" type="presParOf" srcId="{5E8F6328-E0DB-4944-ABA3-662EF698F045}" destId="{62A97B65-F7BA-4FFF-A8C8-AFBCD23F01D9}" srcOrd="1" destOrd="0" presId="urn:microsoft.com/office/officeart/2017/3/layout/HorizontalPathTimeline"/>
    <dgm:cxn modelId="{F4ABB859-A9D5-4E00-A610-081950D03E31}" type="presParOf" srcId="{62A97B65-F7BA-4FFF-A8C8-AFBCD23F01D9}" destId="{E7748490-1359-4329-A291-7F2D138F1A54}" srcOrd="0" destOrd="0" presId="urn:microsoft.com/office/officeart/2017/3/layout/HorizontalPathTimeline"/>
    <dgm:cxn modelId="{691EECC1-587E-45F9-B5D8-391A2DB7EB53}" type="presParOf" srcId="{62A97B65-F7BA-4FFF-A8C8-AFBCD23F01D9}" destId="{054748A5-CE0D-4DE2-9677-9E2026D883EE}" srcOrd="1" destOrd="0" presId="urn:microsoft.com/office/officeart/2017/3/layout/HorizontalPathTimeline"/>
    <dgm:cxn modelId="{A53E94F3-2A46-4B5E-800C-2EE51997B8BC}" type="presParOf" srcId="{5E8F6328-E0DB-4944-ABA3-662EF698F045}" destId="{3A63F6DE-16CB-4B9F-AEE5-31451877CAC6}" srcOrd="2" destOrd="0" presId="urn:microsoft.com/office/officeart/2017/3/layout/HorizontalPathTimeline"/>
    <dgm:cxn modelId="{7581F0AF-468E-455A-9AC4-DE19E9434E8C}" type="presParOf" srcId="{5E8F6328-E0DB-4944-ABA3-662EF698F045}" destId="{B5644DEB-319A-470B-A31A-CC8E932BD28C}" srcOrd="3" destOrd="0" presId="urn:microsoft.com/office/officeart/2017/3/layout/HorizontalPathTimeline"/>
    <dgm:cxn modelId="{6FB44FA5-7F9F-4707-9147-40E3727C79FC}" type="presParOf" srcId="{5E8F6328-E0DB-4944-ABA3-662EF698F045}" destId="{C1220A59-E42C-4614-B1AE-EC7BB891BFA3}" srcOrd="4" destOrd="0" presId="urn:microsoft.com/office/officeart/2017/3/layout/HorizontalPathTimeline"/>
    <dgm:cxn modelId="{A55DFA85-E71A-44DF-82E1-016310806565}" type="presParOf" srcId="{DD4B7D89-D904-4D83-83E1-79050206C87B}" destId="{6CC7FB44-2EFB-4520-B935-E488029F17ED}" srcOrd="5" destOrd="0" presId="urn:microsoft.com/office/officeart/2017/3/layout/HorizontalPathTimeline"/>
    <dgm:cxn modelId="{4BA162B0-812E-47FB-B456-243612108BD7}" type="presParOf" srcId="{DD4B7D89-D904-4D83-83E1-79050206C87B}" destId="{F6BDDADF-6E34-4D3B-BAF4-3F5B0C895F95}" srcOrd="6" destOrd="0" presId="urn:microsoft.com/office/officeart/2017/3/layout/HorizontalPathTimeline"/>
    <dgm:cxn modelId="{5BFDC3D5-15F6-4605-8A96-AB5CD75969BF}" type="presParOf" srcId="{F6BDDADF-6E34-4D3B-BAF4-3F5B0C895F95}" destId="{E1D6E923-8104-465E-880E-6A46C9B2CEAF}" srcOrd="0" destOrd="0" presId="urn:microsoft.com/office/officeart/2017/3/layout/HorizontalPathTimeline"/>
    <dgm:cxn modelId="{50F7F0A0-38F2-4998-8609-6A9F92DD6F2A}" type="presParOf" srcId="{F6BDDADF-6E34-4D3B-BAF4-3F5B0C895F95}" destId="{2421DCC5-F876-47E9-BF75-6E0D1E1445F2}" srcOrd="1" destOrd="0" presId="urn:microsoft.com/office/officeart/2017/3/layout/HorizontalPathTimeline"/>
    <dgm:cxn modelId="{E71FEAFA-3D93-40A2-8BBB-1C18AC347945}" type="presParOf" srcId="{2421DCC5-F876-47E9-BF75-6E0D1E1445F2}" destId="{720C088D-135B-4992-B4E0-53B4D68A05DA}" srcOrd="0" destOrd="0" presId="urn:microsoft.com/office/officeart/2017/3/layout/HorizontalPathTimeline"/>
    <dgm:cxn modelId="{8E54F279-325F-4DED-B5D0-8E3FD5E206B1}" type="presParOf" srcId="{2421DCC5-F876-47E9-BF75-6E0D1E1445F2}" destId="{97D2F3AD-145B-40E4-A187-4D6F72F47F88}" srcOrd="1" destOrd="0" presId="urn:microsoft.com/office/officeart/2017/3/layout/HorizontalPathTimeline"/>
    <dgm:cxn modelId="{58450B57-F2D0-40C3-8209-54CEB40B66CC}" type="presParOf" srcId="{F6BDDADF-6E34-4D3B-BAF4-3F5B0C895F95}" destId="{BA7AAF6A-990C-452C-801B-F2528D49562C}" srcOrd="2" destOrd="0" presId="urn:microsoft.com/office/officeart/2017/3/layout/HorizontalPathTimeline"/>
    <dgm:cxn modelId="{1FE29153-EAC6-4DB5-98CD-CDA90D1191AB}" type="presParOf" srcId="{F6BDDADF-6E34-4D3B-BAF4-3F5B0C895F95}" destId="{1D155AC9-25F0-4F76-801D-CE987FA316CC}" srcOrd="3" destOrd="0" presId="urn:microsoft.com/office/officeart/2017/3/layout/HorizontalPathTimeline"/>
    <dgm:cxn modelId="{6647C599-6992-4E3D-97B9-1CFBFD280B74}" type="presParOf" srcId="{F6BDDADF-6E34-4D3B-BAF4-3F5B0C895F95}" destId="{0661D1D9-DEB3-48B2-A719-6ECA25809AAB}"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9FEBDF-E390-4340-939C-6378E3ED37C9}"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359500DE-6887-4028-A88A-D3EC80292D9E}">
      <dgm:prSet custT="1"/>
      <dgm:spPr/>
      <dgm:t>
        <a:bodyPr/>
        <a:lstStyle/>
        <a:p>
          <a:r>
            <a:rPr lang="en-US" sz="2400" dirty="0"/>
            <a:t>Elicit support from senior management about removing mental health stigma within the organization so it becomes part of firm’s culture and values.</a:t>
          </a:r>
        </a:p>
      </dgm:t>
    </dgm:pt>
    <dgm:pt modelId="{E1A6F7D4-133F-4E3B-887F-6FDDA4B02ECF}" type="parTrans" cxnId="{157DC7C7-156E-4C4D-A96D-A99A4EC88D31}">
      <dgm:prSet/>
      <dgm:spPr/>
      <dgm:t>
        <a:bodyPr/>
        <a:lstStyle/>
        <a:p>
          <a:endParaRPr lang="en-US"/>
        </a:p>
      </dgm:t>
    </dgm:pt>
    <dgm:pt modelId="{43F1DB48-1916-42EC-AAF8-B3B3A1B219AE}" type="sibTrans" cxnId="{157DC7C7-156E-4C4D-A96D-A99A4EC88D31}">
      <dgm:prSet/>
      <dgm:spPr/>
      <dgm:t>
        <a:bodyPr/>
        <a:lstStyle/>
        <a:p>
          <a:endParaRPr lang="en-US"/>
        </a:p>
      </dgm:t>
    </dgm:pt>
    <dgm:pt modelId="{05D3EE15-F3B1-45C4-BE61-491C0DBE101A}">
      <dgm:prSet custT="1"/>
      <dgm:spPr/>
      <dgm:t>
        <a:bodyPr/>
        <a:lstStyle/>
        <a:p>
          <a:r>
            <a:rPr lang="en-US" sz="2000" dirty="0"/>
            <a:t>Customize ICU Leadership Presentation on Improving Emotional Health – slides 1 – 11:</a:t>
          </a:r>
        </a:p>
      </dgm:t>
    </dgm:pt>
    <dgm:pt modelId="{A863797F-EB32-4A78-ADBB-BDB770976A17}" type="parTrans" cxnId="{2C5E84B5-0769-4EF3-ACA3-74B8BD445850}">
      <dgm:prSet/>
      <dgm:spPr/>
      <dgm:t>
        <a:bodyPr/>
        <a:lstStyle/>
        <a:p>
          <a:endParaRPr lang="en-US"/>
        </a:p>
      </dgm:t>
    </dgm:pt>
    <dgm:pt modelId="{5182E8D2-115A-4033-B6C7-FFF03B5D1381}" type="sibTrans" cxnId="{2C5E84B5-0769-4EF3-ACA3-74B8BD445850}">
      <dgm:prSet/>
      <dgm:spPr/>
      <dgm:t>
        <a:bodyPr/>
        <a:lstStyle/>
        <a:p>
          <a:endParaRPr lang="en-US"/>
        </a:p>
      </dgm:t>
    </dgm:pt>
    <dgm:pt modelId="{589113F7-271F-450B-975F-55D6E34BF114}">
      <dgm:prSet/>
      <dgm:spPr/>
      <dgm:t>
        <a:bodyPr/>
        <a:lstStyle/>
        <a:p>
          <a:r>
            <a:rPr lang="en-US"/>
            <a:t>Meet with CEO and other senior leaders</a:t>
          </a:r>
        </a:p>
      </dgm:t>
    </dgm:pt>
    <dgm:pt modelId="{4E486BA9-4DB2-47ED-9984-9109843BDD53}" type="parTrans" cxnId="{F871AB03-13CA-4220-BF01-6A3C292441FF}">
      <dgm:prSet/>
      <dgm:spPr/>
      <dgm:t>
        <a:bodyPr/>
        <a:lstStyle/>
        <a:p>
          <a:endParaRPr lang="en-US"/>
        </a:p>
      </dgm:t>
    </dgm:pt>
    <dgm:pt modelId="{405DD035-7EF3-4A72-AA71-4380EA284854}" type="sibTrans" cxnId="{F871AB03-13CA-4220-BF01-6A3C292441FF}">
      <dgm:prSet/>
      <dgm:spPr/>
      <dgm:t>
        <a:bodyPr/>
        <a:lstStyle/>
        <a:p>
          <a:endParaRPr lang="en-US"/>
        </a:p>
      </dgm:t>
    </dgm:pt>
    <dgm:pt modelId="{D79292F7-1E1C-4634-B6AE-846A751F2862}">
      <dgm:prSet/>
      <dgm:spPr/>
      <dgm:t>
        <a:bodyPr/>
        <a:lstStyle/>
        <a:p>
          <a:r>
            <a:rPr lang="en-US"/>
            <a:t>Meet with managers/supervisors</a:t>
          </a:r>
        </a:p>
      </dgm:t>
    </dgm:pt>
    <dgm:pt modelId="{8B20C59C-702E-4CE5-A834-1F24DE1DA478}" type="parTrans" cxnId="{C947DDCA-17E1-497B-95D9-3D09E636B4F2}">
      <dgm:prSet/>
      <dgm:spPr/>
      <dgm:t>
        <a:bodyPr/>
        <a:lstStyle/>
        <a:p>
          <a:endParaRPr lang="en-US"/>
        </a:p>
      </dgm:t>
    </dgm:pt>
    <dgm:pt modelId="{E471F963-5C09-484F-9E88-2E9441702AA0}" type="sibTrans" cxnId="{C947DDCA-17E1-497B-95D9-3D09E636B4F2}">
      <dgm:prSet/>
      <dgm:spPr/>
      <dgm:t>
        <a:bodyPr/>
        <a:lstStyle/>
        <a:p>
          <a:endParaRPr lang="en-US"/>
        </a:p>
      </dgm:t>
    </dgm:pt>
    <dgm:pt modelId="{CC8F0DDC-944C-4BC5-9789-48A367AC1951}">
      <dgm:prSet/>
      <dgm:spPr/>
      <dgm:t>
        <a:bodyPr/>
        <a:lstStyle/>
        <a:p>
          <a:r>
            <a:rPr lang="en-US"/>
            <a:t>Other stakeholder groups, e.g. retail executives</a:t>
          </a:r>
        </a:p>
      </dgm:t>
    </dgm:pt>
    <dgm:pt modelId="{C1182F49-C990-41CD-9232-C8939B2AE100}" type="parTrans" cxnId="{0E37BD29-78FD-451E-A0E5-D03BA0299E53}">
      <dgm:prSet/>
      <dgm:spPr/>
      <dgm:t>
        <a:bodyPr/>
        <a:lstStyle/>
        <a:p>
          <a:endParaRPr lang="en-US"/>
        </a:p>
      </dgm:t>
    </dgm:pt>
    <dgm:pt modelId="{FCF41C83-BFA6-4F4F-964B-5A0EC990B294}" type="sibTrans" cxnId="{0E37BD29-78FD-451E-A0E5-D03BA0299E53}">
      <dgm:prSet/>
      <dgm:spPr/>
      <dgm:t>
        <a:bodyPr/>
        <a:lstStyle/>
        <a:p>
          <a:endParaRPr lang="en-US"/>
        </a:p>
      </dgm:t>
    </dgm:pt>
    <dgm:pt modelId="{330D75BC-71F8-4012-AAE5-45FA29F5ECC2}" type="pres">
      <dgm:prSet presAssocID="{C79FEBDF-E390-4340-939C-6378E3ED37C9}" presName="Name0" presStyleCnt="0">
        <dgm:presLayoutVars>
          <dgm:dir/>
          <dgm:animLvl val="lvl"/>
          <dgm:resizeHandles val="exact"/>
        </dgm:presLayoutVars>
      </dgm:prSet>
      <dgm:spPr/>
    </dgm:pt>
    <dgm:pt modelId="{521A7248-3E18-4340-9D0C-5C986A55BA23}" type="pres">
      <dgm:prSet presAssocID="{05D3EE15-F3B1-45C4-BE61-491C0DBE101A}" presName="boxAndChildren" presStyleCnt="0"/>
      <dgm:spPr/>
    </dgm:pt>
    <dgm:pt modelId="{F12BF2AE-C86F-4687-A55E-8EF00A550083}" type="pres">
      <dgm:prSet presAssocID="{05D3EE15-F3B1-45C4-BE61-491C0DBE101A}" presName="parentTextBox" presStyleLbl="node1" presStyleIdx="0" presStyleCnt="2"/>
      <dgm:spPr/>
    </dgm:pt>
    <dgm:pt modelId="{00002AEC-FEA0-4E79-984A-D1452C578D60}" type="pres">
      <dgm:prSet presAssocID="{05D3EE15-F3B1-45C4-BE61-491C0DBE101A}" presName="entireBox" presStyleLbl="node1" presStyleIdx="0" presStyleCnt="2"/>
      <dgm:spPr/>
    </dgm:pt>
    <dgm:pt modelId="{92D2DA76-8C5C-4D0D-B9BF-7ECA231C540B}" type="pres">
      <dgm:prSet presAssocID="{05D3EE15-F3B1-45C4-BE61-491C0DBE101A}" presName="descendantBox" presStyleCnt="0"/>
      <dgm:spPr/>
    </dgm:pt>
    <dgm:pt modelId="{2B5BF750-E026-4D36-96D2-942E49983C7D}" type="pres">
      <dgm:prSet presAssocID="{589113F7-271F-450B-975F-55D6E34BF114}" presName="childTextBox" presStyleLbl="fgAccFollowNode1" presStyleIdx="0" presStyleCnt="3">
        <dgm:presLayoutVars>
          <dgm:bulletEnabled val="1"/>
        </dgm:presLayoutVars>
      </dgm:prSet>
      <dgm:spPr/>
    </dgm:pt>
    <dgm:pt modelId="{70E5BA84-89D4-4DCE-8BC1-ADF1D41B057B}" type="pres">
      <dgm:prSet presAssocID="{D79292F7-1E1C-4634-B6AE-846A751F2862}" presName="childTextBox" presStyleLbl="fgAccFollowNode1" presStyleIdx="1" presStyleCnt="3">
        <dgm:presLayoutVars>
          <dgm:bulletEnabled val="1"/>
        </dgm:presLayoutVars>
      </dgm:prSet>
      <dgm:spPr/>
    </dgm:pt>
    <dgm:pt modelId="{176F8EFB-AB54-426C-8975-2F4D8599D471}" type="pres">
      <dgm:prSet presAssocID="{CC8F0DDC-944C-4BC5-9789-48A367AC1951}" presName="childTextBox" presStyleLbl="fgAccFollowNode1" presStyleIdx="2" presStyleCnt="3">
        <dgm:presLayoutVars>
          <dgm:bulletEnabled val="1"/>
        </dgm:presLayoutVars>
      </dgm:prSet>
      <dgm:spPr/>
    </dgm:pt>
    <dgm:pt modelId="{483A4C82-DDCB-474F-9503-55C93D9BACCE}" type="pres">
      <dgm:prSet presAssocID="{43F1DB48-1916-42EC-AAF8-B3B3A1B219AE}" presName="sp" presStyleCnt="0"/>
      <dgm:spPr/>
    </dgm:pt>
    <dgm:pt modelId="{D4C855FD-4FD3-4B69-B988-4C9DE9F33305}" type="pres">
      <dgm:prSet presAssocID="{359500DE-6887-4028-A88A-D3EC80292D9E}" presName="arrowAndChildren" presStyleCnt="0"/>
      <dgm:spPr/>
    </dgm:pt>
    <dgm:pt modelId="{E2E7A3E2-7BE4-4A60-B659-6D27F67324FF}" type="pres">
      <dgm:prSet presAssocID="{359500DE-6887-4028-A88A-D3EC80292D9E}" presName="parentTextArrow" presStyleLbl="node1" presStyleIdx="1" presStyleCnt="2"/>
      <dgm:spPr/>
    </dgm:pt>
  </dgm:ptLst>
  <dgm:cxnLst>
    <dgm:cxn modelId="{F871AB03-13CA-4220-BF01-6A3C292441FF}" srcId="{05D3EE15-F3B1-45C4-BE61-491C0DBE101A}" destId="{589113F7-271F-450B-975F-55D6E34BF114}" srcOrd="0" destOrd="0" parTransId="{4E486BA9-4DB2-47ED-9984-9109843BDD53}" sibTransId="{405DD035-7EF3-4A72-AA71-4380EA284854}"/>
    <dgm:cxn modelId="{3C79D523-DD98-4E2D-8773-F93C24722DBC}" type="presOf" srcId="{C79FEBDF-E390-4340-939C-6378E3ED37C9}" destId="{330D75BC-71F8-4012-AAE5-45FA29F5ECC2}" srcOrd="0" destOrd="0" presId="urn:microsoft.com/office/officeart/2005/8/layout/process4"/>
    <dgm:cxn modelId="{0E37BD29-78FD-451E-A0E5-D03BA0299E53}" srcId="{05D3EE15-F3B1-45C4-BE61-491C0DBE101A}" destId="{CC8F0DDC-944C-4BC5-9789-48A367AC1951}" srcOrd="2" destOrd="0" parTransId="{C1182F49-C990-41CD-9232-C8939B2AE100}" sibTransId="{FCF41C83-BFA6-4F4F-964B-5A0EC990B294}"/>
    <dgm:cxn modelId="{E5F95830-2F3E-4BD0-8F8A-5944D0ECC8C5}" type="presOf" srcId="{05D3EE15-F3B1-45C4-BE61-491C0DBE101A}" destId="{F12BF2AE-C86F-4687-A55E-8EF00A550083}" srcOrd="0" destOrd="0" presId="urn:microsoft.com/office/officeart/2005/8/layout/process4"/>
    <dgm:cxn modelId="{1CB6483B-57FA-479F-AC7C-8F89484B7B96}" type="presOf" srcId="{D79292F7-1E1C-4634-B6AE-846A751F2862}" destId="{70E5BA84-89D4-4DCE-8BC1-ADF1D41B057B}" srcOrd="0" destOrd="0" presId="urn:microsoft.com/office/officeart/2005/8/layout/process4"/>
    <dgm:cxn modelId="{19D8FA85-DF99-4393-9F81-08436A975E7A}" type="presOf" srcId="{05D3EE15-F3B1-45C4-BE61-491C0DBE101A}" destId="{00002AEC-FEA0-4E79-984A-D1452C578D60}" srcOrd="1" destOrd="0" presId="urn:microsoft.com/office/officeart/2005/8/layout/process4"/>
    <dgm:cxn modelId="{2C5E84B5-0769-4EF3-ACA3-74B8BD445850}" srcId="{C79FEBDF-E390-4340-939C-6378E3ED37C9}" destId="{05D3EE15-F3B1-45C4-BE61-491C0DBE101A}" srcOrd="1" destOrd="0" parTransId="{A863797F-EB32-4A78-ADBB-BDB770976A17}" sibTransId="{5182E8D2-115A-4033-B6C7-FFF03B5D1381}"/>
    <dgm:cxn modelId="{7D55E8B5-E509-4930-85A0-7BDAA001AEC6}" type="presOf" srcId="{359500DE-6887-4028-A88A-D3EC80292D9E}" destId="{E2E7A3E2-7BE4-4A60-B659-6D27F67324FF}" srcOrd="0" destOrd="0" presId="urn:microsoft.com/office/officeart/2005/8/layout/process4"/>
    <dgm:cxn modelId="{9A8FF4BE-5318-44F2-A235-402FEDE49F0B}" type="presOf" srcId="{589113F7-271F-450B-975F-55D6E34BF114}" destId="{2B5BF750-E026-4D36-96D2-942E49983C7D}" srcOrd="0" destOrd="0" presId="urn:microsoft.com/office/officeart/2005/8/layout/process4"/>
    <dgm:cxn modelId="{157DC7C7-156E-4C4D-A96D-A99A4EC88D31}" srcId="{C79FEBDF-E390-4340-939C-6378E3ED37C9}" destId="{359500DE-6887-4028-A88A-D3EC80292D9E}" srcOrd="0" destOrd="0" parTransId="{E1A6F7D4-133F-4E3B-887F-6FDDA4B02ECF}" sibTransId="{43F1DB48-1916-42EC-AAF8-B3B3A1B219AE}"/>
    <dgm:cxn modelId="{C947DDCA-17E1-497B-95D9-3D09E636B4F2}" srcId="{05D3EE15-F3B1-45C4-BE61-491C0DBE101A}" destId="{D79292F7-1E1C-4634-B6AE-846A751F2862}" srcOrd="1" destOrd="0" parTransId="{8B20C59C-702E-4CE5-A834-1F24DE1DA478}" sibTransId="{E471F963-5C09-484F-9E88-2E9441702AA0}"/>
    <dgm:cxn modelId="{2FE229D1-1270-4D40-9E10-D56BA4FF2545}" type="presOf" srcId="{CC8F0DDC-944C-4BC5-9789-48A367AC1951}" destId="{176F8EFB-AB54-426C-8975-2F4D8599D471}" srcOrd="0" destOrd="0" presId="urn:microsoft.com/office/officeart/2005/8/layout/process4"/>
    <dgm:cxn modelId="{EBD1937F-959F-4950-9A00-3A774985183B}" type="presParOf" srcId="{330D75BC-71F8-4012-AAE5-45FA29F5ECC2}" destId="{521A7248-3E18-4340-9D0C-5C986A55BA23}" srcOrd="0" destOrd="0" presId="urn:microsoft.com/office/officeart/2005/8/layout/process4"/>
    <dgm:cxn modelId="{25EA8092-354F-4A11-B6A4-12AF1A6AE83B}" type="presParOf" srcId="{521A7248-3E18-4340-9D0C-5C986A55BA23}" destId="{F12BF2AE-C86F-4687-A55E-8EF00A550083}" srcOrd="0" destOrd="0" presId="urn:microsoft.com/office/officeart/2005/8/layout/process4"/>
    <dgm:cxn modelId="{3C3F6200-C07E-4DA4-8A13-652277A9F544}" type="presParOf" srcId="{521A7248-3E18-4340-9D0C-5C986A55BA23}" destId="{00002AEC-FEA0-4E79-984A-D1452C578D60}" srcOrd="1" destOrd="0" presId="urn:microsoft.com/office/officeart/2005/8/layout/process4"/>
    <dgm:cxn modelId="{9FF49E48-17E2-40AD-90D8-850E31A2A9BD}" type="presParOf" srcId="{521A7248-3E18-4340-9D0C-5C986A55BA23}" destId="{92D2DA76-8C5C-4D0D-B9BF-7ECA231C540B}" srcOrd="2" destOrd="0" presId="urn:microsoft.com/office/officeart/2005/8/layout/process4"/>
    <dgm:cxn modelId="{B40E752C-7D1B-4D62-AF3E-D22560407164}" type="presParOf" srcId="{92D2DA76-8C5C-4D0D-B9BF-7ECA231C540B}" destId="{2B5BF750-E026-4D36-96D2-942E49983C7D}" srcOrd="0" destOrd="0" presId="urn:microsoft.com/office/officeart/2005/8/layout/process4"/>
    <dgm:cxn modelId="{A0DB43A9-DF29-4CD5-B85C-EAD7A9A8E9B2}" type="presParOf" srcId="{92D2DA76-8C5C-4D0D-B9BF-7ECA231C540B}" destId="{70E5BA84-89D4-4DCE-8BC1-ADF1D41B057B}" srcOrd="1" destOrd="0" presId="urn:microsoft.com/office/officeart/2005/8/layout/process4"/>
    <dgm:cxn modelId="{2D900DBA-0CE2-4566-980A-818ED7CE0115}" type="presParOf" srcId="{92D2DA76-8C5C-4D0D-B9BF-7ECA231C540B}" destId="{176F8EFB-AB54-426C-8975-2F4D8599D471}" srcOrd="2" destOrd="0" presId="urn:microsoft.com/office/officeart/2005/8/layout/process4"/>
    <dgm:cxn modelId="{310DA4BA-F2FF-41FB-9EFD-54A1EEC4895E}" type="presParOf" srcId="{330D75BC-71F8-4012-AAE5-45FA29F5ECC2}" destId="{483A4C82-DDCB-474F-9503-55C93D9BACCE}" srcOrd="1" destOrd="0" presId="urn:microsoft.com/office/officeart/2005/8/layout/process4"/>
    <dgm:cxn modelId="{CA11D248-2BAD-456F-8FDB-1E52B60DE5AE}" type="presParOf" srcId="{330D75BC-71F8-4012-AAE5-45FA29F5ECC2}" destId="{D4C855FD-4FD3-4B69-B988-4C9DE9F33305}" srcOrd="2" destOrd="0" presId="urn:microsoft.com/office/officeart/2005/8/layout/process4"/>
    <dgm:cxn modelId="{33B45560-52DE-426C-8276-92E4A291294A}" type="presParOf" srcId="{D4C855FD-4FD3-4B69-B988-4C9DE9F33305}" destId="{E2E7A3E2-7BE4-4A60-B659-6D27F67324FF}"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9612EA-97BF-4EC9-9DD4-92255E542D59}" type="doc">
      <dgm:prSet loTypeId="urn:microsoft.com/office/officeart/2016/7/layout/LinearArrowProcessNumbered" loCatId="process" qsTypeId="urn:microsoft.com/office/officeart/2005/8/quickstyle/simple4" qsCatId="simple" csTypeId="urn:microsoft.com/office/officeart/2005/8/colors/accent1_2" csCatId="accent1" phldr="1"/>
      <dgm:spPr/>
      <dgm:t>
        <a:bodyPr/>
        <a:lstStyle/>
        <a:p>
          <a:endParaRPr lang="en-US"/>
        </a:p>
      </dgm:t>
    </dgm:pt>
    <dgm:pt modelId="{5AA5DBF9-70D8-4563-B4A8-A032D6F7E808}">
      <dgm:prSet custT="1"/>
      <dgm:spPr/>
      <dgm:t>
        <a:bodyPr/>
        <a:lstStyle/>
        <a:p>
          <a:pPr algn="ctr"/>
          <a:r>
            <a:rPr lang="en-US" sz="1400" dirty="0"/>
            <a:t>Visit the Center of Mental Health website to familiarize yourself with the ICU program overview and available resources</a:t>
          </a:r>
        </a:p>
      </dgm:t>
    </dgm:pt>
    <dgm:pt modelId="{ADF5CD92-F526-42B5-AF52-50D829B2211B}" type="parTrans" cxnId="{E8EB6398-4AF0-4814-8365-F6288AD013FC}">
      <dgm:prSet/>
      <dgm:spPr/>
      <dgm:t>
        <a:bodyPr/>
        <a:lstStyle/>
        <a:p>
          <a:endParaRPr lang="en-US"/>
        </a:p>
      </dgm:t>
    </dgm:pt>
    <dgm:pt modelId="{DE9075C8-5BA0-490B-A495-1E50D625AE6F}" type="sibTrans" cxnId="{E8EB6398-4AF0-4814-8365-F6288AD013FC}">
      <dgm:prSet phldrT="1" phldr="0"/>
      <dgm:spPr/>
      <dgm:t>
        <a:bodyPr/>
        <a:lstStyle/>
        <a:p>
          <a:r>
            <a:rPr lang="en-US"/>
            <a:t>1</a:t>
          </a:r>
        </a:p>
      </dgm:t>
    </dgm:pt>
    <dgm:pt modelId="{E77B0B72-C490-404B-B4D4-5DFAAF20A367}">
      <dgm:prSet/>
      <dgm:spPr/>
      <dgm:t>
        <a:bodyPr/>
        <a:lstStyle/>
        <a:p>
          <a:pPr algn="ctr"/>
          <a:r>
            <a:rPr lang="en-US" dirty="0"/>
            <a:t>Create comprehensive list of mental health benefits and resources within your bank; </a:t>
          </a:r>
          <a:r>
            <a:rPr lang="en-US" i="1" dirty="0"/>
            <a:t>VBA Benefits Corp. will provide initial list </a:t>
          </a:r>
        </a:p>
      </dgm:t>
    </dgm:pt>
    <dgm:pt modelId="{8C652BBC-5A69-46CD-8F88-7EF910F5019B}" type="parTrans" cxnId="{1AEFAD96-142C-44CC-B4CA-11E77BD4B088}">
      <dgm:prSet/>
      <dgm:spPr/>
      <dgm:t>
        <a:bodyPr/>
        <a:lstStyle/>
        <a:p>
          <a:endParaRPr lang="en-US"/>
        </a:p>
      </dgm:t>
    </dgm:pt>
    <dgm:pt modelId="{4AE647E6-2283-48E3-B2A2-961C20E5B674}" type="sibTrans" cxnId="{1AEFAD96-142C-44CC-B4CA-11E77BD4B088}">
      <dgm:prSet phldrT="2" phldr="0"/>
      <dgm:spPr/>
      <dgm:t>
        <a:bodyPr/>
        <a:lstStyle/>
        <a:p>
          <a:r>
            <a:rPr lang="en-US"/>
            <a:t>2</a:t>
          </a:r>
        </a:p>
      </dgm:t>
    </dgm:pt>
    <dgm:pt modelId="{D8529363-3D63-4887-B04D-BBEAD059C8D3}">
      <dgm:prSet/>
      <dgm:spPr/>
      <dgm:t>
        <a:bodyPr/>
        <a:lstStyle/>
        <a:p>
          <a:pPr algn="ctr"/>
          <a:r>
            <a:rPr lang="en-US" dirty="0"/>
            <a:t>Meet with bank stakeholders to introduce ICU program and solicit support using customized presentation template</a:t>
          </a:r>
        </a:p>
      </dgm:t>
    </dgm:pt>
    <dgm:pt modelId="{A4C86E60-D339-4BE0-A0E5-FA51A8339A5B}" type="parTrans" cxnId="{FB0689CD-0664-4334-9AEB-FC193AB36A54}">
      <dgm:prSet/>
      <dgm:spPr/>
      <dgm:t>
        <a:bodyPr/>
        <a:lstStyle/>
        <a:p>
          <a:endParaRPr lang="en-US"/>
        </a:p>
      </dgm:t>
    </dgm:pt>
    <dgm:pt modelId="{5113CC4C-DF9A-400D-9434-281F8DB55861}" type="sibTrans" cxnId="{FB0689CD-0664-4334-9AEB-FC193AB36A54}">
      <dgm:prSet phldrT="3" phldr="0"/>
      <dgm:spPr/>
      <dgm:t>
        <a:bodyPr/>
        <a:lstStyle/>
        <a:p>
          <a:r>
            <a:rPr lang="en-US"/>
            <a:t>3</a:t>
          </a:r>
        </a:p>
      </dgm:t>
    </dgm:pt>
    <dgm:pt modelId="{218877A7-BC73-4FEE-AB5E-C9D66B33A2DE}" type="pres">
      <dgm:prSet presAssocID="{119612EA-97BF-4EC9-9DD4-92255E542D59}" presName="linearFlow" presStyleCnt="0">
        <dgm:presLayoutVars>
          <dgm:dir/>
          <dgm:animLvl val="lvl"/>
          <dgm:resizeHandles val="exact"/>
        </dgm:presLayoutVars>
      </dgm:prSet>
      <dgm:spPr/>
    </dgm:pt>
    <dgm:pt modelId="{C2ADAD93-88DC-439C-B8BF-9D362DE4D16A}" type="pres">
      <dgm:prSet presAssocID="{5AA5DBF9-70D8-4563-B4A8-A032D6F7E808}" presName="compositeNode" presStyleCnt="0"/>
      <dgm:spPr/>
    </dgm:pt>
    <dgm:pt modelId="{90D2B693-A4E4-4A47-8FCF-7D55A5DDA209}" type="pres">
      <dgm:prSet presAssocID="{5AA5DBF9-70D8-4563-B4A8-A032D6F7E808}" presName="parTx" presStyleLbl="node1" presStyleIdx="0" presStyleCnt="0">
        <dgm:presLayoutVars>
          <dgm:chMax val="0"/>
          <dgm:chPref val="0"/>
          <dgm:bulletEnabled val="1"/>
        </dgm:presLayoutVars>
      </dgm:prSet>
      <dgm:spPr/>
    </dgm:pt>
    <dgm:pt modelId="{D97368A0-C4F4-4836-AE27-75CF76414259}" type="pres">
      <dgm:prSet presAssocID="{5AA5DBF9-70D8-4563-B4A8-A032D6F7E808}" presName="parSh" presStyleCnt="0"/>
      <dgm:spPr/>
    </dgm:pt>
    <dgm:pt modelId="{07FA5C6D-FAC0-4F9C-B573-AAE6D91F6AA6}" type="pres">
      <dgm:prSet presAssocID="{5AA5DBF9-70D8-4563-B4A8-A032D6F7E808}" presName="lineNode" presStyleLbl="alignAccFollowNode1" presStyleIdx="0" presStyleCnt="9"/>
      <dgm:spPr/>
    </dgm:pt>
    <dgm:pt modelId="{3F997452-2085-4BF7-9549-E650E7A2B768}" type="pres">
      <dgm:prSet presAssocID="{5AA5DBF9-70D8-4563-B4A8-A032D6F7E808}" presName="lineArrowNode" presStyleLbl="alignAccFollowNode1" presStyleIdx="1" presStyleCnt="9"/>
      <dgm:spPr/>
    </dgm:pt>
    <dgm:pt modelId="{971AA6CA-81EA-4B2B-A21A-22136BD295CF}" type="pres">
      <dgm:prSet presAssocID="{DE9075C8-5BA0-490B-A495-1E50D625AE6F}" presName="sibTransNodeCircle" presStyleLbl="alignNode1" presStyleIdx="0" presStyleCnt="3">
        <dgm:presLayoutVars>
          <dgm:chMax val="0"/>
          <dgm:bulletEnabled/>
        </dgm:presLayoutVars>
      </dgm:prSet>
      <dgm:spPr/>
    </dgm:pt>
    <dgm:pt modelId="{FD34B85F-6C14-48AF-A8AC-37939F6B8D30}" type="pres">
      <dgm:prSet presAssocID="{DE9075C8-5BA0-490B-A495-1E50D625AE6F}" presName="spacerBetweenCircleAndCallout" presStyleCnt="0">
        <dgm:presLayoutVars/>
      </dgm:prSet>
      <dgm:spPr/>
    </dgm:pt>
    <dgm:pt modelId="{7D685B7B-B630-4025-9CF6-0E0DEDECC51F}" type="pres">
      <dgm:prSet presAssocID="{5AA5DBF9-70D8-4563-B4A8-A032D6F7E808}" presName="nodeText" presStyleLbl="alignAccFollowNode1" presStyleIdx="2" presStyleCnt="9">
        <dgm:presLayoutVars>
          <dgm:bulletEnabled val="1"/>
        </dgm:presLayoutVars>
      </dgm:prSet>
      <dgm:spPr/>
    </dgm:pt>
    <dgm:pt modelId="{54C5907C-2E9C-4CA3-958F-F533E95E4A2E}" type="pres">
      <dgm:prSet presAssocID="{DE9075C8-5BA0-490B-A495-1E50D625AE6F}" presName="sibTransComposite" presStyleCnt="0"/>
      <dgm:spPr/>
    </dgm:pt>
    <dgm:pt modelId="{5387535E-A225-420B-ADB6-55442451D0B9}" type="pres">
      <dgm:prSet presAssocID="{E77B0B72-C490-404B-B4D4-5DFAAF20A367}" presName="compositeNode" presStyleCnt="0"/>
      <dgm:spPr/>
    </dgm:pt>
    <dgm:pt modelId="{A94833C0-E726-4807-8D02-916FF8DA78A1}" type="pres">
      <dgm:prSet presAssocID="{E77B0B72-C490-404B-B4D4-5DFAAF20A367}" presName="parTx" presStyleLbl="node1" presStyleIdx="0" presStyleCnt="0">
        <dgm:presLayoutVars>
          <dgm:chMax val="0"/>
          <dgm:chPref val="0"/>
          <dgm:bulletEnabled val="1"/>
        </dgm:presLayoutVars>
      </dgm:prSet>
      <dgm:spPr/>
    </dgm:pt>
    <dgm:pt modelId="{90CBEAD1-507D-4FA1-95B8-396556712BBA}" type="pres">
      <dgm:prSet presAssocID="{E77B0B72-C490-404B-B4D4-5DFAAF20A367}" presName="parSh" presStyleCnt="0"/>
      <dgm:spPr/>
    </dgm:pt>
    <dgm:pt modelId="{DB43F1C5-A87D-49DC-A5FF-42908BFDFA26}" type="pres">
      <dgm:prSet presAssocID="{E77B0B72-C490-404B-B4D4-5DFAAF20A367}" presName="lineNode" presStyleLbl="alignAccFollowNode1" presStyleIdx="3" presStyleCnt="9"/>
      <dgm:spPr/>
    </dgm:pt>
    <dgm:pt modelId="{48F1E214-2ACF-4F4E-B81B-8B35835376A7}" type="pres">
      <dgm:prSet presAssocID="{E77B0B72-C490-404B-B4D4-5DFAAF20A367}" presName="lineArrowNode" presStyleLbl="alignAccFollowNode1" presStyleIdx="4" presStyleCnt="9"/>
      <dgm:spPr/>
    </dgm:pt>
    <dgm:pt modelId="{E2A4AA05-C732-4C80-A17F-F0AB7FB366D5}" type="pres">
      <dgm:prSet presAssocID="{4AE647E6-2283-48E3-B2A2-961C20E5B674}" presName="sibTransNodeCircle" presStyleLbl="alignNode1" presStyleIdx="1" presStyleCnt="3">
        <dgm:presLayoutVars>
          <dgm:chMax val="0"/>
          <dgm:bulletEnabled/>
        </dgm:presLayoutVars>
      </dgm:prSet>
      <dgm:spPr/>
    </dgm:pt>
    <dgm:pt modelId="{DD020A6C-5F3D-4CE9-BD32-F1A47A233E46}" type="pres">
      <dgm:prSet presAssocID="{4AE647E6-2283-48E3-B2A2-961C20E5B674}" presName="spacerBetweenCircleAndCallout" presStyleCnt="0">
        <dgm:presLayoutVars/>
      </dgm:prSet>
      <dgm:spPr/>
    </dgm:pt>
    <dgm:pt modelId="{AEA98979-6BB0-49FD-9DEE-36AFB37F75BF}" type="pres">
      <dgm:prSet presAssocID="{E77B0B72-C490-404B-B4D4-5DFAAF20A367}" presName="nodeText" presStyleLbl="alignAccFollowNode1" presStyleIdx="5" presStyleCnt="9" custLinFactNeighborY="10022">
        <dgm:presLayoutVars>
          <dgm:bulletEnabled val="1"/>
        </dgm:presLayoutVars>
      </dgm:prSet>
      <dgm:spPr/>
    </dgm:pt>
    <dgm:pt modelId="{312EA42E-FE3F-4BB9-B58D-43C2E6366112}" type="pres">
      <dgm:prSet presAssocID="{4AE647E6-2283-48E3-B2A2-961C20E5B674}" presName="sibTransComposite" presStyleCnt="0"/>
      <dgm:spPr/>
    </dgm:pt>
    <dgm:pt modelId="{804A4D71-1A0F-4E95-80AD-E4C7305B13A7}" type="pres">
      <dgm:prSet presAssocID="{D8529363-3D63-4887-B04D-BBEAD059C8D3}" presName="compositeNode" presStyleCnt="0"/>
      <dgm:spPr/>
    </dgm:pt>
    <dgm:pt modelId="{705BEF4D-05BA-49DE-ADD9-3D59C9180F47}" type="pres">
      <dgm:prSet presAssocID="{D8529363-3D63-4887-B04D-BBEAD059C8D3}" presName="parTx" presStyleLbl="node1" presStyleIdx="0" presStyleCnt="0">
        <dgm:presLayoutVars>
          <dgm:chMax val="0"/>
          <dgm:chPref val="0"/>
          <dgm:bulletEnabled val="1"/>
        </dgm:presLayoutVars>
      </dgm:prSet>
      <dgm:spPr/>
    </dgm:pt>
    <dgm:pt modelId="{A6E0FACC-7F48-4853-B49B-8829AAC44160}" type="pres">
      <dgm:prSet presAssocID="{D8529363-3D63-4887-B04D-BBEAD059C8D3}" presName="parSh" presStyleCnt="0"/>
      <dgm:spPr/>
    </dgm:pt>
    <dgm:pt modelId="{3AB1469E-C40A-400D-BCAC-EEBB4AA180E2}" type="pres">
      <dgm:prSet presAssocID="{D8529363-3D63-4887-B04D-BBEAD059C8D3}" presName="lineNode" presStyleLbl="alignAccFollowNode1" presStyleIdx="6" presStyleCnt="9"/>
      <dgm:spPr/>
    </dgm:pt>
    <dgm:pt modelId="{470E17BB-B0C1-4587-A5C5-C006D565203D}" type="pres">
      <dgm:prSet presAssocID="{D8529363-3D63-4887-B04D-BBEAD059C8D3}" presName="lineArrowNode" presStyleLbl="alignAccFollowNode1" presStyleIdx="7" presStyleCnt="9"/>
      <dgm:spPr/>
    </dgm:pt>
    <dgm:pt modelId="{ECAB2246-4E7A-4DCD-96EE-AE9FBF8FF533}" type="pres">
      <dgm:prSet presAssocID="{5113CC4C-DF9A-400D-9434-281F8DB55861}" presName="sibTransNodeCircle" presStyleLbl="alignNode1" presStyleIdx="2" presStyleCnt="3">
        <dgm:presLayoutVars>
          <dgm:chMax val="0"/>
          <dgm:bulletEnabled/>
        </dgm:presLayoutVars>
      </dgm:prSet>
      <dgm:spPr/>
    </dgm:pt>
    <dgm:pt modelId="{79B46B45-DFDE-4C83-8265-AEFE3D6158A7}" type="pres">
      <dgm:prSet presAssocID="{5113CC4C-DF9A-400D-9434-281F8DB55861}" presName="spacerBetweenCircleAndCallout" presStyleCnt="0">
        <dgm:presLayoutVars/>
      </dgm:prSet>
      <dgm:spPr/>
    </dgm:pt>
    <dgm:pt modelId="{8B91D02E-B3FF-490C-A23F-B658B8DAD02C}" type="pres">
      <dgm:prSet presAssocID="{D8529363-3D63-4887-B04D-BBEAD059C8D3}" presName="nodeText" presStyleLbl="alignAccFollowNode1" presStyleIdx="8" presStyleCnt="9">
        <dgm:presLayoutVars>
          <dgm:bulletEnabled val="1"/>
        </dgm:presLayoutVars>
      </dgm:prSet>
      <dgm:spPr/>
    </dgm:pt>
  </dgm:ptLst>
  <dgm:cxnLst>
    <dgm:cxn modelId="{F25F1232-9405-4E9D-876F-E925D015F4E0}" type="presOf" srcId="{5113CC4C-DF9A-400D-9434-281F8DB55861}" destId="{ECAB2246-4E7A-4DCD-96EE-AE9FBF8FF533}" srcOrd="0" destOrd="0" presId="urn:microsoft.com/office/officeart/2016/7/layout/LinearArrowProcessNumbered"/>
    <dgm:cxn modelId="{26120240-35ED-4AD2-A53B-E47F5DD1B90A}" type="presOf" srcId="{4AE647E6-2283-48E3-B2A2-961C20E5B674}" destId="{E2A4AA05-C732-4C80-A17F-F0AB7FB366D5}" srcOrd="0" destOrd="0" presId="urn:microsoft.com/office/officeart/2016/7/layout/LinearArrowProcessNumbered"/>
    <dgm:cxn modelId="{262EEC5F-7819-4333-A735-B8E8E7215E22}" type="presOf" srcId="{5AA5DBF9-70D8-4563-B4A8-A032D6F7E808}" destId="{7D685B7B-B630-4025-9CF6-0E0DEDECC51F}" srcOrd="0" destOrd="0" presId="urn:microsoft.com/office/officeart/2016/7/layout/LinearArrowProcessNumbered"/>
    <dgm:cxn modelId="{5AF18A79-7EBC-4AC0-A5DA-7D71B99FAA97}" type="presOf" srcId="{D8529363-3D63-4887-B04D-BBEAD059C8D3}" destId="{8B91D02E-B3FF-490C-A23F-B658B8DAD02C}" srcOrd="0" destOrd="0" presId="urn:microsoft.com/office/officeart/2016/7/layout/LinearArrowProcessNumbered"/>
    <dgm:cxn modelId="{1AEFAD96-142C-44CC-B4CA-11E77BD4B088}" srcId="{119612EA-97BF-4EC9-9DD4-92255E542D59}" destId="{E77B0B72-C490-404B-B4D4-5DFAAF20A367}" srcOrd="1" destOrd="0" parTransId="{8C652BBC-5A69-46CD-8F88-7EF910F5019B}" sibTransId="{4AE647E6-2283-48E3-B2A2-961C20E5B674}"/>
    <dgm:cxn modelId="{E8EB6398-4AF0-4814-8365-F6288AD013FC}" srcId="{119612EA-97BF-4EC9-9DD4-92255E542D59}" destId="{5AA5DBF9-70D8-4563-B4A8-A032D6F7E808}" srcOrd="0" destOrd="0" parTransId="{ADF5CD92-F526-42B5-AF52-50D829B2211B}" sibTransId="{DE9075C8-5BA0-490B-A495-1E50D625AE6F}"/>
    <dgm:cxn modelId="{B916199A-2D39-417B-AC84-AB0538F46801}" type="presOf" srcId="{119612EA-97BF-4EC9-9DD4-92255E542D59}" destId="{218877A7-BC73-4FEE-AB5E-C9D66B33A2DE}" srcOrd="0" destOrd="0" presId="urn:microsoft.com/office/officeart/2016/7/layout/LinearArrowProcessNumbered"/>
    <dgm:cxn modelId="{5958EEAA-0A07-48B9-A54A-B64EC0EBE115}" type="presOf" srcId="{E77B0B72-C490-404B-B4D4-5DFAAF20A367}" destId="{AEA98979-6BB0-49FD-9DEE-36AFB37F75BF}" srcOrd="0" destOrd="0" presId="urn:microsoft.com/office/officeart/2016/7/layout/LinearArrowProcessNumbered"/>
    <dgm:cxn modelId="{12AECEBD-B572-4327-829B-B813596E0F22}" type="presOf" srcId="{DE9075C8-5BA0-490B-A495-1E50D625AE6F}" destId="{971AA6CA-81EA-4B2B-A21A-22136BD295CF}" srcOrd="0" destOrd="0" presId="urn:microsoft.com/office/officeart/2016/7/layout/LinearArrowProcessNumbered"/>
    <dgm:cxn modelId="{FB0689CD-0664-4334-9AEB-FC193AB36A54}" srcId="{119612EA-97BF-4EC9-9DD4-92255E542D59}" destId="{D8529363-3D63-4887-B04D-BBEAD059C8D3}" srcOrd="2" destOrd="0" parTransId="{A4C86E60-D339-4BE0-A0E5-FA51A8339A5B}" sibTransId="{5113CC4C-DF9A-400D-9434-281F8DB55861}"/>
    <dgm:cxn modelId="{E54FB019-7689-478A-A468-D350C9738FDA}" type="presParOf" srcId="{218877A7-BC73-4FEE-AB5E-C9D66B33A2DE}" destId="{C2ADAD93-88DC-439C-B8BF-9D362DE4D16A}" srcOrd="0" destOrd="0" presId="urn:microsoft.com/office/officeart/2016/7/layout/LinearArrowProcessNumbered"/>
    <dgm:cxn modelId="{7F21C5C6-D90B-44F5-B99B-95325C877EA4}" type="presParOf" srcId="{C2ADAD93-88DC-439C-B8BF-9D362DE4D16A}" destId="{90D2B693-A4E4-4A47-8FCF-7D55A5DDA209}" srcOrd="0" destOrd="0" presId="urn:microsoft.com/office/officeart/2016/7/layout/LinearArrowProcessNumbered"/>
    <dgm:cxn modelId="{7BE77C52-F8C4-4792-9E13-3BF759360476}" type="presParOf" srcId="{C2ADAD93-88DC-439C-B8BF-9D362DE4D16A}" destId="{D97368A0-C4F4-4836-AE27-75CF76414259}" srcOrd="1" destOrd="0" presId="urn:microsoft.com/office/officeart/2016/7/layout/LinearArrowProcessNumbered"/>
    <dgm:cxn modelId="{7ABBC836-0E3B-45AE-AAEB-5E497422E605}" type="presParOf" srcId="{D97368A0-C4F4-4836-AE27-75CF76414259}" destId="{07FA5C6D-FAC0-4F9C-B573-AAE6D91F6AA6}" srcOrd="0" destOrd="0" presId="urn:microsoft.com/office/officeart/2016/7/layout/LinearArrowProcessNumbered"/>
    <dgm:cxn modelId="{E320627F-3320-4455-AE66-4C084B51368B}" type="presParOf" srcId="{D97368A0-C4F4-4836-AE27-75CF76414259}" destId="{3F997452-2085-4BF7-9549-E650E7A2B768}" srcOrd="1" destOrd="0" presId="urn:microsoft.com/office/officeart/2016/7/layout/LinearArrowProcessNumbered"/>
    <dgm:cxn modelId="{DDEA0911-F8C9-4433-9410-302C8452EED5}" type="presParOf" srcId="{D97368A0-C4F4-4836-AE27-75CF76414259}" destId="{971AA6CA-81EA-4B2B-A21A-22136BD295CF}" srcOrd="2" destOrd="0" presId="urn:microsoft.com/office/officeart/2016/7/layout/LinearArrowProcessNumbered"/>
    <dgm:cxn modelId="{FC37AC28-761D-4828-85C3-52F15DEAA1CE}" type="presParOf" srcId="{D97368A0-C4F4-4836-AE27-75CF76414259}" destId="{FD34B85F-6C14-48AF-A8AC-37939F6B8D30}" srcOrd="3" destOrd="0" presId="urn:microsoft.com/office/officeart/2016/7/layout/LinearArrowProcessNumbered"/>
    <dgm:cxn modelId="{7B3B67BE-F4AD-488D-9400-1C8ED933F451}" type="presParOf" srcId="{C2ADAD93-88DC-439C-B8BF-9D362DE4D16A}" destId="{7D685B7B-B630-4025-9CF6-0E0DEDECC51F}" srcOrd="2" destOrd="0" presId="urn:microsoft.com/office/officeart/2016/7/layout/LinearArrowProcessNumbered"/>
    <dgm:cxn modelId="{1667C504-78EF-4902-A616-A43F620AB171}" type="presParOf" srcId="{218877A7-BC73-4FEE-AB5E-C9D66B33A2DE}" destId="{54C5907C-2E9C-4CA3-958F-F533E95E4A2E}" srcOrd="1" destOrd="0" presId="urn:microsoft.com/office/officeart/2016/7/layout/LinearArrowProcessNumbered"/>
    <dgm:cxn modelId="{0447F1CE-E761-4CA4-86F6-8D35A78D2C44}" type="presParOf" srcId="{218877A7-BC73-4FEE-AB5E-C9D66B33A2DE}" destId="{5387535E-A225-420B-ADB6-55442451D0B9}" srcOrd="2" destOrd="0" presId="urn:microsoft.com/office/officeart/2016/7/layout/LinearArrowProcessNumbered"/>
    <dgm:cxn modelId="{62F787EC-5E82-43D3-A765-C6FF1504289A}" type="presParOf" srcId="{5387535E-A225-420B-ADB6-55442451D0B9}" destId="{A94833C0-E726-4807-8D02-916FF8DA78A1}" srcOrd="0" destOrd="0" presId="urn:microsoft.com/office/officeart/2016/7/layout/LinearArrowProcessNumbered"/>
    <dgm:cxn modelId="{9ECB398E-E153-4C6D-B7AA-8ECFFAA3607D}" type="presParOf" srcId="{5387535E-A225-420B-ADB6-55442451D0B9}" destId="{90CBEAD1-507D-4FA1-95B8-396556712BBA}" srcOrd="1" destOrd="0" presId="urn:microsoft.com/office/officeart/2016/7/layout/LinearArrowProcessNumbered"/>
    <dgm:cxn modelId="{D4451BB3-16FE-491B-8128-0D623C3E56F5}" type="presParOf" srcId="{90CBEAD1-507D-4FA1-95B8-396556712BBA}" destId="{DB43F1C5-A87D-49DC-A5FF-42908BFDFA26}" srcOrd="0" destOrd="0" presId="urn:microsoft.com/office/officeart/2016/7/layout/LinearArrowProcessNumbered"/>
    <dgm:cxn modelId="{759FEF5E-64EA-4EED-A499-68A1CD8F5B24}" type="presParOf" srcId="{90CBEAD1-507D-4FA1-95B8-396556712BBA}" destId="{48F1E214-2ACF-4F4E-B81B-8B35835376A7}" srcOrd="1" destOrd="0" presId="urn:microsoft.com/office/officeart/2016/7/layout/LinearArrowProcessNumbered"/>
    <dgm:cxn modelId="{CBF04D98-C295-4997-8FF1-6A78141E9D0A}" type="presParOf" srcId="{90CBEAD1-507D-4FA1-95B8-396556712BBA}" destId="{E2A4AA05-C732-4C80-A17F-F0AB7FB366D5}" srcOrd="2" destOrd="0" presId="urn:microsoft.com/office/officeart/2016/7/layout/LinearArrowProcessNumbered"/>
    <dgm:cxn modelId="{0B051621-FEFA-4334-8AEC-7DA4323A9B1F}" type="presParOf" srcId="{90CBEAD1-507D-4FA1-95B8-396556712BBA}" destId="{DD020A6C-5F3D-4CE9-BD32-F1A47A233E46}" srcOrd="3" destOrd="0" presId="urn:microsoft.com/office/officeart/2016/7/layout/LinearArrowProcessNumbered"/>
    <dgm:cxn modelId="{67032941-0F67-4AE7-A9B2-03065101EDD2}" type="presParOf" srcId="{5387535E-A225-420B-ADB6-55442451D0B9}" destId="{AEA98979-6BB0-49FD-9DEE-36AFB37F75BF}" srcOrd="2" destOrd="0" presId="urn:microsoft.com/office/officeart/2016/7/layout/LinearArrowProcessNumbered"/>
    <dgm:cxn modelId="{0CBC58B3-72D4-49AC-8DED-A2A8ADF2D9FE}" type="presParOf" srcId="{218877A7-BC73-4FEE-AB5E-C9D66B33A2DE}" destId="{312EA42E-FE3F-4BB9-B58D-43C2E6366112}" srcOrd="3" destOrd="0" presId="urn:microsoft.com/office/officeart/2016/7/layout/LinearArrowProcessNumbered"/>
    <dgm:cxn modelId="{6F18F8D6-0D25-4122-9FD9-3C04D732FD65}" type="presParOf" srcId="{218877A7-BC73-4FEE-AB5E-C9D66B33A2DE}" destId="{804A4D71-1A0F-4E95-80AD-E4C7305B13A7}" srcOrd="4" destOrd="0" presId="urn:microsoft.com/office/officeart/2016/7/layout/LinearArrowProcessNumbered"/>
    <dgm:cxn modelId="{CCF7BCDE-29AF-413C-9FCF-B1ACBA67F268}" type="presParOf" srcId="{804A4D71-1A0F-4E95-80AD-E4C7305B13A7}" destId="{705BEF4D-05BA-49DE-ADD9-3D59C9180F47}" srcOrd="0" destOrd="0" presId="urn:microsoft.com/office/officeart/2016/7/layout/LinearArrowProcessNumbered"/>
    <dgm:cxn modelId="{BCD9B4A2-70B4-4323-A96B-66F77633CD51}" type="presParOf" srcId="{804A4D71-1A0F-4E95-80AD-E4C7305B13A7}" destId="{A6E0FACC-7F48-4853-B49B-8829AAC44160}" srcOrd="1" destOrd="0" presId="urn:microsoft.com/office/officeart/2016/7/layout/LinearArrowProcessNumbered"/>
    <dgm:cxn modelId="{4569860C-A1BA-4F84-B728-09076272EA36}" type="presParOf" srcId="{A6E0FACC-7F48-4853-B49B-8829AAC44160}" destId="{3AB1469E-C40A-400D-BCAC-EEBB4AA180E2}" srcOrd="0" destOrd="0" presId="urn:microsoft.com/office/officeart/2016/7/layout/LinearArrowProcessNumbered"/>
    <dgm:cxn modelId="{F014AA08-A76F-4A2B-8807-B31147EB59F2}" type="presParOf" srcId="{A6E0FACC-7F48-4853-B49B-8829AAC44160}" destId="{470E17BB-B0C1-4587-A5C5-C006D565203D}" srcOrd="1" destOrd="0" presId="urn:microsoft.com/office/officeart/2016/7/layout/LinearArrowProcessNumbered"/>
    <dgm:cxn modelId="{2A00D8BD-E691-4EB8-A216-407BA62B4625}" type="presParOf" srcId="{A6E0FACC-7F48-4853-B49B-8829AAC44160}" destId="{ECAB2246-4E7A-4DCD-96EE-AE9FBF8FF533}" srcOrd="2" destOrd="0" presId="urn:microsoft.com/office/officeart/2016/7/layout/LinearArrowProcessNumbered"/>
    <dgm:cxn modelId="{2542032F-0346-44D9-982F-3BC199148C1C}" type="presParOf" srcId="{A6E0FACC-7F48-4853-B49B-8829AAC44160}" destId="{79B46B45-DFDE-4C83-8265-AEFE3D6158A7}" srcOrd="3" destOrd="0" presId="urn:microsoft.com/office/officeart/2016/7/layout/LinearArrowProcessNumbered"/>
    <dgm:cxn modelId="{54A6EA10-6D83-417A-AD0B-94550F5E1FF8}" type="presParOf" srcId="{804A4D71-1A0F-4E95-80AD-E4C7305B13A7}" destId="{8B91D02E-B3FF-490C-A23F-B658B8DAD02C}" srcOrd="2" destOrd="0" presId="urn:microsoft.com/office/officeart/2016/7/layout/LinearArrow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AA2483-E845-424B-9E82-72E6BC85E718}">
      <dsp:nvSpPr>
        <dsp:cNvPr id="0" name=""/>
        <dsp:cNvSpPr/>
      </dsp:nvSpPr>
      <dsp:spPr>
        <a:xfrm>
          <a:off x="305127" y="2379639"/>
          <a:ext cx="2441023" cy="500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00100">
            <a:lnSpc>
              <a:spcPct val="90000"/>
            </a:lnSpc>
            <a:spcBef>
              <a:spcPct val="0"/>
            </a:spcBef>
            <a:spcAft>
              <a:spcPct val="35000"/>
            </a:spcAft>
            <a:buNone/>
            <a:defRPr b="1"/>
          </a:pPr>
          <a:r>
            <a:rPr lang="en-US" sz="1800" kern="1200"/>
            <a:t>Tue. 18 May, 2:00 PM</a:t>
          </a:r>
        </a:p>
      </dsp:txBody>
      <dsp:txXfrm>
        <a:off x="305127" y="2379639"/>
        <a:ext cx="2441023" cy="500743"/>
      </dsp:txXfrm>
    </dsp:sp>
    <dsp:sp modelId="{1CD514F7-67F0-45A4-99AA-792D9322F4B9}">
      <dsp:nvSpPr>
        <dsp:cNvPr id="0" name=""/>
        <dsp:cNvSpPr/>
      </dsp:nvSpPr>
      <dsp:spPr>
        <a:xfrm>
          <a:off x="0" y="2127052"/>
          <a:ext cx="6102559" cy="17725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E9F8F4-3813-40D0-BC4D-94E950B42C14}">
      <dsp:nvSpPr>
        <dsp:cNvPr id="0" name=""/>
        <dsp:cNvSpPr/>
      </dsp:nvSpPr>
      <dsp:spPr>
        <a:xfrm>
          <a:off x="183076" y="755546"/>
          <a:ext cx="2685125" cy="61817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711200">
            <a:lnSpc>
              <a:spcPct val="90000"/>
            </a:lnSpc>
            <a:spcBef>
              <a:spcPct val="0"/>
            </a:spcBef>
            <a:spcAft>
              <a:spcPct val="35000"/>
            </a:spcAft>
            <a:buNone/>
          </a:pPr>
          <a:r>
            <a:rPr lang="en-US" sz="1600" b="1" kern="1200" dirty="0"/>
            <a:t>2Q meeting via Zoom</a:t>
          </a:r>
        </a:p>
      </dsp:txBody>
      <dsp:txXfrm>
        <a:off x="183076" y="755546"/>
        <a:ext cx="2685125" cy="618174"/>
      </dsp:txXfrm>
    </dsp:sp>
    <dsp:sp modelId="{DE5D2555-71BD-46EF-84A0-63C70E3DA7CC}">
      <dsp:nvSpPr>
        <dsp:cNvPr id="0" name=""/>
        <dsp:cNvSpPr/>
      </dsp:nvSpPr>
      <dsp:spPr>
        <a:xfrm>
          <a:off x="1525639" y="1373721"/>
          <a:ext cx="0" cy="75333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D9984D8F-158A-4AC8-AED7-E6D73733CEB7}">
      <dsp:nvSpPr>
        <dsp:cNvPr id="0" name=""/>
        <dsp:cNvSpPr/>
      </dsp:nvSpPr>
      <dsp:spPr>
        <a:xfrm>
          <a:off x="1830767" y="1550975"/>
          <a:ext cx="2441023" cy="500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00100">
            <a:lnSpc>
              <a:spcPct val="90000"/>
            </a:lnSpc>
            <a:spcBef>
              <a:spcPct val="0"/>
            </a:spcBef>
            <a:spcAft>
              <a:spcPct val="35000"/>
            </a:spcAft>
            <a:buNone/>
            <a:defRPr b="1"/>
          </a:pPr>
          <a:r>
            <a:rPr lang="en-US" sz="1800" kern="1200" dirty="0"/>
            <a:t>Tue. 17 August, 2:00 PM</a:t>
          </a:r>
        </a:p>
      </dsp:txBody>
      <dsp:txXfrm>
        <a:off x="1830767" y="1550975"/>
        <a:ext cx="2441023" cy="500743"/>
      </dsp:txXfrm>
    </dsp:sp>
    <dsp:sp modelId="{10207AD0-D9C5-4CFA-9942-0D4EE0084DC1}">
      <dsp:nvSpPr>
        <dsp:cNvPr id="0" name=""/>
        <dsp:cNvSpPr/>
      </dsp:nvSpPr>
      <dsp:spPr>
        <a:xfrm>
          <a:off x="1708716" y="3057637"/>
          <a:ext cx="2685125" cy="61817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711200">
            <a:lnSpc>
              <a:spcPct val="90000"/>
            </a:lnSpc>
            <a:spcBef>
              <a:spcPct val="0"/>
            </a:spcBef>
            <a:spcAft>
              <a:spcPct val="35000"/>
            </a:spcAft>
            <a:buNone/>
          </a:pPr>
          <a:r>
            <a:rPr lang="en-US" sz="1600" b="1" kern="1200" dirty="0"/>
            <a:t>3Q meeting via Zoom </a:t>
          </a:r>
        </a:p>
      </dsp:txBody>
      <dsp:txXfrm>
        <a:off x="1708716" y="3057637"/>
        <a:ext cx="2685125" cy="618174"/>
      </dsp:txXfrm>
    </dsp:sp>
    <dsp:sp modelId="{7278906F-15C6-4FEE-BA0E-770B7389434A}">
      <dsp:nvSpPr>
        <dsp:cNvPr id="0" name=""/>
        <dsp:cNvSpPr/>
      </dsp:nvSpPr>
      <dsp:spPr>
        <a:xfrm>
          <a:off x="3051279" y="2304306"/>
          <a:ext cx="0" cy="75333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BADB9AD6-DF47-4E47-B4B2-0AACE30D9E46}">
      <dsp:nvSpPr>
        <dsp:cNvPr id="0" name=""/>
        <dsp:cNvSpPr/>
      </dsp:nvSpPr>
      <dsp:spPr>
        <a:xfrm>
          <a:off x="1470247" y="2160287"/>
          <a:ext cx="110783" cy="110783"/>
        </a:xfrm>
        <a:prstGeom prst="ellipse">
          <a:avLst/>
        </a:prstGeom>
        <a:solidFill>
          <a:schemeClr val="lt1">
            <a:alpha val="90000"/>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dsp:style>
    </dsp:sp>
    <dsp:sp modelId="{132547E8-6C5C-4659-8630-248568E97854}">
      <dsp:nvSpPr>
        <dsp:cNvPr id="0" name=""/>
        <dsp:cNvSpPr/>
      </dsp:nvSpPr>
      <dsp:spPr>
        <a:xfrm>
          <a:off x="2995887" y="2160287"/>
          <a:ext cx="110783" cy="110783"/>
        </a:xfrm>
        <a:prstGeom prst="ellipse">
          <a:avLst/>
        </a:prstGeom>
        <a:solidFill>
          <a:schemeClr val="lt1">
            <a:alpha val="90000"/>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dsp:style>
    </dsp:sp>
    <dsp:sp modelId="{5AD08AA1-F11C-4CCD-9DBD-CB3AADFBB1A0}">
      <dsp:nvSpPr>
        <dsp:cNvPr id="0" name=""/>
        <dsp:cNvSpPr/>
      </dsp:nvSpPr>
      <dsp:spPr>
        <a:xfrm>
          <a:off x="3356407" y="2379639"/>
          <a:ext cx="2441023" cy="500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00100">
            <a:lnSpc>
              <a:spcPct val="90000"/>
            </a:lnSpc>
            <a:spcBef>
              <a:spcPct val="0"/>
            </a:spcBef>
            <a:spcAft>
              <a:spcPct val="35000"/>
            </a:spcAft>
            <a:buNone/>
            <a:defRPr b="1"/>
          </a:pPr>
          <a:r>
            <a:rPr lang="en-US" sz="1800" kern="1200" dirty="0"/>
            <a:t>Tue. 16 Nov, 1:00 PM</a:t>
          </a:r>
        </a:p>
      </dsp:txBody>
      <dsp:txXfrm>
        <a:off x="3356407" y="2379639"/>
        <a:ext cx="2441023" cy="500743"/>
      </dsp:txXfrm>
    </dsp:sp>
    <dsp:sp modelId="{869D1D09-64DC-41B3-9435-9A107EE8DAF8}">
      <dsp:nvSpPr>
        <dsp:cNvPr id="0" name=""/>
        <dsp:cNvSpPr/>
      </dsp:nvSpPr>
      <dsp:spPr>
        <a:xfrm>
          <a:off x="3234356" y="620321"/>
          <a:ext cx="2685125" cy="7534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711200">
            <a:lnSpc>
              <a:spcPct val="90000"/>
            </a:lnSpc>
            <a:spcBef>
              <a:spcPct val="0"/>
            </a:spcBef>
            <a:spcAft>
              <a:spcPct val="35000"/>
            </a:spcAft>
            <a:buNone/>
          </a:pPr>
          <a:r>
            <a:rPr lang="en-US" sz="1600" b="1" kern="1200" dirty="0"/>
            <a:t>4Q meeting via Zoom or live</a:t>
          </a:r>
        </a:p>
      </dsp:txBody>
      <dsp:txXfrm>
        <a:off x="3234356" y="620321"/>
        <a:ext cx="2685125" cy="753400"/>
      </dsp:txXfrm>
    </dsp:sp>
    <dsp:sp modelId="{611064FD-0C69-4805-A318-76FF4B754F58}">
      <dsp:nvSpPr>
        <dsp:cNvPr id="0" name=""/>
        <dsp:cNvSpPr/>
      </dsp:nvSpPr>
      <dsp:spPr>
        <a:xfrm>
          <a:off x="4576919" y="1373721"/>
          <a:ext cx="0" cy="75333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0462C523-E0BE-40AA-9176-054E0C4B6B0E}">
      <dsp:nvSpPr>
        <dsp:cNvPr id="0" name=""/>
        <dsp:cNvSpPr/>
      </dsp:nvSpPr>
      <dsp:spPr>
        <a:xfrm>
          <a:off x="4521527" y="2160287"/>
          <a:ext cx="110783" cy="110783"/>
        </a:xfrm>
        <a:prstGeom prst="ellipse">
          <a:avLst/>
        </a:prstGeom>
        <a:solidFill>
          <a:schemeClr val="lt1">
            <a:alpha val="90000"/>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536B60-6BCE-498E-BFC7-CAC9E2CD081F}">
      <dsp:nvSpPr>
        <dsp:cNvPr id="0" name=""/>
        <dsp:cNvSpPr/>
      </dsp:nvSpPr>
      <dsp:spPr>
        <a:xfrm>
          <a:off x="8441" y="976126"/>
          <a:ext cx="1261512" cy="176611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8352" tIns="330200" rIns="98352" bIns="330200" numCol="1" spcCol="1270" anchor="t" anchorCtr="0">
          <a:noAutofit/>
        </a:bodyPr>
        <a:lstStyle/>
        <a:p>
          <a:pPr marL="0" lvl="0" indent="0" algn="ctr" defTabSz="488950" rtl="0">
            <a:lnSpc>
              <a:spcPct val="90000"/>
            </a:lnSpc>
            <a:spcBef>
              <a:spcPct val="0"/>
            </a:spcBef>
            <a:spcAft>
              <a:spcPct val="35000"/>
            </a:spcAft>
            <a:buNone/>
          </a:pPr>
          <a:r>
            <a:rPr lang="en-US" sz="1100" b="0" i="0" u="none" kern="1200" dirty="0"/>
            <a:t>Remove</a:t>
          </a:r>
          <a:r>
            <a:rPr lang="en-US" sz="1100" b="0" i="0" u="none" kern="1200" baseline="0" dirty="0"/>
            <a:t> the Stigma of Mental Health within the Organization</a:t>
          </a:r>
          <a:endParaRPr lang="en-US" sz="1100" b="0" kern="1200" dirty="0"/>
        </a:p>
      </dsp:txBody>
      <dsp:txXfrm>
        <a:off x="8441" y="1647250"/>
        <a:ext cx="1261512" cy="1059670"/>
      </dsp:txXfrm>
    </dsp:sp>
    <dsp:sp modelId="{CD06894D-071B-47AB-8737-C39FB2D0454C}">
      <dsp:nvSpPr>
        <dsp:cNvPr id="0" name=""/>
        <dsp:cNvSpPr/>
      </dsp:nvSpPr>
      <dsp:spPr>
        <a:xfrm>
          <a:off x="374279" y="1152738"/>
          <a:ext cx="529835" cy="52983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308" tIns="12700" rIns="41308" bIns="12700" numCol="1" spcCol="1270" anchor="ctr" anchorCtr="0">
          <a:noAutofit/>
        </a:bodyPr>
        <a:lstStyle/>
        <a:p>
          <a:pPr marL="0" lvl="0" indent="0" algn="ctr" defTabSz="1155700">
            <a:lnSpc>
              <a:spcPct val="90000"/>
            </a:lnSpc>
            <a:spcBef>
              <a:spcPct val="0"/>
            </a:spcBef>
            <a:spcAft>
              <a:spcPct val="35000"/>
            </a:spcAft>
            <a:buNone/>
          </a:pPr>
          <a:r>
            <a:rPr lang="en-US" sz="2600" kern="1200"/>
            <a:t>1</a:t>
          </a:r>
        </a:p>
      </dsp:txBody>
      <dsp:txXfrm>
        <a:off x="451872" y="1230331"/>
        <a:ext cx="374649" cy="374649"/>
      </dsp:txXfrm>
    </dsp:sp>
    <dsp:sp modelId="{ABF75BD7-109E-4D85-BEF1-B18ED810D802}">
      <dsp:nvSpPr>
        <dsp:cNvPr id="0" name=""/>
        <dsp:cNvSpPr/>
      </dsp:nvSpPr>
      <dsp:spPr>
        <a:xfrm>
          <a:off x="8441" y="2742171"/>
          <a:ext cx="1261512"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680FA6-51F8-49CF-BC0C-B82F88F734D6}">
      <dsp:nvSpPr>
        <dsp:cNvPr id="0" name=""/>
        <dsp:cNvSpPr/>
      </dsp:nvSpPr>
      <dsp:spPr>
        <a:xfrm>
          <a:off x="1396104" y="976126"/>
          <a:ext cx="1261512" cy="176611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8352" tIns="330200" rIns="98352" bIns="330200" numCol="1" spcCol="1270" anchor="t" anchorCtr="0">
          <a:noAutofit/>
        </a:bodyPr>
        <a:lstStyle/>
        <a:p>
          <a:pPr marL="0" lvl="0" indent="0" algn="ctr" defTabSz="488950" rtl="0">
            <a:lnSpc>
              <a:spcPct val="90000"/>
            </a:lnSpc>
            <a:spcBef>
              <a:spcPct val="0"/>
            </a:spcBef>
            <a:spcAft>
              <a:spcPct val="35000"/>
            </a:spcAft>
            <a:buNone/>
          </a:pPr>
          <a:r>
            <a:rPr lang="en-US" sz="1100" b="0" i="0" u="none" kern="1200" dirty="0"/>
            <a:t>Make Time</a:t>
          </a:r>
          <a:r>
            <a:rPr lang="en-US" sz="1100" b="0" i="0" u="none" kern="1200" baseline="0" dirty="0"/>
            <a:t> for Listening</a:t>
          </a:r>
          <a:endParaRPr lang="en-US" sz="1100" b="0" i="0" u="none" kern="1200" dirty="0"/>
        </a:p>
      </dsp:txBody>
      <dsp:txXfrm>
        <a:off x="1396104" y="1647250"/>
        <a:ext cx="1261512" cy="1059670"/>
      </dsp:txXfrm>
    </dsp:sp>
    <dsp:sp modelId="{846A6EFF-A3DE-4E89-919D-B2A8DBC3C492}">
      <dsp:nvSpPr>
        <dsp:cNvPr id="0" name=""/>
        <dsp:cNvSpPr/>
      </dsp:nvSpPr>
      <dsp:spPr>
        <a:xfrm>
          <a:off x="1761943" y="1152738"/>
          <a:ext cx="529835" cy="52983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308" tIns="12700" rIns="41308" bIns="12700" numCol="1" spcCol="1270" anchor="ctr" anchorCtr="0">
          <a:noAutofit/>
        </a:bodyPr>
        <a:lstStyle/>
        <a:p>
          <a:pPr marL="0" lvl="0" indent="0" algn="ctr" defTabSz="1155700">
            <a:lnSpc>
              <a:spcPct val="90000"/>
            </a:lnSpc>
            <a:spcBef>
              <a:spcPct val="0"/>
            </a:spcBef>
            <a:spcAft>
              <a:spcPct val="35000"/>
            </a:spcAft>
            <a:buNone/>
          </a:pPr>
          <a:r>
            <a:rPr lang="en-US" sz="2600" kern="1200"/>
            <a:t>2</a:t>
          </a:r>
        </a:p>
      </dsp:txBody>
      <dsp:txXfrm>
        <a:off x="1839536" y="1230331"/>
        <a:ext cx="374649" cy="374649"/>
      </dsp:txXfrm>
    </dsp:sp>
    <dsp:sp modelId="{BE7064E4-22BD-41F4-B65D-C68275E5C426}">
      <dsp:nvSpPr>
        <dsp:cNvPr id="0" name=""/>
        <dsp:cNvSpPr/>
      </dsp:nvSpPr>
      <dsp:spPr>
        <a:xfrm>
          <a:off x="1396104" y="2742171"/>
          <a:ext cx="1261512"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3E906E-85A2-4E12-92E2-AFE49F7D7168}">
      <dsp:nvSpPr>
        <dsp:cNvPr id="0" name=""/>
        <dsp:cNvSpPr/>
      </dsp:nvSpPr>
      <dsp:spPr>
        <a:xfrm>
          <a:off x="2783768" y="976126"/>
          <a:ext cx="1261512" cy="176611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8352" tIns="330200" rIns="98352" bIns="330200" numCol="1" spcCol="1270" anchor="t" anchorCtr="0">
          <a:noAutofit/>
        </a:bodyPr>
        <a:lstStyle/>
        <a:p>
          <a:pPr marL="0" lvl="0" indent="0" algn="ctr" defTabSz="488950" rtl="0">
            <a:lnSpc>
              <a:spcPct val="90000"/>
            </a:lnSpc>
            <a:spcBef>
              <a:spcPct val="0"/>
            </a:spcBef>
            <a:spcAft>
              <a:spcPct val="35000"/>
            </a:spcAft>
            <a:buNone/>
          </a:pPr>
          <a:r>
            <a:rPr lang="en-US" sz="1100" b="0" i="0" u="none" kern="1200" dirty="0"/>
            <a:t>Give Employees Ways to De-Stress</a:t>
          </a:r>
        </a:p>
      </dsp:txBody>
      <dsp:txXfrm>
        <a:off x="2783768" y="1647250"/>
        <a:ext cx="1261512" cy="1059670"/>
      </dsp:txXfrm>
    </dsp:sp>
    <dsp:sp modelId="{A85094BD-AC64-4616-8F71-68403BD7E00D}">
      <dsp:nvSpPr>
        <dsp:cNvPr id="0" name=""/>
        <dsp:cNvSpPr/>
      </dsp:nvSpPr>
      <dsp:spPr>
        <a:xfrm>
          <a:off x="3149606" y="1152738"/>
          <a:ext cx="529835" cy="52983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308" tIns="12700" rIns="41308" bIns="12700" numCol="1" spcCol="1270" anchor="ctr" anchorCtr="0">
          <a:noAutofit/>
        </a:bodyPr>
        <a:lstStyle/>
        <a:p>
          <a:pPr marL="0" lvl="0" indent="0" algn="ctr" defTabSz="1155700">
            <a:lnSpc>
              <a:spcPct val="90000"/>
            </a:lnSpc>
            <a:spcBef>
              <a:spcPct val="0"/>
            </a:spcBef>
            <a:spcAft>
              <a:spcPct val="35000"/>
            </a:spcAft>
            <a:buNone/>
          </a:pPr>
          <a:r>
            <a:rPr lang="en-US" sz="2600" kern="1200"/>
            <a:t>3</a:t>
          </a:r>
        </a:p>
      </dsp:txBody>
      <dsp:txXfrm>
        <a:off x="3227199" y="1230331"/>
        <a:ext cx="374649" cy="374649"/>
      </dsp:txXfrm>
    </dsp:sp>
    <dsp:sp modelId="{13C356CD-7A44-46BD-95E3-F62E9239FA66}">
      <dsp:nvSpPr>
        <dsp:cNvPr id="0" name=""/>
        <dsp:cNvSpPr/>
      </dsp:nvSpPr>
      <dsp:spPr>
        <a:xfrm>
          <a:off x="2783768" y="2742171"/>
          <a:ext cx="1261512"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7D793B-9836-4FB8-BD2C-EE38098143F7}">
      <dsp:nvSpPr>
        <dsp:cNvPr id="0" name=""/>
        <dsp:cNvSpPr/>
      </dsp:nvSpPr>
      <dsp:spPr>
        <a:xfrm>
          <a:off x="4171431" y="976126"/>
          <a:ext cx="1261512" cy="176611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8352" tIns="330200" rIns="98352" bIns="330200" numCol="1" spcCol="1270" anchor="t" anchorCtr="0">
          <a:noAutofit/>
        </a:bodyPr>
        <a:lstStyle/>
        <a:p>
          <a:pPr marL="0" lvl="0" indent="0" algn="ctr" defTabSz="488950" rtl="0">
            <a:lnSpc>
              <a:spcPct val="90000"/>
            </a:lnSpc>
            <a:spcBef>
              <a:spcPct val="0"/>
            </a:spcBef>
            <a:spcAft>
              <a:spcPct val="35000"/>
            </a:spcAft>
            <a:buNone/>
          </a:pPr>
          <a:r>
            <a:rPr lang="en-US" sz="1100" b="0" i="0" u="none" kern="1200" dirty="0"/>
            <a:t>Be Transparent With Employees</a:t>
          </a:r>
        </a:p>
      </dsp:txBody>
      <dsp:txXfrm>
        <a:off x="4171431" y="1647250"/>
        <a:ext cx="1261512" cy="1059670"/>
      </dsp:txXfrm>
    </dsp:sp>
    <dsp:sp modelId="{C2AD606B-F3F4-4DE0-AA9B-B5929255751A}">
      <dsp:nvSpPr>
        <dsp:cNvPr id="0" name=""/>
        <dsp:cNvSpPr/>
      </dsp:nvSpPr>
      <dsp:spPr>
        <a:xfrm>
          <a:off x="4537269" y="1152738"/>
          <a:ext cx="529835" cy="52983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308" tIns="12700" rIns="41308" bIns="12700" numCol="1" spcCol="1270" anchor="ctr" anchorCtr="0">
          <a:noAutofit/>
        </a:bodyPr>
        <a:lstStyle/>
        <a:p>
          <a:pPr marL="0" lvl="0" indent="0" algn="ctr" defTabSz="1155700">
            <a:lnSpc>
              <a:spcPct val="90000"/>
            </a:lnSpc>
            <a:spcBef>
              <a:spcPct val="0"/>
            </a:spcBef>
            <a:spcAft>
              <a:spcPct val="35000"/>
            </a:spcAft>
            <a:buNone/>
          </a:pPr>
          <a:r>
            <a:rPr lang="en-US" sz="2600" kern="1200"/>
            <a:t>4</a:t>
          </a:r>
        </a:p>
      </dsp:txBody>
      <dsp:txXfrm>
        <a:off x="4614862" y="1230331"/>
        <a:ext cx="374649" cy="374649"/>
      </dsp:txXfrm>
    </dsp:sp>
    <dsp:sp modelId="{BF924335-AB8B-4217-BBE9-448AB535595C}">
      <dsp:nvSpPr>
        <dsp:cNvPr id="0" name=""/>
        <dsp:cNvSpPr/>
      </dsp:nvSpPr>
      <dsp:spPr>
        <a:xfrm>
          <a:off x="4171431" y="2742171"/>
          <a:ext cx="1261512"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3DF636-FC6F-4D21-BC28-AA7EBA8D934B}">
      <dsp:nvSpPr>
        <dsp:cNvPr id="0" name=""/>
        <dsp:cNvSpPr/>
      </dsp:nvSpPr>
      <dsp:spPr>
        <a:xfrm>
          <a:off x="5559094" y="976126"/>
          <a:ext cx="1261512" cy="176611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8352" tIns="330200" rIns="98352" bIns="330200" numCol="1" spcCol="1270" anchor="t" anchorCtr="0">
          <a:noAutofit/>
        </a:bodyPr>
        <a:lstStyle/>
        <a:p>
          <a:pPr marL="0" lvl="0" indent="0" algn="ctr" defTabSz="488950" rtl="0">
            <a:lnSpc>
              <a:spcPct val="90000"/>
            </a:lnSpc>
            <a:spcBef>
              <a:spcPct val="0"/>
            </a:spcBef>
            <a:spcAft>
              <a:spcPct val="35000"/>
            </a:spcAft>
            <a:buNone/>
          </a:pPr>
          <a:r>
            <a:rPr lang="en-US" sz="1100" b="0" i="0" u="none" kern="1200" dirty="0"/>
            <a:t>Establish Quiet Spaces</a:t>
          </a:r>
        </a:p>
      </dsp:txBody>
      <dsp:txXfrm>
        <a:off x="5559094" y="1647250"/>
        <a:ext cx="1261512" cy="1059670"/>
      </dsp:txXfrm>
    </dsp:sp>
    <dsp:sp modelId="{B72C390B-A524-427B-A068-857D875443F3}">
      <dsp:nvSpPr>
        <dsp:cNvPr id="0" name=""/>
        <dsp:cNvSpPr/>
      </dsp:nvSpPr>
      <dsp:spPr>
        <a:xfrm>
          <a:off x="5924933" y="1152738"/>
          <a:ext cx="529835" cy="52983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308" tIns="12700" rIns="41308" bIns="12700" numCol="1" spcCol="1270" anchor="ctr" anchorCtr="0">
          <a:noAutofit/>
        </a:bodyPr>
        <a:lstStyle/>
        <a:p>
          <a:pPr marL="0" lvl="0" indent="0" algn="ctr" defTabSz="1155700">
            <a:lnSpc>
              <a:spcPct val="90000"/>
            </a:lnSpc>
            <a:spcBef>
              <a:spcPct val="0"/>
            </a:spcBef>
            <a:spcAft>
              <a:spcPct val="35000"/>
            </a:spcAft>
            <a:buNone/>
          </a:pPr>
          <a:r>
            <a:rPr lang="en-US" sz="2600" kern="1200"/>
            <a:t>5</a:t>
          </a:r>
        </a:p>
      </dsp:txBody>
      <dsp:txXfrm>
        <a:off x="6002526" y="1230331"/>
        <a:ext cx="374649" cy="374649"/>
      </dsp:txXfrm>
    </dsp:sp>
    <dsp:sp modelId="{E74CB6B2-90E8-4537-BCBC-3B960529F7E3}">
      <dsp:nvSpPr>
        <dsp:cNvPr id="0" name=""/>
        <dsp:cNvSpPr/>
      </dsp:nvSpPr>
      <dsp:spPr>
        <a:xfrm>
          <a:off x="5559094" y="2742171"/>
          <a:ext cx="1261512"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E4B188-6488-4D37-AE89-E5FA4587DCCD}">
      <dsp:nvSpPr>
        <dsp:cNvPr id="0" name=""/>
        <dsp:cNvSpPr/>
      </dsp:nvSpPr>
      <dsp:spPr>
        <a:xfrm>
          <a:off x="6946758" y="976126"/>
          <a:ext cx="1261512" cy="176611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8352" tIns="330200" rIns="98352" bIns="330200" numCol="1" spcCol="1270" anchor="t" anchorCtr="0">
          <a:noAutofit/>
        </a:bodyPr>
        <a:lstStyle/>
        <a:p>
          <a:pPr marL="0" lvl="0" indent="0" algn="ctr" defTabSz="488950" rtl="0">
            <a:lnSpc>
              <a:spcPct val="90000"/>
            </a:lnSpc>
            <a:spcBef>
              <a:spcPct val="0"/>
            </a:spcBef>
            <a:spcAft>
              <a:spcPct val="35000"/>
            </a:spcAft>
            <a:buNone/>
          </a:pPr>
          <a:r>
            <a:rPr lang="en-US" sz="1100" b="0" i="0" u="none" kern="1200" dirty="0"/>
            <a:t>Offer Benefits That Support Mental Health</a:t>
          </a:r>
        </a:p>
      </dsp:txBody>
      <dsp:txXfrm>
        <a:off x="6946758" y="1647250"/>
        <a:ext cx="1261512" cy="1059670"/>
      </dsp:txXfrm>
    </dsp:sp>
    <dsp:sp modelId="{C0AF1210-750D-40D5-B0EC-C8C7814A547C}">
      <dsp:nvSpPr>
        <dsp:cNvPr id="0" name=""/>
        <dsp:cNvSpPr/>
      </dsp:nvSpPr>
      <dsp:spPr>
        <a:xfrm>
          <a:off x="7312596" y="1152738"/>
          <a:ext cx="529835" cy="52983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308" tIns="12700" rIns="41308" bIns="12700" numCol="1" spcCol="1270" anchor="ctr" anchorCtr="0">
          <a:noAutofit/>
        </a:bodyPr>
        <a:lstStyle/>
        <a:p>
          <a:pPr marL="0" lvl="0" indent="0" algn="ctr" defTabSz="1155700">
            <a:lnSpc>
              <a:spcPct val="90000"/>
            </a:lnSpc>
            <a:spcBef>
              <a:spcPct val="0"/>
            </a:spcBef>
            <a:spcAft>
              <a:spcPct val="35000"/>
            </a:spcAft>
            <a:buNone/>
          </a:pPr>
          <a:r>
            <a:rPr lang="en-US" sz="2600" kern="1200"/>
            <a:t>6</a:t>
          </a:r>
        </a:p>
      </dsp:txBody>
      <dsp:txXfrm>
        <a:off x="7390189" y="1230331"/>
        <a:ext cx="374649" cy="374649"/>
      </dsp:txXfrm>
    </dsp:sp>
    <dsp:sp modelId="{ADEA41FE-F397-4C95-860B-817202D2D59D}">
      <dsp:nvSpPr>
        <dsp:cNvPr id="0" name=""/>
        <dsp:cNvSpPr/>
      </dsp:nvSpPr>
      <dsp:spPr>
        <a:xfrm>
          <a:off x="6946758" y="2742171"/>
          <a:ext cx="1261512"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CC6ABA-DBE6-4BB1-8B8D-E1C5927312C2}">
      <dsp:nvSpPr>
        <dsp:cNvPr id="0" name=""/>
        <dsp:cNvSpPr/>
      </dsp:nvSpPr>
      <dsp:spPr>
        <a:xfrm>
          <a:off x="8334421" y="976126"/>
          <a:ext cx="1261512" cy="176611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8352" tIns="330200" rIns="98352" bIns="330200" numCol="1" spcCol="1270" anchor="t" anchorCtr="0">
          <a:noAutofit/>
        </a:bodyPr>
        <a:lstStyle/>
        <a:p>
          <a:pPr marL="0" lvl="0" indent="0" algn="ctr" defTabSz="488950" rtl="0">
            <a:lnSpc>
              <a:spcPct val="90000"/>
            </a:lnSpc>
            <a:spcBef>
              <a:spcPct val="0"/>
            </a:spcBef>
            <a:spcAft>
              <a:spcPct val="35000"/>
            </a:spcAft>
            <a:buNone/>
          </a:pPr>
          <a:r>
            <a:rPr lang="en-US" sz="1100" b="0" i="0" u="none" kern="1200" dirty="0"/>
            <a:t>Implement</a:t>
          </a:r>
          <a:r>
            <a:rPr lang="en-US" sz="1100" b="0" i="0" u="none" kern="1200" baseline="0" dirty="0"/>
            <a:t> a Mental Health Company Policy</a:t>
          </a:r>
          <a:endParaRPr lang="en-US" sz="1100" b="0" i="0" u="none" kern="1200" dirty="0"/>
        </a:p>
      </dsp:txBody>
      <dsp:txXfrm>
        <a:off x="8334421" y="1647250"/>
        <a:ext cx="1261512" cy="1059670"/>
      </dsp:txXfrm>
    </dsp:sp>
    <dsp:sp modelId="{1B6DBFB6-5848-4775-B9D3-02A5396A294A}">
      <dsp:nvSpPr>
        <dsp:cNvPr id="0" name=""/>
        <dsp:cNvSpPr/>
      </dsp:nvSpPr>
      <dsp:spPr>
        <a:xfrm>
          <a:off x="8700260" y="1152738"/>
          <a:ext cx="529835" cy="52983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308" tIns="12700" rIns="41308" bIns="12700" numCol="1" spcCol="1270" anchor="ctr" anchorCtr="0">
          <a:noAutofit/>
        </a:bodyPr>
        <a:lstStyle/>
        <a:p>
          <a:pPr marL="0" lvl="0" indent="0" algn="ctr" defTabSz="1155700">
            <a:lnSpc>
              <a:spcPct val="90000"/>
            </a:lnSpc>
            <a:spcBef>
              <a:spcPct val="0"/>
            </a:spcBef>
            <a:spcAft>
              <a:spcPct val="35000"/>
            </a:spcAft>
            <a:buNone/>
          </a:pPr>
          <a:r>
            <a:rPr lang="en-US" sz="2600" kern="1200"/>
            <a:t>7</a:t>
          </a:r>
        </a:p>
      </dsp:txBody>
      <dsp:txXfrm>
        <a:off x="8777853" y="1230331"/>
        <a:ext cx="374649" cy="374649"/>
      </dsp:txXfrm>
    </dsp:sp>
    <dsp:sp modelId="{1A80E474-7ED6-4371-9697-A35EDF3DBE6D}">
      <dsp:nvSpPr>
        <dsp:cNvPr id="0" name=""/>
        <dsp:cNvSpPr/>
      </dsp:nvSpPr>
      <dsp:spPr>
        <a:xfrm>
          <a:off x="8334421" y="2742171"/>
          <a:ext cx="1261512"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FFC91A-26FE-40AD-8486-C240807B7CD4}">
      <dsp:nvSpPr>
        <dsp:cNvPr id="0" name=""/>
        <dsp:cNvSpPr/>
      </dsp:nvSpPr>
      <dsp:spPr>
        <a:xfrm>
          <a:off x="244787" y="2379639"/>
          <a:ext cx="1952342" cy="500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a:t>2021</a:t>
          </a:r>
        </a:p>
      </dsp:txBody>
      <dsp:txXfrm>
        <a:off x="244787" y="2379639"/>
        <a:ext cx="1952342" cy="500743"/>
      </dsp:txXfrm>
    </dsp:sp>
    <dsp:sp modelId="{5956BF92-A231-4303-8A90-471EEBF64EF5}">
      <dsp:nvSpPr>
        <dsp:cNvPr id="0" name=""/>
        <dsp:cNvSpPr/>
      </dsp:nvSpPr>
      <dsp:spPr>
        <a:xfrm>
          <a:off x="0" y="2127052"/>
          <a:ext cx="6102559" cy="17725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EA6FFA-38CA-4D12-8C38-B024BCE94B8E}">
      <dsp:nvSpPr>
        <dsp:cNvPr id="0" name=""/>
        <dsp:cNvSpPr/>
      </dsp:nvSpPr>
      <dsp:spPr>
        <a:xfrm>
          <a:off x="147170" y="427141"/>
          <a:ext cx="2147576" cy="94657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1Q 2021:  Understanding the ICU program and secure senior management buy-in</a:t>
          </a:r>
        </a:p>
      </dsp:txBody>
      <dsp:txXfrm>
        <a:off x="147170" y="427141"/>
        <a:ext cx="2147576" cy="946579"/>
      </dsp:txXfrm>
    </dsp:sp>
    <dsp:sp modelId="{31A716BE-9609-43C5-AA0C-9C395C67E698}">
      <dsp:nvSpPr>
        <dsp:cNvPr id="0" name=""/>
        <dsp:cNvSpPr/>
      </dsp:nvSpPr>
      <dsp:spPr>
        <a:xfrm>
          <a:off x="1220958" y="1373721"/>
          <a:ext cx="0" cy="75333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8961754E-8952-4336-9B03-2BAE31F357C4}">
      <dsp:nvSpPr>
        <dsp:cNvPr id="0" name=""/>
        <dsp:cNvSpPr/>
      </dsp:nvSpPr>
      <dsp:spPr>
        <a:xfrm>
          <a:off x="1465001" y="1550975"/>
          <a:ext cx="1952342" cy="500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55650">
            <a:lnSpc>
              <a:spcPct val="90000"/>
            </a:lnSpc>
            <a:spcBef>
              <a:spcPct val="0"/>
            </a:spcBef>
            <a:spcAft>
              <a:spcPct val="35000"/>
            </a:spcAft>
            <a:buNone/>
            <a:defRPr b="1"/>
          </a:pPr>
          <a:r>
            <a:rPr lang="en-US" sz="1700" kern="1200"/>
            <a:t>2021</a:t>
          </a:r>
        </a:p>
      </dsp:txBody>
      <dsp:txXfrm>
        <a:off x="1465001" y="1550975"/>
        <a:ext cx="1952342" cy="500743"/>
      </dsp:txXfrm>
    </dsp:sp>
    <dsp:sp modelId="{B8CC0AA1-7EA9-4B85-9BB0-0F7959E78DEF}">
      <dsp:nvSpPr>
        <dsp:cNvPr id="0" name=""/>
        <dsp:cNvSpPr/>
      </dsp:nvSpPr>
      <dsp:spPr>
        <a:xfrm>
          <a:off x="1367384" y="3057637"/>
          <a:ext cx="2147576" cy="61817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2Q 2021:  Launch ICU program</a:t>
          </a:r>
        </a:p>
      </dsp:txBody>
      <dsp:txXfrm>
        <a:off x="1367384" y="3057637"/>
        <a:ext cx="2147576" cy="618174"/>
      </dsp:txXfrm>
    </dsp:sp>
    <dsp:sp modelId="{B7C4F89C-5D4E-40CF-98DC-A44B26EB09B9}">
      <dsp:nvSpPr>
        <dsp:cNvPr id="0" name=""/>
        <dsp:cNvSpPr/>
      </dsp:nvSpPr>
      <dsp:spPr>
        <a:xfrm>
          <a:off x="2441172" y="2304306"/>
          <a:ext cx="0" cy="75333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1DE97133-CCED-49A6-A90A-072957C3100A}">
      <dsp:nvSpPr>
        <dsp:cNvPr id="0" name=""/>
        <dsp:cNvSpPr/>
      </dsp:nvSpPr>
      <dsp:spPr>
        <a:xfrm>
          <a:off x="1165566" y="2160287"/>
          <a:ext cx="110783" cy="110783"/>
        </a:xfrm>
        <a:prstGeom prst="ellipse">
          <a:avLst/>
        </a:prstGeom>
        <a:solidFill>
          <a:schemeClr val="lt1">
            <a:alpha val="90000"/>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dsp:style>
    </dsp:sp>
    <dsp:sp modelId="{D9D1F567-E833-4003-A11C-7FC8C774CC64}">
      <dsp:nvSpPr>
        <dsp:cNvPr id="0" name=""/>
        <dsp:cNvSpPr/>
      </dsp:nvSpPr>
      <dsp:spPr>
        <a:xfrm>
          <a:off x="2385780" y="2160287"/>
          <a:ext cx="110783" cy="110783"/>
        </a:xfrm>
        <a:prstGeom prst="ellipse">
          <a:avLst/>
        </a:prstGeom>
        <a:solidFill>
          <a:schemeClr val="lt1">
            <a:alpha val="90000"/>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dsp:style>
    </dsp:sp>
    <dsp:sp modelId="{14688086-06FE-4F77-A4E2-AFA3305816F1}">
      <dsp:nvSpPr>
        <dsp:cNvPr id="0" name=""/>
        <dsp:cNvSpPr/>
      </dsp:nvSpPr>
      <dsp:spPr>
        <a:xfrm>
          <a:off x="2685215" y="2379639"/>
          <a:ext cx="1952342" cy="500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a:t>2021</a:t>
          </a:r>
        </a:p>
      </dsp:txBody>
      <dsp:txXfrm>
        <a:off x="2685215" y="2379639"/>
        <a:ext cx="1952342" cy="500743"/>
      </dsp:txXfrm>
    </dsp:sp>
    <dsp:sp modelId="{E7748490-1359-4329-A291-7F2D138F1A54}">
      <dsp:nvSpPr>
        <dsp:cNvPr id="0" name=""/>
        <dsp:cNvSpPr/>
      </dsp:nvSpPr>
      <dsp:spPr>
        <a:xfrm>
          <a:off x="2587598" y="755546"/>
          <a:ext cx="2147576" cy="61817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3Q 2021:  Sustaining the message and culture</a:t>
          </a:r>
        </a:p>
      </dsp:txBody>
      <dsp:txXfrm>
        <a:off x="2587598" y="755546"/>
        <a:ext cx="2147576" cy="618174"/>
      </dsp:txXfrm>
    </dsp:sp>
    <dsp:sp modelId="{3A63F6DE-16CB-4B9F-AEE5-31451877CAC6}">
      <dsp:nvSpPr>
        <dsp:cNvPr id="0" name=""/>
        <dsp:cNvSpPr/>
      </dsp:nvSpPr>
      <dsp:spPr>
        <a:xfrm>
          <a:off x="3661386" y="1373721"/>
          <a:ext cx="0" cy="75333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E1D6E923-8104-465E-880E-6A46C9B2CEAF}">
      <dsp:nvSpPr>
        <dsp:cNvPr id="0" name=""/>
        <dsp:cNvSpPr/>
      </dsp:nvSpPr>
      <dsp:spPr>
        <a:xfrm>
          <a:off x="3905429" y="1550975"/>
          <a:ext cx="1952342" cy="500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55650">
            <a:lnSpc>
              <a:spcPct val="90000"/>
            </a:lnSpc>
            <a:spcBef>
              <a:spcPct val="0"/>
            </a:spcBef>
            <a:spcAft>
              <a:spcPct val="35000"/>
            </a:spcAft>
            <a:buNone/>
            <a:defRPr b="1"/>
          </a:pPr>
          <a:r>
            <a:rPr lang="en-US" sz="1700" kern="1200"/>
            <a:t>2022</a:t>
          </a:r>
        </a:p>
      </dsp:txBody>
      <dsp:txXfrm>
        <a:off x="3905429" y="1550975"/>
        <a:ext cx="1952342" cy="500743"/>
      </dsp:txXfrm>
    </dsp:sp>
    <dsp:sp modelId="{720C088D-135B-4992-B4E0-53B4D68A05DA}">
      <dsp:nvSpPr>
        <dsp:cNvPr id="0" name=""/>
        <dsp:cNvSpPr/>
      </dsp:nvSpPr>
      <dsp:spPr>
        <a:xfrm>
          <a:off x="3807812" y="3057637"/>
          <a:ext cx="2147576" cy="1120441"/>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4Q 2021:  Prepare for 2022; implement mental health policy and incorporate training and development programs</a:t>
          </a:r>
        </a:p>
      </dsp:txBody>
      <dsp:txXfrm>
        <a:off x="3807812" y="3057637"/>
        <a:ext cx="2147576" cy="1120441"/>
      </dsp:txXfrm>
    </dsp:sp>
    <dsp:sp modelId="{BA7AAF6A-990C-452C-801B-F2528D49562C}">
      <dsp:nvSpPr>
        <dsp:cNvPr id="0" name=""/>
        <dsp:cNvSpPr/>
      </dsp:nvSpPr>
      <dsp:spPr>
        <a:xfrm>
          <a:off x="4881600" y="2304306"/>
          <a:ext cx="0" cy="75333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B5644DEB-319A-470B-A31A-CC8E932BD28C}">
      <dsp:nvSpPr>
        <dsp:cNvPr id="0" name=""/>
        <dsp:cNvSpPr/>
      </dsp:nvSpPr>
      <dsp:spPr>
        <a:xfrm>
          <a:off x="3605994" y="2160287"/>
          <a:ext cx="110783" cy="110783"/>
        </a:xfrm>
        <a:prstGeom prst="ellipse">
          <a:avLst/>
        </a:prstGeom>
        <a:solidFill>
          <a:schemeClr val="lt1">
            <a:alpha val="90000"/>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dsp:style>
    </dsp:sp>
    <dsp:sp modelId="{1D155AC9-25F0-4F76-801D-CE987FA316CC}">
      <dsp:nvSpPr>
        <dsp:cNvPr id="0" name=""/>
        <dsp:cNvSpPr/>
      </dsp:nvSpPr>
      <dsp:spPr>
        <a:xfrm>
          <a:off x="4826208" y="2160287"/>
          <a:ext cx="110783" cy="110783"/>
        </a:xfrm>
        <a:prstGeom prst="ellipse">
          <a:avLst/>
        </a:prstGeom>
        <a:solidFill>
          <a:schemeClr val="lt1">
            <a:alpha val="90000"/>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002AEC-FEA0-4E79-984A-D1452C578D60}">
      <dsp:nvSpPr>
        <dsp:cNvPr id="0" name=""/>
        <dsp:cNvSpPr/>
      </dsp:nvSpPr>
      <dsp:spPr>
        <a:xfrm>
          <a:off x="0" y="2082627"/>
          <a:ext cx="9291215" cy="136642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Customize ICU Leadership Presentation on Improving Emotional Health – slides 1 – 11:</a:t>
          </a:r>
        </a:p>
      </dsp:txBody>
      <dsp:txXfrm>
        <a:off x="0" y="2082627"/>
        <a:ext cx="9291215" cy="737871"/>
      </dsp:txXfrm>
    </dsp:sp>
    <dsp:sp modelId="{2B5BF750-E026-4D36-96D2-942E49983C7D}">
      <dsp:nvSpPr>
        <dsp:cNvPr id="0" name=""/>
        <dsp:cNvSpPr/>
      </dsp:nvSpPr>
      <dsp:spPr>
        <a:xfrm>
          <a:off x="4536" y="2793170"/>
          <a:ext cx="3094047" cy="62855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a:t>Meet with CEO and other senior leaders</a:t>
          </a:r>
        </a:p>
      </dsp:txBody>
      <dsp:txXfrm>
        <a:off x="4536" y="2793170"/>
        <a:ext cx="3094047" cy="628557"/>
      </dsp:txXfrm>
    </dsp:sp>
    <dsp:sp modelId="{70E5BA84-89D4-4DCE-8BC1-ADF1D41B057B}">
      <dsp:nvSpPr>
        <dsp:cNvPr id="0" name=""/>
        <dsp:cNvSpPr/>
      </dsp:nvSpPr>
      <dsp:spPr>
        <a:xfrm>
          <a:off x="3098583" y="2793170"/>
          <a:ext cx="3094047" cy="62855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a:t>Meet with managers/supervisors</a:t>
          </a:r>
        </a:p>
      </dsp:txBody>
      <dsp:txXfrm>
        <a:off x="3098583" y="2793170"/>
        <a:ext cx="3094047" cy="628557"/>
      </dsp:txXfrm>
    </dsp:sp>
    <dsp:sp modelId="{176F8EFB-AB54-426C-8975-2F4D8599D471}">
      <dsp:nvSpPr>
        <dsp:cNvPr id="0" name=""/>
        <dsp:cNvSpPr/>
      </dsp:nvSpPr>
      <dsp:spPr>
        <a:xfrm>
          <a:off x="6192631" y="2793170"/>
          <a:ext cx="3094047" cy="62855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a:t>Other stakeholder groups, e.g. retail executives</a:t>
          </a:r>
        </a:p>
      </dsp:txBody>
      <dsp:txXfrm>
        <a:off x="6192631" y="2793170"/>
        <a:ext cx="3094047" cy="628557"/>
      </dsp:txXfrm>
    </dsp:sp>
    <dsp:sp modelId="{E2E7A3E2-7BE4-4A60-B659-6D27F67324FF}">
      <dsp:nvSpPr>
        <dsp:cNvPr id="0" name=""/>
        <dsp:cNvSpPr/>
      </dsp:nvSpPr>
      <dsp:spPr>
        <a:xfrm rot="10800000">
          <a:off x="0" y="1555"/>
          <a:ext cx="9291215" cy="2101568"/>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Elicit support from senior management about removing mental health stigma within the organization so it becomes part of firm’s culture and values.</a:t>
          </a:r>
        </a:p>
      </dsp:txBody>
      <dsp:txXfrm rot="10800000">
        <a:off x="0" y="1555"/>
        <a:ext cx="9291215" cy="13655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FA5C6D-FAC0-4F9C-B573-AAE6D91F6AA6}">
      <dsp:nvSpPr>
        <dsp:cNvPr id="0" name=""/>
        <dsp:cNvSpPr/>
      </dsp:nvSpPr>
      <dsp:spPr>
        <a:xfrm>
          <a:off x="1551630" y="659769"/>
          <a:ext cx="1237675" cy="72"/>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F997452-2085-4BF7-9549-E650E7A2B768}">
      <dsp:nvSpPr>
        <dsp:cNvPr id="0" name=""/>
        <dsp:cNvSpPr/>
      </dsp:nvSpPr>
      <dsp:spPr>
        <a:xfrm>
          <a:off x="2863566" y="555840"/>
          <a:ext cx="142332" cy="267337"/>
        </a:xfrm>
        <a:prstGeom prst="chevron">
          <a:avLst>
            <a:gd name="adj" fmla="val 9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71AA6CA-81EA-4B2B-A21A-22136BD295CF}">
      <dsp:nvSpPr>
        <dsp:cNvPr id="0" name=""/>
        <dsp:cNvSpPr/>
      </dsp:nvSpPr>
      <dsp:spPr>
        <a:xfrm>
          <a:off x="737116" y="0"/>
          <a:ext cx="1319610" cy="1319610"/>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51208" tIns="51208" rIns="51208" bIns="51208" numCol="1" spcCol="1270" anchor="ctr" anchorCtr="0">
          <a:noAutofit/>
        </a:bodyPr>
        <a:lstStyle/>
        <a:p>
          <a:pPr marL="0" lvl="0" indent="0" algn="ctr" defTabSz="2578100">
            <a:lnSpc>
              <a:spcPct val="90000"/>
            </a:lnSpc>
            <a:spcBef>
              <a:spcPct val="0"/>
            </a:spcBef>
            <a:spcAft>
              <a:spcPct val="35000"/>
            </a:spcAft>
            <a:buNone/>
          </a:pPr>
          <a:r>
            <a:rPr lang="en-US" sz="5800" kern="1200"/>
            <a:t>1</a:t>
          </a:r>
        </a:p>
      </dsp:txBody>
      <dsp:txXfrm>
        <a:off x="930368" y="193252"/>
        <a:ext cx="933106" cy="933106"/>
      </dsp:txXfrm>
    </dsp:sp>
    <dsp:sp modelId="{7D685B7B-B630-4025-9CF6-0E0DEDECC51F}">
      <dsp:nvSpPr>
        <dsp:cNvPr id="0" name=""/>
        <dsp:cNvSpPr/>
      </dsp:nvSpPr>
      <dsp:spPr>
        <a:xfrm>
          <a:off x="4536" y="1485210"/>
          <a:ext cx="2784769" cy="1639343"/>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9666" tIns="165100" rIns="219666" bIns="165100" numCol="1" spcCol="1270" anchor="t" anchorCtr="0">
          <a:noAutofit/>
        </a:bodyPr>
        <a:lstStyle/>
        <a:p>
          <a:pPr marL="0" lvl="0" indent="0" algn="ctr" defTabSz="622300">
            <a:lnSpc>
              <a:spcPct val="90000"/>
            </a:lnSpc>
            <a:spcBef>
              <a:spcPct val="0"/>
            </a:spcBef>
            <a:spcAft>
              <a:spcPct val="35000"/>
            </a:spcAft>
            <a:buNone/>
          </a:pPr>
          <a:r>
            <a:rPr lang="en-US" sz="1400" kern="1200" dirty="0"/>
            <a:t>Visit the Center of Mental Health website to familiarize yourself with the ICU program overview and available resources</a:t>
          </a:r>
        </a:p>
      </dsp:txBody>
      <dsp:txXfrm>
        <a:off x="4536" y="1813079"/>
        <a:ext cx="2784769" cy="1311474"/>
      </dsp:txXfrm>
    </dsp:sp>
    <dsp:sp modelId="{DB43F1C5-A87D-49DC-A5FF-42908BFDFA26}">
      <dsp:nvSpPr>
        <dsp:cNvPr id="0" name=""/>
        <dsp:cNvSpPr/>
      </dsp:nvSpPr>
      <dsp:spPr>
        <a:xfrm>
          <a:off x="3098724" y="659769"/>
          <a:ext cx="2784769" cy="7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8F1E214-2ACF-4F4E-B81B-8B35835376A7}">
      <dsp:nvSpPr>
        <dsp:cNvPr id="0" name=""/>
        <dsp:cNvSpPr/>
      </dsp:nvSpPr>
      <dsp:spPr>
        <a:xfrm>
          <a:off x="5957754" y="555840"/>
          <a:ext cx="142332" cy="267337"/>
        </a:xfrm>
        <a:prstGeom prst="chevron">
          <a:avLst>
            <a:gd name="adj" fmla="val 9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2A4AA05-C732-4C80-A17F-F0AB7FB366D5}">
      <dsp:nvSpPr>
        <dsp:cNvPr id="0" name=""/>
        <dsp:cNvSpPr/>
      </dsp:nvSpPr>
      <dsp:spPr>
        <a:xfrm>
          <a:off x="3831304" y="0"/>
          <a:ext cx="1319610" cy="1319610"/>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51208" tIns="51208" rIns="51208" bIns="51208" numCol="1" spcCol="1270" anchor="ctr" anchorCtr="0">
          <a:noAutofit/>
        </a:bodyPr>
        <a:lstStyle/>
        <a:p>
          <a:pPr marL="0" lvl="0" indent="0" algn="ctr" defTabSz="2578100">
            <a:lnSpc>
              <a:spcPct val="90000"/>
            </a:lnSpc>
            <a:spcBef>
              <a:spcPct val="0"/>
            </a:spcBef>
            <a:spcAft>
              <a:spcPct val="35000"/>
            </a:spcAft>
            <a:buNone/>
          </a:pPr>
          <a:r>
            <a:rPr lang="en-US" sz="5800" kern="1200"/>
            <a:t>2</a:t>
          </a:r>
        </a:p>
      </dsp:txBody>
      <dsp:txXfrm>
        <a:off x="4024556" y="193252"/>
        <a:ext cx="933106" cy="933106"/>
      </dsp:txXfrm>
    </dsp:sp>
    <dsp:sp modelId="{AEA98979-6BB0-49FD-9DEE-36AFB37F75BF}">
      <dsp:nvSpPr>
        <dsp:cNvPr id="0" name=""/>
        <dsp:cNvSpPr/>
      </dsp:nvSpPr>
      <dsp:spPr>
        <a:xfrm>
          <a:off x="3098724" y="1485210"/>
          <a:ext cx="2784769" cy="1639343"/>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9666" tIns="165100" rIns="219666" bIns="165100" numCol="1" spcCol="1270" anchor="t" anchorCtr="0">
          <a:noAutofit/>
        </a:bodyPr>
        <a:lstStyle/>
        <a:p>
          <a:pPr marL="0" lvl="0" indent="0" algn="ctr" defTabSz="666750">
            <a:lnSpc>
              <a:spcPct val="90000"/>
            </a:lnSpc>
            <a:spcBef>
              <a:spcPct val="0"/>
            </a:spcBef>
            <a:spcAft>
              <a:spcPct val="35000"/>
            </a:spcAft>
            <a:buNone/>
          </a:pPr>
          <a:r>
            <a:rPr lang="en-US" sz="1500" kern="1200" dirty="0"/>
            <a:t>Create comprehensive list of mental health benefits and resources within your bank; </a:t>
          </a:r>
          <a:r>
            <a:rPr lang="en-US" sz="1500" i="1" kern="1200" dirty="0"/>
            <a:t>VBA Benefits Corp. will provide initial list </a:t>
          </a:r>
        </a:p>
      </dsp:txBody>
      <dsp:txXfrm>
        <a:off x="3098724" y="1813079"/>
        <a:ext cx="2784769" cy="1311474"/>
      </dsp:txXfrm>
    </dsp:sp>
    <dsp:sp modelId="{3AB1469E-C40A-400D-BCAC-EEBB4AA180E2}">
      <dsp:nvSpPr>
        <dsp:cNvPr id="0" name=""/>
        <dsp:cNvSpPr/>
      </dsp:nvSpPr>
      <dsp:spPr>
        <a:xfrm>
          <a:off x="6192913" y="659769"/>
          <a:ext cx="1392384" cy="7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CAB2246-4E7A-4DCD-96EE-AE9FBF8FF533}">
      <dsp:nvSpPr>
        <dsp:cNvPr id="0" name=""/>
        <dsp:cNvSpPr/>
      </dsp:nvSpPr>
      <dsp:spPr>
        <a:xfrm>
          <a:off x="6925492" y="0"/>
          <a:ext cx="1319610" cy="1319610"/>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51208" tIns="51208" rIns="51208" bIns="51208" numCol="1" spcCol="1270" anchor="ctr" anchorCtr="0">
          <a:noAutofit/>
        </a:bodyPr>
        <a:lstStyle/>
        <a:p>
          <a:pPr marL="0" lvl="0" indent="0" algn="ctr" defTabSz="2578100">
            <a:lnSpc>
              <a:spcPct val="90000"/>
            </a:lnSpc>
            <a:spcBef>
              <a:spcPct val="0"/>
            </a:spcBef>
            <a:spcAft>
              <a:spcPct val="35000"/>
            </a:spcAft>
            <a:buNone/>
          </a:pPr>
          <a:r>
            <a:rPr lang="en-US" sz="5800" kern="1200"/>
            <a:t>3</a:t>
          </a:r>
        </a:p>
      </dsp:txBody>
      <dsp:txXfrm>
        <a:off x="7118744" y="193252"/>
        <a:ext cx="933106" cy="933106"/>
      </dsp:txXfrm>
    </dsp:sp>
    <dsp:sp modelId="{8B91D02E-B3FF-490C-A23F-B658B8DAD02C}">
      <dsp:nvSpPr>
        <dsp:cNvPr id="0" name=""/>
        <dsp:cNvSpPr/>
      </dsp:nvSpPr>
      <dsp:spPr>
        <a:xfrm>
          <a:off x="6192913" y="1485210"/>
          <a:ext cx="2784769" cy="1639343"/>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9666" tIns="165100" rIns="219666" bIns="165100" numCol="1" spcCol="1270" anchor="t" anchorCtr="0">
          <a:noAutofit/>
        </a:bodyPr>
        <a:lstStyle/>
        <a:p>
          <a:pPr marL="0" lvl="0" indent="0" algn="ctr" defTabSz="666750">
            <a:lnSpc>
              <a:spcPct val="90000"/>
            </a:lnSpc>
            <a:spcBef>
              <a:spcPct val="0"/>
            </a:spcBef>
            <a:spcAft>
              <a:spcPct val="35000"/>
            </a:spcAft>
            <a:buNone/>
          </a:pPr>
          <a:r>
            <a:rPr lang="en-US" sz="1500" kern="1200" dirty="0"/>
            <a:t>Meet with bank stakeholders to introduce ICU program and solicit support using customized presentation template</a:t>
          </a:r>
        </a:p>
      </dsp:txBody>
      <dsp:txXfrm>
        <a:off x="6192913" y="1813079"/>
        <a:ext cx="2784769" cy="1311474"/>
      </dsp:txXfrm>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3ED8F76-6731-4FE7-A8BC-5F18884A80A3}" type="datetimeFigureOut">
              <a:rPr lang="en-US" smtClean="0"/>
              <a:t>2/24/2021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9B3AA72-6D73-466E-AB5A-A22D94EA7681}" type="slidenum">
              <a:rPr lang="en-US" smtClean="0"/>
              <a:t>‹#›</a:t>
            </a:fld>
            <a:endParaRPr lang="en-US"/>
          </a:p>
        </p:txBody>
      </p:sp>
    </p:spTree>
    <p:extLst>
      <p:ext uri="{BB962C8B-B14F-4D97-AF65-F5344CB8AC3E}">
        <p14:creationId xmlns:p14="http://schemas.microsoft.com/office/powerpoint/2010/main" val="3295151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B3AA72-6D73-466E-AB5A-A22D94EA7681}" type="slidenum">
              <a:rPr lang="en-US" smtClean="0"/>
              <a:t>3</a:t>
            </a:fld>
            <a:endParaRPr lang="en-US"/>
          </a:p>
        </p:txBody>
      </p:sp>
    </p:spTree>
    <p:extLst>
      <p:ext uri="{BB962C8B-B14F-4D97-AF65-F5344CB8AC3E}">
        <p14:creationId xmlns:p14="http://schemas.microsoft.com/office/powerpoint/2010/main" val="36327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B3AA72-6D73-466E-AB5A-A22D94EA7681}" type="slidenum">
              <a:rPr lang="en-US" smtClean="0"/>
              <a:t>5</a:t>
            </a:fld>
            <a:endParaRPr lang="en-US"/>
          </a:p>
        </p:txBody>
      </p:sp>
    </p:spTree>
    <p:extLst>
      <p:ext uri="{BB962C8B-B14F-4D97-AF65-F5344CB8AC3E}">
        <p14:creationId xmlns:p14="http://schemas.microsoft.com/office/powerpoint/2010/main" val="2644220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The ICU Program is an awareness campaign for the workplace, designed to decrease the stigma associated with the topic of mental health and foster a workplace culture that supports emotional health. </a:t>
            </a:r>
            <a:r>
              <a:rPr lang="en-US" sz="1200" b="0" i="0" kern="1200" dirty="0">
                <a:solidFill>
                  <a:schemeClr val="tx1"/>
                </a:solidFill>
                <a:effectLst/>
                <a:latin typeface="+mn-lt"/>
                <a:ea typeface="+mn-ea"/>
                <a:cs typeface="+mn-cs"/>
              </a:rPr>
              <a:t>The ICU Program points out that just as people with a physical injury or illness may require help through an Intensive Care Unit, people with a psychological/emotional injury or illness may also require help from one another. Thus, “ICU” becomes “I See You.”</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A9B3AA72-6D73-466E-AB5A-A22D94EA7681}" type="slidenum">
              <a:rPr lang="en-US" smtClean="0"/>
              <a:t>6</a:t>
            </a:fld>
            <a:endParaRPr lang="en-US"/>
          </a:p>
        </p:txBody>
      </p:sp>
    </p:spTree>
    <p:extLst>
      <p:ext uri="{BB962C8B-B14F-4D97-AF65-F5344CB8AC3E}">
        <p14:creationId xmlns:p14="http://schemas.microsoft.com/office/powerpoint/2010/main" val="249351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The core component of the ICU Program is a five-minute video that teaches employees about emotional health and how to appropriately connect with distressed peers at the workplace who may need support. Through the ICU Program’s message, we can encourage people in emotional distress to reach out for help and return more quickly to health and productivity. By following these steps, your organization can foster a supportive workplace culture where everyone can play a part in improving emotional health.</a:t>
            </a:r>
            <a:r>
              <a:rPr lang="en-US" dirty="0"/>
              <a:t> The ICU Program is designed to be used in tandem with your company’s existing mental health and wellness programs—it does not replace them. </a:t>
            </a:r>
          </a:p>
        </p:txBody>
      </p:sp>
      <p:sp>
        <p:nvSpPr>
          <p:cNvPr id="4" name="Slide Number Placeholder 3"/>
          <p:cNvSpPr>
            <a:spLocks noGrp="1"/>
          </p:cNvSpPr>
          <p:nvPr>
            <p:ph type="sldNum" sz="quarter" idx="5"/>
          </p:nvPr>
        </p:nvSpPr>
        <p:spPr/>
        <p:txBody>
          <a:bodyPr/>
          <a:lstStyle/>
          <a:p>
            <a:fld id="{A9B3AA72-6D73-466E-AB5A-A22D94EA7681}" type="slidenum">
              <a:rPr lang="en-US" smtClean="0"/>
              <a:t>7</a:t>
            </a:fld>
            <a:endParaRPr lang="en-US"/>
          </a:p>
        </p:txBody>
      </p:sp>
    </p:spTree>
    <p:extLst>
      <p:ext uri="{BB962C8B-B14F-4D97-AF65-F5344CB8AC3E}">
        <p14:creationId xmlns:p14="http://schemas.microsoft.com/office/powerpoint/2010/main" val="557177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will want to tailor the messages of the ICU Program and use the video as a vehicle for increasing awareness of the tools and programs available to employees and their families, such as EAPs and mental health and substance use disorder services, among other health programs. </a:t>
            </a:r>
          </a:p>
        </p:txBody>
      </p:sp>
      <p:sp>
        <p:nvSpPr>
          <p:cNvPr id="4" name="Slide Number Placeholder 3"/>
          <p:cNvSpPr>
            <a:spLocks noGrp="1"/>
          </p:cNvSpPr>
          <p:nvPr>
            <p:ph type="sldNum" sz="quarter" idx="5"/>
          </p:nvPr>
        </p:nvSpPr>
        <p:spPr/>
        <p:txBody>
          <a:bodyPr/>
          <a:lstStyle/>
          <a:p>
            <a:fld id="{A9B3AA72-6D73-466E-AB5A-A22D94EA7681}" type="slidenum">
              <a:rPr lang="en-US" smtClean="0"/>
              <a:t>9</a:t>
            </a:fld>
            <a:endParaRPr lang="en-US"/>
          </a:p>
        </p:txBody>
      </p:sp>
    </p:spTree>
    <p:extLst>
      <p:ext uri="{BB962C8B-B14F-4D97-AF65-F5344CB8AC3E}">
        <p14:creationId xmlns:p14="http://schemas.microsoft.com/office/powerpoint/2010/main" val="2349767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CEO and other top-level management provide a face to the organization’s culture and how the vision of an organization is upheld in the workplace. Eliciting visible support at this level </a:t>
            </a:r>
            <a:r>
              <a:rPr lang="en-US" b="1" u="sng" dirty="0"/>
              <a:t>gives the ICU Program’s message added credibility</a:t>
            </a:r>
            <a:r>
              <a:rPr lang="en-US" b="0" u="none" dirty="0"/>
              <a:t>. </a:t>
            </a:r>
            <a:r>
              <a:rPr lang="en-US" sz="1200" b="1" i="0" u="none" strike="noStrike" kern="1200" baseline="0" dirty="0">
                <a:solidFill>
                  <a:schemeClr val="tx1"/>
                </a:solidFill>
                <a:latin typeface="+mn-lt"/>
                <a:ea typeface="+mn-ea"/>
                <a:cs typeface="+mn-cs"/>
              </a:rPr>
              <a:t>Managers/Supervisors:  different places have already </a:t>
            </a:r>
            <a:r>
              <a:rPr lang="en-US" sz="1200" b="1" i="0" u="none" strike="noStrike" kern="1200" baseline="0" dirty="0" err="1">
                <a:solidFill>
                  <a:schemeClr val="tx1"/>
                </a:solidFill>
                <a:latin typeface="+mn-lt"/>
                <a:ea typeface="+mn-ea"/>
                <a:cs typeface="+mn-cs"/>
              </a:rPr>
              <a:t>taled</a:t>
            </a:r>
            <a:r>
              <a:rPr lang="en-US" sz="1200" b="1" i="0" u="none" strike="noStrike" kern="1200" baseline="0" dirty="0">
                <a:solidFill>
                  <a:schemeClr val="tx1"/>
                </a:solidFill>
                <a:latin typeface="+mn-lt"/>
                <a:ea typeface="+mn-ea"/>
                <a:cs typeface="+mn-cs"/>
              </a:rPr>
              <a:t> about mental health – designed to give you road map</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Managers and supervisors often are the first to hear of or witness emotional distress in team members and are looked to as having answers. Equip managers and supervisors with the knowledge of the resources you will highlight—prior to delivering the ICU video—so they can be prepared, play a supportive role, and reinforce the message.</a:t>
            </a:r>
            <a:endParaRPr lang="en-US" dirty="0"/>
          </a:p>
          <a:p>
            <a:endParaRPr lang="en-US" dirty="0"/>
          </a:p>
        </p:txBody>
      </p:sp>
      <p:sp>
        <p:nvSpPr>
          <p:cNvPr id="4" name="Slide Number Placeholder 3"/>
          <p:cNvSpPr>
            <a:spLocks noGrp="1"/>
          </p:cNvSpPr>
          <p:nvPr>
            <p:ph type="sldNum" sz="quarter" idx="5"/>
          </p:nvPr>
        </p:nvSpPr>
        <p:spPr/>
        <p:txBody>
          <a:bodyPr/>
          <a:lstStyle/>
          <a:p>
            <a:fld id="{A9B3AA72-6D73-466E-AB5A-A22D94EA7681}" type="slidenum">
              <a:rPr lang="en-US" smtClean="0"/>
              <a:t>10</a:t>
            </a:fld>
            <a:endParaRPr lang="en-US"/>
          </a:p>
        </p:txBody>
      </p:sp>
    </p:spTree>
    <p:extLst>
      <p:ext uri="{BB962C8B-B14F-4D97-AF65-F5344CB8AC3E}">
        <p14:creationId xmlns:p14="http://schemas.microsoft.com/office/powerpoint/2010/main" val="1255447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B3AA72-6D73-466E-AB5A-A22D94EA7681}" type="slidenum">
              <a:rPr lang="en-US" smtClean="0"/>
              <a:t>11</a:t>
            </a:fld>
            <a:endParaRPr lang="en-US"/>
          </a:p>
        </p:txBody>
      </p:sp>
    </p:spTree>
    <p:extLst>
      <p:ext uri="{BB962C8B-B14F-4D97-AF65-F5344CB8AC3E}">
        <p14:creationId xmlns:p14="http://schemas.microsoft.com/office/powerpoint/2010/main" val="3601390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2/24/2021</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bg>
      <p:bgPr>
        <a:blipFill dpi="0" rotWithShape="1">
          <a:blip r:embed="rId2" cstate="hq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788" y="916618"/>
            <a:ext cx="8314721" cy="690563"/>
          </a:xfrm>
        </p:spPr>
        <p:txBody>
          <a:bodyPr anchor="t"/>
          <a:lstStyle/>
          <a:p>
            <a:r>
              <a:rPr lang="en-US" dirty="0"/>
              <a:t>Click to edit Master title style</a:t>
            </a:r>
          </a:p>
        </p:txBody>
      </p:sp>
      <p:sp>
        <p:nvSpPr>
          <p:cNvPr id="3" name="Content Placeholder 2"/>
          <p:cNvSpPr>
            <a:spLocks noGrp="1"/>
          </p:cNvSpPr>
          <p:nvPr>
            <p:ph idx="1"/>
          </p:nvPr>
        </p:nvSpPr>
        <p:spPr>
          <a:xfrm>
            <a:off x="765788" y="1828801"/>
            <a:ext cx="8314721" cy="4643621"/>
          </a:xfrm>
        </p:spPr>
        <p:txBody>
          <a:bodyPr/>
          <a:lstStyle>
            <a:lvl1pPr marL="6351" indent="0">
              <a:tabLst/>
              <a:defRPr/>
            </a:lvl1pPr>
            <a:lvl3pPr>
              <a:spcBef>
                <a:spcPts val="1145"/>
              </a:spcBef>
              <a:defRPr/>
            </a:lvl3pPr>
            <a:lvl4pPr>
              <a:spcBef>
                <a:spcPts val="1145"/>
              </a:spcBef>
              <a:defRPr/>
            </a:lvl4pPr>
            <a:lvl5pPr marL="1752514" indent="-230706">
              <a:spcBef>
                <a:spcPts val="1145"/>
              </a:spcBef>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10"/>
          </p:nvPr>
        </p:nvSpPr>
        <p:spPr/>
        <p:txBody>
          <a:bodyPr/>
          <a:lstStyle>
            <a:lvl1pPr>
              <a:defRPr>
                <a:solidFill>
                  <a:schemeClr val="tx1"/>
                </a:solidFill>
              </a:defRPr>
            </a:lvl1pPr>
          </a:lstStyle>
          <a:p>
            <a:fld id="{1A405E7D-94DA-49BD-BCA1-24437756CCF6}" type="slidenum">
              <a:rPr lang="en-US" altLang="en-US" smtClean="0"/>
              <a:pPr/>
              <a:t>‹#›</a:t>
            </a:fld>
            <a:endParaRPr lang="en-US" altLang="en-US" dirty="0"/>
          </a:p>
        </p:txBody>
      </p:sp>
      <p:sp>
        <p:nvSpPr>
          <p:cNvPr id="7" name="Content Placeholder 6">
            <a:extLst>
              <a:ext uri="{FF2B5EF4-FFF2-40B4-BE49-F238E27FC236}">
                <a16:creationId xmlns:a16="http://schemas.microsoft.com/office/drawing/2014/main" id="{8F29F82C-E087-EF43-9326-E8F7B8C8FC45}"/>
              </a:ext>
            </a:extLst>
          </p:cNvPr>
          <p:cNvSpPr>
            <a:spLocks noGrp="1"/>
          </p:cNvSpPr>
          <p:nvPr>
            <p:ph sz="quarter" idx="11"/>
          </p:nvPr>
        </p:nvSpPr>
        <p:spPr>
          <a:xfrm>
            <a:off x="9731023" y="916519"/>
            <a:ext cx="2201333" cy="5439833"/>
          </a:xfrm>
        </p:spPr>
        <p:txBody>
          <a:bodyPr/>
          <a:lstStyle>
            <a:lvl1pPr>
              <a:defRPr sz="16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4897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2/24/2021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2/24/2021</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8" Type="http://schemas.openxmlformats.org/officeDocument/2006/relationships/hyperlink" Target="http://workplacementalhealth.org/Employer-Resources/ICU" TargetMode="Externa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workplacementalhealth.org/Employer-Resources/IC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workplacementalhealth.org/Employer-Resources/IC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F8454B2E-D2DB-42C2-A224-BCEC47B86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8B61146-1CF0-40E1-B66E-C22BD920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F3DF6893-C717-4489-811F-3A8B35137616}"/>
              </a:ext>
            </a:extLst>
          </p:cNvPr>
          <p:cNvSpPr>
            <a:spLocks noGrp="1"/>
          </p:cNvSpPr>
          <p:nvPr>
            <p:ph type="ctrTitle"/>
          </p:nvPr>
        </p:nvSpPr>
        <p:spPr>
          <a:xfrm>
            <a:off x="1759504" y="1916338"/>
            <a:ext cx="9089865" cy="1981388"/>
          </a:xfrm>
        </p:spPr>
        <p:txBody>
          <a:bodyPr anchor="b">
            <a:normAutofit/>
          </a:bodyPr>
          <a:lstStyle/>
          <a:p>
            <a:r>
              <a:rPr lang="en-US" sz="4000" dirty="0"/>
              <a:t>Removing the Stigma of Mental Health program launch</a:t>
            </a:r>
          </a:p>
        </p:txBody>
      </p:sp>
      <p:sp>
        <p:nvSpPr>
          <p:cNvPr id="4" name="Subtitle 3">
            <a:extLst>
              <a:ext uri="{FF2B5EF4-FFF2-40B4-BE49-F238E27FC236}">
                <a16:creationId xmlns:a16="http://schemas.microsoft.com/office/drawing/2014/main" id="{BE48A585-CD0B-41A4-922D-6B538A0D3E00}"/>
              </a:ext>
            </a:extLst>
          </p:cNvPr>
          <p:cNvSpPr>
            <a:spLocks noGrp="1"/>
          </p:cNvSpPr>
          <p:nvPr>
            <p:ph type="subTitle" idx="1"/>
          </p:nvPr>
        </p:nvSpPr>
        <p:spPr>
          <a:xfrm>
            <a:off x="1964988" y="4941662"/>
            <a:ext cx="9089864" cy="977621"/>
          </a:xfrm>
        </p:spPr>
        <p:txBody>
          <a:bodyPr>
            <a:normAutofit/>
          </a:bodyPr>
          <a:lstStyle/>
          <a:p>
            <a:pPr algn="l"/>
            <a:r>
              <a:rPr lang="en-US" sz="2400" dirty="0"/>
              <a:t>February 16, 2021</a:t>
            </a:r>
          </a:p>
        </p:txBody>
      </p:sp>
      <p:cxnSp>
        <p:nvCxnSpPr>
          <p:cNvPr id="30" name="Straight Connector 29">
            <a:extLst>
              <a:ext uri="{FF2B5EF4-FFF2-40B4-BE49-F238E27FC236}">
                <a16:creationId xmlns:a16="http://schemas.microsoft.com/office/drawing/2014/main" id="{7AE5065C-30A9-480A-9E93-74CC149029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018211" y="4768183"/>
            <a:ext cx="8401527" cy="0"/>
          </a:xfrm>
          <a:prstGeom prst="line">
            <a:avLst/>
          </a:prstGeom>
          <a:ln w="38100"/>
        </p:spPr>
        <p:style>
          <a:lnRef idx="3">
            <a:schemeClr val="accent1"/>
          </a:lnRef>
          <a:fillRef idx="0">
            <a:schemeClr val="accent1"/>
          </a:fillRef>
          <a:effectRef idx="2">
            <a:schemeClr val="accent1"/>
          </a:effectRef>
          <a:fontRef idx="minor">
            <a:schemeClr val="tx1"/>
          </a:fontRef>
        </p:style>
      </p:cxnSp>
      <p:pic>
        <p:nvPicPr>
          <p:cNvPr id="32" name="Picture 31">
            <a:extLst>
              <a:ext uri="{FF2B5EF4-FFF2-40B4-BE49-F238E27FC236}">
                <a16:creationId xmlns:a16="http://schemas.microsoft.com/office/drawing/2014/main" id="{32F83421-27F5-45DC-A0C2-B4B3592FD8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pic>
        <p:nvPicPr>
          <p:cNvPr id="8" name="Picture 7">
            <a:extLst>
              <a:ext uri="{FF2B5EF4-FFF2-40B4-BE49-F238E27FC236}">
                <a16:creationId xmlns:a16="http://schemas.microsoft.com/office/drawing/2014/main" id="{7C2619A6-ADE7-412D-8F9A-879C6299BCF1}"/>
              </a:ext>
            </a:extLst>
          </p:cNvPr>
          <p:cNvPicPr>
            <a:picLocks noChangeAspect="1"/>
          </p:cNvPicPr>
          <p:nvPr/>
        </p:nvPicPr>
        <p:blipFill>
          <a:blip r:embed="rId3"/>
          <a:stretch>
            <a:fillRect/>
          </a:stretch>
        </p:blipFill>
        <p:spPr>
          <a:xfrm>
            <a:off x="8327611" y="4963946"/>
            <a:ext cx="1899401" cy="462979"/>
          </a:xfrm>
          <a:prstGeom prst="rect">
            <a:avLst/>
          </a:prstGeom>
        </p:spPr>
      </p:pic>
    </p:spTree>
    <p:extLst>
      <p:ext uri="{BB962C8B-B14F-4D97-AF65-F5344CB8AC3E}">
        <p14:creationId xmlns:p14="http://schemas.microsoft.com/office/powerpoint/2010/main" val="4162309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D5F872-1473-4550-B7F6-58162789E21B}"/>
              </a:ext>
            </a:extLst>
          </p:cNvPr>
          <p:cNvSpPr>
            <a:spLocks noGrp="1"/>
          </p:cNvSpPr>
          <p:nvPr>
            <p:ph type="title"/>
          </p:nvPr>
        </p:nvSpPr>
        <p:spPr/>
        <p:txBody>
          <a:bodyPr/>
          <a:lstStyle/>
          <a:p>
            <a:r>
              <a:rPr lang="en-US" dirty="0"/>
              <a:t>Getting buy-in and building support for stakeholders</a:t>
            </a:r>
          </a:p>
        </p:txBody>
      </p:sp>
      <p:graphicFrame>
        <p:nvGraphicFramePr>
          <p:cNvPr id="8" name="Content Placeholder 4">
            <a:extLst>
              <a:ext uri="{FF2B5EF4-FFF2-40B4-BE49-F238E27FC236}">
                <a16:creationId xmlns:a16="http://schemas.microsoft.com/office/drawing/2014/main" id="{B6A34DC2-3E07-450A-9951-A0FAC2BDDEEB}"/>
              </a:ext>
            </a:extLst>
          </p:cNvPr>
          <p:cNvGraphicFramePr>
            <a:graphicFrameLocks noGrp="1"/>
          </p:cNvGraphicFramePr>
          <p:nvPr>
            <p:ph idx="1"/>
            <p:extLst>
              <p:ext uri="{D42A27DB-BD31-4B8C-83A1-F6EECF244321}">
                <p14:modId xmlns:p14="http://schemas.microsoft.com/office/powerpoint/2010/main" val="3105345038"/>
              </p:ext>
            </p:extLst>
          </p:nvPr>
        </p:nvGraphicFramePr>
        <p:xfrm>
          <a:off x="1451579" y="2015732"/>
          <a:ext cx="9291215" cy="3450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3">
            <a:extLst>
              <a:ext uri="{FF2B5EF4-FFF2-40B4-BE49-F238E27FC236}">
                <a16:creationId xmlns:a16="http://schemas.microsoft.com/office/drawing/2014/main" id="{170FD02D-A70E-4772-AB6D-F7A035373177}"/>
              </a:ext>
            </a:extLst>
          </p:cNvPr>
          <p:cNvSpPr txBox="1">
            <a:spLocks/>
          </p:cNvSpPr>
          <p:nvPr/>
        </p:nvSpPr>
        <p:spPr>
          <a:xfrm>
            <a:off x="11134362" y="5694038"/>
            <a:ext cx="811019" cy="503578"/>
          </a:xfrm>
          <a:prstGeom prst="rect">
            <a:avLst/>
          </a:prstGeom>
        </p:spPr>
        <p:txBody>
          <a:bodyPr vert="horz" lIns="91440" tIns="45720" rIns="91440" bIns="45720" rtlCol="0" anchor="t">
            <a:normAutofit/>
          </a:bodyP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90000"/>
              </a:lnSpc>
              <a:spcAft>
                <a:spcPts val="600"/>
              </a:spcAft>
            </a:pPr>
            <a:fld id="{1A405E7D-94DA-49BD-BCA1-24437756CCF6}" type="slidenum">
              <a:rPr lang="en-US" altLang="en-US" sz="2800" smtClean="0">
                <a:solidFill>
                  <a:schemeClr val="accent1"/>
                </a:solidFill>
              </a:rPr>
              <a:pPr>
                <a:lnSpc>
                  <a:spcPct val="90000"/>
                </a:lnSpc>
                <a:spcAft>
                  <a:spcPts val="600"/>
                </a:spcAft>
              </a:pPr>
              <a:t>10</a:t>
            </a:fld>
            <a:endParaRPr lang="en-US" altLang="en-US" sz="2800" dirty="0">
              <a:solidFill>
                <a:schemeClr val="accent1"/>
              </a:solidFill>
            </a:endParaRPr>
          </a:p>
        </p:txBody>
      </p:sp>
    </p:spTree>
    <p:extLst>
      <p:ext uri="{BB962C8B-B14F-4D97-AF65-F5344CB8AC3E}">
        <p14:creationId xmlns:p14="http://schemas.microsoft.com/office/powerpoint/2010/main" val="1255418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7C068-D75E-4DCF-A365-244D071CA882}"/>
              </a:ext>
            </a:extLst>
          </p:cNvPr>
          <p:cNvSpPr>
            <a:spLocks noGrp="1"/>
          </p:cNvSpPr>
          <p:nvPr>
            <p:ph type="title"/>
          </p:nvPr>
        </p:nvSpPr>
        <p:spPr>
          <a:xfrm>
            <a:off x="1451579" y="804519"/>
            <a:ext cx="9291215" cy="1049235"/>
          </a:xfrm>
        </p:spPr>
        <p:txBody>
          <a:bodyPr>
            <a:normAutofit/>
          </a:bodyPr>
          <a:lstStyle/>
          <a:p>
            <a:r>
              <a:rPr lang="en-US" dirty="0"/>
              <a:t>Next steps</a:t>
            </a:r>
          </a:p>
        </p:txBody>
      </p:sp>
      <p:graphicFrame>
        <p:nvGraphicFramePr>
          <p:cNvPr id="7" name="Content Placeholder 2">
            <a:extLst>
              <a:ext uri="{FF2B5EF4-FFF2-40B4-BE49-F238E27FC236}">
                <a16:creationId xmlns:a16="http://schemas.microsoft.com/office/drawing/2014/main" id="{8CF2DCFD-149C-40C0-9F48-57F796B5B11A}"/>
              </a:ext>
            </a:extLst>
          </p:cNvPr>
          <p:cNvGraphicFramePr>
            <a:graphicFrameLocks noGrp="1"/>
          </p:cNvGraphicFramePr>
          <p:nvPr>
            <p:ph idx="1"/>
            <p:extLst>
              <p:ext uri="{D42A27DB-BD31-4B8C-83A1-F6EECF244321}">
                <p14:modId xmlns:p14="http://schemas.microsoft.com/office/powerpoint/2010/main" val="2258805922"/>
              </p:ext>
            </p:extLst>
          </p:nvPr>
        </p:nvGraphicFramePr>
        <p:xfrm>
          <a:off x="1450975" y="2341209"/>
          <a:ext cx="9291638" cy="31245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7371316E-617D-4265-B578-CE5D19C83F33}"/>
              </a:ext>
            </a:extLst>
          </p:cNvPr>
          <p:cNvSpPr/>
          <p:nvPr/>
        </p:nvSpPr>
        <p:spPr>
          <a:xfrm>
            <a:off x="2743200" y="5630052"/>
            <a:ext cx="6914508" cy="369332"/>
          </a:xfrm>
          <a:prstGeom prst="rect">
            <a:avLst/>
          </a:prstGeom>
        </p:spPr>
        <p:txBody>
          <a:bodyPr wrap="square">
            <a:spAutoFit/>
          </a:bodyPr>
          <a:lstStyle/>
          <a:p>
            <a:pPr lvl="0"/>
            <a:r>
              <a:rPr lang="en-US" dirty="0">
                <a:hlinkClick r:id="rId8"/>
              </a:rPr>
              <a:t>http://workplacementalhealth.org/Employer-Resources/ICU</a:t>
            </a:r>
            <a:r>
              <a:rPr lang="en-US" dirty="0"/>
              <a:t> </a:t>
            </a:r>
          </a:p>
        </p:txBody>
      </p:sp>
      <p:sp>
        <p:nvSpPr>
          <p:cNvPr id="8" name="Slide Number Placeholder 3">
            <a:extLst>
              <a:ext uri="{FF2B5EF4-FFF2-40B4-BE49-F238E27FC236}">
                <a16:creationId xmlns:a16="http://schemas.microsoft.com/office/drawing/2014/main" id="{6586A4A2-6C2D-4AE9-ABBC-50F9C55A0916}"/>
              </a:ext>
            </a:extLst>
          </p:cNvPr>
          <p:cNvSpPr txBox="1">
            <a:spLocks/>
          </p:cNvSpPr>
          <p:nvPr/>
        </p:nvSpPr>
        <p:spPr>
          <a:xfrm>
            <a:off x="11134362" y="5694038"/>
            <a:ext cx="811019" cy="503578"/>
          </a:xfrm>
          <a:prstGeom prst="rect">
            <a:avLst/>
          </a:prstGeom>
        </p:spPr>
        <p:txBody>
          <a:bodyPr vert="horz" lIns="91440" tIns="45720" rIns="91440" bIns="45720" rtlCol="0" anchor="t">
            <a:normAutofit/>
          </a:bodyP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90000"/>
              </a:lnSpc>
              <a:spcAft>
                <a:spcPts val="600"/>
              </a:spcAft>
            </a:pPr>
            <a:fld id="{1A405E7D-94DA-49BD-BCA1-24437756CCF6}" type="slidenum">
              <a:rPr lang="en-US" altLang="en-US" sz="2800" smtClean="0">
                <a:solidFill>
                  <a:schemeClr val="accent1"/>
                </a:solidFill>
              </a:rPr>
              <a:pPr>
                <a:lnSpc>
                  <a:spcPct val="90000"/>
                </a:lnSpc>
                <a:spcAft>
                  <a:spcPts val="600"/>
                </a:spcAft>
              </a:pPr>
              <a:t>11</a:t>
            </a:fld>
            <a:endParaRPr lang="en-US" altLang="en-US" sz="2800" dirty="0">
              <a:solidFill>
                <a:schemeClr val="accent1"/>
              </a:solidFill>
            </a:endParaRPr>
          </a:p>
        </p:txBody>
      </p:sp>
    </p:spTree>
    <p:extLst>
      <p:ext uri="{BB962C8B-B14F-4D97-AF65-F5344CB8AC3E}">
        <p14:creationId xmlns:p14="http://schemas.microsoft.com/office/powerpoint/2010/main" val="1733297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305FD6-5766-4B03-BC5B-18D8C50F144F}"/>
              </a:ext>
            </a:extLst>
          </p:cNvPr>
          <p:cNvSpPr>
            <a:spLocks noGrp="1"/>
          </p:cNvSpPr>
          <p:nvPr>
            <p:ph type="title"/>
          </p:nvPr>
        </p:nvSpPr>
        <p:spPr>
          <a:xfrm>
            <a:off x="771418" y="1657275"/>
            <a:ext cx="5176332" cy="2781161"/>
          </a:xfrm>
        </p:spPr>
        <p:txBody>
          <a:bodyPr>
            <a:normAutofit/>
          </a:bodyPr>
          <a:lstStyle/>
          <a:p>
            <a:r>
              <a:rPr lang="en-US" sz="4000" dirty="0"/>
              <a:t>Q&amp;A</a:t>
            </a:r>
          </a:p>
        </p:txBody>
      </p:sp>
      <p:pic>
        <p:nvPicPr>
          <p:cNvPr id="9" name="Graphic 8" descr="Help">
            <a:extLst>
              <a:ext uri="{FF2B5EF4-FFF2-40B4-BE49-F238E27FC236}">
                <a16:creationId xmlns:a16="http://schemas.microsoft.com/office/drawing/2014/main" id="{4BE03B25-614B-40A3-A286-1A9F436BC3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44251" y="805583"/>
            <a:ext cx="4660762" cy="4660762"/>
          </a:xfrm>
          <a:prstGeom prst="rect">
            <a:avLst/>
          </a:prstGeom>
        </p:spPr>
      </p:pic>
      <p:sp>
        <p:nvSpPr>
          <p:cNvPr id="7" name="Slide Number Placeholder 3">
            <a:extLst>
              <a:ext uri="{FF2B5EF4-FFF2-40B4-BE49-F238E27FC236}">
                <a16:creationId xmlns:a16="http://schemas.microsoft.com/office/drawing/2014/main" id="{C0AC709B-93BA-4A39-9424-2F328E19140D}"/>
              </a:ext>
            </a:extLst>
          </p:cNvPr>
          <p:cNvSpPr txBox="1">
            <a:spLocks/>
          </p:cNvSpPr>
          <p:nvPr/>
        </p:nvSpPr>
        <p:spPr>
          <a:xfrm>
            <a:off x="11134362" y="5694038"/>
            <a:ext cx="811019" cy="503578"/>
          </a:xfrm>
          <a:prstGeom prst="rect">
            <a:avLst/>
          </a:prstGeom>
        </p:spPr>
        <p:txBody>
          <a:bodyPr vert="horz" lIns="91440" tIns="45720" rIns="91440" bIns="45720" rtlCol="0" anchor="t">
            <a:normAutofit/>
          </a:bodyP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90000"/>
              </a:lnSpc>
              <a:spcAft>
                <a:spcPts val="600"/>
              </a:spcAft>
            </a:pPr>
            <a:fld id="{1A405E7D-94DA-49BD-BCA1-24437756CCF6}" type="slidenum">
              <a:rPr lang="en-US" altLang="en-US" sz="2800" smtClean="0">
                <a:solidFill>
                  <a:schemeClr val="accent1"/>
                </a:solidFill>
              </a:rPr>
              <a:pPr>
                <a:lnSpc>
                  <a:spcPct val="90000"/>
                </a:lnSpc>
                <a:spcAft>
                  <a:spcPts val="600"/>
                </a:spcAft>
              </a:pPr>
              <a:t>12</a:t>
            </a:fld>
            <a:endParaRPr lang="en-US" altLang="en-US" sz="2800" dirty="0">
              <a:solidFill>
                <a:schemeClr val="accent1"/>
              </a:solidFill>
            </a:endParaRPr>
          </a:p>
        </p:txBody>
      </p:sp>
    </p:spTree>
    <p:extLst>
      <p:ext uri="{BB962C8B-B14F-4D97-AF65-F5344CB8AC3E}">
        <p14:creationId xmlns:p14="http://schemas.microsoft.com/office/powerpoint/2010/main" val="3629220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A3F00F-9B71-43D4-96CA-7CE4A9862EDD}"/>
              </a:ext>
            </a:extLst>
          </p:cNvPr>
          <p:cNvSpPr>
            <a:spLocks noGrp="1"/>
          </p:cNvSpPr>
          <p:nvPr>
            <p:ph type="title"/>
          </p:nvPr>
        </p:nvSpPr>
        <p:spPr/>
        <p:txBody>
          <a:bodyPr/>
          <a:lstStyle/>
          <a:p>
            <a:r>
              <a:rPr lang="en-US" dirty="0"/>
              <a:t>Appendix</a:t>
            </a:r>
          </a:p>
        </p:txBody>
      </p:sp>
      <p:sp>
        <p:nvSpPr>
          <p:cNvPr id="5" name="Text Placeholder 4">
            <a:extLst>
              <a:ext uri="{FF2B5EF4-FFF2-40B4-BE49-F238E27FC236}">
                <a16:creationId xmlns:a16="http://schemas.microsoft.com/office/drawing/2014/main" id="{DC6D8ACC-3E30-4423-BE56-A20056BDB29F}"/>
              </a:ext>
            </a:extLst>
          </p:cNvPr>
          <p:cNvSpPr>
            <a:spLocks noGrp="1"/>
          </p:cNvSpPr>
          <p:nvPr>
            <p:ph type="body" idx="1"/>
          </p:nvPr>
        </p:nvSpPr>
        <p:spPr/>
        <p:txBody>
          <a:bodyPr/>
          <a:lstStyle/>
          <a:p>
            <a:endParaRPr lang="en-US"/>
          </a:p>
        </p:txBody>
      </p:sp>
      <p:sp>
        <p:nvSpPr>
          <p:cNvPr id="6" name="Slide Number Placeholder 3">
            <a:extLst>
              <a:ext uri="{FF2B5EF4-FFF2-40B4-BE49-F238E27FC236}">
                <a16:creationId xmlns:a16="http://schemas.microsoft.com/office/drawing/2014/main" id="{53D4EBB6-4AA9-41F8-8017-FE2F598FDEC4}"/>
              </a:ext>
            </a:extLst>
          </p:cNvPr>
          <p:cNvSpPr txBox="1">
            <a:spLocks/>
          </p:cNvSpPr>
          <p:nvPr/>
        </p:nvSpPr>
        <p:spPr>
          <a:xfrm>
            <a:off x="11031620" y="5701830"/>
            <a:ext cx="811019" cy="503578"/>
          </a:xfrm>
          <a:prstGeom prst="rect">
            <a:avLst/>
          </a:prstGeom>
        </p:spPr>
        <p:txBody>
          <a:bodyPr vert="horz" lIns="91440" tIns="45720" rIns="91440" bIns="45720" rtlCol="0" anchor="t">
            <a:normAutofit/>
          </a:bodyP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90000"/>
              </a:lnSpc>
              <a:spcAft>
                <a:spcPts val="600"/>
              </a:spcAft>
            </a:pPr>
            <a:fld id="{1A405E7D-94DA-49BD-BCA1-24437756CCF6}" type="slidenum">
              <a:rPr lang="en-US" altLang="en-US" sz="2800" smtClean="0">
                <a:solidFill>
                  <a:schemeClr val="accent1"/>
                </a:solidFill>
              </a:rPr>
              <a:pPr>
                <a:lnSpc>
                  <a:spcPct val="90000"/>
                </a:lnSpc>
                <a:spcAft>
                  <a:spcPts val="600"/>
                </a:spcAft>
              </a:pPr>
              <a:t>13</a:t>
            </a:fld>
            <a:endParaRPr lang="en-US" altLang="en-US" sz="2800" dirty="0">
              <a:solidFill>
                <a:schemeClr val="accent1"/>
              </a:solidFill>
            </a:endParaRPr>
          </a:p>
        </p:txBody>
      </p:sp>
    </p:spTree>
    <p:extLst>
      <p:ext uri="{BB962C8B-B14F-4D97-AF65-F5344CB8AC3E}">
        <p14:creationId xmlns:p14="http://schemas.microsoft.com/office/powerpoint/2010/main" val="526317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BE585B39-3F91-4716-B99B-F2F8519F4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44" name="Picture 43">
            <a:extLst>
              <a:ext uri="{FF2B5EF4-FFF2-40B4-BE49-F238E27FC236}">
                <a16:creationId xmlns:a16="http://schemas.microsoft.com/office/drawing/2014/main" id="{4B1AA877-09FE-4988-B95D-729E4F2BC96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46" name="Straight Connector 45">
            <a:extLst>
              <a:ext uri="{FF2B5EF4-FFF2-40B4-BE49-F238E27FC236}">
                <a16:creationId xmlns:a16="http://schemas.microsoft.com/office/drawing/2014/main" id="{66034D98-8665-421D-8716-7748C50B97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673475" y="1563699"/>
            <a:ext cx="2858835" cy="3136055"/>
          </a:xfrm>
        </p:spPr>
        <p:txBody>
          <a:bodyPr vert="horz" lIns="91440" tIns="45720" rIns="91440" bIns="0" rtlCol="0" anchor="b">
            <a:normAutofit fontScale="90000"/>
          </a:bodyPr>
          <a:lstStyle/>
          <a:p>
            <a:br>
              <a:rPr lang="en-US" sz="3100" dirty="0"/>
            </a:br>
            <a:br>
              <a:rPr lang="en-US" sz="3100" dirty="0"/>
            </a:br>
            <a:br>
              <a:rPr lang="en-US" sz="3100" dirty="0"/>
            </a:br>
            <a:br>
              <a:rPr lang="en-US" sz="3100" dirty="0"/>
            </a:br>
            <a:br>
              <a:rPr lang="en-US" sz="3100" dirty="0"/>
            </a:br>
            <a:br>
              <a:rPr lang="en-US" sz="3100" dirty="0"/>
            </a:br>
            <a:br>
              <a:rPr lang="en-US" sz="3100" dirty="0"/>
            </a:br>
            <a:r>
              <a:rPr lang="en-US" sz="3100" dirty="0"/>
              <a:t>ICU Program:  </a:t>
            </a:r>
            <a:br>
              <a:rPr lang="en-US" sz="3100" dirty="0"/>
            </a:br>
            <a:r>
              <a:rPr lang="en-US" sz="3100" dirty="0"/>
              <a:t>Center for Workplace Mental Health</a:t>
            </a:r>
            <a:br>
              <a:rPr lang="en-US" sz="2300" dirty="0"/>
            </a:br>
            <a:br>
              <a:rPr lang="en-US" sz="2300" dirty="0"/>
            </a:br>
            <a:br>
              <a:rPr lang="en-US" sz="2300" dirty="0"/>
            </a:br>
            <a:endParaRPr lang="en-US" sz="2300" dirty="0"/>
          </a:p>
        </p:txBody>
      </p:sp>
      <p:grpSp>
        <p:nvGrpSpPr>
          <p:cNvPr id="48" name="Group 47">
            <a:extLst>
              <a:ext uri="{FF2B5EF4-FFF2-40B4-BE49-F238E27FC236}">
                <a16:creationId xmlns:a16="http://schemas.microsoft.com/office/drawing/2014/main" id="{03FE3FAE-3FE4-4302-910C-E2D0F0802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2237" y="482171"/>
            <a:ext cx="7560115" cy="5149101"/>
            <a:chOff x="632237" y="482171"/>
            <a:chExt cx="7560115" cy="5149101"/>
          </a:xfrm>
        </p:grpSpPr>
        <p:sp>
          <p:nvSpPr>
            <p:cNvPr id="49" name="Rectangle 48">
              <a:extLst>
                <a:ext uri="{FF2B5EF4-FFF2-40B4-BE49-F238E27FC236}">
                  <a16:creationId xmlns:a16="http://schemas.microsoft.com/office/drawing/2014/main" id="{8E3BABEF-3132-4483-AED3-70164A60D8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237" y="482171"/>
              <a:ext cx="7560115" cy="5149101"/>
            </a:xfrm>
            <a:prstGeom prst="rect">
              <a:avLst/>
            </a:prstGeom>
            <a:blipFill dpi="0" rotWithShape="1">
              <a:blip r:embed="rId3">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853536E-4C64-4E06-938D-7727E3BDEC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296" y="812507"/>
              <a:ext cx="692827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2" name="Rectangle 51">
            <a:extLst>
              <a:ext uri="{FF2B5EF4-FFF2-40B4-BE49-F238E27FC236}">
                <a16:creationId xmlns:a16="http://schemas.microsoft.com/office/drawing/2014/main" id="{D1BAF131-9538-4372-ADF0-24C22993C5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0920" y="1116345"/>
            <a:ext cx="3059898" cy="1850790"/>
          </a:xfrm>
          <a:prstGeom prst="rect">
            <a:avLst/>
          </a:prstGeom>
          <a:solidFill>
            <a:srgbClr val="FFFFFE"/>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1352913" y="1810719"/>
            <a:ext cx="2895307" cy="45601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0"/>
          </p:nvPr>
        </p:nvSpPr>
        <p:spPr>
          <a:xfrm>
            <a:off x="11126801" y="5621357"/>
            <a:ext cx="811019" cy="503579"/>
          </a:xfrm>
        </p:spPr>
        <p:txBody>
          <a:bodyPr vert="horz" lIns="91440" tIns="45720" rIns="91440" bIns="45720" rtlCol="0" anchor="t">
            <a:normAutofit/>
          </a:bodyPr>
          <a:lstStyle/>
          <a:p>
            <a:pPr>
              <a:lnSpc>
                <a:spcPct val="90000"/>
              </a:lnSpc>
              <a:spcAft>
                <a:spcPts val="600"/>
              </a:spcAft>
            </a:pPr>
            <a:fld id="{1A405E7D-94DA-49BD-BCA1-24437756CCF6}" type="slidenum">
              <a:rPr lang="en-US" altLang="en-US" sz="2800" smtClean="0">
                <a:solidFill>
                  <a:schemeClr val="accent1"/>
                </a:solidFill>
              </a:rPr>
              <a:pPr>
                <a:lnSpc>
                  <a:spcPct val="90000"/>
                </a:lnSpc>
                <a:spcAft>
                  <a:spcPts val="600"/>
                </a:spcAft>
              </a:pPr>
              <a:t>14</a:t>
            </a:fld>
            <a:endParaRPr lang="en-US" altLang="en-US" sz="2800">
              <a:solidFill>
                <a:schemeClr val="accent1"/>
              </a:solidFill>
            </a:endParaRPr>
          </a:p>
        </p:txBody>
      </p:sp>
      <p:sp>
        <p:nvSpPr>
          <p:cNvPr id="54" name="Rectangle 53">
            <a:extLst>
              <a:ext uri="{FF2B5EF4-FFF2-40B4-BE49-F238E27FC236}">
                <a16:creationId xmlns:a16="http://schemas.microsoft.com/office/drawing/2014/main" id="{FF16C5C8-DC67-4662-80B8-4317A303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1896" y="3131727"/>
            <a:ext cx="3058922" cy="185078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F7E954F3-DCCE-4A78-9F33-E619F038F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9615" y="1116344"/>
            <a:ext cx="3059898" cy="3866171"/>
          </a:xfrm>
          <a:prstGeom prst="rect">
            <a:avLst/>
          </a:prstGeom>
          <a:solidFill>
            <a:srgbClr val="FFFFFE"/>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p:cNvPicPr>
            <a:picLocks noGrp="1" noChangeAspect="1"/>
          </p:cNvPicPr>
          <p:nvPr>
            <p:ph idx="1"/>
          </p:nvPr>
        </p:nvPicPr>
        <p:blipFill>
          <a:blip r:embed="rId5"/>
          <a:stretch>
            <a:fillRect/>
          </a:stretch>
        </p:blipFill>
        <p:spPr>
          <a:xfrm>
            <a:off x="4330213" y="864495"/>
            <a:ext cx="3543361" cy="4303406"/>
          </a:xfrm>
          <a:prstGeom prst="rect">
            <a:avLst/>
          </a:prstGeom>
        </p:spPr>
      </p:pic>
    </p:spTree>
    <p:extLst>
      <p:ext uri="{BB962C8B-B14F-4D97-AF65-F5344CB8AC3E}">
        <p14:creationId xmlns:p14="http://schemas.microsoft.com/office/powerpoint/2010/main" val="2789564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216D9FD-860F-4F5C-8D9B-CE7002071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558AB1FF-9324-4DE4-9A78-6DDDD3AB5A94}"/>
              </a:ext>
            </a:extLst>
          </p:cNvPr>
          <p:cNvSpPr>
            <a:spLocks noGrp="1"/>
          </p:cNvSpPr>
          <p:nvPr>
            <p:ph type="title"/>
          </p:nvPr>
        </p:nvSpPr>
        <p:spPr>
          <a:xfrm>
            <a:off x="882651" y="977028"/>
            <a:ext cx="3333410" cy="5237503"/>
          </a:xfrm>
        </p:spPr>
        <p:txBody>
          <a:bodyPr anchor="ctr">
            <a:normAutofit/>
          </a:bodyPr>
          <a:lstStyle/>
          <a:p>
            <a:r>
              <a:rPr lang="en-US" dirty="0">
                <a:solidFill>
                  <a:schemeClr val="bg2"/>
                </a:solidFill>
              </a:rPr>
              <a:t>Creating a culture of health:  2021 Program Structure</a:t>
            </a:r>
          </a:p>
        </p:txBody>
      </p:sp>
      <p:sp useBgFill="1">
        <p:nvSpPr>
          <p:cNvPr id="12" name="Rectangle 11">
            <a:extLst>
              <a:ext uri="{FF2B5EF4-FFF2-40B4-BE49-F238E27FC236}">
                <a16:creationId xmlns:a16="http://schemas.microsoft.com/office/drawing/2014/main" id="{8D074069-7026-466C-B495-20FB9578CF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3993" y="0"/>
            <a:ext cx="7538007" cy="6858000"/>
          </a:xfrm>
          <a:prstGeom prst="rect">
            <a:avLst/>
          </a:prstGeom>
          <a:ln w="6350">
            <a:noFill/>
          </a:ln>
          <a:effectLst/>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1685D80-4D5A-471F-9215-651424F47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3787" y="0"/>
            <a:ext cx="164592" cy="6858000"/>
          </a:xfrm>
          <a:prstGeom prst="rect">
            <a:avLst/>
          </a:prstGeom>
          <a:solidFill>
            <a:schemeClr val="accent1"/>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5D39FB81-C789-4422-A90A-599C90E0E614}"/>
              </a:ext>
            </a:extLst>
          </p:cNvPr>
          <p:cNvSpPr>
            <a:spLocks noGrp="1"/>
          </p:cNvSpPr>
          <p:nvPr>
            <p:ph idx="1"/>
          </p:nvPr>
        </p:nvSpPr>
        <p:spPr>
          <a:xfrm>
            <a:off x="5791954" y="977029"/>
            <a:ext cx="5428789" cy="5237503"/>
          </a:xfrm>
        </p:spPr>
        <p:txBody>
          <a:bodyPr anchor="ctr">
            <a:normAutofit/>
          </a:bodyPr>
          <a:lstStyle/>
          <a:p>
            <a:r>
              <a:rPr lang="en-US" dirty="0"/>
              <a:t>2021 goal:  Launch the ICU program:  Removing the Stigma of Mental Health </a:t>
            </a:r>
          </a:p>
          <a:p>
            <a:r>
              <a:rPr lang="en-US" dirty="0"/>
              <a:t>Quarterly meetings hosted by VBA Benefits Corporation &amp; MMA</a:t>
            </a:r>
          </a:p>
          <a:p>
            <a:r>
              <a:rPr lang="en-US" dirty="0"/>
              <a:t>Employers will be provided an action plan for the following quarter within each individual employer</a:t>
            </a:r>
          </a:p>
          <a:p>
            <a:r>
              <a:rPr lang="en-US" dirty="0"/>
              <a:t>Mid-quarter check-ins can be scheduled to address questions about process steps</a:t>
            </a:r>
          </a:p>
          <a:p>
            <a:r>
              <a:rPr lang="en-US" i="1" dirty="0"/>
              <a:t>No cost to participate other than time or resources at your own bank!</a:t>
            </a:r>
          </a:p>
        </p:txBody>
      </p:sp>
      <p:sp>
        <p:nvSpPr>
          <p:cNvPr id="7" name="Slide Number Placeholder 2">
            <a:extLst>
              <a:ext uri="{FF2B5EF4-FFF2-40B4-BE49-F238E27FC236}">
                <a16:creationId xmlns:a16="http://schemas.microsoft.com/office/drawing/2014/main" id="{760CAA95-4497-4258-AC1A-C83117916FDB}"/>
              </a:ext>
            </a:extLst>
          </p:cNvPr>
          <p:cNvSpPr txBox="1">
            <a:spLocks/>
          </p:cNvSpPr>
          <p:nvPr/>
        </p:nvSpPr>
        <p:spPr>
          <a:xfrm>
            <a:off x="11072453" y="5880971"/>
            <a:ext cx="811019" cy="50357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2800" dirty="0">
                <a:solidFill>
                  <a:schemeClr val="accent1"/>
                </a:solidFill>
              </a:rPr>
              <a:t>2</a:t>
            </a:r>
          </a:p>
        </p:txBody>
      </p:sp>
    </p:spTree>
    <p:extLst>
      <p:ext uri="{BB962C8B-B14F-4D97-AF65-F5344CB8AC3E}">
        <p14:creationId xmlns:p14="http://schemas.microsoft.com/office/powerpoint/2010/main" val="909360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72C1C-E49B-4C31-9B71-4D00151A1A66}"/>
              </a:ext>
            </a:extLst>
          </p:cNvPr>
          <p:cNvSpPr>
            <a:spLocks noGrp="1"/>
          </p:cNvSpPr>
          <p:nvPr>
            <p:ph type="title"/>
          </p:nvPr>
        </p:nvSpPr>
        <p:spPr>
          <a:xfrm>
            <a:off x="893523" y="804519"/>
            <a:ext cx="3160501" cy="4431360"/>
          </a:xfrm>
        </p:spPr>
        <p:txBody>
          <a:bodyPr anchor="ctr">
            <a:normAutofit/>
          </a:bodyPr>
          <a:lstStyle/>
          <a:p>
            <a:r>
              <a:rPr lang="en-US" dirty="0"/>
              <a:t>Quarterly 2021 Meeting Dates</a:t>
            </a:r>
            <a:br>
              <a:rPr lang="en-US" dirty="0"/>
            </a:br>
            <a:endParaRPr lang="en-US" dirty="0"/>
          </a:p>
        </p:txBody>
      </p:sp>
      <p:graphicFrame>
        <p:nvGraphicFramePr>
          <p:cNvPr id="35" name="Content Placeholder 2">
            <a:extLst>
              <a:ext uri="{FF2B5EF4-FFF2-40B4-BE49-F238E27FC236}">
                <a16:creationId xmlns:a16="http://schemas.microsoft.com/office/drawing/2014/main" id="{79400AFE-69DE-4D4F-9871-7EEC3ED08E5A}"/>
              </a:ext>
            </a:extLst>
          </p:cNvPr>
          <p:cNvGraphicFramePr>
            <a:graphicFrameLocks noGrp="1"/>
          </p:cNvGraphicFramePr>
          <p:nvPr>
            <p:ph idx="1"/>
            <p:extLst>
              <p:ext uri="{D42A27DB-BD31-4B8C-83A1-F6EECF244321}">
                <p14:modId xmlns:p14="http://schemas.microsoft.com/office/powerpoint/2010/main" val="178951652"/>
              </p:ext>
            </p:extLst>
          </p:nvPr>
        </p:nvGraphicFramePr>
        <p:xfrm>
          <a:off x="4637863" y="804520"/>
          <a:ext cx="6102559" cy="44313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Subtitle 2">
            <a:extLst>
              <a:ext uri="{FF2B5EF4-FFF2-40B4-BE49-F238E27FC236}">
                <a16:creationId xmlns:a16="http://schemas.microsoft.com/office/drawing/2014/main" id="{D71E5054-E6B2-4D65-9FFA-2ED2D842739B}"/>
              </a:ext>
            </a:extLst>
          </p:cNvPr>
          <p:cNvSpPr txBox="1">
            <a:spLocks/>
          </p:cNvSpPr>
          <p:nvPr/>
        </p:nvSpPr>
        <p:spPr>
          <a:xfrm>
            <a:off x="1289088" y="3452174"/>
            <a:ext cx="2369369" cy="620272"/>
          </a:xfrm>
          <a:prstGeom prst="rect">
            <a:avLst/>
          </a:prstGeom>
        </p:spPr>
        <p:txBody>
          <a:bodyPr vert="horz" lIns="91440" tIns="45720" rIns="91440" bIns="45720" rtlCol="0" anchor="t">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endParaRPr lang="en-US" sz="2400" dirty="0"/>
          </a:p>
        </p:txBody>
      </p:sp>
      <p:sp>
        <p:nvSpPr>
          <p:cNvPr id="10" name="Slide Number Placeholder 2">
            <a:extLst>
              <a:ext uri="{FF2B5EF4-FFF2-40B4-BE49-F238E27FC236}">
                <a16:creationId xmlns:a16="http://schemas.microsoft.com/office/drawing/2014/main" id="{6A54169C-BE3C-4B74-AC7C-3471796E4398}"/>
              </a:ext>
            </a:extLst>
          </p:cNvPr>
          <p:cNvSpPr txBox="1">
            <a:spLocks/>
          </p:cNvSpPr>
          <p:nvPr/>
        </p:nvSpPr>
        <p:spPr>
          <a:xfrm>
            <a:off x="11195743" y="5662843"/>
            <a:ext cx="811019" cy="50357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2800" dirty="0">
                <a:solidFill>
                  <a:schemeClr val="accent1"/>
                </a:solidFill>
              </a:rPr>
              <a:t>3</a:t>
            </a:r>
          </a:p>
        </p:txBody>
      </p:sp>
      <p:sp>
        <p:nvSpPr>
          <p:cNvPr id="3" name="TextBox 2">
            <a:extLst>
              <a:ext uri="{FF2B5EF4-FFF2-40B4-BE49-F238E27FC236}">
                <a16:creationId xmlns:a16="http://schemas.microsoft.com/office/drawing/2014/main" id="{B1D28986-D683-4B7E-8D98-8BDC9C292189}"/>
              </a:ext>
            </a:extLst>
          </p:cNvPr>
          <p:cNvSpPr txBox="1"/>
          <p:nvPr/>
        </p:nvSpPr>
        <p:spPr>
          <a:xfrm>
            <a:off x="5917915" y="4866547"/>
            <a:ext cx="3938579" cy="369332"/>
          </a:xfrm>
          <a:prstGeom prst="rect">
            <a:avLst/>
          </a:prstGeom>
          <a:noFill/>
        </p:spPr>
        <p:txBody>
          <a:bodyPr wrap="none" rtlCol="0">
            <a:spAutoFit/>
          </a:bodyPr>
          <a:lstStyle/>
          <a:p>
            <a:r>
              <a:rPr lang="en-US" dirty="0"/>
              <a:t>Mid-quarter check-ins, if necessary</a:t>
            </a:r>
          </a:p>
        </p:txBody>
      </p:sp>
    </p:spTree>
    <p:extLst>
      <p:ext uri="{BB962C8B-B14F-4D97-AF65-F5344CB8AC3E}">
        <p14:creationId xmlns:p14="http://schemas.microsoft.com/office/powerpoint/2010/main" val="1284360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B1D0E32-D31B-F542-91AA-2774499E866C}"/>
              </a:ext>
            </a:extLst>
          </p:cNvPr>
          <p:cNvSpPr>
            <a:spLocks noGrp="1"/>
          </p:cNvSpPr>
          <p:nvPr>
            <p:ph type="title"/>
          </p:nvPr>
        </p:nvSpPr>
        <p:spPr>
          <a:xfrm>
            <a:off x="1450392" y="986000"/>
            <a:ext cx="9291215" cy="1049235"/>
          </a:xfrm>
        </p:spPr>
        <p:txBody>
          <a:bodyPr vert="horz" lIns="91440" tIns="45720" rIns="91440" bIns="45720" rtlCol="0" anchor="ctr">
            <a:normAutofit/>
          </a:bodyPr>
          <a:lstStyle/>
          <a:p>
            <a:r>
              <a:rPr lang="en-US" dirty="0"/>
              <a:t>Steps to </a:t>
            </a:r>
            <a:br>
              <a:rPr lang="en-US" dirty="0"/>
            </a:br>
            <a:r>
              <a:rPr lang="en-US" dirty="0"/>
              <a:t>Build a caring culture </a:t>
            </a:r>
          </a:p>
        </p:txBody>
      </p:sp>
      <p:sp>
        <p:nvSpPr>
          <p:cNvPr id="5" name="Slide Number Placeholder 3">
            <a:extLst>
              <a:ext uri="{FF2B5EF4-FFF2-40B4-BE49-F238E27FC236}">
                <a16:creationId xmlns:a16="http://schemas.microsoft.com/office/drawing/2014/main" id="{2A5A2E27-1085-45F4-8C7F-88D5A8CDD2FA}"/>
              </a:ext>
            </a:extLst>
          </p:cNvPr>
          <p:cNvSpPr>
            <a:spLocks noGrp="1"/>
          </p:cNvSpPr>
          <p:nvPr>
            <p:ph type="sldNum" sz="quarter" idx="10"/>
          </p:nvPr>
        </p:nvSpPr>
        <p:spPr>
          <a:xfrm>
            <a:off x="11134362" y="5694038"/>
            <a:ext cx="811019" cy="503578"/>
          </a:xfrm>
        </p:spPr>
        <p:txBody>
          <a:bodyPr vert="horz" lIns="91440" tIns="45720" rIns="91440" bIns="45720" rtlCol="0" anchor="t">
            <a:normAutofit/>
          </a:bodyPr>
          <a:lstStyle/>
          <a:p>
            <a:pPr>
              <a:lnSpc>
                <a:spcPct val="90000"/>
              </a:lnSpc>
              <a:spcAft>
                <a:spcPts val="600"/>
              </a:spcAft>
            </a:pPr>
            <a:fld id="{1A405E7D-94DA-49BD-BCA1-24437756CCF6}" type="slidenum">
              <a:rPr lang="en-US" altLang="en-US" smtClean="0">
                <a:solidFill>
                  <a:schemeClr val="accent1"/>
                </a:solidFill>
              </a:rPr>
              <a:pPr>
                <a:lnSpc>
                  <a:spcPct val="90000"/>
                </a:lnSpc>
                <a:spcAft>
                  <a:spcPts val="600"/>
                </a:spcAft>
              </a:pPr>
              <a:t>4</a:t>
            </a:fld>
            <a:endParaRPr lang="en-US" altLang="en-US" dirty="0">
              <a:solidFill>
                <a:schemeClr val="accent1"/>
              </a:solidFill>
            </a:endParaRPr>
          </a:p>
        </p:txBody>
      </p:sp>
      <p:graphicFrame>
        <p:nvGraphicFramePr>
          <p:cNvPr id="30" name="Diagram 3"/>
          <p:cNvGraphicFramePr/>
          <p:nvPr>
            <p:extLst>
              <p:ext uri="{D42A27DB-BD31-4B8C-83A1-F6EECF244321}">
                <p14:modId xmlns:p14="http://schemas.microsoft.com/office/powerpoint/2010/main" val="2375166367"/>
              </p:ext>
            </p:extLst>
          </p:nvPr>
        </p:nvGraphicFramePr>
        <p:xfrm>
          <a:off x="1130270" y="2479246"/>
          <a:ext cx="9604375" cy="3718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200BF78F-4F12-4626-ABEB-21FA1462123C}"/>
              </a:ext>
            </a:extLst>
          </p:cNvPr>
          <p:cNvSpPr txBox="1"/>
          <p:nvPr/>
        </p:nvSpPr>
        <p:spPr>
          <a:xfrm>
            <a:off x="1869896" y="2640459"/>
            <a:ext cx="1303370" cy="369332"/>
          </a:xfrm>
          <a:prstGeom prst="rect">
            <a:avLst/>
          </a:prstGeom>
          <a:noFill/>
          <a:ln w="9525">
            <a:solidFill>
              <a:schemeClr val="tx1"/>
            </a:solidFill>
          </a:ln>
        </p:spPr>
        <p:txBody>
          <a:bodyPr wrap="none" rtlCol="0">
            <a:spAutoFit/>
          </a:bodyPr>
          <a:lstStyle/>
          <a:p>
            <a:r>
              <a:rPr lang="en-US" dirty="0"/>
              <a:t>2021 focus</a:t>
            </a:r>
          </a:p>
        </p:txBody>
      </p:sp>
      <p:cxnSp>
        <p:nvCxnSpPr>
          <p:cNvPr id="7" name="Straight Arrow Connector 6">
            <a:extLst>
              <a:ext uri="{FF2B5EF4-FFF2-40B4-BE49-F238E27FC236}">
                <a16:creationId xmlns:a16="http://schemas.microsoft.com/office/drawing/2014/main" id="{BB75497F-7348-41A5-A9B0-58605D2491C7}"/>
              </a:ext>
            </a:extLst>
          </p:cNvPr>
          <p:cNvCxnSpPr/>
          <p:nvPr/>
        </p:nvCxnSpPr>
        <p:spPr>
          <a:xfrm>
            <a:off x="2537717" y="3030876"/>
            <a:ext cx="523982" cy="3981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390C932-3FDB-4BF6-B1A4-066CED110876}"/>
              </a:ext>
            </a:extLst>
          </p:cNvPr>
          <p:cNvCxnSpPr/>
          <p:nvPr/>
        </p:nvCxnSpPr>
        <p:spPr>
          <a:xfrm flipH="1">
            <a:off x="1993187" y="3030876"/>
            <a:ext cx="528394" cy="3981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8137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72C1C-E49B-4C31-9B71-4D00151A1A66}"/>
              </a:ext>
            </a:extLst>
          </p:cNvPr>
          <p:cNvSpPr>
            <a:spLocks noGrp="1"/>
          </p:cNvSpPr>
          <p:nvPr>
            <p:ph type="title"/>
          </p:nvPr>
        </p:nvSpPr>
        <p:spPr>
          <a:xfrm>
            <a:off x="893523" y="804519"/>
            <a:ext cx="3160501" cy="4431360"/>
          </a:xfrm>
        </p:spPr>
        <p:txBody>
          <a:bodyPr vert="horz" lIns="91440" tIns="45720" rIns="91440" bIns="45720" rtlCol="0" anchor="ctr">
            <a:normAutofit/>
          </a:bodyPr>
          <a:lstStyle/>
          <a:p>
            <a:r>
              <a:rPr lang="en-US" dirty="0"/>
              <a:t>2021 Action Plan</a:t>
            </a:r>
            <a:br>
              <a:rPr lang="en-US" dirty="0"/>
            </a:br>
            <a:endParaRPr lang="en-US" dirty="0"/>
          </a:p>
        </p:txBody>
      </p:sp>
      <p:graphicFrame>
        <p:nvGraphicFramePr>
          <p:cNvPr id="54" name="Content Placeholder 2">
            <a:extLst>
              <a:ext uri="{FF2B5EF4-FFF2-40B4-BE49-F238E27FC236}">
                <a16:creationId xmlns:a16="http://schemas.microsoft.com/office/drawing/2014/main" id="{92523720-906B-4AF4-A6C2-D24A647742F0}"/>
              </a:ext>
            </a:extLst>
          </p:cNvPr>
          <p:cNvGraphicFramePr>
            <a:graphicFrameLocks noGrp="1"/>
          </p:cNvGraphicFramePr>
          <p:nvPr>
            <p:ph idx="1"/>
          </p:nvPr>
        </p:nvGraphicFramePr>
        <p:xfrm>
          <a:off x="4637863" y="804520"/>
          <a:ext cx="6102559" cy="44313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Subtitle 2">
            <a:extLst>
              <a:ext uri="{FF2B5EF4-FFF2-40B4-BE49-F238E27FC236}">
                <a16:creationId xmlns:a16="http://schemas.microsoft.com/office/drawing/2014/main" id="{D71E5054-E6B2-4D65-9FFA-2ED2D842739B}"/>
              </a:ext>
            </a:extLst>
          </p:cNvPr>
          <p:cNvSpPr txBox="1">
            <a:spLocks/>
          </p:cNvSpPr>
          <p:nvPr/>
        </p:nvSpPr>
        <p:spPr>
          <a:xfrm>
            <a:off x="1289088" y="3452174"/>
            <a:ext cx="2369369" cy="620272"/>
          </a:xfrm>
          <a:prstGeom prst="rect">
            <a:avLst/>
          </a:prstGeom>
        </p:spPr>
        <p:txBody>
          <a:bodyPr vert="horz" lIns="91440" tIns="45720" rIns="91440" bIns="45720" rtlCol="0" anchor="t">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endParaRPr lang="en-US" sz="2400" dirty="0"/>
          </a:p>
        </p:txBody>
      </p:sp>
      <p:sp>
        <p:nvSpPr>
          <p:cNvPr id="10" name="Slide Number Placeholder 2">
            <a:extLst>
              <a:ext uri="{FF2B5EF4-FFF2-40B4-BE49-F238E27FC236}">
                <a16:creationId xmlns:a16="http://schemas.microsoft.com/office/drawing/2014/main" id="{6A54169C-BE3C-4B74-AC7C-3471796E4398}"/>
              </a:ext>
            </a:extLst>
          </p:cNvPr>
          <p:cNvSpPr txBox="1">
            <a:spLocks/>
          </p:cNvSpPr>
          <p:nvPr/>
        </p:nvSpPr>
        <p:spPr>
          <a:xfrm>
            <a:off x="11154647" y="5614928"/>
            <a:ext cx="811019" cy="50357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2800" dirty="0">
                <a:solidFill>
                  <a:schemeClr val="accent1"/>
                </a:solidFill>
              </a:rPr>
              <a:t>4</a:t>
            </a:r>
          </a:p>
        </p:txBody>
      </p:sp>
    </p:spTree>
    <p:extLst>
      <p:ext uri="{BB962C8B-B14F-4D97-AF65-F5344CB8AC3E}">
        <p14:creationId xmlns:p14="http://schemas.microsoft.com/office/powerpoint/2010/main" val="2142526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16D9FD-860F-4F5C-8D9B-CE7002071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727184-8393-413A-A907-85867A1C322E}"/>
              </a:ext>
            </a:extLst>
          </p:cNvPr>
          <p:cNvSpPr>
            <a:spLocks noGrp="1"/>
          </p:cNvSpPr>
          <p:nvPr>
            <p:ph type="title"/>
          </p:nvPr>
        </p:nvSpPr>
        <p:spPr>
          <a:xfrm>
            <a:off x="882651" y="977028"/>
            <a:ext cx="3333410" cy="5237503"/>
          </a:xfrm>
        </p:spPr>
        <p:txBody>
          <a:bodyPr anchor="ctr">
            <a:normAutofit/>
          </a:bodyPr>
          <a:lstStyle/>
          <a:p>
            <a:r>
              <a:rPr lang="en-US" sz="3000" dirty="0">
                <a:solidFill>
                  <a:schemeClr val="bg2"/>
                </a:solidFill>
              </a:rPr>
              <a:t>Removing the stigma of mental health within your organization: </a:t>
            </a:r>
            <a:br>
              <a:rPr lang="en-US" sz="3000" dirty="0">
                <a:solidFill>
                  <a:schemeClr val="bg2"/>
                </a:solidFill>
              </a:rPr>
            </a:br>
            <a:br>
              <a:rPr lang="en-US" sz="3000" dirty="0">
                <a:solidFill>
                  <a:schemeClr val="bg2"/>
                </a:solidFill>
              </a:rPr>
            </a:br>
            <a:r>
              <a:rPr lang="en-US" sz="3000" dirty="0">
                <a:solidFill>
                  <a:schemeClr val="bg2"/>
                </a:solidFill>
              </a:rPr>
              <a:t> ICU overview</a:t>
            </a:r>
            <a:br>
              <a:rPr lang="en-US" sz="3000" dirty="0">
                <a:solidFill>
                  <a:schemeClr val="bg2"/>
                </a:solidFill>
              </a:rPr>
            </a:br>
            <a:br>
              <a:rPr lang="en-US" sz="3000" dirty="0">
                <a:solidFill>
                  <a:schemeClr val="bg1"/>
                </a:solidFill>
              </a:rPr>
            </a:br>
            <a:r>
              <a:rPr lang="en-US" sz="1600" dirty="0">
                <a:solidFill>
                  <a:schemeClr val="bg1"/>
                </a:solidFill>
                <a:hlinkClick r:id="rId3">
                  <a:extLst>
                    <a:ext uri="{A12FA001-AC4F-418D-AE19-62706E023703}">
                      <ahyp:hlinkClr xmlns:ahyp="http://schemas.microsoft.com/office/drawing/2018/hyperlinkcolor" val="tx"/>
                    </a:ext>
                  </a:extLst>
                </a:hlinkClick>
              </a:rPr>
              <a:t>http://www.workplacementalhealth.org/Employer-Resources/ICU/</a:t>
            </a:r>
            <a:r>
              <a:rPr lang="en-US" sz="1600" dirty="0">
                <a:solidFill>
                  <a:schemeClr val="bg1"/>
                </a:solidFill>
              </a:rPr>
              <a:t> </a:t>
            </a:r>
            <a:br>
              <a:rPr lang="en-US" dirty="0">
                <a:solidFill>
                  <a:schemeClr val="bg1"/>
                </a:solidFill>
              </a:rPr>
            </a:br>
            <a:endParaRPr lang="en-US" sz="3000" dirty="0">
              <a:solidFill>
                <a:schemeClr val="bg1"/>
              </a:solidFill>
            </a:endParaRPr>
          </a:p>
        </p:txBody>
      </p:sp>
      <p:sp useBgFill="1">
        <p:nvSpPr>
          <p:cNvPr id="10" name="Rectangle 9">
            <a:extLst>
              <a:ext uri="{FF2B5EF4-FFF2-40B4-BE49-F238E27FC236}">
                <a16:creationId xmlns:a16="http://schemas.microsoft.com/office/drawing/2014/main" id="{8D074069-7026-466C-B495-20FB9578CF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3993" y="0"/>
            <a:ext cx="7538007" cy="6858000"/>
          </a:xfrm>
          <a:prstGeom prst="rect">
            <a:avLst/>
          </a:prstGeom>
          <a:ln w="6350">
            <a:noFill/>
          </a:ln>
          <a:effectLst/>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1685D80-4D5A-471F-9215-651424F47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3787" y="0"/>
            <a:ext cx="164592" cy="6858000"/>
          </a:xfrm>
          <a:prstGeom prst="rect">
            <a:avLst/>
          </a:prstGeom>
          <a:solidFill>
            <a:schemeClr val="accent1"/>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264BA3D-2BB4-4E57-9C3A-B16079184DDB}"/>
              </a:ext>
            </a:extLst>
          </p:cNvPr>
          <p:cNvSpPr>
            <a:spLocks noGrp="1"/>
          </p:cNvSpPr>
          <p:nvPr>
            <p:ph idx="1"/>
          </p:nvPr>
        </p:nvSpPr>
        <p:spPr>
          <a:xfrm>
            <a:off x="5256106" y="380145"/>
            <a:ext cx="6487256" cy="5834388"/>
          </a:xfrm>
        </p:spPr>
        <p:txBody>
          <a:bodyPr anchor="ctr">
            <a:normAutofit/>
          </a:bodyPr>
          <a:lstStyle/>
          <a:p>
            <a:pPr>
              <a:lnSpc>
                <a:spcPct val="110000"/>
              </a:lnSpc>
            </a:pPr>
            <a:r>
              <a:rPr lang="en-US" sz="1800" i="1" u="sng" dirty="0"/>
              <a:t>ICU Program</a:t>
            </a:r>
            <a:r>
              <a:rPr lang="en-US" sz="1800" dirty="0"/>
              <a:t>:  Developed by DuPont’s EAP program members and adapted by the Center for Workplace Mental Health for use by other employers. </a:t>
            </a:r>
          </a:p>
          <a:p>
            <a:pPr>
              <a:lnSpc>
                <a:spcPct val="110000"/>
              </a:lnSpc>
            </a:pPr>
            <a:endParaRPr lang="en-US" sz="1800" dirty="0"/>
          </a:p>
          <a:p>
            <a:pPr>
              <a:lnSpc>
                <a:spcPct val="110000"/>
              </a:lnSpc>
            </a:pPr>
            <a:r>
              <a:rPr lang="en-US" sz="1800" dirty="0"/>
              <a:t>ICU = I See You; message encourages people in emotional distress to reach out for help.    </a:t>
            </a:r>
          </a:p>
          <a:p>
            <a:pPr>
              <a:lnSpc>
                <a:spcPct val="110000"/>
              </a:lnSpc>
            </a:pPr>
            <a:endParaRPr lang="en-US" sz="1800" dirty="0"/>
          </a:p>
          <a:p>
            <a:pPr>
              <a:lnSpc>
                <a:spcPct val="110000"/>
              </a:lnSpc>
            </a:pPr>
            <a:r>
              <a:rPr lang="en-US" sz="1800" dirty="0"/>
              <a:t>Three corresponding steps:</a:t>
            </a:r>
          </a:p>
          <a:p>
            <a:pPr marL="914400" lvl="1" indent="-457200">
              <a:lnSpc>
                <a:spcPct val="110000"/>
              </a:lnSpc>
              <a:buFont typeface="+mj-lt"/>
              <a:buAutoNum type="arabicPeriod"/>
            </a:pPr>
            <a:r>
              <a:rPr lang="en-US" dirty="0"/>
              <a:t>Identify the signs of distress.</a:t>
            </a:r>
          </a:p>
          <a:p>
            <a:pPr marL="914400" lvl="1" indent="-457200">
              <a:lnSpc>
                <a:spcPct val="110000"/>
              </a:lnSpc>
              <a:buFont typeface="+mj-lt"/>
              <a:buAutoNum type="arabicPeriod"/>
            </a:pPr>
            <a:r>
              <a:rPr lang="en-US" dirty="0"/>
              <a:t>Connect with the person experiencing distress.</a:t>
            </a:r>
          </a:p>
          <a:p>
            <a:pPr marL="914400" lvl="1" indent="-457200">
              <a:lnSpc>
                <a:spcPct val="110000"/>
              </a:lnSpc>
              <a:buFont typeface="+mj-lt"/>
              <a:buAutoNum type="arabicPeriod"/>
            </a:pPr>
            <a:r>
              <a:rPr lang="en-US" dirty="0"/>
              <a:t>Understand the way forward together.</a:t>
            </a:r>
          </a:p>
          <a:p>
            <a:pPr>
              <a:lnSpc>
                <a:spcPct val="110000"/>
              </a:lnSpc>
            </a:pPr>
            <a:endParaRPr lang="en-US" sz="1800" dirty="0"/>
          </a:p>
          <a:p>
            <a:pPr>
              <a:lnSpc>
                <a:spcPct val="110000"/>
              </a:lnSpc>
            </a:pPr>
            <a:r>
              <a:rPr lang="en-US" sz="1800" dirty="0"/>
              <a:t>Organization will foster supportive workplace culture where everyone can help in improving emotional health.</a:t>
            </a:r>
          </a:p>
          <a:p>
            <a:pPr marL="457200" lvl="1" indent="0">
              <a:lnSpc>
                <a:spcPct val="110000"/>
              </a:lnSpc>
              <a:buNone/>
            </a:pPr>
            <a:endParaRPr lang="en-US" sz="1700" dirty="0"/>
          </a:p>
        </p:txBody>
      </p:sp>
      <p:sp>
        <p:nvSpPr>
          <p:cNvPr id="7" name="Slide Number Placeholder 3">
            <a:extLst>
              <a:ext uri="{FF2B5EF4-FFF2-40B4-BE49-F238E27FC236}">
                <a16:creationId xmlns:a16="http://schemas.microsoft.com/office/drawing/2014/main" id="{3B50C8E7-84CD-49E2-9799-35AE9E07D528}"/>
              </a:ext>
            </a:extLst>
          </p:cNvPr>
          <p:cNvSpPr txBox="1">
            <a:spLocks/>
          </p:cNvSpPr>
          <p:nvPr/>
        </p:nvSpPr>
        <p:spPr>
          <a:xfrm>
            <a:off x="11134362" y="5694038"/>
            <a:ext cx="811019" cy="503578"/>
          </a:xfrm>
          <a:prstGeom prst="rect">
            <a:avLst/>
          </a:prstGeom>
        </p:spPr>
        <p:txBody>
          <a:bodyPr vert="horz" lIns="91440" tIns="45720" rIns="91440" bIns="45720" rtlCol="0" anchor="t">
            <a:normAutofit/>
          </a:bodyP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90000"/>
              </a:lnSpc>
              <a:spcAft>
                <a:spcPts val="600"/>
              </a:spcAft>
            </a:pPr>
            <a:fld id="{1A405E7D-94DA-49BD-BCA1-24437756CCF6}" type="slidenum">
              <a:rPr lang="en-US" altLang="en-US" sz="2800" smtClean="0">
                <a:solidFill>
                  <a:schemeClr val="accent1"/>
                </a:solidFill>
              </a:rPr>
              <a:pPr>
                <a:lnSpc>
                  <a:spcPct val="90000"/>
                </a:lnSpc>
                <a:spcAft>
                  <a:spcPts val="600"/>
                </a:spcAft>
              </a:pPr>
              <a:t>6</a:t>
            </a:fld>
            <a:endParaRPr lang="en-US" altLang="en-US" sz="2800" dirty="0">
              <a:solidFill>
                <a:schemeClr val="accent1"/>
              </a:solidFill>
            </a:endParaRPr>
          </a:p>
        </p:txBody>
      </p:sp>
    </p:spTree>
    <p:extLst>
      <p:ext uri="{BB962C8B-B14F-4D97-AF65-F5344CB8AC3E}">
        <p14:creationId xmlns:p14="http://schemas.microsoft.com/office/powerpoint/2010/main" val="340695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51E3C-90AE-4037-9E05-CD6D58A03F44}"/>
              </a:ext>
            </a:extLst>
          </p:cNvPr>
          <p:cNvSpPr>
            <a:spLocks noGrp="1"/>
          </p:cNvSpPr>
          <p:nvPr>
            <p:ph type="title"/>
          </p:nvPr>
        </p:nvSpPr>
        <p:spPr>
          <a:xfrm>
            <a:off x="1353975" y="359597"/>
            <a:ext cx="5319090" cy="1134564"/>
          </a:xfrm>
        </p:spPr>
        <p:txBody>
          <a:bodyPr>
            <a:noAutofit/>
          </a:bodyPr>
          <a:lstStyle/>
          <a:p>
            <a:r>
              <a:rPr lang="en-US" sz="2800" dirty="0"/>
              <a:t>Core Component of ICU:  Program video</a:t>
            </a:r>
          </a:p>
        </p:txBody>
      </p:sp>
      <p:sp>
        <p:nvSpPr>
          <p:cNvPr id="3" name="Content Placeholder 2">
            <a:extLst>
              <a:ext uri="{FF2B5EF4-FFF2-40B4-BE49-F238E27FC236}">
                <a16:creationId xmlns:a16="http://schemas.microsoft.com/office/drawing/2014/main" id="{36B741EA-8BF1-4F40-8243-21B7510BBFFC}"/>
              </a:ext>
            </a:extLst>
          </p:cNvPr>
          <p:cNvSpPr>
            <a:spLocks noGrp="1"/>
          </p:cNvSpPr>
          <p:nvPr>
            <p:ph idx="1"/>
          </p:nvPr>
        </p:nvSpPr>
        <p:spPr>
          <a:xfrm>
            <a:off x="1276920" y="1494162"/>
            <a:ext cx="5678684" cy="4392930"/>
          </a:xfrm>
        </p:spPr>
        <p:txBody>
          <a:bodyPr>
            <a:normAutofit lnSpcReduction="10000"/>
          </a:bodyPr>
          <a:lstStyle/>
          <a:p>
            <a:pPr>
              <a:lnSpc>
                <a:spcPct val="110000"/>
              </a:lnSpc>
            </a:pPr>
            <a:r>
              <a:rPr lang="en-US" dirty="0"/>
              <a:t>Five-minute video focused on teaching employees about emotional health and how to appropriately connect with distressed peers at the workplace who may need support or help.  </a:t>
            </a:r>
          </a:p>
          <a:p>
            <a:pPr marL="0" indent="0">
              <a:lnSpc>
                <a:spcPct val="110000"/>
              </a:lnSpc>
              <a:buNone/>
            </a:pPr>
            <a:endParaRPr lang="en-US" sz="1700" dirty="0"/>
          </a:p>
          <a:p>
            <a:pPr>
              <a:lnSpc>
                <a:spcPct val="110000"/>
              </a:lnSpc>
            </a:pPr>
            <a:r>
              <a:rPr lang="en-US" sz="1700" dirty="0">
                <a:hlinkClick r:id="rId3"/>
              </a:rPr>
              <a:t>http://www.workplacementalhealth.org/Employer-Resources/ICU/</a:t>
            </a:r>
            <a:r>
              <a:rPr lang="en-US" sz="1700" dirty="0"/>
              <a:t> </a:t>
            </a:r>
          </a:p>
          <a:p>
            <a:pPr>
              <a:lnSpc>
                <a:spcPct val="110000"/>
              </a:lnSpc>
            </a:pPr>
            <a:endParaRPr lang="en-US" dirty="0"/>
          </a:p>
          <a:p>
            <a:pPr>
              <a:lnSpc>
                <a:spcPct val="110000"/>
              </a:lnSpc>
            </a:pPr>
            <a:r>
              <a:rPr lang="en-US" dirty="0"/>
              <a:t>Use ICU in tandem with mental health and wellness programs offered through benefits program</a:t>
            </a:r>
          </a:p>
        </p:txBody>
      </p:sp>
      <p:pic>
        <p:nvPicPr>
          <p:cNvPr id="7" name="Graphic 6" descr="Classroom">
            <a:extLst>
              <a:ext uri="{FF2B5EF4-FFF2-40B4-BE49-F238E27FC236}">
                <a16:creationId xmlns:a16="http://schemas.microsoft.com/office/drawing/2014/main" id="{A553A3CC-10C0-47FE-A4B5-D26E3CDD476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97699" y="1006867"/>
            <a:ext cx="3996078" cy="3996078"/>
          </a:xfrm>
          <a:prstGeom prst="rect">
            <a:avLst/>
          </a:prstGeom>
        </p:spPr>
      </p:pic>
      <p:sp>
        <p:nvSpPr>
          <p:cNvPr id="5" name="Slide Number Placeholder 3">
            <a:extLst>
              <a:ext uri="{FF2B5EF4-FFF2-40B4-BE49-F238E27FC236}">
                <a16:creationId xmlns:a16="http://schemas.microsoft.com/office/drawing/2014/main" id="{2E310730-C2BF-4D34-8A90-04D63E07961F}"/>
              </a:ext>
            </a:extLst>
          </p:cNvPr>
          <p:cNvSpPr txBox="1">
            <a:spLocks/>
          </p:cNvSpPr>
          <p:nvPr/>
        </p:nvSpPr>
        <p:spPr>
          <a:xfrm>
            <a:off x="11134362" y="5694038"/>
            <a:ext cx="811019" cy="503578"/>
          </a:xfrm>
          <a:prstGeom prst="rect">
            <a:avLst/>
          </a:prstGeom>
        </p:spPr>
        <p:txBody>
          <a:bodyPr vert="horz" lIns="91440" tIns="45720" rIns="91440" bIns="45720" rtlCol="0" anchor="t">
            <a:normAutofit/>
          </a:bodyP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90000"/>
              </a:lnSpc>
              <a:spcAft>
                <a:spcPts val="600"/>
              </a:spcAft>
            </a:pPr>
            <a:fld id="{1A405E7D-94DA-49BD-BCA1-24437756CCF6}" type="slidenum">
              <a:rPr lang="en-US" altLang="en-US" sz="2800" smtClean="0">
                <a:solidFill>
                  <a:schemeClr val="accent1"/>
                </a:solidFill>
              </a:rPr>
              <a:pPr>
                <a:lnSpc>
                  <a:spcPct val="90000"/>
                </a:lnSpc>
                <a:spcAft>
                  <a:spcPts val="600"/>
                </a:spcAft>
              </a:pPr>
              <a:t>7</a:t>
            </a:fld>
            <a:endParaRPr lang="en-US" altLang="en-US" sz="2800" dirty="0">
              <a:solidFill>
                <a:schemeClr val="accent1"/>
              </a:solidFill>
            </a:endParaRPr>
          </a:p>
        </p:txBody>
      </p:sp>
    </p:spTree>
    <p:extLst>
      <p:ext uri="{BB962C8B-B14F-4D97-AF65-F5344CB8AC3E}">
        <p14:creationId xmlns:p14="http://schemas.microsoft.com/office/powerpoint/2010/main" val="3146725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3537C2-EA87-4624-8281-3B833AB788E1}"/>
              </a:ext>
            </a:extLst>
          </p:cNvPr>
          <p:cNvSpPr>
            <a:spLocks noGrp="1"/>
          </p:cNvSpPr>
          <p:nvPr>
            <p:ph type="title"/>
          </p:nvPr>
        </p:nvSpPr>
        <p:spPr/>
        <p:txBody>
          <a:bodyPr/>
          <a:lstStyle/>
          <a:p>
            <a:r>
              <a:rPr lang="en-US" dirty="0"/>
              <a:t>Planning prior to launch</a:t>
            </a:r>
          </a:p>
        </p:txBody>
      </p:sp>
      <p:sp>
        <p:nvSpPr>
          <p:cNvPr id="5" name="Text Placeholder 4">
            <a:extLst>
              <a:ext uri="{FF2B5EF4-FFF2-40B4-BE49-F238E27FC236}">
                <a16:creationId xmlns:a16="http://schemas.microsoft.com/office/drawing/2014/main" id="{DFD24465-5BCC-45BE-BEB3-261C2C4AE29E}"/>
              </a:ext>
            </a:extLst>
          </p:cNvPr>
          <p:cNvSpPr>
            <a:spLocks noGrp="1"/>
          </p:cNvSpPr>
          <p:nvPr>
            <p:ph type="body" idx="1"/>
          </p:nvPr>
        </p:nvSpPr>
        <p:spPr/>
        <p:txBody>
          <a:bodyPr>
            <a:normAutofit/>
          </a:bodyPr>
          <a:lstStyle/>
          <a:p>
            <a:r>
              <a:rPr lang="en-US" sz="2800" dirty="0"/>
              <a:t>Action Steps</a:t>
            </a:r>
          </a:p>
        </p:txBody>
      </p:sp>
      <p:sp>
        <p:nvSpPr>
          <p:cNvPr id="6" name="Slide Number Placeholder 3">
            <a:extLst>
              <a:ext uri="{FF2B5EF4-FFF2-40B4-BE49-F238E27FC236}">
                <a16:creationId xmlns:a16="http://schemas.microsoft.com/office/drawing/2014/main" id="{C535E8A4-8EED-4BB4-B88B-F861AB86578E}"/>
              </a:ext>
            </a:extLst>
          </p:cNvPr>
          <p:cNvSpPr txBox="1">
            <a:spLocks/>
          </p:cNvSpPr>
          <p:nvPr/>
        </p:nvSpPr>
        <p:spPr>
          <a:xfrm>
            <a:off x="11134362" y="5694038"/>
            <a:ext cx="811019" cy="503578"/>
          </a:xfrm>
          <a:prstGeom prst="rect">
            <a:avLst/>
          </a:prstGeom>
        </p:spPr>
        <p:txBody>
          <a:bodyPr vert="horz" lIns="91440" tIns="45720" rIns="91440" bIns="45720" rtlCol="0" anchor="t">
            <a:normAutofit/>
          </a:bodyP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90000"/>
              </a:lnSpc>
              <a:spcAft>
                <a:spcPts val="600"/>
              </a:spcAft>
            </a:pPr>
            <a:fld id="{1A405E7D-94DA-49BD-BCA1-24437756CCF6}" type="slidenum">
              <a:rPr lang="en-US" altLang="en-US" sz="2800" smtClean="0">
                <a:solidFill>
                  <a:schemeClr val="accent1"/>
                </a:solidFill>
              </a:rPr>
              <a:pPr>
                <a:lnSpc>
                  <a:spcPct val="90000"/>
                </a:lnSpc>
                <a:spcAft>
                  <a:spcPts val="600"/>
                </a:spcAft>
              </a:pPr>
              <a:t>8</a:t>
            </a:fld>
            <a:endParaRPr lang="en-US" altLang="en-US" sz="2800" dirty="0">
              <a:solidFill>
                <a:schemeClr val="accent1"/>
              </a:solidFill>
            </a:endParaRPr>
          </a:p>
        </p:txBody>
      </p:sp>
    </p:spTree>
    <p:extLst>
      <p:ext uri="{BB962C8B-B14F-4D97-AF65-F5344CB8AC3E}">
        <p14:creationId xmlns:p14="http://schemas.microsoft.com/office/powerpoint/2010/main" val="3404899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8" name="Rectangle 9">
            <a:extLst>
              <a:ext uri="{FF2B5EF4-FFF2-40B4-BE49-F238E27FC236}">
                <a16:creationId xmlns:a16="http://schemas.microsoft.com/office/drawing/2014/main" id="{E9E5E629-7060-41F9-8B50-02B2E85F7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3D5F872-1473-4550-B7F6-58162789E21B}"/>
              </a:ext>
            </a:extLst>
          </p:cNvPr>
          <p:cNvSpPr>
            <a:spLocks noGrp="1"/>
          </p:cNvSpPr>
          <p:nvPr>
            <p:ph type="title"/>
          </p:nvPr>
        </p:nvSpPr>
        <p:spPr>
          <a:xfrm>
            <a:off x="1451580" y="1268898"/>
            <a:ext cx="2852566" cy="4361688"/>
          </a:xfrm>
        </p:spPr>
        <p:txBody>
          <a:bodyPr anchor="ctr">
            <a:normAutofit/>
          </a:bodyPr>
          <a:lstStyle/>
          <a:p>
            <a:pPr algn="l"/>
            <a:r>
              <a:rPr lang="en-US" dirty="0">
                <a:solidFill>
                  <a:schemeClr val="bg2"/>
                </a:solidFill>
              </a:rPr>
              <a:t>Determine where employees will reach out for help</a:t>
            </a:r>
          </a:p>
        </p:txBody>
      </p:sp>
      <p:sp>
        <p:nvSpPr>
          <p:cNvPr id="19" name="Rectangle 11">
            <a:extLst>
              <a:ext uri="{FF2B5EF4-FFF2-40B4-BE49-F238E27FC236}">
                <a16:creationId xmlns:a16="http://schemas.microsoft.com/office/drawing/2014/main" id="{88493448-FE74-4227-AC61-AF38A22278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3005" y="676656"/>
            <a:ext cx="6945528" cy="5546173"/>
          </a:xfrm>
          <a:prstGeom prst="rect">
            <a:avLst/>
          </a:prstGeom>
          <a:gradFill>
            <a:gsLst>
              <a:gs pos="0">
                <a:schemeClr val="bg2"/>
              </a:gs>
              <a:gs pos="100000">
                <a:schemeClr val="bg2">
                  <a:lumMod val="7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3">
            <a:extLst>
              <a:ext uri="{FF2B5EF4-FFF2-40B4-BE49-F238E27FC236}">
                <a16:creationId xmlns:a16="http://schemas.microsoft.com/office/drawing/2014/main" id="{1BDA5412-7A0F-451B-86FE-5B4B38E058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710" y="941037"/>
            <a:ext cx="6506118" cy="501741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useBgFill="1">
        <p:nvSpPr>
          <p:cNvPr id="21" name="Rectangle 15">
            <a:extLst>
              <a:ext uri="{FF2B5EF4-FFF2-40B4-BE49-F238E27FC236}">
                <a16:creationId xmlns:a16="http://schemas.microsoft.com/office/drawing/2014/main" id="{D1598E19-BACC-4AD6-8E51-F08B186A0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5097" y="1104306"/>
            <a:ext cx="6181344" cy="4690872"/>
          </a:xfrm>
          <a:prstGeom prst="rect">
            <a:avLst/>
          </a:prstGeom>
          <a:ln w="6350">
            <a:solidFill>
              <a:schemeClr val="bg2"/>
            </a:solidFill>
          </a:ln>
          <a:effectLst>
            <a:innerShdw blurRad="114300">
              <a:prstClr val="black">
                <a:alpha val="78000"/>
              </a:prstClr>
            </a:innerShdw>
          </a:effectLst>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9285F3C7-4D20-4EE6-A657-434196E059FF}"/>
              </a:ext>
            </a:extLst>
          </p:cNvPr>
          <p:cNvSpPr>
            <a:spLocks noGrp="1"/>
          </p:cNvSpPr>
          <p:nvPr>
            <p:ph idx="1"/>
          </p:nvPr>
        </p:nvSpPr>
        <p:spPr>
          <a:xfrm>
            <a:off x="5106256" y="1285171"/>
            <a:ext cx="5891477" cy="4350592"/>
          </a:xfrm>
        </p:spPr>
        <p:txBody>
          <a:bodyPr anchor="ctr">
            <a:normAutofit lnSpcReduction="10000"/>
          </a:bodyPr>
          <a:lstStyle/>
          <a:p>
            <a:pPr marL="0" indent="0">
              <a:lnSpc>
                <a:spcPct val="110000"/>
              </a:lnSpc>
              <a:buNone/>
            </a:pPr>
            <a:r>
              <a:rPr lang="en-US" sz="1700" i="1" dirty="0"/>
              <a:t>When ICU program is launched, employees should be guided to utilize support programs already in place; frame resources in a way that best fits how employees should take action.</a:t>
            </a:r>
          </a:p>
          <a:p>
            <a:pPr marL="0" indent="0">
              <a:lnSpc>
                <a:spcPct val="110000"/>
              </a:lnSpc>
              <a:buNone/>
            </a:pPr>
            <a:endParaRPr lang="en-US" sz="1700" i="1" dirty="0"/>
          </a:p>
          <a:p>
            <a:pPr marL="914400" lvl="1" indent="-457200">
              <a:lnSpc>
                <a:spcPct val="110000"/>
              </a:lnSpc>
              <a:buFont typeface="+mj-lt"/>
              <a:buAutoNum type="arabicPeriod"/>
            </a:pPr>
            <a:r>
              <a:rPr lang="en-US" sz="1700" dirty="0"/>
              <a:t>Create list of programs and resources offered to all employees or particular groups.  </a:t>
            </a:r>
            <a:r>
              <a:rPr lang="en-US" sz="1700" i="1" dirty="0"/>
              <a:t>VBA to assist.</a:t>
            </a:r>
            <a:endParaRPr lang="en-US" sz="1700" dirty="0"/>
          </a:p>
          <a:p>
            <a:pPr marL="914400" lvl="1" indent="-457200">
              <a:lnSpc>
                <a:spcPct val="110000"/>
              </a:lnSpc>
              <a:buFont typeface="+mj-lt"/>
              <a:buAutoNum type="arabicPeriod"/>
            </a:pPr>
            <a:r>
              <a:rPr lang="en-US" sz="1700" dirty="0"/>
              <a:t>From list, determine which programs to highlight and how you want employees to access and utilize them.</a:t>
            </a:r>
          </a:p>
          <a:p>
            <a:pPr marL="914400" lvl="1" indent="-457200">
              <a:lnSpc>
                <a:spcPct val="110000"/>
              </a:lnSpc>
              <a:buFont typeface="+mj-lt"/>
              <a:buAutoNum type="arabicPeriod"/>
            </a:pPr>
            <a:r>
              <a:rPr lang="en-US" sz="1700" dirty="0"/>
              <a:t>Consider role of vendor providers throughout this initiative and identify questions about specific services and benefits provided.  </a:t>
            </a:r>
            <a:r>
              <a:rPr lang="en-US" sz="1700" i="1" dirty="0"/>
              <a:t>VBA to assist.</a:t>
            </a:r>
            <a:endParaRPr lang="en-US" sz="1700" dirty="0"/>
          </a:p>
          <a:p>
            <a:pPr marL="0" indent="0">
              <a:lnSpc>
                <a:spcPct val="110000"/>
              </a:lnSpc>
              <a:buNone/>
            </a:pPr>
            <a:endParaRPr lang="en-US" sz="1500" dirty="0"/>
          </a:p>
        </p:txBody>
      </p:sp>
      <p:sp>
        <p:nvSpPr>
          <p:cNvPr id="22" name="Slide Number Placeholder 3">
            <a:extLst>
              <a:ext uri="{FF2B5EF4-FFF2-40B4-BE49-F238E27FC236}">
                <a16:creationId xmlns:a16="http://schemas.microsoft.com/office/drawing/2014/main" id="{4541AB76-B629-4596-9596-B16F695066CE}"/>
              </a:ext>
            </a:extLst>
          </p:cNvPr>
          <p:cNvSpPr txBox="1">
            <a:spLocks/>
          </p:cNvSpPr>
          <p:nvPr/>
        </p:nvSpPr>
        <p:spPr>
          <a:xfrm>
            <a:off x="11166441" y="6063502"/>
            <a:ext cx="811019" cy="503578"/>
          </a:xfrm>
          <a:prstGeom prst="rect">
            <a:avLst/>
          </a:prstGeom>
        </p:spPr>
        <p:txBody>
          <a:bodyPr vert="horz" lIns="91440" tIns="45720" rIns="91440" bIns="45720" rtlCol="0" anchor="t">
            <a:normAutofit/>
          </a:bodyP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90000"/>
              </a:lnSpc>
              <a:spcAft>
                <a:spcPts val="600"/>
              </a:spcAft>
            </a:pPr>
            <a:fld id="{1A405E7D-94DA-49BD-BCA1-24437756CCF6}" type="slidenum">
              <a:rPr lang="en-US" altLang="en-US" sz="2800" smtClean="0">
                <a:solidFill>
                  <a:schemeClr val="accent1"/>
                </a:solidFill>
              </a:rPr>
              <a:pPr>
                <a:lnSpc>
                  <a:spcPct val="90000"/>
                </a:lnSpc>
                <a:spcAft>
                  <a:spcPts val="600"/>
                </a:spcAft>
              </a:pPr>
              <a:t>9</a:t>
            </a:fld>
            <a:endParaRPr lang="en-US" altLang="en-US" sz="2800" dirty="0">
              <a:solidFill>
                <a:schemeClr val="accent1"/>
              </a:solidFill>
            </a:endParaRPr>
          </a:p>
        </p:txBody>
      </p:sp>
    </p:spTree>
    <p:extLst>
      <p:ext uri="{BB962C8B-B14F-4D97-AF65-F5344CB8AC3E}">
        <p14:creationId xmlns:p14="http://schemas.microsoft.com/office/powerpoint/2010/main" val="322009226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1054</Words>
  <Application>Microsoft Office PowerPoint</Application>
  <PresentationFormat>Widescreen</PresentationFormat>
  <Paragraphs>111</Paragraphs>
  <Slides>14</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Rockwell</vt:lpstr>
      <vt:lpstr>Gallery</vt:lpstr>
      <vt:lpstr>Removing the Stigma of Mental Health program launch</vt:lpstr>
      <vt:lpstr>Creating a culture of health:  2021 Program Structure</vt:lpstr>
      <vt:lpstr>Quarterly 2021 Meeting Dates </vt:lpstr>
      <vt:lpstr>Steps to  Build a caring culture </vt:lpstr>
      <vt:lpstr>2021 Action Plan </vt:lpstr>
      <vt:lpstr>Removing the stigma of mental health within your organization:    ICU overview  http://www.workplacementalhealth.org/Employer-Resources/ICU/  </vt:lpstr>
      <vt:lpstr>Core Component of ICU:  Program video</vt:lpstr>
      <vt:lpstr>Planning prior to launch</vt:lpstr>
      <vt:lpstr>Determine where employees will reach out for help</vt:lpstr>
      <vt:lpstr>Getting buy-in and building support for stakeholders</vt:lpstr>
      <vt:lpstr>Next steps</vt:lpstr>
      <vt:lpstr>Q&amp;A</vt:lpstr>
      <vt:lpstr>Appendix</vt:lpstr>
      <vt:lpstr>       ICU Program:   Center for Workplace Mental Health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Removing the Stigma of Mental Health program launch</dc:title>
  <dc:creator>Laurie Milligan</dc:creator>
  <cp:lastModifiedBy>Courtney Fleming</cp:lastModifiedBy>
  <cp:revision>15</cp:revision>
  <dcterms:created xsi:type="dcterms:W3CDTF">2021-02-02T21:34:16Z</dcterms:created>
  <dcterms:modified xsi:type="dcterms:W3CDTF">2021-02-24T16:19:05Z</dcterms:modified>
</cp:coreProperties>
</file>