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505" r:id="rId3"/>
    <p:sldId id="506" r:id="rId4"/>
    <p:sldId id="507" r:id="rId5"/>
    <p:sldId id="433" r:id="rId6"/>
    <p:sldId id="432" r:id="rId7"/>
    <p:sldId id="329" r:id="rId8"/>
    <p:sldId id="508" r:id="rId9"/>
    <p:sldId id="410" r:id="rId10"/>
    <p:sldId id="509" r:id="rId11"/>
    <p:sldId id="510" r:id="rId12"/>
    <p:sldId id="511" r:id="rId13"/>
    <p:sldId id="512" r:id="rId14"/>
    <p:sldId id="337" r:id="rId15"/>
    <p:sldId id="513" r:id="rId16"/>
    <p:sldId id="514" r:id="rId17"/>
    <p:sldId id="434" r:id="rId18"/>
    <p:sldId id="435" r:id="rId19"/>
    <p:sldId id="516" r:id="rId20"/>
    <p:sldId id="517" r:id="rId21"/>
    <p:sldId id="518" r:id="rId22"/>
    <p:sldId id="437" r:id="rId23"/>
    <p:sldId id="438" r:id="rId24"/>
    <p:sldId id="439" r:id="rId25"/>
    <p:sldId id="440" r:id="rId26"/>
    <p:sldId id="520" r:id="rId27"/>
    <p:sldId id="521" r:id="rId28"/>
    <p:sldId id="50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64A7"/>
    <a:srgbClr val="D533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0" autoAdjust="0"/>
    <p:restoredTop sz="78233" autoAdjust="0"/>
  </p:normalViewPr>
  <p:slideViewPr>
    <p:cSldViewPr snapToGrid="0">
      <p:cViewPr varScale="1">
        <p:scale>
          <a:sx n="84" d="100"/>
          <a:sy n="84" d="100"/>
        </p:scale>
        <p:origin x="1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57F9B-8473-4C5B-A06D-386D9582A151}" type="datetimeFigureOut">
              <a:rPr lang="en-US" smtClean="0"/>
              <a:t>11/11/21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F31EB-CC39-4844-A257-962501663AC1}" type="slidenum">
              <a:rPr lang="en-US" smtClean="0"/>
              <a:t>‹#›</a:t>
            </a:fld>
            <a:endParaRPr lang="en-US" dirty="0"/>
          </a:p>
        </p:txBody>
      </p:sp>
    </p:spTree>
    <p:extLst>
      <p:ext uri="{BB962C8B-B14F-4D97-AF65-F5344CB8AC3E}">
        <p14:creationId xmlns:p14="http://schemas.microsoft.com/office/powerpoint/2010/main" val="2355656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elements of the tasks/job duties are very important to master such as – balancing, using the right accounts, following policy and procedures – all important but professional maturity training is a MUST – how we handle ourselves and interactions with our customers and our CO-WORKERS – can set you up for success or struggles….. Having guidance in this area is absolutely OK – we are just going to see some things through a different perspective!</a:t>
            </a:r>
          </a:p>
        </p:txBody>
      </p:sp>
      <p:sp>
        <p:nvSpPr>
          <p:cNvPr id="4" name="Slide Number Placeholder 3"/>
          <p:cNvSpPr>
            <a:spLocks noGrp="1"/>
          </p:cNvSpPr>
          <p:nvPr>
            <p:ph type="sldNum" sz="quarter" idx="5"/>
          </p:nvPr>
        </p:nvSpPr>
        <p:spPr/>
        <p:txBody>
          <a:bodyPr/>
          <a:lstStyle/>
          <a:p>
            <a:fld id="{59FF31EB-CC39-4844-A257-962501663AC1}" type="slidenum">
              <a:rPr lang="en-US" smtClean="0"/>
              <a:t>2</a:t>
            </a:fld>
            <a:endParaRPr lang="en-US" dirty="0"/>
          </a:p>
        </p:txBody>
      </p:sp>
    </p:spTree>
    <p:extLst>
      <p:ext uri="{BB962C8B-B14F-4D97-AF65-F5344CB8AC3E}">
        <p14:creationId xmlns:p14="http://schemas.microsoft.com/office/powerpoint/2010/main" val="936265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 it – treat EVERYONE with respect – including your team customers you work with</a:t>
            </a:r>
          </a:p>
          <a:p>
            <a:endParaRPr lang="en-US" dirty="0"/>
          </a:p>
          <a:p>
            <a:r>
              <a:rPr lang="en-US" dirty="0"/>
              <a:t>ALWAYS…take the high road</a:t>
            </a:r>
          </a:p>
          <a:p>
            <a:endParaRPr lang="en-US" dirty="0"/>
          </a:p>
          <a:p>
            <a:r>
              <a:rPr lang="en-US" dirty="0"/>
              <a:t>AVOID the blame game – he said, she said</a:t>
            </a:r>
          </a:p>
          <a:p>
            <a:r>
              <a:rPr lang="en-US" dirty="0"/>
              <a:t>Focus on what is best for our customers – ABOVE all!</a:t>
            </a:r>
          </a:p>
        </p:txBody>
      </p:sp>
      <p:sp>
        <p:nvSpPr>
          <p:cNvPr id="4" name="Slide Number Placeholder 3"/>
          <p:cNvSpPr>
            <a:spLocks noGrp="1"/>
          </p:cNvSpPr>
          <p:nvPr>
            <p:ph type="sldNum" sz="quarter" idx="5"/>
          </p:nvPr>
        </p:nvSpPr>
        <p:spPr/>
        <p:txBody>
          <a:bodyPr/>
          <a:lstStyle/>
          <a:p>
            <a:fld id="{59FF31EB-CC39-4844-A257-962501663AC1}" type="slidenum">
              <a:rPr lang="en-US" smtClean="0"/>
              <a:t>12</a:t>
            </a:fld>
            <a:endParaRPr lang="en-US" dirty="0"/>
          </a:p>
        </p:txBody>
      </p:sp>
    </p:spTree>
    <p:extLst>
      <p:ext uri="{BB962C8B-B14F-4D97-AF65-F5344CB8AC3E}">
        <p14:creationId xmlns:p14="http://schemas.microsoft.com/office/powerpoint/2010/main" val="448195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think this way – customers and co-workers will see this</a:t>
            </a:r>
          </a:p>
          <a:p>
            <a:r>
              <a:rPr lang="en-US" dirty="0"/>
              <a:t>WE are all on the same team – front-line team – should have the same common goal…</a:t>
            </a:r>
          </a:p>
        </p:txBody>
      </p:sp>
      <p:sp>
        <p:nvSpPr>
          <p:cNvPr id="4" name="Slide Number Placeholder 3"/>
          <p:cNvSpPr>
            <a:spLocks noGrp="1"/>
          </p:cNvSpPr>
          <p:nvPr>
            <p:ph type="sldNum" sz="quarter" idx="5"/>
          </p:nvPr>
        </p:nvSpPr>
        <p:spPr/>
        <p:txBody>
          <a:bodyPr/>
          <a:lstStyle/>
          <a:p>
            <a:fld id="{59FF31EB-CC39-4844-A257-962501663AC1}" type="slidenum">
              <a:rPr lang="en-US" smtClean="0"/>
              <a:t>13</a:t>
            </a:fld>
            <a:endParaRPr lang="en-US" dirty="0"/>
          </a:p>
        </p:txBody>
      </p:sp>
    </p:spTree>
    <p:extLst>
      <p:ext uri="{BB962C8B-B14F-4D97-AF65-F5344CB8AC3E}">
        <p14:creationId xmlns:p14="http://schemas.microsoft.com/office/powerpoint/2010/main" val="2951847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Moments</a:t>
            </a:r>
          </a:p>
        </p:txBody>
      </p:sp>
      <p:sp>
        <p:nvSpPr>
          <p:cNvPr id="4" name="Slide Number Placeholder 3"/>
          <p:cNvSpPr>
            <a:spLocks noGrp="1"/>
          </p:cNvSpPr>
          <p:nvPr>
            <p:ph type="sldNum" sz="quarter" idx="5"/>
          </p:nvPr>
        </p:nvSpPr>
        <p:spPr/>
        <p:txBody>
          <a:bodyPr/>
          <a:lstStyle/>
          <a:p>
            <a:fld id="{59FF31EB-CC39-4844-A257-962501663AC1}" type="slidenum">
              <a:rPr lang="en-US" smtClean="0"/>
              <a:t>15</a:t>
            </a:fld>
            <a:endParaRPr lang="en-US" dirty="0"/>
          </a:p>
        </p:txBody>
      </p:sp>
    </p:spTree>
    <p:extLst>
      <p:ext uri="{BB962C8B-B14F-4D97-AF65-F5344CB8AC3E}">
        <p14:creationId xmlns:p14="http://schemas.microsoft.com/office/powerpoint/2010/main" val="45616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get good at this?</a:t>
            </a:r>
          </a:p>
          <a:p>
            <a:r>
              <a:rPr lang="en-US" dirty="0"/>
              <a:t>Observe an expert, work with scripts, practice conversations – yes – if we want to improve – we need to practice…</a:t>
            </a:r>
          </a:p>
        </p:txBody>
      </p:sp>
      <p:sp>
        <p:nvSpPr>
          <p:cNvPr id="4" name="Slide Number Placeholder 3"/>
          <p:cNvSpPr>
            <a:spLocks noGrp="1"/>
          </p:cNvSpPr>
          <p:nvPr>
            <p:ph type="sldNum" sz="quarter" idx="5"/>
          </p:nvPr>
        </p:nvSpPr>
        <p:spPr/>
        <p:txBody>
          <a:bodyPr/>
          <a:lstStyle/>
          <a:p>
            <a:fld id="{59FF31EB-CC39-4844-A257-962501663AC1}" type="slidenum">
              <a:rPr lang="en-US" smtClean="0"/>
              <a:t>16</a:t>
            </a:fld>
            <a:endParaRPr lang="en-US" dirty="0"/>
          </a:p>
        </p:txBody>
      </p:sp>
    </p:spTree>
    <p:extLst>
      <p:ext uri="{BB962C8B-B14F-4D97-AF65-F5344CB8AC3E}">
        <p14:creationId xmlns:p14="http://schemas.microsoft.com/office/powerpoint/2010/main" val="610540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Lingo we use – ACH – balance – NSF fee, dormant account</a:t>
            </a:r>
          </a:p>
          <a:p>
            <a:r>
              <a:rPr lang="en-US" dirty="0"/>
              <a:t>Type into CHAT others that come to mind</a:t>
            </a:r>
          </a:p>
        </p:txBody>
      </p:sp>
      <p:sp>
        <p:nvSpPr>
          <p:cNvPr id="4" name="Slide Number Placeholder 3"/>
          <p:cNvSpPr>
            <a:spLocks noGrp="1"/>
          </p:cNvSpPr>
          <p:nvPr>
            <p:ph type="sldNum" sz="quarter" idx="5"/>
          </p:nvPr>
        </p:nvSpPr>
        <p:spPr/>
        <p:txBody>
          <a:bodyPr/>
          <a:lstStyle/>
          <a:p>
            <a:fld id="{59FF31EB-CC39-4844-A257-962501663AC1}" type="slidenum">
              <a:rPr lang="en-US" smtClean="0"/>
              <a:t>18</a:t>
            </a:fld>
            <a:endParaRPr lang="en-US" dirty="0"/>
          </a:p>
        </p:txBody>
      </p:sp>
    </p:spTree>
    <p:extLst>
      <p:ext uri="{BB962C8B-B14F-4D97-AF65-F5344CB8AC3E}">
        <p14:creationId xmlns:p14="http://schemas.microsoft.com/office/powerpoint/2010/main" val="776792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or use smiley or frown face – which ones do I do really well – which ones if I asked those who work with me – or self-reflection – could I use some work on – Be honest!!</a:t>
            </a:r>
          </a:p>
        </p:txBody>
      </p:sp>
      <p:sp>
        <p:nvSpPr>
          <p:cNvPr id="4" name="Slide Number Placeholder 3"/>
          <p:cNvSpPr>
            <a:spLocks noGrp="1"/>
          </p:cNvSpPr>
          <p:nvPr>
            <p:ph type="sldNum" sz="quarter" idx="5"/>
          </p:nvPr>
        </p:nvSpPr>
        <p:spPr/>
        <p:txBody>
          <a:bodyPr/>
          <a:lstStyle/>
          <a:p>
            <a:fld id="{59FF31EB-CC39-4844-A257-962501663AC1}" type="slidenum">
              <a:rPr lang="en-US" smtClean="0"/>
              <a:t>19</a:t>
            </a:fld>
            <a:endParaRPr lang="en-US" dirty="0"/>
          </a:p>
        </p:txBody>
      </p:sp>
    </p:spTree>
    <p:extLst>
      <p:ext uri="{BB962C8B-B14F-4D97-AF65-F5344CB8AC3E}">
        <p14:creationId xmlns:p14="http://schemas.microsoft.com/office/powerpoint/2010/main" val="733942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them vent – share – don’t be too quick to jump and fix – listen attentively</a:t>
            </a:r>
          </a:p>
          <a:p>
            <a:r>
              <a:rPr lang="en-US" dirty="0"/>
              <a:t>What does that look like?  Listen attentively?  </a:t>
            </a:r>
          </a:p>
        </p:txBody>
      </p:sp>
      <p:sp>
        <p:nvSpPr>
          <p:cNvPr id="4" name="Slide Number Placeholder 3"/>
          <p:cNvSpPr>
            <a:spLocks noGrp="1"/>
          </p:cNvSpPr>
          <p:nvPr>
            <p:ph type="sldNum" sz="quarter" idx="5"/>
          </p:nvPr>
        </p:nvSpPr>
        <p:spPr/>
        <p:txBody>
          <a:bodyPr/>
          <a:lstStyle/>
          <a:p>
            <a:fld id="{59FF31EB-CC39-4844-A257-962501663AC1}" type="slidenum">
              <a:rPr lang="en-US" smtClean="0"/>
              <a:t>20</a:t>
            </a:fld>
            <a:endParaRPr lang="en-US" dirty="0"/>
          </a:p>
        </p:txBody>
      </p:sp>
    </p:spTree>
    <p:extLst>
      <p:ext uri="{BB962C8B-B14F-4D97-AF65-F5344CB8AC3E}">
        <p14:creationId xmlns:p14="http://schemas.microsoft.com/office/powerpoint/2010/main" val="3773194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own retail experience when you walk in as a customer (just like your customers) where you noticed they are not genuinely interested in helping you??  Distracted with other co-workers, on their phones?</a:t>
            </a:r>
          </a:p>
          <a:p>
            <a:endParaRPr lang="en-US" dirty="0"/>
          </a:p>
          <a:p>
            <a:r>
              <a:rPr lang="en-US" dirty="0"/>
              <a:t>Let’s chat about phones for a moment…</a:t>
            </a:r>
          </a:p>
        </p:txBody>
      </p:sp>
      <p:sp>
        <p:nvSpPr>
          <p:cNvPr id="4" name="Slide Number Placeholder 3"/>
          <p:cNvSpPr>
            <a:spLocks noGrp="1"/>
          </p:cNvSpPr>
          <p:nvPr>
            <p:ph type="sldNum" sz="quarter" idx="5"/>
          </p:nvPr>
        </p:nvSpPr>
        <p:spPr/>
        <p:txBody>
          <a:bodyPr/>
          <a:lstStyle/>
          <a:p>
            <a:fld id="{59FF31EB-CC39-4844-A257-962501663AC1}" type="slidenum">
              <a:rPr lang="en-US" smtClean="0"/>
              <a:t>21</a:t>
            </a:fld>
            <a:endParaRPr lang="en-US" dirty="0"/>
          </a:p>
        </p:txBody>
      </p:sp>
    </p:spTree>
    <p:extLst>
      <p:ext uri="{BB962C8B-B14F-4D97-AF65-F5344CB8AC3E}">
        <p14:creationId xmlns:p14="http://schemas.microsoft.com/office/powerpoint/2010/main" val="2678302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OK to be a work in process……</a:t>
            </a:r>
          </a:p>
          <a:p>
            <a:r>
              <a:rPr lang="en-US" dirty="0"/>
              <a:t>Mentor, someone you can shadow or observe</a:t>
            </a:r>
          </a:p>
          <a:p>
            <a:endParaRPr lang="en-US" dirty="0"/>
          </a:p>
        </p:txBody>
      </p:sp>
      <p:sp>
        <p:nvSpPr>
          <p:cNvPr id="4" name="Slide Number Placeholder 3"/>
          <p:cNvSpPr>
            <a:spLocks noGrp="1"/>
          </p:cNvSpPr>
          <p:nvPr>
            <p:ph type="sldNum" sz="quarter" idx="5"/>
          </p:nvPr>
        </p:nvSpPr>
        <p:spPr/>
        <p:txBody>
          <a:bodyPr/>
          <a:lstStyle/>
          <a:p>
            <a:fld id="{59FF31EB-CC39-4844-A257-962501663AC1}" type="slidenum">
              <a:rPr lang="en-US" smtClean="0"/>
              <a:t>23</a:t>
            </a:fld>
            <a:endParaRPr lang="en-US" dirty="0"/>
          </a:p>
        </p:txBody>
      </p:sp>
    </p:spTree>
    <p:extLst>
      <p:ext uri="{BB962C8B-B14F-4D97-AF65-F5344CB8AC3E}">
        <p14:creationId xmlns:p14="http://schemas.microsoft.com/office/powerpoint/2010/main" val="1970982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Trustworthiness – in communities where everyone knows everyone…</a:t>
            </a:r>
          </a:p>
          <a:p>
            <a:r>
              <a:rPr lang="en-US" dirty="0"/>
              <a:t>Fishbowl</a:t>
            </a:r>
          </a:p>
          <a:p>
            <a:r>
              <a:rPr lang="en-US" dirty="0"/>
              <a:t>Instagram</a:t>
            </a:r>
          </a:p>
          <a:p>
            <a:r>
              <a:rPr lang="en-US" dirty="0"/>
              <a:t>FB</a:t>
            </a:r>
          </a:p>
          <a:p>
            <a:r>
              <a:rPr lang="en-US" dirty="0"/>
              <a:t>Snap Chat</a:t>
            </a:r>
          </a:p>
        </p:txBody>
      </p:sp>
      <p:sp>
        <p:nvSpPr>
          <p:cNvPr id="4" name="Slide Number Placeholder 3"/>
          <p:cNvSpPr>
            <a:spLocks noGrp="1"/>
          </p:cNvSpPr>
          <p:nvPr>
            <p:ph type="sldNum" sz="quarter" idx="5"/>
          </p:nvPr>
        </p:nvSpPr>
        <p:spPr/>
        <p:txBody>
          <a:bodyPr/>
          <a:lstStyle/>
          <a:p>
            <a:fld id="{59FF31EB-CC39-4844-A257-962501663AC1}" type="slidenum">
              <a:rPr lang="en-US" smtClean="0"/>
              <a:t>25</a:t>
            </a:fld>
            <a:endParaRPr lang="en-US" dirty="0"/>
          </a:p>
        </p:txBody>
      </p:sp>
    </p:spTree>
    <p:extLst>
      <p:ext uri="{BB962C8B-B14F-4D97-AF65-F5344CB8AC3E}">
        <p14:creationId xmlns:p14="http://schemas.microsoft.com/office/powerpoint/2010/main" val="1165354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in our line of business – we are in charge of a customer’s money, their finances, their accounts</a:t>
            </a:r>
          </a:p>
        </p:txBody>
      </p:sp>
      <p:sp>
        <p:nvSpPr>
          <p:cNvPr id="4" name="Slide Number Placeholder 3"/>
          <p:cNvSpPr>
            <a:spLocks noGrp="1"/>
          </p:cNvSpPr>
          <p:nvPr>
            <p:ph type="sldNum" sz="quarter" idx="5"/>
          </p:nvPr>
        </p:nvSpPr>
        <p:spPr/>
        <p:txBody>
          <a:bodyPr/>
          <a:lstStyle/>
          <a:p>
            <a:fld id="{59FF31EB-CC39-4844-A257-962501663AC1}" type="slidenum">
              <a:rPr lang="en-US" smtClean="0"/>
              <a:t>3</a:t>
            </a:fld>
            <a:endParaRPr lang="en-US" dirty="0"/>
          </a:p>
        </p:txBody>
      </p:sp>
    </p:spTree>
    <p:extLst>
      <p:ext uri="{BB962C8B-B14F-4D97-AF65-F5344CB8AC3E}">
        <p14:creationId xmlns:p14="http://schemas.microsoft.com/office/powerpoint/2010/main" val="3679198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FF31EB-CC39-4844-A257-962501663AC1}" type="slidenum">
              <a:rPr lang="en-US" smtClean="0"/>
              <a:t>26</a:t>
            </a:fld>
            <a:endParaRPr lang="en-US" dirty="0"/>
          </a:p>
        </p:txBody>
      </p:sp>
    </p:spTree>
    <p:extLst>
      <p:ext uri="{BB962C8B-B14F-4D97-AF65-F5344CB8AC3E}">
        <p14:creationId xmlns:p14="http://schemas.microsoft.com/office/powerpoint/2010/main" val="1119009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rooms – what were some take-aways – from this session – Professional maturity? – 4 groups…</a:t>
            </a:r>
          </a:p>
          <a:p>
            <a:r>
              <a:rPr lang="en-US" dirty="0"/>
              <a:t>What are you wanting to do differently – or suggest moving forward?</a:t>
            </a:r>
          </a:p>
          <a:p>
            <a:endParaRPr lang="en-US" dirty="0"/>
          </a:p>
          <a:p>
            <a:r>
              <a:rPr lang="en-US" dirty="0"/>
              <a:t>What can you do in your teams ….</a:t>
            </a:r>
          </a:p>
          <a:p>
            <a:endParaRPr lang="en-US" dirty="0"/>
          </a:p>
        </p:txBody>
      </p:sp>
      <p:sp>
        <p:nvSpPr>
          <p:cNvPr id="4" name="Slide Number Placeholder 3"/>
          <p:cNvSpPr>
            <a:spLocks noGrp="1"/>
          </p:cNvSpPr>
          <p:nvPr>
            <p:ph type="sldNum" sz="quarter" idx="5"/>
          </p:nvPr>
        </p:nvSpPr>
        <p:spPr/>
        <p:txBody>
          <a:bodyPr/>
          <a:lstStyle/>
          <a:p>
            <a:fld id="{59FF31EB-CC39-4844-A257-962501663AC1}" type="slidenum">
              <a:rPr lang="en-US" smtClean="0"/>
              <a:t>27</a:t>
            </a:fld>
            <a:endParaRPr lang="en-US" dirty="0"/>
          </a:p>
        </p:txBody>
      </p:sp>
    </p:spTree>
    <p:extLst>
      <p:ext uri="{BB962C8B-B14F-4D97-AF65-F5344CB8AC3E}">
        <p14:creationId xmlns:p14="http://schemas.microsoft.com/office/powerpoint/2010/main" val="361208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personal and private – confidentiality – see everything through the LENS OF THE customer!	</a:t>
            </a:r>
          </a:p>
        </p:txBody>
      </p:sp>
      <p:sp>
        <p:nvSpPr>
          <p:cNvPr id="4" name="Slide Number Placeholder 3"/>
          <p:cNvSpPr>
            <a:spLocks noGrp="1"/>
          </p:cNvSpPr>
          <p:nvPr>
            <p:ph type="sldNum" sz="quarter" idx="5"/>
          </p:nvPr>
        </p:nvSpPr>
        <p:spPr/>
        <p:txBody>
          <a:bodyPr/>
          <a:lstStyle/>
          <a:p>
            <a:fld id="{59FF31EB-CC39-4844-A257-962501663AC1}" type="slidenum">
              <a:rPr lang="en-US" smtClean="0"/>
              <a:t>4</a:t>
            </a:fld>
            <a:endParaRPr lang="en-US" dirty="0"/>
          </a:p>
        </p:txBody>
      </p:sp>
    </p:spTree>
    <p:extLst>
      <p:ext uri="{BB962C8B-B14F-4D97-AF65-F5344CB8AC3E}">
        <p14:creationId xmlns:p14="http://schemas.microsoft.com/office/powerpoint/2010/main" val="388539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MY behavior appropriate thru the lens of who I’m serving - </a:t>
            </a:r>
          </a:p>
        </p:txBody>
      </p:sp>
      <p:sp>
        <p:nvSpPr>
          <p:cNvPr id="4" name="Slide Number Placeholder 3"/>
          <p:cNvSpPr>
            <a:spLocks noGrp="1"/>
          </p:cNvSpPr>
          <p:nvPr>
            <p:ph type="sldNum" sz="quarter" idx="5"/>
          </p:nvPr>
        </p:nvSpPr>
        <p:spPr/>
        <p:txBody>
          <a:bodyPr/>
          <a:lstStyle/>
          <a:p>
            <a:fld id="{59FF31EB-CC39-4844-A257-962501663AC1}" type="slidenum">
              <a:rPr lang="en-US" smtClean="0"/>
              <a:t>5</a:t>
            </a:fld>
            <a:endParaRPr lang="en-US" dirty="0"/>
          </a:p>
        </p:txBody>
      </p:sp>
    </p:spTree>
    <p:extLst>
      <p:ext uri="{BB962C8B-B14F-4D97-AF65-F5344CB8AC3E}">
        <p14:creationId xmlns:p14="http://schemas.microsoft.com/office/powerpoint/2010/main" val="7120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Professional maturity is above and beyond “dress code” Would you agree?</a:t>
            </a:r>
          </a:p>
          <a:p>
            <a:endParaRPr lang="en-US" dirty="0"/>
          </a:p>
        </p:txBody>
      </p:sp>
      <p:sp>
        <p:nvSpPr>
          <p:cNvPr id="4" name="Slide Number Placeholder 3"/>
          <p:cNvSpPr>
            <a:spLocks noGrp="1"/>
          </p:cNvSpPr>
          <p:nvPr>
            <p:ph type="sldNum" sz="quarter" idx="5"/>
          </p:nvPr>
        </p:nvSpPr>
        <p:spPr/>
        <p:txBody>
          <a:bodyPr/>
          <a:lstStyle/>
          <a:p>
            <a:fld id="{59FF31EB-CC39-4844-A257-962501663AC1}" type="slidenum">
              <a:rPr lang="en-US" smtClean="0"/>
              <a:t>6</a:t>
            </a:fld>
            <a:endParaRPr lang="en-US" dirty="0"/>
          </a:p>
        </p:txBody>
      </p:sp>
    </p:spTree>
    <p:extLst>
      <p:ext uri="{BB962C8B-B14F-4D97-AF65-F5344CB8AC3E}">
        <p14:creationId xmlns:p14="http://schemas.microsoft.com/office/powerpoint/2010/main" val="201038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impressions….. Take a guess????</a:t>
            </a:r>
          </a:p>
          <a:p>
            <a:r>
              <a:rPr lang="en-US" dirty="0"/>
              <a:t>Use of Chat….</a:t>
            </a:r>
          </a:p>
          <a:p>
            <a:endParaRPr lang="en-US" dirty="0"/>
          </a:p>
        </p:txBody>
      </p:sp>
      <p:sp>
        <p:nvSpPr>
          <p:cNvPr id="4" name="Slide Number Placeholder 3"/>
          <p:cNvSpPr>
            <a:spLocks noGrp="1"/>
          </p:cNvSpPr>
          <p:nvPr>
            <p:ph type="sldNum" sz="quarter" idx="5"/>
          </p:nvPr>
        </p:nvSpPr>
        <p:spPr/>
        <p:txBody>
          <a:bodyPr/>
          <a:lstStyle/>
          <a:p>
            <a:fld id="{59FF31EB-CC39-4844-A257-962501663AC1}" type="slidenum">
              <a:rPr lang="en-US" smtClean="0"/>
              <a:t>7</a:t>
            </a:fld>
            <a:endParaRPr lang="en-US" dirty="0"/>
          </a:p>
        </p:txBody>
      </p:sp>
    </p:spTree>
    <p:extLst>
      <p:ext uri="{BB962C8B-B14F-4D97-AF65-F5344CB8AC3E}">
        <p14:creationId xmlns:p14="http://schemas.microsoft.com/office/powerpoint/2010/main" val="39290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rule of thumb: When in doubt, go back to the closet…</a:t>
            </a:r>
          </a:p>
        </p:txBody>
      </p:sp>
      <p:sp>
        <p:nvSpPr>
          <p:cNvPr id="4" name="Slide Number Placeholder 3"/>
          <p:cNvSpPr>
            <a:spLocks noGrp="1"/>
          </p:cNvSpPr>
          <p:nvPr>
            <p:ph type="sldNum" sz="quarter" idx="5"/>
          </p:nvPr>
        </p:nvSpPr>
        <p:spPr/>
        <p:txBody>
          <a:bodyPr/>
          <a:lstStyle/>
          <a:p>
            <a:fld id="{59FF31EB-CC39-4844-A257-962501663AC1}" type="slidenum">
              <a:rPr lang="en-US" smtClean="0"/>
              <a:t>9</a:t>
            </a:fld>
            <a:endParaRPr lang="en-US" dirty="0"/>
          </a:p>
        </p:txBody>
      </p:sp>
    </p:spTree>
    <p:extLst>
      <p:ext uri="{BB962C8B-B14F-4D97-AF65-F5344CB8AC3E}">
        <p14:creationId xmlns:p14="http://schemas.microsoft.com/office/powerpoint/2010/main" val="2510642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are we dressing for? – this is not discrimatory in nature – its how we are perceived from the customers we are serving</a:t>
            </a:r>
          </a:p>
        </p:txBody>
      </p:sp>
      <p:sp>
        <p:nvSpPr>
          <p:cNvPr id="4" name="Slide Number Placeholder 3"/>
          <p:cNvSpPr>
            <a:spLocks noGrp="1"/>
          </p:cNvSpPr>
          <p:nvPr>
            <p:ph type="sldNum" sz="quarter" idx="5"/>
          </p:nvPr>
        </p:nvSpPr>
        <p:spPr/>
        <p:txBody>
          <a:bodyPr/>
          <a:lstStyle/>
          <a:p>
            <a:fld id="{59FF31EB-CC39-4844-A257-962501663AC1}" type="slidenum">
              <a:rPr lang="en-US" smtClean="0"/>
              <a:t>10</a:t>
            </a:fld>
            <a:endParaRPr lang="en-US" dirty="0"/>
          </a:p>
        </p:txBody>
      </p:sp>
    </p:spTree>
    <p:extLst>
      <p:ext uri="{BB962C8B-B14F-4D97-AF65-F5344CB8AC3E}">
        <p14:creationId xmlns:p14="http://schemas.microsoft.com/office/powerpoint/2010/main" val="2045214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 perception is reality to our customer we are serving – over sensitive about information being shared or seen by others…</a:t>
            </a:r>
          </a:p>
        </p:txBody>
      </p:sp>
      <p:sp>
        <p:nvSpPr>
          <p:cNvPr id="4" name="Slide Number Placeholder 3"/>
          <p:cNvSpPr>
            <a:spLocks noGrp="1"/>
          </p:cNvSpPr>
          <p:nvPr>
            <p:ph type="sldNum" sz="quarter" idx="5"/>
          </p:nvPr>
        </p:nvSpPr>
        <p:spPr/>
        <p:txBody>
          <a:bodyPr/>
          <a:lstStyle/>
          <a:p>
            <a:fld id="{59FF31EB-CC39-4844-A257-962501663AC1}" type="slidenum">
              <a:rPr lang="en-US" smtClean="0"/>
              <a:t>11</a:t>
            </a:fld>
            <a:endParaRPr lang="en-US" dirty="0"/>
          </a:p>
        </p:txBody>
      </p:sp>
    </p:spTree>
    <p:extLst>
      <p:ext uri="{BB962C8B-B14F-4D97-AF65-F5344CB8AC3E}">
        <p14:creationId xmlns:p14="http://schemas.microsoft.com/office/powerpoint/2010/main" val="170717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DF4C69-CD7F-43E8-8DD2-574F7FD5BFA8}" type="datetimeFigureOut">
              <a:rPr lang="en-US" smtClean="0"/>
              <a:t>11/11/21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2F550C-CD0B-4F97-BC20-D4509A4790BB}" type="slidenum">
              <a:rPr lang="en-US" smtClean="0"/>
              <a:t>‹#›</a:t>
            </a:fld>
            <a:endParaRPr lang="en-US" dirty="0"/>
          </a:p>
        </p:txBody>
      </p:sp>
    </p:spTree>
    <p:extLst>
      <p:ext uri="{BB962C8B-B14F-4D97-AF65-F5344CB8AC3E}">
        <p14:creationId xmlns:p14="http://schemas.microsoft.com/office/powerpoint/2010/main" val="227225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F4C69-CD7F-43E8-8DD2-574F7FD5BFA8}" type="datetimeFigureOut">
              <a:rPr lang="en-US" smtClean="0"/>
              <a:t>11/11/21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2F550C-CD0B-4F97-BC20-D4509A4790BB}" type="slidenum">
              <a:rPr lang="en-US" smtClean="0"/>
              <a:t>‹#›</a:t>
            </a:fld>
            <a:endParaRPr lang="en-US" dirty="0"/>
          </a:p>
        </p:txBody>
      </p:sp>
    </p:spTree>
    <p:extLst>
      <p:ext uri="{BB962C8B-B14F-4D97-AF65-F5344CB8AC3E}">
        <p14:creationId xmlns:p14="http://schemas.microsoft.com/office/powerpoint/2010/main" val="428307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F4C69-CD7F-43E8-8DD2-574F7FD5BFA8}" type="datetimeFigureOut">
              <a:rPr lang="en-US" smtClean="0"/>
              <a:t>11/11/21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2F550C-CD0B-4F97-BC20-D4509A4790BB}" type="slidenum">
              <a:rPr lang="en-US" smtClean="0"/>
              <a:t>‹#›</a:t>
            </a:fld>
            <a:endParaRPr lang="en-US" dirty="0"/>
          </a:p>
        </p:txBody>
      </p:sp>
    </p:spTree>
    <p:extLst>
      <p:ext uri="{BB962C8B-B14F-4D97-AF65-F5344CB8AC3E}">
        <p14:creationId xmlns:p14="http://schemas.microsoft.com/office/powerpoint/2010/main" val="424917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DF4C69-CD7F-43E8-8DD2-574F7FD5BFA8}" type="datetimeFigureOut">
              <a:rPr lang="en-US" smtClean="0"/>
              <a:t>11/11/21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2F550C-CD0B-4F97-BC20-D4509A4790BB}" type="slidenum">
              <a:rPr lang="en-US" smtClean="0"/>
              <a:t>‹#›</a:t>
            </a:fld>
            <a:endParaRPr lang="en-US" dirty="0"/>
          </a:p>
        </p:txBody>
      </p:sp>
    </p:spTree>
    <p:extLst>
      <p:ext uri="{BB962C8B-B14F-4D97-AF65-F5344CB8AC3E}">
        <p14:creationId xmlns:p14="http://schemas.microsoft.com/office/powerpoint/2010/main" val="2088831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DF4C69-CD7F-43E8-8DD2-574F7FD5BFA8}" type="datetimeFigureOut">
              <a:rPr lang="en-US" smtClean="0"/>
              <a:t>11/11/21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2F550C-CD0B-4F97-BC20-D4509A4790BB}" type="slidenum">
              <a:rPr lang="en-US" smtClean="0"/>
              <a:t>‹#›</a:t>
            </a:fld>
            <a:endParaRPr lang="en-US" dirty="0"/>
          </a:p>
        </p:txBody>
      </p:sp>
    </p:spTree>
    <p:extLst>
      <p:ext uri="{BB962C8B-B14F-4D97-AF65-F5344CB8AC3E}">
        <p14:creationId xmlns:p14="http://schemas.microsoft.com/office/powerpoint/2010/main" val="377867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DF4C69-CD7F-43E8-8DD2-574F7FD5BFA8}" type="datetimeFigureOut">
              <a:rPr lang="en-US" smtClean="0"/>
              <a:t>11/11/21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2F550C-CD0B-4F97-BC20-D4509A4790BB}" type="slidenum">
              <a:rPr lang="en-US" smtClean="0"/>
              <a:t>‹#›</a:t>
            </a:fld>
            <a:endParaRPr lang="en-US" dirty="0"/>
          </a:p>
        </p:txBody>
      </p:sp>
    </p:spTree>
    <p:extLst>
      <p:ext uri="{BB962C8B-B14F-4D97-AF65-F5344CB8AC3E}">
        <p14:creationId xmlns:p14="http://schemas.microsoft.com/office/powerpoint/2010/main" val="122475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DF4C69-CD7F-43E8-8DD2-574F7FD5BFA8}" type="datetimeFigureOut">
              <a:rPr lang="en-US" smtClean="0"/>
              <a:t>11/11/21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2F550C-CD0B-4F97-BC20-D4509A4790BB}" type="slidenum">
              <a:rPr lang="en-US" smtClean="0"/>
              <a:t>‹#›</a:t>
            </a:fld>
            <a:endParaRPr lang="en-US" dirty="0"/>
          </a:p>
        </p:txBody>
      </p:sp>
    </p:spTree>
    <p:extLst>
      <p:ext uri="{BB962C8B-B14F-4D97-AF65-F5344CB8AC3E}">
        <p14:creationId xmlns:p14="http://schemas.microsoft.com/office/powerpoint/2010/main" val="68225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DF4C69-CD7F-43E8-8DD2-574F7FD5BFA8}" type="datetimeFigureOut">
              <a:rPr lang="en-US" smtClean="0"/>
              <a:t>11/11/21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2F550C-CD0B-4F97-BC20-D4509A4790BB}" type="slidenum">
              <a:rPr lang="en-US" smtClean="0"/>
              <a:t>‹#›</a:t>
            </a:fld>
            <a:endParaRPr lang="en-US" dirty="0"/>
          </a:p>
        </p:txBody>
      </p:sp>
    </p:spTree>
    <p:extLst>
      <p:ext uri="{BB962C8B-B14F-4D97-AF65-F5344CB8AC3E}">
        <p14:creationId xmlns:p14="http://schemas.microsoft.com/office/powerpoint/2010/main" val="164293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F4C69-CD7F-43E8-8DD2-574F7FD5BFA8}" type="datetimeFigureOut">
              <a:rPr lang="en-US" smtClean="0"/>
              <a:t>11/11/21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2F550C-CD0B-4F97-BC20-D4509A4790BB}" type="slidenum">
              <a:rPr lang="en-US" smtClean="0"/>
              <a:t>‹#›</a:t>
            </a:fld>
            <a:endParaRPr lang="en-US" dirty="0"/>
          </a:p>
        </p:txBody>
      </p:sp>
    </p:spTree>
    <p:extLst>
      <p:ext uri="{BB962C8B-B14F-4D97-AF65-F5344CB8AC3E}">
        <p14:creationId xmlns:p14="http://schemas.microsoft.com/office/powerpoint/2010/main" val="2616757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DF4C69-CD7F-43E8-8DD2-574F7FD5BFA8}" type="datetimeFigureOut">
              <a:rPr lang="en-US" smtClean="0"/>
              <a:t>11/11/21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2F550C-CD0B-4F97-BC20-D4509A4790BB}" type="slidenum">
              <a:rPr lang="en-US" smtClean="0"/>
              <a:t>‹#›</a:t>
            </a:fld>
            <a:endParaRPr lang="en-US" dirty="0"/>
          </a:p>
        </p:txBody>
      </p:sp>
    </p:spTree>
    <p:extLst>
      <p:ext uri="{BB962C8B-B14F-4D97-AF65-F5344CB8AC3E}">
        <p14:creationId xmlns:p14="http://schemas.microsoft.com/office/powerpoint/2010/main" val="179158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DF4C69-CD7F-43E8-8DD2-574F7FD5BFA8}" type="datetimeFigureOut">
              <a:rPr lang="en-US" smtClean="0"/>
              <a:t>11/11/21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2F550C-CD0B-4F97-BC20-D4509A4790BB}" type="slidenum">
              <a:rPr lang="en-US" smtClean="0"/>
              <a:t>‹#›</a:t>
            </a:fld>
            <a:endParaRPr lang="en-US" dirty="0"/>
          </a:p>
        </p:txBody>
      </p:sp>
    </p:spTree>
    <p:extLst>
      <p:ext uri="{BB962C8B-B14F-4D97-AF65-F5344CB8AC3E}">
        <p14:creationId xmlns:p14="http://schemas.microsoft.com/office/powerpoint/2010/main" val="242574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F4C69-CD7F-43E8-8DD2-574F7FD5BFA8}" type="datetimeFigureOut">
              <a:rPr lang="en-US" smtClean="0"/>
              <a:t>11/11/21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F550C-CD0B-4F97-BC20-D4509A4790BB}" type="slidenum">
              <a:rPr lang="en-US" smtClean="0"/>
              <a:t>‹#›</a:t>
            </a:fld>
            <a:endParaRPr lang="en-US" dirty="0"/>
          </a:p>
        </p:txBody>
      </p:sp>
    </p:spTree>
    <p:extLst>
      <p:ext uri="{BB962C8B-B14F-4D97-AF65-F5344CB8AC3E}">
        <p14:creationId xmlns:p14="http://schemas.microsoft.com/office/powerpoint/2010/main" val="2597531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B560B72-924D-441E-9B44-D2F77852C86C}"/>
              </a:ext>
            </a:extLst>
          </p:cNvPr>
          <p:cNvSpPr txBox="1"/>
          <p:nvPr/>
        </p:nvSpPr>
        <p:spPr>
          <a:xfrm>
            <a:off x="733504" y="1314944"/>
            <a:ext cx="6437700" cy="261196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5400" kern="1200" dirty="0">
                <a:solidFill>
                  <a:schemeClr val="tx1"/>
                </a:solidFill>
                <a:latin typeface="Brandon Grotesque" panose="020B0503020203060202" pitchFamily="34" charset="77"/>
                <a:ea typeface="+mj-ea"/>
                <a:cs typeface="+mj-cs"/>
              </a:rPr>
              <a:t>Professional Maturity</a:t>
            </a:r>
          </a:p>
        </p:txBody>
      </p:sp>
      <p:pic>
        <p:nvPicPr>
          <p:cNvPr id="12" name="Picture 11" descr="A picture containing drawing&#10;&#10;Description automatically generated">
            <a:extLst>
              <a:ext uri="{FF2B5EF4-FFF2-40B4-BE49-F238E27FC236}">
                <a16:creationId xmlns:a16="http://schemas.microsoft.com/office/drawing/2014/main" id="{D18EC45A-915D-2D45-B703-52E38C76F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71" y="5242334"/>
            <a:ext cx="5059680" cy="1306840"/>
          </a:xfrm>
          <a:prstGeom prst="rect">
            <a:avLst/>
          </a:prstGeom>
        </p:spPr>
      </p:pic>
    </p:spTree>
    <p:extLst>
      <p:ext uri="{BB962C8B-B14F-4D97-AF65-F5344CB8AC3E}">
        <p14:creationId xmlns:p14="http://schemas.microsoft.com/office/powerpoint/2010/main" val="24056490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TextBox 9">
            <a:extLst>
              <a:ext uri="{FF2B5EF4-FFF2-40B4-BE49-F238E27FC236}">
                <a16:creationId xmlns:a16="http://schemas.microsoft.com/office/drawing/2014/main" id="{2CE7D8FD-B6DF-4640-B93C-3BC5ACF4DA0D}"/>
              </a:ext>
            </a:extLst>
          </p:cNvPr>
          <p:cNvSpPr txBox="1"/>
          <p:nvPr/>
        </p:nvSpPr>
        <p:spPr>
          <a:xfrm>
            <a:off x="801340" y="802955"/>
            <a:ext cx="4977976" cy="145405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dirty="0"/>
              <a:t>PROFESSIONAL MATURITY</a:t>
            </a:r>
          </a:p>
          <a:p>
            <a:pPr defTabSz="914400">
              <a:lnSpc>
                <a:spcPct val="90000"/>
              </a:lnSpc>
              <a:spcBef>
                <a:spcPct val="0"/>
              </a:spcBef>
              <a:spcAft>
                <a:spcPts val="600"/>
              </a:spcAft>
            </a:pPr>
            <a:endParaRPr lang="en-US" sz="3400" kern="1200" dirty="0">
              <a:latin typeface="+mj-lt"/>
              <a:ea typeface="+mj-ea"/>
              <a:cs typeface="+mj-cs"/>
            </a:endParaRPr>
          </a:p>
        </p:txBody>
      </p:sp>
      <p:sp>
        <p:nvSpPr>
          <p:cNvPr id="8" name="TextBox 7">
            <a:extLst>
              <a:ext uri="{FF2B5EF4-FFF2-40B4-BE49-F238E27FC236}">
                <a16:creationId xmlns:a16="http://schemas.microsoft.com/office/drawing/2014/main" id="{828568A2-C787-7846-BD33-9671D64624F2}"/>
              </a:ext>
            </a:extLst>
          </p:cNvPr>
          <p:cNvSpPr txBox="1"/>
          <p:nvPr/>
        </p:nvSpPr>
        <p:spPr>
          <a:xfrm>
            <a:off x="799773" y="2044261"/>
            <a:ext cx="6282951" cy="3639289"/>
          </a:xfrm>
          <a:prstGeom prst="rect">
            <a:avLst/>
          </a:prstGeom>
        </p:spPr>
        <p:txBody>
          <a:bodyPr vert="horz" lIns="91440" tIns="45720" rIns="91440" bIns="45720" rtlCol="0" anchor="ctr">
            <a:normAutofit/>
          </a:bodyPr>
          <a:lstStyle/>
          <a:p>
            <a:pPr marR="0" lvl="0" defTabSz="914400" fontAlgn="auto">
              <a:lnSpc>
                <a:spcPct val="90000"/>
              </a:lnSpc>
              <a:spcBef>
                <a:spcPts val="0"/>
              </a:spcBef>
              <a:spcAft>
                <a:spcPts val="600"/>
              </a:spcAft>
              <a:buClrTx/>
              <a:buSzTx/>
              <a:tabLst/>
              <a:defRPr/>
            </a:pPr>
            <a:r>
              <a:rPr kumimoji="0" lang="en-US" sz="2400" b="0" i="0" u="none" strike="noStrike" cap="none" spc="0" normalizeH="0" baseline="0" noProof="0" dirty="0">
                <a:ln>
                  <a:noFill/>
                </a:ln>
                <a:effectLst/>
                <a:uLnTx/>
                <a:uFillTx/>
              </a:rPr>
              <a:t>Guaranteed to Detract from a Professional Image</a:t>
            </a:r>
          </a:p>
          <a:p>
            <a:pPr lvl="0" defTabSz="914400">
              <a:lnSpc>
                <a:spcPct val="90000"/>
              </a:lnSpc>
              <a:spcAft>
                <a:spcPts val="600"/>
              </a:spcAft>
              <a:defRPr/>
            </a:pPr>
            <a:endParaRPr lang="en-US" sz="2400" dirty="0"/>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400" dirty="0"/>
              <a:t>Too much skin</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400" dirty="0"/>
              <a:t>Tattoos</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400" dirty="0"/>
              <a:t>Undergarments</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400" dirty="0"/>
              <a:t>Wrinkled, unclean or unkept clothing</a:t>
            </a:r>
          </a:p>
        </p:txBody>
      </p:sp>
      <p:sp>
        <p:nvSpPr>
          <p:cNvPr id="2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05D5B756-34D2-D74D-B6B6-265EECF31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821" y="2204681"/>
            <a:ext cx="3661831" cy="2468836"/>
          </a:xfrm>
          <a:prstGeom prst="rect">
            <a:avLst/>
          </a:prstGeom>
        </p:spPr>
      </p:pic>
      <p:pic>
        <p:nvPicPr>
          <p:cNvPr id="12" name="Picture 11">
            <a:extLst>
              <a:ext uri="{FF2B5EF4-FFF2-40B4-BE49-F238E27FC236}">
                <a16:creationId xmlns:a16="http://schemas.microsoft.com/office/drawing/2014/main" id="{33A8306A-466C-EF48-B08D-22AB7DCE7789}"/>
              </a:ext>
            </a:extLst>
          </p:cNvPr>
          <p:cNvPicPr/>
          <p:nvPr/>
        </p:nvPicPr>
        <p:blipFill rotWithShape="1">
          <a:blip r:embed="rId5">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88127341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TextBox 9">
            <a:extLst>
              <a:ext uri="{FF2B5EF4-FFF2-40B4-BE49-F238E27FC236}">
                <a16:creationId xmlns:a16="http://schemas.microsoft.com/office/drawing/2014/main" id="{2CE7D8FD-B6DF-4640-B93C-3BC5ACF4DA0D}"/>
              </a:ext>
            </a:extLst>
          </p:cNvPr>
          <p:cNvSpPr txBox="1"/>
          <p:nvPr/>
        </p:nvSpPr>
        <p:spPr>
          <a:xfrm>
            <a:off x="801340" y="802955"/>
            <a:ext cx="4977976" cy="145405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dirty="0"/>
              <a:t>PROFESSIONAL MATURITY</a:t>
            </a:r>
          </a:p>
          <a:p>
            <a:pPr defTabSz="914400">
              <a:lnSpc>
                <a:spcPct val="90000"/>
              </a:lnSpc>
              <a:spcBef>
                <a:spcPct val="0"/>
              </a:spcBef>
              <a:spcAft>
                <a:spcPts val="600"/>
              </a:spcAft>
            </a:pPr>
            <a:endParaRPr lang="en-US" sz="3400" kern="1200" dirty="0">
              <a:latin typeface="+mj-lt"/>
              <a:ea typeface="+mj-ea"/>
              <a:cs typeface="+mj-cs"/>
            </a:endParaRPr>
          </a:p>
        </p:txBody>
      </p:sp>
      <p:sp>
        <p:nvSpPr>
          <p:cNvPr id="8" name="TextBox 7">
            <a:extLst>
              <a:ext uri="{FF2B5EF4-FFF2-40B4-BE49-F238E27FC236}">
                <a16:creationId xmlns:a16="http://schemas.microsoft.com/office/drawing/2014/main" id="{828568A2-C787-7846-BD33-9671D64624F2}"/>
              </a:ext>
            </a:extLst>
          </p:cNvPr>
          <p:cNvSpPr txBox="1"/>
          <p:nvPr/>
        </p:nvSpPr>
        <p:spPr>
          <a:xfrm>
            <a:off x="799773" y="1665948"/>
            <a:ext cx="6282951" cy="3639289"/>
          </a:xfrm>
          <a:prstGeom prst="rect">
            <a:avLst/>
          </a:prstGeom>
        </p:spPr>
        <p:txBody>
          <a:bodyPr vert="horz" lIns="91440" tIns="45720" rIns="91440" bIns="45720" rtlCol="0" anchor="ctr">
            <a:normAutofit/>
          </a:bodyPr>
          <a:lstStyle/>
          <a:p>
            <a:pPr marR="0" lvl="0" defTabSz="914400" fontAlgn="auto">
              <a:lnSpc>
                <a:spcPct val="90000"/>
              </a:lnSpc>
              <a:spcBef>
                <a:spcPts val="0"/>
              </a:spcBef>
              <a:spcAft>
                <a:spcPts val="600"/>
              </a:spcAft>
              <a:buClrTx/>
              <a:buSzTx/>
              <a:tabLst/>
              <a:defRPr/>
            </a:pPr>
            <a:r>
              <a:rPr kumimoji="0" lang="en-US" sz="2400" b="0" i="0" u="none" strike="noStrike" cap="none" spc="0" normalizeH="0" baseline="0" noProof="0" dirty="0">
                <a:ln>
                  <a:noFill/>
                </a:ln>
                <a:effectLst/>
                <a:uLnTx/>
                <a:uFillTx/>
              </a:rPr>
              <a:t>Guaranteed to Detract from a Professional Image</a:t>
            </a:r>
          </a:p>
          <a:p>
            <a:pPr lvl="0" defTabSz="914400">
              <a:lnSpc>
                <a:spcPct val="90000"/>
              </a:lnSpc>
              <a:spcAft>
                <a:spcPts val="600"/>
              </a:spcAft>
              <a:defRPr/>
            </a:pPr>
            <a:endParaRPr lang="en-US" sz="2400" dirty="0"/>
          </a:p>
          <a:p>
            <a:pPr marL="57150" marR="0" lvl="0" defTabSz="914400" fontAlgn="auto">
              <a:lnSpc>
                <a:spcPct val="90000"/>
              </a:lnSpc>
              <a:spcBef>
                <a:spcPts val="0"/>
              </a:spcBef>
              <a:spcAft>
                <a:spcPts val="600"/>
              </a:spcAft>
              <a:buClrTx/>
              <a:buSzTx/>
              <a:tabLst/>
              <a:defRPr/>
            </a:pPr>
            <a:r>
              <a:rPr lang="en-US" sz="2400" b="1" dirty="0"/>
              <a:t>Behaving or Acting</a:t>
            </a:r>
          </a:p>
          <a:p>
            <a:pPr marL="57150" marR="0" lvl="0" defTabSz="914400" fontAlgn="auto">
              <a:lnSpc>
                <a:spcPct val="90000"/>
              </a:lnSpc>
              <a:spcBef>
                <a:spcPts val="0"/>
              </a:spcBef>
              <a:spcAft>
                <a:spcPts val="600"/>
              </a:spcAft>
              <a:buClrTx/>
              <a:buSzTx/>
              <a:tabLst/>
              <a:defRPr/>
            </a:pPr>
            <a:r>
              <a:rPr lang="en-US" sz="2400" dirty="0"/>
              <a:t>• Inappropriate</a:t>
            </a:r>
          </a:p>
          <a:p>
            <a:pPr marL="57150" marR="0" lvl="0" defTabSz="914400" fontAlgn="auto">
              <a:lnSpc>
                <a:spcPct val="90000"/>
              </a:lnSpc>
              <a:spcBef>
                <a:spcPts val="0"/>
              </a:spcBef>
              <a:spcAft>
                <a:spcPts val="600"/>
              </a:spcAft>
              <a:buClrTx/>
              <a:buSzTx/>
              <a:tabLst/>
              <a:defRPr/>
            </a:pPr>
            <a:r>
              <a:rPr lang="en-US" sz="2400" dirty="0"/>
              <a:t>• Sharing confidential information</a:t>
            </a:r>
          </a:p>
          <a:p>
            <a:pPr marL="57150" marR="0" lvl="0" defTabSz="914400" fontAlgn="auto">
              <a:lnSpc>
                <a:spcPct val="90000"/>
              </a:lnSpc>
              <a:spcBef>
                <a:spcPts val="0"/>
              </a:spcBef>
              <a:spcAft>
                <a:spcPts val="600"/>
              </a:spcAft>
              <a:buClrTx/>
              <a:buSzTx/>
              <a:tabLst/>
              <a:defRPr/>
            </a:pPr>
            <a:r>
              <a:rPr lang="en-US" sz="2400" dirty="0"/>
              <a:t>• Arguing</a:t>
            </a:r>
          </a:p>
          <a:p>
            <a:pPr marL="57150" marR="0" lvl="0" defTabSz="914400" fontAlgn="auto">
              <a:lnSpc>
                <a:spcPct val="90000"/>
              </a:lnSpc>
              <a:spcBef>
                <a:spcPts val="0"/>
              </a:spcBef>
              <a:spcAft>
                <a:spcPts val="600"/>
              </a:spcAft>
              <a:buClrTx/>
              <a:buSzTx/>
              <a:tabLst/>
              <a:defRPr/>
            </a:pPr>
            <a:r>
              <a:rPr lang="en-US" sz="2400" dirty="0"/>
              <a:t>• Blaming</a:t>
            </a:r>
          </a:p>
          <a:p>
            <a:pPr marL="57150" marR="0" lvl="0" defTabSz="914400" fontAlgn="auto">
              <a:lnSpc>
                <a:spcPct val="90000"/>
              </a:lnSpc>
              <a:spcBef>
                <a:spcPts val="0"/>
              </a:spcBef>
              <a:spcAft>
                <a:spcPts val="600"/>
              </a:spcAft>
              <a:buClrTx/>
              <a:buSzTx/>
              <a:tabLst/>
              <a:defRPr/>
            </a:pPr>
            <a:r>
              <a:rPr lang="en-US" sz="2400" dirty="0"/>
              <a:t>• Shouting</a:t>
            </a:r>
          </a:p>
        </p:txBody>
      </p:sp>
      <p:sp>
        <p:nvSpPr>
          <p:cNvPr id="2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05D5B756-34D2-D74D-B6B6-265EECF31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821" y="2204681"/>
            <a:ext cx="3661831" cy="2468836"/>
          </a:xfrm>
          <a:prstGeom prst="rect">
            <a:avLst/>
          </a:prstGeom>
        </p:spPr>
      </p:pic>
      <p:pic>
        <p:nvPicPr>
          <p:cNvPr id="12" name="Picture 11">
            <a:extLst>
              <a:ext uri="{FF2B5EF4-FFF2-40B4-BE49-F238E27FC236}">
                <a16:creationId xmlns:a16="http://schemas.microsoft.com/office/drawing/2014/main" id="{33A8306A-466C-EF48-B08D-22AB7DCE7789}"/>
              </a:ext>
            </a:extLst>
          </p:cNvPr>
          <p:cNvPicPr/>
          <p:nvPr/>
        </p:nvPicPr>
        <p:blipFill rotWithShape="1">
          <a:blip r:embed="rId5">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Tree>
    <p:extLst>
      <p:ext uri="{BB962C8B-B14F-4D97-AF65-F5344CB8AC3E}">
        <p14:creationId xmlns:p14="http://schemas.microsoft.com/office/powerpoint/2010/main" val="62144036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TextBox 9">
            <a:extLst>
              <a:ext uri="{FF2B5EF4-FFF2-40B4-BE49-F238E27FC236}">
                <a16:creationId xmlns:a16="http://schemas.microsoft.com/office/drawing/2014/main" id="{2CE7D8FD-B6DF-4640-B93C-3BC5ACF4DA0D}"/>
              </a:ext>
            </a:extLst>
          </p:cNvPr>
          <p:cNvSpPr txBox="1"/>
          <p:nvPr/>
        </p:nvSpPr>
        <p:spPr>
          <a:xfrm>
            <a:off x="801340" y="802955"/>
            <a:ext cx="4977976" cy="145405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dirty="0"/>
              <a:t>PROFESSIONAL MATURITY</a:t>
            </a:r>
          </a:p>
          <a:p>
            <a:pPr defTabSz="914400">
              <a:lnSpc>
                <a:spcPct val="90000"/>
              </a:lnSpc>
              <a:spcBef>
                <a:spcPct val="0"/>
              </a:spcBef>
              <a:spcAft>
                <a:spcPts val="600"/>
              </a:spcAft>
            </a:pPr>
            <a:endParaRPr lang="en-US" sz="3400" kern="1200" dirty="0">
              <a:latin typeface="+mj-lt"/>
              <a:ea typeface="+mj-ea"/>
              <a:cs typeface="+mj-cs"/>
            </a:endParaRPr>
          </a:p>
        </p:txBody>
      </p:sp>
      <p:sp>
        <p:nvSpPr>
          <p:cNvPr id="8" name="TextBox 7">
            <a:extLst>
              <a:ext uri="{FF2B5EF4-FFF2-40B4-BE49-F238E27FC236}">
                <a16:creationId xmlns:a16="http://schemas.microsoft.com/office/drawing/2014/main" id="{828568A2-C787-7846-BD33-9671D64624F2}"/>
              </a:ext>
            </a:extLst>
          </p:cNvPr>
          <p:cNvSpPr txBox="1"/>
          <p:nvPr/>
        </p:nvSpPr>
        <p:spPr>
          <a:xfrm>
            <a:off x="799773" y="1665948"/>
            <a:ext cx="6282951" cy="3639289"/>
          </a:xfrm>
          <a:prstGeom prst="rect">
            <a:avLst/>
          </a:prstGeom>
        </p:spPr>
        <p:txBody>
          <a:bodyPr vert="horz" lIns="91440" tIns="45720" rIns="91440" bIns="45720" rtlCol="0" anchor="ctr">
            <a:normAutofit/>
          </a:bodyPr>
          <a:lstStyle/>
          <a:p>
            <a:pPr marR="0" lvl="0" defTabSz="914400" fontAlgn="auto">
              <a:lnSpc>
                <a:spcPct val="90000"/>
              </a:lnSpc>
              <a:spcBef>
                <a:spcPts val="0"/>
              </a:spcBef>
              <a:spcAft>
                <a:spcPts val="600"/>
              </a:spcAft>
              <a:buClrTx/>
              <a:buSzTx/>
              <a:tabLst/>
              <a:defRPr/>
            </a:pPr>
            <a:r>
              <a:rPr kumimoji="0" lang="en-US" sz="2400" b="0" i="0" u="none" strike="noStrike" cap="none" spc="0" normalizeH="0" baseline="0" noProof="0" dirty="0">
                <a:ln>
                  <a:noFill/>
                </a:ln>
                <a:effectLst/>
                <a:uLnTx/>
                <a:uFillTx/>
              </a:rPr>
              <a:t>Guaranteed to Detract from a Professional Image</a:t>
            </a:r>
          </a:p>
          <a:p>
            <a:pPr lvl="0" defTabSz="914400">
              <a:lnSpc>
                <a:spcPct val="90000"/>
              </a:lnSpc>
              <a:spcAft>
                <a:spcPts val="600"/>
              </a:spcAft>
              <a:defRPr/>
            </a:pPr>
            <a:endParaRPr lang="en-US" sz="2400" dirty="0"/>
          </a:p>
          <a:p>
            <a:pPr marL="57150" marR="0" lvl="0" defTabSz="914400" fontAlgn="auto">
              <a:lnSpc>
                <a:spcPct val="90000"/>
              </a:lnSpc>
              <a:spcBef>
                <a:spcPts val="0"/>
              </a:spcBef>
              <a:spcAft>
                <a:spcPts val="600"/>
              </a:spcAft>
              <a:buClrTx/>
              <a:buSzTx/>
              <a:tabLst/>
              <a:defRPr/>
            </a:pPr>
            <a:r>
              <a:rPr lang="en-US" sz="2400" b="1" dirty="0"/>
              <a:t>Behaving or Acting </a:t>
            </a:r>
            <a:r>
              <a:rPr lang="en-US" sz="2400" dirty="0"/>
              <a:t>(continued)</a:t>
            </a:r>
          </a:p>
          <a:p>
            <a:pPr marL="57150" marR="0" lvl="0" defTabSz="914400" fontAlgn="auto">
              <a:lnSpc>
                <a:spcPct val="90000"/>
              </a:lnSpc>
              <a:spcBef>
                <a:spcPts val="0"/>
              </a:spcBef>
              <a:spcAft>
                <a:spcPts val="600"/>
              </a:spcAft>
              <a:buClrTx/>
              <a:buSzTx/>
              <a:tabLst/>
              <a:defRPr/>
            </a:pPr>
            <a:r>
              <a:rPr lang="en-US" sz="2400" dirty="0"/>
              <a:t>• Demeaning or demanding</a:t>
            </a:r>
          </a:p>
          <a:p>
            <a:pPr marL="57150" marR="0" lvl="0" defTabSz="914400" fontAlgn="auto">
              <a:lnSpc>
                <a:spcPct val="90000"/>
              </a:lnSpc>
              <a:spcBef>
                <a:spcPts val="0"/>
              </a:spcBef>
              <a:spcAft>
                <a:spcPts val="600"/>
              </a:spcAft>
              <a:buClrTx/>
              <a:buSzTx/>
              <a:tabLst/>
              <a:defRPr/>
            </a:pPr>
            <a:r>
              <a:rPr lang="en-US" sz="2400" dirty="0"/>
              <a:t>• Unconcerned</a:t>
            </a:r>
          </a:p>
          <a:p>
            <a:pPr marL="57150" marR="0" lvl="0" defTabSz="914400" fontAlgn="auto">
              <a:lnSpc>
                <a:spcPct val="90000"/>
              </a:lnSpc>
              <a:spcBef>
                <a:spcPts val="0"/>
              </a:spcBef>
              <a:spcAft>
                <a:spcPts val="600"/>
              </a:spcAft>
              <a:buClrTx/>
              <a:buSzTx/>
              <a:tabLst/>
              <a:defRPr/>
            </a:pPr>
            <a:r>
              <a:rPr lang="en-US" sz="2400" dirty="0"/>
              <a:t>• Gossiping</a:t>
            </a:r>
          </a:p>
          <a:p>
            <a:pPr marL="57150" marR="0" lvl="0" defTabSz="914400" fontAlgn="auto">
              <a:lnSpc>
                <a:spcPct val="90000"/>
              </a:lnSpc>
              <a:spcBef>
                <a:spcPts val="0"/>
              </a:spcBef>
              <a:spcAft>
                <a:spcPts val="600"/>
              </a:spcAft>
              <a:buClrTx/>
              <a:buSzTx/>
              <a:tabLst/>
              <a:defRPr/>
            </a:pPr>
            <a:r>
              <a:rPr lang="en-US" sz="2400" dirty="0"/>
              <a:t>• Sharing too much personal information</a:t>
            </a:r>
          </a:p>
          <a:p>
            <a:pPr marL="57150" marR="0" lvl="0" defTabSz="914400" fontAlgn="auto">
              <a:lnSpc>
                <a:spcPct val="90000"/>
              </a:lnSpc>
              <a:spcBef>
                <a:spcPts val="0"/>
              </a:spcBef>
              <a:spcAft>
                <a:spcPts val="600"/>
              </a:spcAft>
              <a:buClrTx/>
              <a:buSzTx/>
              <a:tabLst/>
              <a:defRPr/>
            </a:pPr>
            <a:r>
              <a:rPr lang="en-US" sz="2400" dirty="0"/>
              <a:t>• Flirting</a:t>
            </a:r>
          </a:p>
        </p:txBody>
      </p:sp>
      <p:sp>
        <p:nvSpPr>
          <p:cNvPr id="2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05D5B756-34D2-D74D-B6B6-265EECF31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821" y="2204681"/>
            <a:ext cx="3661831" cy="2468836"/>
          </a:xfrm>
          <a:prstGeom prst="rect">
            <a:avLst/>
          </a:prstGeom>
        </p:spPr>
      </p:pic>
      <p:pic>
        <p:nvPicPr>
          <p:cNvPr id="12" name="Picture 11">
            <a:extLst>
              <a:ext uri="{FF2B5EF4-FFF2-40B4-BE49-F238E27FC236}">
                <a16:creationId xmlns:a16="http://schemas.microsoft.com/office/drawing/2014/main" id="{33A8306A-466C-EF48-B08D-22AB7DCE7789}"/>
              </a:ext>
            </a:extLst>
          </p:cNvPr>
          <p:cNvPicPr/>
          <p:nvPr/>
        </p:nvPicPr>
        <p:blipFill rotWithShape="1">
          <a:blip r:embed="rId5">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301718557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TextBox 9">
            <a:extLst>
              <a:ext uri="{FF2B5EF4-FFF2-40B4-BE49-F238E27FC236}">
                <a16:creationId xmlns:a16="http://schemas.microsoft.com/office/drawing/2014/main" id="{2CE7D8FD-B6DF-4640-B93C-3BC5ACF4DA0D}"/>
              </a:ext>
            </a:extLst>
          </p:cNvPr>
          <p:cNvSpPr txBox="1"/>
          <p:nvPr/>
        </p:nvSpPr>
        <p:spPr>
          <a:xfrm>
            <a:off x="801340" y="802955"/>
            <a:ext cx="4977976" cy="145405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dirty="0"/>
              <a:t>PROFESSIONAL MATURITY</a:t>
            </a:r>
          </a:p>
          <a:p>
            <a:pPr defTabSz="914400">
              <a:lnSpc>
                <a:spcPct val="90000"/>
              </a:lnSpc>
              <a:spcBef>
                <a:spcPct val="0"/>
              </a:spcBef>
              <a:spcAft>
                <a:spcPts val="600"/>
              </a:spcAft>
            </a:pPr>
            <a:endParaRPr lang="en-US" sz="3400" kern="1200" dirty="0">
              <a:latin typeface="+mj-lt"/>
              <a:ea typeface="+mj-ea"/>
              <a:cs typeface="+mj-cs"/>
            </a:endParaRPr>
          </a:p>
        </p:txBody>
      </p:sp>
      <p:sp>
        <p:nvSpPr>
          <p:cNvPr id="8" name="TextBox 7">
            <a:extLst>
              <a:ext uri="{FF2B5EF4-FFF2-40B4-BE49-F238E27FC236}">
                <a16:creationId xmlns:a16="http://schemas.microsoft.com/office/drawing/2014/main" id="{828568A2-C787-7846-BD33-9671D64624F2}"/>
              </a:ext>
            </a:extLst>
          </p:cNvPr>
          <p:cNvSpPr txBox="1"/>
          <p:nvPr/>
        </p:nvSpPr>
        <p:spPr>
          <a:xfrm>
            <a:off x="799773" y="1665948"/>
            <a:ext cx="6282951" cy="3639289"/>
          </a:xfrm>
          <a:prstGeom prst="rect">
            <a:avLst/>
          </a:prstGeom>
        </p:spPr>
        <p:txBody>
          <a:bodyPr vert="horz" lIns="91440" tIns="45720" rIns="91440" bIns="45720" rtlCol="0" anchor="ctr">
            <a:normAutofit/>
          </a:bodyPr>
          <a:lstStyle/>
          <a:p>
            <a:pPr marR="0" lvl="0" defTabSz="914400" fontAlgn="auto">
              <a:lnSpc>
                <a:spcPct val="90000"/>
              </a:lnSpc>
              <a:spcBef>
                <a:spcPts val="0"/>
              </a:spcBef>
              <a:spcAft>
                <a:spcPts val="600"/>
              </a:spcAft>
              <a:buClrTx/>
              <a:buSzTx/>
              <a:tabLst/>
              <a:defRPr/>
            </a:pPr>
            <a:r>
              <a:rPr kumimoji="0" lang="en-US" sz="2400" b="0" i="0" u="none" strike="noStrike" cap="none" spc="0" normalizeH="0" baseline="0" noProof="0" dirty="0">
                <a:ln>
                  <a:noFill/>
                </a:ln>
                <a:effectLst/>
                <a:uLnTx/>
                <a:uFillTx/>
              </a:rPr>
              <a:t>Guaranteed to Detract from a Professional Image</a:t>
            </a:r>
          </a:p>
          <a:p>
            <a:pPr lvl="0" defTabSz="914400">
              <a:lnSpc>
                <a:spcPct val="90000"/>
              </a:lnSpc>
              <a:spcAft>
                <a:spcPts val="600"/>
              </a:spcAft>
              <a:defRPr/>
            </a:pPr>
            <a:endParaRPr lang="en-US" sz="2400" dirty="0"/>
          </a:p>
          <a:p>
            <a:pPr marL="57150" marR="0" lvl="0" defTabSz="914400" fontAlgn="auto">
              <a:lnSpc>
                <a:spcPct val="90000"/>
              </a:lnSpc>
              <a:spcBef>
                <a:spcPts val="0"/>
              </a:spcBef>
              <a:spcAft>
                <a:spcPts val="600"/>
              </a:spcAft>
              <a:buClrTx/>
              <a:buSzTx/>
              <a:tabLst/>
              <a:defRPr/>
            </a:pPr>
            <a:r>
              <a:rPr lang="en-US" sz="2400" b="1" dirty="0"/>
              <a:t>Thinking</a:t>
            </a:r>
            <a:endParaRPr lang="en-US" sz="2400" dirty="0"/>
          </a:p>
          <a:p>
            <a:pPr marL="57150" marR="0" lvl="0" defTabSz="914400" fontAlgn="auto">
              <a:lnSpc>
                <a:spcPct val="90000"/>
              </a:lnSpc>
              <a:spcBef>
                <a:spcPts val="0"/>
              </a:spcBef>
              <a:spcAft>
                <a:spcPts val="600"/>
              </a:spcAft>
              <a:buClrTx/>
              <a:buSzTx/>
              <a:tabLst/>
              <a:defRPr/>
            </a:pPr>
            <a:r>
              <a:rPr lang="en-US" sz="2400" dirty="0"/>
              <a:t>• “I’m better than…”</a:t>
            </a:r>
          </a:p>
          <a:p>
            <a:pPr marL="57150" marR="0" lvl="0" defTabSz="914400" fontAlgn="auto">
              <a:lnSpc>
                <a:spcPct val="90000"/>
              </a:lnSpc>
              <a:spcBef>
                <a:spcPts val="0"/>
              </a:spcBef>
              <a:spcAft>
                <a:spcPts val="600"/>
              </a:spcAft>
              <a:buClrTx/>
              <a:buSzTx/>
              <a:tabLst/>
              <a:defRPr/>
            </a:pPr>
            <a:r>
              <a:rPr lang="en-US" sz="2400" dirty="0"/>
              <a:t>• “They expect too much from me.”</a:t>
            </a:r>
          </a:p>
          <a:p>
            <a:pPr marL="57150" marR="0" lvl="0" defTabSz="914400" fontAlgn="auto">
              <a:lnSpc>
                <a:spcPct val="90000"/>
              </a:lnSpc>
              <a:spcBef>
                <a:spcPts val="0"/>
              </a:spcBef>
              <a:spcAft>
                <a:spcPts val="600"/>
              </a:spcAft>
              <a:buClrTx/>
              <a:buSzTx/>
              <a:tabLst/>
              <a:defRPr/>
            </a:pPr>
            <a:r>
              <a:rPr lang="en-US" sz="2400" dirty="0"/>
              <a:t>• “I’m not paid enough to put up with this.”</a:t>
            </a:r>
          </a:p>
          <a:p>
            <a:pPr marL="57150" marR="0" lvl="0" defTabSz="914400" fontAlgn="auto">
              <a:lnSpc>
                <a:spcPct val="90000"/>
              </a:lnSpc>
              <a:spcBef>
                <a:spcPts val="0"/>
              </a:spcBef>
              <a:spcAft>
                <a:spcPts val="600"/>
              </a:spcAft>
              <a:buClrTx/>
              <a:buSzTx/>
              <a:tabLst/>
              <a:defRPr/>
            </a:pPr>
            <a:r>
              <a:rPr lang="en-US" sz="2400" dirty="0"/>
              <a:t>• “I have too much to do to help you.”</a:t>
            </a:r>
          </a:p>
        </p:txBody>
      </p:sp>
      <p:sp>
        <p:nvSpPr>
          <p:cNvPr id="2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05D5B756-34D2-D74D-B6B6-265EECF31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821" y="2204681"/>
            <a:ext cx="3661831" cy="2468836"/>
          </a:xfrm>
          <a:prstGeom prst="rect">
            <a:avLst/>
          </a:prstGeom>
        </p:spPr>
      </p:pic>
      <p:pic>
        <p:nvPicPr>
          <p:cNvPr id="12" name="Picture 11">
            <a:extLst>
              <a:ext uri="{FF2B5EF4-FFF2-40B4-BE49-F238E27FC236}">
                <a16:creationId xmlns:a16="http://schemas.microsoft.com/office/drawing/2014/main" id="{33A8306A-466C-EF48-B08D-22AB7DCE7789}"/>
              </a:ext>
            </a:extLst>
          </p:cNvPr>
          <p:cNvPicPr/>
          <p:nvPr/>
        </p:nvPicPr>
        <p:blipFill rotWithShape="1">
          <a:blip r:embed="rId5">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Tree>
    <p:extLst>
      <p:ext uri="{BB962C8B-B14F-4D97-AF65-F5344CB8AC3E}">
        <p14:creationId xmlns:p14="http://schemas.microsoft.com/office/powerpoint/2010/main" val="313478880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5AD10E76-22BA-204E-84CB-9F421F4AE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821" y="2319763"/>
            <a:ext cx="3661831" cy="2238673"/>
          </a:xfrm>
          <a:prstGeom prst="rect">
            <a:avLst/>
          </a:prstGeom>
        </p:spPr>
      </p:pic>
      <p:sp>
        <p:nvSpPr>
          <p:cNvPr id="11" name="TextBox 10">
            <a:extLst>
              <a:ext uri="{FF2B5EF4-FFF2-40B4-BE49-F238E27FC236}">
                <a16:creationId xmlns:a16="http://schemas.microsoft.com/office/drawing/2014/main" id="{1517AEFD-8CE9-F64C-8067-FB6E09936578}"/>
              </a:ext>
            </a:extLst>
          </p:cNvPr>
          <p:cNvSpPr txBox="1"/>
          <p:nvPr/>
        </p:nvSpPr>
        <p:spPr>
          <a:xfrm>
            <a:off x="801340" y="802955"/>
            <a:ext cx="5611346" cy="145405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dirty="0"/>
              <a:t>PROFESSIONAL MATURITY</a:t>
            </a:r>
          </a:p>
          <a:p>
            <a:pPr defTabSz="914400">
              <a:lnSpc>
                <a:spcPct val="90000"/>
              </a:lnSpc>
              <a:spcBef>
                <a:spcPct val="0"/>
              </a:spcBef>
              <a:spcAft>
                <a:spcPts val="600"/>
              </a:spcAft>
            </a:pPr>
            <a:endParaRPr lang="en-US" sz="3400" kern="1200" dirty="0">
              <a:latin typeface="+mj-lt"/>
              <a:ea typeface="+mj-ea"/>
              <a:cs typeface="+mj-cs"/>
            </a:endParaRPr>
          </a:p>
        </p:txBody>
      </p:sp>
      <p:sp>
        <p:nvSpPr>
          <p:cNvPr id="13" name="TextBox 12">
            <a:extLst>
              <a:ext uri="{FF2B5EF4-FFF2-40B4-BE49-F238E27FC236}">
                <a16:creationId xmlns:a16="http://schemas.microsoft.com/office/drawing/2014/main" id="{7F29E423-9E50-F645-9ABC-EC1A2EFAD53D}"/>
              </a:ext>
            </a:extLst>
          </p:cNvPr>
          <p:cNvSpPr txBox="1"/>
          <p:nvPr/>
        </p:nvSpPr>
        <p:spPr>
          <a:xfrm>
            <a:off x="799774" y="2044261"/>
            <a:ext cx="5612912" cy="3639289"/>
          </a:xfrm>
          <a:prstGeom prst="rect">
            <a:avLst/>
          </a:prstGeom>
        </p:spPr>
        <p:txBody>
          <a:bodyPr vert="horz" lIns="91440" tIns="45720" rIns="91440" bIns="45720" rtlCol="0" anchor="ctr">
            <a:normAutofit/>
          </a:bodyPr>
          <a:lstStyle/>
          <a:p>
            <a:pPr marR="0" lvl="0" defTabSz="914400" fontAlgn="auto">
              <a:lnSpc>
                <a:spcPct val="90000"/>
              </a:lnSpc>
              <a:spcBef>
                <a:spcPts val="0"/>
              </a:spcBef>
              <a:spcAft>
                <a:spcPts val="600"/>
              </a:spcAft>
              <a:buClrTx/>
              <a:buSzTx/>
              <a:tabLst/>
              <a:defRPr/>
            </a:pPr>
            <a:r>
              <a:rPr kumimoji="0" lang="en-US" sz="2400" b="1" i="0" u="none" strike="noStrike" cap="none" spc="0" normalizeH="0" baseline="0" noProof="0" dirty="0">
                <a:ln>
                  <a:noFill/>
                </a:ln>
                <a:effectLst/>
                <a:uLnTx/>
                <a:uFillTx/>
              </a:rPr>
              <a:t>Verbal and Non-Verbal Communication</a:t>
            </a:r>
          </a:p>
          <a:p>
            <a:pPr lvl="0" defTabSz="914400">
              <a:lnSpc>
                <a:spcPct val="90000"/>
              </a:lnSpc>
              <a:spcAft>
                <a:spcPts val="600"/>
              </a:spcAft>
              <a:defRPr/>
            </a:pPr>
            <a:endParaRPr lang="en-US" sz="2400" dirty="0"/>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400" dirty="0"/>
              <a:t>Words are powerful</a:t>
            </a:r>
          </a:p>
          <a:p>
            <a:pPr marL="5715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lang="en-US" sz="2400" dirty="0"/>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400" dirty="0"/>
              <a:t>Non-verbals can send an even stronger message</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dirty="0">
              <a:ln>
                <a:noFill/>
              </a:ln>
              <a:effectLst/>
              <a:uLnTx/>
              <a:uFillTx/>
            </a:endParaRPr>
          </a:p>
        </p:txBody>
      </p:sp>
      <p:pic>
        <p:nvPicPr>
          <p:cNvPr id="15" name="Picture 14">
            <a:extLst>
              <a:ext uri="{FF2B5EF4-FFF2-40B4-BE49-F238E27FC236}">
                <a16:creationId xmlns:a16="http://schemas.microsoft.com/office/drawing/2014/main" id="{63EF787C-AEFA-B047-9A2B-A8D67A36B609}"/>
              </a:ext>
            </a:extLst>
          </p:cNvPr>
          <p:cNvPicPr/>
          <p:nvPr/>
        </p:nvPicPr>
        <p:blipFill rotWithShape="1">
          <a:blip r:embed="rId4">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Tree>
    <p:extLst>
      <p:ext uri="{BB962C8B-B14F-4D97-AF65-F5344CB8AC3E}">
        <p14:creationId xmlns:p14="http://schemas.microsoft.com/office/powerpoint/2010/main" val="94447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5AD10E76-22BA-204E-84CB-9F421F4AEB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821" y="2319763"/>
            <a:ext cx="3661831" cy="2238673"/>
          </a:xfrm>
          <a:prstGeom prst="rect">
            <a:avLst/>
          </a:prstGeom>
        </p:spPr>
      </p:pic>
      <p:sp>
        <p:nvSpPr>
          <p:cNvPr id="11" name="TextBox 10">
            <a:extLst>
              <a:ext uri="{FF2B5EF4-FFF2-40B4-BE49-F238E27FC236}">
                <a16:creationId xmlns:a16="http://schemas.microsoft.com/office/drawing/2014/main" id="{1517AEFD-8CE9-F64C-8067-FB6E09936578}"/>
              </a:ext>
            </a:extLst>
          </p:cNvPr>
          <p:cNvSpPr txBox="1"/>
          <p:nvPr/>
        </p:nvSpPr>
        <p:spPr>
          <a:xfrm>
            <a:off x="801340" y="802955"/>
            <a:ext cx="5611346" cy="145405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dirty="0"/>
              <a:t>PROFESSIONAL MATURITY</a:t>
            </a:r>
          </a:p>
          <a:p>
            <a:pPr defTabSz="914400">
              <a:lnSpc>
                <a:spcPct val="90000"/>
              </a:lnSpc>
              <a:spcBef>
                <a:spcPct val="0"/>
              </a:spcBef>
              <a:spcAft>
                <a:spcPts val="600"/>
              </a:spcAft>
            </a:pPr>
            <a:endParaRPr lang="en-US" sz="3400" kern="1200" dirty="0">
              <a:latin typeface="+mj-lt"/>
              <a:ea typeface="+mj-ea"/>
              <a:cs typeface="+mj-cs"/>
            </a:endParaRPr>
          </a:p>
        </p:txBody>
      </p:sp>
      <p:sp>
        <p:nvSpPr>
          <p:cNvPr id="13" name="TextBox 12">
            <a:extLst>
              <a:ext uri="{FF2B5EF4-FFF2-40B4-BE49-F238E27FC236}">
                <a16:creationId xmlns:a16="http://schemas.microsoft.com/office/drawing/2014/main" id="{7F29E423-9E50-F645-9ABC-EC1A2EFAD53D}"/>
              </a:ext>
            </a:extLst>
          </p:cNvPr>
          <p:cNvSpPr txBox="1"/>
          <p:nvPr/>
        </p:nvSpPr>
        <p:spPr>
          <a:xfrm>
            <a:off x="799773" y="2509210"/>
            <a:ext cx="6561921" cy="3639289"/>
          </a:xfrm>
          <a:prstGeom prst="rect">
            <a:avLst/>
          </a:prstGeom>
        </p:spPr>
        <p:txBody>
          <a:bodyPr vert="horz" lIns="91440" tIns="45720" rIns="91440" bIns="45720" rtlCol="0" anchor="ctr">
            <a:normAutofit fontScale="92500" lnSpcReduction="10000"/>
          </a:bodyPr>
          <a:lstStyle/>
          <a:p>
            <a:pPr marR="0" lvl="0" defTabSz="914400" fontAlgn="auto">
              <a:lnSpc>
                <a:spcPct val="90000"/>
              </a:lnSpc>
              <a:spcBef>
                <a:spcPts val="0"/>
              </a:spcBef>
              <a:spcAft>
                <a:spcPts val="600"/>
              </a:spcAft>
              <a:buClrTx/>
              <a:buSzTx/>
              <a:tabLst/>
              <a:defRPr/>
            </a:pPr>
            <a:r>
              <a:rPr kumimoji="0" lang="en-US" sz="2400" b="1" i="0" u="none" strike="noStrike" cap="none" spc="0" normalizeH="0" baseline="0" noProof="0" dirty="0">
                <a:ln>
                  <a:noFill/>
                </a:ln>
                <a:effectLst/>
                <a:uLnTx/>
                <a:uFillTx/>
              </a:rPr>
              <a:t>Verbal Communication</a:t>
            </a:r>
          </a:p>
          <a:p>
            <a:pPr marR="0" lvl="0" defTabSz="914400" fontAlgn="auto">
              <a:lnSpc>
                <a:spcPct val="90000"/>
              </a:lnSpc>
              <a:spcBef>
                <a:spcPts val="0"/>
              </a:spcBef>
              <a:spcAft>
                <a:spcPts val="600"/>
              </a:spcAft>
              <a:buClrTx/>
              <a:buSzTx/>
              <a:tabLst/>
              <a:defRPr/>
            </a:pPr>
            <a:r>
              <a:rPr kumimoji="0" lang="en-US" sz="2400" i="0" u="none" strike="noStrike" cap="none" spc="0" normalizeH="0" baseline="0" noProof="0" dirty="0">
                <a:ln>
                  <a:noFill/>
                </a:ln>
                <a:effectLst/>
                <a:uLnTx/>
                <a:uFillTx/>
              </a:rPr>
              <a:t>Situations that call for the teller to act with the </a:t>
            </a:r>
          </a:p>
          <a:p>
            <a:pPr marR="0" lvl="0" defTabSz="914400" fontAlgn="auto">
              <a:lnSpc>
                <a:spcPct val="90000"/>
              </a:lnSpc>
              <a:spcBef>
                <a:spcPts val="0"/>
              </a:spcBef>
              <a:spcAft>
                <a:spcPts val="600"/>
              </a:spcAft>
              <a:buClrTx/>
              <a:buSzTx/>
              <a:tabLst/>
              <a:defRPr/>
            </a:pPr>
            <a:r>
              <a:rPr kumimoji="0" lang="en-US" sz="2400" i="0" u="none" strike="noStrike" cap="none" spc="0" normalizeH="0" baseline="0" noProof="0" dirty="0">
                <a:ln>
                  <a:noFill/>
                </a:ln>
                <a:effectLst/>
                <a:uLnTx/>
                <a:uFillTx/>
              </a:rPr>
              <a:t>highest degree of professional maturity include:</a:t>
            </a:r>
          </a:p>
          <a:p>
            <a:pPr lvl="0" defTabSz="914400">
              <a:lnSpc>
                <a:spcPct val="90000"/>
              </a:lnSpc>
              <a:spcAft>
                <a:spcPts val="600"/>
              </a:spcAft>
              <a:defRPr/>
            </a:pPr>
            <a:endParaRPr lang="en-US" sz="2400" dirty="0"/>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400" dirty="0"/>
              <a:t>Requesting ID</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400" dirty="0"/>
              <a:t>Turning down a customer request</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400" dirty="0"/>
              <a:t>Explaining policy or regulations to a customer</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400" dirty="0"/>
              <a:t>Answering questions pertaining to pricing or fees</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400" dirty="0"/>
              <a:t>Interacting with an upset, angry customer</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400" dirty="0"/>
              <a:t>Working with others</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dirty="0">
              <a:ln>
                <a:noFill/>
              </a:ln>
              <a:effectLst/>
              <a:uLnTx/>
              <a:uFillTx/>
            </a:endParaRPr>
          </a:p>
        </p:txBody>
      </p:sp>
      <p:pic>
        <p:nvPicPr>
          <p:cNvPr id="15" name="Picture 14">
            <a:extLst>
              <a:ext uri="{FF2B5EF4-FFF2-40B4-BE49-F238E27FC236}">
                <a16:creationId xmlns:a16="http://schemas.microsoft.com/office/drawing/2014/main" id="{63EF787C-AEFA-B047-9A2B-A8D67A36B609}"/>
              </a:ext>
            </a:extLst>
          </p:cNvPr>
          <p:cNvPicPr/>
          <p:nvPr/>
        </p:nvPicPr>
        <p:blipFill rotWithShape="1">
          <a:blip r:embed="rId5">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2079810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5AD10E76-22BA-204E-84CB-9F421F4AEB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821" y="2319763"/>
            <a:ext cx="3661831" cy="2238673"/>
          </a:xfrm>
          <a:prstGeom prst="rect">
            <a:avLst/>
          </a:prstGeom>
        </p:spPr>
      </p:pic>
      <p:sp>
        <p:nvSpPr>
          <p:cNvPr id="11" name="TextBox 10">
            <a:extLst>
              <a:ext uri="{FF2B5EF4-FFF2-40B4-BE49-F238E27FC236}">
                <a16:creationId xmlns:a16="http://schemas.microsoft.com/office/drawing/2014/main" id="{1517AEFD-8CE9-F64C-8067-FB6E09936578}"/>
              </a:ext>
            </a:extLst>
          </p:cNvPr>
          <p:cNvSpPr txBox="1"/>
          <p:nvPr/>
        </p:nvSpPr>
        <p:spPr>
          <a:xfrm>
            <a:off x="801340" y="802955"/>
            <a:ext cx="5611346" cy="145405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dirty="0"/>
              <a:t>PROFESSIONAL MATURITY</a:t>
            </a:r>
          </a:p>
          <a:p>
            <a:pPr defTabSz="914400">
              <a:lnSpc>
                <a:spcPct val="90000"/>
              </a:lnSpc>
              <a:spcBef>
                <a:spcPct val="0"/>
              </a:spcBef>
              <a:spcAft>
                <a:spcPts val="600"/>
              </a:spcAft>
            </a:pPr>
            <a:endParaRPr lang="en-US" sz="3400" kern="1200" dirty="0">
              <a:latin typeface="+mj-lt"/>
              <a:ea typeface="+mj-ea"/>
              <a:cs typeface="+mj-cs"/>
            </a:endParaRPr>
          </a:p>
        </p:txBody>
      </p:sp>
      <p:sp>
        <p:nvSpPr>
          <p:cNvPr id="13" name="TextBox 12">
            <a:extLst>
              <a:ext uri="{FF2B5EF4-FFF2-40B4-BE49-F238E27FC236}">
                <a16:creationId xmlns:a16="http://schemas.microsoft.com/office/drawing/2014/main" id="{7F29E423-9E50-F645-9ABC-EC1A2EFAD53D}"/>
              </a:ext>
            </a:extLst>
          </p:cNvPr>
          <p:cNvSpPr txBox="1"/>
          <p:nvPr/>
        </p:nvSpPr>
        <p:spPr>
          <a:xfrm>
            <a:off x="801340" y="1419815"/>
            <a:ext cx="6561921" cy="1590063"/>
          </a:xfrm>
          <a:prstGeom prst="rect">
            <a:avLst/>
          </a:prstGeom>
        </p:spPr>
        <p:txBody>
          <a:bodyPr vert="horz" lIns="91440" tIns="45720" rIns="91440" bIns="45720" rtlCol="0" anchor="ctr">
            <a:normAutofit/>
          </a:bodyPr>
          <a:lstStyle/>
          <a:p>
            <a:pPr marR="0" lvl="0" defTabSz="914400" fontAlgn="auto">
              <a:lnSpc>
                <a:spcPct val="90000"/>
              </a:lnSpc>
              <a:spcBef>
                <a:spcPts val="0"/>
              </a:spcBef>
              <a:spcAft>
                <a:spcPts val="600"/>
              </a:spcAft>
              <a:buClrTx/>
              <a:buSzTx/>
              <a:tabLst/>
              <a:defRPr/>
            </a:pPr>
            <a:r>
              <a:rPr kumimoji="0" lang="en-US" sz="2400" b="1" i="0" u="none" strike="noStrike" cap="none" spc="0" normalizeH="0" baseline="0" noProof="0" dirty="0">
                <a:ln>
                  <a:noFill/>
                </a:ln>
                <a:effectLst/>
                <a:uLnTx/>
                <a:uFillTx/>
              </a:rPr>
              <a:t>What You Say and How You Say It</a:t>
            </a:r>
          </a:p>
          <a:p>
            <a:pPr marR="0" lvl="0" defTabSz="914400" fontAlgn="auto">
              <a:lnSpc>
                <a:spcPct val="90000"/>
              </a:lnSpc>
              <a:spcBef>
                <a:spcPts val="0"/>
              </a:spcBef>
              <a:spcAft>
                <a:spcPts val="600"/>
              </a:spcAft>
              <a:buClrTx/>
              <a:buSzTx/>
              <a:tabLst/>
              <a:defRPr/>
            </a:pPr>
            <a:r>
              <a:rPr kumimoji="0" lang="en-US" sz="2400" i="0" u="none" strike="noStrike" cap="none" spc="0" normalizeH="0" baseline="0" noProof="0" dirty="0">
                <a:ln>
                  <a:noFill/>
                </a:ln>
                <a:effectLst/>
                <a:uLnTx/>
                <a:uFillTx/>
              </a:rPr>
              <a:t>Make sure you choose a positive way of conveying a message, especially in a sticky situation.</a:t>
            </a:r>
          </a:p>
        </p:txBody>
      </p:sp>
      <p:pic>
        <p:nvPicPr>
          <p:cNvPr id="15" name="Picture 14">
            <a:extLst>
              <a:ext uri="{FF2B5EF4-FFF2-40B4-BE49-F238E27FC236}">
                <a16:creationId xmlns:a16="http://schemas.microsoft.com/office/drawing/2014/main" id="{63EF787C-AEFA-B047-9A2B-A8D67A36B609}"/>
              </a:ext>
            </a:extLst>
          </p:cNvPr>
          <p:cNvPicPr/>
          <p:nvPr/>
        </p:nvPicPr>
        <p:blipFill rotWithShape="1">
          <a:blip r:embed="rId5">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Tree>
    <p:extLst>
      <p:ext uri="{BB962C8B-B14F-4D97-AF65-F5344CB8AC3E}">
        <p14:creationId xmlns:p14="http://schemas.microsoft.com/office/powerpoint/2010/main" val="285439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5AD10E76-22BA-204E-84CB-9F421F4AE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821" y="2319763"/>
            <a:ext cx="3661831" cy="2238673"/>
          </a:xfrm>
          <a:prstGeom prst="rect">
            <a:avLst/>
          </a:prstGeom>
        </p:spPr>
      </p:pic>
      <p:pic>
        <p:nvPicPr>
          <p:cNvPr id="15" name="Picture 14">
            <a:extLst>
              <a:ext uri="{FF2B5EF4-FFF2-40B4-BE49-F238E27FC236}">
                <a16:creationId xmlns:a16="http://schemas.microsoft.com/office/drawing/2014/main" id="{63EF787C-AEFA-B047-9A2B-A8D67A36B609}"/>
              </a:ext>
            </a:extLst>
          </p:cNvPr>
          <p:cNvPicPr/>
          <p:nvPr/>
        </p:nvPicPr>
        <p:blipFill rotWithShape="1">
          <a:blip r:embed="rId4">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2" name="Rectangle 1">
            <a:extLst>
              <a:ext uri="{FF2B5EF4-FFF2-40B4-BE49-F238E27FC236}">
                <a16:creationId xmlns:a16="http://schemas.microsoft.com/office/drawing/2014/main" id="{095C906D-6EFF-1648-9B8E-05BC3FFAE744}"/>
              </a:ext>
            </a:extLst>
          </p:cNvPr>
          <p:cNvSpPr/>
          <p:nvPr/>
        </p:nvSpPr>
        <p:spPr>
          <a:xfrm>
            <a:off x="754415" y="738619"/>
            <a:ext cx="6297170" cy="4832092"/>
          </a:xfrm>
          <a:prstGeom prst="rect">
            <a:avLst/>
          </a:prstGeom>
        </p:spPr>
        <p:txBody>
          <a:bodyPr wrap="square">
            <a:spAutoFit/>
          </a:bodyPr>
          <a:lstStyle/>
          <a:p>
            <a:pPr lvl="0" defTabSz="914400">
              <a:defRPr/>
            </a:pPr>
            <a:r>
              <a:rPr lang="en-US" sz="2200" b="1" u="sng" dirty="0"/>
              <a:t>Avoid</a:t>
            </a:r>
            <a:r>
              <a:rPr lang="en-US" sz="2200" dirty="0"/>
              <a:t>			</a:t>
            </a:r>
            <a:r>
              <a:rPr lang="en-US" sz="2200" b="1" u="sng" dirty="0"/>
              <a:t>Try</a:t>
            </a:r>
          </a:p>
          <a:p>
            <a:pPr lvl="0" defTabSz="914400">
              <a:defRPr/>
            </a:pPr>
            <a:r>
              <a:rPr lang="en-US" sz="2200" dirty="0"/>
              <a:t>Contract		Agreement/paperwork</a:t>
            </a:r>
          </a:p>
          <a:p>
            <a:pPr lvl="0" defTabSz="914400">
              <a:defRPr/>
            </a:pPr>
            <a:r>
              <a:rPr lang="en-US" sz="2200" dirty="0"/>
              <a:t>Salesperson		Account expert</a:t>
            </a:r>
          </a:p>
          <a:p>
            <a:pPr lvl="0" defTabSz="914400">
              <a:defRPr/>
            </a:pPr>
            <a:r>
              <a:rPr lang="en-US" sz="2200" dirty="0"/>
              <a:t>Cost			Investment</a:t>
            </a:r>
          </a:p>
          <a:p>
            <a:pPr lvl="0" defTabSz="914400">
              <a:defRPr/>
            </a:pPr>
            <a:r>
              <a:rPr lang="en-US" sz="2200" dirty="0"/>
              <a:t>Problem		Challenge, concern, issue</a:t>
            </a:r>
          </a:p>
          <a:p>
            <a:pPr lvl="0" defTabSz="914400">
              <a:defRPr/>
            </a:pPr>
            <a:r>
              <a:rPr lang="en-US" sz="2200" dirty="0"/>
              <a:t>Objections		Areas of concern</a:t>
            </a:r>
          </a:p>
          <a:p>
            <a:pPr lvl="0" defTabSz="914400">
              <a:defRPr/>
            </a:pPr>
            <a:r>
              <a:rPr lang="en-US" sz="2200" dirty="0"/>
              <a:t>Cheaper		More economical</a:t>
            </a:r>
          </a:p>
          <a:p>
            <a:pPr lvl="0" defTabSz="914400">
              <a:defRPr/>
            </a:pPr>
            <a:r>
              <a:rPr lang="en-US" sz="2200" dirty="0"/>
              <a:t>Service charge		Processing fee</a:t>
            </a:r>
          </a:p>
          <a:p>
            <a:pPr lvl="0" defTabSz="914400">
              <a:defRPr/>
            </a:pPr>
            <a:r>
              <a:rPr lang="en-US" sz="2200" dirty="0"/>
              <a:t>Complaint		Experience</a:t>
            </a:r>
          </a:p>
          <a:p>
            <a:pPr lvl="0" defTabSz="914400">
              <a:defRPr/>
            </a:pPr>
            <a:r>
              <a:rPr lang="en-US" sz="2200" dirty="0"/>
              <a:t>Fault			Lapse</a:t>
            </a:r>
          </a:p>
          <a:p>
            <a:pPr lvl="0" defTabSz="914400">
              <a:defRPr/>
            </a:pPr>
            <a:r>
              <a:rPr lang="en-US" sz="2200" dirty="0"/>
              <a:t>Mistake			Oversight</a:t>
            </a:r>
          </a:p>
          <a:p>
            <a:pPr lvl="0" defTabSz="914400">
              <a:defRPr/>
            </a:pPr>
            <a:r>
              <a:rPr lang="en-US" sz="2200" dirty="0"/>
              <a:t>Reject			Decline</a:t>
            </a:r>
          </a:p>
          <a:p>
            <a:pPr lvl="0" defTabSz="914400">
              <a:defRPr/>
            </a:pPr>
            <a:r>
              <a:rPr lang="en-US" sz="2200" dirty="0"/>
              <a:t>Cannot			Can</a:t>
            </a:r>
          </a:p>
          <a:p>
            <a:pPr lvl="0" defTabSz="914400">
              <a:defRPr/>
            </a:pPr>
            <a:r>
              <a:rPr lang="en-US" sz="2200" dirty="0"/>
              <a:t>Blame			Accountable</a:t>
            </a:r>
          </a:p>
        </p:txBody>
      </p:sp>
    </p:spTree>
    <p:extLst>
      <p:ext uri="{BB962C8B-B14F-4D97-AF65-F5344CB8AC3E}">
        <p14:creationId xmlns:p14="http://schemas.microsoft.com/office/powerpoint/2010/main" val="1811524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5AD10E76-22BA-204E-84CB-9F421F4AEB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821" y="2319763"/>
            <a:ext cx="3661831" cy="2238673"/>
          </a:xfrm>
          <a:prstGeom prst="rect">
            <a:avLst/>
          </a:prstGeom>
        </p:spPr>
      </p:pic>
      <p:pic>
        <p:nvPicPr>
          <p:cNvPr id="15" name="Picture 14">
            <a:extLst>
              <a:ext uri="{FF2B5EF4-FFF2-40B4-BE49-F238E27FC236}">
                <a16:creationId xmlns:a16="http://schemas.microsoft.com/office/drawing/2014/main" id="{63EF787C-AEFA-B047-9A2B-A8D67A36B609}"/>
              </a:ext>
            </a:extLst>
          </p:cNvPr>
          <p:cNvPicPr/>
          <p:nvPr/>
        </p:nvPicPr>
        <p:blipFill rotWithShape="1">
          <a:blip r:embed="rId5">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
        <p:nvSpPr>
          <p:cNvPr id="2" name="Rectangle 1">
            <a:extLst>
              <a:ext uri="{FF2B5EF4-FFF2-40B4-BE49-F238E27FC236}">
                <a16:creationId xmlns:a16="http://schemas.microsoft.com/office/drawing/2014/main" id="{095C906D-6EFF-1648-9B8E-05BC3FFAE744}"/>
              </a:ext>
            </a:extLst>
          </p:cNvPr>
          <p:cNvSpPr/>
          <p:nvPr/>
        </p:nvSpPr>
        <p:spPr>
          <a:xfrm>
            <a:off x="333096" y="1591249"/>
            <a:ext cx="3533743" cy="3477875"/>
          </a:xfrm>
          <a:prstGeom prst="rect">
            <a:avLst/>
          </a:prstGeom>
        </p:spPr>
        <p:txBody>
          <a:bodyPr wrap="square">
            <a:spAutoFit/>
          </a:bodyPr>
          <a:lstStyle/>
          <a:p>
            <a:pPr lvl="0" defTabSz="914400">
              <a:defRPr/>
            </a:pPr>
            <a:r>
              <a:rPr lang="en-US" sz="2200" b="1" u="sng" dirty="0"/>
              <a:t>Trigger Phrases</a:t>
            </a:r>
            <a:r>
              <a:rPr lang="en-US" sz="2200" dirty="0"/>
              <a:t> </a:t>
            </a:r>
          </a:p>
          <a:p>
            <a:pPr lvl="0" defTabSz="914400">
              <a:defRPr/>
            </a:pPr>
            <a:r>
              <a:rPr lang="en-US" sz="2200" dirty="0"/>
              <a:t>“Our policy…” </a:t>
            </a:r>
          </a:p>
          <a:p>
            <a:pPr lvl="0" defTabSz="914400">
              <a:defRPr/>
            </a:pPr>
            <a:r>
              <a:rPr lang="en-US" sz="2200" dirty="0"/>
              <a:t>“I’m sorry, we can’t” </a:t>
            </a:r>
          </a:p>
          <a:p>
            <a:pPr lvl="0" defTabSz="914400">
              <a:defRPr/>
            </a:pPr>
            <a:r>
              <a:rPr lang="en-US" sz="2200" dirty="0"/>
              <a:t>“No, I don’t know…” </a:t>
            </a:r>
          </a:p>
          <a:p>
            <a:pPr lvl="0" defTabSz="914400">
              <a:defRPr/>
            </a:pPr>
            <a:r>
              <a:rPr lang="en-US" sz="2200" dirty="0"/>
              <a:t>“But…” </a:t>
            </a:r>
          </a:p>
          <a:p>
            <a:pPr lvl="0" defTabSz="914400">
              <a:defRPr/>
            </a:pPr>
            <a:r>
              <a:rPr lang="en-US" sz="2200" dirty="0"/>
              <a:t>“You should have…” </a:t>
            </a:r>
          </a:p>
          <a:p>
            <a:pPr lvl="0" defTabSz="914400">
              <a:defRPr/>
            </a:pPr>
            <a:r>
              <a:rPr lang="en-US" sz="2200" dirty="0"/>
              <a:t>“Why didn’t you …” </a:t>
            </a:r>
          </a:p>
          <a:p>
            <a:pPr lvl="0" defTabSz="914400">
              <a:defRPr/>
            </a:pPr>
            <a:r>
              <a:rPr lang="en-US" sz="2200" dirty="0"/>
              <a:t>“The only thing we can do…” </a:t>
            </a:r>
          </a:p>
          <a:p>
            <a:pPr lvl="0" defTabSz="914400">
              <a:defRPr/>
            </a:pPr>
            <a:r>
              <a:rPr lang="en-US" sz="2200" dirty="0"/>
              <a:t>“You need to …”</a:t>
            </a:r>
          </a:p>
          <a:p>
            <a:pPr lvl="0" defTabSz="914400">
              <a:defRPr/>
            </a:pPr>
            <a:r>
              <a:rPr lang="en-US" sz="2200" dirty="0"/>
              <a:t>“No problem”</a:t>
            </a:r>
          </a:p>
        </p:txBody>
      </p:sp>
      <p:sp>
        <p:nvSpPr>
          <p:cNvPr id="8" name="TextBox 7">
            <a:extLst>
              <a:ext uri="{FF2B5EF4-FFF2-40B4-BE49-F238E27FC236}">
                <a16:creationId xmlns:a16="http://schemas.microsoft.com/office/drawing/2014/main" id="{958B847E-134D-0A49-AE9F-1795C6155B2C}"/>
              </a:ext>
            </a:extLst>
          </p:cNvPr>
          <p:cNvSpPr txBox="1"/>
          <p:nvPr/>
        </p:nvSpPr>
        <p:spPr>
          <a:xfrm>
            <a:off x="370482" y="686097"/>
            <a:ext cx="6882828" cy="93723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kern="1200" dirty="0">
                <a:latin typeface="+mj-lt"/>
                <a:ea typeface="+mj-ea"/>
                <a:cs typeface="+mj-cs"/>
              </a:rPr>
              <a:t>WORDS TO USE/ WORDS TO AVOID</a:t>
            </a:r>
          </a:p>
          <a:p>
            <a:pPr defTabSz="914400">
              <a:lnSpc>
                <a:spcPct val="90000"/>
              </a:lnSpc>
              <a:spcBef>
                <a:spcPct val="0"/>
              </a:spcBef>
              <a:spcAft>
                <a:spcPts val="600"/>
              </a:spcAft>
            </a:pPr>
            <a:endParaRPr lang="en-US" sz="3400" kern="1200" dirty="0">
              <a:latin typeface="+mj-lt"/>
              <a:ea typeface="+mj-ea"/>
              <a:cs typeface="+mj-cs"/>
            </a:endParaRPr>
          </a:p>
        </p:txBody>
      </p:sp>
      <p:sp>
        <p:nvSpPr>
          <p:cNvPr id="9" name="Rectangle 8">
            <a:extLst>
              <a:ext uri="{FF2B5EF4-FFF2-40B4-BE49-F238E27FC236}">
                <a16:creationId xmlns:a16="http://schemas.microsoft.com/office/drawing/2014/main" id="{733EE770-7E1A-144B-BF0A-6FE7843267F9}"/>
              </a:ext>
            </a:extLst>
          </p:cNvPr>
          <p:cNvSpPr/>
          <p:nvPr/>
        </p:nvSpPr>
        <p:spPr>
          <a:xfrm>
            <a:off x="3775232" y="1588928"/>
            <a:ext cx="3478078" cy="3477875"/>
          </a:xfrm>
          <a:prstGeom prst="rect">
            <a:avLst/>
          </a:prstGeom>
        </p:spPr>
        <p:txBody>
          <a:bodyPr wrap="square">
            <a:spAutoFit/>
          </a:bodyPr>
          <a:lstStyle/>
          <a:p>
            <a:pPr lvl="0" defTabSz="914400">
              <a:defRPr/>
            </a:pPr>
            <a:r>
              <a:rPr lang="en-US" sz="2200" b="1" u="sng" dirty="0"/>
              <a:t>Calming Phrases</a:t>
            </a:r>
          </a:p>
          <a:p>
            <a:pPr lvl="0" defTabSz="914400">
              <a:defRPr/>
            </a:pPr>
            <a:r>
              <a:rPr lang="en-US" sz="2200" dirty="0"/>
              <a:t>“Here’s what we can do”</a:t>
            </a:r>
          </a:p>
          <a:p>
            <a:pPr lvl="0" defTabSz="914400">
              <a:defRPr/>
            </a:pPr>
            <a:r>
              <a:rPr lang="en-US" sz="2200" dirty="0"/>
              <a:t>“I can…”</a:t>
            </a:r>
          </a:p>
          <a:p>
            <a:pPr lvl="0" defTabSz="914400">
              <a:defRPr/>
            </a:pPr>
            <a:r>
              <a:rPr lang="en-US" sz="2200" dirty="0"/>
              <a:t>“I can find out …”</a:t>
            </a:r>
          </a:p>
          <a:p>
            <a:pPr lvl="0" defTabSz="914400">
              <a:defRPr/>
            </a:pPr>
            <a:r>
              <a:rPr lang="en-US" sz="2200" dirty="0"/>
              <a:t>“And ….”</a:t>
            </a:r>
          </a:p>
          <a:p>
            <a:pPr lvl="0" defTabSz="914400">
              <a:defRPr/>
            </a:pPr>
            <a:r>
              <a:rPr lang="en-US" sz="2200" dirty="0"/>
              <a:t>“I understand why you …”</a:t>
            </a:r>
          </a:p>
          <a:p>
            <a:pPr lvl="0" defTabSz="914400">
              <a:defRPr/>
            </a:pPr>
            <a:r>
              <a:rPr lang="en-US" sz="2200" dirty="0"/>
              <a:t>“I can see why…”</a:t>
            </a:r>
          </a:p>
          <a:p>
            <a:pPr lvl="0" defTabSz="914400">
              <a:defRPr/>
            </a:pPr>
            <a:r>
              <a:rPr lang="en-US" sz="2200" dirty="0"/>
              <a:t>“The best option would be”</a:t>
            </a:r>
          </a:p>
          <a:p>
            <a:pPr lvl="0" defTabSz="914400">
              <a:defRPr/>
            </a:pPr>
            <a:r>
              <a:rPr lang="en-US" sz="2200" dirty="0"/>
              <a:t>“Might I suggest …”</a:t>
            </a:r>
          </a:p>
          <a:p>
            <a:pPr lvl="0" defTabSz="914400">
              <a:defRPr/>
            </a:pPr>
            <a:r>
              <a:rPr lang="en-US" sz="2200" dirty="0"/>
              <a:t>”It would be my pleasure”</a:t>
            </a:r>
          </a:p>
        </p:txBody>
      </p:sp>
    </p:spTree>
    <p:extLst>
      <p:ext uri="{BB962C8B-B14F-4D97-AF65-F5344CB8AC3E}">
        <p14:creationId xmlns:p14="http://schemas.microsoft.com/office/powerpoint/2010/main" val="163947402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49D9C6-FCC7-2141-A62F-7D5B00B64D59}"/>
              </a:ext>
            </a:extLst>
          </p:cNvPr>
          <p:cNvPicPr/>
          <p:nvPr/>
        </p:nvPicPr>
        <p:blipFill rotWithShape="1">
          <a:blip r:embed="rId3">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3" name="TextBox 2">
            <a:extLst>
              <a:ext uri="{FF2B5EF4-FFF2-40B4-BE49-F238E27FC236}">
                <a16:creationId xmlns:a16="http://schemas.microsoft.com/office/drawing/2014/main" id="{08314463-6EE9-B540-AE5F-AFFF6969D142}"/>
              </a:ext>
            </a:extLst>
          </p:cNvPr>
          <p:cNvSpPr txBox="1"/>
          <p:nvPr/>
        </p:nvSpPr>
        <p:spPr>
          <a:xfrm>
            <a:off x="558397" y="632442"/>
            <a:ext cx="7239186" cy="93723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kern="1200" dirty="0">
                <a:latin typeface="+mj-lt"/>
                <a:ea typeface="+mj-ea"/>
                <a:cs typeface="+mj-cs"/>
              </a:rPr>
              <a:t>Poor habits and their appropriate alternatives</a:t>
            </a:r>
          </a:p>
          <a:p>
            <a:pPr defTabSz="914400">
              <a:lnSpc>
                <a:spcPct val="90000"/>
              </a:lnSpc>
              <a:spcBef>
                <a:spcPct val="0"/>
              </a:spcBef>
              <a:spcAft>
                <a:spcPts val="600"/>
              </a:spcAft>
            </a:pPr>
            <a:endParaRPr lang="en-US" sz="3400" kern="1200" dirty="0">
              <a:latin typeface="+mj-lt"/>
              <a:ea typeface="+mj-ea"/>
              <a:cs typeface="+mj-cs"/>
            </a:endParaRPr>
          </a:p>
        </p:txBody>
      </p:sp>
      <p:pic>
        <p:nvPicPr>
          <p:cNvPr id="5" name="Picture 4" descr="A picture containing application&#10;&#10;Description automatically generated">
            <a:extLst>
              <a:ext uri="{FF2B5EF4-FFF2-40B4-BE49-F238E27FC236}">
                <a16:creationId xmlns:a16="http://schemas.microsoft.com/office/drawing/2014/main" id="{0B2B5D37-503A-1946-A0C2-83F1C7345BF9}"/>
              </a:ext>
            </a:extLst>
          </p:cNvPr>
          <p:cNvPicPr>
            <a:picLocks noChangeAspect="1"/>
          </p:cNvPicPr>
          <p:nvPr/>
        </p:nvPicPr>
        <p:blipFill rotWithShape="1">
          <a:blip r:embed="rId4">
            <a:extLst>
              <a:ext uri="{28A0092B-C50C-407E-A947-70E740481C1C}">
                <a14:useLocalDpi xmlns:a14="http://schemas.microsoft.com/office/drawing/2010/main" val="0"/>
              </a:ext>
            </a:extLst>
          </a:blip>
          <a:srcRect l="3009" t="19201" b="3309"/>
          <a:stretch/>
        </p:blipFill>
        <p:spPr>
          <a:xfrm>
            <a:off x="8555277" y="0"/>
            <a:ext cx="3636723" cy="3532340"/>
          </a:xfrm>
          <a:prstGeom prst="rect">
            <a:avLst/>
          </a:prstGeom>
        </p:spPr>
      </p:pic>
      <p:graphicFrame>
        <p:nvGraphicFramePr>
          <p:cNvPr id="4" name="Table 3">
            <a:extLst>
              <a:ext uri="{FF2B5EF4-FFF2-40B4-BE49-F238E27FC236}">
                <a16:creationId xmlns:a16="http://schemas.microsoft.com/office/drawing/2014/main" id="{92F91821-1DDD-CE45-BDAB-3C14DC5EF0DB}"/>
              </a:ext>
            </a:extLst>
          </p:cNvPr>
          <p:cNvGraphicFramePr>
            <a:graphicFrameLocks noGrp="1"/>
          </p:cNvGraphicFramePr>
          <p:nvPr>
            <p:extLst>
              <p:ext uri="{D42A27DB-BD31-4B8C-83A1-F6EECF244321}">
                <p14:modId xmlns:p14="http://schemas.microsoft.com/office/powerpoint/2010/main" val="2437339998"/>
              </p:ext>
            </p:extLst>
          </p:nvPr>
        </p:nvGraphicFramePr>
        <p:xfrm>
          <a:off x="558397" y="1235891"/>
          <a:ext cx="7996880" cy="4592897"/>
        </p:xfrm>
        <a:graphic>
          <a:graphicData uri="http://schemas.openxmlformats.org/drawingml/2006/table">
            <a:tbl>
              <a:tblPr firstRow="1" firstCol="1" bandRow="1">
                <a:tableStyleId>{3B4B98B0-60AC-42C2-AFA5-B58CD77FA1E5}</a:tableStyleId>
              </a:tblPr>
              <a:tblGrid>
                <a:gridCol w="3998440">
                  <a:extLst>
                    <a:ext uri="{9D8B030D-6E8A-4147-A177-3AD203B41FA5}">
                      <a16:colId xmlns:a16="http://schemas.microsoft.com/office/drawing/2014/main" val="1511722348"/>
                    </a:ext>
                  </a:extLst>
                </a:gridCol>
                <a:gridCol w="3998440">
                  <a:extLst>
                    <a:ext uri="{9D8B030D-6E8A-4147-A177-3AD203B41FA5}">
                      <a16:colId xmlns:a16="http://schemas.microsoft.com/office/drawing/2014/main" val="481171568"/>
                    </a:ext>
                  </a:extLst>
                </a:gridCol>
              </a:tblGrid>
              <a:tr h="741672">
                <a:tc>
                  <a:txBody>
                    <a:bodyPr/>
                    <a:lstStyle/>
                    <a:p>
                      <a:pPr marL="0" marR="274320" algn="ctr">
                        <a:lnSpc>
                          <a:spcPct val="107000"/>
                        </a:lnSpc>
                        <a:spcBef>
                          <a:spcPts val="0"/>
                        </a:spcBef>
                        <a:spcAft>
                          <a:spcPts val="0"/>
                        </a:spcAft>
                      </a:pPr>
                      <a:r>
                        <a:rPr lang="en-US" sz="3600" dirty="0">
                          <a:effectLst/>
                          <a:sym typeface="Wingdings" pitchFamily="2" charset="2"/>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274320" algn="ctr">
                        <a:lnSpc>
                          <a:spcPct val="107000"/>
                        </a:lnSpc>
                        <a:spcBef>
                          <a:spcPts val="0"/>
                        </a:spcBef>
                        <a:spcAft>
                          <a:spcPts val="0"/>
                        </a:spcAft>
                      </a:pPr>
                      <a:r>
                        <a:rPr lang="en-US" sz="3600" dirty="0">
                          <a:effectLst/>
                          <a:sym typeface="Wingdings" pitchFamily="2" charset="2"/>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02827614"/>
                  </a:ext>
                </a:extLst>
              </a:tr>
              <a:tr h="509176">
                <a:tc>
                  <a:txBody>
                    <a:bodyPr/>
                    <a:lstStyle/>
                    <a:p>
                      <a:pPr marL="0" marR="68580" algn="l">
                        <a:lnSpc>
                          <a:spcPct val="107000"/>
                        </a:lnSpc>
                        <a:spcBef>
                          <a:spcPts val="400"/>
                        </a:spcBef>
                        <a:spcAft>
                          <a:spcPts val="400"/>
                        </a:spcAft>
                      </a:pPr>
                      <a:r>
                        <a:rPr lang="en-US" sz="1200" dirty="0">
                          <a:effectLst/>
                        </a:rPr>
                        <a:t>Excessive talking or chatting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205740" algn="l">
                        <a:lnSpc>
                          <a:spcPct val="107000"/>
                        </a:lnSpc>
                        <a:spcBef>
                          <a:spcPts val="400"/>
                        </a:spcBef>
                        <a:spcAft>
                          <a:spcPts val="400"/>
                        </a:spcAft>
                      </a:pPr>
                      <a:r>
                        <a:rPr lang="en-US" sz="1200" dirty="0">
                          <a:effectLst/>
                        </a:rPr>
                        <a:t>Be friendly and engaging but don’t overdo 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36874374"/>
                  </a:ext>
                </a:extLst>
              </a:tr>
              <a:tr h="509176">
                <a:tc>
                  <a:txBody>
                    <a:bodyPr/>
                    <a:lstStyle/>
                    <a:p>
                      <a:pPr marL="0" marR="68580" algn="l">
                        <a:lnSpc>
                          <a:spcPct val="107000"/>
                        </a:lnSpc>
                        <a:spcBef>
                          <a:spcPts val="400"/>
                        </a:spcBef>
                        <a:spcAft>
                          <a:spcPts val="400"/>
                        </a:spcAft>
                      </a:pPr>
                      <a:r>
                        <a:rPr lang="en-US" sz="1200" dirty="0">
                          <a:effectLst/>
                        </a:rPr>
                        <a:t>Name calling or labeling</a:t>
                      </a:r>
                      <a:br>
                        <a:rPr lang="en-US" sz="1200" dirty="0">
                          <a:effectLst/>
                        </a:rPr>
                      </a:br>
                      <a:r>
                        <a:rPr lang="en-US" sz="1200" dirty="0">
                          <a:effectLst/>
                        </a:rPr>
                        <a:t>(lazy, impatient,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205740" algn="l">
                        <a:lnSpc>
                          <a:spcPct val="107000"/>
                        </a:lnSpc>
                        <a:spcBef>
                          <a:spcPts val="400"/>
                        </a:spcBef>
                        <a:spcAft>
                          <a:spcPts val="400"/>
                        </a:spcAft>
                      </a:pPr>
                      <a:r>
                        <a:rPr lang="en-US" sz="1200" dirty="0">
                          <a:effectLst/>
                        </a:rPr>
                        <a:t>Don’t place judgment on the person, describe the behavior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0061638"/>
                  </a:ext>
                </a:extLst>
              </a:tr>
              <a:tr h="580909">
                <a:tc>
                  <a:txBody>
                    <a:bodyPr/>
                    <a:lstStyle/>
                    <a:p>
                      <a:pPr marL="0" marR="68580" algn="l">
                        <a:lnSpc>
                          <a:spcPct val="107000"/>
                        </a:lnSpc>
                        <a:spcBef>
                          <a:spcPts val="400"/>
                        </a:spcBef>
                        <a:spcAft>
                          <a:spcPts val="400"/>
                        </a:spcAft>
                      </a:pPr>
                      <a:r>
                        <a:rPr lang="en-US" sz="1200" dirty="0">
                          <a:effectLst/>
                        </a:rPr>
                        <a:t>Making ‘you’ statements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205740" algn="l">
                        <a:lnSpc>
                          <a:spcPct val="107000"/>
                        </a:lnSpc>
                        <a:spcBef>
                          <a:spcPts val="400"/>
                        </a:spcBef>
                        <a:spcAft>
                          <a:spcPts val="400"/>
                        </a:spcAft>
                      </a:pPr>
                      <a:r>
                        <a:rPr lang="en-US" sz="1200" dirty="0">
                          <a:effectLst/>
                        </a:rPr>
                        <a:t>Talking in ‘I’ statements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2049419"/>
                  </a:ext>
                </a:extLst>
              </a:tr>
              <a:tr h="486619">
                <a:tc>
                  <a:txBody>
                    <a:bodyPr/>
                    <a:lstStyle/>
                    <a:p>
                      <a:pPr marL="0" marR="68580" algn="l">
                        <a:lnSpc>
                          <a:spcPct val="107000"/>
                        </a:lnSpc>
                        <a:spcBef>
                          <a:spcPts val="400"/>
                        </a:spcBef>
                        <a:spcAft>
                          <a:spcPts val="400"/>
                        </a:spcAft>
                      </a:pPr>
                      <a:r>
                        <a:rPr lang="en-US" sz="1200" dirty="0">
                          <a:effectLst/>
                        </a:rPr>
                        <a:t>Soft, hesitant voice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205740" algn="l">
                        <a:lnSpc>
                          <a:spcPct val="107000"/>
                        </a:lnSpc>
                        <a:spcBef>
                          <a:spcPts val="400"/>
                        </a:spcBef>
                        <a:spcAft>
                          <a:spcPts val="400"/>
                        </a:spcAft>
                      </a:pPr>
                      <a:r>
                        <a:rPr lang="en-US" sz="1200" dirty="0">
                          <a:effectLst/>
                        </a:rPr>
                        <a:t>Clear voice and proper volume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3916624"/>
                  </a:ext>
                </a:extLst>
              </a:tr>
              <a:tr h="486619">
                <a:tc>
                  <a:txBody>
                    <a:bodyPr/>
                    <a:lstStyle/>
                    <a:p>
                      <a:pPr marL="0" marR="68580" algn="l">
                        <a:lnSpc>
                          <a:spcPct val="107000"/>
                        </a:lnSpc>
                        <a:spcBef>
                          <a:spcPts val="400"/>
                        </a:spcBef>
                        <a:spcAft>
                          <a:spcPts val="400"/>
                        </a:spcAft>
                      </a:pPr>
                      <a:r>
                        <a:rPr lang="en-US" sz="1200" dirty="0">
                          <a:effectLst/>
                        </a:rPr>
                        <a:t>Belittling use of ‘boy’ or ‘girl’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205740" algn="l">
                        <a:lnSpc>
                          <a:spcPct val="107000"/>
                        </a:lnSpc>
                        <a:spcBef>
                          <a:spcPts val="400"/>
                        </a:spcBef>
                        <a:spcAft>
                          <a:spcPts val="400"/>
                        </a:spcAft>
                      </a:pPr>
                      <a:r>
                        <a:rPr lang="en-US" sz="1200" dirty="0">
                          <a:effectLst/>
                        </a:rPr>
                        <a:t>Use adult gender or no gender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7270195"/>
                  </a:ext>
                </a:extLst>
              </a:tr>
              <a:tr h="509176">
                <a:tc>
                  <a:txBody>
                    <a:bodyPr/>
                    <a:lstStyle/>
                    <a:p>
                      <a:pPr marL="0" marR="68580" algn="l">
                        <a:lnSpc>
                          <a:spcPct val="107000"/>
                        </a:lnSpc>
                        <a:spcBef>
                          <a:spcPts val="400"/>
                        </a:spcBef>
                        <a:spcAft>
                          <a:spcPts val="400"/>
                        </a:spcAft>
                      </a:pPr>
                      <a:r>
                        <a:rPr lang="en-US" sz="1200" dirty="0">
                          <a:effectLst/>
                        </a:rPr>
                        <a:t>Slang (yep, you betcha,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205740" algn="l">
                        <a:lnSpc>
                          <a:spcPct val="107000"/>
                        </a:lnSpc>
                        <a:spcBef>
                          <a:spcPts val="400"/>
                        </a:spcBef>
                        <a:spcAft>
                          <a:spcPts val="400"/>
                        </a:spcAft>
                      </a:pPr>
                      <a:r>
                        <a:rPr lang="en-US" sz="1200" dirty="0">
                          <a:effectLst/>
                        </a:rPr>
                        <a:t>Use words that affirm your willingness (certainly, gladly,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45429202"/>
                  </a:ext>
                </a:extLst>
              </a:tr>
              <a:tr h="769550">
                <a:tc>
                  <a:txBody>
                    <a:bodyPr/>
                    <a:lstStyle/>
                    <a:p>
                      <a:pPr marL="0" marR="68580" algn="l">
                        <a:lnSpc>
                          <a:spcPct val="107000"/>
                        </a:lnSpc>
                        <a:spcBef>
                          <a:spcPts val="400"/>
                        </a:spcBef>
                        <a:spcAft>
                          <a:spcPts val="400"/>
                        </a:spcAft>
                      </a:pPr>
                      <a:r>
                        <a:rPr lang="en-US" sz="1200" dirty="0">
                          <a:effectLst/>
                        </a:rPr>
                        <a:t>Endearments (dear, sweetie,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205740" algn="l">
                        <a:lnSpc>
                          <a:spcPct val="107000"/>
                        </a:lnSpc>
                        <a:spcBef>
                          <a:spcPts val="400"/>
                        </a:spcBef>
                        <a:spcAft>
                          <a:spcPts val="400"/>
                        </a:spcAft>
                      </a:pPr>
                      <a:r>
                        <a:rPr lang="en-US" sz="1200" dirty="0">
                          <a:effectLst/>
                        </a:rPr>
                        <a:t>Use the person’s name, never hesitate to ask how they prefer you call them.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0980371"/>
                  </a:ext>
                </a:extLst>
              </a:tr>
            </a:tbl>
          </a:graphicData>
        </a:graphic>
      </p:graphicFrame>
    </p:spTree>
    <p:extLst>
      <p:ext uri="{BB962C8B-B14F-4D97-AF65-F5344CB8AC3E}">
        <p14:creationId xmlns:p14="http://schemas.microsoft.com/office/powerpoint/2010/main" val="268701324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EDC031-5331-4BC3-96B4-8BAAFE88AB4D}"/>
              </a:ext>
            </a:extLst>
          </p:cNvPr>
          <p:cNvSpPr txBox="1"/>
          <p:nvPr/>
        </p:nvSpPr>
        <p:spPr>
          <a:xfrm>
            <a:off x="842096" y="362334"/>
            <a:ext cx="2840182" cy="237114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200" kern="1200" dirty="0">
                <a:solidFill>
                  <a:srgbClr val="FFFFFF"/>
                </a:solidFill>
                <a:latin typeface="+mj-lt"/>
                <a:ea typeface="+mj-ea"/>
                <a:cs typeface="+mj-cs"/>
              </a:rPr>
              <a:t>PROFESSIONAL</a:t>
            </a:r>
          </a:p>
          <a:p>
            <a:pPr algn="ctr" defTabSz="914400">
              <a:lnSpc>
                <a:spcPct val="90000"/>
              </a:lnSpc>
              <a:spcBef>
                <a:spcPct val="0"/>
              </a:spcBef>
              <a:spcAft>
                <a:spcPts val="600"/>
              </a:spcAft>
            </a:pPr>
            <a:r>
              <a:rPr lang="en-US" sz="3200" dirty="0">
                <a:solidFill>
                  <a:srgbClr val="FFFFFF"/>
                </a:solidFill>
                <a:latin typeface="+mj-lt"/>
                <a:ea typeface="+mj-ea"/>
                <a:cs typeface="+mj-cs"/>
              </a:rPr>
              <a:t>MATURITY</a:t>
            </a:r>
            <a:endParaRPr lang="en-US" sz="3200" kern="1200" dirty="0">
              <a:solidFill>
                <a:srgbClr val="FFFFFF"/>
              </a:solidFill>
              <a:latin typeface="+mj-lt"/>
              <a:ea typeface="+mj-ea"/>
              <a:cs typeface="+mj-cs"/>
            </a:endParaRPr>
          </a:p>
        </p:txBody>
      </p:sp>
      <p:sp>
        <p:nvSpPr>
          <p:cNvPr id="3" name="Rectangle 2">
            <a:extLst>
              <a:ext uri="{FF2B5EF4-FFF2-40B4-BE49-F238E27FC236}">
                <a16:creationId xmlns:a16="http://schemas.microsoft.com/office/drawing/2014/main" id="{459869B4-68D6-FC44-BF8D-40967BE33871}"/>
              </a:ext>
            </a:extLst>
          </p:cNvPr>
          <p:cNvSpPr/>
          <p:nvPr/>
        </p:nvSpPr>
        <p:spPr>
          <a:xfrm>
            <a:off x="2643893" y="3443421"/>
            <a:ext cx="8189424" cy="2533339"/>
          </a:xfrm>
          <a:prstGeom prst="rect">
            <a:avLst/>
          </a:prstGeom>
        </p:spPr>
        <p:txBody>
          <a:bodyPr wrap="square" anchor="t">
            <a:noAutofit/>
          </a:bodyPr>
          <a:lstStyle/>
          <a:p>
            <a:r>
              <a:rPr lang="en-US" sz="2400" dirty="0"/>
              <a:t>Professional maturity relates specifically to how one ACTS and REACTS on the job.</a:t>
            </a:r>
          </a:p>
          <a:p>
            <a:endParaRPr lang="en-US" sz="2400" dirty="0"/>
          </a:p>
          <a:p>
            <a:r>
              <a:rPr lang="en-US" sz="2400" dirty="0"/>
              <a:t>It is acquired through the development of a rich combination of:</a:t>
            </a:r>
          </a:p>
          <a:p>
            <a:pPr marL="457200" indent="-457200">
              <a:buFont typeface="Wingdings" pitchFamily="2" charset="2"/>
              <a:buChar char="§"/>
            </a:pPr>
            <a:r>
              <a:rPr lang="en-US" sz="2400" dirty="0"/>
              <a:t>Self-awareness</a:t>
            </a:r>
          </a:p>
          <a:p>
            <a:pPr marL="457200" indent="-457200">
              <a:buFont typeface="Wingdings" pitchFamily="2" charset="2"/>
              <a:buChar char="§"/>
            </a:pPr>
            <a:r>
              <a:rPr lang="en-US" sz="2400" dirty="0"/>
              <a:t>Self-evaluation</a:t>
            </a:r>
          </a:p>
          <a:p>
            <a:pPr marL="457200" indent="-457200">
              <a:buFont typeface="Wingdings" pitchFamily="2" charset="2"/>
              <a:buChar char="§"/>
            </a:pPr>
            <a:r>
              <a:rPr lang="en-US" sz="2400" dirty="0"/>
              <a:t>Personal insight</a:t>
            </a:r>
          </a:p>
          <a:p>
            <a:pPr algn="ctr">
              <a:spcAft>
                <a:spcPts val="600"/>
              </a:spcAft>
            </a:pPr>
            <a:endParaRPr lang="en-US" sz="2400" dirty="0">
              <a:latin typeface="Bookman Old Style" panose="02050604050505020204" pitchFamily="18" charset="0"/>
            </a:endParaRPr>
          </a:p>
        </p:txBody>
      </p:sp>
      <p:pic>
        <p:nvPicPr>
          <p:cNvPr id="6" name="Picture 5">
            <a:extLst>
              <a:ext uri="{FF2B5EF4-FFF2-40B4-BE49-F238E27FC236}">
                <a16:creationId xmlns:a16="http://schemas.microsoft.com/office/drawing/2014/main" id="{8ABEE99B-A69E-7442-8584-FC25F55CC270}"/>
              </a:ext>
            </a:extLst>
          </p:cNvPr>
          <p:cNvPicPr/>
          <p:nvPr/>
        </p:nvPicPr>
        <p:blipFill rotWithShape="1">
          <a:blip r:embed="rId3">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377020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49D9C6-FCC7-2141-A62F-7D5B00B64D59}"/>
              </a:ext>
            </a:extLst>
          </p:cNvPr>
          <p:cNvPicPr/>
          <p:nvPr/>
        </p:nvPicPr>
        <p:blipFill rotWithShape="1">
          <a:blip r:embed="rId3">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pic>
        <p:nvPicPr>
          <p:cNvPr id="5" name="Picture 4" descr="A picture containing application&#10;&#10;Description automatically generated">
            <a:extLst>
              <a:ext uri="{FF2B5EF4-FFF2-40B4-BE49-F238E27FC236}">
                <a16:creationId xmlns:a16="http://schemas.microsoft.com/office/drawing/2014/main" id="{0B2B5D37-503A-1946-A0C2-83F1C7345BF9}"/>
              </a:ext>
            </a:extLst>
          </p:cNvPr>
          <p:cNvPicPr>
            <a:picLocks noChangeAspect="1"/>
          </p:cNvPicPr>
          <p:nvPr/>
        </p:nvPicPr>
        <p:blipFill rotWithShape="1">
          <a:blip r:embed="rId4">
            <a:extLst>
              <a:ext uri="{28A0092B-C50C-407E-A947-70E740481C1C}">
                <a14:useLocalDpi xmlns:a14="http://schemas.microsoft.com/office/drawing/2010/main" val="0"/>
              </a:ext>
            </a:extLst>
          </a:blip>
          <a:srcRect l="3009" t="19201" b="3309"/>
          <a:stretch/>
        </p:blipFill>
        <p:spPr>
          <a:xfrm>
            <a:off x="8555277" y="0"/>
            <a:ext cx="3636723" cy="3532340"/>
          </a:xfrm>
          <a:prstGeom prst="rect">
            <a:avLst/>
          </a:prstGeom>
        </p:spPr>
      </p:pic>
      <p:graphicFrame>
        <p:nvGraphicFramePr>
          <p:cNvPr id="6" name="Table 5">
            <a:extLst>
              <a:ext uri="{FF2B5EF4-FFF2-40B4-BE49-F238E27FC236}">
                <a16:creationId xmlns:a16="http://schemas.microsoft.com/office/drawing/2014/main" id="{FA640924-7BBE-1746-AA4E-EDC963257EE4}"/>
              </a:ext>
            </a:extLst>
          </p:cNvPr>
          <p:cNvGraphicFramePr>
            <a:graphicFrameLocks noGrp="1"/>
          </p:cNvGraphicFramePr>
          <p:nvPr>
            <p:extLst>
              <p:ext uri="{D42A27DB-BD31-4B8C-83A1-F6EECF244321}">
                <p14:modId xmlns:p14="http://schemas.microsoft.com/office/powerpoint/2010/main" val="1559692869"/>
              </p:ext>
            </p:extLst>
          </p:nvPr>
        </p:nvGraphicFramePr>
        <p:xfrm>
          <a:off x="613429" y="2255236"/>
          <a:ext cx="7849976" cy="3078962"/>
        </p:xfrm>
        <a:graphic>
          <a:graphicData uri="http://schemas.openxmlformats.org/drawingml/2006/table">
            <a:tbl>
              <a:tblPr firstRow="1" firstCol="1" bandRow="1">
                <a:tableStyleId>{B301B821-A1FF-4177-AEE7-76D212191A09}</a:tableStyleId>
              </a:tblPr>
              <a:tblGrid>
                <a:gridCol w="3730681">
                  <a:extLst>
                    <a:ext uri="{9D8B030D-6E8A-4147-A177-3AD203B41FA5}">
                      <a16:colId xmlns:a16="http://schemas.microsoft.com/office/drawing/2014/main" val="296590490"/>
                    </a:ext>
                  </a:extLst>
                </a:gridCol>
                <a:gridCol w="4119295">
                  <a:extLst>
                    <a:ext uri="{9D8B030D-6E8A-4147-A177-3AD203B41FA5}">
                      <a16:colId xmlns:a16="http://schemas.microsoft.com/office/drawing/2014/main" val="738074755"/>
                    </a:ext>
                  </a:extLst>
                </a:gridCol>
              </a:tblGrid>
              <a:tr h="917118">
                <a:tc>
                  <a:txBody>
                    <a:bodyPr/>
                    <a:lstStyle/>
                    <a:p>
                      <a:pPr marL="0" marR="274320" algn="ctr">
                        <a:lnSpc>
                          <a:spcPct val="107000"/>
                        </a:lnSpc>
                        <a:spcBef>
                          <a:spcPts val="0"/>
                        </a:spcBef>
                        <a:spcAft>
                          <a:spcPts val="0"/>
                        </a:spcAft>
                      </a:pPr>
                      <a:r>
                        <a:rPr lang="en-US" sz="3600" dirty="0">
                          <a:effectLst/>
                          <a:sym typeface="Wingdings" pitchFamily="2" charset="2"/>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74320" algn="ctr">
                        <a:lnSpc>
                          <a:spcPct val="107000"/>
                        </a:lnSpc>
                        <a:spcBef>
                          <a:spcPts val="0"/>
                        </a:spcBef>
                        <a:spcAft>
                          <a:spcPts val="0"/>
                        </a:spcAft>
                      </a:pPr>
                      <a:r>
                        <a:rPr lang="en-US" sz="3600" dirty="0">
                          <a:effectLst/>
                          <a:sym typeface="Wingdings" pitchFamily="2" charset="2"/>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4742557"/>
                  </a:ext>
                </a:extLst>
              </a:tr>
              <a:tr h="451298">
                <a:tc>
                  <a:txBody>
                    <a:bodyPr/>
                    <a:lstStyle/>
                    <a:p>
                      <a:pPr marL="0" marR="274320" algn="l">
                        <a:lnSpc>
                          <a:spcPct val="107000"/>
                        </a:lnSpc>
                        <a:spcBef>
                          <a:spcPts val="400"/>
                        </a:spcBef>
                        <a:spcAft>
                          <a:spcPts val="400"/>
                        </a:spcAft>
                      </a:pPr>
                      <a:r>
                        <a:rPr lang="en-US" sz="1200" dirty="0">
                          <a:effectLst/>
                        </a:rPr>
                        <a:t>I’m sorry I can’t cash your check.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274320" algn="l">
                        <a:lnSpc>
                          <a:spcPct val="107000"/>
                        </a:lnSpc>
                        <a:spcBef>
                          <a:spcPts val="400"/>
                        </a:spcBef>
                        <a:spcAft>
                          <a:spcPts val="400"/>
                        </a:spcAft>
                      </a:pPr>
                      <a:r>
                        <a:rPr lang="en-US" sz="1200" dirty="0">
                          <a:effectLst/>
                        </a:rPr>
                        <a:t>I’m unable to cash your check because…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7148495"/>
                  </a:ext>
                </a:extLst>
              </a:tr>
              <a:tr h="629624">
                <a:tc>
                  <a:txBody>
                    <a:bodyPr/>
                    <a:lstStyle/>
                    <a:p>
                      <a:pPr marL="0" marR="274320" algn="l">
                        <a:lnSpc>
                          <a:spcPct val="107000"/>
                        </a:lnSpc>
                        <a:spcBef>
                          <a:spcPts val="400"/>
                        </a:spcBef>
                        <a:spcAft>
                          <a:spcPts val="400"/>
                        </a:spcAft>
                      </a:pPr>
                      <a:r>
                        <a:rPr lang="en-US" sz="1200" dirty="0">
                          <a:effectLst/>
                        </a:rPr>
                        <a:t>I’m sorry I need to see your photo 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274320" algn="l">
                        <a:lnSpc>
                          <a:spcPct val="107000"/>
                        </a:lnSpc>
                        <a:spcBef>
                          <a:spcPts val="400"/>
                        </a:spcBef>
                        <a:spcAft>
                          <a:spcPts val="400"/>
                        </a:spcAft>
                      </a:pPr>
                      <a:r>
                        <a:rPr lang="en-US" sz="1200" dirty="0">
                          <a:effectLst/>
                        </a:rPr>
                        <a:t>I will need to see two forms of ID please.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5135628"/>
                  </a:ext>
                </a:extLst>
              </a:tr>
              <a:tr h="451298">
                <a:tc>
                  <a:txBody>
                    <a:bodyPr/>
                    <a:lstStyle/>
                    <a:p>
                      <a:pPr marL="0" marR="274320" algn="l">
                        <a:lnSpc>
                          <a:spcPct val="107000"/>
                        </a:lnSpc>
                        <a:spcBef>
                          <a:spcPts val="400"/>
                        </a:spcBef>
                        <a:spcAft>
                          <a:spcPts val="400"/>
                        </a:spcAft>
                      </a:pPr>
                      <a:r>
                        <a:rPr lang="en-US" sz="1200" dirty="0">
                          <a:effectLst/>
                        </a:rPr>
                        <a:t>I’m sorry for the wait.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274320" algn="l">
                        <a:lnSpc>
                          <a:spcPct val="107000"/>
                        </a:lnSpc>
                        <a:spcBef>
                          <a:spcPts val="400"/>
                        </a:spcBef>
                        <a:spcAft>
                          <a:spcPts val="400"/>
                        </a:spcAft>
                      </a:pPr>
                      <a:r>
                        <a:rPr lang="en-US" sz="1200" dirty="0">
                          <a:effectLst/>
                        </a:rPr>
                        <a:t>Thank you for your patience this morning.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933535"/>
                  </a:ext>
                </a:extLst>
              </a:tr>
              <a:tr h="629624">
                <a:tc>
                  <a:txBody>
                    <a:bodyPr/>
                    <a:lstStyle/>
                    <a:p>
                      <a:pPr marL="0" marR="274320" algn="l">
                        <a:lnSpc>
                          <a:spcPct val="107000"/>
                        </a:lnSpc>
                        <a:spcBef>
                          <a:spcPts val="400"/>
                        </a:spcBef>
                        <a:spcAft>
                          <a:spcPts val="400"/>
                        </a:spcAft>
                      </a:pPr>
                      <a:r>
                        <a:rPr lang="en-US" sz="1200" dirty="0">
                          <a:effectLst/>
                        </a:rPr>
                        <a:t>I’m sorry you are upset.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274320" algn="l">
                        <a:lnSpc>
                          <a:spcPct val="107000"/>
                        </a:lnSpc>
                        <a:spcBef>
                          <a:spcPts val="400"/>
                        </a:spcBef>
                        <a:spcAft>
                          <a:spcPts val="400"/>
                        </a:spcAft>
                      </a:pPr>
                      <a:r>
                        <a:rPr lang="en-US" sz="1200" dirty="0">
                          <a:effectLst/>
                        </a:rPr>
                        <a:t>I can see/hear you are upset and I want to help you.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50234861"/>
                  </a:ext>
                </a:extLst>
              </a:tr>
            </a:tbl>
          </a:graphicData>
        </a:graphic>
      </p:graphicFrame>
      <p:sp>
        <p:nvSpPr>
          <p:cNvPr id="7" name="TextBox 6">
            <a:extLst>
              <a:ext uri="{FF2B5EF4-FFF2-40B4-BE49-F238E27FC236}">
                <a16:creationId xmlns:a16="http://schemas.microsoft.com/office/drawing/2014/main" id="{D57FB655-B81D-6548-A013-01E42CA21103}"/>
              </a:ext>
            </a:extLst>
          </p:cNvPr>
          <p:cNvSpPr txBox="1"/>
          <p:nvPr/>
        </p:nvSpPr>
        <p:spPr>
          <a:xfrm>
            <a:off x="801340" y="802955"/>
            <a:ext cx="6834494" cy="1454051"/>
          </a:xfrm>
          <a:prstGeom prst="rect">
            <a:avLst/>
          </a:prstGeom>
        </p:spPr>
        <p:txBody>
          <a:bodyPr vert="horz" lIns="91440" tIns="45720" rIns="91440" bIns="45720" rtlCol="0" anchor="ctr">
            <a:normAutofit fontScale="77500" lnSpcReduction="20000"/>
          </a:bodyPr>
          <a:lstStyle/>
          <a:p>
            <a:pPr defTabSz="914400">
              <a:lnSpc>
                <a:spcPct val="90000"/>
              </a:lnSpc>
              <a:spcBef>
                <a:spcPct val="0"/>
              </a:spcBef>
              <a:spcAft>
                <a:spcPts val="600"/>
              </a:spcAft>
            </a:pPr>
            <a:r>
              <a:rPr lang="en-US" sz="3200" b="1" dirty="0"/>
              <a:t>PROFESSIONAL MATURITY</a:t>
            </a:r>
          </a:p>
          <a:p>
            <a:pPr defTabSz="914400">
              <a:lnSpc>
                <a:spcPct val="90000"/>
              </a:lnSpc>
              <a:spcBef>
                <a:spcPct val="0"/>
              </a:spcBef>
              <a:spcAft>
                <a:spcPts val="600"/>
              </a:spcAft>
            </a:pPr>
            <a:r>
              <a:rPr lang="en-US" sz="3200" b="1" dirty="0"/>
              <a:t>Apologies</a:t>
            </a:r>
          </a:p>
          <a:p>
            <a:pPr defTabSz="914400">
              <a:lnSpc>
                <a:spcPct val="90000"/>
              </a:lnSpc>
              <a:spcBef>
                <a:spcPct val="0"/>
              </a:spcBef>
              <a:spcAft>
                <a:spcPts val="600"/>
              </a:spcAft>
            </a:pPr>
            <a:r>
              <a:rPr lang="en-US" sz="3200" dirty="0"/>
              <a:t>Situations in which you want to avoid “I’m Sorry!”</a:t>
            </a:r>
          </a:p>
          <a:p>
            <a:pPr defTabSz="914400">
              <a:lnSpc>
                <a:spcPct val="90000"/>
              </a:lnSpc>
              <a:spcBef>
                <a:spcPct val="0"/>
              </a:spcBef>
              <a:spcAft>
                <a:spcPts val="600"/>
              </a:spcAft>
            </a:pPr>
            <a:endParaRPr lang="en-US" sz="3200" b="1" dirty="0"/>
          </a:p>
          <a:p>
            <a:pPr defTabSz="914400">
              <a:lnSpc>
                <a:spcPct val="90000"/>
              </a:lnSpc>
              <a:spcBef>
                <a:spcPct val="0"/>
              </a:spcBef>
              <a:spcAft>
                <a:spcPts val="600"/>
              </a:spcAft>
            </a:pPr>
            <a:endParaRPr lang="en-US" sz="3400" kern="1200" dirty="0">
              <a:latin typeface="+mj-lt"/>
              <a:ea typeface="+mj-ea"/>
              <a:cs typeface="+mj-cs"/>
            </a:endParaRPr>
          </a:p>
        </p:txBody>
      </p:sp>
    </p:spTree>
    <p:extLst>
      <p:ext uri="{BB962C8B-B14F-4D97-AF65-F5344CB8AC3E}">
        <p14:creationId xmlns:p14="http://schemas.microsoft.com/office/powerpoint/2010/main" val="358785430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5AD10E76-22BA-204E-84CB-9F421F4AEB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821" y="2319763"/>
            <a:ext cx="3661831" cy="2238673"/>
          </a:xfrm>
          <a:prstGeom prst="rect">
            <a:avLst/>
          </a:prstGeom>
        </p:spPr>
      </p:pic>
      <p:sp>
        <p:nvSpPr>
          <p:cNvPr id="11" name="TextBox 10">
            <a:extLst>
              <a:ext uri="{FF2B5EF4-FFF2-40B4-BE49-F238E27FC236}">
                <a16:creationId xmlns:a16="http://schemas.microsoft.com/office/drawing/2014/main" id="{1517AEFD-8CE9-F64C-8067-FB6E09936578}"/>
              </a:ext>
            </a:extLst>
          </p:cNvPr>
          <p:cNvSpPr txBox="1"/>
          <p:nvPr/>
        </p:nvSpPr>
        <p:spPr>
          <a:xfrm>
            <a:off x="801340" y="802955"/>
            <a:ext cx="5611346" cy="145405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dirty="0"/>
              <a:t>PROFESSIONAL MATURITY</a:t>
            </a:r>
          </a:p>
          <a:p>
            <a:pPr defTabSz="914400">
              <a:lnSpc>
                <a:spcPct val="90000"/>
              </a:lnSpc>
              <a:spcBef>
                <a:spcPct val="0"/>
              </a:spcBef>
              <a:spcAft>
                <a:spcPts val="600"/>
              </a:spcAft>
            </a:pPr>
            <a:endParaRPr lang="en-US" sz="3400" kern="1200" dirty="0">
              <a:latin typeface="+mj-lt"/>
              <a:ea typeface="+mj-ea"/>
              <a:cs typeface="+mj-cs"/>
            </a:endParaRPr>
          </a:p>
        </p:txBody>
      </p:sp>
      <p:sp>
        <p:nvSpPr>
          <p:cNvPr id="13" name="TextBox 12">
            <a:extLst>
              <a:ext uri="{FF2B5EF4-FFF2-40B4-BE49-F238E27FC236}">
                <a16:creationId xmlns:a16="http://schemas.microsoft.com/office/drawing/2014/main" id="{7F29E423-9E50-F645-9ABC-EC1A2EFAD53D}"/>
              </a:ext>
            </a:extLst>
          </p:cNvPr>
          <p:cNvSpPr txBox="1"/>
          <p:nvPr/>
        </p:nvSpPr>
        <p:spPr>
          <a:xfrm>
            <a:off x="801340" y="2257006"/>
            <a:ext cx="6561921" cy="2870909"/>
          </a:xfrm>
          <a:prstGeom prst="rect">
            <a:avLst/>
          </a:prstGeom>
        </p:spPr>
        <p:txBody>
          <a:bodyPr vert="horz" lIns="91440" tIns="45720" rIns="91440" bIns="45720" rtlCol="0" anchor="ctr">
            <a:normAutofit lnSpcReduction="10000"/>
          </a:bodyPr>
          <a:lstStyle/>
          <a:p>
            <a:pPr marR="0" lvl="0" defTabSz="914400" fontAlgn="auto">
              <a:lnSpc>
                <a:spcPct val="90000"/>
              </a:lnSpc>
              <a:spcBef>
                <a:spcPts val="0"/>
              </a:spcBef>
              <a:spcAft>
                <a:spcPts val="600"/>
              </a:spcAft>
              <a:buClrTx/>
              <a:buSzTx/>
              <a:tabLst/>
              <a:defRPr/>
            </a:pPr>
            <a:r>
              <a:rPr kumimoji="0" lang="en-US" sz="2200" b="1" i="0" u="none" strike="noStrike" cap="none" spc="0" normalizeH="0" baseline="0" noProof="0" dirty="0">
                <a:ln>
                  <a:noFill/>
                </a:ln>
                <a:effectLst/>
                <a:uLnTx/>
                <a:uFillTx/>
              </a:rPr>
              <a:t>Non-Verbal Communication</a:t>
            </a:r>
          </a:p>
          <a:p>
            <a:pPr marR="0" lvl="0" defTabSz="914400" fontAlgn="auto">
              <a:lnSpc>
                <a:spcPct val="90000"/>
              </a:lnSpc>
              <a:spcBef>
                <a:spcPts val="0"/>
              </a:spcBef>
              <a:spcAft>
                <a:spcPts val="600"/>
              </a:spcAft>
              <a:buClrTx/>
              <a:buSzTx/>
              <a:tabLst/>
              <a:defRPr/>
            </a:pPr>
            <a:endParaRPr lang="en-US" sz="2400" dirty="0"/>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200" dirty="0"/>
              <a:t>Body Language</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200" dirty="0"/>
              <a:t>You are the FACE of the bank!</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200" dirty="0"/>
              <a:t>You are in a fishbowl</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200" dirty="0"/>
              <a:t>Perception is reality</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lang="en-US" sz="2200" dirty="0"/>
          </a:p>
          <a:p>
            <a:pPr marL="57150" marR="0" lvl="0" defTabSz="914400" fontAlgn="auto">
              <a:lnSpc>
                <a:spcPct val="90000"/>
              </a:lnSpc>
              <a:spcBef>
                <a:spcPts val="0"/>
              </a:spcBef>
              <a:spcAft>
                <a:spcPts val="600"/>
              </a:spcAft>
              <a:buClrTx/>
              <a:buSzTx/>
              <a:tabLst/>
              <a:defRPr/>
            </a:pPr>
            <a:r>
              <a:rPr lang="en-US" sz="2200" dirty="0"/>
              <a:t>See </a:t>
            </a:r>
            <a:r>
              <a:rPr lang="en-US" sz="2200" b="1" dirty="0"/>
              <a:t>EVERYTHING</a:t>
            </a:r>
            <a:r>
              <a:rPr lang="en-US" sz="2200" dirty="0"/>
              <a:t> through the lens of your customer.</a:t>
            </a:r>
          </a:p>
        </p:txBody>
      </p:sp>
      <p:pic>
        <p:nvPicPr>
          <p:cNvPr id="15" name="Picture 14">
            <a:extLst>
              <a:ext uri="{FF2B5EF4-FFF2-40B4-BE49-F238E27FC236}">
                <a16:creationId xmlns:a16="http://schemas.microsoft.com/office/drawing/2014/main" id="{63EF787C-AEFA-B047-9A2B-A8D67A36B609}"/>
              </a:ext>
            </a:extLst>
          </p:cNvPr>
          <p:cNvPicPr/>
          <p:nvPr/>
        </p:nvPicPr>
        <p:blipFill rotWithShape="1">
          <a:blip r:embed="rId5">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Tree>
    <p:extLst>
      <p:ext uri="{BB962C8B-B14F-4D97-AF65-F5344CB8AC3E}">
        <p14:creationId xmlns:p14="http://schemas.microsoft.com/office/powerpoint/2010/main" val="502723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Picture 14">
            <a:extLst>
              <a:ext uri="{FF2B5EF4-FFF2-40B4-BE49-F238E27FC236}">
                <a16:creationId xmlns:a16="http://schemas.microsoft.com/office/drawing/2014/main" id="{63EF787C-AEFA-B047-9A2B-A8D67A36B609}"/>
              </a:ext>
            </a:extLst>
          </p:cNvPr>
          <p:cNvPicPr/>
          <p:nvPr/>
        </p:nvPicPr>
        <p:blipFill rotWithShape="1">
          <a:blip r:embed="rId3">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11" name="Rectangle 10">
            <a:extLst>
              <a:ext uri="{FF2B5EF4-FFF2-40B4-BE49-F238E27FC236}">
                <a16:creationId xmlns:a16="http://schemas.microsoft.com/office/drawing/2014/main" id="{64F55949-9C5F-F646-8F4B-BCD1E2A06016}"/>
              </a:ext>
            </a:extLst>
          </p:cNvPr>
          <p:cNvSpPr/>
          <p:nvPr/>
        </p:nvSpPr>
        <p:spPr>
          <a:xfrm>
            <a:off x="551128" y="2483590"/>
            <a:ext cx="5474870" cy="1206260"/>
          </a:xfrm>
          <a:prstGeom prst="rect">
            <a:avLst/>
          </a:prstGeom>
        </p:spPr>
        <p:txBody>
          <a:bodyPr wrap="square" anchor="t">
            <a:normAutofit/>
          </a:bodyPr>
          <a:lstStyle/>
          <a:p>
            <a:pPr lvl="0" defTabSz="914400">
              <a:defRPr/>
            </a:pPr>
            <a:r>
              <a:rPr lang="en-US" sz="2800" dirty="0"/>
              <a:t>It’s the difference between seeing the glass as half full vs. half empty.</a:t>
            </a:r>
          </a:p>
          <a:p>
            <a:pPr algn="ctr">
              <a:spcAft>
                <a:spcPts val="600"/>
              </a:spcAft>
            </a:pPr>
            <a:endParaRPr lang="en-US" sz="2800" dirty="0">
              <a:latin typeface="Bookman Old Style" panose="02050604050505020204" pitchFamily="18" charset="0"/>
            </a:endParaRPr>
          </a:p>
        </p:txBody>
      </p:sp>
      <p:sp>
        <p:nvSpPr>
          <p:cNvPr id="13" name="Rectangle 12">
            <a:extLst>
              <a:ext uri="{FF2B5EF4-FFF2-40B4-BE49-F238E27FC236}">
                <a16:creationId xmlns:a16="http://schemas.microsoft.com/office/drawing/2014/main" id="{9D790668-C4BE-7248-A56F-47D6C2ABA6EE}"/>
              </a:ext>
            </a:extLst>
          </p:cNvPr>
          <p:cNvSpPr/>
          <p:nvPr/>
        </p:nvSpPr>
        <p:spPr>
          <a:xfrm>
            <a:off x="558397" y="4207698"/>
            <a:ext cx="6684109" cy="1998740"/>
          </a:xfrm>
          <a:prstGeom prst="rect">
            <a:avLst/>
          </a:prstGeom>
        </p:spPr>
        <p:txBody>
          <a:bodyPr wrap="square" anchor="t">
            <a:normAutofit/>
          </a:bodyPr>
          <a:lstStyle/>
          <a:p>
            <a:pPr lvl="0" defTabSz="914400">
              <a:defRPr/>
            </a:pPr>
            <a:r>
              <a:rPr lang="en-US" sz="2800" i="1" dirty="0"/>
              <a:t>“Life is </a:t>
            </a:r>
            <a:r>
              <a:rPr lang="en-US" sz="2800" b="1" i="1" dirty="0"/>
              <a:t>10%</a:t>
            </a:r>
            <a:r>
              <a:rPr lang="en-US" sz="2800" i="1" dirty="0"/>
              <a:t> what happens to </a:t>
            </a:r>
          </a:p>
          <a:p>
            <a:pPr lvl="0" defTabSz="914400">
              <a:defRPr/>
            </a:pPr>
            <a:r>
              <a:rPr lang="en-US" sz="2800" i="1" dirty="0"/>
              <a:t>me and </a:t>
            </a:r>
            <a:r>
              <a:rPr lang="en-US" sz="2800" b="1" i="1" dirty="0"/>
              <a:t>90%</a:t>
            </a:r>
            <a:r>
              <a:rPr lang="en-US" sz="2800" i="1" dirty="0"/>
              <a:t> how I react to it”</a:t>
            </a:r>
          </a:p>
          <a:p>
            <a:pPr>
              <a:spcAft>
                <a:spcPts val="600"/>
              </a:spcAft>
            </a:pPr>
            <a:r>
              <a:rPr lang="en-US" altLang="ja-JP" sz="2800" i="1" dirty="0">
                <a:ea typeface="ＭＳ Ｐゴシック" charset="0"/>
                <a:cs typeface="Abadi MT Condensed Light"/>
              </a:rPr>
              <a:t>				</a:t>
            </a:r>
            <a:r>
              <a:rPr lang="en-US" sz="2800" dirty="0"/>
              <a:t>- </a:t>
            </a:r>
            <a:r>
              <a:rPr lang="en-US" sz="2800" i="1" dirty="0"/>
              <a:t>Excerpt from Chuck Swindoll</a:t>
            </a:r>
          </a:p>
          <a:p>
            <a:pPr>
              <a:spcAft>
                <a:spcPts val="600"/>
              </a:spcAft>
            </a:pPr>
            <a:endParaRPr lang="en-US" altLang="ja-JP" sz="2800" dirty="0">
              <a:ea typeface="ＭＳ Ｐゴシック" charset="0"/>
              <a:cs typeface="Abadi MT Condensed Light"/>
            </a:endParaRPr>
          </a:p>
        </p:txBody>
      </p:sp>
      <p:pic>
        <p:nvPicPr>
          <p:cNvPr id="16" name="Picture 15">
            <a:extLst>
              <a:ext uri="{FF2B5EF4-FFF2-40B4-BE49-F238E27FC236}">
                <a16:creationId xmlns:a16="http://schemas.microsoft.com/office/drawing/2014/main" id="{01078060-A48E-6241-9D98-773D17BE4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9508" y="1989221"/>
            <a:ext cx="3222000" cy="2511774"/>
          </a:xfrm>
          <a:prstGeom prst="rect">
            <a:avLst/>
          </a:prstGeom>
        </p:spPr>
      </p:pic>
      <p:sp>
        <p:nvSpPr>
          <p:cNvPr id="19" name="TextBox 18">
            <a:extLst>
              <a:ext uri="{FF2B5EF4-FFF2-40B4-BE49-F238E27FC236}">
                <a16:creationId xmlns:a16="http://schemas.microsoft.com/office/drawing/2014/main" id="{8BE09872-5707-B443-8DF2-AB0C2A327727}"/>
              </a:ext>
            </a:extLst>
          </p:cNvPr>
          <p:cNvSpPr txBox="1"/>
          <p:nvPr/>
        </p:nvSpPr>
        <p:spPr>
          <a:xfrm>
            <a:off x="801339" y="523986"/>
            <a:ext cx="5346437" cy="108741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kern="1200" dirty="0">
                <a:latin typeface="+mj-lt"/>
                <a:ea typeface="+mj-ea"/>
                <a:cs typeface="+mj-cs"/>
              </a:rPr>
              <a:t>PROFESSIONAL MATURITY</a:t>
            </a:r>
          </a:p>
          <a:p>
            <a:pPr defTabSz="914400">
              <a:lnSpc>
                <a:spcPct val="90000"/>
              </a:lnSpc>
              <a:spcBef>
                <a:spcPct val="0"/>
              </a:spcBef>
              <a:spcAft>
                <a:spcPts val="600"/>
              </a:spcAft>
            </a:pPr>
            <a:r>
              <a:rPr lang="en-US" sz="2400" b="1" kern="1200" dirty="0">
                <a:latin typeface="+mj-lt"/>
                <a:ea typeface="+mj-ea"/>
                <a:cs typeface="+mj-cs"/>
              </a:rPr>
              <a:t>Attitude</a:t>
            </a:r>
          </a:p>
        </p:txBody>
      </p:sp>
    </p:spTree>
    <p:extLst>
      <p:ext uri="{BB962C8B-B14F-4D97-AF65-F5344CB8AC3E}">
        <p14:creationId xmlns:p14="http://schemas.microsoft.com/office/powerpoint/2010/main" val="48852856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Picture 14">
            <a:extLst>
              <a:ext uri="{FF2B5EF4-FFF2-40B4-BE49-F238E27FC236}">
                <a16:creationId xmlns:a16="http://schemas.microsoft.com/office/drawing/2014/main" id="{63EF787C-AEFA-B047-9A2B-A8D67A36B609}"/>
              </a:ext>
            </a:extLst>
          </p:cNvPr>
          <p:cNvPicPr/>
          <p:nvPr/>
        </p:nvPicPr>
        <p:blipFill rotWithShape="1">
          <a:blip r:embed="rId4">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
        <p:nvSpPr>
          <p:cNvPr id="11" name="Rectangle 10">
            <a:extLst>
              <a:ext uri="{FF2B5EF4-FFF2-40B4-BE49-F238E27FC236}">
                <a16:creationId xmlns:a16="http://schemas.microsoft.com/office/drawing/2014/main" id="{64F55949-9C5F-F646-8F4B-BCD1E2A06016}"/>
              </a:ext>
            </a:extLst>
          </p:cNvPr>
          <p:cNvSpPr/>
          <p:nvPr/>
        </p:nvSpPr>
        <p:spPr>
          <a:xfrm>
            <a:off x="551128" y="2483589"/>
            <a:ext cx="5474870" cy="2250411"/>
          </a:xfrm>
          <a:prstGeom prst="rect">
            <a:avLst/>
          </a:prstGeom>
        </p:spPr>
        <p:txBody>
          <a:bodyPr wrap="square" anchor="t">
            <a:normAutofit/>
          </a:bodyPr>
          <a:lstStyle/>
          <a:p>
            <a:pPr lvl="0" defTabSz="914400">
              <a:defRPr/>
            </a:pPr>
            <a:r>
              <a:rPr lang="en-US" sz="2800" dirty="0"/>
              <a:t>Without confidence in yourself and your abilities, you will be inclined to avoid challenges and struggle with decision making.</a:t>
            </a:r>
          </a:p>
          <a:p>
            <a:pPr algn="ctr">
              <a:spcAft>
                <a:spcPts val="600"/>
              </a:spcAft>
            </a:pPr>
            <a:endParaRPr lang="en-US" sz="2800" dirty="0">
              <a:latin typeface="Bookman Old Style" panose="02050604050505020204" pitchFamily="18" charset="0"/>
            </a:endParaRPr>
          </a:p>
        </p:txBody>
      </p:sp>
      <p:sp>
        <p:nvSpPr>
          <p:cNvPr id="17" name="TextBox 16">
            <a:extLst>
              <a:ext uri="{FF2B5EF4-FFF2-40B4-BE49-F238E27FC236}">
                <a16:creationId xmlns:a16="http://schemas.microsoft.com/office/drawing/2014/main" id="{5AAAF7B2-4FF4-4941-83C3-A022E3D460C6}"/>
              </a:ext>
            </a:extLst>
          </p:cNvPr>
          <p:cNvSpPr txBox="1"/>
          <p:nvPr/>
        </p:nvSpPr>
        <p:spPr>
          <a:xfrm>
            <a:off x="558397" y="1497124"/>
            <a:ext cx="6882828" cy="93723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kern="1200" dirty="0">
                <a:latin typeface="+mj-lt"/>
                <a:ea typeface="+mj-ea"/>
                <a:cs typeface="+mj-cs"/>
              </a:rPr>
              <a:t>CONFIDENCE</a:t>
            </a:r>
          </a:p>
          <a:p>
            <a:pPr defTabSz="914400">
              <a:lnSpc>
                <a:spcPct val="90000"/>
              </a:lnSpc>
              <a:spcBef>
                <a:spcPct val="0"/>
              </a:spcBef>
              <a:spcAft>
                <a:spcPts val="600"/>
              </a:spcAft>
            </a:pPr>
            <a:endParaRPr lang="en-US" sz="3400" kern="1200" dirty="0">
              <a:solidFill>
                <a:srgbClr val="000000"/>
              </a:solidFill>
              <a:latin typeface="+mj-lt"/>
              <a:ea typeface="+mj-ea"/>
              <a:cs typeface="+mj-cs"/>
            </a:endParaRPr>
          </a:p>
        </p:txBody>
      </p:sp>
      <p:pic>
        <p:nvPicPr>
          <p:cNvPr id="18" name="Picture 17">
            <a:extLst>
              <a:ext uri="{FF2B5EF4-FFF2-40B4-BE49-F238E27FC236}">
                <a16:creationId xmlns:a16="http://schemas.microsoft.com/office/drawing/2014/main" id="{C1C3CA87-1A4B-6542-87AB-2E436B3F4F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9611" y="2123999"/>
            <a:ext cx="3654003" cy="2610002"/>
          </a:xfrm>
          <a:prstGeom prst="rect">
            <a:avLst/>
          </a:prstGeom>
        </p:spPr>
      </p:pic>
    </p:spTree>
    <p:extLst>
      <p:ext uri="{BB962C8B-B14F-4D97-AF65-F5344CB8AC3E}">
        <p14:creationId xmlns:p14="http://schemas.microsoft.com/office/powerpoint/2010/main" val="1821356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Picture 14">
            <a:extLst>
              <a:ext uri="{FF2B5EF4-FFF2-40B4-BE49-F238E27FC236}">
                <a16:creationId xmlns:a16="http://schemas.microsoft.com/office/drawing/2014/main" id="{63EF787C-AEFA-B047-9A2B-A8D67A36B609}"/>
              </a:ext>
            </a:extLst>
          </p:cNvPr>
          <p:cNvPicPr/>
          <p:nvPr/>
        </p:nvPicPr>
        <p:blipFill rotWithShape="1">
          <a:blip r:embed="rId3">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11" name="Rectangle 10">
            <a:extLst>
              <a:ext uri="{FF2B5EF4-FFF2-40B4-BE49-F238E27FC236}">
                <a16:creationId xmlns:a16="http://schemas.microsoft.com/office/drawing/2014/main" id="{64F55949-9C5F-F646-8F4B-BCD1E2A06016}"/>
              </a:ext>
            </a:extLst>
          </p:cNvPr>
          <p:cNvSpPr/>
          <p:nvPr/>
        </p:nvSpPr>
        <p:spPr>
          <a:xfrm>
            <a:off x="551127" y="3716974"/>
            <a:ext cx="6640435" cy="2489464"/>
          </a:xfrm>
          <a:prstGeom prst="rect">
            <a:avLst/>
          </a:prstGeom>
        </p:spPr>
        <p:txBody>
          <a:bodyPr wrap="square" anchor="t">
            <a:normAutofit/>
          </a:bodyPr>
          <a:lstStyle/>
          <a:p>
            <a:pPr marL="342900" lvl="0" indent="-342900" defTabSz="914400">
              <a:buFont typeface="Wingdings" pitchFamily="2" charset="2"/>
              <a:buChar char="ü"/>
              <a:defRPr/>
            </a:pPr>
            <a:r>
              <a:rPr lang="en-US" sz="2400" dirty="0"/>
              <a:t>Set personal and professional goals</a:t>
            </a:r>
          </a:p>
          <a:p>
            <a:pPr marL="342900" lvl="0" indent="-342900" defTabSz="914400">
              <a:buFont typeface="Wingdings" pitchFamily="2" charset="2"/>
              <a:buChar char="ü"/>
              <a:defRPr/>
            </a:pPr>
            <a:r>
              <a:rPr lang="en-US" sz="2400" dirty="0"/>
              <a:t>Be a sponge – always willing to learn</a:t>
            </a:r>
          </a:p>
          <a:p>
            <a:pPr marL="342900" lvl="0" indent="-342900" defTabSz="914400">
              <a:buFont typeface="Wingdings" pitchFamily="2" charset="2"/>
              <a:buChar char="ü"/>
              <a:defRPr/>
            </a:pPr>
            <a:r>
              <a:rPr lang="en-US" sz="2400" dirty="0"/>
              <a:t>Seek out additional responsibilities to help others</a:t>
            </a:r>
          </a:p>
          <a:p>
            <a:pPr marL="342900" lvl="0" indent="-342900" defTabSz="914400">
              <a:buFont typeface="Wingdings" pitchFamily="2" charset="2"/>
              <a:buChar char="ü"/>
              <a:defRPr/>
            </a:pPr>
            <a:r>
              <a:rPr lang="en-US" sz="2400" dirty="0"/>
              <a:t>Take charge of a work project or volunteer</a:t>
            </a:r>
          </a:p>
          <a:p>
            <a:pPr marL="342900" lvl="0" indent="-342900" defTabSz="914400">
              <a:buFont typeface="Wingdings" pitchFamily="2" charset="2"/>
              <a:buChar char="ü"/>
              <a:defRPr/>
            </a:pPr>
            <a:r>
              <a:rPr lang="en-US" sz="2400" dirty="0"/>
              <a:t>List – What strengths do I bring to the team?</a:t>
            </a:r>
          </a:p>
          <a:p>
            <a:pPr algn="ctr">
              <a:spcAft>
                <a:spcPts val="600"/>
              </a:spcAft>
            </a:pPr>
            <a:endParaRPr lang="en-US" sz="2800" dirty="0">
              <a:latin typeface="Bookman Old Style" panose="02050604050505020204" pitchFamily="18" charset="0"/>
            </a:endParaRPr>
          </a:p>
        </p:txBody>
      </p:sp>
      <p:sp>
        <p:nvSpPr>
          <p:cNvPr id="17" name="TextBox 16">
            <a:extLst>
              <a:ext uri="{FF2B5EF4-FFF2-40B4-BE49-F238E27FC236}">
                <a16:creationId xmlns:a16="http://schemas.microsoft.com/office/drawing/2014/main" id="{5AAAF7B2-4FF4-4941-83C3-A022E3D460C6}"/>
              </a:ext>
            </a:extLst>
          </p:cNvPr>
          <p:cNvSpPr txBox="1"/>
          <p:nvPr/>
        </p:nvSpPr>
        <p:spPr>
          <a:xfrm>
            <a:off x="558397" y="1497124"/>
            <a:ext cx="6882828" cy="93723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kern="1200" dirty="0">
                <a:latin typeface="+mj-lt"/>
                <a:ea typeface="+mj-ea"/>
                <a:cs typeface="+mj-cs"/>
              </a:rPr>
              <a:t>BUILDING CONFIDENCE</a:t>
            </a:r>
          </a:p>
          <a:p>
            <a:pPr defTabSz="914400">
              <a:lnSpc>
                <a:spcPct val="90000"/>
              </a:lnSpc>
              <a:spcBef>
                <a:spcPct val="0"/>
              </a:spcBef>
              <a:spcAft>
                <a:spcPts val="600"/>
              </a:spcAft>
            </a:pPr>
            <a:endParaRPr lang="en-US" sz="3400" kern="1200" dirty="0">
              <a:solidFill>
                <a:srgbClr val="000000"/>
              </a:solidFill>
              <a:latin typeface="+mj-lt"/>
              <a:ea typeface="+mj-ea"/>
              <a:cs typeface="+mj-cs"/>
            </a:endParaRPr>
          </a:p>
        </p:txBody>
      </p:sp>
      <p:pic>
        <p:nvPicPr>
          <p:cNvPr id="18" name="Picture 17">
            <a:extLst>
              <a:ext uri="{FF2B5EF4-FFF2-40B4-BE49-F238E27FC236}">
                <a16:creationId xmlns:a16="http://schemas.microsoft.com/office/drawing/2014/main" id="{C1C3CA87-1A4B-6542-87AB-2E436B3F4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9611" y="2123999"/>
            <a:ext cx="3654003" cy="2610002"/>
          </a:xfrm>
          <a:prstGeom prst="rect">
            <a:avLst/>
          </a:prstGeom>
        </p:spPr>
      </p:pic>
    </p:spTree>
    <p:extLst>
      <p:ext uri="{BB962C8B-B14F-4D97-AF65-F5344CB8AC3E}">
        <p14:creationId xmlns:p14="http://schemas.microsoft.com/office/powerpoint/2010/main" val="3257001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Picture 14">
            <a:extLst>
              <a:ext uri="{FF2B5EF4-FFF2-40B4-BE49-F238E27FC236}">
                <a16:creationId xmlns:a16="http://schemas.microsoft.com/office/drawing/2014/main" id="{63EF787C-AEFA-B047-9A2B-A8D67A36B609}"/>
              </a:ext>
            </a:extLst>
          </p:cNvPr>
          <p:cNvPicPr/>
          <p:nvPr/>
        </p:nvPicPr>
        <p:blipFill rotWithShape="1">
          <a:blip r:embed="rId4">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
        <p:nvSpPr>
          <p:cNvPr id="11" name="Rectangle 10">
            <a:extLst>
              <a:ext uri="{FF2B5EF4-FFF2-40B4-BE49-F238E27FC236}">
                <a16:creationId xmlns:a16="http://schemas.microsoft.com/office/drawing/2014/main" id="{64F55949-9C5F-F646-8F4B-BCD1E2A06016}"/>
              </a:ext>
            </a:extLst>
          </p:cNvPr>
          <p:cNvSpPr/>
          <p:nvPr/>
        </p:nvSpPr>
        <p:spPr>
          <a:xfrm>
            <a:off x="551127" y="3388166"/>
            <a:ext cx="6640435" cy="1448584"/>
          </a:xfrm>
          <a:prstGeom prst="rect">
            <a:avLst/>
          </a:prstGeom>
        </p:spPr>
        <p:txBody>
          <a:bodyPr wrap="square" anchor="t">
            <a:normAutofit/>
          </a:bodyPr>
          <a:lstStyle/>
          <a:p>
            <a:pPr marL="342900" lvl="0" indent="-342900" defTabSz="914400">
              <a:buFont typeface="Wingdings" pitchFamily="2" charset="2"/>
              <a:buChar char="ü"/>
              <a:defRPr/>
            </a:pPr>
            <a:r>
              <a:rPr lang="en-US" sz="2400" dirty="0"/>
              <a:t>Social networking sites – build or destroy?</a:t>
            </a:r>
          </a:p>
          <a:p>
            <a:pPr marL="342900" lvl="0" indent="-342900" defTabSz="914400">
              <a:buFont typeface="Wingdings" pitchFamily="2" charset="2"/>
              <a:buChar char="ü"/>
              <a:defRPr/>
            </a:pPr>
            <a:r>
              <a:rPr lang="en-US" sz="2400" dirty="0"/>
              <a:t>Trustworthiness</a:t>
            </a:r>
          </a:p>
        </p:txBody>
      </p:sp>
      <p:sp>
        <p:nvSpPr>
          <p:cNvPr id="17" name="TextBox 16">
            <a:extLst>
              <a:ext uri="{FF2B5EF4-FFF2-40B4-BE49-F238E27FC236}">
                <a16:creationId xmlns:a16="http://schemas.microsoft.com/office/drawing/2014/main" id="{5AAAF7B2-4FF4-4941-83C3-A022E3D460C6}"/>
              </a:ext>
            </a:extLst>
          </p:cNvPr>
          <p:cNvSpPr txBox="1"/>
          <p:nvPr/>
        </p:nvSpPr>
        <p:spPr>
          <a:xfrm>
            <a:off x="558397" y="1497124"/>
            <a:ext cx="6882828" cy="93723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kern="1200" dirty="0">
                <a:latin typeface="+mj-lt"/>
                <a:ea typeface="+mj-ea"/>
                <a:cs typeface="+mj-cs"/>
              </a:rPr>
              <a:t>REPUTATION</a:t>
            </a:r>
          </a:p>
          <a:p>
            <a:pPr defTabSz="914400">
              <a:lnSpc>
                <a:spcPct val="90000"/>
              </a:lnSpc>
              <a:spcBef>
                <a:spcPct val="0"/>
              </a:spcBef>
              <a:spcAft>
                <a:spcPts val="600"/>
              </a:spcAft>
            </a:pPr>
            <a:endParaRPr lang="en-US" sz="3400" kern="1200" dirty="0">
              <a:solidFill>
                <a:srgbClr val="000000"/>
              </a:solidFill>
              <a:latin typeface="+mj-lt"/>
              <a:ea typeface="+mj-ea"/>
              <a:cs typeface="+mj-cs"/>
            </a:endParaRPr>
          </a:p>
        </p:txBody>
      </p:sp>
      <p:pic>
        <p:nvPicPr>
          <p:cNvPr id="18" name="Picture 17">
            <a:extLst>
              <a:ext uri="{FF2B5EF4-FFF2-40B4-BE49-F238E27FC236}">
                <a16:creationId xmlns:a16="http://schemas.microsoft.com/office/drawing/2014/main" id="{C1C3CA87-1A4B-6542-87AB-2E436B3F4F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9611" y="2123999"/>
            <a:ext cx="3654003" cy="2610002"/>
          </a:xfrm>
          <a:prstGeom prst="rect">
            <a:avLst/>
          </a:prstGeom>
        </p:spPr>
      </p:pic>
      <p:sp>
        <p:nvSpPr>
          <p:cNvPr id="9" name="Rectangle 8">
            <a:extLst>
              <a:ext uri="{FF2B5EF4-FFF2-40B4-BE49-F238E27FC236}">
                <a16:creationId xmlns:a16="http://schemas.microsoft.com/office/drawing/2014/main" id="{4C59735A-307D-D34A-8649-9E110F50BCA9}"/>
              </a:ext>
            </a:extLst>
          </p:cNvPr>
          <p:cNvSpPr/>
          <p:nvPr/>
        </p:nvSpPr>
        <p:spPr>
          <a:xfrm>
            <a:off x="551127" y="2160213"/>
            <a:ext cx="5842385" cy="1241887"/>
          </a:xfrm>
          <a:prstGeom prst="rect">
            <a:avLst/>
          </a:prstGeom>
        </p:spPr>
        <p:txBody>
          <a:bodyPr wrap="square" anchor="t">
            <a:normAutofit/>
          </a:bodyPr>
          <a:lstStyle/>
          <a:p>
            <a:pPr lvl="0" defTabSz="914400">
              <a:defRPr/>
            </a:pPr>
            <a:r>
              <a:rPr lang="en-US" sz="2800" i="1" dirty="0"/>
              <a:t>A good reputation will serve you well all through life.</a:t>
            </a:r>
          </a:p>
          <a:p>
            <a:pPr algn="ctr">
              <a:spcAft>
                <a:spcPts val="600"/>
              </a:spcAft>
            </a:pPr>
            <a:endParaRPr lang="en-US" sz="2800" dirty="0">
              <a:latin typeface="Bookman Old Style" panose="02050604050505020204" pitchFamily="18" charset="0"/>
            </a:endParaRPr>
          </a:p>
        </p:txBody>
      </p:sp>
      <p:sp>
        <p:nvSpPr>
          <p:cNvPr id="13" name="Rectangle 12">
            <a:extLst>
              <a:ext uri="{FF2B5EF4-FFF2-40B4-BE49-F238E27FC236}">
                <a16:creationId xmlns:a16="http://schemas.microsoft.com/office/drawing/2014/main" id="{BE21D909-7236-6349-AE5E-8B98419E23D8}"/>
              </a:ext>
            </a:extLst>
          </p:cNvPr>
          <p:cNvSpPr/>
          <p:nvPr/>
        </p:nvSpPr>
        <p:spPr>
          <a:xfrm>
            <a:off x="551127" y="4442324"/>
            <a:ext cx="6250726" cy="1837104"/>
          </a:xfrm>
          <a:prstGeom prst="rect">
            <a:avLst/>
          </a:prstGeom>
        </p:spPr>
        <p:txBody>
          <a:bodyPr wrap="square" anchor="t">
            <a:normAutofit/>
          </a:bodyPr>
          <a:lstStyle/>
          <a:p>
            <a:pPr lvl="0" defTabSz="914400">
              <a:defRPr/>
            </a:pPr>
            <a:r>
              <a:rPr lang="en-US" sz="2800" i="1" dirty="0"/>
              <a:t>Nothing can tarnish a person’s reputation more than being perceived as untrustworthy or dishonest.</a:t>
            </a:r>
          </a:p>
          <a:p>
            <a:pPr algn="ctr">
              <a:spcAft>
                <a:spcPts val="600"/>
              </a:spcAft>
            </a:pPr>
            <a:endParaRPr lang="en-US" sz="2800" dirty="0">
              <a:latin typeface="Bookman Old Style" panose="02050604050505020204" pitchFamily="18" charset="0"/>
            </a:endParaRPr>
          </a:p>
        </p:txBody>
      </p:sp>
    </p:spTree>
    <p:extLst>
      <p:ext uri="{BB962C8B-B14F-4D97-AF65-F5344CB8AC3E}">
        <p14:creationId xmlns:p14="http://schemas.microsoft.com/office/powerpoint/2010/main" val="66909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EDC031-5331-4BC3-96B4-8BAAFE88AB4D}"/>
              </a:ext>
            </a:extLst>
          </p:cNvPr>
          <p:cNvSpPr txBox="1"/>
          <p:nvPr/>
        </p:nvSpPr>
        <p:spPr>
          <a:xfrm>
            <a:off x="842096" y="362334"/>
            <a:ext cx="2840182" cy="237114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200" kern="1200" dirty="0">
                <a:solidFill>
                  <a:srgbClr val="FFFFFF"/>
                </a:solidFill>
                <a:latin typeface="+mj-lt"/>
                <a:ea typeface="+mj-ea"/>
                <a:cs typeface="+mj-cs"/>
              </a:rPr>
              <a:t>PROFESSIONAL</a:t>
            </a:r>
          </a:p>
          <a:p>
            <a:pPr algn="ctr" defTabSz="914400">
              <a:lnSpc>
                <a:spcPct val="90000"/>
              </a:lnSpc>
              <a:spcBef>
                <a:spcPct val="0"/>
              </a:spcBef>
              <a:spcAft>
                <a:spcPts val="600"/>
              </a:spcAft>
            </a:pPr>
            <a:r>
              <a:rPr lang="en-US" sz="3200" dirty="0">
                <a:solidFill>
                  <a:srgbClr val="FFFFFF"/>
                </a:solidFill>
                <a:latin typeface="+mj-lt"/>
                <a:ea typeface="+mj-ea"/>
                <a:cs typeface="+mj-cs"/>
              </a:rPr>
              <a:t>MATURITY</a:t>
            </a:r>
            <a:endParaRPr lang="en-US" sz="3200" kern="1200" dirty="0">
              <a:solidFill>
                <a:srgbClr val="FFFFFF"/>
              </a:solidFill>
              <a:latin typeface="+mj-lt"/>
              <a:ea typeface="+mj-ea"/>
              <a:cs typeface="+mj-cs"/>
            </a:endParaRPr>
          </a:p>
        </p:txBody>
      </p:sp>
      <p:pic>
        <p:nvPicPr>
          <p:cNvPr id="7" name="Picture 6">
            <a:extLst>
              <a:ext uri="{FF2B5EF4-FFF2-40B4-BE49-F238E27FC236}">
                <a16:creationId xmlns:a16="http://schemas.microsoft.com/office/drawing/2014/main" id="{8A6B960D-5B19-A248-A1DC-F511A005E65D}"/>
              </a:ext>
            </a:extLst>
          </p:cNvPr>
          <p:cNvPicPr/>
          <p:nvPr/>
        </p:nvPicPr>
        <p:blipFill rotWithShape="1">
          <a:blip r:embed="rId3">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8" name="Rectangle 7">
            <a:extLst>
              <a:ext uri="{FF2B5EF4-FFF2-40B4-BE49-F238E27FC236}">
                <a16:creationId xmlns:a16="http://schemas.microsoft.com/office/drawing/2014/main" id="{B17418E7-E029-E342-A191-C31E409DB458}"/>
              </a:ext>
            </a:extLst>
          </p:cNvPr>
          <p:cNvSpPr/>
          <p:nvPr/>
        </p:nvSpPr>
        <p:spPr>
          <a:xfrm>
            <a:off x="4446970" y="1450832"/>
            <a:ext cx="6902934" cy="3847207"/>
          </a:xfrm>
          <a:prstGeom prst="rect">
            <a:avLst/>
          </a:prstGeom>
        </p:spPr>
        <p:txBody>
          <a:bodyPr wrap="square">
            <a:spAutoFit/>
          </a:bodyPr>
          <a:lstStyle/>
          <a:p>
            <a:r>
              <a:rPr lang="en-US" sz="2400" b="1" dirty="0">
                <a:ea typeface="Times New Roman" panose="02020603050405020304" pitchFamily="18" charset="0"/>
              </a:rPr>
              <a:t>Choose Courtesy and Kindness</a:t>
            </a:r>
            <a:endParaRPr lang="en-US" sz="2400" dirty="0">
              <a:ea typeface="Times New Roman" panose="02020603050405020304" pitchFamily="18" charset="0"/>
            </a:endParaRPr>
          </a:p>
          <a:p>
            <a:r>
              <a:rPr lang="en-US" sz="2000" b="1" dirty="0">
                <a:ea typeface="Times New Roman" panose="02020603050405020304" pitchFamily="18" charset="0"/>
              </a:rPr>
              <a:t> </a:t>
            </a:r>
            <a:endParaRPr lang="en-US" dirty="0">
              <a:ea typeface="Times New Roman" panose="02020603050405020304" pitchFamily="18" charset="0"/>
            </a:endParaRPr>
          </a:p>
          <a:p>
            <a:r>
              <a:rPr lang="en-US" sz="2000" dirty="0">
                <a:ea typeface="Times New Roman" panose="02020603050405020304" pitchFamily="18" charset="0"/>
              </a:rPr>
              <a:t>Customers often deal with just one person. In many cases that would be you, the teller. How that interaction goes between you and the customer will determine what the customer feels about the company.</a:t>
            </a:r>
          </a:p>
          <a:p>
            <a:endParaRPr lang="en-US" sz="2000" dirty="0">
              <a:ea typeface="Times New Roman" panose="02020603050405020304" pitchFamily="18" charset="0"/>
            </a:endParaRPr>
          </a:p>
          <a:p>
            <a:r>
              <a:rPr lang="en-US" sz="2000" dirty="0">
                <a:ea typeface="Times New Roman" panose="02020603050405020304" pitchFamily="18" charset="0"/>
              </a:rPr>
              <a:t>• Interaction with customers</a:t>
            </a:r>
          </a:p>
          <a:p>
            <a:r>
              <a:rPr lang="en-US" sz="2000" dirty="0">
                <a:ea typeface="Times New Roman" panose="02020603050405020304" pitchFamily="18" charset="0"/>
              </a:rPr>
              <a:t>• How you treat and interact with your co-workers</a:t>
            </a:r>
          </a:p>
          <a:p>
            <a:endParaRPr lang="en-US" sz="2000" dirty="0">
              <a:ea typeface="Times New Roman" panose="02020603050405020304" pitchFamily="18" charset="0"/>
            </a:endParaRPr>
          </a:p>
          <a:p>
            <a:r>
              <a:rPr lang="en-US" sz="2000" i="1" dirty="0">
                <a:ea typeface="Times New Roman" panose="02020603050405020304" pitchFamily="18" charset="0"/>
              </a:rPr>
              <a:t>“I may not remember what you said or did but I will always remember how you made me feel.”  - Maya Angelou</a:t>
            </a:r>
            <a:endParaRPr lang="en-US" i="1" dirty="0">
              <a:ea typeface="Times New Roman" panose="02020603050405020304" pitchFamily="18" charset="0"/>
            </a:endParaRPr>
          </a:p>
        </p:txBody>
      </p:sp>
    </p:spTree>
    <p:extLst>
      <p:ext uri="{BB962C8B-B14F-4D97-AF65-F5344CB8AC3E}">
        <p14:creationId xmlns:p14="http://schemas.microsoft.com/office/powerpoint/2010/main" val="21667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425D4AB-CD98-4DD6-9398-3C8961DE0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69" y="0"/>
            <a:ext cx="755293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97818316-E7CB-4E73-AF79-E9CAB873E7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Oval 32">
            <a:extLst>
              <a:ext uri="{FF2B5EF4-FFF2-40B4-BE49-F238E27FC236}">
                <a16:creationId xmlns:a16="http://schemas.microsoft.com/office/drawing/2014/main" id="{D8B47C9F-A960-4902-8507-38F18DD3D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695" y="511733"/>
            <a:ext cx="1857636" cy="185763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2CB6878-40F0-7A43-A91B-7BD94D45FB19}"/>
              </a:ext>
            </a:extLst>
          </p:cNvPr>
          <p:cNvPicPr>
            <a:picLocks noChangeAspect="1"/>
          </p:cNvPicPr>
          <p:nvPr/>
        </p:nvPicPr>
        <p:blipFill rotWithShape="1">
          <a:blip r:embed="rId4">
            <a:extLst>
              <a:ext uri="{28A0092B-C50C-407E-A947-70E740481C1C}">
                <a14:useLocalDpi xmlns:a14="http://schemas.microsoft.com/office/drawing/2010/main" val="0"/>
              </a:ext>
            </a:extLst>
          </a:blip>
          <a:srcRect l="7868" t="7615" r="8279"/>
          <a:stretch/>
        </p:blipFill>
        <p:spPr>
          <a:xfrm>
            <a:off x="5965948" y="860717"/>
            <a:ext cx="1282045" cy="1008927"/>
          </a:xfrm>
          <a:prstGeom prst="rect">
            <a:avLst/>
          </a:prstGeom>
        </p:spPr>
      </p:pic>
      <p:sp>
        <p:nvSpPr>
          <p:cNvPr id="35" name="Oval 34">
            <a:extLst>
              <a:ext uri="{FF2B5EF4-FFF2-40B4-BE49-F238E27FC236}">
                <a16:creationId xmlns:a16="http://schemas.microsoft.com/office/drawing/2014/main" id="{D4E15E95-445D-4A45-BC1E-8468CE170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677" y="2933578"/>
            <a:ext cx="2737876" cy="273787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75">
            <a:extLst>
              <a:ext uri="{FF2B5EF4-FFF2-40B4-BE49-F238E27FC236}">
                <a16:creationId xmlns:a16="http://schemas.microsoft.com/office/drawing/2014/main" id="{133B9781-B73C-44F8-97CB-D1807A63B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996" y="-26552"/>
            <a:ext cx="4082004" cy="3428999"/>
          </a:xfrm>
          <a:custGeom>
            <a:avLst/>
            <a:gdLst>
              <a:gd name="connsiteX0" fmla="*/ 350681 w 4082004"/>
              <a:gd name="connsiteY0" fmla="*/ 0 h 3428999"/>
              <a:gd name="connsiteX1" fmla="*/ 4082004 w 4082004"/>
              <a:gd name="connsiteY1" fmla="*/ 0 h 3428999"/>
              <a:gd name="connsiteX2" fmla="*/ 4082004 w 4082004"/>
              <a:gd name="connsiteY2" fmla="*/ 2444823 h 3428999"/>
              <a:gd name="connsiteX3" fmla="*/ 4081788 w 4082004"/>
              <a:gd name="connsiteY3" fmla="*/ 2445178 h 3428999"/>
              <a:gd name="connsiteX4" fmla="*/ 2231442 w 4082004"/>
              <a:gd name="connsiteY4" fmla="*/ 3428999 h 3428999"/>
              <a:gd name="connsiteX5" fmla="*/ 0 w 4082004"/>
              <a:gd name="connsiteY5" fmla="*/ 1197557 h 3428999"/>
              <a:gd name="connsiteX6" fmla="*/ 269323 w 4082004"/>
              <a:gd name="connsiteY6" fmla="*/ 13392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004" h="3428999">
                <a:moveTo>
                  <a:pt x="350681" y="0"/>
                </a:moveTo>
                <a:lnTo>
                  <a:pt x="4082004" y="0"/>
                </a:lnTo>
                <a:lnTo>
                  <a:pt x="4082004" y="2444823"/>
                </a:lnTo>
                <a:lnTo>
                  <a:pt x="4081788" y="2445178"/>
                </a:lnTo>
                <a:cubicBezTo>
                  <a:pt x="3680782" y="3038745"/>
                  <a:pt x="3001686" y="3428999"/>
                  <a:pt x="2231442" y="3428999"/>
                </a:cubicBezTo>
                <a:cubicBezTo>
                  <a:pt x="999051" y="3428999"/>
                  <a:pt x="0" y="2429948"/>
                  <a:pt x="0" y="1197557"/>
                </a:cubicBezTo>
                <a:cubicBezTo>
                  <a:pt x="0" y="812435"/>
                  <a:pt x="97564" y="450100"/>
                  <a:pt x="269323" y="13392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Picture 10">
            <a:extLst>
              <a:ext uri="{FF2B5EF4-FFF2-40B4-BE49-F238E27FC236}">
                <a16:creationId xmlns:a16="http://schemas.microsoft.com/office/drawing/2014/main" id="{A20A4D9D-098A-C344-90D6-74331CE5C433}"/>
              </a:ext>
            </a:extLst>
          </p:cNvPr>
          <p:cNvPicPr>
            <a:picLocks noChangeAspect="1"/>
          </p:cNvPicPr>
          <p:nvPr/>
        </p:nvPicPr>
        <p:blipFill rotWithShape="1">
          <a:blip r:embed="rId5">
            <a:extLst>
              <a:ext uri="{28A0092B-C50C-407E-A947-70E740481C1C}">
                <a14:useLocalDpi xmlns:a14="http://schemas.microsoft.com/office/drawing/2010/main" val="0"/>
              </a:ext>
            </a:extLst>
          </a:blip>
          <a:srcRect l="7695"/>
          <a:stretch/>
        </p:blipFill>
        <p:spPr>
          <a:xfrm>
            <a:off x="6445971" y="3506400"/>
            <a:ext cx="1885288" cy="1592232"/>
          </a:xfrm>
          <a:prstGeom prst="rect">
            <a:avLst/>
          </a:prstGeom>
        </p:spPr>
      </p:pic>
      <p:sp>
        <p:nvSpPr>
          <p:cNvPr id="39" name="Freeform 79">
            <a:extLst>
              <a:ext uri="{FF2B5EF4-FFF2-40B4-BE49-F238E27FC236}">
                <a16:creationId xmlns:a16="http://schemas.microsoft.com/office/drawing/2014/main" id="{1FCEDCAD-7B1A-4AE2-818E-D93A4875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3618" y="4326947"/>
            <a:ext cx="3068382" cy="2540529"/>
          </a:xfrm>
          <a:custGeom>
            <a:avLst/>
            <a:gdLst>
              <a:gd name="connsiteX0" fmla="*/ 1612418 w 3068382"/>
              <a:gd name="connsiteY0" fmla="*/ 0 h 2540529"/>
              <a:gd name="connsiteX1" fmla="*/ 3030226 w 3068382"/>
              <a:gd name="connsiteY1" fmla="*/ 843844 h 2540529"/>
              <a:gd name="connsiteX2" fmla="*/ 3068382 w 3068382"/>
              <a:gd name="connsiteY2" fmla="*/ 923051 h 2540529"/>
              <a:gd name="connsiteX3" fmla="*/ 3068382 w 3068382"/>
              <a:gd name="connsiteY3" fmla="*/ 2301785 h 2540529"/>
              <a:gd name="connsiteX4" fmla="*/ 3030226 w 3068382"/>
              <a:gd name="connsiteY4" fmla="*/ 2380992 h 2540529"/>
              <a:gd name="connsiteX5" fmla="*/ 2949460 w 3068382"/>
              <a:gd name="connsiteY5" fmla="*/ 2513937 h 2540529"/>
              <a:gd name="connsiteX6" fmla="*/ 2929575 w 3068382"/>
              <a:gd name="connsiteY6" fmla="*/ 2540529 h 2540529"/>
              <a:gd name="connsiteX7" fmla="*/ 295261 w 3068382"/>
              <a:gd name="connsiteY7" fmla="*/ 2540529 h 2540529"/>
              <a:gd name="connsiteX8" fmla="*/ 275376 w 3068382"/>
              <a:gd name="connsiteY8" fmla="*/ 2513937 h 2540529"/>
              <a:gd name="connsiteX9" fmla="*/ 0 w 3068382"/>
              <a:gd name="connsiteY9" fmla="*/ 1612418 h 2540529"/>
              <a:gd name="connsiteX10" fmla="*/ 1612418 w 3068382"/>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382" h="2540529">
                <a:moveTo>
                  <a:pt x="1612418" y="0"/>
                </a:moveTo>
                <a:cubicBezTo>
                  <a:pt x="2224646" y="0"/>
                  <a:pt x="2757180" y="341213"/>
                  <a:pt x="3030226" y="843844"/>
                </a:cubicBezTo>
                <a:lnTo>
                  <a:pt x="3068382" y="923051"/>
                </a:lnTo>
                <a:lnTo>
                  <a:pt x="3068382" y="2301785"/>
                </a:lnTo>
                <a:lnTo>
                  <a:pt x="3030226" y="2380992"/>
                </a:lnTo>
                <a:cubicBezTo>
                  <a:pt x="3005403"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a:extLst>
              <a:ext uri="{FF2B5EF4-FFF2-40B4-BE49-F238E27FC236}">
                <a16:creationId xmlns:a16="http://schemas.microsoft.com/office/drawing/2014/main" id="{E34366C4-5D71-964D-8956-AA94DE4535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1957" y="394412"/>
            <a:ext cx="3421451" cy="2091716"/>
          </a:xfrm>
          <a:prstGeom prst="rect">
            <a:avLst/>
          </a:prstGeom>
        </p:spPr>
      </p:pic>
      <p:pic>
        <p:nvPicPr>
          <p:cNvPr id="7" name="Picture 6">
            <a:extLst>
              <a:ext uri="{FF2B5EF4-FFF2-40B4-BE49-F238E27FC236}">
                <a16:creationId xmlns:a16="http://schemas.microsoft.com/office/drawing/2014/main" id="{8A6B960D-5B19-A248-A1DC-F511A005E65D}"/>
              </a:ext>
            </a:extLst>
          </p:cNvPr>
          <p:cNvPicPr/>
          <p:nvPr/>
        </p:nvPicPr>
        <p:blipFill rotWithShape="1">
          <a:blip r:embed="rId7">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pic>
        <p:nvPicPr>
          <p:cNvPr id="6" name="Picture 5">
            <a:extLst>
              <a:ext uri="{FF2B5EF4-FFF2-40B4-BE49-F238E27FC236}">
                <a16:creationId xmlns:a16="http://schemas.microsoft.com/office/drawing/2014/main" id="{A77E9144-6DF0-B840-99AF-2E644DC30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561" y="5004637"/>
            <a:ext cx="2550620" cy="1719649"/>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40463F94-8CBD-C447-BF26-892B72322B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397" y="0"/>
            <a:ext cx="3396086" cy="3455458"/>
          </a:xfrm>
          <a:prstGeom prst="rect">
            <a:avLst/>
          </a:prstGeom>
        </p:spPr>
      </p:pic>
    </p:spTree>
    <p:extLst>
      <p:ext uri="{BB962C8B-B14F-4D97-AF65-F5344CB8AC3E}">
        <p14:creationId xmlns:p14="http://schemas.microsoft.com/office/powerpoint/2010/main" val="24224928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A picture containing drawing&#10;&#10;Description automatically generated">
            <a:extLst>
              <a:ext uri="{FF2B5EF4-FFF2-40B4-BE49-F238E27FC236}">
                <a16:creationId xmlns:a16="http://schemas.microsoft.com/office/drawing/2014/main" id="{D18EC45A-915D-2D45-B703-52E38C76F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71" y="5242334"/>
            <a:ext cx="5059680" cy="1306840"/>
          </a:xfrm>
          <a:prstGeom prst="rect">
            <a:avLst/>
          </a:prstGeom>
        </p:spPr>
      </p:pic>
      <p:sp>
        <p:nvSpPr>
          <p:cNvPr id="7" name="TextBox 6">
            <a:extLst>
              <a:ext uri="{FF2B5EF4-FFF2-40B4-BE49-F238E27FC236}">
                <a16:creationId xmlns:a16="http://schemas.microsoft.com/office/drawing/2014/main" id="{06E46637-EB5B-744B-A706-2F7CE1DA854E}"/>
              </a:ext>
            </a:extLst>
          </p:cNvPr>
          <p:cNvSpPr txBox="1"/>
          <p:nvPr/>
        </p:nvSpPr>
        <p:spPr>
          <a:xfrm>
            <a:off x="89866" y="928690"/>
            <a:ext cx="7554853" cy="2677656"/>
          </a:xfrm>
          <a:prstGeom prst="rect">
            <a:avLst/>
          </a:prstGeom>
          <a:noFill/>
        </p:spPr>
        <p:txBody>
          <a:bodyPr wrap="square" rtlCol="0">
            <a:spAutoFit/>
          </a:bodyPr>
          <a:lstStyle/>
          <a:p>
            <a:pPr algn="ctr"/>
            <a:endParaRPr lang="en-US" sz="2800" dirty="0"/>
          </a:p>
          <a:p>
            <a:pPr algn="ctr"/>
            <a:r>
              <a:rPr lang="en-US" sz="2800" i="1" dirty="0"/>
              <a:t>Compliments of</a:t>
            </a:r>
            <a:endParaRPr lang="en-US" sz="2800" dirty="0"/>
          </a:p>
          <a:p>
            <a:pPr algn="ctr"/>
            <a:r>
              <a:rPr lang="en-US" sz="2800" dirty="0"/>
              <a:t>Interaction-training.com</a:t>
            </a:r>
          </a:p>
          <a:p>
            <a:pPr algn="ctr"/>
            <a:r>
              <a:rPr lang="en-US" sz="2800" dirty="0"/>
              <a:t>402.984.9297</a:t>
            </a:r>
          </a:p>
          <a:p>
            <a:pPr algn="ctr"/>
            <a:r>
              <a:rPr lang="en-US" sz="2800" dirty="0"/>
              <a:t>Vicki@interaction-training.com</a:t>
            </a:r>
          </a:p>
          <a:p>
            <a:pPr algn="ctr"/>
            <a:endParaRPr lang="en-US" sz="2800" dirty="0"/>
          </a:p>
        </p:txBody>
      </p:sp>
    </p:spTree>
    <p:extLst>
      <p:ext uri="{BB962C8B-B14F-4D97-AF65-F5344CB8AC3E}">
        <p14:creationId xmlns:p14="http://schemas.microsoft.com/office/powerpoint/2010/main" val="378697090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EDC031-5331-4BC3-96B4-8BAAFE88AB4D}"/>
              </a:ext>
            </a:extLst>
          </p:cNvPr>
          <p:cNvSpPr txBox="1"/>
          <p:nvPr/>
        </p:nvSpPr>
        <p:spPr>
          <a:xfrm>
            <a:off x="842096" y="362334"/>
            <a:ext cx="2840182" cy="237114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200" kern="1200" dirty="0">
                <a:solidFill>
                  <a:srgbClr val="FFFFFF"/>
                </a:solidFill>
                <a:latin typeface="+mj-lt"/>
                <a:ea typeface="+mj-ea"/>
                <a:cs typeface="+mj-cs"/>
              </a:rPr>
              <a:t>PROFESSIONAL</a:t>
            </a:r>
          </a:p>
          <a:p>
            <a:pPr algn="ctr" defTabSz="914400">
              <a:lnSpc>
                <a:spcPct val="90000"/>
              </a:lnSpc>
              <a:spcBef>
                <a:spcPct val="0"/>
              </a:spcBef>
              <a:spcAft>
                <a:spcPts val="600"/>
              </a:spcAft>
            </a:pPr>
            <a:r>
              <a:rPr lang="en-US" sz="3200" dirty="0">
                <a:solidFill>
                  <a:srgbClr val="FFFFFF"/>
                </a:solidFill>
                <a:latin typeface="+mj-lt"/>
                <a:ea typeface="+mj-ea"/>
                <a:cs typeface="+mj-cs"/>
              </a:rPr>
              <a:t>MATURITY</a:t>
            </a:r>
            <a:endParaRPr lang="en-US" sz="3200" kern="1200" dirty="0">
              <a:solidFill>
                <a:srgbClr val="FFFFFF"/>
              </a:solidFill>
              <a:latin typeface="+mj-lt"/>
              <a:ea typeface="+mj-ea"/>
              <a:cs typeface="+mj-cs"/>
            </a:endParaRPr>
          </a:p>
        </p:txBody>
      </p:sp>
      <p:sp>
        <p:nvSpPr>
          <p:cNvPr id="3" name="Rectangle 2">
            <a:extLst>
              <a:ext uri="{FF2B5EF4-FFF2-40B4-BE49-F238E27FC236}">
                <a16:creationId xmlns:a16="http://schemas.microsoft.com/office/drawing/2014/main" id="{459869B4-68D6-FC44-BF8D-40967BE33871}"/>
              </a:ext>
            </a:extLst>
          </p:cNvPr>
          <p:cNvSpPr/>
          <p:nvPr/>
        </p:nvSpPr>
        <p:spPr>
          <a:xfrm>
            <a:off x="2643893" y="3762760"/>
            <a:ext cx="8189424" cy="1671020"/>
          </a:xfrm>
          <a:prstGeom prst="rect">
            <a:avLst/>
          </a:prstGeom>
        </p:spPr>
        <p:txBody>
          <a:bodyPr wrap="square" anchor="t">
            <a:noAutofit/>
          </a:bodyPr>
          <a:lstStyle/>
          <a:p>
            <a:r>
              <a:rPr lang="en-US" sz="2400" dirty="0"/>
              <a:t>How do Others Perceive Professional Maturity?</a:t>
            </a:r>
          </a:p>
          <a:p>
            <a:endParaRPr lang="en-US" sz="2400" dirty="0"/>
          </a:p>
          <a:p>
            <a:r>
              <a:rPr lang="en-US" sz="2400" dirty="0"/>
              <a:t>Professional maturity communicates that you are focused and trustworthy and can manage your emotions.</a:t>
            </a:r>
          </a:p>
          <a:p>
            <a:pPr algn="ctr">
              <a:spcAft>
                <a:spcPts val="600"/>
              </a:spcAft>
            </a:pPr>
            <a:endParaRPr lang="en-US" sz="2400" dirty="0">
              <a:latin typeface="Bookman Old Style" panose="02050604050505020204" pitchFamily="18" charset="0"/>
            </a:endParaRPr>
          </a:p>
        </p:txBody>
      </p:sp>
      <p:pic>
        <p:nvPicPr>
          <p:cNvPr id="6" name="Picture 5">
            <a:extLst>
              <a:ext uri="{FF2B5EF4-FFF2-40B4-BE49-F238E27FC236}">
                <a16:creationId xmlns:a16="http://schemas.microsoft.com/office/drawing/2014/main" id="{8ABEE99B-A69E-7442-8584-FC25F55CC270}"/>
              </a:ext>
            </a:extLst>
          </p:cNvPr>
          <p:cNvPicPr/>
          <p:nvPr/>
        </p:nvPicPr>
        <p:blipFill rotWithShape="1">
          <a:blip r:embed="rId3">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Tree>
    <p:extLst>
      <p:ext uri="{BB962C8B-B14F-4D97-AF65-F5344CB8AC3E}">
        <p14:creationId xmlns:p14="http://schemas.microsoft.com/office/powerpoint/2010/main" val="8185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EDC031-5331-4BC3-96B4-8BAAFE88AB4D}"/>
              </a:ext>
            </a:extLst>
          </p:cNvPr>
          <p:cNvSpPr txBox="1"/>
          <p:nvPr/>
        </p:nvSpPr>
        <p:spPr>
          <a:xfrm>
            <a:off x="842096" y="362334"/>
            <a:ext cx="2840182" cy="237114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200" kern="1200" dirty="0">
                <a:solidFill>
                  <a:srgbClr val="FFFFFF"/>
                </a:solidFill>
                <a:latin typeface="+mj-lt"/>
                <a:ea typeface="+mj-ea"/>
                <a:cs typeface="+mj-cs"/>
              </a:rPr>
              <a:t>PROFESSIONAL</a:t>
            </a:r>
          </a:p>
          <a:p>
            <a:pPr algn="ctr" defTabSz="914400">
              <a:lnSpc>
                <a:spcPct val="90000"/>
              </a:lnSpc>
              <a:spcBef>
                <a:spcPct val="0"/>
              </a:spcBef>
              <a:spcAft>
                <a:spcPts val="600"/>
              </a:spcAft>
            </a:pPr>
            <a:r>
              <a:rPr lang="en-US" sz="3200" dirty="0">
                <a:solidFill>
                  <a:srgbClr val="FFFFFF"/>
                </a:solidFill>
                <a:latin typeface="+mj-lt"/>
                <a:ea typeface="+mj-ea"/>
                <a:cs typeface="+mj-cs"/>
              </a:rPr>
              <a:t>MATURITY</a:t>
            </a:r>
            <a:endParaRPr lang="en-US" sz="3200" kern="1200" dirty="0">
              <a:solidFill>
                <a:srgbClr val="FFFFFF"/>
              </a:solidFill>
              <a:latin typeface="+mj-lt"/>
              <a:ea typeface="+mj-ea"/>
              <a:cs typeface="+mj-cs"/>
            </a:endParaRPr>
          </a:p>
        </p:txBody>
      </p:sp>
      <p:sp>
        <p:nvSpPr>
          <p:cNvPr id="3" name="Rectangle 2">
            <a:extLst>
              <a:ext uri="{FF2B5EF4-FFF2-40B4-BE49-F238E27FC236}">
                <a16:creationId xmlns:a16="http://schemas.microsoft.com/office/drawing/2014/main" id="{459869B4-68D6-FC44-BF8D-40967BE33871}"/>
              </a:ext>
            </a:extLst>
          </p:cNvPr>
          <p:cNvSpPr/>
          <p:nvPr/>
        </p:nvSpPr>
        <p:spPr>
          <a:xfrm>
            <a:off x="3108841" y="3488521"/>
            <a:ext cx="8444983" cy="1671020"/>
          </a:xfrm>
          <a:prstGeom prst="rect">
            <a:avLst/>
          </a:prstGeom>
        </p:spPr>
        <p:txBody>
          <a:bodyPr wrap="square" anchor="t">
            <a:noAutofit/>
          </a:bodyPr>
          <a:lstStyle/>
          <a:p>
            <a:r>
              <a:rPr lang="en-US" sz="2400" dirty="0"/>
              <a:t>How do Others Perceive Professional Maturity?</a:t>
            </a:r>
          </a:p>
          <a:p>
            <a:endParaRPr lang="en-US" sz="2800" dirty="0"/>
          </a:p>
          <a:p>
            <a:r>
              <a:rPr lang="en-US" sz="2400" dirty="0"/>
              <a:t>If you demonstrate professional maturity you will be perceived as:</a:t>
            </a:r>
          </a:p>
          <a:p>
            <a:pPr marL="457200" indent="-457200">
              <a:buFont typeface="Wingdings" pitchFamily="2" charset="2"/>
              <a:buChar char="§"/>
            </a:pPr>
            <a:r>
              <a:rPr lang="en-US" sz="2400" dirty="0"/>
              <a:t>Business savvy</a:t>
            </a:r>
          </a:p>
          <a:p>
            <a:pPr marL="457200" indent="-457200">
              <a:buFont typeface="Wingdings" pitchFamily="2" charset="2"/>
              <a:buChar char="§"/>
            </a:pPr>
            <a:r>
              <a:rPr lang="en-US" sz="2400" dirty="0"/>
              <a:t>Approachable</a:t>
            </a:r>
          </a:p>
          <a:p>
            <a:pPr marL="457200" indent="-457200">
              <a:buFont typeface="Wingdings" pitchFamily="2" charset="2"/>
              <a:buChar char="§"/>
            </a:pPr>
            <a:r>
              <a:rPr lang="en-US" sz="2400" dirty="0"/>
              <a:t>Level-headed</a:t>
            </a:r>
          </a:p>
          <a:p>
            <a:pPr marL="457200" indent="-457200">
              <a:buFont typeface="Wingdings" pitchFamily="2" charset="2"/>
              <a:buChar char="§"/>
            </a:pPr>
            <a:r>
              <a:rPr lang="en-US" sz="2400" dirty="0"/>
              <a:t>Dependable</a:t>
            </a:r>
          </a:p>
          <a:p>
            <a:pPr algn="ctr">
              <a:spcAft>
                <a:spcPts val="600"/>
              </a:spcAft>
            </a:pPr>
            <a:endParaRPr lang="en-US" sz="2400" dirty="0">
              <a:latin typeface="Bookman Old Style" panose="02050604050505020204" pitchFamily="18" charset="0"/>
            </a:endParaRPr>
          </a:p>
        </p:txBody>
      </p:sp>
      <p:pic>
        <p:nvPicPr>
          <p:cNvPr id="6" name="Picture 5">
            <a:extLst>
              <a:ext uri="{FF2B5EF4-FFF2-40B4-BE49-F238E27FC236}">
                <a16:creationId xmlns:a16="http://schemas.microsoft.com/office/drawing/2014/main" id="{8ABEE99B-A69E-7442-8584-FC25F55CC270}"/>
              </a:ext>
            </a:extLst>
          </p:cNvPr>
          <p:cNvPicPr/>
          <p:nvPr/>
        </p:nvPicPr>
        <p:blipFill rotWithShape="1">
          <a:blip r:embed="rId3">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23137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at that is looking at the camera&#10;&#10;Description automatically generated">
            <a:extLst>
              <a:ext uri="{FF2B5EF4-FFF2-40B4-BE49-F238E27FC236}">
                <a16:creationId xmlns:a16="http://schemas.microsoft.com/office/drawing/2014/main" id="{649AB8E5-3818-D046-A401-2FEEF2B07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263" y="75112"/>
            <a:ext cx="5614737" cy="6580995"/>
          </a:xfrm>
          <a:prstGeom prst="rect">
            <a:avLst/>
          </a:prstGeom>
        </p:spPr>
      </p:pic>
      <p:sp>
        <p:nvSpPr>
          <p:cNvPr id="24" name="Flowchart: Document 2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EDC031-5331-4BC3-96B4-8BAAFE88AB4D}"/>
              </a:ext>
            </a:extLst>
          </p:cNvPr>
          <p:cNvSpPr txBox="1"/>
          <p:nvPr/>
        </p:nvSpPr>
        <p:spPr>
          <a:xfrm>
            <a:off x="842096" y="362334"/>
            <a:ext cx="2840182" cy="237114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200" kern="1200" dirty="0">
                <a:solidFill>
                  <a:srgbClr val="FFFFFF"/>
                </a:solidFill>
                <a:latin typeface="+mj-lt"/>
                <a:ea typeface="+mj-ea"/>
                <a:cs typeface="+mj-cs"/>
              </a:rPr>
              <a:t>PROFESSIONAL MATURITY</a:t>
            </a:r>
          </a:p>
        </p:txBody>
      </p:sp>
      <p:pic>
        <p:nvPicPr>
          <p:cNvPr id="7" name="Picture 6">
            <a:extLst>
              <a:ext uri="{FF2B5EF4-FFF2-40B4-BE49-F238E27FC236}">
                <a16:creationId xmlns:a16="http://schemas.microsoft.com/office/drawing/2014/main" id="{8A6B960D-5B19-A248-A1DC-F511A005E65D}"/>
              </a:ext>
            </a:extLst>
          </p:cNvPr>
          <p:cNvPicPr/>
          <p:nvPr/>
        </p:nvPicPr>
        <p:blipFill rotWithShape="1">
          <a:blip r:embed="rId4">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6" name="TextBox 5">
            <a:extLst>
              <a:ext uri="{FF2B5EF4-FFF2-40B4-BE49-F238E27FC236}">
                <a16:creationId xmlns:a16="http://schemas.microsoft.com/office/drawing/2014/main" id="{9AB2144E-2622-7E47-BBEB-235A7DC0EA0B}"/>
              </a:ext>
            </a:extLst>
          </p:cNvPr>
          <p:cNvSpPr txBox="1"/>
          <p:nvPr/>
        </p:nvSpPr>
        <p:spPr>
          <a:xfrm>
            <a:off x="1256476" y="3609119"/>
            <a:ext cx="5500785" cy="3046988"/>
          </a:xfrm>
          <a:prstGeom prst="rect">
            <a:avLst/>
          </a:prstGeom>
          <a:noFill/>
        </p:spPr>
        <p:txBody>
          <a:bodyPr wrap="square" rtlCol="0">
            <a:spAutoFit/>
          </a:bodyPr>
          <a:lstStyle/>
          <a:p>
            <a:r>
              <a:rPr lang="en-US" sz="2400" dirty="0"/>
              <a:t>Self-Awareness &amp; Self-Evaluation</a:t>
            </a:r>
          </a:p>
          <a:p>
            <a:endParaRPr lang="en-US" sz="2400" dirty="0"/>
          </a:p>
          <a:p>
            <a:r>
              <a:rPr lang="en-US" sz="2400" dirty="0"/>
              <a:t>Why is this important?</a:t>
            </a:r>
          </a:p>
          <a:p>
            <a:endParaRPr lang="en-US" sz="2400" dirty="0"/>
          </a:p>
          <a:p>
            <a:r>
              <a:rPr lang="en-US" sz="2400" dirty="0"/>
              <a:t>YOU are the FACE of the Bank!</a:t>
            </a:r>
          </a:p>
          <a:p>
            <a:endParaRPr lang="en-US" sz="2400" dirty="0"/>
          </a:p>
          <a:p>
            <a:r>
              <a:rPr lang="en-US" sz="2400" dirty="0"/>
              <a:t>YOU are a person of Influence!</a:t>
            </a:r>
          </a:p>
          <a:p>
            <a:pPr algn="ctr"/>
            <a:endParaRPr lang="en-US" sz="2400" dirty="0"/>
          </a:p>
        </p:txBody>
      </p:sp>
    </p:spTree>
    <p:extLst>
      <p:ext uri="{BB962C8B-B14F-4D97-AF65-F5344CB8AC3E}">
        <p14:creationId xmlns:p14="http://schemas.microsoft.com/office/powerpoint/2010/main" val="425290981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425D4AB-CD98-4DD6-9398-3C8961DE0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69" y="0"/>
            <a:ext cx="755293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97818316-E7CB-4E73-AF79-E9CAB873E7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3" name="Oval 32">
            <a:extLst>
              <a:ext uri="{FF2B5EF4-FFF2-40B4-BE49-F238E27FC236}">
                <a16:creationId xmlns:a16="http://schemas.microsoft.com/office/drawing/2014/main" id="{D8B47C9F-A960-4902-8507-38F18DD3D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695" y="511733"/>
            <a:ext cx="1857636" cy="185763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2CB6878-40F0-7A43-A91B-7BD94D45FB19}"/>
              </a:ext>
            </a:extLst>
          </p:cNvPr>
          <p:cNvPicPr>
            <a:picLocks noChangeAspect="1"/>
          </p:cNvPicPr>
          <p:nvPr/>
        </p:nvPicPr>
        <p:blipFill rotWithShape="1">
          <a:blip r:embed="rId4">
            <a:extLst>
              <a:ext uri="{28A0092B-C50C-407E-A947-70E740481C1C}">
                <a14:useLocalDpi xmlns:a14="http://schemas.microsoft.com/office/drawing/2010/main" val="0"/>
              </a:ext>
            </a:extLst>
          </a:blip>
          <a:srcRect l="7868" t="7615" r="8279"/>
          <a:stretch/>
        </p:blipFill>
        <p:spPr>
          <a:xfrm>
            <a:off x="5965948" y="860717"/>
            <a:ext cx="1282045" cy="1008927"/>
          </a:xfrm>
          <a:prstGeom prst="rect">
            <a:avLst/>
          </a:prstGeom>
        </p:spPr>
      </p:pic>
      <p:sp>
        <p:nvSpPr>
          <p:cNvPr id="35" name="Oval 34">
            <a:extLst>
              <a:ext uri="{FF2B5EF4-FFF2-40B4-BE49-F238E27FC236}">
                <a16:creationId xmlns:a16="http://schemas.microsoft.com/office/drawing/2014/main" id="{D4E15E95-445D-4A45-BC1E-8468CE170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677" y="2933578"/>
            <a:ext cx="2737876" cy="273787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75">
            <a:extLst>
              <a:ext uri="{FF2B5EF4-FFF2-40B4-BE49-F238E27FC236}">
                <a16:creationId xmlns:a16="http://schemas.microsoft.com/office/drawing/2014/main" id="{133B9781-B73C-44F8-97CB-D1807A63B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996" y="-26552"/>
            <a:ext cx="4082004" cy="3428999"/>
          </a:xfrm>
          <a:custGeom>
            <a:avLst/>
            <a:gdLst>
              <a:gd name="connsiteX0" fmla="*/ 350681 w 4082004"/>
              <a:gd name="connsiteY0" fmla="*/ 0 h 3428999"/>
              <a:gd name="connsiteX1" fmla="*/ 4082004 w 4082004"/>
              <a:gd name="connsiteY1" fmla="*/ 0 h 3428999"/>
              <a:gd name="connsiteX2" fmla="*/ 4082004 w 4082004"/>
              <a:gd name="connsiteY2" fmla="*/ 2444823 h 3428999"/>
              <a:gd name="connsiteX3" fmla="*/ 4081788 w 4082004"/>
              <a:gd name="connsiteY3" fmla="*/ 2445178 h 3428999"/>
              <a:gd name="connsiteX4" fmla="*/ 2231442 w 4082004"/>
              <a:gd name="connsiteY4" fmla="*/ 3428999 h 3428999"/>
              <a:gd name="connsiteX5" fmla="*/ 0 w 4082004"/>
              <a:gd name="connsiteY5" fmla="*/ 1197557 h 3428999"/>
              <a:gd name="connsiteX6" fmla="*/ 269323 w 4082004"/>
              <a:gd name="connsiteY6" fmla="*/ 13392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004" h="3428999">
                <a:moveTo>
                  <a:pt x="350681" y="0"/>
                </a:moveTo>
                <a:lnTo>
                  <a:pt x="4082004" y="0"/>
                </a:lnTo>
                <a:lnTo>
                  <a:pt x="4082004" y="2444823"/>
                </a:lnTo>
                <a:lnTo>
                  <a:pt x="4081788" y="2445178"/>
                </a:lnTo>
                <a:cubicBezTo>
                  <a:pt x="3680782" y="3038745"/>
                  <a:pt x="3001686" y="3428999"/>
                  <a:pt x="2231442" y="3428999"/>
                </a:cubicBezTo>
                <a:cubicBezTo>
                  <a:pt x="999051" y="3428999"/>
                  <a:pt x="0" y="2429948"/>
                  <a:pt x="0" y="1197557"/>
                </a:cubicBezTo>
                <a:cubicBezTo>
                  <a:pt x="0" y="812435"/>
                  <a:pt x="97564" y="450100"/>
                  <a:pt x="269323" y="13392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Picture 10">
            <a:extLst>
              <a:ext uri="{FF2B5EF4-FFF2-40B4-BE49-F238E27FC236}">
                <a16:creationId xmlns:a16="http://schemas.microsoft.com/office/drawing/2014/main" id="{A20A4D9D-098A-C344-90D6-74331CE5C433}"/>
              </a:ext>
            </a:extLst>
          </p:cNvPr>
          <p:cNvPicPr>
            <a:picLocks noChangeAspect="1"/>
          </p:cNvPicPr>
          <p:nvPr/>
        </p:nvPicPr>
        <p:blipFill rotWithShape="1">
          <a:blip r:embed="rId5">
            <a:extLst>
              <a:ext uri="{28A0092B-C50C-407E-A947-70E740481C1C}">
                <a14:useLocalDpi xmlns:a14="http://schemas.microsoft.com/office/drawing/2010/main" val="0"/>
              </a:ext>
            </a:extLst>
          </a:blip>
          <a:srcRect l="7695"/>
          <a:stretch/>
        </p:blipFill>
        <p:spPr>
          <a:xfrm>
            <a:off x="6445971" y="3506400"/>
            <a:ext cx="1885288" cy="1592232"/>
          </a:xfrm>
          <a:prstGeom prst="rect">
            <a:avLst/>
          </a:prstGeom>
        </p:spPr>
      </p:pic>
      <p:sp>
        <p:nvSpPr>
          <p:cNvPr id="39" name="Freeform 79">
            <a:extLst>
              <a:ext uri="{FF2B5EF4-FFF2-40B4-BE49-F238E27FC236}">
                <a16:creationId xmlns:a16="http://schemas.microsoft.com/office/drawing/2014/main" id="{1FCEDCAD-7B1A-4AE2-818E-D93A4875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3618" y="4326947"/>
            <a:ext cx="3068382" cy="2540529"/>
          </a:xfrm>
          <a:custGeom>
            <a:avLst/>
            <a:gdLst>
              <a:gd name="connsiteX0" fmla="*/ 1612418 w 3068382"/>
              <a:gd name="connsiteY0" fmla="*/ 0 h 2540529"/>
              <a:gd name="connsiteX1" fmla="*/ 3030226 w 3068382"/>
              <a:gd name="connsiteY1" fmla="*/ 843844 h 2540529"/>
              <a:gd name="connsiteX2" fmla="*/ 3068382 w 3068382"/>
              <a:gd name="connsiteY2" fmla="*/ 923051 h 2540529"/>
              <a:gd name="connsiteX3" fmla="*/ 3068382 w 3068382"/>
              <a:gd name="connsiteY3" fmla="*/ 2301785 h 2540529"/>
              <a:gd name="connsiteX4" fmla="*/ 3030226 w 3068382"/>
              <a:gd name="connsiteY4" fmla="*/ 2380992 h 2540529"/>
              <a:gd name="connsiteX5" fmla="*/ 2949460 w 3068382"/>
              <a:gd name="connsiteY5" fmla="*/ 2513937 h 2540529"/>
              <a:gd name="connsiteX6" fmla="*/ 2929575 w 3068382"/>
              <a:gd name="connsiteY6" fmla="*/ 2540529 h 2540529"/>
              <a:gd name="connsiteX7" fmla="*/ 295261 w 3068382"/>
              <a:gd name="connsiteY7" fmla="*/ 2540529 h 2540529"/>
              <a:gd name="connsiteX8" fmla="*/ 275376 w 3068382"/>
              <a:gd name="connsiteY8" fmla="*/ 2513937 h 2540529"/>
              <a:gd name="connsiteX9" fmla="*/ 0 w 3068382"/>
              <a:gd name="connsiteY9" fmla="*/ 1612418 h 2540529"/>
              <a:gd name="connsiteX10" fmla="*/ 1612418 w 3068382"/>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382" h="2540529">
                <a:moveTo>
                  <a:pt x="1612418" y="0"/>
                </a:moveTo>
                <a:cubicBezTo>
                  <a:pt x="2224646" y="0"/>
                  <a:pt x="2757180" y="341213"/>
                  <a:pt x="3030226" y="843844"/>
                </a:cubicBezTo>
                <a:lnTo>
                  <a:pt x="3068382" y="923051"/>
                </a:lnTo>
                <a:lnTo>
                  <a:pt x="3068382" y="2301785"/>
                </a:lnTo>
                <a:lnTo>
                  <a:pt x="3030226" y="2380992"/>
                </a:lnTo>
                <a:cubicBezTo>
                  <a:pt x="3005403"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7">
            <a:extLst>
              <a:ext uri="{FF2B5EF4-FFF2-40B4-BE49-F238E27FC236}">
                <a16:creationId xmlns:a16="http://schemas.microsoft.com/office/drawing/2014/main" id="{E34366C4-5D71-964D-8956-AA94DE4535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1957" y="394412"/>
            <a:ext cx="3421451" cy="2091716"/>
          </a:xfrm>
          <a:prstGeom prst="rect">
            <a:avLst/>
          </a:prstGeom>
        </p:spPr>
      </p:pic>
      <p:pic>
        <p:nvPicPr>
          <p:cNvPr id="7" name="Picture 6">
            <a:extLst>
              <a:ext uri="{FF2B5EF4-FFF2-40B4-BE49-F238E27FC236}">
                <a16:creationId xmlns:a16="http://schemas.microsoft.com/office/drawing/2014/main" id="{8A6B960D-5B19-A248-A1DC-F511A005E65D}"/>
              </a:ext>
            </a:extLst>
          </p:cNvPr>
          <p:cNvPicPr/>
          <p:nvPr/>
        </p:nvPicPr>
        <p:blipFill rotWithShape="1">
          <a:blip r:embed="rId7">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pic>
        <p:nvPicPr>
          <p:cNvPr id="6" name="Picture 5">
            <a:extLst>
              <a:ext uri="{FF2B5EF4-FFF2-40B4-BE49-F238E27FC236}">
                <a16:creationId xmlns:a16="http://schemas.microsoft.com/office/drawing/2014/main" id="{A77E9144-6DF0-B840-99AF-2E644DC305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34561" y="5004637"/>
            <a:ext cx="2550620" cy="1719649"/>
          </a:xfrm>
          <a:prstGeom prst="rect">
            <a:avLst/>
          </a:prstGeom>
        </p:spPr>
      </p:pic>
      <p:sp>
        <p:nvSpPr>
          <p:cNvPr id="18" name="TextBox 17">
            <a:extLst>
              <a:ext uri="{FF2B5EF4-FFF2-40B4-BE49-F238E27FC236}">
                <a16:creationId xmlns:a16="http://schemas.microsoft.com/office/drawing/2014/main" id="{4018D5C8-7B3D-4640-8E8A-47CB7A0967B8}"/>
              </a:ext>
            </a:extLst>
          </p:cNvPr>
          <p:cNvSpPr txBox="1"/>
          <p:nvPr/>
        </p:nvSpPr>
        <p:spPr>
          <a:xfrm>
            <a:off x="558397" y="3905108"/>
            <a:ext cx="4787988" cy="1261884"/>
          </a:xfrm>
          <a:prstGeom prst="rect">
            <a:avLst/>
          </a:prstGeom>
          <a:noFill/>
        </p:spPr>
        <p:txBody>
          <a:bodyPr wrap="square" rtlCol="0">
            <a:spAutoFit/>
          </a:bodyPr>
          <a:lstStyle/>
          <a:p>
            <a:r>
              <a:rPr lang="en-US" sz="2800" b="1" dirty="0"/>
              <a:t>THE COMPONENTS </a:t>
            </a:r>
          </a:p>
          <a:p>
            <a:r>
              <a:rPr lang="en-US" sz="2800" b="1" dirty="0"/>
              <a:t>TO BE SEEN AS PROFESSIONAL:</a:t>
            </a:r>
          </a:p>
          <a:p>
            <a:pPr algn="ctr"/>
            <a:endParaRPr lang="en-US" sz="2000" dirty="0"/>
          </a:p>
        </p:txBody>
      </p:sp>
      <p:pic>
        <p:nvPicPr>
          <p:cNvPr id="3" name="Picture 2" descr="Graphical user interface&#10;&#10;Description automatically generated with low confidence">
            <a:extLst>
              <a:ext uri="{FF2B5EF4-FFF2-40B4-BE49-F238E27FC236}">
                <a16:creationId xmlns:a16="http://schemas.microsoft.com/office/drawing/2014/main" id="{40463F94-8CBD-C447-BF26-892B72322B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8397" y="0"/>
            <a:ext cx="3396086" cy="3455458"/>
          </a:xfrm>
          <a:prstGeom prst="rect">
            <a:avLst/>
          </a:prstGeom>
        </p:spPr>
      </p:pic>
    </p:spTree>
    <p:extLst>
      <p:ext uri="{BB962C8B-B14F-4D97-AF65-F5344CB8AC3E}">
        <p14:creationId xmlns:p14="http://schemas.microsoft.com/office/powerpoint/2010/main" val="122040924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2" name="TextBox 11">
            <a:extLst>
              <a:ext uri="{FF2B5EF4-FFF2-40B4-BE49-F238E27FC236}">
                <a16:creationId xmlns:a16="http://schemas.microsoft.com/office/drawing/2014/main" id="{D44AAEC0-2DEE-7B40-A2B5-33F5296DA48E}"/>
              </a:ext>
            </a:extLst>
          </p:cNvPr>
          <p:cNvSpPr txBox="1"/>
          <p:nvPr/>
        </p:nvSpPr>
        <p:spPr>
          <a:xfrm>
            <a:off x="801339" y="523986"/>
            <a:ext cx="5346437" cy="108741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kern="1200" dirty="0">
                <a:latin typeface="+mj-lt"/>
                <a:ea typeface="+mj-ea"/>
                <a:cs typeface="+mj-cs"/>
              </a:rPr>
              <a:t>PROFESSIONAL MATURITY</a:t>
            </a:r>
          </a:p>
          <a:p>
            <a:pPr defTabSz="914400">
              <a:lnSpc>
                <a:spcPct val="90000"/>
              </a:lnSpc>
              <a:spcBef>
                <a:spcPct val="0"/>
              </a:spcBef>
              <a:spcAft>
                <a:spcPts val="600"/>
              </a:spcAft>
            </a:pPr>
            <a:r>
              <a:rPr lang="en-US" sz="2400" b="1" kern="1200" dirty="0">
                <a:latin typeface="+mj-lt"/>
                <a:ea typeface="+mj-ea"/>
                <a:cs typeface="+mj-cs"/>
              </a:rPr>
              <a:t>Managing Your Image</a:t>
            </a:r>
          </a:p>
        </p:txBody>
      </p:sp>
      <p:sp>
        <p:nvSpPr>
          <p:cNvPr id="3" name="TextBox 2">
            <a:extLst>
              <a:ext uri="{FF2B5EF4-FFF2-40B4-BE49-F238E27FC236}">
                <a16:creationId xmlns:a16="http://schemas.microsoft.com/office/drawing/2014/main" id="{9150C6EA-E29A-4BA3-988E-64E72FB288CB}"/>
              </a:ext>
            </a:extLst>
          </p:cNvPr>
          <p:cNvSpPr txBox="1"/>
          <p:nvPr/>
        </p:nvSpPr>
        <p:spPr>
          <a:xfrm>
            <a:off x="801339" y="1584123"/>
            <a:ext cx="5614875" cy="4302604"/>
          </a:xfrm>
          <a:prstGeom prst="rect">
            <a:avLst/>
          </a:prstGeom>
        </p:spPr>
        <p:txBody>
          <a:bodyPr vert="horz" lIns="91440" tIns="45720" rIns="91440" bIns="45720" rtlCol="0" anchor="ctr">
            <a:normAutofit/>
          </a:bodyPr>
          <a:lstStyle/>
          <a:p>
            <a:pPr marL="285750" indent="-285750">
              <a:buFont typeface="Wingdings" pitchFamily="2" charset="2"/>
              <a:buChar char="§"/>
            </a:pPr>
            <a:r>
              <a:rPr lang="en-US" sz="2400" dirty="0"/>
              <a:t>What you wear sends a powerful message to others. Dress the way you want to be perceived.</a:t>
            </a:r>
          </a:p>
          <a:p>
            <a:endParaRPr lang="en-US" sz="1200" dirty="0"/>
          </a:p>
          <a:p>
            <a:pPr marL="285750" indent="-285750">
              <a:buFont typeface="Wingdings" pitchFamily="2" charset="2"/>
              <a:buChar char="§"/>
            </a:pPr>
            <a:r>
              <a:rPr lang="en-US" sz="2400" dirty="0"/>
              <a:t>Your body language, especially your posture and attention to grooming details, will convey confidence.</a:t>
            </a:r>
          </a:p>
          <a:p>
            <a:endParaRPr lang="en-US" sz="1200" dirty="0"/>
          </a:p>
          <a:p>
            <a:pPr marL="285750" indent="-285750">
              <a:buFont typeface="Wingdings" pitchFamily="2" charset="2"/>
              <a:buChar char="§"/>
            </a:pPr>
            <a:r>
              <a:rPr lang="en-US" sz="2400" dirty="0"/>
              <a:t>How you communicate verbally and in writing can either reinforce or erode your professional maturity.</a:t>
            </a:r>
          </a:p>
        </p:txBody>
      </p:sp>
      <p:sp>
        <p:nvSpPr>
          <p:cNvPr id="2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05D5B756-34D2-D74D-B6B6-265EECF31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821" y="2204681"/>
            <a:ext cx="3661831" cy="2468836"/>
          </a:xfrm>
          <a:prstGeom prst="rect">
            <a:avLst/>
          </a:prstGeom>
        </p:spPr>
      </p:pic>
      <p:pic>
        <p:nvPicPr>
          <p:cNvPr id="8" name="Picture 7">
            <a:extLst>
              <a:ext uri="{FF2B5EF4-FFF2-40B4-BE49-F238E27FC236}">
                <a16:creationId xmlns:a16="http://schemas.microsoft.com/office/drawing/2014/main" id="{315819FD-98CC-0F4C-8A70-1850303B7040}"/>
              </a:ext>
            </a:extLst>
          </p:cNvPr>
          <p:cNvPicPr/>
          <p:nvPr/>
        </p:nvPicPr>
        <p:blipFill rotWithShape="1">
          <a:blip r:embed="rId5">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Tree>
    <p:extLst>
      <p:ext uri="{BB962C8B-B14F-4D97-AF65-F5344CB8AC3E}">
        <p14:creationId xmlns:p14="http://schemas.microsoft.com/office/powerpoint/2010/main" val="185229532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2" name="TextBox 11">
            <a:extLst>
              <a:ext uri="{FF2B5EF4-FFF2-40B4-BE49-F238E27FC236}">
                <a16:creationId xmlns:a16="http://schemas.microsoft.com/office/drawing/2014/main" id="{D44AAEC0-2DEE-7B40-A2B5-33F5296DA48E}"/>
              </a:ext>
            </a:extLst>
          </p:cNvPr>
          <p:cNvSpPr txBox="1"/>
          <p:nvPr/>
        </p:nvSpPr>
        <p:spPr>
          <a:xfrm>
            <a:off x="801339" y="802955"/>
            <a:ext cx="5346437" cy="145405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dirty="0"/>
              <a:t>PROFESSIONAL MATURITY</a:t>
            </a:r>
          </a:p>
          <a:p>
            <a:pPr defTabSz="914400">
              <a:lnSpc>
                <a:spcPct val="90000"/>
              </a:lnSpc>
              <a:spcBef>
                <a:spcPct val="0"/>
              </a:spcBef>
              <a:spcAft>
                <a:spcPts val="600"/>
              </a:spcAft>
            </a:pPr>
            <a:endParaRPr lang="en-US" sz="3400" kern="1200" dirty="0">
              <a:latin typeface="+mj-lt"/>
              <a:ea typeface="+mj-ea"/>
              <a:cs typeface="+mj-cs"/>
            </a:endParaRPr>
          </a:p>
        </p:txBody>
      </p:sp>
      <p:sp>
        <p:nvSpPr>
          <p:cNvPr id="3" name="TextBox 2">
            <a:extLst>
              <a:ext uri="{FF2B5EF4-FFF2-40B4-BE49-F238E27FC236}">
                <a16:creationId xmlns:a16="http://schemas.microsoft.com/office/drawing/2014/main" id="{9150C6EA-E29A-4BA3-988E-64E72FB288CB}"/>
              </a:ext>
            </a:extLst>
          </p:cNvPr>
          <p:cNvSpPr txBox="1"/>
          <p:nvPr/>
        </p:nvSpPr>
        <p:spPr>
          <a:xfrm>
            <a:off x="801339" y="1987079"/>
            <a:ext cx="6390223" cy="4302604"/>
          </a:xfrm>
          <a:prstGeom prst="rect">
            <a:avLst/>
          </a:prstGeom>
        </p:spPr>
        <p:txBody>
          <a:bodyPr vert="horz" lIns="91440" tIns="45720" rIns="91440" bIns="45720" rtlCol="0" anchor="ctr">
            <a:normAutofit fontScale="77500" lnSpcReduction="20000"/>
          </a:bodyPr>
          <a:lstStyle/>
          <a:p>
            <a:pPr marR="0" lvl="0" defTabSz="914400" fontAlgn="auto">
              <a:lnSpc>
                <a:spcPct val="90000"/>
              </a:lnSpc>
              <a:spcBef>
                <a:spcPts val="0"/>
              </a:spcBef>
              <a:spcAft>
                <a:spcPts val="600"/>
              </a:spcAft>
              <a:buClrTx/>
              <a:buSzTx/>
              <a:tabLst/>
              <a:defRPr/>
            </a:pPr>
            <a:r>
              <a:rPr kumimoji="0" lang="en-US" sz="3100" b="0" i="0" u="none" strike="noStrike" cap="none" spc="0" normalizeH="0" baseline="0" noProof="0" dirty="0">
                <a:ln>
                  <a:noFill/>
                </a:ln>
                <a:effectLst/>
                <a:uLnTx/>
                <a:uFillTx/>
              </a:rPr>
              <a:t>Let’s look at ”our” appearance through the </a:t>
            </a:r>
          </a:p>
          <a:p>
            <a:pPr marR="0" lvl="0" defTabSz="914400" fontAlgn="auto">
              <a:lnSpc>
                <a:spcPct val="90000"/>
              </a:lnSpc>
              <a:spcBef>
                <a:spcPts val="0"/>
              </a:spcBef>
              <a:spcAft>
                <a:spcPts val="600"/>
              </a:spcAft>
              <a:buClrTx/>
              <a:buSzTx/>
              <a:tabLst/>
              <a:defRPr/>
            </a:pPr>
            <a:r>
              <a:rPr kumimoji="0" lang="en-US" sz="3100" b="0" i="0" u="none" strike="noStrike" cap="none" spc="0" normalizeH="0" baseline="0" noProof="0" dirty="0">
                <a:ln>
                  <a:noFill/>
                </a:ln>
                <a:effectLst/>
                <a:uLnTx/>
                <a:uFillTx/>
              </a:rPr>
              <a:t>lens of our </a:t>
            </a:r>
            <a:r>
              <a:rPr lang="en-US" sz="3100" dirty="0"/>
              <a:t>customer</a:t>
            </a:r>
            <a:r>
              <a:rPr kumimoji="0" lang="en-US" sz="3100" b="0" i="0" u="none" strike="noStrike" cap="none" spc="0" normalizeH="0" baseline="0" noProof="0" dirty="0">
                <a:ln>
                  <a:noFill/>
                </a:ln>
                <a:effectLst/>
                <a:uLnTx/>
                <a:uFillTx/>
              </a:rPr>
              <a:t>…</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3100" b="0" i="0" u="none" strike="noStrike" cap="none" spc="0" normalizeH="0" baseline="0" noProof="0" dirty="0">
              <a:ln>
                <a:noFill/>
              </a:ln>
              <a:effectLst/>
              <a:uLnTx/>
              <a:uFillTx/>
            </a:endParaRP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3100" b="0" i="0" u="none" strike="noStrike" cap="none" spc="0" normalizeH="0" baseline="0" noProof="0" dirty="0">
                <a:ln>
                  <a:noFill/>
                </a:ln>
                <a:effectLst/>
                <a:uLnTx/>
                <a:uFillTx/>
              </a:rPr>
              <a:t>Do we look professional?</a:t>
            </a:r>
          </a:p>
          <a:p>
            <a:pPr marL="5715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3100" b="0" i="0" u="none" strike="noStrike" cap="none" spc="0" normalizeH="0" baseline="0" noProof="0" dirty="0">
              <a:ln>
                <a:noFill/>
              </a:ln>
              <a:effectLst/>
              <a:uLnTx/>
              <a:uFillTx/>
            </a:endParaRP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3100" b="0" i="0" u="none" strike="noStrike" cap="none" spc="0" normalizeH="0" baseline="0" noProof="0" dirty="0">
                <a:ln>
                  <a:noFill/>
                </a:ln>
                <a:effectLst/>
                <a:uLnTx/>
                <a:uFillTx/>
              </a:rPr>
              <a:t>Do we feel confident?</a:t>
            </a:r>
          </a:p>
          <a:p>
            <a:pPr marL="5715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3100" b="0" i="0" u="none" strike="noStrike" cap="none" spc="0" normalizeH="0" baseline="0" noProof="0" dirty="0">
              <a:ln>
                <a:noFill/>
              </a:ln>
              <a:effectLst/>
              <a:uLnTx/>
              <a:uFillTx/>
            </a:endParaRP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3100" b="0" i="0" u="none" strike="noStrike" cap="none" spc="0" normalizeH="0" baseline="0" noProof="0" dirty="0">
                <a:ln>
                  <a:noFill/>
                </a:ln>
                <a:effectLst/>
                <a:uLnTx/>
                <a:uFillTx/>
              </a:rPr>
              <a:t>Can we be trusted to take care of their money?</a:t>
            </a:r>
          </a:p>
          <a:p>
            <a:pPr marL="5715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3100" b="0" i="0" u="none" strike="noStrike" cap="none" spc="0" normalizeH="0" baseline="0" noProof="0" dirty="0">
              <a:ln>
                <a:noFill/>
              </a:ln>
              <a:effectLst/>
              <a:uLnTx/>
              <a:uFillTx/>
            </a:endParaRP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3100" b="0" i="0" u="none" strike="noStrike" cap="none" spc="0" normalizeH="0" baseline="0" noProof="0" dirty="0">
                <a:ln>
                  <a:noFill/>
                </a:ln>
                <a:effectLst/>
                <a:uLnTx/>
                <a:uFillTx/>
              </a:rPr>
              <a:t>What are some advantages to looking and dressing professionally for the people we serve?</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endParaRPr>
          </a:p>
        </p:txBody>
      </p:sp>
      <p:sp>
        <p:nvSpPr>
          <p:cNvPr id="2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05D5B756-34D2-D74D-B6B6-265EECF31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821" y="2204681"/>
            <a:ext cx="3661831" cy="2468836"/>
          </a:xfrm>
          <a:prstGeom prst="rect">
            <a:avLst/>
          </a:prstGeom>
        </p:spPr>
      </p:pic>
      <p:pic>
        <p:nvPicPr>
          <p:cNvPr id="8" name="Picture 7">
            <a:extLst>
              <a:ext uri="{FF2B5EF4-FFF2-40B4-BE49-F238E27FC236}">
                <a16:creationId xmlns:a16="http://schemas.microsoft.com/office/drawing/2014/main" id="{315819FD-98CC-0F4C-8A70-1850303B7040}"/>
              </a:ext>
            </a:extLst>
          </p:cNvPr>
          <p:cNvPicPr/>
          <p:nvPr/>
        </p:nvPicPr>
        <p:blipFill rotWithShape="1">
          <a:blip r:embed="rId4">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162982405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TextBox 9">
            <a:extLst>
              <a:ext uri="{FF2B5EF4-FFF2-40B4-BE49-F238E27FC236}">
                <a16:creationId xmlns:a16="http://schemas.microsoft.com/office/drawing/2014/main" id="{2CE7D8FD-B6DF-4640-B93C-3BC5ACF4DA0D}"/>
              </a:ext>
            </a:extLst>
          </p:cNvPr>
          <p:cNvSpPr txBox="1"/>
          <p:nvPr/>
        </p:nvSpPr>
        <p:spPr>
          <a:xfrm>
            <a:off x="801340" y="802955"/>
            <a:ext cx="4977976" cy="145405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dirty="0"/>
              <a:t>PROFESSIONAL MATURITY</a:t>
            </a:r>
          </a:p>
          <a:p>
            <a:pPr defTabSz="914400">
              <a:lnSpc>
                <a:spcPct val="90000"/>
              </a:lnSpc>
              <a:spcBef>
                <a:spcPct val="0"/>
              </a:spcBef>
              <a:spcAft>
                <a:spcPts val="600"/>
              </a:spcAft>
            </a:pPr>
            <a:endParaRPr lang="en-US" sz="3400" kern="1200" dirty="0">
              <a:latin typeface="+mj-lt"/>
              <a:ea typeface="+mj-ea"/>
              <a:cs typeface="+mj-cs"/>
            </a:endParaRPr>
          </a:p>
        </p:txBody>
      </p:sp>
      <p:sp>
        <p:nvSpPr>
          <p:cNvPr id="8" name="TextBox 7">
            <a:extLst>
              <a:ext uri="{FF2B5EF4-FFF2-40B4-BE49-F238E27FC236}">
                <a16:creationId xmlns:a16="http://schemas.microsoft.com/office/drawing/2014/main" id="{828568A2-C787-7846-BD33-9671D64624F2}"/>
              </a:ext>
            </a:extLst>
          </p:cNvPr>
          <p:cNvSpPr txBox="1"/>
          <p:nvPr/>
        </p:nvSpPr>
        <p:spPr>
          <a:xfrm>
            <a:off x="799774" y="2044261"/>
            <a:ext cx="5612912" cy="3639289"/>
          </a:xfrm>
          <a:prstGeom prst="rect">
            <a:avLst/>
          </a:prstGeom>
        </p:spPr>
        <p:txBody>
          <a:bodyPr vert="horz" lIns="91440" tIns="45720" rIns="91440" bIns="45720" rtlCol="0" anchor="ctr">
            <a:normAutofit/>
          </a:bodyPr>
          <a:lstStyle/>
          <a:p>
            <a:pPr marR="0" lvl="0" defTabSz="914400" fontAlgn="auto">
              <a:lnSpc>
                <a:spcPct val="90000"/>
              </a:lnSpc>
              <a:spcBef>
                <a:spcPts val="0"/>
              </a:spcBef>
              <a:spcAft>
                <a:spcPts val="600"/>
              </a:spcAft>
              <a:buClrTx/>
              <a:buSzTx/>
              <a:tabLst/>
              <a:defRPr/>
            </a:pPr>
            <a:r>
              <a:rPr kumimoji="0" lang="en-US" sz="2400" b="0" i="0" u="none" strike="noStrike" cap="none" spc="0" normalizeH="0" baseline="0" noProof="0" dirty="0">
                <a:ln>
                  <a:noFill/>
                </a:ln>
                <a:effectLst/>
                <a:uLnTx/>
                <a:uFillTx/>
              </a:rPr>
              <a:t>Let’s look at ”our” appearance through the lens of our </a:t>
            </a:r>
            <a:r>
              <a:rPr lang="en-US" sz="2400" dirty="0"/>
              <a:t>customer</a:t>
            </a:r>
            <a:r>
              <a:rPr kumimoji="0" lang="en-US" sz="2400" b="0" i="0" u="none" strike="noStrike" cap="none" spc="0" normalizeH="0" baseline="0" noProof="0" dirty="0">
                <a:ln>
                  <a:noFill/>
                </a:ln>
                <a:effectLst/>
                <a:uLnTx/>
                <a:uFillTx/>
              </a:rPr>
              <a:t>…</a:t>
            </a:r>
          </a:p>
          <a:p>
            <a:pPr lvl="0" defTabSz="914400">
              <a:lnSpc>
                <a:spcPct val="90000"/>
              </a:lnSpc>
              <a:spcAft>
                <a:spcPts val="600"/>
              </a:spcAft>
              <a:defRPr/>
            </a:pPr>
            <a:endParaRPr lang="en-US" sz="2400" dirty="0"/>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400" dirty="0"/>
              <a:t>Clothing</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400" dirty="0"/>
              <a:t>Hair</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400" dirty="0"/>
              <a:t>Hands and nails</a:t>
            </a:r>
          </a:p>
          <a:p>
            <a:pPr marL="285750" marR="0" lvl="0" indent="-228600" defTabSz="914400" fontAlgn="auto">
              <a:lnSpc>
                <a:spcPct val="90000"/>
              </a:lnSpc>
              <a:spcBef>
                <a:spcPts val="0"/>
              </a:spcBef>
              <a:spcAft>
                <a:spcPts val="600"/>
              </a:spcAft>
              <a:buClrTx/>
              <a:buSzTx/>
              <a:buFont typeface="Arial" panose="020B0604020202020204" pitchFamily="34" charset="0"/>
              <a:buChar char="•"/>
              <a:tabLst/>
              <a:defRPr/>
            </a:pPr>
            <a:r>
              <a:rPr lang="en-US" sz="2400" dirty="0"/>
              <a:t>Face, make-up, and perfume</a:t>
            </a:r>
          </a:p>
        </p:txBody>
      </p:sp>
      <p:sp>
        <p:nvSpPr>
          <p:cNvPr id="22"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05D5B756-34D2-D74D-B6B6-265EECF311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821" y="2204681"/>
            <a:ext cx="3661831" cy="2468836"/>
          </a:xfrm>
          <a:prstGeom prst="rect">
            <a:avLst/>
          </a:prstGeom>
        </p:spPr>
      </p:pic>
      <p:pic>
        <p:nvPicPr>
          <p:cNvPr id="12" name="Picture 11">
            <a:extLst>
              <a:ext uri="{FF2B5EF4-FFF2-40B4-BE49-F238E27FC236}">
                <a16:creationId xmlns:a16="http://schemas.microsoft.com/office/drawing/2014/main" id="{33A8306A-466C-EF48-B08D-22AB7DCE7789}"/>
              </a:ext>
            </a:extLst>
          </p:cNvPr>
          <p:cNvPicPr/>
          <p:nvPr/>
        </p:nvPicPr>
        <p:blipFill rotWithShape="1">
          <a:blip r:embed="rId5">
            <a:extLst>
              <a:ext uri="{28A0092B-C50C-407E-A947-70E740481C1C}">
                <a14:useLocalDpi xmlns:a14="http://schemas.microsoft.com/office/drawing/2010/main" val="0"/>
              </a:ext>
            </a:extLst>
          </a:blip>
          <a:srcRect r="76256" b="13130"/>
          <a:stretch/>
        </p:blipFill>
        <p:spPr bwMode="auto">
          <a:xfrm>
            <a:off x="202434" y="6019756"/>
            <a:ext cx="711927" cy="70453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Tree>
    <p:extLst>
      <p:ext uri="{BB962C8B-B14F-4D97-AF65-F5344CB8AC3E}">
        <p14:creationId xmlns:p14="http://schemas.microsoft.com/office/powerpoint/2010/main" val="2050518903"/>
      </p:ext>
    </p:extLst>
  </p:cSld>
  <p:clrMapOvr>
    <a:masterClrMapping/>
  </p:clrMapOvr>
  <p:transition spd="slow">
    <p:wipe/>
  </p:transition>
</p:sld>
</file>

<file path=ppt/theme/theme1.xml><?xml version="1.0" encoding="utf-8"?>
<a:theme xmlns:a="http://schemas.openxmlformats.org/drawingml/2006/main" name="Default Theme">
  <a:themeElements>
    <a:clrScheme name="InterAction Training 1">
      <a:dk1>
        <a:srgbClr val="0A3B3E"/>
      </a:dk1>
      <a:lt1>
        <a:srgbClr val="FFFFFF"/>
      </a:lt1>
      <a:dk2>
        <a:srgbClr val="898E92"/>
      </a:dk2>
      <a:lt2>
        <a:srgbClr val="F3F2E5"/>
      </a:lt2>
      <a:accent1>
        <a:srgbClr val="146A71"/>
      </a:accent1>
      <a:accent2>
        <a:srgbClr val="569095"/>
      </a:accent2>
      <a:accent3>
        <a:srgbClr val="CDCECD"/>
      </a:accent3>
      <a:accent4>
        <a:srgbClr val="C6D6CF"/>
      </a:accent4>
      <a:accent5>
        <a:srgbClr val="FFE0A3"/>
      </a:accent5>
      <a:accent6>
        <a:srgbClr val="FFC363"/>
      </a:accent6>
      <a:hlink>
        <a:srgbClr val="426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TotalTime>
  <Words>1687</Words>
  <Application>Microsoft Macintosh PowerPoint</Application>
  <PresentationFormat>Widescreen</PresentationFormat>
  <Paragraphs>280</Paragraphs>
  <Slides>28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Bookman Old Style</vt:lpstr>
      <vt:lpstr>Brandon Grotesque</vt:lpstr>
      <vt:lpstr>Calibri</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Kraai</dc:creator>
  <cp:lastModifiedBy>Vicki Kraai</cp:lastModifiedBy>
  <cp:revision>19</cp:revision>
  <cp:lastPrinted>2021-02-25T21:45:52Z</cp:lastPrinted>
  <dcterms:created xsi:type="dcterms:W3CDTF">2021-02-21T15:30:58Z</dcterms:created>
  <dcterms:modified xsi:type="dcterms:W3CDTF">2021-11-11T22:27:14Z</dcterms:modified>
</cp:coreProperties>
</file>