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64" r:id="rId4"/>
    <p:sldMasterId id="2147483667" r:id="rId5"/>
    <p:sldMasterId id="2147483678" r:id="rId6"/>
  </p:sldMasterIdLst>
  <p:notesMasterIdLst>
    <p:notesMasterId r:id="rId23"/>
  </p:notesMasterIdLst>
  <p:sldIdLst>
    <p:sldId id="516" r:id="rId7"/>
    <p:sldId id="808" r:id="rId8"/>
    <p:sldId id="486" r:id="rId9"/>
    <p:sldId id="890" r:id="rId10"/>
    <p:sldId id="892" r:id="rId11"/>
    <p:sldId id="894" r:id="rId12"/>
    <p:sldId id="895" r:id="rId13"/>
    <p:sldId id="396" r:id="rId14"/>
    <p:sldId id="397" r:id="rId15"/>
    <p:sldId id="472" r:id="rId16"/>
    <p:sldId id="777" r:id="rId17"/>
    <p:sldId id="778" r:id="rId18"/>
    <p:sldId id="779" r:id="rId19"/>
    <p:sldId id="780" r:id="rId20"/>
    <p:sldId id="782" r:id="rId21"/>
    <p:sldId id="7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t Assure" id="{DEFD0401-D06D-42A8-A798-70B66E6F89DD}">
          <p14:sldIdLst>
            <p14:sldId id="516"/>
            <p14:sldId id="808"/>
            <p14:sldId id="486"/>
            <p14:sldId id="890"/>
            <p14:sldId id="892"/>
            <p14:sldId id="894"/>
            <p14:sldId id="895"/>
            <p14:sldId id="396"/>
            <p14:sldId id="397"/>
            <p14:sldId id="472"/>
            <p14:sldId id="777"/>
            <p14:sldId id="778"/>
            <p14:sldId id="779"/>
            <p14:sldId id="780"/>
            <p14:sldId id="782"/>
            <p14:sldId id="7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887A6-7B22-9C4A-7B9D-81E910951440}" name="Courtney Gelderman" initials="CG" userId="3e5935affe264a0d" providerId="Windows Live"/>
  <p188:author id="{A1F459B7-1EEC-2CA0-333C-6A383E1844F4}" name="Becky Schaen" initials="BS" userId="S::beckys@petbenefits.com::ca3be052-1b3b-4f27-9d11-270fbf6b0c98" providerId="AD"/>
  <p188:author id="{D64606E9-2D29-CC21-5DAD-A2465AA5444D}" name="Veronica Badzey" initials="VB" userId="S::veronica@petbenefits.com::8aef1a15-235f-4e26-9902-2305961cebd8" providerId="AD"/>
  <p188:author id="{851E5AEB-CB9E-26D2-F272-FC477938933B}" name="Courtney Gelderman" initials="" userId="S::courtneyg@petbenefits.com::59d57efa-ab98-4214-b1d1-3c561074bf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 autoAdjust="0"/>
    <p:restoredTop sz="81088"/>
  </p:normalViewPr>
  <p:slideViewPr>
    <p:cSldViewPr snapToGrid="0">
      <p:cViewPr varScale="1">
        <p:scale>
          <a:sx n="68" d="100"/>
          <a:sy n="68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D02-6C4D-6143-B772-54A9999F636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81FF-F5A6-084F-9281-DDD2BF7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E58C7-FFAE-4DA3-A35E-EBC44ADE01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1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6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5723A-810D-4C0B-804D-D4BB12202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E58C7-FFAE-4DA3-A35E-EBC44ADE0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AD79D-23EC-467F-A0F0-DA25B5B75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81FF-F5A6-084F-9281-DDD2BF7A40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6DC8CA-9736-4508-BB9F-33F58E31AE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8088" y="2251075"/>
            <a:ext cx="3363912" cy="460216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2DB0D-4548-4245-8638-7B3911A9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61" y="609999"/>
            <a:ext cx="7873140" cy="107812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824281-5B22-4B33-AB60-B9C3236F6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28088" y="0"/>
            <a:ext cx="3363912" cy="22510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34B737-A11C-4967-9E94-803BAD40B7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3900" y="2444750"/>
            <a:ext cx="7810500" cy="3938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7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content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AD8917-BD67-476E-8C27-5242C00BB9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9943" y="0"/>
            <a:ext cx="4072059" cy="2657475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CC8ED1-085F-4A3D-900E-0E7975699BDD}"/>
              </a:ext>
            </a:extLst>
          </p:cNvPr>
          <p:cNvCxnSpPr>
            <a:cxnSpLocks/>
          </p:cNvCxnSpPr>
          <p:nvPr userDrawn="1"/>
        </p:nvCxnSpPr>
        <p:spPr>
          <a:xfrm>
            <a:off x="4987235" y="3398962"/>
            <a:ext cx="0" cy="273335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02B47E-D6A7-4346-846F-7B7885004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72059" cy="26574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0F29F61-01FF-4E13-80C6-2EB3FBB676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2058" y="-1"/>
            <a:ext cx="4047885" cy="26574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A17A369-2E8D-4E47-B1B0-C04293A74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3429000"/>
            <a:ext cx="4047884" cy="2703317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F58DAB9-C363-48B8-A5E9-7BBCA8F39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0813" y="3429000"/>
            <a:ext cx="6237287" cy="270351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1B64-9255-4B59-8E67-505002C80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37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righter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0D444-ED19-AB77-C2EE-42A68F688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19"/>
            <a:ext cx="12192000" cy="681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3D8788-DBFD-A833-4046-1797DE897306}"/>
              </a:ext>
            </a:extLst>
          </p:cNvPr>
          <p:cNvSpPr/>
          <p:nvPr userDrawn="1"/>
        </p:nvSpPr>
        <p:spPr>
          <a:xfrm>
            <a:off x="0" y="-4899"/>
            <a:ext cx="12192000" cy="6862899"/>
          </a:xfrm>
          <a:prstGeom prst="rect">
            <a:avLst/>
          </a:prstGeom>
          <a:solidFill>
            <a:schemeClr val="bg1">
              <a:alpha val="750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94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er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2F795-1A74-A2E7-5447-1449A7551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16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113C4-BD1C-80A6-D39F-5AE6F9E7CB0B}"/>
              </a:ext>
            </a:extLst>
          </p:cNvPr>
          <p:cNvSpPr/>
          <p:nvPr userDrawn="1"/>
        </p:nvSpPr>
        <p:spPr>
          <a:xfrm>
            <a:off x="0" y="0"/>
            <a:ext cx="12192000" cy="6862899"/>
          </a:xfrm>
          <a:prstGeom prst="rect">
            <a:avLst/>
          </a:prstGeom>
          <a:solidFill>
            <a:srgbClr val="F2F2F2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4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C475-2969-40F2-9D09-7F04927CB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80" y="566171"/>
            <a:ext cx="5683219" cy="1019510"/>
          </a:xfrm>
        </p:spPr>
        <p:txBody>
          <a:bodyPr anchor="ctr"/>
          <a:lstStyle>
            <a:lvl1pPr>
              <a:defRPr>
                <a:solidFill>
                  <a:srgbClr val="5739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F5613E7-46D5-4449-9D04-63A64909B6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419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BC555B-0B99-4305-B816-0DC34C41DD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27780" y="2160358"/>
            <a:ext cx="5715000" cy="3529379"/>
          </a:xfrm>
        </p:spPr>
        <p:txBody>
          <a:bodyPr/>
          <a:lstStyle>
            <a:lvl1pPr>
              <a:buClr>
                <a:srgbClr val="7D8978"/>
              </a:buClr>
              <a:defRPr/>
            </a:lvl1pPr>
            <a:lvl2pPr>
              <a:buClr>
                <a:srgbClr val="7D8978"/>
              </a:buClr>
              <a:defRPr/>
            </a:lvl2pPr>
            <a:lvl3pPr>
              <a:buClr>
                <a:srgbClr val="7D8978"/>
              </a:buClr>
              <a:defRPr/>
            </a:lvl3pPr>
            <a:lvl4pPr>
              <a:buClr>
                <a:srgbClr val="7D8978"/>
              </a:buClr>
              <a:defRPr/>
            </a:lvl4pPr>
            <a:lvl5pPr>
              <a:buClr>
                <a:srgbClr val="7D897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41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1B64-9255-4B59-8E67-505002C80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60" y="127488"/>
            <a:ext cx="11149739" cy="15906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29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er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2F795-1A74-A2E7-5447-1449A7551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16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113C4-BD1C-80A6-D39F-5AE6F9E7CB0B}"/>
              </a:ext>
            </a:extLst>
          </p:cNvPr>
          <p:cNvSpPr/>
          <p:nvPr userDrawn="1"/>
        </p:nvSpPr>
        <p:spPr>
          <a:xfrm>
            <a:off x="0" y="0"/>
            <a:ext cx="12192000" cy="6862899"/>
          </a:xfrm>
          <a:prstGeom prst="rect">
            <a:avLst/>
          </a:prstGeom>
          <a:solidFill>
            <a:srgbClr val="F2F2F2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3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righter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0D444-ED19-AB77-C2EE-42A68F688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19"/>
            <a:ext cx="12192000" cy="681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3D8788-DBFD-A833-4046-1797DE897306}"/>
              </a:ext>
            </a:extLst>
          </p:cNvPr>
          <p:cNvSpPr/>
          <p:nvPr userDrawn="1"/>
        </p:nvSpPr>
        <p:spPr>
          <a:xfrm>
            <a:off x="0" y="-4899"/>
            <a:ext cx="12192000" cy="6862899"/>
          </a:xfrm>
          <a:prstGeom prst="rect">
            <a:avLst/>
          </a:prstGeom>
          <a:solidFill>
            <a:schemeClr val="bg1">
              <a:alpha val="750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8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1B64-9255-4B59-8E67-505002C80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30" y="91862"/>
            <a:ext cx="11149739" cy="15906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25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060B56B-51EF-686D-A3F6-A2C1D1A726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19"/>
            <a:ext cx="12192000" cy="681648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58F8ED2-56BA-8D40-EE91-CC275AF8DDC0}"/>
              </a:ext>
            </a:extLst>
          </p:cNvPr>
          <p:cNvSpPr/>
          <p:nvPr userDrawn="1"/>
        </p:nvSpPr>
        <p:spPr>
          <a:xfrm>
            <a:off x="0" y="-4899"/>
            <a:ext cx="12192000" cy="6862899"/>
          </a:xfrm>
          <a:prstGeom prst="rect">
            <a:avLst/>
          </a:prstGeom>
          <a:solidFill>
            <a:schemeClr val="bg1">
              <a:alpha val="750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786F8A-3E19-7B34-3D83-CB5B56A009E5}"/>
              </a:ext>
            </a:extLst>
          </p:cNvPr>
          <p:cNvSpPr/>
          <p:nvPr userDrawn="1"/>
        </p:nvSpPr>
        <p:spPr>
          <a:xfrm>
            <a:off x="0" y="0"/>
            <a:ext cx="4107976" cy="6858000"/>
          </a:xfrm>
          <a:prstGeom prst="rect">
            <a:avLst/>
          </a:prstGeom>
          <a:solidFill>
            <a:srgbClr val="57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31B64-9255-4B59-8E67-505002C80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59" y="1582057"/>
            <a:ext cx="2791625" cy="369388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1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EEE7E04-AD31-4D87-BF9C-30F558E305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15117" y="2359745"/>
            <a:ext cx="3273089" cy="449825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13E97B1-CDE1-40D9-B205-577F7D9490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18911" y="0"/>
            <a:ext cx="3273089" cy="23597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C723-4A6B-42E7-B974-B469F2F51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767110"/>
            <a:ext cx="7924154" cy="113401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739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A0FC094-42C7-40FD-A438-63BC3F635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2303463"/>
            <a:ext cx="7924800" cy="41227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8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A8D28D-A674-476A-99F5-01FBE17999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4" y="0"/>
            <a:ext cx="437224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C723-4A6B-42E7-B974-B469F2F51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7262" y="798106"/>
            <a:ext cx="6783738" cy="1163589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6FDF4-8889-44F0-BF79-CC99AF41F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7613" y="2351088"/>
            <a:ext cx="6783387" cy="38735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44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A8D28D-A674-476A-99F5-01FBE17999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9756" y="0"/>
            <a:ext cx="437224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C723-4A6B-42E7-B974-B469F2F51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821" y="762938"/>
            <a:ext cx="6783738" cy="1163589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6FDF4-8889-44F0-BF79-CC99AF41F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172" y="2315920"/>
            <a:ext cx="6783387" cy="38735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63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2)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A8D28D-A674-476A-99F5-01FBE17999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0903" y="0"/>
            <a:ext cx="506109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C723-4A6B-42E7-B974-B469F2F51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821" y="762938"/>
            <a:ext cx="6059841" cy="1163589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6FDF4-8889-44F0-BF79-CC99AF41F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173" y="2315920"/>
            <a:ext cx="6059490" cy="257260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A0D15B-7C70-41FB-BC93-53E9F679F6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075" y="5175250"/>
            <a:ext cx="6059488" cy="132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20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4D73F-2B29-F2EF-7C02-61FAAC929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19"/>
            <a:ext cx="12192000" cy="681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3E0B16-92DD-6382-C044-F2F4E2A36812}"/>
              </a:ext>
            </a:extLst>
          </p:cNvPr>
          <p:cNvSpPr/>
          <p:nvPr userDrawn="1"/>
        </p:nvSpPr>
        <p:spPr>
          <a:xfrm>
            <a:off x="-14068" y="41519"/>
            <a:ext cx="12192000" cy="6862899"/>
          </a:xfrm>
          <a:prstGeom prst="rect">
            <a:avLst/>
          </a:prstGeom>
          <a:solidFill>
            <a:schemeClr val="bg1">
              <a:alpha val="750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611FAF-5C41-C6A4-F648-3DAD0B10C03A}"/>
              </a:ext>
            </a:extLst>
          </p:cNvPr>
          <p:cNvSpPr/>
          <p:nvPr userDrawn="1"/>
        </p:nvSpPr>
        <p:spPr>
          <a:xfrm>
            <a:off x="-14068" y="0"/>
            <a:ext cx="12220136" cy="178904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E42106A-52F8-FC14-C3CA-F98E61F4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30" y="99212"/>
            <a:ext cx="11149739" cy="15906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AB6325-2D1C-CB4D-15DE-C1DEE7139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30" y="2233853"/>
            <a:ext cx="11430000" cy="3973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33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lang="en-US" sz="3200" b="1" kern="1200" dirty="0">
          <a:solidFill>
            <a:srgbClr val="5739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D8978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6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823937"/>
            <a:ext cx="11087100" cy="11635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273084"/>
            <a:ext cx="11087100" cy="34839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00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5739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D8978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6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4D73F-2B29-F2EF-7C02-61FAAC929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19"/>
            <a:ext cx="12192000" cy="681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3E0B16-92DD-6382-C044-F2F4E2A36812}"/>
              </a:ext>
            </a:extLst>
          </p:cNvPr>
          <p:cNvSpPr/>
          <p:nvPr userDrawn="1"/>
        </p:nvSpPr>
        <p:spPr>
          <a:xfrm>
            <a:off x="0" y="-4899"/>
            <a:ext cx="12192000" cy="6862899"/>
          </a:xfrm>
          <a:prstGeom prst="rect">
            <a:avLst/>
          </a:prstGeom>
          <a:solidFill>
            <a:srgbClr val="F2F2F2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C873C-2D95-C683-AA51-D6E6E0737A5D}"/>
              </a:ext>
            </a:extLst>
          </p:cNvPr>
          <p:cNvSpPr/>
          <p:nvPr userDrawn="1"/>
        </p:nvSpPr>
        <p:spPr>
          <a:xfrm>
            <a:off x="0" y="0"/>
            <a:ext cx="12192000" cy="1789042"/>
          </a:xfrm>
          <a:prstGeom prst="rect">
            <a:avLst/>
          </a:prstGeom>
          <a:solidFill>
            <a:srgbClr val="57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E42106A-52F8-FC14-C3CA-F98E61F4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30" y="99212"/>
            <a:ext cx="11149739" cy="15906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AB6325-2D1C-CB4D-15DE-C1DEE7139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30" y="2233853"/>
            <a:ext cx="11430000" cy="3973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18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D8978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6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8978"/>
        </a:buClr>
        <a:buFont typeface="Wingdings" panose="05000000000000000000" pitchFamily="2" charset="2"/>
        <a:buChar char="§"/>
        <a:defRPr sz="1400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hyperlink" Target="mailto:customercare@petbenefits.com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43616A-158D-2B5F-F32E-BE478DDCD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497" y="0"/>
            <a:ext cx="722650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335F8A-C913-D445-8B84-270585346E16}"/>
              </a:ext>
            </a:extLst>
          </p:cNvPr>
          <p:cNvSpPr/>
          <p:nvPr/>
        </p:nvSpPr>
        <p:spPr>
          <a:xfrm>
            <a:off x="4215319" y="0"/>
            <a:ext cx="7976681" cy="6858000"/>
          </a:xfrm>
          <a:prstGeom prst="rect">
            <a:avLst/>
          </a:prstGeom>
          <a:solidFill>
            <a:srgbClr val="573962">
              <a:alpha val="27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9EC5B-39F9-9DE2-8126-1267DAB1B4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A2C5CB-290D-EA49-9DD3-2E1BCB6471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142" y="5887451"/>
            <a:ext cx="2451794" cy="60558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3E8ECB-7CA9-B609-5354-C1F4170362B8}"/>
              </a:ext>
            </a:extLst>
          </p:cNvPr>
          <p:cNvSpPr txBox="1">
            <a:spLocks/>
          </p:cNvSpPr>
          <p:nvPr/>
        </p:nvSpPr>
        <p:spPr>
          <a:xfrm>
            <a:off x="703039" y="5324499"/>
            <a:ext cx="6138863" cy="9904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TOTAL PET PLAN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brought to you by Pet Benefit Solutions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2190A7-6B38-FBEF-1DC8-84D10FEA0FCB}"/>
              </a:ext>
            </a:extLst>
          </p:cNvPr>
          <p:cNvSpPr txBox="1">
            <a:spLocks/>
          </p:cNvSpPr>
          <p:nvPr/>
        </p:nvSpPr>
        <p:spPr>
          <a:xfrm>
            <a:off x="693737" y="1368978"/>
            <a:ext cx="5732463" cy="25865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PET BENEFITS</a:t>
            </a:r>
          </a:p>
          <a:p>
            <a:pPr>
              <a:lnSpc>
                <a:spcPct val="100000"/>
              </a:lnSpc>
            </a:pPr>
            <a:r>
              <a:rPr lang="en-US" sz="3600" b="0">
                <a:solidFill>
                  <a:schemeClr val="bg1"/>
                </a:solidFill>
                <a:latin typeface="Arial"/>
                <a:cs typeface="Arial"/>
              </a:rPr>
              <a:t>YOU AND YOUR PETS WILL LOVE</a:t>
            </a:r>
            <a:endParaRPr lang="en-US" sz="4400" b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55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5" descr="A large brown dog lying on the ground&#10;&#10;Description automatically generated">
            <a:extLst>
              <a:ext uri="{FF2B5EF4-FFF2-40B4-BE49-F238E27FC236}">
                <a16:creationId xmlns:a16="http://schemas.microsoft.com/office/drawing/2014/main" id="{F0DE02CF-4D48-433E-1FE6-04DB169A7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372244" cy="68580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1E7233-67B3-06D2-7B3B-502C9FE11CED}"/>
              </a:ext>
            </a:extLst>
          </p:cNvPr>
          <p:cNvSpPr txBox="1">
            <a:spLocks/>
          </p:cNvSpPr>
          <p:nvPr/>
        </p:nvSpPr>
        <p:spPr>
          <a:xfrm>
            <a:off x="5027613" y="2351088"/>
            <a:ext cx="6783387" cy="387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Receive members-only pricing (up to 40% off) on your pet’s prescriptions, preventatives, food, treats, and more</a:t>
            </a:r>
            <a:endParaRPr lang="en-US"/>
          </a:p>
          <a:p>
            <a:pPr fontAlgn="auto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Shipping is always free</a:t>
            </a:r>
          </a:p>
          <a:p>
            <a:pPr fontAlgn="auto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Most prescriptions can be picked up </a:t>
            </a:r>
            <a:r>
              <a:rPr lang="en-US">
                <a:latin typeface="Arial"/>
                <a:ea typeface="Calibri"/>
                <a:cs typeface="Arial"/>
              </a:rPr>
              <a:t>at </a:t>
            </a:r>
            <a:r>
              <a:rPr lang="en-US">
                <a:latin typeface="Arial"/>
                <a:ea typeface="Times New Roman" panose="02020603050405020304" pitchFamily="18" charset="0"/>
                <a:cs typeface="Arial"/>
              </a:rPr>
              <a:t>participating pharmacies, including CVS, Walmart, and other independent CVS Caremark® pharmacies</a:t>
            </a:r>
          </a:p>
          <a:p>
            <a:pPr fontAlgn="auto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All dogs and cats are eligible, regardless of age, breed or health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9689E-4D41-5AD4-BECE-C51AFA18DFDC}"/>
              </a:ext>
            </a:extLst>
          </p:cNvPr>
          <p:cNvSpPr txBox="1">
            <a:spLocks/>
          </p:cNvSpPr>
          <p:nvPr/>
        </p:nvSpPr>
        <p:spPr>
          <a:xfrm>
            <a:off x="5027262" y="798106"/>
            <a:ext cx="6783738" cy="1163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rgbClr val="57396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DISCOUNTS ON </a:t>
            </a:r>
          </a:p>
          <a:p>
            <a:pPr fontAlgn="auto">
              <a:spcAft>
                <a:spcPts val="0"/>
              </a:spcAft>
            </a:pPr>
            <a:r>
              <a:rPr lang="en-US" b="0"/>
              <a:t>PRODUCTS &amp; PRESCRIPTIONS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DAFD4-9DBF-8018-68BC-4D22ACABCFB6}"/>
              </a:ext>
            </a:extLst>
          </p:cNvPr>
          <p:cNvSpPr/>
          <p:nvPr/>
        </p:nvSpPr>
        <p:spPr>
          <a:xfrm>
            <a:off x="10672846" y="399157"/>
            <a:ext cx="115306" cy="234256"/>
          </a:xfrm>
          <a:prstGeom prst="rect">
            <a:avLst/>
          </a:prstGeom>
          <a:solidFill>
            <a:srgbClr val="516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DC77A-7D42-EFB9-3ACF-63F8A3890654}"/>
              </a:ext>
            </a:extLst>
          </p:cNvPr>
          <p:cNvSpPr/>
          <p:nvPr/>
        </p:nvSpPr>
        <p:spPr>
          <a:xfrm>
            <a:off x="10930126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8BBE3-CD5D-8719-4511-978624A4E327}"/>
              </a:ext>
            </a:extLst>
          </p:cNvPr>
          <p:cNvSpPr/>
          <p:nvPr/>
        </p:nvSpPr>
        <p:spPr>
          <a:xfrm>
            <a:off x="11187406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E147F-0EB0-FEB2-1C0E-580B6D3C5560}"/>
              </a:ext>
            </a:extLst>
          </p:cNvPr>
          <p:cNvSpPr/>
          <p:nvPr/>
        </p:nvSpPr>
        <p:spPr>
          <a:xfrm>
            <a:off x="11441550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E5AA4-CAB7-D59F-6427-6CFA41DBDED3}"/>
              </a:ext>
            </a:extLst>
          </p:cNvPr>
          <p:cNvSpPr/>
          <p:nvPr/>
        </p:nvSpPr>
        <p:spPr>
          <a:xfrm>
            <a:off x="11695694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C86CD-F735-299B-FDF0-7F689577F4B2}"/>
              </a:ext>
            </a:extLst>
          </p:cNvPr>
          <p:cNvSpPr txBox="1"/>
          <p:nvPr/>
        </p:nvSpPr>
        <p:spPr>
          <a:xfrm>
            <a:off x="10516556" y="102637"/>
            <a:ext cx="158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TOTAL PET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A78FA-17C4-FB5B-D031-A6520E5216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25" y="6355640"/>
            <a:ext cx="880137" cy="3473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76C00F-7193-4BDB-DC96-D3C1BB5637F3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www.petbenefits.com</a:t>
            </a:r>
            <a:endParaRPr 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holding a dog&#10;&#10;Description automatically generated">
            <a:extLst>
              <a:ext uri="{FF2B5EF4-FFF2-40B4-BE49-F238E27FC236}">
                <a16:creationId xmlns:a16="http://schemas.microsoft.com/office/drawing/2014/main" id="{FF1D6A61-7D18-574C-B84F-A9DCDAB3F6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B036D6-A1BB-CD75-4A57-F9B500B6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DISCOUNTS ON </a:t>
            </a:r>
            <a:br>
              <a:rPr lang="en-US"/>
            </a:br>
            <a:r>
              <a:rPr lang="en-US" b="0"/>
              <a:t>VETERINARY CARE</a:t>
            </a:r>
            <a:br>
              <a:rPr lang="en-US" b="0"/>
            </a:b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5D0D-FE51-4778-9EAD-2DF03F2FD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172" y="2315920"/>
            <a:ext cx="6120497" cy="3873500"/>
          </a:xfrm>
        </p:spPr>
        <p:txBody>
          <a:bodyPr anchor="t"/>
          <a:lstStyle/>
          <a:p>
            <a:r>
              <a:rPr lang="en-US"/>
              <a:t>25% savings on all in-house medical services at network veterinarians</a:t>
            </a:r>
          </a:p>
          <a:p>
            <a:r>
              <a:rPr lang="en-US"/>
              <a:t>Show your ID card at the time of service and receive an instant discount</a:t>
            </a:r>
          </a:p>
          <a:p>
            <a:r>
              <a:rPr lang="en-US"/>
              <a:t>All pets are eligible, even elderly pets and pets with pre-existing conditions</a:t>
            </a:r>
          </a:p>
          <a:p>
            <a:r>
              <a:rPr lang="en-US"/>
              <a:t>Participating veterinarians in all 50 states and Puerto Rico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CC2D84-4E97-9CE7-68F1-3739251E64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5" y="6355640"/>
            <a:ext cx="880138" cy="347319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E634C2D5-49D6-6DED-4881-157CD7E8A848}"/>
              </a:ext>
            </a:extLst>
          </p:cNvPr>
          <p:cNvSpPr txBox="1"/>
          <p:nvPr/>
        </p:nvSpPr>
        <p:spPr>
          <a:xfrm>
            <a:off x="10516556" y="102637"/>
            <a:ext cx="158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TOTAL PET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B28B3-9678-9D00-423F-1B21027E57A9}"/>
              </a:ext>
            </a:extLst>
          </p:cNvPr>
          <p:cNvSpPr/>
          <p:nvPr/>
        </p:nvSpPr>
        <p:spPr>
          <a:xfrm>
            <a:off x="10672846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62232-F756-6529-6680-277E5C09D502}"/>
              </a:ext>
            </a:extLst>
          </p:cNvPr>
          <p:cNvSpPr/>
          <p:nvPr/>
        </p:nvSpPr>
        <p:spPr>
          <a:xfrm>
            <a:off x="10930126" y="399157"/>
            <a:ext cx="115306" cy="234256"/>
          </a:xfrm>
          <a:prstGeom prst="rect">
            <a:avLst/>
          </a:prstGeom>
          <a:solidFill>
            <a:srgbClr val="BF2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5217E-7DE7-1FF3-9A8D-627B06EA79C9}"/>
              </a:ext>
            </a:extLst>
          </p:cNvPr>
          <p:cNvSpPr/>
          <p:nvPr/>
        </p:nvSpPr>
        <p:spPr>
          <a:xfrm>
            <a:off x="11187406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037F8-EF6A-2322-70CF-C7F9B5D78834}"/>
              </a:ext>
            </a:extLst>
          </p:cNvPr>
          <p:cNvSpPr/>
          <p:nvPr/>
        </p:nvSpPr>
        <p:spPr>
          <a:xfrm>
            <a:off x="11441550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44077-63E6-056C-D6FB-C406AC2F8C1B}"/>
              </a:ext>
            </a:extLst>
          </p:cNvPr>
          <p:cNvSpPr/>
          <p:nvPr/>
        </p:nvSpPr>
        <p:spPr>
          <a:xfrm>
            <a:off x="11695694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8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4" descr="A person holding a cat&#10;&#10;Description automatically generated">
            <a:extLst>
              <a:ext uri="{FF2B5EF4-FFF2-40B4-BE49-F238E27FC236}">
                <a16:creationId xmlns:a16="http://schemas.microsoft.com/office/drawing/2014/main" id="{D80ACD74-CB86-5FFE-E806-9F3FD95CB5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" y="0"/>
            <a:ext cx="4372244" cy="6858000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3F204EB-F2F0-9EFA-01A3-702EC30B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262" y="798106"/>
            <a:ext cx="6783738" cy="1163589"/>
          </a:xfrm>
        </p:spPr>
        <p:txBody>
          <a:bodyPr/>
          <a:lstStyle/>
          <a:p>
            <a:r>
              <a:rPr lang="en-US"/>
              <a:t>24/7 PET </a:t>
            </a:r>
            <a:br>
              <a:rPr lang="en-US"/>
            </a:br>
            <a:r>
              <a:rPr lang="en-US" b="0"/>
              <a:t>TELEHEALTH</a:t>
            </a:r>
            <a:br>
              <a:rPr lang="en-US" b="0"/>
            </a:br>
            <a:endParaRPr lang="en-US" b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3D6287-343B-4D0C-C7C2-29367646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7613" y="2351088"/>
            <a:ext cx="6783387" cy="3873500"/>
          </a:xfrm>
        </p:spPr>
        <p:txBody>
          <a:bodyPr>
            <a:normAutofit/>
          </a:bodyPr>
          <a:lstStyle/>
          <a:p>
            <a:r>
              <a:rPr lang="en-US"/>
              <a:t>Connect with a vet 24 hours a day</a:t>
            </a:r>
          </a:p>
          <a:p>
            <a:r>
              <a:rPr lang="en-US"/>
              <a:t>Staffed exclusively by licensed veterinarians</a:t>
            </a:r>
          </a:p>
          <a:p>
            <a:r>
              <a:rPr lang="en-US"/>
              <a:t>Receive answers to urgent questions about your pet’s health, wellness, behavior and more</a:t>
            </a:r>
          </a:p>
          <a:p>
            <a:r>
              <a:rPr lang="en-US"/>
              <a:t>Reduces unnecessary vet visits</a:t>
            </a:r>
          </a:p>
          <a:p>
            <a:r>
              <a:rPr lang="en-US"/>
              <a:t>No out-of-pocket costs or extra fees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DA986CC2-DADE-8C74-F5E2-A45B7F5C7260}"/>
              </a:ext>
            </a:extLst>
          </p:cNvPr>
          <p:cNvSpPr txBox="1"/>
          <p:nvPr/>
        </p:nvSpPr>
        <p:spPr>
          <a:xfrm>
            <a:off x="10516556" y="102637"/>
            <a:ext cx="158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TOTAL PET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FAE2F-822F-1451-9E0C-74AEA3FBC44D}"/>
              </a:ext>
            </a:extLst>
          </p:cNvPr>
          <p:cNvSpPr/>
          <p:nvPr/>
        </p:nvSpPr>
        <p:spPr>
          <a:xfrm>
            <a:off x="10672846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71411-0FE2-E03F-CCDD-4E6B7828A783}"/>
              </a:ext>
            </a:extLst>
          </p:cNvPr>
          <p:cNvSpPr/>
          <p:nvPr/>
        </p:nvSpPr>
        <p:spPr>
          <a:xfrm>
            <a:off x="10930126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0A65A-7E79-B016-BCDC-DDFA8A1F5FCB}"/>
              </a:ext>
            </a:extLst>
          </p:cNvPr>
          <p:cNvSpPr/>
          <p:nvPr/>
        </p:nvSpPr>
        <p:spPr>
          <a:xfrm>
            <a:off x="11187406" y="399157"/>
            <a:ext cx="115306" cy="234256"/>
          </a:xfrm>
          <a:prstGeom prst="rect">
            <a:avLst/>
          </a:prstGeom>
          <a:solidFill>
            <a:srgbClr val="7D8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C2046-2B5B-D39A-36E4-7DCB3F4944A5}"/>
              </a:ext>
            </a:extLst>
          </p:cNvPr>
          <p:cNvSpPr/>
          <p:nvPr/>
        </p:nvSpPr>
        <p:spPr>
          <a:xfrm>
            <a:off x="11441550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166F86-8CFE-07E0-A1D6-EB77D933F7B2}"/>
              </a:ext>
            </a:extLst>
          </p:cNvPr>
          <p:cNvSpPr/>
          <p:nvPr/>
        </p:nvSpPr>
        <p:spPr>
          <a:xfrm>
            <a:off x="11695694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F610C-C2A3-25A9-B85D-DB15915D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25" y="6355640"/>
            <a:ext cx="880137" cy="347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BA3A71-56B1-EA5C-8939-806050223ED2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www.petbenefits.com</a:t>
            </a:r>
            <a:endParaRPr 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2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4" descr="A person holding a dog&#10;&#10;Description automatically generated">
            <a:extLst>
              <a:ext uri="{FF2B5EF4-FFF2-40B4-BE49-F238E27FC236}">
                <a16:creationId xmlns:a16="http://schemas.microsoft.com/office/drawing/2014/main" id="{865304B1-00E3-E61B-8635-B4142E8730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19756" y="0"/>
            <a:ext cx="4372244" cy="6858000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1DA6F7A-6092-291C-72E7-FF0D03EB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21" y="762938"/>
            <a:ext cx="6783738" cy="1163589"/>
          </a:xfrm>
        </p:spPr>
        <p:txBody>
          <a:bodyPr/>
          <a:lstStyle/>
          <a:p>
            <a:r>
              <a:rPr lang="en-US"/>
              <a:t>LOST PET </a:t>
            </a:r>
            <a:br>
              <a:rPr lang="en-US"/>
            </a:br>
            <a:r>
              <a:rPr lang="en-US" b="0"/>
              <a:t>RECOVERY SERVICE</a:t>
            </a:r>
            <a:br>
              <a:rPr lang="en-US" b="0"/>
            </a:br>
            <a:endParaRPr lang="en-US" b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E423C0F-4642-2475-D40A-50305EAA4F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172" y="2315920"/>
            <a:ext cx="6506817" cy="3873500"/>
          </a:xfrm>
        </p:spPr>
        <p:txBody>
          <a:bodyPr/>
          <a:lstStyle/>
          <a:p>
            <a:r>
              <a:rPr lang="en-US"/>
              <a:t>All pets with a collar are eligible to receive an ID tag </a:t>
            </a:r>
          </a:p>
          <a:p>
            <a:r>
              <a:rPr lang="en-US"/>
              <a:t>If your pet goes missing, the finder scans the tag to access the information you provide in your online profile</a:t>
            </a:r>
          </a:p>
          <a:p>
            <a:r>
              <a:rPr lang="en-US"/>
              <a:t>No special scanners necessary, just a smartphone</a:t>
            </a:r>
          </a:p>
          <a:p>
            <a:r>
              <a:rPr lang="en-US"/>
              <a:t>Instantly update contact information online, even after your pet goes missing</a:t>
            </a:r>
          </a:p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308C9B5-340F-43D0-1837-203FE65B7A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5" y="6355640"/>
            <a:ext cx="880138" cy="347319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23C1A6F-66FB-4648-C53F-6F8023262C8D}"/>
              </a:ext>
            </a:extLst>
          </p:cNvPr>
          <p:cNvSpPr txBox="1"/>
          <p:nvPr/>
        </p:nvSpPr>
        <p:spPr>
          <a:xfrm>
            <a:off x="10516556" y="102637"/>
            <a:ext cx="158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TOTAL PET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45BE3-3B0E-11E5-718D-779BB9403DEC}"/>
              </a:ext>
            </a:extLst>
          </p:cNvPr>
          <p:cNvSpPr/>
          <p:nvPr/>
        </p:nvSpPr>
        <p:spPr>
          <a:xfrm>
            <a:off x="10672846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EA22F-46A1-5C41-4DD4-5301C1748E52}"/>
              </a:ext>
            </a:extLst>
          </p:cNvPr>
          <p:cNvSpPr/>
          <p:nvPr/>
        </p:nvSpPr>
        <p:spPr>
          <a:xfrm>
            <a:off x="10930126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A72081-EB87-9FB7-599F-62CD90FAC44F}"/>
              </a:ext>
            </a:extLst>
          </p:cNvPr>
          <p:cNvSpPr/>
          <p:nvPr/>
        </p:nvSpPr>
        <p:spPr>
          <a:xfrm>
            <a:off x="11187406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C864E-B81F-6F1A-9E6E-1732CA1E0D21}"/>
              </a:ext>
            </a:extLst>
          </p:cNvPr>
          <p:cNvSpPr/>
          <p:nvPr/>
        </p:nvSpPr>
        <p:spPr>
          <a:xfrm>
            <a:off x="11441550" y="399157"/>
            <a:ext cx="115306" cy="234256"/>
          </a:xfrm>
          <a:prstGeom prst="rect">
            <a:avLst/>
          </a:prstGeom>
          <a:solidFill>
            <a:srgbClr val="FE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FC3C9-0187-A231-B39D-6BD343897795}"/>
              </a:ext>
            </a:extLst>
          </p:cNvPr>
          <p:cNvSpPr/>
          <p:nvPr/>
        </p:nvSpPr>
        <p:spPr>
          <a:xfrm>
            <a:off x="11695694" y="399157"/>
            <a:ext cx="115306" cy="23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9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12761E-3DB3-9291-336F-44FFC5FF4D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72244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827492-7A53-AD34-015A-8616546F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DISCOUNTS AT PET RETAILERS </a:t>
            </a:r>
            <a:r>
              <a:rPr lang="en-US" b="0"/>
              <a:t>AND SERVICE PROVIDERS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AB497-54EA-75FC-2403-6936AA087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Exclusive discounts on subscription boxes, high-end pet products, pet sitting, and more</a:t>
            </a:r>
          </a:p>
          <a:p>
            <a:r>
              <a:rPr lang="en-US">
                <a:latin typeface="Arial"/>
                <a:cs typeface="Arial"/>
              </a:rPr>
              <a:t>Easy to access from the Pet Benefit Solutions member portal</a:t>
            </a:r>
          </a:p>
          <a:p>
            <a:r>
              <a:rPr lang="en-US">
                <a:latin typeface="Arial"/>
                <a:cs typeface="Arial"/>
              </a:rPr>
              <a:t>Complements other discounts and services provided through Pet Benefit Solutions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88AC2-881C-BAB0-D2B5-D01A4ADEF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25" y="6355640"/>
            <a:ext cx="880137" cy="347319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AB44F355-5521-57B1-5628-95ADF11417A0}"/>
              </a:ext>
            </a:extLst>
          </p:cNvPr>
          <p:cNvSpPr txBox="1"/>
          <p:nvPr/>
        </p:nvSpPr>
        <p:spPr>
          <a:xfrm>
            <a:off x="10516556" y="102637"/>
            <a:ext cx="158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TOTAL PET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F64A1-1A0B-FB78-1DA2-C5B524307F4F}"/>
              </a:ext>
            </a:extLst>
          </p:cNvPr>
          <p:cNvSpPr/>
          <p:nvPr/>
        </p:nvSpPr>
        <p:spPr>
          <a:xfrm>
            <a:off x="10672846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2DBFC-9E9A-E06E-8E37-17CCC7CBC731}"/>
              </a:ext>
            </a:extLst>
          </p:cNvPr>
          <p:cNvSpPr/>
          <p:nvPr/>
        </p:nvSpPr>
        <p:spPr>
          <a:xfrm>
            <a:off x="10930126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70432-D3DB-BA3B-5E75-1CE5563D1CB2}"/>
              </a:ext>
            </a:extLst>
          </p:cNvPr>
          <p:cNvSpPr/>
          <p:nvPr/>
        </p:nvSpPr>
        <p:spPr>
          <a:xfrm>
            <a:off x="11187406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1F507-208D-F51E-D8C9-2332C3AD5F25}"/>
              </a:ext>
            </a:extLst>
          </p:cNvPr>
          <p:cNvSpPr/>
          <p:nvPr/>
        </p:nvSpPr>
        <p:spPr>
          <a:xfrm>
            <a:off x="11441550" y="399157"/>
            <a:ext cx="115306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36C44E-A944-3107-44DC-5493847C7EAA}"/>
              </a:ext>
            </a:extLst>
          </p:cNvPr>
          <p:cNvSpPr/>
          <p:nvPr/>
        </p:nvSpPr>
        <p:spPr>
          <a:xfrm>
            <a:off x="11695694" y="399157"/>
            <a:ext cx="115306" cy="234256"/>
          </a:xfrm>
          <a:prstGeom prst="rect">
            <a:avLst/>
          </a:prstGeom>
          <a:solidFill>
            <a:srgbClr val="57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489BE-BA0A-021D-A828-C4A711EDB101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www.petbenefits.com</a:t>
            </a:r>
            <a:endParaRPr 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4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EABB25-544F-9B2D-7EAA-3B1288944701}"/>
              </a:ext>
            </a:extLst>
          </p:cNvPr>
          <p:cNvSpPr txBox="1">
            <a:spLocks/>
          </p:cNvSpPr>
          <p:nvPr/>
        </p:nvSpPr>
        <p:spPr>
          <a:xfrm>
            <a:off x="521494" y="680358"/>
            <a:ext cx="11149012" cy="159067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573962"/>
                </a:solidFill>
                <a:latin typeface="Arial"/>
                <a:cs typeface="Arial"/>
              </a:rPr>
              <a:t>TOTAL PET PLAN </a:t>
            </a:r>
          </a:p>
          <a:p>
            <a:pPr fontAlgn="auto">
              <a:spcAft>
                <a:spcPts val="0"/>
              </a:spcAft>
            </a:pPr>
            <a:r>
              <a:rPr lang="en-US" b="0" dirty="0">
                <a:solidFill>
                  <a:srgbClr val="573962"/>
                </a:solidFill>
                <a:latin typeface="Arial"/>
                <a:cs typeface="Arial"/>
              </a:rPr>
              <a:t>SAVES THE DAY</a:t>
            </a:r>
            <a:endParaRPr lang="en-US" b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C4239A-FD5C-5D64-A051-CBFD2EDEDE15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www.petbenefits.com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9B0C2-D9F3-FED8-A959-8DA731FD5C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5" y="6355640"/>
            <a:ext cx="880138" cy="347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161C5-E06A-09CD-1EF4-0DBA40297B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70" y="2164740"/>
            <a:ext cx="10585860" cy="301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71BA7-BDEA-FBC8-496C-8236903BEF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77" y="5359637"/>
            <a:ext cx="2476446" cy="3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7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4038E8-2F1F-0F95-CBD2-2464C1A3D42E}"/>
              </a:ext>
            </a:extLst>
          </p:cNvPr>
          <p:cNvSpPr/>
          <p:nvPr/>
        </p:nvSpPr>
        <p:spPr>
          <a:xfrm>
            <a:off x="576470" y="5083629"/>
            <a:ext cx="6368616" cy="13239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97EBE-8C40-465C-B008-0E47EBD70F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5444" y="5"/>
            <a:ext cx="4686556" cy="685799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96911D-E3C0-ED7C-B13A-1B25498DF8AE}"/>
              </a:ext>
            </a:extLst>
          </p:cNvPr>
          <p:cNvSpPr txBox="1">
            <a:spLocks/>
          </p:cNvSpPr>
          <p:nvPr/>
        </p:nvSpPr>
        <p:spPr>
          <a:xfrm>
            <a:off x="576470" y="3050099"/>
            <a:ext cx="6368616" cy="1589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pet care bundle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40% off on pet food, prescriptions, toys, treats, and more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Instant 25% discount at network veterinarians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>
                <a:latin typeface="Arial"/>
                <a:cs typeface="Arial"/>
              </a:rPr>
              <a:t>24/7 pet telehealth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>
                <a:latin typeface="Arial"/>
                <a:cs typeface="Arial"/>
              </a:rPr>
              <a:t>Pet tag and lost pet recovery service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94B2C94-E02D-CEB7-EB65-675F18EAAF1A}"/>
              </a:ext>
            </a:extLst>
          </p:cNvPr>
          <p:cNvSpPr txBox="1">
            <a:spLocks/>
          </p:cNvSpPr>
          <p:nvPr/>
        </p:nvSpPr>
        <p:spPr>
          <a:xfrm>
            <a:off x="576470" y="334926"/>
            <a:ext cx="10574130" cy="15890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rgbClr val="573962"/>
                </a:solidFill>
              </a:rPr>
              <a:t>ENROLL IN</a:t>
            </a:r>
            <a:br>
              <a:rPr lang="en-US" dirty="0">
                <a:solidFill>
                  <a:srgbClr val="573962"/>
                </a:solidFill>
              </a:rPr>
            </a:br>
            <a:r>
              <a:rPr lang="en-US" b="0" dirty="0">
                <a:solidFill>
                  <a:srgbClr val="573962"/>
                </a:solidFill>
              </a:rPr>
              <a:t>PET BENEFITS TODAY!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BBAB0-29B9-04F3-9FF4-D09E4C9A15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142" y="5887451"/>
            <a:ext cx="2451794" cy="605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13CE0-93F9-58AC-5199-6234C9E5B985}"/>
              </a:ext>
            </a:extLst>
          </p:cNvPr>
          <p:cNvSpPr txBox="1"/>
          <p:nvPr/>
        </p:nvSpPr>
        <p:spPr>
          <a:xfrm>
            <a:off x="712778" y="5368598"/>
            <a:ext cx="6096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Questions? Contact Us</a:t>
            </a:r>
          </a:p>
          <a:p>
            <a:pPr algn="ctr">
              <a:spcBef>
                <a:spcPts val="600"/>
              </a:spcBef>
              <a:buClr>
                <a:schemeClr val="accent3"/>
              </a:buClr>
            </a:pP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customercare@petbenefits.com</a:t>
            </a:r>
            <a:r>
              <a:rPr lang="en-US" dirty="0">
                <a:solidFill>
                  <a:schemeClr val="bg1"/>
                </a:solidFill>
              </a:rPr>
              <a:t>  |  (800) 891-2565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F37E3-4D59-F455-3D21-88D8D50D20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0" y="2286002"/>
            <a:ext cx="2987797" cy="4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D59915-A88E-437A-9696-F978B33E4AB3}"/>
              </a:ext>
            </a:extLst>
          </p:cNvPr>
          <p:cNvSpPr/>
          <p:nvPr/>
        </p:nvSpPr>
        <p:spPr>
          <a:xfrm>
            <a:off x="2943153" y="2345653"/>
            <a:ext cx="6305693" cy="260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876A0-1234-473C-B2A8-5E0D6ADC3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0700" y="227827"/>
            <a:ext cx="11150600" cy="15906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rgbClr val="573962"/>
                </a:solidFill>
                <a:latin typeface="Arial"/>
                <a:cs typeface="Arial"/>
              </a:rPr>
              <a:t>YOUR PET BENEFIT OFFERING</a:t>
            </a:r>
            <a:endParaRPr lang="en-US" dirty="0">
              <a:solidFill>
                <a:srgbClr val="57396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A8DAF-6DD2-4FDF-BEEF-B40119756CB5}"/>
              </a:ext>
            </a:extLst>
          </p:cNvPr>
          <p:cNvSpPr/>
          <p:nvPr/>
        </p:nvSpPr>
        <p:spPr>
          <a:xfrm>
            <a:off x="2943153" y="4904134"/>
            <a:ext cx="6305693" cy="98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E846BE-BD0F-4545-BF50-6E3C7C1DE5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080" y="2898460"/>
            <a:ext cx="3525837" cy="565409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364CD9F-93CE-EB43-94FD-39108155A764}"/>
              </a:ext>
            </a:extLst>
          </p:cNvPr>
          <p:cNvSpPr txBox="1">
            <a:spLocks/>
          </p:cNvSpPr>
          <p:nvPr/>
        </p:nvSpPr>
        <p:spPr>
          <a:xfrm>
            <a:off x="2943153" y="3909758"/>
            <a:ext cx="6305693" cy="99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2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 care bundle offering discounts on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 and everyday pet care products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8C780-E5EF-ECFB-E5A9-FBF0C98BB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5" y="6355640"/>
            <a:ext cx="880138" cy="347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DA1C2C-806B-7A8F-6500-F3EA91A27104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www.petbenefits.com</a:t>
            </a:r>
          </a:p>
        </p:txBody>
      </p:sp>
    </p:spTree>
    <p:extLst>
      <p:ext uri="{BB962C8B-B14F-4D97-AF65-F5344CB8AC3E}">
        <p14:creationId xmlns:p14="http://schemas.microsoft.com/office/powerpoint/2010/main" val="14076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8B7C1-7F9D-0715-8969-AD74A948A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5F286-369E-724C-881A-EBF9E2A51F5E}"/>
              </a:ext>
            </a:extLst>
          </p:cNvPr>
          <p:cNvSpPr/>
          <p:nvPr/>
        </p:nvSpPr>
        <p:spPr>
          <a:xfrm>
            <a:off x="0" y="4183120"/>
            <a:ext cx="5812971" cy="146656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89CD36-4695-42AE-B175-4B5121CCA8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566" y="4726994"/>
            <a:ext cx="4287838" cy="37881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PET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34F5F-02AC-5228-FBDB-73D5BB8AE9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398" y="6352673"/>
            <a:ext cx="813137" cy="3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7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1E78BF3-2728-A2F5-8391-89CD047BA9A9}"/>
              </a:ext>
            </a:extLst>
          </p:cNvPr>
          <p:cNvSpPr/>
          <p:nvPr/>
        </p:nvSpPr>
        <p:spPr>
          <a:xfrm>
            <a:off x="650794" y="3155465"/>
            <a:ext cx="3347769" cy="2377430"/>
          </a:xfrm>
          <a:prstGeom prst="roundRect">
            <a:avLst/>
          </a:prstGeom>
          <a:solidFill>
            <a:srgbClr val="7D8978">
              <a:alpha val="145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14577A3-545B-18E7-B32D-7DAE9CE6750C}"/>
              </a:ext>
            </a:extLst>
          </p:cNvPr>
          <p:cNvSpPr/>
          <p:nvPr/>
        </p:nvSpPr>
        <p:spPr>
          <a:xfrm>
            <a:off x="4422113" y="3155465"/>
            <a:ext cx="3347769" cy="2377430"/>
          </a:xfrm>
          <a:prstGeom prst="roundRect">
            <a:avLst/>
          </a:prstGeom>
          <a:solidFill>
            <a:srgbClr val="7D8978">
              <a:alpha val="145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F1B697-00A4-D75E-E1F4-EAE642701744}"/>
              </a:ext>
            </a:extLst>
          </p:cNvPr>
          <p:cNvSpPr/>
          <p:nvPr/>
        </p:nvSpPr>
        <p:spPr>
          <a:xfrm>
            <a:off x="8193437" y="3155465"/>
            <a:ext cx="3347769" cy="2377430"/>
          </a:xfrm>
          <a:prstGeom prst="roundRect">
            <a:avLst/>
          </a:prstGeom>
          <a:solidFill>
            <a:srgbClr val="7D8978">
              <a:alpha val="145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8BE89F7-6125-8BF6-F200-5FED1DFB0BC1}"/>
              </a:ext>
            </a:extLst>
          </p:cNvPr>
          <p:cNvSpPr txBox="1">
            <a:spLocks/>
          </p:cNvSpPr>
          <p:nvPr/>
        </p:nvSpPr>
        <p:spPr>
          <a:xfrm>
            <a:off x="435123" y="2346957"/>
            <a:ext cx="11321747" cy="3726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D8978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5"/>
                </a:solidFill>
                <a:latin typeface="Arial"/>
                <a:cs typeface="Arial"/>
              </a:rPr>
              <a:t>Your pets are part of your family, and you’ll do anything to keep them happy and healthy.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000D599-2A09-92C6-20E7-C79E902B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29" y="91091"/>
            <a:ext cx="11149739" cy="159061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PETS ARE FAMILY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B15A3D-1B13-806C-45E3-28D87F2AD1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5" y="6355640"/>
            <a:ext cx="880138" cy="347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A92CFE-8D54-1EA7-B7EB-B26B0E9DA0B7}"/>
              </a:ext>
            </a:extLst>
          </p:cNvPr>
          <p:cNvSpPr txBox="1"/>
          <p:nvPr/>
        </p:nvSpPr>
        <p:spPr>
          <a:xfrm>
            <a:off x="726929" y="3497444"/>
            <a:ext cx="319549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7D8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pet parents spend as much or more money for their pets' health expenses as their 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B5BCF-3E67-FB35-4E91-64CF8979FB94}"/>
              </a:ext>
            </a:extLst>
          </p:cNvPr>
          <p:cNvSpPr txBox="1"/>
          <p:nvPr/>
        </p:nvSpPr>
        <p:spPr>
          <a:xfrm>
            <a:off x="953079" y="5005049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56ABF-5C06-5CC4-D535-D5A1C88F76CB}"/>
              </a:ext>
            </a:extLst>
          </p:cNvPr>
          <p:cNvSpPr txBox="1"/>
          <p:nvPr/>
        </p:nvSpPr>
        <p:spPr>
          <a:xfrm>
            <a:off x="4573254" y="3497444"/>
            <a:ext cx="30454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516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pet owners spoil their pets daily, with over half spoiling their pets "24/7"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D081C-06AF-3CB9-FA15-8206C9E8E638}"/>
              </a:ext>
            </a:extLst>
          </p:cNvPr>
          <p:cNvSpPr txBox="1"/>
          <p:nvPr/>
        </p:nvSpPr>
        <p:spPr>
          <a:xfrm>
            <a:off x="4724397" y="50159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Zesty Paws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10901-8052-6CA8-B352-706862A04EA2}"/>
              </a:ext>
            </a:extLst>
          </p:cNvPr>
          <p:cNvSpPr txBox="1"/>
          <p:nvPr/>
        </p:nvSpPr>
        <p:spPr>
          <a:xfrm>
            <a:off x="8302171" y="3497444"/>
            <a:ext cx="31629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5739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pet owners celebrate their pet's birthday with a birthday bash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8641B-97FC-D028-5DBC-2E09BD8D8BBC}"/>
              </a:ext>
            </a:extLst>
          </p:cNvPr>
          <p:cNvSpPr txBox="1"/>
          <p:nvPr/>
        </p:nvSpPr>
        <p:spPr>
          <a:xfrm>
            <a:off x="8495721" y="501122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Zesty Paws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26FA92-F248-FC86-37B1-38F9B82CFDFF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www.petbenefits.com</a:t>
            </a:r>
          </a:p>
        </p:txBody>
      </p:sp>
    </p:spTree>
    <p:extLst>
      <p:ext uri="{BB962C8B-B14F-4D97-AF65-F5344CB8AC3E}">
        <p14:creationId xmlns:p14="http://schemas.microsoft.com/office/powerpoint/2010/main" val="122529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CDB8-1B76-98E1-DBF7-842D4E74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PET CARE COSTS GREW </a:t>
            </a:r>
            <a:r>
              <a:rPr lang="en-US" b="0" dirty="0">
                <a:solidFill>
                  <a:schemeClr val="bg1"/>
                </a:solidFill>
                <a:latin typeface="Arial"/>
                <a:cs typeface="Arial"/>
              </a:rPr>
              <a:t>~70% IN TWO YEARS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CFD83-9350-C0D4-5F7E-C84B91B69AE5}"/>
              </a:ext>
            </a:extLst>
          </p:cNvPr>
          <p:cNvSpPr txBox="1">
            <a:spLocks/>
          </p:cNvSpPr>
          <p:nvPr/>
        </p:nvSpPr>
        <p:spPr>
          <a:xfrm>
            <a:off x="4630995" y="4708823"/>
            <a:ext cx="7092396" cy="9566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It's harder than ever to afford quality veterinary care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with 63% of pet parents not prepared for 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$500 emergency expense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E498E-9053-617D-3297-C9013DB4B2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232" y="681283"/>
            <a:ext cx="3396218" cy="3570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3C6E3-7274-C02E-7BE6-4E1742C7958F}"/>
              </a:ext>
            </a:extLst>
          </p:cNvPr>
          <p:cNvSpPr txBox="1"/>
          <p:nvPr/>
        </p:nvSpPr>
        <p:spPr>
          <a:xfrm>
            <a:off x="9184417" y="3316088"/>
            <a:ext cx="166809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6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$2000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95391F5-DC68-504E-C21D-9E877714B513}"/>
              </a:ext>
            </a:extLst>
          </p:cNvPr>
          <p:cNvSpPr txBox="1">
            <a:spLocks/>
          </p:cNvSpPr>
          <p:nvPr/>
        </p:nvSpPr>
        <p:spPr>
          <a:xfrm>
            <a:off x="8313539" y="3777753"/>
            <a:ext cx="3409852" cy="7392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Clr>
                <a:srgbClr val="00AFAA"/>
              </a:buClr>
              <a:buNone/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verage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spent per pet per year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(not including emergencies)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011D9-B524-11E0-D131-6EAADE592627}"/>
              </a:ext>
            </a:extLst>
          </p:cNvPr>
          <p:cNvSpPr txBox="1"/>
          <p:nvPr/>
        </p:nvSpPr>
        <p:spPr>
          <a:xfrm>
            <a:off x="4870098" y="929055"/>
            <a:ext cx="259536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D8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$800-$1500 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AE7CAA45-7D0B-50FB-AC2A-9E34425C5DA2}"/>
              </a:ext>
            </a:extLst>
          </p:cNvPr>
          <p:cNvSpPr txBox="1">
            <a:spLocks/>
          </p:cNvSpPr>
          <p:nvPr/>
        </p:nvSpPr>
        <p:spPr>
          <a:xfrm>
            <a:off x="4381398" y="1335648"/>
            <a:ext cx="3572760" cy="461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emergency vet bill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BB59C-CDCF-3456-6A8B-B7E24425971F}"/>
              </a:ext>
            </a:extLst>
          </p:cNvPr>
          <p:cNvSpPr txBox="1"/>
          <p:nvPr/>
        </p:nvSpPr>
        <p:spPr>
          <a:xfrm>
            <a:off x="5435320" y="5664945"/>
            <a:ext cx="547511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market insights from 2020-2022, CNBC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2E4EB-BBC0-890A-CA80-1A9CCEB35F62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www.petbenefits.com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22CD94-D1B5-555B-9D40-3CC82620C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25" y="6355640"/>
            <a:ext cx="880137" cy="3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4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BA645-99FC-60D9-56F1-F6B78DBF1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FAF8B6-4C5E-7BB0-EA7E-DE4F53CB91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25" y="6355640"/>
            <a:ext cx="880137" cy="347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8A1DB2-9C2D-2256-D5E0-4B3B03962D3D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www.petbenefits.com</a:t>
            </a:r>
          </a:p>
        </p:txBody>
      </p:sp>
    </p:spTree>
    <p:extLst>
      <p:ext uri="{BB962C8B-B14F-4D97-AF65-F5344CB8AC3E}">
        <p14:creationId xmlns:p14="http://schemas.microsoft.com/office/powerpoint/2010/main" val="291909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dog&#10;&#10;Description automatically generated with low confidence">
            <a:extLst>
              <a:ext uri="{FF2B5EF4-FFF2-40B4-BE49-F238E27FC236}">
                <a16:creationId xmlns:a16="http://schemas.microsoft.com/office/drawing/2014/main" id="{0145E376-A6E3-C445-B0C9-1B7C0F4DA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5F286-369E-724C-881A-EBF9E2A51F5E}"/>
              </a:ext>
            </a:extLst>
          </p:cNvPr>
          <p:cNvSpPr/>
          <p:nvPr/>
        </p:nvSpPr>
        <p:spPr>
          <a:xfrm>
            <a:off x="-52738" y="4183120"/>
            <a:ext cx="5865709" cy="1466566"/>
          </a:xfrm>
          <a:prstGeom prst="rect">
            <a:avLst/>
          </a:prstGeom>
          <a:solidFill>
            <a:srgbClr val="5739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89CD36-4695-42AE-B175-4B5121CCA8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197" y="4541526"/>
            <a:ext cx="4287838" cy="466725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TOTAL PET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34F5F-02AC-5228-FBDB-73D5BB8AE9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398" y="6352673"/>
            <a:ext cx="813137" cy="32087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9C1763E-6520-66C8-380B-BBA9634BCD63}"/>
              </a:ext>
            </a:extLst>
          </p:cNvPr>
          <p:cNvSpPr txBox="1">
            <a:spLocks/>
          </p:cNvSpPr>
          <p:nvPr/>
        </p:nvSpPr>
        <p:spPr>
          <a:xfrm>
            <a:off x="477800" y="5063503"/>
            <a:ext cx="4804632" cy="466725"/>
          </a:xfrm>
        </p:spPr>
        <p:txBody>
          <a:bodyPr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0">
                <a:solidFill>
                  <a:schemeClr val="accent5">
                    <a:lumMod val="20000"/>
                    <a:lumOff val="80000"/>
                  </a:schemeClr>
                </a:solidFill>
              </a:rPr>
              <a:t>Get your paws on real pet care savings</a:t>
            </a:r>
          </a:p>
        </p:txBody>
      </p:sp>
    </p:spTree>
    <p:extLst>
      <p:ext uri="{BB962C8B-B14F-4D97-AF65-F5344CB8AC3E}">
        <p14:creationId xmlns:p14="http://schemas.microsoft.com/office/powerpoint/2010/main" val="338869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A30D-5B15-40EC-BC66-1B3479FF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TOTAL PET PLAN</a:t>
            </a:r>
            <a:br>
              <a:rPr lang="en-US" b="0"/>
            </a:br>
            <a:r>
              <a:rPr lang="en-US" b="0"/>
              <a:t>PET CARE BUNDLE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F4C7D9-9B0B-4FD4-A0F5-D5731E818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688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754FF6-8DF8-406E-B1D5-3D5B31B4FE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9812" y="5611619"/>
            <a:ext cx="900194" cy="96926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D6E41-B075-E575-F383-74D5AA4671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7613" y="2351088"/>
            <a:ext cx="6783387" cy="3048226"/>
          </a:xfrm>
        </p:spPr>
        <p:txBody>
          <a:bodyPr>
            <a:normAutofit/>
          </a:bodyPr>
          <a:lstStyle/>
          <a:p>
            <a:r>
              <a:rPr lang="en-US"/>
              <a:t>Comprehensive package offers savings on everything your pet needs</a:t>
            </a:r>
          </a:p>
          <a:p>
            <a:r>
              <a:rPr lang="en-US"/>
              <a:t>No exclusions based on breed, age, or pre-existing health conditions</a:t>
            </a:r>
          </a:p>
          <a:p>
            <a:r>
              <a:rPr lang="en-US"/>
              <a:t>Low cost, even if you have multiple pets</a:t>
            </a:r>
          </a:p>
          <a:p>
            <a:r>
              <a:rPr lang="en-US"/>
              <a:t>Flat rates regardless of age, breed or zip code – a family plan covers all the pets in your home</a:t>
            </a:r>
          </a:p>
          <a:p>
            <a:r>
              <a:rPr lang="en-US"/>
              <a:t>Can be used alongside pet insurance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F90ED-2DC8-3A76-9A01-3E0B84B7A64B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www.petbenefits.com</a:t>
            </a:r>
            <a:endParaRPr 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C471F0-3634-4861-B47F-F7DAC2BE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TOTAL PET PLAN</a:t>
            </a:r>
            <a:br>
              <a:rPr lang="en-US">
                <a:solidFill>
                  <a:schemeClr val="bg1"/>
                </a:solidFill>
              </a:rPr>
            </a:br>
            <a:r>
              <a:rPr lang="en-US" b="0">
                <a:solidFill>
                  <a:schemeClr val="bg1"/>
                </a:solidFill>
                <a:latin typeface="Arial"/>
                <a:cs typeface="Arial"/>
              </a:rPr>
              <a:t>COVERAGE DETAILS</a:t>
            </a:r>
            <a:endParaRPr lang="en-US" sz="2400" b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C969E-0753-2AA2-BD2E-7E571682CE9E}"/>
              </a:ext>
            </a:extLst>
          </p:cNvPr>
          <p:cNvSpPr/>
          <p:nvPr/>
        </p:nvSpPr>
        <p:spPr>
          <a:xfrm>
            <a:off x="4754028" y="4251467"/>
            <a:ext cx="6586380" cy="54520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DA579-683B-151F-944C-E91E5492A0FC}"/>
              </a:ext>
            </a:extLst>
          </p:cNvPr>
          <p:cNvSpPr/>
          <p:nvPr/>
        </p:nvSpPr>
        <p:spPr>
          <a:xfrm>
            <a:off x="4754028" y="3487662"/>
            <a:ext cx="6571197" cy="54520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C263D-BDFF-447A-250D-7BD2FA0F0971}"/>
              </a:ext>
            </a:extLst>
          </p:cNvPr>
          <p:cNvSpPr/>
          <p:nvPr/>
        </p:nvSpPr>
        <p:spPr>
          <a:xfrm>
            <a:off x="4754028" y="2703085"/>
            <a:ext cx="6571197" cy="57147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5E8FA-A90C-A2B7-F421-41587E604E53}"/>
              </a:ext>
            </a:extLst>
          </p:cNvPr>
          <p:cNvSpPr/>
          <p:nvPr/>
        </p:nvSpPr>
        <p:spPr>
          <a:xfrm>
            <a:off x="4754031" y="1980122"/>
            <a:ext cx="6571198" cy="53933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80771-756F-A5FE-2E08-EFD5E362E2BE}"/>
              </a:ext>
            </a:extLst>
          </p:cNvPr>
          <p:cNvSpPr txBox="1"/>
          <p:nvPr/>
        </p:nvSpPr>
        <p:spPr>
          <a:xfrm>
            <a:off x="5091427" y="2076917"/>
            <a:ext cx="623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DISCOUNTS ON PRODUCTS &amp; PRESCRIPTIONS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1A462-DE23-35BB-4B32-F61665CB3A6C}"/>
              </a:ext>
            </a:extLst>
          </p:cNvPr>
          <p:cNvSpPr txBox="1"/>
          <p:nvPr/>
        </p:nvSpPr>
        <p:spPr>
          <a:xfrm>
            <a:off x="5105008" y="2806055"/>
            <a:ext cx="4804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DISCOUNTS ON VETERINARY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B7C5E-61E7-A8FC-B69B-6C55FF78D15F}"/>
              </a:ext>
            </a:extLst>
          </p:cNvPr>
          <p:cNvSpPr txBox="1"/>
          <p:nvPr/>
        </p:nvSpPr>
        <p:spPr>
          <a:xfrm>
            <a:off x="5091428" y="3581885"/>
            <a:ext cx="311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PET TELEHEALTH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016C8-A403-D2D2-FB82-9B7139A1C738}"/>
              </a:ext>
            </a:extLst>
          </p:cNvPr>
          <p:cNvSpPr txBox="1"/>
          <p:nvPr/>
        </p:nvSpPr>
        <p:spPr>
          <a:xfrm>
            <a:off x="5105007" y="4346753"/>
            <a:ext cx="4057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PET RECOVERY SERVICE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8F21A7-33C1-E23A-3661-3DE7A15665C8}"/>
              </a:ext>
            </a:extLst>
          </p:cNvPr>
          <p:cNvSpPr/>
          <p:nvPr/>
        </p:nvSpPr>
        <p:spPr>
          <a:xfrm>
            <a:off x="4941583" y="2082832"/>
            <a:ext cx="115306" cy="343439"/>
          </a:xfrm>
          <a:prstGeom prst="rect">
            <a:avLst/>
          </a:prstGeom>
          <a:solidFill>
            <a:srgbClr val="516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6A2FF5-3E87-880E-22EB-6EE96321DCED}"/>
              </a:ext>
            </a:extLst>
          </p:cNvPr>
          <p:cNvSpPr/>
          <p:nvPr/>
        </p:nvSpPr>
        <p:spPr>
          <a:xfrm>
            <a:off x="4754028" y="5011757"/>
            <a:ext cx="6586380" cy="54520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ABAB4-7A73-F3C4-A451-91EC24338E53}"/>
              </a:ext>
            </a:extLst>
          </p:cNvPr>
          <p:cNvSpPr txBox="1"/>
          <p:nvPr/>
        </p:nvSpPr>
        <p:spPr>
          <a:xfrm>
            <a:off x="5105008" y="5120963"/>
            <a:ext cx="601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DISCOUNTS AT PET RETAILERS &amp; SERVICE PROVIDERS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15152-BA96-C0F0-8CCB-38E0C0A5928B}"/>
              </a:ext>
            </a:extLst>
          </p:cNvPr>
          <p:cNvSpPr/>
          <p:nvPr/>
        </p:nvSpPr>
        <p:spPr>
          <a:xfrm>
            <a:off x="4941583" y="2820412"/>
            <a:ext cx="115306" cy="343439"/>
          </a:xfrm>
          <a:prstGeom prst="rect">
            <a:avLst/>
          </a:prstGeom>
          <a:solidFill>
            <a:srgbClr val="BF2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A0451-8DE3-F1C8-629E-E0486D8F29AA}"/>
              </a:ext>
            </a:extLst>
          </p:cNvPr>
          <p:cNvSpPr/>
          <p:nvPr/>
        </p:nvSpPr>
        <p:spPr>
          <a:xfrm>
            <a:off x="4943140" y="3591549"/>
            <a:ext cx="115306" cy="343439"/>
          </a:xfrm>
          <a:prstGeom prst="rect">
            <a:avLst/>
          </a:prstGeom>
          <a:solidFill>
            <a:srgbClr val="7D8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10E88-669B-E590-6E2D-5C0FC2AC2E97}"/>
              </a:ext>
            </a:extLst>
          </p:cNvPr>
          <p:cNvSpPr/>
          <p:nvPr/>
        </p:nvSpPr>
        <p:spPr>
          <a:xfrm>
            <a:off x="4943284" y="4346753"/>
            <a:ext cx="115306" cy="343439"/>
          </a:xfrm>
          <a:prstGeom prst="rect">
            <a:avLst/>
          </a:prstGeom>
          <a:solidFill>
            <a:srgbClr val="F0C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AC87BD-671D-ED76-99F4-DB9F77964D8A}"/>
              </a:ext>
            </a:extLst>
          </p:cNvPr>
          <p:cNvSpPr/>
          <p:nvPr/>
        </p:nvSpPr>
        <p:spPr>
          <a:xfrm>
            <a:off x="4941583" y="5120963"/>
            <a:ext cx="115306" cy="343439"/>
          </a:xfrm>
          <a:prstGeom prst="rect">
            <a:avLst/>
          </a:prstGeom>
          <a:solidFill>
            <a:srgbClr val="57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29F9E3-C1BB-9421-5233-E3FAE41D2FCD}"/>
              </a:ext>
            </a:extLst>
          </p:cNvPr>
          <p:cNvSpPr txBox="1"/>
          <p:nvPr/>
        </p:nvSpPr>
        <p:spPr>
          <a:xfrm>
            <a:off x="4754028" y="969518"/>
            <a:ext cx="5016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pet care bundle includes coverage on everything pets need:</a:t>
            </a:r>
            <a:endParaRPr lang="en-US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7C890-64AF-D8A9-3889-65C478AD106D}"/>
              </a:ext>
            </a:extLst>
          </p:cNvPr>
          <p:cNvSpPr/>
          <p:nvPr/>
        </p:nvSpPr>
        <p:spPr>
          <a:xfrm>
            <a:off x="6856915" y="6224587"/>
            <a:ext cx="5084714" cy="6463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Benefit Solutions |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www.petbenefits.com</a:t>
            </a:r>
            <a:endParaRPr 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F2A88-2852-18BA-8F77-BA16A2901D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25" y="6355640"/>
            <a:ext cx="880137" cy="3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80396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PBS 2024">
      <a:dk1>
        <a:srgbClr val="231F20"/>
      </a:dk1>
      <a:lt1>
        <a:srgbClr val="FFFFFF"/>
      </a:lt1>
      <a:dk2>
        <a:srgbClr val="231F20"/>
      </a:dk2>
      <a:lt2>
        <a:srgbClr val="E3D5E7"/>
      </a:lt2>
      <a:accent1>
        <a:srgbClr val="573861"/>
      </a:accent1>
      <a:accent2>
        <a:srgbClr val="51614B"/>
      </a:accent2>
      <a:accent3>
        <a:srgbClr val="7D8978"/>
      </a:accent3>
      <a:accent4>
        <a:srgbClr val="FEC143"/>
      </a:accent4>
      <a:accent5>
        <a:srgbClr val="8B5A91"/>
      </a:accent5>
      <a:accent6>
        <a:srgbClr val="FFFBEC"/>
      </a:accent6>
      <a:hlink>
        <a:srgbClr val="573861"/>
      </a:hlink>
      <a:folHlink>
        <a:srgbClr val="5738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y Bar Top - Fabric Texture 001">
  <a:themeElements>
    <a:clrScheme name="PBS 2024">
      <a:dk1>
        <a:srgbClr val="231F20"/>
      </a:dk1>
      <a:lt1>
        <a:srgbClr val="FFFFFF"/>
      </a:lt1>
      <a:dk2>
        <a:srgbClr val="231F20"/>
      </a:dk2>
      <a:lt2>
        <a:srgbClr val="E3D5E7"/>
      </a:lt2>
      <a:accent1>
        <a:srgbClr val="573861"/>
      </a:accent1>
      <a:accent2>
        <a:srgbClr val="51614B"/>
      </a:accent2>
      <a:accent3>
        <a:srgbClr val="7D8978"/>
      </a:accent3>
      <a:accent4>
        <a:srgbClr val="FEC143"/>
      </a:accent4>
      <a:accent5>
        <a:srgbClr val="8B5A91"/>
      </a:accent5>
      <a:accent6>
        <a:srgbClr val="FFFBEC"/>
      </a:accent6>
      <a:hlink>
        <a:srgbClr val="573861"/>
      </a:hlink>
      <a:folHlink>
        <a:srgbClr val="5738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BS - Slides with Pictures Built In">
  <a:themeElements>
    <a:clrScheme name="PBS 2024">
      <a:dk1>
        <a:srgbClr val="231F20"/>
      </a:dk1>
      <a:lt1>
        <a:srgbClr val="FFFFFF"/>
      </a:lt1>
      <a:dk2>
        <a:srgbClr val="231F20"/>
      </a:dk2>
      <a:lt2>
        <a:srgbClr val="E3D5E7"/>
      </a:lt2>
      <a:accent1>
        <a:srgbClr val="573861"/>
      </a:accent1>
      <a:accent2>
        <a:srgbClr val="51614B"/>
      </a:accent2>
      <a:accent3>
        <a:srgbClr val="7D8978"/>
      </a:accent3>
      <a:accent4>
        <a:srgbClr val="FEC143"/>
      </a:accent4>
      <a:accent5>
        <a:srgbClr val="8B5A91"/>
      </a:accent5>
      <a:accent6>
        <a:srgbClr val="FFFBEC"/>
      </a:accent6>
      <a:hlink>
        <a:srgbClr val="573861"/>
      </a:hlink>
      <a:folHlink>
        <a:srgbClr val="5738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BS" id="{F5B6481A-9803-4282-9D45-4E80682BA418}" vid="{04A3558B-02DE-4710-9680-A9EE3CBCBDAC}"/>
    </a:ext>
  </a:extLst>
</a:theme>
</file>

<file path=ppt/theme/theme4.xml><?xml version="1.0" encoding="utf-8"?>
<a:theme xmlns:a="http://schemas.openxmlformats.org/drawingml/2006/main" name="Purple Bar Top - Fabric Texture 001">
  <a:themeElements>
    <a:clrScheme name="PBS 2024">
      <a:dk1>
        <a:srgbClr val="231F20"/>
      </a:dk1>
      <a:lt1>
        <a:srgbClr val="FFFFFF"/>
      </a:lt1>
      <a:dk2>
        <a:srgbClr val="231F20"/>
      </a:dk2>
      <a:lt2>
        <a:srgbClr val="E3D5E7"/>
      </a:lt2>
      <a:accent1>
        <a:srgbClr val="573861"/>
      </a:accent1>
      <a:accent2>
        <a:srgbClr val="51614B"/>
      </a:accent2>
      <a:accent3>
        <a:srgbClr val="7D8978"/>
      </a:accent3>
      <a:accent4>
        <a:srgbClr val="FEC143"/>
      </a:accent4>
      <a:accent5>
        <a:srgbClr val="8B5A91"/>
      </a:accent5>
      <a:accent6>
        <a:srgbClr val="FFFBEC"/>
      </a:accent6>
      <a:hlink>
        <a:srgbClr val="573861"/>
      </a:hlink>
      <a:folHlink>
        <a:srgbClr val="5738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5EBD9C21C0146B91E3173BBC92323" ma:contentTypeVersion="29" ma:contentTypeDescription="Create a new document." ma:contentTypeScope="" ma:versionID="06deea2428135ebb582ef3fd43d7a917">
  <xsd:schema xmlns:xsd="http://www.w3.org/2001/XMLSchema" xmlns:xs="http://www.w3.org/2001/XMLSchema" xmlns:p="http://schemas.microsoft.com/office/2006/metadata/properties" xmlns:ns2="13d3292b-0296-4ca4-9121-4ba6985f4051" xmlns:ns3="b5affb6f-060b-454b-a424-a9d4c4875762" targetNamespace="http://schemas.microsoft.com/office/2006/metadata/properties" ma:root="true" ma:fieldsID="05c688a1439757847496cefd21a9e085" ns2:_="" ns3:_="">
    <xsd:import namespace="13d3292b-0296-4ca4-9121-4ba6985f4051"/>
    <xsd:import namespace="b5affb6f-060b-454b-a424-a9d4c4875762"/>
    <xsd:element name="properties">
      <xsd:complexType>
        <xsd:sequence>
          <xsd:element name="documentManagement">
            <xsd:complexType>
              <xsd:all>
                <xsd:element ref="ns2:Weblink" minOccurs="0"/>
                <xsd:element ref="ns2:P_x0020_Drive_x0020_Link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Folder" minOccurs="0"/>
                <xsd:element ref="ns2:2894ace4-710b-4387-b44c-d9a0151ebac7CountryOrRegion" minOccurs="0"/>
                <xsd:element ref="ns2:2894ace4-710b-4387-b44c-d9a0151ebac7State" minOccurs="0"/>
                <xsd:element ref="ns2:2894ace4-710b-4387-b44c-d9a0151ebac7City" minOccurs="0"/>
                <xsd:element ref="ns2:2894ace4-710b-4387-b44c-d9a0151ebac7PostalCode" minOccurs="0"/>
                <xsd:element ref="ns2:2894ace4-710b-4387-b44c-d9a0151ebac7Street" minOccurs="0"/>
                <xsd:element ref="ns2:2894ace4-710b-4387-b44c-d9a0151ebac7GeoLoc" minOccurs="0"/>
                <xsd:element ref="ns2:2894ace4-710b-4387-b44c-d9a0151ebac7DispNa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3292b-0296-4ca4-9121-4ba6985f4051" elementFormDefault="qualified">
    <xsd:import namespace="http://schemas.microsoft.com/office/2006/documentManagement/types"/>
    <xsd:import namespace="http://schemas.microsoft.com/office/infopath/2007/PartnerControls"/>
    <xsd:element name="Weblink" ma:index="8" nillable="true" ma:displayName="Weblink" ma:format="Hyperlink" ma:internalName="Web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_x0020_Drive_x0020_Link" ma:index="9" nillable="true" ma:displayName="P Drive Link" ma:format="Dropdown" ma:internalName="P_x0020_Drive_x0020_Link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664c96-0c5e-4fc8-a230-5886d063a5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older" ma:index="26" nillable="true" ma:displayName="Folder" ma:format="Dropdown" ma:internalName="Folder">
      <xsd:simpleType>
        <xsd:restriction base="dms:Unknown"/>
      </xsd:simpleType>
    </xsd:element>
    <xsd:element name="2894ace4-710b-4387-b44c-d9a0151ebac7CountryOrRegion" ma:index="27" nillable="true" ma:displayName="Folder: Country/Region" ma:internalName="CountryOrRegion" ma:readOnly="true">
      <xsd:simpleType>
        <xsd:restriction base="dms:Text"/>
      </xsd:simpleType>
    </xsd:element>
    <xsd:element name="2894ace4-710b-4387-b44c-d9a0151ebac7State" ma:index="28" nillable="true" ma:displayName="Folder: State" ma:internalName="State" ma:readOnly="true">
      <xsd:simpleType>
        <xsd:restriction base="dms:Text"/>
      </xsd:simpleType>
    </xsd:element>
    <xsd:element name="2894ace4-710b-4387-b44c-d9a0151ebac7City" ma:index="29" nillable="true" ma:displayName="Folder: City" ma:internalName="City" ma:readOnly="true">
      <xsd:simpleType>
        <xsd:restriction base="dms:Text"/>
      </xsd:simpleType>
    </xsd:element>
    <xsd:element name="2894ace4-710b-4387-b44c-d9a0151ebac7PostalCode" ma:index="30" nillable="true" ma:displayName="Folder: Postal Code" ma:internalName="PostalCode" ma:readOnly="true">
      <xsd:simpleType>
        <xsd:restriction base="dms:Text"/>
      </xsd:simpleType>
    </xsd:element>
    <xsd:element name="2894ace4-710b-4387-b44c-d9a0151ebac7Street" ma:index="31" nillable="true" ma:displayName="Folder: Street" ma:internalName="Street" ma:readOnly="true">
      <xsd:simpleType>
        <xsd:restriction base="dms:Text"/>
      </xsd:simpleType>
    </xsd:element>
    <xsd:element name="2894ace4-710b-4387-b44c-d9a0151ebac7GeoLoc" ma:index="32" nillable="true" ma:displayName="Folder: Coordinates" ma:internalName="GeoLoc" ma:readOnly="true">
      <xsd:simpleType>
        <xsd:restriction base="dms:Unknown"/>
      </xsd:simpleType>
    </xsd:element>
    <xsd:element name="2894ace4-710b-4387-b44c-d9a0151ebac7DispName" ma:index="33" nillable="true" ma:displayName="Folder: Name" ma:internalName="DispName" ma:readOnly="true">
      <xsd:simpleType>
        <xsd:restriction base="dms:Text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ffb6f-060b-454b-a424-a9d4c4875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7203e6-7ce6-4cf6-9a8d-4364f292b059}" ma:internalName="TaxCatchAll" ma:showField="CatchAllData" ma:web="b5affb6f-060b-454b-a424-a9d4c4875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DC3957-987C-4F39-B64C-FA1EADF29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3292b-0296-4ca4-9121-4ba6985f4051"/>
    <ds:schemaRef ds:uri="b5affb6f-060b-454b-a424-a9d4c4875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BE6A2F-24FB-49C2-AE31-76778C75C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745</Words>
  <Application>Microsoft Office PowerPoint</Application>
  <PresentationFormat>Widescreen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 Light</vt:lpstr>
      <vt:lpstr>Wingdings</vt:lpstr>
      <vt:lpstr>1_Blank</vt:lpstr>
      <vt:lpstr>Grey Bar Top - Fabric Texture 001</vt:lpstr>
      <vt:lpstr>PBS - Slides with Pictures Built In</vt:lpstr>
      <vt:lpstr>Purple Bar Top - Fabric Texture 001</vt:lpstr>
      <vt:lpstr>PowerPoint Presentation</vt:lpstr>
      <vt:lpstr>YOUR PET BENEFIT OFFERING</vt:lpstr>
      <vt:lpstr>WHY PET BENEFITS</vt:lpstr>
      <vt:lpstr>PETS ARE FAMILY</vt:lpstr>
      <vt:lpstr>PET CARE COSTS GREW ~70% IN TWO YEARS</vt:lpstr>
      <vt:lpstr>PowerPoint Presentation</vt:lpstr>
      <vt:lpstr>TOTAL PET PLAN</vt:lpstr>
      <vt:lpstr>TOTAL PET PLAN PET CARE BUNDLE</vt:lpstr>
      <vt:lpstr>TOTAL PET PLAN COVERAGE DETAILS</vt:lpstr>
      <vt:lpstr>PowerPoint Presentation</vt:lpstr>
      <vt:lpstr>DISCOUNTS ON  VETERINARY CARE </vt:lpstr>
      <vt:lpstr>24/7 PET  TELEHEALTH </vt:lpstr>
      <vt:lpstr>LOST PET  RECOVERY SERVICE </vt:lpstr>
      <vt:lpstr>DISCOUNTS AT PET RETAILERS AND SERVICE PROVIDERS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benefits your pets will love</dc:title>
  <dc:creator>Becky Schaen</dc:creator>
  <cp:lastModifiedBy>Gabriella Bond</cp:lastModifiedBy>
  <cp:revision>24</cp:revision>
  <dcterms:created xsi:type="dcterms:W3CDTF">2024-07-26T13:27:04Z</dcterms:created>
  <dcterms:modified xsi:type="dcterms:W3CDTF">2024-11-05T14:24:27Z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0x0101006D95EBD9C21C0146B91E3173BBC92323</vt:lpwstr>
  </property>
</Properties>
</file>