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79" r:id="rId5"/>
    <p:sldId id="381" r:id="rId6"/>
    <p:sldId id="382" r:id="rId7"/>
    <p:sldId id="383" r:id="rId8"/>
    <p:sldId id="384" r:id="rId9"/>
    <p:sldId id="3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ela Connelly" userId="45fe4908-b786-42f7-8e37-6d30c9b7373d" providerId="ADAL" clId="{3138B2F5-4294-4569-B43C-73E4F58DBBF3}"/>
    <pc:docChg chg="custSel modSld">
      <pc:chgData name="Pamela Connelly" userId="45fe4908-b786-42f7-8e37-6d30c9b7373d" providerId="ADAL" clId="{3138B2F5-4294-4569-B43C-73E4F58DBBF3}" dt="2025-02-26T13:33:17.512" v="105" actId="114"/>
      <pc:docMkLst>
        <pc:docMk/>
      </pc:docMkLst>
      <pc:sldChg chg="modSp mod">
        <pc:chgData name="Pamela Connelly" userId="45fe4908-b786-42f7-8e37-6d30c9b7373d" providerId="ADAL" clId="{3138B2F5-4294-4569-B43C-73E4F58DBBF3}" dt="2025-02-26T13:33:17.512" v="105" actId="114"/>
        <pc:sldMkLst>
          <pc:docMk/>
          <pc:sldMk cId="3258088877" sldId="379"/>
        </pc:sldMkLst>
        <pc:spChg chg="mod">
          <ac:chgData name="Pamela Connelly" userId="45fe4908-b786-42f7-8e37-6d30c9b7373d" providerId="ADAL" clId="{3138B2F5-4294-4569-B43C-73E4F58DBBF3}" dt="2025-02-26T13:33:17.512" v="105" actId="114"/>
          <ac:spMkLst>
            <pc:docMk/>
            <pc:sldMk cId="3258088877" sldId="37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0EA14-0723-A02E-80F9-2C079AB8B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D3B68-F840-55B6-25FA-149216D91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1E41A-45D8-5AD2-FFD4-1FDD540AB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2105D-99D0-F932-0D97-27DF511EB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62202-D471-AFFA-00FE-26FC27DBB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9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349AE-2CE1-FDEE-AB35-6B145CBFF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A3F62-BCB7-3837-B066-C18EA361B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FF3DD-E13E-0FF0-3B17-99CE88893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A76A7-A6B2-54E8-A726-925E7EA1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A8828-17F4-6FEF-515F-9B20B8A94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2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1DBFB2-6358-13D2-6849-69C30BA68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5CEC8B-740B-EDAB-1598-B55A6C862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D5A73-AD77-641C-4BC9-C721C9DF1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B77F5-4C0E-5A4A-1152-1CEB9B2FA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0CE35-3276-A743-9BE3-9ECEDFA45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32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710089-84E2-4BA9-BD58-11176BBF32C3}" type="slidenum">
              <a:rPr lang="en-US" altLang="en-US">
                <a:solidFill>
                  <a:srgbClr val="455560"/>
                </a:solidFill>
              </a:rPr>
              <a:pPr/>
              <a:t>‹#›</a:t>
            </a:fld>
            <a:endParaRPr lang="en-US" altLang="en-US" dirty="0">
              <a:solidFill>
                <a:srgbClr val="455560"/>
              </a:solidFill>
            </a:endParaRP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B8111D3-8DD3-9E41-AD81-D20B5644C3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3822700"/>
            <a:ext cx="12192000" cy="1422400"/>
          </a:xfrm>
        </p:spPr>
        <p:txBody>
          <a:bodyPr anchor="ctr"/>
          <a:lstStyle>
            <a:lvl1pPr algn="ctr">
              <a:defRPr sz="2925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423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54A2-053F-AB04-3818-EDA2E049A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72A63-0C78-0FE4-7C81-E2799BD4F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29913-37CD-87DE-D9B6-88458330C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C3944-42D0-F422-5015-750A5CBC5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C3628-90F3-44F0-7309-FCF2223A0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4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682CE-6411-3AEE-47DF-88AD40B14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2BE30-546A-F9EA-A1E6-EA526C78F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9F1D6-926B-BE3B-EDEF-A2BDA320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BE04A-50A0-00F6-D113-2994AA85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B25A6-36AD-8798-9F45-450695725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7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DBC5D-0DD9-9DC9-C6F1-1C45558D4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CB13B-A8CD-892C-8C80-619A724CE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54142F-3664-67EE-2710-04DC4A457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8ADC7-414A-1B05-F7F4-86F493396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CEAB3-83BD-629A-2948-EA72693B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E0159-8351-FBD0-A9C0-134080AB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1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010-4275-5EEE-B0CC-EFE815824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6CF29-C2DA-E567-E19F-B7AA6ED49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0241C-4F11-7318-64F3-1FC7C7680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49537D-7D01-49C4-C432-1E37C98D06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2E2F6-5AF0-07EB-D2D0-C6BE4038D0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60C16A-4CB7-6E38-3B0B-4FCA0EEB0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B01BF9-A7AD-A745-40B6-C70AC29F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2A96E0-A4B0-2E6E-4824-CBD4216E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9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E9BE6-93D1-3556-A3E7-14F40AC84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0A26E-F8A0-315F-A4CF-47EB358D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ADAD77-3112-B3DB-C7F5-94AC2879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4BBF7-3C52-2584-B996-CCEBBF480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6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A4F2B3-0831-264C-037C-53C65CFB4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8A1327-74E5-DD9D-5C45-CED7862B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2CD27-011B-7CB8-2C69-638792A91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0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999A3-CFBD-7D4F-FFFF-1C8A24D3C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E9B47-858A-6CE0-8731-84F168B3B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A1CFEC-89D6-67B6-1D23-FE7566D37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1CF20-1AF2-5F2E-8873-9FDD86C21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7DB27-C1F5-9131-8EA1-49A4D702E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D646E-D3A1-C3C6-65FF-AF2297DD0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1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4B30-9B12-9A4E-39C5-E09438110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4529F1-C4CD-6531-E0C0-9375E86B7A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FCC16-8D61-517A-1571-24AF950D2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34C0D-37BE-FE24-D044-5E4F142F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801190-6F09-9A37-B9AD-738497EEC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8D451-2050-B425-7776-8AC20117A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6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6AC145-47CF-1C06-A744-96873A4DD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C64A4-B704-6733-EA4D-87E67CC0F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EFDAA-F20D-BD84-705C-BF5E1E3DE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506899-4CB5-41F0-9A44-104FE461773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41088-5D3E-9A75-57CB-365F7F2ECF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47898-25EC-A2EE-5725-9A0131D72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922546-B840-47AA-B7FE-C712E5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7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able.com/dem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sources.workable.com/workplace-harassment-company-policy" TargetMode="External"/><Relationship Id="rId5" Type="http://schemas.openxmlformats.org/officeDocument/2006/relationships/hyperlink" Target="https://resources.workable.com/workplace-violence-company-policy" TargetMode="External"/><Relationship Id="rId4" Type="http://schemas.openxmlformats.org/officeDocument/2006/relationships/hyperlink" Target="https://www.workable.com/free-tria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esources.workable.com/short-term-disability-company-policy" TargetMode="External"/><Relationship Id="rId3" Type="http://schemas.openxmlformats.org/officeDocument/2006/relationships/hyperlink" Target="https://www.workable.com/demo" TargetMode="External"/><Relationship Id="rId7" Type="http://schemas.openxmlformats.org/officeDocument/2006/relationships/hyperlink" Target="https://resources.workable.com/parental-leave-company-polic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sources.workable.com/flexible-hours-company-policy" TargetMode="External"/><Relationship Id="rId5" Type="http://schemas.openxmlformats.org/officeDocument/2006/relationships/hyperlink" Target="https://resources.workable.com/work-from-home-company-policy" TargetMode="External"/><Relationship Id="rId4" Type="http://schemas.openxmlformats.org/officeDocument/2006/relationships/hyperlink" Target="https://www.workable.com/free-tria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able.com/dem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orkable.com/free-tria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able.com/dem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sources.workable.com/flexible-hours-company-policy" TargetMode="External"/><Relationship Id="rId4" Type="http://schemas.openxmlformats.org/officeDocument/2006/relationships/hyperlink" Target="https://www.workable.com/free-tria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able.com/dem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orkplacementalhealth.org/Case-Studies" TargetMode="External"/><Relationship Id="rId5" Type="http://schemas.openxmlformats.org/officeDocument/2006/relationships/hyperlink" Target="https://hbr.org/2016/07/how-we-rewrote-our-companys-mental-health-policy" TargetMode="External"/><Relationship Id="rId4" Type="http://schemas.openxmlformats.org/officeDocument/2006/relationships/hyperlink" Target="https://www.workable.com/free-tri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10089-84E2-4BA9-BD58-11176BBF32C3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1024128"/>
            <a:ext cx="12192000" cy="42209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700" dirty="0">
                <a:latin typeface="Calibri" panose="020F0502020204030204" pitchFamily="34" charset="0"/>
                <a:cs typeface="Calibri" panose="020F0502020204030204" pitchFamily="34" charset="0"/>
              </a:rPr>
              <a:t>Mental Health Company Policy Template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Originally Released with “Creating a Culture of Caring”</a:t>
            </a:r>
          </a:p>
          <a:p>
            <a:pPr marL="0" indent="0">
              <a:buNone/>
            </a:pP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September 2020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08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10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2347" y="309652"/>
            <a:ext cx="4407823" cy="386541"/>
          </a:xfrm>
          <a:prstGeom prst="rect">
            <a:avLst/>
          </a:prstGeom>
          <a:noFill/>
        </p:spPr>
      </p:pic>
      <p:sp>
        <p:nvSpPr>
          <p:cNvPr id="101" name="Rectangle 101"/>
          <p:cNvSpPr/>
          <p:nvPr/>
        </p:nvSpPr>
        <p:spPr>
          <a:xfrm>
            <a:off x="4389651" y="6412454"/>
            <a:ext cx="3387081" cy="10573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687" i="1" spc="-11" dirty="0">
                <a:latin typeface="Arial"/>
              </a:rPr>
              <a:t>I</a:t>
            </a:r>
            <a:r>
              <a:rPr lang="en-US" sz="687" i="1" dirty="0">
                <a:latin typeface="Arial"/>
              </a:rPr>
              <a:t>mprov</a:t>
            </a:r>
            <a:r>
              <a:rPr lang="en-US" sz="687" i="1" spc="-12" dirty="0">
                <a:latin typeface="Arial"/>
              </a:rPr>
              <a:t>e</a:t>
            </a:r>
            <a:r>
              <a:rPr lang="en-US" sz="687" i="1" dirty="0">
                <a:latin typeface="Arial"/>
              </a:rPr>
              <a:t> your hir</a:t>
            </a:r>
            <a:r>
              <a:rPr lang="en-US" sz="687" i="1" spc="-12" dirty="0">
                <a:latin typeface="Arial"/>
              </a:rPr>
              <a:t>i</a:t>
            </a:r>
            <a:r>
              <a:rPr lang="en-US" sz="687" i="1" dirty="0">
                <a:latin typeface="Arial"/>
              </a:rPr>
              <a:t>ng with Worka</a:t>
            </a:r>
            <a:r>
              <a:rPr lang="en-US" sz="687" i="1" spc="-13" dirty="0">
                <a:latin typeface="Arial"/>
              </a:rPr>
              <a:t>b</a:t>
            </a:r>
            <a:r>
              <a:rPr lang="en-US" sz="687" i="1" dirty="0">
                <a:latin typeface="Arial"/>
              </a:rPr>
              <a:t>l</a:t>
            </a:r>
            <a:r>
              <a:rPr lang="en-US" sz="687" i="1" spc="-11" dirty="0">
                <a:latin typeface="Arial"/>
              </a:rPr>
              <a:t>e</a:t>
            </a:r>
            <a:r>
              <a:rPr lang="en-US" sz="687" i="1" dirty="0">
                <a:latin typeface="Arial"/>
              </a:rPr>
              <a:t> - ge</a:t>
            </a:r>
            <a:r>
              <a:rPr lang="en-US" sz="687" i="1" spc="-20" dirty="0">
                <a:latin typeface="Arial"/>
              </a:rPr>
              <a:t>t</a:t>
            </a:r>
            <a:r>
              <a:rPr lang="en-US" sz="687" i="1" dirty="0">
                <a:latin typeface="Arial"/>
              </a:rPr>
              <a:t> sta</a:t>
            </a:r>
            <a:r>
              <a:rPr lang="en-US" sz="687" i="1" spc="-21" dirty="0">
                <a:latin typeface="Arial"/>
              </a:rPr>
              <a:t>r</a:t>
            </a:r>
            <a:r>
              <a:rPr lang="en-US" sz="687" i="1" dirty="0">
                <a:latin typeface="Arial"/>
              </a:rPr>
              <a:t>ted</a:t>
            </a:r>
            <a:r>
              <a:rPr lang="en-US" sz="687" i="1" spc="-15" dirty="0">
                <a:latin typeface="Arial"/>
              </a:rPr>
              <a:t> </a:t>
            </a:r>
            <a:r>
              <a:rPr lang="en-US" sz="687" i="1" dirty="0">
                <a:latin typeface="Arial"/>
              </a:rPr>
              <a:t>with </a:t>
            </a:r>
            <a:r>
              <a:rPr lang="en-US" sz="687" i="1" spc="176" dirty="0">
                <a:latin typeface="Arial"/>
              </a:rPr>
              <a:t>a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3"/>
              </a:rPr>
              <a:t>p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roduc</a:t>
            </a:r>
            <a:r>
              <a:rPr lang="en-US" sz="687" i="1" u="sng" spc="-20" dirty="0">
                <a:solidFill>
                  <a:srgbClr val="3C8373"/>
                </a:solidFill>
                <a:latin typeface="Arial"/>
                <a:hlinkClick r:id="rId3"/>
              </a:rPr>
              <a:t>t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 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3"/>
              </a:rPr>
              <a:t>t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our</a:t>
            </a:r>
            <a:r>
              <a:rPr lang="en-US" sz="687" i="1" dirty="0">
                <a:latin typeface="Arial"/>
              </a:rPr>
              <a:t> o</a:t>
            </a:r>
            <a:r>
              <a:rPr lang="en-US" sz="687" i="1" spc="-15" dirty="0">
                <a:latin typeface="Arial"/>
              </a:rPr>
              <a:t>r</a:t>
            </a:r>
            <a:r>
              <a:rPr lang="en-US" sz="687" i="1" dirty="0">
                <a:latin typeface="Arial"/>
              </a:rPr>
              <a:t> </a:t>
            </a:r>
            <a:r>
              <a:rPr lang="en-US" sz="687" i="1" spc="196" dirty="0">
                <a:latin typeface="Arial"/>
              </a:rPr>
              <a:t>a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1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4"/>
              </a:rPr>
              <a:t>5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-day fre</a:t>
            </a:r>
            <a:r>
              <a:rPr lang="en-US" sz="687" i="1" u="sng" spc="-12" dirty="0">
                <a:solidFill>
                  <a:srgbClr val="3C8373"/>
                </a:solidFill>
                <a:latin typeface="Arial"/>
                <a:hlinkClick r:id="rId4"/>
              </a:rPr>
              <a:t>e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 t</a:t>
            </a:r>
            <a:r>
              <a:rPr lang="en-US" sz="687" i="1" u="sng" spc="-15" dirty="0">
                <a:solidFill>
                  <a:srgbClr val="3C8373"/>
                </a:solidFill>
                <a:latin typeface="Arial"/>
                <a:hlinkClick r:id="rId4"/>
              </a:rPr>
              <a:t>r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ial</a:t>
            </a:r>
            <a:r>
              <a:rPr lang="en-US" sz="687" i="1" dirty="0">
                <a:latin typeface="Arial"/>
              </a:rPr>
              <a:t>.</a:t>
            </a:r>
          </a:p>
        </p:txBody>
      </p:sp>
      <p:sp>
        <p:nvSpPr>
          <p:cNvPr id="102" name="Rectangle 102"/>
          <p:cNvSpPr/>
          <p:nvPr/>
        </p:nvSpPr>
        <p:spPr>
          <a:xfrm>
            <a:off x="3989370" y="848611"/>
            <a:ext cx="3026470" cy="20916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359" dirty="0">
                <a:latin typeface="Arial"/>
              </a:rPr>
              <a:t>Employer mental health policy template</a:t>
            </a:r>
          </a:p>
        </p:txBody>
      </p:sp>
      <p:sp>
        <p:nvSpPr>
          <p:cNvPr id="103" name="Rectangle 103"/>
          <p:cNvSpPr/>
          <p:nvPr/>
        </p:nvSpPr>
        <p:spPr>
          <a:xfrm>
            <a:off x="3845912" y="1145272"/>
            <a:ext cx="4116383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This Emp</a:t>
            </a:r>
            <a:r>
              <a:rPr lang="en-US" sz="752" spc="-16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oyee 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al Health policy </a:t>
            </a:r>
            <a:r>
              <a:rPr lang="en-US" sz="752" spc="-13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empl</a:t>
            </a:r>
            <a:r>
              <a:rPr lang="en-US" sz="752" spc="-12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te is </a:t>
            </a:r>
            <a:r>
              <a:rPr lang="en-US" sz="752" spc="-16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eady to be </a:t>
            </a:r>
            <a:r>
              <a:rPr lang="en-US" sz="752" spc="-16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ailored to y</a:t>
            </a:r>
            <a:r>
              <a:rPr lang="en-US" sz="752" spc="-13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ur co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pany’s needs </a:t>
            </a:r>
            <a:r>
              <a:rPr lang="en-US" sz="752" spc="-13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nd</a:t>
            </a:r>
          </a:p>
          <a:p>
            <a:pPr>
              <a:lnSpc>
                <a:spcPts val="981"/>
              </a:lnSpc>
            </a:pPr>
            <a:r>
              <a:rPr lang="en-US" sz="752" dirty="0">
                <a:latin typeface="Arial"/>
              </a:rPr>
              <a:t>should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be considered a start</a:t>
            </a:r>
            <a:r>
              <a:rPr lang="en-US" sz="752" spc="-15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ng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po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nt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for 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ett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ng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up your employ</a:t>
            </a:r>
            <a:r>
              <a:rPr lang="en-US" sz="752" spc="-17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policies.</a:t>
            </a:r>
          </a:p>
        </p:txBody>
      </p:sp>
      <p:sp>
        <p:nvSpPr>
          <p:cNvPr id="104" name="Rectangle 104"/>
          <p:cNvSpPr/>
          <p:nvPr/>
        </p:nvSpPr>
        <p:spPr>
          <a:xfrm>
            <a:off x="3935651" y="1539693"/>
            <a:ext cx="1453924" cy="17863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161" dirty="0">
                <a:latin typeface="Arial"/>
              </a:rPr>
              <a:t>Policy brief &amp; purpose</a:t>
            </a:r>
          </a:p>
        </p:txBody>
      </p:sp>
      <p:sp>
        <p:nvSpPr>
          <p:cNvPr id="105" name="Rectangle 105"/>
          <p:cNvSpPr/>
          <p:nvPr/>
        </p:nvSpPr>
        <p:spPr>
          <a:xfrm>
            <a:off x="3846224" y="1849777"/>
            <a:ext cx="4397166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Our 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al Health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polic</a:t>
            </a:r>
            <a:r>
              <a:rPr lang="en-US" sz="752" spc="-2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 outlines our provisions </a:t>
            </a:r>
            <a:r>
              <a:rPr lang="en-US" sz="752" spc="-16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 prevent </a:t>
            </a:r>
            <a:r>
              <a:rPr lang="en-US" sz="752" spc="-12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nd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address m</a:t>
            </a:r>
            <a:r>
              <a:rPr lang="en-US" sz="752" spc="-13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ntal heal</a:t>
            </a:r>
            <a:r>
              <a:rPr lang="en-US" sz="752" spc="-16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 issues</a:t>
            </a:r>
            <a:r>
              <a:rPr lang="en-US" sz="752" spc="-15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among our</a:t>
            </a:r>
          </a:p>
          <a:p>
            <a:pPr>
              <a:lnSpc>
                <a:spcPts val="997"/>
              </a:lnSpc>
            </a:pPr>
            <a:r>
              <a:rPr lang="en-US" sz="752" dirty="0">
                <a:latin typeface="Arial"/>
              </a:rPr>
              <a:t>emplo</a:t>
            </a:r>
            <a:r>
              <a:rPr lang="en-US" sz="752" spc="-1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.</a:t>
            </a:r>
          </a:p>
        </p:txBody>
      </p:sp>
      <p:sp>
        <p:nvSpPr>
          <p:cNvPr id="106" name="Rectangle 106"/>
          <p:cNvSpPr/>
          <p:nvPr/>
        </p:nvSpPr>
        <p:spPr>
          <a:xfrm>
            <a:off x="3842094" y="2207224"/>
            <a:ext cx="4376391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ental health is </a:t>
            </a:r>
            <a:r>
              <a:rPr lang="en-US" sz="752" spc="-13" dirty="0">
                <a:latin typeface="Arial"/>
              </a:rPr>
              <a:t>j</a:t>
            </a:r>
            <a:r>
              <a:rPr lang="en-US" sz="752" dirty="0">
                <a:latin typeface="Arial"/>
              </a:rPr>
              <a:t>ust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as im</a:t>
            </a:r>
            <a:r>
              <a:rPr lang="en-US" sz="752" spc="-16" dirty="0">
                <a:latin typeface="Arial"/>
              </a:rPr>
              <a:t>p</a:t>
            </a:r>
            <a:r>
              <a:rPr lang="en-US" sz="752" dirty="0">
                <a:latin typeface="Arial"/>
              </a:rPr>
              <a:t>ortant as physical hea</a:t>
            </a:r>
            <a:r>
              <a:rPr lang="en-US" sz="752" spc="-12" dirty="0">
                <a:latin typeface="Arial"/>
              </a:rPr>
              <a:t>lt</a:t>
            </a:r>
            <a:r>
              <a:rPr lang="en-US" sz="752" dirty="0">
                <a:latin typeface="Arial"/>
              </a:rPr>
              <a:t>h. </a:t>
            </a:r>
            <a:r>
              <a:rPr lang="en-US" sz="752" spc="-16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al illnes</a:t>
            </a:r>
            <a:r>
              <a:rPr lang="en-US" sz="752" spc="-15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may be detrime</a:t>
            </a:r>
            <a:r>
              <a:rPr lang="en-US" sz="752" spc="-11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tal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to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 person,</a:t>
            </a:r>
            <a:r>
              <a:rPr lang="en-US" sz="752" spc="-1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as it</a:t>
            </a:r>
          </a:p>
          <a:p>
            <a:pPr>
              <a:lnSpc>
                <a:spcPts val="981"/>
              </a:lnSpc>
            </a:pPr>
            <a:r>
              <a:rPr lang="en-US" sz="752" dirty="0">
                <a:latin typeface="Arial"/>
              </a:rPr>
              <a:t>impact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happ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nes</a:t>
            </a:r>
            <a:r>
              <a:rPr lang="en-US" sz="752" spc="-15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, p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oductivity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and collaboration.</a:t>
            </a:r>
            <a:r>
              <a:rPr lang="en-US" sz="752" spc="-19" dirty="0">
                <a:latin typeface="Arial"/>
              </a:rPr>
              <a:t> 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ental health is</a:t>
            </a:r>
            <a:r>
              <a:rPr lang="en-US" sz="752" spc="-15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may </a:t>
            </a:r>
            <a:r>
              <a:rPr lang="en-US" sz="752" spc="-12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ffect com</a:t>
            </a:r>
            <a:r>
              <a:rPr lang="en-US" sz="752" spc="-12" dirty="0">
                <a:latin typeface="Arial"/>
              </a:rPr>
              <a:t>p</a:t>
            </a:r>
            <a:r>
              <a:rPr lang="en-US" sz="752" dirty="0">
                <a:latin typeface="Arial"/>
              </a:rPr>
              <a:t>an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es, 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he</a:t>
            </a:r>
          </a:p>
          <a:p>
            <a:pPr>
              <a:lnSpc>
                <a:spcPts val="997"/>
              </a:lnSpc>
            </a:pPr>
            <a:r>
              <a:rPr lang="en-US" sz="752" dirty="0">
                <a:latin typeface="Arial"/>
              </a:rPr>
              <a:t>form </a:t>
            </a:r>
            <a:r>
              <a:rPr lang="en-US" sz="752" spc="-13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f:</a:t>
            </a:r>
          </a:p>
        </p:txBody>
      </p:sp>
      <p:sp>
        <p:nvSpPr>
          <p:cNvPr id="107" name="Rectangle 107"/>
          <p:cNvSpPr/>
          <p:nvPr/>
        </p:nvSpPr>
        <p:spPr>
          <a:xfrm>
            <a:off x="4011080" y="2689364"/>
            <a:ext cx="537711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Turno</a:t>
            </a:r>
            <a:r>
              <a:rPr lang="en-US" sz="752" spc="-16" dirty="0">
                <a:latin typeface="Arial"/>
              </a:rPr>
              <a:t>v</a:t>
            </a:r>
            <a:r>
              <a:rPr lang="en-US" sz="752" dirty="0">
                <a:latin typeface="Arial"/>
              </a:rPr>
              <a:t>er</a:t>
            </a:r>
          </a:p>
        </p:txBody>
      </p:sp>
      <p:sp>
        <p:nvSpPr>
          <p:cNvPr id="108" name="Rectangle 108"/>
          <p:cNvSpPr/>
          <p:nvPr/>
        </p:nvSpPr>
        <p:spPr>
          <a:xfrm>
            <a:off x="4011066" y="2814055"/>
            <a:ext cx="706091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Ab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eeism</a:t>
            </a:r>
          </a:p>
        </p:txBody>
      </p:sp>
      <p:sp>
        <p:nvSpPr>
          <p:cNvPr id="109" name="Rectangle 109"/>
          <p:cNvSpPr/>
          <p:nvPr/>
        </p:nvSpPr>
        <p:spPr>
          <a:xfrm>
            <a:off x="4005005" y="2940824"/>
            <a:ext cx="1399999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Poor emp</a:t>
            </a:r>
            <a:r>
              <a:rPr lang="en-US" sz="752" spc="-17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oyee performance</a:t>
            </a:r>
          </a:p>
        </p:txBody>
      </p:sp>
      <p:sp>
        <p:nvSpPr>
          <p:cNvPr id="110" name="Rectangle 110"/>
          <p:cNvSpPr/>
          <p:nvPr/>
        </p:nvSpPr>
        <p:spPr>
          <a:xfrm>
            <a:off x="4005359" y="3067594"/>
            <a:ext cx="1366593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Emplo</a:t>
            </a:r>
            <a:r>
              <a:rPr lang="en-US" sz="752" spc="-15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</a:t>
            </a:r>
            <a:r>
              <a:rPr lang="en-US" sz="752" spc="212" dirty="0">
                <a:latin typeface="Arial"/>
              </a:rPr>
              <a:t>e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" action="ppaction://noaction"/>
              </a:rPr>
              <a:t>substan</a:t>
            </a:r>
            <a:r>
              <a:rPr lang="en-US" sz="752" u="sng" spc="-12" dirty="0">
                <a:solidFill>
                  <a:srgbClr val="1155CC"/>
                </a:solidFill>
                <a:latin typeface="Arial"/>
                <a:hlinkClick r:id="" action="ppaction://noaction"/>
              </a:rPr>
              <a:t>c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" action="ppaction://noaction"/>
              </a:rPr>
              <a:t>e abuse</a:t>
            </a:r>
          </a:p>
        </p:txBody>
      </p:sp>
      <p:sp>
        <p:nvSpPr>
          <p:cNvPr id="111" name="Rectangle 111"/>
          <p:cNvSpPr/>
          <p:nvPr/>
        </p:nvSpPr>
        <p:spPr>
          <a:xfrm>
            <a:off x="4007091" y="3192284"/>
            <a:ext cx="1169807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Wo</a:t>
            </a:r>
            <a:r>
              <a:rPr lang="en-US" sz="752" spc="-12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k-rel</a:t>
            </a:r>
            <a:r>
              <a:rPr lang="en-US" sz="752" spc="-13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ted acci</a:t>
            </a:r>
            <a:r>
              <a:rPr lang="en-US" sz="752" spc="-12" dirty="0">
                <a:latin typeface="Arial"/>
              </a:rPr>
              <a:t>d</a:t>
            </a:r>
            <a:r>
              <a:rPr lang="en-US" sz="752" dirty="0">
                <a:latin typeface="Arial"/>
              </a:rPr>
              <a:t>ents</a:t>
            </a:r>
          </a:p>
        </p:txBody>
      </p:sp>
      <p:sp>
        <p:nvSpPr>
          <p:cNvPr id="112" name="Rectangle 112"/>
          <p:cNvSpPr/>
          <p:nvPr/>
        </p:nvSpPr>
        <p:spPr>
          <a:xfrm>
            <a:off x="4006948" y="3319054"/>
            <a:ext cx="1650003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Wo</a:t>
            </a:r>
            <a:r>
              <a:rPr lang="en-US" sz="752" spc="-12" dirty="0">
                <a:latin typeface="Arial"/>
              </a:rPr>
              <a:t>r</a:t>
            </a:r>
            <a:r>
              <a:rPr lang="en-US" sz="752" spc="-16" dirty="0">
                <a:latin typeface="Arial"/>
              </a:rPr>
              <a:t>k</a:t>
            </a:r>
            <a:r>
              <a:rPr lang="en-US" sz="752" dirty="0">
                <a:latin typeface="Arial"/>
              </a:rPr>
              <a:t>pla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spc="221" dirty="0">
                <a:latin typeface="Arial"/>
              </a:rPr>
              <a:t>e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vio</a:t>
            </a:r>
            <a:r>
              <a:rPr lang="en-US" sz="752" u="sng" spc="-13" dirty="0">
                <a:solidFill>
                  <a:srgbClr val="1155CC"/>
                </a:solidFill>
                <a:latin typeface="Arial"/>
                <a:hlinkClick r:id="rId5"/>
              </a:rPr>
              <a:t>l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en</a:t>
            </a:r>
            <a:r>
              <a:rPr lang="en-US" sz="752" u="sng" spc="-16" dirty="0">
                <a:solidFill>
                  <a:srgbClr val="1155CC"/>
                </a:solidFill>
                <a:latin typeface="Arial"/>
                <a:hlinkClick r:id="rId5"/>
              </a:rPr>
              <a:t>c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e</a:t>
            </a:r>
            <a:r>
              <a:rPr lang="en-US" sz="752" dirty="0">
                <a:latin typeface="Arial"/>
              </a:rPr>
              <a:t> o</a:t>
            </a:r>
            <a:r>
              <a:rPr lang="en-US" sz="752" spc="192" dirty="0">
                <a:latin typeface="Arial"/>
              </a:rPr>
              <a:t>r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6"/>
              </a:rPr>
              <a:t>ha</a:t>
            </a:r>
            <a:r>
              <a:rPr lang="en-US" sz="752" u="sng" spc="-20" dirty="0">
                <a:solidFill>
                  <a:srgbClr val="1155CC"/>
                </a:solidFill>
                <a:latin typeface="Arial"/>
                <a:hlinkClick r:id="rId6"/>
              </a:rPr>
              <a:t>r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6"/>
              </a:rPr>
              <a:t>assment</a:t>
            </a:r>
          </a:p>
        </p:txBody>
      </p:sp>
      <p:sp>
        <p:nvSpPr>
          <p:cNvPr id="113" name="Rectangle 113"/>
          <p:cNvSpPr/>
          <p:nvPr/>
        </p:nvSpPr>
        <p:spPr>
          <a:xfrm>
            <a:off x="3842584" y="3547652"/>
            <a:ext cx="4339265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W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th this </a:t>
            </a:r>
            <a:r>
              <a:rPr lang="en-US" sz="752" spc="-12" dirty="0">
                <a:latin typeface="Arial"/>
              </a:rPr>
              <a:t>p</a:t>
            </a:r>
            <a:r>
              <a:rPr lang="en-US" sz="752" dirty="0">
                <a:latin typeface="Arial"/>
              </a:rPr>
              <a:t>olicy, we aim to suppor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our emp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oyees and create a </a:t>
            </a:r>
            <a:r>
              <a:rPr lang="en-US" sz="752" spc="-12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eal</a:t>
            </a:r>
            <a:r>
              <a:rPr lang="en-US" sz="752" spc="-16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hy and happy workplace.</a:t>
            </a:r>
            <a:r>
              <a:rPr lang="en-US" sz="752" spc="-25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We </a:t>
            </a:r>
            <a:r>
              <a:rPr lang="en-US" sz="752" spc="-23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ant</a:t>
            </a:r>
          </a:p>
          <a:p>
            <a:pPr>
              <a:lnSpc>
                <a:spcPts val="997"/>
              </a:lnSpc>
            </a:pPr>
            <a:r>
              <a:rPr lang="en-US" sz="752" dirty="0">
                <a:latin typeface="Arial"/>
              </a:rPr>
              <a:t>every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ne to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feel appreciat</a:t>
            </a:r>
            <a:r>
              <a:rPr lang="en-US" sz="752" spc="-13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d and </a:t>
            </a:r>
            <a:r>
              <a:rPr lang="en-US" sz="752" spc="-13" dirty="0">
                <a:latin typeface="Arial"/>
              </a:rPr>
              <a:t>b</a:t>
            </a:r>
            <a:r>
              <a:rPr lang="en-US" sz="752" dirty="0">
                <a:latin typeface="Arial"/>
              </a:rPr>
              <a:t>e t</a:t>
            </a:r>
            <a:r>
              <a:rPr lang="en-US" sz="752" spc="-17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ea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ed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fairly.</a:t>
            </a:r>
          </a:p>
        </p:txBody>
      </p:sp>
      <p:sp>
        <p:nvSpPr>
          <p:cNvPr id="114" name="Rectangle 114"/>
          <p:cNvSpPr/>
          <p:nvPr/>
        </p:nvSpPr>
        <p:spPr>
          <a:xfrm>
            <a:off x="3885889" y="3944150"/>
            <a:ext cx="423193" cy="17863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161" dirty="0">
                <a:latin typeface="Arial"/>
              </a:rPr>
              <a:t>Scope</a:t>
            </a:r>
          </a:p>
        </p:txBody>
      </p:sp>
      <p:sp>
        <p:nvSpPr>
          <p:cNvPr id="115" name="Rectangle 115"/>
          <p:cNvSpPr/>
          <p:nvPr/>
        </p:nvSpPr>
        <p:spPr>
          <a:xfrm>
            <a:off x="3842983" y="4252155"/>
            <a:ext cx="4272836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This policy appli</a:t>
            </a:r>
            <a:r>
              <a:rPr lang="en-US" sz="752" spc="-15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s to all</a:t>
            </a:r>
            <a:r>
              <a:rPr lang="en-US" sz="752" spc="-1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our</a:t>
            </a:r>
            <a:r>
              <a:rPr lang="en-US" sz="752" spc="-17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emp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oyees.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[</a:t>
            </a:r>
            <a:r>
              <a:rPr lang="en-US" sz="752" i="1" dirty="0">
                <a:latin typeface="Arial"/>
              </a:rPr>
              <a:t>HR/ Me</a:t>
            </a:r>
            <a:r>
              <a:rPr lang="en-US" sz="752" i="1" spc="-19" dirty="0">
                <a:latin typeface="Arial"/>
              </a:rPr>
              <a:t>n</a:t>
            </a:r>
            <a:r>
              <a:rPr lang="en-US" sz="752" i="1" dirty="0">
                <a:latin typeface="Arial"/>
              </a:rPr>
              <a:t>tal</a:t>
            </a:r>
            <a:r>
              <a:rPr lang="en-US" sz="752" i="1" spc="-15" dirty="0">
                <a:latin typeface="Arial"/>
              </a:rPr>
              <a:t> </a:t>
            </a:r>
            <a:r>
              <a:rPr lang="en-US" sz="752" i="1" dirty="0">
                <a:latin typeface="Arial"/>
              </a:rPr>
              <a:t>Well</a:t>
            </a:r>
            <a:r>
              <a:rPr lang="en-US" sz="752" i="1" spc="-15" dirty="0">
                <a:latin typeface="Arial"/>
              </a:rPr>
              <a:t>n</a:t>
            </a:r>
            <a:r>
              <a:rPr lang="en-US" sz="752" i="1" dirty="0">
                <a:latin typeface="Arial"/>
              </a:rPr>
              <a:t>ess </a:t>
            </a:r>
            <a:r>
              <a:rPr lang="en-US" sz="752" i="1" spc="-19" dirty="0">
                <a:latin typeface="Arial"/>
              </a:rPr>
              <a:t>C</a:t>
            </a:r>
            <a:r>
              <a:rPr lang="en-US" sz="752" i="1" dirty="0">
                <a:latin typeface="Arial"/>
              </a:rPr>
              <a:t>ommittee</a:t>
            </a:r>
            <a:r>
              <a:rPr lang="en-US" sz="752" dirty="0">
                <a:latin typeface="Arial"/>
              </a:rPr>
              <a:t>] is pri</a:t>
            </a:r>
            <a:r>
              <a:rPr lang="en-US" sz="752" spc="-12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arily responsible </a:t>
            </a:r>
            <a:r>
              <a:rPr lang="en-US" sz="752" spc="-19" dirty="0">
                <a:latin typeface="Arial"/>
              </a:rPr>
              <a:t>f</a:t>
            </a:r>
            <a:r>
              <a:rPr lang="en-US" sz="752" dirty="0">
                <a:latin typeface="Arial"/>
              </a:rPr>
              <a:t>or</a:t>
            </a:r>
          </a:p>
          <a:p>
            <a:pPr>
              <a:lnSpc>
                <a:spcPts val="1015"/>
              </a:lnSpc>
            </a:pPr>
            <a:r>
              <a:rPr lang="en-US" sz="752" dirty="0">
                <a:latin typeface="Arial"/>
              </a:rPr>
              <a:t>communi</a:t>
            </a:r>
            <a:r>
              <a:rPr lang="en-US" sz="752" spc="-19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ati</a:t>
            </a:r>
            <a:r>
              <a:rPr lang="en-US" sz="752" spc="-12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g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his policy and overs</a:t>
            </a:r>
            <a:r>
              <a:rPr lang="en-US" sz="752" spc="-11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eing its i</a:t>
            </a:r>
            <a:r>
              <a:rPr lang="en-US" sz="752" spc="-23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plementation.</a:t>
            </a:r>
          </a:p>
        </p:txBody>
      </p:sp>
      <p:sp>
        <p:nvSpPr>
          <p:cNvPr id="116" name="Rectangle 116"/>
          <p:cNvSpPr/>
          <p:nvPr/>
        </p:nvSpPr>
        <p:spPr>
          <a:xfrm>
            <a:off x="3844320" y="4609603"/>
            <a:ext cx="4376326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Our policy s</a:t>
            </a:r>
            <a:r>
              <a:rPr lang="en-US" sz="752" spc="-15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arts by seek</a:t>
            </a:r>
            <a:r>
              <a:rPr lang="en-US" sz="752" spc="-11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ng 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nput f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om all </a:t>
            </a:r>
            <a:r>
              <a:rPr lang="en-US" sz="752" spc="-17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ta</a:t>
            </a:r>
            <a:r>
              <a:rPr lang="en-US" sz="752" spc="-16" dirty="0">
                <a:latin typeface="Arial"/>
              </a:rPr>
              <a:t>k</a:t>
            </a:r>
            <a:r>
              <a:rPr lang="en-US" sz="752" dirty="0">
                <a:latin typeface="Arial"/>
              </a:rPr>
              <a:t>eho</a:t>
            </a:r>
            <a:r>
              <a:rPr lang="en-US" sz="752" spc="-12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ders.</a:t>
            </a:r>
            <a:r>
              <a:rPr lang="en-US" sz="752" spc="-28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We wi</a:t>
            </a:r>
            <a:r>
              <a:rPr lang="en-US" sz="752" spc="-13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l consult employees</a:t>
            </a:r>
            <a:r>
              <a:rPr lang="en-US" sz="752" spc="-15" dirty="0">
                <a:latin typeface="Arial"/>
              </a:rPr>
              <a:t>,</a:t>
            </a:r>
            <a:r>
              <a:rPr lang="en-US" sz="752" dirty="0">
                <a:latin typeface="Arial"/>
              </a:rPr>
              <a:t> senior manage</a:t>
            </a:r>
            <a:r>
              <a:rPr lang="en-US" sz="752" spc="-11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ent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and menta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 health p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ofessi</a:t>
            </a:r>
            <a:r>
              <a:rPr lang="en-US" sz="752" spc="-19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nals to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de</a:t>
            </a:r>
            <a:r>
              <a:rPr lang="en-US" sz="752" spc="-16" dirty="0">
                <a:latin typeface="Arial"/>
              </a:rPr>
              <a:t>v</a:t>
            </a:r>
            <a:r>
              <a:rPr lang="en-US" sz="752" dirty="0">
                <a:latin typeface="Arial"/>
              </a:rPr>
              <a:t>elop and r</a:t>
            </a:r>
            <a:r>
              <a:rPr lang="en-US" sz="752" spc="-11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vise our policy.</a:t>
            </a:r>
          </a:p>
        </p:txBody>
      </p:sp>
      <p:sp>
        <p:nvSpPr>
          <p:cNvPr id="117" name="Rectangle 117"/>
          <p:cNvSpPr/>
          <p:nvPr/>
        </p:nvSpPr>
        <p:spPr>
          <a:xfrm>
            <a:off x="3912653" y="5006101"/>
            <a:ext cx="1042208" cy="17863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161" dirty="0">
                <a:latin typeface="Arial"/>
              </a:rPr>
              <a:t>Policy elem</a:t>
            </a:r>
            <a:r>
              <a:rPr lang="en-US" sz="1161" spc="-23" dirty="0">
                <a:latin typeface="Arial"/>
              </a:rPr>
              <a:t>e</a:t>
            </a:r>
            <a:r>
              <a:rPr lang="en-US" sz="1161" dirty="0">
                <a:latin typeface="Arial"/>
              </a:rPr>
              <a:t>nts</a:t>
            </a:r>
          </a:p>
        </p:txBody>
      </p:sp>
      <p:sp>
        <p:nvSpPr>
          <p:cNvPr id="118" name="Rectangle 118"/>
          <p:cNvSpPr/>
          <p:nvPr/>
        </p:nvSpPr>
        <p:spPr>
          <a:xfrm>
            <a:off x="3927146" y="5328598"/>
            <a:ext cx="1583447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What are </a:t>
            </a:r>
            <a:r>
              <a:rPr lang="en-US" sz="884" spc="-15" dirty="0">
                <a:latin typeface="Arial"/>
              </a:rPr>
              <a:t>m</a:t>
            </a:r>
            <a:r>
              <a:rPr lang="en-US" sz="884" dirty="0">
                <a:latin typeface="Arial"/>
              </a:rPr>
              <a:t>ental health issues?</a:t>
            </a:r>
          </a:p>
        </p:txBody>
      </p:sp>
      <p:sp>
        <p:nvSpPr>
          <p:cNvPr id="119" name="Rectangle 119"/>
          <p:cNvSpPr/>
          <p:nvPr/>
        </p:nvSpPr>
        <p:spPr>
          <a:xfrm>
            <a:off x="3845431" y="5586348"/>
            <a:ext cx="4226413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ental health is</a:t>
            </a:r>
            <a:r>
              <a:rPr lang="en-US" sz="752" spc="-13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in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he workp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ace ar</a:t>
            </a:r>
            <a:r>
              <a:rPr lang="en-US" sz="752" spc="-13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 any conditions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ha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affect emplo</a:t>
            </a:r>
            <a:r>
              <a:rPr lang="en-US" sz="752" spc="-13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ees’ </a:t>
            </a:r>
            <a:r>
              <a:rPr lang="en-US" sz="752" spc="-13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ta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e </a:t>
            </a:r>
            <a:r>
              <a:rPr lang="en-US" sz="752" spc="-13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f mi</a:t>
            </a:r>
            <a:r>
              <a:rPr lang="en-US" sz="752" spc="-12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d. </a:t>
            </a:r>
            <a:r>
              <a:rPr lang="en-US" sz="752" spc="-13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hese</a:t>
            </a:r>
          </a:p>
          <a:p>
            <a:pPr>
              <a:lnSpc>
                <a:spcPts val="997"/>
              </a:lnSpc>
            </a:pPr>
            <a:r>
              <a:rPr lang="en-US" sz="752" dirty="0">
                <a:latin typeface="Arial"/>
              </a:rPr>
              <a:t>conditions ma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 include mild dep</a:t>
            </a:r>
            <a:r>
              <a:rPr lang="en-US" sz="752" spc="-12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ession, 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tress and se</a:t>
            </a:r>
            <a:r>
              <a:rPr lang="en-US" sz="752" spc="-16" dirty="0">
                <a:latin typeface="Arial"/>
              </a:rPr>
              <a:t>v</a:t>
            </a:r>
            <a:r>
              <a:rPr lang="en-US" sz="752" dirty="0">
                <a:latin typeface="Arial"/>
              </a:rPr>
              <a:t>ere anxiety whic</a:t>
            </a:r>
            <a:r>
              <a:rPr lang="en-US" sz="752" spc="-11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 may 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esul</a:t>
            </a:r>
            <a:r>
              <a:rPr lang="en-US" sz="752" spc="-16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in bur</a:t>
            </a:r>
            <a:r>
              <a:rPr lang="en-US" sz="752" spc="-13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out and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nerv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us breakdowns. </a:t>
            </a:r>
            <a:r>
              <a:rPr lang="en-US" sz="752" spc="-15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ubs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ance abu</a:t>
            </a:r>
            <a:r>
              <a:rPr lang="en-US" sz="752" spc="-13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e may als</a:t>
            </a:r>
            <a:r>
              <a:rPr lang="en-US" sz="752" spc="-11" dirty="0">
                <a:latin typeface="Arial"/>
              </a:rPr>
              <a:t>o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per</a:t>
            </a:r>
            <a:r>
              <a:rPr lang="en-US" sz="752" spc="-13" dirty="0">
                <a:latin typeface="Arial"/>
              </a:rPr>
              <a:t>p</a:t>
            </a:r>
            <a:r>
              <a:rPr lang="en-US" sz="752" dirty="0">
                <a:latin typeface="Arial"/>
              </a:rPr>
              <a:t>etuate mental health is</a:t>
            </a:r>
            <a:r>
              <a:rPr lang="en-US" sz="752" spc="-13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.</a:t>
            </a:r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CCD182A5-1B1F-409B-AA0D-9E54794ADB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043051" y="6502574"/>
            <a:ext cx="191104" cy="123111"/>
          </a:xfrm>
        </p:spPr>
        <p:txBody>
          <a:bodyPr/>
          <a:lstStyle/>
          <a:p>
            <a:fld id="{1A405E7D-94DA-49BD-BCA1-24437756CCF6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1083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10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2347" y="309652"/>
            <a:ext cx="4407823" cy="386541"/>
          </a:xfrm>
          <a:prstGeom prst="rect">
            <a:avLst/>
          </a:prstGeom>
          <a:noFill/>
        </p:spPr>
      </p:pic>
      <p:sp>
        <p:nvSpPr>
          <p:cNvPr id="121" name="Rectangle 121"/>
          <p:cNvSpPr/>
          <p:nvPr/>
        </p:nvSpPr>
        <p:spPr>
          <a:xfrm>
            <a:off x="4389651" y="6412454"/>
            <a:ext cx="3387081" cy="10573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687" i="1" spc="-11" dirty="0">
                <a:latin typeface="Arial"/>
              </a:rPr>
              <a:t>I</a:t>
            </a:r>
            <a:r>
              <a:rPr lang="en-US" sz="687" i="1" dirty="0">
                <a:latin typeface="Arial"/>
              </a:rPr>
              <a:t>mprov</a:t>
            </a:r>
            <a:r>
              <a:rPr lang="en-US" sz="687" i="1" spc="-12" dirty="0">
                <a:latin typeface="Arial"/>
              </a:rPr>
              <a:t>e</a:t>
            </a:r>
            <a:r>
              <a:rPr lang="en-US" sz="687" i="1" dirty="0">
                <a:latin typeface="Arial"/>
              </a:rPr>
              <a:t> your hir</a:t>
            </a:r>
            <a:r>
              <a:rPr lang="en-US" sz="687" i="1" spc="-12" dirty="0">
                <a:latin typeface="Arial"/>
              </a:rPr>
              <a:t>i</a:t>
            </a:r>
            <a:r>
              <a:rPr lang="en-US" sz="687" i="1" dirty="0">
                <a:latin typeface="Arial"/>
              </a:rPr>
              <a:t>ng with Worka</a:t>
            </a:r>
            <a:r>
              <a:rPr lang="en-US" sz="687" i="1" spc="-13" dirty="0">
                <a:latin typeface="Arial"/>
              </a:rPr>
              <a:t>b</a:t>
            </a:r>
            <a:r>
              <a:rPr lang="en-US" sz="687" i="1" dirty="0">
                <a:latin typeface="Arial"/>
              </a:rPr>
              <a:t>l</a:t>
            </a:r>
            <a:r>
              <a:rPr lang="en-US" sz="687" i="1" spc="-11" dirty="0">
                <a:latin typeface="Arial"/>
              </a:rPr>
              <a:t>e</a:t>
            </a:r>
            <a:r>
              <a:rPr lang="en-US" sz="687" i="1" dirty="0">
                <a:latin typeface="Arial"/>
              </a:rPr>
              <a:t> - ge</a:t>
            </a:r>
            <a:r>
              <a:rPr lang="en-US" sz="687" i="1" spc="-20" dirty="0">
                <a:latin typeface="Arial"/>
              </a:rPr>
              <a:t>t</a:t>
            </a:r>
            <a:r>
              <a:rPr lang="en-US" sz="687" i="1" dirty="0">
                <a:latin typeface="Arial"/>
              </a:rPr>
              <a:t> sta</a:t>
            </a:r>
            <a:r>
              <a:rPr lang="en-US" sz="687" i="1" spc="-21" dirty="0">
                <a:latin typeface="Arial"/>
              </a:rPr>
              <a:t>r</a:t>
            </a:r>
            <a:r>
              <a:rPr lang="en-US" sz="687" i="1" dirty="0">
                <a:latin typeface="Arial"/>
              </a:rPr>
              <a:t>ted</a:t>
            </a:r>
            <a:r>
              <a:rPr lang="en-US" sz="687" i="1" spc="-15" dirty="0">
                <a:latin typeface="Arial"/>
              </a:rPr>
              <a:t> </a:t>
            </a:r>
            <a:r>
              <a:rPr lang="en-US" sz="687" i="1" dirty="0">
                <a:latin typeface="Arial"/>
              </a:rPr>
              <a:t>with </a:t>
            </a:r>
            <a:r>
              <a:rPr lang="en-US" sz="687" i="1" spc="176" dirty="0">
                <a:latin typeface="Arial"/>
              </a:rPr>
              <a:t>a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3"/>
              </a:rPr>
              <a:t>p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roduc</a:t>
            </a:r>
            <a:r>
              <a:rPr lang="en-US" sz="687" i="1" u="sng" spc="-20" dirty="0">
                <a:solidFill>
                  <a:srgbClr val="3C8373"/>
                </a:solidFill>
                <a:latin typeface="Arial"/>
                <a:hlinkClick r:id="rId3"/>
              </a:rPr>
              <a:t>t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 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3"/>
              </a:rPr>
              <a:t>t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our</a:t>
            </a:r>
            <a:r>
              <a:rPr lang="en-US" sz="687" i="1" dirty="0">
                <a:latin typeface="Arial"/>
              </a:rPr>
              <a:t> o</a:t>
            </a:r>
            <a:r>
              <a:rPr lang="en-US" sz="687" i="1" spc="-15" dirty="0">
                <a:latin typeface="Arial"/>
              </a:rPr>
              <a:t>r</a:t>
            </a:r>
            <a:r>
              <a:rPr lang="en-US" sz="687" i="1" dirty="0">
                <a:latin typeface="Arial"/>
              </a:rPr>
              <a:t> </a:t>
            </a:r>
            <a:r>
              <a:rPr lang="en-US" sz="687" i="1" spc="196" dirty="0">
                <a:latin typeface="Arial"/>
              </a:rPr>
              <a:t>a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1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4"/>
              </a:rPr>
              <a:t>5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-day fre</a:t>
            </a:r>
            <a:r>
              <a:rPr lang="en-US" sz="687" i="1" u="sng" spc="-12" dirty="0">
                <a:solidFill>
                  <a:srgbClr val="3C8373"/>
                </a:solidFill>
                <a:latin typeface="Arial"/>
                <a:hlinkClick r:id="rId4"/>
              </a:rPr>
              <a:t>e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 t</a:t>
            </a:r>
            <a:r>
              <a:rPr lang="en-US" sz="687" i="1" u="sng" spc="-15" dirty="0">
                <a:solidFill>
                  <a:srgbClr val="3C8373"/>
                </a:solidFill>
                <a:latin typeface="Arial"/>
                <a:hlinkClick r:id="rId4"/>
              </a:rPr>
              <a:t>r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ial</a:t>
            </a:r>
            <a:r>
              <a:rPr lang="en-US" sz="687" i="1" dirty="0">
                <a:latin typeface="Arial"/>
              </a:rPr>
              <a:t>.</a:t>
            </a:r>
          </a:p>
        </p:txBody>
      </p:sp>
      <p:sp>
        <p:nvSpPr>
          <p:cNvPr id="122" name="Rectangle 122"/>
          <p:cNvSpPr/>
          <p:nvPr/>
        </p:nvSpPr>
        <p:spPr>
          <a:xfrm>
            <a:off x="3846397" y="690151"/>
            <a:ext cx="4249368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ental health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prob</a:t>
            </a:r>
            <a:r>
              <a:rPr lang="en-US" sz="752" spc="-12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ems man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fest i</a:t>
            </a:r>
            <a:r>
              <a:rPr lang="en-US" sz="752" spc="-12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 d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ffer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nt </a:t>
            </a:r>
            <a:r>
              <a:rPr lang="en-US" sz="752" spc="-15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ays. So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 e</a:t>
            </a:r>
            <a:r>
              <a:rPr lang="en-US" sz="752" spc="-12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plo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ees </a:t>
            </a:r>
            <a:r>
              <a:rPr lang="en-US" sz="752" spc="-16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ay 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uffer with no physi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al side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effects</a:t>
            </a:r>
            <a:r>
              <a:rPr lang="en-US" sz="752" spc="-12" dirty="0">
                <a:latin typeface="Arial"/>
              </a:rPr>
              <a:t>,</a:t>
            </a:r>
            <a:r>
              <a:rPr lang="en-US" sz="752" dirty="0">
                <a:latin typeface="Arial"/>
              </a:rPr>
              <a:t> while others </a:t>
            </a:r>
            <a:r>
              <a:rPr lang="en-US" sz="752" spc="-12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ay ex</a:t>
            </a:r>
            <a:r>
              <a:rPr lang="en-US" sz="752" spc="-16" dirty="0">
                <a:latin typeface="Arial"/>
              </a:rPr>
              <a:t>p</a:t>
            </a:r>
            <a:r>
              <a:rPr lang="en-US" sz="752" dirty="0">
                <a:latin typeface="Arial"/>
              </a:rPr>
              <a:t>erien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e physi</a:t>
            </a:r>
            <a:r>
              <a:rPr lang="en-US" sz="752" spc="-17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al symptoms </a:t>
            </a:r>
            <a:r>
              <a:rPr lang="en-US" sz="752" spc="-11" dirty="0">
                <a:latin typeface="Arial"/>
              </a:rPr>
              <a:t>(</a:t>
            </a:r>
            <a:r>
              <a:rPr lang="en-US" sz="752" dirty="0">
                <a:latin typeface="Arial"/>
              </a:rPr>
              <a:t>e.g. inc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ea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ed blood p</a:t>
            </a:r>
            <a:r>
              <a:rPr lang="en-US" sz="752" spc="-12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essur</a:t>
            </a:r>
            <a:r>
              <a:rPr lang="en-US" sz="752" spc="-13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, lethargy,</a:t>
            </a:r>
          </a:p>
          <a:p>
            <a:pPr>
              <a:lnSpc>
                <a:spcPts val="981"/>
              </a:lnSpc>
            </a:pPr>
            <a:r>
              <a:rPr lang="en-US" sz="752" dirty="0">
                <a:latin typeface="Arial"/>
              </a:rPr>
              <a:t>changes in eating h</a:t>
            </a:r>
            <a:r>
              <a:rPr lang="en-US" sz="752" spc="-11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bits.)</a:t>
            </a:r>
          </a:p>
        </p:txBody>
      </p:sp>
      <p:sp>
        <p:nvSpPr>
          <p:cNvPr id="123" name="Rectangle 123"/>
          <p:cNvSpPr/>
          <p:nvPr/>
        </p:nvSpPr>
        <p:spPr>
          <a:xfrm>
            <a:off x="3925348" y="1170212"/>
            <a:ext cx="1679691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Factor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that</a:t>
            </a:r>
            <a:r>
              <a:rPr lang="en-US" sz="752" spc="-11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cause </a:t>
            </a:r>
            <a:r>
              <a:rPr lang="en-US" sz="752" spc="-11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ental hea</a:t>
            </a:r>
            <a:r>
              <a:rPr lang="en-US" sz="752" spc="-13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th </a:t>
            </a:r>
            <a:r>
              <a:rPr lang="en-US" sz="752" spc="-13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s</a:t>
            </a:r>
            <a:r>
              <a:rPr lang="en-US" sz="752" spc="-17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ues</a:t>
            </a:r>
          </a:p>
        </p:txBody>
      </p:sp>
      <p:sp>
        <p:nvSpPr>
          <p:cNvPr id="124" name="Rectangle 124"/>
          <p:cNvSpPr/>
          <p:nvPr/>
        </p:nvSpPr>
        <p:spPr>
          <a:xfrm>
            <a:off x="3843609" y="1400889"/>
            <a:ext cx="4269182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Emplo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5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may experience </a:t>
            </a:r>
            <a:r>
              <a:rPr lang="en-US" sz="752" spc="-13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al health is</a:t>
            </a:r>
            <a:r>
              <a:rPr lang="en-US" sz="752" spc="-19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ues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for various reasons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that an employer </a:t>
            </a:r>
            <a:r>
              <a:rPr lang="en-US" sz="752" spc="-11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annot cont</a:t>
            </a:r>
            <a:r>
              <a:rPr lang="en-US" sz="752" spc="-11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ol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(e.g</a:t>
            </a:r>
            <a:r>
              <a:rPr lang="en-US" sz="752" spc="-12" dirty="0">
                <a:latin typeface="Arial"/>
              </a:rPr>
              <a:t>.</a:t>
            </a:r>
            <a:r>
              <a:rPr lang="en-US" sz="752" dirty="0">
                <a:latin typeface="Arial"/>
              </a:rPr>
              <a:t> heredi</a:t>
            </a:r>
            <a:r>
              <a:rPr lang="en-US" sz="752" spc="-16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ary, family </a:t>
            </a:r>
            <a:r>
              <a:rPr lang="en-US" sz="752" spc="-15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onflict</a:t>
            </a:r>
            <a:r>
              <a:rPr lang="en-US" sz="752" spc="-17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, general health.) </a:t>
            </a:r>
            <a:r>
              <a:rPr lang="en-US" sz="752" spc="-15" dirty="0">
                <a:latin typeface="Arial"/>
              </a:rPr>
              <a:t>B</a:t>
            </a:r>
            <a:r>
              <a:rPr lang="en-US" sz="752" dirty="0">
                <a:latin typeface="Arial"/>
              </a:rPr>
              <a:t>ut, t</a:t>
            </a:r>
            <a:r>
              <a:rPr lang="en-US" sz="752" spc="-13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ere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are also </a:t>
            </a:r>
            <a:r>
              <a:rPr lang="en-US" sz="752" spc="-15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ork-related reasons</a:t>
            </a:r>
            <a:r>
              <a:rPr lang="en-US" sz="752" spc="-20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for mental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health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problems, 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ncluding:</a:t>
            </a:r>
          </a:p>
        </p:txBody>
      </p:sp>
      <p:sp>
        <p:nvSpPr>
          <p:cNvPr id="125" name="Rectangle 125"/>
          <p:cNvSpPr/>
          <p:nvPr/>
        </p:nvSpPr>
        <p:spPr>
          <a:xfrm>
            <a:off x="4008439" y="1885107"/>
            <a:ext cx="765018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Job 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nse</a:t>
            </a:r>
            <a:r>
              <a:rPr lang="en-US" sz="752" spc="-15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urity.</a:t>
            </a:r>
          </a:p>
        </p:txBody>
      </p:sp>
      <p:sp>
        <p:nvSpPr>
          <p:cNvPr id="126" name="Rectangle 126"/>
          <p:cNvSpPr/>
          <p:nvPr/>
        </p:nvSpPr>
        <p:spPr>
          <a:xfrm>
            <a:off x="4007161" y="2009799"/>
            <a:ext cx="1046184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Excessi</a:t>
            </a:r>
            <a:r>
              <a:rPr lang="en-US" sz="752" spc="-17" dirty="0">
                <a:latin typeface="Arial"/>
              </a:rPr>
              <a:t>v</a:t>
            </a:r>
            <a:r>
              <a:rPr lang="en-US" sz="752" dirty="0">
                <a:latin typeface="Arial"/>
              </a:rPr>
              <a:t>e p</a:t>
            </a:r>
            <a:r>
              <a:rPr lang="en-US" sz="752" spc="-13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essu</a:t>
            </a:r>
            <a:r>
              <a:rPr lang="en-US" sz="752" spc="-21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e.</a:t>
            </a:r>
          </a:p>
        </p:txBody>
      </p:sp>
      <p:sp>
        <p:nvSpPr>
          <p:cNvPr id="127" name="Rectangle 127"/>
          <p:cNvSpPr/>
          <p:nvPr/>
        </p:nvSpPr>
        <p:spPr>
          <a:xfrm>
            <a:off x="4010227" y="2136568"/>
            <a:ext cx="1051313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Wo</a:t>
            </a:r>
            <a:r>
              <a:rPr lang="en-US" sz="752" spc="-12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k-l</a:t>
            </a:r>
            <a:r>
              <a:rPr lang="en-US" sz="752" spc="-27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fe i</a:t>
            </a:r>
            <a:r>
              <a:rPr lang="en-US" sz="752" spc="-12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ba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an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e.</a:t>
            </a:r>
          </a:p>
        </p:txBody>
      </p:sp>
      <p:sp>
        <p:nvSpPr>
          <p:cNvPr id="128" name="Rectangle 128"/>
          <p:cNvSpPr/>
          <p:nvPr/>
        </p:nvSpPr>
        <p:spPr>
          <a:xfrm>
            <a:off x="4005859" y="2261258"/>
            <a:ext cx="1076961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Lack</a:t>
            </a:r>
            <a:r>
              <a:rPr lang="en-US" sz="752" spc="-11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of appreciation.</a:t>
            </a:r>
          </a:p>
        </p:txBody>
      </p:sp>
      <p:sp>
        <p:nvSpPr>
          <p:cNvPr id="129" name="Rectangle 129"/>
          <p:cNvSpPr/>
          <p:nvPr/>
        </p:nvSpPr>
        <p:spPr>
          <a:xfrm>
            <a:off x="4003491" y="2388028"/>
            <a:ext cx="1422441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Hostile </a:t>
            </a:r>
            <a:r>
              <a:rPr lang="en-US" sz="752" spc="-15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orkpla</a:t>
            </a:r>
            <a:r>
              <a:rPr lang="en-US" sz="752" spc="-11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e 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onditions.</a:t>
            </a:r>
          </a:p>
        </p:txBody>
      </p:sp>
      <p:sp>
        <p:nvSpPr>
          <p:cNvPr id="130" name="Rectangle 130"/>
          <p:cNvSpPr/>
          <p:nvPr/>
        </p:nvSpPr>
        <p:spPr>
          <a:xfrm>
            <a:off x="4002448" y="2514796"/>
            <a:ext cx="1500026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Unsati</a:t>
            </a:r>
            <a:r>
              <a:rPr lang="en-US" sz="752" spc="-13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fac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ory job or workl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ad.</a:t>
            </a:r>
          </a:p>
        </p:txBody>
      </p:sp>
      <p:sp>
        <p:nvSpPr>
          <p:cNvPr id="131" name="Rectangle 131"/>
          <p:cNvSpPr/>
          <p:nvPr/>
        </p:nvSpPr>
        <p:spPr>
          <a:xfrm>
            <a:off x="3998918" y="2639488"/>
            <a:ext cx="2500043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Unpl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asant </a:t>
            </a:r>
            <a:r>
              <a:rPr lang="en-US" sz="752" spc="-17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elat</a:t>
            </a:r>
            <a:r>
              <a:rPr lang="en-US" sz="752" spc="-15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on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hips wi</a:t>
            </a:r>
            <a:r>
              <a:rPr lang="en-US" sz="752" spc="-13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 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olleagues or managers.</a:t>
            </a:r>
          </a:p>
        </p:txBody>
      </p:sp>
      <p:sp>
        <p:nvSpPr>
          <p:cNvPr id="132" name="Rectangle 132"/>
          <p:cNvSpPr/>
          <p:nvPr/>
        </p:nvSpPr>
        <p:spPr>
          <a:xfrm>
            <a:off x="3842865" y="2870164"/>
            <a:ext cx="4163256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To e</a:t>
            </a:r>
            <a:r>
              <a:rPr lang="en-US" sz="752" spc="-16" dirty="0">
                <a:latin typeface="Arial"/>
              </a:rPr>
              <a:t>v</a:t>
            </a:r>
            <a:r>
              <a:rPr lang="en-US" sz="752" dirty="0">
                <a:latin typeface="Arial"/>
              </a:rPr>
              <a:t>ery extent possibl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, our co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pany’s leaders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</a:t>
            </a:r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m to recogniz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 and address cases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of </a:t>
            </a:r>
            <a:r>
              <a:rPr lang="en-US" sz="752" spc="-15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orkpla</a:t>
            </a:r>
            <a:r>
              <a:rPr lang="en-US" sz="752" spc="-11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e</a:t>
            </a:r>
          </a:p>
          <a:p>
            <a:pPr>
              <a:lnSpc>
                <a:spcPts val="981"/>
              </a:lnSpc>
            </a:pPr>
            <a:r>
              <a:rPr lang="en-US" sz="752" dirty="0">
                <a:latin typeface="Arial"/>
              </a:rPr>
              <a:t>pressu</a:t>
            </a:r>
            <a:r>
              <a:rPr lang="en-US" sz="752" spc="-12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es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hat contribu</a:t>
            </a:r>
            <a:r>
              <a:rPr lang="en-US" sz="752" spc="-11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e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 m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ntal health is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ues.</a:t>
            </a:r>
          </a:p>
        </p:txBody>
      </p:sp>
      <p:sp>
        <p:nvSpPr>
          <p:cNvPr id="133" name="Rectangle 133"/>
          <p:cNvSpPr/>
          <p:nvPr/>
        </p:nvSpPr>
        <p:spPr>
          <a:xfrm>
            <a:off x="3913552" y="3237947"/>
            <a:ext cx="879215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Co</a:t>
            </a:r>
            <a:r>
              <a:rPr lang="en-US" sz="884" spc="-13" dirty="0">
                <a:latin typeface="Arial"/>
              </a:rPr>
              <a:t>m</a:t>
            </a:r>
            <a:r>
              <a:rPr lang="en-US" sz="884" dirty="0">
                <a:latin typeface="Arial"/>
              </a:rPr>
              <a:t>pan</a:t>
            </a:r>
            <a:r>
              <a:rPr lang="en-US" sz="884" spc="-16" dirty="0">
                <a:latin typeface="Arial"/>
              </a:rPr>
              <a:t>y</a:t>
            </a:r>
            <a:r>
              <a:rPr lang="en-US" sz="884" dirty="0">
                <a:latin typeface="Arial"/>
              </a:rPr>
              <a:t> </a:t>
            </a:r>
            <a:r>
              <a:rPr lang="en-US" sz="884" spc="-15" dirty="0">
                <a:latin typeface="Arial"/>
              </a:rPr>
              <a:t>A</a:t>
            </a:r>
            <a:r>
              <a:rPr lang="en-US" sz="884" dirty="0">
                <a:latin typeface="Arial"/>
              </a:rPr>
              <a:t>ctions</a:t>
            </a:r>
          </a:p>
        </p:txBody>
      </p:sp>
      <p:sp>
        <p:nvSpPr>
          <p:cNvPr id="134" name="Rectangle 134"/>
          <p:cNvSpPr/>
          <p:nvPr/>
        </p:nvSpPr>
        <p:spPr>
          <a:xfrm>
            <a:off x="3873230" y="3495699"/>
            <a:ext cx="457369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We</a:t>
            </a:r>
            <a:r>
              <a:rPr lang="en-US" sz="752" spc="-21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aim to:</a:t>
            </a:r>
          </a:p>
        </p:txBody>
      </p:sp>
      <p:sp>
        <p:nvSpPr>
          <p:cNvPr id="135" name="Rectangle 135"/>
          <p:cNvSpPr/>
          <p:nvPr/>
        </p:nvSpPr>
        <p:spPr>
          <a:xfrm>
            <a:off x="4003395" y="3726376"/>
            <a:ext cx="1451551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Treat </a:t>
            </a:r>
            <a:r>
              <a:rPr lang="en-US" sz="752" spc="-16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al illness 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eriously.</a:t>
            </a:r>
          </a:p>
        </p:txBody>
      </p:sp>
      <p:sp>
        <p:nvSpPr>
          <p:cNvPr id="136" name="Rectangle 136"/>
          <p:cNvSpPr/>
          <p:nvPr/>
        </p:nvSpPr>
        <p:spPr>
          <a:xfrm>
            <a:off x="3998899" y="3851068"/>
            <a:ext cx="2063257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dent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f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 issues p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oa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tively and resolve t</a:t>
            </a:r>
            <a:r>
              <a:rPr lang="en-US" sz="752" spc="-12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em.</a:t>
            </a:r>
          </a:p>
        </p:txBody>
      </p:sp>
      <p:sp>
        <p:nvSpPr>
          <p:cNvPr id="137" name="Rectangle 137"/>
          <p:cNvSpPr/>
          <p:nvPr/>
        </p:nvSpPr>
        <p:spPr>
          <a:xfrm>
            <a:off x="3998512" y="3977836"/>
            <a:ext cx="2464457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Support e</a:t>
            </a:r>
            <a:r>
              <a:rPr lang="en-US" sz="752" spc="-19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plo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ees </a:t>
            </a:r>
            <a:r>
              <a:rPr lang="en-US" sz="752" spc="-13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ho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face </a:t>
            </a:r>
            <a:r>
              <a:rPr lang="en-US" sz="752" spc="-16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al health probl</a:t>
            </a:r>
            <a:r>
              <a:rPr lang="en-US" sz="752" spc="-15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ms.</a:t>
            </a:r>
          </a:p>
        </p:txBody>
      </p:sp>
      <p:sp>
        <p:nvSpPr>
          <p:cNvPr id="138" name="Rectangle 138"/>
          <p:cNvSpPr/>
          <p:nvPr/>
        </p:nvSpPr>
        <p:spPr>
          <a:xfrm>
            <a:off x="3988962" y="4102528"/>
            <a:ext cx="3996287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Create p</a:t>
            </a:r>
            <a:r>
              <a:rPr lang="en-US" sz="752" spc="-16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ea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an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workp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aces in 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ollaborati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 with</a:t>
            </a:r>
            <a:r>
              <a:rPr lang="en-US" sz="752" spc="-2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managers, e</a:t>
            </a:r>
            <a:r>
              <a:rPr lang="en-US" sz="752" spc="-17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plo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ees</a:t>
            </a:r>
            <a:r>
              <a:rPr lang="en-US" sz="752" spc="-12" dirty="0">
                <a:latin typeface="Arial"/>
              </a:rPr>
              <a:t>,</a:t>
            </a:r>
            <a:r>
              <a:rPr lang="en-US" sz="752" dirty="0">
                <a:latin typeface="Arial"/>
              </a:rPr>
              <a:t> unions and health</a:t>
            </a:r>
          </a:p>
        </p:txBody>
      </p:sp>
      <p:sp>
        <p:nvSpPr>
          <p:cNvPr id="139" name="Rectangle 139"/>
          <p:cNvSpPr/>
          <p:nvPr/>
        </p:nvSpPr>
        <p:spPr>
          <a:xfrm>
            <a:off x="4184802" y="4229296"/>
            <a:ext cx="341440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experts.</a:t>
            </a:r>
          </a:p>
        </p:txBody>
      </p:sp>
      <p:sp>
        <p:nvSpPr>
          <p:cNvPr id="140" name="Rectangle 140"/>
          <p:cNvSpPr/>
          <p:nvPr/>
        </p:nvSpPr>
        <p:spPr>
          <a:xfrm>
            <a:off x="3906378" y="4472387"/>
            <a:ext cx="799899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Internal Policies</a:t>
            </a:r>
          </a:p>
        </p:txBody>
      </p:sp>
      <p:sp>
        <p:nvSpPr>
          <p:cNvPr id="141" name="Rectangle 141"/>
          <p:cNvSpPr/>
          <p:nvPr/>
        </p:nvSpPr>
        <p:spPr>
          <a:xfrm>
            <a:off x="3853709" y="4728060"/>
            <a:ext cx="2761782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As a way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to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prevent e</a:t>
            </a:r>
            <a:r>
              <a:rPr lang="en-US" sz="752" spc="-11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plo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distres</a:t>
            </a:r>
            <a:r>
              <a:rPr lang="en-US" sz="752" spc="-15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, we wil</a:t>
            </a:r>
            <a:r>
              <a:rPr lang="en-US" sz="752" spc="-11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 se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up </a:t>
            </a:r>
            <a:r>
              <a:rPr lang="en-US" sz="752" spc="-13" dirty="0">
                <a:latin typeface="Arial"/>
              </a:rPr>
              <a:t>p</a:t>
            </a:r>
            <a:r>
              <a:rPr lang="en-US" sz="752" dirty="0">
                <a:latin typeface="Arial"/>
              </a:rPr>
              <a:t>olicies for:</a:t>
            </a:r>
          </a:p>
        </p:txBody>
      </p:sp>
      <p:sp>
        <p:nvSpPr>
          <p:cNvPr id="142" name="Rectangle 142"/>
          <p:cNvSpPr/>
          <p:nvPr/>
        </p:nvSpPr>
        <p:spPr>
          <a:xfrm>
            <a:off x="4010299" y="4958739"/>
            <a:ext cx="763479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773" dirty="0">
                <a:latin typeface="Arial"/>
              </a:rPr>
              <a:t>●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Anti-re</a:t>
            </a:r>
            <a:r>
              <a:rPr lang="en-US" sz="752" u="sng" spc="-13" dirty="0">
                <a:solidFill>
                  <a:srgbClr val="1155CC"/>
                </a:solidFill>
                <a:latin typeface="Arial"/>
              </a:rPr>
              <a:t>t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aliat</a:t>
            </a:r>
            <a:r>
              <a:rPr lang="en-US" sz="752" u="sng" spc="-19" dirty="0">
                <a:solidFill>
                  <a:srgbClr val="1155CC"/>
                </a:solidFill>
                <a:latin typeface="Arial"/>
              </a:rPr>
              <a:t>i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on</a:t>
            </a:r>
          </a:p>
        </p:txBody>
      </p:sp>
      <p:sp>
        <p:nvSpPr>
          <p:cNvPr id="143" name="Rectangle 143"/>
          <p:cNvSpPr/>
          <p:nvPr/>
        </p:nvSpPr>
        <p:spPr>
          <a:xfrm>
            <a:off x="4007633" y="5085508"/>
            <a:ext cx="935641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Anti-discrim</a:t>
            </a:r>
            <a:r>
              <a:rPr lang="en-US" sz="752" spc="-13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nation</a:t>
            </a:r>
          </a:p>
        </p:txBody>
      </p:sp>
      <p:sp>
        <p:nvSpPr>
          <p:cNvPr id="144" name="Rectangle 144"/>
          <p:cNvSpPr/>
          <p:nvPr/>
        </p:nvSpPr>
        <p:spPr>
          <a:xfrm>
            <a:off x="4010230" y="5210199"/>
            <a:ext cx="1014508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Wo</a:t>
            </a:r>
            <a:r>
              <a:rPr lang="en-US" sz="752" spc="-12" dirty="0">
                <a:latin typeface="Arial"/>
              </a:rPr>
              <a:t>r</a:t>
            </a:r>
            <a:r>
              <a:rPr lang="en-US" sz="752" spc="-16" dirty="0">
                <a:latin typeface="Arial"/>
              </a:rPr>
              <a:t>k</a:t>
            </a:r>
            <a:r>
              <a:rPr lang="en-US" sz="752" dirty="0">
                <a:latin typeface="Arial"/>
              </a:rPr>
              <a:t>pla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e vio</a:t>
            </a:r>
            <a:r>
              <a:rPr lang="en-US" sz="752" spc="-13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e</a:t>
            </a:r>
          </a:p>
        </p:txBody>
      </p:sp>
      <p:sp>
        <p:nvSpPr>
          <p:cNvPr id="145" name="Rectangle 145"/>
          <p:cNvSpPr/>
          <p:nvPr/>
        </p:nvSpPr>
        <p:spPr>
          <a:xfrm>
            <a:off x="4008224" y="5336968"/>
            <a:ext cx="1093826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Open </a:t>
            </a:r>
            <a:r>
              <a:rPr lang="en-US" sz="752" spc="-12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ommuni</a:t>
            </a:r>
            <a:r>
              <a:rPr lang="en-US" sz="752" spc="-19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ati</a:t>
            </a:r>
            <a:r>
              <a:rPr lang="en-US" sz="752" spc="-11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</a:t>
            </a:r>
          </a:p>
        </p:txBody>
      </p:sp>
      <p:sp>
        <p:nvSpPr>
          <p:cNvPr id="146" name="Rectangle 146"/>
          <p:cNvSpPr/>
          <p:nvPr/>
        </p:nvSpPr>
        <p:spPr>
          <a:xfrm>
            <a:off x="4001087" y="5463735"/>
            <a:ext cx="1916871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773" dirty="0">
                <a:latin typeface="Arial"/>
              </a:rPr>
              <a:t>●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Wo</a:t>
            </a:r>
            <a:r>
              <a:rPr lang="en-US" sz="752" u="sng" spc="-13" dirty="0">
                <a:solidFill>
                  <a:srgbClr val="1155CC"/>
                </a:solidFill>
                <a:latin typeface="Arial"/>
                <a:hlinkClick r:id="rId5"/>
              </a:rPr>
              <a:t>r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k</a:t>
            </a:r>
            <a:r>
              <a:rPr lang="en-US" sz="752" u="sng" spc="-12" dirty="0">
                <a:solidFill>
                  <a:srgbClr val="1155CC"/>
                </a:solidFill>
                <a:latin typeface="Arial"/>
                <a:hlinkClick r:id="rId5"/>
              </a:rPr>
              <a:t> 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f</a:t>
            </a:r>
            <a:r>
              <a:rPr lang="en-US" sz="752" u="sng" spc="-20" dirty="0">
                <a:solidFill>
                  <a:srgbClr val="1155CC"/>
                </a:solidFill>
                <a:latin typeface="Arial"/>
                <a:hlinkClick r:id="rId5"/>
              </a:rPr>
              <a:t>r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om home</a:t>
            </a:r>
            <a:r>
              <a:rPr lang="en-US" sz="752" spc="216" dirty="0">
                <a:latin typeface="Arial"/>
              </a:rPr>
              <a:t>/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6"/>
              </a:rPr>
              <a:t>Flex</a:t>
            </a:r>
            <a:r>
              <a:rPr lang="en-US" sz="752" u="sng" spc="-16" dirty="0">
                <a:solidFill>
                  <a:srgbClr val="1155CC"/>
                </a:solidFill>
                <a:latin typeface="Arial"/>
                <a:hlinkClick r:id="rId6"/>
              </a:rPr>
              <a:t>i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6"/>
              </a:rPr>
              <a:t>ble</a:t>
            </a:r>
            <a:r>
              <a:rPr lang="en-US" sz="752" u="sng" spc="-12" dirty="0">
                <a:solidFill>
                  <a:srgbClr val="1155CC"/>
                </a:solidFill>
                <a:latin typeface="Arial"/>
                <a:hlinkClick r:id="rId6"/>
              </a:rPr>
              <a:t> 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6"/>
              </a:rPr>
              <a:t>hours</a:t>
            </a:r>
          </a:p>
          <a:p>
            <a:pPr>
              <a:lnSpc>
                <a:spcPts val="981"/>
              </a:lnSpc>
            </a:pPr>
            <a:r>
              <a:rPr lang="en-US" sz="752" spc="773" dirty="0">
                <a:latin typeface="Arial"/>
              </a:rPr>
              <a:t>●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7"/>
              </a:rPr>
              <a:t>Par</a:t>
            </a:r>
            <a:r>
              <a:rPr lang="en-US" sz="752" u="sng" spc="-13" dirty="0">
                <a:solidFill>
                  <a:srgbClr val="1155CC"/>
                </a:solidFill>
                <a:latin typeface="Arial"/>
                <a:hlinkClick r:id="rId7"/>
              </a:rPr>
              <a:t>e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7"/>
              </a:rPr>
              <a:t>nta</a:t>
            </a:r>
            <a:r>
              <a:rPr lang="en-US" sz="752" u="sng" spc="-12" dirty="0">
                <a:solidFill>
                  <a:srgbClr val="1155CC"/>
                </a:solidFill>
                <a:latin typeface="Arial"/>
                <a:hlinkClick r:id="rId7"/>
              </a:rPr>
              <a:t>l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7"/>
              </a:rPr>
              <a:t> leave</a:t>
            </a:r>
            <a:r>
              <a:rPr lang="en-US" sz="752" spc="200" dirty="0">
                <a:latin typeface="Arial"/>
              </a:rPr>
              <a:t>/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8"/>
              </a:rPr>
              <a:t>Short-</a:t>
            </a:r>
            <a:r>
              <a:rPr lang="en-US" sz="752" u="sng" spc="-13" dirty="0">
                <a:solidFill>
                  <a:srgbClr val="1155CC"/>
                </a:solidFill>
                <a:latin typeface="Arial"/>
                <a:hlinkClick r:id="rId8"/>
              </a:rPr>
              <a:t>t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8"/>
              </a:rPr>
              <a:t>erm disability leave</a:t>
            </a:r>
          </a:p>
        </p:txBody>
      </p:sp>
      <p:sp>
        <p:nvSpPr>
          <p:cNvPr id="147" name="Rectangle 147"/>
          <p:cNvSpPr/>
          <p:nvPr/>
        </p:nvSpPr>
        <p:spPr>
          <a:xfrm>
            <a:off x="3844879" y="5819104"/>
            <a:ext cx="4383316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This list isn’</a:t>
            </a:r>
            <a:r>
              <a:rPr lang="en-US" sz="752" spc="-15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e</a:t>
            </a:r>
            <a:r>
              <a:rPr lang="en-US" sz="752" spc="-16" dirty="0">
                <a:latin typeface="Arial"/>
              </a:rPr>
              <a:t>x</a:t>
            </a:r>
            <a:r>
              <a:rPr lang="en-US" sz="752" dirty="0">
                <a:latin typeface="Arial"/>
              </a:rPr>
              <a:t>hausti</a:t>
            </a:r>
            <a:r>
              <a:rPr lang="en-US" sz="752" spc="-19" dirty="0">
                <a:latin typeface="Arial"/>
              </a:rPr>
              <a:t>v</a:t>
            </a:r>
            <a:r>
              <a:rPr lang="en-US" sz="752" dirty="0">
                <a:latin typeface="Arial"/>
              </a:rPr>
              <a:t>e.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All of these policies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aim to p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eserv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 a harmonious </a:t>
            </a:r>
            <a:r>
              <a:rPr lang="en-US" sz="752" spc="-13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orkpl</a:t>
            </a:r>
            <a:r>
              <a:rPr lang="en-US" sz="752" spc="-11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ce </a:t>
            </a:r>
            <a:r>
              <a:rPr lang="en-US" sz="752" spc="-19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he</a:t>
            </a:r>
            <a:r>
              <a:rPr lang="en-US" sz="752" spc="-21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 e</a:t>
            </a:r>
            <a:r>
              <a:rPr lang="en-US" sz="752" spc="-12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ployees</a:t>
            </a:r>
          </a:p>
          <a:p>
            <a:pPr>
              <a:lnSpc>
                <a:spcPts val="981"/>
              </a:lnSpc>
            </a:pPr>
            <a:r>
              <a:rPr lang="en-US" sz="752" dirty="0">
                <a:latin typeface="Arial"/>
              </a:rPr>
              <a:t>can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9" dirty="0">
                <a:latin typeface="Arial"/>
              </a:rPr>
              <a:t>j</a:t>
            </a:r>
            <a:r>
              <a:rPr lang="en-US" sz="752" dirty="0">
                <a:latin typeface="Arial"/>
              </a:rPr>
              <a:t>oy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heir </a:t>
            </a:r>
            <a:r>
              <a:rPr lang="en-US" sz="752" spc="-23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ork and balance t</a:t>
            </a:r>
            <a:r>
              <a:rPr lang="en-US" sz="752" spc="-12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eir job</a:t>
            </a:r>
            <a:r>
              <a:rPr lang="en-US" sz="752" spc="-15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with their per</a:t>
            </a:r>
            <a:r>
              <a:rPr lang="en-US" sz="752" spc="-20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onal lives. All manager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and HR 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ust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ure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the co</a:t>
            </a:r>
            <a:r>
              <a:rPr lang="en-US" sz="752" spc="-16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pany adhere</a:t>
            </a:r>
            <a:r>
              <a:rPr lang="en-US" sz="752" spc="-13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to these policies.</a:t>
            </a:r>
          </a:p>
        </p:txBody>
      </p:sp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21D4A917-9B8E-4BFD-A694-815264FF58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043051" y="6502574"/>
            <a:ext cx="191104" cy="123111"/>
          </a:xfrm>
        </p:spPr>
        <p:txBody>
          <a:bodyPr/>
          <a:lstStyle/>
          <a:p>
            <a:fld id="{1A405E7D-94DA-49BD-BCA1-24437756CCF6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2708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Picture 10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2347" y="309652"/>
            <a:ext cx="4407823" cy="386541"/>
          </a:xfrm>
          <a:prstGeom prst="rect">
            <a:avLst/>
          </a:prstGeom>
          <a:noFill/>
        </p:spPr>
      </p:pic>
      <p:sp>
        <p:nvSpPr>
          <p:cNvPr id="149" name="Rectangle 149"/>
          <p:cNvSpPr/>
          <p:nvPr/>
        </p:nvSpPr>
        <p:spPr>
          <a:xfrm>
            <a:off x="4389651" y="6412454"/>
            <a:ext cx="3387081" cy="10573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687" i="1" spc="-11" dirty="0">
                <a:latin typeface="Arial"/>
              </a:rPr>
              <a:t>I</a:t>
            </a:r>
            <a:r>
              <a:rPr lang="en-US" sz="687" i="1" dirty="0">
                <a:latin typeface="Arial"/>
              </a:rPr>
              <a:t>mprov</a:t>
            </a:r>
            <a:r>
              <a:rPr lang="en-US" sz="687" i="1" spc="-12" dirty="0">
                <a:latin typeface="Arial"/>
              </a:rPr>
              <a:t>e</a:t>
            </a:r>
            <a:r>
              <a:rPr lang="en-US" sz="687" i="1" dirty="0">
                <a:latin typeface="Arial"/>
              </a:rPr>
              <a:t> your hir</a:t>
            </a:r>
            <a:r>
              <a:rPr lang="en-US" sz="687" i="1" spc="-12" dirty="0">
                <a:latin typeface="Arial"/>
              </a:rPr>
              <a:t>i</a:t>
            </a:r>
            <a:r>
              <a:rPr lang="en-US" sz="687" i="1" dirty="0">
                <a:latin typeface="Arial"/>
              </a:rPr>
              <a:t>ng with Worka</a:t>
            </a:r>
            <a:r>
              <a:rPr lang="en-US" sz="687" i="1" spc="-13" dirty="0">
                <a:latin typeface="Arial"/>
              </a:rPr>
              <a:t>b</a:t>
            </a:r>
            <a:r>
              <a:rPr lang="en-US" sz="687" i="1" dirty="0">
                <a:latin typeface="Arial"/>
              </a:rPr>
              <a:t>l</a:t>
            </a:r>
            <a:r>
              <a:rPr lang="en-US" sz="687" i="1" spc="-11" dirty="0">
                <a:latin typeface="Arial"/>
              </a:rPr>
              <a:t>e</a:t>
            </a:r>
            <a:r>
              <a:rPr lang="en-US" sz="687" i="1" dirty="0">
                <a:latin typeface="Arial"/>
              </a:rPr>
              <a:t> - ge</a:t>
            </a:r>
            <a:r>
              <a:rPr lang="en-US" sz="687" i="1" spc="-20" dirty="0">
                <a:latin typeface="Arial"/>
              </a:rPr>
              <a:t>t</a:t>
            </a:r>
            <a:r>
              <a:rPr lang="en-US" sz="687" i="1" dirty="0">
                <a:latin typeface="Arial"/>
              </a:rPr>
              <a:t> sta</a:t>
            </a:r>
            <a:r>
              <a:rPr lang="en-US" sz="687" i="1" spc="-21" dirty="0">
                <a:latin typeface="Arial"/>
              </a:rPr>
              <a:t>r</a:t>
            </a:r>
            <a:r>
              <a:rPr lang="en-US" sz="687" i="1" dirty="0">
                <a:latin typeface="Arial"/>
              </a:rPr>
              <a:t>ted</a:t>
            </a:r>
            <a:r>
              <a:rPr lang="en-US" sz="687" i="1" spc="-15" dirty="0">
                <a:latin typeface="Arial"/>
              </a:rPr>
              <a:t> </a:t>
            </a:r>
            <a:r>
              <a:rPr lang="en-US" sz="687" i="1" dirty="0">
                <a:latin typeface="Arial"/>
              </a:rPr>
              <a:t>with </a:t>
            </a:r>
            <a:r>
              <a:rPr lang="en-US" sz="687" i="1" spc="176" dirty="0">
                <a:latin typeface="Arial"/>
              </a:rPr>
              <a:t>a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3"/>
              </a:rPr>
              <a:t>p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roduc</a:t>
            </a:r>
            <a:r>
              <a:rPr lang="en-US" sz="687" i="1" u="sng" spc="-20" dirty="0">
                <a:solidFill>
                  <a:srgbClr val="3C8373"/>
                </a:solidFill>
                <a:latin typeface="Arial"/>
                <a:hlinkClick r:id="rId3"/>
              </a:rPr>
              <a:t>t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 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3"/>
              </a:rPr>
              <a:t>t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our</a:t>
            </a:r>
            <a:r>
              <a:rPr lang="en-US" sz="687" i="1" dirty="0">
                <a:latin typeface="Arial"/>
              </a:rPr>
              <a:t> o</a:t>
            </a:r>
            <a:r>
              <a:rPr lang="en-US" sz="687" i="1" spc="-15" dirty="0">
                <a:latin typeface="Arial"/>
              </a:rPr>
              <a:t>r</a:t>
            </a:r>
            <a:r>
              <a:rPr lang="en-US" sz="687" i="1" dirty="0">
                <a:latin typeface="Arial"/>
              </a:rPr>
              <a:t> </a:t>
            </a:r>
            <a:r>
              <a:rPr lang="en-US" sz="687" i="1" spc="196" dirty="0">
                <a:latin typeface="Arial"/>
              </a:rPr>
              <a:t>a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1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4"/>
              </a:rPr>
              <a:t>5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-day fre</a:t>
            </a:r>
            <a:r>
              <a:rPr lang="en-US" sz="687" i="1" u="sng" spc="-12" dirty="0">
                <a:solidFill>
                  <a:srgbClr val="3C8373"/>
                </a:solidFill>
                <a:latin typeface="Arial"/>
                <a:hlinkClick r:id="rId4"/>
              </a:rPr>
              <a:t>e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 t</a:t>
            </a:r>
            <a:r>
              <a:rPr lang="en-US" sz="687" i="1" u="sng" spc="-15" dirty="0">
                <a:solidFill>
                  <a:srgbClr val="3C8373"/>
                </a:solidFill>
                <a:latin typeface="Arial"/>
                <a:hlinkClick r:id="rId4"/>
              </a:rPr>
              <a:t>r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ial</a:t>
            </a:r>
            <a:r>
              <a:rPr lang="en-US" sz="687" i="1" dirty="0">
                <a:latin typeface="Arial"/>
              </a:rPr>
              <a:t>.</a:t>
            </a:r>
          </a:p>
        </p:txBody>
      </p:sp>
      <p:sp>
        <p:nvSpPr>
          <p:cNvPr id="150" name="Rectangle 150"/>
          <p:cNvSpPr/>
          <p:nvPr/>
        </p:nvSpPr>
        <p:spPr>
          <a:xfrm>
            <a:off x="3851267" y="690151"/>
            <a:ext cx="4157933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We wi</a:t>
            </a:r>
            <a:r>
              <a:rPr lang="en-US" sz="752" spc="-13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l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also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establis</a:t>
            </a:r>
            <a:r>
              <a:rPr lang="en-US" sz="752" spc="-13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 a voluntar</a:t>
            </a:r>
            <a:r>
              <a:rPr lang="en-US" sz="752" spc="207" dirty="0">
                <a:latin typeface="Arial"/>
              </a:rPr>
              <a:t>y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E</a:t>
            </a:r>
            <a:r>
              <a:rPr lang="en-US" sz="752" u="sng" spc="-13" dirty="0">
                <a:solidFill>
                  <a:srgbClr val="1155CC"/>
                </a:solidFill>
                <a:latin typeface="Arial"/>
              </a:rPr>
              <a:t>m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plo</a:t>
            </a:r>
            <a:r>
              <a:rPr lang="en-US" sz="752" u="sng" spc="-16" dirty="0">
                <a:solidFill>
                  <a:srgbClr val="1155CC"/>
                </a:solidFill>
                <a:latin typeface="Arial"/>
              </a:rPr>
              <a:t>y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ee</a:t>
            </a:r>
            <a:r>
              <a:rPr lang="en-US" sz="752" u="sng" spc="-12" dirty="0">
                <a:solidFill>
                  <a:srgbClr val="1155CC"/>
                </a:solidFill>
                <a:latin typeface="Arial"/>
              </a:rPr>
              <a:t> 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Assi</a:t>
            </a:r>
            <a:r>
              <a:rPr lang="en-US" sz="752" u="sng" spc="-11" dirty="0">
                <a:solidFill>
                  <a:srgbClr val="1155CC"/>
                </a:solidFill>
                <a:latin typeface="Arial"/>
              </a:rPr>
              <a:t>s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tance</a:t>
            </a:r>
            <a:r>
              <a:rPr lang="en-US" sz="752" u="sng" spc="-12" dirty="0">
                <a:solidFill>
                  <a:srgbClr val="1155CC"/>
                </a:solidFill>
                <a:latin typeface="Arial"/>
              </a:rPr>
              <a:t> 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Prog</a:t>
            </a:r>
            <a:r>
              <a:rPr lang="en-US" sz="752" u="sng" spc="-20" dirty="0">
                <a:solidFill>
                  <a:srgbClr val="1155CC"/>
                </a:solidFill>
                <a:latin typeface="Arial"/>
              </a:rPr>
              <a:t>r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am (EAP)</a:t>
            </a:r>
            <a:r>
              <a:rPr lang="en-US" sz="752" dirty="0">
                <a:latin typeface="Arial"/>
              </a:rPr>
              <a:t> which inc</a:t>
            </a:r>
            <a:r>
              <a:rPr lang="en-US" sz="752" spc="-12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udes </a:t>
            </a:r>
            <a:r>
              <a:rPr lang="en-US" sz="752" spc="-15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onf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dential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health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assessments, c</a:t>
            </a:r>
            <a:r>
              <a:rPr lang="en-US" sz="752" spc="-15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un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eling and a 24</a:t>
            </a:r>
            <a:r>
              <a:rPr lang="en-US" sz="752" spc="-11" dirty="0">
                <a:latin typeface="Arial"/>
              </a:rPr>
              <a:t>-</a:t>
            </a:r>
            <a:r>
              <a:rPr lang="en-US" sz="752" dirty="0">
                <a:latin typeface="Arial"/>
              </a:rPr>
              <a:t>hour h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tline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for</a:t>
            </a:r>
            <a:r>
              <a:rPr lang="en-US" sz="752" spc="-17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pers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nal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crises.</a:t>
            </a:r>
          </a:p>
        </p:txBody>
      </p:sp>
      <p:sp>
        <p:nvSpPr>
          <p:cNvPr id="151" name="Rectangle 151"/>
          <p:cNvSpPr/>
          <p:nvPr/>
        </p:nvSpPr>
        <p:spPr>
          <a:xfrm>
            <a:off x="3905767" y="1057935"/>
            <a:ext cx="952184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Insurance package</a:t>
            </a:r>
          </a:p>
        </p:txBody>
      </p:sp>
      <p:sp>
        <p:nvSpPr>
          <p:cNvPr id="152" name="Rectangle 152"/>
          <p:cNvSpPr/>
          <p:nvPr/>
        </p:nvSpPr>
        <p:spPr>
          <a:xfrm>
            <a:off x="3845739" y="1315684"/>
            <a:ext cx="4312527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Our co</a:t>
            </a:r>
            <a:r>
              <a:rPr lang="en-US" sz="752" spc="-12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pany </a:t>
            </a:r>
            <a:r>
              <a:rPr lang="en-US" sz="752" spc="-13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ffers e</a:t>
            </a:r>
            <a:r>
              <a:rPr lang="en-US" sz="752" spc="-12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plo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5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a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health ca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 in</a:t>
            </a:r>
            <a:r>
              <a:rPr lang="en-US" sz="752" spc="-11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</a:t>
            </a:r>
            <a:r>
              <a:rPr lang="en-US" sz="752" spc="-13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ance </a:t>
            </a:r>
            <a:r>
              <a:rPr lang="en-US" sz="752" spc="-12" dirty="0">
                <a:latin typeface="Arial"/>
              </a:rPr>
              <a:t>p</a:t>
            </a:r>
            <a:r>
              <a:rPr lang="en-US" sz="752" dirty="0">
                <a:latin typeface="Arial"/>
              </a:rPr>
              <a:t>ackage that covers m</a:t>
            </a:r>
            <a:r>
              <a:rPr lang="en-US" sz="752" spc="-13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ntal illness (t</a:t>
            </a:r>
            <a:r>
              <a:rPr lang="en-US" sz="752" spc="-19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eat</a:t>
            </a:r>
            <a:r>
              <a:rPr lang="en-US" sz="752" spc="-16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ent,</a:t>
            </a:r>
          </a:p>
          <a:p>
            <a:pPr>
              <a:lnSpc>
                <a:spcPts val="997"/>
              </a:lnSpc>
            </a:pPr>
            <a:r>
              <a:rPr lang="en-US" sz="752" dirty="0">
                <a:latin typeface="Arial"/>
              </a:rPr>
              <a:t>counseli</a:t>
            </a:r>
            <a:r>
              <a:rPr lang="en-US" sz="752" spc="-15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g) and substan</a:t>
            </a:r>
            <a:r>
              <a:rPr lang="en-US" sz="752" spc="-11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e-u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e di</a:t>
            </a:r>
            <a:r>
              <a:rPr lang="en-US" sz="752" spc="-11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orders. HR is </a:t>
            </a:r>
            <a:r>
              <a:rPr lang="en-US" sz="752" spc="-13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espons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ble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for expla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ning this pac</a:t>
            </a:r>
            <a:r>
              <a:rPr lang="en-US" sz="752" spc="-12" dirty="0">
                <a:latin typeface="Arial"/>
              </a:rPr>
              <a:t>k</a:t>
            </a:r>
            <a:r>
              <a:rPr lang="en-US" sz="752" dirty="0">
                <a:latin typeface="Arial"/>
              </a:rPr>
              <a:t>age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 our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emplo</a:t>
            </a:r>
            <a:r>
              <a:rPr lang="en-US" sz="752" spc="-1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and answeri</a:t>
            </a:r>
            <a:r>
              <a:rPr lang="en-US" sz="752" spc="-13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g questi</a:t>
            </a:r>
            <a:r>
              <a:rPr lang="en-US" sz="752" spc="-17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ns.</a:t>
            </a:r>
          </a:p>
        </p:txBody>
      </p:sp>
      <p:sp>
        <p:nvSpPr>
          <p:cNvPr id="153" name="Rectangle 153"/>
          <p:cNvSpPr/>
          <p:nvPr/>
        </p:nvSpPr>
        <p:spPr>
          <a:xfrm>
            <a:off x="3917605" y="1810237"/>
            <a:ext cx="1067600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Professional services</a:t>
            </a:r>
          </a:p>
        </p:txBody>
      </p:sp>
      <p:sp>
        <p:nvSpPr>
          <p:cNvPr id="154" name="Rectangle 154"/>
          <p:cNvSpPr/>
          <p:nvPr/>
        </p:nvSpPr>
        <p:spPr>
          <a:xfrm>
            <a:off x="3842902" y="2067987"/>
            <a:ext cx="4293163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We wi</a:t>
            </a:r>
            <a:r>
              <a:rPr lang="en-US" sz="752" spc="-13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l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engage the services </a:t>
            </a:r>
            <a:r>
              <a:rPr lang="en-US" sz="752" spc="-19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f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 m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ntal health pr</a:t>
            </a:r>
            <a:r>
              <a:rPr lang="en-US" sz="752" spc="-15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fessio</a:t>
            </a:r>
            <a:r>
              <a:rPr lang="en-US" sz="752" spc="-11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al (e</a:t>
            </a:r>
            <a:r>
              <a:rPr lang="en-US" sz="752" spc="-12" dirty="0">
                <a:latin typeface="Arial"/>
              </a:rPr>
              <a:t>.</a:t>
            </a:r>
            <a:r>
              <a:rPr lang="en-US" sz="752" dirty="0">
                <a:latin typeface="Arial"/>
              </a:rPr>
              <a:t>g.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psychologist) </a:t>
            </a:r>
            <a:r>
              <a:rPr lang="en-US" sz="752" spc="-13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ho will visit our</a:t>
            </a:r>
          </a:p>
          <a:p>
            <a:pPr>
              <a:lnSpc>
                <a:spcPts val="981"/>
              </a:lnSpc>
            </a:pPr>
            <a:r>
              <a:rPr lang="en-US" sz="752" dirty="0">
                <a:latin typeface="Arial"/>
              </a:rPr>
              <a:t>company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[</a:t>
            </a:r>
            <a:r>
              <a:rPr lang="en-US" sz="752" i="1" dirty="0">
                <a:latin typeface="Arial"/>
              </a:rPr>
              <a:t>once a </a:t>
            </a:r>
            <a:r>
              <a:rPr lang="en-US" sz="752" i="1" spc="-13" dirty="0">
                <a:latin typeface="Arial"/>
              </a:rPr>
              <a:t>m</a:t>
            </a:r>
            <a:r>
              <a:rPr lang="en-US" sz="752" i="1" dirty="0">
                <a:latin typeface="Arial"/>
              </a:rPr>
              <a:t>on</a:t>
            </a:r>
            <a:r>
              <a:rPr lang="en-US" sz="752" i="1" spc="-12" dirty="0">
                <a:latin typeface="Arial"/>
              </a:rPr>
              <a:t>t</a:t>
            </a:r>
            <a:r>
              <a:rPr lang="en-US" sz="752" i="1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] as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par</a:t>
            </a:r>
            <a:r>
              <a:rPr lang="en-US" sz="752" spc="-17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of our EAP. Emp</a:t>
            </a:r>
            <a:r>
              <a:rPr lang="en-US" sz="752" spc="-15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oyees ma</a:t>
            </a:r>
            <a:r>
              <a:rPr lang="en-US" sz="752" spc="-1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 reach out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his p</a:t>
            </a:r>
            <a:r>
              <a:rPr lang="en-US" sz="752" spc="-21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ofessio</a:t>
            </a:r>
            <a:r>
              <a:rPr lang="en-US" sz="752" spc="-11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al when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hey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are i</a:t>
            </a:r>
            <a:r>
              <a:rPr lang="en-US" sz="752" spc="-12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 need of co</a:t>
            </a:r>
            <a:r>
              <a:rPr lang="en-US" sz="752" spc="-11" dirty="0">
                <a:latin typeface="Arial"/>
              </a:rPr>
              <a:t>u</a:t>
            </a:r>
            <a:r>
              <a:rPr lang="en-US" sz="752" dirty="0">
                <a:latin typeface="Arial"/>
              </a:rPr>
              <a:t>nseli</a:t>
            </a:r>
            <a:r>
              <a:rPr lang="en-US" sz="752" spc="-13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g.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An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th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ng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they share wil</a:t>
            </a:r>
            <a:r>
              <a:rPr lang="en-US" sz="752" spc="-13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 this</a:t>
            </a:r>
            <a:r>
              <a:rPr lang="en-US" sz="752" spc="-15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per</a:t>
            </a:r>
            <a:r>
              <a:rPr lang="en-US" sz="752" spc="-20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on will re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ain </a:t>
            </a:r>
            <a:r>
              <a:rPr lang="en-US" sz="752" spc="-12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onf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dential.</a:t>
            </a:r>
          </a:p>
        </p:txBody>
      </p:sp>
      <p:sp>
        <p:nvSpPr>
          <p:cNvPr id="155" name="Rectangle 155"/>
          <p:cNvSpPr/>
          <p:nvPr/>
        </p:nvSpPr>
        <p:spPr>
          <a:xfrm>
            <a:off x="3911845" y="2562538"/>
            <a:ext cx="1256754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Mental health awareness</a:t>
            </a:r>
          </a:p>
        </p:txBody>
      </p:sp>
      <p:sp>
        <p:nvSpPr>
          <p:cNvPr id="156" name="Rectangle 156"/>
          <p:cNvSpPr/>
          <p:nvPr/>
        </p:nvSpPr>
        <p:spPr>
          <a:xfrm>
            <a:off x="3839384" y="2820288"/>
            <a:ext cx="4405180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We </a:t>
            </a:r>
            <a:r>
              <a:rPr lang="en-US" sz="752" spc="-24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ant to raise men</a:t>
            </a:r>
            <a:r>
              <a:rPr lang="en-US" sz="752" spc="-16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al heal</a:t>
            </a:r>
            <a:r>
              <a:rPr lang="en-US" sz="752" spc="-16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 awareness and c</a:t>
            </a:r>
            <a:r>
              <a:rPr lang="en-US" sz="752" spc="-13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mbat t</a:t>
            </a:r>
            <a:r>
              <a:rPr lang="en-US" sz="752" spc="-13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e st</a:t>
            </a:r>
            <a:r>
              <a:rPr lang="en-US" sz="752" spc="-15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gmas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associated with t</a:t>
            </a:r>
            <a:r>
              <a:rPr lang="en-US" sz="752" spc="-15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em. To </a:t>
            </a:r>
            <a:r>
              <a:rPr lang="en-US" sz="752" spc="-13" dirty="0">
                <a:latin typeface="Arial"/>
              </a:rPr>
              <a:t>d</a:t>
            </a:r>
            <a:r>
              <a:rPr lang="en-US" sz="752" dirty="0">
                <a:latin typeface="Arial"/>
              </a:rPr>
              <a:t>o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his, we</a:t>
            </a:r>
          </a:p>
          <a:p>
            <a:pPr>
              <a:lnSpc>
                <a:spcPts val="997"/>
              </a:lnSpc>
            </a:pPr>
            <a:r>
              <a:rPr lang="en-US" sz="752" dirty="0">
                <a:latin typeface="Arial"/>
              </a:rPr>
              <a:t>wil</a:t>
            </a:r>
            <a:r>
              <a:rPr lang="en-US" sz="752" spc="-12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:</a:t>
            </a:r>
          </a:p>
        </p:txBody>
      </p:sp>
      <p:sp>
        <p:nvSpPr>
          <p:cNvPr id="157" name="Rectangle 157"/>
          <p:cNvSpPr/>
          <p:nvPr/>
        </p:nvSpPr>
        <p:spPr>
          <a:xfrm>
            <a:off x="4040231" y="3173579"/>
            <a:ext cx="3714478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773" dirty="0">
                <a:latin typeface="Arial"/>
              </a:rPr>
              <a:t>●</a:t>
            </a:r>
            <a:r>
              <a:rPr lang="en-US" sz="752" spc="-19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os</a:t>
            </a:r>
            <a:r>
              <a:rPr lang="en-US" sz="752" spc="-13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information sess</a:t>
            </a:r>
            <a:r>
              <a:rPr lang="en-US" sz="752" spc="-15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ons.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We wi</a:t>
            </a:r>
            <a:r>
              <a:rPr lang="en-US" sz="752" spc="-13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l schedu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e [</a:t>
            </a:r>
            <a:r>
              <a:rPr lang="en-US" sz="752" i="1" dirty="0">
                <a:latin typeface="Arial"/>
              </a:rPr>
              <a:t>q</a:t>
            </a:r>
            <a:r>
              <a:rPr lang="en-US" sz="752" i="1" spc="-17" dirty="0">
                <a:latin typeface="Arial"/>
              </a:rPr>
              <a:t>u</a:t>
            </a:r>
            <a:r>
              <a:rPr lang="en-US" sz="752" i="1" dirty="0">
                <a:latin typeface="Arial"/>
              </a:rPr>
              <a:t>arterl</a:t>
            </a:r>
            <a:r>
              <a:rPr lang="en-US" sz="752" i="1" spc="-7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] </a:t>
            </a:r>
            <a:r>
              <a:rPr lang="en-US" sz="752" spc="-11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orkshops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for 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anagers and</a:t>
            </a:r>
          </a:p>
          <a:p>
            <a:pPr marL="155871">
              <a:lnSpc>
                <a:spcPts val="1015"/>
              </a:lnSpc>
            </a:pPr>
            <a:r>
              <a:rPr lang="en-US" sz="752" dirty="0">
                <a:latin typeface="Arial"/>
              </a:rPr>
              <a:t>emplo</a:t>
            </a:r>
            <a:r>
              <a:rPr lang="en-US" sz="752" spc="-1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e</a:t>
            </a:r>
            <a:r>
              <a:rPr lang="en-US" sz="752" spc="-16" dirty="0">
                <a:latin typeface="Arial"/>
              </a:rPr>
              <a:t>x</a:t>
            </a:r>
            <a:r>
              <a:rPr lang="en-US" sz="752" dirty="0">
                <a:latin typeface="Arial"/>
              </a:rPr>
              <a:t>plain</a:t>
            </a:r>
            <a:r>
              <a:rPr lang="en-US" sz="752" spc="-15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ng impor</a:t>
            </a:r>
            <a:r>
              <a:rPr lang="en-US" sz="752" spc="-17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ant e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ements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of </a:t>
            </a:r>
            <a:r>
              <a:rPr lang="en-US" sz="752" spc="-16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al heal</a:t>
            </a:r>
            <a:r>
              <a:rPr lang="en-US" sz="752" spc="-16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h.</a:t>
            </a:r>
          </a:p>
        </p:txBody>
      </p:sp>
      <p:sp>
        <p:nvSpPr>
          <p:cNvPr id="158" name="Rectangle 158"/>
          <p:cNvSpPr/>
          <p:nvPr/>
        </p:nvSpPr>
        <p:spPr>
          <a:xfrm>
            <a:off x="4024309" y="3425039"/>
            <a:ext cx="3774175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773" dirty="0">
                <a:latin typeface="Arial"/>
              </a:rPr>
              <a:t>●</a:t>
            </a:r>
            <a:r>
              <a:rPr lang="en-US" sz="752" dirty="0">
                <a:latin typeface="Arial"/>
              </a:rPr>
              <a:t>Keep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emp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oyees </a:t>
            </a:r>
            <a:r>
              <a:rPr lang="en-US" sz="752" spc="-11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nfor</a:t>
            </a:r>
            <a:r>
              <a:rPr lang="en-US" sz="752" spc="-13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ed. We wi</a:t>
            </a:r>
            <a:r>
              <a:rPr lang="en-US" sz="752" spc="-13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l organize an event to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present updates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his policy</a:t>
            </a:r>
          </a:p>
          <a:p>
            <a:pPr marL="155871">
              <a:lnSpc>
                <a:spcPts val="1015"/>
              </a:lnSpc>
            </a:pPr>
            <a:r>
              <a:rPr lang="en-US" sz="752" dirty="0">
                <a:latin typeface="Arial"/>
              </a:rPr>
              <a:t>whene</a:t>
            </a:r>
            <a:r>
              <a:rPr lang="en-US" sz="752" spc="-16" dirty="0">
                <a:latin typeface="Arial"/>
              </a:rPr>
              <a:t>v</a:t>
            </a:r>
            <a:r>
              <a:rPr lang="en-US" sz="752" dirty="0">
                <a:latin typeface="Arial"/>
              </a:rPr>
              <a:t>er it’s mod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fi</a:t>
            </a:r>
            <a:r>
              <a:rPr lang="en-US" sz="752" spc="-11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d. HR will al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o present this </a:t>
            </a:r>
            <a:r>
              <a:rPr lang="en-US" sz="752" spc="-13" dirty="0">
                <a:latin typeface="Arial"/>
              </a:rPr>
              <a:t>p</a:t>
            </a:r>
            <a:r>
              <a:rPr lang="en-US" sz="752" dirty="0">
                <a:latin typeface="Arial"/>
              </a:rPr>
              <a:t>olicy to new hir</a:t>
            </a:r>
            <a:r>
              <a:rPr lang="en-US" sz="752" spc="-16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s.</a:t>
            </a:r>
          </a:p>
        </p:txBody>
      </p:sp>
      <p:sp>
        <p:nvSpPr>
          <p:cNvPr id="159" name="Rectangle 159"/>
          <p:cNvSpPr/>
          <p:nvPr/>
        </p:nvSpPr>
        <p:spPr>
          <a:xfrm>
            <a:off x="4002214" y="3678577"/>
            <a:ext cx="4242700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773" dirty="0">
                <a:latin typeface="Arial"/>
              </a:rPr>
              <a:t>●</a:t>
            </a:r>
            <a:r>
              <a:rPr lang="en-US" sz="752" dirty="0">
                <a:latin typeface="Arial"/>
              </a:rPr>
              <a:t>Co</a:t>
            </a:r>
            <a:r>
              <a:rPr lang="en-US" sz="752" spc="-17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</a:t>
            </a:r>
            <a:r>
              <a:rPr lang="en-US" sz="752" spc="-12" dirty="0">
                <a:latin typeface="Arial"/>
              </a:rPr>
              <a:t>il</a:t>
            </a:r>
            <a:r>
              <a:rPr lang="en-US" sz="752" dirty="0">
                <a:latin typeface="Arial"/>
              </a:rPr>
              <a:t>e help</a:t>
            </a:r>
            <a:r>
              <a:rPr lang="en-US" sz="752" spc="-11" dirty="0">
                <a:latin typeface="Arial"/>
              </a:rPr>
              <a:t>f</a:t>
            </a:r>
            <a:r>
              <a:rPr lang="en-US" sz="752" dirty="0">
                <a:latin typeface="Arial"/>
              </a:rPr>
              <a:t>u</a:t>
            </a:r>
            <a:r>
              <a:rPr lang="en-US" sz="752" spc="-12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 resources.</a:t>
            </a:r>
            <a:r>
              <a:rPr lang="en-US" sz="752" spc="-25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We wi</a:t>
            </a:r>
            <a:r>
              <a:rPr lang="en-US" sz="752" spc="-13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l establis</a:t>
            </a:r>
            <a:r>
              <a:rPr lang="en-US" sz="752" spc="-13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 a </a:t>
            </a:r>
            <a:r>
              <a:rPr lang="en-US" sz="752" spc="-17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epository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of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articles, videos </a:t>
            </a:r>
            <a:r>
              <a:rPr lang="en-US" sz="752" spc="-15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nd 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nfogr</a:t>
            </a:r>
            <a:r>
              <a:rPr lang="en-US" sz="752" spc="-13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phics</a:t>
            </a:r>
          </a:p>
          <a:p>
            <a:pPr marL="155871">
              <a:lnSpc>
                <a:spcPts val="999"/>
              </a:lnSpc>
            </a:pPr>
            <a:r>
              <a:rPr lang="en-US" sz="752" dirty="0">
                <a:latin typeface="Arial"/>
              </a:rPr>
              <a:t>abou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mental health. </a:t>
            </a:r>
            <a:r>
              <a:rPr lang="en-US" sz="752" spc="-16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e re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our</a:t>
            </a:r>
            <a:r>
              <a:rPr lang="en-US" sz="752" spc="-20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es wil</a:t>
            </a:r>
            <a:r>
              <a:rPr lang="en-US" sz="752" spc="-12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 exis</a:t>
            </a:r>
            <a:r>
              <a:rPr lang="en-US" sz="752" spc="-13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in a shared folder, on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our </a:t>
            </a:r>
            <a:r>
              <a:rPr lang="en-US" sz="752" spc="-20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ebsi</a:t>
            </a:r>
            <a:r>
              <a:rPr lang="en-US" sz="752" spc="-15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e or as par</a:t>
            </a:r>
            <a:r>
              <a:rPr lang="en-US" sz="752" spc="-17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of an</a:t>
            </a:r>
          </a:p>
        </p:txBody>
      </p:sp>
      <p:sp>
        <p:nvSpPr>
          <p:cNvPr id="160" name="Rectangle 160"/>
          <p:cNvSpPr/>
          <p:nvPr/>
        </p:nvSpPr>
        <p:spPr>
          <a:xfrm>
            <a:off x="4185055" y="3932116"/>
            <a:ext cx="254300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HR</a:t>
            </a:r>
            <a:r>
              <a:rPr lang="en-US" sz="752" spc="-17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S.</a:t>
            </a:r>
          </a:p>
        </p:txBody>
      </p:sp>
      <p:sp>
        <p:nvSpPr>
          <p:cNvPr id="161" name="Rectangle 161"/>
          <p:cNvSpPr/>
          <p:nvPr/>
        </p:nvSpPr>
        <p:spPr>
          <a:xfrm>
            <a:off x="3910488" y="4173130"/>
            <a:ext cx="916918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Job-related issues</a:t>
            </a:r>
          </a:p>
        </p:txBody>
      </p:sp>
      <p:sp>
        <p:nvSpPr>
          <p:cNvPr id="162" name="Rectangle 162"/>
          <p:cNvSpPr/>
          <p:nvPr/>
        </p:nvSpPr>
        <p:spPr>
          <a:xfrm>
            <a:off x="3842355" y="4430879"/>
            <a:ext cx="4233851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ssues related to wor</a:t>
            </a:r>
            <a:r>
              <a:rPr lang="en-US" sz="752" spc="-12" dirty="0">
                <a:latin typeface="Arial"/>
              </a:rPr>
              <a:t>k</a:t>
            </a:r>
            <a:r>
              <a:rPr lang="en-US" sz="752" dirty="0">
                <a:latin typeface="Arial"/>
              </a:rPr>
              <a:t>, co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pensation, job inse</a:t>
            </a:r>
            <a:r>
              <a:rPr lang="en-US" sz="752" spc="-12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urity and </a:t>
            </a:r>
            <a:r>
              <a:rPr lang="en-US" sz="752" spc="-15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ork-life balan</a:t>
            </a:r>
            <a:r>
              <a:rPr lang="en-US" sz="752" spc="-12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e can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heavily burden our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emplo</a:t>
            </a:r>
            <a:r>
              <a:rPr lang="en-US" sz="752" spc="-1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. In these cases, w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 encourage our e</a:t>
            </a:r>
            <a:r>
              <a:rPr lang="en-US" sz="752" spc="-23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ployees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to </a:t>
            </a:r>
            <a:r>
              <a:rPr lang="en-US" sz="752" spc="-11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peak to our </a:t>
            </a:r>
            <a:r>
              <a:rPr lang="en-US" sz="752" spc="-12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ental health profess</a:t>
            </a:r>
            <a:r>
              <a:rPr lang="en-US" sz="752" spc="-13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onal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abou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how to handle thei</a:t>
            </a:r>
            <a:r>
              <a:rPr lang="en-US" sz="752" spc="-11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 indiv</a:t>
            </a:r>
            <a:r>
              <a:rPr lang="en-US" sz="752" spc="-21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dual situat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ons</a:t>
            </a:r>
            <a:r>
              <a:rPr lang="en-US" sz="752" spc="-11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better.</a:t>
            </a:r>
          </a:p>
        </p:txBody>
      </p:sp>
      <p:sp>
        <p:nvSpPr>
          <p:cNvPr id="163" name="Rectangle 163"/>
          <p:cNvSpPr/>
          <p:nvPr/>
        </p:nvSpPr>
        <p:spPr>
          <a:xfrm>
            <a:off x="3846402" y="4913017"/>
            <a:ext cx="4379597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Add</a:t>
            </a:r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tionally, we encour</a:t>
            </a:r>
            <a:r>
              <a:rPr lang="en-US" sz="752" spc="-12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ge open com</a:t>
            </a:r>
            <a:r>
              <a:rPr lang="en-US" sz="752" spc="-24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uni</a:t>
            </a:r>
            <a:r>
              <a:rPr lang="en-US" sz="752" spc="-19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ati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 between emp</a:t>
            </a:r>
            <a:r>
              <a:rPr lang="en-US" sz="752" spc="-13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oyees and managers. 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f emp</a:t>
            </a:r>
            <a:r>
              <a:rPr lang="en-US" sz="752" spc="-16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oyees </a:t>
            </a:r>
            <a:r>
              <a:rPr lang="en-US" sz="752" spc="-12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ave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a work-rel</a:t>
            </a:r>
            <a:r>
              <a:rPr lang="en-US" sz="752" spc="-12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ted p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ob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em,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he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 shou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d speak </a:t>
            </a:r>
            <a:r>
              <a:rPr lang="en-US" sz="752" spc="-13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penl</a:t>
            </a:r>
            <a:r>
              <a:rPr lang="en-US" sz="752" spc="-12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 to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their managers. </a:t>
            </a:r>
            <a:r>
              <a:rPr lang="en-US" sz="752" spc="-16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anagers ar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 in turn </a:t>
            </a:r>
            <a:r>
              <a:rPr lang="en-US" sz="752" spc="-11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bliged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listen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to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their employees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and should search</a:t>
            </a:r>
            <a:r>
              <a:rPr lang="en-US" sz="752" spc="-15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for a mutually sati</a:t>
            </a:r>
            <a:r>
              <a:rPr lang="en-US" sz="752" spc="-19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fying so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uti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ogether.</a:t>
            </a:r>
          </a:p>
        </p:txBody>
      </p:sp>
      <p:sp>
        <p:nvSpPr>
          <p:cNvPr id="164" name="Rectangle 164"/>
          <p:cNvSpPr/>
          <p:nvPr/>
        </p:nvSpPr>
        <p:spPr>
          <a:xfrm>
            <a:off x="3930894" y="5407570"/>
            <a:ext cx="1301638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Managers’ responsibilities</a:t>
            </a:r>
          </a:p>
        </p:txBody>
      </p:sp>
      <p:sp>
        <p:nvSpPr>
          <p:cNvPr id="165" name="Rectangle 165"/>
          <p:cNvSpPr/>
          <p:nvPr/>
        </p:nvSpPr>
        <p:spPr>
          <a:xfrm>
            <a:off x="3849397" y="5665319"/>
            <a:ext cx="4345100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anagers s</a:t>
            </a:r>
            <a:r>
              <a:rPr lang="en-US" sz="752" spc="-17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oul</a:t>
            </a:r>
            <a:r>
              <a:rPr lang="en-US" sz="752" spc="-12" dirty="0">
                <a:latin typeface="Arial"/>
              </a:rPr>
              <a:t>d</a:t>
            </a:r>
            <a:r>
              <a:rPr lang="en-US" sz="752" dirty="0">
                <a:latin typeface="Arial"/>
              </a:rPr>
              <a:t> al</a:t>
            </a:r>
            <a:r>
              <a:rPr lang="en-US" sz="752" spc="-19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o p</a:t>
            </a:r>
            <a:r>
              <a:rPr lang="en-US" sz="752" spc="-13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oa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tively ident</a:t>
            </a:r>
            <a:r>
              <a:rPr lang="en-US" sz="752" spc="-17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fy </a:t>
            </a:r>
            <a:r>
              <a:rPr lang="en-US" sz="752" spc="-16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al health is</a:t>
            </a:r>
            <a:r>
              <a:rPr lang="en-US" sz="752" spc="-17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ues a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ong their</a:t>
            </a:r>
            <a:r>
              <a:rPr lang="en-US" sz="752" spc="-20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employee</a:t>
            </a:r>
            <a:r>
              <a:rPr lang="en-US" sz="752" spc="-11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. </a:t>
            </a:r>
            <a:r>
              <a:rPr lang="en-US" sz="752" spc="-20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f they perceive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that an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emplo</a:t>
            </a:r>
            <a:r>
              <a:rPr lang="en-US" sz="752" spc="-1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 is in a state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of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emot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onal or</a:t>
            </a:r>
            <a:r>
              <a:rPr lang="en-US" sz="752" spc="-17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psychological distress,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he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 shou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d r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ach out to the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.</a:t>
            </a:r>
          </a:p>
        </p:txBody>
      </p:sp>
      <p:sp>
        <p:nvSpPr>
          <p:cNvPr id="20" name="Slide Number Placeholder 3">
            <a:extLst>
              <a:ext uri="{FF2B5EF4-FFF2-40B4-BE49-F238E27FC236}">
                <a16:creationId xmlns:a16="http://schemas.microsoft.com/office/drawing/2014/main" id="{520DC3B6-A4D8-4C6E-9801-E5430091F0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043051" y="6502574"/>
            <a:ext cx="191104" cy="123111"/>
          </a:xfrm>
        </p:spPr>
        <p:txBody>
          <a:bodyPr/>
          <a:lstStyle/>
          <a:p>
            <a:fld id="{1A405E7D-94DA-49BD-BCA1-24437756CCF6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322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Picture 10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2347" y="309652"/>
            <a:ext cx="4407823" cy="386541"/>
          </a:xfrm>
          <a:prstGeom prst="rect">
            <a:avLst/>
          </a:prstGeom>
          <a:noFill/>
        </p:spPr>
      </p:pic>
      <p:sp>
        <p:nvSpPr>
          <p:cNvPr id="167" name="Rectangle 167"/>
          <p:cNvSpPr/>
          <p:nvPr/>
        </p:nvSpPr>
        <p:spPr>
          <a:xfrm>
            <a:off x="4389651" y="6412454"/>
            <a:ext cx="3387081" cy="10573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687" i="1" spc="-11" dirty="0">
                <a:latin typeface="Arial"/>
              </a:rPr>
              <a:t>I</a:t>
            </a:r>
            <a:r>
              <a:rPr lang="en-US" sz="687" i="1" dirty="0">
                <a:latin typeface="Arial"/>
              </a:rPr>
              <a:t>mprov</a:t>
            </a:r>
            <a:r>
              <a:rPr lang="en-US" sz="687" i="1" spc="-12" dirty="0">
                <a:latin typeface="Arial"/>
              </a:rPr>
              <a:t>e</a:t>
            </a:r>
            <a:r>
              <a:rPr lang="en-US" sz="687" i="1" dirty="0">
                <a:latin typeface="Arial"/>
              </a:rPr>
              <a:t> your hir</a:t>
            </a:r>
            <a:r>
              <a:rPr lang="en-US" sz="687" i="1" spc="-12" dirty="0">
                <a:latin typeface="Arial"/>
              </a:rPr>
              <a:t>i</a:t>
            </a:r>
            <a:r>
              <a:rPr lang="en-US" sz="687" i="1" dirty="0">
                <a:latin typeface="Arial"/>
              </a:rPr>
              <a:t>ng with Worka</a:t>
            </a:r>
            <a:r>
              <a:rPr lang="en-US" sz="687" i="1" spc="-13" dirty="0">
                <a:latin typeface="Arial"/>
              </a:rPr>
              <a:t>b</a:t>
            </a:r>
            <a:r>
              <a:rPr lang="en-US" sz="687" i="1" dirty="0">
                <a:latin typeface="Arial"/>
              </a:rPr>
              <a:t>l</a:t>
            </a:r>
            <a:r>
              <a:rPr lang="en-US" sz="687" i="1" spc="-11" dirty="0">
                <a:latin typeface="Arial"/>
              </a:rPr>
              <a:t>e</a:t>
            </a:r>
            <a:r>
              <a:rPr lang="en-US" sz="687" i="1" dirty="0">
                <a:latin typeface="Arial"/>
              </a:rPr>
              <a:t> - ge</a:t>
            </a:r>
            <a:r>
              <a:rPr lang="en-US" sz="687" i="1" spc="-20" dirty="0">
                <a:latin typeface="Arial"/>
              </a:rPr>
              <a:t>t</a:t>
            </a:r>
            <a:r>
              <a:rPr lang="en-US" sz="687" i="1" dirty="0">
                <a:latin typeface="Arial"/>
              </a:rPr>
              <a:t> sta</a:t>
            </a:r>
            <a:r>
              <a:rPr lang="en-US" sz="687" i="1" spc="-21" dirty="0">
                <a:latin typeface="Arial"/>
              </a:rPr>
              <a:t>r</a:t>
            </a:r>
            <a:r>
              <a:rPr lang="en-US" sz="687" i="1" dirty="0">
                <a:latin typeface="Arial"/>
              </a:rPr>
              <a:t>ted</a:t>
            </a:r>
            <a:r>
              <a:rPr lang="en-US" sz="687" i="1" spc="-15" dirty="0">
                <a:latin typeface="Arial"/>
              </a:rPr>
              <a:t> </a:t>
            </a:r>
            <a:r>
              <a:rPr lang="en-US" sz="687" i="1" dirty="0">
                <a:latin typeface="Arial"/>
              </a:rPr>
              <a:t>with </a:t>
            </a:r>
            <a:r>
              <a:rPr lang="en-US" sz="687" i="1" spc="176" dirty="0">
                <a:latin typeface="Arial"/>
              </a:rPr>
              <a:t>a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3"/>
              </a:rPr>
              <a:t>p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roduc</a:t>
            </a:r>
            <a:r>
              <a:rPr lang="en-US" sz="687" i="1" u="sng" spc="-20" dirty="0">
                <a:solidFill>
                  <a:srgbClr val="3C8373"/>
                </a:solidFill>
                <a:latin typeface="Arial"/>
                <a:hlinkClick r:id="rId3"/>
              </a:rPr>
              <a:t>t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 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3"/>
              </a:rPr>
              <a:t>t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our</a:t>
            </a:r>
            <a:r>
              <a:rPr lang="en-US" sz="687" i="1" dirty="0">
                <a:latin typeface="Arial"/>
              </a:rPr>
              <a:t> o</a:t>
            </a:r>
            <a:r>
              <a:rPr lang="en-US" sz="687" i="1" spc="-15" dirty="0">
                <a:latin typeface="Arial"/>
              </a:rPr>
              <a:t>r</a:t>
            </a:r>
            <a:r>
              <a:rPr lang="en-US" sz="687" i="1" dirty="0">
                <a:latin typeface="Arial"/>
              </a:rPr>
              <a:t> </a:t>
            </a:r>
            <a:r>
              <a:rPr lang="en-US" sz="687" i="1" spc="196" dirty="0">
                <a:latin typeface="Arial"/>
              </a:rPr>
              <a:t>a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1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4"/>
              </a:rPr>
              <a:t>5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-day fre</a:t>
            </a:r>
            <a:r>
              <a:rPr lang="en-US" sz="687" i="1" u="sng" spc="-12" dirty="0">
                <a:solidFill>
                  <a:srgbClr val="3C8373"/>
                </a:solidFill>
                <a:latin typeface="Arial"/>
                <a:hlinkClick r:id="rId4"/>
              </a:rPr>
              <a:t>e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 t</a:t>
            </a:r>
            <a:r>
              <a:rPr lang="en-US" sz="687" i="1" u="sng" spc="-15" dirty="0">
                <a:solidFill>
                  <a:srgbClr val="3C8373"/>
                </a:solidFill>
                <a:latin typeface="Arial"/>
                <a:hlinkClick r:id="rId4"/>
              </a:rPr>
              <a:t>r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ial</a:t>
            </a:r>
            <a:r>
              <a:rPr lang="en-US" sz="687" i="1" dirty="0">
                <a:latin typeface="Arial"/>
              </a:rPr>
              <a:t>.</a:t>
            </a:r>
          </a:p>
        </p:txBody>
      </p:sp>
      <p:sp>
        <p:nvSpPr>
          <p:cNvPr id="168" name="Rectangle 168"/>
          <p:cNvSpPr/>
          <p:nvPr/>
        </p:nvSpPr>
        <p:spPr>
          <a:xfrm>
            <a:off x="3848935" y="690151"/>
            <a:ext cx="4327660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Here a</a:t>
            </a:r>
            <a:r>
              <a:rPr lang="en-US" sz="752" spc="-13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 </a:t>
            </a:r>
            <a:r>
              <a:rPr lang="en-US" sz="752" spc="-15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ome t</a:t>
            </a:r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ps on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ho</a:t>
            </a:r>
            <a:r>
              <a:rPr lang="en-US" sz="752" spc="-19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 managers can </a:t>
            </a:r>
            <a:r>
              <a:rPr lang="en-US" sz="752" spc="-16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ddre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s an e</a:t>
            </a:r>
            <a:r>
              <a:rPr lang="en-US" sz="752" spc="-17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ployee </a:t>
            </a:r>
            <a:r>
              <a:rPr lang="en-US" sz="752" spc="-16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ho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suffers f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om menta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 heal</a:t>
            </a:r>
            <a:r>
              <a:rPr lang="en-US" sz="752" spc="-16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 is</a:t>
            </a:r>
            <a:r>
              <a:rPr lang="en-US" sz="752" spc="-17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ues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in comm</a:t>
            </a:r>
            <a:r>
              <a:rPr lang="en-US" sz="752" spc="-16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 si</a:t>
            </a:r>
            <a:r>
              <a:rPr lang="en-US" sz="752" spc="-15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uations:</a:t>
            </a:r>
          </a:p>
        </p:txBody>
      </p:sp>
      <p:sp>
        <p:nvSpPr>
          <p:cNvPr id="169" name="Rectangle 169"/>
          <p:cNvSpPr/>
          <p:nvPr/>
        </p:nvSpPr>
        <p:spPr>
          <a:xfrm>
            <a:off x="3989731" y="1045522"/>
            <a:ext cx="3797065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f an employee </a:t>
            </a:r>
            <a:r>
              <a:rPr lang="en-US" sz="752" spc="-13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as work-re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ated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prob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ems, 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anagers shou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d co</a:t>
            </a:r>
            <a:r>
              <a:rPr lang="en-US" sz="752" spc="-12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 up wi</a:t>
            </a:r>
            <a:r>
              <a:rPr lang="en-US" sz="752" spc="-17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 a so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uti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n.</a:t>
            </a:r>
          </a:p>
        </p:txBody>
      </p:sp>
      <p:sp>
        <p:nvSpPr>
          <p:cNvPr id="170" name="Rectangle 170"/>
          <p:cNvSpPr/>
          <p:nvPr/>
        </p:nvSpPr>
        <p:spPr>
          <a:xfrm>
            <a:off x="3982444" y="1172291"/>
            <a:ext cx="4232505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f an employee </a:t>
            </a:r>
            <a:r>
              <a:rPr lang="en-US" sz="752" spc="-13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as is</a:t>
            </a:r>
            <a:r>
              <a:rPr lang="en-US" sz="752" spc="-17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ues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collaborati</a:t>
            </a:r>
            <a:r>
              <a:rPr lang="en-US" sz="752" spc="-12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g with coll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agues</a:t>
            </a:r>
            <a:r>
              <a:rPr lang="en-US" sz="752" spc="-12" dirty="0">
                <a:latin typeface="Arial"/>
              </a:rPr>
              <a:t>,</a:t>
            </a:r>
            <a:r>
              <a:rPr lang="en-US" sz="752" dirty="0">
                <a:latin typeface="Arial"/>
              </a:rPr>
              <a:t> managers should </a:t>
            </a:r>
            <a:r>
              <a:rPr lang="en-US" sz="752" spc="-15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eet with conce</a:t>
            </a:r>
            <a:r>
              <a:rPr lang="en-US" sz="752" spc="-12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ned</a:t>
            </a:r>
          </a:p>
        </p:txBody>
      </p:sp>
      <p:sp>
        <p:nvSpPr>
          <p:cNvPr id="171" name="Rectangle 171"/>
          <p:cNvSpPr/>
          <p:nvPr/>
        </p:nvSpPr>
        <p:spPr>
          <a:xfrm>
            <a:off x="4159268" y="1299059"/>
            <a:ext cx="3696461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emplo</a:t>
            </a:r>
            <a:r>
              <a:rPr lang="en-US" sz="752" spc="-1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and serve as med</a:t>
            </a:r>
            <a:r>
              <a:rPr lang="en-US" sz="752" spc="-13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ators. If the pr</a:t>
            </a:r>
            <a:r>
              <a:rPr lang="en-US" sz="752" spc="-13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ble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 is se</a:t>
            </a:r>
            <a:r>
              <a:rPr lang="en-US" sz="752" spc="-16" dirty="0">
                <a:latin typeface="Arial"/>
              </a:rPr>
              <a:t>v</a:t>
            </a:r>
            <a:r>
              <a:rPr lang="en-US" sz="752" dirty="0">
                <a:latin typeface="Arial"/>
              </a:rPr>
              <a:t>ere (</a:t>
            </a:r>
            <a:r>
              <a:rPr lang="en-US" sz="752" spc="-13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.g</a:t>
            </a:r>
            <a:r>
              <a:rPr lang="en-US" sz="752" spc="-12" dirty="0">
                <a:latin typeface="Arial"/>
              </a:rPr>
              <a:t>.</a:t>
            </a:r>
            <a:r>
              <a:rPr lang="en-US" sz="752" dirty="0">
                <a:latin typeface="Arial"/>
              </a:rPr>
              <a:t> violence,</a:t>
            </a:r>
            <a:r>
              <a:rPr lang="en-US" sz="752" spc="-11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har</a:t>
            </a:r>
            <a:r>
              <a:rPr lang="en-US" sz="752" spc="-13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ssment,</a:t>
            </a:r>
          </a:p>
          <a:p>
            <a:pPr>
              <a:lnSpc>
                <a:spcPts val="981"/>
              </a:lnSpc>
            </a:pPr>
            <a:r>
              <a:rPr lang="en-US" sz="752" dirty="0">
                <a:latin typeface="Arial"/>
              </a:rPr>
              <a:t>victimization)</a:t>
            </a:r>
            <a:r>
              <a:rPr lang="en-US" sz="752" spc="-17" dirty="0">
                <a:latin typeface="Arial"/>
              </a:rPr>
              <a:t>,</a:t>
            </a:r>
            <a:r>
              <a:rPr lang="en-US" sz="752" dirty="0">
                <a:latin typeface="Arial"/>
              </a:rPr>
              <a:t> managers should c</a:t>
            </a:r>
            <a:r>
              <a:rPr lang="en-US" sz="752" spc="-19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ntact HR.</a:t>
            </a:r>
          </a:p>
        </p:txBody>
      </p:sp>
      <p:sp>
        <p:nvSpPr>
          <p:cNvPr id="172" name="Rectangle 172"/>
          <p:cNvSpPr/>
          <p:nvPr/>
        </p:nvSpPr>
        <p:spPr>
          <a:xfrm>
            <a:off x="3985932" y="1550519"/>
            <a:ext cx="4038798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f an employee’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pr</a:t>
            </a:r>
            <a:r>
              <a:rPr lang="en-US" sz="752" spc="-13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blems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are per</a:t>
            </a:r>
            <a:r>
              <a:rPr lang="en-US" sz="752" spc="-20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onal or</a:t>
            </a:r>
            <a:r>
              <a:rPr lang="en-US" sz="752" spc="-17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the e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ployee refu</a:t>
            </a:r>
            <a:r>
              <a:rPr lang="en-US" sz="752" spc="-13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es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 discuss </a:t>
            </a:r>
            <a:r>
              <a:rPr lang="en-US" sz="752" spc="-13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hem, </a:t>
            </a:r>
            <a:r>
              <a:rPr lang="en-US" sz="752" spc="-17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anagers</a:t>
            </a:r>
          </a:p>
          <a:p>
            <a:pPr marL="155871">
              <a:lnSpc>
                <a:spcPts val="997"/>
              </a:lnSpc>
            </a:pPr>
            <a:r>
              <a:rPr lang="en-US" sz="752" dirty="0">
                <a:latin typeface="Arial"/>
              </a:rPr>
              <a:t>should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ou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age them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to </a:t>
            </a:r>
            <a:r>
              <a:rPr lang="en-US" sz="752" spc="-12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ontact our m</a:t>
            </a:r>
            <a:r>
              <a:rPr lang="en-US" sz="752" spc="-11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ntal health pr</a:t>
            </a:r>
            <a:r>
              <a:rPr lang="en-US" sz="752" spc="-16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fessional.</a:t>
            </a:r>
          </a:p>
        </p:txBody>
      </p:sp>
      <p:sp>
        <p:nvSpPr>
          <p:cNvPr id="173" name="Rectangle 173"/>
          <p:cNvSpPr/>
          <p:nvPr/>
        </p:nvSpPr>
        <p:spPr>
          <a:xfrm>
            <a:off x="3947380" y="1918302"/>
            <a:ext cx="1694310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Open com</a:t>
            </a:r>
            <a:r>
              <a:rPr lang="en-US" sz="884" spc="-13" dirty="0">
                <a:latin typeface="Arial"/>
              </a:rPr>
              <a:t>m</a:t>
            </a:r>
            <a:r>
              <a:rPr lang="en-US" sz="884" dirty="0">
                <a:latin typeface="Arial"/>
              </a:rPr>
              <a:t>unication and support</a:t>
            </a:r>
          </a:p>
        </p:txBody>
      </p:sp>
      <p:sp>
        <p:nvSpPr>
          <p:cNvPr id="174" name="Rectangle 174"/>
          <p:cNvSpPr/>
          <p:nvPr/>
        </p:nvSpPr>
        <p:spPr>
          <a:xfrm>
            <a:off x="3847443" y="2173973"/>
            <a:ext cx="4229491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HR is respons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ble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for 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ending 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ut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[</a:t>
            </a:r>
            <a:r>
              <a:rPr lang="en-US" sz="752" i="1" dirty="0">
                <a:latin typeface="Arial"/>
              </a:rPr>
              <a:t>quarter</a:t>
            </a:r>
            <a:r>
              <a:rPr lang="en-US" sz="752" i="1" spc="-11" dirty="0">
                <a:latin typeface="Arial"/>
              </a:rPr>
              <a:t>l</a:t>
            </a:r>
            <a:r>
              <a:rPr lang="en-US" sz="752" i="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] sur</a:t>
            </a:r>
            <a:r>
              <a:rPr lang="en-US" sz="752" spc="-20" dirty="0">
                <a:latin typeface="Arial"/>
              </a:rPr>
              <a:t>v</a:t>
            </a:r>
            <a:r>
              <a:rPr lang="en-US" sz="752" dirty="0">
                <a:latin typeface="Arial"/>
              </a:rPr>
              <a:t>eys to </a:t>
            </a:r>
            <a:r>
              <a:rPr lang="en-US" sz="752" spc="-12" dirty="0">
                <a:latin typeface="Arial"/>
              </a:rPr>
              <a:t>g</a:t>
            </a:r>
            <a:r>
              <a:rPr lang="en-US" sz="752" dirty="0">
                <a:latin typeface="Arial"/>
              </a:rPr>
              <a:t>ather i</a:t>
            </a:r>
            <a:r>
              <a:rPr lang="en-US" sz="752" spc="-13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format</a:t>
            </a:r>
            <a:r>
              <a:rPr lang="en-US" sz="752" spc="-17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on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about men</a:t>
            </a:r>
            <a:r>
              <a:rPr lang="en-US" sz="752" spc="-11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al heal</a:t>
            </a:r>
            <a:r>
              <a:rPr lang="en-US" sz="752" spc="-15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 i</a:t>
            </a:r>
            <a:r>
              <a:rPr lang="en-US" sz="752" spc="-12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 the</a:t>
            </a:r>
          </a:p>
          <a:p>
            <a:pPr>
              <a:lnSpc>
                <a:spcPts val="1015"/>
              </a:lnSpc>
            </a:pPr>
            <a:r>
              <a:rPr lang="en-US" sz="752" dirty="0">
                <a:latin typeface="Arial"/>
              </a:rPr>
              <a:t>workpla</a:t>
            </a:r>
            <a:r>
              <a:rPr lang="en-US" sz="752" spc="-16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e.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Sur</a:t>
            </a:r>
            <a:r>
              <a:rPr lang="en-US" sz="752" spc="-20" dirty="0">
                <a:latin typeface="Arial"/>
              </a:rPr>
              <a:t>v</a:t>
            </a:r>
            <a:r>
              <a:rPr lang="en-US" sz="752" dirty="0">
                <a:latin typeface="Arial"/>
              </a:rPr>
              <a:t>eys mu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t be anonymous.</a:t>
            </a:r>
          </a:p>
        </p:txBody>
      </p:sp>
      <p:sp>
        <p:nvSpPr>
          <p:cNvPr id="175" name="Rectangle 175"/>
          <p:cNvSpPr/>
          <p:nvPr/>
        </p:nvSpPr>
        <p:spPr>
          <a:xfrm>
            <a:off x="3842859" y="2531420"/>
            <a:ext cx="4405180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We</a:t>
            </a:r>
            <a:r>
              <a:rPr lang="en-US" sz="752" spc="-21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also want to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acti</a:t>
            </a:r>
            <a:r>
              <a:rPr lang="en-US" sz="752" spc="-19" dirty="0">
                <a:latin typeface="Arial"/>
              </a:rPr>
              <a:t>v</a:t>
            </a:r>
            <a:r>
              <a:rPr lang="en-US" sz="752" dirty="0">
                <a:latin typeface="Arial"/>
              </a:rPr>
              <a:t>ely support emplo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ees who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are at risk</a:t>
            </a:r>
            <a:r>
              <a:rPr lang="en-US" sz="752" spc="-1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of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faci</a:t>
            </a:r>
            <a:r>
              <a:rPr lang="en-US" sz="752" spc="-11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g m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ntal health is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(e.g. pr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gnant</a:t>
            </a:r>
          </a:p>
          <a:p>
            <a:pPr>
              <a:lnSpc>
                <a:spcPts val="981"/>
              </a:lnSpc>
            </a:pPr>
            <a:r>
              <a:rPr lang="en-US" sz="752" dirty="0">
                <a:latin typeface="Arial"/>
              </a:rPr>
              <a:t>women, new parents, retiri</a:t>
            </a:r>
            <a:r>
              <a:rPr lang="en-US" sz="752" spc="-15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g e</a:t>
            </a:r>
            <a:r>
              <a:rPr lang="en-US" sz="752" spc="-12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plo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.) For thi</a:t>
            </a:r>
            <a:r>
              <a:rPr lang="en-US" sz="752" spc="-15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rea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on</a:t>
            </a:r>
            <a:r>
              <a:rPr lang="en-US" sz="752" spc="-12" dirty="0">
                <a:latin typeface="Arial"/>
              </a:rPr>
              <a:t>,</a:t>
            </a:r>
            <a:r>
              <a:rPr lang="en-US" sz="752" dirty="0">
                <a:latin typeface="Arial"/>
              </a:rPr>
              <a:t> we wil</a:t>
            </a:r>
            <a:r>
              <a:rPr lang="en-US" sz="752" spc="-12" dirty="0">
                <a:latin typeface="Arial"/>
              </a:rPr>
              <a:t>l </a:t>
            </a:r>
            <a:r>
              <a:rPr lang="en-US" sz="752" dirty="0">
                <a:latin typeface="Arial"/>
              </a:rPr>
              <a:t>establish</a:t>
            </a:r>
            <a:r>
              <a:rPr lang="en-US" sz="752" spc="-11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[</a:t>
            </a:r>
            <a:r>
              <a:rPr lang="en-US" sz="752" i="1" dirty="0">
                <a:latin typeface="Arial"/>
              </a:rPr>
              <a:t>m</a:t>
            </a:r>
            <a:r>
              <a:rPr lang="en-US" sz="752" i="1" spc="-12" dirty="0">
                <a:latin typeface="Arial"/>
              </a:rPr>
              <a:t>o</a:t>
            </a:r>
            <a:r>
              <a:rPr lang="en-US" sz="752" i="1" dirty="0">
                <a:latin typeface="Arial"/>
              </a:rPr>
              <a:t>nthly</a:t>
            </a:r>
            <a:r>
              <a:rPr lang="en-US" sz="752" spc="-12" dirty="0">
                <a:latin typeface="Arial"/>
              </a:rPr>
              <a:t>]</a:t>
            </a:r>
            <a:r>
              <a:rPr lang="en-US" sz="752" dirty="0">
                <a:latin typeface="Arial"/>
              </a:rPr>
              <a:t> support sessi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ns</a:t>
            </a:r>
          </a:p>
          <a:p>
            <a:pPr>
              <a:lnSpc>
                <a:spcPts val="1013"/>
              </a:lnSpc>
            </a:pPr>
            <a:r>
              <a:rPr lang="en-US" sz="752" dirty="0">
                <a:latin typeface="Arial"/>
              </a:rPr>
              <a:t>emplo</a:t>
            </a:r>
            <a:r>
              <a:rPr lang="en-US" sz="752" spc="-1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can choose to joi</a:t>
            </a:r>
            <a:r>
              <a:rPr lang="en-US" sz="752" spc="-13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 to discuss their sit</a:t>
            </a:r>
            <a:r>
              <a:rPr lang="en-US" sz="752" spc="-19" dirty="0">
                <a:latin typeface="Arial"/>
              </a:rPr>
              <a:t>u</a:t>
            </a:r>
            <a:r>
              <a:rPr lang="en-US" sz="752" dirty="0">
                <a:latin typeface="Arial"/>
              </a:rPr>
              <a:t>ati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ns a</a:t>
            </a:r>
            <a:r>
              <a:rPr lang="en-US" sz="752" spc="-17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d seek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advi</a:t>
            </a:r>
            <a:r>
              <a:rPr lang="en-US" sz="752" spc="-17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e.</a:t>
            </a:r>
          </a:p>
        </p:txBody>
      </p:sp>
      <p:sp>
        <p:nvSpPr>
          <p:cNvPr id="176" name="Rectangle 176"/>
          <p:cNvSpPr/>
          <p:nvPr/>
        </p:nvSpPr>
        <p:spPr>
          <a:xfrm>
            <a:off x="3842042" y="3013559"/>
            <a:ext cx="4344844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ften, it’s 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asier </a:t>
            </a:r>
            <a:r>
              <a:rPr lang="en-US" sz="752" spc="-13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 r</a:t>
            </a:r>
            <a:r>
              <a:rPr lang="en-US" sz="752" spc="-13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ach out to a </a:t>
            </a:r>
            <a:r>
              <a:rPr lang="en-US" sz="752" spc="-11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olleague 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nstead of a supervisor or HR.</a:t>
            </a:r>
            <a:r>
              <a:rPr lang="en-US" sz="752" spc="-31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We </a:t>
            </a:r>
            <a:r>
              <a:rPr lang="en-US" sz="752" spc="-13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ncourage co</a:t>
            </a:r>
            <a:r>
              <a:rPr lang="en-US" sz="752" spc="-13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orker</a:t>
            </a:r>
            <a:r>
              <a:rPr lang="en-US" sz="752" spc="-20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to</a:t>
            </a:r>
          </a:p>
          <a:p>
            <a:pPr>
              <a:lnSpc>
                <a:spcPts val="997"/>
              </a:lnSpc>
            </a:pPr>
            <a:r>
              <a:rPr lang="en-US" sz="752" dirty="0">
                <a:latin typeface="Arial"/>
              </a:rPr>
              <a:t>support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one ano</a:t>
            </a:r>
            <a:r>
              <a:rPr lang="en-US" sz="752" spc="-11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her w</a:t>
            </a:r>
            <a:r>
              <a:rPr lang="en-US" sz="752" spc="-12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en needed.</a:t>
            </a:r>
          </a:p>
        </p:txBody>
      </p:sp>
      <p:sp>
        <p:nvSpPr>
          <p:cNvPr id="177" name="Rectangle 177"/>
          <p:cNvSpPr/>
          <p:nvPr/>
        </p:nvSpPr>
        <p:spPr>
          <a:xfrm>
            <a:off x="3955912" y="3381342"/>
            <a:ext cx="1980670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E</a:t>
            </a:r>
            <a:r>
              <a:rPr lang="en-US" sz="884" spc="-15" dirty="0">
                <a:latin typeface="Arial"/>
              </a:rPr>
              <a:t>m</a:t>
            </a:r>
            <a:r>
              <a:rPr lang="en-US" sz="884" dirty="0">
                <a:latin typeface="Arial"/>
              </a:rPr>
              <a:t>ployee recognition and develop</a:t>
            </a:r>
            <a:r>
              <a:rPr lang="en-US" sz="884" spc="-15" dirty="0">
                <a:latin typeface="Arial"/>
              </a:rPr>
              <a:t>m</a:t>
            </a:r>
            <a:r>
              <a:rPr lang="en-US" sz="884" dirty="0">
                <a:latin typeface="Arial"/>
              </a:rPr>
              <a:t>ent</a:t>
            </a:r>
          </a:p>
        </p:txBody>
      </p:sp>
      <p:sp>
        <p:nvSpPr>
          <p:cNvPr id="178" name="Rectangle 178"/>
          <p:cNvSpPr/>
          <p:nvPr/>
        </p:nvSpPr>
        <p:spPr>
          <a:xfrm>
            <a:off x="3842187" y="3639092"/>
            <a:ext cx="4280980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One way</a:t>
            </a:r>
            <a:r>
              <a:rPr lang="en-US" sz="752" spc="-11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to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prevent our e</a:t>
            </a:r>
            <a:r>
              <a:rPr lang="en-US" sz="752" spc="-12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plo</a:t>
            </a:r>
            <a:r>
              <a:rPr lang="en-US" sz="752" spc="-15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from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exce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sive stre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s is to recogniz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 their work and inves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in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heir</a:t>
            </a:r>
          </a:p>
          <a:p>
            <a:pPr>
              <a:lnSpc>
                <a:spcPts val="997"/>
              </a:lnSpc>
            </a:pPr>
            <a:r>
              <a:rPr lang="en-US" sz="752" dirty="0">
                <a:latin typeface="Arial"/>
              </a:rPr>
              <a:t>pers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nal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growth. </a:t>
            </a:r>
            <a:r>
              <a:rPr lang="en-US" sz="752" spc="-17" dirty="0">
                <a:latin typeface="Arial"/>
              </a:rPr>
              <a:t>F</a:t>
            </a:r>
            <a:r>
              <a:rPr lang="en-US" sz="752" dirty="0">
                <a:latin typeface="Arial"/>
              </a:rPr>
              <a:t>or this reason, </a:t>
            </a:r>
            <a:r>
              <a:rPr lang="en-US" sz="752" spc="-13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e wil</a:t>
            </a:r>
            <a:r>
              <a:rPr lang="en-US" sz="752" spc="-12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 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tablis</a:t>
            </a:r>
            <a:r>
              <a:rPr lang="en-US" sz="752" spc="-11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:</a:t>
            </a:r>
          </a:p>
        </p:txBody>
      </p:sp>
      <p:sp>
        <p:nvSpPr>
          <p:cNvPr id="179" name="Rectangle 179"/>
          <p:cNvSpPr/>
          <p:nvPr/>
        </p:nvSpPr>
        <p:spPr>
          <a:xfrm>
            <a:off x="4006504" y="3996540"/>
            <a:ext cx="1127616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Recognition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programs</a:t>
            </a:r>
          </a:p>
        </p:txBody>
      </p:sp>
      <p:sp>
        <p:nvSpPr>
          <p:cNvPr id="180" name="Rectangle 180"/>
          <p:cNvSpPr/>
          <p:nvPr/>
        </p:nvSpPr>
        <p:spPr>
          <a:xfrm>
            <a:off x="4007478" y="4121231"/>
            <a:ext cx="1096647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entorship programs</a:t>
            </a:r>
          </a:p>
        </p:txBody>
      </p:sp>
      <p:sp>
        <p:nvSpPr>
          <p:cNvPr id="181" name="Rectangle 181"/>
          <p:cNvSpPr/>
          <p:nvPr/>
        </p:nvSpPr>
        <p:spPr>
          <a:xfrm>
            <a:off x="4005607" y="4248000"/>
            <a:ext cx="1748364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●</a:t>
            </a:r>
            <a:r>
              <a:rPr lang="en-US" sz="752" spc="55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Learning and deve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op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pr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grams</a:t>
            </a:r>
          </a:p>
        </p:txBody>
      </p:sp>
      <p:sp>
        <p:nvSpPr>
          <p:cNvPr id="182" name="Rectangle 182"/>
          <p:cNvSpPr/>
          <p:nvPr/>
        </p:nvSpPr>
        <p:spPr>
          <a:xfrm>
            <a:off x="3921347" y="4489013"/>
            <a:ext cx="1219821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Co</a:t>
            </a:r>
            <a:r>
              <a:rPr lang="en-US" sz="884" spc="-13" dirty="0">
                <a:latin typeface="Arial"/>
              </a:rPr>
              <a:t>m</a:t>
            </a:r>
            <a:r>
              <a:rPr lang="en-US" sz="884" dirty="0">
                <a:latin typeface="Arial"/>
              </a:rPr>
              <a:t>pliance with the law</a:t>
            </a:r>
          </a:p>
        </p:txBody>
      </p:sp>
      <p:sp>
        <p:nvSpPr>
          <p:cNvPr id="183" name="Rectangle 183"/>
          <p:cNvSpPr/>
          <p:nvPr/>
        </p:nvSpPr>
        <p:spPr>
          <a:xfrm>
            <a:off x="3848728" y="4746763"/>
            <a:ext cx="4215898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The </a:t>
            </a:r>
            <a:r>
              <a:rPr lang="en-US" sz="752" spc="-16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aw p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otects</a:t>
            </a:r>
            <a:r>
              <a:rPr lang="en-US" sz="752" spc="-16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emplo</a:t>
            </a:r>
            <a:r>
              <a:rPr lang="en-US" sz="752" spc="-1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who </a:t>
            </a:r>
            <a:r>
              <a:rPr lang="en-US" sz="752" spc="-11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uffer from 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ed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cal condit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on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(e.g. clini</a:t>
            </a:r>
            <a:r>
              <a:rPr lang="en-US" sz="752" spc="-19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al dep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ession) or </a:t>
            </a:r>
            <a:r>
              <a:rPr lang="en-US" sz="752" spc="-21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al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disor</a:t>
            </a:r>
            <a:r>
              <a:rPr lang="en-US" sz="752" spc="-13" dirty="0">
                <a:latin typeface="Arial"/>
              </a:rPr>
              <a:t>d</a:t>
            </a:r>
            <a:r>
              <a:rPr lang="en-US" sz="752" dirty="0">
                <a:latin typeface="Arial"/>
              </a:rPr>
              <a:t>ers (e.g. 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chizoph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en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a.) C</a:t>
            </a:r>
            <a:r>
              <a:rPr lang="en-US" sz="752" spc="-12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nsistent with ou</a:t>
            </a:r>
            <a:r>
              <a:rPr lang="en-US" sz="752" spc="-11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 non-discri</a:t>
            </a:r>
            <a:r>
              <a:rPr lang="en-US" sz="752" spc="-11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ination practice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, we wil</a:t>
            </a:r>
            <a:r>
              <a:rPr lang="en-US" sz="752" spc="-11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 trea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 these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emplo</a:t>
            </a:r>
            <a:r>
              <a:rPr lang="en-US" sz="752" spc="-11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ee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fairly</a:t>
            </a:r>
            <a:r>
              <a:rPr lang="en-US" sz="752" spc="-15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and we won’t obli</a:t>
            </a:r>
            <a:r>
              <a:rPr lang="en-US" sz="752" spc="-11" dirty="0">
                <a:latin typeface="Arial"/>
              </a:rPr>
              <a:t>g</a:t>
            </a:r>
            <a:r>
              <a:rPr lang="en-US" sz="752" dirty="0">
                <a:latin typeface="Arial"/>
              </a:rPr>
              <a:t>e an</a:t>
            </a:r>
            <a:r>
              <a:rPr lang="en-US" sz="752" spc="-16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one to d</a:t>
            </a:r>
            <a:r>
              <a:rPr lang="en-US" sz="752" spc="-19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sclose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their condit</a:t>
            </a:r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on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or other m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dical i</a:t>
            </a:r>
            <a:r>
              <a:rPr lang="en-US" sz="752" spc="-11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format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on.</a:t>
            </a:r>
          </a:p>
        </p:txBody>
      </p:sp>
      <p:sp>
        <p:nvSpPr>
          <p:cNvPr id="184" name="Rectangle 184"/>
          <p:cNvSpPr/>
          <p:nvPr/>
        </p:nvSpPr>
        <p:spPr>
          <a:xfrm>
            <a:off x="3842128" y="5124992"/>
            <a:ext cx="4300152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nstead, </a:t>
            </a:r>
            <a:r>
              <a:rPr lang="en-US" sz="752" spc="-19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e wil</a:t>
            </a:r>
            <a:r>
              <a:rPr lang="en-US" sz="752" spc="-12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 a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tem</a:t>
            </a:r>
            <a:r>
              <a:rPr lang="en-US" sz="752" spc="-12" dirty="0">
                <a:latin typeface="Arial"/>
              </a:rPr>
              <a:t>p</a:t>
            </a:r>
            <a:r>
              <a:rPr lang="en-US" sz="752" dirty="0">
                <a:latin typeface="Arial"/>
              </a:rPr>
              <a:t>t to support emp</a:t>
            </a:r>
            <a:r>
              <a:rPr lang="en-US" sz="752" spc="-16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oyees </a:t>
            </a:r>
            <a:r>
              <a:rPr lang="en-US" sz="752" spc="-19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ho co</a:t>
            </a:r>
            <a:r>
              <a:rPr lang="en-US" sz="752" spc="-20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 us with m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ntal heal</a:t>
            </a:r>
            <a:r>
              <a:rPr lang="en-US" sz="752" spc="-17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 issues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and establ</a:t>
            </a:r>
            <a:r>
              <a:rPr lang="en-US" sz="752" spc="-17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sh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strategie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that apply to</a:t>
            </a:r>
            <a:r>
              <a:rPr lang="en-US" sz="752" spc="-11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ever</a:t>
            </a:r>
            <a:r>
              <a:rPr lang="en-US" sz="752" spc="-20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one.</a:t>
            </a:r>
          </a:p>
        </p:txBody>
      </p:sp>
      <p:sp>
        <p:nvSpPr>
          <p:cNvPr id="185" name="Rectangle 185"/>
          <p:cNvSpPr/>
          <p:nvPr/>
        </p:nvSpPr>
        <p:spPr>
          <a:xfrm>
            <a:off x="3846820" y="5480360"/>
            <a:ext cx="4209614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Also, </a:t>
            </a:r>
            <a:r>
              <a:rPr lang="en-US" sz="752" spc="-11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e wil</a:t>
            </a:r>
            <a:r>
              <a:rPr lang="en-US" sz="752" spc="-11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 make reason</a:t>
            </a:r>
            <a:r>
              <a:rPr lang="en-US" sz="752" spc="-11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ble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accommodations</a:t>
            </a:r>
            <a:r>
              <a:rPr lang="en-US" sz="752" spc="-12" dirty="0">
                <a:latin typeface="Arial"/>
              </a:rPr>
              <a:t> f</a:t>
            </a:r>
            <a:r>
              <a:rPr lang="en-US" sz="752" dirty="0">
                <a:latin typeface="Arial"/>
              </a:rPr>
              <a:t>or people wi</a:t>
            </a:r>
            <a:r>
              <a:rPr lang="en-US" sz="752" spc="-17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 m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ntal di</a:t>
            </a:r>
            <a:r>
              <a:rPr lang="en-US" sz="752" spc="-19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abilitie</a:t>
            </a:r>
            <a:r>
              <a:rPr lang="en-US" sz="752" spc="-17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(e.g</a:t>
            </a:r>
            <a:r>
              <a:rPr lang="en-US" sz="752" spc="203" dirty="0">
                <a:latin typeface="Arial"/>
              </a:rPr>
              <a:t>.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f</a:t>
            </a:r>
            <a:r>
              <a:rPr lang="en-US" sz="752" u="sng" spc="-19" dirty="0">
                <a:solidFill>
                  <a:srgbClr val="1155CC"/>
                </a:solidFill>
                <a:latin typeface="Arial"/>
              </a:rPr>
              <a:t>l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exibl</a:t>
            </a:r>
            <a:r>
              <a:rPr lang="en-US" sz="752" u="sng" spc="-12" dirty="0">
                <a:solidFill>
                  <a:srgbClr val="1155CC"/>
                </a:solidFill>
                <a:latin typeface="Arial"/>
              </a:rPr>
              <a:t>e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 wo</a:t>
            </a:r>
            <a:r>
              <a:rPr lang="en-US" sz="752" u="sng" spc="-12" dirty="0">
                <a:solidFill>
                  <a:srgbClr val="1155CC"/>
                </a:solidFill>
                <a:latin typeface="Arial"/>
              </a:rPr>
              <a:t>r</a:t>
            </a:r>
            <a:r>
              <a:rPr lang="en-US" sz="752" u="sng" dirty="0">
                <a:solidFill>
                  <a:srgbClr val="1155CC"/>
                </a:solidFill>
                <a:latin typeface="Arial"/>
              </a:rPr>
              <a:t>k</a:t>
            </a:r>
          </a:p>
          <a:p>
            <a:pPr>
              <a:lnSpc>
                <a:spcPts val="999"/>
              </a:lnSpc>
            </a:pP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hours</a:t>
            </a:r>
            <a:r>
              <a:rPr lang="en-US" sz="752" dirty="0">
                <a:latin typeface="Arial"/>
              </a:rPr>
              <a:t>.)</a:t>
            </a:r>
          </a:p>
        </p:txBody>
      </p:sp>
      <p:sp>
        <p:nvSpPr>
          <p:cNvPr id="186" name="Rectangle 186"/>
          <p:cNvSpPr/>
          <p:nvPr/>
        </p:nvSpPr>
        <p:spPr>
          <a:xfrm>
            <a:off x="3918967" y="5850222"/>
            <a:ext cx="1046312" cy="1360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884" dirty="0">
                <a:latin typeface="Arial"/>
              </a:rPr>
              <a:t>E</a:t>
            </a:r>
            <a:r>
              <a:rPr lang="en-US" sz="884" spc="-16" dirty="0">
                <a:latin typeface="Arial"/>
              </a:rPr>
              <a:t>v</a:t>
            </a:r>
            <a:r>
              <a:rPr lang="en-US" sz="884" dirty="0">
                <a:latin typeface="Arial"/>
              </a:rPr>
              <a:t>aluating outcomes</a:t>
            </a:r>
          </a:p>
        </p:txBody>
      </p:sp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0884D56E-9277-4FDD-9913-1249FF45B8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043051" y="6502574"/>
            <a:ext cx="191104" cy="123111"/>
          </a:xfrm>
        </p:spPr>
        <p:txBody>
          <a:bodyPr/>
          <a:lstStyle/>
          <a:p>
            <a:fld id="{1A405E7D-94DA-49BD-BCA1-24437756CCF6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1182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Picture 10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72347" y="309652"/>
            <a:ext cx="4407823" cy="386541"/>
          </a:xfrm>
          <a:prstGeom prst="rect">
            <a:avLst/>
          </a:prstGeom>
          <a:noFill/>
        </p:spPr>
      </p:pic>
      <p:sp>
        <p:nvSpPr>
          <p:cNvPr id="188" name="Rectangle 188"/>
          <p:cNvSpPr/>
          <p:nvPr/>
        </p:nvSpPr>
        <p:spPr>
          <a:xfrm>
            <a:off x="4389651" y="6412454"/>
            <a:ext cx="3387081" cy="10573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687" i="1" spc="-11" dirty="0">
                <a:latin typeface="Arial"/>
              </a:rPr>
              <a:t>I</a:t>
            </a:r>
            <a:r>
              <a:rPr lang="en-US" sz="687" i="1" dirty="0">
                <a:latin typeface="Arial"/>
              </a:rPr>
              <a:t>mprov</a:t>
            </a:r>
            <a:r>
              <a:rPr lang="en-US" sz="687" i="1" spc="-12" dirty="0">
                <a:latin typeface="Arial"/>
              </a:rPr>
              <a:t>e</a:t>
            </a:r>
            <a:r>
              <a:rPr lang="en-US" sz="687" i="1" dirty="0">
                <a:latin typeface="Arial"/>
              </a:rPr>
              <a:t> your hir</a:t>
            </a:r>
            <a:r>
              <a:rPr lang="en-US" sz="687" i="1" spc="-12" dirty="0">
                <a:latin typeface="Arial"/>
              </a:rPr>
              <a:t>i</a:t>
            </a:r>
            <a:r>
              <a:rPr lang="en-US" sz="687" i="1" dirty="0">
                <a:latin typeface="Arial"/>
              </a:rPr>
              <a:t>ng with Worka</a:t>
            </a:r>
            <a:r>
              <a:rPr lang="en-US" sz="687" i="1" spc="-13" dirty="0">
                <a:latin typeface="Arial"/>
              </a:rPr>
              <a:t>b</a:t>
            </a:r>
            <a:r>
              <a:rPr lang="en-US" sz="687" i="1" dirty="0">
                <a:latin typeface="Arial"/>
              </a:rPr>
              <a:t>l</a:t>
            </a:r>
            <a:r>
              <a:rPr lang="en-US" sz="687" i="1" spc="-11" dirty="0">
                <a:latin typeface="Arial"/>
              </a:rPr>
              <a:t>e</a:t>
            </a:r>
            <a:r>
              <a:rPr lang="en-US" sz="687" i="1" dirty="0">
                <a:latin typeface="Arial"/>
              </a:rPr>
              <a:t> - ge</a:t>
            </a:r>
            <a:r>
              <a:rPr lang="en-US" sz="687" i="1" spc="-20" dirty="0">
                <a:latin typeface="Arial"/>
              </a:rPr>
              <a:t>t</a:t>
            </a:r>
            <a:r>
              <a:rPr lang="en-US" sz="687" i="1" dirty="0">
                <a:latin typeface="Arial"/>
              </a:rPr>
              <a:t> sta</a:t>
            </a:r>
            <a:r>
              <a:rPr lang="en-US" sz="687" i="1" spc="-21" dirty="0">
                <a:latin typeface="Arial"/>
              </a:rPr>
              <a:t>r</a:t>
            </a:r>
            <a:r>
              <a:rPr lang="en-US" sz="687" i="1" dirty="0">
                <a:latin typeface="Arial"/>
              </a:rPr>
              <a:t>ted</a:t>
            </a:r>
            <a:r>
              <a:rPr lang="en-US" sz="687" i="1" spc="-15" dirty="0">
                <a:latin typeface="Arial"/>
              </a:rPr>
              <a:t> </a:t>
            </a:r>
            <a:r>
              <a:rPr lang="en-US" sz="687" i="1" dirty="0">
                <a:latin typeface="Arial"/>
              </a:rPr>
              <a:t>with </a:t>
            </a:r>
            <a:r>
              <a:rPr lang="en-US" sz="687" i="1" spc="176" dirty="0">
                <a:latin typeface="Arial"/>
              </a:rPr>
              <a:t>a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3"/>
              </a:rPr>
              <a:t>p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roduc</a:t>
            </a:r>
            <a:r>
              <a:rPr lang="en-US" sz="687" i="1" u="sng" spc="-20" dirty="0">
                <a:solidFill>
                  <a:srgbClr val="3C8373"/>
                </a:solidFill>
                <a:latin typeface="Arial"/>
                <a:hlinkClick r:id="rId3"/>
              </a:rPr>
              <a:t>t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 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3"/>
              </a:rPr>
              <a:t>t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3"/>
              </a:rPr>
              <a:t>our</a:t>
            </a:r>
            <a:r>
              <a:rPr lang="en-US" sz="687" i="1" dirty="0">
                <a:latin typeface="Arial"/>
              </a:rPr>
              <a:t> o</a:t>
            </a:r>
            <a:r>
              <a:rPr lang="en-US" sz="687" i="1" spc="-15" dirty="0">
                <a:latin typeface="Arial"/>
              </a:rPr>
              <a:t>r</a:t>
            </a:r>
            <a:r>
              <a:rPr lang="en-US" sz="687" i="1" dirty="0">
                <a:latin typeface="Arial"/>
              </a:rPr>
              <a:t> </a:t>
            </a:r>
            <a:r>
              <a:rPr lang="en-US" sz="687" i="1" spc="196" dirty="0">
                <a:latin typeface="Arial"/>
              </a:rPr>
              <a:t>a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1</a:t>
            </a:r>
            <a:r>
              <a:rPr lang="en-US" sz="687" i="1" u="sng" spc="-11" dirty="0">
                <a:solidFill>
                  <a:srgbClr val="3C8373"/>
                </a:solidFill>
                <a:latin typeface="Arial"/>
                <a:hlinkClick r:id="rId4"/>
              </a:rPr>
              <a:t>5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-day fre</a:t>
            </a:r>
            <a:r>
              <a:rPr lang="en-US" sz="687" i="1" u="sng" spc="-12" dirty="0">
                <a:solidFill>
                  <a:srgbClr val="3C8373"/>
                </a:solidFill>
                <a:latin typeface="Arial"/>
                <a:hlinkClick r:id="rId4"/>
              </a:rPr>
              <a:t>e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 t</a:t>
            </a:r>
            <a:r>
              <a:rPr lang="en-US" sz="687" i="1" u="sng" spc="-15" dirty="0">
                <a:solidFill>
                  <a:srgbClr val="3C8373"/>
                </a:solidFill>
                <a:latin typeface="Arial"/>
                <a:hlinkClick r:id="rId4"/>
              </a:rPr>
              <a:t>r</a:t>
            </a:r>
            <a:r>
              <a:rPr lang="en-US" sz="687" i="1" u="sng" dirty="0">
                <a:solidFill>
                  <a:srgbClr val="3C8373"/>
                </a:solidFill>
                <a:latin typeface="Arial"/>
                <a:hlinkClick r:id="rId4"/>
              </a:rPr>
              <a:t>ial</a:t>
            </a:r>
            <a:r>
              <a:rPr lang="en-US" sz="687" i="1" dirty="0">
                <a:latin typeface="Arial"/>
              </a:rPr>
              <a:t>.</a:t>
            </a:r>
          </a:p>
        </p:txBody>
      </p:sp>
      <p:sp>
        <p:nvSpPr>
          <p:cNvPr id="189" name="Rectangle 189"/>
          <p:cNvSpPr/>
          <p:nvPr/>
        </p:nvSpPr>
        <p:spPr>
          <a:xfrm>
            <a:off x="3844988" y="690151"/>
            <a:ext cx="4212500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This policy’s pr</a:t>
            </a:r>
            <a:r>
              <a:rPr lang="en-US" sz="752" spc="-13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vision are </a:t>
            </a:r>
            <a:r>
              <a:rPr lang="en-US" sz="752" spc="-12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ot restr</a:t>
            </a:r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ctive.</a:t>
            </a:r>
            <a:r>
              <a:rPr lang="en-US" sz="752" spc="-15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We wi</a:t>
            </a:r>
            <a:r>
              <a:rPr lang="en-US" sz="752" spc="-13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l </a:t>
            </a:r>
            <a:r>
              <a:rPr lang="en-US" sz="752" spc="-11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est it</a:t>
            </a:r>
            <a:r>
              <a:rPr lang="en-US" sz="752" spc="-11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ele</a:t>
            </a:r>
            <a:r>
              <a:rPr lang="en-US" sz="752" spc="-16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ents to find out what </a:t>
            </a:r>
            <a:r>
              <a:rPr lang="en-US" sz="752" spc="-13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orks and what</a:t>
            </a:r>
          </a:p>
          <a:p>
            <a:pPr>
              <a:lnSpc>
                <a:spcPts val="999"/>
              </a:lnSpc>
            </a:pPr>
            <a:r>
              <a:rPr lang="en-US" sz="752" dirty="0">
                <a:latin typeface="Arial"/>
              </a:rPr>
              <a:t>doesn’t</a:t>
            </a:r>
            <a:r>
              <a:rPr lang="en-US" sz="752" spc="-12" dirty="0">
                <a:latin typeface="Arial"/>
              </a:rPr>
              <a:t>.</a:t>
            </a:r>
            <a:r>
              <a:rPr lang="en-US" sz="752" dirty="0">
                <a:latin typeface="Arial"/>
              </a:rPr>
              <a:t> HR should </a:t>
            </a:r>
            <a:r>
              <a:rPr lang="en-US" sz="752" spc="-12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ont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nuousl</a:t>
            </a:r>
            <a:r>
              <a:rPr lang="en-US" sz="752" spc="-17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 research mental</a:t>
            </a:r>
            <a:r>
              <a:rPr lang="en-US" sz="752" spc="-11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health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topics a</a:t>
            </a:r>
            <a:r>
              <a:rPr lang="en-US" sz="752" spc="-12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d eval</a:t>
            </a:r>
            <a:r>
              <a:rPr lang="en-US" sz="752" spc="-12" dirty="0">
                <a:latin typeface="Arial"/>
              </a:rPr>
              <a:t>u</a:t>
            </a:r>
            <a:r>
              <a:rPr lang="en-US" sz="752" dirty="0">
                <a:latin typeface="Arial"/>
              </a:rPr>
              <a:t>ate the 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esult</a:t>
            </a:r>
            <a:r>
              <a:rPr lang="en-US" sz="752" spc="-15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 of our policy</a:t>
            </a:r>
          </a:p>
          <a:p>
            <a:pPr>
              <a:lnSpc>
                <a:spcPts val="981"/>
              </a:lnSpc>
            </a:pPr>
            <a:r>
              <a:rPr lang="en-US" sz="752" dirty="0">
                <a:latin typeface="Arial"/>
              </a:rPr>
              <a:t>with managers’</a:t>
            </a:r>
            <a:r>
              <a:rPr lang="en-US" sz="752" spc="-1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hel</a:t>
            </a:r>
            <a:r>
              <a:rPr lang="en-US" sz="752" spc="-12" dirty="0">
                <a:latin typeface="Arial"/>
              </a:rPr>
              <a:t>p</a:t>
            </a:r>
            <a:r>
              <a:rPr lang="en-US" sz="752" dirty="0">
                <a:latin typeface="Arial"/>
              </a:rPr>
              <a:t>.</a:t>
            </a:r>
          </a:p>
        </p:txBody>
      </p:sp>
      <p:sp>
        <p:nvSpPr>
          <p:cNvPr id="190" name="Rectangle 190"/>
          <p:cNvSpPr/>
          <p:nvPr/>
        </p:nvSpPr>
        <p:spPr>
          <a:xfrm>
            <a:off x="3845284" y="1172289"/>
            <a:ext cx="4348242" cy="37221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To deve</a:t>
            </a:r>
            <a:r>
              <a:rPr lang="en-US" sz="752" spc="-19" dirty="0">
                <a:latin typeface="Arial"/>
              </a:rPr>
              <a:t>l</a:t>
            </a:r>
            <a:r>
              <a:rPr lang="en-US" sz="752" dirty="0">
                <a:latin typeface="Arial"/>
              </a:rPr>
              <a:t>op, revise and est</a:t>
            </a:r>
            <a:r>
              <a:rPr lang="en-US" sz="752" spc="-15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blish </a:t>
            </a:r>
            <a:r>
              <a:rPr lang="en-US" sz="752" spc="-12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his policy, we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need</a:t>
            </a:r>
            <a:r>
              <a:rPr lang="en-US" sz="752" spc="-12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ever</a:t>
            </a:r>
            <a:r>
              <a:rPr lang="en-US" sz="752" spc="-20" dirty="0">
                <a:latin typeface="Arial"/>
              </a:rPr>
              <a:t>y</a:t>
            </a:r>
            <a:r>
              <a:rPr lang="en-US" sz="752" dirty="0">
                <a:latin typeface="Arial"/>
              </a:rPr>
              <a:t>one’s help.</a:t>
            </a:r>
            <a:r>
              <a:rPr lang="en-US" sz="752" spc="-28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We </a:t>
            </a:r>
            <a:r>
              <a:rPr lang="en-US" sz="752" spc="-15" dirty="0">
                <a:latin typeface="Arial"/>
              </a:rPr>
              <a:t>c</a:t>
            </a:r>
            <a:r>
              <a:rPr lang="en-US" sz="752" dirty="0">
                <a:latin typeface="Arial"/>
              </a:rPr>
              <a:t>an all work to </a:t>
            </a:r>
            <a:r>
              <a:rPr lang="en-US" sz="752" spc="-12" dirty="0">
                <a:latin typeface="Arial"/>
              </a:rPr>
              <a:t>d</a:t>
            </a:r>
            <a:r>
              <a:rPr lang="en-US" sz="752" dirty="0">
                <a:latin typeface="Arial"/>
              </a:rPr>
              <a:t>efi</a:t>
            </a:r>
            <a:r>
              <a:rPr lang="en-US" sz="752" spc="-11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e m</a:t>
            </a:r>
            <a:r>
              <a:rPr lang="en-US" sz="752" spc="-12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ntal</a:t>
            </a:r>
          </a:p>
          <a:p>
            <a:pPr>
              <a:lnSpc>
                <a:spcPts val="997"/>
              </a:lnSpc>
            </a:pPr>
            <a:r>
              <a:rPr lang="en-US" sz="752" dirty="0">
                <a:latin typeface="Arial"/>
              </a:rPr>
              <a:t>health is</a:t>
            </a:r>
            <a:r>
              <a:rPr lang="en-US" sz="752" spc="-13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ues, their causes</a:t>
            </a:r>
            <a:r>
              <a:rPr lang="en-US" sz="752" spc="-13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and seek or </a:t>
            </a:r>
            <a:r>
              <a:rPr lang="en-US" sz="752" spc="-19" dirty="0">
                <a:latin typeface="Arial"/>
              </a:rPr>
              <a:t>o</a:t>
            </a:r>
            <a:r>
              <a:rPr lang="en-US" sz="752" dirty="0">
                <a:latin typeface="Arial"/>
              </a:rPr>
              <a:t>ffer help </a:t>
            </a:r>
            <a:r>
              <a:rPr lang="en-US" sz="752" spc="-12" dirty="0">
                <a:latin typeface="Arial"/>
              </a:rPr>
              <a:t>w</a:t>
            </a:r>
            <a:r>
              <a:rPr lang="en-US" sz="752" dirty="0">
                <a:latin typeface="Arial"/>
              </a:rPr>
              <a:t>hen </a:t>
            </a:r>
            <a:r>
              <a:rPr lang="en-US" sz="752" spc="-13" dirty="0">
                <a:latin typeface="Arial"/>
              </a:rPr>
              <a:t>n</a:t>
            </a:r>
            <a:r>
              <a:rPr lang="en-US" sz="752" dirty="0">
                <a:latin typeface="Arial"/>
              </a:rPr>
              <a:t>eeded.</a:t>
            </a:r>
            <a:r>
              <a:rPr lang="en-US" sz="752" spc="-19" dirty="0">
                <a:latin typeface="Arial"/>
              </a:rPr>
              <a:t> </a:t>
            </a:r>
            <a:r>
              <a:rPr lang="en-US" sz="752" dirty="0">
                <a:latin typeface="Arial"/>
              </a:rPr>
              <a:t>We </a:t>
            </a:r>
            <a:r>
              <a:rPr lang="en-US" sz="752" spc="-13" dirty="0">
                <a:latin typeface="Arial"/>
              </a:rPr>
              <a:t>e</a:t>
            </a:r>
            <a:r>
              <a:rPr lang="en-US" sz="752" dirty="0">
                <a:latin typeface="Arial"/>
              </a:rPr>
              <a:t>ncourage employees </a:t>
            </a:r>
            <a:r>
              <a:rPr lang="en-US" sz="752" spc="-11" dirty="0">
                <a:latin typeface="Arial"/>
              </a:rPr>
              <a:t>t</a:t>
            </a:r>
            <a:r>
              <a:rPr lang="en-US" sz="752" dirty="0">
                <a:latin typeface="Arial"/>
              </a:rPr>
              <a:t>o </a:t>
            </a:r>
            <a:r>
              <a:rPr lang="en-US" sz="752" spc="-16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ha</a:t>
            </a:r>
            <a:r>
              <a:rPr lang="en-US" sz="752" spc="-20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e</a:t>
            </a:r>
          </a:p>
          <a:p>
            <a:pPr>
              <a:lnSpc>
                <a:spcPts val="981"/>
              </a:lnSpc>
            </a:pPr>
            <a:r>
              <a:rPr lang="en-US" sz="752" dirty="0">
                <a:latin typeface="Arial"/>
              </a:rPr>
              <a:t>their ideas </a:t>
            </a:r>
            <a:r>
              <a:rPr lang="en-US" sz="752" spc="-12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nd conce</a:t>
            </a:r>
            <a:r>
              <a:rPr lang="en-US" sz="752" spc="-21" dirty="0">
                <a:latin typeface="Arial"/>
              </a:rPr>
              <a:t>r</a:t>
            </a:r>
            <a:r>
              <a:rPr lang="en-US" sz="752" dirty="0">
                <a:latin typeface="Arial"/>
              </a:rPr>
              <a:t>ns.</a:t>
            </a:r>
          </a:p>
        </p:txBody>
      </p:sp>
      <p:sp>
        <p:nvSpPr>
          <p:cNvPr id="191" name="Rectangle 191"/>
          <p:cNvSpPr/>
          <p:nvPr/>
        </p:nvSpPr>
        <p:spPr>
          <a:xfrm>
            <a:off x="3888324" y="1924591"/>
            <a:ext cx="3887987" cy="5004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i="1" dirty="0">
                <a:latin typeface="Arial"/>
              </a:rPr>
              <a:t>Disclaimer: This policy</a:t>
            </a:r>
            <a:r>
              <a:rPr lang="en-US" sz="752" i="1" spc="-17" dirty="0">
                <a:latin typeface="Arial"/>
              </a:rPr>
              <a:t> </a:t>
            </a:r>
            <a:r>
              <a:rPr lang="en-US" sz="752" i="1" dirty="0">
                <a:latin typeface="Arial"/>
              </a:rPr>
              <a:t>te</a:t>
            </a:r>
            <a:r>
              <a:rPr lang="en-US" sz="752" i="1" spc="-20" dirty="0">
                <a:latin typeface="Arial"/>
              </a:rPr>
              <a:t>m</a:t>
            </a:r>
            <a:r>
              <a:rPr lang="en-US" sz="752" i="1" dirty="0">
                <a:latin typeface="Arial"/>
              </a:rPr>
              <a:t>pla</a:t>
            </a:r>
            <a:r>
              <a:rPr lang="en-US" sz="752" i="1" spc="-12" dirty="0">
                <a:latin typeface="Arial"/>
              </a:rPr>
              <a:t>t</a:t>
            </a:r>
            <a:r>
              <a:rPr lang="en-US" sz="752" i="1" dirty="0">
                <a:latin typeface="Arial"/>
              </a:rPr>
              <a:t>e is m</a:t>
            </a:r>
            <a:r>
              <a:rPr lang="en-US" sz="752" i="1" spc="-11" dirty="0">
                <a:latin typeface="Arial"/>
              </a:rPr>
              <a:t>e</a:t>
            </a:r>
            <a:r>
              <a:rPr lang="en-US" sz="752" i="1" dirty="0">
                <a:latin typeface="Arial"/>
              </a:rPr>
              <a:t>ant to provide general</a:t>
            </a:r>
            <a:r>
              <a:rPr lang="en-US" sz="752" i="1" spc="-13" dirty="0">
                <a:latin typeface="Arial"/>
              </a:rPr>
              <a:t> </a:t>
            </a:r>
            <a:r>
              <a:rPr lang="en-US" sz="752" i="1" dirty="0">
                <a:latin typeface="Arial"/>
              </a:rPr>
              <a:t>gu</a:t>
            </a:r>
            <a:r>
              <a:rPr lang="en-US" sz="752" i="1" spc="-19" dirty="0">
                <a:latin typeface="Arial"/>
              </a:rPr>
              <a:t>i</a:t>
            </a:r>
            <a:r>
              <a:rPr lang="en-US" sz="752" i="1" dirty="0">
                <a:latin typeface="Arial"/>
              </a:rPr>
              <a:t>deli</a:t>
            </a:r>
            <a:r>
              <a:rPr lang="en-US" sz="752" i="1" spc="-15" dirty="0">
                <a:latin typeface="Arial"/>
              </a:rPr>
              <a:t>n</a:t>
            </a:r>
            <a:r>
              <a:rPr lang="en-US" sz="752" i="1" dirty="0">
                <a:latin typeface="Arial"/>
              </a:rPr>
              <a:t>es and should be u</a:t>
            </a:r>
            <a:r>
              <a:rPr lang="en-US" sz="752" i="1" spc="-15" dirty="0">
                <a:latin typeface="Arial"/>
              </a:rPr>
              <a:t>s</a:t>
            </a:r>
            <a:r>
              <a:rPr lang="en-US" sz="752" i="1" dirty="0">
                <a:latin typeface="Arial"/>
              </a:rPr>
              <a:t>ed</a:t>
            </a:r>
          </a:p>
          <a:p>
            <a:pPr>
              <a:lnSpc>
                <a:spcPts val="999"/>
              </a:lnSpc>
            </a:pPr>
            <a:r>
              <a:rPr lang="en-US" sz="752" i="1" dirty="0">
                <a:latin typeface="Arial"/>
              </a:rPr>
              <a:t>as a re</a:t>
            </a:r>
            <a:r>
              <a:rPr lang="en-US" sz="752" i="1" spc="-13" dirty="0">
                <a:latin typeface="Arial"/>
              </a:rPr>
              <a:t>f</a:t>
            </a:r>
            <a:r>
              <a:rPr lang="en-US" sz="752" i="1" dirty="0">
                <a:latin typeface="Arial"/>
              </a:rPr>
              <a:t>erence. It </a:t>
            </a:r>
            <a:r>
              <a:rPr lang="en-US" sz="752" i="1" spc="-20" dirty="0">
                <a:latin typeface="Arial"/>
              </a:rPr>
              <a:t>m</a:t>
            </a:r>
            <a:r>
              <a:rPr lang="en-US" sz="752" i="1" dirty="0">
                <a:latin typeface="Arial"/>
              </a:rPr>
              <a:t>ay no</a:t>
            </a:r>
            <a:r>
              <a:rPr lang="en-US" sz="752" i="1" spc="-12" dirty="0">
                <a:latin typeface="Arial"/>
              </a:rPr>
              <a:t>t</a:t>
            </a:r>
            <a:r>
              <a:rPr lang="en-US" sz="752" i="1" dirty="0">
                <a:latin typeface="Arial"/>
              </a:rPr>
              <a:t> take </a:t>
            </a:r>
            <a:r>
              <a:rPr lang="en-US" sz="752" i="1" spc="-19" dirty="0">
                <a:latin typeface="Arial"/>
              </a:rPr>
              <a:t>i</a:t>
            </a:r>
            <a:r>
              <a:rPr lang="en-US" sz="752" i="1" dirty="0">
                <a:latin typeface="Arial"/>
              </a:rPr>
              <a:t>nto ac</a:t>
            </a:r>
            <a:r>
              <a:rPr lang="en-US" sz="752" i="1" spc="-12" dirty="0">
                <a:latin typeface="Arial"/>
              </a:rPr>
              <a:t>c</a:t>
            </a:r>
            <a:r>
              <a:rPr lang="en-US" sz="752" i="1" dirty="0">
                <a:latin typeface="Arial"/>
              </a:rPr>
              <a:t>ount all re</a:t>
            </a:r>
            <a:r>
              <a:rPr lang="en-US" sz="752" i="1" spc="-12" dirty="0">
                <a:latin typeface="Arial"/>
              </a:rPr>
              <a:t>l</a:t>
            </a:r>
            <a:r>
              <a:rPr lang="en-US" sz="752" i="1" dirty="0">
                <a:latin typeface="Arial"/>
              </a:rPr>
              <a:t>evant local,</a:t>
            </a:r>
            <a:r>
              <a:rPr lang="en-US" sz="752" i="1" spc="-11" dirty="0">
                <a:latin typeface="Arial"/>
              </a:rPr>
              <a:t> </a:t>
            </a:r>
            <a:r>
              <a:rPr lang="en-US" sz="752" i="1" dirty="0">
                <a:latin typeface="Arial"/>
              </a:rPr>
              <a:t>state or fe</a:t>
            </a:r>
            <a:r>
              <a:rPr lang="en-US" sz="752" i="1" spc="-11" dirty="0">
                <a:latin typeface="Arial"/>
              </a:rPr>
              <a:t>d</a:t>
            </a:r>
            <a:r>
              <a:rPr lang="en-US" sz="752" i="1" dirty="0">
                <a:latin typeface="Arial"/>
              </a:rPr>
              <a:t>eral l</a:t>
            </a:r>
            <a:r>
              <a:rPr lang="en-US" sz="752" i="1" spc="-12" dirty="0">
                <a:latin typeface="Arial"/>
              </a:rPr>
              <a:t>a</a:t>
            </a:r>
            <a:r>
              <a:rPr lang="en-US" sz="752" i="1" dirty="0">
                <a:latin typeface="Arial"/>
              </a:rPr>
              <a:t>w</a:t>
            </a:r>
            <a:r>
              <a:rPr lang="en-US" sz="752" i="1" spc="-16" dirty="0">
                <a:latin typeface="Arial"/>
              </a:rPr>
              <a:t>s</a:t>
            </a:r>
            <a:r>
              <a:rPr lang="en-US" sz="752" i="1" dirty="0">
                <a:latin typeface="Arial"/>
              </a:rPr>
              <a:t> and i</a:t>
            </a:r>
            <a:r>
              <a:rPr lang="en-US" sz="752" i="1" spc="-19" dirty="0">
                <a:latin typeface="Arial"/>
              </a:rPr>
              <a:t>s</a:t>
            </a:r>
            <a:r>
              <a:rPr lang="en-US" sz="752" i="1" dirty="0">
                <a:latin typeface="Arial"/>
              </a:rPr>
              <a:t> not</a:t>
            </a:r>
          </a:p>
          <a:p>
            <a:pPr>
              <a:lnSpc>
                <a:spcPts val="999"/>
              </a:lnSpc>
            </a:pPr>
            <a:r>
              <a:rPr lang="en-US" sz="752" i="1" dirty="0">
                <a:latin typeface="Arial"/>
              </a:rPr>
              <a:t>a l</a:t>
            </a:r>
            <a:r>
              <a:rPr lang="en-US" sz="752" i="1" spc="-12" dirty="0">
                <a:latin typeface="Arial"/>
              </a:rPr>
              <a:t>e</a:t>
            </a:r>
            <a:r>
              <a:rPr lang="en-US" sz="752" i="1" dirty="0">
                <a:latin typeface="Arial"/>
              </a:rPr>
              <a:t>gal</a:t>
            </a:r>
            <a:r>
              <a:rPr lang="en-US" sz="752" i="1" spc="-16" dirty="0">
                <a:latin typeface="Arial"/>
              </a:rPr>
              <a:t> </a:t>
            </a:r>
            <a:r>
              <a:rPr lang="en-US" sz="752" i="1" dirty="0">
                <a:latin typeface="Arial"/>
              </a:rPr>
              <a:t>do</a:t>
            </a:r>
            <a:r>
              <a:rPr lang="en-US" sz="752" i="1" spc="-16" dirty="0">
                <a:latin typeface="Arial"/>
              </a:rPr>
              <a:t>c</a:t>
            </a:r>
            <a:r>
              <a:rPr lang="en-US" sz="752" i="1" dirty="0">
                <a:latin typeface="Arial"/>
              </a:rPr>
              <a:t>ument. Nei</a:t>
            </a:r>
            <a:r>
              <a:rPr lang="en-US" sz="752" i="1" spc="-12" dirty="0">
                <a:latin typeface="Arial"/>
              </a:rPr>
              <a:t>t</a:t>
            </a:r>
            <a:r>
              <a:rPr lang="en-US" sz="752" i="1" dirty="0">
                <a:latin typeface="Arial"/>
              </a:rPr>
              <a:t>her </a:t>
            </a:r>
            <a:r>
              <a:rPr lang="en-US" sz="752" i="1" spc="-13" dirty="0">
                <a:latin typeface="Arial"/>
              </a:rPr>
              <a:t>t</a:t>
            </a:r>
            <a:r>
              <a:rPr lang="en-US" sz="752" i="1" dirty="0">
                <a:latin typeface="Arial"/>
              </a:rPr>
              <a:t>he author nor</a:t>
            </a:r>
            <a:r>
              <a:rPr lang="en-US" sz="752" i="1" spc="-13" dirty="0">
                <a:latin typeface="Arial"/>
              </a:rPr>
              <a:t> </a:t>
            </a:r>
            <a:r>
              <a:rPr lang="en-US" sz="752" i="1" dirty="0">
                <a:latin typeface="Arial"/>
              </a:rPr>
              <a:t>Wor</a:t>
            </a:r>
            <a:r>
              <a:rPr lang="en-US" sz="752" i="1" spc="-20" dirty="0">
                <a:latin typeface="Arial"/>
              </a:rPr>
              <a:t>k</a:t>
            </a:r>
            <a:r>
              <a:rPr lang="en-US" sz="752" i="1" dirty="0">
                <a:latin typeface="Arial"/>
              </a:rPr>
              <a:t>ab</a:t>
            </a:r>
            <a:r>
              <a:rPr lang="en-US" sz="752" i="1" spc="-19" dirty="0">
                <a:latin typeface="Arial"/>
              </a:rPr>
              <a:t>l</a:t>
            </a:r>
            <a:r>
              <a:rPr lang="en-US" sz="752" i="1" dirty="0">
                <a:latin typeface="Arial"/>
              </a:rPr>
              <a:t>e will as</a:t>
            </a:r>
            <a:r>
              <a:rPr lang="en-US" sz="752" i="1" spc="-15" dirty="0">
                <a:latin typeface="Arial"/>
              </a:rPr>
              <a:t>s</a:t>
            </a:r>
            <a:r>
              <a:rPr lang="en-US" sz="752" i="1" dirty="0">
                <a:latin typeface="Arial"/>
              </a:rPr>
              <a:t>ume</a:t>
            </a:r>
            <a:r>
              <a:rPr lang="en-US" sz="752" i="1" spc="-12" dirty="0">
                <a:latin typeface="Arial"/>
              </a:rPr>
              <a:t> </a:t>
            </a:r>
            <a:r>
              <a:rPr lang="en-US" sz="752" i="1" dirty="0">
                <a:latin typeface="Arial"/>
              </a:rPr>
              <a:t>an</a:t>
            </a:r>
            <a:r>
              <a:rPr lang="en-US" sz="752" i="1" spc="-16" dirty="0">
                <a:latin typeface="Arial"/>
              </a:rPr>
              <a:t>y</a:t>
            </a:r>
            <a:r>
              <a:rPr lang="en-US" sz="752" i="1" dirty="0">
                <a:latin typeface="Arial"/>
              </a:rPr>
              <a:t> legal liability </a:t>
            </a:r>
            <a:r>
              <a:rPr lang="en-US" sz="752" i="1" spc="-12" dirty="0">
                <a:latin typeface="Arial"/>
              </a:rPr>
              <a:t>t</a:t>
            </a:r>
            <a:r>
              <a:rPr lang="en-US" sz="752" i="1" dirty="0">
                <a:latin typeface="Arial"/>
              </a:rPr>
              <a:t>ha</a:t>
            </a:r>
            <a:r>
              <a:rPr lang="en-US" sz="752" i="1" spc="-12" dirty="0">
                <a:latin typeface="Arial"/>
              </a:rPr>
              <a:t>t</a:t>
            </a:r>
            <a:r>
              <a:rPr lang="en-US" sz="752" i="1" dirty="0">
                <a:latin typeface="Arial"/>
              </a:rPr>
              <a:t> may</a:t>
            </a:r>
          </a:p>
          <a:p>
            <a:pPr>
              <a:lnSpc>
                <a:spcPts val="981"/>
              </a:lnSpc>
            </a:pPr>
            <a:r>
              <a:rPr lang="en-US" sz="752" i="1" dirty="0">
                <a:latin typeface="Arial"/>
              </a:rPr>
              <a:t>arise fro</a:t>
            </a:r>
            <a:r>
              <a:rPr lang="en-US" sz="752" i="1" spc="-13" dirty="0">
                <a:latin typeface="Arial"/>
              </a:rPr>
              <a:t>m</a:t>
            </a:r>
            <a:r>
              <a:rPr lang="en-US" sz="752" i="1" dirty="0">
                <a:latin typeface="Arial"/>
              </a:rPr>
              <a:t> the use of this </a:t>
            </a:r>
            <a:r>
              <a:rPr lang="en-US" sz="752" i="1" spc="-15" dirty="0">
                <a:latin typeface="Arial"/>
              </a:rPr>
              <a:t>p</a:t>
            </a:r>
            <a:r>
              <a:rPr lang="en-US" sz="752" i="1" dirty="0">
                <a:latin typeface="Arial"/>
              </a:rPr>
              <a:t>olicy.</a:t>
            </a:r>
          </a:p>
        </p:txBody>
      </p:sp>
      <p:sp>
        <p:nvSpPr>
          <p:cNvPr id="192" name="Rectangle 192"/>
          <p:cNvSpPr/>
          <p:nvPr/>
        </p:nvSpPr>
        <p:spPr>
          <a:xfrm>
            <a:off x="3900839" y="2662348"/>
            <a:ext cx="681277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dirty="0">
                <a:latin typeface="Arial"/>
              </a:rPr>
              <a:t>Further reading:</a:t>
            </a:r>
          </a:p>
        </p:txBody>
      </p:sp>
      <p:sp>
        <p:nvSpPr>
          <p:cNvPr id="193" name="Rectangle 193"/>
          <p:cNvSpPr/>
          <p:nvPr/>
        </p:nvSpPr>
        <p:spPr>
          <a:xfrm>
            <a:off x="4110971" y="2890947"/>
            <a:ext cx="3816494" cy="2339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773" dirty="0">
                <a:latin typeface="Arial"/>
              </a:rPr>
              <a:t>●</a:t>
            </a:r>
            <a:r>
              <a:rPr lang="en-US" sz="752" u="sng" spc="-19" dirty="0">
                <a:solidFill>
                  <a:srgbClr val="1155CC"/>
                </a:solidFill>
                <a:latin typeface="Arial"/>
                <a:hlinkClick r:id="rId5"/>
              </a:rPr>
              <a:t>H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o</a:t>
            </a:r>
            <a:r>
              <a:rPr lang="en-US" sz="752" u="sng" spc="-12" dirty="0">
                <a:solidFill>
                  <a:srgbClr val="1155CC"/>
                </a:solidFill>
                <a:latin typeface="Arial"/>
                <a:hlinkClick r:id="rId5"/>
              </a:rPr>
              <a:t>w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 We Re</a:t>
            </a:r>
            <a:r>
              <a:rPr lang="en-US" sz="752" u="sng" spc="-12" dirty="0">
                <a:solidFill>
                  <a:srgbClr val="1155CC"/>
                </a:solidFill>
                <a:latin typeface="Arial"/>
                <a:hlinkClick r:id="rId5"/>
              </a:rPr>
              <a:t>w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rote Our Co</a:t>
            </a:r>
            <a:r>
              <a:rPr lang="en-US" sz="752" u="sng" spc="-11" dirty="0">
                <a:solidFill>
                  <a:srgbClr val="1155CC"/>
                </a:solidFill>
                <a:latin typeface="Arial"/>
                <a:hlinkClick r:id="rId5"/>
              </a:rPr>
              <a:t>m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pany’s </a:t>
            </a:r>
            <a:r>
              <a:rPr lang="en-US" sz="752" u="sng" spc="-24" dirty="0">
                <a:solidFill>
                  <a:srgbClr val="1155CC"/>
                </a:solidFill>
                <a:latin typeface="Arial"/>
                <a:hlinkClick r:id="rId5"/>
              </a:rPr>
              <a:t>M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ental </a:t>
            </a:r>
            <a:r>
              <a:rPr lang="en-US" sz="752" u="sng" spc="-17" dirty="0">
                <a:solidFill>
                  <a:srgbClr val="1155CC"/>
                </a:solidFill>
                <a:latin typeface="Arial"/>
                <a:hlinkClick r:id="rId5"/>
              </a:rPr>
              <a:t>H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ea</a:t>
            </a:r>
            <a:r>
              <a:rPr lang="en-US" sz="752" u="sng" spc="-12" dirty="0">
                <a:solidFill>
                  <a:srgbClr val="1155CC"/>
                </a:solidFill>
                <a:latin typeface="Arial"/>
                <a:hlinkClick r:id="rId5"/>
              </a:rPr>
              <a:t>l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th Pol</a:t>
            </a:r>
            <a:r>
              <a:rPr lang="en-US" sz="752" u="sng" spc="-16" dirty="0">
                <a:solidFill>
                  <a:srgbClr val="1155CC"/>
                </a:solidFill>
                <a:latin typeface="Arial"/>
                <a:hlinkClick r:id="rId5"/>
              </a:rPr>
              <a:t>i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5"/>
              </a:rPr>
              <a:t>cy</a:t>
            </a:r>
            <a:r>
              <a:rPr lang="en-US" sz="752" dirty="0">
                <a:latin typeface="Arial"/>
              </a:rPr>
              <a:t>, publi</a:t>
            </a:r>
            <a:r>
              <a:rPr lang="en-US" sz="752" spc="-12" dirty="0">
                <a:latin typeface="Arial"/>
              </a:rPr>
              <a:t>s</a:t>
            </a:r>
            <a:r>
              <a:rPr lang="en-US" sz="752" dirty="0">
                <a:latin typeface="Arial"/>
              </a:rPr>
              <a:t>hed in </a:t>
            </a:r>
            <a:r>
              <a:rPr lang="en-US" sz="752" spc="-19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arvard Bus</a:t>
            </a:r>
            <a:r>
              <a:rPr lang="en-US" sz="752" spc="-21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ness</a:t>
            </a:r>
          </a:p>
          <a:p>
            <a:pPr marL="155871">
              <a:lnSpc>
                <a:spcPts val="997"/>
              </a:lnSpc>
            </a:pPr>
            <a:r>
              <a:rPr lang="en-US" sz="752" dirty="0">
                <a:latin typeface="Arial"/>
              </a:rPr>
              <a:t>Rev</a:t>
            </a:r>
            <a:r>
              <a:rPr lang="en-US" sz="752" spc="-16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ew (</a:t>
            </a:r>
            <a:r>
              <a:rPr lang="en-US" sz="752" spc="-19" dirty="0">
                <a:latin typeface="Arial"/>
              </a:rPr>
              <a:t>H</a:t>
            </a:r>
            <a:r>
              <a:rPr lang="en-US" sz="752" dirty="0">
                <a:latin typeface="Arial"/>
              </a:rPr>
              <a:t>BR)</a:t>
            </a:r>
          </a:p>
        </p:txBody>
      </p:sp>
      <p:sp>
        <p:nvSpPr>
          <p:cNvPr id="194" name="Rectangle 194"/>
          <p:cNvSpPr/>
          <p:nvPr/>
        </p:nvSpPr>
        <p:spPr>
          <a:xfrm>
            <a:off x="4118234" y="3144486"/>
            <a:ext cx="3870419" cy="115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752" spc="773" dirty="0">
                <a:latin typeface="Arial"/>
              </a:rPr>
              <a:t>●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6"/>
              </a:rPr>
              <a:t>Workplace </a:t>
            </a:r>
            <a:r>
              <a:rPr lang="en-US" sz="752" u="sng" spc="-19" dirty="0">
                <a:solidFill>
                  <a:srgbClr val="1155CC"/>
                </a:solidFill>
                <a:latin typeface="Arial"/>
                <a:hlinkClick r:id="rId6"/>
              </a:rPr>
              <a:t>M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6"/>
              </a:rPr>
              <a:t>ental </a:t>
            </a:r>
            <a:r>
              <a:rPr lang="en-US" sz="752" u="sng" spc="-17" dirty="0">
                <a:solidFill>
                  <a:srgbClr val="1155CC"/>
                </a:solidFill>
                <a:latin typeface="Arial"/>
                <a:hlinkClick r:id="rId6"/>
              </a:rPr>
              <a:t>H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6"/>
              </a:rPr>
              <a:t>ea</a:t>
            </a:r>
            <a:r>
              <a:rPr lang="en-US" sz="752" u="sng" spc="-12" dirty="0">
                <a:solidFill>
                  <a:srgbClr val="1155CC"/>
                </a:solidFill>
                <a:latin typeface="Arial"/>
                <a:hlinkClick r:id="rId6"/>
              </a:rPr>
              <a:t>l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6"/>
              </a:rPr>
              <a:t>th Case Stud</a:t>
            </a:r>
            <a:r>
              <a:rPr lang="en-US" sz="752" u="sng" spc="-19" dirty="0">
                <a:solidFill>
                  <a:srgbClr val="1155CC"/>
                </a:solidFill>
                <a:latin typeface="Arial"/>
                <a:hlinkClick r:id="rId6"/>
              </a:rPr>
              <a:t>i</a:t>
            </a:r>
            <a:r>
              <a:rPr lang="en-US" sz="752" u="sng" dirty="0">
                <a:solidFill>
                  <a:srgbClr val="1155CC"/>
                </a:solidFill>
                <a:latin typeface="Arial"/>
                <a:hlinkClick r:id="rId6"/>
              </a:rPr>
              <a:t>es</a:t>
            </a:r>
            <a:r>
              <a:rPr lang="en-US" sz="752" dirty="0">
                <a:latin typeface="Arial"/>
              </a:rPr>
              <a:t>, by the </a:t>
            </a:r>
            <a:r>
              <a:rPr lang="en-US" sz="752" spc="-11" dirty="0">
                <a:latin typeface="Arial"/>
              </a:rPr>
              <a:t>A</a:t>
            </a:r>
            <a:r>
              <a:rPr lang="en-US" sz="752" spc="-13" dirty="0">
                <a:latin typeface="Arial"/>
              </a:rPr>
              <a:t>m</a:t>
            </a:r>
            <a:r>
              <a:rPr lang="en-US" sz="752" dirty="0">
                <a:latin typeface="Arial"/>
              </a:rPr>
              <a:t>er</a:t>
            </a:r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can Psych</a:t>
            </a:r>
            <a:r>
              <a:rPr lang="en-US" sz="752" spc="-13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atric </a:t>
            </a:r>
            <a:r>
              <a:rPr lang="en-US" sz="752" spc="-35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ssociat</a:t>
            </a:r>
            <a:r>
              <a:rPr lang="en-US" sz="752" spc="-12" dirty="0">
                <a:latin typeface="Arial"/>
              </a:rPr>
              <a:t>i</a:t>
            </a:r>
            <a:r>
              <a:rPr lang="en-US" sz="752" dirty="0">
                <a:latin typeface="Arial"/>
              </a:rPr>
              <a:t>on (</a:t>
            </a:r>
            <a:r>
              <a:rPr lang="en-US" sz="752" spc="-35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P</a:t>
            </a:r>
            <a:r>
              <a:rPr lang="en-US" sz="752" spc="-19" dirty="0">
                <a:latin typeface="Arial"/>
              </a:rPr>
              <a:t>A</a:t>
            </a:r>
            <a:r>
              <a:rPr lang="en-US" sz="752" dirty="0">
                <a:latin typeface="Arial"/>
              </a:rPr>
              <a:t>)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98C17B3-E727-498B-94B5-A3EEA1786F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043051" y="6502574"/>
            <a:ext cx="191104" cy="123111"/>
          </a:xfrm>
        </p:spPr>
        <p:txBody>
          <a:bodyPr/>
          <a:lstStyle/>
          <a:p>
            <a:fld id="{1A405E7D-94DA-49BD-BCA1-24437756CCF6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407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3275E8ED9ED1408330D9719D08F5F5" ma:contentTypeVersion="12" ma:contentTypeDescription="Create a new document." ma:contentTypeScope="" ma:versionID="1ad9a03748e58c041698483d8d2efd39">
  <xsd:schema xmlns:xsd="http://www.w3.org/2001/XMLSchema" xmlns:xs="http://www.w3.org/2001/XMLSchema" xmlns:p="http://schemas.microsoft.com/office/2006/metadata/properties" xmlns:ns2="37b66e81-9f02-4ca2-9b1b-3bff3179a4d3" xmlns:ns3="ed46c018-320c-458e-b7a0-53d043bd7b7a" targetNamespace="http://schemas.microsoft.com/office/2006/metadata/properties" ma:root="true" ma:fieldsID="ffc5b567837fb3507d40f9745989b1a5" ns2:_="" ns3:_="">
    <xsd:import namespace="37b66e81-9f02-4ca2-9b1b-3bff3179a4d3"/>
    <xsd:import namespace="ed46c018-320c-458e-b7a0-53d043bd7b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66e81-9f02-4ca2-9b1b-3bff3179a4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8f9e939-d534-4f71-907e-9b2d3f0ad4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46c018-320c-458e-b7a0-53d043bd7b7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887500b-2882-4256-87a0-2acc362c28ad}" ma:internalName="TaxCatchAll" ma:showField="CatchAllData" ma:web="ed46c018-320c-458e-b7a0-53d043bd7b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b66e81-9f02-4ca2-9b1b-3bff3179a4d3">
      <Terms xmlns="http://schemas.microsoft.com/office/infopath/2007/PartnerControls"/>
    </lcf76f155ced4ddcb4097134ff3c332f>
    <TaxCatchAll xmlns="ed46c018-320c-458e-b7a0-53d043bd7b7a" xsi:nil="true"/>
  </documentManagement>
</p:properties>
</file>

<file path=customXml/itemProps1.xml><?xml version="1.0" encoding="utf-8"?>
<ds:datastoreItem xmlns:ds="http://schemas.openxmlformats.org/officeDocument/2006/customXml" ds:itemID="{3B34EAE9-305A-410D-957E-D047B2DC40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b66e81-9f02-4ca2-9b1b-3bff3179a4d3"/>
    <ds:schemaRef ds:uri="ed46c018-320c-458e-b7a0-53d043bd7b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A99322-3C04-471C-9D22-83544DA191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9422B8-43DD-4990-8721-D82060FEDF8D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37b66e81-9f02-4ca2-9b1b-3bff3179a4d3"/>
    <ds:schemaRef ds:uri="ed46c018-320c-458e-b7a0-53d043bd7b7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1545</Words>
  <Application>Microsoft Office PowerPoint</Application>
  <PresentationFormat>Widescreen</PresentationFormat>
  <Paragraphs>151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Pamela Connelly</dc:creator>
  <cp:lastModifiedBy>Pamela Connelly</cp:lastModifiedBy>
  <cp:revision>1</cp:revision>
  <dcterms:created xsi:type="dcterms:W3CDTF">2025-02-26T13:30:36Z</dcterms:created>
  <dcterms:modified xsi:type="dcterms:W3CDTF">2025-02-26T13:33:19Z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0x010100ED3275E8ED9ED1408330D9719D08F5F5</vt:lpwstr>
  </property>
  <property fmtid="{D5CDD505-2E9C-101B-9397-08002B2CF9AE}" pid="3" name="MediaServiceImageTags">
    <vt:lpwstr/>
  </property>
</Properties>
</file>