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1"/>
    <p:sldMasterId id="2147483787" r:id="rId2"/>
    <p:sldMasterId id="2147483800" r:id="rId3"/>
  </p:sldMasterIdLst>
  <p:notesMasterIdLst>
    <p:notesMasterId r:id="rId30"/>
  </p:notesMasterIdLst>
  <p:sldIdLst>
    <p:sldId id="982" r:id="rId4"/>
    <p:sldId id="983" r:id="rId5"/>
    <p:sldId id="985" r:id="rId6"/>
    <p:sldId id="266" r:id="rId7"/>
    <p:sldId id="267" r:id="rId8"/>
    <p:sldId id="350" r:id="rId9"/>
    <p:sldId id="986" r:id="rId10"/>
    <p:sldId id="351" r:id="rId11"/>
    <p:sldId id="352" r:id="rId12"/>
    <p:sldId id="984" r:id="rId13"/>
    <p:sldId id="981" r:id="rId14"/>
    <p:sldId id="268" r:id="rId15"/>
    <p:sldId id="323" r:id="rId16"/>
    <p:sldId id="360" r:id="rId17"/>
    <p:sldId id="361" r:id="rId18"/>
    <p:sldId id="363" r:id="rId19"/>
    <p:sldId id="258" r:id="rId20"/>
    <p:sldId id="275" r:id="rId21"/>
    <p:sldId id="260" r:id="rId22"/>
    <p:sldId id="261" r:id="rId23"/>
    <p:sldId id="262" r:id="rId24"/>
    <p:sldId id="276" r:id="rId25"/>
    <p:sldId id="277" r:id="rId26"/>
    <p:sldId id="278" r:id="rId27"/>
    <p:sldId id="279" r:id="rId28"/>
    <p:sldId id="2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8">
          <p15:clr>
            <a:srgbClr val="A4A3A4"/>
          </p15:clr>
        </p15:guide>
        <p15:guide id="3" pos="5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5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72" autoAdjust="0"/>
  </p:normalViewPr>
  <p:slideViewPr>
    <p:cSldViewPr snapToGrid="0" snapToObjects="1">
      <p:cViewPr varScale="1">
        <p:scale>
          <a:sx n="60" d="100"/>
          <a:sy n="60" d="100"/>
        </p:scale>
        <p:origin x="1680" y="42"/>
      </p:cViewPr>
      <p:guideLst>
        <p:guide orient="horz" pos="2160"/>
        <p:guide pos="368"/>
        <p:guide pos="543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6CD3F-E66D-4399-9DE0-D2D9ADF3FA9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4964AED-0417-4EC0-BFAB-CF78DA2A0F96}">
      <dgm:prSet phldrT="[Text]"/>
      <dgm:spPr/>
      <dgm:t>
        <a:bodyPr/>
        <a:lstStyle/>
        <a:p>
          <a:pPr rtl="0"/>
          <a:r>
            <a:rPr lang="en-US" b="1" i="0" u="none" dirty="0"/>
            <a:t>1.   </a:t>
          </a:r>
          <a:r>
            <a:rPr lang="en-US" b="0" i="0" u="none" dirty="0"/>
            <a:t>Remove</a:t>
          </a:r>
          <a:r>
            <a:rPr lang="en-US" b="0" i="0" u="none" baseline="0" dirty="0"/>
            <a:t> the Stigma of Mental Health within the Organization</a:t>
          </a:r>
          <a:endParaRPr lang="en-US" b="0" dirty="0"/>
        </a:p>
      </dgm:t>
    </dgm:pt>
    <dgm:pt modelId="{3657FFA4-F73F-4B69-9FEF-62586A6A715C}" type="parTrans" cxnId="{A7CDDFD5-2E9A-4C62-AC18-5226EE8E60BE}">
      <dgm:prSet/>
      <dgm:spPr/>
      <dgm:t>
        <a:bodyPr/>
        <a:lstStyle/>
        <a:p>
          <a:endParaRPr lang="en-US">
            <a:solidFill>
              <a:schemeClr val="bg1"/>
            </a:solidFill>
          </a:endParaRPr>
        </a:p>
      </dgm:t>
    </dgm:pt>
    <dgm:pt modelId="{77E7BA12-8869-484D-8038-045C1D0032E7}" type="sibTrans" cxnId="{A7CDDFD5-2E9A-4C62-AC18-5226EE8E60BE}">
      <dgm:prSet/>
      <dgm:spPr/>
      <dgm:t>
        <a:bodyPr/>
        <a:lstStyle/>
        <a:p>
          <a:endParaRPr lang="en-US">
            <a:solidFill>
              <a:schemeClr val="bg1"/>
            </a:solidFill>
          </a:endParaRPr>
        </a:p>
      </dgm:t>
    </dgm:pt>
    <dgm:pt modelId="{28625A6D-AD19-4827-924D-5B67B850C8FA}">
      <dgm:prSet/>
      <dgm:spPr/>
      <dgm:t>
        <a:bodyPr/>
        <a:lstStyle/>
        <a:p>
          <a:pPr rtl="0"/>
          <a:r>
            <a:rPr lang="en-US" b="0" i="0" u="none"/>
            <a:t>2.    Make Time</a:t>
          </a:r>
          <a:r>
            <a:rPr lang="en-US" b="0" i="0" u="none" baseline="0"/>
            <a:t> for Listening</a:t>
          </a:r>
          <a:endParaRPr lang="en-US" b="0" i="0" u="none"/>
        </a:p>
      </dgm:t>
    </dgm:pt>
    <dgm:pt modelId="{6F5462E3-33BE-4E8B-9D07-E6B7DD50D80C}" type="parTrans" cxnId="{09097D45-7C30-484E-8508-FE42C5D76C56}">
      <dgm:prSet/>
      <dgm:spPr/>
      <dgm:t>
        <a:bodyPr/>
        <a:lstStyle/>
        <a:p>
          <a:endParaRPr lang="en-US">
            <a:solidFill>
              <a:schemeClr val="bg1"/>
            </a:solidFill>
          </a:endParaRPr>
        </a:p>
      </dgm:t>
    </dgm:pt>
    <dgm:pt modelId="{255944A4-5C70-458C-88B7-041D1E281B04}" type="sibTrans" cxnId="{09097D45-7C30-484E-8508-FE42C5D76C56}">
      <dgm:prSet/>
      <dgm:spPr/>
      <dgm:t>
        <a:bodyPr/>
        <a:lstStyle/>
        <a:p>
          <a:endParaRPr lang="en-US">
            <a:solidFill>
              <a:schemeClr val="bg1"/>
            </a:solidFill>
          </a:endParaRPr>
        </a:p>
      </dgm:t>
    </dgm:pt>
    <dgm:pt modelId="{37878E92-B4E3-48F1-8968-FFB54B6BEC37}">
      <dgm:prSet/>
      <dgm:spPr/>
      <dgm:t>
        <a:bodyPr/>
        <a:lstStyle/>
        <a:p>
          <a:pPr rtl="0"/>
          <a:r>
            <a:rPr lang="en-US" b="0" i="0" u="none"/>
            <a:t>3.    Give Employees Ways to De-Stress</a:t>
          </a:r>
        </a:p>
      </dgm:t>
    </dgm:pt>
    <dgm:pt modelId="{10760212-ED05-4E05-80A5-BB30390C9F03}" type="parTrans" cxnId="{BAA80E0F-A9DB-47F7-8157-15B47F17BE42}">
      <dgm:prSet/>
      <dgm:spPr/>
      <dgm:t>
        <a:bodyPr/>
        <a:lstStyle/>
        <a:p>
          <a:endParaRPr lang="en-US">
            <a:solidFill>
              <a:schemeClr val="bg1"/>
            </a:solidFill>
          </a:endParaRPr>
        </a:p>
      </dgm:t>
    </dgm:pt>
    <dgm:pt modelId="{B329461A-96AA-4BF7-82F2-F55F7C2FB699}" type="sibTrans" cxnId="{BAA80E0F-A9DB-47F7-8157-15B47F17BE42}">
      <dgm:prSet/>
      <dgm:spPr/>
      <dgm:t>
        <a:bodyPr/>
        <a:lstStyle/>
        <a:p>
          <a:endParaRPr lang="en-US">
            <a:solidFill>
              <a:schemeClr val="bg1"/>
            </a:solidFill>
          </a:endParaRPr>
        </a:p>
      </dgm:t>
    </dgm:pt>
    <dgm:pt modelId="{897E0729-1401-4D02-8DB4-CA0C17E7E0E5}">
      <dgm:prSet/>
      <dgm:spPr/>
      <dgm:t>
        <a:bodyPr/>
        <a:lstStyle/>
        <a:p>
          <a:pPr rtl="0"/>
          <a:r>
            <a:rPr lang="en-US" b="0" i="0" u="none"/>
            <a:t>4.    Be Transparent With Employees</a:t>
          </a:r>
        </a:p>
      </dgm:t>
    </dgm:pt>
    <dgm:pt modelId="{BC6CCA3F-6016-4F7B-B4FD-D37CC9695920}" type="parTrans" cxnId="{5DF99FE6-751E-4B47-B76D-C6E41AEA2752}">
      <dgm:prSet/>
      <dgm:spPr/>
      <dgm:t>
        <a:bodyPr/>
        <a:lstStyle/>
        <a:p>
          <a:endParaRPr lang="en-US">
            <a:solidFill>
              <a:schemeClr val="bg1"/>
            </a:solidFill>
          </a:endParaRPr>
        </a:p>
      </dgm:t>
    </dgm:pt>
    <dgm:pt modelId="{9619892B-D8BE-4D72-B306-9B52298B37A8}" type="sibTrans" cxnId="{5DF99FE6-751E-4B47-B76D-C6E41AEA2752}">
      <dgm:prSet/>
      <dgm:spPr/>
      <dgm:t>
        <a:bodyPr/>
        <a:lstStyle/>
        <a:p>
          <a:endParaRPr lang="en-US">
            <a:solidFill>
              <a:schemeClr val="bg1"/>
            </a:solidFill>
          </a:endParaRPr>
        </a:p>
      </dgm:t>
    </dgm:pt>
    <dgm:pt modelId="{88D06A29-11BE-4744-B177-D830CD7EB587}">
      <dgm:prSet/>
      <dgm:spPr/>
      <dgm:t>
        <a:bodyPr/>
        <a:lstStyle/>
        <a:p>
          <a:pPr rtl="0"/>
          <a:r>
            <a:rPr lang="en-US" b="0" i="0" u="none"/>
            <a:t>5.    Establish Quiet Spaces</a:t>
          </a:r>
        </a:p>
      </dgm:t>
    </dgm:pt>
    <dgm:pt modelId="{8F50874B-2C65-48DD-B4EB-7D1BA3683E50}" type="parTrans" cxnId="{798930EA-AB9C-4F75-A8E8-8BC8D2801A1B}">
      <dgm:prSet/>
      <dgm:spPr/>
      <dgm:t>
        <a:bodyPr/>
        <a:lstStyle/>
        <a:p>
          <a:endParaRPr lang="en-US">
            <a:solidFill>
              <a:schemeClr val="bg1"/>
            </a:solidFill>
          </a:endParaRPr>
        </a:p>
      </dgm:t>
    </dgm:pt>
    <dgm:pt modelId="{2DF62BF4-61F9-4154-A236-0E387AAA1E81}" type="sibTrans" cxnId="{798930EA-AB9C-4F75-A8E8-8BC8D2801A1B}">
      <dgm:prSet/>
      <dgm:spPr/>
      <dgm:t>
        <a:bodyPr/>
        <a:lstStyle/>
        <a:p>
          <a:endParaRPr lang="en-US">
            <a:solidFill>
              <a:schemeClr val="bg1"/>
            </a:solidFill>
          </a:endParaRPr>
        </a:p>
      </dgm:t>
    </dgm:pt>
    <dgm:pt modelId="{8A9D2A36-1806-4409-9F4E-3A23D75FED64}">
      <dgm:prSet/>
      <dgm:spPr/>
      <dgm:t>
        <a:bodyPr/>
        <a:lstStyle/>
        <a:p>
          <a:pPr rtl="0"/>
          <a:r>
            <a:rPr lang="en-US" b="0" i="0" u="none"/>
            <a:t>6.    Offer Benefits That Support Mental Health</a:t>
          </a:r>
        </a:p>
      </dgm:t>
    </dgm:pt>
    <dgm:pt modelId="{15171FFE-0874-4052-B0CC-20A3835EA689}" type="parTrans" cxnId="{27340501-10C6-4AC8-AAB6-CCE2322007B5}">
      <dgm:prSet/>
      <dgm:spPr/>
      <dgm:t>
        <a:bodyPr/>
        <a:lstStyle/>
        <a:p>
          <a:endParaRPr lang="en-US">
            <a:solidFill>
              <a:schemeClr val="bg1"/>
            </a:solidFill>
          </a:endParaRPr>
        </a:p>
      </dgm:t>
    </dgm:pt>
    <dgm:pt modelId="{1C4B327E-D57C-4C07-9AC8-C25518E5E6C0}" type="sibTrans" cxnId="{27340501-10C6-4AC8-AAB6-CCE2322007B5}">
      <dgm:prSet/>
      <dgm:spPr/>
      <dgm:t>
        <a:bodyPr/>
        <a:lstStyle/>
        <a:p>
          <a:endParaRPr lang="en-US">
            <a:solidFill>
              <a:schemeClr val="bg1"/>
            </a:solidFill>
          </a:endParaRPr>
        </a:p>
      </dgm:t>
    </dgm:pt>
    <dgm:pt modelId="{86CA3284-C689-4299-B382-23E53FA147E4}">
      <dgm:prSet/>
      <dgm:spPr/>
      <dgm:t>
        <a:bodyPr/>
        <a:lstStyle/>
        <a:p>
          <a:pPr rtl="0"/>
          <a:r>
            <a:rPr lang="en-US" b="0" i="0" u="none"/>
            <a:t>7.     Implement</a:t>
          </a:r>
          <a:r>
            <a:rPr lang="en-US" b="0" i="0" u="none" baseline="0"/>
            <a:t> a Mental Health Company Policy</a:t>
          </a:r>
          <a:endParaRPr lang="en-US" b="0" i="0" u="none"/>
        </a:p>
      </dgm:t>
    </dgm:pt>
    <dgm:pt modelId="{1EBCD659-A19D-4B02-A00E-A5A89829FC64}" type="parTrans" cxnId="{2AB0E04A-47BD-4A2D-88F7-5AA2B26FD04F}">
      <dgm:prSet/>
      <dgm:spPr/>
      <dgm:t>
        <a:bodyPr/>
        <a:lstStyle/>
        <a:p>
          <a:endParaRPr lang="en-US">
            <a:solidFill>
              <a:schemeClr val="bg1"/>
            </a:solidFill>
          </a:endParaRPr>
        </a:p>
      </dgm:t>
    </dgm:pt>
    <dgm:pt modelId="{C173B7DC-7380-4A96-AF3D-440672192A5D}" type="sibTrans" cxnId="{2AB0E04A-47BD-4A2D-88F7-5AA2B26FD04F}">
      <dgm:prSet/>
      <dgm:spPr/>
      <dgm:t>
        <a:bodyPr/>
        <a:lstStyle/>
        <a:p>
          <a:endParaRPr lang="en-US">
            <a:solidFill>
              <a:schemeClr val="bg1"/>
            </a:solidFill>
          </a:endParaRPr>
        </a:p>
      </dgm:t>
    </dgm:pt>
    <dgm:pt modelId="{1F5F35EB-9487-4396-A5DE-9A5477CDDB61}" type="pres">
      <dgm:prSet presAssocID="{1016CD3F-E66D-4399-9DE0-D2D9ADF3FA90}" presName="linear" presStyleCnt="0">
        <dgm:presLayoutVars>
          <dgm:dir/>
          <dgm:animLvl val="lvl"/>
          <dgm:resizeHandles val="exact"/>
        </dgm:presLayoutVars>
      </dgm:prSet>
      <dgm:spPr/>
    </dgm:pt>
    <dgm:pt modelId="{BF04DAA6-6095-4B0F-B7C8-239E8C312394}" type="pres">
      <dgm:prSet presAssocID="{B4964AED-0417-4EC0-BFAB-CF78DA2A0F96}" presName="parentLin" presStyleCnt="0"/>
      <dgm:spPr/>
    </dgm:pt>
    <dgm:pt modelId="{5295839A-4F72-4B6E-A958-FE637E4F0FBB}" type="pres">
      <dgm:prSet presAssocID="{B4964AED-0417-4EC0-BFAB-CF78DA2A0F96}" presName="parentLeftMargin" presStyleLbl="node1" presStyleIdx="0" presStyleCnt="7"/>
      <dgm:spPr/>
    </dgm:pt>
    <dgm:pt modelId="{15880DBA-6ADC-4601-B8A2-A3226393B24C}" type="pres">
      <dgm:prSet presAssocID="{B4964AED-0417-4EC0-BFAB-CF78DA2A0F96}" presName="parentText" presStyleLbl="node1" presStyleIdx="0" presStyleCnt="7" custScaleX="113829">
        <dgm:presLayoutVars>
          <dgm:chMax val="0"/>
          <dgm:bulletEnabled val="1"/>
        </dgm:presLayoutVars>
      </dgm:prSet>
      <dgm:spPr/>
    </dgm:pt>
    <dgm:pt modelId="{F8A6ACF1-F776-4C68-8F03-700B1D565537}" type="pres">
      <dgm:prSet presAssocID="{B4964AED-0417-4EC0-BFAB-CF78DA2A0F96}" presName="negativeSpace" presStyleCnt="0"/>
      <dgm:spPr/>
    </dgm:pt>
    <dgm:pt modelId="{44065540-1BAD-4E1C-97DA-7A5D54A1EA15}" type="pres">
      <dgm:prSet presAssocID="{B4964AED-0417-4EC0-BFAB-CF78DA2A0F96}" presName="childText" presStyleLbl="conFgAcc1" presStyleIdx="0" presStyleCnt="7">
        <dgm:presLayoutVars>
          <dgm:bulletEnabled val="1"/>
        </dgm:presLayoutVars>
      </dgm:prSet>
      <dgm:spPr/>
    </dgm:pt>
    <dgm:pt modelId="{0E316AAA-5B84-4236-80DC-5A97933C37CD}" type="pres">
      <dgm:prSet presAssocID="{77E7BA12-8869-484D-8038-045C1D0032E7}" presName="spaceBetweenRectangles" presStyleCnt="0"/>
      <dgm:spPr/>
    </dgm:pt>
    <dgm:pt modelId="{D9A72908-8827-4A95-9DA3-409F13395C1A}" type="pres">
      <dgm:prSet presAssocID="{28625A6D-AD19-4827-924D-5B67B850C8FA}" presName="parentLin" presStyleCnt="0"/>
      <dgm:spPr/>
    </dgm:pt>
    <dgm:pt modelId="{A8B53F87-3375-4110-88AF-85C97EA3CA5F}" type="pres">
      <dgm:prSet presAssocID="{28625A6D-AD19-4827-924D-5B67B850C8FA}" presName="parentLeftMargin" presStyleLbl="node1" presStyleIdx="0" presStyleCnt="7"/>
      <dgm:spPr/>
    </dgm:pt>
    <dgm:pt modelId="{5ACC74C1-B79F-438E-887C-AD41DF7DBC69}" type="pres">
      <dgm:prSet presAssocID="{28625A6D-AD19-4827-924D-5B67B850C8FA}" presName="parentText" presStyleLbl="node1" presStyleIdx="1" presStyleCnt="7" custScaleX="114461">
        <dgm:presLayoutVars>
          <dgm:chMax val="0"/>
          <dgm:bulletEnabled val="1"/>
        </dgm:presLayoutVars>
      </dgm:prSet>
      <dgm:spPr/>
    </dgm:pt>
    <dgm:pt modelId="{5F787195-63F6-463B-B1B8-584654DA8381}" type="pres">
      <dgm:prSet presAssocID="{28625A6D-AD19-4827-924D-5B67B850C8FA}" presName="negativeSpace" presStyleCnt="0"/>
      <dgm:spPr/>
    </dgm:pt>
    <dgm:pt modelId="{6A9734BC-E010-4143-AC8F-374A134AFCF1}" type="pres">
      <dgm:prSet presAssocID="{28625A6D-AD19-4827-924D-5B67B850C8FA}" presName="childText" presStyleLbl="conFgAcc1" presStyleIdx="1" presStyleCnt="7">
        <dgm:presLayoutVars>
          <dgm:bulletEnabled val="1"/>
        </dgm:presLayoutVars>
      </dgm:prSet>
      <dgm:spPr/>
    </dgm:pt>
    <dgm:pt modelId="{2C1DE3B8-F88D-42DB-A0F0-5A46504F40C9}" type="pres">
      <dgm:prSet presAssocID="{255944A4-5C70-458C-88B7-041D1E281B04}" presName="spaceBetweenRectangles" presStyleCnt="0"/>
      <dgm:spPr/>
    </dgm:pt>
    <dgm:pt modelId="{03B0204A-E54E-4723-ABBF-242A6E86CC15}" type="pres">
      <dgm:prSet presAssocID="{37878E92-B4E3-48F1-8968-FFB54B6BEC37}" presName="parentLin" presStyleCnt="0"/>
      <dgm:spPr/>
    </dgm:pt>
    <dgm:pt modelId="{0C08FD0D-06F4-4838-804F-D4A2B7AA7DFC}" type="pres">
      <dgm:prSet presAssocID="{37878E92-B4E3-48F1-8968-FFB54B6BEC37}" presName="parentLeftMargin" presStyleLbl="node1" presStyleIdx="1" presStyleCnt="7"/>
      <dgm:spPr/>
    </dgm:pt>
    <dgm:pt modelId="{4234B241-D9C0-44F8-9963-5C8D425696F2}" type="pres">
      <dgm:prSet presAssocID="{37878E92-B4E3-48F1-8968-FFB54B6BEC37}" presName="parentText" presStyleLbl="node1" presStyleIdx="2" presStyleCnt="7" custScaleX="114242">
        <dgm:presLayoutVars>
          <dgm:chMax val="0"/>
          <dgm:bulletEnabled val="1"/>
        </dgm:presLayoutVars>
      </dgm:prSet>
      <dgm:spPr/>
    </dgm:pt>
    <dgm:pt modelId="{0891F19F-DE9A-4F10-A198-206FA74E5AE9}" type="pres">
      <dgm:prSet presAssocID="{37878E92-B4E3-48F1-8968-FFB54B6BEC37}" presName="negativeSpace" presStyleCnt="0"/>
      <dgm:spPr/>
    </dgm:pt>
    <dgm:pt modelId="{7DA5325A-DD12-4FBE-9F5E-3317489A6AC5}" type="pres">
      <dgm:prSet presAssocID="{37878E92-B4E3-48F1-8968-FFB54B6BEC37}" presName="childText" presStyleLbl="conFgAcc1" presStyleIdx="2" presStyleCnt="7">
        <dgm:presLayoutVars>
          <dgm:bulletEnabled val="1"/>
        </dgm:presLayoutVars>
      </dgm:prSet>
      <dgm:spPr/>
    </dgm:pt>
    <dgm:pt modelId="{FB33A231-D44E-4146-9C81-71888C1A5851}" type="pres">
      <dgm:prSet presAssocID="{B329461A-96AA-4BF7-82F2-F55F7C2FB699}" presName="spaceBetweenRectangles" presStyleCnt="0"/>
      <dgm:spPr/>
    </dgm:pt>
    <dgm:pt modelId="{94EF8463-593D-4DE4-BB26-C4BFDC7C9FFE}" type="pres">
      <dgm:prSet presAssocID="{897E0729-1401-4D02-8DB4-CA0C17E7E0E5}" presName="parentLin" presStyleCnt="0"/>
      <dgm:spPr/>
    </dgm:pt>
    <dgm:pt modelId="{E479670A-9972-4637-81F9-3B2570F5AB19}" type="pres">
      <dgm:prSet presAssocID="{897E0729-1401-4D02-8DB4-CA0C17E7E0E5}" presName="parentLeftMargin" presStyleLbl="node1" presStyleIdx="2" presStyleCnt="7"/>
      <dgm:spPr/>
    </dgm:pt>
    <dgm:pt modelId="{40C54412-0213-427D-9E53-5A634A614B04}" type="pres">
      <dgm:prSet presAssocID="{897E0729-1401-4D02-8DB4-CA0C17E7E0E5}" presName="parentText" presStyleLbl="node1" presStyleIdx="3" presStyleCnt="7" custScaleX="115095">
        <dgm:presLayoutVars>
          <dgm:chMax val="0"/>
          <dgm:bulletEnabled val="1"/>
        </dgm:presLayoutVars>
      </dgm:prSet>
      <dgm:spPr/>
    </dgm:pt>
    <dgm:pt modelId="{C9A4F2AC-CB30-45FD-A8A3-F18B871DA5CD}" type="pres">
      <dgm:prSet presAssocID="{897E0729-1401-4D02-8DB4-CA0C17E7E0E5}" presName="negativeSpace" presStyleCnt="0"/>
      <dgm:spPr/>
    </dgm:pt>
    <dgm:pt modelId="{18DCD56D-8AC0-4E25-813C-AFCF6502087A}" type="pres">
      <dgm:prSet presAssocID="{897E0729-1401-4D02-8DB4-CA0C17E7E0E5}" presName="childText" presStyleLbl="conFgAcc1" presStyleIdx="3" presStyleCnt="7" custScaleY="102699" custLinFactNeighborX="-855" custLinFactNeighborY="11404">
        <dgm:presLayoutVars>
          <dgm:bulletEnabled val="1"/>
        </dgm:presLayoutVars>
      </dgm:prSet>
      <dgm:spPr/>
    </dgm:pt>
    <dgm:pt modelId="{22DF934B-1756-4ED7-86BB-A7DE164CB9D9}" type="pres">
      <dgm:prSet presAssocID="{9619892B-D8BE-4D72-B306-9B52298B37A8}" presName="spaceBetweenRectangles" presStyleCnt="0"/>
      <dgm:spPr/>
    </dgm:pt>
    <dgm:pt modelId="{DA655384-510A-4172-A8DD-75810FB1AE0B}" type="pres">
      <dgm:prSet presAssocID="{88D06A29-11BE-4744-B177-D830CD7EB587}" presName="parentLin" presStyleCnt="0"/>
      <dgm:spPr/>
    </dgm:pt>
    <dgm:pt modelId="{1A3EFBF9-6B98-4EA7-B09A-AAB421F37954}" type="pres">
      <dgm:prSet presAssocID="{88D06A29-11BE-4744-B177-D830CD7EB587}" presName="parentLeftMargin" presStyleLbl="node1" presStyleIdx="3" presStyleCnt="7"/>
      <dgm:spPr/>
    </dgm:pt>
    <dgm:pt modelId="{4B3538ED-85F6-4902-85BB-453F0ABC8699}" type="pres">
      <dgm:prSet presAssocID="{88D06A29-11BE-4744-B177-D830CD7EB587}" presName="parentText" presStyleLbl="node1" presStyleIdx="4" presStyleCnt="7" custScaleX="115191">
        <dgm:presLayoutVars>
          <dgm:chMax val="0"/>
          <dgm:bulletEnabled val="1"/>
        </dgm:presLayoutVars>
      </dgm:prSet>
      <dgm:spPr/>
    </dgm:pt>
    <dgm:pt modelId="{81C7C7BE-8ECE-4E43-B26A-4E86D2E6B994}" type="pres">
      <dgm:prSet presAssocID="{88D06A29-11BE-4744-B177-D830CD7EB587}" presName="negativeSpace" presStyleCnt="0"/>
      <dgm:spPr/>
    </dgm:pt>
    <dgm:pt modelId="{BAC2BA33-AF49-4A5E-8ACE-10CF02410AE8}" type="pres">
      <dgm:prSet presAssocID="{88D06A29-11BE-4744-B177-D830CD7EB587}" presName="childText" presStyleLbl="conFgAcc1" presStyleIdx="4" presStyleCnt="7">
        <dgm:presLayoutVars>
          <dgm:bulletEnabled val="1"/>
        </dgm:presLayoutVars>
      </dgm:prSet>
      <dgm:spPr/>
    </dgm:pt>
    <dgm:pt modelId="{76D02645-06EE-4BD5-BE1D-E6EA5821D614}" type="pres">
      <dgm:prSet presAssocID="{2DF62BF4-61F9-4154-A236-0E387AAA1E81}" presName="spaceBetweenRectangles" presStyleCnt="0"/>
      <dgm:spPr/>
    </dgm:pt>
    <dgm:pt modelId="{FE81A897-4B7B-4167-918B-8A46CFB663E5}" type="pres">
      <dgm:prSet presAssocID="{8A9D2A36-1806-4409-9F4E-3A23D75FED64}" presName="parentLin" presStyleCnt="0"/>
      <dgm:spPr/>
    </dgm:pt>
    <dgm:pt modelId="{9B842462-9A2C-492D-9713-F69B7A7BE777}" type="pres">
      <dgm:prSet presAssocID="{8A9D2A36-1806-4409-9F4E-3A23D75FED64}" presName="parentLeftMargin" presStyleLbl="node1" presStyleIdx="4" presStyleCnt="7"/>
      <dgm:spPr/>
    </dgm:pt>
    <dgm:pt modelId="{C5741BE7-1D57-471A-9608-129CE252BEC0}" type="pres">
      <dgm:prSet presAssocID="{8A9D2A36-1806-4409-9F4E-3A23D75FED64}" presName="parentText" presStyleLbl="node1" presStyleIdx="5" presStyleCnt="7" custScaleX="116045">
        <dgm:presLayoutVars>
          <dgm:chMax val="0"/>
          <dgm:bulletEnabled val="1"/>
        </dgm:presLayoutVars>
      </dgm:prSet>
      <dgm:spPr/>
    </dgm:pt>
    <dgm:pt modelId="{67FEB5FF-C76B-4503-8883-1E8D2D921AFA}" type="pres">
      <dgm:prSet presAssocID="{8A9D2A36-1806-4409-9F4E-3A23D75FED64}" presName="negativeSpace" presStyleCnt="0"/>
      <dgm:spPr/>
    </dgm:pt>
    <dgm:pt modelId="{E02E47E4-758D-4F8C-90A9-239BCD2A6156}" type="pres">
      <dgm:prSet presAssocID="{8A9D2A36-1806-4409-9F4E-3A23D75FED64}" presName="childText" presStyleLbl="conFgAcc1" presStyleIdx="5" presStyleCnt="7">
        <dgm:presLayoutVars>
          <dgm:bulletEnabled val="1"/>
        </dgm:presLayoutVars>
      </dgm:prSet>
      <dgm:spPr/>
    </dgm:pt>
    <dgm:pt modelId="{5A43AB59-FABA-4EBF-8503-A802E49D0A69}" type="pres">
      <dgm:prSet presAssocID="{1C4B327E-D57C-4C07-9AC8-C25518E5E6C0}" presName="spaceBetweenRectangles" presStyleCnt="0"/>
      <dgm:spPr/>
    </dgm:pt>
    <dgm:pt modelId="{5225828D-BB06-4A76-A955-0E26F0D313E9}" type="pres">
      <dgm:prSet presAssocID="{86CA3284-C689-4299-B382-23E53FA147E4}" presName="parentLin" presStyleCnt="0"/>
      <dgm:spPr/>
    </dgm:pt>
    <dgm:pt modelId="{ABDB090D-3937-421F-BA40-2F36A2E7E14F}" type="pres">
      <dgm:prSet presAssocID="{86CA3284-C689-4299-B382-23E53FA147E4}" presName="parentLeftMargin" presStyleLbl="node1" presStyleIdx="5" presStyleCnt="7"/>
      <dgm:spPr/>
    </dgm:pt>
    <dgm:pt modelId="{6C8B2B06-C9B6-4748-B16B-1BC6E7F879BF}" type="pres">
      <dgm:prSet presAssocID="{86CA3284-C689-4299-B382-23E53FA147E4}" presName="parentText" presStyleLbl="node1" presStyleIdx="6" presStyleCnt="7" custScaleX="116361">
        <dgm:presLayoutVars>
          <dgm:chMax val="0"/>
          <dgm:bulletEnabled val="1"/>
        </dgm:presLayoutVars>
      </dgm:prSet>
      <dgm:spPr/>
    </dgm:pt>
    <dgm:pt modelId="{01841753-B641-4026-B827-43E090E0AFE9}" type="pres">
      <dgm:prSet presAssocID="{86CA3284-C689-4299-B382-23E53FA147E4}" presName="negativeSpace" presStyleCnt="0"/>
      <dgm:spPr/>
    </dgm:pt>
    <dgm:pt modelId="{7D5CEA1F-6903-4C50-BC15-75816A2B4F07}" type="pres">
      <dgm:prSet presAssocID="{86CA3284-C689-4299-B382-23E53FA147E4}" presName="childText" presStyleLbl="conFgAcc1" presStyleIdx="6" presStyleCnt="7">
        <dgm:presLayoutVars>
          <dgm:bulletEnabled val="1"/>
        </dgm:presLayoutVars>
      </dgm:prSet>
      <dgm:spPr/>
    </dgm:pt>
  </dgm:ptLst>
  <dgm:cxnLst>
    <dgm:cxn modelId="{27340501-10C6-4AC8-AAB6-CCE2322007B5}" srcId="{1016CD3F-E66D-4399-9DE0-D2D9ADF3FA90}" destId="{8A9D2A36-1806-4409-9F4E-3A23D75FED64}" srcOrd="5" destOrd="0" parTransId="{15171FFE-0874-4052-B0CC-20A3835EA689}" sibTransId="{1C4B327E-D57C-4C07-9AC8-C25518E5E6C0}"/>
    <dgm:cxn modelId="{BAA80E0F-A9DB-47F7-8157-15B47F17BE42}" srcId="{1016CD3F-E66D-4399-9DE0-D2D9ADF3FA90}" destId="{37878E92-B4E3-48F1-8968-FFB54B6BEC37}" srcOrd="2" destOrd="0" parTransId="{10760212-ED05-4E05-80A5-BB30390C9F03}" sibTransId="{B329461A-96AA-4BF7-82F2-F55F7C2FB699}"/>
    <dgm:cxn modelId="{3533F62A-2F75-4EC6-81A3-38608B678AB5}" type="presOf" srcId="{88D06A29-11BE-4744-B177-D830CD7EB587}" destId="{1A3EFBF9-6B98-4EA7-B09A-AAB421F37954}" srcOrd="0" destOrd="0" presId="urn:microsoft.com/office/officeart/2005/8/layout/list1"/>
    <dgm:cxn modelId="{BBE69033-BBD1-4CA4-99BB-DD21DEE3851C}" type="presOf" srcId="{8A9D2A36-1806-4409-9F4E-3A23D75FED64}" destId="{C5741BE7-1D57-471A-9608-129CE252BEC0}" srcOrd="1" destOrd="0" presId="urn:microsoft.com/office/officeart/2005/8/layout/list1"/>
    <dgm:cxn modelId="{E6716634-3D09-4A36-A1C9-FD69E179B5E8}" type="presOf" srcId="{1016CD3F-E66D-4399-9DE0-D2D9ADF3FA90}" destId="{1F5F35EB-9487-4396-A5DE-9A5477CDDB61}" srcOrd="0" destOrd="0" presId="urn:microsoft.com/office/officeart/2005/8/layout/list1"/>
    <dgm:cxn modelId="{4D34B734-4930-4F98-A1CD-C652040363A9}" type="presOf" srcId="{897E0729-1401-4D02-8DB4-CA0C17E7E0E5}" destId="{40C54412-0213-427D-9E53-5A634A614B04}" srcOrd="1" destOrd="0" presId="urn:microsoft.com/office/officeart/2005/8/layout/list1"/>
    <dgm:cxn modelId="{C4993962-13C9-44A9-82A7-56A7C75A649F}" type="presOf" srcId="{8A9D2A36-1806-4409-9F4E-3A23D75FED64}" destId="{9B842462-9A2C-492D-9713-F69B7A7BE777}" srcOrd="0" destOrd="0" presId="urn:microsoft.com/office/officeart/2005/8/layout/list1"/>
    <dgm:cxn modelId="{09097D45-7C30-484E-8508-FE42C5D76C56}" srcId="{1016CD3F-E66D-4399-9DE0-D2D9ADF3FA90}" destId="{28625A6D-AD19-4827-924D-5B67B850C8FA}" srcOrd="1" destOrd="0" parTransId="{6F5462E3-33BE-4E8B-9D07-E6B7DD50D80C}" sibTransId="{255944A4-5C70-458C-88B7-041D1E281B04}"/>
    <dgm:cxn modelId="{2AB0E04A-47BD-4A2D-88F7-5AA2B26FD04F}" srcId="{1016CD3F-E66D-4399-9DE0-D2D9ADF3FA90}" destId="{86CA3284-C689-4299-B382-23E53FA147E4}" srcOrd="6" destOrd="0" parTransId="{1EBCD659-A19D-4B02-A00E-A5A89829FC64}" sibTransId="{C173B7DC-7380-4A96-AF3D-440672192A5D}"/>
    <dgm:cxn modelId="{706F6053-1C38-4D81-8CCE-B420C4DB03CB}" type="presOf" srcId="{B4964AED-0417-4EC0-BFAB-CF78DA2A0F96}" destId="{5295839A-4F72-4B6E-A958-FE637E4F0FBB}" srcOrd="0" destOrd="0" presId="urn:microsoft.com/office/officeart/2005/8/layout/list1"/>
    <dgm:cxn modelId="{A48694A1-4EFA-41D1-BB47-E00528DD6223}" type="presOf" srcId="{28625A6D-AD19-4827-924D-5B67B850C8FA}" destId="{5ACC74C1-B79F-438E-887C-AD41DF7DBC69}" srcOrd="1" destOrd="0" presId="urn:microsoft.com/office/officeart/2005/8/layout/list1"/>
    <dgm:cxn modelId="{9E3879BD-9201-47ED-90C8-7A6DA7B2F7C2}" type="presOf" srcId="{86CA3284-C689-4299-B382-23E53FA147E4}" destId="{ABDB090D-3937-421F-BA40-2F36A2E7E14F}" srcOrd="0" destOrd="0" presId="urn:microsoft.com/office/officeart/2005/8/layout/list1"/>
    <dgm:cxn modelId="{CD5573C0-249D-434A-9974-660ACC059E22}" type="presOf" srcId="{37878E92-B4E3-48F1-8968-FFB54B6BEC37}" destId="{0C08FD0D-06F4-4838-804F-D4A2B7AA7DFC}" srcOrd="0" destOrd="0" presId="urn:microsoft.com/office/officeart/2005/8/layout/list1"/>
    <dgm:cxn modelId="{A8D897C4-7A68-4765-B5A4-632D5D8D89CA}" type="presOf" srcId="{B4964AED-0417-4EC0-BFAB-CF78DA2A0F96}" destId="{15880DBA-6ADC-4601-B8A2-A3226393B24C}" srcOrd="1" destOrd="0" presId="urn:microsoft.com/office/officeart/2005/8/layout/list1"/>
    <dgm:cxn modelId="{858689CA-E122-4E73-9C16-53D1133F760F}" type="presOf" srcId="{37878E92-B4E3-48F1-8968-FFB54B6BEC37}" destId="{4234B241-D9C0-44F8-9963-5C8D425696F2}" srcOrd="1" destOrd="0" presId="urn:microsoft.com/office/officeart/2005/8/layout/list1"/>
    <dgm:cxn modelId="{A7CDDFD5-2E9A-4C62-AC18-5226EE8E60BE}" srcId="{1016CD3F-E66D-4399-9DE0-D2D9ADF3FA90}" destId="{B4964AED-0417-4EC0-BFAB-CF78DA2A0F96}" srcOrd="0" destOrd="0" parTransId="{3657FFA4-F73F-4B69-9FEF-62586A6A715C}" sibTransId="{77E7BA12-8869-484D-8038-045C1D0032E7}"/>
    <dgm:cxn modelId="{7A9C41D6-469A-4B1F-8E01-B451025B63AA}" type="presOf" srcId="{86CA3284-C689-4299-B382-23E53FA147E4}" destId="{6C8B2B06-C9B6-4748-B16B-1BC6E7F879BF}" srcOrd="1" destOrd="0" presId="urn:microsoft.com/office/officeart/2005/8/layout/list1"/>
    <dgm:cxn modelId="{7AD0FBD8-EC0D-4C49-BD4E-883FC3F0D88F}" type="presOf" srcId="{28625A6D-AD19-4827-924D-5B67B850C8FA}" destId="{A8B53F87-3375-4110-88AF-85C97EA3CA5F}" srcOrd="0" destOrd="0" presId="urn:microsoft.com/office/officeart/2005/8/layout/list1"/>
    <dgm:cxn modelId="{2BF447DD-FF1C-4D16-8F93-E16B57D18CCA}" type="presOf" srcId="{897E0729-1401-4D02-8DB4-CA0C17E7E0E5}" destId="{E479670A-9972-4637-81F9-3B2570F5AB19}" srcOrd="0" destOrd="0" presId="urn:microsoft.com/office/officeart/2005/8/layout/list1"/>
    <dgm:cxn modelId="{5DF99FE6-751E-4B47-B76D-C6E41AEA2752}" srcId="{1016CD3F-E66D-4399-9DE0-D2D9ADF3FA90}" destId="{897E0729-1401-4D02-8DB4-CA0C17E7E0E5}" srcOrd="3" destOrd="0" parTransId="{BC6CCA3F-6016-4F7B-B4FD-D37CC9695920}" sibTransId="{9619892B-D8BE-4D72-B306-9B52298B37A8}"/>
    <dgm:cxn modelId="{798930EA-AB9C-4F75-A8E8-8BC8D2801A1B}" srcId="{1016CD3F-E66D-4399-9DE0-D2D9ADF3FA90}" destId="{88D06A29-11BE-4744-B177-D830CD7EB587}" srcOrd="4" destOrd="0" parTransId="{8F50874B-2C65-48DD-B4EB-7D1BA3683E50}" sibTransId="{2DF62BF4-61F9-4154-A236-0E387AAA1E81}"/>
    <dgm:cxn modelId="{1A3992F1-C110-44A2-8878-B3B63D71174B}" type="presOf" srcId="{88D06A29-11BE-4744-B177-D830CD7EB587}" destId="{4B3538ED-85F6-4902-85BB-453F0ABC8699}" srcOrd="1" destOrd="0" presId="urn:microsoft.com/office/officeart/2005/8/layout/list1"/>
    <dgm:cxn modelId="{6CDCDEFE-0C54-4885-B9E5-F7EA73B80F2C}" type="presParOf" srcId="{1F5F35EB-9487-4396-A5DE-9A5477CDDB61}" destId="{BF04DAA6-6095-4B0F-B7C8-239E8C312394}" srcOrd="0" destOrd="0" presId="urn:microsoft.com/office/officeart/2005/8/layout/list1"/>
    <dgm:cxn modelId="{8B0DA763-E0DF-4C07-A5C7-D865031031E4}" type="presParOf" srcId="{BF04DAA6-6095-4B0F-B7C8-239E8C312394}" destId="{5295839A-4F72-4B6E-A958-FE637E4F0FBB}" srcOrd="0" destOrd="0" presId="urn:microsoft.com/office/officeart/2005/8/layout/list1"/>
    <dgm:cxn modelId="{DDEDE60A-C089-4880-A792-D4BFC2DD0E70}" type="presParOf" srcId="{BF04DAA6-6095-4B0F-B7C8-239E8C312394}" destId="{15880DBA-6ADC-4601-B8A2-A3226393B24C}" srcOrd="1" destOrd="0" presId="urn:microsoft.com/office/officeart/2005/8/layout/list1"/>
    <dgm:cxn modelId="{DE90DAF8-0CAB-4E23-81D3-77B1DD2D39C5}" type="presParOf" srcId="{1F5F35EB-9487-4396-A5DE-9A5477CDDB61}" destId="{F8A6ACF1-F776-4C68-8F03-700B1D565537}" srcOrd="1" destOrd="0" presId="urn:microsoft.com/office/officeart/2005/8/layout/list1"/>
    <dgm:cxn modelId="{DC8EE5D0-3A64-460A-999D-CEBCD06E2988}" type="presParOf" srcId="{1F5F35EB-9487-4396-A5DE-9A5477CDDB61}" destId="{44065540-1BAD-4E1C-97DA-7A5D54A1EA15}" srcOrd="2" destOrd="0" presId="urn:microsoft.com/office/officeart/2005/8/layout/list1"/>
    <dgm:cxn modelId="{AFA89B71-4BA0-442A-A8AA-3A3EE8A724C2}" type="presParOf" srcId="{1F5F35EB-9487-4396-A5DE-9A5477CDDB61}" destId="{0E316AAA-5B84-4236-80DC-5A97933C37CD}" srcOrd="3" destOrd="0" presId="urn:microsoft.com/office/officeart/2005/8/layout/list1"/>
    <dgm:cxn modelId="{DDA0D358-D795-49F4-BEDD-C63D46172BC9}" type="presParOf" srcId="{1F5F35EB-9487-4396-A5DE-9A5477CDDB61}" destId="{D9A72908-8827-4A95-9DA3-409F13395C1A}" srcOrd="4" destOrd="0" presId="urn:microsoft.com/office/officeart/2005/8/layout/list1"/>
    <dgm:cxn modelId="{B88AC80A-55B8-4E9C-B9A3-D16FC0105CAC}" type="presParOf" srcId="{D9A72908-8827-4A95-9DA3-409F13395C1A}" destId="{A8B53F87-3375-4110-88AF-85C97EA3CA5F}" srcOrd="0" destOrd="0" presId="urn:microsoft.com/office/officeart/2005/8/layout/list1"/>
    <dgm:cxn modelId="{93A9CD28-A678-4437-924F-BA928211D5E5}" type="presParOf" srcId="{D9A72908-8827-4A95-9DA3-409F13395C1A}" destId="{5ACC74C1-B79F-438E-887C-AD41DF7DBC69}" srcOrd="1" destOrd="0" presId="urn:microsoft.com/office/officeart/2005/8/layout/list1"/>
    <dgm:cxn modelId="{B8280E5F-3625-4421-90A9-801316F7655F}" type="presParOf" srcId="{1F5F35EB-9487-4396-A5DE-9A5477CDDB61}" destId="{5F787195-63F6-463B-B1B8-584654DA8381}" srcOrd="5" destOrd="0" presId="urn:microsoft.com/office/officeart/2005/8/layout/list1"/>
    <dgm:cxn modelId="{1D3B3003-A63B-4B6E-97E4-1A4080ABC743}" type="presParOf" srcId="{1F5F35EB-9487-4396-A5DE-9A5477CDDB61}" destId="{6A9734BC-E010-4143-AC8F-374A134AFCF1}" srcOrd="6" destOrd="0" presId="urn:microsoft.com/office/officeart/2005/8/layout/list1"/>
    <dgm:cxn modelId="{B0F9A386-B0AE-4D10-9768-69C692D40781}" type="presParOf" srcId="{1F5F35EB-9487-4396-A5DE-9A5477CDDB61}" destId="{2C1DE3B8-F88D-42DB-A0F0-5A46504F40C9}" srcOrd="7" destOrd="0" presId="urn:microsoft.com/office/officeart/2005/8/layout/list1"/>
    <dgm:cxn modelId="{5B850C60-E5B2-4C83-A53E-BC52ED3BA679}" type="presParOf" srcId="{1F5F35EB-9487-4396-A5DE-9A5477CDDB61}" destId="{03B0204A-E54E-4723-ABBF-242A6E86CC15}" srcOrd="8" destOrd="0" presId="urn:microsoft.com/office/officeart/2005/8/layout/list1"/>
    <dgm:cxn modelId="{5D21D3E3-ED72-4648-A44B-A5825C87FD53}" type="presParOf" srcId="{03B0204A-E54E-4723-ABBF-242A6E86CC15}" destId="{0C08FD0D-06F4-4838-804F-D4A2B7AA7DFC}" srcOrd="0" destOrd="0" presId="urn:microsoft.com/office/officeart/2005/8/layout/list1"/>
    <dgm:cxn modelId="{2231A2EE-28A2-4EC6-A731-67A7A5104183}" type="presParOf" srcId="{03B0204A-E54E-4723-ABBF-242A6E86CC15}" destId="{4234B241-D9C0-44F8-9963-5C8D425696F2}" srcOrd="1" destOrd="0" presId="urn:microsoft.com/office/officeart/2005/8/layout/list1"/>
    <dgm:cxn modelId="{42370BB3-B5BC-4082-8BAD-90646838126E}" type="presParOf" srcId="{1F5F35EB-9487-4396-A5DE-9A5477CDDB61}" destId="{0891F19F-DE9A-4F10-A198-206FA74E5AE9}" srcOrd="9" destOrd="0" presId="urn:microsoft.com/office/officeart/2005/8/layout/list1"/>
    <dgm:cxn modelId="{0632DCF8-DB4D-4E37-B0AD-8FE0F7F7C8C0}" type="presParOf" srcId="{1F5F35EB-9487-4396-A5DE-9A5477CDDB61}" destId="{7DA5325A-DD12-4FBE-9F5E-3317489A6AC5}" srcOrd="10" destOrd="0" presId="urn:microsoft.com/office/officeart/2005/8/layout/list1"/>
    <dgm:cxn modelId="{CA40E243-2A3A-4E73-A7AD-1C19CC428877}" type="presParOf" srcId="{1F5F35EB-9487-4396-A5DE-9A5477CDDB61}" destId="{FB33A231-D44E-4146-9C81-71888C1A5851}" srcOrd="11" destOrd="0" presId="urn:microsoft.com/office/officeart/2005/8/layout/list1"/>
    <dgm:cxn modelId="{5A513AE5-0AB2-4547-91E4-AAA0B20292B6}" type="presParOf" srcId="{1F5F35EB-9487-4396-A5DE-9A5477CDDB61}" destId="{94EF8463-593D-4DE4-BB26-C4BFDC7C9FFE}" srcOrd="12" destOrd="0" presId="urn:microsoft.com/office/officeart/2005/8/layout/list1"/>
    <dgm:cxn modelId="{776ADFB2-3AAC-499C-945C-1D177EA40F41}" type="presParOf" srcId="{94EF8463-593D-4DE4-BB26-C4BFDC7C9FFE}" destId="{E479670A-9972-4637-81F9-3B2570F5AB19}" srcOrd="0" destOrd="0" presId="urn:microsoft.com/office/officeart/2005/8/layout/list1"/>
    <dgm:cxn modelId="{40AAD487-58B9-4836-A619-064DD069B2F0}" type="presParOf" srcId="{94EF8463-593D-4DE4-BB26-C4BFDC7C9FFE}" destId="{40C54412-0213-427D-9E53-5A634A614B04}" srcOrd="1" destOrd="0" presId="urn:microsoft.com/office/officeart/2005/8/layout/list1"/>
    <dgm:cxn modelId="{465815EC-0ADD-4E63-961D-44BB222B76C5}" type="presParOf" srcId="{1F5F35EB-9487-4396-A5DE-9A5477CDDB61}" destId="{C9A4F2AC-CB30-45FD-A8A3-F18B871DA5CD}" srcOrd="13" destOrd="0" presId="urn:microsoft.com/office/officeart/2005/8/layout/list1"/>
    <dgm:cxn modelId="{46641FD2-72EE-4B92-96CC-A387DEAD9E98}" type="presParOf" srcId="{1F5F35EB-9487-4396-A5DE-9A5477CDDB61}" destId="{18DCD56D-8AC0-4E25-813C-AFCF6502087A}" srcOrd="14" destOrd="0" presId="urn:microsoft.com/office/officeart/2005/8/layout/list1"/>
    <dgm:cxn modelId="{0EDEC750-3B0D-4924-84ED-274EBCC94946}" type="presParOf" srcId="{1F5F35EB-9487-4396-A5DE-9A5477CDDB61}" destId="{22DF934B-1756-4ED7-86BB-A7DE164CB9D9}" srcOrd="15" destOrd="0" presId="urn:microsoft.com/office/officeart/2005/8/layout/list1"/>
    <dgm:cxn modelId="{BBF6C5D1-48A4-444D-8021-7131E2CB4F54}" type="presParOf" srcId="{1F5F35EB-9487-4396-A5DE-9A5477CDDB61}" destId="{DA655384-510A-4172-A8DD-75810FB1AE0B}" srcOrd="16" destOrd="0" presId="urn:microsoft.com/office/officeart/2005/8/layout/list1"/>
    <dgm:cxn modelId="{E5324D2D-CFF0-4C1A-8D2D-7E4D0B4466E3}" type="presParOf" srcId="{DA655384-510A-4172-A8DD-75810FB1AE0B}" destId="{1A3EFBF9-6B98-4EA7-B09A-AAB421F37954}" srcOrd="0" destOrd="0" presId="urn:microsoft.com/office/officeart/2005/8/layout/list1"/>
    <dgm:cxn modelId="{6D19108F-A3A1-4844-8527-A8F65428A4CF}" type="presParOf" srcId="{DA655384-510A-4172-A8DD-75810FB1AE0B}" destId="{4B3538ED-85F6-4902-85BB-453F0ABC8699}" srcOrd="1" destOrd="0" presId="urn:microsoft.com/office/officeart/2005/8/layout/list1"/>
    <dgm:cxn modelId="{8835850C-3C14-4B93-BCC4-4706947E4D01}" type="presParOf" srcId="{1F5F35EB-9487-4396-A5DE-9A5477CDDB61}" destId="{81C7C7BE-8ECE-4E43-B26A-4E86D2E6B994}" srcOrd="17" destOrd="0" presId="urn:microsoft.com/office/officeart/2005/8/layout/list1"/>
    <dgm:cxn modelId="{98388862-72D4-4A5F-AC2C-FEF3779D6C4F}" type="presParOf" srcId="{1F5F35EB-9487-4396-A5DE-9A5477CDDB61}" destId="{BAC2BA33-AF49-4A5E-8ACE-10CF02410AE8}" srcOrd="18" destOrd="0" presId="urn:microsoft.com/office/officeart/2005/8/layout/list1"/>
    <dgm:cxn modelId="{9A226CCF-DD8B-4B3C-ACF9-1FCC995C8F29}" type="presParOf" srcId="{1F5F35EB-9487-4396-A5DE-9A5477CDDB61}" destId="{76D02645-06EE-4BD5-BE1D-E6EA5821D614}" srcOrd="19" destOrd="0" presId="urn:microsoft.com/office/officeart/2005/8/layout/list1"/>
    <dgm:cxn modelId="{D99B05B3-AB20-4C8E-A94B-3CACE9F0CB17}" type="presParOf" srcId="{1F5F35EB-9487-4396-A5DE-9A5477CDDB61}" destId="{FE81A897-4B7B-4167-918B-8A46CFB663E5}" srcOrd="20" destOrd="0" presId="urn:microsoft.com/office/officeart/2005/8/layout/list1"/>
    <dgm:cxn modelId="{87F9C30A-B197-486A-BD45-8F641F271A0A}" type="presParOf" srcId="{FE81A897-4B7B-4167-918B-8A46CFB663E5}" destId="{9B842462-9A2C-492D-9713-F69B7A7BE777}" srcOrd="0" destOrd="0" presId="urn:microsoft.com/office/officeart/2005/8/layout/list1"/>
    <dgm:cxn modelId="{5B4FD497-0DF6-4184-AF0E-496BCECB8398}" type="presParOf" srcId="{FE81A897-4B7B-4167-918B-8A46CFB663E5}" destId="{C5741BE7-1D57-471A-9608-129CE252BEC0}" srcOrd="1" destOrd="0" presId="urn:microsoft.com/office/officeart/2005/8/layout/list1"/>
    <dgm:cxn modelId="{42496FDC-44C5-4900-9318-BB8B04B35E52}" type="presParOf" srcId="{1F5F35EB-9487-4396-A5DE-9A5477CDDB61}" destId="{67FEB5FF-C76B-4503-8883-1E8D2D921AFA}" srcOrd="21" destOrd="0" presId="urn:microsoft.com/office/officeart/2005/8/layout/list1"/>
    <dgm:cxn modelId="{0A898CFC-58C2-4BCB-8ECF-74A8D43F42DC}" type="presParOf" srcId="{1F5F35EB-9487-4396-A5DE-9A5477CDDB61}" destId="{E02E47E4-758D-4F8C-90A9-239BCD2A6156}" srcOrd="22" destOrd="0" presId="urn:microsoft.com/office/officeart/2005/8/layout/list1"/>
    <dgm:cxn modelId="{FFF9BBA9-5C6A-4123-BCF8-877A6E62D8AD}" type="presParOf" srcId="{1F5F35EB-9487-4396-A5DE-9A5477CDDB61}" destId="{5A43AB59-FABA-4EBF-8503-A802E49D0A69}" srcOrd="23" destOrd="0" presId="urn:microsoft.com/office/officeart/2005/8/layout/list1"/>
    <dgm:cxn modelId="{1A8C647E-6BE9-42E3-922E-FC1E30B531F3}" type="presParOf" srcId="{1F5F35EB-9487-4396-A5DE-9A5477CDDB61}" destId="{5225828D-BB06-4A76-A955-0E26F0D313E9}" srcOrd="24" destOrd="0" presId="urn:microsoft.com/office/officeart/2005/8/layout/list1"/>
    <dgm:cxn modelId="{CABED157-E55D-4C4A-8538-A13E63612104}" type="presParOf" srcId="{5225828D-BB06-4A76-A955-0E26F0D313E9}" destId="{ABDB090D-3937-421F-BA40-2F36A2E7E14F}" srcOrd="0" destOrd="0" presId="urn:microsoft.com/office/officeart/2005/8/layout/list1"/>
    <dgm:cxn modelId="{39AB9BAD-15E9-4335-9F95-B1ED1AC06A5C}" type="presParOf" srcId="{5225828D-BB06-4A76-A955-0E26F0D313E9}" destId="{6C8B2B06-C9B6-4748-B16B-1BC6E7F879BF}" srcOrd="1" destOrd="0" presId="urn:microsoft.com/office/officeart/2005/8/layout/list1"/>
    <dgm:cxn modelId="{91CCD330-1503-49A8-A343-8E91221CC961}" type="presParOf" srcId="{1F5F35EB-9487-4396-A5DE-9A5477CDDB61}" destId="{01841753-B641-4026-B827-43E090E0AFE9}" srcOrd="25" destOrd="0" presId="urn:microsoft.com/office/officeart/2005/8/layout/list1"/>
    <dgm:cxn modelId="{BC40DDE7-E81A-4C80-B33B-B9347182C865}" type="presParOf" srcId="{1F5F35EB-9487-4396-A5DE-9A5477CDDB61}" destId="{7D5CEA1F-6903-4C50-BC15-75816A2B4F07}"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65540-1BAD-4E1C-97DA-7A5D54A1EA15}">
      <dsp:nvSpPr>
        <dsp:cNvPr id="0" name=""/>
        <dsp:cNvSpPr/>
      </dsp:nvSpPr>
      <dsp:spPr>
        <a:xfrm>
          <a:off x="0" y="269139"/>
          <a:ext cx="833841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880DBA-6ADC-4601-B8A2-A3226393B24C}">
      <dsp:nvSpPr>
        <dsp:cNvPr id="0" name=""/>
        <dsp:cNvSpPr/>
      </dsp:nvSpPr>
      <dsp:spPr>
        <a:xfrm>
          <a:off x="416920" y="32979"/>
          <a:ext cx="6644074"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21" tIns="0" rIns="220621" bIns="0" numCol="1" spcCol="1270" anchor="ctr" anchorCtr="0">
          <a:noAutofit/>
        </a:bodyPr>
        <a:lstStyle/>
        <a:p>
          <a:pPr marL="0" lvl="0" indent="0" algn="l" defTabSz="711200" rtl="0">
            <a:lnSpc>
              <a:spcPct val="90000"/>
            </a:lnSpc>
            <a:spcBef>
              <a:spcPct val="0"/>
            </a:spcBef>
            <a:spcAft>
              <a:spcPct val="35000"/>
            </a:spcAft>
            <a:buNone/>
          </a:pPr>
          <a:r>
            <a:rPr lang="en-US" sz="1600" b="1" i="0" u="none" kern="1200" dirty="0"/>
            <a:t>1.   </a:t>
          </a:r>
          <a:r>
            <a:rPr lang="en-US" sz="1600" b="0" i="0" u="none" kern="1200" dirty="0"/>
            <a:t>Remove</a:t>
          </a:r>
          <a:r>
            <a:rPr lang="en-US" sz="1600" b="0" i="0" u="none" kern="1200" baseline="0" dirty="0"/>
            <a:t> the Stigma of Mental Health within the Organization</a:t>
          </a:r>
          <a:endParaRPr lang="en-US" sz="1600" b="0" kern="1200" dirty="0"/>
        </a:p>
      </dsp:txBody>
      <dsp:txXfrm>
        <a:off x="439977" y="56036"/>
        <a:ext cx="6597960" cy="426206"/>
      </dsp:txXfrm>
    </dsp:sp>
    <dsp:sp modelId="{6A9734BC-E010-4143-AC8F-374A134AFCF1}">
      <dsp:nvSpPr>
        <dsp:cNvPr id="0" name=""/>
        <dsp:cNvSpPr/>
      </dsp:nvSpPr>
      <dsp:spPr>
        <a:xfrm>
          <a:off x="0" y="994899"/>
          <a:ext cx="8338416"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CC74C1-B79F-438E-887C-AD41DF7DBC69}">
      <dsp:nvSpPr>
        <dsp:cNvPr id="0" name=""/>
        <dsp:cNvSpPr/>
      </dsp:nvSpPr>
      <dsp:spPr>
        <a:xfrm>
          <a:off x="416920" y="758739"/>
          <a:ext cx="6680964"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21" tIns="0" rIns="220621" bIns="0" numCol="1" spcCol="1270" anchor="ctr" anchorCtr="0">
          <a:noAutofit/>
        </a:bodyPr>
        <a:lstStyle/>
        <a:p>
          <a:pPr marL="0" lvl="0" indent="0" algn="l" defTabSz="711200" rtl="0">
            <a:lnSpc>
              <a:spcPct val="90000"/>
            </a:lnSpc>
            <a:spcBef>
              <a:spcPct val="0"/>
            </a:spcBef>
            <a:spcAft>
              <a:spcPct val="35000"/>
            </a:spcAft>
            <a:buNone/>
          </a:pPr>
          <a:r>
            <a:rPr lang="en-US" sz="1600" b="0" i="0" u="none" kern="1200"/>
            <a:t>2.    Make Time</a:t>
          </a:r>
          <a:r>
            <a:rPr lang="en-US" sz="1600" b="0" i="0" u="none" kern="1200" baseline="0"/>
            <a:t> for Listening</a:t>
          </a:r>
          <a:endParaRPr lang="en-US" sz="1600" b="0" i="0" u="none" kern="1200"/>
        </a:p>
      </dsp:txBody>
      <dsp:txXfrm>
        <a:off x="439977" y="781796"/>
        <a:ext cx="6634850" cy="426206"/>
      </dsp:txXfrm>
    </dsp:sp>
    <dsp:sp modelId="{7DA5325A-DD12-4FBE-9F5E-3317489A6AC5}">
      <dsp:nvSpPr>
        <dsp:cNvPr id="0" name=""/>
        <dsp:cNvSpPr/>
      </dsp:nvSpPr>
      <dsp:spPr>
        <a:xfrm>
          <a:off x="0" y="1720659"/>
          <a:ext cx="8338416"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34B241-D9C0-44F8-9963-5C8D425696F2}">
      <dsp:nvSpPr>
        <dsp:cNvPr id="0" name=""/>
        <dsp:cNvSpPr/>
      </dsp:nvSpPr>
      <dsp:spPr>
        <a:xfrm>
          <a:off x="416920" y="1484499"/>
          <a:ext cx="6668181"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21" tIns="0" rIns="220621" bIns="0" numCol="1" spcCol="1270" anchor="ctr" anchorCtr="0">
          <a:noAutofit/>
        </a:bodyPr>
        <a:lstStyle/>
        <a:p>
          <a:pPr marL="0" lvl="0" indent="0" algn="l" defTabSz="711200" rtl="0">
            <a:lnSpc>
              <a:spcPct val="90000"/>
            </a:lnSpc>
            <a:spcBef>
              <a:spcPct val="0"/>
            </a:spcBef>
            <a:spcAft>
              <a:spcPct val="35000"/>
            </a:spcAft>
            <a:buNone/>
          </a:pPr>
          <a:r>
            <a:rPr lang="en-US" sz="1600" b="0" i="0" u="none" kern="1200"/>
            <a:t>3.    Give Employees Ways to De-Stress</a:t>
          </a:r>
        </a:p>
      </dsp:txBody>
      <dsp:txXfrm>
        <a:off x="439977" y="1507556"/>
        <a:ext cx="6622067" cy="426206"/>
      </dsp:txXfrm>
    </dsp:sp>
    <dsp:sp modelId="{18DCD56D-8AC0-4E25-813C-AFCF6502087A}">
      <dsp:nvSpPr>
        <dsp:cNvPr id="0" name=""/>
        <dsp:cNvSpPr/>
      </dsp:nvSpPr>
      <dsp:spPr>
        <a:xfrm>
          <a:off x="0" y="2456272"/>
          <a:ext cx="8338416" cy="414082"/>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54412-0213-427D-9E53-5A634A614B04}">
      <dsp:nvSpPr>
        <dsp:cNvPr id="0" name=""/>
        <dsp:cNvSpPr/>
      </dsp:nvSpPr>
      <dsp:spPr>
        <a:xfrm>
          <a:off x="416920" y="2210259"/>
          <a:ext cx="6717969"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21" tIns="0" rIns="220621" bIns="0" numCol="1" spcCol="1270" anchor="ctr" anchorCtr="0">
          <a:noAutofit/>
        </a:bodyPr>
        <a:lstStyle/>
        <a:p>
          <a:pPr marL="0" lvl="0" indent="0" algn="l" defTabSz="711200" rtl="0">
            <a:lnSpc>
              <a:spcPct val="90000"/>
            </a:lnSpc>
            <a:spcBef>
              <a:spcPct val="0"/>
            </a:spcBef>
            <a:spcAft>
              <a:spcPct val="35000"/>
            </a:spcAft>
            <a:buNone/>
          </a:pPr>
          <a:r>
            <a:rPr lang="en-US" sz="1600" b="0" i="0" u="none" kern="1200"/>
            <a:t>4.    Be Transparent With Employees</a:t>
          </a:r>
        </a:p>
      </dsp:txBody>
      <dsp:txXfrm>
        <a:off x="439977" y="2233316"/>
        <a:ext cx="6671855" cy="426206"/>
      </dsp:txXfrm>
    </dsp:sp>
    <dsp:sp modelId="{BAC2BA33-AF49-4A5E-8ACE-10CF02410AE8}">
      <dsp:nvSpPr>
        <dsp:cNvPr id="0" name=""/>
        <dsp:cNvSpPr/>
      </dsp:nvSpPr>
      <dsp:spPr>
        <a:xfrm>
          <a:off x="0" y="3183062"/>
          <a:ext cx="8338416"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3538ED-85F6-4902-85BB-453F0ABC8699}">
      <dsp:nvSpPr>
        <dsp:cNvPr id="0" name=""/>
        <dsp:cNvSpPr/>
      </dsp:nvSpPr>
      <dsp:spPr>
        <a:xfrm>
          <a:off x="416920" y="2946902"/>
          <a:ext cx="6723573" cy="4723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21" tIns="0" rIns="220621" bIns="0" numCol="1" spcCol="1270" anchor="ctr" anchorCtr="0">
          <a:noAutofit/>
        </a:bodyPr>
        <a:lstStyle/>
        <a:p>
          <a:pPr marL="0" lvl="0" indent="0" algn="l" defTabSz="711200" rtl="0">
            <a:lnSpc>
              <a:spcPct val="90000"/>
            </a:lnSpc>
            <a:spcBef>
              <a:spcPct val="0"/>
            </a:spcBef>
            <a:spcAft>
              <a:spcPct val="35000"/>
            </a:spcAft>
            <a:buNone/>
          </a:pPr>
          <a:r>
            <a:rPr lang="en-US" sz="1600" b="0" i="0" u="none" kern="1200"/>
            <a:t>5.    Establish Quiet Spaces</a:t>
          </a:r>
        </a:p>
      </dsp:txBody>
      <dsp:txXfrm>
        <a:off x="439977" y="2969959"/>
        <a:ext cx="6677459" cy="426206"/>
      </dsp:txXfrm>
    </dsp:sp>
    <dsp:sp modelId="{E02E47E4-758D-4F8C-90A9-239BCD2A6156}">
      <dsp:nvSpPr>
        <dsp:cNvPr id="0" name=""/>
        <dsp:cNvSpPr/>
      </dsp:nvSpPr>
      <dsp:spPr>
        <a:xfrm>
          <a:off x="0" y="3908822"/>
          <a:ext cx="833841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741BE7-1D57-471A-9608-129CE252BEC0}">
      <dsp:nvSpPr>
        <dsp:cNvPr id="0" name=""/>
        <dsp:cNvSpPr/>
      </dsp:nvSpPr>
      <dsp:spPr>
        <a:xfrm>
          <a:off x="416920" y="3672662"/>
          <a:ext cx="677342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21" tIns="0" rIns="220621" bIns="0" numCol="1" spcCol="1270" anchor="ctr" anchorCtr="0">
          <a:noAutofit/>
        </a:bodyPr>
        <a:lstStyle/>
        <a:p>
          <a:pPr marL="0" lvl="0" indent="0" algn="l" defTabSz="711200" rtl="0">
            <a:lnSpc>
              <a:spcPct val="90000"/>
            </a:lnSpc>
            <a:spcBef>
              <a:spcPct val="0"/>
            </a:spcBef>
            <a:spcAft>
              <a:spcPct val="35000"/>
            </a:spcAft>
            <a:buNone/>
          </a:pPr>
          <a:r>
            <a:rPr lang="en-US" sz="1600" b="0" i="0" u="none" kern="1200"/>
            <a:t>6.    Offer Benefits That Support Mental Health</a:t>
          </a:r>
        </a:p>
      </dsp:txBody>
      <dsp:txXfrm>
        <a:off x="439977" y="3695719"/>
        <a:ext cx="6727306" cy="426206"/>
      </dsp:txXfrm>
    </dsp:sp>
    <dsp:sp modelId="{7D5CEA1F-6903-4C50-BC15-75816A2B4F07}">
      <dsp:nvSpPr>
        <dsp:cNvPr id="0" name=""/>
        <dsp:cNvSpPr/>
      </dsp:nvSpPr>
      <dsp:spPr>
        <a:xfrm>
          <a:off x="0" y="4634582"/>
          <a:ext cx="8338416"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8B2B06-C9B6-4748-B16B-1BC6E7F879BF}">
      <dsp:nvSpPr>
        <dsp:cNvPr id="0" name=""/>
        <dsp:cNvSpPr/>
      </dsp:nvSpPr>
      <dsp:spPr>
        <a:xfrm>
          <a:off x="416920" y="4398422"/>
          <a:ext cx="6791864"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21" tIns="0" rIns="220621" bIns="0" numCol="1" spcCol="1270" anchor="ctr" anchorCtr="0">
          <a:noAutofit/>
        </a:bodyPr>
        <a:lstStyle/>
        <a:p>
          <a:pPr marL="0" lvl="0" indent="0" algn="l" defTabSz="711200" rtl="0">
            <a:lnSpc>
              <a:spcPct val="90000"/>
            </a:lnSpc>
            <a:spcBef>
              <a:spcPct val="0"/>
            </a:spcBef>
            <a:spcAft>
              <a:spcPct val="35000"/>
            </a:spcAft>
            <a:buNone/>
          </a:pPr>
          <a:r>
            <a:rPr lang="en-US" sz="1600" b="0" i="0" u="none" kern="1200"/>
            <a:t>7.     Implement</a:t>
          </a:r>
          <a:r>
            <a:rPr lang="en-US" sz="1600" b="0" i="0" u="none" kern="1200" baseline="0"/>
            <a:t> a Mental Health Company Policy</a:t>
          </a:r>
          <a:endParaRPr lang="en-US" sz="1600" b="0" i="0" u="none" kern="1200"/>
        </a:p>
      </dsp:txBody>
      <dsp:txXfrm>
        <a:off x="439977" y="4421479"/>
        <a:ext cx="674575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F7D60-9176-4472-8159-860ABB38A728}" type="datetimeFigureOut">
              <a:rPr lang="en-US" smtClean="0"/>
              <a:t>2/15/2021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F566E-C695-4768-A175-F384A22C1227}" type="slidenum">
              <a:rPr lang="en-US" smtClean="0"/>
              <a:t>‹#›</a:t>
            </a:fld>
            <a:endParaRPr lang="en-US"/>
          </a:p>
        </p:txBody>
      </p:sp>
    </p:spTree>
    <p:extLst>
      <p:ext uri="{BB962C8B-B14F-4D97-AF65-F5344CB8AC3E}">
        <p14:creationId xmlns:p14="http://schemas.microsoft.com/office/powerpoint/2010/main" val="356827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lvl="0"/>
            <a:r>
              <a:rPr lang="en-US" sz="1200" dirty="0"/>
              <a:t>In a given year, 1 in 5 Americans experience symptoms of these mental health conditions and almost half of us will over the course of our lifetimes. They impact direct medical costs, particularly for those who have both </a:t>
            </a:r>
            <a:r>
              <a:rPr lang="en-US" sz="1200" b="1" i="1" dirty="0"/>
              <a:t>a chronic condition and a behavioral health condition, who can cost up to 3 times more to treat than someone without the comorbidity. </a:t>
            </a:r>
            <a:endParaRPr lang="en-US" sz="1200" dirty="0"/>
          </a:p>
          <a:p>
            <a:r>
              <a:rPr lang="en-US" sz="1200" dirty="0"/>
              <a:t> </a:t>
            </a:r>
          </a:p>
          <a:p>
            <a:pPr lvl="0"/>
            <a:r>
              <a:rPr lang="en-US" sz="1200" dirty="0"/>
              <a:t>Stress in the workplace is also a costly proposition. Based on findings from Mental Health America, 63 percent of employees reported that workplace stress had significant impact on their mental and behavioral health. </a:t>
            </a:r>
            <a:r>
              <a:rPr lang="en-US" sz="1200" b="1" i="1" dirty="0"/>
              <a:t>Employees experiencing stress in the workplace are much more likely be distracted at work, miss days, or quit their jobs.</a:t>
            </a:r>
            <a:endParaRPr lang="en-US" sz="1200" dirty="0"/>
          </a:p>
          <a:p>
            <a:r>
              <a:rPr lang="en-US" sz="1200" dirty="0"/>
              <a:t> </a:t>
            </a:r>
          </a:p>
          <a:p>
            <a:pPr lvl="0"/>
            <a:r>
              <a:rPr lang="en-US" sz="1200" dirty="0"/>
              <a:t>Stigma: According to the National Alliance on Mental Health (</a:t>
            </a:r>
            <a:r>
              <a:rPr lang="en-US" sz="1200" dirty="0" err="1"/>
              <a:t>NAMH</a:t>
            </a:r>
            <a:r>
              <a:rPr lang="en-US" sz="1200" dirty="0"/>
              <a:t>), 80 percent of workers with a mental health condition attribute their </a:t>
            </a:r>
            <a:r>
              <a:rPr lang="en-US" sz="1200" dirty="0" err="1"/>
              <a:t>nontreatment</a:t>
            </a:r>
            <a:r>
              <a:rPr lang="en-US" sz="1200" dirty="0"/>
              <a:t> to shame and stigma. </a:t>
            </a:r>
            <a:r>
              <a:rPr lang="en-US" sz="1200" b="1" i="1" dirty="0"/>
              <a:t>Relatedly, the average person waits 8 to 10 years after the onset of initial symptoms before seeking treatment.</a:t>
            </a:r>
            <a:endParaRPr lang="en-US" sz="1200" dirty="0"/>
          </a:p>
          <a:p>
            <a:r>
              <a:rPr lang="en-US" sz="1200" dirty="0"/>
              <a:t> </a:t>
            </a:r>
          </a:p>
          <a:p>
            <a:pPr lvl="0"/>
            <a:r>
              <a:rPr lang="en-US" sz="1200" dirty="0"/>
              <a:t>A 2017 survey shows that </a:t>
            </a:r>
            <a:r>
              <a:rPr lang="en-US" sz="1200" b="1" dirty="0"/>
              <a:t>31% of employees would be afraid of being labeled as weak, and 22% fear it would impact their promotion opportunities.</a:t>
            </a:r>
            <a:endParaRPr lang="en-US" sz="1200" dirty="0"/>
          </a:p>
          <a:p>
            <a:r>
              <a:rPr lang="en-US" sz="1200" dirty="0"/>
              <a:t> </a:t>
            </a:r>
          </a:p>
          <a:p>
            <a:pPr lvl="0"/>
            <a:r>
              <a:rPr lang="en-US" sz="1200" dirty="0"/>
              <a:t>Compounding the problem, many providers have stopped taking insurance, leaving Americans </a:t>
            </a:r>
            <a:r>
              <a:rPr lang="en-US" sz="1200" b="1" dirty="0"/>
              <a:t>with few affordable options</a:t>
            </a:r>
            <a:r>
              <a:rPr lang="en-US" sz="1200" dirty="0"/>
              <a:t>. In fact, only 50% of mental health or substance use specialists are in commercial networks compared with 96% of primary care physicians</a:t>
            </a:r>
          </a:p>
          <a:p>
            <a:r>
              <a:rPr lang="en-US" sz="1200" dirty="0"/>
              <a:t> </a:t>
            </a:r>
          </a:p>
          <a:p>
            <a:pPr lvl="0"/>
            <a:r>
              <a:rPr lang="en-US" sz="1200" dirty="0"/>
              <a:t>Willis Towers Watson study</a:t>
            </a:r>
            <a:r>
              <a:rPr lang="en-US" sz="1200" b="1" dirty="0"/>
              <a:t>-70% of employers opted to carve in behavioral health services in 2017</a:t>
            </a:r>
            <a:r>
              <a:rPr lang="en-US" sz="1200" dirty="0"/>
              <a:t>. Potential advantages of this model include enhanced coordination between primary care and behavioral health providers, integrated benefit design and clinical management for </a:t>
            </a:r>
            <a:r>
              <a:rPr lang="en-US" sz="1200" dirty="0" err="1"/>
              <a:t>MHPAEA</a:t>
            </a:r>
            <a:r>
              <a:rPr lang="en-US" sz="1200" dirty="0"/>
              <a:t> compliance purposes, and </a:t>
            </a:r>
            <a:r>
              <a:rPr lang="en-US" sz="1200" b="1" dirty="0"/>
              <a:t>more robust data sharing capabilities. Some feel the carved in model lends itself to less </a:t>
            </a:r>
            <a:r>
              <a:rPr lang="en-US" sz="1200" b="1" dirty="0" err="1"/>
              <a:t>siloed</a:t>
            </a:r>
            <a:r>
              <a:rPr lang="en-US" sz="1200" b="1" dirty="0"/>
              <a:t> care, citing how there can be confusion</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538533-4DB9-4042-B59F-D12132F2C4EC}"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627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F566E-C695-4768-A175-F384A22C1227}" type="slidenum">
              <a:rPr lang="en-US" smtClean="0"/>
              <a:t>21</a:t>
            </a:fld>
            <a:endParaRPr lang="en-US"/>
          </a:p>
        </p:txBody>
      </p:sp>
    </p:spTree>
    <p:extLst>
      <p:ext uri="{BB962C8B-B14F-4D97-AF65-F5344CB8AC3E}">
        <p14:creationId xmlns:p14="http://schemas.microsoft.com/office/powerpoint/2010/main" val="142849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While the ICU video gives general information on what distress may look like in colleagues, here are a few other descriptions of what distress or mental illness may look like in the workplace.</a:t>
            </a:r>
          </a:p>
        </p:txBody>
      </p:sp>
      <p:sp>
        <p:nvSpPr>
          <p:cNvPr id="4" name="Slide Number Placeholder 3"/>
          <p:cNvSpPr>
            <a:spLocks noGrp="1"/>
          </p:cNvSpPr>
          <p:nvPr>
            <p:ph type="sldNum" sz="quarter" idx="10"/>
          </p:nvPr>
        </p:nvSpPr>
        <p:spPr/>
        <p:txBody>
          <a:bodyPr/>
          <a:lstStyle/>
          <a:p>
            <a:fld id="{842F566E-C695-4768-A175-F384A22C1227}" type="slidenum">
              <a:rPr lang="en-US" smtClean="0"/>
              <a:t>22</a:t>
            </a:fld>
            <a:endParaRPr lang="en-US"/>
          </a:p>
        </p:txBody>
      </p:sp>
    </p:spTree>
    <p:extLst>
      <p:ext uri="{BB962C8B-B14F-4D97-AF65-F5344CB8AC3E}">
        <p14:creationId xmlns:p14="http://schemas.microsoft.com/office/powerpoint/2010/main" val="142849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ICU encourages employees to create an environment where it is safe to connect and offer support.</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842F566E-C695-4768-A175-F384A22C1227}" type="slidenum">
              <a:rPr lang="en-US" smtClean="0"/>
              <a:t>23</a:t>
            </a:fld>
            <a:endParaRPr lang="en-US"/>
          </a:p>
        </p:txBody>
      </p:sp>
    </p:spTree>
    <p:extLst>
      <p:ext uri="{BB962C8B-B14F-4D97-AF65-F5344CB8AC3E}">
        <p14:creationId xmlns:p14="http://schemas.microsoft.com/office/powerpoint/2010/main" val="142849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842F566E-C695-4768-A175-F384A22C1227}" type="slidenum">
              <a:rPr lang="en-US" smtClean="0"/>
              <a:t>24</a:t>
            </a:fld>
            <a:endParaRPr lang="en-US"/>
          </a:p>
        </p:txBody>
      </p:sp>
    </p:spTree>
    <p:extLst>
      <p:ext uri="{BB962C8B-B14F-4D97-AF65-F5344CB8AC3E}">
        <p14:creationId xmlns:p14="http://schemas.microsoft.com/office/powerpoint/2010/main" val="142849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This slide is intended to be adapted to your specific needs and plans.</a:t>
            </a:r>
          </a:p>
          <a:p>
            <a:pPr eaLnBrk="1" hangingPunct="1">
              <a:spcBef>
                <a:spcPct val="0"/>
              </a:spcBef>
            </a:pPr>
            <a:endParaRPr lang="en-US" dirty="0"/>
          </a:p>
          <a:p>
            <a:pPr eaLnBrk="1" hangingPunct="1">
              <a:spcBef>
                <a:spcPct val="0"/>
              </a:spcBef>
            </a:pPr>
            <a:r>
              <a:rPr lang="en-US" u="sng" dirty="0"/>
              <a:t>Reference the Implementation Guide when planning and presenting.</a:t>
            </a:r>
          </a:p>
          <a:p>
            <a:pPr eaLnBrk="1" hangingPunct="1">
              <a:spcBef>
                <a:spcPct val="0"/>
              </a:spcBef>
            </a:pPr>
            <a:r>
              <a:rPr lang="en-US" dirty="0"/>
              <a:t>Pay close attention to these sections: </a:t>
            </a:r>
          </a:p>
          <a:p>
            <a:pPr marL="171450" indent="-171450" eaLnBrk="1" hangingPunct="1">
              <a:spcBef>
                <a:spcPct val="0"/>
              </a:spcBef>
              <a:buFont typeface="Arial" pitchFamily="34" charset="0"/>
              <a:buChar char="•"/>
            </a:pPr>
            <a:r>
              <a:rPr lang="en-US" i="1" dirty="0"/>
              <a:t>Tailor the implementation guide</a:t>
            </a:r>
          </a:p>
          <a:p>
            <a:pPr marL="171450" indent="-171450" eaLnBrk="1" hangingPunct="1">
              <a:spcBef>
                <a:spcPct val="0"/>
              </a:spcBef>
              <a:buFont typeface="Arial" pitchFamily="34" charset="0"/>
              <a:buChar char="•"/>
            </a:pPr>
            <a:r>
              <a:rPr lang="en-US" i="1" dirty="0"/>
              <a:t>Use of the ICU peripheral materials</a:t>
            </a:r>
          </a:p>
          <a:p>
            <a:pPr marL="171450" indent="-171450" eaLnBrk="1" hangingPunct="1">
              <a:spcBef>
                <a:spcPct val="0"/>
              </a:spcBef>
              <a:buFont typeface="Arial" pitchFamily="34" charset="0"/>
              <a:buChar char="•"/>
            </a:pPr>
            <a:r>
              <a:rPr lang="en-US" i="1" dirty="0"/>
              <a:t>Reinforce the message</a:t>
            </a:r>
          </a:p>
          <a:p>
            <a:pPr marL="171450" indent="-171450" eaLnBrk="1" hangingPunct="1">
              <a:spcBef>
                <a:spcPct val="0"/>
              </a:spcBef>
              <a:buFont typeface="Arial" pitchFamily="34" charset="0"/>
              <a:buChar char="•"/>
            </a:pPr>
            <a:r>
              <a:rPr lang="en-US" i="1" dirty="0"/>
              <a:t>Track your success </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842F566E-C695-4768-A175-F384A22C1227}" type="slidenum">
              <a:rPr lang="en-US" smtClean="0"/>
              <a:t>25</a:t>
            </a:fld>
            <a:endParaRPr lang="en-US"/>
          </a:p>
        </p:txBody>
      </p:sp>
    </p:spTree>
    <p:extLst>
      <p:ext uri="{BB962C8B-B14F-4D97-AF65-F5344CB8AC3E}">
        <p14:creationId xmlns:p14="http://schemas.microsoft.com/office/powerpoint/2010/main" val="142849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842F566E-C695-4768-A175-F384A22C1227}" type="slidenum">
              <a:rPr lang="en-US" smtClean="0"/>
              <a:t>26</a:t>
            </a:fld>
            <a:endParaRPr lang="en-US"/>
          </a:p>
        </p:txBody>
      </p:sp>
    </p:spTree>
    <p:extLst>
      <p:ext uri="{BB962C8B-B14F-4D97-AF65-F5344CB8AC3E}">
        <p14:creationId xmlns:p14="http://schemas.microsoft.com/office/powerpoint/2010/main" val="142849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2F566E-C695-4768-A175-F384A22C1227}" type="slidenum">
              <a:rPr lang="en-US" smtClean="0"/>
              <a:t>10</a:t>
            </a:fld>
            <a:endParaRPr lang="en-US"/>
          </a:p>
        </p:txBody>
      </p:sp>
    </p:spTree>
    <p:extLst>
      <p:ext uri="{BB962C8B-B14F-4D97-AF65-F5344CB8AC3E}">
        <p14:creationId xmlns:p14="http://schemas.microsoft.com/office/powerpoint/2010/main" val="142586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1C1F0-5200-4B40-8876-7F482F180615}"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748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2F566E-C695-4768-A175-F384A22C1227}" type="slidenum">
              <a:rPr lang="en-US" smtClean="0"/>
              <a:t>12</a:t>
            </a:fld>
            <a:endParaRPr lang="en-US"/>
          </a:p>
        </p:txBody>
      </p:sp>
    </p:spTree>
    <p:extLst>
      <p:ext uri="{BB962C8B-B14F-4D97-AF65-F5344CB8AC3E}">
        <p14:creationId xmlns:p14="http://schemas.microsoft.com/office/powerpoint/2010/main" val="194445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F36DFC-F532-42BA-8842-36A65A06FEF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64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Please refer to the ICU Program Implementation Guide for ideas on how to use this presentation.</a:t>
            </a:r>
          </a:p>
          <a:p>
            <a:pPr eaLnBrk="1" hangingPunct="1">
              <a:spcBef>
                <a:spcPct val="0"/>
              </a:spcBef>
            </a:pPr>
            <a:endParaRPr lang="en-US" dirty="0"/>
          </a:p>
          <a:p>
            <a:pPr eaLnBrk="1" hangingPunct="1">
              <a:spcBef>
                <a:spcPct val="0"/>
              </a:spcBef>
            </a:pPr>
            <a:r>
              <a:rPr lang="en-US" dirty="0"/>
              <a:t>Depending on the structure of your organization and level of understanding, you may not need to use all the slides. </a:t>
            </a:r>
          </a:p>
          <a:p>
            <a:pPr eaLnBrk="1" hangingPunct="1">
              <a:spcBef>
                <a:spcPct val="0"/>
              </a:spcBef>
            </a:pPr>
            <a:endParaRPr lang="en-US" dirty="0"/>
          </a:p>
          <a:p>
            <a:pPr eaLnBrk="1" hangingPunct="1">
              <a:spcBef>
                <a:spcPct val="0"/>
              </a:spcBef>
            </a:pPr>
            <a:r>
              <a:rPr lang="en-US" dirty="0"/>
              <a:t>You can tailor the slides to match your resources and might </a:t>
            </a:r>
            <a:r>
              <a:rPr lang="en-US" dirty="0">
                <a:solidFill>
                  <a:srgbClr val="F4364C"/>
                </a:solidFill>
              </a:rPr>
              <a:t>reorder</a:t>
            </a:r>
            <a:r>
              <a:rPr lang="en-US" dirty="0"/>
              <a:t> the slides to best seek buy-in for the program and plan for your organization’s implementation.</a:t>
            </a:r>
          </a:p>
          <a:p>
            <a:endParaRPr lang="en-US" dirty="0"/>
          </a:p>
        </p:txBody>
      </p:sp>
      <p:sp>
        <p:nvSpPr>
          <p:cNvPr id="4" name="Slide Number Placeholder 3"/>
          <p:cNvSpPr>
            <a:spLocks noGrp="1"/>
          </p:cNvSpPr>
          <p:nvPr>
            <p:ph type="sldNum" sz="quarter" idx="10"/>
          </p:nvPr>
        </p:nvSpPr>
        <p:spPr/>
        <p:txBody>
          <a:bodyPr/>
          <a:lstStyle/>
          <a:p>
            <a:fld id="{842F566E-C695-4768-A175-F384A22C1227}" type="slidenum">
              <a:rPr lang="en-US" smtClean="0"/>
              <a:t>17</a:t>
            </a:fld>
            <a:endParaRPr lang="en-US"/>
          </a:p>
        </p:txBody>
      </p:sp>
    </p:spTree>
    <p:extLst>
      <p:ext uri="{BB962C8B-B14F-4D97-AF65-F5344CB8AC3E}">
        <p14:creationId xmlns:p14="http://schemas.microsoft.com/office/powerpoint/2010/main" val="334283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sz="1200" dirty="0"/>
              <a:t>ICU thus becomes “I See You” through three steps: </a:t>
            </a:r>
          </a:p>
          <a:p>
            <a:pPr marL="923925" lvl="1" indent="-461963" eaLnBrk="1" hangingPunct="1">
              <a:lnSpc>
                <a:spcPct val="90000"/>
              </a:lnSpc>
              <a:spcBef>
                <a:spcPct val="0"/>
              </a:spcBef>
              <a:buFont typeface="Calibri" pitchFamily="34" charset="0"/>
              <a:buAutoNum type="arabicPeriod"/>
            </a:pPr>
            <a:r>
              <a:rPr lang="en-US" sz="1200" dirty="0"/>
              <a:t> Identify the signs of distress.</a:t>
            </a:r>
          </a:p>
          <a:p>
            <a:pPr marL="923925" lvl="1" indent="-461963" eaLnBrk="1" hangingPunct="1">
              <a:lnSpc>
                <a:spcPct val="90000"/>
              </a:lnSpc>
              <a:spcBef>
                <a:spcPct val="0"/>
              </a:spcBef>
              <a:buFont typeface="Calibri" pitchFamily="34" charset="0"/>
              <a:buAutoNum type="arabicPeriod"/>
            </a:pPr>
            <a:r>
              <a:rPr lang="en-US" sz="1200" dirty="0"/>
              <a:t> Connect with the person.</a:t>
            </a:r>
          </a:p>
          <a:p>
            <a:pPr marL="923925" lvl="1" indent="-461963" eaLnBrk="1" hangingPunct="1">
              <a:lnSpc>
                <a:spcPct val="90000"/>
              </a:lnSpc>
              <a:spcBef>
                <a:spcPct val="0"/>
              </a:spcBef>
              <a:buFont typeface="Calibri" pitchFamily="34" charset="0"/>
              <a:buAutoNum type="arabicPeriod"/>
            </a:pPr>
            <a:r>
              <a:rPr lang="en-US" sz="1200" dirty="0"/>
              <a:t> Understand the way forward together.</a:t>
            </a:r>
          </a:p>
          <a:p>
            <a:pPr eaLnBrk="1" hangingPunct="1">
              <a:spcBef>
                <a:spcPct val="0"/>
              </a:spcBef>
            </a:pPr>
            <a:endParaRPr lang="en-US" sz="1200" dirty="0"/>
          </a:p>
          <a:p>
            <a:endParaRPr lang="en-US" sz="1200" dirty="0"/>
          </a:p>
        </p:txBody>
      </p:sp>
      <p:sp>
        <p:nvSpPr>
          <p:cNvPr id="4" name="Slide Number Placeholder 3"/>
          <p:cNvSpPr>
            <a:spLocks noGrp="1"/>
          </p:cNvSpPr>
          <p:nvPr>
            <p:ph type="sldNum" sz="quarter" idx="10"/>
          </p:nvPr>
        </p:nvSpPr>
        <p:spPr/>
        <p:txBody>
          <a:bodyPr/>
          <a:lstStyle/>
          <a:p>
            <a:fld id="{842F566E-C695-4768-A175-F384A22C1227}" type="slidenum">
              <a:rPr lang="en-US" smtClean="0"/>
              <a:t>18</a:t>
            </a:fld>
            <a:endParaRPr lang="en-US"/>
          </a:p>
        </p:txBody>
      </p:sp>
    </p:spTree>
    <p:extLst>
      <p:ext uri="{BB962C8B-B14F-4D97-AF65-F5344CB8AC3E}">
        <p14:creationId xmlns:p14="http://schemas.microsoft.com/office/powerpoint/2010/main" val="142849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F566E-C695-4768-A175-F384A22C1227}" type="slidenum">
              <a:rPr lang="en-US" smtClean="0"/>
              <a:t>19</a:t>
            </a:fld>
            <a:endParaRPr lang="en-US"/>
          </a:p>
        </p:txBody>
      </p:sp>
    </p:spTree>
    <p:extLst>
      <p:ext uri="{BB962C8B-B14F-4D97-AF65-F5344CB8AC3E}">
        <p14:creationId xmlns:p14="http://schemas.microsoft.com/office/powerpoint/2010/main" val="142849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F566E-C695-4768-A175-F384A22C1227}" type="slidenum">
              <a:rPr lang="en-US" smtClean="0"/>
              <a:t>20</a:t>
            </a:fld>
            <a:endParaRPr lang="en-US"/>
          </a:p>
        </p:txBody>
      </p:sp>
    </p:spTree>
    <p:extLst>
      <p:ext uri="{BB962C8B-B14F-4D97-AF65-F5344CB8AC3E}">
        <p14:creationId xmlns:p14="http://schemas.microsoft.com/office/powerpoint/2010/main" val="142849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FBB0-4058-48BC-901A-7A5F296597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34A0E2E-4650-436C-BF5C-DD302508F6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48FA292-A0F8-4538-BEDA-5C8DE449B166}"/>
              </a:ext>
            </a:extLst>
          </p:cNvPr>
          <p:cNvSpPr>
            <a:spLocks noGrp="1"/>
          </p:cNvSpPr>
          <p:nvPr>
            <p:ph type="dt" sz="half" idx="10"/>
          </p:nvPr>
        </p:nvSpPr>
        <p:spPr/>
        <p:txBody>
          <a:bodyPr/>
          <a:lstStyle/>
          <a:p>
            <a:r>
              <a:rPr lang="en-US"/>
              <a:t>1/28/15</a:t>
            </a:r>
          </a:p>
        </p:txBody>
      </p:sp>
      <p:sp>
        <p:nvSpPr>
          <p:cNvPr id="5" name="Footer Placeholder 4">
            <a:extLst>
              <a:ext uri="{FF2B5EF4-FFF2-40B4-BE49-F238E27FC236}">
                <a16:creationId xmlns:a16="http://schemas.microsoft.com/office/drawing/2014/main" id="{849DB1BF-E5D7-413B-B44A-0FDE7C41C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487C9-3503-4055-ACEF-4E9D60D8D11D}"/>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60197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7124-D810-4C5F-8A69-4B1254124E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FD212D-A60D-4D38-933B-2CF67151B7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AAD5-D638-47FE-8703-229607F9AC4F}"/>
              </a:ext>
            </a:extLst>
          </p:cNvPr>
          <p:cNvSpPr>
            <a:spLocks noGrp="1"/>
          </p:cNvSpPr>
          <p:nvPr>
            <p:ph type="dt" sz="half" idx="10"/>
          </p:nvPr>
        </p:nvSpPr>
        <p:spPr/>
        <p:txBody>
          <a:bodyPr/>
          <a:lstStyle/>
          <a:p>
            <a:r>
              <a:rPr lang="en-US"/>
              <a:t>1/28/15</a:t>
            </a:r>
          </a:p>
        </p:txBody>
      </p:sp>
      <p:sp>
        <p:nvSpPr>
          <p:cNvPr id="5" name="Footer Placeholder 4">
            <a:extLst>
              <a:ext uri="{FF2B5EF4-FFF2-40B4-BE49-F238E27FC236}">
                <a16:creationId xmlns:a16="http://schemas.microsoft.com/office/drawing/2014/main" id="{5847C760-ECCE-4B5D-8296-DE93618D3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00070-3026-42CF-90D0-C7734FE315A7}"/>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124267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1F42F-36E9-4209-9B58-E562F47D5B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1A422B-18AD-4B75-9F1F-A5E1B7F6684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7AEB2-C962-4448-A85E-63AA355CABD8}"/>
              </a:ext>
            </a:extLst>
          </p:cNvPr>
          <p:cNvSpPr>
            <a:spLocks noGrp="1"/>
          </p:cNvSpPr>
          <p:nvPr>
            <p:ph type="dt" sz="half" idx="10"/>
          </p:nvPr>
        </p:nvSpPr>
        <p:spPr/>
        <p:txBody>
          <a:bodyPr/>
          <a:lstStyle/>
          <a:p>
            <a:r>
              <a:rPr lang="en-US"/>
              <a:t>1/28/15</a:t>
            </a:r>
          </a:p>
        </p:txBody>
      </p:sp>
      <p:sp>
        <p:nvSpPr>
          <p:cNvPr id="5" name="Footer Placeholder 4">
            <a:extLst>
              <a:ext uri="{FF2B5EF4-FFF2-40B4-BE49-F238E27FC236}">
                <a16:creationId xmlns:a16="http://schemas.microsoft.com/office/drawing/2014/main" id="{A5858E16-5AF0-46AD-ADF7-076509131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E3AF3-C463-4C1A-B235-1C610ECFBD5E}"/>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221741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340" y="916617"/>
            <a:ext cx="6236041" cy="690563"/>
          </a:xfrm>
        </p:spPr>
        <p:txBody>
          <a:bodyPr anchor="t"/>
          <a:lstStyle/>
          <a:p>
            <a:r>
              <a:rPr lang="en-US" dirty="0"/>
              <a:t>Click to edit Master title style</a:t>
            </a:r>
          </a:p>
        </p:txBody>
      </p:sp>
      <p:sp>
        <p:nvSpPr>
          <p:cNvPr id="3" name="Content Placeholder 2"/>
          <p:cNvSpPr>
            <a:spLocks noGrp="1"/>
          </p:cNvSpPr>
          <p:nvPr>
            <p:ph idx="1"/>
          </p:nvPr>
        </p:nvSpPr>
        <p:spPr>
          <a:xfrm>
            <a:off x="574340" y="1828800"/>
            <a:ext cx="6236041" cy="4643621"/>
          </a:xfrm>
        </p:spPr>
        <p:txBody>
          <a:bodyPr/>
          <a:lstStyle>
            <a:lvl1pPr marL="6351" indent="0">
              <a:tabLst/>
              <a:defRPr/>
            </a:lvl1pPr>
            <a:lvl3pPr>
              <a:spcBef>
                <a:spcPts val="1145"/>
              </a:spcBef>
              <a:defRPr/>
            </a:lvl3pPr>
            <a:lvl4pPr>
              <a:spcBef>
                <a:spcPts val="1145"/>
              </a:spcBef>
              <a:defRPr/>
            </a:lvl4pPr>
            <a:lvl5pPr marL="1752514" indent="-230706">
              <a:spcBef>
                <a:spcPts val="1145"/>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fld id="{1A405E7D-94DA-49BD-BCA1-24437756CCF6}" type="slidenum">
              <a:rPr lang="en-US" altLang="en-US" smtClean="0"/>
              <a:pPr/>
              <a:t>‹#›</a:t>
            </a:fld>
            <a:endParaRPr lang="en-US" altLang="en-US" dirty="0"/>
          </a:p>
        </p:txBody>
      </p:sp>
      <p:sp>
        <p:nvSpPr>
          <p:cNvPr id="7" name="Content Placeholder 6">
            <a:extLst>
              <a:ext uri="{FF2B5EF4-FFF2-40B4-BE49-F238E27FC236}">
                <a16:creationId xmlns:a16="http://schemas.microsoft.com/office/drawing/2014/main" id="{8F29F82C-E087-EF43-9326-E8F7B8C8FC45}"/>
              </a:ext>
            </a:extLst>
          </p:cNvPr>
          <p:cNvSpPr>
            <a:spLocks noGrp="1"/>
          </p:cNvSpPr>
          <p:nvPr>
            <p:ph sz="quarter" idx="11"/>
          </p:nvPr>
        </p:nvSpPr>
        <p:spPr>
          <a:xfrm>
            <a:off x="7298267" y="916518"/>
            <a:ext cx="1651000" cy="5439833"/>
          </a:xfrm>
        </p:spPr>
        <p:txBody>
          <a:bodyPr/>
          <a:lstStyle>
            <a:lvl1pPr>
              <a:defRPr sz="16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73335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5" cy="6858000"/>
          </a:xfrm>
          <a:prstGeom prst="rect">
            <a:avLst/>
          </a:prstGeom>
        </p:spPr>
      </p:pic>
      <p:sp>
        <p:nvSpPr>
          <p:cNvPr id="8194" name="PresentationTitle"/>
          <p:cNvSpPr>
            <a:spLocks noGrp="1" noChangeArrowheads="1"/>
          </p:cNvSpPr>
          <p:nvPr>
            <p:ph type="ctrTitle" hasCustomPrompt="1"/>
            <p:custDataLst>
              <p:tags r:id="rId1"/>
            </p:custDataLst>
          </p:nvPr>
        </p:nvSpPr>
        <p:spPr>
          <a:xfrm>
            <a:off x="702949" y="2731790"/>
            <a:ext cx="5480144" cy="494068"/>
          </a:xfrm>
        </p:spPr>
        <p:txBody>
          <a:bodyPr wrap="square" tIns="0" rIns="0" bIns="0" anchor="t" anchorCtr="0">
            <a:spAutoFit/>
          </a:bodyPr>
          <a:lstStyle>
            <a:lvl1pPr>
              <a:lnSpc>
                <a:spcPct val="86000"/>
              </a:lnSpc>
              <a:defRPr sz="3733" b="0">
                <a:solidFill>
                  <a:schemeClr val="accent1"/>
                </a:solidFill>
                <a:latin typeface="+mj-lt"/>
              </a:defRPr>
            </a:lvl1pPr>
          </a:lstStyle>
          <a:p>
            <a:pPr lvl="0"/>
            <a:r>
              <a:rPr lang="en-US" altLang="en-US" noProof="0" dirty="0"/>
              <a:t>Click To Edit Master Title</a:t>
            </a:r>
          </a:p>
        </p:txBody>
      </p:sp>
      <p:sp>
        <p:nvSpPr>
          <p:cNvPr id="8388" name="Date"/>
          <p:cNvSpPr>
            <a:spLocks noGrp="1" noChangeArrowheads="1"/>
          </p:cNvSpPr>
          <p:nvPr>
            <p:ph type="subTitle" sz="quarter" idx="1" hasCustomPrompt="1"/>
            <p:custDataLst>
              <p:tags r:id="rId2"/>
            </p:custDataLst>
          </p:nvPr>
        </p:nvSpPr>
        <p:spPr>
          <a:xfrm>
            <a:off x="702949" y="3429001"/>
            <a:ext cx="5480144" cy="306580"/>
          </a:xfrm>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0" indent="0">
              <a:lnSpc>
                <a:spcPct val="83000"/>
              </a:lnSpc>
              <a:spcBef>
                <a:spcPct val="0"/>
              </a:spcBef>
              <a:buFontTx/>
              <a:buNone/>
              <a:defRPr sz="2400">
                <a:solidFill>
                  <a:schemeClr val="accent2"/>
                </a:solidFill>
                <a:latin typeface="+mj-lt"/>
              </a:defRPr>
            </a:lvl1pPr>
          </a:lstStyle>
          <a:p>
            <a:pPr lvl="0"/>
            <a:r>
              <a:rPr lang="en-US" altLang="en-US" noProof="0" dirty="0"/>
              <a:t>Click To Edit Master Subtitle</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950" y="776588"/>
            <a:ext cx="3067689" cy="426115"/>
          </a:xfrm>
          <a:prstGeom prst="rect">
            <a:avLst/>
          </a:prstGeom>
        </p:spPr>
      </p:pic>
    </p:spTree>
    <p:extLst>
      <p:ext uri="{BB962C8B-B14F-4D97-AF65-F5344CB8AC3E}">
        <p14:creationId xmlns:p14="http://schemas.microsoft.com/office/powerpoint/2010/main" val="348062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5" cy="6858000"/>
          </a:xfrm>
          <a:prstGeom prst="rect">
            <a:avLst/>
          </a:prstGeom>
        </p:spPr>
      </p:pic>
      <p:sp>
        <p:nvSpPr>
          <p:cNvPr id="7" name="PresentationTitle"/>
          <p:cNvSpPr>
            <a:spLocks noGrp="1" noChangeArrowheads="1"/>
          </p:cNvSpPr>
          <p:nvPr>
            <p:ph type="ctrTitle" hasCustomPrompt="1"/>
            <p:custDataLst>
              <p:tags r:id="rId1"/>
            </p:custDataLst>
          </p:nvPr>
        </p:nvSpPr>
        <p:spPr>
          <a:xfrm>
            <a:off x="702949" y="2731790"/>
            <a:ext cx="5480144" cy="494068"/>
          </a:xfrm>
        </p:spPr>
        <p:txBody>
          <a:bodyPr wrap="square" tIns="0" rIns="0" bIns="0" anchor="t" anchorCtr="0">
            <a:spAutoFit/>
          </a:bodyPr>
          <a:lstStyle>
            <a:lvl1pPr>
              <a:lnSpc>
                <a:spcPct val="86000"/>
              </a:lnSpc>
              <a:defRPr sz="3733" b="0">
                <a:solidFill>
                  <a:schemeClr val="accent1"/>
                </a:solidFill>
                <a:latin typeface="+mj-lt"/>
              </a:defRPr>
            </a:lvl1pPr>
          </a:lstStyle>
          <a:p>
            <a:pPr lvl="0"/>
            <a:r>
              <a:rPr lang="en-US" altLang="en-US" noProof="0" dirty="0"/>
              <a:t>Click To Edit Master Title</a:t>
            </a:r>
          </a:p>
        </p:txBody>
      </p:sp>
      <p:sp>
        <p:nvSpPr>
          <p:cNvPr id="8" name="Date"/>
          <p:cNvSpPr>
            <a:spLocks noGrp="1" noChangeArrowheads="1"/>
          </p:cNvSpPr>
          <p:nvPr>
            <p:ph type="subTitle" sz="quarter" idx="1" hasCustomPrompt="1"/>
            <p:custDataLst>
              <p:tags r:id="rId2"/>
            </p:custDataLst>
          </p:nvPr>
        </p:nvSpPr>
        <p:spPr>
          <a:xfrm>
            <a:off x="702949" y="3429001"/>
            <a:ext cx="5480144" cy="306580"/>
          </a:xfrm>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0" indent="0">
              <a:lnSpc>
                <a:spcPct val="83000"/>
              </a:lnSpc>
              <a:spcBef>
                <a:spcPct val="0"/>
              </a:spcBef>
              <a:buFontTx/>
              <a:buNone/>
              <a:defRPr sz="2400">
                <a:solidFill>
                  <a:schemeClr val="accent2"/>
                </a:solidFill>
                <a:latin typeface="+mj-lt"/>
              </a:defRPr>
            </a:lvl1pPr>
          </a:lstStyle>
          <a:p>
            <a:pPr lvl="0"/>
            <a:r>
              <a:rPr lang="en-US" altLang="en-US" noProof="0" dirty="0"/>
              <a:t>Click To Edit Master Subtitle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951" y="776589"/>
            <a:ext cx="2623725" cy="364447"/>
          </a:xfrm>
          <a:prstGeom prst="rect">
            <a:avLst/>
          </a:prstGeom>
        </p:spPr>
      </p:pic>
      <p:sp>
        <p:nvSpPr>
          <p:cNvPr id="11" name="Picture Placeholder 2">
            <a:extLst>
              <a:ext uri="{FF2B5EF4-FFF2-40B4-BE49-F238E27FC236}">
                <a16:creationId xmlns:a16="http://schemas.microsoft.com/office/drawing/2014/main" id="{333F27DF-CB05-4445-AC09-FF0642465246}"/>
              </a:ext>
            </a:extLst>
          </p:cNvPr>
          <p:cNvSpPr>
            <a:spLocks noGrp="1" noChangeAspect="1"/>
          </p:cNvSpPr>
          <p:nvPr>
            <p:ph type="pic" sz="quarter" idx="10"/>
          </p:nvPr>
        </p:nvSpPr>
        <p:spPr>
          <a:xfrm>
            <a:off x="6657477" y="1080403"/>
            <a:ext cx="1612900" cy="1584075"/>
          </a:xfrm>
          <a:solidFill>
            <a:schemeClr val="accent2"/>
          </a:solidFill>
          <a:ln w="38100">
            <a:solidFill>
              <a:schemeClr val="accent2"/>
            </a:solidFill>
            <a:miter lim="800000"/>
          </a:ln>
        </p:spPr>
        <p:txBody>
          <a:bodyPr/>
          <a:lstStyle/>
          <a:p>
            <a:r>
              <a:rPr lang="en-US" dirty="0"/>
              <a:t>Click icon to add picture</a:t>
            </a:r>
          </a:p>
        </p:txBody>
      </p:sp>
    </p:spTree>
    <p:extLst>
      <p:ext uri="{BB962C8B-B14F-4D97-AF65-F5344CB8AC3E}">
        <p14:creationId xmlns:p14="http://schemas.microsoft.com/office/powerpoint/2010/main" val="747234132"/>
      </p:ext>
    </p:extLst>
  </p:cSld>
  <p:clrMapOvr>
    <a:masterClrMapping/>
  </p:clrMapOvr>
  <p:extLst>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5075708"/>
            <a:ext cx="9144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26718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2"/>
                </a:solidFill>
              </a:defRPr>
            </a:lvl1pPr>
          </a:lstStyle>
          <a:p>
            <a:fld id="{22710089-84E2-4BA9-BD58-11176BBF32C3}" type="slidenum">
              <a:rPr lang="en-US" altLang="en-US" smtClean="0"/>
              <a:pPr/>
              <a:t>‹#›</a:t>
            </a:fld>
            <a:endParaRPr lang="en-US" altLang="en-US" dirty="0"/>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3822700"/>
            <a:ext cx="9144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46475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9144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377940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29D23841-3BD3-434E-92CE-DD0AB9DB510C}"/>
              </a:ext>
            </a:extLst>
          </p:cNvPr>
          <p:cNvSpPr>
            <a:spLocks noGrp="1"/>
          </p:cNvSpPr>
          <p:nvPr>
            <p:ph type="body" sz="quarter" idx="11"/>
          </p:nvPr>
        </p:nvSpPr>
        <p:spPr>
          <a:xfrm>
            <a:off x="0" y="3822700"/>
            <a:ext cx="9144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810471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9144000" cy="1422400"/>
          </a:xfrm>
        </p:spPr>
        <p:txBody>
          <a:bodyPr anchor="ctr"/>
          <a:lstStyle>
            <a:lvl1pPr algn="ctr">
              <a:defRPr sz="3733"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219566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B36-F293-468A-A974-03FCEC7E8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A2322-63E9-435D-91BE-55CFCA114F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CC53-634F-44AE-9A9D-D9942F34BF14}"/>
              </a:ext>
            </a:extLst>
          </p:cNvPr>
          <p:cNvSpPr>
            <a:spLocks noGrp="1"/>
          </p:cNvSpPr>
          <p:nvPr>
            <p:ph type="dt" sz="half" idx="10"/>
          </p:nvPr>
        </p:nvSpPr>
        <p:spPr/>
        <p:txBody>
          <a:bodyPr/>
          <a:lstStyle/>
          <a:p>
            <a:r>
              <a:rPr lang="en-US"/>
              <a:t>1/28/15</a:t>
            </a:r>
          </a:p>
        </p:txBody>
      </p:sp>
      <p:sp>
        <p:nvSpPr>
          <p:cNvPr id="5" name="Footer Placeholder 4">
            <a:extLst>
              <a:ext uri="{FF2B5EF4-FFF2-40B4-BE49-F238E27FC236}">
                <a16:creationId xmlns:a16="http://schemas.microsoft.com/office/drawing/2014/main" id="{1A9122B3-4831-4C01-8FCE-21312EA0E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52802-3F78-45B7-B1C0-DB03B58BAA63}"/>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2955344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2"/>
                </a:solidFill>
              </a:defRPr>
            </a:lvl1pPr>
          </a:lstStyle>
          <a:p>
            <a:fld id="{22710089-84E2-4BA9-BD58-11176BBF32C3}" type="slidenum">
              <a:rPr lang="en-US" altLang="en-US" smtClean="0"/>
              <a:pPr/>
              <a:t>‹#›</a:t>
            </a:fld>
            <a:endParaRPr lang="en-US" altLang="en-US" dirty="0"/>
          </a:p>
        </p:txBody>
      </p:sp>
      <p:sp>
        <p:nvSpPr>
          <p:cNvPr id="3" name="Text Placeholder 3">
            <a:extLst>
              <a:ext uri="{FF2B5EF4-FFF2-40B4-BE49-F238E27FC236}">
                <a16:creationId xmlns:a16="http://schemas.microsoft.com/office/drawing/2014/main" id="{1B8111D3-8DD3-9E41-AD81-D20B5644C3CB}"/>
              </a:ext>
            </a:extLst>
          </p:cNvPr>
          <p:cNvSpPr>
            <a:spLocks noGrp="1"/>
          </p:cNvSpPr>
          <p:nvPr>
            <p:ph type="body" sz="quarter" idx="11"/>
          </p:nvPr>
        </p:nvSpPr>
        <p:spPr>
          <a:xfrm>
            <a:off x="0" y="3822700"/>
            <a:ext cx="9144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661632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5671E6BB-D559-F04C-B3C8-9ED594A0632E}"/>
              </a:ext>
            </a:extLst>
          </p:cNvPr>
          <p:cNvSpPr>
            <a:spLocks noGrp="1"/>
          </p:cNvSpPr>
          <p:nvPr>
            <p:ph type="body" sz="quarter" idx="11"/>
          </p:nvPr>
        </p:nvSpPr>
        <p:spPr>
          <a:xfrm>
            <a:off x="0" y="5075708"/>
            <a:ext cx="9144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981665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16" name="Rectangle 15"/>
          <p:cNvSpPr/>
          <p:nvPr userDrawn="1"/>
        </p:nvSpPr>
        <p:spPr>
          <a:xfrm>
            <a:off x="-1301" y="3335188"/>
            <a:ext cx="9145305" cy="25911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70" tIns="34289" rIns="68570" bIns="34289" rtlCol="0" anchor="ctr"/>
          <a:lstStyle/>
          <a:p>
            <a:pPr algn="ctr" defTabSz="342839"/>
            <a:endParaRPr lang="en-US" sz="1425">
              <a:solidFill>
                <a:srgbClr val="592C82"/>
              </a:solidFill>
            </a:endParaRPr>
          </a:p>
        </p:txBody>
      </p:sp>
      <p:sp>
        <p:nvSpPr>
          <p:cNvPr id="8" name="Rectangle 7"/>
          <p:cNvSpPr/>
          <p:nvPr userDrawn="1"/>
        </p:nvSpPr>
        <p:spPr>
          <a:xfrm>
            <a:off x="461840" y="835394"/>
            <a:ext cx="8674707" cy="407507"/>
          </a:xfrm>
          <a:prstGeom prst="rect">
            <a:avLst/>
          </a:prstGeom>
          <a:solidFill>
            <a:srgbClr val="592C82"/>
          </a:solidFill>
          <a:ln>
            <a:noFill/>
          </a:ln>
          <a:effectLst/>
        </p:spPr>
        <p:style>
          <a:lnRef idx="1">
            <a:schemeClr val="accent1"/>
          </a:lnRef>
          <a:fillRef idx="3">
            <a:schemeClr val="accent1"/>
          </a:fillRef>
          <a:effectRef idx="2">
            <a:schemeClr val="accent1"/>
          </a:effectRef>
          <a:fontRef idx="minor">
            <a:schemeClr val="lt1"/>
          </a:fontRef>
        </p:style>
        <p:txBody>
          <a:bodyPr lIns="68570" tIns="34289" rIns="68570" bIns="34289" rtlCol="0" anchor="ctr"/>
          <a:lstStyle/>
          <a:p>
            <a:pPr algn="ctr" defTabSz="342839"/>
            <a:endParaRPr lang="en-US" sz="1425">
              <a:solidFill>
                <a:srgbClr val="592C82"/>
              </a:solidFill>
            </a:endParaRPr>
          </a:p>
        </p:txBody>
      </p:sp>
      <p:sp>
        <p:nvSpPr>
          <p:cNvPr id="2" name="Title 1"/>
          <p:cNvSpPr>
            <a:spLocks noGrp="1"/>
          </p:cNvSpPr>
          <p:nvPr>
            <p:ph type="title" hasCustomPrompt="1"/>
          </p:nvPr>
        </p:nvSpPr>
        <p:spPr>
          <a:xfrm>
            <a:off x="1210603" y="456985"/>
            <a:ext cx="6707864" cy="2078485"/>
          </a:xfrm>
        </p:spPr>
        <p:txBody>
          <a:bodyPr anchor="t"/>
          <a:lstStyle>
            <a:lvl1pPr algn="ctr">
              <a:lnSpc>
                <a:spcPct val="90000"/>
              </a:lnSpc>
              <a:defRPr sz="3825" b="1" cap="none" baseline="0">
                <a:solidFill>
                  <a:schemeClr val="bg1"/>
                </a:solidFill>
              </a:defRPr>
            </a:lvl1pPr>
          </a:lstStyle>
          <a:p>
            <a:r>
              <a:rPr lang="en-US" dirty="0"/>
              <a:t>Click to edit </a:t>
            </a:r>
            <a:br>
              <a:rPr lang="en-US" dirty="0"/>
            </a:br>
            <a:r>
              <a:rPr lang="en-US" dirty="0"/>
              <a:t>Master title style</a:t>
            </a:r>
          </a:p>
        </p:txBody>
      </p:sp>
      <p:cxnSp>
        <p:nvCxnSpPr>
          <p:cNvPr id="14" name="Straight Connector 13"/>
          <p:cNvCxnSpPr/>
          <p:nvPr userDrawn="1"/>
        </p:nvCxnSpPr>
        <p:spPr>
          <a:xfrm>
            <a:off x="4564534"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8" name="Text Placeholder 37"/>
          <p:cNvSpPr>
            <a:spLocks noGrp="1"/>
          </p:cNvSpPr>
          <p:nvPr>
            <p:ph type="body" sz="quarter" idx="10" hasCustomPrompt="1"/>
          </p:nvPr>
        </p:nvSpPr>
        <p:spPr>
          <a:xfrm>
            <a:off x="1994759" y="2549178"/>
            <a:ext cx="5139558" cy="502275"/>
          </a:xfrm>
        </p:spPr>
        <p:txBody>
          <a:bodyPr>
            <a:normAutofit/>
          </a:bodyPr>
          <a:lstStyle>
            <a:lvl1pPr marL="0" indent="0" algn="ctr">
              <a:buNone/>
              <a:defRPr sz="1800">
                <a:solidFill>
                  <a:srgbClr val="FFFFFF"/>
                </a:solidFill>
              </a:defRPr>
            </a:lvl1pPr>
            <a:lvl2pPr marL="342839" indent="0">
              <a:buNone/>
              <a:defRPr/>
            </a:lvl2pPr>
            <a:lvl3pPr marL="685681" indent="0">
              <a:buNone/>
              <a:defRPr/>
            </a:lvl3pPr>
            <a:lvl4pPr marL="1028522" indent="0">
              <a:buNone/>
              <a:defRPr/>
            </a:lvl4pPr>
            <a:lvl5pPr marL="1371362" indent="0">
              <a:buNone/>
              <a:defRPr/>
            </a:lvl5pPr>
          </a:lstStyle>
          <a:p>
            <a:pPr lvl="0"/>
            <a:r>
              <a:rPr lang="en-US" dirty="0"/>
              <a:t>Click to edit subtitle</a:t>
            </a:r>
          </a:p>
        </p:txBody>
      </p:sp>
      <p:sp>
        <p:nvSpPr>
          <p:cNvPr id="11" name="Rectangle 10"/>
          <p:cNvSpPr/>
          <p:nvPr userDrawn="1"/>
        </p:nvSpPr>
        <p:spPr>
          <a:xfrm>
            <a:off x="5677752" y="6133072"/>
            <a:ext cx="3458782"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70" tIns="34289" rIns="68570" bIns="34289" rtlCol="0" anchor="ctr"/>
          <a:lstStyle/>
          <a:p>
            <a:pPr algn="ctr" defTabSz="342839"/>
            <a:endParaRPr lang="en-US" sz="1425">
              <a:solidFill>
                <a:srgbClr val="592C82"/>
              </a:solidFill>
            </a:endParaRPr>
          </a:p>
        </p:txBody>
      </p:sp>
      <p:grpSp>
        <p:nvGrpSpPr>
          <p:cNvPr id="18" name="Group 17"/>
          <p:cNvGrpSpPr>
            <a:grpSpLocks noChangeAspect="1"/>
          </p:cNvGrpSpPr>
          <p:nvPr userDrawn="1"/>
        </p:nvGrpSpPr>
        <p:grpSpPr>
          <a:xfrm>
            <a:off x="19" y="3427595"/>
            <a:ext cx="9143999" cy="2402439"/>
            <a:chOff x="4812" y="3504720"/>
            <a:chExt cx="9130042" cy="1799078"/>
          </a:xfrm>
        </p:grpSpPr>
        <p:pic>
          <p:nvPicPr>
            <p:cNvPr id="20" name="Picture 19" descr="Nmezi 1 - 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12" y="3504720"/>
              <a:ext cx="3047861" cy="1799078"/>
            </a:xfrm>
            <a:prstGeom prst="rect">
              <a:avLst/>
            </a:prstGeom>
          </p:spPr>
        </p:pic>
        <p:pic>
          <p:nvPicPr>
            <p:cNvPr id="21" name="Picture 20" descr="Stephens.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86993" y="3504720"/>
              <a:ext cx="3047861" cy="1799078"/>
            </a:xfrm>
            <a:prstGeom prst="rect">
              <a:avLst/>
            </a:prstGeom>
          </p:spPr>
        </p:pic>
      </p:grpSp>
      <p:pic>
        <p:nvPicPr>
          <p:cNvPr id="3" name="Picture 2" descr="Screen Shot 2017-01-19 at 11.32.16 AM.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052539" y="3427595"/>
            <a:ext cx="3038959" cy="2402439"/>
          </a:xfrm>
          <a:prstGeom prst="rect">
            <a:avLst/>
          </a:prstGeom>
        </p:spPr>
      </p:pic>
      <p:pic>
        <p:nvPicPr>
          <p:cNvPr id="22" name="Picture 21" descr="CMYK_HEQ_TL_logo NO TAG White.ai"/>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97815" y="5974933"/>
            <a:ext cx="1841303" cy="735665"/>
          </a:xfrm>
          <a:prstGeom prst="rect">
            <a:avLst/>
          </a:prstGeom>
        </p:spPr>
      </p:pic>
    </p:spTree>
    <p:extLst>
      <p:ext uri="{BB962C8B-B14F-4D97-AF65-F5344CB8AC3E}">
        <p14:creationId xmlns:p14="http://schemas.microsoft.com/office/powerpoint/2010/main" val="586968440"/>
      </p:ext>
    </p:extLst>
  </p:cSld>
  <p:clrMapOvr>
    <a:masterClrMapping/>
  </p:clrMapOvr>
  <p:transition spd="med">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340" y="916617"/>
            <a:ext cx="6236041" cy="690563"/>
          </a:xfrm>
        </p:spPr>
        <p:txBody>
          <a:bodyPr anchor="t"/>
          <a:lstStyle/>
          <a:p>
            <a:r>
              <a:rPr lang="en-US" dirty="0"/>
              <a:t>Click to edit Master title style</a:t>
            </a:r>
          </a:p>
        </p:txBody>
      </p:sp>
      <p:sp>
        <p:nvSpPr>
          <p:cNvPr id="3" name="Content Placeholder 2"/>
          <p:cNvSpPr>
            <a:spLocks noGrp="1"/>
          </p:cNvSpPr>
          <p:nvPr>
            <p:ph idx="1"/>
          </p:nvPr>
        </p:nvSpPr>
        <p:spPr>
          <a:xfrm>
            <a:off x="574340" y="1828800"/>
            <a:ext cx="6236041" cy="4643621"/>
          </a:xfrm>
        </p:spPr>
        <p:txBody>
          <a:bodyPr/>
          <a:lstStyle>
            <a:lvl1pPr marL="6351" indent="0">
              <a:tabLst/>
              <a:defRPr/>
            </a:lvl1pPr>
            <a:lvl3pPr>
              <a:spcBef>
                <a:spcPts val="1145"/>
              </a:spcBef>
              <a:defRPr/>
            </a:lvl3pPr>
            <a:lvl4pPr>
              <a:spcBef>
                <a:spcPts val="1145"/>
              </a:spcBef>
              <a:defRPr/>
            </a:lvl4pPr>
            <a:lvl5pPr marL="1752514" indent="-230706">
              <a:spcBef>
                <a:spcPts val="1145"/>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fld id="{1A405E7D-94DA-49BD-BCA1-24437756CCF6}" type="slidenum">
              <a:rPr lang="en-US" altLang="en-US" smtClean="0"/>
              <a:pPr/>
              <a:t>‹#›</a:t>
            </a:fld>
            <a:endParaRPr lang="en-US" altLang="en-US" dirty="0"/>
          </a:p>
        </p:txBody>
      </p:sp>
      <p:sp>
        <p:nvSpPr>
          <p:cNvPr id="7" name="Content Placeholder 6">
            <a:extLst>
              <a:ext uri="{FF2B5EF4-FFF2-40B4-BE49-F238E27FC236}">
                <a16:creationId xmlns:a16="http://schemas.microsoft.com/office/drawing/2014/main" id="{8F29F82C-E087-EF43-9326-E8F7B8C8FC45}"/>
              </a:ext>
            </a:extLst>
          </p:cNvPr>
          <p:cNvSpPr>
            <a:spLocks noGrp="1"/>
          </p:cNvSpPr>
          <p:nvPr>
            <p:ph sz="quarter" idx="11"/>
          </p:nvPr>
        </p:nvSpPr>
        <p:spPr>
          <a:xfrm>
            <a:off x="7298267" y="916518"/>
            <a:ext cx="1651000" cy="5439833"/>
          </a:xfrm>
        </p:spPr>
        <p:txBody>
          <a:bodyPr/>
          <a:lstStyle>
            <a:lvl1pPr>
              <a:defRPr sz="16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5282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627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 y="3"/>
            <a:ext cx="9142985" cy="6858000"/>
          </a:xfrm>
          <a:prstGeom prst="rect">
            <a:avLst/>
          </a:prstGeom>
        </p:spPr>
      </p:pic>
      <p:sp>
        <p:nvSpPr>
          <p:cNvPr id="8194" name="PresentationTitle"/>
          <p:cNvSpPr>
            <a:spLocks noGrp="1" noChangeArrowheads="1"/>
          </p:cNvSpPr>
          <p:nvPr>
            <p:ph type="ctrTitle" hasCustomPrompt="1"/>
            <p:custDataLst>
              <p:tags r:id="rId1"/>
            </p:custDataLst>
          </p:nvPr>
        </p:nvSpPr>
        <p:spPr>
          <a:xfrm>
            <a:off x="702952" y="2731791"/>
            <a:ext cx="5480144" cy="343171"/>
          </a:xfrm>
        </p:spPr>
        <p:txBody>
          <a:bodyPr wrap="square" tIns="0" rIns="0" bIns="0" anchor="t" anchorCtr="0">
            <a:spAutoFit/>
          </a:bodyPr>
          <a:lstStyle>
            <a:lvl1pPr>
              <a:lnSpc>
                <a:spcPct val="86000"/>
              </a:lnSpc>
              <a:defRPr sz="2593" b="0">
                <a:solidFill>
                  <a:schemeClr val="accent1"/>
                </a:solidFill>
                <a:latin typeface="+mj-lt"/>
              </a:defRPr>
            </a:lvl1pPr>
          </a:lstStyle>
          <a:p>
            <a:pPr lvl="0"/>
            <a:r>
              <a:rPr lang="en-US" altLang="en-US" noProof="0" dirty="0"/>
              <a:t>Click To Edit Master Title</a:t>
            </a:r>
          </a:p>
        </p:txBody>
      </p:sp>
      <p:sp>
        <p:nvSpPr>
          <p:cNvPr id="8388" name="Date"/>
          <p:cNvSpPr>
            <a:spLocks noGrp="1" noChangeArrowheads="1"/>
          </p:cNvSpPr>
          <p:nvPr>
            <p:ph type="subTitle" sz="quarter" idx="1" hasCustomPrompt="1"/>
            <p:custDataLst>
              <p:tags r:id="rId2"/>
            </p:custDataLst>
          </p:nvPr>
        </p:nvSpPr>
        <p:spPr>
          <a:xfrm>
            <a:off x="702952" y="3429002"/>
            <a:ext cx="5480144" cy="212687"/>
          </a:xfrm>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0" indent="0">
              <a:lnSpc>
                <a:spcPct val="83000"/>
              </a:lnSpc>
              <a:spcBef>
                <a:spcPct val="0"/>
              </a:spcBef>
              <a:buFontTx/>
              <a:buNone/>
              <a:defRPr sz="1665">
                <a:solidFill>
                  <a:schemeClr val="accent2"/>
                </a:solidFill>
                <a:latin typeface="+mj-lt"/>
              </a:defRPr>
            </a:lvl1pPr>
          </a:lstStyle>
          <a:p>
            <a:pPr lvl="0"/>
            <a:r>
              <a:rPr lang="en-US" altLang="en-US" noProof="0" dirty="0"/>
              <a:t>Click To Edit Master Subtitle</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950" y="776593"/>
            <a:ext cx="3067689" cy="426114"/>
          </a:xfrm>
          <a:prstGeom prst="rect">
            <a:avLst/>
          </a:prstGeom>
        </p:spPr>
      </p:pic>
    </p:spTree>
    <p:extLst>
      <p:ext uri="{BB962C8B-B14F-4D97-AF65-F5344CB8AC3E}">
        <p14:creationId xmlns:p14="http://schemas.microsoft.com/office/powerpoint/2010/main" val="222575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 y="3"/>
            <a:ext cx="9142985" cy="6858000"/>
          </a:xfrm>
          <a:prstGeom prst="rect">
            <a:avLst/>
          </a:prstGeom>
        </p:spPr>
      </p:pic>
      <p:sp>
        <p:nvSpPr>
          <p:cNvPr id="7" name="PresentationTitle"/>
          <p:cNvSpPr>
            <a:spLocks noGrp="1" noChangeArrowheads="1"/>
          </p:cNvSpPr>
          <p:nvPr>
            <p:ph type="ctrTitle" hasCustomPrompt="1"/>
            <p:custDataLst>
              <p:tags r:id="rId1"/>
            </p:custDataLst>
          </p:nvPr>
        </p:nvSpPr>
        <p:spPr>
          <a:xfrm>
            <a:off x="702952" y="2731791"/>
            <a:ext cx="5480144" cy="343171"/>
          </a:xfrm>
        </p:spPr>
        <p:txBody>
          <a:bodyPr wrap="square" tIns="0" rIns="0" bIns="0" anchor="t" anchorCtr="0">
            <a:spAutoFit/>
          </a:bodyPr>
          <a:lstStyle>
            <a:lvl1pPr>
              <a:lnSpc>
                <a:spcPct val="86000"/>
              </a:lnSpc>
              <a:defRPr sz="2593" b="0">
                <a:solidFill>
                  <a:schemeClr val="accent1"/>
                </a:solidFill>
                <a:latin typeface="+mj-lt"/>
              </a:defRPr>
            </a:lvl1pPr>
          </a:lstStyle>
          <a:p>
            <a:pPr lvl="0"/>
            <a:r>
              <a:rPr lang="en-US" altLang="en-US" noProof="0" dirty="0"/>
              <a:t>Click To Edit Master Title</a:t>
            </a:r>
          </a:p>
        </p:txBody>
      </p:sp>
      <p:sp>
        <p:nvSpPr>
          <p:cNvPr id="8" name="Date"/>
          <p:cNvSpPr>
            <a:spLocks noGrp="1" noChangeArrowheads="1"/>
          </p:cNvSpPr>
          <p:nvPr>
            <p:ph type="subTitle" sz="quarter" idx="1" hasCustomPrompt="1"/>
            <p:custDataLst>
              <p:tags r:id="rId2"/>
            </p:custDataLst>
          </p:nvPr>
        </p:nvSpPr>
        <p:spPr>
          <a:xfrm>
            <a:off x="702952" y="3429002"/>
            <a:ext cx="5480144" cy="212687"/>
          </a:xfrm>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0" indent="0">
              <a:lnSpc>
                <a:spcPct val="83000"/>
              </a:lnSpc>
              <a:spcBef>
                <a:spcPct val="0"/>
              </a:spcBef>
              <a:buFontTx/>
              <a:buNone/>
              <a:defRPr sz="1665">
                <a:solidFill>
                  <a:schemeClr val="accent2"/>
                </a:solidFill>
                <a:latin typeface="+mj-lt"/>
              </a:defRPr>
            </a:lvl1pPr>
          </a:lstStyle>
          <a:p>
            <a:pPr lvl="0"/>
            <a:r>
              <a:rPr lang="en-US" altLang="en-US" noProof="0" dirty="0"/>
              <a:t>Click To Edit Master Subtitle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954" y="776591"/>
            <a:ext cx="2623725" cy="364447"/>
          </a:xfrm>
          <a:prstGeom prst="rect">
            <a:avLst/>
          </a:prstGeom>
        </p:spPr>
      </p:pic>
      <p:sp>
        <p:nvSpPr>
          <p:cNvPr id="11" name="Picture Placeholder 2">
            <a:extLst>
              <a:ext uri="{FF2B5EF4-FFF2-40B4-BE49-F238E27FC236}">
                <a16:creationId xmlns:a16="http://schemas.microsoft.com/office/drawing/2014/main" id="{333F27DF-CB05-4445-AC09-FF0642465246}"/>
              </a:ext>
            </a:extLst>
          </p:cNvPr>
          <p:cNvSpPr>
            <a:spLocks noGrp="1" noChangeAspect="1"/>
          </p:cNvSpPr>
          <p:nvPr>
            <p:ph type="pic" sz="quarter" idx="10"/>
          </p:nvPr>
        </p:nvSpPr>
        <p:spPr>
          <a:xfrm>
            <a:off x="6657480" y="1080403"/>
            <a:ext cx="1612900" cy="1584075"/>
          </a:xfrm>
          <a:solidFill>
            <a:schemeClr val="accent2"/>
          </a:solidFill>
          <a:ln w="38100">
            <a:solidFill>
              <a:schemeClr val="accent2"/>
            </a:solidFill>
            <a:miter lim="800000"/>
          </a:ln>
        </p:spPr>
        <p:txBody>
          <a:bodyPr/>
          <a:lstStyle/>
          <a:p>
            <a:r>
              <a:rPr lang="en-US" dirty="0"/>
              <a:t>Click icon to add picture</a:t>
            </a:r>
          </a:p>
        </p:txBody>
      </p:sp>
    </p:spTree>
    <p:extLst>
      <p:ext uri="{BB962C8B-B14F-4D97-AF65-F5344CB8AC3E}">
        <p14:creationId xmlns:p14="http://schemas.microsoft.com/office/powerpoint/2010/main" val="1961217593"/>
      </p:ext>
    </p:extLst>
  </p:cSld>
  <p:clrMapOvr>
    <a:masterClrMapping/>
  </p:clrMapOvr>
  <p:extLst>
    <p:ext uri="{DCECCB84-F9BA-43D5-87BE-67443E8EF086}">
      <p15:sldGuideLst xmlns:p15="http://schemas.microsoft.com/office/powerpoint/2012/main">
        <p15:guide id="1" orient="horz" pos="1620">
          <p15:clr>
            <a:srgbClr val="FBAE40"/>
          </p15:clr>
        </p15:guide>
        <p15:guide id="2" pos="18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3822700"/>
            <a:ext cx="9144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53385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1"/>
            <a:ext cx="9144000" cy="1422400"/>
          </a:xfrm>
        </p:spPr>
        <p:txBody>
          <a:bodyPr anchor="ctr"/>
          <a:lstStyle>
            <a:lvl1pPr algn="ctr">
              <a:defRPr sz="311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74286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4" name="Content Placeholder 3"/>
          <p:cNvSpPr>
            <a:spLocks noGrp="1"/>
          </p:cNvSpPr>
          <p:nvPr>
            <p:ph sz="quarter" idx="10" hasCustomPrompt="1"/>
          </p:nvPr>
        </p:nvSpPr>
        <p:spPr>
          <a:xfrm>
            <a:off x="435358" y="1297095"/>
            <a:ext cx="8271775" cy="4937760"/>
          </a:xfrm>
        </p:spPr>
        <p:txBody>
          <a:bodyPr/>
          <a:lstStyle>
            <a:lvl1pPr>
              <a:defRPr/>
            </a:lvl1pPr>
          </a:lstStyle>
          <a:p>
            <a:pPr lvl="0"/>
            <a:r>
              <a:rPr lang="en-US" dirty="0"/>
              <a:t>Click to add bullets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1" hasCustomPrompt="1"/>
          </p:nvPr>
        </p:nvSpPr>
        <p:spPr>
          <a:xfrm>
            <a:off x="435358" y="887311"/>
            <a:ext cx="8358847" cy="274320"/>
          </a:xfrm>
        </p:spPr>
        <p:txBody>
          <a:bodyPr/>
          <a:lstStyle>
            <a:lvl1pPr marL="0" indent="0">
              <a:lnSpc>
                <a:spcPct val="83000"/>
              </a:lnSpc>
              <a:buFontTx/>
              <a:buNone/>
              <a:defRPr sz="1904">
                <a:solidFill>
                  <a:srgbClr val="00A8C8"/>
                </a:solidFill>
              </a:defRPr>
            </a:lvl1pPr>
          </a:lstStyle>
          <a:p>
            <a:pPr lvl="0"/>
            <a:r>
              <a:rPr lang="en-US" dirty="0"/>
              <a:t>Click To Add Sub Title</a:t>
            </a:r>
          </a:p>
        </p:txBody>
      </p:sp>
    </p:spTree>
    <p:extLst>
      <p:ext uri="{BB962C8B-B14F-4D97-AF65-F5344CB8AC3E}">
        <p14:creationId xmlns:p14="http://schemas.microsoft.com/office/powerpoint/2010/main" val="101013237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B714-1822-49A4-B6A2-08A91FA10F1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4930CE6-DB56-48CE-A1BB-F435782F4CD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44DD12-EEC2-4FAD-A97C-EECC8F794FEA}"/>
              </a:ext>
            </a:extLst>
          </p:cNvPr>
          <p:cNvSpPr>
            <a:spLocks noGrp="1"/>
          </p:cNvSpPr>
          <p:nvPr>
            <p:ph type="dt" sz="half" idx="10"/>
          </p:nvPr>
        </p:nvSpPr>
        <p:spPr/>
        <p:txBody>
          <a:bodyPr/>
          <a:lstStyle/>
          <a:p>
            <a:r>
              <a:rPr lang="en-US"/>
              <a:t>1/28/15</a:t>
            </a:r>
          </a:p>
        </p:txBody>
      </p:sp>
      <p:sp>
        <p:nvSpPr>
          <p:cNvPr id="5" name="Footer Placeholder 4">
            <a:extLst>
              <a:ext uri="{FF2B5EF4-FFF2-40B4-BE49-F238E27FC236}">
                <a16:creationId xmlns:a16="http://schemas.microsoft.com/office/drawing/2014/main" id="{B8FADD59-1D8E-4A20-A5D1-7EC1E3168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4A105-D791-47AD-9FBB-6B1B9F7566E5}"/>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631803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4" name="Content Placeholder 3"/>
          <p:cNvSpPr>
            <a:spLocks noGrp="1"/>
          </p:cNvSpPr>
          <p:nvPr>
            <p:ph sz="quarter" idx="10" hasCustomPrompt="1"/>
          </p:nvPr>
        </p:nvSpPr>
        <p:spPr>
          <a:xfrm>
            <a:off x="435358" y="1956817"/>
            <a:ext cx="8271775" cy="4245741"/>
          </a:xfrm>
        </p:spPr>
        <p:txBody>
          <a:bodyPr/>
          <a:lstStyle>
            <a:lvl1pPr>
              <a:defRPr/>
            </a:lvl1pPr>
            <a:lvl5pPr>
              <a:spcBef>
                <a:spcPts val="572"/>
              </a:spcBef>
              <a:defRPr sz="1143"/>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hasCustomPrompt="1"/>
          </p:nvPr>
        </p:nvSpPr>
        <p:spPr>
          <a:xfrm>
            <a:off x="435358" y="887311"/>
            <a:ext cx="8358847" cy="274320"/>
          </a:xfrm>
        </p:spPr>
        <p:txBody>
          <a:bodyPr/>
          <a:lstStyle>
            <a:lvl1pPr marL="0" indent="0">
              <a:lnSpc>
                <a:spcPct val="83000"/>
              </a:lnSpc>
              <a:buFontTx/>
              <a:buNone/>
              <a:defRPr sz="1904">
                <a:solidFill>
                  <a:srgbClr val="00A8C8"/>
                </a:solidFill>
              </a:defRPr>
            </a:lvl1pPr>
          </a:lstStyle>
          <a:p>
            <a:pPr lvl="0"/>
            <a:r>
              <a:rPr lang="en-US" dirty="0"/>
              <a:t>Click To Add Sub Title</a:t>
            </a:r>
          </a:p>
        </p:txBody>
      </p:sp>
      <p:sp>
        <p:nvSpPr>
          <p:cNvPr id="7" name="Text Placeholder 6"/>
          <p:cNvSpPr>
            <a:spLocks noGrp="1"/>
          </p:cNvSpPr>
          <p:nvPr>
            <p:ph type="body" sz="quarter" idx="12" hasCustomPrompt="1"/>
          </p:nvPr>
        </p:nvSpPr>
        <p:spPr>
          <a:xfrm>
            <a:off x="436870" y="1299903"/>
            <a:ext cx="8358847" cy="576072"/>
          </a:xfrm>
        </p:spPr>
        <p:txBody>
          <a:bodyPr bIns="0" anchor="t"/>
          <a:lstStyle>
            <a:lvl1pPr marL="0" indent="0">
              <a:spcBef>
                <a:spcPts val="572"/>
              </a:spcBef>
              <a:buFontTx/>
              <a:buNone/>
              <a:defRPr sz="1715" b="1" baseline="0"/>
            </a:lvl1pPr>
          </a:lstStyle>
          <a:p>
            <a:pPr lvl="0"/>
            <a:r>
              <a:rPr lang="en-US" dirty="0"/>
              <a:t>Click to add heading</a:t>
            </a:r>
          </a:p>
        </p:txBody>
      </p:sp>
    </p:spTree>
    <p:extLst>
      <p:ext uri="{BB962C8B-B14F-4D97-AF65-F5344CB8AC3E}">
        <p14:creationId xmlns:p14="http://schemas.microsoft.com/office/powerpoint/2010/main" val="87439482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5" cy="6858000"/>
          </a:xfrm>
          <a:prstGeom prst="rect">
            <a:avLst/>
          </a:prstGeom>
        </p:spPr>
      </p:pic>
      <p:sp>
        <p:nvSpPr>
          <p:cNvPr id="8194" name="PresentationTitle"/>
          <p:cNvSpPr>
            <a:spLocks noGrp="1" noChangeArrowheads="1"/>
          </p:cNvSpPr>
          <p:nvPr>
            <p:ph type="ctrTitle" hasCustomPrompt="1"/>
            <p:custDataLst>
              <p:tags r:id="rId1"/>
            </p:custDataLst>
          </p:nvPr>
        </p:nvSpPr>
        <p:spPr>
          <a:xfrm>
            <a:off x="702949" y="2731790"/>
            <a:ext cx="5480144" cy="494068"/>
          </a:xfrm>
        </p:spPr>
        <p:txBody>
          <a:bodyPr wrap="square" tIns="0" rIns="0" bIns="0" anchor="t" anchorCtr="0">
            <a:spAutoFit/>
          </a:bodyPr>
          <a:lstStyle>
            <a:lvl1pPr>
              <a:lnSpc>
                <a:spcPct val="86000"/>
              </a:lnSpc>
              <a:defRPr sz="3733" b="0">
                <a:solidFill>
                  <a:schemeClr val="accent1"/>
                </a:solidFill>
                <a:latin typeface="+mj-lt"/>
              </a:defRPr>
            </a:lvl1pPr>
          </a:lstStyle>
          <a:p>
            <a:pPr lvl="0"/>
            <a:r>
              <a:rPr lang="en-US" altLang="en-US" noProof="0" dirty="0"/>
              <a:t>Click To Edit Master Title</a:t>
            </a:r>
          </a:p>
        </p:txBody>
      </p:sp>
      <p:sp>
        <p:nvSpPr>
          <p:cNvPr id="8388" name="Date"/>
          <p:cNvSpPr>
            <a:spLocks noGrp="1" noChangeArrowheads="1"/>
          </p:cNvSpPr>
          <p:nvPr>
            <p:ph type="subTitle" sz="quarter" idx="1" hasCustomPrompt="1"/>
            <p:custDataLst>
              <p:tags r:id="rId2"/>
            </p:custDataLst>
          </p:nvPr>
        </p:nvSpPr>
        <p:spPr>
          <a:xfrm>
            <a:off x="702949" y="3429001"/>
            <a:ext cx="5480144" cy="306580"/>
          </a:xfrm>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0" indent="0">
              <a:lnSpc>
                <a:spcPct val="83000"/>
              </a:lnSpc>
              <a:spcBef>
                <a:spcPct val="0"/>
              </a:spcBef>
              <a:buFontTx/>
              <a:buNone/>
              <a:defRPr sz="2400">
                <a:solidFill>
                  <a:schemeClr val="accent2"/>
                </a:solidFill>
                <a:latin typeface="+mj-lt"/>
              </a:defRPr>
            </a:lvl1pPr>
          </a:lstStyle>
          <a:p>
            <a:pPr lvl="0"/>
            <a:r>
              <a:rPr lang="en-US" altLang="en-US" noProof="0" dirty="0"/>
              <a:t>Click To Edit Master Subtitle</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950" y="776588"/>
            <a:ext cx="3067689" cy="426115"/>
          </a:xfrm>
          <a:prstGeom prst="rect">
            <a:avLst/>
          </a:prstGeom>
        </p:spPr>
      </p:pic>
    </p:spTree>
    <p:extLst>
      <p:ext uri="{BB962C8B-B14F-4D97-AF65-F5344CB8AC3E}">
        <p14:creationId xmlns:p14="http://schemas.microsoft.com/office/powerpoint/2010/main" val="385615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5" cy="6858000"/>
          </a:xfrm>
          <a:prstGeom prst="rect">
            <a:avLst/>
          </a:prstGeom>
        </p:spPr>
      </p:pic>
      <p:sp>
        <p:nvSpPr>
          <p:cNvPr id="7" name="PresentationTitle"/>
          <p:cNvSpPr>
            <a:spLocks noGrp="1" noChangeArrowheads="1"/>
          </p:cNvSpPr>
          <p:nvPr>
            <p:ph type="ctrTitle" hasCustomPrompt="1"/>
            <p:custDataLst>
              <p:tags r:id="rId1"/>
            </p:custDataLst>
          </p:nvPr>
        </p:nvSpPr>
        <p:spPr>
          <a:xfrm>
            <a:off x="702949" y="2731790"/>
            <a:ext cx="5480144" cy="494068"/>
          </a:xfrm>
        </p:spPr>
        <p:txBody>
          <a:bodyPr wrap="square" tIns="0" rIns="0" bIns="0" anchor="t" anchorCtr="0">
            <a:spAutoFit/>
          </a:bodyPr>
          <a:lstStyle>
            <a:lvl1pPr>
              <a:lnSpc>
                <a:spcPct val="86000"/>
              </a:lnSpc>
              <a:defRPr sz="3733" b="0">
                <a:solidFill>
                  <a:schemeClr val="accent1"/>
                </a:solidFill>
                <a:latin typeface="+mj-lt"/>
              </a:defRPr>
            </a:lvl1pPr>
          </a:lstStyle>
          <a:p>
            <a:pPr lvl="0"/>
            <a:r>
              <a:rPr lang="en-US" altLang="en-US" noProof="0" dirty="0"/>
              <a:t>Click To Edit Master Title</a:t>
            </a:r>
          </a:p>
        </p:txBody>
      </p:sp>
      <p:sp>
        <p:nvSpPr>
          <p:cNvPr id="8" name="Date"/>
          <p:cNvSpPr>
            <a:spLocks noGrp="1" noChangeArrowheads="1"/>
          </p:cNvSpPr>
          <p:nvPr>
            <p:ph type="subTitle" sz="quarter" idx="1" hasCustomPrompt="1"/>
            <p:custDataLst>
              <p:tags r:id="rId2"/>
            </p:custDataLst>
          </p:nvPr>
        </p:nvSpPr>
        <p:spPr>
          <a:xfrm>
            <a:off x="702949" y="3429001"/>
            <a:ext cx="5480144" cy="306580"/>
          </a:xfrm>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0" indent="0">
              <a:lnSpc>
                <a:spcPct val="83000"/>
              </a:lnSpc>
              <a:spcBef>
                <a:spcPct val="0"/>
              </a:spcBef>
              <a:buFontTx/>
              <a:buNone/>
              <a:defRPr sz="2400">
                <a:solidFill>
                  <a:schemeClr val="accent2"/>
                </a:solidFill>
                <a:latin typeface="+mj-lt"/>
              </a:defRPr>
            </a:lvl1pPr>
          </a:lstStyle>
          <a:p>
            <a:pPr lvl="0"/>
            <a:r>
              <a:rPr lang="en-US" altLang="en-US" noProof="0" dirty="0"/>
              <a:t>Click To Edit Master Subtitle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951" y="776589"/>
            <a:ext cx="2623725" cy="364447"/>
          </a:xfrm>
          <a:prstGeom prst="rect">
            <a:avLst/>
          </a:prstGeom>
        </p:spPr>
      </p:pic>
      <p:sp>
        <p:nvSpPr>
          <p:cNvPr id="11" name="Picture Placeholder 2">
            <a:extLst>
              <a:ext uri="{FF2B5EF4-FFF2-40B4-BE49-F238E27FC236}">
                <a16:creationId xmlns:a16="http://schemas.microsoft.com/office/drawing/2014/main" id="{333F27DF-CB05-4445-AC09-FF0642465246}"/>
              </a:ext>
            </a:extLst>
          </p:cNvPr>
          <p:cNvSpPr>
            <a:spLocks noGrp="1" noChangeAspect="1"/>
          </p:cNvSpPr>
          <p:nvPr>
            <p:ph type="pic" sz="quarter" idx="10"/>
          </p:nvPr>
        </p:nvSpPr>
        <p:spPr>
          <a:xfrm>
            <a:off x="6657477" y="1080403"/>
            <a:ext cx="1612900" cy="1584075"/>
          </a:xfrm>
          <a:solidFill>
            <a:schemeClr val="accent2"/>
          </a:solidFill>
          <a:ln w="38100">
            <a:solidFill>
              <a:schemeClr val="accent2"/>
            </a:solidFill>
            <a:miter lim="800000"/>
          </a:ln>
        </p:spPr>
        <p:txBody>
          <a:bodyPr/>
          <a:lstStyle/>
          <a:p>
            <a:r>
              <a:rPr lang="en-US" dirty="0"/>
              <a:t>Click icon to add picture</a:t>
            </a:r>
          </a:p>
        </p:txBody>
      </p:sp>
    </p:spTree>
    <p:extLst>
      <p:ext uri="{BB962C8B-B14F-4D97-AF65-F5344CB8AC3E}">
        <p14:creationId xmlns:p14="http://schemas.microsoft.com/office/powerpoint/2010/main" val="968200624"/>
      </p:ext>
    </p:extLst>
  </p:cSld>
  <p:clrMapOvr>
    <a:masterClrMapping/>
  </p:clrMapOvr>
  <p:extLst>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340" y="916622"/>
            <a:ext cx="6236041" cy="690563"/>
          </a:xfrm>
        </p:spPr>
        <p:txBody>
          <a:bodyPr anchor="t"/>
          <a:lstStyle/>
          <a:p>
            <a:r>
              <a:rPr lang="en-US" dirty="0"/>
              <a:t>Click to edit Master title style</a:t>
            </a:r>
          </a:p>
        </p:txBody>
      </p:sp>
      <p:sp>
        <p:nvSpPr>
          <p:cNvPr id="3" name="Content Placeholder 2"/>
          <p:cNvSpPr>
            <a:spLocks noGrp="1"/>
          </p:cNvSpPr>
          <p:nvPr>
            <p:ph idx="1"/>
          </p:nvPr>
        </p:nvSpPr>
        <p:spPr>
          <a:xfrm>
            <a:off x="574340" y="1828805"/>
            <a:ext cx="6236041" cy="4643621"/>
          </a:xfrm>
        </p:spPr>
        <p:txBody>
          <a:bodyPr/>
          <a:lstStyle>
            <a:lvl1pPr marL="5039" indent="0">
              <a:tabLst/>
              <a:defRPr/>
            </a:lvl1pPr>
            <a:lvl3pPr>
              <a:spcBef>
                <a:spcPts val="908"/>
              </a:spcBef>
              <a:defRPr/>
            </a:lvl3pPr>
            <a:lvl4pPr>
              <a:spcBef>
                <a:spcPts val="908"/>
              </a:spcBef>
              <a:defRPr/>
            </a:lvl4pPr>
            <a:lvl5pPr marL="1390387" indent="-183035">
              <a:spcBef>
                <a:spcPts val="908"/>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fld id="{1A405E7D-94DA-49BD-BCA1-24437756CCF6}" type="slidenum">
              <a:rPr lang="en-US" altLang="en-US" smtClean="0"/>
              <a:pPr/>
              <a:t>‹#›</a:t>
            </a:fld>
            <a:endParaRPr lang="en-US" altLang="en-US"/>
          </a:p>
        </p:txBody>
      </p:sp>
      <p:sp>
        <p:nvSpPr>
          <p:cNvPr id="7" name="Content Placeholder 6">
            <a:extLst>
              <a:ext uri="{FF2B5EF4-FFF2-40B4-BE49-F238E27FC236}">
                <a16:creationId xmlns:a16="http://schemas.microsoft.com/office/drawing/2014/main" id="{8F29F82C-E087-EF43-9326-E8F7B8C8FC45}"/>
              </a:ext>
            </a:extLst>
          </p:cNvPr>
          <p:cNvSpPr>
            <a:spLocks noGrp="1"/>
          </p:cNvSpPr>
          <p:nvPr>
            <p:ph sz="quarter" idx="11"/>
          </p:nvPr>
        </p:nvSpPr>
        <p:spPr>
          <a:xfrm>
            <a:off x="7298269" y="916520"/>
            <a:ext cx="1651000" cy="5439833"/>
          </a:xfrm>
        </p:spPr>
        <p:txBody>
          <a:bodyPr/>
          <a:lstStyle>
            <a:lvl1pPr>
              <a:defRPr sz="1269">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767252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1"/>
            <a:ext cx="9144000" cy="1422400"/>
          </a:xfrm>
        </p:spPr>
        <p:txBody>
          <a:bodyPr anchor="ctr"/>
          <a:lstStyle>
            <a:lvl1pPr algn="ctr">
              <a:defRPr sz="2961"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2592644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1"/>
            <a:ext cx="9144000" cy="1422400"/>
          </a:xfrm>
        </p:spPr>
        <p:txBody>
          <a:bodyPr anchor="ctr"/>
          <a:lstStyle>
            <a:lvl1pPr algn="ctr">
              <a:defRPr sz="2961"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36828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2"/>
                </a:solidFill>
              </a:defRPr>
            </a:lvl1pPr>
          </a:lstStyle>
          <a:p>
            <a:fld id="{22710089-84E2-4BA9-BD58-11176BBF32C3}" type="slidenum">
              <a:rPr lang="en-US" altLang="en-US" smtClean="0"/>
              <a:pPr/>
              <a:t>‹#›</a:t>
            </a:fld>
            <a:endParaRPr lang="en-US" altLang="en-US" dirty="0"/>
          </a:p>
        </p:txBody>
      </p:sp>
      <p:sp>
        <p:nvSpPr>
          <p:cNvPr id="3" name="Text Placeholder 3">
            <a:extLst>
              <a:ext uri="{FF2B5EF4-FFF2-40B4-BE49-F238E27FC236}">
                <a16:creationId xmlns:a16="http://schemas.microsoft.com/office/drawing/2014/main" id="{2D3F3B73-4106-9C4D-A123-6284AF236068}"/>
              </a:ext>
            </a:extLst>
          </p:cNvPr>
          <p:cNvSpPr>
            <a:spLocks noGrp="1"/>
          </p:cNvSpPr>
          <p:nvPr>
            <p:ph type="body" sz="quarter" idx="11"/>
          </p:nvPr>
        </p:nvSpPr>
        <p:spPr>
          <a:xfrm>
            <a:off x="0" y="3822701"/>
            <a:ext cx="9144000" cy="1422400"/>
          </a:xfrm>
        </p:spPr>
        <p:txBody>
          <a:bodyPr anchor="ctr"/>
          <a:lstStyle>
            <a:lvl1pPr algn="ctr">
              <a:defRPr sz="2961"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984954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2"/>
                </a:solidFill>
              </a:defRPr>
            </a:lvl1pPr>
          </a:lstStyle>
          <a:p>
            <a:fld id="{22710089-84E2-4BA9-BD58-11176BBF32C3}" type="slidenum">
              <a:rPr lang="en-US" altLang="en-US" smtClean="0"/>
              <a:pPr/>
              <a:t>‹#›</a:t>
            </a:fld>
            <a:endParaRPr lang="en-US" altLang="en-US" dirty="0"/>
          </a:p>
        </p:txBody>
      </p:sp>
      <p:sp>
        <p:nvSpPr>
          <p:cNvPr id="3" name="Text Placeholder 3">
            <a:extLst>
              <a:ext uri="{FF2B5EF4-FFF2-40B4-BE49-F238E27FC236}">
                <a16:creationId xmlns:a16="http://schemas.microsoft.com/office/drawing/2014/main" id="{1B8111D3-8DD3-9E41-AD81-D20B5644C3CB}"/>
              </a:ext>
            </a:extLst>
          </p:cNvPr>
          <p:cNvSpPr>
            <a:spLocks noGrp="1"/>
          </p:cNvSpPr>
          <p:nvPr>
            <p:ph type="body" sz="quarter" idx="11"/>
          </p:nvPr>
        </p:nvSpPr>
        <p:spPr>
          <a:xfrm>
            <a:off x="0" y="3822701"/>
            <a:ext cx="9144000" cy="1422400"/>
          </a:xfrm>
        </p:spPr>
        <p:txBody>
          <a:bodyPr anchor="ctr"/>
          <a:lstStyle>
            <a:lvl1pPr algn="ctr">
              <a:defRPr sz="2961"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8771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2"/>
                </a:solidFill>
              </a:defRPr>
            </a:lvl1pPr>
          </a:lstStyle>
          <a:p>
            <a:fld id="{22710089-84E2-4BA9-BD58-11176BBF32C3}" type="slidenum">
              <a:rPr lang="en-US" altLang="en-US" smtClean="0"/>
              <a:pPr/>
              <a:t>‹#›</a:t>
            </a:fld>
            <a:endParaRPr lang="en-US" altLang="en-US" dirty="0"/>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3822701"/>
            <a:ext cx="9144000" cy="1422400"/>
          </a:xfrm>
        </p:spPr>
        <p:txBody>
          <a:bodyPr anchor="ctr"/>
          <a:lstStyle>
            <a:lvl1pPr algn="ctr">
              <a:defRPr sz="2961"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55577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29D23841-3BD3-434E-92CE-DD0AB9DB510C}"/>
              </a:ext>
            </a:extLst>
          </p:cNvPr>
          <p:cNvSpPr>
            <a:spLocks noGrp="1"/>
          </p:cNvSpPr>
          <p:nvPr>
            <p:ph type="body" sz="quarter" idx="11"/>
          </p:nvPr>
        </p:nvSpPr>
        <p:spPr>
          <a:xfrm>
            <a:off x="0" y="3822701"/>
            <a:ext cx="9144000" cy="1422400"/>
          </a:xfrm>
        </p:spPr>
        <p:txBody>
          <a:bodyPr anchor="ctr"/>
          <a:lstStyle>
            <a:lvl1pPr algn="ctr">
              <a:defRPr sz="2961"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55101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840C-8D76-4AAB-BF91-B8ECDDF0C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F6818-B8AB-4C3E-938A-B4C08F48A5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4954A-C172-4DE3-95DA-D6EA1FFCF59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1E7F4A-269F-4030-A137-A06EE5E47734}"/>
              </a:ext>
            </a:extLst>
          </p:cNvPr>
          <p:cNvSpPr>
            <a:spLocks noGrp="1"/>
          </p:cNvSpPr>
          <p:nvPr>
            <p:ph type="dt" sz="half" idx="10"/>
          </p:nvPr>
        </p:nvSpPr>
        <p:spPr/>
        <p:txBody>
          <a:bodyPr/>
          <a:lstStyle/>
          <a:p>
            <a:r>
              <a:rPr lang="en-US"/>
              <a:t>1/28/15</a:t>
            </a:r>
          </a:p>
        </p:txBody>
      </p:sp>
      <p:sp>
        <p:nvSpPr>
          <p:cNvPr id="6" name="Footer Placeholder 5">
            <a:extLst>
              <a:ext uri="{FF2B5EF4-FFF2-40B4-BE49-F238E27FC236}">
                <a16:creationId xmlns:a16="http://schemas.microsoft.com/office/drawing/2014/main" id="{45721DE0-9021-45A0-B2B8-568A57F8B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5F61D-16D5-432D-8DE4-530C178EE96D}"/>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3726690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EC097214-6113-1947-B81B-42D2021D0855}"/>
              </a:ext>
            </a:extLst>
          </p:cNvPr>
          <p:cNvSpPr>
            <a:spLocks noGrp="1"/>
          </p:cNvSpPr>
          <p:nvPr>
            <p:ph type="body" sz="quarter" idx="11"/>
          </p:nvPr>
        </p:nvSpPr>
        <p:spPr>
          <a:xfrm>
            <a:off x="0" y="5250580"/>
            <a:ext cx="9144000" cy="779572"/>
          </a:xfrm>
          <a:solidFill>
            <a:schemeClr val="accent2"/>
          </a:solidFill>
        </p:spPr>
        <p:txBody>
          <a:bodyPr wrap="square" lIns="274320" tIns="182880" bIns="182880" anchor="ctr">
            <a:spAutoFit/>
          </a:bodyPr>
          <a:lstStyle>
            <a:lvl1pPr algn="l">
              <a:defRPr sz="2539"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540483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5075709"/>
            <a:ext cx="9144000" cy="1129337"/>
          </a:xfrm>
          <a:solidFill>
            <a:schemeClr val="accent2"/>
          </a:solidFill>
        </p:spPr>
        <p:txBody>
          <a:bodyPr wrap="square" lIns="274320" tIns="182880" bIns="182880" anchor="ctr">
            <a:normAutofit/>
          </a:bodyPr>
          <a:lstStyle>
            <a:lvl1pPr algn="l">
              <a:defRPr sz="2539"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729098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5671E6BB-D559-F04C-B3C8-9ED594A0632E}"/>
              </a:ext>
            </a:extLst>
          </p:cNvPr>
          <p:cNvSpPr>
            <a:spLocks noGrp="1"/>
          </p:cNvSpPr>
          <p:nvPr>
            <p:ph type="body" sz="quarter" idx="11"/>
          </p:nvPr>
        </p:nvSpPr>
        <p:spPr>
          <a:xfrm>
            <a:off x="0" y="5075709"/>
            <a:ext cx="9144000" cy="1129337"/>
          </a:xfrm>
          <a:solidFill>
            <a:schemeClr val="accent2"/>
          </a:solidFill>
        </p:spPr>
        <p:txBody>
          <a:bodyPr wrap="square" lIns="274320" tIns="182880" bIns="182880" anchor="ctr">
            <a:normAutofit/>
          </a:bodyPr>
          <a:lstStyle>
            <a:lvl1pPr algn="l">
              <a:defRPr sz="2539"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579540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9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Tree>
    <p:extLst>
      <p:ext uri="{BB962C8B-B14F-4D97-AF65-F5344CB8AC3E}">
        <p14:creationId xmlns:p14="http://schemas.microsoft.com/office/powerpoint/2010/main" val="860027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chor="t"/>
          <a:lstStyle/>
          <a:p>
            <a:r>
              <a:rPr lang="en-US"/>
              <a:t>Click to edit Master title style</a:t>
            </a:r>
          </a:p>
        </p:txBody>
      </p:sp>
      <p:sp>
        <p:nvSpPr>
          <p:cNvPr id="3" name="Content Placeholder 2"/>
          <p:cNvSpPr>
            <a:spLocks noGrp="1"/>
          </p:cNvSpPr>
          <p:nvPr>
            <p:ph idx="1"/>
          </p:nvPr>
        </p:nvSpPr>
        <p:spPr>
          <a:xfrm>
            <a:off x="574337" y="1828806"/>
            <a:ext cx="8067087" cy="4643621"/>
          </a:xfrm>
        </p:spPr>
        <p:txBody>
          <a:bodyPr/>
          <a:lstStyle>
            <a:lvl1pPr marL="5952" indent="0">
              <a:tabLst/>
              <a:defRPr/>
            </a:lvl1pPr>
            <a:lvl3pPr>
              <a:spcBef>
                <a:spcPts val="644"/>
              </a:spcBef>
              <a:defRPr/>
            </a:lvl3pPr>
            <a:lvl4pPr>
              <a:spcBef>
                <a:spcPts val="644"/>
              </a:spcBef>
              <a:defRPr/>
            </a:lvl4pPr>
            <a:lvl5pPr marL="985475" indent="-129731">
              <a:spcBef>
                <a:spcPts val="644"/>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dirty="0"/>
          </a:p>
        </p:txBody>
      </p:sp>
    </p:spTree>
    <p:extLst>
      <p:ext uri="{BB962C8B-B14F-4D97-AF65-F5344CB8AC3E}">
        <p14:creationId xmlns:p14="http://schemas.microsoft.com/office/powerpoint/2010/main" val="1146832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336" y="916618"/>
            <a:ext cx="6236041" cy="690563"/>
          </a:xfrm>
        </p:spPr>
        <p:txBody>
          <a:bodyPr anchor="t"/>
          <a:lstStyle/>
          <a:p>
            <a:r>
              <a:rPr lang="en-US"/>
              <a:t>Click to edit Master title style</a:t>
            </a:r>
          </a:p>
        </p:txBody>
      </p:sp>
      <p:sp>
        <p:nvSpPr>
          <p:cNvPr id="3" name="Content Placeholder 2"/>
          <p:cNvSpPr>
            <a:spLocks noGrp="1"/>
          </p:cNvSpPr>
          <p:nvPr>
            <p:ph idx="1"/>
          </p:nvPr>
        </p:nvSpPr>
        <p:spPr>
          <a:xfrm>
            <a:off x="574336" y="1828803"/>
            <a:ext cx="6236041" cy="4643621"/>
          </a:xfrm>
        </p:spPr>
        <p:txBody>
          <a:bodyPr/>
          <a:lstStyle>
            <a:lvl1pPr marL="4761" indent="0">
              <a:tabLst/>
              <a:defRPr/>
            </a:lvl1pPr>
            <a:lvl3pPr>
              <a:spcBef>
                <a:spcPts val="858"/>
              </a:spcBef>
              <a:defRPr/>
            </a:lvl3pPr>
            <a:lvl4pPr>
              <a:spcBef>
                <a:spcPts val="858"/>
              </a:spcBef>
              <a:defRPr/>
            </a:lvl4pPr>
            <a:lvl5pPr marL="1314065" indent="-172988">
              <a:spcBef>
                <a:spcPts val="858"/>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a:p>
        </p:txBody>
      </p:sp>
      <p:pic>
        <p:nvPicPr>
          <p:cNvPr id="5" name="Picture 4">
            <a:extLst>
              <a:ext uri="{FF2B5EF4-FFF2-40B4-BE49-F238E27FC236}">
                <a16:creationId xmlns:a16="http://schemas.microsoft.com/office/drawing/2014/main" id="{534D94C4-5364-F143-AF56-3DAE38A84C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586"/>
          <a:stretch/>
        </p:blipFill>
        <p:spPr>
          <a:xfrm>
            <a:off x="7094485" y="0"/>
            <a:ext cx="2049517" cy="6858000"/>
          </a:xfrm>
          <a:prstGeom prst="rect">
            <a:avLst/>
          </a:prstGeom>
        </p:spPr>
      </p:pic>
      <p:sp>
        <p:nvSpPr>
          <p:cNvPr id="7" name="Text Placeholder 6">
            <a:extLst>
              <a:ext uri="{FF2B5EF4-FFF2-40B4-BE49-F238E27FC236}">
                <a16:creationId xmlns:a16="http://schemas.microsoft.com/office/drawing/2014/main" id="{ED299DCF-C15E-8746-BA01-1E8B790BD645}"/>
              </a:ext>
            </a:extLst>
          </p:cNvPr>
          <p:cNvSpPr>
            <a:spLocks noGrp="1"/>
          </p:cNvSpPr>
          <p:nvPr>
            <p:ph type="body" sz="quarter" idx="11"/>
          </p:nvPr>
        </p:nvSpPr>
        <p:spPr>
          <a:xfrm>
            <a:off x="7248525" y="916518"/>
            <a:ext cx="1695450" cy="5306483"/>
          </a:xfrm>
        </p:spPr>
        <p:txBody>
          <a:bodyPr/>
          <a:lstStyle>
            <a:lvl1pPr>
              <a:defRPr>
                <a:ln>
                  <a:noFill/>
                </a:ln>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1453069" y="6465275"/>
            <a:ext cx="1478290" cy="184666"/>
          </a:xfrm>
          <a:prstGeom prst="rect">
            <a:avLst/>
          </a:prstGeom>
        </p:spPr>
        <p:txBody>
          <a:bodyPr wrap="none">
            <a:spAutoFit/>
          </a:bodyPr>
          <a:lstStyle/>
          <a:p>
            <a:r>
              <a:rPr kumimoji="0" lang="en-US" altLang="en-US" sz="600" b="0" i="0" u="none" strike="noStrike" kern="1200" cap="none" spc="0" normalizeH="0" baseline="0" noProof="0">
                <a:ln>
                  <a:noFill/>
                </a:ln>
                <a:solidFill>
                  <a:srgbClr val="455560"/>
                </a:solidFill>
                <a:effectLst/>
                <a:uLnTx/>
                <a:uFillTx/>
                <a:latin typeface="Arial" charset="0"/>
                <a:ea typeface="+mn-ea"/>
                <a:cs typeface="+mn-cs"/>
              </a:rPr>
              <a:t>| Planning &amp; Analytics for Total Health</a:t>
            </a:r>
            <a:endParaRPr lang="en-US" sz="1800" dirty="0"/>
          </a:p>
        </p:txBody>
      </p:sp>
    </p:spTree>
    <p:extLst>
      <p:ext uri="{BB962C8B-B14F-4D97-AF65-F5344CB8AC3E}">
        <p14:creationId xmlns:p14="http://schemas.microsoft.com/office/powerpoint/2010/main" val="2278347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9144000" cy="1422400"/>
          </a:xfrm>
        </p:spPr>
        <p:txBody>
          <a:bodyPr anchor="ctr"/>
          <a:lstStyle>
            <a:lvl1pPr algn="ctr">
              <a:defRPr sz="28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2818563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9144000" cy="14224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339501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2D3F3B73-4106-9C4D-A123-6284AF236068}"/>
              </a:ext>
            </a:extLst>
          </p:cNvPr>
          <p:cNvSpPr>
            <a:spLocks noGrp="1"/>
          </p:cNvSpPr>
          <p:nvPr>
            <p:ph type="body" sz="quarter" idx="11"/>
          </p:nvPr>
        </p:nvSpPr>
        <p:spPr>
          <a:xfrm>
            <a:off x="0" y="3822700"/>
            <a:ext cx="9144000" cy="14224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366868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1B8111D3-8DD3-9E41-AD81-D20B5644C3CB}"/>
              </a:ext>
            </a:extLst>
          </p:cNvPr>
          <p:cNvSpPr>
            <a:spLocks noGrp="1"/>
          </p:cNvSpPr>
          <p:nvPr>
            <p:ph type="body" sz="quarter" idx="11"/>
          </p:nvPr>
        </p:nvSpPr>
        <p:spPr>
          <a:xfrm>
            <a:off x="0" y="3822700"/>
            <a:ext cx="9144000" cy="14224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6752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3B5A-5CB1-4E17-B3C6-E0F44FB955C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2F4205-B822-4B28-B81E-0702FAE82C4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AA7C126-4528-4D4A-B3A7-E3A542D1760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877C3-7063-4AB2-B510-CBC9B95ABD6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C31E1E9-E7AE-4F7B-8BC6-DE3ACE99537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646C0-D231-4D9E-90F8-4DA939F60BA4}"/>
              </a:ext>
            </a:extLst>
          </p:cNvPr>
          <p:cNvSpPr>
            <a:spLocks noGrp="1"/>
          </p:cNvSpPr>
          <p:nvPr>
            <p:ph type="dt" sz="half" idx="10"/>
          </p:nvPr>
        </p:nvSpPr>
        <p:spPr/>
        <p:txBody>
          <a:bodyPr/>
          <a:lstStyle/>
          <a:p>
            <a:r>
              <a:rPr lang="en-US"/>
              <a:t>1/28/15</a:t>
            </a:r>
          </a:p>
        </p:txBody>
      </p:sp>
      <p:sp>
        <p:nvSpPr>
          <p:cNvPr id="8" name="Footer Placeholder 7">
            <a:extLst>
              <a:ext uri="{FF2B5EF4-FFF2-40B4-BE49-F238E27FC236}">
                <a16:creationId xmlns:a16="http://schemas.microsoft.com/office/drawing/2014/main" id="{69BC634A-EC5E-44F6-89B5-D4DCA49FE4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4037D3-6C5B-4A1E-990F-5ED6EA403814}"/>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27242355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3822700"/>
            <a:ext cx="9144000" cy="14224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68604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29D23841-3BD3-434E-92CE-DD0AB9DB510C}"/>
              </a:ext>
            </a:extLst>
          </p:cNvPr>
          <p:cNvSpPr>
            <a:spLocks noGrp="1"/>
          </p:cNvSpPr>
          <p:nvPr>
            <p:ph type="body" sz="quarter" idx="11"/>
          </p:nvPr>
        </p:nvSpPr>
        <p:spPr>
          <a:xfrm>
            <a:off x="0" y="3822700"/>
            <a:ext cx="9144000" cy="1422400"/>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87340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pic>
        <p:nvPicPr>
          <p:cNvPr id="5" name="Picture 4">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3044583" y="2855262"/>
            <a:ext cx="3054839" cy="573739"/>
          </a:xfrm>
          <a:prstGeom prst="rect">
            <a:avLst/>
          </a:prstGeom>
        </p:spPr>
      </p:pic>
      <p:sp>
        <p:nvSpPr>
          <p:cNvPr id="3" name="TextBox 2">
            <a:extLst>
              <a:ext uri="{FF2B5EF4-FFF2-40B4-BE49-F238E27FC236}">
                <a16:creationId xmlns:a16="http://schemas.microsoft.com/office/drawing/2014/main" id="{EEFFF25C-47AE-1F46-B219-E42E3866020B}"/>
              </a:ext>
            </a:extLst>
          </p:cNvPr>
          <p:cNvSpPr txBox="1"/>
          <p:nvPr userDrawn="1"/>
        </p:nvSpPr>
        <p:spPr bwMode="gray">
          <a:xfrm>
            <a:off x="3023857" y="4229664"/>
            <a:ext cx="3150606" cy="2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200" b="1" dirty="0" err="1">
                <a:solidFill>
                  <a:schemeClr val="accent1"/>
                </a:solidFill>
              </a:rPr>
              <a:t>MarshMMA.com</a:t>
            </a:r>
            <a:endParaRPr lang="en-US" sz="1200" b="1" dirty="0">
              <a:solidFill>
                <a:schemeClr val="accent1"/>
              </a:solidFill>
            </a:endParaRPr>
          </a:p>
        </p:txBody>
      </p:sp>
      <p:sp>
        <p:nvSpPr>
          <p:cNvPr id="4" name="Date Placeholder 3">
            <a:extLst>
              <a:ext uri="{FF2B5EF4-FFF2-40B4-BE49-F238E27FC236}">
                <a16:creationId xmlns:a16="http://schemas.microsoft.com/office/drawing/2014/main" id="{BDCEFE58-4141-F04E-840B-875F6FF9E5E5}"/>
              </a:ext>
            </a:extLst>
          </p:cNvPr>
          <p:cNvSpPr>
            <a:spLocks noGrp="1"/>
          </p:cNvSpPr>
          <p:nvPr>
            <p:ph type="dt" sz="half" idx="11"/>
          </p:nvPr>
        </p:nvSpPr>
        <p:spPr/>
        <p:txBody>
          <a:bodyPr/>
          <a:lstStyle/>
          <a:p>
            <a:fld id="{D200D4EE-3B1B-499B-BA64-790AF9F081E3}" type="datetime4">
              <a:rPr lang="en-US" altLang="en-US" smtClean="0"/>
              <a:pPr/>
              <a:t>February 15, 2021</a:t>
            </a:fld>
            <a:endParaRPr lang="en-US" altLang="en-US"/>
          </a:p>
        </p:txBody>
      </p:sp>
    </p:spTree>
    <p:extLst>
      <p:ext uri="{BB962C8B-B14F-4D97-AF65-F5344CB8AC3E}">
        <p14:creationId xmlns:p14="http://schemas.microsoft.com/office/powerpoint/2010/main" val="40465000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EC097214-6113-1947-B81B-42D2021D0855}"/>
              </a:ext>
            </a:extLst>
          </p:cNvPr>
          <p:cNvSpPr>
            <a:spLocks noGrp="1"/>
          </p:cNvSpPr>
          <p:nvPr>
            <p:ph type="body" sz="quarter" idx="11"/>
          </p:nvPr>
        </p:nvSpPr>
        <p:spPr>
          <a:xfrm>
            <a:off x="0" y="5271087"/>
            <a:ext cx="9144000" cy="738565"/>
          </a:xfrm>
          <a:solidFill>
            <a:schemeClr val="accent2"/>
          </a:solidFill>
        </p:spPr>
        <p:txBody>
          <a:bodyPr wrap="square" lIns="274246" tIns="182831" bIns="182831" anchor="ctr">
            <a:sp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424168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5075701"/>
            <a:ext cx="9144000" cy="1129337"/>
          </a:xfrm>
          <a:solidFill>
            <a:schemeClr val="accent2"/>
          </a:solidFill>
        </p:spPr>
        <p:txBody>
          <a:bodyPr wrap="square" lIns="274246" tIns="182831" bIns="182831" anchor="ctr">
            <a:norm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824687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5671E6BB-D559-F04C-B3C8-9ED594A0632E}"/>
              </a:ext>
            </a:extLst>
          </p:cNvPr>
          <p:cNvSpPr>
            <a:spLocks noGrp="1"/>
          </p:cNvSpPr>
          <p:nvPr>
            <p:ph type="body" sz="quarter" idx="11"/>
          </p:nvPr>
        </p:nvSpPr>
        <p:spPr>
          <a:xfrm>
            <a:off x="0" y="5075701"/>
            <a:ext cx="9144000" cy="1129337"/>
          </a:xfrm>
          <a:solidFill>
            <a:schemeClr val="accent2"/>
          </a:solidFill>
        </p:spPr>
        <p:txBody>
          <a:bodyPr wrap="square" lIns="274246" tIns="182831" bIns="182831" anchor="ctr">
            <a:norm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94373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951A-F854-48E1-A0D2-CC62E4246B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9745D3-05E2-4D4F-AF1B-016995F29B1D}"/>
              </a:ext>
            </a:extLst>
          </p:cNvPr>
          <p:cNvSpPr>
            <a:spLocks noGrp="1"/>
          </p:cNvSpPr>
          <p:nvPr>
            <p:ph type="dt" sz="half" idx="10"/>
          </p:nvPr>
        </p:nvSpPr>
        <p:spPr/>
        <p:txBody>
          <a:bodyPr/>
          <a:lstStyle/>
          <a:p>
            <a:r>
              <a:rPr lang="en-US"/>
              <a:t>1/28/15</a:t>
            </a:r>
          </a:p>
        </p:txBody>
      </p:sp>
      <p:sp>
        <p:nvSpPr>
          <p:cNvPr id="4" name="Footer Placeholder 3">
            <a:extLst>
              <a:ext uri="{FF2B5EF4-FFF2-40B4-BE49-F238E27FC236}">
                <a16:creationId xmlns:a16="http://schemas.microsoft.com/office/drawing/2014/main" id="{E3088EEE-F8C3-44AF-8AD5-92A495A40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4C803F-9BEC-4460-B2F6-7022F4D41591}"/>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373031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6B956-3BF9-48FC-A447-63347BB779B8}"/>
              </a:ext>
            </a:extLst>
          </p:cNvPr>
          <p:cNvSpPr>
            <a:spLocks noGrp="1"/>
          </p:cNvSpPr>
          <p:nvPr>
            <p:ph type="dt" sz="half" idx="10"/>
          </p:nvPr>
        </p:nvSpPr>
        <p:spPr/>
        <p:txBody>
          <a:bodyPr/>
          <a:lstStyle/>
          <a:p>
            <a:r>
              <a:rPr lang="en-US"/>
              <a:t>1/28/15</a:t>
            </a:r>
          </a:p>
        </p:txBody>
      </p:sp>
      <p:sp>
        <p:nvSpPr>
          <p:cNvPr id="3" name="Footer Placeholder 2">
            <a:extLst>
              <a:ext uri="{FF2B5EF4-FFF2-40B4-BE49-F238E27FC236}">
                <a16:creationId xmlns:a16="http://schemas.microsoft.com/office/drawing/2014/main" id="{BE6D61C4-FA5B-4186-854B-4987D8829B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E9F041-697A-41B8-A13C-911B5E122344}"/>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144681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D965-1EC4-4BDC-B724-8348C3E620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15F0320-2868-413B-9E82-27709E49C6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AF245-6073-496B-8F6D-F67AD715AF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6745C4-8D50-498B-BF92-FA0589A0EAAB}"/>
              </a:ext>
            </a:extLst>
          </p:cNvPr>
          <p:cNvSpPr>
            <a:spLocks noGrp="1"/>
          </p:cNvSpPr>
          <p:nvPr>
            <p:ph type="dt" sz="half" idx="10"/>
          </p:nvPr>
        </p:nvSpPr>
        <p:spPr/>
        <p:txBody>
          <a:bodyPr/>
          <a:lstStyle/>
          <a:p>
            <a:r>
              <a:rPr lang="en-US"/>
              <a:t>1/28/15</a:t>
            </a:r>
          </a:p>
        </p:txBody>
      </p:sp>
      <p:sp>
        <p:nvSpPr>
          <p:cNvPr id="6" name="Footer Placeholder 5">
            <a:extLst>
              <a:ext uri="{FF2B5EF4-FFF2-40B4-BE49-F238E27FC236}">
                <a16:creationId xmlns:a16="http://schemas.microsoft.com/office/drawing/2014/main" id="{87553696-6FC2-43CB-989B-0650DDF654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F5E8F-B6B3-4DBE-A8D8-E3791415352D}"/>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167172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73DE-1127-4A07-B031-3F2D692527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D06A7C7-FC8C-4A32-AA6C-085DAA8E3BB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EE4641-82F2-4C8F-AB13-0B9CE493CD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61F707-6926-41CE-B911-1CFCF28E7613}"/>
              </a:ext>
            </a:extLst>
          </p:cNvPr>
          <p:cNvSpPr>
            <a:spLocks noGrp="1"/>
          </p:cNvSpPr>
          <p:nvPr>
            <p:ph type="dt" sz="half" idx="10"/>
          </p:nvPr>
        </p:nvSpPr>
        <p:spPr/>
        <p:txBody>
          <a:bodyPr/>
          <a:lstStyle/>
          <a:p>
            <a:r>
              <a:rPr lang="en-US"/>
              <a:t>1/28/15</a:t>
            </a:r>
          </a:p>
        </p:txBody>
      </p:sp>
      <p:sp>
        <p:nvSpPr>
          <p:cNvPr id="6" name="Footer Placeholder 5">
            <a:extLst>
              <a:ext uri="{FF2B5EF4-FFF2-40B4-BE49-F238E27FC236}">
                <a16:creationId xmlns:a16="http://schemas.microsoft.com/office/drawing/2014/main" id="{4F1C7035-569F-4EFB-BB91-843E7428B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974A5-49CA-45EE-92AA-0DA46B046F56}"/>
              </a:ext>
            </a:extLst>
          </p:cNvPr>
          <p:cNvSpPr>
            <a:spLocks noGrp="1"/>
          </p:cNvSpPr>
          <p:nvPr>
            <p:ph type="sldNum" sz="quarter" idx="12"/>
          </p:nvPr>
        </p:nvSpPr>
        <p:spPr/>
        <p:txBody>
          <a:bodyPr/>
          <a:lstStyle/>
          <a:p>
            <a:fld id="{89F1543C-68EC-0F4F-840A-9694DEBC7C51}" type="slidenum">
              <a:rPr lang="en-US" smtClean="0"/>
              <a:t>‹#›</a:t>
            </a:fld>
            <a:endParaRPr lang="en-US"/>
          </a:p>
        </p:txBody>
      </p:sp>
    </p:spTree>
    <p:extLst>
      <p:ext uri="{BB962C8B-B14F-4D97-AF65-F5344CB8AC3E}">
        <p14:creationId xmlns:p14="http://schemas.microsoft.com/office/powerpoint/2010/main" val="51422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18" Type="http://schemas.openxmlformats.org/officeDocument/2006/relationships/tags" Target="../tags/tag17.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ags" Target="../tags/tag16.xml"/><Relationship Id="rId2" Type="http://schemas.openxmlformats.org/officeDocument/2006/relationships/slideLayout" Target="../slideLayouts/slideLayout34.xml"/><Relationship Id="rId16" Type="http://schemas.openxmlformats.org/officeDocument/2006/relationships/tags" Target="../tags/tag1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ags" Target="../tags/tag14.xml"/><Relationship Id="rId10" Type="http://schemas.openxmlformats.org/officeDocument/2006/relationships/slideLayout" Target="../slideLayouts/slideLayout42.xml"/><Relationship Id="rId19" Type="http://schemas.openxmlformats.org/officeDocument/2006/relationships/tags" Target="../tags/tag18.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17" Type="http://schemas.openxmlformats.org/officeDocument/2006/relationships/tags" Target="../tags/tag23.xml"/><Relationship Id="rId2" Type="http://schemas.openxmlformats.org/officeDocument/2006/relationships/slideLayout" Target="../slideLayouts/slideLayout46.xml"/><Relationship Id="rId16" Type="http://schemas.openxmlformats.org/officeDocument/2006/relationships/tags" Target="../tags/tag2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ags" Target="../tags/tag21.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292AE-6A94-4D00-9E86-165B4E26374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33D380-8086-4919-974E-A3DFFF2BD1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232E2-4390-4CB0-A4BE-4A005CCDA79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10BBB107-0A28-479E-8B12-0621322135E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52596D-69E4-429A-9DC2-6D3A3B4B54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FB65BA-10F3-495F-A5EA-28E2F14FDA6C}" type="slidenum">
              <a:rPr lang="en-US" altLang="en-US" smtClean="0"/>
              <a:pPr/>
              <a:t>‹#›</a:t>
            </a:fld>
            <a:endParaRPr lang="en-US" altLang="en-US" dirty="0"/>
          </a:p>
        </p:txBody>
      </p:sp>
    </p:spTree>
    <p:extLst>
      <p:ext uri="{BB962C8B-B14F-4D97-AF65-F5344CB8AC3E}">
        <p14:creationId xmlns:p14="http://schemas.microsoft.com/office/powerpoint/2010/main" val="306038001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5" r:id="rId12"/>
    <p:sldLayoutId id="2147483661" r:id="rId13"/>
    <p:sldLayoutId id="2147483662" r:id="rId14"/>
    <p:sldLayoutId id="2147483668" r:id="rId15"/>
    <p:sldLayoutId id="2147483669" r:id="rId16"/>
    <p:sldLayoutId id="2147483670" r:id="rId17"/>
    <p:sldLayoutId id="2147483671" r:id="rId18"/>
    <p:sldLayoutId id="2147483672" r:id="rId19"/>
    <p:sldLayoutId id="2147483673" r:id="rId20"/>
    <p:sldLayoutId id="2147483674" r:id="rId21"/>
    <p:sldLayoutId id="2147483717" r:id="rId22"/>
    <p:sldLayoutId id="2147483718" r:id="rId23"/>
    <p:sldLayoutId id="2147483786" r:id="rId24"/>
    <p:sldLayoutId id="2147483676" r:id="rId25"/>
    <p:sldLayoutId id="2147483677" r:id="rId26"/>
    <p:sldLayoutId id="2147483683" r:id="rId27"/>
    <p:sldLayoutId id="2147483684" r:id="rId28"/>
    <p:sldLayoutId id="2147483685" r:id="rId29"/>
    <p:sldLayoutId id="2147483686" r:id="rId30"/>
    <p:sldLayoutId id="2147483813" r:id="rId31"/>
    <p:sldLayoutId id="2147483814" r:id="rId3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574342" y="605336"/>
            <a:ext cx="8067087" cy="91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noAutofit/>
          </a:bodyPr>
          <a:lstStyle/>
          <a:p>
            <a:pPr lvl="0">
              <a:lnSpc>
                <a:spcPct val="114000"/>
              </a:lnSpc>
              <a:spcBef>
                <a:spcPts val="287"/>
              </a:spcBef>
            </a:pPr>
            <a:r>
              <a:rPr lang="en-US" altLang="en-US" dirty="0"/>
              <a:t>Click to edit Master title style</a:t>
            </a:r>
          </a:p>
        </p:txBody>
      </p:sp>
      <p:sp>
        <p:nvSpPr>
          <p:cNvPr id="1027" name="BodyText"/>
          <p:cNvSpPr>
            <a:spLocks noGrp="1" noChangeArrowheads="1"/>
          </p:cNvSpPr>
          <p:nvPr>
            <p:ph type="body" idx="1"/>
            <p:custDataLst>
              <p:tags r:id="rId15"/>
            </p:custDataLst>
          </p:nvPr>
        </p:nvSpPr>
        <p:spPr bwMode="gray">
          <a:xfrm>
            <a:off x="574342" y="1828805"/>
            <a:ext cx="8067087" cy="46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6"/>
            </p:custDataLst>
          </p:nvPr>
        </p:nvSpPr>
        <p:spPr bwMode="gray">
          <a:xfrm>
            <a:off x="455015" y="6534151"/>
            <a:ext cx="275876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34">
                <a:solidFill>
                  <a:srgbClr val="7C848A"/>
                </a:solidFill>
                <a:cs typeface="Arial" charset="0"/>
              </a:rPr>
              <a:t>© 2012 Marsh &amp; McLennan Agency, LLC</a:t>
            </a:r>
            <a:endParaRPr lang="en-US" altLang="en-US" sz="634">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519054" y="6502577"/>
            <a:ext cx="191103" cy="9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634" baseline="0">
                <a:solidFill>
                  <a:schemeClr val="tx2"/>
                </a:solidFill>
              </a:defRPr>
            </a:lvl1pPr>
          </a:lstStyle>
          <a:p>
            <a:fld id="{C5FB65BA-10F3-495F-A5EA-28E2F14FDA6C}" type="slidenum">
              <a:rPr lang="en-US" altLang="en-US" smtClean="0"/>
              <a:pPr/>
              <a:t>‹#›</a:t>
            </a:fld>
            <a:endParaRPr lang="en-US" altLang="en-US" dirty="0"/>
          </a:p>
        </p:txBody>
      </p:sp>
      <p:sp>
        <p:nvSpPr>
          <p:cNvPr id="1052" name="Date" hidden="1"/>
          <p:cNvSpPr>
            <a:spLocks noGrp="1" noChangeArrowheads="1"/>
          </p:cNvSpPr>
          <p:nvPr>
            <p:ph type="dt" sz="half" idx="2"/>
            <p:custDataLst>
              <p:tags r:id="rId18"/>
            </p:custDataLst>
          </p:nvPr>
        </p:nvSpPr>
        <p:spPr bwMode="gray">
          <a:xfrm>
            <a:off x="4058796" y="6542935"/>
            <a:ext cx="1027925" cy="9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34">
                <a:solidFill>
                  <a:srgbClr val="7C848A"/>
                </a:solidFill>
                <a:cs typeface="Arial" charset="0"/>
              </a:defRPr>
            </a:lvl1pPr>
          </a:lstStyle>
          <a:p>
            <a:endParaRPr lang="en-US" altLang="en-US"/>
          </a:p>
        </p:txBody>
      </p:sp>
      <p:sp>
        <p:nvSpPr>
          <p:cNvPr id="1059" name="Business"/>
          <p:cNvSpPr txBox="1">
            <a:spLocks noChangeArrowheads="1"/>
          </p:cNvSpPr>
          <p:nvPr>
            <p:custDataLst>
              <p:tags r:id="rId19"/>
            </p:custDataLst>
          </p:nvPr>
        </p:nvSpPr>
        <p:spPr bwMode="gray">
          <a:xfrm>
            <a:off x="432343" y="6524076"/>
            <a:ext cx="2751212"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34" dirty="0">
                <a:solidFill>
                  <a:schemeClr val="tx2"/>
                </a:solidFill>
              </a:rPr>
              <a:t>Marsh &amp; McLennan Agency LLC</a:t>
            </a:r>
            <a:r>
              <a:rPr lang="en-US" altLang="en-US" sz="634" baseline="0" dirty="0">
                <a:solidFill>
                  <a:schemeClr val="tx2"/>
                </a:solidFill>
              </a:rPr>
              <a:t>  </a:t>
            </a:r>
            <a:endParaRPr lang="en-US" altLang="en-US" sz="634" dirty="0">
              <a:solidFill>
                <a:schemeClr val="tx2"/>
              </a:solidFill>
            </a:endParaRPr>
          </a:p>
        </p:txBody>
      </p:sp>
    </p:spTree>
    <p:extLst>
      <p:ext uri="{BB962C8B-B14F-4D97-AF65-F5344CB8AC3E}">
        <p14:creationId xmlns:p14="http://schemas.microsoft.com/office/powerpoint/2010/main" val="257574704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ftr="0" dt="0"/>
  <p:txStyles>
    <p:titleStyle>
      <a:lvl1pPr algn="l" rtl="0" eaLnBrk="1" fontAlgn="base" hangingPunct="1">
        <a:lnSpc>
          <a:spcPct val="83000"/>
        </a:lnSpc>
        <a:spcBef>
          <a:spcPts val="0"/>
        </a:spcBef>
        <a:spcAft>
          <a:spcPct val="0"/>
        </a:spcAft>
        <a:defRPr kumimoji="0" lang="en-US" altLang="en-US" sz="2961"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1903">
          <a:solidFill>
            <a:schemeClr val="accent1"/>
          </a:solidFill>
          <a:latin typeface="Arial" charset="0"/>
        </a:defRPr>
      </a:lvl2pPr>
      <a:lvl3pPr algn="l" rtl="0" eaLnBrk="1" fontAlgn="base" hangingPunct="1">
        <a:lnSpc>
          <a:spcPct val="83000"/>
        </a:lnSpc>
        <a:spcBef>
          <a:spcPct val="0"/>
        </a:spcBef>
        <a:spcAft>
          <a:spcPct val="0"/>
        </a:spcAft>
        <a:defRPr sz="1903">
          <a:solidFill>
            <a:schemeClr val="accent1"/>
          </a:solidFill>
          <a:latin typeface="Arial" charset="0"/>
        </a:defRPr>
      </a:lvl3pPr>
      <a:lvl4pPr algn="l" rtl="0" eaLnBrk="1" fontAlgn="base" hangingPunct="1">
        <a:lnSpc>
          <a:spcPct val="83000"/>
        </a:lnSpc>
        <a:spcBef>
          <a:spcPct val="0"/>
        </a:spcBef>
        <a:spcAft>
          <a:spcPct val="0"/>
        </a:spcAft>
        <a:defRPr sz="1903">
          <a:solidFill>
            <a:schemeClr val="accent1"/>
          </a:solidFill>
          <a:latin typeface="Arial" charset="0"/>
        </a:defRPr>
      </a:lvl4pPr>
      <a:lvl5pPr algn="l" rtl="0" eaLnBrk="1" fontAlgn="base" hangingPunct="1">
        <a:lnSpc>
          <a:spcPct val="83000"/>
        </a:lnSpc>
        <a:spcBef>
          <a:spcPct val="0"/>
        </a:spcBef>
        <a:spcAft>
          <a:spcPct val="0"/>
        </a:spcAft>
        <a:defRPr sz="1903">
          <a:solidFill>
            <a:schemeClr val="accent1"/>
          </a:solidFill>
          <a:latin typeface="Arial" charset="0"/>
        </a:defRPr>
      </a:lvl5pPr>
      <a:lvl6pPr marL="419727" algn="l" rtl="0" eaLnBrk="1" fontAlgn="base" hangingPunct="1">
        <a:lnSpc>
          <a:spcPct val="83000"/>
        </a:lnSpc>
        <a:spcBef>
          <a:spcPct val="0"/>
        </a:spcBef>
        <a:spcAft>
          <a:spcPct val="0"/>
        </a:spcAft>
        <a:defRPr sz="1903">
          <a:solidFill>
            <a:schemeClr val="accent1"/>
          </a:solidFill>
          <a:latin typeface="Arial" charset="0"/>
        </a:defRPr>
      </a:lvl6pPr>
      <a:lvl7pPr marL="839455" algn="l" rtl="0" eaLnBrk="1" fontAlgn="base" hangingPunct="1">
        <a:lnSpc>
          <a:spcPct val="83000"/>
        </a:lnSpc>
        <a:spcBef>
          <a:spcPct val="0"/>
        </a:spcBef>
        <a:spcAft>
          <a:spcPct val="0"/>
        </a:spcAft>
        <a:defRPr sz="1903">
          <a:solidFill>
            <a:schemeClr val="accent1"/>
          </a:solidFill>
          <a:latin typeface="Arial" charset="0"/>
        </a:defRPr>
      </a:lvl7pPr>
      <a:lvl8pPr marL="1259182" algn="l" rtl="0" eaLnBrk="1" fontAlgn="base" hangingPunct="1">
        <a:lnSpc>
          <a:spcPct val="83000"/>
        </a:lnSpc>
        <a:spcBef>
          <a:spcPct val="0"/>
        </a:spcBef>
        <a:spcAft>
          <a:spcPct val="0"/>
        </a:spcAft>
        <a:defRPr sz="1903">
          <a:solidFill>
            <a:schemeClr val="accent1"/>
          </a:solidFill>
          <a:latin typeface="Arial" charset="0"/>
        </a:defRPr>
      </a:lvl8pPr>
      <a:lvl9pPr marL="1678910" algn="l" rtl="0" eaLnBrk="1" fontAlgn="base" hangingPunct="1">
        <a:lnSpc>
          <a:spcPct val="83000"/>
        </a:lnSpc>
        <a:spcBef>
          <a:spcPct val="0"/>
        </a:spcBef>
        <a:spcAft>
          <a:spcPct val="0"/>
        </a:spcAft>
        <a:defRPr sz="1903">
          <a:solidFill>
            <a:schemeClr val="accent1"/>
          </a:solidFill>
          <a:latin typeface="Arial" charset="0"/>
        </a:defRPr>
      </a:lvl9pPr>
    </p:titleStyle>
    <p:bodyStyle>
      <a:lvl1pPr marL="5039" indent="0" algn="l" rtl="0" eaLnBrk="1" fontAlgn="base" hangingPunct="1">
        <a:lnSpc>
          <a:spcPct val="100000"/>
        </a:lnSpc>
        <a:spcBef>
          <a:spcPts val="1437"/>
        </a:spcBef>
        <a:spcAft>
          <a:spcPct val="0"/>
        </a:spcAft>
        <a:buFont typeface="System Font Regular"/>
        <a:buChar char="​"/>
        <a:tabLst/>
        <a:defRPr sz="1481">
          <a:solidFill>
            <a:schemeClr val="tx2"/>
          </a:solidFill>
          <a:latin typeface="+mn-lt"/>
          <a:ea typeface="+mn-ea"/>
          <a:cs typeface="+mn-cs"/>
        </a:defRPr>
      </a:lvl1pPr>
      <a:lvl2pPr marL="255240" indent="-255240" algn="l" rtl="0" eaLnBrk="1" fontAlgn="base" hangingPunct="1">
        <a:lnSpc>
          <a:spcPct val="100000"/>
        </a:lnSpc>
        <a:spcBef>
          <a:spcPts val="1437"/>
        </a:spcBef>
        <a:spcAft>
          <a:spcPct val="0"/>
        </a:spcAft>
        <a:buFont typeface="Arial" panose="020B0604020202020204" pitchFamily="34" charset="0"/>
        <a:buChar char="•"/>
        <a:tabLst/>
        <a:defRPr sz="1269">
          <a:solidFill>
            <a:schemeClr val="tx2"/>
          </a:solidFill>
          <a:latin typeface="+mn-lt"/>
          <a:ea typeface="+mn-ea"/>
        </a:defRPr>
      </a:lvl2pPr>
      <a:lvl3pPr marL="607873" indent="-241805" algn="l" rtl="0" eaLnBrk="1" fontAlgn="base" hangingPunct="1">
        <a:lnSpc>
          <a:spcPct val="100000"/>
        </a:lnSpc>
        <a:spcBef>
          <a:spcPts val="1437"/>
        </a:spcBef>
        <a:spcAft>
          <a:spcPct val="0"/>
        </a:spcAft>
        <a:buFont typeface="System Font Regular"/>
        <a:buChar char="–"/>
        <a:tabLst/>
        <a:defRPr sz="1269">
          <a:solidFill>
            <a:schemeClr val="tx2"/>
          </a:solidFill>
          <a:latin typeface="+mn-lt"/>
          <a:ea typeface="+mn-ea"/>
        </a:defRPr>
      </a:lvl3pPr>
      <a:lvl4pPr marL="968905" indent="-243486" algn="l" rtl="0" eaLnBrk="1" fontAlgn="base" hangingPunct="1">
        <a:lnSpc>
          <a:spcPct val="100000"/>
        </a:lnSpc>
        <a:spcBef>
          <a:spcPts val="1437"/>
        </a:spcBef>
        <a:spcAft>
          <a:spcPct val="0"/>
        </a:spcAft>
        <a:buFont typeface="Courier New" panose="02070309020205020404" pitchFamily="49" charset="0"/>
        <a:buChar char="o"/>
        <a:tabLst/>
        <a:defRPr sz="1269">
          <a:solidFill>
            <a:schemeClr val="tx2"/>
          </a:solidFill>
          <a:latin typeface="+mn-lt"/>
          <a:ea typeface="+mn-ea"/>
        </a:defRPr>
      </a:lvl4pPr>
      <a:lvl5pPr marL="1329937" indent="-162884" algn="l" rtl="0" eaLnBrk="1" fontAlgn="base" hangingPunct="1">
        <a:lnSpc>
          <a:spcPct val="100000"/>
        </a:lnSpc>
        <a:spcBef>
          <a:spcPts val="1437"/>
        </a:spcBef>
        <a:spcAft>
          <a:spcPct val="0"/>
        </a:spcAft>
        <a:buFont typeface="Wingdings" panose="05000000000000000000" pitchFamily="2" charset="2"/>
        <a:buChar char=""/>
        <a:defRPr sz="1269">
          <a:solidFill>
            <a:schemeClr val="tx2"/>
          </a:solidFill>
          <a:latin typeface="+mn-lt"/>
          <a:ea typeface="+mn-ea"/>
        </a:defRPr>
      </a:lvl5pPr>
      <a:lvl6pPr marL="1375774" indent="-163228" algn="l" rtl="0" eaLnBrk="1" fontAlgn="base" hangingPunct="1">
        <a:spcBef>
          <a:spcPct val="20000"/>
        </a:spcBef>
        <a:spcAft>
          <a:spcPct val="0"/>
        </a:spcAft>
        <a:buFont typeface="Arial" charset="0"/>
        <a:buChar char="-"/>
        <a:defRPr sz="1799">
          <a:solidFill>
            <a:schemeClr val="tx1"/>
          </a:solidFill>
          <a:latin typeface="+mn-lt"/>
          <a:ea typeface="+mn-ea"/>
        </a:defRPr>
      </a:lvl6pPr>
      <a:lvl7pPr marL="1795500" indent="-163228" algn="l" rtl="0" eaLnBrk="1" fontAlgn="base" hangingPunct="1">
        <a:spcBef>
          <a:spcPct val="20000"/>
        </a:spcBef>
        <a:spcAft>
          <a:spcPct val="0"/>
        </a:spcAft>
        <a:buFont typeface="Arial" charset="0"/>
        <a:buChar char="-"/>
        <a:defRPr sz="1799">
          <a:solidFill>
            <a:schemeClr val="tx1"/>
          </a:solidFill>
          <a:latin typeface="+mn-lt"/>
          <a:ea typeface="+mn-ea"/>
        </a:defRPr>
      </a:lvl7pPr>
      <a:lvl8pPr marL="2215230" indent="-163228" algn="l" rtl="0" eaLnBrk="1" fontAlgn="base" hangingPunct="1">
        <a:spcBef>
          <a:spcPct val="20000"/>
        </a:spcBef>
        <a:spcAft>
          <a:spcPct val="0"/>
        </a:spcAft>
        <a:buFont typeface="Arial" charset="0"/>
        <a:buChar char="-"/>
        <a:defRPr sz="1799">
          <a:solidFill>
            <a:schemeClr val="tx1"/>
          </a:solidFill>
          <a:latin typeface="+mn-lt"/>
          <a:ea typeface="+mn-ea"/>
        </a:defRPr>
      </a:lvl8pPr>
      <a:lvl9pPr marL="2634955" indent="-163228" algn="l" rtl="0" eaLnBrk="1" fontAlgn="base" hangingPunct="1">
        <a:spcBef>
          <a:spcPct val="20000"/>
        </a:spcBef>
        <a:spcAft>
          <a:spcPct val="0"/>
        </a:spcAft>
        <a:buFont typeface="Arial" charset="0"/>
        <a:buChar char="-"/>
        <a:defRPr sz="1799">
          <a:solidFill>
            <a:schemeClr val="tx1"/>
          </a:solidFill>
          <a:latin typeface="+mn-lt"/>
          <a:ea typeface="+mn-ea"/>
        </a:defRPr>
      </a:lvl9pPr>
    </p:bodyStyle>
    <p:otherStyle>
      <a:defPPr>
        <a:defRPr lang="en-US"/>
      </a:defPPr>
      <a:lvl1pPr marL="0" algn="l" defTabSz="839455" rtl="0" eaLnBrk="1" latinLnBrk="0" hangingPunct="1">
        <a:defRPr sz="1692" kern="1200">
          <a:solidFill>
            <a:schemeClr val="tx1"/>
          </a:solidFill>
          <a:latin typeface="+mn-lt"/>
          <a:ea typeface="+mn-ea"/>
          <a:cs typeface="+mn-cs"/>
        </a:defRPr>
      </a:lvl1pPr>
      <a:lvl2pPr marL="419727" algn="l" defTabSz="839455" rtl="0" eaLnBrk="1" latinLnBrk="0" hangingPunct="1">
        <a:defRPr sz="1692" kern="1200">
          <a:solidFill>
            <a:schemeClr val="tx1"/>
          </a:solidFill>
          <a:latin typeface="+mn-lt"/>
          <a:ea typeface="+mn-ea"/>
          <a:cs typeface="+mn-cs"/>
        </a:defRPr>
      </a:lvl2pPr>
      <a:lvl3pPr marL="839455" algn="l" defTabSz="839455" rtl="0" eaLnBrk="1" latinLnBrk="0" hangingPunct="1">
        <a:defRPr sz="1692" kern="1200">
          <a:solidFill>
            <a:schemeClr val="tx1"/>
          </a:solidFill>
          <a:latin typeface="+mn-lt"/>
          <a:ea typeface="+mn-ea"/>
          <a:cs typeface="+mn-cs"/>
        </a:defRPr>
      </a:lvl3pPr>
      <a:lvl4pPr marL="1259182" algn="l" defTabSz="839455" rtl="0" eaLnBrk="1" latinLnBrk="0" hangingPunct="1">
        <a:defRPr sz="1692" kern="1200">
          <a:solidFill>
            <a:schemeClr val="tx1"/>
          </a:solidFill>
          <a:latin typeface="+mn-lt"/>
          <a:ea typeface="+mn-ea"/>
          <a:cs typeface="+mn-cs"/>
        </a:defRPr>
      </a:lvl4pPr>
      <a:lvl5pPr marL="1678910" algn="l" defTabSz="839455" rtl="0" eaLnBrk="1" latinLnBrk="0" hangingPunct="1">
        <a:defRPr sz="1692" kern="1200">
          <a:solidFill>
            <a:schemeClr val="tx1"/>
          </a:solidFill>
          <a:latin typeface="+mn-lt"/>
          <a:ea typeface="+mn-ea"/>
          <a:cs typeface="+mn-cs"/>
        </a:defRPr>
      </a:lvl5pPr>
      <a:lvl6pPr marL="2098636" algn="l" defTabSz="839455" rtl="0" eaLnBrk="1" latinLnBrk="0" hangingPunct="1">
        <a:defRPr sz="1692" kern="1200">
          <a:solidFill>
            <a:schemeClr val="tx1"/>
          </a:solidFill>
          <a:latin typeface="+mn-lt"/>
          <a:ea typeface="+mn-ea"/>
          <a:cs typeface="+mn-cs"/>
        </a:defRPr>
      </a:lvl6pPr>
      <a:lvl7pPr marL="2518363" algn="l" defTabSz="839455" rtl="0" eaLnBrk="1" latinLnBrk="0" hangingPunct="1">
        <a:defRPr sz="1692" kern="1200">
          <a:solidFill>
            <a:schemeClr val="tx1"/>
          </a:solidFill>
          <a:latin typeface="+mn-lt"/>
          <a:ea typeface="+mn-ea"/>
          <a:cs typeface="+mn-cs"/>
        </a:defRPr>
      </a:lvl7pPr>
      <a:lvl8pPr marL="2938092" algn="l" defTabSz="839455" rtl="0" eaLnBrk="1" latinLnBrk="0" hangingPunct="1">
        <a:defRPr sz="1692" kern="1200">
          <a:solidFill>
            <a:schemeClr val="tx1"/>
          </a:solidFill>
          <a:latin typeface="+mn-lt"/>
          <a:ea typeface="+mn-ea"/>
          <a:cs typeface="+mn-cs"/>
        </a:defRPr>
      </a:lvl8pPr>
      <a:lvl9pPr marL="3357819" algn="l" defTabSz="839455" rtl="0" eaLnBrk="1" latinLnBrk="0" hangingPunct="1">
        <a:defRPr sz="169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574337" y="916621"/>
            <a:ext cx="8067087" cy="91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271"/>
              </a:spcBef>
            </a:pPr>
            <a:r>
              <a:rPr lang="en-US" altLang="en-US" dirty="0"/>
              <a:t>Click to edit Master title style</a:t>
            </a:r>
          </a:p>
        </p:txBody>
      </p:sp>
      <p:sp>
        <p:nvSpPr>
          <p:cNvPr id="1027" name="BodyText"/>
          <p:cNvSpPr>
            <a:spLocks noGrp="1" noChangeArrowheads="1"/>
          </p:cNvSpPr>
          <p:nvPr>
            <p:ph type="body" idx="1"/>
            <p:custDataLst>
              <p:tags r:id="rId14"/>
            </p:custDataLst>
          </p:nvPr>
        </p:nvSpPr>
        <p:spPr bwMode="gray">
          <a:xfrm>
            <a:off x="574337" y="1828803"/>
            <a:ext cx="8067087" cy="46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5"/>
            </p:custDataLst>
          </p:nvPr>
        </p:nvSpPr>
        <p:spPr bwMode="gray">
          <a:xfrm>
            <a:off x="455012" y="6534151"/>
            <a:ext cx="275876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a:solidFill>
                  <a:srgbClr val="7C848A"/>
                </a:solidFill>
                <a:cs typeface="Arial" charset="0"/>
              </a:rPr>
              <a:t>© 2012 Marsh &amp; McLennan Agency, LLC</a:t>
            </a:r>
            <a:endParaRPr lang="en-US" altLang="en-US" sz="60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519051" y="6502566"/>
            <a:ext cx="1911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600" baseline="0">
                <a:solidFill>
                  <a:schemeClr val="tx2"/>
                </a:solidFill>
              </a:defRPr>
            </a:lvl1pPr>
          </a:lstStyle>
          <a:p>
            <a:fld id="{C5FB65BA-10F3-495F-A5EA-28E2F14FDA6C}" type="slidenum">
              <a:rPr lang="en-US" altLang="en-US" smtClean="0"/>
              <a:pPr/>
              <a:t>‹#›</a:t>
            </a:fld>
            <a:endParaRPr lang="en-US" altLang="en-US" dirty="0"/>
          </a:p>
        </p:txBody>
      </p:sp>
      <p:sp>
        <p:nvSpPr>
          <p:cNvPr id="1052" name="Date" hidden="1"/>
          <p:cNvSpPr>
            <a:spLocks noGrp="1" noChangeArrowheads="1"/>
          </p:cNvSpPr>
          <p:nvPr>
            <p:ph type="dt" sz="half" idx="2"/>
            <p:custDataLst>
              <p:tags r:id="rId17"/>
            </p:custDataLst>
          </p:nvPr>
        </p:nvSpPr>
        <p:spPr bwMode="gray">
          <a:xfrm>
            <a:off x="4058797" y="6548185"/>
            <a:ext cx="102792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00">
                <a:solidFill>
                  <a:srgbClr val="7C848A"/>
                </a:solidFill>
                <a:cs typeface="Arial" charset="0"/>
              </a:defRPr>
            </a:lvl1pPr>
          </a:lstStyle>
          <a:p>
            <a:fld id="{D200D4EE-3B1B-499B-BA64-790AF9F081E3}" type="datetime4">
              <a:rPr lang="en-US" altLang="en-US"/>
              <a:pPr/>
              <a:t>February 15, 2021</a:t>
            </a:fld>
            <a:endParaRPr lang="en-US" altLang="en-US"/>
          </a:p>
        </p:txBody>
      </p:sp>
      <p:sp>
        <p:nvSpPr>
          <p:cNvPr id="1059" name="Business"/>
          <p:cNvSpPr txBox="1">
            <a:spLocks noChangeArrowheads="1"/>
          </p:cNvSpPr>
          <p:nvPr>
            <p:custDataLst>
              <p:tags r:id="rId18"/>
            </p:custDataLst>
          </p:nvPr>
        </p:nvSpPr>
        <p:spPr bwMode="gray">
          <a:xfrm>
            <a:off x="432337" y="6524075"/>
            <a:ext cx="2751212"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dirty="0">
                <a:solidFill>
                  <a:schemeClr val="tx2"/>
                </a:solidFill>
              </a:rPr>
              <a:t>Marsh &amp; McLennan Agency LLC</a:t>
            </a:r>
            <a:r>
              <a:rPr lang="en-US" altLang="en-US" sz="600" baseline="0" dirty="0">
                <a:solidFill>
                  <a:schemeClr val="tx2"/>
                </a:solidFill>
              </a:rPr>
              <a:t>  </a:t>
            </a:r>
            <a:endParaRPr lang="en-US" altLang="en-US" sz="600" dirty="0">
              <a:solidFill>
                <a:schemeClr val="tx2"/>
              </a:solidFill>
            </a:endParaRPr>
          </a:p>
        </p:txBody>
      </p:sp>
    </p:spTree>
    <p:extLst>
      <p:ext uri="{BB962C8B-B14F-4D97-AF65-F5344CB8AC3E}">
        <p14:creationId xmlns:p14="http://schemas.microsoft.com/office/powerpoint/2010/main" val="290567385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p:txStyles>
    <p:titleStyle>
      <a:lvl1pPr algn="l" rtl="0" eaLnBrk="1" fontAlgn="base" hangingPunct="1">
        <a:lnSpc>
          <a:spcPct val="83000"/>
        </a:lnSpc>
        <a:spcBef>
          <a:spcPts val="0"/>
        </a:spcBef>
        <a:spcAft>
          <a:spcPct val="0"/>
        </a:spcAft>
        <a:defRPr kumimoji="0" lang="en-US" altLang="en-US" sz="36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1800">
          <a:solidFill>
            <a:schemeClr val="accent1"/>
          </a:solidFill>
          <a:latin typeface="Arial" charset="0"/>
        </a:defRPr>
      </a:lvl2pPr>
      <a:lvl3pPr algn="l" rtl="0" eaLnBrk="1" fontAlgn="base" hangingPunct="1">
        <a:lnSpc>
          <a:spcPct val="83000"/>
        </a:lnSpc>
        <a:spcBef>
          <a:spcPct val="0"/>
        </a:spcBef>
        <a:spcAft>
          <a:spcPct val="0"/>
        </a:spcAft>
        <a:defRPr sz="1800">
          <a:solidFill>
            <a:schemeClr val="accent1"/>
          </a:solidFill>
          <a:latin typeface="Arial" charset="0"/>
        </a:defRPr>
      </a:lvl3pPr>
      <a:lvl4pPr algn="l" rtl="0" eaLnBrk="1" fontAlgn="base" hangingPunct="1">
        <a:lnSpc>
          <a:spcPct val="83000"/>
        </a:lnSpc>
        <a:spcBef>
          <a:spcPct val="0"/>
        </a:spcBef>
        <a:spcAft>
          <a:spcPct val="0"/>
        </a:spcAft>
        <a:defRPr sz="1800">
          <a:solidFill>
            <a:schemeClr val="accent1"/>
          </a:solidFill>
          <a:latin typeface="Arial" charset="0"/>
        </a:defRPr>
      </a:lvl4pPr>
      <a:lvl5pPr algn="l" rtl="0" eaLnBrk="1" fontAlgn="base" hangingPunct="1">
        <a:lnSpc>
          <a:spcPct val="83000"/>
        </a:lnSpc>
        <a:spcBef>
          <a:spcPct val="0"/>
        </a:spcBef>
        <a:spcAft>
          <a:spcPct val="0"/>
        </a:spcAft>
        <a:defRPr sz="1800">
          <a:solidFill>
            <a:schemeClr val="accent1"/>
          </a:solidFill>
          <a:latin typeface="Arial" charset="0"/>
        </a:defRPr>
      </a:lvl5pPr>
      <a:lvl6pPr marL="396688" algn="l" rtl="0" eaLnBrk="1" fontAlgn="base" hangingPunct="1">
        <a:lnSpc>
          <a:spcPct val="83000"/>
        </a:lnSpc>
        <a:spcBef>
          <a:spcPct val="0"/>
        </a:spcBef>
        <a:spcAft>
          <a:spcPct val="0"/>
        </a:spcAft>
        <a:defRPr sz="1800">
          <a:solidFill>
            <a:schemeClr val="accent1"/>
          </a:solidFill>
          <a:latin typeface="Arial" charset="0"/>
        </a:defRPr>
      </a:lvl6pPr>
      <a:lvl7pPr marL="793376" algn="l" rtl="0" eaLnBrk="1" fontAlgn="base" hangingPunct="1">
        <a:lnSpc>
          <a:spcPct val="83000"/>
        </a:lnSpc>
        <a:spcBef>
          <a:spcPct val="0"/>
        </a:spcBef>
        <a:spcAft>
          <a:spcPct val="0"/>
        </a:spcAft>
        <a:defRPr sz="1800">
          <a:solidFill>
            <a:schemeClr val="accent1"/>
          </a:solidFill>
          <a:latin typeface="Arial" charset="0"/>
        </a:defRPr>
      </a:lvl7pPr>
      <a:lvl8pPr marL="1190063" algn="l" rtl="0" eaLnBrk="1" fontAlgn="base" hangingPunct="1">
        <a:lnSpc>
          <a:spcPct val="83000"/>
        </a:lnSpc>
        <a:spcBef>
          <a:spcPct val="0"/>
        </a:spcBef>
        <a:spcAft>
          <a:spcPct val="0"/>
        </a:spcAft>
        <a:defRPr sz="1800">
          <a:solidFill>
            <a:schemeClr val="accent1"/>
          </a:solidFill>
          <a:latin typeface="Arial" charset="0"/>
        </a:defRPr>
      </a:lvl8pPr>
      <a:lvl9pPr marL="1586751" algn="l" rtl="0" eaLnBrk="1" fontAlgn="base" hangingPunct="1">
        <a:lnSpc>
          <a:spcPct val="83000"/>
        </a:lnSpc>
        <a:spcBef>
          <a:spcPct val="0"/>
        </a:spcBef>
        <a:spcAft>
          <a:spcPct val="0"/>
        </a:spcAft>
        <a:defRPr sz="1800">
          <a:solidFill>
            <a:schemeClr val="accent1"/>
          </a:solidFill>
          <a:latin typeface="Arial" charset="0"/>
        </a:defRPr>
      </a:lvl9pPr>
    </p:titleStyle>
    <p:bodyStyle>
      <a:lvl1pPr marL="4761" indent="0" algn="l" rtl="0" eaLnBrk="1" fontAlgn="base" hangingPunct="1">
        <a:lnSpc>
          <a:spcPct val="100000"/>
        </a:lnSpc>
        <a:spcBef>
          <a:spcPts val="1357"/>
        </a:spcBef>
        <a:spcAft>
          <a:spcPct val="0"/>
        </a:spcAft>
        <a:buFont typeface="System Font Regular"/>
        <a:buChar char="​"/>
        <a:tabLst/>
        <a:defRPr sz="2400">
          <a:solidFill>
            <a:schemeClr val="tx2"/>
          </a:solidFill>
          <a:latin typeface="+mn-lt"/>
          <a:ea typeface="+mn-ea"/>
          <a:cs typeface="+mn-cs"/>
        </a:defRPr>
      </a:lvl1pPr>
      <a:lvl2pPr marL="241230" indent="-241230" algn="l" rtl="0" eaLnBrk="1" fontAlgn="base" hangingPunct="1">
        <a:lnSpc>
          <a:spcPct val="100000"/>
        </a:lnSpc>
        <a:spcBef>
          <a:spcPts val="1357"/>
        </a:spcBef>
        <a:spcAft>
          <a:spcPct val="0"/>
        </a:spcAft>
        <a:buFont typeface="Arial" panose="020B0604020202020204" pitchFamily="34" charset="0"/>
        <a:buChar char="•"/>
        <a:tabLst/>
        <a:defRPr sz="1600">
          <a:solidFill>
            <a:schemeClr val="tx2"/>
          </a:solidFill>
          <a:latin typeface="+mn-lt"/>
          <a:ea typeface="+mn-ea"/>
        </a:defRPr>
      </a:lvl2pPr>
      <a:lvl3pPr marL="574507" indent="-228533" algn="l" rtl="0" eaLnBrk="1" fontAlgn="base" hangingPunct="1">
        <a:lnSpc>
          <a:spcPct val="100000"/>
        </a:lnSpc>
        <a:spcBef>
          <a:spcPts val="1357"/>
        </a:spcBef>
        <a:spcAft>
          <a:spcPct val="0"/>
        </a:spcAft>
        <a:buFont typeface="System Font Regular"/>
        <a:buChar char="–"/>
        <a:tabLst/>
        <a:defRPr sz="1600">
          <a:solidFill>
            <a:schemeClr val="tx2"/>
          </a:solidFill>
          <a:latin typeface="+mn-lt"/>
          <a:ea typeface="+mn-ea"/>
        </a:defRPr>
      </a:lvl3pPr>
      <a:lvl4pPr marL="915720" indent="-230120" algn="l" rtl="0" eaLnBrk="1" fontAlgn="base" hangingPunct="1">
        <a:lnSpc>
          <a:spcPct val="100000"/>
        </a:lnSpc>
        <a:spcBef>
          <a:spcPts val="1357"/>
        </a:spcBef>
        <a:spcAft>
          <a:spcPct val="0"/>
        </a:spcAft>
        <a:buFont typeface="Courier New" panose="02070309020205020404" pitchFamily="49" charset="0"/>
        <a:buChar char="o"/>
        <a:tabLst/>
        <a:defRPr sz="1600">
          <a:solidFill>
            <a:schemeClr val="tx2"/>
          </a:solidFill>
          <a:latin typeface="+mn-lt"/>
          <a:ea typeface="+mn-ea"/>
        </a:defRPr>
      </a:lvl4pPr>
      <a:lvl5pPr marL="1256932" indent="-153942" algn="l" rtl="0" eaLnBrk="1" fontAlgn="base" hangingPunct="1">
        <a:lnSpc>
          <a:spcPct val="100000"/>
        </a:lnSpc>
        <a:spcBef>
          <a:spcPts val="1357"/>
        </a:spcBef>
        <a:spcAft>
          <a:spcPct val="0"/>
        </a:spcAft>
        <a:buFont typeface="Wingdings" panose="05000000000000000000" pitchFamily="2" charset="2"/>
        <a:buChar char=""/>
        <a:defRPr sz="1600">
          <a:solidFill>
            <a:schemeClr val="tx2"/>
          </a:solidFill>
          <a:latin typeface="+mn-lt"/>
          <a:ea typeface="+mn-ea"/>
        </a:defRPr>
      </a:lvl5pPr>
      <a:lvl6pPr marL="1300255" indent="-154268" algn="l" rtl="0" eaLnBrk="1" fontAlgn="base" hangingPunct="1">
        <a:spcBef>
          <a:spcPct val="20000"/>
        </a:spcBef>
        <a:spcAft>
          <a:spcPct val="0"/>
        </a:spcAft>
        <a:buFont typeface="Arial" charset="0"/>
        <a:buChar char="-"/>
        <a:defRPr sz="1700">
          <a:solidFill>
            <a:schemeClr val="tx1"/>
          </a:solidFill>
          <a:latin typeface="+mn-lt"/>
          <a:ea typeface="+mn-ea"/>
        </a:defRPr>
      </a:lvl6pPr>
      <a:lvl7pPr marL="1696942" indent="-154268" algn="l" rtl="0" eaLnBrk="1" fontAlgn="base" hangingPunct="1">
        <a:spcBef>
          <a:spcPct val="20000"/>
        </a:spcBef>
        <a:spcAft>
          <a:spcPct val="0"/>
        </a:spcAft>
        <a:buFont typeface="Arial" charset="0"/>
        <a:buChar char="-"/>
        <a:defRPr sz="1700">
          <a:solidFill>
            <a:schemeClr val="tx1"/>
          </a:solidFill>
          <a:latin typeface="+mn-lt"/>
          <a:ea typeface="+mn-ea"/>
        </a:defRPr>
      </a:lvl7pPr>
      <a:lvl8pPr marL="2093631" indent="-154268" algn="l" rtl="0" eaLnBrk="1" fontAlgn="base" hangingPunct="1">
        <a:spcBef>
          <a:spcPct val="20000"/>
        </a:spcBef>
        <a:spcAft>
          <a:spcPct val="0"/>
        </a:spcAft>
        <a:buFont typeface="Arial" charset="0"/>
        <a:buChar char="-"/>
        <a:defRPr sz="1700">
          <a:solidFill>
            <a:schemeClr val="tx1"/>
          </a:solidFill>
          <a:latin typeface="+mn-lt"/>
          <a:ea typeface="+mn-ea"/>
        </a:defRPr>
      </a:lvl8pPr>
      <a:lvl9pPr marL="2490317" indent="-154268" algn="l" rtl="0" eaLnBrk="1" fontAlgn="base" hangingPunct="1">
        <a:spcBef>
          <a:spcPct val="20000"/>
        </a:spcBef>
        <a:spcAft>
          <a:spcPct val="0"/>
        </a:spcAft>
        <a:buFont typeface="Arial" charset="0"/>
        <a:buChar char="-"/>
        <a:defRPr sz="1700">
          <a:solidFill>
            <a:schemeClr val="tx1"/>
          </a:solidFill>
          <a:latin typeface="+mn-lt"/>
          <a:ea typeface="+mn-ea"/>
        </a:defRPr>
      </a:lvl9pPr>
    </p:bodyStyle>
    <p:otherStyle>
      <a:defPPr>
        <a:defRPr lang="en-US"/>
      </a:defPPr>
      <a:lvl1pPr marL="0" algn="l" defTabSz="793376" rtl="0" eaLnBrk="1" latinLnBrk="0" hangingPunct="1">
        <a:defRPr sz="1600" kern="1200">
          <a:solidFill>
            <a:schemeClr val="tx1"/>
          </a:solidFill>
          <a:latin typeface="+mn-lt"/>
          <a:ea typeface="+mn-ea"/>
          <a:cs typeface="+mn-cs"/>
        </a:defRPr>
      </a:lvl1pPr>
      <a:lvl2pPr marL="396688" algn="l" defTabSz="793376" rtl="0" eaLnBrk="1" latinLnBrk="0" hangingPunct="1">
        <a:defRPr sz="1600" kern="1200">
          <a:solidFill>
            <a:schemeClr val="tx1"/>
          </a:solidFill>
          <a:latin typeface="+mn-lt"/>
          <a:ea typeface="+mn-ea"/>
          <a:cs typeface="+mn-cs"/>
        </a:defRPr>
      </a:lvl2pPr>
      <a:lvl3pPr marL="793376" algn="l" defTabSz="793376" rtl="0" eaLnBrk="1" latinLnBrk="0" hangingPunct="1">
        <a:defRPr sz="1600" kern="1200">
          <a:solidFill>
            <a:schemeClr val="tx1"/>
          </a:solidFill>
          <a:latin typeface="+mn-lt"/>
          <a:ea typeface="+mn-ea"/>
          <a:cs typeface="+mn-cs"/>
        </a:defRPr>
      </a:lvl3pPr>
      <a:lvl4pPr marL="1190063" algn="l" defTabSz="793376" rtl="0" eaLnBrk="1" latinLnBrk="0" hangingPunct="1">
        <a:defRPr sz="1600" kern="1200">
          <a:solidFill>
            <a:schemeClr val="tx1"/>
          </a:solidFill>
          <a:latin typeface="+mn-lt"/>
          <a:ea typeface="+mn-ea"/>
          <a:cs typeface="+mn-cs"/>
        </a:defRPr>
      </a:lvl4pPr>
      <a:lvl5pPr marL="1586751" algn="l" defTabSz="793376" rtl="0" eaLnBrk="1" latinLnBrk="0" hangingPunct="1">
        <a:defRPr sz="1600" kern="1200">
          <a:solidFill>
            <a:schemeClr val="tx1"/>
          </a:solidFill>
          <a:latin typeface="+mn-lt"/>
          <a:ea typeface="+mn-ea"/>
          <a:cs typeface="+mn-cs"/>
        </a:defRPr>
      </a:lvl5pPr>
      <a:lvl6pPr marL="1983437" algn="l" defTabSz="793376" rtl="0" eaLnBrk="1" latinLnBrk="0" hangingPunct="1">
        <a:defRPr sz="1600" kern="1200">
          <a:solidFill>
            <a:schemeClr val="tx1"/>
          </a:solidFill>
          <a:latin typeface="+mn-lt"/>
          <a:ea typeface="+mn-ea"/>
          <a:cs typeface="+mn-cs"/>
        </a:defRPr>
      </a:lvl6pPr>
      <a:lvl7pPr marL="2380126" algn="l" defTabSz="793376" rtl="0" eaLnBrk="1" latinLnBrk="0" hangingPunct="1">
        <a:defRPr sz="1600" kern="1200">
          <a:solidFill>
            <a:schemeClr val="tx1"/>
          </a:solidFill>
          <a:latin typeface="+mn-lt"/>
          <a:ea typeface="+mn-ea"/>
          <a:cs typeface="+mn-cs"/>
        </a:defRPr>
      </a:lvl7pPr>
      <a:lvl8pPr marL="2776814" algn="l" defTabSz="793376" rtl="0" eaLnBrk="1" latinLnBrk="0" hangingPunct="1">
        <a:defRPr sz="1600" kern="1200">
          <a:solidFill>
            <a:schemeClr val="tx1"/>
          </a:solidFill>
          <a:latin typeface="+mn-lt"/>
          <a:ea typeface="+mn-ea"/>
          <a:cs typeface="+mn-cs"/>
        </a:defRPr>
      </a:lvl8pPr>
      <a:lvl9pPr marL="3173502" algn="l" defTabSz="79337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jill.obrien@marshmma.com" TargetMode="External"/><Relationship Id="rId5" Type="http://schemas.openxmlformats.org/officeDocument/2006/relationships/image" Target="../media/image43.png"/><Relationship Id="rId4" Type="http://schemas.openxmlformats.org/officeDocument/2006/relationships/hyperlink" Target="https://www.mentalhealthfirstaid.org/wp-content/uploads/2017/04/MENTAL-HEALTH-FIRST-AID-AT-WORK.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1A31-9ABE-4CAC-B6D8-2D7775361F79}"/>
              </a:ext>
            </a:extLst>
          </p:cNvPr>
          <p:cNvSpPr>
            <a:spLocks noGrp="1"/>
          </p:cNvSpPr>
          <p:nvPr>
            <p:ph type="ctrTitle"/>
          </p:nvPr>
        </p:nvSpPr>
        <p:spPr/>
        <p:txBody>
          <a:bodyPr/>
          <a:lstStyle/>
          <a:p>
            <a:r>
              <a:rPr lang="en-US" dirty="0"/>
              <a:t>Creating a Caring Culture for </a:t>
            </a:r>
            <a:r>
              <a:rPr lang="en-US" dirty="0">
                <a:highlight>
                  <a:srgbClr val="FFFF00"/>
                </a:highlight>
              </a:rPr>
              <a:t>ABC Bank</a:t>
            </a:r>
          </a:p>
        </p:txBody>
      </p:sp>
      <p:sp>
        <p:nvSpPr>
          <p:cNvPr id="3" name="Subtitle 2">
            <a:extLst>
              <a:ext uri="{FF2B5EF4-FFF2-40B4-BE49-F238E27FC236}">
                <a16:creationId xmlns:a16="http://schemas.microsoft.com/office/drawing/2014/main" id="{AA168B5C-A560-4072-A1FD-FFD2DC6A4D8D}"/>
              </a:ext>
            </a:extLst>
          </p:cNvPr>
          <p:cNvSpPr>
            <a:spLocks noGrp="1"/>
          </p:cNvSpPr>
          <p:nvPr>
            <p:ph type="subTitle" idx="1"/>
          </p:nvPr>
        </p:nvSpPr>
        <p:spPr/>
        <p:txBody>
          <a:bodyPr/>
          <a:lstStyle/>
          <a:p>
            <a:r>
              <a:rPr lang="en-US" sz="2800" dirty="0"/>
              <a:t>Removing the Stigma of Mental Health</a:t>
            </a:r>
          </a:p>
          <a:p>
            <a:endParaRPr lang="en-US" sz="2400" dirty="0"/>
          </a:p>
          <a:p>
            <a:r>
              <a:rPr lang="en-US" dirty="0"/>
              <a:t>Date</a:t>
            </a:r>
          </a:p>
        </p:txBody>
      </p:sp>
    </p:spTree>
    <p:extLst>
      <p:ext uri="{BB962C8B-B14F-4D97-AF65-F5344CB8AC3E}">
        <p14:creationId xmlns:p14="http://schemas.microsoft.com/office/powerpoint/2010/main" val="344926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2174E3-2D0C-4318-A61D-5EC28915F136}"/>
              </a:ext>
            </a:extLst>
          </p:cNvPr>
          <p:cNvSpPr>
            <a:spLocks noGrp="1"/>
          </p:cNvSpPr>
          <p:nvPr>
            <p:ph type="title"/>
          </p:nvPr>
        </p:nvSpPr>
        <p:spPr/>
        <p:txBody>
          <a:bodyPr/>
          <a:lstStyle/>
          <a:p>
            <a:r>
              <a:rPr lang="en-US" dirty="0"/>
              <a:t>Behavioral/Mental Health Solutions for </a:t>
            </a:r>
            <a:r>
              <a:rPr lang="en-US" dirty="0">
                <a:highlight>
                  <a:srgbClr val="FFFF00"/>
                </a:highlight>
              </a:rPr>
              <a:t>ABC Bank</a:t>
            </a:r>
          </a:p>
        </p:txBody>
      </p:sp>
      <p:sp>
        <p:nvSpPr>
          <p:cNvPr id="6" name="Text Placeholder 5">
            <a:extLst>
              <a:ext uri="{FF2B5EF4-FFF2-40B4-BE49-F238E27FC236}">
                <a16:creationId xmlns:a16="http://schemas.microsoft.com/office/drawing/2014/main" id="{F82A2270-F8F2-43FC-93F4-3E23BC0542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7620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10367"/>
            <a:ext cx="8064500" cy="1099333"/>
          </a:xfrm>
          <a:noFill/>
        </p:spPr>
        <p:txBody>
          <a:bodyPr>
            <a:normAutofit/>
          </a:bodyPr>
          <a:lstStyle/>
          <a:p>
            <a:r>
              <a:rPr lang="en-US" sz="3600" dirty="0">
                <a:ln w="0"/>
                <a:solidFill>
                  <a:schemeClr val="tx2"/>
                </a:solidFill>
                <a:effectLst/>
                <a:latin typeface="Calibri" panose="020F0502020204030204" pitchFamily="34" charset="0"/>
              </a:rPr>
              <a:t>2016 – 2019 Mental Health Utilization for the VBA Population</a:t>
            </a:r>
          </a:p>
        </p:txBody>
      </p:sp>
      <p:sp>
        <p:nvSpPr>
          <p:cNvPr id="4" name="Rectangle 3">
            <a:extLst>
              <a:ext uri="{FF2B5EF4-FFF2-40B4-BE49-F238E27FC236}">
                <a16:creationId xmlns:a16="http://schemas.microsoft.com/office/drawing/2014/main" id="{599834B0-AB3F-43ED-B3E7-35F45670004E}"/>
              </a:ext>
            </a:extLst>
          </p:cNvPr>
          <p:cNvSpPr/>
          <p:nvPr/>
        </p:nvSpPr>
        <p:spPr>
          <a:xfrm>
            <a:off x="266700" y="1762764"/>
            <a:ext cx="8597900" cy="43396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anose="020F0502020204030204" pitchFamily="34" charset="0"/>
                <a:cs typeface="Calibri" panose="020F0502020204030204" pitchFamily="34" charset="0"/>
              </a:rPr>
              <a:t>Population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health management data results based on 13,000 members (employees and dependents):  Behavioral health major cost drivers for medical and prescription drug claims utilization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91FB7D4-1158-4DF6-8961-F73456CCB453}"/>
              </a:ext>
            </a:extLst>
          </p:cNvPr>
          <p:cNvPicPr>
            <a:picLocks noChangeAspect="1"/>
          </p:cNvPicPr>
          <p:nvPr/>
        </p:nvPicPr>
        <p:blipFill>
          <a:blip r:embed="rId3"/>
          <a:stretch>
            <a:fillRect/>
          </a:stretch>
        </p:blipFill>
        <p:spPr>
          <a:xfrm>
            <a:off x="25400" y="3104096"/>
            <a:ext cx="9148159" cy="2834640"/>
          </a:xfrm>
          <a:prstGeom prst="rect">
            <a:avLst/>
          </a:prstGeom>
        </p:spPr>
      </p:pic>
    </p:spTree>
    <p:extLst>
      <p:ext uri="{BB962C8B-B14F-4D97-AF65-F5344CB8AC3E}">
        <p14:creationId xmlns:p14="http://schemas.microsoft.com/office/powerpoint/2010/main" val="195935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7313923" y="4172597"/>
            <a:ext cx="1435223" cy="1777700"/>
          </a:xfrm>
          <a:prstGeom prst="roundRect">
            <a:avLst/>
          </a:prstGeom>
          <a:solidFill>
            <a:schemeClr val="accent3"/>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lvl="0" indent="0" algn="ctr" defTabSz="914377" rtl="0" eaLnBrk="1" fontAlgn="base" latinLnBrk="0" hangingPunct="1">
              <a:lnSpc>
                <a:spcPct val="86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7424A"/>
              </a:solidFill>
              <a:effectLst/>
              <a:uLnTx/>
              <a:uFillTx/>
              <a:latin typeface="Arial" charset="0"/>
              <a:ea typeface="MS PGothic"/>
              <a:cs typeface="+mn-cs"/>
            </a:endParaRPr>
          </a:p>
          <a:p>
            <a:pPr marL="0" marR="0" lvl="0" indent="0" algn="ctr" defTabSz="914377" rtl="0" eaLnBrk="1" fontAlgn="base" latinLnBrk="0" hangingPunct="1">
              <a:lnSpc>
                <a:spcPct val="86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7424A"/>
              </a:solidFill>
              <a:effectLst/>
              <a:uLnTx/>
              <a:uFillTx/>
              <a:latin typeface="Arial" charset="0"/>
              <a:ea typeface="MS PGothic"/>
              <a:cs typeface="+mn-cs"/>
            </a:endParaRPr>
          </a:p>
          <a:p>
            <a:pPr marL="0" marR="0" lvl="0" indent="0" algn="ctr" defTabSz="914377" rtl="0" eaLnBrk="1" fontAlgn="base" latinLnBrk="0" hangingPunct="1">
              <a:lnSpc>
                <a:spcPct val="86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7424A"/>
              </a:solidFill>
              <a:effectLst/>
              <a:uLnTx/>
              <a:uFillTx/>
              <a:latin typeface="Arial" charset="0"/>
              <a:ea typeface="MS PGothic"/>
              <a:cs typeface="+mn-cs"/>
            </a:endParaRPr>
          </a:p>
          <a:p>
            <a:pPr marL="0" marR="0" lvl="0" indent="0" algn="ctr" defTabSz="914377" rtl="0" eaLnBrk="1" fontAlgn="base" latinLnBrk="0" hangingPunct="1">
              <a:lnSpc>
                <a:spcPct val="86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7424A"/>
              </a:solidFill>
              <a:effectLst/>
              <a:uLnTx/>
              <a:uFillTx/>
              <a:latin typeface="Arial" charset="0"/>
              <a:ea typeface="MS PGothic"/>
              <a:cs typeface="+mn-cs"/>
            </a:endParaRPr>
          </a:p>
          <a:p>
            <a:pPr marL="0" marR="0" lvl="0" indent="0" algn="ctr" defTabSz="914377" rtl="0" eaLnBrk="1" fontAlgn="base" latinLnBrk="0" hangingPunct="1">
              <a:lnSpc>
                <a:spcPct val="86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7424A"/>
              </a:solidFill>
              <a:effectLst/>
              <a:uLnTx/>
              <a:uFillTx/>
              <a:latin typeface="Arial" charset="0"/>
              <a:ea typeface="MS PGothic"/>
              <a:cs typeface="+mn-cs"/>
            </a:endParaRPr>
          </a:p>
          <a:p>
            <a:pPr marL="0" marR="0" lvl="0" indent="0" algn="ctr" defTabSz="914377" rtl="0" eaLnBrk="1" fontAlgn="base" latinLnBrk="0" hangingPunct="1">
              <a:lnSpc>
                <a:spcPct val="86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S PGothic"/>
                <a:cs typeface="+mn-cs"/>
              </a:rPr>
              <a:t>Leverage VA grant </a:t>
            </a:r>
          </a:p>
          <a:p>
            <a:pPr marL="0" marR="0" lvl="0" indent="0" algn="ctr" defTabSz="914377" rtl="0" eaLnBrk="1" fontAlgn="base" latinLnBrk="0" hangingPunct="1">
              <a:lnSpc>
                <a:spcPct val="86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S PGothic"/>
                <a:cs typeface="+mn-cs"/>
              </a:rPr>
              <a:t>funding</a:t>
            </a:r>
          </a:p>
          <a:p>
            <a:pPr marL="0" marR="0" lvl="0" indent="0" algn="ctr" defTabSz="914377" rtl="0" eaLnBrk="1" fontAlgn="base" latinLnBrk="0" hangingPunct="1">
              <a:lnSpc>
                <a:spcPct val="86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S PGothic"/>
                <a:cs typeface="+mn-cs"/>
              </a:rPr>
              <a:t>for private training</a:t>
            </a:r>
          </a:p>
        </p:txBody>
      </p:sp>
      <p:sp>
        <p:nvSpPr>
          <p:cNvPr id="2" name="Title 1"/>
          <p:cNvSpPr>
            <a:spLocks noGrp="1"/>
          </p:cNvSpPr>
          <p:nvPr>
            <p:ph type="title"/>
          </p:nvPr>
        </p:nvSpPr>
        <p:spPr>
          <a:xfrm>
            <a:off x="538456" y="612156"/>
            <a:ext cx="8067087" cy="690563"/>
          </a:xfrm>
        </p:spPr>
        <p:txBody>
          <a:bodyPr>
            <a:normAutofit/>
          </a:bodyPr>
          <a:lstStyle/>
          <a:p>
            <a:r>
              <a:rPr lang="en-US" sz="3600" dirty="0"/>
              <a:t>Mental Health First Aid Training Options</a:t>
            </a:r>
          </a:p>
        </p:txBody>
      </p:sp>
      <p:sp>
        <p:nvSpPr>
          <p:cNvPr id="5" name="Rectangle 4"/>
          <p:cNvSpPr/>
          <p:nvPr/>
        </p:nvSpPr>
        <p:spPr bwMode="auto">
          <a:xfrm>
            <a:off x="2466111" y="2249632"/>
            <a:ext cx="3685309" cy="454848"/>
          </a:xfrm>
          <a:prstGeom prst="rect">
            <a:avLst/>
          </a:prstGeom>
          <a:ln>
            <a:noFill/>
            <a:headEnd type="none" w="med" len="med"/>
            <a:tailEnd type="none" w="med" len="med"/>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none" lIns="0" tIns="0" rIns="91440" bIns="45720" numCol="1" rtlCol="0" anchor="ctr" anchorCtr="0" compatLnSpc="1">
            <a:prstTxWarp prst="textNoShape">
              <a:avLst/>
            </a:prstTxWarp>
          </a:bodyPr>
          <a:lstStyle/>
          <a:p>
            <a:pPr marL="0" marR="0" lvl="0" indent="0" algn="ctr" defTabSz="914377" rtl="0" eaLnBrk="1" fontAlgn="base" latinLnBrk="0" hangingPunct="1">
              <a:lnSpc>
                <a:spcPct val="86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Arial" charset="0"/>
                <a:ea typeface="MS PGothic"/>
                <a:cs typeface="+mn-cs"/>
              </a:rPr>
              <a:t>MHFA</a:t>
            </a:r>
            <a:r>
              <a:rPr kumimoji="0" lang="en-US" sz="1800" b="0" i="0" u="none" strike="noStrike" kern="1200" cap="none" spc="0" normalizeH="0" baseline="0" noProof="0" dirty="0">
                <a:ln>
                  <a:noFill/>
                </a:ln>
                <a:solidFill>
                  <a:srgbClr val="FFFFFF"/>
                </a:solidFill>
                <a:effectLst/>
                <a:uLnTx/>
                <a:uFillTx/>
                <a:latin typeface="Arial" charset="0"/>
                <a:ea typeface="MS PGothic"/>
                <a:cs typeface="+mn-cs"/>
              </a:rPr>
              <a:t> Training</a:t>
            </a:r>
          </a:p>
        </p:txBody>
      </p:sp>
      <p:cxnSp>
        <p:nvCxnSpPr>
          <p:cNvPr id="7" name="Straight Connector 6"/>
          <p:cNvCxnSpPr/>
          <p:nvPr/>
        </p:nvCxnSpPr>
        <p:spPr bwMode="auto">
          <a:xfrm>
            <a:off x="4710546" y="2722409"/>
            <a:ext cx="1819047" cy="664729"/>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026" name="Picture 2" descr="Mental Health First Ai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837" y="2722408"/>
            <a:ext cx="666228" cy="11707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bwMode="auto">
          <a:xfrm flipH="1">
            <a:off x="2173089" y="2722409"/>
            <a:ext cx="1595347" cy="70486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030" name="Picture 6" descr="https://www.mentalhealthfirstaid.org/wp-content/uploads/2017/04/MENTAL-HEALTH-FIRST-AID-AT-WORK-2.pn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24" t="1" r="2883" b="73758"/>
          <a:stretch/>
        </p:blipFill>
        <p:spPr bwMode="auto">
          <a:xfrm>
            <a:off x="1446272" y="2704480"/>
            <a:ext cx="726819" cy="118872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374073" y="3974838"/>
            <a:ext cx="1435608" cy="1239983"/>
          </a:xfrm>
          <a:prstGeom prst="round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0" tIns="0" rIns="91440" bIns="45720" numCol="1" rtlCol="0" anchor="ctr" anchorCtr="0" compatLnSpc="1">
            <a:prstTxWarp prst="textNoShape">
              <a:avLst/>
            </a:prstTxWarp>
          </a:bodyPr>
          <a:lstStyle/>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a:cs typeface="+mn-cs"/>
              </a:rPr>
              <a:t>4 </a:t>
            </a:r>
            <a:r>
              <a:rPr kumimoji="0" lang="en-US" sz="1000" b="0" i="0" u="none" strike="noStrike" kern="1200" cap="none" spc="0" normalizeH="0" baseline="0" noProof="0" dirty="0" err="1">
                <a:ln>
                  <a:noFill/>
                </a:ln>
                <a:solidFill>
                  <a:srgbClr val="FFFFFF"/>
                </a:solidFill>
                <a:effectLst/>
                <a:uLnTx/>
                <a:uFillTx/>
                <a:latin typeface="Arial"/>
                <a:ea typeface="MS PGothic"/>
                <a:cs typeface="+mn-cs"/>
              </a:rPr>
              <a:t>hr</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private training provided by </a:t>
            </a:r>
            <a:r>
              <a:rPr kumimoji="0" lang="en-US" sz="1000" b="0" i="0" u="none" strike="noStrike" kern="1200" cap="none" spc="0" normalizeH="0" baseline="0" noProof="0" dirty="0" err="1">
                <a:ln>
                  <a:noFill/>
                </a:ln>
                <a:solidFill>
                  <a:srgbClr val="FFFFFF"/>
                </a:solidFill>
                <a:effectLst/>
                <a:uLnTx/>
                <a:uFillTx/>
                <a:latin typeface="Arial"/>
                <a:ea typeface="MS PGothic"/>
                <a:cs typeface="+mn-cs"/>
              </a:rPr>
              <a:t>MHFA</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 Work national team </a:t>
            </a:r>
          </a:p>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S PGothic"/>
                <a:cs typeface="+mn-cs"/>
              </a:rPr>
              <a:t>Cost</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$4500 for 5-30 participants</a:t>
            </a:r>
          </a:p>
        </p:txBody>
      </p:sp>
      <p:sp>
        <p:nvSpPr>
          <p:cNvPr id="31" name="Rounded Rectangle 30"/>
          <p:cNvSpPr/>
          <p:nvPr/>
        </p:nvSpPr>
        <p:spPr bwMode="auto">
          <a:xfrm>
            <a:off x="1908459" y="3974838"/>
            <a:ext cx="1435608" cy="1239983"/>
          </a:xfrm>
          <a:prstGeom prst="round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0" tIns="0" rIns="91440" bIns="45720" numCol="1" rtlCol="0" anchor="ctr" anchorCtr="0" compatLnSpc="1">
            <a:prstTxWarp prst="textNoShape">
              <a:avLst/>
            </a:prstTxWarp>
          </a:bodyPr>
          <a:lstStyle/>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a:cs typeface="+mn-cs"/>
              </a:rPr>
              <a:t>8 </a:t>
            </a:r>
            <a:r>
              <a:rPr kumimoji="0" lang="en-US" sz="1000" b="0" i="0" u="none" strike="noStrike" kern="1200" cap="none" spc="0" normalizeH="0" baseline="0" noProof="0" dirty="0" err="1">
                <a:ln>
                  <a:noFill/>
                </a:ln>
                <a:solidFill>
                  <a:srgbClr val="FFFFFF"/>
                </a:solidFill>
                <a:effectLst/>
                <a:uLnTx/>
                <a:uFillTx/>
                <a:latin typeface="Arial"/>
                <a:ea typeface="MS PGothic"/>
                <a:cs typeface="+mn-cs"/>
              </a:rPr>
              <a:t>hr</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private training + certification  provided by </a:t>
            </a:r>
            <a:r>
              <a:rPr kumimoji="0" lang="en-US" sz="1000" b="0" i="0" u="none" strike="noStrike" kern="1200" cap="none" spc="0" normalizeH="0" baseline="0" noProof="0" dirty="0" err="1">
                <a:ln>
                  <a:noFill/>
                </a:ln>
                <a:solidFill>
                  <a:srgbClr val="FFFFFF"/>
                </a:solidFill>
                <a:effectLst/>
                <a:uLnTx/>
                <a:uFillTx/>
                <a:latin typeface="Arial"/>
                <a:ea typeface="MS PGothic"/>
                <a:cs typeface="+mn-cs"/>
              </a:rPr>
              <a:t>MHFA</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 Work national team</a:t>
            </a:r>
          </a:p>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S PGothic"/>
                <a:cs typeface="+mn-cs"/>
              </a:rPr>
              <a:t>Cost</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$6000 for 5-30 participants</a:t>
            </a:r>
          </a:p>
        </p:txBody>
      </p:sp>
      <p:sp>
        <p:nvSpPr>
          <p:cNvPr id="33" name="Rounded Rectangle 32"/>
          <p:cNvSpPr/>
          <p:nvPr/>
        </p:nvSpPr>
        <p:spPr bwMode="auto">
          <a:xfrm>
            <a:off x="4308765" y="3974838"/>
            <a:ext cx="1435223" cy="1239983"/>
          </a:xfrm>
          <a:prstGeom prst="round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0" tIns="0" rIns="91440" bIns="45720" numCol="1" rtlCol="0" anchor="ctr" anchorCtr="0" compatLnSpc="1">
            <a:prstTxWarp prst="textNoShape">
              <a:avLst/>
            </a:prstTxWarp>
          </a:bodyPr>
          <a:lstStyle/>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a:cs typeface="+mn-cs"/>
              </a:rPr>
              <a:t>8 </a:t>
            </a:r>
            <a:r>
              <a:rPr kumimoji="0" lang="en-US" sz="1000" b="0" i="0" u="none" strike="noStrike" kern="1200" cap="none" spc="0" normalizeH="0" baseline="0" noProof="0" dirty="0" err="1">
                <a:ln>
                  <a:noFill/>
                </a:ln>
                <a:solidFill>
                  <a:srgbClr val="FFFFFF"/>
                </a:solidFill>
                <a:effectLst/>
                <a:uLnTx/>
                <a:uFillTx/>
                <a:latin typeface="Arial"/>
                <a:ea typeface="MS PGothic"/>
                <a:cs typeface="+mn-cs"/>
              </a:rPr>
              <a:t>hr</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community-based training + certification </a:t>
            </a:r>
          </a:p>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S PGothic"/>
                <a:cs typeface="+mn-cs"/>
              </a:rPr>
              <a:t>Cost</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free-$35 per participant</a:t>
            </a:r>
          </a:p>
        </p:txBody>
      </p:sp>
      <p:sp>
        <p:nvSpPr>
          <p:cNvPr id="34" name="Rounded Rectangle 33"/>
          <p:cNvSpPr/>
          <p:nvPr/>
        </p:nvSpPr>
        <p:spPr bwMode="auto">
          <a:xfrm>
            <a:off x="5811982" y="3974838"/>
            <a:ext cx="1435223" cy="1239983"/>
          </a:xfrm>
          <a:prstGeom prst="roundRect">
            <a:avLst/>
          </a:prstGeom>
          <a:solidFill>
            <a:schemeClr val="accent2"/>
          </a:solidFill>
          <a:ln w="9525" cap="flat" cmpd="sng" algn="ctr">
            <a:solidFill>
              <a:schemeClr val="bg2"/>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91440" bIns="45720" numCol="1" rtlCol="0" anchor="ctr" anchorCtr="0" compatLnSpc="1">
            <a:prstTxWarp prst="textNoShape">
              <a:avLst/>
            </a:prstTxWarp>
          </a:bodyPr>
          <a:lstStyle/>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a:cs typeface="+mn-cs"/>
              </a:rPr>
              <a:t>8 </a:t>
            </a:r>
            <a:r>
              <a:rPr kumimoji="0" lang="en-US" sz="1000" b="0" i="0" u="none" strike="noStrike" kern="1200" cap="none" spc="0" normalizeH="0" baseline="0" noProof="0" dirty="0" err="1">
                <a:ln>
                  <a:noFill/>
                </a:ln>
                <a:solidFill>
                  <a:srgbClr val="FFFFFF"/>
                </a:solidFill>
                <a:effectLst/>
                <a:uLnTx/>
                <a:uFillTx/>
                <a:latin typeface="Arial"/>
                <a:ea typeface="MS PGothic"/>
                <a:cs typeface="+mn-cs"/>
              </a:rPr>
              <a:t>hr</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private training + certification provided by MMA-MN team </a:t>
            </a:r>
          </a:p>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a:cs typeface="+mn-cs"/>
              </a:rPr>
              <a:t>*Cost: $4500 for 5-30 participants</a:t>
            </a:r>
          </a:p>
        </p:txBody>
      </p:sp>
      <p:sp>
        <p:nvSpPr>
          <p:cNvPr id="35" name="Rounded Rectangle 34"/>
          <p:cNvSpPr/>
          <p:nvPr/>
        </p:nvSpPr>
        <p:spPr bwMode="auto">
          <a:xfrm>
            <a:off x="7313923" y="3974838"/>
            <a:ext cx="1435223" cy="1239983"/>
          </a:xfrm>
          <a:prstGeom prst="round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0" tIns="0" rIns="91440" bIns="45720" numCol="1" rtlCol="0" anchor="ctr" anchorCtr="0" compatLnSpc="1">
            <a:prstTxWarp prst="textNoShape">
              <a:avLst/>
            </a:prstTxWarp>
          </a:bodyPr>
          <a:lstStyle/>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a:cs typeface="+mn-cs"/>
              </a:rPr>
              <a:t>8 </a:t>
            </a:r>
            <a:r>
              <a:rPr kumimoji="0" lang="en-US" sz="1000" b="0" i="0" u="none" strike="noStrike" kern="1200" cap="none" spc="0" normalizeH="0" baseline="0" noProof="0" dirty="0" err="1">
                <a:ln>
                  <a:noFill/>
                </a:ln>
                <a:solidFill>
                  <a:srgbClr val="FFFFFF"/>
                </a:solidFill>
                <a:effectLst/>
                <a:uLnTx/>
                <a:uFillTx/>
                <a:latin typeface="Arial"/>
                <a:ea typeface="MS PGothic"/>
                <a:cs typeface="+mn-cs"/>
              </a:rPr>
              <a:t>hr</a:t>
            </a:r>
            <a:r>
              <a:rPr kumimoji="0" lang="en-US" sz="1000" b="0" i="0" u="none" strike="noStrike" kern="1200" cap="none" spc="0" normalizeH="0" baseline="0" noProof="0" dirty="0">
                <a:ln>
                  <a:noFill/>
                </a:ln>
                <a:solidFill>
                  <a:srgbClr val="FFFFFF"/>
                </a:solidFill>
                <a:effectLst/>
                <a:uLnTx/>
                <a:uFillTx/>
                <a:latin typeface="Arial"/>
                <a:ea typeface="MS PGothic"/>
                <a:cs typeface="+mn-cs"/>
              </a:rPr>
              <a:t> private training + certification provided by community-based trainer</a:t>
            </a:r>
          </a:p>
          <a:p>
            <a:pPr marL="0" marR="0" lvl="0" indent="0" algn="ctr" defTabSz="400041" rtl="0" eaLnBrk="1" fontAlgn="base"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S PGothic"/>
                <a:cs typeface="+mn-cs"/>
              </a:rPr>
              <a:t>Cost: negotiated locally</a:t>
            </a:r>
          </a:p>
        </p:txBody>
      </p:sp>
      <p:sp>
        <p:nvSpPr>
          <p:cNvPr id="47" name="TextBox 46"/>
          <p:cNvSpPr txBox="1"/>
          <p:nvPr/>
        </p:nvSpPr>
        <p:spPr bwMode="gray">
          <a:xfrm>
            <a:off x="374073" y="5475839"/>
            <a:ext cx="3962400" cy="25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marL="0" marR="0" lvl="0" indent="0" algn="l" defTabSz="1219170" rtl="0" eaLnBrk="1" fontAlgn="base" latinLnBrk="0" hangingPunct="1">
              <a:lnSpc>
                <a:spcPct val="86000"/>
              </a:lnSpc>
              <a:spcBef>
                <a:spcPct val="0"/>
              </a:spcBef>
              <a:spcAft>
                <a:spcPct val="0"/>
              </a:spcAft>
              <a:buClrTx/>
              <a:buSzTx/>
              <a:buFontTx/>
              <a:buNone/>
              <a:tabLst/>
              <a:defRPr/>
            </a:pPr>
            <a:r>
              <a:rPr kumimoji="0" lang="en-US" sz="1051" b="0" i="0" u="none" strike="noStrike" kern="1200" cap="none" spc="0" normalizeH="0" baseline="0" noProof="0" dirty="0">
                <a:ln>
                  <a:noFill/>
                </a:ln>
                <a:solidFill>
                  <a:srgbClr val="455560"/>
                </a:solidFill>
                <a:effectLst/>
                <a:uLnTx/>
                <a:uFillTx/>
                <a:latin typeface="Arial" charset="0"/>
                <a:ea typeface="MS PGothic"/>
                <a:cs typeface="+mn-cs"/>
              </a:rPr>
              <a:t>*</a:t>
            </a:r>
            <a:r>
              <a:rPr kumimoji="0" lang="en-US" sz="900" b="0" i="0" u="none" strike="noStrike" kern="1200" cap="none" spc="0" normalizeH="0" baseline="0" noProof="0" dirty="0">
                <a:ln>
                  <a:noFill/>
                </a:ln>
                <a:solidFill>
                  <a:srgbClr val="455560"/>
                </a:solidFill>
                <a:effectLst/>
                <a:uLnTx/>
                <a:uFillTx/>
                <a:latin typeface="Arial" charset="0"/>
                <a:ea typeface="MS PGothic"/>
                <a:cs typeface="+mn-cs"/>
              </a:rPr>
              <a:t>Contact Jill O’Brien for more details</a:t>
            </a:r>
          </a:p>
          <a:p>
            <a:pPr marL="0" marR="0" lvl="0" indent="0" algn="l" defTabSz="1219170" rtl="0" eaLnBrk="1" fontAlgn="base" latinLnBrk="0" hangingPunct="1">
              <a:lnSpc>
                <a:spcPct val="86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455560"/>
                </a:solidFill>
                <a:effectLst/>
                <a:uLnTx/>
                <a:uFillTx/>
                <a:latin typeface="Arial" charset="0"/>
                <a:ea typeface="MS PGothic"/>
                <a:cs typeface="+mn-cs"/>
              </a:rPr>
              <a:t>Direct 763-746-8510 or </a:t>
            </a:r>
            <a:r>
              <a:rPr kumimoji="0" lang="en-US" sz="900" b="0" i="0" u="none" strike="noStrike" kern="1200" cap="none" spc="0" normalizeH="0" baseline="0" noProof="0" dirty="0">
                <a:ln>
                  <a:noFill/>
                </a:ln>
                <a:solidFill>
                  <a:srgbClr val="455560"/>
                </a:solidFill>
                <a:effectLst/>
                <a:uLnTx/>
                <a:uFillTx/>
                <a:latin typeface="Arial" charset="0"/>
                <a:ea typeface="MS PGothic"/>
                <a:cs typeface="+mn-cs"/>
                <a:hlinkClick r:id="rId6"/>
              </a:rPr>
              <a:t>jill.obrien@marshmma.com</a:t>
            </a:r>
            <a:endParaRPr kumimoji="0" lang="en-US" sz="900" b="0" i="0" u="none" strike="noStrike" kern="1200" cap="none" spc="0" normalizeH="0" baseline="0" noProof="0" dirty="0">
              <a:ln>
                <a:noFill/>
              </a:ln>
              <a:solidFill>
                <a:srgbClr val="455560"/>
              </a:solidFill>
              <a:effectLst/>
              <a:uLnTx/>
              <a:uFillTx/>
              <a:latin typeface="Arial" charset="0"/>
              <a:ea typeface="MS PGothic"/>
              <a:cs typeface="+mn-cs"/>
            </a:endParaRPr>
          </a:p>
        </p:txBody>
      </p:sp>
      <p:sp>
        <p:nvSpPr>
          <p:cNvPr id="3" name="TextBox 2"/>
          <p:cNvSpPr txBox="1"/>
          <p:nvPr/>
        </p:nvSpPr>
        <p:spPr bwMode="gray">
          <a:xfrm>
            <a:off x="1446272" y="2382944"/>
            <a:ext cx="727250"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b">
            <a:spAutoFit/>
          </a:bodyPr>
          <a:lstStyle/>
          <a:p>
            <a:pPr marL="0" marR="0" lvl="0" indent="0" algn="l" defTabSz="1219170" rtl="0" eaLnBrk="1" fontAlgn="base" latinLnBrk="0" hangingPunct="1">
              <a:lnSpc>
                <a:spcPct val="114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37424A"/>
                </a:solidFill>
                <a:effectLst/>
                <a:uLnTx/>
                <a:uFillTx/>
                <a:latin typeface="Arial" charset="0"/>
                <a:ea typeface="MS PGothic"/>
                <a:cs typeface="+mn-cs"/>
              </a:rPr>
              <a:t>At Work</a:t>
            </a:r>
          </a:p>
        </p:txBody>
      </p:sp>
      <p:sp>
        <p:nvSpPr>
          <p:cNvPr id="6" name="TextBox 5"/>
          <p:cNvSpPr txBox="1"/>
          <p:nvPr/>
        </p:nvSpPr>
        <p:spPr bwMode="gray">
          <a:xfrm>
            <a:off x="6266523" y="2194795"/>
            <a:ext cx="1094852" cy="56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b">
            <a:spAutoFit/>
          </a:bodyPr>
          <a:lstStyle/>
          <a:p>
            <a:pPr marL="0" marR="0" lvl="0" indent="0" algn="ctr" defTabSz="1219170" rtl="0" eaLnBrk="1" fontAlgn="base" latinLnBrk="0" hangingPunct="1">
              <a:lnSpc>
                <a:spcPct val="114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37424A"/>
                </a:solidFill>
                <a:effectLst/>
                <a:uLnTx/>
                <a:uFillTx/>
                <a:latin typeface="Arial" charset="0"/>
                <a:ea typeface="MS PGothic"/>
                <a:cs typeface="+mn-cs"/>
              </a:rPr>
              <a:t>Community </a:t>
            </a:r>
          </a:p>
          <a:p>
            <a:pPr marL="0" marR="0" lvl="0" indent="0" algn="ctr" defTabSz="1219170" rtl="0" eaLnBrk="1" fontAlgn="base" latinLnBrk="0" hangingPunct="1">
              <a:lnSpc>
                <a:spcPct val="114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37424A"/>
                </a:solidFill>
                <a:effectLst/>
                <a:uLnTx/>
                <a:uFillTx/>
                <a:latin typeface="Arial" charset="0"/>
                <a:ea typeface="MS PGothic"/>
                <a:cs typeface="+mn-cs"/>
              </a:rPr>
              <a:t>Based</a:t>
            </a:r>
          </a:p>
        </p:txBody>
      </p:sp>
    </p:spTree>
    <p:extLst>
      <p:ext uri="{BB962C8B-B14F-4D97-AF65-F5344CB8AC3E}">
        <p14:creationId xmlns:p14="http://schemas.microsoft.com/office/powerpoint/2010/main" val="26693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5913" y="1745293"/>
            <a:ext cx="4404242" cy="3988880"/>
          </a:xfrm>
        </p:spPr>
        <p:txBody>
          <a:bodyPr>
            <a:normAutofit/>
          </a:bodyPr>
          <a:lstStyle/>
          <a:p>
            <a:pPr marL="263127" indent="-257175">
              <a:buFont typeface="Wingdings" panose="05000000000000000000" pitchFamily="2" charset="2"/>
              <a:buChar char="§"/>
            </a:pPr>
            <a:r>
              <a:rPr lang="en-US" dirty="0"/>
              <a:t>First Aiders will complete a 2-hour, self-paced class, and then participate in a 4-hour, Instructor-led class using videoconferencing technology.</a:t>
            </a:r>
          </a:p>
          <a:p>
            <a:pPr marL="263127" indent="-257175">
              <a:buFont typeface="Wingdings" panose="05000000000000000000" pitchFamily="2" charset="2"/>
              <a:buChar char="§"/>
            </a:pPr>
            <a:r>
              <a:rPr lang="en-US" dirty="0"/>
              <a:t>The virtual training will be based on new curricula that has been in development for more than a year. It includes expanded content on trauma, addiction and self-care. A second addition of the MHFA Guide will be released at same time.</a:t>
            </a:r>
          </a:p>
          <a:p>
            <a:pPr marL="263127" indent="-257175">
              <a:buFont typeface="Wingdings" panose="05000000000000000000" pitchFamily="2" charset="2"/>
              <a:buChar char="§"/>
            </a:pPr>
            <a:r>
              <a:rPr lang="en-US" dirty="0"/>
              <a:t>Youth MHFA will include new content applicable for adults working with elementary-age children, including content on the impact of social media. The content is gender neutral and culturally relevant.</a:t>
            </a:r>
          </a:p>
          <a:p>
            <a:endParaRPr lang="en-US" dirty="0"/>
          </a:p>
        </p:txBody>
      </p:sp>
      <p:pic>
        <p:nvPicPr>
          <p:cNvPr id="5" name="Picture 4"/>
          <p:cNvPicPr>
            <a:picLocks noChangeAspect="1"/>
          </p:cNvPicPr>
          <p:nvPr/>
        </p:nvPicPr>
        <p:blipFill rotWithShape="1">
          <a:blip r:embed="rId2"/>
          <a:srcRect l="17504" t="21974" r="18262"/>
          <a:stretch/>
        </p:blipFill>
        <p:spPr>
          <a:xfrm>
            <a:off x="359288" y="3515966"/>
            <a:ext cx="3512573" cy="1988820"/>
          </a:xfrm>
          <a:prstGeom prst="rect">
            <a:avLst/>
          </a:prstGeom>
        </p:spPr>
      </p:pic>
      <p:pic>
        <p:nvPicPr>
          <p:cNvPr id="6" name="Picture 5"/>
          <p:cNvPicPr>
            <a:picLocks noChangeAspect="1"/>
          </p:cNvPicPr>
          <p:nvPr/>
        </p:nvPicPr>
        <p:blipFill>
          <a:blip r:embed="rId3"/>
          <a:stretch>
            <a:fillRect/>
          </a:stretch>
        </p:blipFill>
        <p:spPr>
          <a:xfrm>
            <a:off x="1635514" y="1787896"/>
            <a:ext cx="960120" cy="1691374"/>
          </a:xfrm>
          <a:prstGeom prst="rect">
            <a:avLst/>
          </a:prstGeom>
        </p:spPr>
      </p:pic>
      <p:sp>
        <p:nvSpPr>
          <p:cNvPr id="9" name="Title 1">
            <a:extLst>
              <a:ext uri="{FF2B5EF4-FFF2-40B4-BE49-F238E27FC236}">
                <a16:creationId xmlns:a16="http://schemas.microsoft.com/office/drawing/2014/main" id="{1D70E662-0AEF-462F-A9C1-72ADEC9ABF81}"/>
              </a:ext>
            </a:extLst>
          </p:cNvPr>
          <p:cNvSpPr>
            <a:spLocks noGrp="1"/>
          </p:cNvSpPr>
          <p:nvPr>
            <p:ph type="title"/>
          </p:nvPr>
        </p:nvSpPr>
        <p:spPr>
          <a:xfrm>
            <a:off x="538456" y="612156"/>
            <a:ext cx="8067087" cy="511671"/>
          </a:xfrm>
        </p:spPr>
        <p:txBody>
          <a:bodyPr>
            <a:normAutofit/>
          </a:bodyPr>
          <a:lstStyle/>
          <a:p>
            <a:r>
              <a:rPr lang="en-US" sz="3600" dirty="0">
                <a:solidFill>
                  <a:schemeClr val="tx1"/>
                </a:solidFill>
                <a:latin typeface="Calibri" panose="020F0502020204030204" pitchFamily="34" charset="0"/>
                <a:cs typeface="Calibri" panose="020F0502020204030204" pitchFamily="34" charset="0"/>
              </a:rPr>
              <a:t>NEW:  Virtual Mental Health First Aid  </a:t>
            </a:r>
          </a:p>
        </p:txBody>
      </p:sp>
    </p:spTree>
    <p:extLst>
      <p:ext uri="{BB962C8B-B14F-4D97-AF65-F5344CB8AC3E}">
        <p14:creationId xmlns:p14="http://schemas.microsoft.com/office/powerpoint/2010/main" val="93770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8474"/>
            <a:ext cx="9144000" cy="6149527"/>
          </a:xfrm>
        </p:spPr>
        <p:txBody>
          <a:bodyPr/>
          <a:lstStyle/>
          <a:p>
            <a:pPr lvl="1" indent="0">
              <a:buNone/>
            </a:pPr>
            <a:endParaRPr lang="en-US" sz="2667" dirty="0"/>
          </a:p>
          <a:p>
            <a:pPr lvl="1" indent="0">
              <a:buNone/>
            </a:pPr>
            <a:endParaRPr lang="en-US" altLang="en-US" b="1" dirty="0">
              <a:solidFill>
                <a:srgbClr val="002060"/>
              </a:solidFill>
              <a:ea typeface="Times New Roman" panose="02020603050405020304" pitchFamily="18" charset="0"/>
              <a:cs typeface="Calibri" panose="020F0502020204030204" pitchFamily="34" charset="0"/>
            </a:endParaRPr>
          </a:p>
          <a:p>
            <a:pPr lvl="1" indent="0">
              <a:buNone/>
            </a:pPr>
            <a:endParaRPr lang="en-US" dirty="0">
              <a:solidFill>
                <a:srgbClr val="002060"/>
              </a:solidFill>
            </a:endParaRPr>
          </a:p>
        </p:txBody>
      </p:sp>
      <p:sp>
        <p:nvSpPr>
          <p:cNvPr id="5" name="Freeform 4"/>
          <p:cNvSpPr/>
          <p:nvPr/>
        </p:nvSpPr>
        <p:spPr>
          <a:xfrm>
            <a:off x="1219200" y="11805920"/>
            <a:ext cx="7924800" cy="0"/>
          </a:xfrm>
          <a:custGeom>
            <a:avLst/>
            <a:gdLst/>
            <a:ahLst/>
            <a:cxnLst/>
            <a:rect l="l" t="t" r="r" b="b"/>
            <a:pathLst>
              <a:path w="5943600" h="180">
                <a:moveTo>
                  <a:pt x="0" y="0"/>
                </a:moveTo>
                <a:lnTo>
                  <a:pt x="5943600" y="0"/>
                </a:lnTo>
              </a:path>
            </a:pathLst>
          </a:custGeom>
          <a:noFill/>
          <a:ln w="6350" cap="flat" cmpd="sng">
            <a:solidFill>
              <a:srgbClr val="B77832">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S PGothic"/>
              <a:cs typeface="+mn-cs"/>
            </a:endParaRPr>
          </a:p>
        </p:txBody>
      </p:sp>
      <p:sp>
        <p:nvSpPr>
          <p:cNvPr id="6" name="Freeform 5"/>
          <p:cNvSpPr/>
          <p:nvPr/>
        </p:nvSpPr>
        <p:spPr>
          <a:xfrm>
            <a:off x="1219200" y="8084820"/>
            <a:ext cx="7924800" cy="0"/>
          </a:xfrm>
          <a:custGeom>
            <a:avLst/>
            <a:gdLst/>
            <a:ahLst/>
            <a:cxnLst/>
            <a:rect l="l" t="t" r="r" b="b"/>
            <a:pathLst>
              <a:path w="5943600" h="180">
                <a:moveTo>
                  <a:pt x="0" y="0"/>
                </a:moveTo>
                <a:lnTo>
                  <a:pt x="5943600" y="0"/>
                </a:lnTo>
              </a:path>
            </a:pathLst>
          </a:custGeom>
          <a:noFill/>
          <a:ln w="6350" cap="flat" cmpd="sng">
            <a:solidFill>
              <a:srgbClr val="414042">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S PGothic"/>
              <a:cs typeface="+mn-cs"/>
            </a:endParaRPr>
          </a:p>
        </p:txBody>
      </p:sp>
      <p:pic>
        <p:nvPicPr>
          <p:cNvPr id="8" name="Picture 7" descr="https://hbr.org/resources/images/article_assets/2019/10/Oct19_07_5160463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44" y="350982"/>
            <a:ext cx="7148947" cy="3278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015252" y="3218464"/>
            <a:ext cx="7315201"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rial"/>
                <a:ea typeface="MS PGothic"/>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latin typeface="Arial"/>
              <a:ea typeface="MS PGothic"/>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424A"/>
                </a:solidFill>
                <a:effectLst/>
                <a:uLnTx/>
                <a:uFillTx/>
                <a:latin typeface="Arial"/>
                <a:ea typeface="MS PGothic"/>
                <a:cs typeface="+mn-cs"/>
              </a:rPr>
              <a:t>“Mental health awareness has reached an inflection point. The good news is that change is possible and employers can help. It starts with: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7424A"/>
              </a:solidFill>
              <a:effectLst/>
              <a:uLnTx/>
              <a:uFillTx/>
              <a:latin typeface="Arial"/>
              <a:ea typeface="MS PGothic"/>
              <a:cs typeface="+mn-cs"/>
            </a:endParaRPr>
          </a:p>
          <a:p>
            <a:pPr marL="757653" marR="0" lvl="1" indent="-22859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7424A"/>
                </a:solidFill>
                <a:effectLst/>
                <a:uLnTx/>
                <a:uFillTx/>
                <a:latin typeface="Arial"/>
                <a:ea typeface="MS PGothic"/>
                <a:cs typeface="+mn-cs"/>
              </a:rPr>
              <a:t>Acknowledging the equal prevalence of mental health conditions from the C-suite to the front lines</a:t>
            </a:r>
          </a:p>
          <a:p>
            <a:pPr marL="757653" marR="0" lvl="1" indent="-22859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1" u="none" strike="noStrike" kern="1200" cap="none" spc="0" normalizeH="0" baseline="0" noProof="0" dirty="0">
                <a:ln>
                  <a:noFill/>
                </a:ln>
                <a:solidFill>
                  <a:srgbClr val="37424A"/>
                </a:solidFill>
                <a:effectLst/>
                <a:uLnTx/>
                <a:uFillTx/>
                <a:latin typeface="Arial"/>
                <a:ea typeface="MS PGothic"/>
                <a:cs typeface="+mn-cs"/>
              </a:rPr>
              <a:t>Changing organizational culture</a:t>
            </a:r>
            <a:endParaRPr kumimoji="0" lang="en-US" sz="1400" b="0" i="0" u="none" strike="noStrike" kern="1200" cap="none" spc="0" normalizeH="0" baseline="0" noProof="0" dirty="0">
              <a:ln>
                <a:noFill/>
              </a:ln>
              <a:solidFill>
                <a:srgbClr val="37424A"/>
              </a:solidFill>
              <a:effectLst/>
              <a:uLnTx/>
              <a:uFillTx/>
              <a:latin typeface="Arial"/>
              <a:ea typeface="MS PGothic"/>
              <a:cs typeface="+mn-cs"/>
            </a:endParaRPr>
          </a:p>
          <a:p>
            <a:pPr marL="757653" marR="0" lvl="1" indent="-22859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7424A"/>
                </a:solidFill>
                <a:effectLst/>
                <a:uLnTx/>
                <a:uFillTx/>
                <a:latin typeface="Arial"/>
                <a:ea typeface="MS PGothic"/>
                <a:cs typeface="+mn-cs"/>
              </a:rPr>
              <a:t>Introducing proper training and support</a:t>
            </a:r>
          </a:p>
          <a:p>
            <a:pPr marL="757653" marR="0" lvl="1" indent="-22859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1" u="none" strike="noStrike" kern="1200" cap="none" spc="0" normalizeH="0" baseline="0" noProof="0" dirty="0">
                <a:ln>
                  <a:noFill/>
                </a:ln>
                <a:solidFill>
                  <a:srgbClr val="37424A"/>
                </a:solidFill>
                <a:effectLst/>
                <a:uLnTx/>
                <a:uFillTx/>
                <a:latin typeface="Arial"/>
                <a:ea typeface="MS PGothic"/>
                <a:cs typeface="+mn-cs"/>
              </a:rPr>
              <a:t>Addressing mental health as a standalone issue</a:t>
            </a:r>
            <a:r>
              <a:rPr kumimoji="0" lang="en-US" sz="1400" b="0" i="0" u="none" strike="noStrike" kern="1200" cap="none" spc="0" normalizeH="0" baseline="0" noProof="0" dirty="0">
                <a:ln>
                  <a:noFill/>
                </a:ln>
                <a:solidFill>
                  <a:srgbClr val="37424A"/>
                </a:solidFill>
                <a:effectLst/>
                <a:uLnTx/>
                <a:uFillTx/>
                <a:latin typeface="Arial"/>
                <a:ea typeface="MS PGothic"/>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7424A"/>
              </a:solidFill>
              <a:effectLst/>
              <a:uLnTx/>
              <a:uFillTx/>
              <a:latin typeface="Arial"/>
              <a:ea typeface="MS PGothic"/>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424A"/>
                </a:solidFill>
                <a:effectLst/>
                <a:uLnTx/>
                <a:uFillTx/>
                <a:latin typeface="Arial"/>
                <a:ea typeface="MS PGothic"/>
                <a:cs typeface="+mn-cs"/>
              </a:rPr>
              <a:t>CEOs must lead by example as both the priority and culture setters of their companies. That said, every employee has a role to play as well. </a:t>
            </a:r>
            <a:r>
              <a:rPr kumimoji="0" lang="en-US" sz="1400" b="1" i="0" u="none" strike="noStrike" kern="1200" cap="none" spc="0" normalizeH="0" baseline="0" noProof="0" dirty="0">
                <a:ln>
                  <a:noFill/>
                </a:ln>
                <a:solidFill>
                  <a:srgbClr val="37424A"/>
                </a:solidFill>
                <a:effectLst/>
                <a:uLnTx/>
                <a:uFillTx/>
                <a:latin typeface="Arial"/>
                <a:ea typeface="MS PGothic"/>
                <a:cs typeface="+mn-cs"/>
              </a:rPr>
              <a:t>Culture change of any kind requires top-down and bottom-up support. Mental health is no different.”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7424A"/>
              </a:solidFill>
              <a:effectLst/>
              <a:uLnTx/>
              <a:uFillTx/>
              <a:latin typeface="Arial"/>
              <a:ea typeface="MS PGothic"/>
              <a:cs typeface="+mn-cs"/>
            </a:endParaRPr>
          </a:p>
        </p:txBody>
      </p:sp>
      <p:sp>
        <p:nvSpPr>
          <p:cNvPr id="10" name="Rectangle 9"/>
          <p:cNvSpPr/>
          <p:nvPr/>
        </p:nvSpPr>
        <p:spPr>
          <a:xfrm>
            <a:off x="1219200" y="1647436"/>
            <a:ext cx="6907306"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B050"/>
                </a:solidFill>
                <a:effectLst/>
                <a:uLnTx/>
                <a:uFillTx/>
                <a:latin typeface="Arial"/>
                <a:ea typeface="MS PGothic"/>
                <a:cs typeface="+mn-cs"/>
              </a:rPr>
              <a:t>People Want Their Employers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B050"/>
                </a:solidFill>
                <a:effectLst/>
                <a:uLnTx/>
                <a:uFillTx/>
                <a:latin typeface="Arial"/>
                <a:ea typeface="MS PGothic"/>
                <a:cs typeface="+mn-cs"/>
              </a:rPr>
              <a:t>Talk About Mental Health </a:t>
            </a:r>
          </a:p>
        </p:txBody>
      </p:sp>
      <p:sp>
        <p:nvSpPr>
          <p:cNvPr id="11" name="Rectangle 10"/>
          <p:cNvSpPr/>
          <p:nvPr/>
        </p:nvSpPr>
        <p:spPr>
          <a:xfrm>
            <a:off x="3111498" y="2267999"/>
            <a:ext cx="5698901"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7424A"/>
                </a:solidFill>
                <a:effectLst/>
                <a:uLnTx/>
                <a:uFillTx/>
                <a:latin typeface="Arial"/>
                <a:ea typeface="MS PGothic"/>
                <a:cs typeface="+mn-cs"/>
              </a:rPr>
              <a:t> Source Harvard Business Review – November 2019</a:t>
            </a:r>
          </a:p>
        </p:txBody>
      </p:sp>
    </p:spTree>
    <p:extLst>
      <p:ext uri="{BB962C8B-B14F-4D97-AF65-F5344CB8AC3E}">
        <p14:creationId xmlns:p14="http://schemas.microsoft.com/office/powerpoint/2010/main" val="55143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B1D0E32-D31B-F542-91AA-2774499E866C}"/>
              </a:ext>
            </a:extLst>
          </p:cNvPr>
          <p:cNvSpPr>
            <a:spLocks noGrp="1"/>
          </p:cNvSpPr>
          <p:nvPr>
            <p:ph type="title"/>
          </p:nvPr>
        </p:nvSpPr>
        <p:spPr>
          <a:xfrm>
            <a:off x="574675" y="571236"/>
            <a:ext cx="6236041" cy="690563"/>
          </a:xfrm>
        </p:spPr>
        <p:txBody>
          <a:bodyPr>
            <a:normAutofit fontScale="90000"/>
          </a:bodyPr>
          <a:lstStyle/>
          <a:p>
            <a:r>
              <a:rPr lang="en-US" sz="2400" b="1" dirty="0">
                <a:solidFill>
                  <a:srgbClr val="0070C0"/>
                </a:solidFill>
              </a:rPr>
              <a:t>How does it start? </a:t>
            </a:r>
            <a:br>
              <a:rPr lang="en-US" dirty="0"/>
            </a:br>
            <a:r>
              <a:rPr lang="en-US" sz="2400" dirty="0">
                <a:solidFill>
                  <a:srgbClr val="00B0F0"/>
                </a:solidFill>
              </a:rPr>
              <a:t>Build a caring culture </a:t>
            </a:r>
          </a:p>
        </p:txBody>
      </p:sp>
      <p:sp>
        <p:nvSpPr>
          <p:cNvPr id="5" name="Slide Number Placeholder 3">
            <a:extLst>
              <a:ext uri="{FF2B5EF4-FFF2-40B4-BE49-F238E27FC236}">
                <a16:creationId xmlns:a16="http://schemas.microsoft.com/office/drawing/2014/main" id="{2A5A2E27-1085-45F4-8C7F-88D5A8CDD2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405E7D-94DA-49BD-BCA1-24437756CCF6}" type="slidenum">
              <a:rPr kumimoji="0" lang="en-US" altLang="en-US" sz="800" b="0" i="0" u="none" strike="noStrike" kern="1200" cap="none" spc="0" normalizeH="0" baseline="0" noProof="0" smtClean="0">
                <a:ln>
                  <a:noFill/>
                </a:ln>
                <a:solidFill>
                  <a:srgbClr val="37424A"/>
                </a:solidFill>
                <a:effectLst/>
                <a:uLnTx/>
                <a:uFillTx/>
                <a:latin typeface="Arial"/>
                <a:ea typeface="MS PGothic"/>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800" b="0" i="0" u="none" strike="noStrike" kern="1200" cap="none" spc="0" normalizeH="0" baseline="0" noProof="0" dirty="0">
              <a:ln>
                <a:noFill/>
              </a:ln>
              <a:solidFill>
                <a:srgbClr val="37424A"/>
              </a:solidFill>
              <a:effectLst/>
              <a:uLnTx/>
              <a:uFillTx/>
              <a:latin typeface="Arial"/>
              <a:ea typeface="MS PGothic"/>
              <a:cs typeface="+mn-cs"/>
            </a:endParaRPr>
          </a:p>
        </p:txBody>
      </p:sp>
      <p:sp>
        <p:nvSpPr>
          <p:cNvPr id="2" name="Rectangle 1"/>
          <p:cNvSpPr/>
          <p:nvPr/>
        </p:nvSpPr>
        <p:spPr bwMode="auto">
          <a:xfrm>
            <a:off x="7028873" y="6456218"/>
            <a:ext cx="2115127" cy="401782"/>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37424A"/>
              </a:solidFill>
              <a:effectLst/>
              <a:uLnTx/>
              <a:uFillTx/>
              <a:latin typeface="Arial" charset="0"/>
              <a:ea typeface="MS PGothic"/>
              <a:cs typeface="+mn-cs"/>
            </a:endParaRPr>
          </a:p>
        </p:txBody>
      </p:sp>
      <p:graphicFrame>
        <p:nvGraphicFramePr>
          <p:cNvPr id="4" name="Diagram 3"/>
          <p:cNvGraphicFramePr/>
          <p:nvPr/>
        </p:nvGraphicFramePr>
        <p:xfrm>
          <a:off x="574675" y="1385455"/>
          <a:ext cx="8338416" cy="507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65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3476260" y="1660578"/>
            <a:ext cx="3775440" cy="4585266"/>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30963" y="2857880"/>
            <a:ext cx="3143556" cy="495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a:extLst>
              <a:ext uri="{FF2B5EF4-FFF2-40B4-BE49-F238E27FC236}">
                <a16:creationId xmlns:a16="http://schemas.microsoft.com/office/drawing/2014/main" id="{2E8F67E0-08D8-43CE-9AEE-C70C3DB06FAF}"/>
              </a:ext>
            </a:extLst>
          </p:cNvPr>
          <p:cNvSpPr>
            <a:spLocks noGrp="1"/>
          </p:cNvSpPr>
          <p:nvPr>
            <p:ph type="title"/>
          </p:nvPr>
        </p:nvSpPr>
        <p:spPr>
          <a:xfrm>
            <a:off x="538456" y="612156"/>
            <a:ext cx="8067087" cy="511671"/>
          </a:xfrm>
        </p:spPr>
        <p:txBody>
          <a:bodyPr>
            <a:normAutofit/>
          </a:bodyPr>
          <a:lstStyle/>
          <a:p>
            <a:r>
              <a:rPr lang="en-US" sz="3600" dirty="0">
                <a:solidFill>
                  <a:schemeClr val="tx1"/>
                </a:solidFill>
                <a:latin typeface="Calibri" panose="020F0502020204030204" pitchFamily="34" charset="0"/>
                <a:cs typeface="Calibri" panose="020F0502020204030204" pitchFamily="34" charset="0"/>
              </a:rPr>
              <a:t>Remove Stigma of MH:  </a:t>
            </a:r>
            <a:r>
              <a:rPr lang="en-US" sz="3600" i="1" dirty="0">
                <a:solidFill>
                  <a:schemeClr val="tx1"/>
                </a:solidFill>
                <a:latin typeface="Calibri" panose="020F0502020204030204" pitchFamily="34" charset="0"/>
                <a:cs typeface="Calibri" panose="020F0502020204030204" pitchFamily="34" charset="0"/>
              </a:rPr>
              <a:t>ICU Program</a:t>
            </a:r>
          </a:p>
        </p:txBody>
      </p:sp>
    </p:spTree>
    <p:extLst>
      <p:ext uri="{BB962C8B-B14F-4D97-AF65-F5344CB8AC3E}">
        <p14:creationId xmlns:p14="http://schemas.microsoft.com/office/powerpoint/2010/main" val="278956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U Powerpoint Templates_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 name="Group 7"/>
          <p:cNvGrpSpPr/>
          <p:nvPr/>
        </p:nvGrpSpPr>
        <p:grpSpPr>
          <a:xfrm>
            <a:off x="1555940" y="1979452"/>
            <a:ext cx="2642808" cy="1418798"/>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437128"/>
              <a:ext cx="2642808" cy="553998"/>
            </a:xfrm>
            <a:prstGeom prst="rect">
              <a:avLst/>
            </a:prstGeom>
            <a:noFill/>
          </p:spPr>
          <p:txBody>
            <a:bodyPr wrap="square" rtlCol="0">
              <a:spAutoFit/>
            </a:bodyPr>
            <a:lstStyle/>
            <a:p>
              <a:pPr algn="ctr"/>
              <a:r>
                <a:rPr lang="en-US"/>
                <a:t> Your Logo Here</a:t>
              </a:r>
              <a:br>
                <a:rPr lang="en-US"/>
              </a:br>
              <a:r>
                <a:rPr lang="en-US" sz="1200" i="1"/>
                <a:t>(Not to exceed size of orange box)</a:t>
              </a:r>
            </a:p>
          </p:txBody>
        </p:sp>
      </p:grpSp>
      <p:sp>
        <p:nvSpPr>
          <p:cNvPr id="2" name="TextBox 1"/>
          <p:cNvSpPr txBox="1"/>
          <p:nvPr/>
        </p:nvSpPr>
        <p:spPr>
          <a:xfrm>
            <a:off x="1555940" y="4016113"/>
            <a:ext cx="6258076" cy="1323439"/>
          </a:xfrm>
          <a:prstGeom prst="rect">
            <a:avLst/>
          </a:prstGeom>
          <a:noFill/>
        </p:spPr>
        <p:txBody>
          <a:bodyPr wrap="square" rtlCol="0">
            <a:spAutoFit/>
          </a:bodyPr>
          <a:lstStyle/>
          <a:p>
            <a:r>
              <a:rPr lang="en-US" sz="2800" b="1" dirty="0"/>
              <a:t>ICU Program - Leadership Presentation</a:t>
            </a:r>
          </a:p>
          <a:p>
            <a:r>
              <a:rPr lang="en-US" sz="2800" dirty="0"/>
              <a:t>Improving Emotional Health</a:t>
            </a:r>
          </a:p>
          <a:p>
            <a:endParaRPr lang="en-US" sz="2400" dirty="0"/>
          </a:p>
        </p:txBody>
      </p:sp>
    </p:spTree>
    <p:extLst>
      <p:ext uri="{BB962C8B-B14F-4D97-AF65-F5344CB8AC3E}">
        <p14:creationId xmlns:p14="http://schemas.microsoft.com/office/powerpoint/2010/main" val="46618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dirty="0"/>
                <a:t> Your Logo Here</a:t>
              </a:r>
              <a:br>
                <a:rPr lang="en-US" sz="1000" dirty="0"/>
              </a:br>
              <a:r>
                <a:rPr lang="en-US" sz="800" i="1" dirty="0"/>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WHAT IS THE ICU PROGRAM?</a:t>
            </a:r>
          </a:p>
        </p:txBody>
      </p:sp>
      <p:sp>
        <p:nvSpPr>
          <p:cNvPr id="9" name="TextBox 8"/>
          <p:cNvSpPr txBox="1"/>
          <p:nvPr/>
        </p:nvSpPr>
        <p:spPr>
          <a:xfrm>
            <a:off x="457630" y="1387389"/>
            <a:ext cx="8162495" cy="4579715"/>
          </a:xfrm>
          <a:prstGeom prst="rect">
            <a:avLst/>
          </a:prstGeom>
          <a:noFill/>
        </p:spPr>
        <p:txBody>
          <a:bodyPr wrap="square" rtlCol="0">
            <a:spAutoFit/>
          </a:bodyPr>
          <a:lstStyle/>
          <a:p>
            <a:pPr>
              <a:lnSpc>
                <a:spcPct val="90000"/>
              </a:lnSpc>
            </a:pPr>
            <a:r>
              <a:rPr lang="en-US" dirty="0"/>
              <a:t>The ICU Program is an awareness campaign to improve emotional health. </a:t>
            </a:r>
          </a:p>
          <a:p>
            <a:pPr>
              <a:lnSpc>
                <a:spcPct val="90000"/>
              </a:lnSpc>
            </a:pPr>
            <a:endParaRPr lang="en-US" dirty="0"/>
          </a:p>
          <a:p>
            <a:pPr>
              <a:lnSpc>
                <a:spcPct val="90000"/>
              </a:lnSpc>
            </a:pPr>
            <a:r>
              <a:rPr lang="en-US" dirty="0"/>
              <a:t>A five-minute ICU video is used to convey an analogy that just as people with a physical injury or illness may require help through an </a:t>
            </a:r>
            <a:r>
              <a:rPr lang="en-US" b="1" dirty="0">
                <a:solidFill>
                  <a:srgbClr val="3E7599"/>
                </a:solidFill>
              </a:rPr>
              <a:t>I</a:t>
            </a:r>
            <a:r>
              <a:rPr lang="en-US" dirty="0"/>
              <a:t>ntensive </a:t>
            </a:r>
            <a:r>
              <a:rPr lang="en-US" b="1" dirty="0">
                <a:solidFill>
                  <a:srgbClr val="3E7599"/>
                </a:solidFill>
              </a:rPr>
              <a:t>C</a:t>
            </a:r>
            <a:r>
              <a:rPr lang="en-US" dirty="0"/>
              <a:t>are </a:t>
            </a:r>
            <a:r>
              <a:rPr lang="en-US" b="1" dirty="0">
                <a:solidFill>
                  <a:srgbClr val="3E7599"/>
                </a:solidFill>
              </a:rPr>
              <a:t>U</a:t>
            </a:r>
            <a:r>
              <a:rPr lang="en-US" dirty="0"/>
              <a:t>nit, so people in distress or with a psychological/emotional injury or illness may require help from one another through the three steps of </a:t>
            </a:r>
            <a:r>
              <a:rPr lang="en-US" b="1" dirty="0">
                <a:solidFill>
                  <a:srgbClr val="3E7599"/>
                </a:solidFill>
              </a:rPr>
              <a:t>I</a:t>
            </a:r>
            <a:r>
              <a:rPr lang="en-US" dirty="0"/>
              <a:t>dentify, </a:t>
            </a:r>
            <a:r>
              <a:rPr lang="en-US" b="1" dirty="0">
                <a:solidFill>
                  <a:srgbClr val="3E7599"/>
                </a:solidFill>
              </a:rPr>
              <a:t>C</a:t>
            </a:r>
            <a:r>
              <a:rPr lang="en-US" dirty="0"/>
              <a:t>onnect, and </a:t>
            </a:r>
            <a:r>
              <a:rPr lang="en-US" b="1" dirty="0">
                <a:solidFill>
                  <a:srgbClr val="3E7599"/>
                </a:solidFill>
              </a:rPr>
              <a:t>U</a:t>
            </a:r>
            <a:r>
              <a:rPr lang="en-US" dirty="0"/>
              <a:t>nderstand. </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gn="ctr">
              <a:lnSpc>
                <a:spcPct val="90000"/>
              </a:lnSpc>
            </a:pPr>
            <a:endParaRPr lang="en-US" b="1" dirty="0">
              <a:solidFill>
                <a:srgbClr val="F4364C"/>
              </a:solidFill>
            </a:endParaRPr>
          </a:p>
          <a:p>
            <a:pPr algn="ctr">
              <a:lnSpc>
                <a:spcPct val="90000"/>
              </a:lnSpc>
            </a:pPr>
            <a:endParaRPr lang="en-US" b="1" dirty="0">
              <a:solidFill>
                <a:srgbClr val="F4364C"/>
              </a:solidFill>
            </a:endParaRPr>
          </a:p>
          <a:p>
            <a:pPr algn="ctr">
              <a:lnSpc>
                <a:spcPct val="90000"/>
              </a:lnSpc>
            </a:pPr>
            <a:endParaRPr lang="en-US" b="1" dirty="0">
              <a:solidFill>
                <a:srgbClr val="F4364C"/>
              </a:solidFill>
            </a:endParaRPr>
          </a:p>
          <a:p>
            <a:pPr algn="ctr">
              <a:lnSpc>
                <a:spcPct val="90000"/>
              </a:lnSpc>
            </a:pPr>
            <a:endParaRPr lang="en-US" b="1" dirty="0">
              <a:solidFill>
                <a:srgbClr val="F4364C"/>
              </a:solidFill>
            </a:endParaRPr>
          </a:p>
          <a:p>
            <a:pPr algn="ctr">
              <a:lnSpc>
                <a:spcPct val="90000"/>
              </a:lnSpc>
            </a:pPr>
            <a:endParaRPr lang="en-US" b="1" dirty="0">
              <a:solidFill>
                <a:srgbClr val="F4364C"/>
              </a:solidFill>
            </a:endParaRPr>
          </a:p>
          <a:p>
            <a:pPr algn="ctr">
              <a:lnSpc>
                <a:spcPct val="90000"/>
              </a:lnSpc>
            </a:pPr>
            <a:r>
              <a:rPr lang="en-US" b="1" dirty="0">
                <a:solidFill>
                  <a:srgbClr val="3E7599"/>
                </a:solidFill>
              </a:rPr>
              <a:t>ICU thus becomes “I See You.” </a:t>
            </a:r>
          </a:p>
          <a:p>
            <a:pPr>
              <a:lnSpc>
                <a:spcPct val="90000"/>
              </a:lnSpc>
            </a:pPr>
            <a:endParaRPr lang="en-US" dirty="0"/>
          </a:p>
          <a:p>
            <a:pPr>
              <a:lnSpc>
                <a:spcPct val="90000"/>
              </a:lnSpc>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51590892"/>
              </p:ext>
            </p:extLst>
          </p:nvPr>
        </p:nvGraphicFramePr>
        <p:xfrm>
          <a:off x="457200" y="3332075"/>
          <a:ext cx="8001000" cy="1483360"/>
        </p:xfrm>
        <a:graphic>
          <a:graphicData uri="http://schemas.openxmlformats.org/drawingml/2006/table">
            <a:tbl>
              <a:tblPr firstRow="1" bandRow="1">
                <a:tableStyleId>{D7AC3CCA-C797-4891-BE02-D94E43425B78}</a:tableStyleId>
              </a:tblPr>
              <a:tblGrid>
                <a:gridCol w="2209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pPr marL="0" marR="0" algn="ctr">
                        <a:lnSpc>
                          <a:spcPct val="115000"/>
                        </a:lnSpc>
                        <a:spcBef>
                          <a:spcPts val="0"/>
                        </a:spcBef>
                        <a:spcAft>
                          <a:spcPts val="0"/>
                        </a:spcAft>
                      </a:pPr>
                      <a:r>
                        <a:rPr lang="en-US" sz="1800" dirty="0">
                          <a:solidFill>
                            <a:schemeClr val="bg1"/>
                          </a:solidFill>
                          <a:effectLst/>
                        </a:rPr>
                        <a:t>Physical Health</a:t>
                      </a:r>
                      <a:endParaRPr lang="en-US" sz="1800" dirty="0">
                        <a:solidFill>
                          <a:schemeClr val="bg1"/>
                        </a:solidFill>
                        <a:effectLst/>
                        <a:latin typeface="Calibri"/>
                        <a:ea typeface="Calibri"/>
                        <a:cs typeface="Times New Roman"/>
                      </a:endParaRPr>
                    </a:p>
                  </a:txBody>
                  <a:tcPr marL="68580" marR="68580" marT="0" marB="0">
                    <a:solidFill>
                      <a:srgbClr val="3E7599"/>
                    </a:solidFill>
                  </a:tcPr>
                </a:tc>
                <a:tc>
                  <a:txBody>
                    <a:bodyPr/>
                    <a:lstStyle/>
                    <a:p>
                      <a:pPr marL="0" marR="0" algn="ctr">
                        <a:lnSpc>
                          <a:spcPct val="115000"/>
                        </a:lnSpc>
                        <a:spcBef>
                          <a:spcPts val="0"/>
                        </a:spcBef>
                        <a:spcAft>
                          <a:spcPts val="0"/>
                        </a:spcAft>
                      </a:pPr>
                      <a:r>
                        <a:rPr lang="en-US" sz="1800" dirty="0">
                          <a:solidFill>
                            <a:schemeClr val="bg1"/>
                          </a:solidFill>
                          <a:effectLst/>
                        </a:rPr>
                        <a:t>“I See You”</a:t>
                      </a:r>
                      <a:endParaRPr lang="en-US" sz="1800" dirty="0">
                        <a:solidFill>
                          <a:schemeClr val="bg1"/>
                        </a:solidFill>
                        <a:effectLst/>
                        <a:latin typeface="Calibri"/>
                        <a:ea typeface="Calibri"/>
                        <a:cs typeface="Times New Roman"/>
                      </a:endParaRPr>
                    </a:p>
                  </a:txBody>
                  <a:tcPr marL="68580" marR="68580" marT="0" marB="0">
                    <a:solidFill>
                      <a:srgbClr val="3E7599"/>
                    </a:solidFill>
                  </a:tcPr>
                </a:tc>
                <a:tc>
                  <a:txBody>
                    <a:bodyPr/>
                    <a:lstStyle/>
                    <a:p>
                      <a:pPr marL="0" marR="0" algn="ctr">
                        <a:lnSpc>
                          <a:spcPct val="115000"/>
                        </a:lnSpc>
                        <a:spcBef>
                          <a:spcPts val="0"/>
                        </a:spcBef>
                        <a:spcAft>
                          <a:spcPts val="0"/>
                        </a:spcAft>
                      </a:pPr>
                      <a:r>
                        <a:rPr lang="en-US" sz="1800" dirty="0">
                          <a:solidFill>
                            <a:schemeClr val="bg1"/>
                          </a:solidFill>
                          <a:effectLst/>
                        </a:rPr>
                        <a:t>ICU Steps to Improve</a:t>
                      </a:r>
                      <a:r>
                        <a:rPr lang="en-US" sz="1800" baseline="0" dirty="0">
                          <a:solidFill>
                            <a:schemeClr val="bg1"/>
                          </a:solidFill>
                          <a:effectLst/>
                        </a:rPr>
                        <a:t> Emotional </a:t>
                      </a:r>
                      <a:r>
                        <a:rPr lang="en-US" sz="1800" dirty="0">
                          <a:solidFill>
                            <a:schemeClr val="bg1"/>
                          </a:solidFill>
                          <a:effectLst/>
                        </a:rPr>
                        <a:t>Health</a:t>
                      </a:r>
                      <a:endParaRPr lang="en-US" sz="1800" dirty="0">
                        <a:solidFill>
                          <a:schemeClr val="bg1"/>
                        </a:solidFill>
                        <a:effectLst/>
                        <a:latin typeface="Calibri"/>
                        <a:ea typeface="Calibri"/>
                        <a:cs typeface="Times New Roman"/>
                      </a:endParaRPr>
                    </a:p>
                  </a:txBody>
                  <a:tcPr marL="68580" marR="68580" marT="0" marB="0">
                    <a:solidFill>
                      <a:srgbClr val="3E7599"/>
                    </a:solidFill>
                  </a:tcP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1800" b="1" dirty="0">
                          <a:solidFill>
                            <a:srgbClr val="3E7599"/>
                          </a:solidFill>
                          <a:effectLst/>
                        </a:rPr>
                        <a:t>I</a:t>
                      </a:r>
                      <a:r>
                        <a:rPr lang="en-US" sz="1800" dirty="0">
                          <a:effectLst/>
                        </a:rPr>
                        <a:t>ntensive</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3E7599"/>
                          </a:solidFill>
                          <a:effectLst/>
                        </a:rPr>
                        <a:t>I</a:t>
                      </a:r>
                      <a:endParaRPr lang="en-US" sz="1800" b="1" dirty="0">
                        <a:solidFill>
                          <a:srgbClr val="3E7599"/>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3E7599"/>
                          </a:solidFill>
                          <a:effectLst/>
                        </a:rPr>
                        <a:t>Identify</a:t>
                      </a:r>
                      <a:r>
                        <a:rPr lang="en-US" sz="1800" dirty="0">
                          <a:effectLst/>
                        </a:rPr>
                        <a:t> the signs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1800" b="1" dirty="0">
                          <a:solidFill>
                            <a:srgbClr val="3E7599"/>
                          </a:solidFill>
                          <a:effectLst/>
                        </a:rPr>
                        <a:t>C</a:t>
                      </a:r>
                      <a:r>
                        <a:rPr lang="en-US" sz="1800" dirty="0">
                          <a:effectLst/>
                        </a:rPr>
                        <a:t>are</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3E7599"/>
                          </a:solidFill>
                          <a:effectLst/>
                        </a:rPr>
                        <a:t>C</a:t>
                      </a:r>
                      <a:endParaRPr lang="en-US" sz="1800" b="1" dirty="0">
                        <a:solidFill>
                          <a:srgbClr val="3E7599"/>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3E7599"/>
                          </a:solidFill>
                          <a:effectLst/>
                        </a:rPr>
                        <a:t>Connect</a:t>
                      </a:r>
                      <a:r>
                        <a:rPr lang="en-US" sz="1800" dirty="0">
                          <a:effectLst/>
                        </a:rPr>
                        <a:t> with the person</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1800" b="1" dirty="0">
                          <a:solidFill>
                            <a:srgbClr val="3E7599"/>
                          </a:solidFill>
                          <a:effectLst/>
                        </a:rPr>
                        <a:t>U</a:t>
                      </a:r>
                      <a:r>
                        <a:rPr lang="en-US" sz="1800" dirty="0">
                          <a:effectLst/>
                        </a:rPr>
                        <a:t>nit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3E7599"/>
                          </a:solidFill>
                          <a:effectLst/>
                        </a:rPr>
                        <a:t>U</a:t>
                      </a:r>
                      <a:endParaRPr lang="en-US" sz="1800" b="1" dirty="0">
                        <a:solidFill>
                          <a:srgbClr val="3E7599"/>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3E7599"/>
                          </a:solidFill>
                          <a:effectLst/>
                        </a:rPr>
                        <a:t>Understand</a:t>
                      </a:r>
                      <a:r>
                        <a:rPr lang="en-US" sz="1800" dirty="0">
                          <a:effectLst/>
                        </a:rPr>
                        <a:t> the way forward together</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677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a:t> Your Logo Here</a:t>
              </a:r>
              <a:br>
                <a:rPr lang="en-US" sz="1000"/>
              </a:br>
              <a:r>
                <a:rPr lang="en-US" sz="800" i="1"/>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WHAT IS THE ICU PROGRAM?</a:t>
            </a:r>
          </a:p>
        </p:txBody>
      </p:sp>
      <p:sp>
        <p:nvSpPr>
          <p:cNvPr id="9" name="TextBox 8"/>
          <p:cNvSpPr txBox="1"/>
          <p:nvPr/>
        </p:nvSpPr>
        <p:spPr>
          <a:xfrm>
            <a:off x="457630" y="1387389"/>
            <a:ext cx="8162495" cy="2585323"/>
          </a:xfrm>
          <a:prstGeom prst="rect">
            <a:avLst/>
          </a:prstGeom>
          <a:noFill/>
        </p:spPr>
        <p:txBody>
          <a:bodyPr wrap="square" rtlCol="0">
            <a:spAutoFit/>
          </a:bodyPr>
          <a:lstStyle/>
          <a:p>
            <a:pPr>
              <a:lnSpc>
                <a:spcPct val="90000"/>
              </a:lnSpc>
            </a:pPr>
            <a:r>
              <a:rPr lang="en-US" dirty="0"/>
              <a:t>The ICU concept was developed in 2011 at DuPont by European and U.S. members of their Integrated Health Services (Employee Assistance Program and Occupational Medicine) team in support of two of their core values: Respect for People and Safety and Health.</a:t>
            </a:r>
          </a:p>
          <a:p>
            <a:pPr>
              <a:lnSpc>
                <a:spcPct val="90000"/>
              </a:lnSpc>
            </a:pPr>
            <a:endParaRPr lang="en-US" dirty="0"/>
          </a:p>
          <a:p>
            <a:pPr>
              <a:lnSpc>
                <a:spcPct val="90000"/>
              </a:lnSpc>
            </a:pPr>
            <a:r>
              <a:rPr lang="en-US" dirty="0"/>
              <a:t>The ICU video has been delivered to DuPont’s 70,000 employees worldwide to support an emotionally safe workplace. </a:t>
            </a:r>
          </a:p>
          <a:p>
            <a:pPr>
              <a:lnSpc>
                <a:spcPct val="90000"/>
              </a:lnSpc>
            </a:pPr>
            <a:endParaRPr lang="en-US" dirty="0"/>
          </a:p>
          <a:p>
            <a:pPr>
              <a:lnSpc>
                <a:spcPct val="90000"/>
              </a:lnSpc>
            </a:pPr>
            <a:r>
              <a:rPr lang="en-US" dirty="0"/>
              <a:t>DuPont generously donated the ICU concept to the Partnership for Workplace Mental Health to create a universal version that we can adopt.</a:t>
            </a:r>
          </a:p>
        </p:txBody>
      </p:sp>
    </p:spTree>
    <p:extLst>
      <p:ext uri="{BB962C8B-B14F-4D97-AF65-F5344CB8AC3E}">
        <p14:creationId xmlns:p14="http://schemas.microsoft.com/office/powerpoint/2010/main" val="184677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2174E3-2D0C-4318-A61D-5EC28915F136}"/>
              </a:ext>
            </a:extLst>
          </p:cNvPr>
          <p:cNvSpPr>
            <a:spLocks noGrp="1"/>
          </p:cNvSpPr>
          <p:nvPr>
            <p:ph type="title"/>
          </p:nvPr>
        </p:nvSpPr>
        <p:spPr/>
        <p:txBody>
          <a:bodyPr/>
          <a:lstStyle/>
          <a:p>
            <a:r>
              <a:rPr lang="en-US" dirty="0"/>
              <a:t>Behavioral/Mental Health Statistical Data</a:t>
            </a:r>
          </a:p>
        </p:txBody>
      </p:sp>
      <p:sp>
        <p:nvSpPr>
          <p:cNvPr id="6" name="Text Placeholder 5">
            <a:extLst>
              <a:ext uri="{FF2B5EF4-FFF2-40B4-BE49-F238E27FC236}">
                <a16:creationId xmlns:a16="http://schemas.microsoft.com/office/drawing/2014/main" id="{F82A2270-F8F2-43FC-93F4-3E23BC054210}"/>
              </a:ext>
            </a:extLst>
          </p:cNvPr>
          <p:cNvSpPr>
            <a:spLocks noGrp="1"/>
          </p:cNvSpPr>
          <p:nvPr>
            <p:ph type="body" idx="1"/>
          </p:nvPr>
        </p:nvSpPr>
        <p:spPr/>
        <p:txBody>
          <a:bodyPr>
            <a:normAutofit/>
          </a:bodyPr>
          <a:lstStyle/>
          <a:p>
            <a:r>
              <a:rPr lang="en-US" sz="2800" dirty="0"/>
              <a:t>Before COVID-19</a:t>
            </a:r>
          </a:p>
        </p:txBody>
      </p:sp>
    </p:spTree>
    <p:extLst>
      <p:ext uri="{BB962C8B-B14F-4D97-AF65-F5344CB8AC3E}">
        <p14:creationId xmlns:p14="http://schemas.microsoft.com/office/powerpoint/2010/main" val="3332436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U Powerpoint Templates_Bo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a:t> Your Logo Here</a:t>
              </a:r>
              <a:br>
                <a:rPr lang="en-US" sz="1000"/>
              </a:br>
              <a:r>
                <a:rPr lang="en-US" sz="800" i="1"/>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BUSINESS CASE FOR THE ICU PROGRAM</a:t>
            </a:r>
          </a:p>
        </p:txBody>
      </p:sp>
      <p:sp>
        <p:nvSpPr>
          <p:cNvPr id="9" name="TextBox 8"/>
          <p:cNvSpPr txBox="1"/>
          <p:nvPr/>
        </p:nvSpPr>
        <p:spPr>
          <a:xfrm>
            <a:off x="457630" y="1387389"/>
            <a:ext cx="8162495" cy="2757037"/>
          </a:xfrm>
          <a:prstGeom prst="rect">
            <a:avLst/>
          </a:prstGeom>
          <a:noFill/>
        </p:spPr>
        <p:txBody>
          <a:bodyPr wrap="square" rtlCol="0">
            <a:spAutoFit/>
          </a:bodyPr>
          <a:lstStyle/>
          <a:p>
            <a:pPr>
              <a:lnSpc>
                <a:spcPct val="80000"/>
              </a:lnSpc>
            </a:pPr>
            <a:r>
              <a:rPr lang="en-US" dirty="0"/>
              <a:t>Emotional distress affects business through the connection between mental and emotional health and productivity.</a:t>
            </a:r>
          </a:p>
          <a:p>
            <a:pPr>
              <a:lnSpc>
                <a:spcPct val="80000"/>
              </a:lnSpc>
            </a:pPr>
            <a:endParaRPr lang="en-US" dirty="0"/>
          </a:p>
          <a:p>
            <a:pPr>
              <a:lnSpc>
                <a:spcPct val="80000"/>
              </a:lnSpc>
            </a:pPr>
            <a:r>
              <a:rPr lang="en-US" dirty="0"/>
              <a:t>Emotional distress does not mean a mental illness exists, but distress can still negatively affect performance; left unaddressed, performance can worsen.</a:t>
            </a:r>
          </a:p>
          <a:p>
            <a:pPr>
              <a:lnSpc>
                <a:spcPct val="80000"/>
              </a:lnSpc>
            </a:pPr>
            <a:endParaRPr lang="en-US" dirty="0"/>
          </a:p>
          <a:p>
            <a:pPr>
              <a:lnSpc>
                <a:spcPct val="80000"/>
              </a:lnSpc>
            </a:pPr>
            <a:r>
              <a:rPr lang="en-US" dirty="0"/>
              <a:t>Excessive demands resulting in stress may contribute to difficulty managing emotions, focusing attention, making decisions, and thinking clearly or objectively.</a:t>
            </a:r>
            <a:r>
              <a:rPr lang="en-US" baseline="30000" dirty="0"/>
              <a:t>1</a:t>
            </a:r>
          </a:p>
          <a:p>
            <a:pPr>
              <a:lnSpc>
                <a:spcPct val="80000"/>
              </a:lnSpc>
            </a:pPr>
            <a:endParaRPr lang="en-US" dirty="0"/>
          </a:p>
          <a:p>
            <a:pPr>
              <a:lnSpc>
                <a:spcPct val="80000"/>
              </a:lnSpc>
            </a:pPr>
            <a:r>
              <a:rPr lang="en-US" dirty="0"/>
              <a:t>Reduced distress can lead to enhanced resilience, strengths in employee satisfaction, recruitment and retention, absence reduction, work engagement, productivity, and financial performance.</a:t>
            </a:r>
            <a:r>
              <a:rPr lang="en-US" baseline="30000" dirty="0"/>
              <a:t>2</a:t>
            </a:r>
          </a:p>
        </p:txBody>
      </p:sp>
    </p:spTree>
    <p:extLst>
      <p:ext uri="{BB962C8B-B14F-4D97-AF65-F5344CB8AC3E}">
        <p14:creationId xmlns:p14="http://schemas.microsoft.com/office/powerpoint/2010/main" val="184677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a:t> Your Logo Here</a:t>
              </a:r>
              <a:br>
                <a:rPr lang="en-US" sz="1000"/>
              </a:br>
              <a:r>
                <a:rPr lang="en-US" sz="800" i="1"/>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BUSINESS CASE FOR THE ICU PROGRAM</a:t>
            </a:r>
          </a:p>
        </p:txBody>
      </p:sp>
      <p:sp>
        <p:nvSpPr>
          <p:cNvPr id="9" name="TextBox 8"/>
          <p:cNvSpPr txBox="1"/>
          <p:nvPr/>
        </p:nvSpPr>
        <p:spPr>
          <a:xfrm>
            <a:off x="457630" y="1387389"/>
            <a:ext cx="8162495" cy="2502223"/>
          </a:xfrm>
          <a:prstGeom prst="rect">
            <a:avLst/>
          </a:prstGeom>
          <a:noFill/>
        </p:spPr>
        <p:txBody>
          <a:bodyPr wrap="square" rtlCol="0">
            <a:spAutoFit/>
          </a:bodyPr>
          <a:lstStyle/>
          <a:p>
            <a:pPr>
              <a:lnSpc>
                <a:spcPct val="90000"/>
              </a:lnSpc>
            </a:pPr>
            <a:r>
              <a:rPr lang="en-US" dirty="0"/>
              <a:t>A total of 25% of the adults in the United States experience mental illness in a given year.</a:t>
            </a:r>
            <a:r>
              <a:rPr lang="en-US" baseline="30000" dirty="0"/>
              <a:t>3</a:t>
            </a:r>
          </a:p>
          <a:p>
            <a:pPr>
              <a:lnSpc>
                <a:spcPct val="90000"/>
              </a:lnSpc>
            </a:pPr>
            <a:endParaRPr lang="en-US" baseline="30000" dirty="0"/>
          </a:p>
          <a:p>
            <a:pPr>
              <a:lnSpc>
                <a:spcPct val="90000"/>
              </a:lnSpc>
            </a:pPr>
            <a:r>
              <a:rPr lang="en-US" dirty="0"/>
              <a:t>Mental illnesses cause more days of work loss and impairment than physical ailments such as arthritis, asthma, back pain, diabetes, hypertension, and heart disease.</a:t>
            </a:r>
            <a:r>
              <a:rPr lang="en-US" baseline="30000" dirty="0"/>
              <a:t>4</a:t>
            </a:r>
            <a:endParaRPr lang="en-US" dirty="0"/>
          </a:p>
          <a:p>
            <a:pPr>
              <a:lnSpc>
                <a:spcPct val="90000"/>
              </a:lnSpc>
            </a:pPr>
            <a:endParaRPr lang="en-US" dirty="0"/>
          </a:p>
          <a:p>
            <a:pPr>
              <a:lnSpc>
                <a:spcPct val="90000"/>
              </a:lnSpc>
            </a:pPr>
            <a:r>
              <a:rPr lang="en-US" dirty="0"/>
              <a:t>Mental illness short-term disability claims are growing by 10% annually.</a:t>
            </a:r>
            <a:r>
              <a:rPr lang="en-US" baseline="30000" dirty="0"/>
              <a:t>5</a:t>
            </a:r>
            <a:endParaRPr lang="en-US" dirty="0"/>
          </a:p>
          <a:p>
            <a:pPr>
              <a:lnSpc>
                <a:spcPct val="90000"/>
              </a:lnSpc>
            </a:pPr>
            <a:endParaRPr lang="en-US" dirty="0"/>
          </a:p>
          <a:p>
            <a:pPr>
              <a:lnSpc>
                <a:spcPct val="90000"/>
              </a:lnSpc>
            </a:pPr>
            <a:r>
              <a:rPr lang="en-US" dirty="0"/>
              <a:t>Discrimination charges against employers show the greatest increase in nonvisible disabilities such as anxiety, bipolar disorder, manic depression, PTSD, and depression.</a:t>
            </a:r>
            <a:r>
              <a:rPr lang="en-US" baseline="30000" dirty="0"/>
              <a:t>6</a:t>
            </a:r>
          </a:p>
        </p:txBody>
      </p:sp>
    </p:spTree>
    <p:extLst>
      <p:ext uri="{BB962C8B-B14F-4D97-AF65-F5344CB8AC3E}">
        <p14:creationId xmlns:p14="http://schemas.microsoft.com/office/powerpoint/2010/main" val="184677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a:t> Your Logo Here</a:t>
              </a:r>
              <a:br>
                <a:rPr lang="en-US" sz="1000"/>
              </a:br>
              <a:r>
                <a:rPr lang="en-US" sz="800" i="1"/>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BUSINESS CASE FOR THE ICU PROGRAM</a:t>
            </a:r>
          </a:p>
        </p:txBody>
      </p:sp>
      <p:sp>
        <p:nvSpPr>
          <p:cNvPr id="9" name="TextBox 8"/>
          <p:cNvSpPr txBox="1"/>
          <p:nvPr/>
        </p:nvSpPr>
        <p:spPr>
          <a:xfrm>
            <a:off x="457630" y="1387389"/>
            <a:ext cx="8162495" cy="590931"/>
          </a:xfrm>
          <a:prstGeom prst="rect">
            <a:avLst/>
          </a:prstGeom>
          <a:noFill/>
        </p:spPr>
        <p:txBody>
          <a:bodyPr wrap="square" rtlCol="0">
            <a:spAutoFit/>
          </a:bodyPr>
          <a:lstStyle/>
          <a:p>
            <a:pPr>
              <a:lnSpc>
                <a:spcPct val="90000"/>
              </a:lnSpc>
            </a:pPr>
            <a:r>
              <a:rPr lang="en-US" dirty="0"/>
              <a:t>What untreated—or poorly treated—emotional distress or mental illness can look like in work performance and productivity.</a:t>
            </a:r>
          </a:p>
        </p:txBody>
      </p:sp>
      <p:graphicFrame>
        <p:nvGraphicFramePr>
          <p:cNvPr id="10" name="Group 33"/>
          <p:cNvGraphicFramePr>
            <a:graphicFrameLocks noGrp="1"/>
          </p:cNvGraphicFramePr>
          <p:nvPr>
            <p:extLst>
              <p:ext uri="{D42A27DB-BD31-4B8C-83A1-F6EECF244321}">
                <p14:modId xmlns:p14="http://schemas.microsoft.com/office/powerpoint/2010/main" val="2182111943"/>
              </p:ext>
            </p:extLst>
          </p:nvPr>
        </p:nvGraphicFramePr>
        <p:xfrm>
          <a:off x="473396" y="2267716"/>
          <a:ext cx="8153400" cy="3343275"/>
        </p:xfrm>
        <a:graphic>
          <a:graphicData uri="http://schemas.openxmlformats.org/drawingml/2006/table">
            <a:tbl>
              <a:tblPr/>
              <a:tblGrid>
                <a:gridCol w="27432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itchFamily="34" charset="0"/>
                          <a:cs typeface="Arial" charset="0"/>
                        </a:rPr>
                        <a:t>Symptoms of distress</a:t>
                      </a:r>
                    </a:p>
                  </a:txBody>
                  <a:tcPr horzOverflow="overflow">
                    <a:lnL>
                      <a:noFill/>
                    </a:lnL>
                    <a:lnR>
                      <a:noFill/>
                    </a:lnR>
                    <a:lnT>
                      <a:noFill/>
                    </a:lnT>
                    <a:lnB>
                      <a:noFill/>
                    </a:lnB>
                    <a:lnTlToBr>
                      <a:noFill/>
                    </a:lnTlToBr>
                    <a:lnBlToTr>
                      <a:noFill/>
                    </a:lnBlToTr>
                    <a:solidFill>
                      <a:srgbClr val="3E75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itchFamily="34" charset="0"/>
                          <a:cs typeface="Arial" charset="0"/>
                        </a:rPr>
                        <a:t>=</a:t>
                      </a:r>
                    </a:p>
                  </a:txBody>
                  <a:tcPr horzOverflow="overflow">
                    <a:lnL>
                      <a:noFill/>
                    </a:lnL>
                    <a:lnR>
                      <a:noFill/>
                    </a:lnR>
                    <a:lnT>
                      <a:noFill/>
                    </a:lnT>
                    <a:lnB>
                      <a:noFill/>
                    </a:lnB>
                    <a:lnTlToBr>
                      <a:noFill/>
                    </a:lnTlToBr>
                    <a:lnBlToTr>
                      <a:noFill/>
                    </a:lnBlToTr>
                    <a:solidFill>
                      <a:srgbClr val="3E75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itchFamily="34" charset="0"/>
                          <a:cs typeface="Arial" charset="0"/>
                        </a:rPr>
                        <a:t>Signs that affect work productivity</a:t>
                      </a:r>
                    </a:p>
                  </a:txBody>
                  <a:tcPr horzOverflow="overflow">
                    <a:lnL>
                      <a:noFill/>
                    </a:lnL>
                    <a:lnR>
                      <a:noFill/>
                    </a:lnR>
                    <a:lnT>
                      <a:noFill/>
                    </a:lnT>
                    <a:lnB>
                      <a:noFill/>
                    </a:lnB>
                    <a:lnTlToBr>
                      <a:noFill/>
                    </a:lnTlToBr>
                    <a:lnBlToTr>
                      <a:noFill/>
                    </a:lnBlToTr>
                    <a:solidFill>
                      <a:srgbClr val="3E7599"/>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Sleep problems</a:t>
                      </a:r>
                      <a:endParaRPr kumimoji="0" lang="en-US" sz="1800" b="0" i="0" u="none" strike="noStrike" cap="none" normalizeH="0" baseline="0" dirty="0">
                        <a:ln>
                          <a:noFill/>
                        </a:ln>
                        <a:solidFill>
                          <a:srgbClr val="000000"/>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t>
                      </a:r>
                      <a:endParaRPr kumimoji="0" lang="en-US" sz="1800" b="0" i="0" u="none" strike="noStrike" cap="none" normalizeH="0" baseline="0" dirty="0">
                        <a:ln>
                          <a:noFill/>
                        </a:ln>
                        <a:solidFill>
                          <a:srgbClr val="000000"/>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Lower quality work, lateness to work</a:t>
                      </a:r>
                    </a:p>
                  </a:txBody>
                  <a:tcPr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Lack of concentration</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Procrastination, more accidents on the job</a:t>
                      </a:r>
                    </a:p>
                  </a:txBody>
                  <a:tcP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Slowed thoughts</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Indecision or trouble making decisions</a:t>
                      </a:r>
                    </a:p>
                  </a:txBody>
                  <a:tcPr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Aches and pains</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Trips to the doctor, increased healthcare costs</a:t>
                      </a:r>
                    </a:p>
                  </a:txBody>
                  <a:tcP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Forgetfulness</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Poor quality work</a:t>
                      </a:r>
                    </a:p>
                  </a:txBody>
                  <a:tcPr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Self-medication</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Missed deadlines, absenteeism</a:t>
                      </a:r>
                    </a:p>
                  </a:txBody>
                  <a:tcP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Irritability or tearfulness</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t>
                      </a:r>
                    </a:p>
                  </a:txBody>
                  <a:tcPr horzOverflow="overflow">
                    <a:lnL>
                      <a:noFill/>
                    </a:lnL>
                    <a:lnR>
                      <a:noFill/>
                    </a:lnR>
                    <a:lnT>
                      <a:noFill/>
                    </a:lnT>
                    <a:lnB>
                      <a:noFill/>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Poor relationships with coworkers, boss, or clients</a:t>
                      </a:r>
                    </a:p>
                  </a:txBody>
                  <a:tcPr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Low motivation or morale</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Presenteeism</a:t>
                      </a:r>
                    </a:p>
                  </a:txBody>
                  <a:tcP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8309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a:t> Your Logo Here</a:t>
              </a:r>
              <a:br>
                <a:rPr lang="en-US" sz="1000"/>
              </a:br>
              <a:r>
                <a:rPr lang="en-US" sz="800" i="1"/>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BUSINESS CASE FOR THE ICU PROGRAM</a:t>
            </a:r>
          </a:p>
        </p:txBody>
      </p:sp>
      <p:sp>
        <p:nvSpPr>
          <p:cNvPr id="9" name="TextBox 8"/>
          <p:cNvSpPr txBox="1"/>
          <p:nvPr/>
        </p:nvSpPr>
        <p:spPr>
          <a:xfrm>
            <a:off x="457630" y="1387389"/>
            <a:ext cx="8162495" cy="3222421"/>
          </a:xfrm>
          <a:prstGeom prst="rect">
            <a:avLst/>
          </a:prstGeom>
          <a:noFill/>
        </p:spPr>
        <p:txBody>
          <a:bodyPr wrap="square" rtlCol="0">
            <a:spAutoFit/>
          </a:bodyPr>
          <a:lstStyle/>
          <a:p>
            <a:r>
              <a:rPr lang="en-US" dirty="0"/>
              <a:t>Why don’t people speak up when they see others in distress?</a:t>
            </a:r>
          </a:p>
          <a:p>
            <a:endParaRPr lang="en-US" dirty="0"/>
          </a:p>
          <a:p>
            <a:pPr marL="342900" indent="-342900">
              <a:buFont typeface="Arial" pitchFamily="34" charset="0"/>
              <a:buChar char="•"/>
            </a:pPr>
            <a:r>
              <a:rPr lang="en-US" dirty="0"/>
              <a:t>Fear of invading privacy </a:t>
            </a:r>
          </a:p>
          <a:p>
            <a:pPr marL="342900" indent="-342900">
              <a:buFont typeface="Arial" pitchFamily="34" charset="0"/>
              <a:buChar char="•"/>
            </a:pPr>
            <a:r>
              <a:rPr lang="en-US" dirty="0"/>
              <a:t>A perception that it is not allowed or not businesslike to reach out</a:t>
            </a:r>
          </a:p>
          <a:p>
            <a:pPr marL="342900" indent="-342900">
              <a:buFont typeface="Arial" pitchFamily="34" charset="0"/>
              <a:buChar char="•"/>
            </a:pPr>
            <a:r>
              <a:rPr lang="en-US" dirty="0"/>
              <a:t>A lack of comfort and not knowing how</a:t>
            </a:r>
          </a:p>
          <a:p>
            <a:pPr>
              <a:lnSpc>
                <a:spcPct val="90000"/>
              </a:lnSpc>
            </a:pPr>
            <a:endParaRPr lang="en-US" dirty="0"/>
          </a:p>
          <a:p>
            <a:pPr>
              <a:lnSpc>
                <a:spcPct val="90000"/>
              </a:lnSpc>
            </a:pPr>
            <a:r>
              <a:rPr lang="en-US" dirty="0"/>
              <a:t>Why don’t people seek help on their own?</a:t>
            </a:r>
          </a:p>
          <a:p>
            <a:pPr>
              <a:lnSpc>
                <a:spcPct val="90000"/>
              </a:lnSpc>
            </a:pPr>
            <a:endParaRPr lang="en-US" dirty="0"/>
          </a:p>
          <a:p>
            <a:pPr marL="342900" indent="-342900">
              <a:lnSpc>
                <a:spcPct val="90000"/>
              </a:lnSpc>
              <a:buFont typeface="Arial" pitchFamily="34" charset="0"/>
              <a:buChar char="•"/>
            </a:pPr>
            <a:r>
              <a:rPr lang="en-US" dirty="0"/>
              <a:t>They don’t want to admit that they are unwell.</a:t>
            </a:r>
          </a:p>
          <a:p>
            <a:pPr marL="342900" indent="-342900">
              <a:lnSpc>
                <a:spcPct val="90000"/>
              </a:lnSpc>
              <a:buFont typeface="Arial" pitchFamily="34" charset="0"/>
              <a:buChar char="•"/>
            </a:pPr>
            <a:r>
              <a:rPr lang="en-US" dirty="0"/>
              <a:t>They are afraid that it will adversely affect their work status.</a:t>
            </a:r>
          </a:p>
          <a:p>
            <a:pPr marL="342900" indent="-342900">
              <a:lnSpc>
                <a:spcPct val="90000"/>
              </a:lnSpc>
              <a:buFont typeface="Arial" pitchFamily="34" charset="0"/>
              <a:buChar char="•"/>
            </a:pPr>
            <a:r>
              <a:rPr lang="en-US" dirty="0"/>
              <a:t>They are embarrassed due to stigma about emotional distress and mental illness.</a:t>
            </a:r>
          </a:p>
          <a:p>
            <a:pPr marL="342900" indent="-342900">
              <a:lnSpc>
                <a:spcPct val="90000"/>
              </a:lnSpc>
              <a:buFont typeface="Arial" pitchFamily="34" charset="0"/>
              <a:buChar char="•"/>
            </a:pPr>
            <a:r>
              <a:rPr lang="en-US" dirty="0"/>
              <a:t>They feel alone.</a:t>
            </a:r>
          </a:p>
        </p:txBody>
      </p:sp>
    </p:spTree>
    <p:extLst>
      <p:ext uri="{BB962C8B-B14F-4D97-AF65-F5344CB8AC3E}">
        <p14:creationId xmlns:p14="http://schemas.microsoft.com/office/powerpoint/2010/main" val="177239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U Powerpoint Templates_Bo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a:t> Your Logo Here</a:t>
              </a:r>
              <a:br>
                <a:rPr lang="en-US" sz="1000"/>
              </a:br>
              <a:r>
                <a:rPr lang="en-US" sz="800" i="1"/>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EMBRACE THE ICU CONCEPT</a:t>
            </a:r>
          </a:p>
        </p:txBody>
      </p:sp>
      <p:sp>
        <p:nvSpPr>
          <p:cNvPr id="9" name="TextBox 8"/>
          <p:cNvSpPr txBox="1"/>
          <p:nvPr/>
        </p:nvSpPr>
        <p:spPr>
          <a:xfrm>
            <a:off x="457630" y="1387389"/>
            <a:ext cx="8162495" cy="3000821"/>
          </a:xfrm>
          <a:prstGeom prst="rect">
            <a:avLst/>
          </a:prstGeom>
          <a:noFill/>
        </p:spPr>
        <p:txBody>
          <a:bodyPr wrap="square" rtlCol="0">
            <a:spAutoFit/>
          </a:bodyPr>
          <a:lstStyle/>
          <a:p>
            <a:pPr>
              <a:lnSpc>
                <a:spcPct val="90000"/>
              </a:lnSpc>
            </a:pPr>
            <a:r>
              <a:rPr lang="en-US" dirty="0"/>
              <a:t>We have programs and resources that can help employees; the challenge is getting people to access them. </a:t>
            </a:r>
          </a:p>
          <a:p>
            <a:pPr>
              <a:lnSpc>
                <a:spcPct val="90000"/>
              </a:lnSpc>
            </a:pPr>
            <a:endParaRPr lang="en-US" dirty="0"/>
          </a:p>
          <a:p>
            <a:pPr>
              <a:lnSpc>
                <a:spcPct val="90000"/>
              </a:lnSpc>
            </a:pPr>
            <a:r>
              <a:rPr lang="en-US" dirty="0"/>
              <a:t>The ICU Program will help us promote our resources and encourage people to use them. </a:t>
            </a:r>
          </a:p>
          <a:p>
            <a:pPr>
              <a:lnSpc>
                <a:spcPct val="90000"/>
              </a:lnSpc>
            </a:pPr>
            <a:endParaRPr lang="en-US" dirty="0"/>
          </a:p>
          <a:p>
            <a:pPr>
              <a:lnSpc>
                <a:spcPct val="90000"/>
              </a:lnSpc>
            </a:pPr>
            <a:r>
              <a:rPr lang="en-US" dirty="0"/>
              <a:t>We can make our workplace a supportive community by allowing employees to reduce distress by simply talking with someone.</a:t>
            </a:r>
            <a:r>
              <a:rPr lang="en-US" baseline="30000" dirty="0"/>
              <a:t>7</a:t>
            </a:r>
          </a:p>
          <a:p>
            <a:pPr>
              <a:lnSpc>
                <a:spcPct val="90000"/>
              </a:lnSpc>
            </a:pPr>
            <a:endParaRPr lang="en-US" dirty="0"/>
          </a:p>
          <a:p>
            <a:pPr>
              <a:lnSpc>
                <a:spcPct val="80000"/>
              </a:lnSpc>
            </a:pPr>
            <a:r>
              <a:rPr lang="en-US" dirty="0"/>
              <a:t>We can implement an internal awareness program quickly with resources we already provide.</a:t>
            </a:r>
          </a:p>
          <a:p>
            <a:pPr>
              <a:lnSpc>
                <a:spcPct val="80000"/>
              </a:lnSpc>
            </a:pPr>
            <a:endParaRPr lang="en-US" dirty="0"/>
          </a:p>
        </p:txBody>
      </p:sp>
    </p:spTree>
    <p:extLst>
      <p:ext uri="{BB962C8B-B14F-4D97-AF65-F5344CB8AC3E}">
        <p14:creationId xmlns:p14="http://schemas.microsoft.com/office/powerpoint/2010/main" val="302247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a:t> Your Logo Here</a:t>
              </a:r>
              <a:br>
                <a:rPr lang="en-US" sz="1000"/>
              </a:br>
              <a:r>
                <a:rPr lang="en-US" sz="800" i="1"/>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EMBRACE THE ICU CONCEPT</a:t>
            </a:r>
          </a:p>
        </p:txBody>
      </p:sp>
      <p:sp>
        <p:nvSpPr>
          <p:cNvPr id="9" name="TextBox 8"/>
          <p:cNvSpPr txBox="1"/>
          <p:nvPr/>
        </p:nvSpPr>
        <p:spPr>
          <a:xfrm>
            <a:off x="457630" y="1387389"/>
            <a:ext cx="8162495" cy="2585323"/>
          </a:xfrm>
          <a:prstGeom prst="rect">
            <a:avLst/>
          </a:prstGeom>
          <a:noFill/>
        </p:spPr>
        <p:txBody>
          <a:bodyPr wrap="square" rtlCol="0">
            <a:spAutoFit/>
          </a:bodyPr>
          <a:lstStyle/>
          <a:p>
            <a:pPr>
              <a:lnSpc>
                <a:spcPct val="90000"/>
              </a:lnSpc>
            </a:pPr>
            <a:r>
              <a:rPr lang="en-US" dirty="0"/>
              <a:t>Through the ICU Program, we can create an environment where we equip our employees to recognize the signs of distress and refer each other to the resources already available.</a:t>
            </a:r>
          </a:p>
          <a:p>
            <a:pPr>
              <a:lnSpc>
                <a:spcPct val="90000"/>
              </a:lnSpc>
            </a:pPr>
            <a:endParaRPr lang="en-US" dirty="0"/>
          </a:p>
          <a:p>
            <a:pPr marL="342900" indent="-342900">
              <a:lnSpc>
                <a:spcPct val="90000"/>
              </a:lnSpc>
              <a:buFont typeface="Arial" pitchFamily="34" charset="0"/>
              <a:buChar char="•"/>
            </a:pPr>
            <a:r>
              <a:rPr lang="en-US" dirty="0"/>
              <a:t>Our employee assistance program</a:t>
            </a:r>
          </a:p>
          <a:p>
            <a:pPr marL="342900" indent="-342900">
              <a:lnSpc>
                <a:spcPct val="90000"/>
              </a:lnSpc>
              <a:buFont typeface="Arial" pitchFamily="34" charset="0"/>
              <a:buChar char="•"/>
            </a:pPr>
            <a:r>
              <a:rPr lang="en-US" dirty="0"/>
              <a:t>Our mental health and substance use disorder benefits</a:t>
            </a:r>
          </a:p>
          <a:p>
            <a:pPr>
              <a:lnSpc>
                <a:spcPct val="90000"/>
              </a:lnSpc>
            </a:pPr>
            <a:endParaRPr lang="en-US" dirty="0"/>
          </a:p>
          <a:p>
            <a:pPr>
              <a:lnSpc>
                <a:spcPct val="90000"/>
              </a:lnSpc>
            </a:pPr>
            <a:r>
              <a:rPr lang="en-US" dirty="0"/>
              <a:t>Interventions can help. The majority (65–80%) of those suffering from emotional distress or mental illnesses will get better with proper treatment—a </a:t>
            </a:r>
            <a:r>
              <a:rPr lang="en-US" dirty="0">
                <a:solidFill>
                  <a:srgbClr val="000000"/>
                </a:solidFill>
              </a:rPr>
              <a:t>success rate that exceeds many </a:t>
            </a:r>
            <a:r>
              <a:rPr lang="en-US" dirty="0" err="1">
                <a:solidFill>
                  <a:srgbClr val="000000"/>
                </a:solidFill>
              </a:rPr>
              <a:t>nonpsychiatric</a:t>
            </a:r>
            <a:r>
              <a:rPr lang="en-US" dirty="0">
                <a:solidFill>
                  <a:srgbClr val="000000"/>
                </a:solidFill>
              </a:rPr>
              <a:t> illnesses.</a:t>
            </a:r>
            <a:r>
              <a:rPr lang="en-US" baseline="30000" dirty="0">
                <a:solidFill>
                  <a:srgbClr val="000000"/>
                </a:solidFill>
              </a:rPr>
              <a:t>8</a:t>
            </a:r>
            <a:endParaRPr lang="en-US" baseline="30000" dirty="0"/>
          </a:p>
        </p:txBody>
      </p:sp>
    </p:spTree>
    <p:extLst>
      <p:ext uri="{BB962C8B-B14F-4D97-AF65-F5344CB8AC3E}">
        <p14:creationId xmlns:p14="http://schemas.microsoft.com/office/powerpoint/2010/main" val="399190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73994" y="320571"/>
            <a:ext cx="1022655" cy="549015"/>
            <a:chOff x="1555940" y="1979452"/>
            <a:chExt cx="2642808" cy="1418798"/>
          </a:xfrm>
        </p:grpSpPr>
        <p:sp>
          <p:nvSpPr>
            <p:cNvPr id="6" name="Rectangle 5"/>
            <p:cNvSpPr/>
            <p:nvPr/>
          </p:nvSpPr>
          <p:spPr>
            <a:xfrm>
              <a:off x="1555940" y="1979452"/>
              <a:ext cx="2642808" cy="1418798"/>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55940" y="2052729"/>
              <a:ext cx="2642808" cy="1272601"/>
            </a:xfrm>
            <a:prstGeom prst="rect">
              <a:avLst/>
            </a:prstGeom>
            <a:noFill/>
          </p:spPr>
          <p:txBody>
            <a:bodyPr wrap="square" rtlCol="0">
              <a:spAutoFit/>
            </a:bodyPr>
            <a:lstStyle/>
            <a:p>
              <a:pPr algn="ctr"/>
              <a:r>
                <a:rPr lang="en-US" sz="1000"/>
                <a:t> Your Logo Here</a:t>
              </a:r>
              <a:br>
                <a:rPr lang="en-US" sz="1000"/>
              </a:br>
              <a:r>
                <a:rPr lang="en-US" sz="800" i="1"/>
                <a:t>(Not to exceed size of orange box)</a:t>
              </a:r>
            </a:p>
          </p:txBody>
        </p:sp>
      </p:grpSp>
      <p:sp>
        <p:nvSpPr>
          <p:cNvPr id="8" name="TextBox 7"/>
          <p:cNvSpPr txBox="1"/>
          <p:nvPr/>
        </p:nvSpPr>
        <p:spPr>
          <a:xfrm>
            <a:off x="457630" y="506362"/>
            <a:ext cx="6258076" cy="369332"/>
          </a:xfrm>
          <a:prstGeom prst="rect">
            <a:avLst/>
          </a:prstGeom>
          <a:noFill/>
        </p:spPr>
        <p:txBody>
          <a:bodyPr wrap="square" rtlCol="0">
            <a:spAutoFit/>
          </a:bodyPr>
          <a:lstStyle/>
          <a:p>
            <a:r>
              <a:rPr lang="en-US" dirty="0"/>
              <a:t>EXPECTED OUTCOMES</a:t>
            </a:r>
          </a:p>
        </p:txBody>
      </p:sp>
      <p:sp>
        <p:nvSpPr>
          <p:cNvPr id="9" name="TextBox 8"/>
          <p:cNvSpPr txBox="1"/>
          <p:nvPr/>
        </p:nvSpPr>
        <p:spPr>
          <a:xfrm>
            <a:off x="457630" y="1387389"/>
            <a:ext cx="8162495" cy="1809726"/>
          </a:xfrm>
          <a:prstGeom prst="rect">
            <a:avLst/>
          </a:prstGeom>
          <a:noFill/>
        </p:spPr>
        <p:txBody>
          <a:bodyPr wrap="square" rtlCol="0">
            <a:spAutoFit/>
          </a:bodyPr>
          <a:lstStyle/>
          <a:p>
            <a:pPr>
              <a:lnSpc>
                <a:spcPct val="90000"/>
              </a:lnSpc>
            </a:pPr>
            <a:r>
              <a:rPr lang="en-US" dirty="0"/>
              <a:t>Through the ICU Program and improving emotional health, we will:</a:t>
            </a:r>
          </a:p>
          <a:p>
            <a:pPr>
              <a:lnSpc>
                <a:spcPct val="90000"/>
              </a:lnSpc>
            </a:pPr>
            <a:endParaRPr lang="en-US" dirty="0"/>
          </a:p>
          <a:p>
            <a:pPr marL="342900" indent="-342900">
              <a:lnSpc>
                <a:spcPct val="90000"/>
              </a:lnSpc>
              <a:buFont typeface="Arial" pitchFamily="34" charset="0"/>
              <a:buChar char="•"/>
            </a:pPr>
            <a:r>
              <a:rPr lang="en-US" dirty="0"/>
              <a:t>Foster an emotionally safe environment</a:t>
            </a:r>
          </a:p>
          <a:p>
            <a:pPr marL="342900" indent="-342900">
              <a:lnSpc>
                <a:spcPct val="90000"/>
              </a:lnSpc>
              <a:buFont typeface="Arial" pitchFamily="34" charset="0"/>
              <a:buChar char="•"/>
            </a:pPr>
            <a:r>
              <a:rPr lang="en-US" dirty="0"/>
              <a:t>Create awareness of the programs we provide for employees</a:t>
            </a:r>
          </a:p>
          <a:p>
            <a:pPr marL="342900" indent="-342900">
              <a:lnSpc>
                <a:spcPct val="90000"/>
              </a:lnSpc>
              <a:buFont typeface="Arial" pitchFamily="34" charset="0"/>
              <a:buChar char="•"/>
            </a:pPr>
            <a:r>
              <a:rPr lang="en-US" dirty="0"/>
              <a:t>Encourage people to reach out for help—early</a:t>
            </a:r>
          </a:p>
          <a:p>
            <a:pPr marL="342900" indent="-342900">
              <a:lnSpc>
                <a:spcPct val="90000"/>
              </a:lnSpc>
              <a:buFont typeface="Arial" pitchFamily="34" charset="0"/>
              <a:buChar char="•"/>
            </a:pPr>
            <a:r>
              <a:rPr lang="en-US" dirty="0"/>
              <a:t>Encourage colleagues to connect and support one another</a:t>
            </a:r>
          </a:p>
          <a:p>
            <a:pPr>
              <a:lnSpc>
                <a:spcPct val="80000"/>
              </a:lnSpc>
            </a:pPr>
            <a:endParaRPr lang="en-US" dirty="0"/>
          </a:p>
        </p:txBody>
      </p:sp>
    </p:spTree>
    <p:extLst>
      <p:ext uri="{BB962C8B-B14F-4D97-AF65-F5344CB8AC3E}">
        <p14:creationId xmlns:p14="http://schemas.microsoft.com/office/powerpoint/2010/main" val="60090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518401"/>
            <a:ext cx="6872799" cy="690563"/>
          </a:xfrm>
        </p:spPr>
        <p:txBody>
          <a:bodyPr/>
          <a:lstStyle/>
          <a:p>
            <a:r>
              <a:rPr lang="en-US" dirty="0">
                <a:solidFill>
                  <a:schemeClr val="tx1"/>
                </a:solidFill>
                <a:latin typeface="Calibri" panose="020F0502020204030204" pitchFamily="34" charset="0"/>
                <a:cs typeface="Calibri" panose="020F0502020204030204" pitchFamily="34" charset="0"/>
              </a:rPr>
              <a:t>Mental Health Trends</a:t>
            </a:r>
          </a:p>
        </p:txBody>
      </p:sp>
      <p:sp>
        <p:nvSpPr>
          <p:cNvPr id="3" name="Content Placeholder 2"/>
          <p:cNvSpPr>
            <a:spLocks noGrp="1"/>
          </p:cNvSpPr>
          <p:nvPr>
            <p:ph idx="1"/>
          </p:nvPr>
        </p:nvSpPr>
        <p:spPr>
          <a:xfrm>
            <a:off x="574336" y="1457558"/>
            <a:ext cx="6236041" cy="4643621"/>
          </a:xfrm>
        </p:spPr>
        <p:txBody>
          <a:bodyPr>
            <a:normAutofit/>
          </a:bodyPr>
          <a:lstStyle/>
          <a:p>
            <a:pPr marL="350735" indent="-342800">
              <a:buFont typeface="Arial" panose="020B0604020202020204" pitchFamily="34" charset="0"/>
              <a:buChar char="•"/>
            </a:pPr>
            <a:r>
              <a:rPr lang="en-US" sz="2000" b="1" dirty="0">
                <a:solidFill>
                  <a:schemeClr val="accent2"/>
                </a:solidFill>
                <a:latin typeface="Calibri" panose="020F0502020204030204" pitchFamily="34" charset="0"/>
                <a:cs typeface="Calibri" panose="020F0502020204030204" pitchFamily="34" charset="0"/>
              </a:rPr>
              <a:t>Depression alone has economic cost of $200 billion </a:t>
            </a:r>
            <a:r>
              <a:rPr lang="en-US" sz="2000" dirty="0">
                <a:latin typeface="Calibri" panose="020F0502020204030204" pitchFamily="34" charset="0"/>
                <a:cs typeface="Calibri" panose="020F0502020204030204" pitchFamily="34" charset="0"/>
              </a:rPr>
              <a:t>and represents the leading cause of disability in the workforce.</a:t>
            </a:r>
          </a:p>
          <a:p>
            <a:pPr marL="350735" indent="-342800">
              <a:buFont typeface="Arial" panose="020B0604020202020204" pitchFamily="34" charset="0"/>
              <a:buChar char="•"/>
            </a:pPr>
            <a:r>
              <a:rPr lang="en-US" sz="2000" b="1" dirty="0">
                <a:solidFill>
                  <a:schemeClr val="accent2"/>
                </a:solidFill>
                <a:latin typeface="Calibri" panose="020F0502020204030204" pitchFamily="34" charset="0"/>
                <a:cs typeface="Calibri" panose="020F0502020204030204" pitchFamily="34" charset="0"/>
              </a:rPr>
              <a:t>Suicide rates </a:t>
            </a:r>
            <a:r>
              <a:rPr lang="en-US" sz="2000" dirty="0">
                <a:latin typeface="Calibri" panose="020F0502020204030204" pitchFamily="34" charset="0"/>
                <a:cs typeface="Calibri" panose="020F0502020204030204" pitchFamily="34" charset="0"/>
              </a:rPr>
              <a:t>in the United States </a:t>
            </a:r>
            <a:r>
              <a:rPr lang="en-US" sz="2000" b="1" dirty="0">
                <a:solidFill>
                  <a:schemeClr val="accent2"/>
                </a:solidFill>
                <a:latin typeface="Calibri" panose="020F0502020204030204" pitchFamily="34" charset="0"/>
                <a:cs typeface="Calibri" panose="020F0502020204030204" pitchFamily="34" charset="0"/>
              </a:rPr>
              <a:t>up 25% </a:t>
            </a:r>
            <a:r>
              <a:rPr lang="en-US" sz="2000" dirty="0">
                <a:latin typeface="Calibri" panose="020F0502020204030204" pitchFamily="34" charset="0"/>
                <a:cs typeface="Calibri" panose="020F0502020204030204" pitchFamily="34" charset="0"/>
              </a:rPr>
              <a:t>from 1999 to 2014.</a:t>
            </a:r>
          </a:p>
          <a:p>
            <a:pPr marL="350735" indent="-342800">
              <a:buFont typeface="Arial" panose="020B0604020202020204" pitchFamily="34" charset="0"/>
              <a:buChar char="•"/>
            </a:pPr>
            <a:r>
              <a:rPr lang="en-US" sz="2000" dirty="0">
                <a:latin typeface="Calibri" panose="020F0502020204030204" pitchFamily="34" charset="0"/>
                <a:cs typeface="Calibri" panose="020F0502020204030204" pitchFamily="34" charset="0"/>
              </a:rPr>
              <a:t>The </a:t>
            </a:r>
            <a:r>
              <a:rPr lang="en-US" sz="2000" b="1" dirty="0">
                <a:solidFill>
                  <a:schemeClr val="accent2"/>
                </a:solidFill>
                <a:latin typeface="Calibri" panose="020F0502020204030204" pitchFamily="34" charset="0"/>
                <a:cs typeface="Calibri" panose="020F0502020204030204" pitchFamily="34" charset="0"/>
              </a:rPr>
              <a:t>opioid epidemic </a:t>
            </a:r>
            <a:r>
              <a:rPr lang="en-US" sz="2000" dirty="0">
                <a:latin typeface="Calibri" panose="020F0502020204030204" pitchFamily="34" charset="0"/>
                <a:cs typeface="Calibri" panose="020F0502020204030204" pitchFamily="34" charset="0"/>
              </a:rPr>
              <a:t>has led to overdose being the </a:t>
            </a:r>
            <a:r>
              <a:rPr lang="en-US" sz="2000" b="1" dirty="0">
                <a:solidFill>
                  <a:schemeClr val="accent2"/>
                </a:solidFill>
                <a:latin typeface="Calibri" panose="020F0502020204030204" pitchFamily="34" charset="0"/>
                <a:cs typeface="Calibri" panose="020F0502020204030204" pitchFamily="34" charset="0"/>
              </a:rPr>
              <a:t>leading cause of accidental death in the U.S</a:t>
            </a:r>
            <a:r>
              <a:rPr lang="en-US" sz="2000" dirty="0">
                <a:latin typeface="Calibri" panose="020F0502020204030204" pitchFamily="34" charset="0"/>
                <a:cs typeface="Calibri" panose="020F0502020204030204" pitchFamily="34" charset="0"/>
              </a:rPr>
              <a:t>.  (4x death rate in 1999).</a:t>
            </a:r>
          </a:p>
          <a:p>
            <a:pPr marL="350735" indent="-342800">
              <a:buFont typeface="Arial" panose="020B0604020202020204" pitchFamily="34" charset="0"/>
              <a:buChar char="•"/>
            </a:pPr>
            <a:r>
              <a:rPr lang="en-US" sz="2000" dirty="0">
                <a:latin typeface="Calibri" panose="020F0502020204030204" pitchFamily="34" charset="0"/>
                <a:cs typeface="Calibri" panose="020F0502020204030204" pitchFamily="34" charset="0"/>
              </a:rPr>
              <a:t>Growing evidence that loneliness and social isolation are health risk factor on a par with smoking 15 cigarettes a day.</a:t>
            </a:r>
          </a:p>
          <a:p>
            <a:endParaRPr lang="en-US" dirty="0"/>
          </a:p>
        </p:txBody>
      </p:sp>
      <p:sp>
        <p:nvSpPr>
          <p:cNvPr id="5" name="Text Placeholder 4"/>
          <p:cNvSpPr>
            <a:spLocks noGrp="1"/>
          </p:cNvSpPr>
          <p:nvPr>
            <p:ph type="body" sz="quarter" idx="11"/>
          </p:nvPr>
        </p:nvSpPr>
        <p:spPr>
          <a:xfrm>
            <a:off x="7279199" y="1789438"/>
            <a:ext cx="1664775" cy="3979862"/>
          </a:xfrm>
        </p:spPr>
        <p:txBody>
          <a:bodyPr/>
          <a:lstStyle/>
          <a:p>
            <a:r>
              <a:rPr lang="en-US" sz="1600" i="1" dirty="0"/>
              <a:t>“The economic costs of mental illness will be more than cancer, diabetes, and respiratory ailments put together.”</a:t>
            </a:r>
          </a:p>
          <a:p>
            <a:r>
              <a:rPr lang="en-US" sz="1400" b="1" dirty="0">
                <a:solidFill>
                  <a:schemeClr val="accent1"/>
                </a:solidFill>
              </a:rPr>
              <a:t>Thomas </a:t>
            </a:r>
            <a:r>
              <a:rPr lang="en-US" sz="1400" b="1" dirty="0" err="1">
                <a:solidFill>
                  <a:schemeClr val="accent1"/>
                </a:solidFill>
              </a:rPr>
              <a:t>Insel</a:t>
            </a:r>
            <a:r>
              <a:rPr lang="en-US" sz="1400" b="1" dirty="0">
                <a:solidFill>
                  <a:schemeClr val="accent1"/>
                </a:solidFill>
              </a:rPr>
              <a:t> </a:t>
            </a:r>
            <a:br>
              <a:rPr lang="en-US" sz="1400" b="1" dirty="0">
                <a:solidFill>
                  <a:schemeClr val="accent1"/>
                </a:solidFill>
              </a:rPr>
            </a:br>
            <a:r>
              <a:rPr lang="en-US" sz="1050" b="1" dirty="0">
                <a:solidFill>
                  <a:schemeClr val="accent1"/>
                </a:solidFill>
              </a:rPr>
              <a:t>Director National Institute of Mental Health USA</a:t>
            </a:r>
            <a:endParaRPr lang="en-US" sz="1400" b="1" dirty="0">
              <a:solidFill>
                <a:schemeClr val="accent1"/>
              </a:solidFill>
            </a:endParaRPr>
          </a:p>
          <a:p>
            <a:endParaRPr lang="en-US" sz="1600" i="1" dirty="0"/>
          </a:p>
        </p:txBody>
      </p:sp>
      <p:cxnSp>
        <p:nvCxnSpPr>
          <p:cNvPr id="8" name="Straight Connector 7"/>
          <p:cNvCxnSpPr/>
          <p:nvPr/>
        </p:nvCxnSpPr>
        <p:spPr bwMode="auto">
          <a:xfrm>
            <a:off x="7228800" y="1620450"/>
            <a:ext cx="1764000"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228800" y="4667250"/>
            <a:ext cx="1764000"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6905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19" y="365126"/>
            <a:ext cx="7886700" cy="1325563"/>
          </a:xfrm>
        </p:spPr>
        <p:txBody>
          <a:bodyPr>
            <a:normAutofit/>
          </a:bodyPr>
          <a:lstStyle/>
          <a:p>
            <a:r>
              <a:rPr lang="en-US" sz="3600" dirty="0"/>
              <a:t>Mental Health by the Numbers</a:t>
            </a:r>
          </a:p>
        </p:txBody>
      </p:sp>
      <p:pic>
        <p:nvPicPr>
          <p:cNvPr id="5" name="Content Placeholder 4"/>
          <p:cNvPicPr>
            <a:picLocks noGrp="1" noChangeAspect="1"/>
          </p:cNvPicPr>
          <p:nvPr>
            <p:ph idx="1"/>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7151" y="2298123"/>
            <a:ext cx="731520" cy="731520"/>
          </a:xfrm>
        </p:spPr>
      </p:pic>
      <p:pic>
        <p:nvPicPr>
          <p:cNvPr id="6" name="Content Placeholder 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070327" y="2298123"/>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553503" y="2298123"/>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36679" y="2298123"/>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519855" y="2298123"/>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68826" y="3059881"/>
            <a:ext cx="2590895" cy="1198986"/>
          </a:xfrm>
          <a:prstGeom prst="rect">
            <a:avLst/>
          </a:prstGeom>
        </p:spPr>
        <p:txBody>
          <a:bodyPr wrap="square" lIns="105348" tIns="52675" rIns="105348" bIns="52675">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AFD3"/>
                </a:solidFill>
                <a:effectLst/>
                <a:uLnTx/>
                <a:uFillTx/>
                <a:latin typeface="Arial" charset="0"/>
                <a:ea typeface="MS PGothic"/>
                <a:cs typeface="+mn-cs"/>
              </a:rPr>
              <a:t>1 in 5 </a:t>
            </a:r>
            <a:r>
              <a:rPr kumimoji="0" lang="en-US" sz="1700" b="0" i="0" u="none" strike="noStrike" kern="1200" cap="none" spc="0" normalizeH="0" baseline="0" noProof="0" dirty="0">
                <a:ln>
                  <a:noFill/>
                </a:ln>
                <a:solidFill>
                  <a:srgbClr val="455560"/>
                </a:solidFill>
                <a:effectLst/>
                <a:uLnTx/>
                <a:uFillTx/>
                <a:latin typeface="Arial" charset="0"/>
                <a:ea typeface="MS PGothic"/>
                <a:cs typeface="+mn-cs"/>
              </a:rPr>
              <a:t>adults in the US experience mental illness in a given year.</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srgbClr val="455560"/>
              </a:solidFill>
              <a:effectLst/>
              <a:uLnTx/>
              <a:uFillTx/>
              <a:latin typeface="Arial" charset="0"/>
              <a:ea typeface="MS PGothic"/>
              <a:cs typeface="+mn-cs"/>
            </a:endParaRPr>
          </a:p>
        </p:txBody>
      </p:sp>
      <p:sp>
        <p:nvSpPr>
          <p:cNvPr id="11" name="Rectangle 10"/>
          <p:cNvSpPr/>
          <p:nvPr/>
        </p:nvSpPr>
        <p:spPr bwMode="auto">
          <a:xfrm>
            <a:off x="4197927" y="2305049"/>
            <a:ext cx="4364183" cy="2881747"/>
          </a:xfrm>
          <a:prstGeom prst="rect">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lvl="0" indent="0" algn="ctr" defTabSz="914377" rtl="0" eaLnBrk="1" fontAlgn="base" latinLnBrk="0" hangingPunct="1">
              <a:lnSpc>
                <a:spcPct val="86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AFD3"/>
              </a:solidFill>
              <a:effectLst/>
              <a:uLnTx/>
              <a:uFillTx/>
              <a:latin typeface="Arial" charset="0"/>
              <a:ea typeface="MS PGothic"/>
              <a:cs typeface="+mn-cs"/>
            </a:endParaRPr>
          </a:p>
        </p:txBody>
      </p:sp>
      <p:sp>
        <p:nvSpPr>
          <p:cNvPr id="12" name="Rectangle 11"/>
          <p:cNvSpPr/>
          <p:nvPr/>
        </p:nvSpPr>
        <p:spPr>
          <a:xfrm>
            <a:off x="4468090" y="3323797"/>
            <a:ext cx="3692237" cy="1661993"/>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37424A"/>
                </a:solidFill>
                <a:effectLst/>
                <a:uLnTx/>
                <a:uFillTx/>
                <a:latin typeface="Arial" charset="0"/>
                <a:ea typeface="MS PGothic"/>
                <a:cs typeface="+mn-cs"/>
              </a:rPr>
              <a:t>Because most employees are not seeking treatment or are unable to access care, employers are losing an estimated </a:t>
            </a:r>
            <a:r>
              <a:rPr kumimoji="0" lang="en-US" sz="1700" b="1" i="0" u="none" strike="noStrike" kern="1200" cap="none" spc="0" normalizeH="0" baseline="0" noProof="0" dirty="0">
                <a:ln>
                  <a:noFill/>
                </a:ln>
                <a:solidFill>
                  <a:srgbClr val="37424A"/>
                </a:solidFill>
                <a:effectLst/>
                <a:uLnTx/>
                <a:uFillTx/>
                <a:latin typeface="Arial" charset="0"/>
                <a:ea typeface="MS PGothic"/>
                <a:cs typeface="+mn-cs"/>
              </a:rPr>
              <a:t>$225.8B </a:t>
            </a:r>
            <a:r>
              <a:rPr kumimoji="0" lang="en-US" sz="1700" b="0" i="0" u="none" strike="noStrike" kern="1200" cap="none" spc="0" normalizeH="0" baseline="0" noProof="0" dirty="0">
                <a:ln>
                  <a:noFill/>
                </a:ln>
                <a:solidFill>
                  <a:srgbClr val="37424A"/>
                </a:solidFill>
                <a:effectLst/>
                <a:uLnTx/>
                <a:uFillTx/>
                <a:latin typeface="Arial" charset="0"/>
                <a:ea typeface="MS PGothic"/>
                <a:cs typeface="+mn-cs"/>
              </a:rPr>
              <a:t>annually due to stress, anxiety, depression and substance use disorder.</a:t>
            </a:r>
          </a:p>
        </p:txBody>
      </p:sp>
      <p:sp>
        <p:nvSpPr>
          <p:cNvPr id="13" name="Rectangle 12"/>
          <p:cNvSpPr/>
          <p:nvPr/>
        </p:nvSpPr>
        <p:spPr>
          <a:xfrm>
            <a:off x="4468089" y="2460817"/>
            <a:ext cx="1596912" cy="584775"/>
          </a:xfrm>
          <a:prstGeom prst="rect">
            <a:avLst/>
          </a:prstGeom>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S PGothic"/>
                <a:cs typeface="+mn-cs"/>
              </a:rPr>
              <a:t>225.8B </a:t>
            </a:r>
          </a:p>
        </p:txBody>
      </p:sp>
      <p:sp>
        <p:nvSpPr>
          <p:cNvPr id="14" name="TextBox 13"/>
          <p:cNvSpPr txBox="1"/>
          <p:nvPr/>
        </p:nvSpPr>
        <p:spPr bwMode="gray">
          <a:xfrm>
            <a:off x="4568533" y="2977478"/>
            <a:ext cx="24557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marL="0" marR="0" lvl="0" indent="0" algn="l" defTabSz="1219170" rtl="0" eaLnBrk="1" fontAlgn="base" latinLnBrk="0" hangingPunct="1">
              <a:lnSpc>
                <a:spcPct val="90000"/>
              </a:lnSpc>
              <a:spcBef>
                <a:spcPts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MS PGothic"/>
                <a:cs typeface="+mn-cs"/>
              </a:rPr>
              <a:t>Employer impact</a:t>
            </a:r>
          </a:p>
        </p:txBody>
      </p:sp>
      <p:sp>
        <p:nvSpPr>
          <p:cNvPr id="16" name="TextBox 15"/>
          <p:cNvSpPr txBox="1"/>
          <p:nvPr/>
        </p:nvSpPr>
        <p:spPr bwMode="gray">
          <a:xfrm>
            <a:off x="4098219" y="5583579"/>
            <a:ext cx="4262400" cy="19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marL="0" marR="0" lvl="0" indent="0" algn="l" defTabSz="1219170" rtl="0" eaLnBrk="1" fontAlgn="base" latinLnBrk="0" hangingPunct="1">
              <a:lnSpc>
                <a:spcPct val="114000"/>
              </a:lnSpc>
              <a:spcBef>
                <a:spcPts val="0"/>
              </a:spcBef>
              <a:spcAft>
                <a:spcPct val="0"/>
              </a:spcAft>
              <a:buClrTx/>
              <a:buSzTx/>
              <a:buFontTx/>
              <a:buNone/>
              <a:tabLst/>
              <a:defRPr/>
            </a:pPr>
            <a:r>
              <a:rPr kumimoji="0" lang="en-US" sz="1100" b="0" i="0" u="none" strike="noStrike" kern="1200" cap="none" spc="0" normalizeH="0" baseline="0" noProof="0" dirty="0">
                <a:ln>
                  <a:noFill/>
                </a:ln>
                <a:solidFill>
                  <a:srgbClr val="455560"/>
                </a:solidFill>
                <a:effectLst/>
                <a:uLnTx/>
                <a:uFillTx/>
                <a:latin typeface="Arial" charset="0"/>
                <a:ea typeface="MS PGothic"/>
                <a:cs typeface="+mn-cs"/>
              </a:rPr>
              <a:t>Source: National Alliance of Healthcare Purchaser Coalitions, 2019</a:t>
            </a:r>
          </a:p>
        </p:txBody>
      </p:sp>
      <p:sp>
        <p:nvSpPr>
          <p:cNvPr id="17" name="Rectangle 16"/>
          <p:cNvSpPr/>
          <p:nvPr/>
        </p:nvSpPr>
        <p:spPr>
          <a:xfrm>
            <a:off x="768826" y="4547042"/>
            <a:ext cx="2590895" cy="675765"/>
          </a:xfrm>
          <a:prstGeom prst="rect">
            <a:avLst/>
          </a:prstGeom>
        </p:spPr>
        <p:txBody>
          <a:bodyPr wrap="square" lIns="105348" tIns="52675" rIns="105348" bIns="52675">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AFD3"/>
                </a:solidFill>
                <a:effectLst/>
                <a:uLnTx/>
                <a:uFillTx/>
                <a:latin typeface="Arial" charset="0"/>
                <a:ea typeface="MS PGothic"/>
                <a:cs typeface="+mn-cs"/>
              </a:rPr>
              <a:t>only 41% </a:t>
            </a:r>
            <a:r>
              <a:rPr kumimoji="0" lang="en-US" sz="1700" b="0" i="0" u="none" strike="noStrike" kern="1200" cap="none" spc="0" normalizeH="0" baseline="0" noProof="0" dirty="0">
                <a:ln>
                  <a:noFill/>
                </a:ln>
                <a:solidFill>
                  <a:srgbClr val="455560"/>
                </a:solidFill>
                <a:effectLst/>
                <a:uLnTx/>
                <a:uFillTx/>
                <a:latin typeface="Arial" charset="0"/>
                <a:ea typeface="MS PGothic"/>
                <a:cs typeface="+mn-cs"/>
              </a:rPr>
              <a:t>received mental health services.  </a:t>
            </a:r>
          </a:p>
        </p:txBody>
      </p:sp>
      <p:sp>
        <p:nvSpPr>
          <p:cNvPr id="20" name="Oval 19"/>
          <p:cNvSpPr/>
          <p:nvPr/>
        </p:nvSpPr>
        <p:spPr bwMode="auto">
          <a:xfrm>
            <a:off x="547152" y="3198667"/>
            <a:ext cx="182880" cy="182880"/>
          </a:xfrm>
          <a:prstGeom prst="ellipse">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lvl="0" indent="0" algn="ctr" defTabSz="914377" rtl="0" eaLnBrk="1" fontAlgn="base" latinLnBrk="0" hangingPunct="1">
              <a:lnSpc>
                <a:spcPct val="86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37424A"/>
              </a:solidFill>
              <a:effectLst/>
              <a:uLnTx/>
              <a:uFillTx/>
              <a:latin typeface="Arial" charset="0"/>
              <a:ea typeface="MS PGothic"/>
              <a:cs typeface="+mn-cs"/>
            </a:endParaRPr>
          </a:p>
        </p:txBody>
      </p:sp>
      <p:sp>
        <p:nvSpPr>
          <p:cNvPr id="21" name="Oval 20"/>
          <p:cNvSpPr/>
          <p:nvPr/>
        </p:nvSpPr>
        <p:spPr bwMode="auto">
          <a:xfrm>
            <a:off x="547152" y="4702043"/>
            <a:ext cx="182880" cy="182880"/>
          </a:xfrm>
          <a:prstGeom prst="ellipse">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lvl="0" indent="0" algn="ctr" defTabSz="914377" rtl="0" eaLnBrk="1" fontAlgn="base" latinLnBrk="0" hangingPunct="1">
              <a:lnSpc>
                <a:spcPct val="86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37424A"/>
              </a:solidFill>
              <a:effectLst/>
              <a:uLnTx/>
              <a:uFillTx/>
              <a:latin typeface="Arial" charset="0"/>
              <a:ea typeface="MS PGothic"/>
              <a:cs typeface="+mn-cs"/>
            </a:endParaRPr>
          </a:p>
        </p:txBody>
      </p:sp>
      <p:cxnSp>
        <p:nvCxnSpPr>
          <p:cNvPr id="23" name="Straight Connector 22"/>
          <p:cNvCxnSpPr>
            <a:stCxn id="20" idx="4"/>
            <a:endCxn id="21" idx="0"/>
          </p:cNvCxnSpPr>
          <p:nvPr/>
        </p:nvCxnSpPr>
        <p:spPr bwMode="auto">
          <a:xfrm>
            <a:off x="638592" y="3381549"/>
            <a:ext cx="0" cy="1320495"/>
          </a:xfrm>
          <a:prstGeom prst="line">
            <a:avLst/>
          </a:prstGeom>
          <a:noFill/>
          <a:ln w="9525" cap="flat" cmpd="sng" algn="ctr">
            <a:solidFill>
              <a:schemeClr val="accent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9416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03792"/>
          </a:xfrm>
        </p:spPr>
        <p:txBody>
          <a:bodyPr>
            <a:normAutofit/>
          </a:bodyPr>
          <a:lstStyle/>
          <a:p>
            <a:r>
              <a:rPr lang="en-US" sz="3600" dirty="0"/>
              <a:t>State of Mental Health in the U.S.</a:t>
            </a:r>
          </a:p>
        </p:txBody>
      </p:sp>
      <p:cxnSp>
        <p:nvCxnSpPr>
          <p:cNvPr id="6" name="Straight Connector 5"/>
          <p:cNvCxnSpPr/>
          <p:nvPr/>
        </p:nvCxnSpPr>
        <p:spPr>
          <a:xfrm>
            <a:off x="657665" y="3750013"/>
            <a:ext cx="7901259"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08295" y="2305453"/>
            <a:ext cx="0" cy="3199187"/>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Content Placeholder 5"/>
          <p:cNvSpPr txBox="1">
            <a:spLocks/>
          </p:cNvSpPr>
          <p:nvPr/>
        </p:nvSpPr>
        <p:spPr bwMode="gray">
          <a:xfrm>
            <a:off x="1713639" y="2715684"/>
            <a:ext cx="2497755" cy="80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marR="0" lvl="0" indent="0" algn="l" defTabSz="1219170" rtl="0" eaLnBrk="1" fontAlgn="base" latinLnBrk="0" hangingPunct="1">
              <a:lnSpc>
                <a:spcPct val="100000"/>
              </a:lnSpc>
              <a:spcBef>
                <a:spcPct val="60000"/>
              </a:spcBef>
              <a:spcAft>
                <a:spcPct val="0"/>
              </a:spcAft>
              <a:buClrTx/>
              <a:buSzTx/>
              <a:buFontTx/>
              <a:buNone/>
              <a:tabLst/>
              <a:defRPr/>
            </a:pPr>
            <a:r>
              <a:rPr kumimoji="0" lang="en-US" sz="1000" b="0" i="0" u="none" strike="noStrike" kern="0" cap="none" spc="0" normalizeH="0" baseline="0" noProof="0" dirty="0">
                <a:ln>
                  <a:noFill/>
                </a:ln>
                <a:solidFill>
                  <a:srgbClr val="455560"/>
                </a:solidFill>
                <a:effectLst/>
                <a:uLnTx/>
                <a:uFillTx/>
                <a:latin typeface="Arial"/>
                <a:ea typeface="MS PGothic"/>
                <a:cs typeface="+mn-cs"/>
              </a:rPr>
              <a:t>Americans experience symptoms of depression, anxiety and stress. </a:t>
            </a:r>
            <a:r>
              <a:rPr kumimoji="0" lang="en-US" sz="1000" b="1" i="0" u="none" strike="noStrike" kern="0" cap="none" spc="0" normalizeH="0" baseline="0" noProof="0" dirty="0">
                <a:ln>
                  <a:noFill/>
                </a:ln>
                <a:solidFill>
                  <a:srgbClr val="00ACCF"/>
                </a:solidFill>
                <a:effectLst/>
                <a:uLnTx/>
                <a:uFillTx/>
                <a:latin typeface="Arial"/>
                <a:ea typeface="MS PGothic"/>
                <a:cs typeface="+mn-cs"/>
              </a:rPr>
              <a:t>Those who have both a chronic and behavioral health condition(s) can cost up to 3 times more to treat.</a:t>
            </a:r>
          </a:p>
        </p:txBody>
      </p:sp>
      <p:sp>
        <p:nvSpPr>
          <p:cNvPr id="15" name="Content Placeholder 5"/>
          <p:cNvSpPr txBox="1">
            <a:spLocks/>
          </p:cNvSpPr>
          <p:nvPr/>
        </p:nvSpPr>
        <p:spPr bwMode="gray">
          <a:xfrm>
            <a:off x="5835631" y="2181925"/>
            <a:ext cx="1221531" cy="80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marR="0" lvl="0" indent="0" algn="l" defTabSz="1219170" rtl="0" eaLnBrk="1" fontAlgn="base" latinLnBrk="0" hangingPunct="1">
              <a:lnSpc>
                <a:spcPct val="100000"/>
              </a:lnSpc>
              <a:spcBef>
                <a:spcPct val="60000"/>
              </a:spcBef>
              <a:spcAft>
                <a:spcPct val="0"/>
              </a:spcAft>
              <a:buClrTx/>
              <a:buSzTx/>
              <a:buFontTx/>
              <a:buNone/>
              <a:tabLst/>
              <a:defRPr/>
            </a:pPr>
            <a:r>
              <a:rPr kumimoji="0" lang="en-US" sz="3100" b="1" i="0" u="sng" strike="noStrike" kern="0" cap="none" spc="0" normalizeH="0" baseline="0" noProof="0" dirty="0">
                <a:ln>
                  <a:noFill/>
                </a:ln>
                <a:solidFill>
                  <a:srgbClr val="72BE44"/>
                </a:solidFill>
                <a:effectLst/>
                <a:uLnTx/>
                <a:uFillTx/>
                <a:latin typeface="Arial"/>
                <a:ea typeface="MS PGothic"/>
                <a:cs typeface="+mn-cs"/>
              </a:rPr>
              <a:t>63%</a:t>
            </a:r>
          </a:p>
        </p:txBody>
      </p:sp>
      <p:sp>
        <p:nvSpPr>
          <p:cNvPr id="16" name="Content Placeholder 5"/>
          <p:cNvSpPr txBox="1">
            <a:spLocks/>
          </p:cNvSpPr>
          <p:nvPr/>
        </p:nvSpPr>
        <p:spPr bwMode="gray">
          <a:xfrm>
            <a:off x="5835631" y="2715684"/>
            <a:ext cx="2458364" cy="80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marR="0" lvl="0" indent="0" algn="l" defTabSz="1219170" rtl="0" eaLnBrk="1" fontAlgn="base" latinLnBrk="0" hangingPunct="1">
              <a:lnSpc>
                <a:spcPct val="100000"/>
              </a:lnSpc>
              <a:spcBef>
                <a:spcPct val="60000"/>
              </a:spcBef>
              <a:spcAft>
                <a:spcPct val="0"/>
              </a:spcAft>
              <a:buClrTx/>
              <a:buSzTx/>
              <a:buFontTx/>
              <a:buNone/>
              <a:tabLst/>
              <a:defRPr/>
            </a:pPr>
            <a:r>
              <a:rPr kumimoji="0" lang="en-US" sz="1000" b="0" i="0" u="none" strike="noStrike" kern="0" cap="none" spc="0" normalizeH="0" baseline="0" noProof="0" dirty="0">
                <a:ln>
                  <a:noFill/>
                </a:ln>
                <a:solidFill>
                  <a:srgbClr val="455560"/>
                </a:solidFill>
                <a:effectLst/>
                <a:uLnTx/>
                <a:uFillTx/>
                <a:latin typeface="Arial"/>
                <a:ea typeface="MS PGothic"/>
                <a:cs typeface="+mn-cs"/>
              </a:rPr>
              <a:t>Of employees reported that workplace stress had significant impact on their mental and behavioral health. </a:t>
            </a:r>
            <a:r>
              <a:rPr kumimoji="0" lang="en-US" sz="1000" b="1" i="0" u="none" strike="noStrike" kern="0" cap="none" spc="0" normalizeH="0" baseline="0" noProof="0" dirty="0">
                <a:ln>
                  <a:noFill/>
                </a:ln>
                <a:solidFill>
                  <a:srgbClr val="72BE44"/>
                </a:solidFill>
                <a:effectLst/>
                <a:uLnTx/>
                <a:uFillTx/>
                <a:latin typeface="Arial"/>
                <a:ea typeface="MS PGothic"/>
                <a:cs typeface="+mn-cs"/>
              </a:rPr>
              <a:t>This can have a direct impact on work productivity and employee retention.</a:t>
            </a:r>
          </a:p>
        </p:txBody>
      </p:sp>
      <p:sp>
        <p:nvSpPr>
          <p:cNvPr id="18" name="Content Placeholder 5"/>
          <p:cNvSpPr txBox="1">
            <a:spLocks/>
          </p:cNvSpPr>
          <p:nvPr/>
        </p:nvSpPr>
        <p:spPr bwMode="gray">
          <a:xfrm>
            <a:off x="1713639" y="3917773"/>
            <a:ext cx="1221531" cy="80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marR="0" lvl="0" indent="0" algn="l" defTabSz="1219170" rtl="0" eaLnBrk="1" fontAlgn="base" latinLnBrk="0" hangingPunct="1">
              <a:lnSpc>
                <a:spcPct val="100000"/>
              </a:lnSpc>
              <a:spcBef>
                <a:spcPct val="60000"/>
              </a:spcBef>
              <a:spcAft>
                <a:spcPct val="0"/>
              </a:spcAft>
              <a:buClrTx/>
              <a:buSzTx/>
              <a:buFontTx/>
              <a:buNone/>
              <a:tabLst/>
              <a:defRPr/>
            </a:pPr>
            <a:r>
              <a:rPr kumimoji="0" lang="en-US" sz="3100" b="1" i="0" u="sng" strike="noStrike" kern="0" cap="none" spc="0" normalizeH="0" baseline="0" noProof="0" dirty="0">
                <a:ln>
                  <a:noFill/>
                </a:ln>
                <a:solidFill>
                  <a:srgbClr val="FBAE17"/>
                </a:solidFill>
                <a:effectLst/>
                <a:uLnTx/>
                <a:uFillTx/>
                <a:latin typeface="Arial"/>
                <a:ea typeface="MS PGothic"/>
                <a:cs typeface="+mn-cs"/>
              </a:rPr>
              <a:t>80%</a:t>
            </a:r>
          </a:p>
        </p:txBody>
      </p:sp>
      <p:sp>
        <p:nvSpPr>
          <p:cNvPr id="19" name="Content Placeholder 5"/>
          <p:cNvSpPr txBox="1">
            <a:spLocks/>
          </p:cNvSpPr>
          <p:nvPr/>
        </p:nvSpPr>
        <p:spPr bwMode="gray">
          <a:xfrm>
            <a:off x="1713639" y="4413589"/>
            <a:ext cx="2497755" cy="80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marR="0" lvl="0" indent="0" algn="l" defTabSz="1219170" rtl="0" eaLnBrk="1" fontAlgn="base" latinLnBrk="0" hangingPunct="1">
              <a:lnSpc>
                <a:spcPct val="100000"/>
              </a:lnSpc>
              <a:spcBef>
                <a:spcPct val="60000"/>
              </a:spcBef>
              <a:spcAft>
                <a:spcPct val="0"/>
              </a:spcAft>
              <a:buClrTx/>
              <a:buSzTx/>
              <a:buFontTx/>
              <a:buNone/>
              <a:tabLst/>
              <a:defRPr/>
            </a:pPr>
            <a:r>
              <a:rPr kumimoji="0" lang="en-US" sz="1000" b="0" i="0" u="none" strike="noStrike" kern="0" cap="none" spc="0" normalizeH="0" baseline="0" noProof="0" dirty="0">
                <a:ln>
                  <a:noFill/>
                </a:ln>
                <a:solidFill>
                  <a:srgbClr val="455560"/>
                </a:solidFill>
                <a:effectLst/>
                <a:uLnTx/>
                <a:uFillTx/>
                <a:latin typeface="Arial"/>
                <a:ea typeface="MS PGothic"/>
                <a:cs typeface="+mn-cs"/>
              </a:rPr>
              <a:t>Of workers with a mental health condition attribute their non-treatment to shame and stigma. Relatedly, </a:t>
            </a:r>
            <a:r>
              <a:rPr kumimoji="0" lang="en-US" sz="1000" b="1" i="0" u="none" strike="noStrike" kern="0" cap="none" spc="0" normalizeH="0" baseline="0" noProof="0" dirty="0">
                <a:ln>
                  <a:noFill/>
                </a:ln>
                <a:solidFill>
                  <a:srgbClr val="FBAE17"/>
                </a:solidFill>
                <a:effectLst/>
                <a:uLnTx/>
                <a:uFillTx/>
                <a:latin typeface="Arial"/>
                <a:ea typeface="MS PGothic"/>
                <a:cs typeface="+mn-cs"/>
              </a:rPr>
              <a:t>the average person waits 8 to 10 years after the onset of initial symptoms before seeking treatment</a:t>
            </a:r>
            <a:r>
              <a:rPr kumimoji="0" lang="en-US" sz="1000" b="0" i="0" u="none" strike="noStrike" kern="0" cap="none" spc="0" normalizeH="0" baseline="0" noProof="0" dirty="0">
                <a:ln>
                  <a:noFill/>
                </a:ln>
                <a:solidFill>
                  <a:srgbClr val="FBAE17"/>
                </a:solidFill>
                <a:effectLst/>
                <a:uLnTx/>
                <a:uFillTx/>
                <a:latin typeface="Arial"/>
                <a:ea typeface="MS PGothic"/>
                <a:cs typeface="+mn-cs"/>
              </a:rPr>
              <a:t>.</a:t>
            </a:r>
          </a:p>
        </p:txBody>
      </p:sp>
      <p:sp>
        <p:nvSpPr>
          <p:cNvPr id="21" name="Content Placeholder 5"/>
          <p:cNvSpPr txBox="1">
            <a:spLocks/>
          </p:cNvSpPr>
          <p:nvPr/>
        </p:nvSpPr>
        <p:spPr bwMode="gray">
          <a:xfrm>
            <a:off x="5835631" y="3917773"/>
            <a:ext cx="1221531" cy="80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marR="0" lvl="0" indent="0" algn="l" defTabSz="1219170" rtl="0" eaLnBrk="1" fontAlgn="base" latinLnBrk="0" hangingPunct="1">
              <a:lnSpc>
                <a:spcPct val="100000"/>
              </a:lnSpc>
              <a:spcBef>
                <a:spcPct val="60000"/>
              </a:spcBef>
              <a:spcAft>
                <a:spcPct val="0"/>
              </a:spcAft>
              <a:buClrTx/>
              <a:buSzTx/>
              <a:buFontTx/>
              <a:buNone/>
              <a:tabLst/>
              <a:defRPr/>
            </a:pPr>
            <a:r>
              <a:rPr kumimoji="0" lang="en-US" sz="3100" b="1" i="0" u="sng" strike="noStrike" kern="0" cap="none" spc="0" normalizeH="0" baseline="0" noProof="0" dirty="0">
                <a:ln>
                  <a:noFill/>
                </a:ln>
                <a:solidFill>
                  <a:srgbClr val="932077"/>
                </a:solidFill>
                <a:effectLst/>
                <a:uLnTx/>
                <a:uFillTx/>
                <a:latin typeface="Arial"/>
                <a:ea typeface="MS PGothic"/>
                <a:cs typeface="+mn-cs"/>
              </a:rPr>
              <a:t>31%</a:t>
            </a:r>
          </a:p>
        </p:txBody>
      </p:sp>
      <p:sp>
        <p:nvSpPr>
          <p:cNvPr id="22" name="Content Placeholder 5"/>
          <p:cNvSpPr txBox="1">
            <a:spLocks/>
          </p:cNvSpPr>
          <p:nvPr/>
        </p:nvSpPr>
        <p:spPr bwMode="gray">
          <a:xfrm>
            <a:off x="5835633" y="4413589"/>
            <a:ext cx="2509879" cy="80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marR="0" lvl="0" indent="0" algn="l" defTabSz="1219170" rtl="0" eaLnBrk="1" fontAlgn="base" latinLnBrk="0" hangingPunct="1">
              <a:lnSpc>
                <a:spcPct val="100000"/>
              </a:lnSpc>
              <a:spcBef>
                <a:spcPct val="60000"/>
              </a:spcBef>
              <a:spcAft>
                <a:spcPct val="0"/>
              </a:spcAft>
              <a:buClrTx/>
              <a:buSzTx/>
              <a:buFontTx/>
              <a:buNone/>
              <a:tabLst/>
              <a:defRPr/>
            </a:pPr>
            <a:r>
              <a:rPr kumimoji="0" lang="en-US" sz="1000" b="0" i="0" u="none" strike="noStrike" kern="0" cap="none" spc="0" normalizeH="0" baseline="0" noProof="0" dirty="0">
                <a:ln>
                  <a:noFill/>
                </a:ln>
                <a:solidFill>
                  <a:srgbClr val="455560"/>
                </a:solidFill>
                <a:effectLst/>
                <a:uLnTx/>
                <a:uFillTx/>
                <a:latin typeface="Arial"/>
                <a:ea typeface="MS PGothic"/>
                <a:cs typeface="+mn-cs"/>
              </a:rPr>
              <a:t>Of employees would be afraid of being labeled as weak, </a:t>
            </a:r>
            <a:r>
              <a:rPr kumimoji="0" lang="en-US" sz="1000" b="1" i="0" u="none" strike="noStrike" kern="0" cap="none" spc="0" normalizeH="0" baseline="0" noProof="0" dirty="0">
                <a:ln>
                  <a:noFill/>
                </a:ln>
                <a:solidFill>
                  <a:srgbClr val="932077"/>
                </a:solidFill>
                <a:effectLst/>
                <a:uLnTx/>
                <a:uFillTx/>
                <a:latin typeface="Arial"/>
                <a:ea typeface="MS PGothic"/>
                <a:cs typeface="+mn-cs"/>
              </a:rPr>
              <a:t>and 22% fear it would impact their promotion opportunities.</a:t>
            </a:r>
          </a:p>
        </p:txBody>
      </p:sp>
      <p:pic>
        <p:nvPicPr>
          <p:cNvPr id="25" name="Picture 2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9040" y="4040243"/>
            <a:ext cx="407325" cy="731520"/>
          </a:xfrm>
          <a:prstGeom prst="rect">
            <a:avLst/>
          </a:prstGeom>
          <a:noFill/>
          <a:ln>
            <a:noFill/>
          </a:ln>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921" y="2305452"/>
            <a:ext cx="590203" cy="640080"/>
          </a:xfrm>
          <a:prstGeom prst="rect">
            <a:avLst/>
          </a:prstGeom>
          <a:noFill/>
          <a:ln>
            <a:noFill/>
          </a:ln>
        </p:spPr>
      </p:pic>
      <p:pic>
        <p:nvPicPr>
          <p:cNvPr id="27" name="Picture 26"/>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922629" y="2305454"/>
            <a:ext cx="635955" cy="640111"/>
          </a:xfrm>
          <a:prstGeom prst="rect">
            <a:avLst/>
          </a:prstGeom>
          <a:noFill/>
          <a:ln>
            <a:noFill/>
          </a:ln>
        </p:spPr>
      </p:pic>
      <p:pic>
        <p:nvPicPr>
          <p:cNvPr id="28" name="Picture 27"/>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07453" y="4040243"/>
            <a:ext cx="717665" cy="640080"/>
          </a:xfrm>
          <a:prstGeom prst="rect">
            <a:avLst/>
          </a:prstGeom>
          <a:noFill/>
          <a:ln>
            <a:noFill/>
          </a:ln>
        </p:spPr>
      </p:pic>
      <p:sp>
        <p:nvSpPr>
          <p:cNvPr id="31" name="TextBox 30"/>
          <p:cNvSpPr txBox="1"/>
          <p:nvPr/>
        </p:nvSpPr>
        <p:spPr>
          <a:xfrm>
            <a:off x="5835631" y="5592188"/>
            <a:ext cx="2786741" cy="185998"/>
          </a:xfrm>
          <a:prstGeom prst="rect">
            <a:avLst/>
          </a:prstGeom>
          <a:noFill/>
        </p:spPr>
        <p:txBody>
          <a:bodyPr wrap="square" lIns="79361" tIns="39680" rIns="79361" bIns="39680" rtlCol="0">
            <a:spAutoFit/>
          </a:bodyPr>
          <a:lstStyle/>
          <a:p>
            <a:pPr marL="0" marR="0" lvl="0" indent="0" algn="l" defTabSz="1219170" rtl="0" eaLnBrk="1" fontAlgn="base" latinLnBrk="0" hangingPunct="1">
              <a:lnSpc>
                <a:spcPct val="86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37424A">
                    <a:lumMod val="65000"/>
                    <a:lumOff val="35000"/>
                  </a:srgbClr>
                </a:solidFill>
                <a:effectLst/>
                <a:uLnTx/>
                <a:uFillTx/>
                <a:latin typeface="Arial" charset="0"/>
                <a:ea typeface="MS PGothic"/>
                <a:cs typeface="+mn-cs"/>
              </a:rPr>
              <a:t>Catalyst: State of Mental Health Report Marketplace</a:t>
            </a:r>
          </a:p>
        </p:txBody>
      </p:sp>
      <p:sp>
        <p:nvSpPr>
          <p:cNvPr id="5" name="Rectangle 4"/>
          <p:cNvSpPr/>
          <p:nvPr/>
        </p:nvSpPr>
        <p:spPr>
          <a:xfrm>
            <a:off x="1721927" y="2170050"/>
            <a:ext cx="1258000" cy="569387"/>
          </a:xfrm>
          <a:prstGeom prst="rect">
            <a:avLst/>
          </a:prstGeom>
        </p:spPr>
        <p:txBody>
          <a:bodyPr wrap="square" lIns="0">
            <a:spAutoFit/>
          </a:bodyPr>
          <a:lstStyle/>
          <a:p>
            <a:pPr marL="0" marR="0" lvl="0" indent="0" algn="l" defTabSz="1219170" rtl="0" eaLnBrk="1" fontAlgn="base" latinLnBrk="0" hangingPunct="1">
              <a:lnSpc>
                <a:spcPct val="100000"/>
              </a:lnSpc>
              <a:spcBef>
                <a:spcPts val="1359"/>
              </a:spcBef>
              <a:spcAft>
                <a:spcPct val="0"/>
              </a:spcAft>
              <a:buClrTx/>
              <a:buSzTx/>
              <a:buFontTx/>
              <a:buNone/>
              <a:tabLst/>
              <a:defRPr/>
            </a:pPr>
            <a:r>
              <a:rPr kumimoji="0" lang="en-US" sz="3100" b="1" i="0" u="sng" strike="noStrike" kern="0" cap="none" spc="0" normalizeH="0" baseline="0" noProof="0" dirty="0">
                <a:ln>
                  <a:noFill/>
                </a:ln>
                <a:solidFill>
                  <a:srgbClr val="00ACCF"/>
                </a:solidFill>
                <a:effectLst/>
                <a:uLnTx/>
                <a:uFillTx/>
                <a:latin typeface="Arial"/>
                <a:ea typeface="MS PGothic"/>
                <a:cs typeface="+mn-cs"/>
              </a:rPr>
              <a:t>1 in 5</a:t>
            </a:r>
          </a:p>
        </p:txBody>
      </p:sp>
      <p:sp>
        <p:nvSpPr>
          <p:cNvPr id="3" name="TextBox 2"/>
          <p:cNvSpPr txBox="1"/>
          <p:nvPr/>
        </p:nvSpPr>
        <p:spPr bwMode="gray">
          <a:xfrm rot="10800000" flipV="1">
            <a:off x="292675" y="5906522"/>
            <a:ext cx="8630413" cy="4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marL="0" marR="0" lvl="0" indent="0" algn="ctr" defTabSz="1219170" rtl="0" eaLnBrk="1" fontAlgn="base" latinLnBrk="0" hangingPunct="1">
              <a:lnSpc>
                <a:spcPct val="114000"/>
              </a:lnSpc>
              <a:spcBef>
                <a:spcPts val="0"/>
              </a:spcBef>
              <a:spcAft>
                <a:spcPct val="0"/>
              </a:spcAft>
              <a:buClrTx/>
              <a:buSzTx/>
              <a:buFontTx/>
              <a:buNone/>
              <a:tabLst/>
              <a:defRPr/>
            </a:pPr>
            <a:r>
              <a:rPr kumimoji="0" lang="en-US" sz="1333" b="1" i="1" u="none" strike="noStrike" kern="1200" cap="none" spc="0" normalizeH="0" baseline="0" noProof="0" dirty="0">
                <a:ln>
                  <a:noFill/>
                </a:ln>
                <a:solidFill>
                  <a:srgbClr val="00ACCF"/>
                </a:solidFill>
                <a:effectLst/>
                <a:uLnTx/>
                <a:uFillTx/>
                <a:latin typeface="Arial" charset="0"/>
                <a:ea typeface="MS PGothic"/>
                <a:cs typeface="+mn-cs"/>
              </a:rPr>
              <a:t>*Common Reasons Members Don’t Seek Treatment </a:t>
            </a:r>
          </a:p>
          <a:p>
            <a:pPr marL="0" marR="0" lvl="0" indent="0" algn="ctr" defTabSz="1219170" rtl="0" eaLnBrk="1" fontAlgn="base" latinLnBrk="0" hangingPunct="1">
              <a:lnSpc>
                <a:spcPct val="114000"/>
              </a:lnSpc>
              <a:spcBef>
                <a:spcPts val="0"/>
              </a:spcBef>
              <a:spcAft>
                <a:spcPct val="0"/>
              </a:spcAft>
              <a:buClrTx/>
              <a:buSzTx/>
              <a:buFontTx/>
              <a:buNone/>
              <a:tabLst/>
              <a:defRPr/>
            </a:pPr>
            <a:r>
              <a:rPr kumimoji="0" lang="en-US" sz="1333" b="0" i="1" u="none" strike="noStrike" kern="1200" cap="none" spc="0" normalizeH="0" baseline="0" noProof="0" dirty="0">
                <a:ln>
                  <a:noFill/>
                </a:ln>
                <a:solidFill>
                  <a:srgbClr val="00ACCF"/>
                </a:solidFill>
                <a:effectLst/>
                <a:uLnTx/>
                <a:uFillTx/>
                <a:latin typeface="Arial" charset="0"/>
                <a:ea typeface="MS PGothic"/>
                <a:cs typeface="+mn-cs"/>
              </a:rPr>
              <a:t>“Thought I could handle on my own”, “Could not afford treatment”, “Did not know where to go”</a:t>
            </a:r>
          </a:p>
        </p:txBody>
      </p:sp>
    </p:spTree>
    <p:extLst>
      <p:ext uri="{BB962C8B-B14F-4D97-AF65-F5344CB8AC3E}">
        <p14:creationId xmlns:p14="http://schemas.microsoft.com/office/powerpoint/2010/main" val="16986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085" y="321636"/>
            <a:ext cx="8067087" cy="1108077"/>
          </a:xfrm>
        </p:spPr>
        <p:txBody>
          <a:bodyPr>
            <a:noAutofit/>
          </a:bodyPr>
          <a:lstStyle/>
          <a:p>
            <a:r>
              <a:rPr lang="en-US" sz="2800" dirty="0">
                <a:latin typeface="Calibri" panose="020F0502020204030204" pitchFamily="34" charset="0"/>
                <a:cs typeface="Calibri" panose="020F0502020204030204" pitchFamily="34" charset="0"/>
              </a:rPr>
              <a:t>Employers spend 12X more per year on individuals with a complex chronic illness and mental illness than on healthy individuals.</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D8573F-5CD9-42FE-9F69-80709C4A6509}" type="slidenum">
              <a:rPr kumimoji="0" lang="en-US" altLang="en-US" sz="555" b="0" i="0" u="none" strike="noStrike" kern="1200" cap="none" spc="0" normalizeH="0" baseline="0" noProof="0" smtClean="0">
                <a:ln>
                  <a:noFill/>
                </a:ln>
                <a:solidFill>
                  <a:srgbClr val="455560"/>
                </a:solidFill>
                <a:effectLst/>
                <a:uLnTx/>
                <a:uFillTx/>
                <a:latin typeface="Arial"/>
                <a:ea typeface="MS PGothic"/>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555" b="0" i="0" u="none" strike="noStrike" kern="1200" cap="none" spc="0" normalizeH="0" baseline="0" noProof="0" dirty="0">
              <a:ln>
                <a:noFill/>
              </a:ln>
              <a:solidFill>
                <a:srgbClr val="455560"/>
              </a:solidFill>
              <a:effectLst/>
              <a:uLnTx/>
              <a:uFillTx/>
              <a:latin typeface="Arial"/>
              <a:ea typeface="MS PGothic"/>
              <a:cs typeface="+mn-cs"/>
            </a:endParaRPr>
          </a:p>
        </p:txBody>
      </p:sp>
      <p:pic>
        <p:nvPicPr>
          <p:cNvPr id="4" name="Picture 3"/>
          <p:cNvPicPr>
            <a:picLocks noChangeAspect="1"/>
          </p:cNvPicPr>
          <p:nvPr/>
        </p:nvPicPr>
        <p:blipFill rotWithShape="1">
          <a:blip r:embed="rId2"/>
          <a:srcRect t="16087"/>
          <a:stretch/>
        </p:blipFill>
        <p:spPr>
          <a:xfrm>
            <a:off x="401418" y="1776202"/>
            <a:ext cx="8558988" cy="4598785"/>
          </a:xfrm>
          <a:prstGeom prst="rect">
            <a:avLst/>
          </a:prstGeom>
        </p:spPr>
      </p:pic>
      <p:sp>
        <p:nvSpPr>
          <p:cNvPr id="5" name="TextBox 4"/>
          <p:cNvSpPr txBox="1"/>
          <p:nvPr/>
        </p:nvSpPr>
        <p:spPr bwMode="gray">
          <a:xfrm>
            <a:off x="4820926" y="6442048"/>
            <a:ext cx="3698128" cy="12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b">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690" b="0" i="0" u="none" strike="noStrike" kern="1200" cap="none" spc="0" normalizeH="0" baseline="0" noProof="0" dirty="0">
                <a:ln>
                  <a:noFill/>
                </a:ln>
                <a:solidFill>
                  <a:srgbClr val="37424A"/>
                </a:solidFill>
                <a:effectLst/>
                <a:uLnTx/>
                <a:uFillTx/>
                <a:latin typeface="Arial"/>
                <a:ea typeface="MS PGothic"/>
                <a:cs typeface="+mn-cs"/>
              </a:rPr>
              <a:t>Source; </a:t>
            </a:r>
            <a:r>
              <a:rPr kumimoji="0" lang="en-US" sz="690" b="0" i="1" u="none" strike="noStrike" kern="1200" cap="none" spc="0" normalizeH="0" baseline="0" noProof="0" dirty="0">
                <a:ln>
                  <a:noFill/>
                </a:ln>
                <a:solidFill>
                  <a:srgbClr val="37424A"/>
                </a:solidFill>
                <a:effectLst/>
                <a:uLnTx/>
                <a:uFillTx/>
                <a:latin typeface="Arial"/>
                <a:ea typeface="MS PGothic"/>
                <a:cs typeface="+mn-cs"/>
              </a:rPr>
              <a:t>Medical Cost Trend</a:t>
            </a:r>
            <a:r>
              <a:rPr kumimoji="0" lang="en-US" sz="690" b="0" i="0" u="none" strike="noStrike" kern="1200" cap="none" spc="0" normalizeH="0" baseline="0" noProof="0" dirty="0">
                <a:ln>
                  <a:noFill/>
                </a:ln>
                <a:solidFill>
                  <a:srgbClr val="37424A"/>
                </a:solidFill>
                <a:effectLst/>
                <a:uLnTx/>
                <a:uFillTx/>
                <a:latin typeface="Arial"/>
                <a:ea typeface="MS PGothic"/>
                <a:cs typeface="+mn-cs"/>
              </a:rPr>
              <a:t>: </a:t>
            </a:r>
            <a:r>
              <a:rPr kumimoji="0" lang="en-US" sz="690" b="0" i="1" u="none" strike="noStrike" kern="1200" cap="none" spc="0" normalizeH="0" baseline="0" noProof="0" dirty="0">
                <a:ln>
                  <a:noFill/>
                </a:ln>
                <a:solidFill>
                  <a:srgbClr val="37424A"/>
                </a:solidFill>
                <a:effectLst/>
                <a:uLnTx/>
                <a:uFillTx/>
                <a:latin typeface="Arial"/>
                <a:ea typeface="MS PGothic"/>
                <a:cs typeface="+mn-cs"/>
              </a:rPr>
              <a:t>Behind the numbers 2021</a:t>
            </a:r>
            <a:r>
              <a:rPr kumimoji="0" lang="en-US" sz="690" b="0" i="0" u="none" strike="noStrike" kern="1200" cap="none" spc="0" normalizeH="0" baseline="0" noProof="0" dirty="0">
                <a:ln>
                  <a:noFill/>
                </a:ln>
                <a:solidFill>
                  <a:srgbClr val="37424A"/>
                </a:solidFill>
                <a:effectLst/>
                <a:uLnTx/>
                <a:uFillTx/>
                <a:latin typeface="Arial"/>
                <a:ea typeface="MS PGothic"/>
                <a:cs typeface="+mn-cs"/>
              </a:rPr>
              <a:t>, Health Research Institute, June 2020 </a:t>
            </a:r>
          </a:p>
        </p:txBody>
      </p:sp>
      <p:sp>
        <p:nvSpPr>
          <p:cNvPr id="6" name="Rectangle 5"/>
          <p:cNvSpPr/>
          <p:nvPr/>
        </p:nvSpPr>
        <p:spPr>
          <a:xfrm>
            <a:off x="352656" y="5994746"/>
            <a:ext cx="4228405"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7424A"/>
                </a:solidFill>
                <a:effectLst/>
                <a:uLnTx/>
                <a:uFillTx/>
                <a:latin typeface="Arial"/>
                <a:ea typeface="MS PGothic"/>
                <a:cs typeface="+mn-cs"/>
              </a:rPr>
              <a:t>*NIH Defines A Complex Chronic Disease (CCD) is a condition involving multiple morbidities, that requires the attention of multiple health care providers or facilities and possibly community (home)-based care. </a:t>
            </a:r>
          </a:p>
        </p:txBody>
      </p:sp>
    </p:spTree>
    <p:extLst>
      <p:ext uri="{BB962C8B-B14F-4D97-AF65-F5344CB8AC3E}">
        <p14:creationId xmlns:p14="http://schemas.microsoft.com/office/powerpoint/2010/main" val="66583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2174E3-2D0C-4318-A61D-5EC28915F136}"/>
              </a:ext>
            </a:extLst>
          </p:cNvPr>
          <p:cNvSpPr>
            <a:spLocks noGrp="1"/>
          </p:cNvSpPr>
          <p:nvPr>
            <p:ph type="title"/>
          </p:nvPr>
        </p:nvSpPr>
        <p:spPr/>
        <p:txBody>
          <a:bodyPr/>
          <a:lstStyle/>
          <a:p>
            <a:r>
              <a:rPr lang="en-US" dirty="0"/>
              <a:t>Behavioral/Mental Health Statistical Data</a:t>
            </a:r>
          </a:p>
        </p:txBody>
      </p:sp>
      <p:sp>
        <p:nvSpPr>
          <p:cNvPr id="6" name="Text Placeholder 5">
            <a:extLst>
              <a:ext uri="{FF2B5EF4-FFF2-40B4-BE49-F238E27FC236}">
                <a16:creationId xmlns:a16="http://schemas.microsoft.com/office/drawing/2014/main" id="{F82A2270-F8F2-43FC-93F4-3E23BC054210}"/>
              </a:ext>
            </a:extLst>
          </p:cNvPr>
          <p:cNvSpPr>
            <a:spLocks noGrp="1"/>
          </p:cNvSpPr>
          <p:nvPr>
            <p:ph type="body" idx="1"/>
          </p:nvPr>
        </p:nvSpPr>
        <p:spPr/>
        <p:txBody>
          <a:bodyPr>
            <a:normAutofit/>
          </a:bodyPr>
          <a:lstStyle/>
          <a:p>
            <a:r>
              <a:rPr lang="en-US" sz="2800" dirty="0"/>
              <a:t>COVID-19 Impact</a:t>
            </a:r>
          </a:p>
        </p:txBody>
      </p:sp>
    </p:spTree>
    <p:extLst>
      <p:ext uri="{BB962C8B-B14F-4D97-AF65-F5344CB8AC3E}">
        <p14:creationId xmlns:p14="http://schemas.microsoft.com/office/powerpoint/2010/main" val="71040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35" y="265176"/>
            <a:ext cx="8361601" cy="6035039"/>
          </a:xfrm>
          <a:prstGeom prst="rect">
            <a:avLst/>
          </a:prstGeom>
        </p:spPr>
      </p:pic>
      <p:sp>
        <p:nvSpPr>
          <p:cNvPr id="3" name="TextBox 2"/>
          <p:cNvSpPr txBox="1"/>
          <p:nvPr/>
        </p:nvSpPr>
        <p:spPr bwMode="gray">
          <a:xfrm>
            <a:off x="818606" y="5955162"/>
            <a:ext cx="1715587" cy="2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424A"/>
                </a:solidFill>
                <a:effectLst/>
                <a:uLnTx/>
                <a:uFillTx/>
                <a:latin typeface="Arial"/>
                <a:ea typeface="MS PGothic"/>
                <a:cs typeface="+mn-cs"/>
              </a:rPr>
              <a:t>Source:  Optum 2020</a:t>
            </a:r>
          </a:p>
        </p:txBody>
      </p:sp>
    </p:spTree>
    <p:extLst>
      <p:ext uri="{BB962C8B-B14F-4D97-AF65-F5344CB8AC3E}">
        <p14:creationId xmlns:p14="http://schemas.microsoft.com/office/powerpoint/2010/main" val="9810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13" y="576072"/>
            <a:ext cx="8074151" cy="5257800"/>
          </a:xfrm>
          <a:prstGeom prst="rect">
            <a:avLst/>
          </a:prstGeom>
        </p:spPr>
      </p:pic>
      <p:sp>
        <p:nvSpPr>
          <p:cNvPr id="4" name="TextBox 3"/>
          <p:cNvSpPr txBox="1"/>
          <p:nvPr/>
        </p:nvSpPr>
        <p:spPr bwMode="gray">
          <a:xfrm>
            <a:off x="667513" y="5943405"/>
            <a:ext cx="3345468" cy="2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b">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424A"/>
                </a:solidFill>
                <a:effectLst/>
                <a:uLnTx/>
                <a:uFillTx/>
                <a:latin typeface="Arial"/>
                <a:ea typeface="MS PGothic"/>
                <a:cs typeface="+mn-cs"/>
              </a:rPr>
              <a:t>Source:  ESI America’s State of Mind report 2020</a:t>
            </a:r>
          </a:p>
        </p:txBody>
      </p:sp>
    </p:spTree>
    <p:extLst>
      <p:ext uri="{BB962C8B-B14F-4D97-AF65-F5344CB8AC3E}">
        <p14:creationId xmlns:p14="http://schemas.microsoft.com/office/powerpoint/2010/main" val="3667428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4x3.potx" id="{F786B794-F3E3-4BB2-A9C1-DED1712B87C9}" vid="{7BF93C59-4FEE-43DD-AFA8-DD65442B67A8}"/>
    </a:ext>
  </a:extLst>
</a:theme>
</file>

<file path=ppt/theme/theme3.xml><?xml version="1.0" encoding="utf-8"?>
<a:theme xmlns:a="http://schemas.openxmlformats.org/drawingml/2006/main" name="3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0CFD2047-6E4B-974E-A877-B62C8B70FD6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2439</Words>
  <Application>Microsoft Office PowerPoint</Application>
  <PresentationFormat>On-screen Show (4:3)</PresentationFormat>
  <Paragraphs>274</Paragraphs>
  <Slides>26</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Courier New</vt:lpstr>
      <vt:lpstr>System Font Regular</vt:lpstr>
      <vt:lpstr>Wingdings</vt:lpstr>
      <vt:lpstr>Office Theme</vt:lpstr>
      <vt:lpstr>6_Default Design</vt:lpstr>
      <vt:lpstr>3_Default Design</vt:lpstr>
      <vt:lpstr>Creating a Caring Culture for ABC Bank</vt:lpstr>
      <vt:lpstr>Behavioral/Mental Health Statistical Data</vt:lpstr>
      <vt:lpstr>Mental Health Trends</vt:lpstr>
      <vt:lpstr>Mental Health by the Numbers</vt:lpstr>
      <vt:lpstr>State of Mental Health in the U.S.</vt:lpstr>
      <vt:lpstr>Employers spend 12X more per year on individuals with a complex chronic illness and mental illness than on healthy individuals.</vt:lpstr>
      <vt:lpstr>Behavioral/Mental Health Statistical Data</vt:lpstr>
      <vt:lpstr>PowerPoint Presentation</vt:lpstr>
      <vt:lpstr>PowerPoint Presentation</vt:lpstr>
      <vt:lpstr>Behavioral/Mental Health Solutions for ABC Bank</vt:lpstr>
      <vt:lpstr>2016 – 2019 Mental Health Utilization for the VBA Population</vt:lpstr>
      <vt:lpstr>Mental Health First Aid Training Options</vt:lpstr>
      <vt:lpstr>NEW:  Virtual Mental Health First Aid  </vt:lpstr>
      <vt:lpstr>PowerPoint Presentation</vt:lpstr>
      <vt:lpstr>How does it start?  Build a caring culture </vt:lpstr>
      <vt:lpstr>Remove Stigma of MH:  ICU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Laurie Milligan</cp:lastModifiedBy>
  <cp:revision>37</cp:revision>
  <cp:lastPrinted>2015-01-28T22:36:31Z</cp:lastPrinted>
  <dcterms:created xsi:type="dcterms:W3CDTF">2015-01-28T17:17:36Z</dcterms:created>
  <dcterms:modified xsi:type="dcterms:W3CDTF">2021-02-15T20:16:41Z</dcterms:modified>
</cp:coreProperties>
</file>