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8953500" cy="7505700"/>
  <p:notesSz cx="6858000" cy="9144000"/>
  <p:embeddedFontLst>
    <p:embeddedFont>
      <p:font typeface="Calibri" panose="020F0502020204030204" pitchFamily="34" charset="0"/>
      <p:regular r:id="rId16"/>
      <p:bold r:id="rId17"/>
      <p:italic r:id="rId18"/>
      <p:boldItalic r:id="rId19"/>
    </p:embeddedFont>
    <p:embeddedFont>
      <p:font typeface="Garet ExtraBold" pitchFamily="2" charset="77"/>
      <p:regular r:id="rId20"/>
      <p:bold r:id="rId21"/>
    </p:embeddedFont>
    <p:embeddedFont>
      <p:font typeface="Garet ExtraBold Italics" pitchFamily="2" charset="77"/>
      <p:regular r:id="rId22"/>
      <p:bold r:id="rId23"/>
      <p:italic r:id="rId24"/>
      <p:boldItalic r:id="rId25"/>
    </p:embeddedFont>
    <p:embeddedFont>
      <p:font typeface="IBM Plex Sans Condensed Bold" panose="020B0806050203000203" pitchFamily="34" charset="77"/>
      <p:regular r:id="rId26"/>
      <p:bold r:id="rId27"/>
    </p:embeddedFont>
    <p:embeddedFont>
      <p:font typeface="Montserrat" pitchFamily="2" charset="77"/>
      <p:regular r:id="rId28"/>
      <p:bold r:id="rId29"/>
      <p:italic r:id="rId30"/>
      <p:boldItalic r:id="rId31"/>
    </p:embeddedFont>
    <p:embeddedFont>
      <p:font typeface="Montserrat Italics" pitchFamily="2" charset="77"/>
      <p:regular r:id="rId32"/>
      <p:italic r:id="rId33"/>
    </p:embeddedFont>
    <p:embeddedFont>
      <p:font typeface="Playfair Display" pitchFamily="2" charset="77"/>
      <p:regular r:id="rId34"/>
      <p:bold r:id="rId35"/>
      <p:italic r:id="rId36"/>
      <p:boldItalic r:id="rId37"/>
    </p:embeddedFont>
    <p:embeddedFont>
      <p:font typeface="Playfair Display Bold" pitchFamily="2" charset="77"/>
      <p:regular r:id="rId38"/>
      <p:bold r:id="rId39"/>
    </p:embeddedFont>
    <p:embeddedFont>
      <p:font typeface="Raleway" pitchFamily="2" charset="77"/>
      <p:regular r:id="rId40"/>
      <p:bold r:id="rId41"/>
      <p:italic r:id="rId42"/>
      <p:boldItalic r:id="rId43"/>
    </p:embeddedFont>
    <p:embeddedFont>
      <p:font typeface="Raleway Bold" panose="020B0803030101060003" pitchFamily="34" charset="77"/>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1" autoAdjust="0"/>
  </p:normalViewPr>
  <p:slideViewPr>
    <p:cSldViewPr>
      <p:cViewPr varScale="1">
        <p:scale>
          <a:sx n="100" d="100"/>
          <a:sy n="100" d="100"/>
        </p:scale>
        <p:origin x="20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presProps" Target="presProps.xml"/><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pic>
        <p:nvPicPr>
          <p:cNvPr id="4" name="Picture 4"/>
          <p:cNvPicPr>
            <a:picLocks noChangeAspect="1"/>
          </p:cNvPicPr>
          <p:nvPr/>
        </p:nvPicPr>
        <p:blipFill>
          <a:blip r:embed="rId2"/>
          <a:srcRect l="7708" t="1684" r="16132" b="25185"/>
          <a:stretch>
            <a:fillRect/>
          </a:stretch>
        </p:blipFill>
        <p:spPr>
          <a:xfrm>
            <a:off x="283648" y="5659579"/>
            <a:ext cx="1808958" cy="1737026"/>
          </a:xfrm>
          <a:prstGeom prst="rect">
            <a:avLst/>
          </a:prstGeom>
        </p:spPr>
      </p:pic>
      <p:sp>
        <p:nvSpPr>
          <p:cNvPr id="5" name="AutoShape 5"/>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6" name="Group 6"/>
          <p:cNvGrpSpPr/>
          <p:nvPr/>
        </p:nvGrpSpPr>
        <p:grpSpPr>
          <a:xfrm>
            <a:off x="0" y="0"/>
            <a:ext cx="8953500" cy="970881"/>
            <a:chOff x="0" y="0"/>
            <a:chExt cx="4476601" cy="485424"/>
          </a:xfrm>
        </p:grpSpPr>
        <p:sp>
          <p:nvSpPr>
            <p:cNvPr id="7" name="Freeform 7"/>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8" name="Picture 8"/>
          <p:cNvPicPr>
            <a:picLocks noChangeAspect="1"/>
          </p:cNvPicPr>
          <p:nvPr/>
        </p:nvPicPr>
        <p:blipFill>
          <a:blip r:embed="rId3"/>
          <a:srcRect/>
          <a:stretch>
            <a:fillRect/>
          </a:stretch>
        </p:blipFill>
        <p:spPr>
          <a:xfrm>
            <a:off x="7487692" y="6190211"/>
            <a:ext cx="1129837" cy="1129837"/>
          </a:xfrm>
          <a:prstGeom prst="rect">
            <a:avLst/>
          </a:prstGeom>
        </p:spPr>
      </p:pic>
      <p:sp>
        <p:nvSpPr>
          <p:cNvPr id="9" name="TextBox 9"/>
          <p:cNvSpPr txBox="1"/>
          <p:nvPr/>
        </p:nvSpPr>
        <p:spPr>
          <a:xfrm>
            <a:off x="904479" y="1484215"/>
            <a:ext cx="7413695" cy="4273698"/>
          </a:xfrm>
          <a:prstGeom prst="rect">
            <a:avLst/>
          </a:prstGeom>
        </p:spPr>
        <p:txBody>
          <a:bodyPr lIns="0" tIns="0" rIns="0" bIns="0" rtlCol="0" anchor="t">
            <a:spAutoFit/>
          </a:bodyPr>
          <a:lstStyle/>
          <a:p>
            <a:pPr algn="ctr">
              <a:lnSpc>
                <a:spcPts val="5249"/>
              </a:lnSpc>
            </a:pPr>
            <a:r>
              <a:rPr lang="en-US" sz="4645">
                <a:solidFill>
                  <a:srgbClr val="2A2D79"/>
                </a:solidFill>
                <a:latin typeface="Raleway Bold"/>
              </a:rPr>
              <a:t>HOW TO DEAL WITH DIFFICULT SITUATIONS</a:t>
            </a:r>
          </a:p>
          <a:p>
            <a:pPr algn="ctr">
              <a:lnSpc>
                <a:spcPts val="5249"/>
              </a:lnSpc>
            </a:pPr>
            <a:endParaRPr lang="en-US" sz="4645">
              <a:solidFill>
                <a:srgbClr val="2A2D79"/>
              </a:solidFill>
              <a:latin typeface="Raleway Bold"/>
            </a:endParaRPr>
          </a:p>
          <a:p>
            <a:pPr algn="ctr">
              <a:lnSpc>
                <a:spcPts val="3667"/>
              </a:lnSpc>
            </a:pPr>
            <a:endParaRPr lang="en-US" sz="4645">
              <a:solidFill>
                <a:srgbClr val="2A2D79"/>
              </a:solidFill>
              <a:latin typeface="Raleway Bold"/>
            </a:endParaRPr>
          </a:p>
          <a:p>
            <a:pPr algn="ctr">
              <a:lnSpc>
                <a:spcPts val="3667"/>
              </a:lnSpc>
            </a:pPr>
            <a:endParaRPr lang="en-US" sz="4645">
              <a:solidFill>
                <a:srgbClr val="2A2D79"/>
              </a:solidFill>
              <a:latin typeface="Raleway Bold"/>
            </a:endParaRPr>
          </a:p>
          <a:p>
            <a:pPr algn="ctr">
              <a:lnSpc>
                <a:spcPts val="3667"/>
              </a:lnSpc>
            </a:pPr>
            <a:endParaRPr lang="en-US" sz="4645">
              <a:solidFill>
                <a:srgbClr val="2A2D79"/>
              </a:solidFill>
              <a:latin typeface="Raleway Bold"/>
            </a:endParaRPr>
          </a:p>
          <a:p>
            <a:pPr algn="ctr">
              <a:lnSpc>
                <a:spcPts val="3667"/>
              </a:lnSpc>
            </a:pPr>
            <a:endParaRPr lang="en-US" sz="4645">
              <a:solidFill>
                <a:srgbClr val="2A2D79"/>
              </a:solidFill>
              <a:latin typeface="Raleway Bold"/>
            </a:endParaRPr>
          </a:p>
          <a:p>
            <a:pPr algn="ctr">
              <a:lnSpc>
                <a:spcPts val="3667"/>
              </a:lnSpc>
            </a:pPr>
            <a:r>
              <a:rPr lang="en-US" sz="3245">
                <a:solidFill>
                  <a:srgbClr val="2A2D79"/>
                </a:solidFill>
                <a:latin typeface="Raleway Bold"/>
              </a:rPr>
              <a:t>December 1, 2022</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39253" y="7116257"/>
            <a:ext cx="280348" cy="280348"/>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85607" y="2920192"/>
            <a:ext cx="2251440" cy="2144496"/>
          </a:xfrm>
          <a:prstGeom prst="rect">
            <a:avLst/>
          </a:prstGeom>
        </p:spPr>
      </p:pic>
      <p:sp>
        <p:nvSpPr>
          <p:cNvPr id="12" name="TextBox 12"/>
          <p:cNvSpPr txBox="1"/>
          <p:nvPr/>
        </p:nvSpPr>
        <p:spPr>
          <a:xfrm>
            <a:off x="2449450" y="6079485"/>
            <a:ext cx="4177484" cy="1283358"/>
          </a:xfrm>
          <a:prstGeom prst="rect">
            <a:avLst/>
          </a:prstGeom>
        </p:spPr>
        <p:txBody>
          <a:bodyPr lIns="0" tIns="0" rIns="0" bIns="0" rtlCol="0" anchor="t">
            <a:spAutoFit/>
          </a:bodyPr>
          <a:lstStyle/>
          <a:p>
            <a:pPr algn="ctr">
              <a:lnSpc>
                <a:spcPts val="3253"/>
              </a:lnSpc>
            </a:pPr>
            <a:r>
              <a:rPr lang="en-US" sz="2324">
                <a:solidFill>
                  <a:srgbClr val="FFFFFF"/>
                </a:solidFill>
                <a:latin typeface="IBM Plex Sans Condensed Bold"/>
              </a:rPr>
              <a:t>GAIL LETTS, CEO &amp; FOUNDER</a:t>
            </a:r>
          </a:p>
          <a:p>
            <a:pPr algn="ctr">
              <a:lnSpc>
                <a:spcPts val="3253"/>
              </a:lnSpc>
            </a:pPr>
            <a:r>
              <a:rPr lang="en-US" sz="2324">
                <a:solidFill>
                  <a:srgbClr val="FFFFFF"/>
                </a:solidFill>
                <a:latin typeface="IBM Plex Sans Condensed Bold"/>
              </a:rPr>
              <a:t>LETTS CONSULT</a:t>
            </a:r>
          </a:p>
          <a:p>
            <a:pPr algn="ctr">
              <a:lnSpc>
                <a:spcPts val="1433"/>
              </a:lnSpc>
            </a:pPr>
            <a:endParaRPr lang="en-US" sz="2324">
              <a:solidFill>
                <a:srgbClr val="FFFFFF"/>
              </a:solidFill>
              <a:latin typeface="IBM Plex Sans Condensed Bold"/>
            </a:endParaRPr>
          </a:p>
          <a:p>
            <a:pPr algn="ctr">
              <a:lnSpc>
                <a:spcPts val="2273"/>
              </a:lnSpc>
            </a:pPr>
            <a:r>
              <a:rPr lang="en-US" sz="1624">
                <a:solidFill>
                  <a:srgbClr val="FFFFFF"/>
                </a:solidFill>
                <a:latin typeface="IBM Plex Sans Condensed Bold"/>
              </a:rPr>
              <a:t>www.letts-consult.com </a:t>
            </a:r>
          </a:p>
        </p:txBody>
      </p:sp>
      <p:sp>
        <p:nvSpPr>
          <p:cNvPr id="13" name="TextBox 13"/>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0" y="-96963"/>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53580" y="1050757"/>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6350" y="-89567"/>
            <a:ext cx="8953500" cy="1172158"/>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pic>
        <p:nvPicPr>
          <p:cNvPr id="8" name="Picture 8"/>
          <p:cNvPicPr>
            <a:picLocks noChangeAspect="1"/>
          </p:cNvPicPr>
          <p:nvPr/>
        </p:nvPicPr>
        <p:blipFill>
          <a:blip r:embed="rId3"/>
          <a:srcRect/>
          <a:stretch>
            <a:fillRect/>
          </a:stretch>
        </p:blipFill>
        <p:spPr>
          <a:xfrm>
            <a:off x="5689213" y="6136765"/>
            <a:ext cx="1902668" cy="1314343"/>
          </a:xfrm>
          <a:prstGeom prst="rect">
            <a:avLst/>
          </a:prstGeom>
        </p:spPr>
      </p:pic>
      <p:grpSp>
        <p:nvGrpSpPr>
          <p:cNvPr id="9" name="Group 9"/>
          <p:cNvGrpSpPr/>
          <p:nvPr/>
        </p:nvGrpSpPr>
        <p:grpSpPr>
          <a:xfrm>
            <a:off x="130915" y="2129689"/>
            <a:ext cx="4509352" cy="5376011"/>
            <a:chOff x="0" y="0"/>
            <a:chExt cx="1638152" cy="1940579"/>
          </a:xfrm>
        </p:grpSpPr>
        <p:sp>
          <p:nvSpPr>
            <p:cNvPr id="10" name="Freeform 10"/>
            <p:cNvSpPr/>
            <p:nvPr/>
          </p:nvSpPr>
          <p:spPr>
            <a:xfrm>
              <a:off x="0" y="0"/>
              <a:ext cx="1638152" cy="1940579"/>
            </a:xfrm>
            <a:custGeom>
              <a:avLst/>
              <a:gdLst/>
              <a:ahLst/>
              <a:cxnLst/>
              <a:rect l="l" t="t" r="r" b="b"/>
              <a:pathLst>
                <a:path w="1638152" h="1940579">
                  <a:moveTo>
                    <a:pt x="0" y="0"/>
                  </a:moveTo>
                  <a:lnTo>
                    <a:pt x="1638152" y="0"/>
                  </a:lnTo>
                  <a:lnTo>
                    <a:pt x="1638152" y="1940579"/>
                  </a:lnTo>
                  <a:lnTo>
                    <a:pt x="0" y="1940579"/>
                  </a:lnTo>
                  <a:close/>
                </a:path>
              </a:pathLst>
            </a:custGeom>
            <a:solidFill>
              <a:srgbClr val="2A2D79"/>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2" name="TextBox 12"/>
          <p:cNvSpPr txBox="1"/>
          <p:nvPr/>
        </p:nvSpPr>
        <p:spPr>
          <a:xfrm>
            <a:off x="4640267" y="1650871"/>
            <a:ext cx="4313233" cy="4257294"/>
          </a:xfrm>
          <a:prstGeom prst="rect">
            <a:avLst/>
          </a:prstGeom>
        </p:spPr>
        <p:txBody>
          <a:bodyPr lIns="0" tIns="0" rIns="0" bIns="0" rtlCol="0" anchor="t">
            <a:spAutoFit/>
          </a:bodyPr>
          <a:lstStyle/>
          <a:p>
            <a:pPr algn="ctr">
              <a:lnSpc>
                <a:spcPts val="2768"/>
              </a:lnSpc>
            </a:pPr>
            <a:endParaRPr/>
          </a:p>
          <a:p>
            <a:pPr algn="ctr">
              <a:lnSpc>
                <a:spcPts val="1864"/>
              </a:lnSpc>
            </a:pPr>
            <a:endParaRPr/>
          </a:p>
          <a:p>
            <a:pPr algn="ctr">
              <a:lnSpc>
                <a:spcPts val="2768"/>
              </a:lnSpc>
            </a:pPr>
            <a:r>
              <a:rPr lang="en-US" sz="2450">
                <a:solidFill>
                  <a:srgbClr val="2A2D79"/>
                </a:solidFill>
                <a:latin typeface="Raleway"/>
              </a:rPr>
              <a:t>- Lack of emotions creates a toxic workplace.</a:t>
            </a:r>
          </a:p>
          <a:p>
            <a:pPr algn="ctr">
              <a:lnSpc>
                <a:spcPts val="1864"/>
              </a:lnSpc>
            </a:pPr>
            <a:endParaRPr lang="en-US" sz="2450">
              <a:solidFill>
                <a:srgbClr val="2A2D79"/>
              </a:solidFill>
              <a:latin typeface="Raleway"/>
            </a:endParaRPr>
          </a:p>
          <a:p>
            <a:pPr algn="ctr">
              <a:lnSpc>
                <a:spcPts val="2768"/>
              </a:lnSpc>
            </a:pPr>
            <a:r>
              <a:rPr lang="en-US" sz="2450">
                <a:solidFill>
                  <a:srgbClr val="2A2D79"/>
                </a:solidFill>
                <a:latin typeface="Raleway"/>
              </a:rPr>
              <a:t>- Women never had a problem with logical thinking.</a:t>
            </a:r>
          </a:p>
          <a:p>
            <a:pPr algn="ctr">
              <a:lnSpc>
                <a:spcPts val="1864"/>
              </a:lnSpc>
            </a:pPr>
            <a:endParaRPr lang="en-US" sz="2450">
              <a:solidFill>
                <a:srgbClr val="2A2D79"/>
              </a:solidFill>
              <a:latin typeface="Raleway"/>
            </a:endParaRPr>
          </a:p>
          <a:p>
            <a:pPr algn="ctr">
              <a:lnSpc>
                <a:spcPts val="2768"/>
              </a:lnSpc>
            </a:pPr>
            <a:r>
              <a:rPr lang="en-US" sz="2450">
                <a:solidFill>
                  <a:srgbClr val="2A2D79"/>
                </a:solidFill>
                <a:latin typeface="Raleway"/>
              </a:rPr>
              <a:t>- We need to reclaim emotions.</a:t>
            </a:r>
          </a:p>
          <a:p>
            <a:pPr algn="ctr">
              <a:lnSpc>
                <a:spcPts val="1864"/>
              </a:lnSpc>
            </a:pPr>
            <a:endParaRPr lang="en-US" sz="2450">
              <a:solidFill>
                <a:srgbClr val="2A2D79"/>
              </a:solidFill>
              <a:latin typeface="Raleway"/>
            </a:endParaRPr>
          </a:p>
          <a:p>
            <a:pPr algn="ctr">
              <a:lnSpc>
                <a:spcPts val="2768"/>
              </a:lnSpc>
            </a:pPr>
            <a:r>
              <a:rPr lang="en-US" sz="2450">
                <a:solidFill>
                  <a:srgbClr val="2A2D79"/>
                </a:solidFill>
                <a:latin typeface="Raleway"/>
              </a:rPr>
              <a:t>- Diversity and the rise of a new corporate world</a:t>
            </a:r>
          </a:p>
          <a:p>
            <a:pPr algn="ctr">
              <a:lnSpc>
                <a:spcPts val="1977"/>
              </a:lnSpc>
            </a:pPr>
            <a:r>
              <a:rPr lang="en-US" sz="1750">
                <a:solidFill>
                  <a:srgbClr val="2A2D79"/>
                </a:solidFill>
                <a:latin typeface="Raleway"/>
              </a:rPr>
              <a:t>(Linkedin - January 16, 2022)</a:t>
            </a:r>
          </a:p>
        </p:txBody>
      </p:sp>
      <p:sp>
        <p:nvSpPr>
          <p:cNvPr id="13" name="TextBox 13"/>
          <p:cNvSpPr txBox="1"/>
          <p:nvPr/>
        </p:nvSpPr>
        <p:spPr>
          <a:xfrm>
            <a:off x="1600341" y="1082591"/>
            <a:ext cx="6079852" cy="1570950"/>
          </a:xfrm>
          <a:prstGeom prst="rect">
            <a:avLst/>
          </a:prstGeom>
        </p:spPr>
        <p:txBody>
          <a:bodyPr lIns="0" tIns="0" rIns="0" bIns="0" rtlCol="0" anchor="t">
            <a:spAutoFit/>
          </a:bodyPr>
          <a:lstStyle/>
          <a:p>
            <a:pPr algn="ctr">
              <a:lnSpc>
                <a:spcPts val="3884"/>
              </a:lnSpc>
            </a:pPr>
            <a:r>
              <a:rPr lang="en-US" sz="2774">
                <a:solidFill>
                  <a:srgbClr val="2A2D79"/>
                </a:solidFill>
                <a:latin typeface="Raleway Bold"/>
              </a:rPr>
              <a:t>Why There’s No Room for Women’s </a:t>
            </a:r>
          </a:p>
          <a:p>
            <a:pPr algn="ctr">
              <a:lnSpc>
                <a:spcPts val="4164"/>
              </a:lnSpc>
            </a:pPr>
            <a:r>
              <a:rPr lang="en-US" sz="2974">
                <a:solidFill>
                  <a:srgbClr val="2A2D79"/>
                </a:solidFill>
                <a:latin typeface="Raleway Bold"/>
              </a:rPr>
              <a:t>Emotions in the Workplace</a:t>
            </a:r>
          </a:p>
          <a:p>
            <a:pPr algn="ctr">
              <a:lnSpc>
                <a:spcPts val="4590"/>
              </a:lnSpc>
            </a:pPr>
            <a:endParaRPr lang="en-US" sz="2974">
              <a:solidFill>
                <a:srgbClr val="2A2D79"/>
              </a:solidFill>
              <a:latin typeface="Raleway Bold"/>
            </a:endParaRPr>
          </a:p>
        </p:txBody>
      </p:sp>
      <p:sp>
        <p:nvSpPr>
          <p:cNvPr id="14" name="TextBox 14"/>
          <p:cNvSpPr txBox="1"/>
          <p:nvPr/>
        </p:nvSpPr>
        <p:spPr>
          <a:xfrm>
            <a:off x="130915" y="1498394"/>
            <a:ext cx="4345835" cy="4233164"/>
          </a:xfrm>
          <a:prstGeom prst="rect">
            <a:avLst/>
          </a:prstGeom>
        </p:spPr>
        <p:txBody>
          <a:bodyPr lIns="0" tIns="0" rIns="0" bIns="0" rtlCol="0" anchor="t">
            <a:spAutoFit/>
          </a:bodyPr>
          <a:lstStyle/>
          <a:p>
            <a:pPr algn="ctr">
              <a:lnSpc>
                <a:spcPts val="3107"/>
              </a:lnSpc>
            </a:pPr>
            <a:endParaRPr/>
          </a:p>
          <a:p>
            <a:pPr algn="ctr">
              <a:lnSpc>
                <a:spcPts val="3107"/>
              </a:lnSpc>
            </a:pPr>
            <a:endParaRPr/>
          </a:p>
          <a:p>
            <a:pPr algn="ctr">
              <a:lnSpc>
                <a:spcPts val="2768"/>
              </a:lnSpc>
            </a:pPr>
            <a:r>
              <a:rPr lang="en-US" sz="2450">
                <a:solidFill>
                  <a:srgbClr val="FFFFFF"/>
                </a:solidFill>
                <a:latin typeface="Raleway"/>
              </a:rPr>
              <a:t>- Would women be more successful if they learned to</a:t>
            </a:r>
          </a:p>
          <a:p>
            <a:pPr algn="ctr">
              <a:lnSpc>
                <a:spcPts val="2768"/>
              </a:lnSpc>
            </a:pPr>
            <a:r>
              <a:rPr lang="en-US" sz="2450">
                <a:solidFill>
                  <a:srgbClr val="FFFFFF"/>
                </a:solidFill>
                <a:latin typeface="Raleway"/>
              </a:rPr>
              <a:t>use logic instead of emotion?</a:t>
            </a:r>
          </a:p>
          <a:p>
            <a:pPr algn="ctr">
              <a:lnSpc>
                <a:spcPts val="1864"/>
              </a:lnSpc>
            </a:pPr>
            <a:endParaRPr lang="en-US" sz="2450">
              <a:solidFill>
                <a:srgbClr val="FFFFFF"/>
              </a:solidFill>
              <a:latin typeface="Raleway"/>
            </a:endParaRPr>
          </a:p>
          <a:p>
            <a:pPr algn="ctr">
              <a:lnSpc>
                <a:spcPts val="2768"/>
              </a:lnSpc>
            </a:pPr>
            <a:r>
              <a:rPr lang="en-US" sz="2450">
                <a:solidFill>
                  <a:srgbClr val="FFFFFF"/>
                </a:solidFill>
                <a:latin typeface="Raleway"/>
              </a:rPr>
              <a:t>- Are our emotions and logical thinking opposites?</a:t>
            </a:r>
          </a:p>
          <a:p>
            <a:pPr algn="ctr">
              <a:lnSpc>
                <a:spcPts val="1864"/>
              </a:lnSpc>
            </a:pPr>
            <a:endParaRPr lang="en-US" sz="2450">
              <a:solidFill>
                <a:srgbClr val="FFFFFF"/>
              </a:solidFill>
              <a:latin typeface="Raleway"/>
            </a:endParaRPr>
          </a:p>
          <a:p>
            <a:pPr algn="ctr">
              <a:lnSpc>
                <a:spcPts val="2768"/>
              </a:lnSpc>
            </a:pPr>
            <a:r>
              <a:rPr lang="en-US" sz="2450">
                <a:solidFill>
                  <a:srgbClr val="FFFFFF"/>
                </a:solidFill>
                <a:latin typeface="Raleway"/>
              </a:rPr>
              <a:t>- Why do angry emotions dominate the workplace?</a:t>
            </a:r>
          </a:p>
          <a:p>
            <a:pPr algn="ctr">
              <a:lnSpc>
                <a:spcPts val="1864"/>
              </a:lnSpc>
            </a:pPr>
            <a:endParaRPr lang="en-US" sz="2450">
              <a:solidFill>
                <a:srgbClr val="FFFFFF"/>
              </a:solidFill>
              <a:latin typeface="Raleway"/>
            </a:endParaRPr>
          </a:p>
          <a:p>
            <a:pPr algn="ctr">
              <a:lnSpc>
                <a:spcPts val="2768"/>
              </a:lnSpc>
              <a:spcBef>
                <a:spcPct val="0"/>
              </a:spcBef>
            </a:pPr>
            <a:r>
              <a:rPr lang="en-US" sz="2450">
                <a:solidFill>
                  <a:srgbClr val="FFFFFF"/>
                </a:solidFill>
                <a:latin typeface="Raleway"/>
              </a:rPr>
              <a:t>- </a:t>
            </a:r>
          </a:p>
        </p:txBody>
      </p:sp>
      <p:pic>
        <p:nvPicPr>
          <p:cNvPr id="15" name="Picture 15"/>
          <p:cNvPicPr>
            <a:picLocks noChangeAspect="1"/>
          </p:cNvPicPr>
          <p:nvPr/>
        </p:nvPicPr>
        <p:blipFill>
          <a:blip r:embed="rId4"/>
          <a:srcRect t="1830" b="6185"/>
          <a:stretch>
            <a:fillRect/>
          </a:stretch>
        </p:blipFill>
        <p:spPr>
          <a:xfrm>
            <a:off x="682426" y="5454229"/>
            <a:ext cx="3242812" cy="1936573"/>
          </a:xfrm>
          <a:prstGeom prst="rect">
            <a:avLst/>
          </a:prstGeom>
        </p:spPr>
      </p:pic>
      <p:sp>
        <p:nvSpPr>
          <p:cNvPr id="16" name="TextBox 16"/>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 y="-96963"/>
            <a:ext cx="8953500"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18759" y="1009650"/>
            <a:ext cx="8953500" cy="0"/>
          </a:xfrm>
          <a:prstGeom prst="line">
            <a:avLst/>
          </a:prstGeom>
          <a:ln w="38100" cap="flat">
            <a:solidFill>
              <a:srgbClr val="FFFFFF"/>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sp>
        <p:nvSpPr>
          <p:cNvPr id="8" name="TextBox 8"/>
          <p:cNvSpPr txBox="1"/>
          <p:nvPr/>
        </p:nvSpPr>
        <p:spPr>
          <a:xfrm>
            <a:off x="1398842" y="2193407"/>
            <a:ext cx="6483102" cy="3539173"/>
          </a:xfrm>
          <a:prstGeom prst="rect">
            <a:avLst/>
          </a:prstGeom>
        </p:spPr>
        <p:txBody>
          <a:bodyPr lIns="0" tIns="0" rIns="0" bIns="0" rtlCol="0" anchor="t">
            <a:spAutoFit/>
          </a:bodyPr>
          <a:lstStyle/>
          <a:p>
            <a:pPr algn="ctr">
              <a:lnSpc>
                <a:spcPts val="3107"/>
              </a:lnSpc>
            </a:pPr>
            <a:r>
              <a:rPr lang="en-US" sz="2750" dirty="0">
                <a:solidFill>
                  <a:srgbClr val="2A2D79"/>
                </a:solidFill>
                <a:latin typeface="Raleway"/>
              </a:rPr>
              <a:t>- Bring yourself back to the present</a:t>
            </a:r>
          </a:p>
          <a:p>
            <a:pPr algn="ctr">
              <a:lnSpc>
                <a:spcPts val="3107"/>
              </a:lnSpc>
            </a:pPr>
            <a:r>
              <a:rPr lang="en-US" sz="2750" dirty="0">
                <a:solidFill>
                  <a:srgbClr val="2A2D79"/>
                </a:solidFill>
                <a:latin typeface="Raleway"/>
              </a:rPr>
              <a:t>- Practice your self-awareness</a:t>
            </a:r>
          </a:p>
          <a:p>
            <a:pPr algn="ctr">
              <a:lnSpc>
                <a:spcPts val="3107"/>
              </a:lnSpc>
            </a:pPr>
            <a:r>
              <a:rPr lang="en-US" sz="2750" dirty="0">
                <a:solidFill>
                  <a:srgbClr val="2A2D79"/>
                </a:solidFill>
                <a:latin typeface="Raleway"/>
              </a:rPr>
              <a:t>- Focus</a:t>
            </a:r>
          </a:p>
          <a:p>
            <a:pPr algn="ctr">
              <a:lnSpc>
                <a:spcPts val="3107"/>
              </a:lnSpc>
            </a:pPr>
            <a:r>
              <a:rPr lang="en-US" sz="2750" dirty="0">
                <a:solidFill>
                  <a:srgbClr val="2A2D79"/>
                </a:solidFill>
                <a:latin typeface="Raleway"/>
              </a:rPr>
              <a:t>- Take a breath</a:t>
            </a:r>
          </a:p>
          <a:p>
            <a:pPr algn="ctr">
              <a:lnSpc>
                <a:spcPts val="3107"/>
              </a:lnSpc>
            </a:pPr>
            <a:r>
              <a:rPr lang="en-US" sz="2750" dirty="0">
                <a:solidFill>
                  <a:srgbClr val="2A2D79"/>
                </a:solidFill>
                <a:latin typeface="Raleway"/>
              </a:rPr>
              <a:t>- Surround yourself with positive people</a:t>
            </a:r>
          </a:p>
          <a:p>
            <a:pPr algn="ctr">
              <a:lnSpc>
                <a:spcPts val="3107"/>
              </a:lnSpc>
            </a:pPr>
            <a:r>
              <a:rPr lang="en-US" sz="2750" dirty="0">
                <a:solidFill>
                  <a:srgbClr val="2A2D79"/>
                </a:solidFill>
                <a:latin typeface="Raleway"/>
              </a:rPr>
              <a:t>- Take a walk</a:t>
            </a:r>
          </a:p>
          <a:p>
            <a:pPr algn="ctr">
              <a:lnSpc>
                <a:spcPts val="3107"/>
              </a:lnSpc>
            </a:pPr>
            <a:r>
              <a:rPr lang="en-US" sz="2750" dirty="0">
                <a:solidFill>
                  <a:srgbClr val="2A2D79"/>
                </a:solidFill>
                <a:latin typeface="Raleway"/>
              </a:rPr>
              <a:t>- Listen to music</a:t>
            </a:r>
          </a:p>
          <a:p>
            <a:pPr algn="ctr">
              <a:lnSpc>
                <a:spcPts val="3107"/>
              </a:lnSpc>
            </a:pPr>
            <a:r>
              <a:rPr lang="en-US" sz="2750" dirty="0">
                <a:solidFill>
                  <a:srgbClr val="2A2D79"/>
                </a:solidFill>
                <a:latin typeface="Raleway"/>
              </a:rPr>
              <a:t>- Check in with yourself</a:t>
            </a:r>
          </a:p>
          <a:p>
            <a:pPr algn="ctr">
              <a:lnSpc>
                <a:spcPts val="3107"/>
              </a:lnSpc>
              <a:spcBef>
                <a:spcPct val="0"/>
              </a:spcBef>
            </a:pPr>
            <a:r>
              <a:rPr lang="en-US" sz="2750" dirty="0">
                <a:solidFill>
                  <a:srgbClr val="2A2D79"/>
                </a:solidFill>
                <a:latin typeface="Raleway"/>
              </a:rPr>
              <a:t>- Body language</a:t>
            </a:r>
          </a:p>
        </p:txBody>
      </p:sp>
      <p:pic>
        <p:nvPicPr>
          <p:cNvPr id="9" name="Picture 9"/>
          <p:cNvPicPr>
            <a:picLocks noChangeAspect="1"/>
          </p:cNvPicPr>
          <p:nvPr/>
        </p:nvPicPr>
        <p:blipFill>
          <a:blip r:embed="rId3"/>
          <a:srcRect/>
          <a:stretch>
            <a:fillRect/>
          </a:stretch>
        </p:blipFill>
        <p:spPr>
          <a:xfrm>
            <a:off x="6966859" y="4278168"/>
            <a:ext cx="1830170" cy="1422662"/>
          </a:xfrm>
          <a:prstGeom prst="rect">
            <a:avLst/>
          </a:prstGeom>
        </p:spPr>
      </p:pic>
      <p:pic>
        <p:nvPicPr>
          <p:cNvPr id="10" name="Picture 10"/>
          <p:cNvPicPr>
            <a:picLocks noChangeAspect="1"/>
          </p:cNvPicPr>
          <p:nvPr/>
        </p:nvPicPr>
        <p:blipFill>
          <a:blip r:embed="rId4"/>
          <a:srcRect/>
          <a:stretch>
            <a:fillRect/>
          </a:stretch>
        </p:blipFill>
        <p:spPr>
          <a:xfrm>
            <a:off x="3486150" y="6254446"/>
            <a:ext cx="2249342" cy="1457324"/>
          </a:xfrm>
          <a:prstGeom prst="rect">
            <a:avLst/>
          </a:prstGeom>
        </p:spPr>
      </p:pic>
      <p:pic>
        <p:nvPicPr>
          <p:cNvPr id="11" name="Picture 11"/>
          <p:cNvPicPr>
            <a:picLocks noChangeAspect="1"/>
          </p:cNvPicPr>
          <p:nvPr/>
        </p:nvPicPr>
        <p:blipFill>
          <a:blip r:embed="rId5"/>
          <a:srcRect l="3534" r="3534"/>
          <a:stretch>
            <a:fillRect/>
          </a:stretch>
        </p:blipFill>
        <p:spPr>
          <a:xfrm>
            <a:off x="241956" y="4295422"/>
            <a:ext cx="2105266" cy="1405408"/>
          </a:xfrm>
          <a:prstGeom prst="rect">
            <a:avLst/>
          </a:prstGeom>
        </p:spPr>
      </p:pic>
      <p:sp>
        <p:nvSpPr>
          <p:cNvPr id="13" name="TextBox 13"/>
          <p:cNvSpPr txBox="1"/>
          <p:nvPr/>
        </p:nvSpPr>
        <p:spPr>
          <a:xfrm>
            <a:off x="1225190" y="1201024"/>
            <a:ext cx="6503119" cy="864425"/>
          </a:xfrm>
          <a:prstGeom prst="rect">
            <a:avLst/>
          </a:prstGeom>
        </p:spPr>
        <p:txBody>
          <a:bodyPr lIns="0" tIns="0" rIns="0" bIns="0" rtlCol="0" anchor="t">
            <a:spAutoFit/>
          </a:bodyPr>
          <a:lstStyle/>
          <a:p>
            <a:pPr algn="ctr">
              <a:lnSpc>
                <a:spcPts val="3333"/>
              </a:lnSpc>
            </a:pPr>
            <a:r>
              <a:rPr lang="en-US" sz="2949" dirty="0">
                <a:solidFill>
                  <a:srgbClr val="2A2D79"/>
                </a:solidFill>
                <a:latin typeface="Raleway Bold"/>
              </a:rPr>
              <a:t>Dealing with Challenging Situations </a:t>
            </a:r>
          </a:p>
          <a:p>
            <a:pPr algn="ctr">
              <a:lnSpc>
                <a:spcPts val="3333"/>
              </a:lnSpc>
              <a:spcBef>
                <a:spcPct val="0"/>
              </a:spcBef>
            </a:pPr>
            <a:r>
              <a:rPr lang="en-US" sz="2949" dirty="0">
                <a:solidFill>
                  <a:srgbClr val="2A2D79"/>
                </a:solidFill>
                <a:latin typeface="Raleway Bold"/>
              </a:rPr>
              <a:t>in the Workplace</a:t>
            </a:r>
          </a:p>
        </p:txBody>
      </p:sp>
      <p:grpSp>
        <p:nvGrpSpPr>
          <p:cNvPr id="15" name="Group 5">
            <a:extLst>
              <a:ext uri="{FF2B5EF4-FFF2-40B4-BE49-F238E27FC236}">
                <a16:creationId xmlns:a16="http://schemas.microsoft.com/office/drawing/2014/main" id="{E904EE40-2DD9-1941-04B2-E1B6552E38C6}"/>
              </a:ext>
            </a:extLst>
          </p:cNvPr>
          <p:cNvGrpSpPr/>
          <p:nvPr/>
        </p:nvGrpSpPr>
        <p:grpSpPr>
          <a:xfrm>
            <a:off x="18752" y="-91949"/>
            <a:ext cx="8915989" cy="1031649"/>
            <a:chOff x="0" y="0"/>
            <a:chExt cx="4393008" cy="485424"/>
          </a:xfrm>
        </p:grpSpPr>
        <p:sp>
          <p:nvSpPr>
            <p:cNvPr id="16" name="Freeform 6">
              <a:extLst>
                <a:ext uri="{FF2B5EF4-FFF2-40B4-BE49-F238E27FC236}">
                  <a16:creationId xmlns:a16="http://schemas.microsoft.com/office/drawing/2014/main" id="{296370C3-ADEF-5A3F-978D-599E3279C62B}"/>
                </a:ext>
              </a:extLst>
            </p:cNvPr>
            <p:cNvSpPr/>
            <p:nvPr/>
          </p:nvSpPr>
          <p:spPr>
            <a:xfrm>
              <a:off x="0" y="0"/>
              <a:ext cx="4393008"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sp>
        <p:nvSpPr>
          <p:cNvPr id="12" name="TextBox 12"/>
          <p:cNvSpPr txBox="1"/>
          <p:nvPr/>
        </p:nvSpPr>
        <p:spPr>
          <a:xfrm>
            <a:off x="1747514" y="267990"/>
            <a:ext cx="5458467" cy="588691"/>
          </a:xfrm>
          <a:prstGeom prst="rect">
            <a:avLst/>
          </a:prstGeom>
        </p:spPr>
        <p:txBody>
          <a:bodyPr lIns="0" tIns="0" rIns="0" bIns="0" rtlCol="0" anchor="t">
            <a:spAutoFit/>
          </a:bodyPr>
          <a:lstStyle/>
          <a:p>
            <a:pPr>
              <a:lnSpc>
                <a:spcPts val="4827"/>
              </a:lnSpc>
            </a:pPr>
            <a:r>
              <a:rPr lang="en-US" sz="3448" dirty="0">
                <a:solidFill>
                  <a:srgbClr val="2A2D79"/>
                </a:solidFill>
                <a:latin typeface="Playfair Display Bold"/>
              </a:rPr>
              <a:t>VBA WOMEN IN BANKING </a:t>
            </a:r>
          </a:p>
        </p:txBody>
      </p:sp>
      <p:pic>
        <p:nvPicPr>
          <p:cNvPr id="18" name="Graphic 17" descr="Walk">
            <a:extLst>
              <a:ext uri="{FF2B5EF4-FFF2-40B4-BE49-F238E27FC236}">
                <a16:creationId xmlns:a16="http://schemas.microsoft.com/office/drawing/2014/main" id="{F921BFEA-FB9E-B845-759F-0B667D39BD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8686" y="6335255"/>
            <a:ext cx="914400" cy="914400"/>
          </a:xfrm>
          <a:prstGeom prst="rect">
            <a:avLst/>
          </a:prstGeom>
        </p:spPr>
      </p:pic>
      <p:pic>
        <p:nvPicPr>
          <p:cNvPr id="24" name="Graphic 23" descr="Group of people">
            <a:extLst>
              <a:ext uri="{FF2B5EF4-FFF2-40B4-BE49-F238E27FC236}">
                <a16:creationId xmlns:a16="http://schemas.microsoft.com/office/drawing/2014/main" id="{B6826FC0-56FA-847E-E247-45AADA03D7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5453" y="6379940"/>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1" y="-700860"/>
            <a:ext cx="9060659" cy="8206560"/>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sp>
        <p:nvSpPr>
          <p:cNvPr id="8" name="TextBox 8"/>
          <p:cNvSpPr txBox="1"/>
          <p:nvPr/>
        </p:nvSpPr>
        <p:spPr>
          <a:xfrm>
            <a:off x="1231155" y="2001092"/>
            <a:ext cx="6614075" cy="4372992"/>
          </a:xfrm>
          <a:prstGeom prst="rect">
            <a:avLst/>
          </a:prstGeom>
        </p:spPr>
        <p:txBody>
          <a:bodyPr lIns="0" tIns="0" rIns="0" bIns="0" rtlCol="0" anchor="t">
            <a:spAutoFit/>
          </a:bodyPr>
          <a:lstStyle/>
          <a:p>
            <a:pPr algn="ctr">
              <a:lnSpc>
                <a:spcPts val="3107"/>
              </a:lnSpc>
            </a:pPr>
            <a:r>
              <a:rPr lang="en-US" sz="2850" dirty="0">
                <a:solidFill>
                  <a:srgbClr val="2A2D79"/>
                </a:solidFill>
                <a:latin typeface="Raleway"/>
              </a:rPr>
              <a:t>- Don’t Wait</a:t>
            </a:r>
          </a:p>
          <a:p>
            <a:pPr algn="ctr">
              <a:lnSpc>
                <a:spcPts val="3107"/>
              </a:lnSpc>
            </a:pPr>
            <a:r>
              <a:rPr lang="en-US" sz="2850" dirty="0">
                <a:solidFill>
                  <a:srgbClr val="2A2D79"/>
                </a:solidFill>
                <a:latin typeface="Raleway"/>
              </a:rPr>
              <a:t>- Seek guidance and plan</a:t>
            </a:r>
          </a:p>
          <a:p>
            <a:pPr algn="ctr">
              <a:lnSpc>
                <a:spcPts val="3107"/>
              </a:lnSpc>
            </a:pPr>
            <a:r>
              <a:rPr lang="en-US" sz="2850" dirty="0">
                <a:solidFill>
                  <a:srgbClr val="2A2D79"/>
                </a:solidFill>
                <a:latin typeface="Raleway"/>
              </a:rPr>
              <a:t>- Feel, then Deal</a:t>
            </a:r>
          </a:p>
          <a:p>
            <a:pPr algn="ctr">
              <a:lnSpc>
                <a:spcPts val="3107"/>
              </a:lnSpc>
            </a:pPr>
            <a:r>
              <a:rPr lang="en-US" sz="2850" dirty="0">
                <a:solidFill>
                  <a:srgbClr val="2A2D79"/>
                </a:solidFill>
                <a:latin typeface="Raleway"/>
              </a:rPr>
              <a:t>- Speak about it in person</a:t>
            </a:r>
          </a:p>
          <a:p>
            <a:pPr algn="ctr">
              <a:lnSpc>
                <a:spcPts val="3107"/>
              </a:lnSpc>
            </a:pPr>
            <a:r>
              <a:rPr lang="en-US" sz="2850" dirty="0">
                <a:solidFill>
                  <a:srgbClr val="2A2D79"/>
                </a:solidFill>
                <a:latin typeface="Raleway"/>
              </a:rPr>
              <a:t>- Express empathy</a:t>
            </a:r>
          </a:p>
          <a:p>
            <a:pPr algn="ctr">
              <a:lnSpc>
                <a:spcPts val="3107"/>
              </a:lnSpc>
            </a:pPr>
            <a:r>
              <a:rPr lang="en-US" sz="2850" dirty="0">
                <a:solidFill>
                  <a:srgbClr val="2A2D79"/>
                </a:solidFill>
                <a:latin typeface="Raleway"/>
              </a:rPr>
              <a:t>- Identify your goals</a:t>
            </a:r>
          </a:p>
          <a:p>
            <a:pPr algn="ctr">
              <a:lnSpc>
                <a:spcPts val="3107"/>
              </a:lnSpc>
            </a:pPr>
            <a:r>
              <a:rPr lang="en-US" sz="2850" dirty="0">
                <a:solidFill>
                  <a:srgbClr val="2A2D79"/>
                </a:solidFill>
                <a:latin typeface="Raleway"/>
              </a:rPr>
              <a:t>- Remember it’s part of your job</a:t>
            </a:r>
          </a:p>
          <a:p>
            <a:pPr algn="ctr">
              <a:lnSpc>
                <a:spcPts val="3107"/>
              </a:lnSpc>
            </a:pPr>
            <a:r>
              <a:rPr lang="en-US" sz="2850" dirty="0">
                <a:solidFill>
                  <a:srgbClr val="2A2D79"/>
                </a:solidFill>
                <a:latin typeface="Raleway"/>
              </a:rPr>
              <a:t>- Make friends with adversity</a:t>
            </a:r>
          </a:p>
          <a:p>
            <a:pPr algn="ctr">
              <a:lnSpc>
                <a:spcPts val="3107"/>
              </a:lnSpc>
            </a:pPr>
            <a:r>
              <a:rPr lang="en-US" sz="2850" dirty="0">
                <a:solidFill>
                  <a:srgbClr val="2A2D79"/>
                </a:solidFill>
                <a:latin typeface="Raleway"/>
              </a:rPr>
              <a:t>- Remember bad news travels fast</a:t>
            </a:r>
          </a:p>
          <a:p>
            <a:pPr algn="ctr">
              <a:lnSpc>
                <a:spcPts val="3107"/>
              </a:lnSpc>
            </a:pPr>
            <a:r>
              <a:rPr lang="en-US" sz="2850" dirty="0">
                <a:solidFill>
                  <a:srgbClr val="2A2D79"/>
                </a:solidFill>
                <a:latin typeface="Raleway"/>
              </a:rPr>
              <a:t>- Smile</a:t>
            </a:r>
          </a:p>
          <a:p>
            <a:pPr algn="ctr">
              <a:lnSpc>
                <a:spcPts val="3107"/>
              </a:lnSpc>
              <a:spcBef>
                <a:spcPct val="0"/>
              </a:spcBef>
            </a:pPr>
            <a:r>
              <a:rPr lang="en-US" sz="2850" dirty="0">
                <a:solidFill>
                  <a:srgbClr val="2A2D79"/>
                </a:solidFill>
                <a:latin typeface="Raleway"/>
              </a:rPr>
              <a:t>- Take one day at a time</a:t>
            </a:r>
          </a:p>
        </p:txBody>
      </p:sp>
      <p:grpSp>
        <p:nvGrpSpPr>
          <p:cNvPr id="9" name="Group 9"/>
          <p:cNvGrpSpPr/>
          <p:nvPr/>
        </p:nvGrpSpPr>
        <p:grpSpPr>
          <a:xfrm>
            <a:off x="6962210" y="2456622"/>
            <a:ext cx="1766040" cy="1633585"/>
            <a:chOff x="0" y="0"/>
            <a:chExt cx="637488" cy="589675"/>
          </a:xfrm>
        </p:grpSpPr>
        <p:sp>
          <p:nvSpPr>
            <p:cNvPr id="10" name="Freeform 10"/>
            <p:cNvSpPr/>
            <p:nvPr/>
          </p:nvSpPr>
          <p:spPr>
            <a:xfrm>
              <a:off x="0" y="0"/>
              <a:ext cx="637488" cy="589675"/>
            </a:xfrm>
            <a:custGeom>
              <a:avLst/>
              <a:gdLst/>
              <a:ahLst/>
              <a:cxnLst/>
              <a:rect l="l" t="t" r="r" b="b"/>
              <a:pathLst>
                <a:path w="637488" h="589675">
                  <a:moveTo>
                    <a:pt x="0" y="0"/>
                  </a:moveTo>
                  <a:lnTo>
                    <a:pt x="637488" y="0"/>
                  </a:lnTo>
                  <a:lnTo>
                    <a:pt x="637488" y="589675"/>
                  </a:lnTo>
                  <a:lnTo>
                    <a:pt x="0" y="589675"/>
                  </a:lnTo>
                  <a:close/>
                </a:path>
              </a:pathLst>
            </a:custGeom>
            <a:solidFill>
              <a:srgbClr val="2A2D79"/>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2" name="Picture 12"/>
          <p:cNvPicPr>
            <a:picLocks noChangeAspect="1"/>
          </p:cNvPicPr>
          <p:nvPr/>
        </p:nvPicPr>
        <p:blipFill>
          <a:blip r:embed="rId3"/>
          <a:srcRect/>
          <a:stretch>
            <a:fillRect/>
          </a:stretch>
        </p:blipFill>
        <p:spPr>
          <a:xfrm>
            <a:off x="7105558" y="2602382"/>
            <a:ext cx="1479344" cy="1342067"/>
          </a:xfrm>
          <a:prstGeom prst="rect">
            <a:avLst/>
          </a:prstGeom>
        </p:spPr>
      </p:pic>
      <p:sp>
        <p:nvSpPr>
          <p:cNvPr id="13" name="TextBox 13"/>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4" name="TextBox 14"/>
          <p:cNvSpPr txBox="1"/>
          <p:nvPr/>
        </p:nvSpPr>
        <p:spPr>
          <a:xfrm>
            <a:off x="537046" y="1367123"/>
            <a:ext cx="7879407" cy="445325"/>
          </a:xfrm>
          <a:prstGeom prst="rect">
            <a:avLst/>
          </a:prstGeom>
        </p:spPr>
        <p:txBody>
          <a:bodyPr lIns="0" tIns="0" rIns="0" bIns="0" rtlCol="0" anchor="t">
            <a:spAutoFit/>
          </a:bodyPr>
          <a:lstStyle/>
          <a:p>
            <a:pPr algn="ctr">
              <a:lnSpc>
                <a:spcPts val="3333"/>
              </a:lnSpc>
              <a:spcBef>
                <a:spcPct val="0"/>
              </a:spcBef>
            </a:pPr>
            <a:r>
              <a:rPr lang="en-US" sz="2949">
                <a:solidFill>
                  <a:srgbClr val="2A2D79"/>
                </a:solidFill>
                <a:latin typeface="Raleway Bold"/>
              </a:rPr>
              <a:t>Steps to Effectively Deal with Confrontation</a:t>
            </a:r>
          </a:p>
        </p:txBody>
      </p:sp>
      <p:grpSp>
        <p:nvGrpSpPr>
          <p:cNvPr id="15" name="Group 15"/>
          <p:cNvGrpSpPr/>
          <p:nvPr/>
        </p:nvGrpSpPr>
        <p:grpSpPr>
          <a:xfrm>
            <a:off x="120711" y="2397875"/>
            <a:ext cx="1766040" cy="1633585"/>
            <a:chOff x="0" y="0"/>
            <a:chExt cx="637488" cy="589675"/>
          </a:xfrm>
        </p:grpSpPr>
        <p:sp>
          <p:nvSpPr>
            <p:cNvPr id="16" name="Freeform 16"/>
            <p:cNvSpPr/>
            <p:nvPr/>
          </p:nvSpPr>
          <p:spPr>
            <a:xfrm>
              <a:off x="0" y="0"/>
              <a:ext cx="637488" cy="589675"/>
            </a:xfrm>
            <a:custGeom>
              <a:avLst/>
              <a:gdLst/>
              <a:ahLst/>
              <a:cxnLst/>
              <a:rect l="l" t="t" r="r" b="b"/>
              <a:pathLst>
                <a:path w="637488" h="589675">
                  <a:moveTo>
                    <a:pt x="0" y="0"/>
                  </a:moveTo>
                  <a:lnTo>
                    <a:pt x="637488" y="0"/>
                  </a:lnTo>
                  <a:lnTo>
                    <a:pt x="637488" y="589675"/>
                  </a:lnTo>
                  <a:lnTo>
                    <a:pt x="0" y="589675"/>
                  </a:lnTo>
                  <a:close/>
                </a:path>
              </a:pathLst>
            </a:custGeom>
            <a:solidFill>
              <a:srgbClr val="2A2D79"/>
            </a:solidFill>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8" name="Picture 18"/>
          <p:cNvPicPr>
            <a:picLocks noChangeAspect="1"/>
          </p:cNvPicPr>
          <p:nvPr/>
        </p:nvPicPr>
        <p:blipFill>
          <a:blip r:embed="rId4"/>
          <a:srcRect r="4090"/>
          <a:stretch>
            <a:fillRect/>
          </a:stretch>
        </p:blipFill>
        <p:spPr>
          <a:xfrm>
            <a:off x="225250" y="2592955"/>
            <a:ext cx="1552971" cy="12434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8374595" y="6861337"/>
            <a:ext cx="578905" cy="578905"/>
          </a:xfrm>
          <a:prstGeom prst="rect">
            <a:avLst/>
          </a:prstGeom>
        </p:spPr>
      </p:pic>
      <p:grpSp>
        <p:nvGrpSpPr>
          <p:cNvPr id="8" name="Group 8"/>
          <p:cNvGrpSpPr/>
          <p:nvPr/>
        </p:nvGrpSpPr>
        <p:grpSpPr>
          <a:xfrm>
            <a:off x="61442" y="1034966"/>
            <a:ext cx="8953500" cy="1887212"/>
            <a:chOff x="0" y="0"/>
            <a:chExt cx="3231946" cy="681227"/>
          </a:xfrm>
        </p:grpSpPr>
        <p:sp>
          <p:nvSpPr>
            <p:cNvPr id="9" name="Freeform 9"/>
            <p:cNvSpPr/>
            <p:nvPr/>
          </p:nvSpPr>
          <p:spPr>
            <a:xfrm>
              <a:off x="0" y="0"/>
              <a:ext cx="3231946" cy="681227"/>
            </a:xfrm>
            <a:custGeom>
              <a:avLst/>
              <a:gdLst/>
              <a:ahLst/>
              <a:cxnLst/>
              <a:rect l="l" t="t" r="r" b="b"/>
              <a:pathLst>
                <a:path w="3231946" h="681227">
                  <a:moveTo>
                    <a:pt x="3231946" y="0"/>
                  </a:moveTo>
                  <a:lnTo>
                    <a:pt x="0" y="0"/>
                  </a:lnTo>
                  <a:lnTo>
                    <a:pt x="101600" y="340614"/>
                  </a:lnTo>
                  <a:lnTo>
                    <a:pt x="0" y="681227"/>
                  </a:lnTo>
                  <a:lnTo>
                    <a:pt x="3231946" y="681227"/>
                  </a:lnTo>
                  <a:lnTo>
                    <a:pt x="3130346" y="340614"/>
                  </a:lnTo>
                  <a:lnTo>
                    <a:pt x="3231946" y="0"/>
                  </a:lnTo>
                  <a:close/>
                </a:path>
              </a:pathLst>
            </a:custGeom>
            <a:solidFill>
              <a:srgbClr val="2A2D79"/>
            </a:solidFill>
          </p:spPr>
        </p:sp>
        <p:sp>
          <p:nvSpPr>
            <p:cNvPr id="10" name="TextBox 10"/>
            <p:cNvSpPr txBox="1"/>
            <p:nvPr/>
          </p:nvSpPr>
          <p:spPr>
            <a:xfrm>
              <a:off x="88900" y="-28575"/>
              <a:ext cx="635000" cy="434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53579" y="5221892"/>
            <a:ext cx="8953500" cy="2218351"/>
            <a:chOff x="0" y="0"/>
            <a:chExt cx="3231946" cy="800758"/>
          </a:xfrm>
        </p:grpSpPr>
        <p:sp>
          <p:nvSpPr>
            <p:cNvPr id="12" name="Freeform 12"/>
            <p:cNvSpPr/>
            <p:nvPr/>
          </p:nvSpPr>
          <p:spPr>
            <a:xfrm>
              <a:off x="0" y="0"/>
              <a:ext cx="3231946" cy="800758"/>
            </a:xfrm>
            <a:custGeom>
              <a:avLst/>
              <a:gdLst/>
              <a:ahLst/>
              <a:cxnLst/>
              <a:rect l="l" t="t" r="r" b="b"/>
              <a:pathLst>
                <a:path w="3231946" h="800758">
                  <a:moveTo>
                    <a:pt x="3231946" y="0"/>
                  </a:moveTo>
                  <a:lnTo>
                    <a:pt x="0" y="0"/>
                  </a:lnTo>
                  <a:lnTo>
                    <a:pt x="101600" y="400379"/>
                  </a:lnTo>
                  <a:lnTo>
                    <a:pt x="0" y="800758"/>
                  </a:lnTo>
                  <a:lnTo>
                    <a:pt x="3231946" y="800758"/>
                  </a:lnTo>
                  <a:lnTo>
                    <a:pt x="3130346" y="400379"/>
                  </a:lnTo>
                  <a:lnTo>
                    <a:pt x="3231946" y="0"/>
                  </a:lnTo>
                  <a:close/>
                </a:path>
              </a:pathLst>
            </a:custGeom>
            <a:solidFill>
              <a:srgbClr val="2A2D79"/>
            </a:solidFill>
          </p:spPr>
        </p:sp>
        <p:sp>
          <p:nvSpPr>
            <p:cNvPr id="13" name="TextBox 13"/>
            <p:cNvSpPr txBox="1"/>
            <p:nvPr/>
          </p:nvSpPr>
          <p:spPr>
            <a:xfrm>
              <a:off x="88900" y="-28575"/>
              <a:ext cx="635000" cy="434975"/>
            </a:xfrm>
            <a:prstGeom prst="rect">
              <a:avLst/>
            </a:prstGeom>
          </p:spPr>
          <p:txBody>
            <a:bodyPr lIns="50800" tIns="50800" rIns="50800" bIns="50800" rtlCol="0" anchor="ctr"/>
            <a:lstStyle/>
            <a:p>
              <a:pPr algn="ctr">
                <a:lnSpc>
                  <a:spcPts val="1960"/>
                </a:lnSpc>
              </a:pPr>
              <a:endParaRPr/>
            </a:p>
          </p:txBody>
        </p:sp>
      </p:grpSp>
      <p:pic>
        <p:nvPicPr>
          <p:cNvPr id="14" name="Picture 14"/>
          <p:cNvPicPr>
            <a:picLocks noChangeAspect="1"/>
          </p:cNvPicPr>
          <p:nvPr/>
        </p:nvPicPr>
        <p:blipFill>
          <a:blip r:embed="rId3"/>
          <a:srcRect b="13831"/>
          <a:stretch>
            <a:fillRect/>
          </a:stretch>
        </p:blipFill>
        <p:spPr>
          <a:xfrm>
            <a:off x="850247" y="3932366"/>
            <a:ext cx="958711" cy="1289526"/>
          </a:xfrm>
          <a:prstGeom prst="rect">
            <a:avLst/>
          </a:prstGeom>
        </p:spPr>
      </p:pic>
      <p:sp>
        <p:nvSpPr>
          <p:cNvPr id="15" name="TextBox 15"/>
          <p:cNvSpPr txBox="1"/>
          <p:nvPr/>
        </p:nvSpPr>
        <p:spPr>
          <a:xfrm>
            <a:off x="430929" y="1311191"/>
            <a:ext cx="8214526" cy="1344867"/>
          </a:xfrm>
          <a:prstGeom prst="rect">
            <a:avLst/>
          </a:prstGeom>
        </p:spPr>
        <p:txBody>
          <a:bodyPr lIns="0" tIns="0" rIns="0" bIns="0" rtlCol="0" anchor="t">
            <a:spAutoFit/>
          </a:bodyPr>
          <a:lstStyle/>
          <a:p>
            <a:pPr algn="ctr">
              <a:lnSpc>
                <a:spcPts val="2655"/>
              </a:lnSpc>
            </a:pPr>
            <a:r>
              <a:rPr lang="en-US" sz="2350">
                <a:solidFill>
                  <a:srgbClr val="FFFFFF"/>
                </a:solidFill>
                <a:latin typeface="Montserrat"/>
              </a:rPr>
              <a:t>When one door of happiness closes, another opens; but often we look so long at the closed door that we do not see the one which has opened for us.</a:t>
            </a:r>
          </a:p>
          <a:p>
            <a:pPr algn="ctr">
              <a:lnSpc>
                <a:spcPts val="2655"/>
              </a:lnSpc>
              <a:spcBef>
                <a:spcPct val="0"/>
              </a:spcBef>
            </a:pPr>
            <a:r>
              <a:rPr lang="en-US" sz="2350">
                <a:solidFill>
                  <a:srgbClr val="FFFFFF"/>
                </a:solidFill>
                <a:latin typeface="Montserrat Italics"/>
              </a:rPr>
              <a:t>(Helen Keller)</a:t>
            </a:r>
          </a:p>
        </p:txBody>
      </p:sp>
      <p:sp>
        <p:nvSpPr>
          <p:cNvPr id="16" name="TextBox 16"/>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7" name="TextBox 17"/>
          <p:cNvSpPr txBox="1"/>
          <p:nvPr/>
        </p:nvSpPr>
        <p:spPr>
          <a:xfrm>
            <a:off x="302485" y="3103153"/>
            <a:ext cx="8471414" cy="2035809"/>
          </a:xfrm>
          <a:prstGeom prst="rect">
            <a:avLst/>
          </a:prstGeom>
        </p:spPr>
        <p:txBody>
          <a:bodyPr lIns="0" tIns="0" rIns="0" bIns="0" rtlCol="0" anchor="t">
            <a:spAutoFit/>
          </a:bodyPr>
          <a:lstStyle/>
          <a:p>
            <a:pPr algn="ctr">
              <a:lnSpc>
                <a:spcPts val="3290"/>
              </a:lnSpc>
            </a:pPr>
            <a:r>
              <a:rPr lang="en-US" sz="2350" dirty="0">
                <a:solidFill>
                  <a:srgbClr val="FFFFFF"/>
                </a:solidFill>
                <a:latin typeface="Montserrat"/>
              </a:rPr>
              <a:t>Success is to be measured not so much by they position that one has reached in life as by the obstacles which he(she) has overcome.</a:t>
            </a:r>
          </a:p>
          <a:p>
            <a:pPr algn="ctr">
              <a:lnSpc>
                <a:spcPts val="3290"/>
              </a:lnSpc>
            </a:pPr>
            <a:r>
              <a:rPr lang="en-US" sz="2350" dirty="0">
                <a:solidFill>
                  <a:srgbClr val="FFFFFF"/>
                </a:solidFill>
                <a:latin typeface="Montserrat Italics"/>
              </a:rPr>
              <a:t> (Booker T. Washington)</a:t>
            </a:r>
          </a:p>
          <a:p>
            <a:pPr algn="ctr">
              <a:lnSpc>
                <a:spcPts val="3290"/>
              </a:lnSpc>
            </a:pPr>
            <a:endParaRPr lang="en-US" sz="2350" dirty="0">
              <a:solidFill>
                <a:srgbClr val="FFFFFF"/>
              </a:solidFill>
              <a:latin typeface="Montserrat Italics"/>
            </a:endParaRPr>
          </a:p>
        </p:txBody>
      </p:sp>
      <p:sp>
        <p:nvSpPr>
          <p:cNvPr id="18" name="TextBox 18"/>
          <p:cNvSpPr txBox="1"/>
          <p:nvPr/>
        </p:nvSpPr>
        <p:spPr>
          <a:xfrm>
            <a:off x="662272" y="5369196"/>
            <a:ext cx="7628957" cy="2445385"/>
          </a:xfrm>
          <a:prstGeom prst="rect">
            <a:avLst/>
          </a:prstGeom>
        </p:spPr>
        <p:txBody>
          <a:bodyPr lIns="0" tIns="0" rIns="0" bIns="0" rtlCol="0" anchor="t">
            <a:spAutoFit/>
          </a:bodyPr>
          <a:lstStyle/>
          <a:p>
            <a:pPr algn="ctr">
              <a:lnSpc>
                <a:spcPts val="3289"/>
              </a:lnSpc>
            </a:pPr>
            <a:r>
              <a:rPr lang="en-US" sz="2349">
                <a:solidFill>
                  <a:srgbClr val="FFFFFF"/>
                </a:solidFill>
                <a:latin typeface="Montserrat"/>
              </a:rPr>
              <a:t>All the adversity I’ve had in my life, all my troubles and obstacles, have strengthened me. You may not realize it when it happens, but a kick in the  teeth may be the best thing in the world for you. </a:t>
            </a:r>
          </a:p>
          <a:p>
            <a:pPr algn="ctr">
              <a:lnSpc>
                <a:spcPts val="3289"/>
              </a:lnSpc>
            </a:pPr>
            <a:r>
              <a:rPr lang="en-US" sz="2349">
                <a:solidFill>
                  <a:srgbClr val="FFFFFF"/>
                </a:solidFill>
                <a:latin typeface="Montserrat Italics"/>
              </a:rPr>
              <a:t>(Walt Disney)</a:t>
            </a:r>
          </a:p>
          <a:p>
            <a:pPr algn="ctr">
              <a:lnSpc>
                <a:spcPts val="3289"/>
              </a:lnSpc>
            </a:pPr>
            <a:endParaRPr lang="en-US" sz="2349">
              <a:solidFill>
                <a:srgbClr val="FFFFFF"/>
              </a:solidFill>
              <a:latin typeface="Montserrat Italics"/>
            </a:endParaRPr>
          </a:p>
        </p:txBody>
      </p:sp>
      <p:pic>
        <p:nvPicPr>
          <p:cNvPr id="19" name="Picture 19"/>
          <p:cNvPicPr>
            <a:picLocks noChangeAspect="1"/>
          </p:cNvPicPr>
          <p:nvPr/>
        </p:nvPicPr>
        <p:blipFill>
          <a:blip r:embed="rId4"/>
          <a:srcRect/>
          <a:stretch>
            <a:fillRect/>
          </a:stretch>
        </p:blipFill>
        <p:spPr>
          <a:xfrm>
            <a:off x="8085615" y="6474101"/>
            <a:ext cx="921464" cy="966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grpSp>
        <p:nvGrpSpPr>
          <p:cNvPr id="8" name="Group 8"/>
          <p:cNvGrpSpPr/>
          <p:nvPr/>
        </p:nvGrpSpPr>
        <p:grpSpPr>
          <a:xfrm>
            <a:off x="0" y="1498943"/>
            <a:ext cx="8953500" cy="2816835"/>
            <a:chOff x="0" y="0"/>
            <a:chExt cx="3231946" cy="1016793"/>
          </a:xfrm>
        </p:grpSpPr>
        <p:sp>
          <p:nvSpPr>
            <p:cNvPr id="9" name="Freeform 9"/>
            <p:cNvSpPr/>
            <p:nvPr/>
          </p:nvSpPr>
          <p:spPr>
            <a:xfrm>
              <a:off x="0" y="0"/>
              <a:ext cx="3231946" cy="1016793"/>
            </a:xfrm>
            <a:custGeom>
              <a:avLst/>
              <a:gdLst/>
              <a:ahLst/>
              <a:cxnLst/>
              <a:rect l="l" t="t" r="r" b="b"/>
              <a:pathLst>
                <a:path w="3231946" h="1016793">
                  <a:moveTo>
                    <a:pt x="3231946" y="0"/>
                  </a:moveTo>
                  <a:lnTo>
                    <a:pt x="0" y="0"/>
                  </a:lnTo>
                  <a:lnTo>
                    <a:pt x="101600" y="508397"/>
                  </a:lnTo>
                  <a:lnTo>
                    <a:pt x="0" y="1016793"/>
                  </a:lnTo>
                  <a:lnTo>
                    <a:pt x="3231946" y="1016793"/>
                  </a:lnTo>
                  <a:lnTo>
                    <a:pt x="3130346" y="508397"/>
                  </a:lnTo>
                  <a:lnTo>
                    <a:pt x="3231946" y="0"/>
                  </a:lnTo>
                  <a:close/>
                </a:path>
              </a:pathLst>
            </a:custGeom>
            <a:solidFill>
              <a:srgbClr val="2A2D79"/>
            </a:solidFill>
          </p:spPr>
        </p:sp>
        <p:sp>
          <p:nvSpPr>
            <p:cNvPr id="10" name="TextBox 10"/>
            <p:cNvSpPr txBox="1"/>
            <p:nvPr/>
          </p:nvSpPr>
          <p:spPr>
            <a:xfrm>
              <a:off x="88900" y="-28575"/>
              <a:ext cx="635000" cy="434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0" y="4382453"/>
            <a:ext cx="8953500" cy="2816835"/>
            <a:chOff x="0" y="0"/>
            <a:chExt cx="3231946" cy="1016793"/>
          </a:xfrm>
        </p:grpSpPr>
        <p:sp>
          <p:nvSpPr>
            <p:cNvPr id="12" name="Freeform 12"/>
            <p:cNvSpPr/>
            <p:nvPr/>
          </p:nvSpPr>
          <p:spPr>
            <a:xfrm>
              <a:off x="0" y="0"/>
              <a:ext cx="3231946" cy="1016793"/>
            </a:xfrm>
            <a:custGeom>
              <a:avLst/>
              <a:gdLst/>
              <a:ahLst/>
              <a:cxnLst/>
              <a:rect l="l" t="t" r="r" b="b"/>
              <a:pathLst>
                <a:path w="3231946" h="1016793">
                  <a:moveTo>
                    <a:pt x="3231946" y="0"/>
                  </a:moveTo>
                  <a:lnTo>
                    <a:pt x="0" y="0"/>
                  </a:lnTo>
                  <a:lnTo>
                    <a:pt x="101600" y="508397"/>
                  </a:lnTo>
                  <a:lnTo>
                    <a:pt x="0" y="1016793"/>
                  </a:lnTo>
                  <a:lnTo>
                    <a:pt x="3231946" y="1016793"/>
                  </a:lnTo>
                  <a:lnTo>
                    <a:pt x="3130346" y="508397"/>
                  </a:lnTo>
                  <a:lnTo>
                    <a:pt x="3231946" y="0"/>
                  </a:lnTo>
                  <a:close/>
                </a:path>
              </a:pathLst>
            </a:custGeom>
            <a:solidFill>
              <a:srgbClr val="FFFFFF"/>
            </a:solidFill>
          </p:spPr>
        </p:sp>
        <p:sp>
          <p:nvSpPr>
            <p:cNvPr id="13" name="TextBox 13"/>
            <p:cNvSpPr txBox="1"/>
            <p:nvPr/>
          </p:nvSpPr>
          <p:spPr>
            <a:xfrm>
              <a:off x="88900" y="-28575"/>
              <a:ext cx="635000" cy="434975"/>
            </a:xfrm>
            <a:prstGeom prst="rect">
              <a:avLst/>
            </a:prstGeom>
          </p:spPr>
          <p:txBody>
            <a:bodyPr lIns="50800" tIns="50800" rIns="50800" bIns="50800" rtlCol="0" anchor="ctr"/>
            <a:lstStyle/>
            <a:p>
              <a:pPr algn="ctr">
                <a:lnSpc>
                  <a:spcPts val="1960"/>
                </a:lnSpc>
              </a:pPr>
              <a:endParaRPr/>
            </a:p>
          </p:txBody>
        </p:sp>
      </p:grpSp>
      <p:sp>
        <p:nvSpPr>
          <p:cNvPr id="14" name="TextBox 14"/>
          <p:cNvSpPr txBox="1"/>
          <p:nvPr/>
        </p:nvSpPr>
        <p:spPr>
          <a:xfrm>
            <a:off x="360017" y="1723390"/>
            <a:ext cx="8356350" cy="5327650"/>
          </a:xfrm>
          <a:prstGeom prst="rect">
            <a:avLst/>
          </a:prstGeom>
        </p:spPr>
        <p:txBody>
          <a:bodyPr lIns="0" tIns="0" rIns="0" bIns="0" rtlCol="0" anchor="t">
            <a:spAutoFit/>
          </a:bodyPr>
          <a:lstStyle/>
          <a:p>
            <a:pPr algn="ctr">
              <a:lnSpc>
                <a:spcPts val="3107"/>
              </a:lnSpc>
            </a:pPr>
            <a:r>
              <a:rPr lang="en-US" sz="2750">
                <a:solidFill>
                  <a:srgbClr val="FFFFFF"/>
                </a:solidFill>
                <a:latin typeface="Montserrat"/>
              </a:rPr>
              <a:t>You may encounter many defeats, but you must not be defeated. In fact, it may be necessary to encounter the defeats so you can know who you are, what you can rise from, how you can still come out of it. </a:t>
            </a:r>
          </a:p>
          <a:p>
            <a:pPr algn="ctr">
              <a:lnSpc>
                <a:spcPts val="2542"/>
              </a:lnSpc>
            </a:pPr>
            <a:r>
              <a:rPr lang="en-US" sz="2250">
                <a:solidFill>
                  <a:srgbClr val="FFFFFF"/>
                </a:solidFill>
                <a:latin typeface="Montserrat Italics"/>
              </a:rPr>
              <a:t>(Maya Angelou)</a:t>
            </a:r>
          </a:p>
          <a:p>
            <a:pPr algn="ctr">
              <a:lnSpc>
                <a:spcPts val="3107"/>
              </a:lnSpc>
            </a:pPr>
            <a:endParaRPr lang="en-US" sz="2250">
              <a:solidFill>
                <a:srgbClr val="FFFFFF"/>
              </a:solidFill>
              <a:latin typeface="Montserrat Italics"/>
            </a:endParaRPr>
          </a:p>
          <a:p>
            <a:pPr algn="ctr">
              <a:lnSpc>
                <a:spcPts val="3107"/>
              </a:lnSpc>
            </a:pPr>
            <a:r>
              <a:rPr lang="en-US" sz="2750">
                <a:solidFill>
                  <a:srgbClr val="2A2D79"/>
                </a:solidFill>
                <a:latin typeface="Montserrat"/>
              </a:rPr>
              <a:t>I always did something I was a little not ready to do. I think that’s how you grow. When there’s that moment of “Wow, I’m not really sure I can do this,” and you push through those moments, that’s when you have a breakthrough.” </a:t>
            </a:r>
          </a:p>
          <a:p>
            <a:pPr algn="ctr">
              <a:lnSpc>
                <a:spcPts val="2542"/>
              </a:lnSpc>
              <a:spcBef>
                <a:spcPct val="0"/>
              </a:spcBef>
            </a:pPr>
            <a:r>
              <a:rPr lang="en-US" sz="2250">
                <a:solidFill>
                  <a:srgbClr val="2A2D79"/>
                </a:solidFill>
                <a:latin typeface="Montserrat Italics"/>
              </a:rPr>
              <a:t>(Marissa Mayer)</a:t>
            </a:r>
          </a:p>
        </p:txBody>
      </p:sp>
      <p:pic>
        <p:nvPicPr>
          <p:cNvPr id="15" name="Picture 15"/>
          <p:cNvPicPr>
            <a:picLocks noChangeAspect="1"/>
          </p:cNvPicPr>
          <p:nvPr/>
        </p:nvPicPr>
        <p:blipFill>
          <a:blip r:embed="rId3"/>
          <a:srcRect/>
          <a:stretch>
            <a:fillRect/>
          </a:stretch>
        </p:blipFill>
        <p:spPr>
          <a:xfrm>
            <a:off x="7520732" y="3384891"/>
            <a:ext cx="780384" cy="930886"/>
          </a:xfrm>
          <a:prstGeom prst="rect">
            <a:avLst/>
          </a:prstGeom>
        </p:spPr>
      </p:pic>
      <p:sp>
        <p:nvSpPr>
          <p:cNvPr id="16" name="TextBox 16"/>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grpSp>
        <p:nvGrpSpPr>
          <p:cNvPr id="8" name="Group 8"/>
          <p:cNvGrpSpPr/>
          <p:nvPr/>
        </p:nvGrpSpPr>
        <p:grpSpPr>
          <a:xfrm>
            <a:off x="1441724" y="5764295"/>
            <a:ext cx="6070052" cy="1114040"/>
            <a:chOff x="0" y="0"/>
            <a:chExt cx="2191107" cy="402135"/>
          </a:xfrm>
        </p:grpSpPr>
        <p:sp>
          <p:nvSpPr>
            <p:cNvPr id="9" name="Freeform 9"/>
            <p:cNvSpPr/>
            <p:nvPr/>
          </p:nvSpPr>
          <p:spPr>
            <a:xfrm>
              <a:off x="0" y="0"/>
              <a:ext cx="2191107" cy="402135"/>
            </a:xfrm>
            <a:custGeom>
              <a:avLst/>
              <a:gdLst/>
              <a:ahLst/>
              <a:cxnLst/>
              <a:rect l="l" t="t" r="r" b="b"/>
              <a:pathLst>
                <a:path w="2191107" h="402135">
                  <a:moveTo>
                    <a:pt x="47191" y="0"/>
                  </a:moveTo>
                  <a:lnTo>
                    <a:pt x="2143916" y="0"/>
                  </a:lnTo>
                  <a:cubicBezTo>
                    <a:pt x="2156432" y="0"/>
                    <a:pt x="2168435" y="4972"/>
                    <a:pt x="2177285" y="13822"/>
                  </a:cubicBezTo>
                  <a:cubicBezTo>
                    <a:pt x="2186135" y="22672"/>
                    <a:pt x="2191107" y="34675"/>
                    <a:pt x="2191107" y="47191"/>
                  </a:cubicBezTo>
                  <a:lnTo>
                    <a:pt x="2191107" y="354944"/>
                  </a:lnTo>
                  <a:cubicBezTo>
                    <a:pt x="2191107" y="381007"/>
                    <a:pt x="2169979" y="402135"/>
                    <a:pt x="2143916" y="402135"/>
                  </a:cubicBezTo>
                  <a:lnTo>
                    <a:pt x="47191" y="402135"/>
                  </a:lnTo>
                  <a:cubicBezTo>
                    <a:pt x="34675" y="402135"/>
                    <a:pt x="22672" y="397163"/>
                    <a:pt x="13822" y="388313"/>
                  </a:cubicBezTo>
                  <a:cubicBezTo>
                    <a:pt x="4972" y="379463"/>
                    <a:pt x="0" y="367460"/>
                    <a:pt x="0" y="354944"/>
                  </a:cubicBezTo>
                  <a:lnTo>
                    <a:pt x="0" y="47191"/>
                  </a:lnTo>
                  <a:cubicBezTo>
                    <a:pt x="0" y="34675"/>
                    <a:pt x="4972" y="22672"/>
                    <a:pt x="13822" y="13822"/>
                  </a:cubicBezTo>
                  <a:cubicBezTo>
                    <a:pt x="22672" y="4972"/>
                    <a:pt x="34675" y="0"/>
                    <a:pt x="47191" y="0"/>
                  </a:cubicBezTo>
                  <a:close/>
                </a:path>
              </a:pathLst>
            </a:custGeom>
            <a:solidFill>
              <a:srgbClr val="FFFFFF"/>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312190" y="1320716"/>
            <a:ext cx="8124717" cy="5731023"/>
          </a:xfrm>
          <a:prstGeom prst="rect">
            <a:avLst/>
          </a:prstGeom>
        </p:spPr>
        <p:txBody>
          <a:bodyPr lIns="0" tIns="0" rIns="0" bIns="0" rtlCol="0" anchor="t">
            <a:spAutoFit/>
          </a:bodyPr>
          <a:lstStyle/>
          <a:p>
            <a:pPr algn="ctr">
              <a:lnSpc>
                <a:spcPts val="5249"/>
              </a:lnSpc>
            </a:pPr>
            <a:r>
              <a:rPr lang="en-US" sz="4645">
                <a:solidFill>
                  <a:srgbClr val="2A2D79"/>
                </a:solidFill>
                <a:latin typeface="Raleway Bold"/>
              </a:rPr>
              <a:t>LETTS CONSULT</a:t>
            </a:r>
          </a:p>
          <a:p>
            <a:pPr algn="ctr">
              <a:lnSpc>
                <a:spcPts val="5249"/>
              </a:lnSpc>
            </a:pPr>
            <a:endParaRPr lang="en-US" sz="4645">
              <a:solidFill>
                <a:srgbClr val="2A2D79"/>
              </a:solidFill>
              <a:latin typeface="Raleway Bold"/>
            </a:endParaRPr>
          </a:p>
          <a:p>
            <a:pPr algn="ctr">
              <a:lnSpc>
                <a:spcPts val="5249"/>
              </a:lnSpc>
            </a:pPr>
            <a:r>
              <a:rPr lang="en-US" sz="4645">
                <a:solidFill>
                  <a:srgbClr val="2A2D79"/>
                </a:solidFill>
                <a:latin typeface="Raleway"/>
              </a:rPr>
              <a:t>BUILDING TOMORROW'S WORKFORCE TODAY</a:t>
            </a:r>
          </a:p>
          <a:p>
            <a:pPr algn="ctr">
              <a:lnSpc>
                <a:spcPts val="5249"/>
              </a:lnSpc>
            </a:pPr>
            <a:endParaRPr lang="en-US" sz="4645">
              <a:solidFill>
                <a:srgbClr val="2A2D79"/>
              </a:solidFill>
              <a:latin typeface="Raleway"/>
            </a:endParaRPr>
          </a:p>
          <a:p>
            <a:pPr algn="ctr">
              <a:lnSpc>
                <a:spcPts val="5249"/>
              </a:lnSpc>
            </a:pPr>
            <a:endParaRPr lang="en-US" sz="4645">
              <a:solidFill>
                <a:srgbClr val="2A2D79"/>
              </a:solidFill>
              <a:latin typeface="Raleway"/>
            </a:endParaRPr>
          </a:p>
          <a:p>
            <a:pPr algn="ctr">
              <a:lnSpc>
                <a:spcPts val="5249"/>
              </a:lnSpc>
            </a:pPr>
            <a:endParaRPr lang="en-US" sz="4645">
              <a:solidFill>
                <a:srgbClr val="2A2D79"/>
              </a:solidFill>
              <a:latin typeface="Raleway"/>
            </a:endParaRPr>
          </a:p>
          <a:p>
            <a:pPr algn="ctr">
              <a:lnSpc>
                <a:spcPts val="5249"/>
              </a:lnSpc>
            </a:pPr>
            <a:r>
              <a:rPr lang="en-US" sz="4645">
                <a:solidFill>
                  <a:srgbClr val="2A2D79"/>
                </a:solidFill>
                <a:latin typeface="Raleway"/>
              </a:rPr>
              <a:t>FOCUS ON TALENT</a:t>
            </a:r>
          </a:p>
          <a:p>
            <a:pPr algn="ctr">
              <a:lnSpc>
                <a:spcPts val="3667"/>
              </a:lnSpc>
            </a:pPr>
            <a:endParaRPr lang="en-US" sz="4645">
              <a:solidFill>
                <a:srgbClr val="2A2D79"/>
              </a:solidFill>
              <a:latin typeface="Raleway"/>
            </a:endParaRPr>
          </a:p>
        </p:txBody>
      </p:sp>
      <p:pic>
        <p:nvPicPr>
          <p:cNvPr id="12" name="Picture 12"/>
          <p:cNvPicPr>
            <a:picLocks noChangeAspect="1"/>
          </p:cNvPicPr>
          <p:nvPr/>
        </p:nvPicPr>
        <p:blipFill>
          <a:blip r:embed="rId3"/>
          <a:srcRect b="17072"/>
          <a:stretch>
            <a:fillRect/>
          </a:stretch>
        </p:blipFill>
        <p:spPr>
          <a:xfrm>
            <a:off x="3369326" y="4062885"/>
            <a:ext cx="2337733" cy="1483852"/>
          </a:xfrm>
          <a:prstGeom prst="rect">
            <a:avLst/>
          </a:prstGeom>
        </p:spPr>
      </p:pic>
      <p:sp>
        <p:nvSpPr>
          <p:cNvPr id="13" name="TextBox 13"/>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grpSp>
        <p:nvGrpSpPr>
          <p:cNvPr id="8" name="Group 8"/>
          <p:cNvGrpSpPr/>
          <p:nvPr/>
        </p:nvGrpSpPr>
        <p:grpSpPr>
          <a:xfrm>
            <a:off x="0" y="1139741"/>
            <a:ext cx="4538192" cy="6365959"/>
            <a:chOff x="0" y="0"/>
            <a:chExt cx="1638152" cy="2297921"/>
          </a:xfrm>
        </p:grpSpPr>
        <p:sp>
          <p:nvSpPr>
            <p:cNvPr id="9" name="Freeform 9"/>
            <p:cNvSpPr/>
            <p:nvPr/>
          </p:nvSpPr>
          <p:spPr>
            <a:xfrm>
              <a:off x="0" y="0"/>
              <a:ext cx="1638152" cy="2297921"/>
            </a:xfrm>
            <a:custGeom>
              <a:avLst/>
              <a:gdLst/>
              <a:ahLst/>
              <a:cxnLst/>
              <a:rect l="l" t="t" r="r" b="b"/>
              <a:pathLst>
                <a:path w="1638152" h="2297921">
                  <a:moveTo>
                    <a:pt x="0" y="0"/>
                  </a:moveTo>
                  <a:lnTo>
                    <a:pt x="1638152" y="0"/>
                  </a:lnTo>
                  <a:lnTo>
                    <a:pt x="1638152" y="2297921"/>
                  </a:lnTo>
                  <a:lnTo>
                    <a:pt x="0" y="2297921"/>
                  </a:lnTo>
                  <a:close/>
                </a:path>
              </a:pathLst>
            </a:custGeom>
            <a:solidFill>
              <a:srgbClr val="2A2D7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5893" y="5973782"/>
            <a:ext cx="1251634" cy="125163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28369" y="1034966"/>
            <a:ext cx="1344029" cy="134402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76950" y="5827746"/>
            <a:ext cx="1351879" cy="1285975"/>
          </a:xfrm>
          <a:prstGeom prst="rect">
            <a:avLst/>
          </a:prstGeom>
        </p:spPr>
      </p:pic>
      <p:sp>
        <p:nvSpPr>
          <p:cNvPr id="14" name="TextBox 14"/>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5" name="TextBox 15"/>
          <p:cNvSpPr txBox="1"/>
          <p:nvPr/>
        </p:nvSpPr>
        <p:spPr>
          <a:xfrm>
            <a:off x="332082" y="2398045"/>
            <a:ext cx="3874028" cy="3129555"/>
          </a:xfrm>
          <a:prstGeom prst="rect">
            <a:avLst/>
          </a:prstGeom>
        </p:spPr>
        <p:txBody>
          <a:bodyPr lIns="0" tIns="0" rIns="0" bIns="0" rtlCol="0" anchor="t">
            <a:spAutoFit/>
          </a:bodyPr>
          <a:lstStyle/>
          <a:p>
            <a:pPr algn="ctr">
              <a:lnSpc>
                <a:spcPts val="3102"/>
              </a:lnSpc>
              <a:spcBef>
                <a:spcPct val="0"/>
              </a:spcBef>
            </a:pPr>
            <a:r>
              <a:rPr lang="en-US" sz="2745" dirty="0">
                <a:solidFill>
                  <a:srgbClr val="FFFFFF"/>
                </a:solidFill>
                <a:latin typeface="Garet ExtraBold"/>
              </a:rPr>
              <a:t>Talent Solutions</a:t>
            </a:r>
          </a:p>
          <a:p>
            <a:pPr algn="ctr">
              <a:lnSpc>
                <a:spcPts val="3102"/>
              </a:lnSpc>
              <a:spcBef>
                <a:spcPct val="0"/>
              </a:spcBef>
            </a:pPr>
            <a:endParaRPr lang="en-US" sz="2745" dirty="0">
              <a:solidFill>
                <a:srgbClr val="FFFFFF"/>
              </a:solidFill>
              <a:latin typeface="Garet ExtraBold"/>
            </a:endParaRPr>
          </a:p>
          <a:p>
            <a:pPr algn="ctr">
              <a:lnSpc>
                <a:spcPts val="3102"/>
              </a:lnSpc>
              <a:spcBef>
                <a:spcPct val="0"/>
              </a:spcBef>
            </a:pPr>
            <a:r>
              <a:rPr lang="en-US" sz="2745" dirty="0">
                <a:solidFill>
                  <a:srgbClr val="FFFFFF"/>
                </a:solidFill>
                <a:latin typeface="Raleway"/>
              </a:rPr>
              <a:t>Helping businesses attract and retain the talent needed to deliver today and to develop the talent needed to deliver in the future.</a:t>
            </a:r>
          </a:p>
        </p:txBody>
      </p:sp>
      <p:sp>
        <p:nvSpPr>
          <p:cNvPr id="16" name="TextBox 16"/>
          <p:cNvSpPr txBox="1"/>
          <p:nvPr/>
        </p:nvSpPr>
        <p:spPr>
          <a:xfrm>
            <a:off x="5004063" y="2398002"/>
            <a:ext cx="3557651" cy="3129598"/>
          </a:xfrm>
          <a:prstGeom prst="rect">
            <a:avLst/>
          </a:prstGeom>
        </p:spPr>
        <p:txBody>
          <a:bodyPr lIns="0" tIns="0" rIns="0" bIns="0" rtlCol="0" anchor="t">
            <a:spAutoFit/>
          </a:bodyPr>
          <a:lstStyle/>
          <a:p>
            <a:pPr algn="ctr">
              <a:lnSpc>
                <a:spcPts val="3107"/>
              </a:lnSpc>
              <a:spcBef>
                <a:spcPct val="0"/>
              </a:spcBef>
            </a:pPr>
            <a:r>
              <a:rPr lang="en-US" sz="2750">
                <a:solidFill>
                  <a:srgbClr val="FFFFFF"/>
                </a:solidFill>
                <a:latin typeface="Garet ExtraBold"/>
              </a:rPr>
              <a:t>Corner Office</a:t>
            </a:r>
          </a:p>
          <a:p>
            <a:pPr algn="ctr">
              <a:lnSpc>
                <a:spcPts val="3107"/>
              </a:lnSpc>
              <a:spcBef>
                <a:spcPct val="0"/>
              </a:spcBef>
            </a:pPr>
            <a:endParaRPr lang="en-US" sz="2750">
              <a:solidFill>
                <a:srgbClr val="FFFFFF"/>
              </a:solidFill>
              <a:latin typeface="Garet ExtraBold"/>
            </a:endParaRPr>
          </a:p>
          <a:p>
            <a:pPr algn="ctr">
              <a:lnSpc>
                <a:spcPts val="3107"/>
              </a:lnSpc>
              <a:spcBef>
                <a:spcPct val="0"/>
              </a:spcBef>
            </a:pPr>
            <a:r>
              <a:rPr lang="en-US" sz="2750">
                <a:solidFill>
                  <a:srgbClr val="FFFFFF"/>
                </a:solidFill>
                <a:latin typeface="Raleway"/>
              </a:rPr>
              <a:t>Helping individuals to build/develop skills and develop relationships</a:t>
            </a:r>
          </a:p>
          <a:p>
            <a:pPr algn="ctr">
              <a:lnSpc>
                <a:spcPts val="3107"/>
              </a:lnSpc>
              <a:spcBef>
                <a:spcPct val="0"/>
              </a:spcBef>
            </a:pPr>
            <a:r>
              <a:rPr lang="en-US" sz="2750">
                <a:solidFill>
                  <a:srgbClr val="FFFFFF"/>
                </a:solidFill>
                <a:latin typeface="Raleway"/>
              </a:rPr>
              <a:t>necessary to achieve their full potential.</a:t>
            </a:r>
          </a:p>
        </p:txBody>
      </p:sp>
      <p:sp>
        <p:nvSpPr>
          <p:cNvPr id="17" name="TextBox 17"/>
          <p:cNvSpPr txBox="1"/>
          <p:nvPr/>
        </p:nvSpPr>
        <p:spPr>
          <a:xfrm>
            <a:off x="247084" y="2331370"/>
            <a:ext cx="485775" cy="463550"/>
          </a:xfrm>
          <a:prstGeom prst="rect">
            <a:avLst/>
          </a:prstGeom>
        </p:spPr>
        <p:txBody>
          <a:bodyPr lIns="0" tIns="0" rIns="0" bIns="0" rtlCol="0" anchor="t">
            <a:spAutoFit/>
          </a:bodyPr>
          <a:lstStyle/>
          <a:p>
            <a:pPr algn="ctr">
              <a:lnSpc>
                <a:spcPts val="3850"/>
              </a:lnSpc>
            </a:pPr>
            <a:r>
              <a:rPr lang="en-US" sz="2750">
                <a:solidFill>
                  <a:srgbClr val="FFFFFF"/>
                </a:solidFill>
                <a:latin typeface="Garet ExtraBold Italics"/>
              </a:rPr>
              <a:t>LC</a:t>
            </a:r>
          </a:p>
        </p:txBody>
      </p:sp>
      <p:sp>
        <p:nvSpPr>
          <p:cNvPr id="18" name="TextBox 18"/>
          <p:cNvSpPr txBox="1"/>
          <p:nvPr/>
        </p:nvSpPr>
        <p:spPr>
          <a:xfrm>
            <a:off x="5004063" y="2331370"/>
            <a:ext cx="485775" cy="463550"/>
          </a:xfrm>
          <a:prstGeom prst="rect">
            <a:avLst/>
          </a:prstGeom>
        </p:spPr>
        <p:txBody>
          <a:bodyPr lIns="0" tIns="0" rIns="0" bIns="0" rtlCol="0" anchor="t">
            <a:spAutoFit/>
          </a:bodyPr>
          <a:lstStyle/>
          <a:p>
            <a:pPr algn="ctr">
              <a:lnSpc>
                <a:spcPts val="3850"/>
              </a:lnSpc>
            </a:pPr>
            <a:r>
              <a:rPr lang="en-US" sz="2750">
                <a:solidFill>
                  <a:srgbClr val="FFFFFF"/>
                </a:solidFill>
                <a:latin typeface="Garet ExtraBold Italics"/>
              </a:rPr>
              <a:t>LC</a:t>
            </a:r>
          </a:p>
        </p:txBody>
      </p:sp>
      <p:sp>
        <p:nvSpPr>
          <p:cNvPr id="19" name="TextBox 19"/>
          <p:cNvSpPr txBox="1"/>
          <p:nvPr/>
        </p:nvSpPr>
        <p:spPr>
          <a:xfrm>
            <a:off x="2681584" y="1243430"/>
            <a:ext cx="1118146" cy="463550"/>
          </a:xfrm>
          <a:prstGeom prst="rect">
            <a:avLst/>
          </a:prstGeom>
        </p:spPr>
        <p:txBody>
          <a:bodyPr lIns="0" tIns="0" rIns="0" bIns="0" rtlCol="0" anchor="t">
            <a:spAutoFit/>
          </a:bodyPr>
          <a:lstStyle/>
          <a:p>
            <a:pPr algn="ctr">
              <a:lnSpc>
                <a:spcPts val="3850"/>
              </a:lnSpc>
            </a:pPr>
            <a:r>
              <a:rPr lang="en-US" sz="2750">
                <a:solidFill>
                  <a:srgbClr val="FFFFFF"/>
                </a:solidFill>
                <a:latin typeface="Garet ExtraBold"/>
              </a:rPr>
              <a:t>LETTS</a:t>
            </a:r>
          </a:p>
        </p:txBody>
      </p:sp>
      <p:sp>
        <p:nvSpPr>
          <p:cNvPr id="20" name="TextBox 20"/>
          <p:cNvSpPr txBox="1"/>
          <p:nvPr/>
        </p:nvSpPr>
        <p:spPr>
          <a:xfrm>
            <a:off x="5120023" y="1243430"/>
            <a:ext cx="1770757" cy="463550"/>
          </a:xfrm>
          <a:prstGeom prst="rect">
            <a:avLst/>
          </a:prstGeom>
        </p:spPr>
        <p:txBody>
          <a:bodyPr lIns="0" tIns="0" rIns="0" bIns="0" rtlCol="0" anchor="t">
            <a:spAutoFit/>
          </a:bodyPr>
          <a:lstStyle/>
          <a:p>
            <a:pPr algn="ctr">
              <a:lnSpc>
                <a:spcPts val="3850"/>
              </a:lnSpc>
            </a:pPr>
            <a:r>
              <a:rPr lang="en-US" sz="2750">
                <a:solidFill>
                  <a:srgbClr val="FFFFFF"/>
                </a:solidFill>
                <a:latin typeface="Garet ExtraBold"/>
              </a:rPr>
              <a:t>CONSULT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pic>
        <p:nvPicPr>
          <p:cNvPr id="8" name="Picture 8"/>
          <p:cNvPicPr>
            <a:picLocks noChangeAspect="1"/>
          </p:cNvPicPr>
          <p:nvPr/>
        </p:nvPicPr>
        <p:blipFill>
          <a:blip r:embed="rId3"/>
          <a:srcRect/>
          <a:stretch>
            <a:fillRect/>
          </a:stretch>
        </p:blipFill>
        <p:spPr>
          <a:xfrm>
            <a:off x="3039305" y="5321430"/>
            <a:ext cx="2737825" cy="1980063"/>
          </a:xfrm>
          <a:prstGeom prst="rect">
            <a:avLst/>
          </a:prstGeom>
        </p:spPr>
      </p:pic>
      <p:grpSp>
        <p:nvGrpSpPr>
          <p:cNvPr id="9" name="Group 9"/>
          <p:cNvGrpSpPr/>
          <p:nvPr/>
        </p:nvGrpSpPr>
        <p:grpSpPr>
          <a:xfrm>
            <a:off x="-144647" y="3789969"/>
            <a:ext cx="9007079" cy="1417218"/>
            <a:chOff x="0" y="0"/>
            <a:chExt cx="3251286" cy="511573"/>
          </a:xfrm>
        </p:grpSpPr>
        <p:sp>
          <p:nvSpPr>
            <p:cNvPr id="10" name="Freeform 10"/>
            <p:cNvSpPr/>
            <p:nvPr/>
          </p:nvSpPr>
          <p:spPr>
            <a:xfrm>
              <a:off x="0" y="0"/>
              <a:ext cx="3251286" cy="511573"/>
            </a:xfrm>
            <a:custGeom>
              <a:avLst/>
              <a:gdLst/>
              <a:ahLst/>
              <a:cxnLst/>
              <a:rect l="l" t="t" r="r" b="b"/>
              <a:pathLst>
                <a:path w="3251286" h="511573">
                  <a:moveTo>
                    <a:pt x="0" y="0"/>
                  </a:moveTo>
                  <a:lnTo>
                    <a:pt x="3251286" y="0"/>
                  </a:lnTo>
                  <a:lnTo>
                    <a:pt x="3251286" y="511573"/>
                  </a:lnTo>
                  <a:lnTo>
                    <a:pt x="0" y="511573"/>
                  </a:lnTo>
                  <a:close/>
                </a:path>
              </a:pathLst>
            </a:custGeom>
            <a:solidFill>
              <a:srgbClr val="2A2D79"/>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2" name="TextBox 12"/>
          <p:cNvSpPr txBox="1"/>
          <p:nvPr/>
        </p:nvSpPr>
        <p:spPr>
          <a:xfrm>
            <a:off x="-49789" y="2277558"/>
            <a:ext cx="8916012" cy="2758123"/>
          </a:xfrm>
          <a:prstGeom prst="rect">
            <a:avLst/>
          </a:prstGeom>
        </p:spPr>
        <p:txBody>
          <a:bodyPr lIns="0" tIns="0" rIns="0" bIns="0" rtlCol="0" anchor="t">
            <a:spAutoFit/>
          </a:bodyPr>
          <a:lstStyle/>
          <a:p>
            <a:pPr algn="ctr">
              <a:lnSpc>
                <a:spcPts val="3107"/>
              </a:lnSpc>
              <a:spcBef>
                <a:spcPct val="0"/>
              </a:spcBef>
            </a:pPr>
            <a:r>
              <a:rPr lang="en-US" sz="2750">
                <a:solidFill>
                  <a:srgbClr val="2A2D79"/>
                </a:solidFill>
                <a:latin typeface="Raleway"/>
              </a:rPr>
              <a:t>An individual's capacity to observe, comprehend, abstract, reason and deduce conclusions from the emotions of people around oneself.</a:t>
            </a:r>
          </a:p>
          <a:p>
            <a:pPr algn="ctr">
              <a:lnSpc>
                <a:spcPts val="3107"/>
              </a:lnSpc>
              <a:spcBef>
                <a:spcPct val="0"/>
              </a:spcBef>
            </a:pPr>
            <a:endParaRPr lang="en-US" sz="2750">
              <a:solidFill>
                <a:srgbClr val="2A2D79"/>
              </a:solidFill>
              <a:latin typeface="Raleway"/>
            </a:endParaRPr>
          </a:p>
          <a:p>
            <a:pPr algn="ctr">
              <a:lnSpc>
                <a:spcPts val="3107"/>
              </a:lnSpc>
              <a:spcBef>
                <a:spcPct val="0"/>
              </a:spcBef>
            </a:pPr>
            <a:r>
              <a:rPr lang="en-US" sz="2750">
                <a:solidFill>
                  <a:srgbClr val="FFFFFF"/>
                </a:solidFill>
                <a:latin typeface="Raleway"/>
              </a:rPr>
              <a:t>The ability to understand your emotions and those of other people and to behave in an appropriate way in different situations.</a:t>
            </a:r>
          </a:p>
        </p:txBody>
      </p:sp>
      <p:sp>
        <p:nvSpPr>
          <p:cNvPr id="13" name="TextBox 13"/>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4" name="TextBox 14"/>
          <p:cNvSpPr txBox="1"/>
          <p:nvPr/>
        </p:nvSpPr>
        <p:spPr>
          <a:xfrm>
            <a:off x="598467" y="1225299"/>
            <a:ext cx="7794054" cy="864425"/>
          </a:xfrm>
          <a:prstGeom prst="rect">
            <a:avLst/>
          </a:prstGeom>
        </p:spPr>
        <p:txBody>
          <a:bodyPr lIns="0" tIns="0" rIns="0" bIns="0" rtlCol="0" anchor="t">
            <a:spAutoFit/>
          </a:bodyPr>
          <a:lstStyle/>
          <a:p>
            <a:pPr algn="ctr">
              <a:lnSpc>
                <a:spcPts val="3333"/>
              </a:lnSpc>
              <a:spcBef>
                <a:spcPct val="0"/>
              </a:spcBef>
            </a:pPr>
            <a:r>
              <a:rPr lang="en-US" sz="2949">
                <a:solidFill>
                  <a:srgbClr val="2A2D79"/>
                </a:solidFill>
                <a:latin typeface="Raleway Bold"/>
              </a:rPr>
              <a:t>EQ - Emotional Quotient also referred to as </a:t>
            </a:r>
          </a:p>
          <a:p>
            <a:pPr algn="ctr">
              <a:lnSpc>
                <a:spcPts val="3333"/>
              </a:lnSpc>
              <a:spcBef>
                <a:spcPct val="0"/>
              </a:spcBef>
            </a:pPr>
            <a:r>
              <a:rPr lang="en-US" sz="2949">
                <a:solidFill>
                  <a:srgbClr val="2A2D79"/>
                </a:solidFill>
                <a:latin typeface="Raleway Bold"/>
              </a:rPr>
              <a:t>Emotional Intelligence</a:t>
            </a:r>
          </a:p>
        </p:txBody>
      </p:sp>
      <p:sp>
        <p:nvSpPr>
          <p:cNvPr id="15" name="TextBox 15"/>
          <p:cNvSpPr txBox="1"/>
          <p:nvPr/>
        </p:nvSpPr>
        <p:spPr>
          <a:xfrm>
            <a:off x="3645091" y="7167296"/>
            <a:ext cx="1526254" cy="134197"/>
          </a:xfrm>
          <a:prstGeom prst="rect">
            <a:avLst/>
          </a:prstGeom>
        </p:spPr>
        <p:txBody>
          <a:bodyPr lIns="0" tIns="0" rIns="0" bIns="0" rtlCol="0" anchor="t">
            <a:spAutoFit/>
          </a:bodyPr>
          <a:lstStyle/>
          <a:p>
            <a:pPr algn="ctr">
              <a:lnSpc>
                <a:spcPts val="1120"/>
              </a:lnSpc>
              <a:spcBef>
                <a:spcPct val="0"/>
              </a:spcBef>
            </a:pPr>
            <a:r>
              <a:rPr lang="en-US" sz="800">
                <a:solidFill>
                  <a:srgbClr val="2A2D79"/>
                </a:solidFill>
                <a:latin typeface="Playfair Display"/>
              </a:rPr>
              <a:t>graphics by pch.vector on freepik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grpSp>
        <p:nvGrpSpPr>
          <p:cNvPr id="8" name="Group 8"/>
          <p:cNvGrpSpPr/>
          <p:nvPr/>
        </p:nvGrpSpPr>
        <p:grpSpPr>
          <a:xfrm rot="-5400000">
            <a:off x="4094640" y="2713323"/>
            <a:ext cx="5150028" cy="4567693"/>
            <a:chOff x="0" y="0"/>
            <a:chExt cx="1859006" cy="1648801"/>
          </a:xfrm>
        </p:grpSpPr>
        <p:sp>
          <p:nvSpPr>
            <p:cNvPr id="9" name="Freeform 9"/>
            <p:cNvSpPr/>
            <p:nvPr/>
          </p:nvSpPr>
          <p:spPr>
            <a:xfrm>
              <a:off x="0" y="0"/>
              <a:ext cx="1859006" cy="1648801"/>
            </a:xfrm>
            <a:custGeom>
              <a:avLst/>
              <a:gdLst/>
              <a:ahLst/>
              <a:cxnLst/>
              <a:rect l="l" t="t" r="r" b="b"/>
              <a:pathLst>
                <a:path w="1859006" h="1648801">
                  <a:moveTo>
                    <a:pt x="0" y="0"/>
                  </a:moveTo>
                  <a:lnTo>
                    <a:pt x="1859006" y="0"/>
                  </a:lnTo>
                  <a:lnTo>
                    <a:pt x="1859006" y="1648801"/>
                  </a:lnTo>
                  <a:lnTo>
                    <a:pt x="0" y="1648801"/>
                  </a:lnTo>
                  <a:close/>
                </a:path>
              </a:pathLst>
            </a:custGeom>
            <a:solidFill>
              <a:srgbClr val="2A2D7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rot="-5400000">
            <a:off x="4538791" y="2823994"/>
            <a:ext cx="4277553" cy="4278750"/>
            <a:chOff x="0" y="0"/>
            <a:chExt cx="1544069" cy="1544501"/>
          </a:xfrm>
        </p:grpSpPr>
        <p:sp>
          <p:nvSpPr>
            <p:cNvPr id="12" name="Freeform 12"/>
            <p:cNvSpPr/>
            <p:nvPr/>
          </p:nvSpPr>
          <p:spPr>
            <a:xfrm>
              <a:off x="0" y="0"/>
              <a:ext cx="1544069" cy="1544501"/>
            </a:xfrm>
            <a:custGeom>
              <a:avLst/>
              <a:gdLst/>
              <a:ahLst/>
              <a:cxnLst/>
              <a:rect l="l" t="t" r="r" b="b"/>
              <a:pathLst>
                <a:path w="1544069" h="1544501">
                  <a:moveTo>
                    <a:pt x="0" y="0"/>
                  </a:moveTo>
                  <a:lnTo>
                    <a:pt x="1544069" y="0"/>
                  </a:lnTo>
                  <a:lnTo>
                    <a:pt x="1544069" y="1544501"/>
                  </a:lnTo>
                  <a:lnTo>
                    <a:pt x="0" y="1544501"/>
                  </a:lnTo>
                  <a:close/>
                </a:path>
              </a:pathLst>
            </a:custGeom>
            <a:solidFill>
              <a:srgbClr val="FFFFFF"/>
            </a:solidFill>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rot="-5400000">
            <a:off x="-382110" y="2706185"/>
            <a:ext cx="5150028" cy="4567693"/>
            <a:chOff x="0" y="0"/>
            <a:chExt cx="1859006" cy="1648801"/>
          </a:xfrm>
        </p:grpSpPr>
        <p:sp>
          <p:nvSpPr>
            <p:cNvPr id="15" name="Freeform 15"/>
            <p:cNvSpPr/>
            <p:nvPr/>
          </p:nvSpPr>
          <p:spPr>
            <a:xfrm>
              <a:off x="0" y="0"/>
              <a:ext cx="1859006" cy="1648801"/>
            </a:xfrm>
            <a:custGeom>
              <a:avLst/>
              <a:gdLst/>
              <a:ahLst/>
              <a:cxnLst/>
              <a:rect l="l" t="t" r="r" b="b"/>
              <a:pathLst>
                <a:path w="1859006" h="1648801">
                  <a:moveTo>
                    <a:pt x="0" y="0"/>
                  </a:moveTo>
                  <a:lnTo>
                    <a:pt x="1859006" y="0"/>
                  </a:lnTo>
                  <a:lnTo>
                    <a:pt x="1859006" y="1648801"/>
                  </a:lnTo>
                  <a:lnTo>
                    <a:pt x="0" y="1648801"/>
                  </a:lnTo>
                  <a:close/>
                </a:path>
              </a:pathLst>
            </a:custGeom>
            <a:solidFill>
              <a:srgbClr val="2A2D79"/>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7" name="Picture 17"/>
          <p:cNvPicPr>
            <a:picLocks noChangeAspect="1"/>
          </p:cNvPicPr>
          <p:nvPr/>
        </p:nvPicPr>
        <p:blipFill>
          <a:blip r:embed="rId3"/>
          <a:srcRect/>
          <a:stretch>
            <a:fillRect/>
          </a:stretch>
        </p:blipFill>
        <p:spPr>
          <a:xfrm>
            <a:off x="7267426" y="1139741"/>
            <a:ext cx="1302856" cy="1546416"/>
          </a:xfrm>
          <a:prstGeom prst="rect">
            <a:avLst/>
          </a:prstGeom>
        </p:spPr>
      </p:pic>
      <p:pic>
        <p:nvPicPr>
          <p:cNvPr id="18" name="Picture 18"/>
          <p:cNvPicPr>
            <a:picLocks noChangeAspect="1"/>
          </p:cNvPicPr>
          <p:nvPr/>
        </p:nvPicPr>
        <p:blipFill>
          <a:blip r:embed="rId4"/>
          <a:srcRect/>
          <a:stretch>
            <a:fillRect/>
          </a:stretch>
        </p:blipFill>
        <p:spPr>
          <a:xfrm>
            <a:off x="886618" y="5871439"/>
            <a:ext cx="2065677" cy="1634261"/>
          </a:xfrm>
          <a:prstGeom prst="rect">
            <a:avLst/>
          </a:prstGeom>
        </p:spPr>
      </p:pic>
      <p:sp>
        <p:nvSpPr>
          <p:cNvPr id="19" name="TextBox 19"/>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20" name="TextBox 20"/>
          <p:cNvSpPr txBox="1"/>
          <p:nvPr/>
        </p:nvSpPr>
        <p:spPr>
          <a:xfrm>
            <a:off x="2952294" y="1377067"/>
            <a:ext cx="2867025" cy="445325"/>
          </a:xfrm>
          <a:prstGeom prst="rect">
            <a:avLst/>
          </a:prstGeom>
        </p:spPr>
        <p:txBody>
          <a:bodyPr lIns="0" tIns="0" rIns="0" bIns="0" rtlCol="0" anchor="t">
            <a:spAutoFit/>
          </a:bodyPr>
          <a:lstStyle/>
          <a:p>
            <a:pPr algn="ctr">
              <a:lnSpc>
                <a:spcPts val="3333"/>
              </a:lnSpc>
              <a:spcBef>
                <a:spcPct val="0"/>
              </a:spcBef>
            </a:pPr>
            <a:r>
              <a:rPr lang="en-US" sz="2949">
                <a:solidFill>
                  <a:srgbClr val="2A2D79"/>
                </a:solidFill>
                <a:latin typeface="Raleway Bold"/>
              </a:rPr>
              <a:t>EQ vs AQ and IQ</a:t>
            </a:r>
          </a:p>
        </p:txBody>
      </p:sp>
      <p:sp>
        <p:nvSpPr>
          <p:cNvPr id="21" name="TextBox 21"/>
          <p:cNvSpPr txBox="1"/>
          <p:nvPr/>
        </p:nvSpPr>
        <p:spPr>
          <a:xfrm>
            <a:off x="4819917" y="2126393"/>
            <a:ext cx="3997025" cy="4710748"/>
          </a:xfrm>
          <a:prstGeom prst="rect">
            <a:avLst/>
          </a:prstGeom>
        </p:spPr>
        <p:txBody>
          <a:bodyPr lIns="0" tIns="0" rIns="0" bIns="0" rtlCol="0" anchor="t">
            <a:spAutoFit/>
          </a:bodyPr>
          <a:lstStyle/>
          <a:p>
            <a:pPr algn="ctr">
              <a:lnSpc>
                <a:spcPts val="3107"/>
              </a:lnSpc>
            </a:pPr>
            <a:endParaRPr/>
          </a:p>
          <a:p>
            <a:pPr algn="ctr">
              <a:lnSpc>
                <a:spcPts val="3107"/>
              </a:lnSpc>
            </a:pPr>
            <a:endParaRPr/>
          </a:p>
          <a:p>
            <a:pPr algn="ctr">
              <a:lnSpc>
                <a:spcPts val="3107"/>
              </a:lnSpc>
              <a:spcBef>
                <a:spcPct val="0"/>
              </a:spcBef>
            </a:pPr>
            <a:r>
              <a:rPr lang="en-US" sz="2750">
                <a:solidFill>
                  <a:srgbClr val="2A2D79"/>
                </a:solidFill>
                <a:latin typeface="Raleway"/>
              </a:rPr>
              <a:t>It is generally agreed that a high IQ Is generally workless if you have a low EQ. A genius, or someone with an extraordinarily high IQ who can’t relate well to others, can’t make the most of his/her intelligence.</a:t>
            </a:r>
          </a:p>
        </p:txBody>
      </p:sp>
      <p:sp>
        <p:nvSpPr>
          <p:cNvPr id="22" name="TextBox 22"/>
          <p:cNvSpPr txBox="1"/>
          <p:nvPr/>
        </p:nvSpPr>
        <p:spPr>
          <a:xfrm>
            <a:off x="302464" y="3085948"/>
            <a:ext cx="3501924" cy="3539173"/>
          </a:xfrm>
          <a:prstGeom prst="rect">
            <a:avLst/>
          </a:prstGeom>
        </p:spPr>
        <p:txBody>
          <a:bodyPr lIns="0" tIns="0" rIns="0" bIns="0" rtlCol="0" anchor="t">
            <a:spAutoFit/>
          </a:bodyPr>
          <a:lstStyle/>
          <a:p>
            <a:pPr algn="ctr">
              <a:lnSpc>
                <a:spcPts val="3107"/>
              </a:lnSpc>
            </a:pPr>
            <a:r>
              <a:rPr lang="en-US" sz="2750">
                <a:solidFill>
                  <a:srgbClr val="FFFFFF"/>
                </a:solidFill>
                <a:latin typeface="Raleway"/>
              </a:rPr>
              <a:t>Research shows that people who have higher emotional and social intelligence, tend to go further in life than those with a high IQ but low EQ.</a:t>
            </a:r>
          </a:p>
          <a:p>
            <a:pPr algn="ctr">
              <a:lnSpc>
                <a:spcPts val="3107"/>
              </a:lnSpc>
            </a:pPr>
            <a:endParaRPr lang="en-US" sz="2750">
              <a:solidFill>
                <a:srgbClr val="FFFFFF"/>
              </a:solidFill>
              <a:latin typeface="Raleway"/>
            </a:endParaRPr>
          </a:p>
          <a:p>
            <a:pPr algn="ctr">
              <a:lnSpc>
                <a:spcPts val="3107"/>
              </a:lnSpc>
              <a:spcBef>
                <a:spcPct val="0"/>
              </a:spcBef>
            </a:pPr>
            <a:endParaRPr lang="en-US" sz="2750">
              <a:solidFill>
                <a:srgbClr val="FFFFFF"/>
              </a:solidFill>
              <a:latin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sp>
        <p:nvSpPr>
          <p:cNvPr id="8" name="TextBox 8"/>
          <p:cNvSpPr txBox="1"/>
          <p:nvPr/>
        </p:nvSpPr>
        <p:spPr>
          <a:xfrm>
            <a:off x="525025" y="2793524"/>
            <a:ext cx="8058525" cy="2425636"/>
          </a:xfrm>
          <a:prstGeom prst="rect">
            <a:avLst/>
          </a:prstGeom>
        </p:spPr>
        <p:txBody>
          <a:bodyPr lIns="0" tIns="0" rIns="0" bIns="0" rtlCol="0" anchor="t">
            <a:spAutoFit/>
          </a:bodyPr>
          <a:lstStyle/>
          <a:p>
            <a:pPr marL="615315" lvl="1" indent="-307658">
              <a:lnSpc>
                <a:spcPts val="3220"/>
              </a:lnSpc>
              <a:buFont typeface="Arial"/>
              <a:buChar char="•"/>
            </a:pPr>
            <a:r>
              <a:rPr lang="en-US" sz="2850" dirty="0">
                <a:solidFill>
                  <a:srgbClr val="2A2D79"/>
                </a:solidFill>
                <a:latin typeface="Raleway"/>
              </a:rPr>
              <a:t>It is the foundational piece to improving other leadership competencies</a:t>
            </a:r>
          </a:p>
          <a:p>
            <a:pPr>
              <a:lnSpc>
                <a:spcPts val="3220"/>
              </a:lnSpc>
            </a:pPr>
            <a:endParaRPr lang="en-US" sz="2850" dirty="0">
              <a:solidFill>
                <a:srgbClr val="2A2D79"/>
              </a:solidFill>
              <a:latin typeface="Raleway"/>
            </a:endParaRPr>
          </a:p>
          <a:p>
            <a:pPr marL="615315" lvl="1" indent="-307658">
              <a:lnSpc>
                <a:spcPts val="3220"/>
              </a:lnSpc>
              <a:buFont typeface="Arial"/>
              <a:buChar char="•"/>
            </a:pPr>
            <a:r>
              <a:rPr lang="en-US" sz="2850" dirty="0">
                <a:solidFill>
                  <a:srgbClr val="2A2D79"/>
                </a:solidFill>
                <a:latin typeface="Raleway"/>
              </a:rPr>
              <a:t>It influences the culture and work environment……and the engagement of your team</a:t>
            </a:r>
          </a:p>
        </p:txBody>
      </p:sp>
      <p:pic>
        <p:nvPicPr>
          <p:cNvPr id="9" name="Picture 9"/>
          <p:cNvPicPr>
            <a:picLocks noChangeAspect="1"/>
          </p:cNvPicPr>
          <p:nvPr/>
        </p:nvPicPr>
        <p:blipFill>
          <a:blip r:embed="rId3"/>
          <a:srcRect/>
          <a:stretch>
            <a:fillRect/>
          </a:stretch>
        </p:blipFill>
        <p:spPr>
          <a:xfrm>
            <a:off x="1657437" y="5440372"/>
            <a:ext cx="5761509" cy="1730255"/>
          </a:xfrm>
          <a:prstGeom prst="rect">
            <a:avLst/>
          </a:prstGeom>
        </p:spPr>
      </p:pic>
      <p:sp>
        <p:nvSpPr>
          <p:cNvPr id="10" name="TextBox 10"/>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1" name="TextBox 11"/>
          <p:cNvSpPr txBox="1"/>
          <p:nvPr/>
        </p:nvSpPr>
        <p:spPr>
          <a:xfrm>
            <a:off x="369950" y="1367123"/>
            <a:ext cx="8213601" cy="864425"/>
          </a:xfrm>
          <a:prstGeom prst="rect">
            <a:avLst/>
          </a:prstGeom>
        </p:spPr>
        <p:txBody>
          <a:bodyPr lIns="0" tIns="0" rIns="0" bIns="0" rtlCol="0" anchor="t">
            <a:spAutoFit/>
          </a:bodyPr>
          <a:lstStyle/>
          <a:p>
            <a:pPr algn="ctr">
              <a:lnSpc>
                <a:spcPts val="3333"/>
              </a:lnSpc>
            </a:pPr>
            <a:r>
              <a:rPr lang="en-US" sz="2949">
                <a:solidFill>
                  <a:srgbClr val="2A2D79"/>
                </a:solidFill>
                <a:latin typeface="Raleway Bold"/>
              </a:rPr>
              <a:t>Emotional Intelligence impacts effectiveness </a:t>
            </a:r>
          </a:p>
          <a:p>
            <a:pPr algn="ctr">
              <a:lnSpc>
                <a:spcPts val="3333"/>
              </a:lnSpc>
              <a:spcBef>
                <a:spcPct val="0"/>
              </a:spcBef>
            </a:pPr>
            <a:r>
              <a:rPr lang="en-US" sz="2949">
                <a:solidFill>
                  <a:srgbClr val="2A2D79"/>
                </a:solidFill>
                <a:latin typeface="Raleway Bold"/>
              </a:rPr>
              <a:t>as a leader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0"/>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582957" y="6519951"/>
            <a:ext cx="1031651" cy="1031651"/>
          </a:xfrm>
          <a:prstGeom prst="rect">
            <a:avLst/>
          </a:prstGeom>
        </p:spPr>
      </p:pic>
      <p:sp>
        <p:nvSpPr>
          <p:cNvPr id="8" name="TextBox 8"/>
          <p:cNvSpPr txBox="1"/>
          <p:nvPr/>
        </p:nvSpPr>
        <p:spPr>
          <a:xfrm>
            <a:off x="2701070" y="2705132"/>
            <a:ext cx="3674244" cy="2256853"/>
          </a:xfrm>
          <a:prstGeom prst="rect">
            <a:avLst/>
          </a:prstGeom>
        </p:spPr>
        <p:txBody>
          <a:bodyPr lIns="0" tIns="0" rIns="0" bIns="0" rtlCol="0" anchor="t">
            <a:spAutoFit/>
          </a:bodyPr>
          <a:lstStyle/>
          <a:p>
            <a:pPr marL="680083" lvl="1" indent="-340042">
              <a:lnSpc>
                <a:spcPts val="3559"/>
              </a:lnSpc>
              <a:buFont typeface="Arial"/>
              <a:buChar char="•"/>
            </a:pPr>
            <a:r>
              <a:rPr lang="en-US" sz="3149">
                <a:solidFill>
                  <a:srgbClr val="2A2D79"/>
                </a:solidFill>
                <a:latin typeface="Raleway"/>
              </a:rPr>
              <a:t>Self-Awareness</a:t>
            </a:r>
          </a:p>
          <a:p>
            <a:pPr marL="680083" lvl="1" indent="-340042">
              <a:lnSpc>
                <a:spcPts val="3559"/>
              </a:lnSpc>
              <a:buFont typeface="Arial"/>
              <a:buChar char="•"/>
            </a:pPr>
            <a:r>
              <a:rPr lang="en-US" sz="3149">
                <a:solidFill>
                  <a:srgbClr val="2A2D79"/>
                </a:solidFill>
                <a:latin typeface="Raleway"/>
              </a:rPr>
              <a:t>Self-Regulation</a:t>
            </a:r>
          </a:p>
          <a:p>
            <a:pPr marL="680083" lvl="1" indent="-340042">
              <a:lnSpc>
                <a:spcPts val="3559"/>
              </a:lnSpc>
              <a:buFont typeface="Arial"/>
              <a:buChar char="•"/>
            </a:pPr>
            <a:r>
              <a:rPr lang="en-US" sz="3149">
                <a:solidFill>
                  <a:srgbClr val="2A2D79"/>
                </a:solidFill>
                <a:latin typeface="Raleway"/>
              </a:rPr>
              <a:t>Motivation</a:t>
            </a:r>
          </a:p>
          <a:p>
            <a:pPr marL="680083" lvl="1" indent="-340042">
              <a:lnSpc>
                <a:spcPts val="3559"/>
              </a:lnSpc>
              <a:buFont typeface="Arial"/>
              <a:buChar char="•"/>
            </a:pPr>
            <a:r>
              <a:rPr lang="en-US" sz="3149">
                <a:solidFill>
                  <a:srgbClr val="2A2D79"/>
                </a:solidFill>
                <a:latin typeface="Raleway"/>
              </a:rPr>
              <a:t>Empathy</a:t>
            </a:r>
          </a:p>
          <a:p>
            <a:pPr marL="680083" lvl="1" indent="-340042">
              <a:lnSpc>
                <a:spcPts val="3559"/>
              </a:lnSpc>
              <a:buFont typeface="Arial"/>
              <a:buChar char="•"/>
            </a:pPr>
            <a:r>
              <a:rPr lang="en-US" sz="3149">
                <a:solidFill>
                  <a:srgbClr val="2A2D79"/>
                </a:solidFill>
                <a:latin typeface="Raleway"/>
              </a:rPr>
              <a:t>Social Skills</a:t>
            </a:r>
          </a:p>
        </p:txBody>
      </p:sp>
      <p:grpSp>
        <p:nvGrpSpPr>
          <p:cNvPr id="9" name="Group 9"/>
          <p:cNvGrpSpPr/>
          <p:nvPr/>
        </p:nvGrpSpPr>
        <p:grpSpPr>
          <a:xfrm>
            <a:off x="193768" y="2166091"/>
            <a:ext cx="2470785" cy="1801140"/>
            <a:chOff x="0" y="0"/>
            <a:chExt cx="891880" cy="650158"/>
          </a:xfrm>
        </p:grpSpPr>
        <p:sp>
          <p:nvSpPr>
            <p:cNvPr id="10" name="Freeform 10"/>
            <p:cNvSpPr/>
            <p:nvPr/>
          </p:nvSpPr>
          <p:spPr>
            <a:xfrm>
              <a:off x="0" y="0"/>
              <a:ext cx="891880" cy="650158"/>
            </a:xfrm>
            <a:custGeom>
              <a:avLst/>
              <a:gdLst/>
              <a:ahLst/>
              <a:cxnLst/>
              <a:rect l="l" t="t" r="r" b="b"/>
              <a:pathLst>
                <a:path w="891880" h="650158">
                  <a:moveTo>
                    <a:pt x="0" y="0"/>
                  </a:moveTo>
                  <a:lnTo>
                    <a:pt x="891880" y="0"/>
                  </a:lnTo>
                  <a:lnTo>
                    <a:pt x="891880" y="650158"/>
                  </a:lnTo>
                  <a:lnTo>
                    <a:pt x="0" y="650158"/>
                  </a:lnTo>
                  <a:close/>
                </a:path>
              </a:pathLst>
            </a:custGeom>
            <a:solidFill>
              <a:srgbClr val="2A2D79"/>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2" name="Picture 12"/>
          <p:cNvPicPr>
            <a:picLocks noChangeAspect="1"/>
          </p:cNvPicPr>
          <p:nvPr/>
        </p:nvPicPr>
        <p:blipFill>
          <a:blip r:embed="rId3"/>
          <a:srcRect l="3960" r="3960"/>
          <a:stretch>
            <a:fillRect/>
          </a:stretch>
        </p:blipFill>
        <p:spPr>
          <a:xfrm>
            <a:off x="289772" y="2290390"/>
            <a:ext cx="2278778" cy="1552543"/>
          </a:xfrm>
          <a:prstGeom prst="rect">
            <a:avLst/>
          </a:prstGeom>
        </p:spPr>
      </p:pic>
      <p:sp>
        <p:nvSpPr>
          <p:cNvPr id="13" name="TextBox 13"/>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4" name="TextBox 14"/>
          <p:cNvSpPr txBox="1"/>
          <p:nvPr/>
        </p:nvSpPr>
        <p:spPr>
          <a:xfrm>
            <a:off x="1763576" y="1301666"/>
            <a:ext cx="5426348" cy="864425"/>
          </a:xfrm>
          <a:prstGeom prst="rect">
            <a:avLst/>
          </a:prstGeom>
        </p:spPr>
        <p:txBody>
          <a:bodyPr lIns="0" tIns="0" rIns="0" bIns="0" rtlCol="0" anchor="t">
            <a:spAutoFit/>
          </a:bodyPr>
          <a:lstStyle/>
          <a:p>
            <a:pPr algn="ctr">
              <a:lnSpc>
                <a:spcPts val="3333"/>
              </a:lnSpc>
            </a:pPr>
            <a:r>
              <a:rPr lang="en-US" sz="2949">
                <a:solidFill>
                  <a:srgbClr val="2A2D79"/>
                </a:solidFill>
                <a:latin typeface="Raleway Bold"/>
              </a:rPr>
              <a:t>Emotional Intelligence Theory</a:t>
            </a:r>
          </a:p>
          <a:p>
            <a:pPr algn="ctr">
              <a:lnSpc>
                <a:spcPts val="3333"/>
              </a:lnSpc>
              <a:spcBef>
                <a:spcPct val="0"/>
              </a:spcBef>
            </a:pPr>
            <a:r>
              <a:rPr lang="en-US" sz="2949">
                <a:solidFill>
                  <a:srgbClr val="2A2D79"/>
                </a:solidFill>
                <a:latin typeface="Raleway Bold"/>
              </a:rPr>
              <a:t>Five Key Components</a:t>
            </a:r>
          </a:p>
        </p:txBody>
      </p:sp>
      <p:grpSp>
        <p:nvGrpSpPr>
          <p:cNvPr id="15" name="Group 15"/>
          <p:cNvGrpSpPr/>
          <p:nvPr/>
        </p:nvGrpSpPr>
        <p:grpSpPr>
          <a:xfrm>
            <a:off x="6508664" y="2033636"/>
            <a:ext cx="2308278" cy="2100684"/>
            <a:chOff x="0" y="0"/>
            <a:chExt cx="833219" cy="758284"/>
          </a:xfrm>
        </p:grpSpPr>
        <p:sp>
          <p:nvSpPr>
            <p:cNvPr id="16" name="Freeform 16"/>
            <p:cNvSpPr/>
            <p:nvPr/>
          </p:nvSpPr>
          <p:spPr>
            <a:xfrm>
              <a:off x="0" y="0"/>
              <a:ext cx="833219" cy="758284"/>
            </a:xfrm>
            <a:custGeom>
              <a:avLst/>
              <a:gdLst/>
              <a:ahLst/>
              <a:cxnLst/>
              <a:rect l="l" t="t" r="r" b="b"/>
              <a:pathLst>
                <a:path w="833219" h="758284">
                  <a:moveTo>
                    <a:pt x="0" y="0"/>
                  </a:moveTo>
                  <a:lnTo>
                    <a:pt x="833219" y="0"/>
                  </a:lnTo>
                  <a:lnTo>
                    <a:pt x="833219" y="758284"/>
                  </a:lnTo>
                  <a:lnTo>
                    <a:pt x="0" y="758284"/>
                  </a:lnTo>
                  <a:close/>
                </a:path>
              </a:pathLst>
            </a:custGeom>
            <a:solidFill>
              <a:srgbClr val="2A2D79"/>
            </a:solidFill>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8" name="Picture 18"/>
          <p:cNvPicPr>
            <a:picLocks noChangeAspect="1"/>
          </p:cNvPicPr>
          <p:nvPr/>
        </p:nvPicPr>
        <p:blipFill>
          <a:blip r:embed="rId4"/>
          <a:srcRect b="4127"/>
          <a:stretch>
            <a:fillRect/>
          </a:stretch>
        </p:blipFill>
        <p:spPr>
          <a:xfrm>
            <a:off x="6684362" y="2166091"/>
            <a:ext cx="1986874" cy="1801140"/>
          </a:xfrm>
          <a:prstGeom prst="rect">
            <a:avLst/>
          </a:prstGeom>
        </p:spPr>
      </p:pic>
      <p:grpSp>
        <p:nvGrpSpPr>
          <p:cNvPr id="19" name="Group 19"/>
          <p:cNvGrpSpPr/>
          <p:nvPr/>
        </p:nvGrpSpPr>
        <p:grpSpPr>
          <a:xfrm>
            <a:off x="2573368" y="5060090"/>
            <a:ext cx="3806765" cy="1911520"/>
            <a:chOff x="0" y="0"/>
            <a:chExt cx="1374128" cy="690001"/>
          </a:xfrm>
        </p:grpSpPr>
        <p:sp>
          <p:nvSpPr>
            <p:cNvPr id="20" name="Freeform 20"/>
            <p:cNvSpPr/>
            <p:nvPr/>
          </p:nvSpPr>
          <p:spPr>
            <a:xfrm>
              <a:off x="0" y="0"/>
              <a:ext cx="1374128" cy="690001"/>
            </a:xfrm>
            <a:custGeom>
              <a:avLst/>
              <a:gdLst/>
              <a:ahLst/>
              <a:cxnLst/>
              <a:rect l="l" t="t" r="r" b="b"/>
              <a:pathLst>
                <a:path w="1374128" h="690001">
                  <a:moveTo>
                    <a:pt x="0" y="0"/>
                  </a:moveTo>
                  <a:lnTo>
                    <a:pt x="1374128" y="0"/>
                  </a:lnTo>
                  <a:lnTo>
                    <a:pt x="1374128" y="690001"/>
                  </a:lnTo>
                  <a:lnTo>
                    <a:pt x="0" y="690001"/>
                  </a:lnTo>
                  <a:close/>
                </a:path>
              </a:pathLst>
            </a:custGeom>
            <a:solidFill>
              <a:srgbClr val="2A2D79"/>
            </a:solidFill>
          </p:spPr>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22" name="Picture 22"/>
          <p:cNvPicPr>
            <a:picLocks noChangeAspect="1"/>
          </p:cNvPicPr>
          <p:nvPr/>
        </p:nvPicPr>
        <p:blipFill>
          <a:blip r:embed="rId5"/>
          <a:srcRect/>
          <a:stretch>
            <a:fillRect/>
          </a:stretch>
        </p:blipFill>
        <p:spPr>
          <a:xfrm>
            <a:off x="2710707" y="5139369"/>
            <a:ext cx="3532087" cy="1752961"/>
          </a:xfrm>
          <a:prstGeom prst="rect">
            <a:avLst/>
          </a:prstGeom>
        </p:spPr>
      </p:pic>
      <p:grpSp>
        <p:nvGrpSpPr>
          <p:cNvPr id="23" name="Group 23"/>
          <p:cNvGrpSpPr/>
          <p:nvPr/>
        </p:nvGrpSpPr>
        <p:grpSpPr>
          <a:xfrm>
            <a:off x="193768" y="4462532"/>
            <a:ext cx="2170050" cy="1951210"/>
            <a:chOff x="0" y="0"/>
            <a:chExt cx="783323" cy="704328"/>
          </a:xfrm>
        </p:grpSpPr>
        <p:sp>
          <p:nvSpPr>
            <p:cNvPr id="24" name="Freeform 24"/>
            <p:cNvSpPr/>
            <p:nvPr/>
          </p:nvSpPr>
          <p:spPr>
            <a:xfrm>
              <a:off x="0" y="0"/>
              <a:ext cx="783323" cy="704328"/>
            </a:xfrm>
            <a:custGeom>
              <a:avLst/>
              <a:gdLst/>
              <a:ahLst/>
              <a:cxnLst/>
              <a:rect l="l" t="t" r="r" b="b"/>
              <a:pathLst>
                <a:path w="783323" h="704328">
                  <a:moveTo>
                    <a:pt x="0" y="0"/>
                  </a:moveTo>
                  <a:lnTo>
                    <a:pt x="783323" y="0"/>
                  </a:lnTo>
                  <a:lnTo>
                    <a:pt x="783323" y="704328"/>
                  </a:lnTo>
                  <a:lnTo>
                    <a:pt x="0" y="704328"/>
                  </a:lnTo>
                  <a:close/>
                </a:path>
              </a:pathLst>
            </a:custGeom>
            <a:solidFill>
              <a:srgbClr val="2A2D79"/>
            </a:solidFill>
          </p:spPr>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26" name="Picture 26"/>
          <p:cNvPicPr>
            <a:picLocks noChangeAspect="1"/>
          </p:cNvPicPr>
          <p:nvPr/>
        </p:nvPicPr>
        <p:blipFill>
          <a:blip r:embed="rId6"/>
          <a:srcRect/>
          <a:stretch>
            <a:fillRect/>
          </a:stretch>
        </p:blipFill>
        <p:spPr>
          <a:xfrm>
            <a:off x="289772" y="4612601"/>
            <a:ext cx="1961864" cy="1735775"/>
          </a:xfrm>
          <a:prstGeom prst="rect">
            <a:avLst/>
          </a:prstGeom>
        </p:spPr>
      </p:pic>
      <p:grpSp>
        <p:nvGrpSpPr>
          <p:cNvPr id="27" name="Group 27"/>
          <p:cNvGrpSpPr/>
          <p:nvPr/>
        </p:nvGrpSpPr>
        <p:grpSpPr>
          <a:xfrm>
            <a:off x="6508664" y="4467695"/>
            <a:ext cx="2162571" cy="1913364"/>
            <a:chOff x="0" y="0"/>
            <a:chExt cx="780624" cy="690667"/>
          </a:xfrm>
        </p:grpSpPr>
        <p:sp>
          <p:nvSpPr>
            <p:cNvPr id="28" name="Freeform 28"/>
            <p:cNvSpPr/>
            <p:nvPr/>
          </p:nvSpPr>
          <p:spPr>
            <a:xfrm>
              <a:off x="0" y="0"/>
              <a:ext cx="780624" cy="690667"/>
            </a:xfrm>
            <a:custGeom>
              <a:avLst/>
              <a:gdLst/>
              <a:ahLst/>
              <a:cxnLst/>
              <a:rect l="l" t="t" r="r" b="b"/>
              <a:pathLst>
                <a:path w="780624" h="690667">
                  <a:moveTo>
                    <a:pt x="0" y="0"/>
                  </a:moveTo>
                  <a:lnTo>
                    <a:pt x="780624" y="0"/>
                  </a:lnTo>
                  <a:lnTo>
                    <a:pt x="780624" y="690667"/>
                  </a:lnTo>
                  <a:lnTo>
                    <a:pt x="0" y="690667"/>
                  </a:lnTo>
                  <a:close/>
                </a:path>
              </a:pathLst>
            </a:custGeom>
            <a:solidFill>
              <a:srgbClr val="2A2D79"/>
            </a:solidFill>
          </p:spPr>
        </p:sp>
        <p:sp>
          <p:nvSpPr>
            <p:cNvPr id="29" name="TextBox 2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30" name="Picture 30"/>
          <p:cNvPicPr>
            <a:picLocks noChangeAspect="1"/>
          </p:cNvPicPr>
          <p:nvPr/>
        </p:nvPicPr>
        <p:blipFill>
          <a:blip r:embed="rId7"/>
          <a:srcRect l="2990" r="2990"/>
          <a:stretch>
            <a:fillRect/>
          </a:stretch>
        </p:blipFill>
        <p:spPr>
          <a:xfrm>
            <a:off x="6594008" y="4556489"/>
            <a:ext cx="1991883" cy="1735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sp>
        <p:nvSpPr>
          <p:cNvPr id="8" name="TextBox 8"/>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9" name="TextBox 9"/>
          <p:cNvSpPr txBox="1"/>
          <p:nvPr/>
        </p:nvSpPr>
        <p:spPr>
          <a:xfrm>
            <a:off x="2766603" y="1367123"/>
            <a:ext cx="3420294" cy="445325"/>
          </a:xfrm>
          <a:prstGeom prst="rect">
            <a:avLst/>
          </a:prstGeom>
        </p:spPr>
        <p:txBody>
          <a:bodyPr lIns="0" tIns="0" rIns="0" bIns="0" rtlCol="0" anchor="t">
            <a:spAutoFit/>
          </a:bodyPr>
          <a:lstStyle/>
          <a:p>
            <a:pPr algn="ctr">
              <a:lnSpc>
                <a:spcPts val="3333"/>
              </a:lnSpc>
              <a:spcBef>
                <a:spcPct val="0"/>
              </a:spcBef>
            </a:pPr>
            <a:r>
              <a:rPr lang="en-US" sz="2949">
                <a:solidFill>
                  <a:srgbClr val="2A2D79"/>
                </a:solidFill>
                <a:latin typeface="Raleway Bold"/>
              </a:rPr>
              <a:t>Emotional Triggers</a:t>
            </a:r>
          </a:p>
        </p:txBody>
      </p:sp>
      <p:sp>
        <p:nvSpPr>
          <p:cNvPr id="10" name="TextBox 10"/>
          <p:cNvSpPr txBox="1"/>
          <p:nvPr/>
        </p:nvSpPr>
        <p:spPr>
          <a:xfrm>
            <a:off x="77760" y="1888649"/>
            <a:ext cx="8739182" cy="3920173"/>
          </a:xfrm>
          <a:prstGeom prst="rect">
            <a:avLst/>
          </a:prstGeom>
        </p:spPr>
        <p:txBody>
          <a:bodyPr lIns="0" tIns="0" rIns="0" bIns="0" rtlCol="0" anchor="t">
            <a:spAutoFit/>
          </a:bodyPr>
          <a:lstStyle/>
          <a:p>
            <a:pPr algn="ctr">
              <a:lnSpc>
                <a:spcPts val="3107"/>
              </a:lnSpc>
            </a:pPr>
            <a:r>
              <a:rPr lang="en-US" sz="2750">
                <a:solidFill>
                  <a:srgbClr val="2A2D79"/>
                </a:solidFill>
                <a:latin typeface="Montserrat"/>
              </a:rPr>
              <a:t>An emotional trigger is anything –including memories, experiences or events – that sparks an intense emotional reaction, regardless of your current mood.</a:t>
            </a:r>
          </a:p>
          <a:p>
            <a:pPr algn="ctr">
              <a:lnSpc>
                <a:spcPts val="3107"/>
              </a:lnSpc>
            </a:pPr>
            <a:endParaRPr lang="en-US" sz="2750">
              <a:solidFill>
                <a:srgbClr val="2A2D79"/>
              </a:solidFill>
              <a:latin typeface="Montserrat"/>
            </a:endParaRPr>
          </a:p>
          <a:p>
            <a:pPr algn="ctr">
              <a:lnSpc>
                <a:spcPts val="3107"/>
              </a:lnSpc>
            </a:pPr>
            <a:r>
              <a:rPr lang="en-US" sz="2750">
                <a:solidFill>
                  <a:srgbClr val="2A2D79"/>
                </a:solidFill>
                <a:latin typeface="Montserrat"/>
              </a:rPr>
              <a:t>-</a:t>
            </a:r>
            <a:r>
              <a:rPr lang="en-US" sz="2750">
                <a:solidFill>
                  <a:srgbClr val="2A2D79"/>
                </a:solidFill>
                <a:latin typeface="Montserrat Italics"/>
              </a:rPr>
              <a:t> What are examples of emotional triggers?</a:t>
            </a:r>
          </a:p>
          <a:p>
            <a:pPr algn="ctr">
              <a:lnSpc>
                <a:spcPts val="3107"/>
              </a:lnSpc>
            </a:pPr>
            <a:endParaRPr lang="en-US" sz="2750">
              <a:solidFill>
                <a:srgbClr val="2A2D79"/>
              </a:solidFill>
              <a:latin typeface="Montserrat Italics"/>
            </a:endParaRPr>
          </a:p>
          <a:p>
            <a:pPr algn="ctr">
              <a:lnSpc>
                <a:spcPts val="3107"/>
              </a:lnSpc>
            </a:pPr>
            <a:r>
              <a:rPr lang="en-US" sz="2750">
                <a:solidFill>
                  <a:srgbClr val="2A2D79"/>
                </a:solidFill>
                <a:latin typeface="Montserrat Italics"/>
              </a:rPr>
              <a:t>- What are possible reasons for their impact?</a:t>
            </a:r>
          </a:p>
          <a:p>
            <a:pPr algn="ctr">
              <a:lnSpc>
                <a:spcPts val="3107"/>
              </a:lnSpc>
            </a:pPr>
            <a:endParaRPr lang="en-US" sz="2750">
              <a:solidFill>
                <a:srgbClr val="2A2D79"/>
              </a:solidFill>
              <a:latin typeface="Montserrat Italics"/>
            </a:endParaRPr>
          </a:p>
          <a:p>
            <a:pPr algn="ctr">
              <a:lnSpc>
                <a:spcPts val="3107"/>
              </a:lnSpc>
            </a:pPr>
            <a:r>
              <a:rPr lang="en-US" sz="2750">
                <a:solidFill>
                  <a:srgbClr val="2A2D79"/>
                </a:solidFill>
                <a:latin typeface="Montserrat Italics"/>
              </a:rPr>
              <a:t>     -What is the best way to control and respond?</a:t>
            </a:r>
          </a:p>
        </p:txBody>
      </p:sp>
      <p:grpSp>
        <p:nvGrpSpPr>
          <p:cNvPr id="11" name="Group 11"/>
          <p:cNvGrpSpPr/>
          <p:nvPr/>
        </p:nvGrpSpPr>
        <p:grpSpPr>
          <a:xfrm>
            <a:off x="2899059" y="5929979"/>
            <a:ext cx="3603030" cy="1536644"/>
            <a:chOff x="0" y="0"/>
            <a:chExt cx="1300586" cy="554683"/>
          </a:xfrm>
        </p:grpSpPr>
        <p:sp>
          <p:nvSpPr>
            <p:cNvPr id="12" name="Freeform 12"/>
            <p:cNvSpPr/>
            <p:nvPr/>
          </p:nvSpPr>
          <p:spPr>
            <a:xfrm>
              <a:off x="0" y="0"/>
              <a:ext cx="1300586" cy="554683"/>
            </a:xfrm>
            <a:custGeom>
              <a:avLst/>
              <a:gdLst/>
              <a:ahLst/>
              <a:cxnLst/>
              <a:rect l="l" t="t" r="r" b="b"/>
              <a:pathLst>
                <a:path w="1300586" h="554683">
                  <a:moveTo>
                    <a:pt x="0" y="0"/>
                  </a:moveTo>
                  <a:lnTo>
                    <a:pt x="1300586" y="0"/>
                  </a:lnTo>
                  <a:lnTo>
                    <a:pt x="1300586" y="554683"/>
                  </a:lnTo>
                  <a:lnTo>
                    <a:pt x="0" y="554683"/>
                  </a:lnTo>
                  <a:close/>
                </a:path>
              </a:pathLst>
            </a:custGeom>
            <a:solidFill>
              <a:srgbClr val="2A2D79"/>
            </a:solidFill>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4" name="Picture 14"/>
          <p:cNvPicPr>
            <a:picLocks noChangeAspect="1"/>
          </p:cNvPicPr>
          <p:nvPr/>
        </p:nvPicPr>
        <p:blipFill>
          <a:blip r:embed="rId3"/>
          <a:srcRect t="19416" b="32414"/>
          <a:stretch>
            <a:fillRect/>
          </a:stretch>
        </p:blipFill>
        <p:spPr>
          <a:xfrm>
            <a:off x="3074576" y="6091904"/>
            <a:ext cx="3251996" cy="12179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79" y="-75057"/>
            <a:ext cx="9060659" cy="7699626"/>
            <a:chOff x="0" y="0"/>
            <a:chExt cx="4530179" cy="3849685"/>
          </a:xfrm>
        </p:grpSpPr>
        <p:sp>
          <p:nvSpPr>
            <p:cNvPr id="3" name="Freeform 3"/>
            <p:cNvSpPr/>
            <p:nvPr/>
          </p:nvSpPr>
          <p:spPr>
            <a:xfrm>
              <a:off x="0" y="0"/>
              <a:ext cx="4530179" cy="3849685"/>
            </a:xfrm>
            <a:custGeom>
              <a:avLst/>
              <a:gdLst/>
              <a:ahLst/>
              <a:cxnLst/>
              <a:rect l="l" t="t" r="r" b="b"/>
              <a:pathLst>
                <a:path w="4530179" h="3849685">
                  <a:moveTo>
                    <a:pt x="0" y="0"/>
                  </a:moveTo>
                  <a:lnTo>
                    <a:pt x="4530179" y="0"/>
                  </a:lnTo>
                  <a:lnTo>
                    <a:pt x="4530179" y="3849685"/>
                  </a:lnTo>
                  <a:lnTo>
                    <a:pt x="0" y="3849685"/>
                  </a:lnTo>
                  <a:close/>
                </a:path>
              </a:pathLst>
            </a:custGeom>
            <a:solidFill>
              <a:srgbClr val="989ACF"/>
            </a:solidFill>
          </p:spPr>
        </p:sp>
      </p:grpSp>
      <p:sp>
        <p:nvSpPr>
          <p:cNvPr id="4" name="AutoShape 4"/>
          <p:cNvSpPr/>
          <p:nvPr/>
        </p:nvSpPr>
        <p:spPr>
          <a:xfrm>
            <a:off x="0" y="1034966"/>
            <a:ext cx="8953500" cy="0"/>
          </a:xfrm>
          <a:prstGeom prst="line">
            <a:avLst/>
          </a:prstGeom>
          <a:ln w="38100" cap="flat">
            <a:solidFill>
              <a:srgbClr val="FFFFFF"/>
            </a:solidFill>
            <a:prstDash val="solid"/>
            <a:headEnd type="none" w="sm" len="sm"/>
            <a:tailEnd type="none" w="sm" len="sm"/>
          </a:ln>
        </p:spPr>
      </p:sp>
      <p:grpSp>
        <p:nvGrpSpPr>
          <p:cNvPr id="5" name="Group 5"/>
          <p:cNvGrpSpPr/>
          <p:nvPr/>
        </p:nvGrpSpPr>
        <p:grpSpPr>
          <a:xfrm>
            <a:off x="0" y="0"/>
            <a:ext cx="8953500" cy="970881"/>
            <a:chOff x="0" y="0"/>
            <a:chExt cx="4476601" cy="485424"/>
          </a:xfrm>
        </p:grpSpPr>
        <p:sp>
          <p:nvSpPr>
            <p:cNvPr id="6" name="Freeform 6"/>
            <p:cNvSpPr/>
            <p:nvPr/>
          </p:nvSpPr>
          <p:spPr>
            <a:xfrm>
              <a:off x="0" y="0"/>
              <a:ext cx="4476602" cy="485424"/>
            </a:xfrm>
            <a:custGeom>
              <a:avLst/>
              <a:gdLst/>
              <a:ahLst/>
              <a:cxnLst/>
              <a:rect l="l" t="t" r="r" b="b"/>
              <a:pathLst>
                <a:path w="4476602" h="485424">
                  <a:moveTo>
                    <a:pt x="0" y="0"/>
                  </a:moveTo>
                  <a:lnTo>
                    <a:pt x="4476602" y="0"/>
                  </a:lnTo>
                  <a:lnTo>
                    <a:pt x="4476602" y="485424"/>
                  </a:lnTo>
                  <a:lnTo>
                    <a:pt x="0" y="485424"/>
                  </a:lnTo>
                  <a:close/>
                </a:path>
              </a:pathLst>
            </a:custGeom>
            <a:solidFill>
              <a:srgbClr val="FFFFFF">
                <a:alpha val="69804"/>
              </a:srgbClr>
            </a:solidFill>
          </p:spPr>
        </p:sp>
      </p:grpSp>
      <p:pic>
        <p:nvPicPr>
          <p:cNvPr id="7" name="Picture 7"/>
          <p:cNvPicPr>
            <a:picLocks noChangeAspect="1"/>
          </p:cNvPicPr>
          <p:nvPr/>
        </p:nvPicPr>
        <p:blipFill>
          <a:blip r:embed="rId2"/>
          <a:srcRect/>
          <a:stretch>
            <a:fillRect/>
          </a:stretch>
        </p:blipFill>
        <p:spPr>
          <a:xfrm>
            <a:off x="7785290" y="6321315"/>
            <a:ext cx="1031651" cy="1031651"/>
          </a:xfrm>
          <a:prstGeom prst="rect">
            <a:avLst/>
          </a:prstGeom>
        </p:spPr>
      </p:pic>
      <p:grpSp>
        <p:nvGrpSpPr>
          <p:cNvPr id="8" name="Group 8"/>
          <p:cNvGrpSpPr/>
          <p:nvPr/>
        </p:nvGrpSpPr>
        <p:grpSpPr>
          <a:xfrm>
            <a:off x="2224393" y="3385791"/>
            <a:ext cx="5043032" cy="3854814"/>
            <a:chOff x="0" y="0"/>
            <a:chExt cx="1820384" cy="1391473"/>
          </a:xfrm>
        </p:grpSpPr>
        <p:sp>
          <p:nvSpPr>
            <p:cNvPr id="9" name="Freeform 9"/>
            <p:cNvSpPr/>
            <p:nvPr/>
          </p:nvSpPr>
          <p:spPr>
            <a:xfrm>
              <a:off x="0" y="0"/>
              <a:ext cx="1820384" cy="1391473"/>
            </a:xfrm>
            <a:custGeom>
              <a:avLst/>
              <a:gdLst/>
              <a:ahLst/>
              <a:cxnLst/>
              <a:rect l="l" t="t" r="r" b="b"/>
              <a:pathLst>
                <a:path w="1820384" h="1391473">
                  <a:moveTo>
                    <a:pt x="56801" y="0"/>
                  </a:moveTo>
                  <a:lnTo>
                    <a:pt x="1763582" y="0"/>
                  </a:lnTo>
                  <a:cubicBezTo>
                    <a:pt x="1794953" y="0"/>
                    <a:pt x="1820384" y="25431"/>
                    <a:pt x="1820384" y="56801"/>
                  </a:cubicBezTo>
                  <a:lnTo>
                    <a:pt x="1820384" y="1334671"/>
                  </a:lnTo>
                  <a:cubicBezTo>
                    <a:pt x="1820384" y="1366042"/>
                    <a:pt x="1794953" y="1391473"/>
                    <a:pt x="1763582" y="1391473"/>
                  </a:cubicBezTo>
                  <a:lnTo>
                    <a:pt x="56801" y="1391473"/>
                  </a:lnTo>
                  <a:cubicBezTo>
                    <a:pt x="25431" y="1391473"/>
                    <a:pt x="0" y="1366042"/>
                    <a:pt x="0" y="1334671"/>
                  </a:cubicBezTo>
                  <a:lnTo>
                    <a:pt x="0" y="56801"/>
                  </a:lnTo>
                  <a:cubicBezTo>
                    <a:pt x="0" y="25431"/>
                    <a:pt x="25431" y="0"/>
                    <a:pt x="56801" y="0"/>
                  </a:cubicBezTo>
                  <a:close/>
                </a:path>
              </a:pathLst>
            </a:custGeom>
            <a:solidFill>
              <a:srgbClr val="2A2D7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11" name="Picture 11"/>
          <p:cNvPicPr>
            <a:picLocks noChangeAspect="1"/>
          </p:cNvPicPr>
          <p:nvPr/>
        </p:nvPicPr>
        <p:blipFill>
          <a:blip r:embed="rId3"/>
          <a:srcRect/>
          <a:stretch>
            <a:fillRect/>
          </a:stretch>
        </p:blipFill>
        <p:spPr>
          <a:xfrm>
            <a:off x="2535912" y="3631515"/>
            <a:ext cx="4398248" cy="3363366"/>
          </a:xfrm>
          <a:prstGeom prst="rect">
            <a:avLst/>
          </a:prstGeom>
        </p:spPr>
      </p:pic>
      <p:sp>
        <p:nvSpPr>
          <p:cNvPr id="12" name="TextBox 12"/>
          <p:cNvSpPr txBox="1"/>
          <p:nvPr/>
        </p:nvSpPr>
        <p:spPr>
          <a:xfrm>
            <a:off x="1808958" y="214649"/>
            <a:ext cx="5458467" cy="588691"/>
          </a:xfrm>
          <a:prstGeom prst="rect">
            <a:avLst/>
          </a:prstGeom>
        </p:spPr>
        <p:txBody>
          <a:bodyPr lIns="0" tIns="0" rIns="0" bIns="0" rtlCol="0" anchor="t">
            <a:spAutoFit/>
          </a:bodyPr>
          <a:lstStyle/>
          <a:p>
            <a:pPr>
              <a:lnSpc>
                <a:spcPts val="4827"/>
              </a:lnSpc>
            </a:pPr>
            <a:r>
              <a:rPr lang="en-US" sz="3448">
                <a:solidFill>
                  <a:srgbClr val="2A2D79"/>
                </a:solidFill>
                <a:latin typeface="Playfair Display Bold"/>
              </a:rPr>
              <a:t>VBA WOMEN IN BANKING </a:t>
            </a:r>
          </a:p>
        </p:txBody>
      </p:sp>
      <p:sp>
        <p:nvSpPr>
          <p:cNvPr id="13" name="TextBox 13"/>
          <p:cNvSpPr txBox="1"/>
          <p:nvPr/>
        </p:nvSpPr>
        <p:spPr>
          <a:xfrm>
            <a:off x="887760" y="1573806"/>
            <a:ext cx="7177980" cy="1031684"/>
          </a:xfrm>
          <a:prstGeom prst="rect">
            <a:avLst/>
          </a:prstGeom>
        </p:spPr>
        <p:txBody>
          <a:bodyPr lIns="0" tIns="0" rIns="0" bIns="0" rtlCol="0" anchor="t">
            <a:spAutoFit/>
          </a:bodyPr>
          <a:lstStyle/>
          <a:p>
            <a:pPr algn="ctr">
              <a:lnSpc>
                <a:spcPts val="4011"/>
              </a:lnSpc>
            </a:pPr>
            <a:r>
              <a:rPr lang="en-US" sz="3549" dirty="0">
                <a:solidFill>
                  <a:srgbClr val="2A2D79"/>
                </a:solidFill>
                <a:latin typeface="Raleway Bold"/>
              </a:rPr>
              <a:t>ARE MEN AND WOMEN EQUALLY</a:t>
            </a:r>
          </a:p>
          <a:p>
            <a:pPr algn="ctr">
              <a:lnSpc>
                <a:spcPts val="4011"/>
              </a:lnSpc>
              <a:spcBef>
                <a:spcPct val="0"/>
              </a:spcBef>
            </a:pPr>
            <a:r>
              <a:rPr lang="en-US" sz="3549" dirty="0">
                <a:solidFill>
                  <a:srgbClr val="2A2D79"/>
                </a:solidFill>
                <a:latin typeface="Raleway Bold"/>
              </a:rPr>
              <a:t>EMOTIONALLY INTELLIGENT?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805</Words>
  <Application>Microsoft Macintosh PowerPoint</Application>
  <PresentationFormat>Custom</PresentationFormat>
  <Paragraphs>132</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IBM Plex Sans Condensed Bold</vt:lpstr>
      <vt:lpstr>Arial</vt:lpstr>
      <vt:lpstr>Raleway</vt:lpstr>
      <vt:lpstr>Garet ExtraBold Italics</vt:lpstr>
      <vt:lpstr>Calibri</vt:lpstr>
      <vt:lpstr>Montserrat</vt:lpstr>
      <vt:lpstr>Playfair Display</vt:lpstr>
      <vt:lpstr>Playfair Display Bold</vt:lpstr>
      <vt:lpstr>Montserrat Italics</vt:lpstr>
      <vt:lpstr>Garet ExtraBold</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WOMEN IN BANKING</dc:title>
  <cp:lastModifiedBy>Janet Freeman</cp:lastModifiedBy>
  <cp:revision>5</cp:revision>
  <dcterms:created xsi:type="dcterms:W3CDTF">2006-08-16T00:00:00Z</dcterms:created>
  <dcterms:modified xsi:type="dcterms:W3CDTF">2022-11-30T12:05:54Z</dcterms:modified>
  <dc:identifier>DAFTLvwxqs8</dc:identifier>
</cp:coreProperties>
</file>