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0"/>
  </p:notesMasterIdLst>
  <p:sldIdLst>
    <p:sldId id="256" r:id="rId2"/>
    <p:sldId id="281" r:id="rId3"/>
    <p:sldId id="345" r:id="rId4"/>
    <p:sldId id="276" r:id="rId5"/>
    <p:sldId id="263" r:id="rId6"/>
    <p:sldId id="346" r:id="rId7"/>
    <p:sldId id="347" r:id="rId8"/>
    <p:sldId id="271" r:id="rId9"/>
    <p:sldId id="279" r:id="rId10"/>
    <p:sldId id="278" r:id="rId11"/>
    <p:sldId id="348" r:id="rId12"/>
    <p:sldId id="349" r:id="rId13"/>
    <p:sldId id="350" r:id="rId14"/>
    <p:sldId id="351" r:id="rId15"/>
    <p:sldId id="352" r:id="rId16"/>
    <p:sldId id="270" r:id="rId17"/>
    <p:sldId id="353" r:id="rId18"/>
    <p:sldId id="354" r:id="rId19"/>
    <p:sldId id="355" r:id="rId20"/>
    <p:sldId id="356" r:id="rId21"/>
    <p:sldId id="359" r:id="rId22"/>
    <p:sldId id="360" r:id="rId23"/>
    <p:sldId id="357" r:id="rId24"/>
    <p:sldId id="358" r:id="rId25"/>
    <p:sldId id="292" r:id="rId26"/>
    <p:sldId id="364" r:id="rId27"/>
    <p:sldId id="265" r:id="rId28"/>
    <p:sldId id="269" r:id="rId29"/>
    <p:sldId id="332" r:id="rId30"/>
    <p:sldId id="322" r:id="rId31"/>
    <p:sldId id="324" r:id="rId32"/>
    <p:sldId id="323" r:id="rId33"/>
    <p:sldId id="361" r:id="rId34"/>
    <p:sldId id="325" r:id="rId35"/>
    <p:sldId id="326" r:id="rId36"/>
    <p:sldId id="338" r:id="rId37"/>
    <p:sldId id="327" r:id="rId38"/>
    <p:sldId id="328" r:id="rId39"/>
    <p:sldId id="329" r:id="rId40"/>
    <p:sldId id="330" r:id="rId41"/>
    <p:sldId id="336" r:id="rId42"/>
    <p:sldId id="335" r:id="rId43"/>
    <p:sldId id="334" r:id="rId44"/>
    <p:sldId id="337" r:id="rId45"/>
    <p:sldId id="333" r:id="rId46"/>
    <p:sldId id="339" r:id="rId47"/>
    <p:sldId id="340" r:id="rId48"/>
    <p:sldId id="342" r:id="rId49"/>
    <p:sldId id="343" r:id="rId50"/>
    <p:sldId id="344" r:id="rId51"/>
    <p:sldId id="365" r:id="rId52"/>
    <p:sldId id="274" r:id="rId53"/>
    <p:sldId id="273" r:id="rId54"/>
    <p:sldId id="331" r:id="rId55"/>
    <p:sldId id="321" r:id="rId56"/>
    <p:sldId id="298" r:id="rId57"/>
    <p:sldId id="309" r:id="rId58"/>
    <p:sldId id="311" r:id="rId59"/>
    <p:sldId id="310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288" r:id="rId70"/>
    <p:sldId id="264" r:id="rId71"/>
    <p:sldId id="290" r:id="rId72"/>
    <p:sldId id="363" r:id="rId73"/>
    <p:sldId id="266" r:id="rId74"/>
    <p:sldId id="272" r:id="rId75"/>
    <p:sldId id="283" r:id="rId76"/>
    <p:sldId id="259" r:id="rId77"/>
    <p:sldId id="295" r:id="rId78"/>
    <p:sldId id="284" r:id="rId79"/>
    <p:sldId id="285" r:id="rId80"/>
    <p:sldId id="286" r:id="rId81"/>
    <p:sldId id="293" r:id="rId82"/>
    <p:sldId id="362" r:id="rId83"/>
    <p:sldId id="294" r:id="rId84"/>
    <p:sldId id="262" r:id="rId85"/>
    <p:sldId id="297" r:id="rId86"/>
    <p:sldId id="296" r:id="rId87"/>
    <p:sldId id="268" r:id="rId88"/>
    <p:sldId id="267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2"/>
    <p:restoredTop sz="96327"/>
  </p:normalViewPr>
  <p:slideViewPr>
    <p:cSldViewPr snapToGrid="0" snapToObjects="1">
      <p:cViewPr varScale="1">
        <p:scale>
          <a:sx n="37" d="100"/>
          <a:sy n="37" d="100"/>
        </p:scale>
        <p:origin x="200" y="2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F17EA-174B-4B53-832A-19B9BB4D8593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A2801B-D0E7-4EC5-BEB1-A44BED3E97E0}">
      <dgm:prSet phldrT="[Text]"/>
      <dgm:spPr/>
      <dgm:t>
        <a:bodyPr/>
        <a:lstStyle/>
        <a:p>
          <a:r>
            <a:rPr lang="en-US" dirty="0">
              <a:latin typeface="+mn-lt"/>
            </a:rPr>
            <a:t>Personal</a:t>
          </a:r>
        </a:p>
      </dgm:t>
    </dgm:pt>
    <dgm:pt modelId="{94A140F8-7348-4391-975B-5DB70E42B366}" type="parTrans" cxnId="{341821F8-BC37-4C08-97A3-29229C66FFC4}">
      <dgm:prSet/>
      <dgm:spPr/>
      <dgm:t>
        <a:bodyPr/>
        <a:lstStyle/>
        <a:p>
          <a:endParaRPr lang="en-US"/>
        </a:p>
      </dgm:t>
    </dgm:pt>
    <dgm:pt modelId="{68CF0D34-1238-4A9B-BC58-B37A3EFB7A80}" type="sibTrans" cxnId="{341821F8-BC37-4C08-97A3-29229C66FFC4}">
      <dgm:prSet/>
      <dgm:spPr>
        <a:solidFill>
          <a:srgbClr val="F8B324"/>
        </a:solidFill>
      </dgm:spPr>
      <dgm:t>
        <a:bodyPr/>
        <a:lstStyle/>
        <a:p>
          <a:endParaRPr lang="en-US">
            <a:solidFill>
              <a:srgbClr val="F8B324"/>
            </a:solidFill>
          </a:endParaRPr>
        </a:p>
      </dgm:t>
    </dgm:pt>
    <dgm:pt modelId="{C409FAD7-597D-4E77-AF80-739B4A2570F5}">
      <dgm:prSet phldrT="[Text]"/>
      <dgm:spPr/>
      <dgm:t>
        <a:bodyPr/>
        <a:lstStyle/>
        <a:p>
          <a:r>
            <a:rPr lang="en-US" dirty="0"/>
            <a:t>Corporate</a:t>
          </a:r>
        </a:p>
      </dgm:t>
    </dgm:pt>
    <dgm:pt modelId="{000A52E7-711B-4F58-A434-D5FC54A92697}" type="parTrans" cxnId="{BD629278-F83D-4BE5-899E-20A9FBEC79A4}">
      <dgm:prSet/>
      <dgm:spPr/>
      <dgm:t>
        <a:bodyPr/>
        <a:lstStyle/>
        <a:p>
          <a:endParaRPr lang="en-US"/>
        </a:p>
      </dgm:t>
    </dgm:pt>
    <dgm:pt modelId="{8E1F281E-CB28-4791-9610-DF9028CBAC08}" type="sibTrans" cxnId="{BD629278-F83D-4BE5-899E-20A9FBEC79A4}">
      <dgm:prSet/>
      <dgm:spPr>
        <a:solidFill>
          <a:srgbClr val="F8B324"/>
        </a:solidFill>
      </dgm:spPr>
      <dgm:t>
        <a:bodyPr/>
        <a:lstStyle/>
        <a:p>
          <a:endParaRPr lang="en-US"/>
        </a:p>
      </dgm:t>
    </dgm:pt>
    <dgm:pt modelId="{CD5BA7C1-C4B2-1A4A-AB60-E981400EF862}" type="pres">
      <dgm:prSet presAssocID="{46FF17EA-174B-4B53-832A-19B9BB4D8593}" presName="cycle" presStyleCnt="0">
        <dgm:presLayoutVars>
          <dgm:dir/>
          <dgm:resizeHandles val="exact"/>
        </dgm:presLayoutVars>
      </dgm:prSet>
      <dgm:spPr/>
    </dgm:pt>
    <dgm:pt modelId="{8337A020-98F0-E643-814F-B700138FA22C}" type="pres">
      <dgm:prSet presAssocID="{C4A2801B-D0E7-4EC5-BEB1-A44BED3E97E0}" presName="node" presStyleLbl="node1" presStyleIdx="0" presStyleCnt="2">
        <dgm:presLayoutVars>
          <dgm:bulletEnabled val="1"/>
        </dgm:presLayoutVars>
      </dgm:prSet>
      <dgm:spPr/>
    </dgm:pt>
    <dgm:pt modelId="{2D9D41E6-20AC-814D-B7B1-DC20552B3591}" type="pres">
      <dgm:prSet presAssocID="{68CF0D34-1238-4A9B-BC58-B37A3EFB7A80}" presName="sibTrans" presStyleLbl="sibTrans2D1" presStyleIdx="0" presStyleCnt="2" custLinFactNeighborX="3546"/>
      <dgm:spPr/>
    </dgm:pt>
    <dgm:pt modelId="{90D59AFD-67E3-ED4A-8AB1-F4E9E4D6B2D1}" type="pres">
      <dgm:prSet presAssocID="{68CF0D34-1238-4A9B-BC58-B37A3EFB7A80}" presName="connectorText" presStyleLbl="sibTrans2D1" presStyleIdx="0" presStyleCnt="2"/>
      <dgm:spPr/>
    </dgm:pt>
    <dgm:pt modelId="{26DEA8E5-45B6-F746-BFF4-8F377D4997A2}" type="pres">
      <dgm:prSet presAssocID="{C409FAD7-597D-4E77-AF80-739B4A2570F5}" presName="node" presStyleLbl="node1" presStyleIdx="1" presStyleCnt="2">
        <dgm:presLayoutVars>
          <dgm:bulletEnabled val="1"/>
        </dgm:presLayoutVars>
      </dgm:prSet>
      <dgm:spPr/>
    </dgm:pt>
    <dgm:pt modelId="{12AC3CED-4669-1647-84DA-4444E36B0BA1}" type="pres">
      <dgm:prSet presAssocID="{8E1F281E-CB28-4791-9610-DF9028CBAC08}" presName="sibTrans" presStyleLbl="sibTrans2D1" presStyleIdx="1" presStyleCnt="2"/>
      <dgm:spPr/>
    </dgm:pt>
    <dgm:pt modelId="{D577C6E2-8310-F644-B248-865E881DE278}" type="pres">
      <dgm:prSet presAssocID="{8E1F281E-CB28-4791-9610-DF9028CBAC08}" presName="connectorText" presStyleLbl="sibTrans2D1" presStyleIdx="1" presStyleCnt="2"/>
      <dgm:spPr/>
    </dgm:pt>
  </dgm:ptLst>
  <dgm:cxnLst>
    <dgm:cxn modelId="{B7B64E1D-C698-1749-B384-465BF9ACB09C}" type="presOf" srcId="{C409FAD7-597D-4E77-AF80-739B4A2570F5}" destId="{26DEA8E5-45B6-F746-BFF4-8F377D4997A2}" srcOrd="0" destOrd="0" presId="urn:microsoft.com/office/officeart/2005/8/layout/cycle2"/>
    <dgm:cxn modelId="{BD629278-F83D-4BE5-899E-20A9FBEC79A4}" srcId="{46FF17EA-174B-4B53-832A-19B9BB4D8593}" destId="{C409FAD7-597D-4E77-AF80-739B4A2570F5}" srcOrd="1" destOrd="0" parTransId="{000A52E7-711B-4F58-A434-D5FC54A92697}" sibTransId="{8E1F281E-CB28-4791-9610-DF9028CBAC08}"/>
    <dgm:cxn modelId="{82258B8A-7866-FD4B-A074-0A387C5F6FA9}" type="presOf" srcId="{46FF17EA-174B-4B53-832A-19B9BB4D8593}" destId="{CD5BA7C1-C4B2-1A4A-AB60-E981400EF862}" srcOrd="0" destOrd="0" presId="urn:microsoft.com/office/officeart/2005/8/layout/cycle2"/>
    <dgm:cxn modelId="{5AB9B18F-0258-F541-8E88-E1B763F43F5A}" type="presOf" srcId="{C4A2801B-D0E7-4EC5-BEB1-A44BED3E97E0}" destId="{8337A020-98F0-E643-814F-B700138FA22C}" srcOrd="0" destOrd="0" presId="urn:microsoft.com/office/officeart/2005/8/layout/cycle2"/>
    <dgm:cxn modelId="{BABCB399-12EA-5349-84D0-0EF23ABBE579}" type="presOf" srcId="{68CF0D34-1238-4A9B-BC58-B37A3EFB7A80}" destId="{90D59AFD-67E3-ED4A-8AB1-F4E9E4D6B2D1}" srcOrd="1" destOrd="0" presId="urn:microsoft.com/office/officeart/2005/8/layout/cycle2"/>
    <dgm:cxn modelId="{C912C6C5-7EDF-5E42-AEC5-5A7DD7F7C95F}" type="presOf" srcId="{68CF0D34-1238-4A9B-BC58-B37A3EFB7A80}" destId="{2D9D41E6-20AC-814D-B7B1-DC20552B3591}" srcOrd="0" destOrd="0" presId="urn:microsoft.com/office/officeart/2005/8/layout/cycle2"/>
    <dgm:cxn modelId="{B05DACE1-297F-E540-87AD-D2F24B82F1ED}" type="presOf" srcId="{8E1F281E-CB28-4791-9610-DF9028CBAC08}" destId="{D577C6E2-8310-F644-B248-865E881DE278}" srcOrd="1" destOrd="0" presId="urn:microsoft.com/office/officeart/2005/8/layout/cycle2"/>
    <dgm:cxn modelId="{CD7B51E4-E998-D547-9956-6D770B943601}" type="presOf" srcId="{8E1F281E-CB28-4791-9610-DF9028CBAC08}" destId="{12AC3CED-4669-1647-84DA-4444E36B0BA1}" srcOrd="0" destOrd="0" presId="urn:microsoft.com/office/officeart/2005/8/layout/cycle2"/>
    <dgm:cxn modelId="{341821F8-BC37-4C08-97A3-29229C66FFC4}" srcId="{46FF17EA-174B-4B53-832A-19B9BB4D8593}" destId="{C4A2801B-D0E7-4EC5-BEB1-A44BED3E97E0}" srcOrd="0" destOrd="0" parTransId="{94A140F8-7348-4391-975B-5DB70E42B366}" sibTransId="{68CF0D34-1238-4A9B-BC58-B37A3EFB7A80}"/>
    <dgm:cxn modelId="{520CA486-D869-8243-8841-0B7CF94C0166}" type="presParOf" srcId="{CD5BA7C1-C4B2-1A4A-AB60-E981400EF862}" destId="{8337A020-98F0-E643-814F-B700138FA22C}" srcOrd="0" destOrd="0" presId="urn:microsoft.com/office/officeart/2005/8/layout/cycle2"/>
    <dgm:cxn modelId="{DF3945E9-8CF6-A64D-BD4C-50CCFD678B3A}" type="presParOf" srcId="{CD5BA7C1-C4B2-1A4A-AB60-E981400EF862}" destId="{2D9D41E6-20AC-814D-B7B1-DC20552B3591}" srcOrd="1" destOrd="0" presId="urn:microsoft.com/office/officeart/2005/8/layout/cycle2"/>
    <dgm:cxn modelId="{914F055B-7A86-D746-9280-B0892624ECA6}" type="presParOf" srcId="{2D9D41E6-20AC-814D-B7B1-DC20552B3591}" destId="{90D59AFD-67E3-ED4A-8AB1-F4E9E4D6B2D1}" srcOrd="0" destOrd="0" presId="urn:microsoft.com/office/officeart/2005/8/layout/cycle2"/>
    <dgm:cxn modelId="{8F7F5869-10B0-4E41-9938-219C1F309254}" type="presParOf" srcId="{CD5BA7C1-C4B2-1A4A-AB60-E981400EF862}" destId="{26DEA8E5-45B6-F746-BFF4-8F377D4997A2}" srcOrd="2" destOrd="0" presId="urn:microsoft.com/office/officeart/2005/8/layout/cycle2"/>
    <dgm:cxn modelId="{B4A0E3AB-53CB-9A4E-8CE2-EC3406EEC3A5}" type="presParOf" srcId="{CD5BA7C1-C4B2-1A4A-AB60-E981400EF862}" destId="{12AC3CED-4669-1647-84DA-4444E36B0BA1}" srcOrd="3" destOrd="0" presId="urn:microsoft.com/office/officeart/2005/8/layout/cycle2"/>
    <dgm:cxn modelId="{4B7F506A-D7E1-3648-B645-F06163008D05}" type="presParOf" srcId="{12AC3CED-4669-1647-84DA-4444E36B0BA1}" destId="{D577C6E2-8310-F644-B248-865E881DE27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F1779-B5F5-4016-BCC2-4DEE158D46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7FDAAF-DE1D-47B3-8564-EFA93C2A42EA}">
      <dgm:prSet/>
      <dgm:spPr/>
      <dgm:t>
        <a:bodyPr/>
        <a:lstStyle/>
        <a:p>
          <a:r>
            <a:rPr lang="en-US" b="0" i="0"/>
            <a:t>Public Relations Strategy</a:t>
          </a:r>
          <a:endParaRPr lang="en-US"/>
        </a:p>
      </dgm:t>
    </dgm:pt>
    <dgm:pt modelId="{15CBFB7E-72E0-4379-AE0D-5B3727800E89}" type="parTrans" cxnId="{EB6D5230-953B-4D86-9D5D-ECD0075D9A1D}">
      <dgm:prSet/>
      <dgm:spPr/>
      <dgm:t>
        <a:bodyPr/>
        <a:lstStyle/>
        <a:p>
          <a:endParaRPr lang="en-US"/>
        </a:p>
      </dgm:t>
    </dgm:pt>
    <dgm:pt modelId="{AE687DC4-5E59-4AAA-87E6-715887CDFCDF}" type="sibTrans" cxnId="{EB6D5230-953B-4D86-9D5D-ECD0075D9A1D}">
      <dgm:prSet/>
      <dgm:spPr/>
      <dgm:t>
        <a:bodyPr/>
        <a:lstStyle/>
        <a:p>
          <a:endParaRPr lang="en-US"/>
        </a:p>
      </dgm:t>
    </dgm:pt>
    <dgm:pt modelId="{72C4C5E6-CFDB-4D58-BF47-692D5557304F}">
      <dgm:prSet/>
      <dgm:spPr/>
      <dgm:t>
        <a:bodyPr/>
        <a:lstStyle/>
        <a:p>
          <a:r>
            <a:rPr lang="en-US" b="0" i="0"/>
            <a:t>Crisis Communication Strategy</a:t>
          </a:r>
          <a:endParaRPr lang="en-US"/>
        </a:p>
      </dgm:t>
    </dgm:pt>
    <dgm:pt modelId="{B7AD1204-225E-41FC-96CE-5F75817291F2}" type="parTrans" cxnId="{B7ACD31C-A6D0-47CD-B548-D03C66213AE2}">
      <dgm:prSet/>
      <dgm:spPr/>
      <dgm:t>
        <a:bodyPr/>
        <a:lstStyle/>
        <a:p>
          <a:endParaRPr lang="en-US"/>
        </a:p>
      </dgm:t>
    </dgm:pt>
    <dgm:pt modelId="{E7646432-8877-4FB4-AC68-6B6E90D4D3AA}" type="sibTrans" cxnId="{B7ACD31C-A6D0-47CD-B548-D03C66213AE2}">
      <dgm:prSet/>
      <dgm:spPr/>
      <dgm:t>
        <a:bodyPr/>
        <a:lstStyle/>
        <a:p>
          <a:endParaRPr lang="en-US"/>
        </a:p>
      </dgm:t>
    </dgm:pt>
    <dgm:pt modelId="{66B4A77D-B26D-410F-A740-6E0BBA28CA67}">
      <dgm:prSet/>
      <dgm:spPr/>
      <dgm:t>
        <a:bodyPr/>
        <a:lstStyle/>
        <a:p>
          <a:r>
            <a:rPr lang="en-US"/>
            <a:t>Employee Communication Strategy</a:t>
          </a:r>
        </a:p>
      </dgm:t>
    </dgm:pt>
    <dgm:pt modelId="{08066AD3-9EF7-4EEE-A446-443772FC8A13}" type="parTrans" cxnId="{A37298BE-A066-4EBC-BB79-1608525CD1A3}">
      <dgm:prSet/>
      <dgm:spPr/>
      <dgm:t>
        <a:bodyPr/>
        <a:lstStyle/>
        <a:p>
          <a:endParaRPr lang="en-US"/>
        </a:p>
      </dgm:t>
    </dgm:pt>
    <dgm:pt modelId="{109C7C35-E7BC-407F-840C-E7AA5663A2A4}" type="sibTrans" cxnId="{A37298BE-A066-4EBC-BB79-1608525CD1A3}">
      <dgm:prSet/>
      <dgm:spPr/>
      <dgm:t>
        <a:bodyPr/>
        <a:lstStyle/>
        <a:p>
          <a:endParaRPr lang="en-US"/>
        </a:p>
      </dgm:t>
    </dgm:pt>
    <dgm:pt modelId="{17B3A45C-D1B9-40FD-BE5A-125BA9307545}">
      <dgm:prSet/>
      <dgm:spPr/>
      <dgm:t>
        <a:bodyPr/>
        <a:lstStyle/>
        <a:p>
          <a:r>
            <a:rPr lang="en-US" b="0" i="0"/>
            <a:t>Customer Communication Strategy</a:t>
          </a:r>
          <a:endParaRPr lang="en-US"/>
        </a:p>
      </dgm:t>
    </dgm:pt>
    <dgm:pt modelId="{73143AFA-8B5C-4BE1-AFF1-C2E6E4E3649E}" type="parTrans" cxnId="{F140E727-BBAD-4D15-8E82-DFB4CD0912FF}">
      <dgm:prSet/>
      <dgm:spPr/>
      <dgm:t>
        <a:bodyPr/>
        <a:lstStyle/>
        <a:p>
          <a:endParaRPr lang="en-US"/>
        </a:p>
      </dgm:t>
    </dgm:pt>
    <dgm:pt modelId="{E2F7660B-DB2D-46DF-B299-45ADA6499674}" type="sibTrans" cxnId="{F140E727-BBAD-4D15-8E82-DFB4CD0912FF}">
      <dgm:prSet/>
      <dgm:spPr/>
      <dgm:t>
        <a:bodyPr/>
        <a:lstStyle/>
        <a:p>
          <a:endParaRPr lang="en-US"/>
        </a:p>
      </dgm:t>
    </dgm:pt>
    <dgm:pt modelId="{3EACCA11-B8E5-417D-A6D2-F1BDD1AF2E9D}">
      <dgm:prSet/>
      <dgm:spPr/>
      <dgm:t>
        <a:bodyPr/>
        <a:lstStyle/>
        <a:p>
          <a:r>
            <a:rPr lang="en-US" b="0" i="0"/>
            <a:t>Social Media Strategy</a:t>
          </a:r>
          <a:endParaRPr lang="en-US"/>
        </a:p>
      </dgm:t>
    </dgm:pt>
    <dgm:pt modelId="{0B0CF7BF-F5AB-41BF-9BCB-4C8FEFB84FA2}" type="parTrans" cxnId="{1F478098-E421-44B1-9EE0-7BE76D23E4F9}">
      <dgm:prSet/>
      <dgm:spPr/>
      <dgm:t>
        <a:bodyPr/>
        <a:lstStyle/>
        <a:p>
          <a:endParaRPr lang="en-US"/>
        </a:p>
      </dgm:t>
    </dgm:pt>
    <dgm:pt modelId="{5987F408-8211-45BE-AF62-1EC57FAE3CD0}" type="sibTrans" cxnId="{1F478098-E421-44B1-9EE0-7BE76D23E4F9}">
      <dgm:prSet/>
      <dgm:spPr/>
      <dgm:t>
        <a:bodyPr/>
        <a:lstStyle/>
        <a:p>
          <a:endParaRPr lang="en-US"/>
        </a:p>
      </dgm:t>
    </dgm:pt>
    <dgm:pt modelId="{44897D0F-930C-42A4-BA7A-6C8CFCE2EA3D}">
      <dgm:prSet/>
      <dgm:spPr/>
      <dgm:t>
        <a:bodyPr/>
        <a:lstStyle/>
        <a:p>
          <a:r>
            <a:rPr lang="en-US"/>
            <a:t>Marketing Risk Strategy</a:t>
          </a:r>
        </a:p>
      </dgm:t>
    </dgm:pt>
    <dgm:pt modelId="{D1123AA4-D8DF-4959-81AF-E6EA12E7888A}" type="parTrans" cxnId="{388FC5F9-5DEC-44E6-B544-FD2D7B6E5915}">
      <dgm:prSet/>
      <dgm:spPr/>
      <dgm:t>
        <a:bodyPr/>
        <a:lstStyle/>
        <a:p>
          <a:endParaRPr lang="en-US"/>
        </a:p>
      </dgm:t>
    </dgm:pt>
    <dgm:pt modelId="{291F0609-844F-499B-B1E0-6B1FE6E1C169}" type="sibTrans" cxnId="{388FC5F9-5DEC-44E6-B544-FD2D7B6E5915}">
      <dgm:prSet/>
      <dgm:spPr/>
      <dgm:t>
        <a:bodyPr/>
        <a:lstStyle/>
        <a:p>
          <a:endParaRPr lang="en-US"/>
        </a:p>
      </dgm:t>
    </dgm:pt>
    <dgm:pt modelId="{A59D4C39-C9B1-42B1-83C7-29065367291B}">
      <dgm:prSet/>
      <dgm:spPr/>
      <dgm:t>
        <a:bodyPr/>
        <a:lstStyle/>
        <a:p>
          <a:r>
            <a:rPr lang="en-US"/>
            <a:t>And the list goes on….</a:t>
          </a:r>
        </a:p>
      </dgm:t>
    </dgm:pt>
    <dgm:pt modelId="{C05E816F-7CE4-4CD6-A106-C42CEB59CAFD}" type="parTrans" cxnId="{EF57AD02-2BB5-481C-B260-E980C3798F52}">
      <dgm:prSet/>
      <dgm:spPr/>
      <dgm:t>
        <a:bodyPr/>
        <a:lstStyle/>
        <a:p>
          <a:endParaRPr lang="en-US"/>
        </a:p>
      </dgm:t>
    </dgm:pt>
    <dgm:pt modelId="{D354D403-807E-4AB7-A8F1-F06DD1AB76E4}" type="sibTrans" cxnId="{EF57AD02-2BB5-481C-B260-E980C3798F52}">
      <dgm:prSet/>
      <dgm:spPr/>
      <dgm:t>
        <a:bodyPr/>
        <a:lstStyle/>
        <a:p>
          <a:endParaRPr lang="en-US"/>
        </a:p>
      </dgm:t>
    </dgm:pt>
    <dgm:pt modelId="{E00F1D2D-7953-F042-8BEF-2C653397EFA4}" type="pres">
      <dgm:prSet presAssocID="{FC8F1779-B5F5-4016-BCC2-4DEE158D466D}" presName="linear" presStyleCnt="0">
        <dgm:presLayoutVars>
          <dgm:animLvl val="lvl"/>
          <dgm:resizeHandles val="exact"/>
        </dgm:presLayoutVars>
      </dgm:prSet>
      <dgm:spPr/>
    </dgm:pt>
    <dgm:pt modelId="{B79E5516-E461-B64C-ADF1-A17E834AA3BD}" type="pres">
      <dgm:prSet presAssocID="{867FDAAF-DE1D-47B3-8564-EFA93C2A42E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B6F85ED-D094-B946-B611-C3622BD6171E}" type="pres">
      <dgm:prSet presAssocID="{AE687DC4-5E59-4AAA-87E6-715887CDFCDF}" presName="spacer" presStyleCnt="0"/>
      <dgm:spPr/>
    </dgm:pt>
    <dgm:pt modelId="{4C60012F-8356-864C-A270-4FDE55839F88}" type="pres">
      <dgm:prSet presAssocID="{72C4C5E6-CFDB-4D58-BF47-692D5557304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1A40FF6-8608-D949-9022-610187FF6D60}" type="pres">
      <dgm:prSet presAssocID="{E7646432-8877-4FB4-AC68-6B6E90D4D3AA}" presName="spacer" presStyleCnt="0"/>
      <dgm:spPr/>
    </dgm:pt>
    <dgm:pt modelId="{97A23D2E-ED1F-F748-9085-0C0ED2802086}" type="pres">
      <dgm:prSet presAssocID="{66B4A77D-B26D-410F-A740-6E0BBA28CA6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B25E596-614B-B64F-AD3E-CFE4361AE672}" type="pres">
      <dgm:prSet presAssocID="{109C7C35-E7BC-407F-840C-E7AA5663A2A4}" presName="spacer" presStyleCnt="0"/>
      <dgm:spPr/>
    </dgm:pt>
    <dgm:pt modelId="{059AC739-CE5E-704F-9AE3-7E0F46A36F9A}" type="pres">
      <dgm:prSet presAssocID="{17B3A45C-D1B9-40FD-BE5A-125BA930754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6CBD196-C630-8D45-959B-54B4BCB858DD}" type="pres">
      <dgm:prSet presAssocID="{E2F7660B-DB2D-46DF-B299-45ADA6499674}" presName="spacer" presStyleCnt="0"/>
      <dgm:spPr/>
    </dgm:pt>
    <dgm:pt modelId="{C4191614-3C1B-7A42-BD70-550FF0470210}" type="pres">
      <dgm:prSet presAssocID="{3EACCA11-B8E5-417D-A6D2-F1BDD1AF2E9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0FD0237-BA68-1A48-BEFF-F4B70E928FAE}" type="pres">
      <dgm:prSet presAssocID="{5987F408-8211-45BE-AF62-1EC57FAE3CD0}" presName="spacer" presStyleCnt="0"/>
      <dgm:spPr/>
    </dgm:pt>
    <dgm:pt modelId="{B77921C2-F7BA-A141-9897-C96D8548146D}" type="pres">
      <dgm:prSet presAssocID="{44897D0F-930C-42A4-BA7A-6C8CFCE2EA3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ACCAE20-F711-FF4B-8FAC-10DC53546680}" type="pres">
      <dgm:prSet presAssocID="{291F0609-844F-499B-B1E0-6B1FE6E1C169}" presName="spacer" presStyleCnt="0"/>
      <dgm:spPr/>
    </dgm:pt>
    <dgm:pt modelId="{72FDB257-BFBB-7F40-9096-59B7A57AB370}" type="pres">
      <dgm:prSet presAssocID="{A59D4C39-C9B1-42B1-83C7-29065367291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D4C3700-D48A-B34D-B2C3-71CDA0673A24}" type="presOf" srcId="{72C4C5E6-CFDB-4D58-BF47-692D5557304F}" destId="{4C60012F-8356-864C-A270-4FDE55839F88}" srcOrd="0" destOrd="0" presId="urn:microsoft.com/office/officeart/2005/8/layout/vList2"/>
    <dgm:cxn modelId="{EF57AD02-2BB5-481C-B260-E980C3798F52}" srcId="{FC8F1779-B5F5-4016-BCC2-4DEE158D466D}" destId="{A59D4C39-C9B1-42B1-83C7-29065367291B}" srcOrd="6" destOrd="0" parTransId="{C05E816F-7CE4-4CD6-A106-C42CEB59CAFD}" sibTransId="{D354D403-807E-4AB7-A8F1-F06DD1AB76E4}"/>
    <dgm:cxn modelId="{B7ACD31C-A6D0-47CD-B548-D03C66213AE2}" srcId="{FC8F1779-B5F5-4016-BCC2-4DEE158D466D}" destId="{72C4C5E6-CFDB-4D58-BF47-692D5557304F}" srcOrd="1" destOrd="0" parTransId="{B7AD1204-225E-41FC-96CE-5F75817291F2}" sibTransId="{E7646432-8877-4FB4-AC68-6B6E90D4D3AA}"/>
    <dgm:cxn modelId="{F140E727-BBAD-4D15-8E82-DFB4CD0912FF}" srcId="{FC8F1779-B5F5-4016-BCC2-4DEE158D466D}" destId="{17B3A45C-D1B9-40FD-BE5A-125BA9307545}" srcOrd="3" destOrd="0" parTransId="{73143AFA-8B5C-4BE1-AFF1-C2E6E4E3649E}" sibTransId="{E2F7660B-DB2D-46DF-B299-45ADA6499674}"/>
    <dgm:cxn modelId="{EB6D5230-953B-4D86-9D5D-ECD0075D9A1D}" srcId="{FC8F1779-B5F5-4016-BCC2-4DEE158D466D}" destId="{867FDAAF-DE1D-47B3-8564-EFA93C2A42EA}" srcOrd="0" destOrd="0" parTransId="{15CBFB7E-72E0-4379-AE0D-5B3727800E89}" sibTransId="{AE687DC4-5E59-4AAA-87E6-715887CDFCDF}"/>
    <dgm:cxn modelId="{E4136B32-5759-E24F-9767-027866DE4EB5}" type="presOf" srcId="{3EACCA11-B8E5-417D-A6D2-F1BDD1AF2E9D}" destId="{C4191614-3C1B-7A42-BD70-550FF0470210}" srcOrd="0" destOrd="0" presId="urn:microsoft.com/office/officeart/2005/8/layout/vList2"/>
    <dgm:cxn modelId="{C6848F3E-40CF-8A4B-8719-E153BFC6631C}" type="presOf" srcId="{44897D0F-930C-42A4-BA7A-6C8CFCE2EA3D}" destId="{B77921C2-F7BA-A141-9897-C96D8548146D}" srcOrd="0" destOrd="0" presId="urn:microsoft.com/office/officeart/2005/8/layout/vList2"/>
    <dgm:cxn modelId="{0288094D-7FC2-124A-9D8A-3862544D9C51}" type="presOf" srcId="{867FDAAF-DE1D-47B3-8564-EFA93C2A42EA}" destId="{B79E5516-E461-B64C-ADF1-A17E834AA3BD}" srcOrd="0" destOrd="0" presId="urn:microsoft.com/office/officeart/2005/8/layout/vList2"/>
    <dgm:cxn modelId="{0338D44F-87D9-2A4C-A360-2C5F60C9DB06}" type="presOf" srcId="{66B4A77D-B26D-410F-A740-6E0BBA28CA67}" destId="{97A23D2E-ED1F-F748-9085-0C0ED2802086}" srcOrd="0" destOrd="0" presId="urn:microsoft.com/office/officeart/2005/8/layout/vList2"/>
    <dgm:cxn modelId="{60A4DF5E-FB95-604A-B24A-DE5A103096DA}" type="presOf" srcId="{A59D4C39-C9B1-42B1-83C7-29065367291B}" destId="{72FDB257-BFBB-7F40-9096-59B7A57AB370}" srcOrd="0" destOrd="0" presId="urn:microsoft.com/office/officeart/2005/8/layout/vList2"/>
    <dgm:cxn modelId="{C82B1F7F-5906-E34E-BEB1-BD1F9484D372}" type="presOf" srcId="{17B3A45C-D1B9-40FD-BE5A-125BA9307545}" destId="{059AC739-CE5E-704F-9AE3-7E0F46A36F9A}" srcOrd="0" destOrd="0" presId="urn:microsoft.com/office/officeart/2005/8/layout/vList2"/>
    <dgm:cxn modelId="{14FEB092-89D5-C34E-BAEE-69428C5BE795}" type="presOf" srcId="{FC8F1779-B5F5-4016-BCC2-4DEE158D466D}" destId="{E00F1D2D-7953-F042-8BEF-2C653397EFA4}" srcOrd="0" destOrd="0" presId="urn:microsoft.com/office/officeart/2005/8/layout/vList2"/>
    <dgm:cxn modelId="{1F478098-E421-44B1-9EE0-7BE76D23E4F9}" srcId="{FC8F1779-B5F5-4016-BCC2-4DEE158D466D}" destId="{3EACCA11-B8E5-417D-A6D2-F1BDD1AF2E9D}" srcOrd="4" destOrd="0" parTransId="{0B0CF7BF-F5AB-41BF-9BCB-4C8FEFB84FA2}" sibTransId="{5987F408-8211-45BE-AF62-1EC57FAE3CD0}"/>
    <dgm:cxn modelId="{A37298BE-A066-4EBC-BB79-1608525CD1A3}" srcId="{FC8F1779-B5F5-4016-BCC2-4DEE158D466D}" destId="{66B4A77D-B26D-410F-A740-6E0BBA28CA67}" srcOrd="2" destOrd="0" parTransId="{08066AD3-9EF7-4EEE-A446-443772FC8A13}" sibTransId="{109C7C35-E7BC-407F-840C-E7AA5663A2A4}"/>
    <dgm:cxn modelId="{388FC5F9-5DEC-44E6-B544-FD2D7B6E5915}" srcId="{FC8F1779-B5F5-4016-BCC2-4DEE158D466D}" destId="{44897D0F-930C-42A4-BA7A-6C8CFCE2EA3D}" srcOrd="5" destOrd="0" parTransId="{D1123AA4-D8DF-4959-81AF-E6EA12E7888A}" sibTransId="{291F0609-844F-499B-B1E0-6B1FE6E1C169}"/>
    <dgm:cxn modelId="{1F48E7DC-128C-0C4E-AE31-C9275123F0EC}" type="presParOf" srcId="{E00F1D2D-7953-F042-8BEF-2C653397EFA4}" destId="{B79E5516-E461-B64C-ADF1-A17E834AA3BD}" srcOrd="0" destOrd="0" presId="urn:microsoft.com/office/officeart/2005/8/layout/vList2"/>
    <dgm:cxn modelId="{EABFC44B-4084-9446-BDF9-DB15D010C167}" type="presParOf" srcId="{E00F1D2D-7953-F042-8BEF-2C653397EFA4}" destId="{2B6F85ED-D094-B946-B611-C3622BD6171E}" srcOrd="1" destOrd="0" presId="urn:microsoft.com/office/officeart/2005/8/layout/vList2"/>
    <dgm:cxn modelId="{818699FE-5B2C-784B-912E-637BEFAD1450}" type="presParOf" srcId="{E00F1D2D-7953-F042-8BEF-2C653397EFA4}" destId="{4C60012F-8356-864C-A270-4FDE55839F88}" srcOrd="2" destOrd="0" presId="urn:microsoft.com/office/officeart/2005/8/layout/vList2"/>
    <dgm:cxn modelId="{05F667FC-F3F8-624E-BB4F-7BF21046FFB5}" type="presParOf" srcId="{E00F1D2D-7953-F042-8BEF-2C653397EFA4}" destId="{41A40FF6-8608-D949-9022-610187FF6D60}" srcOrd="3" destOrd="0" presId="urn:microsoft.com/office/officeart/2005/8/layout/vList2"/>
    <dgm:cxn modelId="{916F9FE3-1342-D342-97EB-A4378D7CFA9F}" type="presParOf" srcId="{E00F1D2D-7953-F042-8BEF-2C653397EFA4}" destId="{97A23D2E-ED1F-F748-9085-0C0ED2802086}" srcOrd="4" destOrd="0" presId="urn:microsoft.com/office/officeart/2005/8/layout/vList2"/>
    <dgm:cxn modelId="{A80AB80D-D24B-D149-99F7-81F2DA388514}" type="presParOf" srcId="{E00F1D2D-7953-F042-8BEF-2C653397EFA4}" destId="{EB25E596-614B-B64F-AD3E-CFE4361AE672}" srcOrd="5" destOrd="0" presId="urn:microsoft.com/office/officeart/2005/8/layout/vList2"/>
    <dgm:cxn modelId="{67713AF0-0E0D-8343-92DD-25C1C5BC97E7}" type="presParOf" srcId="{E00F1D2D-7953-F042-8BEF-2C653397EFA4}" destId="{059AC739-CE5E-704F-9AE3-7E0F46A36F9A}" srcOrd="6" destOrd="0" presId="urn:microsoft.com/office/officeart/2005/8/layout/vList2"/>
    <dgm:cxn modelId="{914A9F62-58AA-D94E-A4F5-AB326C459005}" type="presParOf" srcId="{E00F1D2D-7953-F042-8BEF-2C653397EFA4}" destId="{16CBD196-C630-8D45-959B-54B4BCB858DD}" srcOrd="7" destOrd="0" presId="urn:microsoft.com/office/officeart/2005/8/layout/vList2"/>
    <dgm:cxn modelId="{EF263196-7E44-7D42-AF50-3415B9545822}" type="presParOf" srcId="{E00F1D2D-7953-F042-8BEF-2C653397EFA4}" destId="{C4191614-3C1B-7A42-BD70-550FF0470210}" srcOrd="8" destOrd="0" presId="urn:microsoft.com/office/officeart/2005/8/layout/vList2"/>
    <dgm:cxn modelId="{29096A7F-5B5B-8041-96DE-1B039BDFE471}" type="presParOf" srcId="{E00F1D2D-7953-F042-8BEF-2C653397EFA4}" destId="{10FD0237-BA68-1A48-BEFF-F4B70E928FAE}" srcOrd="9" destOrd="0" presId="urn:microsoft.com/office/officeart/2005/8/layout/vList2"/>
    <dgm:cxn modelId="{965CFD3B-6FC5-C34D-9819-3B19FDFC2A2B}" type="presParOf" srcId="{E00F1D2D-7953-F042-8BEF-2C653397EFA4}" destId="{B77921C2-F7BA-A141-9897-C96D8548146D}" srcOrd="10" destOrd="0" presId="urn:microsoft.com/office/officeart/2005/8/layout/vList2"/>
    <dgm:cxn modelId="{4884CE8B-7F57-7D49-8EC5-2A92DB8AB11B}" type="presParOf" srcId="{E00F1D2D-7953-F042-8BEF-2C653397EFA4}" destId="{9ACCAE20-F711-FF4B-8FAC-10DC53546680}" srcOrd="11" destOrd="0" presId="urn:microsoft.com/office/officeart/2005/8/layout/vList2"/>
    <dgm:cxn modelId="{860952D3-3C3B-5D44-93D8-8F265F1AEBD4}" type="presParOf" srcId="{E00F1D2D-7953-F042-8BEF-2C653397EFA4}" destId="{72FDB257-BFBB-7F40-9096-59B7A57AB37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7A020-98F0-E643-814F-B700138FA22C}">
      <dsp:nvSpPr>
        <dsp:cNvPr id="0" name=""/>
        <dsp:cNvSpPr/>
      </dsp:nvSpPr>
      <dsp:spPr>
        <a:xfrm>
          <a:off x="2044" y="308"/>
          <a:ext cx="3593482" cy="35934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+mn-lt"/>
            </a:rPr>
            <a:t>Personal</a:t>
          </a:r>
        </a:p>
      </dsp:txBody>
      <dsp:txXfrm>
        <a:off x="528297" y="526561"/>
        <a:ext cx="2540976" cy="2540976"/>
      </dsp:txXfrm>
    </dsp:sp>
    <dsp:sp modelId="{2D9D41E6-20AC-814D-B7B1-DC20552B3591}">
      <dsp:nvSpPr>
        <dsp:cNvPr id="0" name=""/>
        <dsp:cNvSpPr/>
      </dsp:nvSpPr>
      <dsp:spPr>
        <a:xfrm>
          <a:off x="3623479" y="-539552"/>
          <a:ext cx="2974677" cy="1212800"/>
        </a:xfrm>
        <a:prstGeom prst="rightArrow">
          <a:avLst>
            <a:gd name="adj1" fmla="val 60000"/>
            <a:gd name="adj2" fmla="val 50000"/>
          </a:avLst>
        </a:prstGeom>
        <a:solidFill>
          <a:srgbClr val="F8B3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solidFill>
              <a:srgbClr val="F8B324"/>
            </a:solidFill>
          </a:endParaRPr>
        </a:p>
      </dsp:txBody>
      <dsp:txXfrm>
        <a:off x="3623479" y="-296992"/>
        <a:ext cx="2610837" cy="727680"/>
      </dsp:txXfrm>
    </dsp:sp>
    <dsp:sp modelId="{26DEA8E5-45B6-F746-BFF4-8F377D4997A2}">
      <dsp:nvSpPr>
        <dsp:cNvPr id="0" name=""/>
        <dsp:cNvSpPr/>
      </dsp:nvSpPr>
      <dsp:spPr>
        <a:xfrm>
          <a:off x="6583522" y="308"/>
          <a:ext cx="3593482" cy="35934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Corporate</a:t>
          </a:r>
        </a:p>
      </dsp:txBody>
      <dsp:txXfrm>
        <a:off x="7109775" y="526561"/>
        <a:ext cx="2540976" cy="2540976"/>
      </dsp:txXfrm>
    </dsp:sp>
    <dsp:sp modelId="{12AC3CED-4669-1647-84DA-4444E36B0BA1}">
      <dsp:nvSpPr>
        <dsp:cNvPr id="0" name=""/>
        <dsp:cNvSpPr/>
      </dsp:nvSpPr>
      <dsp:spPr>
        <a:xfrm rot="10800000">
          <a:off x="3686375" y="2920851"/>
          <a:ext cx="2974677" cy="1212800"/>
        </a:xfrm>
        <a:prstGeom prst="rightArrow">
          <a:avLst>
            <a:gd name="adj1" fmla="val 60000"/>
            <a:gd name="adj2" fmla="val 50000"/>
          </a:avLst>
        </a:prstGeom>
        <a:solidFill>
          <a:srgbClr val="F8B3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 rot="10800000">
        <a:off x="4050215" y="3163411"/>
        <a:ext cx="2610837" cy="727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516-E461-B64C-ADF1-A17E834AA3BD}">
      <dsp:nvSpPr>
        <dsp:cNvPr id="0" name=""/>
        <dsp:cNvSpPr/>
      </dsp:nvSpPr>
      <dsp:spPr>
        <a:xfrm>
          <a:off x="0" y="60568"/>
          <a:ext cx="8290852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Public Relations Strategy</a:t>
          </a:r>
          <a:endParaRPr lang="en-US" sz="2400" kern="1200"/>
        </a:p>
      </dsp:txBody>
      <dsp:txXfrm>
        <a:off x="27415" y="87983"/>
        <a:ext cx="8236022" cy="506769"/>
      </dsp:txXfrm>
    </dsp:sp>
    <dsp:sp modelId="{4C60012F-8356-864C-A270-4FDE55839F88}">
      <dsp:nvSpPr>
        <dsp:cNvPr id="0" name=""/>
        <dsp:cNvSpPr/>
      </dsp:nvSpPr>
      <dsp:spPr>
        <a:xfrm>
          <a:off x="0" y="691288"/>
          <a:ext cx="8290852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Crisis Communication Strategy</a:t>
          </a:r>
          <a:endParaRPr lang="en-US" sz="2400" kern="1200"/>
        </a:p>
      </dsp:txBody>
      <dsp:txXfrm>
        <a:off x="27415" y="718703"/>
        <a:ext cx="8236022" cy="506769"/>
      </dsp:txXfrm>
    </dsp:sp>
    <dsp:sp modelId="{97A23D2E-ED1F-F748-9085-0C0ED2802086}">
      <dsp:nvSpPr>
        <dsp:cNvPr id="0" name=""/>
        <dsp:cNvSpPr/>
      </dsp:nvSpPr>
      <dsp:spPr>
        <a:xfrm>
          <a:off x="0" y="1322008"/>
          <a:ext cx="8290852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Employee Communication Strategy</a:t>
          </a:r>
        </a:p>
      </dsp:txBody>
      <dsp:txXfrm>
        <a:off x="27415" y="1349423"/>
        <a:ext cx="8236022" cy="506769"/>
      </dsp:txXfrm>
    </dsp:sp>
    <dsp:sp modelId="{059AC739-CE5E-704F-9AE3-7E0F46A36F9A}">
      <dsp:nvSpPr>
        <dsp:cNvPr id="0" name=""/>
        <dsp:cNvSpPr/>
      </dsp:nvSpPr>
      <dsp:spPr>
        <a:xfrm>
          <a:off x="0" y="1952728"/>
          <a:ext cx="8290852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Customer Communication Strategy</a:t>
          </a:r>
          <a:endParaRPr lang="en-US" sz="2400" kern="1200"/>
        </a:p>
      </dsp:txBody>
      <dsp:txXfrm>
        <a:off x="27415" y="1980143"/>
        <a:ext cx="8236022" cy="506769"/>
      </dsp:txXfrm>
    </dsp:sp>
    <dsp:sp modelId="{C4191614-3C1B-7A42-BD70-550FF0470210}">
      <dsp:nvSpPr>
        <dsp:cNvPr id="0" name=""/>
        <dsp:cNvSpPr/>
      </dsp:nvSpPr>
      <dsp:spPr>
        <a:xfrm>
          <a:off x="0" y="2583448"/>
          <a:ext cx="8290852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Social Media Strategy</a:t>
          </a:r>
          <a:endParaRPr lang="en-US" sz="2400" kern="1200"/>
        </a:p>
      </dsp:txBody>
      <dsp:txXfrm>
        <a:off x="27415" y="2610863"/>
        <a:ext cx="8236022" cy="506769"/>
      </dsp:txXfrm>
    </dsp:sp>
    <dsp:sp modelId="{B77921C2-F7BA-A141-9897-C96D8548146D}">
      <dsp:nvSpPr>
        <dsp:cNvPr id="0" name=""/>
        <dsp:cNvSpPr/>
      </dsp:nvSpPr>
      <dsp:spPr>
        <a:xfrm>
          <a:off x="0" y="3214168"/>
          <a:ext cx="8290852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Marketing Risk Strategy</a:t>
          </a:r>
        </a:p>
      </dsp:txBody>
      <dsp:txXfrm>
        <a:off x="27415" y="3241583"/>
        <a:ext cx="8236022" cy="506769"/>
      </dsp:txXfrm>
    </dsp:sp>
    <dsp:sp modelId="{72FDB257-BFBB-7F40-9096-59B7A57AB370}">
      <dsp:nvSpPr>
        <dsp:cNvPr id="0" name=""/>
        <dsp:cNvSpPr/>
      </dsp:nvSpPr>
      <dsp:spPr>
        <a:xfrm>
          <a:off x="0" y="3844888"/>
          <a:ext cx="8290852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And the list goes on….</a:t>
          </a:r>
        </a:p>
      </dsp:txBody>
      <dsp:txXfrm>
        <a:off x="27415" y="3872303"/>
        <a:ext cx="8236022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4:13:49.129"/>
    </inkml:context>
    <inkml:brush xml:id="br0">
      <inkml:brushProperty name="width" value="0.18521" units="cm"/>
      <inkml:brushProperty name="height" value="0.37042" units="cm"/>
      <inkml:brushProperty name="color" value="#F8B324"/>
      <inkml:brushProperty name="tip" value="rectangle"/>
      <inkml:brushProperty name="rasterOp" value="maskPen"/>
    </inkml:brush>
  </inkml:definitions>
  <inkml:trace contextRef="#ctx0" brushRef="#br0">1 638 16383,'20'-6'0,"-4"1"0,-8 2 0,0-5 0,-2 7 0,2-6 0,0 4 0,1-3 0,6-3 0,-5 2 0,5-2 0,14-4 0,-8 5 0,57-22 0,-39 13 0,7 1 0,5-1 0,0 1 0,0 0 0,-1 2 0,3-1 0,31-10 0,0-1 0,-36 11 0,0 0 0,24-9 0,6-2 0,3 3 0,2 1 0,0-1 0,4-1 0,-12 5 0,4 0 0,-6 2 0,-1-3 0,-4 2 0,3 3 0,-1 1 0,-1-1 0,-3 3 0,-13 7 0,1 0 0,38-6 0,1 1 0,-32 9 0,-2 1 0,9-4 0,4 1 0,18 2 0,-4 2 0,8-1 0,-24 0 0,10 0 0,-8 0 0,-16 0 0,-1 0 0,28 0 0,6 0 0,10-1 0,-3 2 0,-32 2 0,3 0 0,12-2 0,9-1 0,-11 1 0,-25 2 0,-2 0 0,30-3 0,4 0 0,-5 3 0,-4 1 0,-16-3 0,3 0 0,6 1 0,6 1 0,-7-1 0,-9-2 0,-3 0 0,9 0 0,1 0 0,-1 0 0,-3 0 0,15 5 0,-2 2 0,-1 1 0,-3 6 0,-7-5 0,5 3 0,6 6 0,-2-1 0,-13-7 0,1 0 0,19 11 0,2 0 0,-4-9 0,-3-1 0,-20 2 0,1 1 0,30 1 0,-2 1 0,7 10 0,-14-7 0,-27 0 0,-3 0 0,-5-1 0,26 13 0,5 1 0,-2-4 0,-25-8 0,4 1 0,14 4 0,-6-3 0,-17-7 0,32 16 0,0 0 0,-30-17 0,25 18 0,-14-10 0,-31-7 0,50 28 0,-36-27 0,14 16 0,20-1 0,-31-10 0,18 9 0,1 0 0,-17-6 0,35 24 0,-12-6 0,-17-6 0,-3-2 0,-1-2 0,-6-3 0,1 12 0,11 5 0,-28-22 0,38 35 0,-40-31 0,9 6 0,7 22 0,-17-28 0,8 15 0,-1 2 0,-6-14 0,12 39 0,-7-22 0,-11-5 0,23 45 0,-23-49 0,16 40 0,-17-30 0,4 2 0,-6 5 0,0 1 0,3 5 0,-3-10 0,0 3 0,3 43 0,-1-30 0,-4 14 0,3 13 0,-9-44 0,2 18 0,-1 2 0,-3-12 0,0 38 0,0-15 0,-5-16 0,1-5 0,0 1 0,-8 11 0,4 12 0,-17 3 0,15-33 0,-13 0 0,-6-1 0,-5 5 0,-18 23 0,-5-3 0,3-5 0,15-17 0,-1 0 0,-23 20 0,33-34 0,0 0 0,-7-2 0,2-2 0,-12 18 0,-5-7 0,0-3 0,9-8 0,7-6 0,-4 2 0,-10 0 0,0-2 0,-12 17 0,-9-9 0,-17 5 0,8-5 0,16-7 0,2-2 0,-6 0 0,-7 2 0,1 1 0,6 1 0,1 0 0,5-2 0,-3-1 0,0 1 0,-1 7 0,-4 5 0,7-5 0,9-10 0,5 0 0,-8 11 0,0 1 0,3-3 0,2-2 0,9-9 0,-1 2 0,-23 17 0,4-3 0,2-8 0,-18 13 0,15-20 0,25-9 0,-31 15 0,51-26 0,-2 2 0,10-6 0,5-1 0,-2 1 0,5-8 0,11-22 0,-2 3 0,9-24 0,-8 21 0,4-21 0,6-37 0,3 6 0,0-17 0,-3 42 0,-2 6 0,-6 11 0,22-59 0,-28 77 0,8-21 0,-11 29 0,3 5 0,2 15 0,-1 1 0,1 8 0,-5 15 0,-3-19 0,-2 27 0,2-25 0,-4 5 0,6-4 0,-4-3 0,-2 37 0,-1-25 0,-2 25 0,1-17 0,2-16 0,-3 31 0,3-36 0,2 20 0,-8-3 0,10-8 0,-12 29 0,11-29 0,-2 8 0,3-13 0,3-10 0,0 2 0,0-6 0,0-1 0,0 1 0,0-1 0,4 1 0,3-3 0,16-1 0,4-6 0,45-3 0,0-5 0,-3 1 0,5 0 0,-14 3 0,1 0 0,18-6 0,-2 0 0,21-1 0,-47 5 0,-3 0 0,19-8 0,-20 8 0,-7-7 0,-29 11 0,-2 0 0,-1 1 0,-3 5 0,-2-5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544A5-8782-044B-A18B-E497F4FE30EC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256E-2E8C-FD41-B8AF-1877AA7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460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217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438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66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a7icmqgsow?feature=oembed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QLlPC_alT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BA7-0263-580B-111A-0A588093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8000" dirty="0"/>
              <a:t>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Strategic Marketing &amp; Communication</a:t>
            </a:r>
          </a:p>
          <a:p>
            <a:r>
              <a:rPr lang="en-US" b="0" dirty="0"/>
              <a:t>VBA School of Bank MANGAGEMENT 2022 </a:t>
            </a:r>
          </a:p>
        </p:txBody>
      </p:sp>
    </p:spTree>
    <p:extLst>
      <p:ext uri="{BB962C8B-B14F-4D97-AF65-F5344CB8AC3E}">
        <p14:creationId xmlns:p14="http://schemas.microsoft.com/office/powerpoint/2010/main" val="246125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A1A00"/>
                </a:solidFill>
              </a:rPr>
              <a:t>PURPOSE</a:t>
            </a:r>
            <a:endParaRPr lang="en-US" b="0" dirty="0">
              <a:solidFill>
                <a:srgbClr val="2A1A00"/>
              </a:solidFill>
            </a:endParaRP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950B68C-C4B9-960C-EFD2-6FBDE8820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1B96CF6-D9B5-16C4-FD3E-4E40C70C7F35}"/>
              </a:ext>
            </a:extLst>
          </p:cNvPr>
          <p:cNvSpPr/>
          <p:nvPr/>
        </p:nvSpPr>
        <p:spPr>
          <a:xfrm>
            <a:off x="7785841" y="2641040"/>
            <a:ext cx="4330262" cy="4366845"/>
          </a:xfrm>
          <a:prstGeom prst="ellipse">
            <a:avLst/>
          </a:prstGeom>
          <a:solidFill>
            <a:schemeClr val="bg1">
              <a:alpha val="539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6AED42-08E0-AEAA-D058-3FB9391DC141}"/>
              </a:ext>
            </a:extLst>
          </p:cNvPr>
          <p:cNvSpPr txBox="1">
            <a:spLocks/>
          </p:cNvSpPr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Thoughts on Brand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5DD885B-5AD5-D2D5-C061-05486E073B6B}"/>
              </a:ext>
            </a:extLst>
          </p:cNvPr>
          <p:cNvSpPr txBox="1">
            <a:spLocks/>
          </p:cNvSpPr>
          <p:nvPr/>
        </p:nvSpPr>
        <p:spPr>
          <a:xfrm>
            <a:off x="7886700" y="5242674"/>
            <a:ext cx="4191303" cy="1424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“I used to think this and now I think that.”</a:t>
            </a:r>
          </a:p>
          <a:p>
            <a:endParaRPr lang="en-US" dirty="0"/>
          </a:p>
          <a:p>
            <a:r>
              <a:rPr lang="en-US" dirty="0"/>
              <a:t>  Bob </a:t>
            </a:r>
            <a:r>
              <a:rPr lang="en-US" dirty="0" err="1"/>
              <a:t>GofF</a:t>
            </a:r>
            <a:endParaRPr lang="en-US" dirty="0"/>
          </a:p>
          <a:p>
            <a:r>
              <a:rPr lang="en-US" b="0" dirty="0"/>
              <a:t>  Love </a:t>
            </a:r>
            <a:r>
              <a:rPr lang="en-US" b="0" dirty="0" err="1"/>
              <a:t>DoeS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4197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92FE3-3394-C4D6-F624-BCF2ED07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251" y="1231506"/>
            <a:ext cx="6338958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spc="800" dirty="0"/>
              <a:t>HOW EFFECTIVE IS </a:t>
            </a:r>
            <a:r>
              <a:rPr lang="en-US" sz="6600" spc="800" dirty="0">
                <a:solidFill>
                  <a:schemeClr val="bg1"/>
                </a:solidFill>
              </a:rPr>
              <a:t>YOUR</a:t>
            </a:r>
            <a:r>
              <a:rPr lang="en-US" sz="6600" spc="800" dirty="0"/>
              <a:t> BRAND?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932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B69D06-4090-4D0B-96BD-51095277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5EE01-D2A1-4DA0-B509-02DF58A10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0451FF3-88AA-C0E6-9BDB-3AF183BA0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744"/>
          <a:stretch/>
        </p:blipFill>
        <p:spPr>
          <a:xfrm>
            <a:off x="1664449" y="643466"/>
            <a:ext cx="4639534" cy="5571067"/>
          </a:xfrm>
          <a:prstGeom prst="rect">
            <a:avLst/>
          </a:prstGeom>
        </p:spPr>
      </p:pic>
      <p:pic>
        <p:nvPicPr>
          <p:cNvPr id="5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03A81F00-2ECD-0B66-400D-23A874220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r="2" b="7161"/>
          <a:stretch/>
        </p:blipFill>
        <p:spPr>
          <a:xfrm>
            <a:off x="6625715" y="643466"/>
            <a:ext cx="46395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FEF3-5FED-597A-E22E-5FCDF763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BRAND BREAKDOWN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D28069AE-09F6-27A6-AA2E-8626A68C7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30988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5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D4F37-1998-C18F-2CF3-97CBD230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spc="800">
                <a:solidFill>
                  <a:srgbClr val="2A1A00"/>
                </a:solidFill>
              </a:rPr>
              <a:t>CORPORATE BRAND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686F249-7FE8-3706-1734-9FB27E2F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83" y="643467"/>
            <a:ext cx="7073634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0FCF8-E7E2-6E13-2A62-55B74F87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791" y="643467"/>
            <a:ext cx="7216609" cy="45843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spc="800" dirty="0"/>
              <a:t>How do </a:t>
            </a:r>
            <a:r>
              <a:rPr lang="en-US" sz="6200" spc="800" dirty="0">
                <a:solidFill>
                  <a:schemeClr val="bg1"/>
                </a:solidFill>
              </a:rPr>
              <a:t>you</a:t>
            </a:r>
            <a:r>
              <a:rPr lang="en-US" sz="6200" spc="800" dirty="0"/>
              <a:t> contribute to your corporate brand?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701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BA7-0263-580B-111A-0A588093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8000" b="1" dirty="0"/>
              <a:t>YOUR</a:t>
            </a:r>
            <a:r>
              <a:rPr lang="en-US" sz="8000" dirty="0"/>
              <a:t> </a:t>
            </a:r>
            <a:br>
              <a:rPr lang="en-US" sz="8000" dirty="0"/>
            </a:br>
            <a:r>
              <a:rPr lang="en-US" sz="8000" dirty="0"/>
              <a:t>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BRAND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8914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5CEC3-7C9E-EE61-0BBC-AD32068C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486" y="1098388"/>
            <a:ext cx="5356013" cy="43350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would you describe </a:t>
            </a:r>
            <a:r>
              <a:rPr lang="en-US" sz="4800" spc="800" dirty="0">
                <a:solidFill>
                  <a:srgbClr val="F8B324"/>
                </a:solidFill>
              </a:rPr>
              <a:t>your</a:t>
            </a:r>
            <a:r>
              <a:rPr lang="en-US" sz="4800" spc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personal brand?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014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570FE-8E1C-4A25-8827-8928189F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B24BC-917F-49C2-B8AA-C569A400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9F7F083-7C2B-4120-9960-D77AB286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64AED76F-580F-4B69-62F0-9A759FA7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697"/>
          <a:stretch/>
        </p:blipFill>
        <p:spPr>
          <a:xfrm>
            <a:off x="3719412" y="1123527"/>
            <a:ext cx="493521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3D03D-66BB-D0C0-72A6-78CE5D81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>
                <a:solidFill>
                  <a:srgbClr val="2A1A00"/>
                </a:solidFill>
              </a:rPr>
              <a:t>WHAT’s ON YOUR DESK?</a:t>
            </a:r>
          </a:p>
        </p:txBody>
      </p:sp>
      <p:pic>
        <p:nvPicPr>
          <p:cNvPr id="4" name="Content Placeholder 3" descr="A bunch of items that are on a table&#10;&#10;Description automatically generated">
            <a:extLst>
              <a:ext uri="{FF2B5EF4-FFF2-40B4-BE49-F238E27FC236}">
                <a16:creationId xmlns:a16="http://schemas.microsoft.com/office/drawing/2014/main" id="{CFAF5E4D-2FE1-11E6-D479-ED7243540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9705" b="-2"/>
          <a:stretch/>
        </p:blipFill>
        <p:spPr>
          <a:xfrm>
            <a:off x="5462927" y="643464"/>
            <a:ext cx="5975071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WELCOME</a:t>
            </a:r>
            <a:endParaRPr lang="en-US" sz="2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47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3D03D-66BB-D0C0-72A6-78CE5D81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spc="800" dirty="0">
                <a:solidFill>
                  <a:srgbClr val="2A1A00"/>
                </a:solidFill>
              </a:rPr>
              <a:t>WHAT ARE YOU POSTING ON FACEBOOK? </a:t>
            </a:r>
          </a:p>
        </p:txBody>
      </p:sp>
      <p:pic>
        <p:nvPicPr>
          <p:cNvPr id="12" name="Picture 1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179AD90-171D-AE4B-F496-2D73FB49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97" y="1354923"/>
            <a:ext cx="6220332" cy="41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14" name="Rectangle 8213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16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7B6A8-FBBC-14A5-C691-EE7ABE19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spc="800" dirty="0">
                <a:solidFill>
                  <a:srgbClr val="2A1A00"/>
                </a:solidFill>
              </a:rPr>
              <a:t>ARE YOU PARTICIPATING ON LINKEDIN?</a:t>
            </a:r>
          </a:p>
        </p:txBody>
      </p:sp>
      <p:sp>
        <p:nvSpPr>
          <p:cNvPr id="8218" name="Rectangle 8217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LinkedIn: Jobs &amp; Business News - Apps on Google Play">
            <a:extLst>
              <a:ext uri="{FF2B5EF4-FFF2-40B4-BE49-F238E27FC236}">
                <a16:creationId xmlns:a16="http://schemas.microsoft.com/office/drawing/2014/main" id="{526298B1-17D0-59FF-68AD-78FC2665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4" y="1433476"/>
            <a:ext cx="3995592" cy="39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8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214" name="Rectangle 8213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16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7B6A8-FBBC-14A5-C691-EE7ABE19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spc="800" dirty="0">
                <a:solidFill>
                  <a:srgbClr val="2A1A00"/>
                </a:solidFill>
              </a:rPr>
              <a:t>AT WHAT LEVEL?</a:t>
            </a:r>
          </a:p>
        </p:txBody>
      </p:sp>
      <p:sp>
        <p:nvSpPr>
          <p:cNvPr id="8218" name="Rectangle 8217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LinkedIn: Jobs &amp; Business News - Apps on Google Play">
            <a:extLst>
              <a:ext uri="{FF2B5EF4-FFF2-40B4-BE49-F238E27FC236}">
                <a16:creationId xmlns:a16="http://schemas.microsoft.com/office/drawing/2014/main" id="{526298B1-17D0-59FF-68AD-78FC2665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4" y="1433476"/>
            <a:ext cx="3995592" cy="39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2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3D03D-66BB-D0C0-72A6-78CE5D81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643464"/>
            <a:ext cx="3983736" cy="558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spc="800" dirty="0">
                <a:solidFill>
                  <a:srgbClr val="2A1A00"/>
                </a:solidFill>
              </a:rPr>
              <a:t>How are you interacting with the world?</a:t>
            </a:r>
          </a:p>
        </p:txBody>
      </p:sp>
      <p:pic>
        <p:nvPicPr>
          <p:cNvPr id="8" name="Picture 7" descr="A picture containing person, indoor, person, window&#10;&#10;Description automatically generated">
            <a:extLst>
              <a:ext uri="{FF2B5EF4-FFF2-40B4-BE49-F238E27FC236}">
                <a16:creationId xmlns:a16="http://schemas.microsoft.com/office/drawing/2014/main" id="{A561D788-3FAF-6F53-0390-07A4DFC1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97" y="1681490"/>
            <a:ext cx="6220332" cy="34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43C06-9052-6574-540C-9AD823F4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400" spc="800" dirty="0"/>
              <a:t>How would you reshape </a:t>
            </a:r>
            <a:r>
              <a:rPr lang="en-US" sz="7400" spc="800" dirty="0">
                <a:solidFill>
                  <a:srgbClr val="F8B324"/>
                </a:solidFill>
              </a:rPr>
              <a:t>your</a:t>
            </a:r>
            <a:r>
              <a:rPr lang="en-US" sz="7400" spc="800" dirty="0"/>
              <a:t> personal brand?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2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6" y="1300843"/>
            <a:ext cx="2996668" cy="425631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CASE STUDY</a:t>
            </a:r>
            <a:endParaRPr lang="en-US" b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70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2A1A00"/>
                </a:solidFill>
              </a:rPr>
              <a:t>PURPOSE</a:t>
            </a:r>
            <a:endParaRPr lang="en-US" sz="1800" b="0" dirty="0">
              <a:solidFill>
                <a:srgbClr val="2A1A00"/>
              </a:solidFill>
            </a:endParaRPr>
          </a:p>
        </p:txBody>
      </p:sp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38" y="293170"/>
            <a:ext cx="9155723" cy="45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8250" r="2946" b="-1"/>
          <a:stretch/>
        </p:blipFill>
        <p:spPr>
          <a:xfrm>
            <a:off x="20" y="-6691"/>
            <a:ext cx="12191980" cy="68646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7EA4EB-4F7C-4751-A4A2-563CD920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97E63-3449-474F-AF38-381E1348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0010EC45-8B8C-49A1-92F4-297215C9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333" y="5960828"/>
            <a:ext cx="8998798" cy="72820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Erin Black, PHD, APR</a:t>
            </a:r>
          </a:p>
          <a:p>
            <a:pPr>
              <a:lnSpc>
                <a:spcPct val="90000"/>
              </a:lnSpc>
            </a:pPr>
            <a:r>
              <a:rPr lang="en-US" sz="2500" b="0" dirty="0"/>
              <a:t>erinblack17@gmAIl.com</a:t>
            </a:r>
          </a:p>
          <a:p>
            <a:pPr>
              <a:lnSpc>
                <a:spcPct val="90000"/>
              </a:lnSpc>
            </a:pPr>
            <a:r>
              <a:rPr lang="en-US" sz="2500" b="0" dirty="0" err="1"/>
              <a:t>Linkedin</a:t>
            </a:r>
            <a:r>
              <a:rPr lang="en-US" sz="2500" b="0" dirty="0"/>
              <a:t>: https://</a:t>
            </a:r>
            <a:r>
              <a:rPr lang="en-US" sz="2500" b="0" dirty="0" err="1"/>
              <a:t>www.linkedin.com</a:t>
            </a:r>
            <a:r>
              <a:rPr lang="en-US" sz="2500" b="0" dirty="0"/>
              <a:t>/in/erin-black-phd-apr-85b80120/</a:t>
            </a:r>
          </a:p>
          <a:p>
            <a:pPr>
              <a:lnSpc>
                <a:spcPct val="90000"/>
              </a:lnSpc>
            </a:pPr>
            <a:endParaRPr lang="en-US" sz="11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1F0149-BBA6-4C57-CAA2-4F97F7B3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7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22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BA7-0263-580B-111A-0A588093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8000" b="1" dirty="0"/>
              <a:t>ON </a:t>
            </a:r>
            <a:br>
              <a:rPr lang="en-US" sz="8000" dirty="0"/>
            </a:br>
            <a:r>
              <a:rPr lang="en-US" sz="8000" dirty="0"/>
              <a:t>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6391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231955"/>
            <a:ext cx="5950927" cy="4394988"/>
          </a:xfrm>
        </p:spPr>
        <p:txBody>
          <a:bodyPr/>
          <a:lstStyle/>
          <a:p>
            <a:r>
              <a:rPr lang="en-US" sz="8000" b="1" dirty="0"/>
              <a:t>TODAY</a:t>
            </a:r>
            <a:endParaRPr lang="en-US" sz="8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745B2-B889-2240-BA7B-7B432BBBB376}"/>
              </a:ext>
            </a:extLst>
          </p:cNvPr>
          <p:cNvCxnSpPr/>
          <p:nvPr/>
        </p:nvCxnSpPr>
        <p:spPr>
          <a:xfrm>
            <a:off x="7348677" y="4900227"/>
            <a:ext cx="3729037" cy="145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:a16="http://schemas.microsoft.com/office/drawing/2014/main" id="{DA4BFFEA-CBA5-0571-8DA5-056C2652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978" y="2213463"/>
            <a:ext cx="3612385" cy="742279"/>
          </a:xfrm>
        </p:spPr>
        <p:txBody>
          <a:bodyPr anchor="ctr">
            <a:normAutofit/>
          </a:bodyPr>
          <a:lstStyle/>
          <a:p>
            <a:r>
              <a:rPr lang="en-US" b="0" dirty="0">
                <a:solidFill>
                  <a:srgbClr val="2A1A00"/>
                </a:solidFill>
              </a:rPr>
              <a:t>Definitions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1317757-16DF-143B-38BB-E2109C5926C0}"/>
              </a:ext>
            </a:extLst>
          </p:cNvPr>
          <p:cNvSpPr txBox="1">
            <a:spLocks/>
          </p:cNvSpPr>
          <p:nvPr/>
        </p:nvSpPr>
        <p:spPr>
          <a:xfrm>
            <a:off x="7764580" y="2757710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ZEROING IN</a:t>
            </a:r>
            <a:endParaRPr lang="en-US" b="0" dirty="0">
              <a:solidFill>
                <a:srgbClr val="2A1A00"/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86130D9-75F6-20D5-7ED3-B378910B3D20}"/>
              </a:ext>
            </a:extLst>
          </p:cNvPr>
          <p:cNvSpPr txBox="1">
            <a:spLocks/>
          </p:cNvSpPr>
          <p:nvPr/>
        </p:nvSpPr>
        <p:spPr>
          <a:xfrm>
            <a:off x="7768231" y="3339548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2A1A00"/>
                </a:solidFill>
              </a:rPr>
              <a:t>HAVING A PLAN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A3EDA3A-D4DE-AEB7-DDFC-2F580DB73D9E}"/>
              </a:ext>
            </a:extLst>
          </p:cNvPr>
          <p:cNvSpPr txBox="1">
            <a:spLocks/>
          </p:cNvSpPr>
          <p:nvPr/>
        </p:nvSpPr>
        <p:spPr>
          <a:xfrm>
            <a:off x="7784556" y="3880476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CASE STUDY</a:t>
            </a:r>
            <a:endParaRPr lang="en-US" b="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 build="p"/>
      <p:bldP spid="36" grpId="0" build="p"/>
      <p:bldP spid="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3AD5E-BC9C-FDD0-F377-517C3C9B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spc="800"/>
              <a:t>MY WHY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89F22A-43B8-C970-392A-981CE173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sz="3600"/>
              <a:t>Differentiating the Components of </a:t>
            </a:r>
            <a:r>
              <a:rPr lang="en-US" sz="3600" b="1"/>
              <a:t>Marketing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11304FC-F820-DC8B-5209-C8E2E246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The activity, set of institutions, and processes for creating, communicating, delivering, and exchanging offerings that have </a:t>
            </a: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customers, clients, partners, and society at large.</a:t>
            </a:r>
            <a:endParaRPr lang="en-US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Relations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Public relations helps an organization and its publics </a:t>
            </a: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 mutually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each other.</a:t>
            </a: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Relations broadly applies to organizations as a collective group, not just a business; and publics encompass the variety of different stakeholders. </a:t>
            </a:r>
            <a:endParaRPr lang="en-US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Advertising - 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Advertising is the 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attempt to </a:t>
            </a: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buying behavior of customers or clients with a persuasive selling message about products and/or services. </a:t>
            </a:r>
            <a:endParaRPr lang="en-US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Communication 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Strategic communication is oriented towards </a:t>
            </a: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orchestration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synchronization of actions, words and images in order to achieve the desired effects. </a:t>
            </a:r>
            <a:endParaRPr lang="en-US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</a:t>
            </a:r>
            <a:r>
              <a:rPr lang="en-US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Fit In? </a:t>
            </a:r>
            <a:endParaRPr lang="en-US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B077FDD7-FC52-5FA1-EFB6-AA37AC140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-1" b="5639"/>
          <a:stretch/>
        </p:blipFill>
        <p:spPr>
          <a:xfrm>
            <a:off x="8050787" y="1602921"/>
            <a:ext cx="3656581" cy="36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93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EB485-1C9A-BE07-0E44-4B0FE3A8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A1A00"/>
                </a:solidFill>
              </a:rPr>
              <a:t>DEFINING MODERN DAY MARKETING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7F6E1F-FED4-6865-670F-9CFD302AD1E9}"/>
              </a:ext>
            </a:extLst>
          </p:cNvPr>
          <p:cNvSpPr/>
          <p:nvPr/>
        </p:nvSpPr>
        <p:spPr>
          <a:xfrm>
            <a:off x="6749271" y="1128451"/>
            <a:ext cx="4680729" cy="456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Modern marketing takes traditional marketing's principles and frameworks and reshapes the process so we can more quickly adapt to change. It's an approach that must be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user-centered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interactive and built for continuous learning.</a:t>
            </a:r>
          </a:p>
        </p:txBody>
      </p:sp>
    </p:spTree>
    <p:extLst>
      <p:ext uri="{BB962C8B-B14F-4D97-AF65-F5344CB8AC3E}">
        <p14:creationId xmlns:p14="http://schemas.microsoft.com/office/powerpoint/2010/main" val="1376630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53" name="Freeform: Shape 10252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644565-20B5-DE36-C6FC-CB6DF949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spc="800" dirty="0">
                <a:solidFill>
                  <a:srgbClr val="2A1A00"/>
                </a:solidFill>
              </a:rPr>
              <a:t>THE CENTER of Modern Day Marketing</a:t>
            </a:r>
          </a:p>
        </p:txBody>
      </p:sp>
      <p:pic>
        <p:nvPicPr>
          <p:cNvPr id="10242" name="Picture 2" descr="A history of branding | LCCA">
            <a:extLst>
              <a:ext uri="{FF2B5EF4-FFF2-40B4-BE49-F238E27FC236}">
                <a16:creationId xmlns:a16="http://schemas.microsoft.com/office/drawing/2014/main" id="{148460A1-8DAA-19B2-478E-CD98DEAFA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249" y="643467"/>
            <a:ext cx="5859502" cy="39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03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313" name="Rectangle 123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315" name="Rectangle 12314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317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644565-20B5-DE36-C6FC-CB6DF949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b="1" spc="800" dirty="0">
                <a:solidFill>
                  <a:srgbClr val="2A1A00"/>
                </a:solidFill>
              </a:rPr>
              <a:t>ELEMENTS of Modern Day Marketing</a:t>
            </a:r>
          </a:p>
        </p:txBody>
      </p:sp>
      <p:pic>
        <p:nvPicPr>
          <p:cNvPr id="12290" name="Picture 2" descr="Branding Trends: 7 branding trends that will emerge in 2022 - The Economic  Times">
            <a:extLst>
              <a:ext uri="{FF2B5EF4-FFF2-40B4-BE49-F238E27FC236}">
                <a16:creationId xmlns:a16="http://schemas.microsoft.com/office/drawing/2014/main" id="{FDADFFCA-D840-6641-435F-14CC3881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0297" y="1098334"/>
            <a:ext cx="6220332" cy="46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52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78C915-0287-6AB7-340B-51293316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/>
              <a:t>Types of Marketing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020FF-8DBB-B302-DA22-67987651D02E}"/>
              </a:ext>
            </a:extLst>
          </p:cNvPr>
          <p:cNvSpPr txBox="1"/>
          <p:nvPr/>
        </p:nvSpPr>
        <p:spPr>
          <a:xfrm>
            <a:off x="1251678" y="2286001"/>
            <a:ext cx="4363595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Content Marketing</a:t>
            </a: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Affinity Marketing</a:t>
            </a: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Event Marketing</a:t>
            </a: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Email Marketing</a:t>
            </a:r>
            <a:endParaRPr lang="en-US" b="0" i="0">
              <a:effectLst/>
            </a:endParaRP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Digital Marketing</a:t>
            </a: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Social Media Marketing</a:t>
            </a: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In-Brand Marketing</a:t>
            </a:r>
          </a:p>
          <a:p>
            <a:pPr indent="-228600" defTabSz="914400"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And The List Goes On…</a:t>
            </a:r>
            <a:endParaRPr lang="en-US" b="0" i="0">
              <a:effectLst/>
            </a:endParaRPr>
          </a:p>
        </p:txBody>
      </p: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2431A60E-F163-3A66-25D7-F240EEE6B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" r="-2" b="5131"/>
          <a:stretch/>
        </p:blipFill>
        <p:spPr>
          <a:xfrm>
            <a:off x="6098193" y="970376"/>
            <a:ext cx="5176744" cy="49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77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FC2828-A769-A2FD-488E-4917962C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33" y="965199"/>
            <a:ext cx="6614229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02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Picture 9" descr="A screenshot of text&#10;&#10;Description automatically generated">
            <a:extLst>
              <a:ext uri="{FF2B5EF4-FFF2-40B4-BE49-F238E27FC236}">
                <a16:creationId xmlns:a16="http://schemas.microsoft.com/office/drawing/2014/main" id="{C6046E94-39F7-30FE-60CB-264DEEFA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35" y="804333"/>
            <a:ext cx="8234248" cy="524933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CA2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840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ruit&#10;&#10;Description automatically generated">
            <a:extLst>
              <a:ext uri="{FF2B5EF4-FFF2-40B4-BE49-F238E27FC236}">
                <a16:creationId xmlns:a16="http://schemas.microsoft.com/office/drawing/2014/main" id="{7377AB37-5020-4C72-A256-130C8347F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79" y="965199"/>
            <a:ext cx="8918737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4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4DC1F7-40FB-40F6-4F9E-6D2334B8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49" y="796343"/>
            <a:ext cx="5318501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56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4574769-622A-4DC6-9C80-C21D1899F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022E2-857A-4FF7-B6FA-C9DC7E2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4D4C133-3C03-9ADA-36C4-86AD90644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3" r="1" b="27171"/>
          <a:stretch/>
        </p:blipFill>
        <p:spPr>
          <a:xfrm>
            <a:off x="1664448" y="3058011"/>
            <a:ext cx="5439737" cy="31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A1A00"/>
                </a:solidFill>
              </a:rPr>
              <a:t>PURPOSE</a:t>
            </a:r>
            <a:endParaRPr lang="en-US" b="0" dirty="0">
              <a:solidFill>
                <a:srgbClr val="2A1A00"/>
              </a:solidFill>
            </a:endParaRPr>
          </a:p>
        </p:txBody>
      </p:sp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38" y="293170"/>
            <a:ext cx="9155723" cy="45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fferent coloured question marks">
            <a:extLst>
              <a:ext uri="{FF2B5EF4-FFF2-40B4-BE49-F238E27FC236}">
                <a16:creationId xmlns:a16="http://schemas.microsoft.com/office/drawing/2014/main" id="{D8BD0E4D-9630-457B-A66C-B9A8F8DAB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r="98" b="1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EA20CD-7CA4-4B5F-81C5-95EBAEEB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97E825-4B16-D475-1DB1-896F378C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Strategic Questions We Ask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AE7A9FC-5A08-4340-A5F4-12BAA390B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9312A-E778-A552-2E45-FFDBED748EF8}"/>
              </a:ext>
            </a:extLst>
          </p:cNvPr>
          <p:cNvSpPr txBox="1"/>
          <p:nvPr/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2"/>
                </a:solidFill>
                <a:effectLst/>
              </a:rPr>
              <a:t>What is the </a:t>
            </a:r>
            <a:r>
              <a:rPr lang="en-US" b="1" i="0">
                <a:solidFill>
                  <a:schemeClr val="tx2"/>
                </a:solidFill>
                <a:effectLst/>
              </a:rPr>
              <a:t>goal</a:t>
            </a:r>
            <a:r>
              <a:rPr lang="en-US" b="0" i="0">
                <a:solidFill>
                  <a:schemeClr val="tx2"/>
                </a:solidFill>
                <a:effectLst/>
              </a:rPr>
              <a:t>?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2"/>
                </a:solidFill>
                <a:effectLst/>
              </a:rPr>
              <a:t>What is the </a:t>
            </a:r>
            <a:r>
              <a:rPr lang="en-US" b="1" i="0">
                <a:solidFill>
                  <a:schemeClr val="tx2"/>
                </a:solidFill>
                <a:effectLst/>
              </a:rPr>
              <a:t>purpose</a:t>
            </a:r>
            <a:r>
              <a:rPr lang="en-US" b="0" i="0">
                <a:solidFill>
                  <a:schemeClr val="tx2"/>
                </a:solidFill>
                <a:effectLst/>
              </a:rPr>
              <a:t>?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2"/>
                </a:solidFill>
                <a:effectLst/>
              </a:rPr>
              <a:t>With whom will we </a:t>
            </a:r>
            <a:r>
              <a:rPr lang="en-US" b="1" i="0">
                <a:solidFill>
                  <a:schemeClr val="tx2"/>
                </a:solidFill>
                <a:effectLst/>
              </a:rPr>
              <a:t>connect</a:t>
            </a:r>
            <a:r>
              <a:rPr lang="en-US" b="0" i="0">
                <a:solidFill>
                  <a:schemeClr val="tx2"/>
                </a:solidFill>
                <a:effectLst/>
              </a:rPr>
              <a:t>? (Who are the people like us?)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2"/>
                </a:solidFill>
                <a:effectLst/>
              </a:rPr>
              <a:t>What </a:t>
            </a:r>
            <a:r>
              <a:rPr lang="en-US" b="1" i="0">
                <a:solidFill>
                  <a:schemeClr val="tx2"/>
                </a:solidFill>
                <a:effectLst/>
              </a:rPr>
              <a:t>message</a:t>
            </a:r>
            <a:r>
              <a:rPr lang="en-US" b="0" i="0">
                <a:solidFill>
                  <a:schemeClr val="tx2"/>
                </a:solidFill>
                <a:effectLst/>
              </a:rPr>
              <a:t> will we share?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2"/>
                </a:solidFill>
                <a:effectLst/>
              </a:rPr>
              <a:t>What </a:t>
            </a:r>
            <a:r>
              <a:rPr lang="en-US" b="1" i="0">
                <a:solidFill>
                  <a:schemeClr val="tx2"/>
                </a:solidFill>
                <a:effectLst/>
              </a:rPr>
              <a:t>action </a:t>
            </a:r>
            <a:r>
              <a:rPr lang="en-US" b="0" i="0">
                <a:solidFill>
                  <a:schemeClr val="tx2"/>
                </a:solidFill>
                <a:effectLst/>
              </a:rPr>
              <a:t>will the audience take?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tx2"/>
                </a:solidFill>
                <a:effectLst/>
              </a:rPr>
              <a:t>What </a:t>
            </a:r>
            <a:r>
              <a:rPr lang="en-US" b="1" i="0">
                <a:solidFill>
                  <a:schemeClr val="tx2"/>
                </a:solidFill>
                <a:effectLst/>
              </a:rPr>
              <a:t>impact</a:t>
            </a:r>
            <a:r>
              <a:rPr lang="en-US" b="0" i="0">
                <a:solidFill>
                  <a:schemeClr val="tx2"/>
                </a:solidFill>
                <a:effectLst/>
              </a:rPr>
              <a:t> will this have?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39A10-E566-49E7-A1A9-589AADBC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42352" y="-1"/>
            <a:ext cx="66184" cy="6858001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76558-2A03-4E85-B915-BE13F4AB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6691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693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C99FE-4CF6-4642-7706-62CE62AF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spc="800">
                <a:solidFill>
                  <a:srgbClr val="2A1A00"/>
                </a:solidFill>
              </a:rPr>
              <a:t>ESSENTIAL ELEMENTS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EB3E3F-1D4B-78B3-BD9B-FB1683CCF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31" y="643464"/>
            <a:ext cx="5156864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F37C1-F895-9DB2-6FDB-7C5F4A7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791" y="643467"/>
            <a:ext cx="7216609" cy="45843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spc="800" dirty="0"/>
              <a:t>RPIE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9555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528513-57F5-1628-FEB8-43B2CBB2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34" y="1301263"/>
            <a:ext cx="6640950" cy="303114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IE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Goals – Long Term, Broad, Global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Publics - WHO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Objectives – SMART! 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Strategies – A Roadmap to Achieve Obj.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Tactics – Tools to accomplish strategies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A9424-7A5B-4945-8F77-8701DC57EF6B}"/>
              </a:ext>
            </a:extLst>
          </p:cNvPr>
          <p:cNvSpPr txBox="1"/>
          <p:nvPr/>
        </p:nvSpPr>
        <p:spPr>
          <a:xfrm>
            <a:off x="1701434" y="5023137"/>
            <a:ext cx="6704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Smart, Measurable, Achievable, Realistic, &amp; Time-Specific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238BE9-7D6F-4B91-03F0-B81588589EBE}"/>
                  </a:ext>
                </a:extLst>
              </p14:cNvPr>
              <p14:cNvContentPartPr/>
              <p14:nvPr/>
            </p14:nvContentPartPr>
            <p14:xfrm>
              <a:off x="5452177" y="2802459"/>
              <a:ext cx="3138840" cy="215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238BE9-7D6F-4B91-03F0-B81588589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8697" y="2735859"/>
                <a:ext cx="3205080" cy="229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5458838-22E4-7CFF-A023-5E61314D78E1}"/>
              </a:ext>
            </a:extLst>
          </p:cNvPr>
          <p:cNvSpPr/>
          <p:nvPr/>
        </p:nvSpPr>
        <p:spPr>
          <a:xfrm rot="1607143">
            <a:off x="8109090" y="454057"/>
            <a:ext cx="421241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10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10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IE</a:t>
            </a:r>
          </a:p>
        </p:txBody>
      </p:sp>
    </p:spTree>
    <p:extLst>
      <p:ext uri="{BB962C8B-B14F-4D97-AF65-F5344CB8AC3E}">
        <p14:creationId xmlns:p14="http://schemas.microsoft.com/office/powerpoint/2010/main" val="25795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A7A3-394C-FFB0-983B-261C5580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THAT’S NOT ALL ….</a:t>
            </a:r>
            <a:endParaRPr lang="en-US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19B48FBD-8852-868D-857E-37F233FFA2CE}"/>
              </a:ext>
            </a:extLst>
          </p:cNvPr>
          <p:cNvGraphicFramePr/>
          <p:nvPr/>
        </p:nvGraphicFramePr>
        <p:xfrm>
          <a:off x="1251678" y="2008558"/>
          <a:ext cx="8290852" cy="446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911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6" y="1300843"/>
            <a:ext cx="2996668" cy="425631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CASE STUDY</a:t>
            </a:r>
            <a:endParaRPr lang="en-US" b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70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0D4C74-82BB-5C56-8F34-78DBAD25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rgbClr val="2A1A00"/>
                </a:solidFill>
              </a:rPr>
              <a:t>MAKE IT HAPPEN</a:t>
            </a: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rgbClr val="2A1A00"/>
                </a:solidFill>
              </a:rPr>
              <a:t>Goals</a:t>
            </a:r>
            <a:br>
              <a:rPr lang="en-US" sz="3100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Tactics</a:t>
            </a:r>
            <a:br>
              <a:rPr lang="en-US" sz="3100" b="1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endParaRPr lang="en-US" sz="3100" b="1" dirty="0">
              <a:solidFill>
                <a:srgbClr val="2A1A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D90D3-1FC0-EA79-E6AB-B7CFF645A2AF}"/>
              </a:ext>
            </a:extLst>
          </p:cNvPr>
          <p:cNvSpPr txBox="1"/>
          <p:nvPr/>
        </p:nvSpPr>
        <p:spPr>
          <a:xfrm>
            <a:off x="6749271" y="1128451"/>
            <a:ext cx="4680729" cy="456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Enhance employee engagement within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680011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0D4C74-82BB-5C56-8F34-78DBAD25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rgbClr val="2A1A00"/>
                </a:solidFill>
              </a:rPr>
              <a:t>MAKE IT HAPPEN</a:t>
            </a: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br>
              <a:rPr lang="en-US" sz="3100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Publics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Tactics</a:t>
            </a:r>
            <a:br>
              <a:rPr lang="en-US" sz="3100" b="1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endParaRPr lang="en-US" sz="3100" b="1" dirty="0">
              <a:solidFill>
                <a:srgbClr val="2A1A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D90D3-1FC0-EA79-E6AB-B7CFF645A2AF}"/>
              </a:ext>
            </a:extLst>
          </p:cNvPr>
          <p:cNvSpPr txBox="1"/>
          <p:nvPr/>
        </p:nvSpPr>
        <p:spPr>
          <a:xfrm>
            <a:off x="6749271" y="1128451"/>
            <a:ext cx="4680729" cy="456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Managers</a:t>
            </a:r>
          </a:p>
        </p:txBody>
      </p:sp>
    </p:spTree>
    <p:extLst>
      <p:ext uri="{BB962C8B-B14F-4D97-AF65-F5344CB8AC3E}">
        <p14:creationId xmlns:p14="http://schemas.microsoft.com/office/powerpoint/2010/main" val="1052865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0D4C74-82BB-5C56-8F34-78DBAD25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rgbClr val="2A1A00"/>
                </a:solidFill>
              </a:rPr>
              <a:t>MAKE IT HAPPEN</a:t>
            </a: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br>
              <a:rPr lang="en-US" sz="3100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Objectives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Tactics</a:t>
            </a:r>
            <a:br>
              <a:rPr lang="en-US" sz="3100" b="1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endParaRPr lang="en-US" sz="3100" b="1" dirty="0">
              <a:solidFill>
                <a:srgbClr val="2A1A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D90D3-1FC0-EA79-E6AB-B7CFF645A2AF}"/>
              </a:ext>
            </a:extLst>
          </p:cNvPr>
          <p:cNvSpPr txBox="1"/>
          <p:nvPr/>
        </p:nvSpPr>
        <p:spPr>
          <a:xfrm>
            <a:off x="6749271" y="1128451"/>
            <a:ext cx="4680729" cy="4566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Educate the management team about the value of employee engagement and opportunities for engagement before the end of 2022. </a:t>
            </a:r>
          </a:p>
        </p:txBody>
      </p:sp>
    </p:spTree>
    <p:extLst>
      <p:ext uri="{BB962C8B-B14F-4D97-AF65-F5344CB8AC3E}">
        <p14:creationId xmlns:p14="http://schemas.microsoft.com/office/powerpoint/2010/main" val="17655915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0D4C74-82BB-5C56-8F34-78DBAD25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rgbClr val="2A1A00"/>
                </a:solidFill>
              </a:rPr>
              <a:t>MAKE IT HAPPEN</a:t>
            </a: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br>
              <a:rPr lang="en-US" sz="3100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Strategies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Tactics</a:t>
            </a:r>
            <a:br>
              <a:rPr lang="en-US" sz="3100" b="1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endParaRPr lang="en-US" sz="3100" b="1" dirty="0">
              <a:solidFill>
                <a:srgbClr val="2A1A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D90D3-1FC0-EA79-E6AB-B7CFF645A2AF}"/>
              </a:ext>
            </a:extLst>
          </p:cNvPr>
          <p:cNvSpPr txBox="1"/>
          <p:nvPr/>
        </p:nvSpPr>
        <p:spPr>
          <a:xfrm>
            <a:off x="6749271" y="1128451"/>
            <a:ext cx="4680729" cy="4566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Promote the employee engagement initiative with the leadership team.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Promote the initiative with the management team.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Create an open conversation about engagement between leadership and the management team. </a:t>
            </a:r>
          </a:p>
        </p:txBody>
      </p:sp>
    </p:spTree>
    <p:extLst>
      <p:ext uri="{BB962C8B-B14F-4D97-AF65-F5344CB8AC3E}">
        <p14:creationId xmlns:p14="http://schemas.microsoft.com/office/powerpoint/2010/main" val="105430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231955"/>
            <a:ext cx="5950927" cy="4394988"/>
          </a:xfrm>
        </p:spPr>
        <p:txBody>
          <a:bodyPr/>
          <a:lstStyle/>
          <a:p>
            <a:r>
              <a:rPr lang="en-US" sz="8000" b="1" dirty="0"/>
              <a:t>THIS </a:t>
            </a:r>
            <a:br>
              <a:rPr lang="en-US" sz="8000" b="1" dirty="0"/>
            </a:br>
            <a:r>
              <a:rPr lang="en-US" sz="8000" b="1" dirty="0" err="1"/>
              <a:t>WEEk</a:t>
            </a:r>
            <a:endParaRPr lang="en-US" sz="8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745B2-B889-2240-BA7B-7B432BBBB376}"/>
              </a:ext>
            </a:extLst>
          </p:cNvPr>
          <p:cNvCxnSpPr/>
          <p:nvPr/>
        </p:nvCxnSpPr>
        <p:spPr>
          <a:xfrm>
            <a:off x="7348677" y="4900227"/>
            <a:ext cx="3729037" cy="145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:a16="http://schemas.microsoft.com/office/drawing/2014/main" id="{DA4BFFEA-CBA5-0571-8DA5-056C2652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978" y="2233341"/>
            <a:ext cx="3612385" cy="7422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A1A00"/>
                </a:solidFill>
              </a:rPr>
              <a:t>BRAND</a:t>
            </a:r>
            <a:endParaRPr lang="en-US" b="0" dirty="0">
              <a:solidFill>
                <a:srgbClr val="2A1A00"/>
              </a:solidFill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1317757-16DF-143B-38BB-E2109C5926C0}"/>
              </a:ext>
            </a:extLst>
          </p:cNvPr>
          <p:cNvSpPr txBox="1">
            <a:spLocks/>
          </p:cNvSpPr>
          <p:nvPr/>
        </p:nvSpPr>
        <p:spPr>
          <a:xfrm>
            <a:off x="7764580" y="2777588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2A1A00"/>
                </a:solidFill>
              </a:rPr>
              <a:t>STRATEGY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86130D9-75F6-20D5-7ED3-B378910B3D20}"/>
              </a:ext>
            </a:extLst>
          </p:cNvPr>
          <p:cNvSpPr txBox="1">
            <a:spLocks/>
          </p:cNvSpPr>
          <p:nvPr/>
        </p:nvSpPr>
        <p:spPr>
          <a:xfrm>
            <a:off x="7768231" y="3359426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CRISIS</a:t>
            </a:r>
            <a:endParaRPr lang="en-US" b="0" dirty="0">
              <a:solidFill>
                <a:srgbClr val="2A1A00"/>
              </a:solidFill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A3EDA3A-D4DE-AEB7-DDFC-2F580DB73D9E}"/>
              </a:ext>
            </a:extLst>
          </p:cNvPr>
          <p:cNvSpPr txBox="1">
            <a:spLocks/>
          </p:cNvSpPr>
          <p:nvPr/>
        </p:nvSpPr>
        <p:spPr>
          <a:xfrm>
            <a:off x="7784556" y="3900354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2A1A00"/>
                </a:solidFill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549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 build="p"/>
      <p:bldP spid="36" grpId="0" build="p"/>
      <p:bldP spid="3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0D4C74-82BB-5C56-8F34-78DBAD25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rgbClr val="2A1A00"/>
                </a:solidFill>
              </a:rPr>
              <a:t>MAKE IT HAPPEN</a:t>
            </a: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br>
              <a:rPr lang="en-US" sz="3100" dirty="0">
                <a:solidFill>
                  <a:srgbClr val="2A1A00"/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Strategies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Tactics</a:t>
            </a:r>
            <a:br>
              <a:rPr lang="en-US" sz="3100" b="1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br>
              <a:rPr lang="en-US" sz="3100" b="1" dirty="0">
                <a:solidFill>
                  <a:srgbClr val="2A1A00"/>
                </a:solidFill>
              </a:rPr>
            </a:br>
            <a:endParaRPr lang="en-US" sz="3100" b="1" dirty="0">
              <a:solidFill>
                <a:srgbClr val="2A1A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D90D3-1FC0-EA79-E6AB-B7CFF645A2AF}"/>
              </a:ext>
            </a:extLst>
          </p:cNvPr>
          <p:cNvSpPr txBox="1"/>
          <p:nvPr/>
        </p:nvSpPr>
        <p:spPr>
          <a:xfrm>
            <a:off x="6749271" y="1128451"/>
            <a:ext cx="4680729" cy="4566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Develop an employee engagement curriculum designed for the management team.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Develop an employee engagement presentation designed for leadership. </a:t>
            </a:r>
          </a:p>
        </p:txBody>
      </p:sp>
    </p:spTree>
    <p:extLst>
      <p:ext uri="{BB962C8B-B14F-4D97-AF65-F5344CB8AC3E}">
        <p14:creationId xmlns:p14="http://schemas.microsoft.com/office/powerpoint/2010/main" val="1234984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2A1A00"/>
                </a:solidFill>
              </a:rPr>
              <a:t>PURPOSE</a:t>
            </a:r>
            <a:endParaRPr lang="en-US" sz="1800" b="0" dirty="0">
              <a:solidFill>
                <a:srgbClr val="2A1A00"/>
              </a:solidFill>
            </a:endParaRPr>
          </a:p>
        </p:txBody>
      </p:sp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38" y="293170"/>
            <a:ext cx="9155723" cy="45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8250" r="2946" b="-1"/>
          <a:stretch/>
        </p:blipFill>
        <p:spPr>
          <a:xfrm>
            <a:off x="20" y="-6691"/>
            <a:ext cx="12191980" cy="68646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7EA4EB-4F7C-4751-A4A2-563CD920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97E63-3449-474F-AF38-381E1348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0010EC45-8B8C-49A1-92F4-297215C9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333" y="5960828"/>
            <a:ext cx="8998798" cy="5302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Erin Black, PHD, APR</a:t>
            </a:r>
          </a:p>
          <a:p>
            <a:pPr>
              <a:lnSpc>
                <a:spcPct val="90000"/>
              </a:lnSpc>
            </a:pPr>
            <a:r>
              <a:rPr lang="en-US" sz="1400" b="0" dirty="0"/>
              <a:t>erinblack17@gmAIl.com</a:t>
            </a:r>
          </a:p>
          <a:p>
            <a:pPr>
              <a:lnSpc>
                <a:spcPct val="90000"/>
              </a:lnSpc>
            </a:pPr>
            <a:r>
              <a:rPr lang="en-US" sz="1400" b="0" dirty="0" err="1"/>
              <a:t>Linkedin</a:t>
            </a:r>
            <a:r>
              <a:rPr lang="en-US" sz="1400" b="0" dirty="0"/>
              <a:t>: https://</a:t>
            </a:r>
            <a:r>
              <a:rPr lang="en-US" sz="1400" b="0" dirty="0" err="1"/>
              <a:t>www.linkedin.com</a:t>
            </a:r>
            <a:r>
              <a:rPr lang="en-US" sz="1400" b="0" dirty="0"/>
              <a:t>/in/erin-black-phd-apr-85b80120/</a:t>
            </a:r>
          </a:p>
          <a:p>
            <a:pPr>
              <a:lnSpc>
                <a:spcPct val="90000"/>
              </a:lnSpc>
            </a:pPr>
            <a:endParaRPr lang="en-US" sz="11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1F0149-BBA6-4C57-CAA2-4F97F7B3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7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45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BA7-0263-580B-111A-0A588093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8000" dirty="0"/>
              <a:t>WITH </a:t>
            </a:r>
            <a:br>
              <a:rPr lang="en-US" sz="8000" dirty="0"/>
            </a:br>
            <a:r>
              <a:rPr lang="en-US" sz="8000" dirty="0"/>
              <a:t>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CRISIS COMES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4062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231955"/>
            <a:ext cx="5950927" cy="4394988"/>
          </a:xfrm>
        </p:spPr>
        <p:txBody>
          <a:bodyPr/>
          <a:lstStyle/>
          <a:p>
            <a:r>
              <a:rPr lang="en-US" sz="8000" b="1" dirty="0"/>
              <a:t>TODAY</a:t>
            </a:r>
            <a:endParaRPr lang="en-US" sz="8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745B2-B889-2240-BA7B-7B432BBBB376}"/>
              </a:ext>
            </a:extLst>
          </p:cNvPr>
          <p:cNvCxnSpPr/>
          <p:nvPr/>
        </p:nvCxnSpPr>
        <p:spPr>
          <a:xfrm>
            <a:off x="7348677" y="4900227"/>
            <a:ext cx="3729037" cy="145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:a16="http://schemas.microsoft.com/office/drawing/2014/main" id="{DA4BFFEA-CBA5-0571-8DA5-056C2652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978" y="2213463"/>
            <a:ext cx="3612385" cy="742279"/>
          </a:xfrm>
        </p:spPr>
        <p:txBody>
          <a:bodyPr anchor="ctr">
            <a:normAutofit/>
          </a:bodyPr>
          <a:lstStyle/>
          <a:p>
            <a:r>
              <a:rPr lang="en-US" b="0" dirty="0">
                <a:solidFill>
                  <a:srgbClr val="2A1A00"/>
                </a:solidFill>
              </a:rPr>
              <a:t>COOMBS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1317757-16DF-143B-38BB-E2109C5926C0}"/>
              </a:ext>
            </a:extLst>
          </p:cNvPr>
          <p:cNvSpPr txBox="1">
            <a:spLocks/>
          </p:cNvSpPr>
          <p:nvPr/>
        </p:nvSpPr>
        <p:spPr>
          <a:xfrm>
            <a:off x="7764580" y="2757710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THE IMPACT</a:t>
            </a:r>
            <a:endParaRPr lang="en-US" b="0" dirty="0">
              <a:solidFill>
                <a:srgbClr val="2A1A00"/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86130D9-75F6-20D5-7ED3-B378910B3D20}"/>
              </a:ext>
            </a:extLst>
          </p:cNvPr>
          <p:cNvSpPr txBox="1">
            <a:spLocks/>
          </p:cNvSpPr>
          <p:nvPr/>
        </p:nvSpPr>
        <p:spPr>
          <a:xfrm>
            <a:off x="7768231" y="3339548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2A1A00"/>
                </a:solidFill>
              </a:rPr>
              <a:t>COMMUNICATING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A3EDA3A-D4DE-AEB7-DDFC-2F580DB73D9E}"/>
              </a:ext>
            </a:extLst>
          </p:cNvPr>
          <p:cNvSpPr txBox="1">
            <a:spLocks/>
          </p:cNvSpPr>
          <p:nvPr/>
        </p:nvSpPr>
        <p:spPr>
          <a:xfrm>
            <a:off x="7784556" y="3880476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CASE STUDY</a:t>
            </a:r>
            <a:endParaRPr lang="en-US" b="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8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 build="p"/>
      <p:bldP spid="36" grpId="0" build="p"/>
      <p:bldP spid="3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CDE44E-E99F-421F-D283-6C5017AE3AB3}"/>
              </a:ext>
            </a:extLst>
          </p:cNvPr>
          <p:cNvSpPr txBox="1">
            <a:spLocks/>
          </p:cNvSpPr>
          <p:nvPr/>
        </p:nvSpPr>
        <p:spPr>
          <a:xfrm>
            <a:off x="761996" y="1785257"/>
            <a:ext cx="10668004" cy="3440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</a:pPr>
            <a:r>
              <a:rPr lang="en-US" sz="6000" dirty="0"/>
              <a:t>The longer it takes to </a:t>
            </a:r>
            <a:r>
              <a:rPr lang="en-US" sz="6000" b="1" dirty="0"/>
              <a:t>address</a:t>
            </a:r>
            <a:r>
              <a:rPr lang="en-US" sz="6000" dirty="0"/>
              <a:t> a crisis, the longer it will take to </a:t>
            </a:r>
            <a:r>
              <a:rPr lang="en-US" sz="6000" b="1" dirty="0"/>
              <a:t>end</a:t>
            </a:r>
            <a:r>
              <a:rPr lang="en-US" sz="6000" dirty="0"/>
              <a:t> it.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46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C10739-ADFC-0E32-8E32-C4B23110313C}"/>
              </a:ext>
            </a:extLst>
          </p:cNvPr>
          <p:cNvSpPr/>
          <p:nvPr/>
        </p:nvSpPr>
        <p:spPr>
          <a:xfrm>
            <a:off x="1631811" y="1957863"/>
            <a:ext cx="2188723" cy="21887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92D61E-47EF-152A-EDF2-6119FF5546AF}"/>
              </a:ext>
            </a:extLst>
          </p:cNvPr>
          <p:cNvSpPr/>
          <p:nvPr/>
        </p:nvSpPr>
        <p:spPr>
          <a:xfrm>
            <a:off x="8593573" y="1957864"/>
            <a:ext cx="2188723" cy="21887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BDF6BD-4313-A328-49C1-FA913FC69330}"/>
              </a:ext>
            </a:extLst>
          </p:cNvPr>
          <p:cNvSpPr/>
          <p:nvPr/>
        </p:nvSpPr>
        <p:spPr>
          <a:xfrm>
            <a:off x="5112692" y="1957864"/>
            <a:ext cx="2188723" cy="21887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40E8C3-B4B9-BFEA-8C65-FD8255812214}"/>
              </a:ext>
            </a:extLst>
          </p:cNvPr>
          <p:cNvCxnSpPr/>
          <p:nvPr/>
        </p:nvCxnSpPr>
        <p:spPr>
          <a:xfrm>
            <a:off x="4044272" y="3061954"/>
            <a:ext cx="88521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68E62D-93A8-72D0-736B-95ECE635D31D}"/>
              </a:ext>
            </a:extLst>
          </p:cNvPr>
          <p:cNvCxnSpPr/>
          <p:nvPr/>
        </p:nvCxnSpPr>
        <p:spPr>
          <a:xfrm>
            <a:off x="7523532" y="3068439"/>
            <a:ext cx="88521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Line arrow: Slight curve with solid fill">
            <a:extLst>
              <a:ext uri="{FF2B5EF4-FFF2-40B4-BE49-F238E27FC236}">
                <a16:creationId xmlns:a16="http://schemas.microsoft.com/office/drawing/2014/main" id="{AFA41C63-0ECD-08D3-EA18-AB90E692F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44982" flipH="1">
            <a:off x="6291954" y="4418424"/>
            <a:ext cx="3348370" cy="1250003"/>
          </a:xfrm>
          <a:prstGeom prst="rect">
            <a:avLst/>
          </a:prstGeom>
        </p:spPr>
      </p:pic>
      <p:pic>
        <p:nvPicPr>
          <p:cNvPr id="20" name="Graphic 19" descr="Line arrow: Slight curve with solid fill">
            <a:extLst>
              <a:ext uri="{FF2B5EF4-FFF2-40B4-BE49-F238E27FC236}">
                <a16:creationId xmlns:a16="http://schemas.microsoft.com/office/drawing/2014/main" id="{DFD0A390-6C47-A6D6-4FB2-FE74CB122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0872" flipH="1">
            <a:off x="2858683" y="4489932"/>
            <a:ext cx="3348370" cy="1250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7BE1D1-C053-8CA9-E52C-BF31DB3D90A0}"/>
              </a:ext>
            </a:extLst>
          </p:cNvPr>
          <p:cNvSpPr txBox="1"/>
          <p:nvPr/>
        </p:nvSpPr>
        <p:spPr>
          <a:xfrm>
            <a:off x="1909050" y="2794443"/>
            <a:ext cx="169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PRE-CRISIS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45335-68DF-8CB4-5752-DEC3727B9B87}"/>
              </a:ext>
            </a:extLst>
          </p:cNvPr>
          <p:cNvSpPr txBox="1"/>
          <p:nvPr/>
        </p:nvSpPr>
        <p:spPr>
          <a:xfrm>
            <a:off x="5363993" y="2793339"/>
            <a:ext cx="169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CRISIS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86B4FB-CEA8-80BB-04EF-E2020F6081BA}"/>
              </a:ext>
            </a:extLst>
          </p:cNvPr>
          <p:cNvSpPr txBox="1"/>
          <p:nvPr/>
        </p:nvSpPr>
        <p:spPr>
          <a:xfrm>
            <a:off x="8726798" y="2793339"/>
            <a:ext cx="194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POST-CRISIS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6FF970-F8B0-E5BE-7DBD-147F8C4F304A}"/>
              </a:ext>
            </a:extLst>
          </p:cNvPr>
          <p:cNvSpPr txBox="1"/>
          <p:nvPr/>
        </p:nvSpPr>
        <p:spPr>
          <a:xfrm>
            <a:off x="0" y="677051"/>
            <a:ext cx="1219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cs typeface="Calibri" panose="020F0502020204030204" pitchFamily="34" charset="0"/>
              </a:rPr>
              <a:t>Coombs’</a:t>
            </a:r>
            <a:r>
              <a:rPr lang="en-US" sz="4000" b="1" u="sng" dirty="0">
                <a:cs typeface="Calibri" panose="020F0502020204030204" pitchFamily="34" charset="0"/>
              </a:rPr>
              <a:t> Crisis </a:t>
            </a:r>
            <a:r>
              <a:rPr lang="en-US" sz="4000" u="sng" dirty="0">
                <a:cs typeface="Calibri" panose="020F0502020204030204" pitchFamily="34" charset="0"/>
              </a:rPr>
              <a:t>Lifecycle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8F32D-EA91-4955-263D-803D623CD780}"/>
              </a:ext>
            </a:extLst>
          </p:cNvPr>
          <p:cNvSpPr txBox="1"/>
          <p:nvPr/>
        </p:nvSpPr>
        <p:spPr>
          <a:xfrm>
            <a:off x="3880019" y="3156701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0F57F5-BC67-7944-A26E-4332F0512720}"/>
              </a:ext>
            </a:extLst>
          </p:cNvPr>
          <p:cNvSpPr txBox="1"/>
          <p:nvPr/>
        </p:nvSpPr>
        <p:spPr>
          <a:xfrm>
            <a:off x="7351920" y="3151165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3119554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0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DEEAEBF-CA93-258E-77BF-0A5D0849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884" y="965199"/>
            <a:ext cx="7409926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64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Freeform 6">
            <a:extLst>
              <a:ext uri="{FF2B5EF4-FFF2-40B4-BE49-F238E27FC236}">
                <a16:creationId xmlns:a16="http://schemas.microsoft.com/office/drawing/2014/main" id="{9FBC1FA0-1C3A-4F90-B7AE-0DD17DE71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170" name="Rectangle 6169">
            <a:extLst>
              <a:ext uri="{FF2B5EF4-FFF2-40B4-BE49-F238E27FC236}">
                <a16:creationId xmlns:a16="http://schemas.microsoft.com/office/drawing/2014/main" id="{B0FF02D1-83B9-404A-94F8-41B0747E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2" name="Rectangle 6171">
            <a:extLst>
              <a:ext uri="{FF2B5EF4-FFF2-40B4-BE49-F238E27FC236}">
                <a16:creationId xmlns:a16="http://schemas.microsoft.com/office/drawing/2014/main" id="{D46C2007-9CE8-4BF8-8472-1BEA7D42C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4" name="Freeform 6">
            <a:extLst>
              <a:ext uri="{FF2B5EF4-FFF2-40B4-BE49-F238E27FC236}">
                <a16:creationId xmlns:a16="http://schemas.microsoft.com/office/drawing/2014/main" id="{70175025-27B8-4A1B-A080-D688EB5C5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176" name="Freeform 6">
            <a:extLst>
              <a:ext uri="{FF2B5EF4-FFF2-40B4-BE49-F238E27FC236}">
                <a16:creationId xmlns:a16="http://schemas.microsoft.com/office/drawing/2014/main" id="{55856E3A-D976-46C4-A82C-912944993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178" name="Rectangle 6177">
            <a:extLst>
              <a:ext uri="{FF2B5EF4-FFF2-40B4-BE49-F238E27FC236}">
                <a16:creationId xmlns:a16="http://schemas.microsoft.com/office/drawing/2014/main" id="{C6177DE5-5750-4748-A462-93761CEDC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4770240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The storms upended Lake Charles, a working-class city of roughly 80,000 people.">
            <a:extLst>
              <a:ext uri="{FF2B5EF4-FFF2-40B4-BE49-F238E27FC236}">
                <a16:creationId xmlns:a16="http://schemas.microsoft.com/office/drawing/2014/main" id="{1DB67F59-3626-D672-02E4-B7E8B0DC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141" y="965199"/>
            <a:ext cx="3276854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0" name="Rectangle 6179">
            <a:extLst>
              <a:ext uri="{FF2B5EF4-FFF2-40B4-BE49-F238E27FC236}">
                <a16:creationId xmlns:a16="http://schemas.microsoft.com/office/drawing/2014/main" id="{00A6F27B-C11F-45A9-8D64-356D66D27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421" y="643466"/>
            <a:ext cx="4770240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Windows on the Capital One Tower were boarded up after Hurricane Laura hit in August.">
            <a:extLst>
              <a:ext uri="{FF2B5EF4-FFF2-40B4-BE49-F238E27FC236}">
                <a16:creationId xmlns:a16="http://schemas.microsoft.com/office/drawing/2014/main" id="{2C059275-7F65-8226-C9AA-E4E9A47F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3114" y="965199"/>
            <a:ext cx="3276854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51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91" name="Rectangle 308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Rectangle 308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94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volunteer crew from Houston helped to clean up in Lake Charles.">
            <a:extLst>
              <a:ext uri="{FF2B5EF4-FFF2-40B4-BE49-F238E27FC236}">
                <a16:creationId xmlns:a16="http://schemas.microsoft.com/office/drawing/2014/main" id="{E9127BF7-4264-FFD4-3E25-677E2D95B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3761" y="965199"/>
            <a:ext cx="7382173" cy="49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7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E1999-90C2-E0F3-895D-0BF9911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/>
              <a:t>Points We Won’t Discuss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3935-20E8-2D18-316A-87C1A1F5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I’m not here to teach you </a:t>
            </a:r>
            <a:r>
              <a:rPr lang="en-US" sz="3000" b="1" dirty="0">
                <a:solidFill>
                  <a:schemeClr val="tx1"/>
                </a:solidFill>
              </a:rPr>
              <a:t>HOW</a:t>
            </a:r>
            <a:r>
              <a:rPr lang="en-US" sz="3000" dirty="0">
                <a:solidFill>
                  <a:schemeClr val="tx1"/>
                </a:solidFill>
              </a:rPr>
              <a:t> to be a marketer, but rather how to </a:t>
            </a:r>
            <a:r>
              <a:rPr lang="en-US" sz="3000" b="1" dirty="0">
                <a:solidFill>
                  <a:schemeClr val="tx1"/>
                </a:solidFill>
              </a:rPr>
              <a:t>CONTRIBUTE</a:t>
            </a:r>
            <a:r>
              <a:rPr lang="en-US" sz="3000" dirty="0">
                <a:solidFill>
                  <a:schemeClr val="tx1"/>
                </a:solidFill>
              </a:rPr>
              <a:t> fully to your bank’s marketing effort.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E6C4C389-4577-AAE3-5A2A-4FB15512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7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C10739-ADFC-0E32-8E32-C4B23110313C}"/>
              </a:ext>
            </a:extLst>
          </p:cNvPr>
          <p:cNvSpPr/>
          <p:nvPr/>
        </p:nvSpPr>
        <p:spPr>
          <a:xfrm>
            <a:off x="1631811" y="1957863"/>
            <a:ext cx="2188723" cy="21887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92D61E-47EF-152A-EDF2-6119FF5546AF}"/>
              </a:ext>
            </a:extLst>
          </p:cNvPr>
          <p:cNvSpPr/>
          <p:nvPr/>
        </p:nvSpPr>
        <p:spPr>
          <a:xfrm>
            <a:off x="8593573" y="1957864"/>
            <a:ext cx="2188723" cy="21887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BDF6BD-4313-A328-49C1-FA913FC69330}"/>
              </a:ext>
            </a:extLst>
          </p:cNvPr>
          <p:cNvSpPr/>
          <p:nvPr/>
        </p:nvSpPr>
        <p:spPr>
          <a:xfrm>
            <a:off x="5112692" y="1957864"/>
            <a:ext cx="2188723" cy="21887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40E8C3-B4B9-BFEA-8C65-FD8255812214}"/>
              </a:ext>
            </a:extLst>
          </p:cNvPr>
          <p:cNvCxnSpPr/>
          <p:nvPr/>
        </p:nvCxnSpPr>
        <p:spPr>
          <a:xfrm>
            <a:off x="4044272" y="3061954"/>
            <a:ext cx="88521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68E62D-93A8-72D0-736B-95ECE635D31D}"/>
              </a:ext>
            </a:extLst>
          </p:cNvPr>
          <p:cNvCxnSpPr/>
          <p:nvPr/>
        </p:nvCxnSpPr>
        <p:spPr>
          <a:xfrm>
            <a:off x="7523532" y="3068439"/>
            <a:ext cx="88521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Line arrow: Slight curve with solid fill">
            <a:extLst>
              <a:ext uri="{FF2B5EF4-FFF2-40B4-BE49-F238E27FC236}">
                <a16:creationId xmlns:a16="http://schemas.microsoft.com/office/drawing/2014/main" id="{AFA41C63-0ECD-08D3-EA18-AB90E692F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44982" flipH="1">
            <a:off x="6291954" y="4418424"/>
            <a:ext cx="3348370" cy="1250003"/>
          </a:xfrm>
          <a:prstGeom prst="rect">
            <a:avLst/>
          </a:prstGeom>
        </p:spPr>
      </p:pic>
      <p:pic>
        <p:nvPicPr>
          <p:cNvPr id="20" name="Graphic 19" descr="Line arrow: Slight curve with solid fill">
            <a:extLst>
              <a:ext uri="{FF2B5EF4-FFF2-40B4-BE49-F238E27FC236}">
                <a16:creationId xmlns:a16="http://schemas.microsoft.com/office/drawing/2014/main" id="{DFD0A390-6C47-A6D6-4FB2-FE74CB122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0872" flipH="1">
            <a:off x="2858683" y="4489932"/>
            <a:ext cx="3348370" cy="1250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7BE1D1-C053-8CA9-E52C-BF31DB3D90A0}"/>
              </a:ext>
            </a:extLst>
          </p:cNvPr>
          <p:cNvSpPr txBox="1"/>
          <p:nvPr/>
        </p:nvSpPr>
        <p:spPr>
          <a:xfrm>
            <a:off x="1909050" y="2794443"/>
            <a:ext cx="169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PRE-CRISIS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45335-68DF-8CB4-5752-DEC3727B9B87}"/>
              </a:ext>
            </a:extLst>
          </p:cNvPr>
          <p:cNvSpPr txBox="1"/>
          <p:nvPr/>
        </p:nvSpPr>
        <p:spPr>
          <a:xfrm>
            <a:off x="5363993" y="2793339"/>
            <a:ext cx="169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CRISIS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86B4FB-CEA8-80BB-04EF-E2020F6081BA}"/>
              </a:ext>
            </a:extLst>
          </p:cNvPr>
          <p:cNvSpPr txBox="1"/>
          <p:nvPr/>
        </p:nvSpPr>
        <p:spPr>
          <a:xfrm>
            <a:off x="8726798" y="2793339"/>
            <a:ext cx="194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POST-CRISIS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6FF970-F8B0-E5BE-7DBD-147F8C4F304A}"/>
              </a:ext>
            </a:extLst>
          </p:cNvPr>
          <p:cNvSpPr txBox="1"/>
          <p:nvPr/>
        </p:nvSpPr>
        <p:spPr>
          <a:xfrm>
            <a:off x="0" y="677051"/>
            <a:ext cx="1219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cs typeface="Calibri" panose="020F0502020204030204" pitchFamily="34" charset="0"/>
              </a:rPr>
              <a:t>Coombs’</a:t>
            </a:r>
            <a:r>
              <a:rPr lang="en-US" sz="4000" b="1" u="sng" dirty="0">
                <a:cs typeface="Calibri" panose="020F0502020204030204" pitchFamily="34" charset="0"/>
              </a:rPr>
              <a:t> Crisis </a:t>
            </a:r>
            <a:r>
              <a:rPr lang="en-US" sz="4000" u="sng" dirty="0">
                <a:cs typeface="Calibri" panose="020F0502020204030204" pitchFamily="34" charset="0"/>
              </a:rPr>
              <a:t>Lifecycle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8F32D-EA91-4955-263D-803D623CD780}"/>
              </a:ext>
            </a:extLst>
          </p:cNvPr>
          <p:cNvSpPr txBox="1"/>
          <p:nvPr/>
        </p:nvSpPr>
        <p:spPr>
          <a:xfrm>
            <a:off x="3880019" y="3156701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0F57F5-BC67-7944-A26E-4332F0512720}"/>
              </a:ext>
            </a:extLst>
          </p:cNvPr>
          <p:cNvSpPr txBox="1"/>
          <p:nvPr/>
        </p:nvSpPr>
        <p:spPr>
          <a:xfrm>
            <a:off x="7351920" y="3151165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1704334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Online Media 4" title="Challenger: President Reagan's Challenger Disaster Speech - 1/28/86">
            <a:hlinkClick r:id="" action="ppaction://media"/>
            <a:extLst>
              <a:ext uri="{FF2B5EF4-FFF2-40B4-BE49-F238E27FC236}">
                <a16:creationId xmlns:a16="http://schemas.microsoft.com/office/drawing/2014/main" id="{217B5D9E-0429-0876-DB97-25837BA6E6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0297" y="1098334"/>
            <a:ext cx="6220332" cy="46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2943" y="1068755"/>
            <a:ext cx="6273998" cy="4720490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tx1"/>
                </a:solidFill>
              </a:rPr>
              <a:t>Evaluate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59C197-C92F-4EEC-9821-4C2CAAB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18D58F-96AE-499D-AB10-31269010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2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2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 descr="A sign on a dirt road&#10;&#10;Description automatically generated">
            <a:extLst>
              <a:ext uri="{FF2B5EF4-FFF2-40B4-BE49-F238E27FC236}">
                <a16:creationId xmlns:a16="http://schemas.microsoft.com/office/drawing/2014/main" id="{24BD2E0B-06F6-7933-3582-F2E648E7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1564"/>
          <a:stretch/>
        </p:blipFill>
        <p:spPr>
          <a:xfrm>
            <a:off x="1855950" y="1864018"/>
            <a:ext cx="8927218" cy="3129961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774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357E9-C609-C39D-6E3A-D5F9A401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3200" b="1"/>
              <a:t>With Your Personal Life In Mind….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E989-CA8C-AFA2-F826-EB961A70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5" y="1408197"/>
            <a:ext cx="6453969" cy="455142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dirty="0"/>
              <a:t>What </a:t>
            </a:r>
            <a:r>
              <a:rPr lang="en-US" sz="3000" b="1" dirty="0"/>
              <a:t>crises</a:t>
            </a:r>
            <a:r>
              <a:rPr lang="en-US" sz="3000" dirty="0"/>
              <a:t> have you faced 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dirty="0"/>
              <a:t>in the past 5 years?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70810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357E9-C609-C39D-6E3A-D5F9A401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3200" b="1" dirty="0"/>
              <a:t>With Your Bank In Mind….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E989-CA8C-AFA2-F826-EB961A70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5" y="1408197"/>
            <a:ext cx="6453969" cy="455142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dirty="0"/>
              <a:t>What corporate </a:t>
            </a:r>
            <a:r>
              <a:rPr lang="en-US" sz="3000" b="1" dirty="0"/>
              <a:t>crises</a:t>
            </a:r>
            <a:r>
              <a:rPr lang="en-US" sz="3000" dirty="0"/>
              <a:t> have you faced 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dirty="0"/>
              <a:t>in the past 5 years?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85653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2943" y="1068755"/>
            <a:ext cx="6273998" cy="4720490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tx1"/>
                </a:solidFill>
              </a:rPr>
              <a:t>THE IMPACT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59C197-C92F-4EEC-9821-4C2CAAB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18D58F-96AE-499D-AB10-31269010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4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2943" y="1068755"/>
            <a:ext cx="6273998" cy="4720490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chemeClr val="tx1"/>
                </a:solidFill>
              </a:rPr>
              <a:t>THE PLAN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59C197-C92F-4EEC-9821-4C2CAAB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18D58F-96AE-499D-AB10-31269010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40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3079-6270-ABF1-9F79-2E82367E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3100" b="1"/>
              <a:t>Elements of a Crisis Communication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E3AC-3B5C-857C-8896-A23841AC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Detailed Plan (Who, What, When, Where, How)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Crisis Communication Team + Essential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Key Messages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Internal Communication Procedures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Contacts &amp; Regulatory Considerations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chemeClr val="tx1"/>
                </a:solidFill>
              </a:rPr>
              <a:t>Policies, Templates, &amp; Other Existing Supplemental Materials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>
              <a:solidFill>
                <a:schemeClr val="tx1"/>
              </a:solidFill>
              <a:effectLst/>
            </a:endParaRPr>
          </a:p>
        </p:txBody>
      </p:sp>
      <p:pic>
        <p:nvPicPr>
          <p:cNvPr id="9" name="Graphic 8" descr="Chat Bubble">
            <a:extLst>
              <a:ext uri="{FF2B5EF4-FFF2-40B4-BE49-F238E27FC236}">
                <a16:creationId xmlns:a16="http://schemas.microsoft.com/office/drawing/2014/main" id="{282AFD92-153E-8906-311D-B14FDED70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193" y="853757"/>
            <a:ext cx="5176744" cy="51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41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6" y="1300843"/>
            <a:ext cx="2996668" cy="425631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CASE STUDY</a:t>
            </a:r>
            <a:endParaRPr lang="en-US" b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30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231955"/>
            <a:ext cx="5950927" cy="4394988"/>
          </a:xfrm>
        </p:spPr>
        <p:txBody>
          <a:bodyPr/>
          <a:lstStyle/>
          <a:p>
            <a:r>
              <a:rPr lang="en-US" sz="8000" b="1" dirty="0"/>
              <a:t>TODAY</a:t>
            </a:r>
            <a:endParaRPr lang="en-US" sz="8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745B2-B889-2240-BA7B-7B432BBBB376}"/>
              </a:ext>
            </a:extLst>
          </p:cNvPr>
          <p:cNvCxnSpPr/>
          <p:nvPr/>
        </p:nvCxnSpPr>
        <p:spPr>
          <a:xfrm>
            <a:off x="7348677" y="4900227"/>
            <a:ext cx="3729037" cy="145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:a16="http://schemas.microsoft.com/office/drawing/2014/main" id="{DA4BFFEA-CBA5-0571-8DA5-056C2652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8678" y="2233341"/>
            <a:ext cx="4022686" cy="7422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A1A00"/>
                </a:solidFill>
              </a:rPr>
              <a:t>PURPOSE</a:t>
            </a:r>
            <a:endParaRPr lang="en-US" b="0" dirty="0">
              <a:solidFill>
                <a:srgbClr val="2A1A00"/>
              </a:solidFill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1317757-16DF-143B-38BB-E2109C5926C0}"/>
              </a:ext>
            </a:extLst>
          </p:cNvPr>
          <p:cNvSpPr txBox="1">
            <a:spLocks/>
          </p:cNvSpPr>
          <p:nvPr/>
        </p:nvSpPr>
        <p:spPr>
          <a:xfrm>
            <a:off x="7348678" y="2777588"/>
            <a:ext cx="4028288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2A1A00"/>
                </a:solidFill>
              </a:rPr>
              <a:t>OVERVIEW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86130D9-75F6-20D5-7ED3-B378910B3D20}"/>
              </a:ext>
            </a:extLst>
          </p:cNvPr>
          <p:cNvSpPr txBox="1">
            <a:spLocks/>
          </p:cNvSpPr>
          <p:nvPr/>
        </p:nvSpPr>
        <p:spPr>
          <a:xfrm>
            <a:off x="7348677" y="3359426"/>
            <a:ext cx="4031939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Corporate Brand</a:t>
            </a:r>
            <a:endParaRPr lang="en-US" b="0" dirty="0">
              <a:solidFill>
                <a:srgbClr val="2A1A00"/>
              </a:solidFill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A3EDA3A-D4DE-AEB7-DDFC-2F580DB73D9E}"/>
              </a:ext>
            </a:extLst>
          </p:cNvPr>
          <p:cNvSpPr txBox="1">
            <a:spLocks/>
          </p:cNvSpPr>
          <p:nvPr/>
        </p:nvSpPr>
        <p:spPr>
          <a:xfrm>
            <a:off x="7348678" y="3900354"/>
            <a:ext cx="4048264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2A1A00"/>
                </a:solidFill>
              </a:rPr>
              <a:t>PERSONAL BRAND</a:t>
            </a:r>
          </a:p>
        </p:txBody>
      </p:sp>
    </p:spTree>
    <p:extLst>
      <p:ext uri="{BB962C8B-B14F-4D97-AF65-F5344CB8AC3E}">
        <p14:creationId xmlns:p14="http://schemas.microsoft.com/office/powerpoint/2010/main" val="29624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 build="p"/>
      <p:bldP spid="36" grpId="0" build="p"/>
      <p:bldP spid="3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6">
            <a:extLst>
              <a:ext uri="{FF2B5EF4-FFF2-40B4-BE49-F238E27FC236}">
                <a16:creationId xmlns:a16="http://schemas.microsoft.com/office/drawing/2014/main" id="{84574769-622A-4DC6-9C80-C21D1899F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0022E2-857A-4FF7-B6FA-C9DC7E2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582E92-8040-4738-AB2F-A4E18BEB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indoor, bed&#10;&#10;Description automatically generated">
            <a:extLst>
              <a:ext uri="{FF2B5EF4-FFF2-40B4-BE49-F238E27FC236}">
                <a16:creationId xmlns:a16="http://schemas.microsoft.com/office/drawing/2014/main" id="{4691AC5C-AAF8-65D5-8170-93D70F9C1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-1" b="22694"/>
          <a:stretch/>
        </p:blipFill>
        <p:spPr>
          <a:xfrm>
            <a:off x="20" y="2"/>
            <a:ext cx="12188930" cy="6290396"/>
          </a:xfrm>
          <a:custGeom>
            <a:avLst/>
            <a:gdLst/>
            <a:ahLst/>
            <a:cxnLst/>
            <a:rect l="l" t="t" r="r" b="b"/>
            <a:pathLst>
              <a:path w="12188950" h="6290396">
                <a:moveTo>
                  <a:pt x="0" y="0"/>
                </a:moveTo>
                <a:lnTo>
                  <a:pt x="12188950" y="0"/>
                </a:lnTo>
                <a:lnTo>
                  <a:pt x="12188950" y="5404571"/>
                </a:lnTo>
                <a:lnTo>
                  <a:pt x="12188950" y="6115506"/>
                </a:lnTo>
                <a:lnTo>
                  <a:pt x="12177524" y="6115771"/>
                </a:lnTo>
                <a:lnTo>
                  <a:pt x="12117200" y="6123709"/>
                </a:lnTo>
                <a:lnTo>
                  <a:pt x="12064812" y="6134821"/>
                </a:lnTo>
                <a:lnTo>
                  <a:pt x="12018774" y="6149109"/>
                </a:lnTo>
                <a:lnTo>
                  <a:pt x="11977500" y="6164984"/>
                </a:lnTo>
                <a:lnTo>
                  <a:pt x="11940988" y="6184034"/>
                </a:lnTo>
                <a:lnTo>
                  <a:pt x="11902888" y="6203084"/>
                </a:lnTo>
                <a:lnTo>
                  <a:pt x="11864788" y="6222134"/>
                </a:lnTo>
                <a:lnTo>
                  <a:pt x="11828274" y="6238009"/>
                </a:lnTo>
                <a:lnTo>
                  <a:pt x="11787000" y="6253884"/>
                </a:lnTo>
                <a:lnTo>
                  <a:pt x="11740962" y="6269759"/>
                </a:lnTo>
                <a:lnTo>
                  <a:pt x="11688574" y="6280871"/>
                </a:lnTo>
                <a:lnTo>
                  <a:pt x="11628250" y="6287221"/>
                </a:lnTo>
                <a:lnTo>
                  <a:pt x="11559988" y="6290396"/>
                </a:lnTo>
                <a:lnTo>
                  <a:pt x="11491724" y="6287221"/>
                </a:lnTo>
                <a:lnTo>
                  <a:pt x="11431400" y="6280871"/>
                </a:lnTo>
                <a:lnTo>
                  <a:pt x="11379012" y="6269759"/>
                </a:lnTo>
                <a:lnTo>
                  <a:pt x="11332974" y="6253884"/>
                </a:lnTo>
                <a:lnTo>
                  <a:pt x="11291700" y="6238009"/>
                </a:lnTo>
                <a:lnTo>
                  <a:pt x="11255188" y="6222134"/>
                </a:lnTo>
                <a:lnTo>
                  <a:pt x="11217088" y="6203084"/>
                </a:lnTo>
                <a:lnTo>
                  <a:pt x="11178988" y="6184034"/>
                </a:lnTo>
                <a:lnTo>
                  <a:pt x="11142474" y="6164984"/>
                </a:lnTo>
                <a:lnTo>
                  <a:pt x="11101200" y="6149109"/>
                </a:lnTo>
                <a:lnTo>
                  <a:pt x="11055162" y="6134821"/>
                </a:lnTo>
                <a:lnTo>
                  <a:pt x="11002774" y="6123709"/>
                </a:lnTo>
                <a:lnTo>
                  <a:pt x="10942450" y="6115771"/>
                </a:lnTo>
                <a:lnTo>
                  <a:pt x="10874188" y="6114184"/>
                </a:lnTo>
                <a:lnTo>
                  <a:pt x="10805924" y="6115771"/>
                </a:lnTo>
                <a:lnTo>
                  <a:pt x="10745600" y="6123709"/>
                </a:lnTo>
                <a:lnTo>
                  <a:pt x="10693212" y="6134821"/>
                </a:lnTo>
                <a:lnTo>
                  <a:pt x="10647174" y="6149109"/>
                </a:lnTo>
                <a:lnTo>
                  <a:pt x="10605900" y="6164984"/>
                </a:lnTo>
                <a:lnTo>
                  <a:pt x="10569388" y="6184034"/>
                </a:lnTo>
                <a:lnTo>
                  <a:pt x="10531288" y="6203084"/>
                </a:lnTo>
                <a:lnTo>
                  <a:pt x="10493188" y="6222134"/>
                </a:lnTo>
                <a:lnTo>
                  <a:pt x="10456674" y="6238009"/>
                </a:lnTo>
                <a:lnTo>
                  <a:pt x="10415400" y="6253884"/>
                </a:lnTo>
                <a:lnTo>
                  <a:pt x="10369362" y="6269759"/>
                </a:lnTo>
                <a:lnTo>
                  <a:pt x="10316974" y="6280871"/>
                </a:lnTo>
                <a:lnTo>
                  <a:pt x="10256650" y="6287221"/>
                </a:lnTo>
                <a:lnTo>
                  <a:pt x="10188388" y="6290396"/>
                </a:lnTo>
                <a:lnTo>
                  <a:pt x="10120124" y="6287221"/>
                </a:lnTo>
                <a:lnTo>
                  <a:pt x="10059800" y="6280871"/>
                </a:lnTo>
                <a:lnTo>
                  <a:pt x="10007412" y="6269759"/>
                </a:lnTo>
                <a:lnTo>
                  <a:pt x="9961374" y="6253884"/>
                </a:lnTo>
                <a:lnTo>
                  <a:pt x="9920100" y="6238009"/>
                </a:lnTo>
                <a:lnTo>
                  <a:pt x="9883588" y="6222134"/>
                </a:lnTo>
                <a:lnTo>
                  <a:pt x="9845488" y="6203084"/>
                </a:lnTo>
                <a:lnTo>
                  <a:pt x="9807388" y="6184034"/>
                </a:lnTo>
                <a:lnTo>
                  <a:pt x="9770874" y="6164984"/>
                </a:lnTo>
                <a:lnTo>
                  <a:pt x="9729600" y="6149109"/>
                </a:lnTo>
                <a:lnTo>
                  <a:pt x="9683562" y="6134821"/>
                </a:lnTo>
                <a:lnTo>
                  <a:pt x="9631174" y="6123709"/>
                </a:lnTo>
                <a:lnTo>
                  <a:pt x="9570850" y="6115771"/>
                </a:lnTo>
                <a:lnTo>
                  <a:pt x="9502588" y="6114184"/>
                </a:lnTo>
                <a:lnTo>
                  <a:pt x="9434324" y="6115771"/>
                </a:lnTo>
                <a:lnTo>
                  <a:pt x="9374000" y="6123709"/>
                </a:lnTo>
                <a:lnTo>
                  <a:pt x="9321612" y="6134821"/>
                </a:lnTo>
                <a:lnTo>
                  <a:pt x="9275574" y="6149109"/>
                </a:lnTo>
                <a:lnTo>
                  <a:pt x="9234300" y="6164984"/>
                </a:lnTo>
                <a:lnTo>
                  <a:pt x="9197788" y="6184034"/>
                </a:lnTo>
                <a:lnTo>
                  <a:pt x="9159688" y="6203084"/>
                </a:lnTo>
                <a:lnTo>
                  <a:pt x="9121588" y="6222134"/>
                </a:lnTo>
                <a:lnTo>
                  <a:pt x="9085074" y="6238009"/>
                </a:lnTo>
                <a:lnTo>
                  <a:pt x="9043800" y="6253884"/>
                </a:lnTo>
                <a:lnTo>
                  <a:pt x="8997762" y="6269759"/>
                </a:lnTo>
                <a:lnTo>
                  <a:pt x="8945374" y="6280871"/>
                </a:lnTo>
                <a:lnTo>
                  <a:pt x="8885050" y="6287221"/>
                </a:lnTo>
                <a:lnTo>
                  <a:pt x="8818374" y="6290396"/>
                </a:lnTo>
                <a:lnTo>
                  <a:pt x="8748524" y="6287221"/>
                </a:lnTo>
                <a:lnTo>
                  <a:pt x="8688200" y="6280871"/>
                </a:lnTo>
                <a:lnTo>
                  <a:pt x="8635812" y="6269759"/>
                </a:lnTo>
                <a:lnTo>
                  <a:pt x="8589774" y="6253884"/>
                </a:lnTo>
                <a:lnTo>
                  <a:pt x="8548500" y="6238009"/>
                </a:lnTo>
                <a:lnTo>
                  <a:pt x="8511988" y="6222134"/>
                </a:lnTo>
                <a:lnTo>
                  <a:pt x="8473888" y="6203084"/>
                </a:lnTo>
                <a:lnTo>
                  <a:pt x="8435788" y="6184034"/>
                </a:lnTo>
                <a:lnTo>
                  <a:pt x="8399274" y="6164984"/>
                </a:lnTo>
                <a:lnTo>
                  <a:pt x="8358001" y="6149109"/>
                </a:lnTo>
                <a:lnTo>
                  <a:pt x="8311963" y="6134821"/>
                </a:lnTo>
                <a:lnTo>
                  <a:pt x="8259576" y="6123709"/>
                </a:lnTo>
                <a:lnTo>
                  <a:pt x="8199251" y="6115771"/>
                </a:lnTo>
                <a:lnTo>
                  <a:pt x="8130989" y="6114184"/>
                </a:lnTo>
                <a:lnTo>
                  <a:pt x="8062726" y="6115771"/>
                </a:lnTo>
                <a:lnTo>
                  <a:pt x="8002401" y="6123709"/>
                </a:lnTo>
                <a:lnTo>
                  <a:pt x="7950014" y="6134821"/>
                </a:lnTo>
                <a:lnTo>
                  <a:pt x="7903976" y="6149109"/>
                </a:lnTo>
                <a:lnTo>
                  <a:pt x="7862701" y="6164984"/>
                </a:lnTo>
                <a:lnTo>
                  <a:pt x="7826189" y="6184034"/>
                </a:lnTo>
                <a:lnTo>
                  <a:pt x="7749989" y="6222134"/>
                </a:lnTo>
                <a:lnTo>
                  <a:pt x="7713476" y="6238009"/>
                </a:lnTo>
                <a:lnTo>
                  <a:pt x="7672201" y="6253884"/>
                </a:lnTo>
                <a:lnTo>
                  <a:pt x="7626164" y="6269759"/>
                </a:lnTo>
                <a:lnTo>
                  <a:pt x="7573776" y="6280871"/>
                </a:lnTo>
                <a:lnTo>
                  <a:pt x="7513451" y="6287221"/>
                </a:lnTo>
                <a:lnTo>
                  <a:pt x="7445189" y="6290396"/>
                </a:lnTo>
                <a:lnTo>
                  <a:pt x="7376926" y="6287221"/>
                </a:lnTo>
                <a:lnTo>
                  <a:pt x="7316601" y="6280871"/>
                </a:lnTo>
                <a:lnTo>
                  <a:pt x="7264214" y="6269758"/>
                </a:lnTo>
                <a:lnTo>
                  <a:pt x="7218176" y="6253883"/>
                </a:lnTo>
                <a:lnTo>
                  <a:pt x="7176901" y="6238008"/>
                </a:lnTo>
                <a:lnTo>
                  <a:pt x="7140389" y="6222133"/>
                </a:lnTo>
                <a:lnTo>
                  <a:pt x="7102289" y="6203083"/>
                </a:lnTo>
                <a:lnTo>
                  <a:pt x="7064189" y="6184033"/>
                </a:lnTo>
                <a:lnTo>
                  <a:pt x="7027676" y="6164983"/>
                </a:lnTo>
                <a:lnTo>
                  <a:pt x="6986401" y="6149108"/>
                </a:lnTo>
                <a:lnTo>
                  <a:pt x="6940364" y="6134821"/>
                </a:lnTo>
                <a:lnTo>
                  <a:pt x="6887976" y="6123708"/>
                </a:lnTo>
                <a:lnTo>
                  <a:pt x="6827651" y="6115771"/>
                </a:lnTo>
                <a:lnTo>
                  <a:pt x="6763849" y="6114287"/>
                </a:lnTo>
                <a:lnTo>
                  <a:pt x="6700089" y="6115770"/>
                </a:lnTo>
                <a:lnTo>
                  <a:pt x="6639764" y="6123707"/>
                </a:lnTo>
                <a:lnTo>
                  <a:pt x="6587377" y="6134820"/>
                </a:lnTo>
                <a:lnTo>
                  <a:pt x="6541339" y="6149107"/>
                </a:lnTo>
                <a:lnTo>
                  <a:pt x="6500064" y="6164982"/>
                </a:lnTo>
                <a:lnTo>
                  <a:pt x="6463552" y="6184032"/>
                </a:lnTo>
                <a:lnTo>
                  <a:pt x="6425452" y="6203082"/>
                </a:lnTo>
                <a:lnTo>
                  <a:pt x="6387352" y="6222132"/>
                </a:lnTo>
                <a:lnTo>
                  <a:pt x="6350839" y="6238007"/>
                </a:lnTo>
                <a:lnTo>
                  <a:pt x="6309564" y="6253882"/>
                </a:lnTo>
                <a:lnTo>
                  <a:pt x="6263527" y="6269757"/>
                </a:lnTo>
                <a:lnTo>
                  <a:pt x="6211139" y="6280870"/>
                </a:lnTo>
                <a:lnTo>
                  <a:pt x="6150814" y="6287220"/>
                </a:lnTo>
                <a:lnTo>
                  <a:pt x="6082552" y="6290395"/>
                </a:lnTo>
                <a:lnTo>
                  <a:pt x="6078081" y="6290187"/>
                </a:lnTo>
                <a:lnTo>
                  <a:pt x="6073589" y="6290396"/>
                </a:lnTo>
                <a:lnTo>
                  <a:pt x="6005326" y="6287221"/>
                </a:lnTo>
                <a:lnTo>
                  <a:pt x="5945001" y="6280871"/>
                </a:lnTo>
                <a:lnTo>
                  <a:pt x="5892614" y="6269758"/>
                </a:lnTo>
                <a:lnTo>
                  <a:pt x="5846576" y="6253883"/>
                </a:lnTo>
                <a:lnTo>
                  <a:pt x="5805301" y="6238008"/>
                </a:lnTo>
                <a:lnTo>
                  <a:pt x="5768789" y="6222133"/>
                </a:lnTo>
                <a:lnTo>
                  <a:pt x="5730689" y="6203083"/>
                </a:lnTo>
                <a:lnTo>
                  <a:pt x="5692589" y="6184033"/>
                </a:lnTo>
                <a:lnTo>
                  <a:pt x="5656076" y="6164983"/>
                </a:lnTo>
                <a:lnTo>
                  <a:pt x="5614802" y="6149108"/>
                </a:lnTo>
                <a:lnTo>
                  <a:pt x="5568764" y="6134821"/>
                </a:lnTo>
                <a:lnTo>
                  <a:pt x="5516376" y="6123708"/>
                </a:lnTo>
                <a:lnTo>
                  <a:pt x="5456051" y="6115771"/>
                </a:lnTo>
                <a:lnTo>
                  <a:pt x="5392249" y="6114287"/>
                </a:lnTo>
                <a:lnTo>
                  <a:pt x="5328490" y="6115770"/>
                </a:lnTo>
                <a:lnTo>
                  <a:pt x="5268165" y="6123707"/>
                </a:lnTo>
                <a:lnTo>
                  <a:pt x="5215777" y="6134820"/>
                </a:lnTo>
                <a:lnTo>
                  <a:pt x="5169739" y="6149107"/>
                </a:lnTo>
                <a:lnTo>
                  <a:pt x="5128464" y="6164982"/>
                </a:lnTo>
                <a:lnTo>
                  <a:pt x="5091952" y="6184032"/>
                </a:lnTo>
                <a:lnTo>
                  <a:pt x="5053852" y="6203082"/>
                </a:lnTo>
                <a:lnTo>
                  <a:pt x="5015752" y="6222132"/>
                </a:lnTo>
                <a:lnTo>
                  <a:pt x="4979239" y="6238007"/>
                </a:lnTo>
                <a:lnTo>
                  <a:pt x="4937964" y="6253882"/>
                </a:lnTo>
                <a:lnTo>
                  <a:pt x="4891927" y="6269757"/>
                </a:lnTo>
                <a:lnTo>
                  <a:pt x="4839539" y="6280870"/>
                </a:lnTo>
                <a:lnTo>
                  <a:pt x="4779214" y="6287220"/>
                </a:lnTo>
                <a:lnTo>
                  <a:pt x="4710952" y="6290395"/>
                </a:lnTo>
                <a:lnTo>
                  <a:pt x="4642689" y="6287220"/>
                </a:lnTo>
                <a:lnTo>
                  <a:pt x="4582365" y="6280870"/>
                </a:lnTo>
                <a:lnTo>
                  <a:pt x="4529977" y="6269757"/>
                </a:lnTo>
                <a:lnTo>
                  <a:pt x="4483939" y="6253882"/>
                </a:lnTo>
                <a:lnTo>
                  <a:pt x="4442664" y="6238007"/>
                </a:lnTo>
                <a:lnTo>
                  <a:pt x="4406152" y="6222132"/>
                </a:lnTo>
                <a:lnTo>
                  <a:pt x="4368052" y="6203082"/>
                </a:lnTo>
                <a:lnTo>
                  <a:pt x="4329952" y="6184032"/>
                </a:lnTo>
                <a:lnTo>
                  <a:pt x="4293439" y="6164982"/>
                </a:lnTo>
                <a:lnTo>
                  <a:pt x="4252164" y="6149107"/>
                </a:lnTo>
                <a:lnTo>
                  <a:pt x="4206127" y="6134820"/>
                </a:lnTo>
                <a:lnTo>
                  <a:pt x="4153740" y="6123707"/>
                </a:lnTo>
                <a:lnTo>
                  <a:pt x="4093415" y="6115770"/>
                </a:lnTo>
                <a:lnTo>
                  <a:pt x="4025152" y="6114182"/>
                </a:lnTo>
                <a:lnTo>
                  <a:pt x="3956889" y="6115770"/>
                </a:lnTo>
                <a:lnTo>
                  <a:pt x="3896564" y="6123707"/>
                </a:lnTo>
                <a:lnTo>
                  <a:pt x="3844177" y="6134820"/>
                </a:lnTo>
                <a:lnTo>
                  <a:pt x="3798140" y="6149107"/>
                </a:lnTo>
                <a:lnTo>
                  <a:pt x="3756865" y="6164982"/>
                </a:lnTo>
                <a:lnTo>
                  <a:pt x="3720352" y="6184032"/>
                </a:lnTo>
                <a:lnTo>
                  <a:pt x="3682252" y="6203082"/>
                </a:lnTo>
                <a:lnTo>
                  <a:pt x="3644152" y="6222132"/>
                </a:lnTo>
                <a:lnTo>
                  <a:pt x="3607640" y="6238007"/>
                </a:lnTo>
                <a:lnTo>
                  <a:pt x="3566365" y="6253882"/>
                </a:lnTo>
                <a:lnTo>
                  <a:pt x="3520327" y="6269757"/>
                </a:lnTo>
                <a:lnTo>
                  <a:pt x="3467940" y="6280870"/>
                </a:lnTo>
                <a:lnTo>
                  <a:pt x="3407615" y="6287220"/>
                </a:lnTo>
                <a:lnTo>
                  <a:pt x="3340940" y="6290395"/>
                </a:lnTo>
                <a:lnTo>
                  <a:pt x="3271089" y="6287220"/>
                </a:lnTo>
                <a:lnTo>
                  <a:pt x="3210764" y="6280870"/>
                </a:lnTo>
                <a:lnTo>
                  <a:pt x="3158377" y="6269757"/>
                </a:lnTo>
                <a:lnTo>
                  <a:pt x="3112340" y="6253882"/>
                </a:lnTo>
                <a:lnTo>
                  <a:pt x="3071065" y="6238007"/>
                </a:lnTo>
                <a:lnTo>
                  <a:pt x="3034552" y="6222132"/>
                </a:lnTo>
                <a:lnTo>
                  <a:pt x="2996452" y="6203082"/>
                </a:lnTo>
                <a:lnTo>
                  <a:pt x="2958352" y="6184032"/>
                </a:lnTo>
                <a:lnTo>
                  <a:pt x="2921840" y="6164982"/>
                </a:lnTo>
                <a:lnTo>
                  <a:pt x="2880565" y="6149107"/>
                </a:lnTo>
                <a:lnTo>
                  <a:pt x="2834527" y="6134820"/>
                </a:lnTo>
                <a:lnTo>
                  <a:pt x="2782140" y="6123707"/>
                </a:lnTo>
                <a:lnTo>
                  <a:pt x="2721815" y="6115770"/>
                </a:lnTo>
                <a:lnTo>
                  <a:pt x="2653552" y="6114182"/>
                </a:lnTo>
                <a:lnTo>
                  <a:pt x="2585289" y="6115770"/>
                </a:lnTo>
                <a:lnTo>
                  <a:pt x="2524964" y="6123707"/>
                </a:lnTo>
                <a:lnTo>
                  <a:pt x="2472577" y="6134820"/>
                </a:lnTo>
                <a:lnTo>
                  <a:pt x="2426540" y="6149107"/>
                </a:lnTo>
                <a:lnTo>
                  <a:pt x="2385265" y="6164982"/>
                </a:lnTo>
                <a:lnTo>
                  <a:pt x="2348752" y="6184032"/>
                </a:lnTo>
                <a:lnTo>
                  <a:pt x="2272552" y="6222132"/>
                </a:lnTo>
                <a:lnTo>
                  <a:pt x="2236040" y="6238007"/>
                </a:lnTo>
                <a:lnTo>
                  <a:pt x="2194765" y="6253882"/>
                </a:lnTo>
                <a:lnTo>
                  <a:pt x="2148727" y="6269757"/>
                </a:lnTo>
                <a:lnTo>
                  <a:pt x="2096339" y="6280870"/>
                </a:lnTo>
                <a:lnTo>
                  <a:pt x="2036014" y="6287220"/>
                </a:lnTo>
                <a:lnTo>
                  <a:pt x="1967752" y="6290395"/>
                </a:lnTo>
                <a:lnTo>
                  <a:pt x="1899490" y="6287220"/>
                </a:lnTo>
                <a:lnTo>
                  <a:pt x="1839165" y="6280870"/>
                </a:lnTo>
                <a:lnTo>
                  <a:pt x="1786777" y="6269757"/>
                </a:lnTo>
                <a:lnTo>
                  <a:pt x="1740740" y="6253882"/>
                </a:lnTo>
                <a:lnTo>
                  <a:pt x="1699465" y="6238007"/>
                </a:lnTo>
                <a:lnTo>
                  <a:pt x="1662952" y="6222132"/>
                </a:lnTo>
                <a:lnTo>
                  <a:pt x="1624852" y="6203082"/>
                </a:lnTo>
                <a:lnTo>
                  <a:pt x="1586752" y="6184032"/>
                </a:lnTo>
                <a:lnTo>
                  <a:pt x="1550240" y="6164982"/>
                </a:lnTo>
                <a:lnTo>
                  <a:pt x="1508965" y="6149107"/>
                </a:lnTo>
                <a:lnTo>
                  <a:pt x="1462927" y="6134820"/>
                </a:lnTo>
                <a:lnTo>
                  <a:pt x="1410540" y="6123707"/>
                </a:lnTo>
                <a:lnTo>
                  <a:pt x="1350215" y="6115770"/>
                </a:lnTo>
                <a:lnTo>
                  <a:pt x="1281952" y="6114182"/>
                </a:lnTo>
                <a:lnTo>
                  <a:pt x="1213690" y="6115770"/>
                </a:lnTo>
                <a:lnTo>
                  <a:pt x="1153365" y="6123707"/>
                </a:lnTo>
                <a:lnTo>
                  <a:pt x="1100977" y="6134820"/>
                </a:lnTo>
                <a:lnTo>
                  <a:pt x="1054940" y="6149107"/>
                </a:lnTo>
                <a:lnTo>
                  <a:pt x="1013665" y="6164982"/>
                </a:lnTo>
                <a:lnTo>
                  <a:pt x="977152" y="6184032"/>
                </a:lnTo>
                <a:lnTo>
                  <a:pt x="939052" y="6203082"/>
                </a:lnTo>
                <a:lnTo>
                  <a:pt x="900952" y="6222132"/>
                </a:lnTo>
                <a:lnTo>
                  <a:pt x="864440" y="6238007"/>
                </a:lnTo>
                <a:lnTo>
                  <a:pt x="823165" y="6253882"/>
                </a:lnTo>
                <a:lnTo>
                  <a:pt x="777127" y="6269757"/>
                </a:lnTo>
                <a:lnTo>
                  <a:pt x="724740" y="6280870"/>
                </a:lnTo>
                <a:lnTo>
                  <a:pt x="664415" y="6287220"/>
                </a:lnTo>
                <a:lnTo>
                  <a:pt x="596152" y="6290395"/>
                </a:lnTo>
                <a:lnTo>
                  <a:pt x="527890" y="6287220"/>
                </a:lnTo>
                <a:lnTo>
                  <a:pt x="467565" y="6280870"/>
                </a:lnTo>
                <a:lnTo>
                  <a:pt x="415177" y="6269757"/>
                </a:lnTo>
                <a:lnTo>
                  <a:pt x="369140" y="6253882"/>
                </a:lnTo>
                <a:lnTo>
                  <a:pt x="327865" y="6238007"/>
                </a:lnTo>
                <a:lnTo>
                  <a:pt x="291352" y="6222132"/>
                </a:lnTo>
                <a:lnTo>
                  <a:pt x="253252" y="6203082"/>
                </a:lnTo>
                <a:lnTo>
                  <a:pt x="215152" y="6184032"/>
                </a:lnTo>
                <a:lnTo>
                  <a:pt x="178640" y="6164982"/>
                </a:lnTo>
                <a:lnTo>
                  <a:pt x="137365" y="6149107"/>
                </a:lnTo>
                <a:lnTo>
                  <a:pt x="91327" y="6134820"/>
                </a:lnTo>
                <a:lnTo>
                  <a:pt x="38940" y="6123707"/>
                </a:lnTo>
                <a:lnTo>
                  <a:pt x="0" y="61185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93595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women in a room&#10;&#10;Description automatically generated with medium confidence">
            <a:extLst>
              <a:ext uri="{FF2B5EF4-FFF2-40B4-BE49-F238E27FC236}">
                <a16:creationId xmlns:a16="http://schemas.microsoft.com/office/drawing/2014/main" id="{39C170D6-4CA1-9EE2-CC1B-98DCAB1D2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6" r="9748" b="-4"/>
          <a:stretch/>
        </p:blipFill>
        <p:spPr>
          <a:xfrm>
            <a:off x="0" y="13559"/>
            <a:ext cx="4003020" cy="3369722"/>
          </a:xfrm>
          <a:prstGeom prst="rect">
            <a:avLst/>
          </a:prstGeom>
        </p:spPr>
      </p:pic>
      <p:pic>
        <p:nvPicPr>
          <p:cNvPr id="12" name="Picture 11" descr="A person in a floral dress&#10;&#10;Description automatically generated with low confidence">
            <a:extLst>
              <a:ext uri="{FF2B5EF4-FFF2-40B4-BE49-F238E27FC236}">
                <a16:creationId xmlns:a16="http://schemas.microsoft.com/office/drawing/2014/main" id="{78FC6FEE-43E2-5321-5F81-5C97D6A76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9" r="8524" b="-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24FB9B37-1E3D-42D2-28E0-CF2F89C44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1" r="14009" b="-3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0" name="Picture 9" descr="A picture containing person, wall, indoor, game&#10;&#10;Description automatically generated">
            <a:extLst>
              <a:ext uri="{FF2B5EF4-FFF2-40B4-BE49-F238E27FC236}">
                <a16:creationId xmlns:a16="http://schemas.microsoft.com/office/drawing/2014/main" id="{13DF89D7-BF2E-2997-B293-DDE6FBF983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2" r="12948"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6" name="Picture 15" descr="A person getting her hair done&#10;&#10;Description automatically generated with low confidence">
            <a:extLst>
              <a:ext uri="{FF2B5EF4-FFF2-40B4-BE49-F238E27FC236}">
                <a16:creationId xmlns:a16="http://schemas.microsoft.com/office/drawing/2014/main" id="{59081F7A-DB52-5049-9862-C41A155E6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20" r="7383" b="-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4" name="Picture 13" descr="A picture containing person, wall, indoor, dining table&#10;&#10;Description automatically generated">
            <a:extLst>
              <a:ext uri="{FF2B5EF4-FFF2-40B4-BE49-F238E27FC236}">
                <a16:creationId xmlns:a16="http://schemas.microsoft.com/office/drawing/2014/main" id="{3EB89A67-67C2-1F70-B200-E3BBFE744C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6" r="13431"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24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2A1A00"/>
                </a:solidFill>
              </a:rPr>
              <a:t>PURPOSE</a:t>
            </a:r>
            <a:endParaRPr lang="en-US" sz="1800" b="0" dirty="0">
              <a:solidFill>
                <a:srgbClr val="2A1A00"/>
              </a:solidFill>
            </a:endParaRPr>
          </a:p>
        </p:txBody>
      </p:sp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38" y="293170"/>
            <a:ext cx="9155723" cy="45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8250" r="2946" b="-1"/>
          <a:stretch/>
        </p:blipFill>
        <p:spPr>
          <a:xfrm>
            <a:off x="20" y="-6691"/>
            <a:ext cx="12191980" cy="68646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7EA4EB-4F7C-4751-A4A2-563CD920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97E63-3449-474F-AF38-381E1348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0010EC45-8B8C-49A1-92F4-297215C9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333" y="5960828"/>
            <a:ext cx="8998798" cy="5302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Erin Black, PHD, APR</a:t>
            </a:r>
          </a:p>
          <a:p>
            <a:pPr>
              <a:lnSpc>
                <a:spcPct val="90000"/>
              </a:lnSpc>
            </a:pPr>
            <a:r>
              <a:rPr lang="en-US" sz="1400" b="0" dirty="0"/>
              <a:t>erinblack17@gmAIl.com</a:t>
            </a:r>
          </a:p>
          <a:p>
            <a:pPr>
              <a:lnSpc>
                <a:spcPct val="90000"/>
              </a:lnSpc>
            </a:pPr>
            <a:r>
              <a:rPr lang="en-US" sz="1400" b="0" dirty="0" err="1"/>
              <a:t>Linkedin</a:t>
            </a:r>
            <a:r>
              <a:rPr lang="en-US" sz="1400" b="0" dirty="0"/>
              <a:t>: https://</a:t>
            </a:r>
            <a:r>
              <a:rPr lang="en-US" sz="1400" b="0" dirty="0" err="1"/>
              <a:t>www.linkedin.com</a:t>
            </a:r>
            <a:r>
              <a:rPr lang="en-US" sz="1400" b="0" dirty="0"/>
              <a:t>/in/erin-black-phd-apr-85b80120/</a:t>
            </a:r>
          </a:p>
          <a:p>
            <a:pPr>
              <a:lnSpc>
                <a:spcPct val="90000"/>
              </a:lnSpc>
            </a:pPr>
            <a:endParaRPr lang="en-US" sz="11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1F0149-BBA6-4C57-CAA2-4F97F7B3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7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249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BA7-0263-580B-111A-0A588093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6000" dirty="0"/>
              <a:t>Purposeful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1562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231955"/>
            <a:ext cx="5950927" cy="4394988"/>
          </a:xfrm>
        </p:spPr>
        <p:txBody>
          <a:bodyPr/>
          <a:lstStyle/>
          <a:p>
            <a:r>
              <a:rPr lang="en-US" sz="8000" b="1" dirty="0"/>
              <a:t>TODAY</a:t>
            </a:r>
            <a:endParaRPr lang="en-US" sz="8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745B2-B889-2240-BA7B-7B432BBBB376}"/>
              </a:ext>
            </a:extLst>
          </p:cNvPr>
          <p:cNvCxnSpPr/>
          <p:nvPr/>
        </p:nvCxnSpPr>
        <p:spPr>
          <a:xfrm>
            <a:off x="7348677" y="4900227"/>
            <a:ext cx="3729037" cy="145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>
            <a:extLst>
              <a:ext uri="{FF2B5EF4-FFF2-40B4-BE49-F238E27FC236}">
                <a16:creationId xmlns:a16="http://schemas.microsoft.com/office/drawing/2014/main" id="{DA4BFFEA-CBA5-0571-8DA5-056C26524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978" y="2213463"/>
            <a:ext cx="3612385" cy="742279"/>
          </a:xfrm>
        </p:spPr>
        <p:txBody>
          <a:bodyPr anchor="ctr">
            <a:normAutofit/>
          </a:bodyPr>
          <a:lstStyle/>
          <a:p>
            <a:r>
              <a:rPr lang="en-US" b="0" dirty="0">
                <a:solidFill>
                  <a:srgbClr val="2A1A00"/>
                </a:solidFill>
              </a:rPr>
              <a:t>CASE STUDY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1317757-16DF-143B-38BB-E2109C5926C0}"/>
              </a:ext>
            </a:extLst>
          </p:cNvPr>
          <p:cNvSpPr txBox="1">
            <a:spLocks/>
          </p:cNvSpPr>
          <p:nvPr/>
        </p:nvSpPr>
        <p:spPr>
          <a:xfrm>
            <a:off x="7764580" y="2757710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BANKEXEC</a:t>
            </a:r>
            <a:endParaRPr lang="en-US" b="0" dirty="0">
              <a:solidFill>
                <a:srgbClr val="2A1A00"/>
              </a:solidFill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86130D9-75F6-20D5-7ED3-B378910B3D20}"/>
              </a:ext>
            </a:extLst>
          </p:cNvPr>
          <p:cNvSpPr txBox="1">
            <a:spLocks/>
          </p:cNvSpPr>
          <p:nvPr/>
        </p:nvSpPr>
        <p:spPr>
          <a:xfrm>
            <a:off x="7768231" y="3339548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2A1A00"/>
                </a:solidFill>
              </a:rPr>
              <a:t>HOME STUDY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A3EDA3A-D4DE-AEB7-DDFC-2F580DB73D9E}"/>
              </a:ext>
            </a:extLst>
          </p:cNvPr>
          <p:cNvSpPr txBox="1">
            <a:spLocks/>
          </p:cNvSpPr>
          <p:nvPr/>
        </p:nvSpPr>
        <p:spPr>
          <a:xfrm>
            <a:off x="7784556" y="3880476"/>
            <a:ext cx="3612385" cy="742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1A00"/>
                </a:solidFill>
              </a:rPr>
              <a:t>Final THOUGHTS</a:t>
            </a:r>
            <a:endParaRPr lang="en-US" b="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 build="p"/>
      <p:bldP spid="36" grpId="0" build="p"/>
      <p:bldP spid="3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6" y="1300843"/>
            <a:ext cx="2996668" cy="425631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CASE STUDY</a:t>
            </a:r>
            <a:endParaRPr lang="en-US" b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52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6" y="1300843"/>
            <a:ext cx="2996668" cy="425631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BRAND</a:t>
            </a:r>
          </a:p>
          <a:p>
            <a:pPr algn="l"/>
            <a:r>
              <a:rPr lang="en-US" dirty="0"/>
              <a:t>STRATEGY</a:t>
            </a:r>
          </a:p>
          <a:p>
            <a:pPr algn="l"/>
            <a:r>
              <a:rPr lang="en-US" dirty="0"/>
              <a:t>CRISIS</a:t>
            </a:r>
          </a:p>
          <a:p>
            <a:pPr algn="l"/>
            <a:r>
              <a:rPr lang="en-US" dirty="0"/>
              <a:t>ACTION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6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BANK EXEC</a:t>
            </a:r>
            <a:endParaRPr lang="en-US" sz="2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4DAE7-015B-7819-91A9-83CD7334A626}"/>
              </a:ext>
            </a:extLst>
          </p:cNvPr>
          <p:cNvSpPr txBox="1"/>
          <p:nvPr/>
        </p:nvSpPr>
        <p:spPr>
          <a:xfrm>
            <a:off x="5257623" y="802358"/>
            <a:ext cx="6367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KEY POINTS</a:t>
            </a:r>
          </a:p>
          <a:p>
            <a:endParaRPr lang="en-US" sz="2200" dirty="0"/>
          </a:p>
          <a:p>
            <a:r>
              <a:rPr lang="en-US" sz="2200" b="1" dirty="0"/>
              <a:t>MARKETING BUDGET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Set Your Business Development Salaries Budget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Direct (</a:t>
            </a:r>
            <a:r>
              <a:rPr lang="en-US" sz="2200" dirty="0" err="1"/>
              <a:t>mktg</a:t>
            </a:r>
            <a:r>
              <a:rPr lang="en-US" sz="2200" dirty="0"/>
              <a:t> staff) &amp; Indirect Support 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Set Your Advertising &amp; Promotion Budget</a:t>
            </a:r>
          </a:p>
          <a:p>
            <a:endParaRPr lang="en-US" sz="2200" b="1" dirty="0"/>
          </a:p>
          <a:p>
            <a:r>
              <a:rPr lang="en-US" sz="2200" b="1" dirty="0"/>
              <a:t>BUSINESS DEVELOPMENT</a:t>
            </a:r>
            <a:endParaRPr lang="en-US" sz="2200" dirty="0"/>
          </a:p>
          <a:p>
            <a:r>
              <a:rPr lang="en-US" sz="2200" dirty="0"/>
              <a:t>Decisions in Loans are affected by decisions in Deposits.  </a:t>
            </a:r>
          </a:p>
          <a:p>
            <a:endParaRPr lang="en-US" sz="2200" dirty="0"/>
          </a:p>
          <a:p>
            <a:r>
              <a:rPr lang="en-US" sz="2200" dirty="0"/>
              <a:t>You will prioritize how much you need Business Development in your Loan and Deposit decisions. </a:t>
            </a:r>
          </a:p>
          <a:p>
            <a:endParaRPr lang="en-US" sz="2200" dirty="0"/>
          </a:p>
          <a:p>
            <a:r>
              <a:rPr lang="en-US" sz="2200" dirty="0"/>
              <a:t>So let’s talk …..</a:t>
            </a:r>
          </a:p>
          <a:p>
            <a:pPr algn="ctr"/>
            <a:endParaRPr lang="en-US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EC306-CF30-AC1C-EB71-29E1B9C35486}"/>
              </a:ext>
            </a:extLst>
          </p:cNvPr>
          <p:cNvCxnSpPr>
            <a:cxnSpLocks/>
          </p:cNvCxnSpPr>
          <p:nvPr/>
        </p:nvCxnSpPr>
        <p:spPr>
          <a:xfrm>
            <a:off x="5325069" y="1281844"/>
            <a:ext cx="532709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BANK EXEC</a:t>
            </a:r>
            <a:endParaRPr lang="en-US" sz="2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4DAE7-015B-7819-91A9-83CD7334A626}"/>
              </a:ext>
            </a:extLst>
          </p:cNvPr>
          <p:cNvSpPr txBox="1"/>
          <p:nvPr/>
        </p:nvSpPr>
        <p:spPr>
          <a:xfrm>
            <a:off x="4857007" y="541101"/>
            <a:ext cx="7125195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WHY INVEST IN ADVERTISING &amp; PROMOTION? </a:t>
            </a:r>
          </a:p>
          <a:p>
            <a:endParaRPr lang="en-US" sz="2500" dirty="0"/>
          </a:p>
          <a:p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Imagine a Zero Budget.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Why go </a:t>
            </a:r>
            <a:r>
              <a:rPr lang="en-US" sz="2200" b="1" dirty="0"/>
              <a:t>High</a:t>
            </a:r>
            <a:r>
              <a:rPr lang="en-US" sz="2200" dirty="0"/>
              <a:t>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What type of products need more advertising?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Why types of customers buy that product?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Are those customers swayed by advertising?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Example: Checking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Why go </a:t>
            </a:r>
            <a:r>
              <a:rPr lang="en-US" sz="2200" b="1" dirty="0"/>
              <a:t>Low</a:t>
            </a:r>
            <a:r>
              <a:rPr lang="en-US" sz="2200" dirty="0"/>
              <a:t>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What type of products need more advertising?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Why types of customers buy that product?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Are those customers swayed by advertising?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Time Deposits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EC306-CF30-AC1C-EB71-29E1B9C35486}"/>
              </a:ext>
            </a:extLst>
          </p:cNvPr>
          <p:cNvCxnSpPr>
            <a:cxnSpLocks/>
          </p:cNvCxnSpPr>
          <p:nvPr/>
        </p:nvCxnSpPr>
        <p:spPr>
          <a:xfrm>
            <a:off x="5325069" y="1281844"/>
            <a:ext cx="586148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BA7-0263-580B-111A-0A5880930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8000" b="1" dirty="0"/>
              <a:t>OUR</a:t>
            </a:r>
            <a:br>
              <a:rPr lang="en-US" sz="8000" dirty="0"/>
            </a:br>
            <a:r>
              <a:rPr lang="en-US" sz="8000" dirty="0"/>
              <a:t>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CORPORATE BRAND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938887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BANK EXEC</a:t>
            </a:r>
            <a:endParaRPr lang="en-US" sz="2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206FB-5909-A834-FF9C-F58AABCA453B}"/>
              </a:ext>
            </a:extLst>
          </p:cNvPr>
          <p:cNvSpPr txBox="1"/>
          <p:nvPr/>
        </p:nvSpPr>
        <p:spPr>
          <a:xfrm>
            <a:off x="4857007" y="541101"/>
            <a:ext cx="71251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WHY INVEST IN BUSINESS DEVELOPEMENT? </a:t>
            </a:r>
          </a:p>
          <a:p>
            <a:endParaRPr lang="en-US" sz="2500" dirty="0"/>
          </a:p>
          <a:p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Imagine a Zero Budget.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Shut down new account sales by employees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No marketing personnel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Complete focus on existing customer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 great way to shrink a bank’s size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Why go </a:t>
            </a:r>
            <a:r>
              <a:rPr lang="en-US" sz="2200" b="1" dirty="0"/>
              <a:t>High</a:t>
            </a:r>
            <a:r>
              <a:rPr lang="en-US" sz="2200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Why go </a:t>
            </a:r>
            <a:r>
              <a:rPr lang="en-US" sz="2200" b="1" dirty="0"/>
              <a:t>Low</a:t>
            </a:r>
            <a:r>
              <a:rPr lang="en-US" sz="2200" dirty="0"/>
              <a:t>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D1A1CA-81E7-2811-C54F-7E8F93FACBF3}"/>
              </a:ext>
            </a:extLst>
          </p:cNvPr>
          <p:cNvCxnSpPr>
            <a:cxnSpLocks/>
          </p:cNvCxnSpPr>
          <p:nvPr/>
        </p:nvCxnSpPr>
        <p:spPr>
          <a:xfrm>
            <a:off x="5325069" y="1281844"/>
            <a:ext cx="586148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4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BANK EXEC</a:t>
            </a:r>
            <a:endParaRPr lang="en-US" sz="2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206FB-5909-A834-FF9C-F58AABCA453B}"/>
              </a:ext>
            </a:extLst>
          </p:cNvPr>
          <p:cNvSpPr txBox="1"/>
          <p:nvPr/>
        </p:nvSpPr>
        <p:spPr>
          <a:xfrm>
            <a:off x="5274999" y="3160655"/>
            <a:ext cx="59147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You Can Always Go Right Down the Middle. </a:t>
            </a:r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533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9" y="1565556"/>
            <a:ext cx="3112442" cy="3726888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BANK EXEC</a:t>
            </a:r>
            <a:endParaRPr lang="en-US" sz="2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206FB-5909-A834-FF9C-F58AABCA453B}"/>
              </a:ext>
            </a:extLst>
          </p:cNvPr>
          <p:cNvSpPr txBox="1"/>
          <p:nvPr/>
        </p:nvSpPr>
        <p:spPr>
          <a:xfrm>
            <a:off x="5274999" y="3160655"/>
            <a:ext cx="59147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Or Not.</a:t>
            </a:r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403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B32A92-AC59-08D0-A37F-077A3317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346255"/>
            <a:ext cx="5950927" cy="4394988"/>
          </a:xfrm>
        </p:spPr>
        <p:txBody>
          <a:bodyPr/>
          <a:lstStyle/>
          <a:p>
            <a:r>
              <a:rPr lang="en-US" sz="8000" b="1" dirty="0"/>
              <a:t>HOME STUDY</a:t>
            </a:r>
            <a:endParaRPr lang="en-US" sz="8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745B2-B889-2240-BA7B-7B432BBBB376}"/>
              </a:ext>
            </a:extLst>
          </p:cNvPr>
          <p:cNvCxnSpPr/>
          <p:nvPr/>
        </p:nvCxnSpPr>
        <p:spPr>
          <a:xfrm>
            <a:off x="7348677" y="4900227"/>
            <a:ext cx="3729037" cy="145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699265B-EBA6-3186-3614-FA10039EB47C}"/>
              </a:ext>
            </a:extLst>
          </p:cNvPr>
          <p:cNvSpPr/>
          <p:nvPr/>
        </p:nvSpPr>
        <p:spPr>
          <a:xfrm>
            <a:off x="11077714" y="1847850"/>
            <a:ext cx="866636" cy="3219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05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9513E-6D86-2536-BB7B-B704E4F15540}"/>
              </a:ext>
            </a:extLst>
          </p:cNvPr>
          <p:cNvSpPr txBox="1"/>
          <p:nvPr/>
        </p:nvSpPr>
        <p:spPr>
          <a:xfrm>
            <a:off x="3143250" y="2378839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are </a:t>
            </a:r>
            <a:r>
              <a:rPr lang="en-US" sz="6000" b="1" dirty="0"/>
              <a:t>YOUR</a:t>
            </a:r>
            <a:r>
              <a:rPr lang="en-US" sz="6000" dirty="0"/>
              <a:t> biggest challenges?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324785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65773-43A3-45F5-8412-B89BE8C813EB}"/>
              </a:ext>
            </a:extLst>
          </p:cNvPr>
          <p:cNvSpPr txBox="1"/>
          <p:nvPr/>
        </p:nvSpPr>
        <p:spPr>
          <a:xfrm>
            <a:off x="3689713" y="1997839"/>
            <a:ext cx="773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Be a Problem Solver.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20366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65773-43A3-45F5-8412-B89BE8C813EB}"/>
              </a:ext>
            </a:extLst>
          </p:cNvPr>
          <p:cNvSpPr txBox="1"/>
          <p:nvPr/>
        </p:nvSpPr>
        <p:spPr>
          <a:xfrm>
            <a:off x="3886200" y="933450"/>
            <a:ext cx="7734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ASK QUESTIONS</a:t>
            </a:r>
          </a:p>
          <a:p>
            <a:endParaRPr lang="en-US" sz="3000" dirty="0"/>
          </a:p>
          <a:p>
            <a:r>
              <a:rPr lang="en-US" sz="3000" dirty="0"/>
              <a:t>Ask Your Financial Institution</a:t>
            </a:r>
          </a:p>
          <a:p>
            <a:r>
              <a:rPr lang="en-US" sz="3000" dirty="0"/>
              <a:t>Ask Your Customers</a:t>
            </a:r>
          </a:p>
          <a:p>
            <a:r>
              <a:rPr lang="en-US" sz="3000" dirty="0"/>
              <a:t>Ask Your Co-Workers</a:t>
            </a:r>
          </a:p>
          <a:p>
            <a:r>
              <a:rPr lang="en-US" sz="3000" dirty="0"/>
              <a:t>Ask Your Supervisors</a:t>
            </a:r>
          </a:p>
          <a:p>
            <a:r>
              <a:rPr lang="en-US" sz="3000" dirty="0"/>
              <a:t>Ask Other Financial Institutions</a:t>
            </a:r>
          </a:p>
          <a:p>
            <a:r>
              <a:rPr lang="en-US" sz="3000" dirty="0"/>
              <a:t>Ask Me.</a:t>
            </a:r>
          </a:p>
        </p:txBody>
      </p:sp>
    </p:spTree>
    <p:extLst>
      <p:ext uri="{BB962C8B-B14F-4D97-AF65-F5344CB8AC3E}">
        <p14:creationId xmlns:p14="http://schemas.microsoft.com/office/powerpoint/2010/main" val="5889580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2A1A00"/>
                </a:solidFill>
              </a:rPr>
              <a:t>PURPOSE</a:t>
            </a:r>
            <a:endParaRPr lang="en-US" sz="1800" b="0" dirty="0">
              <a:solidFill>
                <a:srgbClr val="2A1A00"/>
              </a:solidFill>
            </a:endParaRPr>
          </a:p>
        </p:txBody>
      </p:sp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38" y="293170"/>
            <a:ext cx="9155723" cy="45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nature, sun&#10;&#10;Description automatically generated">
            <a:extLst>
              <a:ext uri="{FF2B5EF4-FFF2-40B4-BE49-F238E27FC236}">
                <a16:creationId xmlns:a16="http://schemas.microsoft.com/office/drawing/2014/main" id="{D3E58338-4F60-3CAC-FA9F-A5A3D98E7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8250" r="2946" b="-1"/>
          <a:stretch/>
        </p:blipFill>
        <p:spPr>
          <a:xfrm>
            <a:off x="20" y="-6691"/>
            <a:ext cx="12191980" cy="68646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7EA4EB-4F7C-4751-A4A2-563CD920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97E63-3449-474F-AF38-381E1348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0010EC45-8B8C-49A1-92F4-297215C9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333" y="5960828"/>
            <a:ext cx="8998798" cy="5302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Erin Black, PHD, APR</a:t>
            </a:r>
          </a:p>
          <a:p>
            <a:pPr>
              <a:lnSpc>
                <a:spcPct val="90000"/>
              </a:lnSpc>
            </a:pPr>
            <a:r>
              <a:rPr lang="en-US" sz="1400" b="0" dirty="0"/>
              <a:t>erinblack17@gmAIl.com</a:t>
            </a:r>
          </a:p>
          <a:p>
            <a:pPr>
              <a:lnSpc>
                <a:spcPct val="90000"/>
              </a:lnSpc>
            </a:pPr>
            <a:r>
              <a:rPr lang="en-US" sz="1400" b="0" dirty="0" err="1"/>
              <a:t>Linkedin</a:t>
            </a:r>
            <a:r>
              <a:rPr lang="en-US" sz="1400" b="0" dirty="0"/>
              <a:t>: https://</a:t>
            </a:r>
            <a:r>
              <a:rPr lang="en-US" sz="1400" b="0" dirty="0" err="1"/>
              <a:t>www.linkedin.com</a:t>
            </a:r>
            <a:r>
              <a:rPr lang="en-US" sz="1400" b="0" dirty="0"/>
              <a:t>/in/erin-black-phd-apr-85b80120/</a:t>
            </a:r>
          </a:p>
          <a:p>
            <a:pPr>
              <a:lnSpc>
                <a:spcPct val="90000"/>
              </a:lnSpc>
            </a:pPr>
            <a:endParaRPr lang="en-US" sz="11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1F0149-BBA6-4C57-CAA2-4F97F7B3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89059"/>
            <a:ext cx="10318418" cy="4394988"/>
          </a:xfrm>
        </p:spPr>
        <p:txBody>
          <a:bodyPr/>
          <a:lstStyle/>
          <a:p>
            <a:r>
              <a:rPr lang="en-US" sz="7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452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C96F9-4410-6D3A-4B53-05B3929E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4" y="5979196"/>
            <a:ext cx="10318416" cy="39648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https://</a:t>
            </a:r>
            <a:r>
              <a:rPr lang="en-US" sz="1200" dirty="0" err="1">
                <a:solidFill>
                  <a:srgbClr val="FFFFFF"/>
                </a:solidFill>
              </a:rPr>
              <a:t>youtu.be</a:t>
            </a:r>
            <a:r>
              <a:rPr lang="en-US" sz="1200" dirty="0">
                <a:solidFill>
                  <a:srgbClr val="FFFFFF"/>
                </a:solidFill>
              </a:rPr>
              <a:t>/sQLlPC_alT8</a:t>
            </a:r>
          </a:p>
        </p:txBody>
      </p:sp>
      <p:pic>
        <p:nvPicPr>
          <p:cNvPr id="6" name="Online Media 5" title="What is a brand?">
            <a:hlinkClick r:id="" action="ppaction://media"/>
            <a:extLst>
              <a:ext uri="{FF2B5EF4-FFF2-40B4-BE49-F238E27FC236}">
                <a16:creationId xmlns:a16="http://schemas.microsoft.com/office/drawing/2014/main" id="{C74A5708-D22D-45CF-D290-5423872D27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6340" y="643467"/>
            <a:ext cx="6979319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2728</TotalTime>
  <Words>1173</Words>
  <Application>Microsoft Macintosh PowerPoint</Application>
  <PresentationFormat>Widescreen</PresentationFormat>
  <Paragraphs>251</Paragraphs>
  <Slides>88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Calibri</vt:lpstr>
      <vt:lpstr>Gill Sans MT</vt:lpstr>
      <vt:lpstr>Impact</vt:lpstr>
      <vt:lpstr>Times New Roman</vt:lpstr>
      <vt:lpstr>Badge</vt:lpstr>
      <vt:lpstr>Purpose</vt:lpstr>
      <vt:lpstr>PowerPoint Presentation</vt:lpstr>
      <vt:lpstr>MY WHY</vt:lpstr>
      <vt:lpstr>PowerPoint Presentation</vt:lpstr>
      <vt:lpstr>THIS  WEEk</vt:lpstr>
      <vt:lpstr>Points We Won’t Discuss</vt:lpstr>
      <vt:lpstr>TODAY</vt:lpstr>
      <vt:lpstr>OUR Purpose</vt:lpstr>
      <vt:lpstr>PowerPoint Presentation</vt:lpstr>
      <vt:lpstr>PowerPoint Presentation</vt:lpstr>
      <vt:lpstr>HOW EFFECTIVE IS YOUR BRAND?</vt:lpstr>
      <vt:lpstr>PowerPoint Presentation</vt:lpstr>
      <vt:lpstr>BRAND BREAKDOWN</vt:lpstr>
      <vt:lpstr>CORPORATE BRAND</vt:lpstr>
      <vt:lpstr>How do you contribute to your corporate brand? </vt:lpstr>
      <vt:lpstr>YOUR  Purpose</vt:lpstr>
      <vt:lpstr>How would you describe your personal brand? </vt:lpstr>
      <vt:lpstr>PowerPoint Presentation</vt:lpstr>
      <vt:lpstr>WHAT’s ON YOUR DESK?</vt:lpstr>
      <vt:lpstr>WHAT ARE YOU POSTING ON FACEBOOK? </vt:lpstr>
      <vt:lpstr>ARE YOU PARTICIPATING ON LINKEDIN?</vt:lpstr>
      <vt:lpstr>AT WHAT LEVEL?</vt:lpstr>
      <vt:lpstr>How are you interacting with the world?</vt:lpstr>
      <vt:lpstr>How would you reshape your personal brand? </vt:lpstr>
      <vt:lpstr>PowerPoint Presentation</vt:lpstr>
      <vt:lpstr>PowerPoint Presentation</vt:lpstr>
      <vt:lpstr>Questions</vt:lpstr>
      <vt:lpstr>ON  Purpose</vt:lpstr>
      <vt:lpstr>TODAY</vt:lpstr>
      <vt:lpstr>Differentiating the Components of Marketing</vt:lpstr>
      <vt:lpstr>DEFINING MODERN DAY MARKETING</vt:lpstr>
      <vt:lpstr>THE CENTER of Modern Day Marketing</vt:lpstr>
      <vt:lpstr>ELEMENTS of Modern Day Marketing</vt:lpstr>
      <vt:lpstr>Types of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Questions We Ask</vt:lpstr>
      <vt:lpstr>ESSENTIAL ELEMENTS</vt:lpstr>
      <vt:lpstr>RPIE</vt:lpstr>
      <vt:lpstr>PowerPoint Presentation</vt:lpstr>
      <vt:lpstr>BUT THAT’S NOT ALL ….</vt:lpstr>
      <vt:lpstr>PowerPoint Presentation</vt:lpstr>
      <vt:lpstr>MAKE IT HAPPEN  Goals Publics Objectives Strategies Tactics   </vt:lpstr>
      <vt:lpstr>MAKE IT HAPPEN  Goals Publics Objectives Strategies Tactics   </vt:lpstr>
      <vt:lpstr>MAKE IT HAPPEN  Goals Publics Objectives Strategies Tactics   </vt:lpstr>
      <vt:lpstr>MAKE IT HAPPEN  Goals Publics Objectives Strategies Tactics   </vt:lpstr>
      <vt:lpstr>MAKE IT HAPPEN  Goals Publics Objectives Strategies Tactics   </vt:lpstr>
      <vt:lpstr>PowerPoint Presentation</vt:lpstr>
      <vt:lpstr>Questions</vt:lpstr>
      <vt:lpstr>WITH  Purpose</vt:lpstr>
      <vt:lpstr>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Evaluate</vt:lpstr>
      <vt:lpstr>PowerPoint Presentation</vt:lpstr>
      <vt:lpstr>With Your Personal Life In Mind….</vt:lpstr>
      <vt:lpstr>With Your Bank In Mind….</vt:lpstr>
      <vt:lpstr>THE IMPACT</vt:lpstr>
      <vt:lpstr>THE PLAN</vt:lpstr>
      <vt:lpstr>Elements of a Crisis Communication Plan</vt:lpstr>
      <vt:lpstr>PowerPoint Presentation</vt:lpstr>
      <vt:lpstr>PowerPoint Presentation</vt:lpstr>
      <vt:lpstr>PowerPoint Presentation</vt:lpstr>
      <vt:lpstr>PowerPoint Presentation</vt:lpstr>
      <vt:lpstr>Questions</vt:lpstr>
      <vt:lpstr>Purposeful</vt:lpstr>
      <vt:lpstr>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STUDY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</dc:title>
  <dc:creator>Black, Erin L (Strategic Communication)</dc:creator>
  <cp:lastModifiedBy>Black, Erin L (Strategic Communication)</cp:lastModifiedBy>
  <cp:revision>2</cp:revision>
  <dcterms:created xsi:type="dcterms:W3CDTF">2022-07-11T13:46:42Z</dcterms:created>
  <dcterms:modified xsi:type="dcterms:W3CDTF">2022-07-13T15:23:07Z</dcterms:modified>
</cp:coreProperties>
</file>