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6"/>
  </p:notesMasterIdLst>
  <p:sldIdLst>
    <p:sldId id="552" r:id="rId5"/>
    <p:sldId id="561" r:id="rId6"/>
    <p:sldId id="563" r:id="rId7"/>
    <p:sldId id="565" r:id="rId8"/>
    <p:sldId id="564" r:id="rId9"/>
    <p:sldId id="556" r:id="rId10"/>
    <p:sldId id="557" r:id="rId11"/>
    <p:sldId id="558" r:id="rId12"/>
    <p:sldId id="555" r:id="rId13"/>
    <p:sldId id="554" r:id="rId14"/>
    <p:sldId id="549" r:id="rId1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">
          <p15:clr>
            <a:srgbClr val="A4A3A4"/>
          </p15:clr>
        </p15:guide>
        <p15:guide id="2" orient="horz" pos="486">
          <p15:clr>
            <a:srgbClr val="A4A3A4"/>
          </p15:clr>
        </p15:guide>
        <p15:guide id="3" orient="horz" pos="1619">
          <p15:clr>
            <a:srgbClr val="A4A3A4"/>
          </p15:clr>
        </p15:guide>
        <p15:guide id="4" orient="horz" pos="756">
          <p15:clr>
            <a:srgbClr val="A4A3A4"/>
          </p15:clr>
        </p15:guide>
        <p15:guide id="5" orient="horz" pos="2159">
          <p15:clr>
            <a:srgbClr val="A4A3A4"/>
          </p15:clr>
        </p15:guide>
        <p15:guide id="6" orient="horz" pos="2900">
          <p15:clr>
            <a:srgbClr val="A4A3A4"/>
          </p15:clr>
        </p15:guide>
        <p15:guide id="7" pos="227">
          <p15:clr>
            <a:srgbClr val="A4A3A4"/>
          </p15:clr>
        </p15:guide>
        <p15:guide id="8" pos="2880">
          <p15:clr>
            <a:srgbClr val="A4A3A4"/>
          </p15:clr>
        </p15:guide>
        <p15:guide id="9" pos="5534">
          <p15:clr>
            <a:srgbClr val="A4A3A4"/>
          </p15:clr>
        </p15:guide>
        <p15:guide id="10" pos="3339">
          <p15:clr>
            <a:srgbClr val="A4A3A4"/>
          </p15:clr>
        </p15:guide>
        <p15:guide id="11" pos="3511">
          <p15:clr>
            <a:srgbClr val="A4A3A4"/>
          </p15:clr>
        </p15:guide>
        <p15:guide id="12" pos="5595">
          <p15:clr>
            <a:srgbClr val="A4A3A4"/>
          </p15:clr>
        </p15:guide>
        <p15:guide id="13" pos="4609">
          <p15:clr>
            <a:srgbClr val="A4A3A4"/>
          </p15:clr>
        </p15:guide>
        <p15:guide id="14" pos="1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83" userDrawn="1">
          <p15:clr>
            <a:srgbClr val="A4A3A4"/>
          </p15:clr>
        </p15:guide>
        <p15:guide id="2" pos="1665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ndi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62AD41"/>
    <a:srgbClr val="C00000"/>
    <a:srgbClr val="4E4F72"/>
    <a:srgbClr val="D9FAFF"/>
    <a:srgbClr val="CC0000"/>
    <a:srgbClr val="008080"/>
    <a:srgbClr val="009999"/>
    <a:srgbClr val="7F7F7F"/>
    <a:srgbClr val="242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112D7-3358-4FE8-AB80-58A28C4BF8AB}" v="1" dt="2023-07-29T13:59:23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47" d="100"/>
          <a:sy n="147" d="100"/>
        </p:scale>
        <p:origin x="546" y="126"/>
      </p:cViewPr>
      <p:guideLst>
        <p:guide orient="horz" pos="180"/>
        <p:guide orient="horz" pos="486"/>
        <p:guide orient="horz" pos="1619"/>
        <p:guide orient="horz" pos="756"/>
        <p:guide orient="horz" pos="2159"/>
        <p:guide orient="horz" pos="2900"/>
        <p:guide pos="227"/>
        <p:guide pos="2880"/>
        <p:guide pos="5534"/>
        <p:guide pos="3339"/>
        <p:guide pos="3511"/>
        <p:guide pos="5595"/>
        <p:guide pos="4609"/>
        <p:guide pos="1152"/>
      </p:guideLst>
    </p:cSldViewPr>
  </p:slideViewPr>
  <p:outlineViewPr>
    <p:cViewPr>
      <p:scale>
        <a:sx n="33" d="100"/>
        <a:sy n="33" d="100"/>
      </p:scale>
      <p:origin x="0" y="-160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78"/>
    </p:cViewPr>
  </p:sorterViewPr>
  <p:notesViewPr>
    <p:cSldViewPr snapToGrid="0">
      <p:cViewPr>
        <p:scale>
          <a:sx n="100" d="100"/>
          <a:sy n="100" d="100"/>
        </p:scale>
        <p:origin x="-1110" y="-72"/>
      </p:cViewPr>
      <p:guideLst>
        <p:guide orient="horz" pos="3883"/>
        <p:guide pos="1665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e Milligan" userId="235a771b-9e73-4875-afa1-2cfe9bacc45a" providerId="ADAL" clId="{722112D7-3358-4FE8-AB80-58A28C4BF8AB}"/>
    <pc:docChg chg="modNotesMaster">
      <pc:chgData name="Laurie Milligan" userId="235a771b-9e73-4875-afa1-2cfe9bacc45a" providerId="ADAL" clId="{722112D7-3358-4FE8-AB80-58A28C4BF8AB}" dt="2023-07-29T13:59:23.380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86C88AF4-7541-AF40-A6B7-1DFCB02B1917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2A2552B0-C013-0640-B23A-2D57AA8B1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5632A8-D931-4789-8E6E-A5C41415D18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CBFAE-14F3-F345-B159-BA9762EBE81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0D0E1-4206-EC4C-8D48-F3343965E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87511"/>
            <a:ext cx="1447800" cy="3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3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g quote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02EA5A-7D8A-7A46-9C9E-5010204B7387}"/>
              </a:ext>
            </a:extLst>
          </p:cNvPr>
          <p:cNvSpPr/>
          <p:nvPr userDrawn="1"/>
        </p:nvSpPr>
        <p:spPr>
          <a:xfrm>
            <a:off x="0" y="7999"/>
            <a:ext cx="9144000" cy="5135501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287" y="4747807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98" y="4747808"/>
            <a:ext cx="489625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87BD71D-69BE-4AC5-8E30-1F7333521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285750"/>
            <a:ext cx="5487988" cy="431799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strong 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3496073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g graphic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364" y="1200151"/>
            <a:ext cx="8424862" cy="33944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73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g quote or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AC0DB4-F998-7443-A0E2-E3D1F6CFA492}"/>
              </a:ext>
            </a:extLst>
          </p:cNvPr>
          <p:cNvSpPr/>
          <p:nvPr userDrawn="1"/>
        </p:nvSpPr>
        <p:spPr>
          <a:xfrm>
            <a:off x="0" y="7999"/>
            <a:ext cx="9144000" cy="5135501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285750"/>
            <a:ext cx="5487988" cy="431799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strong quote or statement</a:t>
            </a:r>
          </a:p>
        </p:txBody>
      </p:sp>
    </p:spTree>
    <p:extLst>
      <p:ext uri="{BB962C8B-B14F-4D97-AF65-F5344CB8AC3E}">
        <p14:creationId xmlns:p14="http://schemas.microsoft.com/office/powerpoint/2010/main" val="3496073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g photo and text slide - 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45284"/>
            <a:ext cx="4289898" cy="1065403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rgbClr val="2DB0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1" y="1691640"/>
            <a:ext cx="4213225" cy="2841324"/>
          </a:xfrm>
        </p:spPr>
        <p:txBody>
          <a:bodyPr>
            <a:noAutofit/>
          </a:bodyPr>
          <a:lstStyle>
            <a:lvl1pPr marL="177796" indent="-177796">
              <a:buFont typeface="Arial" panose="020B0604020202020204" pitchFamily="34" charset="0"/>
              <a:buChar char="•"/>
              <a:tabLst/>
              <a:defRPr sz="2000"/>
            </a:lvl1pPr>
            <a:lvl2pPr marL="690546" indent="-233357">
              <a:tabLst/>
              <a:defRPr sz="2000"/>
            </a:lvl2pPr>
            <a:lvl3pPr marL="1090586" indent="-176209">
              <a:tabLst/>
              <a:defRPr sz="2000"/>
            </a:lvl3pPr>
            <a:lvl4pPr marL="1603335" indent="-231770">
              <a:tabLst/>
              <a:defRPr sz="1800"/>
            </a:lvl4pPr>
            <a:lvl5pPr marL="2058937" indent="-230183"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287" y="4747808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2DB03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99" y="4747809"/>
            <a:ext cx="489625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2DB035"/>
                </a:solidFill>
              </a:defRPr>
            </a:lvl1pPr>
          </a:lstStyle>
          <a:p>
            <a:fld id="{B87BD71D-69BE-4AC5-8E30-1F7333521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9ED2D2-3D3E-8649-8DD5-6EAE18751B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3400" cy="51435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6D26EDC-52AD-674A-8722-75D1279712D7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486685" y="1873250"/>
            <a:ext cx="1370031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7BDAED1-58FD-664A-B212-F564D84D03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0926" y="3395664"/>
            <a:ext cx="2241550" cy="652462"/>
          </a:xfrm>
        </p:spPr>
        <p:txBody>
          <a:bodyPr/>
          <a:lstStyle>
            <a:lvl1pPr marL="0" indent="0" algn="ctr">
              <a:lnSpc>
                <a:spcPts val="3200"/>
              </a:lnSpc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500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screen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A4E4DD-5459-3A4E-B99A-A49D696C75F6}"/>
              </a:ext>
            </a:extLst>
          </p:cNvPr>
          <p:cNvSpPr/>
          <p:nvPr userDrawn="1"/>
        </p:nvSpPr>
        <p:spPr>
          <a:xfrm>
            <a:off x="4535905" y="1801368"/>
            <a:ext cx="4608095" cy="2615184"/>
          </a:xfrm>
          <a:prstGeom prst="rect">
            <a:avLst/>
          </a:prstGeom>
          <a:solidFill>
            <a:srgbClr val="2DB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5553" y="548640"/>
            <a:ext cx="3102210" cy="537210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rgbClr val="2DB035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25553" y="1280161"/>
            <a:ext cx="3102210" cy="385354"/>
          </a:xfrm>
        </p:spPr>
        <p:txBody>
          <a:bodyPr>
            <a:normAutofit/>
          </a:bodyPr>
          <a:lstStyle>
            <a:lvl1pPr marL="119060" indent="-119060">
              <a:buFont typeface="Arial" panose="020B0604020202020204" pitchFamily="34" charset="0"/>
              <a:buChar char="•"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287" y="4747808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2DB03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99" y="4747809"/>
            <a:ext cx="489625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2DB035"/>
                </a:solidFill>
              </a:defRPr>
            </a:lvl1pPr>
          </a:lstStyle>
          <a:p>
            <a:fld id="{B87BD71D-69BE-4AC5-8E30-1F73335219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BA6A0D-9BAD-4E41-B9A3-E414DA72A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/>
          <a:stretch/>
        </p:blipFill>
        <p:spPr>
          <a:xfrm>
            <a:off x="0" y="271902"/>
            <a:ext cx="6228611" cy="469364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702B56-CDBB-4745-8950-7412E218B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6137" y="1801368"/>
            <a:ext cx="3101626" cy="2615184"/>
          </a:xfrm>
        </p:spPr>
        <p:txBody>
          <a:bodyPr anchor="ctr"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22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PAG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C0D0E1-4206-EC4C-8D48-F3343965E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787511"/>
            <a:ext cx="1447800" cy="3559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2B64A59-F226-D848-A089-89F9E004C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912" y="118427"/>
            <a:ext cx="8619626" cy="864064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6D7139B-81F1-1343-A354-97812147C97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2912" y="1200151"/>
            <a:ext cx="8619626" cy="3394472"/>
          </a:xfrm>
        </p:spPr>
        <p:txBody>
          <a:bodyPr/>
          <a:lstStyle/>
          <a:p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8984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Pag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3609C-0D2E-B445-9240-9B7D723EFD9C}"/>
              </a:ext>
            </a:extLst>
          </p:cNvPr>
          <p:cNvSpPr/>
          <p:nvPr userDrawn="1"/>
        </p:nvSpPr>
        <p:spPr>
          <a:xfrm>
            <a:off x="0" y="7999"/>
            <a:ext cx="9144000" cy="5135501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77D4D-FCDB-5E47-8FEF-65406CE20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6" y="2469035"/>
            <a:ext cx="4708176" cy="28090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D8097E-5851-594E-B052-92A8DD3EC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912" y="118427"/>
            <a:ext cx="8891088" cy="8640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56375-D58E-A746-B871-3E28F1129B45}"/>
              </a:ext>
            </a:extLst>
          </p:cNvPr>
          <p:cNvSpPr txBox="1">
            <a:spLocks/>
          </p:cNvSpPr>
          <p:nvPr userDrawn="1"/>
        </p:nvSpPr>
        <p:spPr>
          <a:xfrm>
            <a:off x="252912" y="1200151"/>
            <a:ext cx="7580287" cy="2993998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0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62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63287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7BBDE-9A31-594F-962E-1FA48E72830A}"/>
              </a:ext>
            </a:extLst>
          </p:cNvPr>
          <p:cNvSpPr/>
          <p:nvPr userDrawn="1"/>
        </p:nvSpPr>
        <p:spPr>
          <a:xfrm>
            <a:off x="0" y="7999"/>
            <a:ext cx="9144000" cy="5135501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5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3942"/>
            <a:ext cx="3429000" cy="132023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8599" y="134958"/>
            <a:ext cx="6434847" cy="2133600"/>
          </a:xfrm>
        </p:spPr>
        <p:txBody>
          <a:bodyPr anchor="t">
            <a:noAutofit/>
          </a:bodyPr>
          <a:lstStyle>
            <a:lvl1pPr algn="l">
              <a:lnSpc>
                <a:spcPts val="6000"/>
              </a:lnSpc>
              <a:defRPr sz="60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6160" y="2571734"/>
            <a:ext cx="6400800" cy="482751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date and/or subtitle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856" y="32327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66" y="4780643"/>
            <a:ext cx="1475734" cy="3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6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639" y="1200151"/>
            <a:ext cx="5018973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73713" y="1200151"/>
            <a:ext cx="3288185" cy="3394472"/>
          </a:xfrm>
        </p:spPr>
        <p:txBody>
          <a:bodyPr>
            <a:normAutofit/>
          </a:bodyPr>
          <a:lstStyle>
            <a:lvl1pPr marL="0" indent="0">
              <a:buNone/>
              <a:defRPr sz="11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appropriate icon below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219846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2" y="118427"/>
            <a:ext cx="8619626" cy="864064"/>
          </a:xfrm>
        </p:spPr>
        <p:txBody>
          <a:bodyPr anchor="t">
            <a:noAutofit/>
          </a:bodyPr>
          <a:lstStyle>
            <a:lvl1pPr algn="l">
              <a:defRPr sz="3200" baseline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2" y="1200151"/>
            <a:ext cx="8619626" cy="3394472"/>
          </a:xfrm>
        </p:spPr>
        <p:txBody>
          <a:bodyPr>
            <a:noAutofit/>
          </a:bodyPr>
          <a:lstStyle>
            <a:lvl1pPr marL="174625" indent="-174625">
              <a:spcBef>
                <a:spcPts val="0"/>
              </a:spcBef>
              <a:buClr>
                <a:schemeClr val="tx2"/>
              </a:buClr>
              <a:defRPr sz="2000" baseline="0"/>
            </a:lvl1pPr>
            <a:lvl2pPr marL="631825" indent="-174625">
              <a:spcBef>
                <a:spcPts val="0"/>
              </a:spcBef>
              <a:buClr>
                <a:schemeClr val="tx2"/>
              </a:buClr>
              <a:defRPr sz="2000"/>
            </a:lvl2pPr>
            <a:lvl3pPr marL="1089025" indent="-174625">
              <a:spcBef>
                <a:spcPts val="0"/>
              </a:spcBef>
              <a:buClr>
                <a:schemeClr val="tx2"/>
              </a:buClr>
              <a:defRPr sz="2000"/>
            </a:lvl3pPr>
            <a:lvl4pPr marL="1546225" indent="-174625">
              <a:spcBef>
                <a:spcPts val="0"/>
              </a:spcBef>
              <a:buClr>
                <a:schemeClr val="tx2"/>
              </a:buClr>
              <a:defRPr sz="2000"/>
            </a:lvl4pPr>
            <a:lvl5pPr marL="2003425" indent="-174625">
              <a:spcBef>
                <a:spcPts val="0"/>
              </a:spcBef>
              <a:buClr>
                <a:schemeClr val="tx2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68" y="4889962"/>
            <a:ext cx="1031131" cy="253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66" y="4780643"/>
            <a:ext cx="1475734" cy="3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1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g graphic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364" y="1200151"/>
            <a:ext cx="8424862" cy="33944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68" y="4889962"/>
            <a:ext cx="1031131" cy="253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68" y="4889962"/>
            <a:ext cx="1031131" cy="25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3265"/>
            <a:ext cx="3429000" cy="1320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34958"/>
            <a:ext cx="6434847" cy="21336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6000" baseline="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8845" y="2571734"/>
            <a:ext cx="6400800" cy="482751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date and/or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856" y="32327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66" y="4780643"/>
            <a:ext cx="1475734" cy="3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1" y="118427"/>
            <a:ext cx="8608987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19" y="1200151"/>
            <a:ext cx="8618707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266" y="4780643"/>
            <a:ext cx="1475734" cy="36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2" r:id="rId3"/>
    <p:sldLayoutId id="2147483677" r:id="rId4"/>
    <p:sldLayoutId id="2147483669" r:id="rId5"/>
    <p:sldLayoutId id="2147483670" r:id="rId6"/>
    <p:sldLayoutId id="2147483668" r:id="rId7"/>
    <p:sldLayoutId id="2147483671" r:id="rId8"/>
    <p:sldLayoutId id="2147483667" r:id="rId9"/>
    <p:sldLayoutId id="2147483673" r:id="rId10"/>
    <p:sldLayoutId id="2147483663" r:id="rId11"/>
    <p:sldLayoutId id="2147483662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deltadentalva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2" y="982491"/>
            <a:ext cx="8619626" cy="339447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Healthentic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Report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Importance of Preventive Care</a:t>
            </a:r>
          </a:p>
          <a:p>
            <a:pPr>
              <a:lnSpc>
                <a:spcPct val="110000"/>
              </a:lnSpc>
              <a:spcAft>
                <a:spcPts val="0"/>
              </a:spcAft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Reminders: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Right Start 4 Kids®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Healthy Smile, Healthy You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®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Virtual dental visits available through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TeleDentristry.com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Discounts on hearing aids available through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Amplifon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6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328" y="176847"/>
            <a:ext cx="4289898" cy="1065403"/>
          </a:xfrm>
        </p:spPr>
        <p:txBody>
          <a:bodyPr/>
          <a:lstStyle/>
          <a:p>
            <a:r>
              <a:rPr lang="en-US" dirty="0"/>
              <a:t>How to Access Your Hearing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1" y="1375287"/>
            <a:ext cx="4213225" cy="28413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 Call </a:t>
            </a:r>
            <a:r>
              <a:rPr lang="en-US" sz="1600" dirty="0" err="1"/>
              <a:t>Amplifon</a:t>
            </a:r>
            <a:r>
              <a:rPr lang="en-US" sz="1600" dirty="0"/>
              <a:t> at </a:t>
            </a:r>
            <a:r>
              <a:rPr lang="en-US" sz="1600" dirty="0">
                <a:solidFill>
                  <a:srgbClr val="43B02A"/>
                </a:solidFill>
              </a:rPr>
              <a:t>877.593.0051</a:t>
            </a:r>
            <a:r>
              <a:rPr lang="en-US" sz="16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err="1"/>
              <a:t>Amplifon</a:t>
            </a:r>
            <a:r>
              <a:rPr lang="en-US" sz="1600" dirty="0"/>
              <a:t> will explain the program details and help you take a virtual hearing assessment to confirm the presence of hearing loss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 If loss is detected, </a:t>
            </a:r>
            <a:r>
              <a:rPr lang="en-US" sz="1600" dirty="0" err="1"/>
              <a:t>Amplifon</a:t>
            </a:r>
            <a:r>
              <a:rPr lang="en-US" sz="1600" dirty="0"/>
              <a:t> will help you schedule an appointment with a provider near you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 err="1"/>
              <a:t>Amplifon</a:t>
            </a:r>
            <a:r>
              <a:rPr lang="en-US" sz="1600" dirty="0"/>
              <a:t> will send information to you and the provider, ensuring your program is activated </a:t>
            </a:r>
          </a:p>
          <a:p>
            <a:pPr marL="0" indent="0" algn="ctr">
              <a:buNone/>
            </a:pPr>
            <a:endParaRPr lang="en-US" sz="400" dirty="0"/>
          </a:p>
          <a:p>
            <a:pPr marL="0" indent="0" algn="ctr">
              <a:buNone/>
            </a:pPr>
            <a:r>
              <a:rPr lang="en-US" sz="1600" dirty="0"/>
              <a:t>For more information, call </a:t>
            </a:r>
            <a:r>
              <a:rPr lang="en-US" sz="1600" i="1" dirty="0">
                <a:solidFill>
                  <a:srgbClr val="43B02A"/>
                </a:solidFill>
              </a:rPr>
              <a:t>877.593.0051</a:t>
            </a:r>
            <a:r>
              <a:rPr lang="en-US" sz="1600" dirty="0"/>
              <a:t> or visit </a:t>
            </a:r>
            <a:r>
              <a:rPr lang="en-US" sz="1600" i="1" dirty="0">
                <a:solidFill>
                  <a:srgbClr val="43B02A"/>
                </a:solidFill>
              </a:rPr>
              <a:t>www.amplifonusa.com/lp/deltadentalva</a:t>
            </a:r>
            <a:endParaRPr lang="en-US" sz="1600" dirty="0">
              <a:solidFill>
                <a:srgbClr val="43B02A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01" y="112661"/>
            <a:ext cx="3832569" cy="4919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812" y="4942418"/>
            <a:ext cx="940543" cy="20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7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Pre-Determi</a:t>
            </a:r>
            <a:r>
              <a:rPr lang="en-US" dirty="0">
                <a:solidFill>
                  <a:srgbClr val="43B02A"/>
                </a:solidFill>
              </a:rPr>
              <a:t>nation </a:t>
            </a:r>
            <a:r>
              <a:rPr lang="en-US" dirty="0"/>
              <a:t>of Benefits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Recommended – but not required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For services of $250+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Process: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Dentist submits to Delta Dental to include proposed treatment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Delta Dental processes like a claim form (turnaround time 5-7 business days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Statement mailed to dentist and subscriber – indicating reimbursement amount</a:t>
            </a:r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b="1" i="1" dirty="0">
                <a:solidFill>
                  <a:srgbClr val="43B02A"/>
                </a:solidFill>
              </a:rPr>
              <a:t>Allows members to make an informed decision prior to having services rendered!</a:t>
            </a:r>
          </a:p>
        </p:txBody>
      </p:sp>
    </p:spTree>
    <p:extLst>
      <p:ext uri="{BB962C8B-B14F-4D97-AF65-F5344CB8AC3E}">
        <p14:creationId xmlns:p14="http://schemas.microsoft.com/office/powerpoint/2010/main" val="196366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A6EBD7-8987-C241-916A-61978BC15247}"/>
              </a:ext>
            </a:extLst>
          </p:cNvPr>
          <p:cNvSpPr/>
          <p:nvPr/>
        </p:nvSpPr>
        <p:spPr>
          <a:xfrm>
            <a:off x="4546236" y="1794390"/>
            <a:ext cx="4608095" cy="2611824"/>
          </a:xfrm>
          <a:prstGeom prst="rect">
            <a:avLst/>
          </a:prstGeom>
          <a:solidFill>
            <a:srgbClr val="2DB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1162A8-CB74-D448-A667-0CE21380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496174"/>
            <a:ext cx="3102210" cy="537210"/>
          </a:xfrm>
        </p:spPr>
        <p:txBody>
          <a:bodyPr/>
          <a:lstStyle/>
          <a:p>
            <a:r>
              <a:rPr lang="en-US" sz="3300" dirty="0"/>
              <a:t>Healthentic </a:t>
            </a:r>
            <a:br>
              <a:rPr lang="en-US" sz="3300" dirty="0"/>
            </a:br>
            <a:r>
              <a:rPr lang="en-US" sz="2700" dirty="0"/>
              <a:t>Dental Action Report</a:t>
            </a:r>
            <a:endParaRPr lang="en-US" dirty="0">
              <a:latin typeface="+mn-lt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D1F8C1-7A71-8042-AD2E-A1041A094C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6450" y="1794390"/>
            <a:ext cx="3101626" cy="2615184"/>
          </a:xfrm>
        </p:spPr>
        <p:txBody>
          <a:bodyPr/>
          <a:lstStyle/>
          <a:p>
            <a:r>
              <a:rPr lang="en-US" dirty="0"/>
              <a:t>Benchmarks against peers of same industry and size both nationally </a:t>
            </a:r>
            <a:br>
              <a:rPr lang="en-US" dirty="0"/>
            </a:br>
            <a:r>
              <a:rPr lang="en-US" dirty="0"/>
              <a:t>and locally</a:t>
            </a:r>
          </a:p>
          <a:p>
            <a:r>
              <a:rPr lang="en-US" dirty="0"/>
              <a:t>Tied utilization to health categories</a:t>
            </a:r>
          </a:p>
          <a:p>
            <a:r>
              <a:rPr lang="en-US" dirty="0"/>
              <a:t>See historical trends and measure results</a:t>
            </a:r>
          </a:p>
          <a:p>
            <a:r>
              <a:rPr lang="en-US" dirty="0"/>
              <a:t>Provides opportunity to respond </a:t>
            </a:r>
            <a:br>
              <a:rPr lang="en-US" dirty="0"/>
            </a:br>
            <a:r>
              <a:rPr lang="en-US" dirty="0"/>
              <a:t>to behavior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D5C90E-F078-134A-8655-8ACCCCCB7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/>
          <a:stretch/>
        </p:blipFill>
        <p:spPr>
          <a:xfrm>
            <a:off x="0" y="280610"/>
            <a:ext cx="6228611" cy="4693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A8498-0035-D944-8FD6-1E15C8C821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6" t="2522" r="1381" b="11302"/>
          <a:stretch/>
        </p:blipFill>
        <p:spPr>
          <a:xfrm>
            <a:off x="-1" y="496174"/>
            <a:ext cx="5509648" cy="3723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698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39" y="118427"/>
            <a:ext cx="8599259" cy="543725"/>
          </a:xfrm>
        </p:spPr>
        <p:txBody>
          <a:bodyPr/>
          <a:lstStyle/>
          <a:p>
            <a:r>
              <a:rPr lang="en-US" sz="2800" dirty="0"/>
              <a:t>Categories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2639" y="662152"/>
            <a:ext cx="5007790" cy="4350252"/>
          </a:xfrm>
          <a:prstGeom prst="rect">
            <a:avLst/>
          </a:prstGeom>
        </p:spPr>
      </p:pic>
      <p:sp>
        <p:nvSpPr>
          <p:cNvPr id="9" name="Content Placeholder 8"/>
          <p:cNvSpPr txBox="1">
            <a:spLocks noGrp="1"/>
          </p:cNvSpPr>
          <p:nvPr>
            <p:ph sz="half" idx="1"/>
          </p:nvPr>
        </p:nvSpPr>
        <p:spPr>
          <a:xfrm>
            <a:off x="5302948" y="956339"/>
            <a:ext cx="334486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914378">
              <a:buClr>
                <a:srgbClr val="49A94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38% of members are considered “Healthy”</a:t>
            </a:r>
          </a:p>
          <a:p>
            <a:pPr marL="557213" lvl="1" indent="-214313" defTabSz="914378">
              <a:buClr>
                <a:srgbClr val="49A942"/>
              </a:buClr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Calibri"/>
              </a:rPr>
              <a:t>DDVA Book of Business: 33%</a:t>
            </a:r>
          </a:p>
          <a:p>
            <a:pPr marL="214313" indent="-214313" defTabSz="914378">
              <a:buClr>
                <a:srgbClr val="49A94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39% of members didn’t see at dentist in the last plan year compared to 28% in 2021</a:t>
            </a:r>
          </a:p>
          <a:p>
            <a:pPr marL="557213" lvl="1" indent="-214313" defTabSz="914378">
              <a:buClr>
                <a:srgbClr val="49A94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17% of members have not seen a dentist in two years</a:t>
            </a:r>
          </a:p>
          <a:p>
            <a:pPr marL="557213" lvl="1" indent="-214313" defTabSz="914378">
              <a:buClr>
                <a:srgbClr val="49A942"/>
              </a:buClr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Calibri"/>
              </a:rPr>
              <a:t>DDVA Book of Business: 43% and 23%</a:t>
            </a:r>
          </a:p>
          <a:p>
            <a:pPr marL="214313" indent="-214313" defTabSz="914378">
              <a:buClr>
                <a:srgbClr val="49A94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Arial"/>
              </a:rPr>
              <a:t>The majority of No Visit members are age 20 and older</a:t>
            </a:r>
          </a:p>
          <a:p>
            <a:pPr marL="557213" lvl="1" indent="-214313" defTabSz="914378">
              <a:buClr>
                <a:srgbClr val="49A94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Arial"/>
              </a:rPr>
              <a:t>20 to 49 is typically the highest concentration</a:t>
            </a:r>
          </a:p>
          <a:p>
            <a:pPr marL="214313" indent="-214313" defTabSz="914378">
              <a:buClr>
                <a:srgbClr val="49A942"/>
              </a:buClr>
              <a:buFont typeface="Wingdings" panose="05000000000000000000" pitchFamily="2" charset="2"/>
              <a:buChar char="Ø"/>
            </a:pPr>
            <a:endParaRPr lang="en-US" sz="1100" dirty="0">
              <a:solidFill>
                <a:srgbClr val="000000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100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No Visits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845" y="835969"/>
            <a:ext cx="4046213" cy="156193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531" y="1399028"/>
            <a:ext cx="2849008" cy="259472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73" y="2640447"/>
            <a:ext cx="5641942" cy="230242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477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Health &amp; Overall Health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568381" y="1437816"/>
            <a:ext cx="3351912" cy="2936090"/>
          </a:xfrm>
        </p:spPr>
        <p:txBody>
          <a:bodyPr/>
          <a:lstStyle/>
          <a:p>
            <a:r>
              <a:rPr lang="en-US" dirty="0"/>
              <a:t>120+ diseases may be first detected by dental exam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Early detection can make treatment easier, less costly, and possibly lifesaving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754" y="785269"/>
            <a:ext cx="5225653" cy="3982223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234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First</a:t>
            </a:r>
            <a:r>
              <a:rPr lang="en-US" baseline="30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2" y="690466"/>
            <a:ext cx="8619626" cy="44530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 Diagnostic and Preventive services such as cleanings, exams, and x-rays do not count towards the annual maximum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</a:rPr>
              <a:t> This means, even if you use your full annual maximum during the year for other services, your preventive services will still be covered at 100%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</a:rPr>
              <a:t> Included in Comprehensive, Indemnity, and Basic plans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en-US" sz="800" dirty="0">
              <a:solidFill>
                <a:prstClr val="black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800" dirty="0">
                <a:solidFill>
                  <a:prstClr val="black"/>
                </a:solidFill>
              </a:rPr>
              <a:t>*The example shown is for illustrative purposes only.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985589" y="2088212"/>
            <a:ext cx="4876800" cy="2646179"/>
          </a:xfrm>
          <a:prstGeom prst="flowChartAlternateProcess">
            <a:avLst/>
          </a:prstGeom>
          <a:solidFill>
            <a:srgbClr val="49A942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1100" dirty="0">
              <a:solidFill>
                <a:prstClr val="black"/>
              </a:solidFill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WITHOUT PREVENTION FIRST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Diagnostic and Preventive treatment</a:t>
            </a:r>
          </a:p>
          <a:p>
            <a:pPr algn="ctr"/>
            <a:r>
              <a:rPr lang="en-US" sz="1100" i="1" dirty="0">
                <a:solidFill>
                  <a:schemeClr val="bg1"/>
                </a:solidFill>
              </a:rPr>
              <a:t>(twice annually)</a:t>
            </a:r>
          </a:p>
          <a:p>
            <a:pPr algn="ctr"/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Delta Dental 		Member		   Max</a:t>
            </a:r>
          </a:p>
          <a:p>
            <a:r>
              <a:rPr lang="en-US" sz="1100" dirty="0">
                <a:solidFill>
                  <a:schemeClr val="bg1"/>
                </a:solidFill>
              </a:rPr>
              <a:t>   Pays		  Pays		Remaining</a:t>
            </a:r>
          </a:p>
          <a:p>
            <a:r>
              <a:rPr lang="en-US" sz="1100" dirty="0">
                <a:solidFill>
                  <a:schemeClr val="bg1"/>
                </a:solidFill>
              </a:rPr>
              <a:t>   $190		   $0		 </a:t>
            </a:r>
            <a:r>
              <a:rPr lang="en-US" sz="1100" b="1" dirty="0">
                <a:solidFill>
                  <a:schemeClr val="bg1"/>
                </a:solidFill>
              </a:rPr>
              <a:t>$1,310</a:t>
            </a:r>
          </a:p>
          <a:p>
            <a:r>
              <a:rPr lang="en-US" sz="1100" dirty="0">
                <a:solidFill>
                  <a:schemeClr val="bg1"/>
                </a:solidFill>
              </a:rPr>
              <a:t>_______________________________________________________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WITH PREVENTION FIRST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Diagnostic and Preventive treatment</a:t>
            </a:r>
          </a:p>
          <a:p>
            <a:pPr algn="ctr"/>
            <a:r>
              <a:rPr lang="en-US" sz="1100" i="1" dirty="0">
                <a:solidFill>
                  <a:schemeClr val="bg1"/>
                </a:solidFill>
              </a:rPr>
              <a:t>(twice annually)</a:t>
            </a:r>
          </a:p>
          <a:p>
            <a:pPr algn="ctr"/>
            <a:endParaRPr lang="en-US" sz="1100" i="1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Delta Dental		Member		   Max</a:t>
            </a:r>
          </a:p>
          <a:p>
            <a:r>
              <a:rPr lang="en-US" sz="1100" dirty="0">
                <a:solidFill>
                  <a:schemeClr val="bg1"/>
                </a:solidFill>
              </a:rPr>
              <a:t>   Pays		  Pays		Remaining</a:t>
            </a:r>
          </a:p>
          <a:p>
            <a:r>
              <a:rPr lang="en-US" sz="1100" dirty="0">
                <a:solidFill>
                  <a:schemeClr val="bg1"/>
                </a:solidFill>
              </a:rPr>
              <a:t>   $190		   $0		 </a:t>
            </a:r>
            <a:r>
              <a:rPr lang="en-US" sz="1100" b="1" dirty="0">
                <a:solidFill>
                  <a:schemeClr val="bg1"/>
                </a:solidFill>
              </a:rPr>
              <a:t>$1,500</a:t>
            </a:r>
          </a:p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94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C6F6-2E8F-2941-922B-745D8B196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29974"/>
            <a:ext cx="4289898" cy="630374"/>
          </a:xfrm>
        </p:spPr>
        <p:txBody>
          <a:bodyPr/>
          <a:lstStyle/>
          <a:p>
            <a:r>
              <a:rPr lang="en-US" dirty="0"/>
              <a:t>Right Start 4 Kids®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B517-A2BD-0E46-A61A-226907434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860348"/>
            <a:ext cx="4213225" cy="38816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1800" dirty="0"/>
              <a:t>Removes cost barriers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Preventive and Diagnostic services are already covered at 100% with no deductible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RS4K provides </a:t>
            </a:r>
            <a:r>
              <a:rPr lang="en-US" sz="1800" b="1" dirty="0"/>
              <a:t>100%</a:t>
            </a:r>
            <a:r>
              <a:rPr lang="en-US" sz="1800" dirty="0"/>
              <a:t> coverage with no deductible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Basic</a:t>
            </a:r>
            <a:r>
              <a:rPr lang="en-US" sz="1800" dirty="0"/>
              <a:t>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Major</a:t>
            </a:r>
            <a:r>
              <a:rPr lang="en-US" sz="1800" dirty="0"/>
              <a:t>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Available to children up to age 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 Must see an in-network provider</a:t>
            </a:r>
          </a:p>
          <a:p>
            <a:pPr marL="0" indent="0" algn="ctr">
              <a:buNone/>
            </a:pPr>
            <a:endParaRPr lang="en-US" sz="200" dirty="0"/>
          </a:p>
          <a:p>
            <a:pPr marL="0" indent="0" algn="ctr">
              <a:buNone/>
            </a:pPr>
            <a:r>
              <a:rPr lang="en-US" sz="900" dirty="0"/>
              <a:t>*Applicable plan limitations, exclusions, and annual maximums still apply</a:t>
            </a:r>
          </a:p>
          <a:p>
            <a:pPr marL="0" indent="0" algn="ctr">
              <a:buNone/>
            </a:pPr>
            <a:r>
              <a:rPr lang="en-US" sz="900" dirty="0"/>
              <a:t>*Orthodontic services are not eligible for the 100% coverage level</a:t>
            </a:r>
          </a:p>
          <a:p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BB8A582-8360-C246-971E-9F7BFFBC45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9066" cy="5143500"/>
          </a:xfr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E6DA786-01A1-2E4D-B5F8-5F3CF0746F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146" y="3395663"/>
            <a:ext cx="3219610" cy="652462"/>
          </a:xfrm>
        </p:spPr>
        <p:txBody>
          <a:bodyPr/>
          <a:lstStyle/>
          <a:p>
            <a:r>
              <a:rPr lang="en-US" dirty="0"/>
              <a:t>Included </a:t>
            </a:r>
          </a:p>
          <a:p>
            <a:r>
              <a:rPr lang="en-US" dirty="0"/>
              <a:t>Benefit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136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7734-3F3F-BA49-8A87-5BDF7D7C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34158"/>
            <a:ext cx="4289898" cy="659741"/>
          </a:xfrm>
        </p:spPr>
        <p:txBody>
          <a:bodyPr/>
          <a:lstStyle/>
          <a:p>
            <a:r>
              <a:rPr lang="en-US" sz="2700" i="1" dirty="0"/>
              <a:t>Healthy Smile, Healthy You</a:t>
            </a:r>
            <a:r>
              <a:rPr lang="en-US" sz="2700" dirty="0"/>
              <a:t>®</a:t>
            </a:r>
            <a:r>
              <a:rPr lang="en-US" sz="2700" i="1" dirty="0"/>
              <a:t> </a:t>
            </a:r>
            <a:endParaRPr lang="en-US" sz="2700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58466-8A00-0B4F-AE73-6FC68DCF2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336" y="675217"/>
            <a:ext cx="4213225" cy="2841324"/>
          </a:xfrm>
        </p:spPr>
        <p:txBody>
          <a:bodyPr/>
          <a:lstStyle/>
          <a:p>
            <a:pPr marL="0" indent="0">
              <a:buNone/>
            </a:pPr>
            <a:r>
              <a:rPr lang="en-US" sz="1600" i="1" dirty="0"/>
              <a:t>Healthy Smile, Healthy You</a:t>
            </a:r>
            <a:r>
              <a:rPr lang="en-US" sz="1600" dirty="0"/>
              <a:t>® provides additional dental benefits beyond your plan limit, per benefit period </a:t>
            </a:r>
            <a:r>
              <a:rPr lang="en-US" sz="1600" dirty="0">
                <a:cs typeface="Arial" pitchFamily="34" charset="0"/>
              </a:rPr>
              <a:t>for the following health conditions that are connected to oral health:</a:t>
            </a:r>
          </a:p>
          <a:p>
            <a:pPr marL="800100" lvl="1" indent="-342900">
              <a:buClr>
                <a:srgbClr val="67BB49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cs typeface="Arial" pitchFamily="34" charset="0"/>
              </a:rPr>
              <a:t>Pregnancy</a:t>
            </a:r>
            <a:endParaRPr lang="en-US" sz="1600" dirty="0"/>
          </a:p>
          <a:p>
            <a:pPr marL="800100" lvl="1" indent="-342900">
              <a:buClr>
                <a:srgbClr val="67BB49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cs typeface="Arial" pitchFamily="34" charset="0"/>
              </a:rPr>
              <a:t>Diabetes</a:t>
            </a:r>
            <a:endParaRPr lang="en-US" sz="1600" dirty="0">
              <a:sym typeface="Wingdings 2" pitchFamily="18" charset="2"/>
            </a:endParaRPr>
          </a:p>
          <a:p>
            <a:pPr marL="800100" lvl="1" indent="-342900">
              <a:buClr>
                <a:srgbClr val="67BB49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cs typeface="Arial" pitchFamily="34" charset="0"/>
              </a:rPr>
              <a:t>High risk cardiac conditions</a:t>
            </a:r>
          </a:p>
          <a:p>
            <a:pPr marL="800100" lvl="1" indent="-342900">
              <a:buClr>
                <a:srgbClr val="67BB49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cs typeface="Arial" pitchFamily="34" charset="0"/>
              </a:rPr>
              <a:t>Cancer treatment </a:t>
            </a:r>
          </a:p>
          <a:p>
            <a:pPr marL="800100" lvl="1" indent="-342900">
              <a:buClr>
                <a:srgbClr val="67BB49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cs typeface="Arial" pitchFamily="34" charset="0"/>
              </a:rPr>
              <a:t>Weakened immune systems</a:t>
            </a:r>
          </a:p>
          <a:p>
            <a:pPr marL="800100" lvl="1" indent="-342900">
              <a:buClr>
                <a:srgbClr val="67BB49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cs typeface="Arial" pitchFamily="34" charset="0"/>
              </a:rPr>
              <a:t>Kidney failure or dialysis</a:t>
            </a:r>
          </a:p>
          <a:p>
            <a:pPr marL="0" indent="0" algn="ctr">
              <a:buClr>
                <a:srgbClr val="67BB49"/>
              </a:buClr>
              <a:buNone/>
              <a:defRPr/>
            </a:pPr>
            <a:endParaRPr lang="en-US" sz="400" dirty="0">
              <a:cs typeface="Arial" pitchFamily="34" charset="0"/>
            </a:endParaRPr>
          </a:p>
          <a:p>
            <a:pPr marL="0" indent="0" algn="ctr">
              <a:buClr>
                <a:srgbClr val="67BB49"/>
              </a:buClr>
              <a:buNone/>
              <a:defRPr/>
            </a:pPr>
            <a:r>
              <a:rPr lang="en-US" sz="1600" dirty="0">
                <a:cs typeface="Arial" pitchFamily="34" charset="0"/>
              </a:rPr>
              <a:t>You must enroll before taking advantage of this benefit. You can download the enrollment form at </a:t>
            </a:r>
            <a:r>
              <a:rPr lang="en-US" sz="1600" dirty="0">
                <a:solidFill>
                  <a:srgbClr val="43B02A"/>
                </a:solidFill>
                <a:cs typeface="Arial" pitchFamily="34" charset="0"/>
                <a:hlinkClick r:id="rId2"/>
              </a:rPr>
              <a:t>DeltaDentalVA.com</a:t>
            </a:r>
            <a:r>
              <a:rPr lang="en-US" sz="1600" dirty="0">
                <a:cs typeface="Arial" pitchFamily="34" charset="0"/>
              </a:rPr>
              <a:t>.</a:t>
            </a:r>
            <a:endParaRPr lang="en-US" sz="1600" i="1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5AE325D-8AFC-AA41-8EC6-6A21990B4A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" y="0"/>
            <a:ext cx="4339066" cy="5143500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919A309-49D1-4643-A675-C3E20732BA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A5265C-04EB-9D4E-BF76-71136D4805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Included</a:t>
            </a:r>
          </a:p>
          <a:p>
            <a:r>
              <a:rPr lang="en-US" dirty="0"/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280608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7734-3F3F-BA49-8A87-5BDF7D7C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663" y="184298"/>
            <a:ext cx="4289898" cy="552893"/>
          </a:xfrm>
        </p:spPr>
        <p:txBody>
          <a:bodyPr/>
          <a:lstStyle/>
          <a:p>
            <a:r>
              <a:rPr lang="en-US" sz="3000" dirty="0"/>
              <a:t>Delta Dental – Virtual Visits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58466-8A00-0B4F-AE73-6FC68DCF2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151088"/>
            <a:ext cx="4213225" cy="284132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Delta Dental – Virtual Visits provides access to dentists 24/7, 365 </a:t>
            </a:r>
          </a:p>
          <a:p>
            <a:r>
              <a:rPr lang="en-US" sz="1600" i="1" dirty="0"/>
              <a:t>online </a:t>
            </a:r>
            <a:r>
              <a:rPr lang="en-US" sz="1600" i="1" dirty="0">
                <a:solidFill>
                  <a:srgbClr val="43B02A"/>
                </a:solidFill>
              </a:rPr>
              <a:t>DeltaDentalVA.com </a:t>
            </a:r>
            <a:r>
              <a:rPr lang="en-US" sz="1600" i="1" dirty="0"/>
              <a:t> </a:t>
            </a:r>
          </a:p>
          <a:p>
            <a:r>
              <a:rPr lang="en-US" sz="1600" i="1" dirty="0"/>
              <a:t>over the phone </a:t>
            </a:r>
            <a:r>
              <a:rPr lang="en-US" sz="1600" i="1" dirty="0">
                <a:solidFill>
                  <a:srgbClr val="43B02A"/>
                </a:solidFill>
              </a:rPr>
              <a:t>866-256-2101</a:t>
            </a:r>
            <a:endParaRPr lang="en-US" sz="16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1600" dirty="0"/>
              <a:t>Members may use service when they:</a:t>
            </a:r>
          </a:p>
          <a:p>
            <a:r>
              <a:rPr lang="en-US" sz="1600" i="1" dirty="0"/>
              <a:t>Have a dental emergency, but do not have a dentist,</a:t>
            </a:r>
          </a:p>
          <a:p>
            <a:r>
              <a:rPr lang="en-US" sz="1600" i="1" dirty="0"/>
              <a:t>Need access to a dentist after hours, </a:t>
            </a:r>
          </a:p>
          <a:p>
            <a:r>
              <a:rPr lang="en-US" sz="1600" i="1" dirty="0"/>
              <a:t>Would like to consult a dentist while traveling.</a:t>
            </a:r>
          </a:p>
          <a:p>
            <a:pPr marL="0" indent="0" algn="ctr">
              <a:buNone/>
            </a:pPr>
            <a:endParaRPr lang="en-US" sz="1200" i="1" dirty="0"/>
          </a:p>
          <a:p>
            <a:pPr marL="0" indent="0" algn="ctr">
              <a:buNone/>
            </a:pPr>
            <a:r>
              <a:rPr lang="en-US" sz="1200" i="1" dirty="0"/>
              <a:t>*A </a:t>
            </a:r>
            <a:r>
              <a:rPr lang="en-US" sz="1200" i="1" dirty="0" err="1"/>
              <a:t>teledentistry</a:t>
            </a:r>
            <a:r>
              <a:rPr lang="en-US" sz="1200" i="1" dirty="0"/>
              <a:t> visit counts as a problem-focused exam. 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552EE53-7572-534A-A895-8E5FDE8F66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" y="0"/>
            <a:ext cx="4339066" cy="5143500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1D27513-541D-E046-8988-379A3542C3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081B1-B700-0D44-B32B-7E2F52629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Included</a:t>
            </a:r>
            <a:br>
              <a:rPr lang="en-US"/>
            </a:br>
            <a:r>
              <a:rPr lang="en-US"/>
              <a:t>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97456"/>
      </p:ext>
    </p:extLst>
  </p:cSld>
  <p:clrMapOvr>
    <a:masterClrMapping/>
  </p:clrMapOvr>
</p:sld>
</file>

<file path=ppt/theme/theme1.xml><?xml version="1.0" encoding="utf-8"?>
<a:theme xmlns:a="http://schemas.openxmlformats.org/drawingml/2006/main" name="DD_PPT_Calibri_Template_DRAFT_Nov15">
  <a:themeElements>
    <a:clrScheme name="Delta Dental Color Palette">
      <a:dk1>
        <a:srgbClr val="000000"/>
      </a:dk1>
      <a:lt1>
        <a:sysClr val="window" lastClr="FFFFFF"/>
      </a:lt1>
      <a:dk2>
        <a:srgbClr val="43B02A"/>
      </a:dk2>
      <a:lt2>
        <a:srgbClr val="BFBFBF"/>
      </a:lt2>
      <a:accent1>
        <a:srgbClr val="563D82"/>
      </a:accent1>
      <a:accent2>
        <a:srgbClr val="00AEC7"/>
      </a:accent2>
      <a:accent3>
        <a:srgbClr val="DC582A"/>
      </a:accent3>
      <a:accent4>
        <a:srgbClr val="8ED07F"/>
      </a:accent4>
      <a:accent5>
        <a:srgbClr val="9A8BB4"/>
      </a:accent5>
      <a:accent6>
        <a:srgbClr val="EA9B7F"/>
      </a:accent6>
      <a:hlink>
        <a:srgbClr val="563D82"/>
      </a:hlink>
      <a:folHlink>
        <a:srgbClr val="9A8B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4F514B3F795949A4E720D247E7F782" ma:contentTypeVersion="11" ma:contentTypeDescription="Create a new document." ma:contentTypeScope="" ma:versionID="5a5545cff5d9481c1bffa71603e990af">
  <xsd:schema xmlns:xsd="http://www.w3.org/2001/XMLSchema" xmlns:xs="http://www.w3.org/2001/XMLSchema" xmlns:p="http://schemas.microsoft.com/office/2006/metadata/properties" xmlns:ns2="027e9161-55cc-4827-b61e-7d8a8b2b98a5" xmlns:ns3="ed46c018-320c-458e-b7a0-53d043bd7b7a" targetNamespace="http://schemas.microsoft.com/office/2006/metadata/properties" ma:root="true" ma:fieldsID="c4d32faed297081511b249df9a02d96d" ns2:_="" ns3:_="">
    <xsd:import namespace="027e9161-55cc-4827-b61e-7d8a8b2b98a5"/>
    <xsd:import namespace="ed46c018-320c-458e-b7a0-53d043bd7b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9161-55cc-4827-b61e-7d8a8b2b98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f9e939-d534-4f71-907e-9b2d3f0ad4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6c018-320c-458e-b7a0-53d043bd7b7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87500b-2882-4256-87a0-2acc362c28ad}" ma:internalName="TaxCatchAll" ma:showField="CatchAllData" ma:web="ed46c018-320c-458e-b7a0-53d043bd7b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46c018-320c-458e-b7a0-53d043bd7b7a" xsi:nil="true"/>
    <lcf76f155ced4ddcb4097134ff3c332f xmlns="027e9161-55cc-4827-b61e-7d8a8b2b98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59BD4E-0F03-470D-95A1-08793DF1E2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e9161-55cc-4827-b61e-7d8a8b2b98a5"/>
    <ds:schemaRef ds:uri="ed46c018-320c-458e-b7a0-53d043bd7b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EECD7-2684-4D50-BAA8-2B06FCD34D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7C944F-62FC-4632-B74C-58A663317C46}">
  <ds:schemaRefs>
    <ds:schemaRef ds:uri="http://schemas.microsoft.com/office/2006/metadata/properties"/>
    <ds:schemaRef ds:uri="027e9161-55cc-4827-b61e-7d8a8b2b98a5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ed46c018-320c-458e-b7a0-53d043bd7b7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DD_PPT_Calibri_Template_DRAFT_Nov15</Template>
  <TotalTime>49595</TotalTime>
  <Words>722</Words>
  <Application>Microsoft Office PowerPoint</Application>
  <PresentationFormat>On-screen Show (16:9)</PresentationFormat>
  <Paragraphs>115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DD_PPT_Calibri_Template_DRAFT_Nov15</vt:lpstr>
      <vt:lpstr>Highlights</vt:lpstr>
      <vt:lpstr>Healthentic  Dental Action Report</vt:lpstr>
      <vt:lpstr>Categories</vt:lpstr>
      <vt:lpstr>The Cost of No Visits</vt:lpstr>
      <vt:lpstr>Oral Health &amp; Overall Health</vt:lpstr>
      <vt:lpstr>Prevention First </vt:lpstr>
      <vt:lpstr>Right Start 4 Kids®</vt:lpstr>
      <vt:lpstr>Healthy Smile, Healthy You® </vt:lpstr>
      <vt:lpstr>Delta Dental – Virtual Visits</vt:lpstr>
      <vt:lpstr>How to Access Your Hearing Program</vt:lpstr>
      <vt:lpstr>Pre-Determination of Benefits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 Calibri PowerPoint Template January 2016 PILOT</dc:title>
  <dc:creator>Richards, Andre</dc:creator>
  <cp:lastModifiedBy>Laurie Milligan</cp:lastModifiedBy>
  <cp:revision>878</cp:revision>
  <cp:lastPrinted>2020-05-16T14:27:53Z</cp:lastPrinted>
  <dcterms:created xsi:type="dcterms:W3CDTF">2015-11-13T21:18:16Z</dcterms:created>
  <dcterms:modified xsi:type="dcterms:W3CDTF">2023-07-29T13:59:32Z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0x0101007B4F514B3F795949A4E720D247E7F782</vt:lpwstr>
  </property>
  <property fmtid="{D5CDD505-2E9C-101B-9397-08002B2CF9AE}" pid="3" name="Brand_x0020_File_x0020_Type">
    <vt:lpwstr/>
  </property>
  <property fmtid="{D5CDD505-2E9C-101B-9397-08002B2CF9AE}" pid="4" name="BS_FunctionalArea">
    <vt:lpwstr/>
  </property>
  <property fmtid="{D5CDD505-2E9C-101B-9397-08002B2CF9AE}" pid="5" name="Color">
    <vt:lpwstr/>
  </property>
  <property fmtid="{D5CDD505-2E9C-101B-9397-08002B2CF9AE}" pid="6" name="Logo_x0020_Type">
    <vt:lpwstr/>
  </property>
  <property fmtid="{D5CDD505-2E9C-101B-9397-08002B2CF9AE}" pid="7" name="Use">
    <vt:lpwstr/>
  </property>
  <property fmtid="{D5CDD505-2E9C-101B-9397-08002B2CF9AE}" pid="8" name="BS_DocumentType">
    <vt:lpwstr>106;#Brand Resources|4c9ef841-4b33-4cc4-bbda-8f644fe1cac1</vt:lpwstr>
  </property>
  <property fmtid="{D5CDD505-2E9C-101B-9397-08002B2CF9AE}" pid="9" name="BS_ContentCategoryMulti">
    <vt:lpwstr>124;#Brand Resources|88737c4a-346c-401f-ad50-455a65bef318</vt:lpwstr>
  </property>
  <property fmtid="{D5CDD505-2E9C-101B-9397-08002B2CF9AE}" pid="10" name="BS_CommitteesWorkgroups">
    <vt:lpwstr/>
  </property>
  <property fmtid="{D5CDD505-2E9C-101B-9397-08002B2CF9AE}" pid="11" name="Logo Type">
    <vt:lpwstr/>
  </property>
  <property fmtid="{D5CDD505-2E9C-101B-9397-08002B2CF9AE}" pid="12" name="Brand File Type">
    <vt:lpwstr/>
  </property>
  <property fmtid="{D5CDD505-2E9C-101B-9397-08002B2CF9AE}" pid="13" name="MediaServiceImageTags">
    <vt:lpwstr/>
  </property>
</Properties>
</file>