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1" r:id="rId4"/>
    <p:sldId id="258" r:id="rId5"/>
    <p:sldId id="272" r:id="rId6"/>
    <p:sldId id="274" r:id="rId7"/>
    <p:sldId id="275" r:id="rId8"/>
    <p:sldId id="276" r:id="rId9"/>
    <p:sldId id="278" r:id="rId10"/>
    <p:sldId id="279" r:id="rId11"/>
    <p:sldId id="280" r:id="rId12"/>
    <p:sldId id="277" r:id="rId13"/>
    <p:sldId id="281" r:id="rId14"/>
    <p:sldId id="282" r:id="rId15"/>
    <p:sldId id="283" r:id="rId16"/>
    <p:sldId id="284" r:id="rId17"/>
    <p:sldId id="285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1" i="0" u="none" strike="noStrike" cap="none" spc="0" normalizeH="0" baseline="0">
        <a:ln>
          <a:noFill/>
        </a:ln>
        <a:solidFill>
          <a:srgbClr val="273145"/>
        </a:solidFill>
        <a:effectLst/>
        <a:uFill>
          <a:solidFill>
            <a:srgbClr val="000000"/>
          </a:solidFill>
        </a:uFill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D3D4DB"/>
          </a:solidFill>
        </a:fill>
      </a:tcStyle>
    </a:wholeTbl>
    <a:band2H>
      <a:tcTxStyle/>
      <a:tcStyle>
        <a:tcBdr/>
        <a:fill>
          <a:solidFill>
            <a:srgbClr val="EAEBEE"/>
          </a:solidFill>
        </a:fill>
      </a:tcStyle>
    </a:band2H>
    <a:firstCol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381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381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FAFAFA"/>
          </a:solidFill>
        </a:fill>
      </a:tcStyle>
    </a:wholeTbl>
    <a:band2H>
      <a:tcTxStyle/>
      <a:tcStyle>
        <a:tcBdr/>
        <a:fill>
          <a:solidFill>
            <a:srgbClr val="FCFCFD"/>
          </a:solidFill>
        </a:fill>
      </a:tcStyle>
    </a:band2H>
    <a:firstCol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381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381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381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381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EAEAEC"/>
          </a:solidFill>
        </a:fill>
      </a:tcStyle>
    </a:band2H>
    <a:firstCol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C"/>
          </a:solidFill>
        </a:fill>
      </a:tcStyle>
    </a:lastRow>
    <a:fir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38100" cap="flat">
              <a:solidFill>
                <a:srgbClr val="EAEAEC"/>
              </a:solidFill>
              <a:prstDash val="solid"/>
              <a:round/>
            </a:ln>
          </a:top>
          <a:bottom>
            <a:ln w="127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EAEAEC"/>
        </a:fontRef>
        <a:srgbClr val="EAEAEC"/>
      </a:tcTxStyle>
      <a:tcStyle>
        <a:tcBdr>
          <a:left>
            <a:ln w="12700" cap="flat">
              <a:solidFill>
                <a:srgbClr val="EAEAEC"/>
              </a:solidFill>
              <a:prstDash val="solid"/>
              <a:round/>
            </a:ln>
          </a:left>
          <a:right>
            <a:ln w="12700" cap="flat">
              <a:solidFill>
                <a:srgbClr val="EAEAEC"/>
              </a:solidFill>
              <a:prstDash val="solid"/>
              <a:round/>
            </a:ln>
          </a:right>
          <a:top>
            <a:ln w="12700" cap="flat">
              <a:solidFill>
                <a:srgbClr val="EAEAEC"/>
              </a:solidFill>
              <a:prstDash val="solid"/>
              <a:round/>
            </a:ln>
          </a:top>
          <a:bottom>
            <a:ln w="38100" cap="flat">
              <a:solidFill>
                <a:srgbClr val="EAEAEC"/>
              </a:solidFill>
              <a:prstDash val="solid"/>
              <a:round/>
            </a:ln>
          </a:bottom>
          <a:insideH>
            <a:ln w="12700" cap="flat">
              <a:solidFill>
                <a:srgbClr val="EAEAEC"/>
              </a:solidFill>
              <a:prstDash val="solid"/>
              <a:round/>
            </a:ln>
          </a:insideH>
          <a:insideV>
            <a:ln w="12700" cap="flat">
              <a:solidFill>
                <a:srgbClr val="EAEAE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2"/>
    <p:restoredTop sz="72789"/>
  </p:normalViewPr>
  <p:slideViewPr>
    <p:cSldViewPr snapToGrid="0">
      <p:cViewPr varScale="1">
        <p:scale>
          <a:sx n="64" d="100"/>
          <a:sy n="64" d="100"/>
        </p:scale>
        <p:origin x="2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25000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Meaningful Influence seeks to </a:t>
            </a:r>
            <a:r>
              <a:rPr lang="en-US" sz="3600" b="1" dirty="0"/>
              <a:t>CREATE SPACE</a:t>
            </a:r>
            <a:r>
              <a:rPr lang="en-US" sz="3600" dirty="0"/>
              <a:t> for </a:t>
            </a:r>
            <a:r>
              <a:rPr lang="en-US" sz="3600" b="1" dirty="0"/>
              <a:t>CONSIDERATION.</a:t>
            </a:r>
            <a:br>
              <a:rPr lang="en-US" sz="3600" b="1" dirty="0"/>
            </a:br>
            <a:endParaRPr lang="en-US" sz="3600" b="1" dirty="0"/>
          </a:p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Meaningful Influence targets </a:t>
            </a:r>
            <a:r>
              <a:rPr lang="en-US" sz="3600" b="1" dirty="0"/>
              <a:t>BELIEFS</a:t>
            </a:r>
            <a:r>
              <a:rPr lang="en-US" sz="3600" dirty="0"/>
              <a:t> in order to change behaviors.</a:t>
            </a:r>
            <a:br>
              <a:rPr lang="en-US" sz="3600" dirty="0"/>
            </a:br>
            <a:endParaRPr lang="en-US" sz="3600" dirty="0"/>
          </a:p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More </a:t>
            </a:r>
            <a:r>
              <a:rPr lang="en-US" sz="3600" b="1" dirty="0"/>
              <a:t>WORDS</a:t>
            </a:r>
            <a:r>
              <a:rPr lang="en-US" sz="3600" dirty="0"/>
              <a:t> and more </a:t>
            </a:r>
            <a:r>
              <a:rPr lang="en-US" sz="3600" b="1" dirty="0"/>
              <a:t>DATA</a:t>
            </a:r>
            <a:r>
              <a:rPr lang="en-US" sz="3600" dirty="0"/>
              <a:t> do not change minds.</a:t>
            </a:r>
            <a:br>
              <a:rPr lang="en-US" sz="3600" dirty="0"/>
            </a:br>
            <a:endParaRPr lang="en-US" sz="3600" dirty="0"/>
          </a:p>
          <a:p>
            <a:pPr marL="1102894" lvl="1" indent="-467894" algn="l">
              <a:buSzPct val="100000"/>
              <a:buAutoNum type="alphaL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Meaningful Influence listens to learn; it speaks far less in order to facilitate an understanding.</a:t>
            </a:r>
            <a:br>
              <a:rPr lang="en-US" sz="3600" dirty="0"/>
            </a:br>
            <a:endParaRPr lang="en-US" sz="3600" dirty="0"/>
          </a:p>
          <a:p>
            <a:pPr marL="1102894" lvl="1" indent="-467894" algn="l">
              <a:buSzPct val="100000"/>
              <a:buAutoNum type="alphaL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"A man convinced against his will, clings to the same opinion still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Secret Weapon</a:t>
            </a:r>
          </a:p>
        </p:txBody>
      </p:sp>
    </p:spTree>
    <p:extLst>
      <p:ext uri="{BB962C8B-B14F-4D97-AF65-F5344CB8AC3E}">
        <p14:creationId xmlns:p14="http://schemas.microsoft.com/office/powerpoint/2010/main" val="307074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Authenticity and Talents</a:t>
            </a:r>
          </a:p>
          <a:p>
            <a:r>
              <a:rPr lang="en-US" dirty="0"/>
              <a:t>Generosity</a:t>
            </a:r>
          </a:p>
          <a:p>
            <a:r>
              <a:rPr lang="en-US" dirty="0"/>
              <a:t>Purpose and Momentum</a:t>
            </a:r>
          </a:p>
          <a:p>
            <a:r>
              <a:rPr lang="en-US" dirty="0"/>
              <a:t>Self-concept</a:t>
            </a:r>
          </a:p>
          <a:p>
            <a:r>
              <a:rPr lang="en-US" dirty="0"/>
              <a:t>Clarifies Interactions</a:t>
            </a:r>
          </a:p>
        </p:txBody>
      </p:sp>
    </p:spTree>
    <p:extLst>
      <p:ext uri="{BB962C8B-B14F-4D97-AF65-F5344CB8AC3E}">
        <p14:creationId xmlns:p14="http://schemas.microsoft.com/office/powerpoint/2010/main" val="424874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2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92938" y="8076460"/>
            <a:ext cx="12512643" cy="135151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64073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defRPr sz="1200" b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www.future-sync.com"/>
          <p:cNvSpPr txBox="1"/>
          <p:nvPr/>
        </p:nvSpPr>
        <p:spPr>
          <a:xfrm>
            <a:off x="4691791" y="8970182"/>
            <a:ext cx="330860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www.future-sync.com</a:t>
            </a:r>
          </a:p>
        </p:txBody>
      </p:sp>
      <p:sp>
        <p:nvSpPr>
          <p:cNvPr id="4" name="Rectangle"/>
          <p:cNvSpPr/>
          <p:nvPr/>
        </p:nvSpPr>
        <p:spPr>
          <a:xfrm>
            <a:off x="390642" y="510479"/>
            <a:ext cx="12285032" cy="725417"/>
          </a:xfrm>
          <a:prstGeom prst="rect">
            <a:avLst/>
          </a:prstGeom>
          <a:solidFill>
            <a:srgbClr val="25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 b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9" name="Group"/>
          <p:cNvGrpSpPr/>
          <p:nvPr/>
        </p:nvGrpSpPr>
        <p:grpSpPr>
          <a:xfrm>
            <a:off x="662742" y="510479"/>
            <a:ext cx="1964512" cy="725417"/>
            <a:chOff x="0" y="0"/>
            <a:chExt cx="1964510" cy="725415"/>
          </a:xfrm>
        </p:grpSpPr>
        <p:sp>
          <p:nvSpPr>
            <p:cNvPr id="5" name="Triangle"/>
            <p:cNvSpPr/>
            <p:nvPr/>
          </p:nvSpPr>
          <p:spPr>
            <a:xfrm>
              <a:off x="346702" y="0"/>
              <a:ext cx="1271106" cy="72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79201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reflection stA="52933" endPos="40000" dir="5400000" sy="-10000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 b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" name="Triangle"/>
            <p:cNvSpPr/>
            <p:nvPr/>
          </p:nvSpPr>
          <p:spPr>
            <a:xfrm>
              <a:off x="0" y="220540"/>
              <a:ext cx="956193" cy="50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4518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 b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" name="Triangle"/>
            <p:cNvSpPr/>
            <p:nvPr/>
          </p:nvSpPr>
          <p:spPr>
            <a:xfrm>
              <a:off x="1008317" y="220540"/>
              <a:ext cx="956194" cy="50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>
                <a:alphaModFix amt="89797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 b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8" name="Triangle"/>
            <p:cNvSpPr/>
            <p:nvPr/>
          </p:nvSpPr>
          <p:spPr>
            <a:xfrm>
              <a:off x="0" y="220540"/>
              <a:ext cx="1964511" cy="50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7">
                <a:alphaModFix amt="56361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reflection stA="55198" endPos="40000" dir="5400000" sy="-10000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 b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10" name="FS Logo2.png" descr="FS Logo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1" name="FS Logo2.png" descr="FS Logo2.png"/>
          <p:cNvPicPr>
            <a:picLocks noChangeAspect="1"/>
          </p:cNvPicPr>
          <p:nvPr/>
        </p:nvPicPr>
        <p:blipFill>
          <a:blip r:embed="rId8"/>
          <a:srcRect b="14200"/>
          <a:stretch>
            <a:fillRect/>
          </a:stretch>
        </p:blipFill>
        <p:spPr>
          <a:xfrm>
            <a:off x="5196709" y="7964190"/>
            <a:ext cx="2705167" cy="11605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00608" y="612837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titleStyle>
    <p:bodyStyle>
      <a:lvl1pPr marL="342900" marR="0" indent="-342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1028700" marR="0" indent="-5715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13716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18288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22860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27432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32004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36576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4114800" marR="0" indent="-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7A89C9-6744-474A-D7DC-BEC1BAC88726}"/>
              </a:ext>
            </a:extLst>
          </p:cNvPr>
          <p:cNvSpPr txBox="1"/>
          <p:nvPr/>
        </p:nvSpPr>
        <p:spPr>
          <a:xfrm>
            <a:off x="400383" y="4430368"/>
            <a:ext cx="1220403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lvl="2" indent="0" algn="ctr">
              <a:defRPr sz="7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5400" dirty="0"/>
              <a:t>Embracing Meaningful Influence: </a:t>
            </a:r>
            <a:r>
              <a:rPr lang="en-US" sz="5400" i="1" dirty="0"/>
              <a:t>The Building of Dynamic 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CA424-9241-89F1-903F-DDCB9D6447BC}"/>
              </a:ext>
            </a:extLst>
          </p:cNvPr>
          <p:cNvSpPr txBox="1"/>
          <p:nvPr/>
        </p:nvSpPr>
        <p:spPr>
          <a:xfrm>
            <a:off x="1184223" y="7340184"/>
            <a:ext cx="108961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Nikki Dixon-Foley, Master Coach – FSI International</a:t>
            </a:r>
          </a:p>
        </p:txBody>
      </p:sp>
      <p:sp>
        <p:nvSpPr>
          <p:cNvPr id="8" name="AutoShape 6" descr="Virginia Bankers Association">
            <a:extLst>
              <a:ext uri="{FF2B5EF4-FFF2-40B4-BE49-F238E27FC236}">
                <a16:creationId xmlns:a16="http://schemas.microsoft.com/office/drawing/2014/main" id="{78748547-0688-EA5E-F5F7-28D1665D9CD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654800" y="4724400"/>
            <a:ext cx="9290442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VBA Event Policies - Virginia Bankers Association">
            <a:extLst>
              <a:ext uri="{FF2B5EF4-FFF2-40B4-BE49-F238E27FC236}">
                <a16:creationId xmlns:a16="http://schemas.microsoft.com/office/drawing/2014/main" id="{41389F59-507D-9DE9-8C00-918AFDA9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67" y="1767087"/>
            <a:ext cx="10170866" cy="17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1B75CE-C430-BF5E-2806-858482DBA7C9}"/>
              </a:ext>
            </a:extLst>
          </p:cNvPr>
          <p:cNvSpPr txBox="1"/>
          <p:nvPr/>
        </p:nvSpPr>
        <p:spPr>
          <a:xfrm>
            <a:off x="1103243" y="1333502"/>
            <a:ext cx="1159896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Mosaic’s P.U.R.E. Influence Model</a:t>
            </a:r>
          </a:p>
          <a:p>
            <a:pPr algn="ctr">
              <a:defRPr sz="3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/>
              <a:t>U = The Power of Listening</a:t>
            </a:r>
          </a:p>
        </p:txBody>
      </p:sp>
      <p:pic>
        <p:nvPicPr>
          <p:cNvPr id="6" name="Resp-to-Dom.png" descr="Resp-to-Dom.png">
            <a:extLst>
              <a:ext uri="{FF2B5EF4-FFF2-40B4-BE49-F238E27FC236}">
                <a16:creationId xmlns:a16="http://schemas.microsoft.com/office/drawing/2014/main" id="{6BEEBF2E-047B-2597-C73E-60AA1253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5221812" y="2718497"/>
            <a:ext cx="2888518" cy="2060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A569B-320E-5D47-A60B-5B09AA185705}"/>
              </a:ext>
            </a:extLst>
          </p:cNvPr>
          <p:cNvSpPr txBox="1"/>
          <p:nvPr/>
        </p:nvSpPr>
        <p:spPr>
          <a:xfrm>
            <a:off x="512646" y="4974627"/>
            <a:ext cx="12306850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marR="457200" algn="l" defTabSz="457200">
              <a:defRPr sz="3200" u="sng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Level 3: Listening to </a:t>
            </a:r>
            <a:r>
              <a:rPr lang="en-US" sz="3600" b="1" dirty="0"/>
              <a:t>WHAT </a:t>
            </a:r>
            <a:r>
              <a:rPr lang="en-US" sz="3600" dirty="0"/>
              <a:t>the WORDS</a:t>
            </a:r>
            <a:r>
              <a:rPr lang="en-US" sz="3600" b="1" dirty="0"/>
              <a:t> MEAN </a:t>
            </a:r>
            <a:r>
              <a:rPr lang="en-US" sz="3600" dirty="0"/>
              <a:t>to</a:t>
            </a:r>
            <a:r>
              <a:rPr lang="en-US" sz="3600" b="1" dirty="0"/>
              <a:t> THEM</a:t>
            </a:r>
          </a:p>
          <a:p>
            <a:pPr marL="6563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to learn.</a:t>
            </a:r>
          </a:p>
          <a:p>
            <a:pPr marL="6563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in a state of "appreciative inquiry”.</a:t>
            </a:r>
          </a:p>
          <a:p>
            <a:pPr marL="6563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and affirm, then invite more dialogue.</a:t>
            </a:r>
          </a:p>
        </p:txBody>
      </p:sp>
    </p:spTree>
    <p:extLst>
      <p:ext uri="{BB962C8B-B14F-4D97-AF65-F5344CB8AC3E}">
        <p14:creationId xmlns:p14="http://schemas.microsoft.com/office/powerpoint/2010/main" val="3750904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1B75CE-C430-BF5E-2806-858482DBA7C9}"/>
              </a:ext>
            </a:extLst>
          </p:cNvPr>
          <p:cNvSpPr txBox="1"/>
          <p:nvPr/>
        </p:nvSpPr>
        <p:spPr>
          <a:xfrm>
            <a:off x="1006230" y="1259530"/>
            <a:ext cx="1159896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800" dirty="0"/>
              <a:t>Mosaic’s P.U.R.E. Influence Model</a:t>
            </a:r>
          </a:p>
          <a:p>
            <a:pPr algn="ctr">
              <a:defRPr sz="3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/>
              <a:t>U = The Power of Listening</a:t>
            </a:r>
          </a:p>
        </p:txBody>
      </p:sp>
      <p:pic>
        <p:nvPicPr>
          <p:cNvPr id="6" name="Resp-to-Dom.png" descr="Resp-to-Dom.png">
            <a:extLst>
              <a:ext uri="{FF2B5EF4-FFF2-40B4-BE49-F238E27FC236}">
                <a16:creationId xmlns:a16="http://schemas.microsoft.com/office/drawing/2014/main" id="{6BEEBF2E-047B-2597-C73E-60AA1253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5058141" y="2521414"/>
            <a:ext cx="2888518" cy="2060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A569B-320E-5D47-A60B-5B09AA185705}"/>
              </a:ext>
            </a:extLst>
          </p:cNvPr>
          <p:cNvSpPr txBox="1"/>
          <p:nvPr/>
        </p:nvSpPr>
        <p:spPr>
          <a:xfrm>
            <a:off x="305520" y="4611660"/>
            <a:ext cx="13000383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marR="457200" algn="l" defTabSz="457200">
              <a:defRPr sz="3200" b="1" u="sng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b="0" dirty="0"/>
              <a:t>Level 4: Listening to </a:t>
            </a:r>
            <a:r>
              <a:rPr lang="en-US" sz="3600" dirty="0"/>
              <a:t>THE ENVIRONMENTAL FACTORS</a:t>
            </a:r>
          </a:p>
          <a:p>
            <a:pPr marL="971550" marR="457200" indent="-742950" algn="l" defTabSz="457200">
              <a:buSzPct val="100000"/>
              <a:buFont typeface="+mj-lt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to understand the meaning behind their words.</a:t>
            </a:r>
          </a:p>
          <a:p>
            <a:pPr marL="971550" marR="457200" indent="-742950" algn="l" defTabSz="457200">
              <a:buSzPct val="100000"/>
              <a:buFont typeface="+mj-lt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and adopt the "neutral observer position".</a:t>
            </a:r>
          </a:p>
          <a:p>
            <a:pPr marL="971550" marR="457200" indent="-742950" algn="l" defTabSz="457200">
              <a:buSzPct val="100000"/>
              <a:buFont typeface="+mj-lt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to how they feel and what they are experiencing</a:t>
            </a:r>
          </a:p>
        </p:txBody>
      </p:sp>
    </p:spTree>
    <p:extLst>
      <p:ext uri="{BB962C8B-B14F-4D97-AF65-F5344CB8AC3E}">
        <p14:creationId xmlns:p14="http://schemas.microsoft.com/office/powerpoint/2010/main" val="1002604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fariScreenSnapz001.mov" descr="SafariScreenSnapz001.mov">
            <a:extLst>
              <a:ext uri="{FF2B5EF4-FFF2-40B4-BE49-F238E27FC236}">
                <a16:creationId xmlns:a16="http://schemas.microsoft.com/office/drawing/2014/main" id="{119FF823-0C84-02A5-9D5A-37860A18AF27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52.3173" end="21152.2076"/>
                  <p14:fade out="143.2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9338" y="2152448"/>
            <a:ext cx="9807667" cy="544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9E594-8C86-F6CF-FEEF-961F7BB85D88}"/>
              </a:ext>
            </a:extLst>
          </p:cNvPr>
          <p:cNvSpPr txBox="1"/>
          <p:nvPr/>
        </p:nvSpPr>
        <p:spPr>
          <a:xfrm>
            <a:off x="1246309" y="1367618"/>
            <a:ext cx="10813723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Mosaic’s P.U.R.E. Influence Model</a:t>
            </a:r>
          </a:p>
        </p:txBody>
      </p:sp>
    </p:spTree>
    <p:extLst>
      <p:ext uri="{BB962C8B-B14F-4D97-AF65-F5344CB8AC3E}">
        <p14:creationId xmlns:p14="http://schemas.microsoft.com/office/powerpoint/2010/main" val="1203814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3C5F17-F7CF-4850-D0A1-6A6846735A39}"/>
              </a:ext>
            </a:extLst>
          </p:cNvPr>
          <p:cNvSpPr txBox="1"/>
          <p:nvPr/>
        </p:nvSpPr>
        <p:spPr>
          <a:xfrm>
            <a:off x="988943" y="1338614"/>
            <a:ext cx="11459817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Mosaic’s P.U.R.E. Influence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2C8DE-CA9E-4D3A-5D14-9D16C61D9B19}"/>
              </a:ext>
            </a:extLst>
          </p:cNvPr>
          <p:cNvSpPr txBox="1"/>
          <p:nvPr/>
        </p:nvSpPr>
        <p:spPr>
          <a:xfrm>
            <a:off x="1987825" y="2123444"/>
            <a:ext cx="1232452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600" dirty="0"/>
              <a:t>R = Relationships (Think past the transaction)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D0E73-DB3F-1763-448D-AE2E667C9717}"/>
              </a:ext>
            </a:extLst>
          </p:cNvPr>
          <p:cNvSpPr txBox="1"/>
          <p:nvPr/>
        </p:nvSpPr>
        <p:spPr>
          <a:xfrm>
            <a:off x="1582351" y="3554605"/>
            <a:ext cx="10273003" cy="266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>
              <a:defRPr sz="61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Be Gracious with People…</a:t>
            </a:r>
          </a:p>
          <a:p>
            <a:pPr algn="ctr">
              <a:defRPr sz="61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…Be Relentless for Results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rgbClr val="273145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51995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47E961-EEC5-11C3-36ED-20F8BEB20E1A}"/>
              </a:ext>
            </a:extLst>
          </p:cNvPr>
          <p:cNvSpPr txBox="1"/>
          <p:nvPr/>
        </p:nvSpPr>
        <p:spPr>
          <a:xfrm>
            <a:off x="1083365" y="1358493"/>
            <a:ext cx="1153933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Mosaic’s P.U.R.E. Influence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D59F9-8003-5540-F22F-9B4A8C2EEB0E}"/>
              </a:ext>
            </a:extLst>
          </p:cNvPr>
          <p:cNvSpPr txBox="1"/>
          <p:nvPr/>
        </p:nvSpPr>
        <p:spPr>
          <a:xfrm>
            <a:off x="1634986" y="2143323"/>
            <a:ext cx="1098770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600" dirty="0"/>
              <a:t>E = Execute—Be known for getting things done!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C5A4E-6B2F-3973-BF6A-F70CCA1B5BB3}"/>
              </a:ext>
            </a:extLst>
          </p:cNvPr>
          <p:cNvSpPr txBox="1"/>
          <p:nvPr/>
        </p:nvSpPr>
        <p:spPr>
          <a:xfrm flipH="1">
            <a:off x="974034" y="3117284"/>
            <a:ext cx="11340548" cy="5016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14400" marR="0" indent="-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b="0" dirty="0"/>
              <a:t>Demonstrate action within 48 hours.</a:t>
            </a:r>
            <a:br>
              <a:rPr lang="en-US" sz="4000" b="0" dirty="0"/>
            </a:br>
            <a:endParaRPr lang="en-US" sz="4000" b="0" dirty="0"/>
          </a:p>
          <a:p>
            <a:pPr marL="914400" marR="0" indent="-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b="0" dirty="0"/>
              <a:t>Under promise and over deliver.</a:t>
            </a:r>
            <a:br>
              <a:rPr lang="en-US" sz="4000" b="0" dirty="0"/>
            </a:br>
            <a:endParaRPr lang="en-US" sz="4000" b="0" dirty="0"/>
          </a:p>
          <a:p>
            <a:pPr marL="914400" marR="0" indent="-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b="0" dirty="0"/>
              <a:t>Solve something unexpected for them.</a:t>
            </a:r>
            <a:br>
              <a:rPr lang="en-US" sz="4000" b="0" dirty="0"/>
            </a:br>
            <a:endParaRPr lang="en-US" sz="4000" b="0" dirty="0"/>
          </a:p>
          <a:p>
            <a:pPr marL="914400" marR="0" indent="-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b="0" dirty="0"/>
              <a:t>If it's not in writing, it doesn't have to exist the want it want it to.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273145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9961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12B0B3-E3DF-A2BE-E20D-DE86D3D899C0}"/>
              </a:ext>
            </a:extLst>
          </p:cNvPr>
          <p:cNvSpPr txBox="1"/>
          <p:nvPr/>
        </p:nvSpPr>
        <p:spPr>
          <a:xfrm>
            <a:off x="3202115" y="1286833"/>
            <a:ext cx="7232107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Clarifying </a:t>
            </a:r>
            <a:r>
              <a:rPr lang="en-US" dirty="0"/>
              <a:t>Y</a:t>
            </a: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our Standards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DA06E-D6A6-28D3-3715-252D658E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06" y="3338995"/>
            <a:ext cx="2383185" cy="2266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CE59A-357C-26BF-EC11-F14C0011C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021" y="5088835"/>
            <a:ext cx="3952757" cy="2969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0CD852-FB9E-840C-C1C2-1C7D9335407B}"/>
              </a:ext>
            </a:extLst>
          </p:cNvPr>
          <p:cNvSpPr txBox="1"/>
          <p:nvPr/>
        </p:nvSpPr>
        <p:spPr>
          <a:xfrm>
            <a:off x="676049" y="2936645"/>
            <a:ext cx="4556350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Conduct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UNBECOMING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of 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professional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BBACD-B525-F59D-3002-A8D13DCAD971}"/>
              </a:ext>
            </a:extLst>
          </p:cNvPr>
          <p:cNvSpPr txBox="1"/>
          <p:nvPr/>
        </p:nvSpPr>
        <p:spPr>
          <a:xfrm>
            <a:off x="-10316" y="5838543"/>
            <a:ext cx="6500190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400" dirty="0"/>
              <a:t>Left</a:t>
            </a:r>
          </a:p>
          <a:p>
            <a:r>
              <a:rPr lang="en-US" sz="4400" dirty="0"/>
              <a:t> Shoulder:</a:t>
            </a:r>
          </a:p>
          <a:p>
            <a:r>
              <a:rPr lang="en-US" sz="4400" dirty="0"/>
              <a:t>Self-Preservation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D9455-AFA0-3BD1-B4E3-91C1A3F9A80A}"/>
              </a:ext>
            </a:extLst>
          </p:cNvPr>
          <p:cNvSpPr txBox="1"/>
          <p:nvPr/>
        </p:nvSpPr>
        <p:spPr>
          <a:xfrm>
            <a:off x="6427094" y="5876773"/>
            <a:ext cx="6500190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400" dirty="0"/>
              <a:t>Right</a:t>
            </a:r>
          </a:p>
          <a:p>
            <a:r>
              <a:rPr lang="en-US" sz="4400" dirty="0"/>
              <a:t> Shoulder:</a:t>
            </a:r>
          </a:p>
          <a:p>
            <a:r>
              <a:rPr lang="en-US" sz="4400" dirty="0"/>
              <a:t>Your Standards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6595C-07BC-EAFD-8D0B-96C2183CE885}"/>
              </a:ext>
            </a:extLst>
          </p:cNvPr>
          <p:cNvSpPr txBox="1"/>
          <p:nvPr/>
        </p:nvSpPr>
        <p:spPr>
          <a:xfrm>
            <a:off x="6183557" y="2936643"/>
            <a:ext cx="6520068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0" dirty="0"/>
              <a:t>Conduct </a:t>
            </a:r>
          </a:p>
          <a:p>
            <a:r>
              <a:rPr lang="en-US" sz="4000" b="0" dirty="0"/>
              <a:t>SET-APART</a:t>
            </a:r>
          </a:p>
          <a:p>
            <a:r>
              <a:rPr lang="en-US" sz="4000" b="0" dirty="0"/>
              <a:t>from</a:t>
            </a:r>
          </a:p>
          <a:p>
            <a:r>
              <a:rPr lang="en-US" sz="4000" b="0" dirty="0"/>
              <a:t>others </a:t>
            </a:r>
          </a:p>
        </p:txBody>
      </p:sp>
    </p:spTree>
    <p:extLst>
      <p:ext uri="{BB962C8B-B14F-4D97-AF65-F5344CB8AC3E}">
        <p14:creationId xmlns:p14="http://schemas.microsoft.com/office/powerpoint/2010/main" val="149365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2978F1-0B48-D33D-943A-6CD5A46D9767}"/>
              </a:ext>
            </a:extLst>
          </p:cNvPr>
          <p:cNvSpPr txBox="1"/>
          <p:nvPr/>
        </p:nvSpPr>
        <p:spPr>
          <a:xfrm>
            <a:off x="2608550" y="1232452"/>
            <a:ext cx="8270927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Your LEADERSHIP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DCB19-8EDD-BB88-81D4-1B5C8A2ECF84}"/>
              </a:ext>
            </a:extLst>
          </p:cNvPr>
          <p:cNvSpPr txBox="1"/>
          <p:nvPr/>
        </p:nvSpPr>
        <p:spPr>
          <a:xfrm>
            <a:off x="2191026" y="2017280"/>
            <a:ext cx="910597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Leading with </a:t>
            </a:r>
            <a:r>
              <a:rPr lang="en-US" sz="3600" dirty="0"/>
              <a:t>INTENTION:</a:t>
            </a:r>
            <a:r>
              <a:rPr lang="en-US" sz="3600" b="0" dirty="0"/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/>
              <a:t>The Experience to be Anticipated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273145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8A924-15A5-4DC4-9872-A7D425CE8CA6}"/>
              </a:ext>
            </a:extLst>
          </p:cNvPr>
          <p:cNvSpPr txBox="1"/>
          <p:nvPr/>
        </p:nvSpPr>
        <p:spPr>
          <a:xfrm flipH="1">
            <a:off x="1240955" y="3489005"/>
            <a:ext cx="11006116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14400" indent="-9144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 returns you to YOU.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 is in meaningful service to others.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 makes your "tail wag”.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 gives you a great leadership story to enact.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 becomes instructive.</a:t>
            </a:r>
          </a:p>
        </p:txBody>
      </p:sp>
    </p:spTree>
    <p:extLst>
      <p:ext uri="{BB962C8B-B14F-4D97-AF65-F5344CB8AC3E}">
        <p14:creationId xmlns:p14="http://schemas.microsoft.com/office/powerpoint/2010/main" val="3887032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A5CD60-9326-EB8F-7F36-E8793C780821}"/>
              </a:ext>
            </a:extLst>
          </p:cNvPr>
          <p:cNvSpPr txBox="1"/>
          <p:nvPr/>
        </p:nvSpPr>
        <p:spPr>
          <a:xfrm>
            <a:off x="737927" y="2585799"/>
            <a:ext cx="11528945" cy="4939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1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Lead from within first. Shake off the labels, stories, and misguided beliefs. Those things will only get in your way.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1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1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Today is the day </a:t>
            </a:r>
            <a:r>
              <a:rPr lang="en-US" i="1" dirty="0"/>
              <a:t>that you </a:t>
            </a:r>
            <a:r>
              <a:rPr kumimoji="0" lang="en-US" sz="4500" b="1" i="1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create space within so that you can embrace the </a:t>
            </a:r>
            <a:r>
              <a:rPr lang="en-US" i="1" dirty="0"/>
              <a:t>power of</a:t>
            </a:r>
            <a:r>
              <a:rPr kumimoji="0" lang="en-US" sz="4500" b="1" i="1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meaningful influence.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B9F71-D222-A68F-4945-600F5B199DDC}"/>
              </a:ext>
            </a:extLst>
          </p:cNvPr>
          <p:cNvSpPr txBox="1"/>
          <p:nvPr/>
        </p:nvSpPr>
        <p:spPr>
          <a:xfrm>
            <a:off x="4037303" y="1418132"/>
            <a:ext cx="4930194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Closing Thoughts</a:t>
            </a:r>
          </a:p>
        </p:txBody>
      </p:sp>
    </p:spTree>
    <p:extLst>
      <p:ext uri="{BB962C8B-B14F-4D97-AF65-F5344CB8AC3E}">
        <p14:creationId xmlns:p14="http://schemas.microsoft.com/office/powerpoint/2010/main" val="409659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amson,Wendy.jpeg" descr="Samson,Wend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72" y="2463738"/>
            <a:ext cx="2445290" cy="3217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Curt_ProfilePic.jpg" descr="Curt_ProfilePic.jpg"/>
          <p:cNvPicPr>
            <a:picLocks noChangeAspect="1"/>
          </p:cNvPicPr>
          <p:nvPr/>
        </p:nvPicPr>
        <p:blipFill>
          <a:blip r:embed="rId3"/>
          <a:srcRect l="11388" t="10280" r="11388" b="10280"/>
          <a:stretch>
            <a:fillRect/>
          </a:stretch>
        </p:blipFill>
        <p:spPr>
          <a:xfrm>
            <a:off x="3805941" y="2463739"/>
            <a:ext cx="2234753" cy="321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Nikki Pic (2).png" descr="Nikki Pic (2).png"/>
          <p:cNvPicPr>
            <a:picLocks noChangeAspect="1"/>
          </p:cNvPicPr>
          <p:nvPr/>
        </p:nvPicPr>
        <p:blipFill>
          <a:blip r:embed="rId4"/>
          <a:srcRect r="5480" b="7274"/>
          <a:stretch>
            <a:fillRect/>
          </a:stretch>
        </p:blipFill>
        <p:spPr>
          <a:xfrm>
            <a:off x="9826559" y="2475248"/>
            <a:ext cx="2318262" cy="319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G_0490.jpeg" descr="IMG_049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850" y="2463738"/>
            <a:ext cx="2733604" cy="321746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Wendy Samson…"/>
          <p:cNvSpPr txBox="1"/>
          <p:nvPr/>
        </p:nvSpPr>
        <p:spPr>
          <a:xfrm>
            <a:off x="806663" y="5770119"/>
            <a:ext cx="2469084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0">
                <a:solidFill>
                  <a:srgbClr val="000000"/>
                </a:solidFill>
              </a:defRPr>
            </a:pPr>
            <a:r>
              <a:t>Wendy Samson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Founder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Master Facilitator</a:t>
            </a:r>
          </a:p>
        </p:txBody>
      </p:sp>
      <p:sp>
        <p:nvSpPr>
          <p:cNvPr id="36" name="Curt Swenson…"/>
          <p:cNvSpPr txBox="1"/>
          <p:nvPr/>
        </p:nvSpPr>
        <p:spPr>
          <a:xfrm>
            <a:off x="3688801" y="5770119"/>
            <a:ext cx="2469084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0">
                <a:solidFill>
                  <a:srgbClr val="000000"/>
                </a:solidFill>
              </a:defRPr>
            </a:pPr>
            <a:r>
              <a:t>Curt Swenson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CEO/President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Master Facilitator</a:t>
            </a:r>
          </a:p>
        </p:txBody>
      </p:sp>
      <p:sp>
        <p:nvSpPr>
          <p:cNvPr id="37" name="Ann Swenson…"/>
          <p:cNvSpPr txBox="1"/>
          <p:nvPr/>
        </p:nvSpPr>
        <p:spPr>
          <a:xfrm>
            <a:off x="6712859" y="5770119"/>
            <a:ext cx="2469084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0">
                <a:solidFill>
                  <a:srgbClr val="000000"/>
                </a:solidFill>
              </a:defRPr>
            </a:pPr>
            <a:r>
              <a:t>Ann Swenson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Vice President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Master Facilitator</a:t>
            </a:r>
          </a:p>
        </p:txBody>
      </p:sp>
      <p:sp>
        <p:nvSpPr>
          <p:cNvPr id="38" name="Nikki Dixon-Foley…"/>
          <p:cNvSpPr txBox="1"/>
          <p:nvPr/>
        </p:nvSpPr>
        <p:spPr>
          <a:xfrm>
            <a:off x="9736917" y="5770119"/>
            <a:ext cx="2497431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0">
                <a:solidFill>
                  <a:srgbClr val="000000"/>
                </a:solidFill>
              </a:defRPr>
            </a:pPr>
            <a:r>
              <a:t>Nikki Dixon-Foley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Partner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t>Master Facilitator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Principles of Meaningful Influence">
            <a:extLst>
              <a:ext uri="{FF2B5EF4-FFF2-40B4-BE49-F238E27FC236}">
                <a16:creationId xmlns:a16="http://schemas.microsoft.com/office/drawing/2014/main" id="{497F894C-41B7-C175-639E-C76285135E28}"/>
              </a:ext>
            </a:extLst>
          </p:cNvPr>
          <p:cNvSpPr txBox="1"/>
          <p:nvPr/>
        </p:nvSpPr>
        <p:spPr>
          <a:xfrm>
            <a:off x="849111" y="1316701"/>
            <a:ext cx="11761151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400" b="1" dirty="0"/>
              <a:t>The Principles of</a:t>
            </a:r>
            <a:r>
              <a:rPr sz="5400" dirty="0"/>
              <a:t> </a:t>
            </a:r>
            <a:r>
              <a:rPr sz="5400" b="1" dirty="0"/>
              <a:t>Meaningful</a:t>
            </a:r>
            <a:r>
              <a:rPr sz="5400" dirty="0"/>
              <a:t> </a:t>
            </a:r>
            <a:r>
              <a:rPr sz="5400" b="1" dirty="0"/>
              <a:t>Influence</a:t>
            </a:r>
          </a:p>
        </p:txBody>
      </p:sp>
      <p:sp>
        <p:nvSpPr>
          <p:cNvPr id="4" name="Meaningful Influence seeks to CREATE SPACE for CONSIDERATION…">
            <a:extLst>
              <a:ext uri="{FF2B5EF4-FFF2-40B4-BE49-F238E27FC236}">
                <a16:creationId xmlns:a16="http://schemas.microsoft.com/office/drawing/2014/main" id="{7264A27C-2A95-35AE-40B6-E167159D31BE}"/>
              </a:ext>
            </a:extLst>
          </p:cNvPr>
          <p:cNvSpPr txBox="1"/>
          <p:nvPr/>
        </p:nvSpPr>
        <p:spPr>
          <a:xfrm>
            <a:off x="1203558" y="3358586"/>
            <a:ext cx="11211285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Meaningful Influence seeks to </a:t>
            </a:r>
            <a:r>
              <a:rPr sz="3600" b="1" dirty="0"/>
              <a:t>CREATE SPACE</a:t>
            </a:r>
            <a:r>
              <a:rPr sz="3600" dirty="0"/>
              <a:t> for </a:t>
            </a:r>
            <a:r>
              <a:rPr sz="3600" b="1" dirty="0"/>
              <a:t>CONSIDERATION</a:t>
            </a:r>
            <a:r>
              <a:rPr lang="en-US" sz="3600" b="1" dirty="0"/>
              <a:t>.</a:t>
            </a:r>
            <a:br>
              <a:rPr sz="3600" b="1" dirty="0"/>
            </a:br>
            <a:endParaRPr sz="3600" b="1" dirty="0"/>
          </a:p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Meaningful Influence targets </a:t>
            </a:r>
            <a:r>
              <a:rPr sz="3600" b="1" dirty="0"/>
              <a:t>BELIEFS</a:t>
            </a:r>
            <a:r>
              <a:rPr sz="3600" dirty="0"/>
              <a:t> in order to change behaviors</a:t>
            </a:r>
            <a:r>
              <a:rPr lang="en-US" sz="3600" dirty="0"/>
              <a:t>.</a:t>
            </a:r>
            <a:br>
              <a:rPr sz="3600" dirty="0"/>
            </a:br>
            <a:endParaRPr sz="3600" dirty="0"/>
          </a:p>
          <a:p>
            <a:pPr marL="427789" indent="-427789" algn="l">
              <a:buSzPct val="100000"/>
              <a:buAutoNum type="arabicPeriod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More </a:t>
            </a:r>
            <a:r>
              <a:rPr sz="3600" b="1" dirty="0"/>
              <a:t>WORDS</a:t>
            </a:r>
            <a:r>
              <a:rPr sz="3600" dirty="0"/>
              <a:t> and more </a:t>
            </a:r>
            <a:r>
              <a:rPr sz="3600" b="1" dirty="0"/>
              <a:t>DATA</a:t>
            </a:r>
            <a:r>
              <a:rPr sz="3600" dirty="0"/>
              <a:t> do not change minds</a:t>
            </a:r>
            <a:r>
              <a:rPr lang="en-US" sz="3600" dirty="0"/>
              <a:t>.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732675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3D318-5B60-74D3-2175-BAAED572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7" y="1207541"/>
            <a:ext cx="7000407" cy="700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BDCBF-7521-2B1A-3602-D56961B6CDB2}"/>
              </a:ext>
            </a:extLst>
          </p:cNvPr>
          <p:cNvSpPr txBox="1"/>
          <p:nvPr/>
        </p:nvSpPr>
        <p:spPr>
          <a:xfrm>
            <a:off x="914399" y="2043714"/>
            <a:ext cx="6505730" cy="78483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1. Follow Beyond Title.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2EF57-764F-6B7A-BB06-078C3E18E8E1}"/>
              </a:ext>
            </a:extLst>
          </p:cNvPr>
          <p:cNvSpPr txBox="1"/>
          <p:nvPr/>
        </p:nvSpPr>
        <p:spPr>
          <a:xfrm>
            <a:off x="914399" y="3427769"/>
            <a:ext cx="6505730" cy="147732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2. Follow into the</a:t>
            </a:r>
          </a:p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    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DIFFICULT.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6E32D-A35F-8311-D608-E3C075A59BEF}"/>
              </a:ext>
            </a:extLst>
          </p:cNvPr>
          <p:cNvSpPr txBox="1"/>
          <p:nvPr/>
        </p:nvSpPr>
        <p:spPr>
          <a:xfrm>
            <a:off x="914399" y="5458484"/>
            <a:ext cx="6505730" cy="216982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3. They go to great</a:t>
            </a:r>
          </a:p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    lengths to never</a:t>
            </a:r>
          </a:p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    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LET YOU DOWN!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B534A-F1BB-924D-11B6-496D34945726}"/>
              </a:ext>
            </a:extLst>
          </p:cNvPr>
          <p:cNvSpPr txBox="1"/>
          <p:nvPr/>
        </p:nvSpPr>
        <p:spPr>
          <a:xfrm>
            <a:off x="6964559" y="2893573"/>
            <a:ext cx="650573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What you believe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3F1E3-CB3C-336B-1E46-843CA943C8C9}"/>
              </a:ext>
            </a:extLst>
          </p:cNvPr>
          <p:cNvSpPr txBox="1"/>
          <p:nvPr/>
        </p:nvSpPr>
        <p:spPr>
          <a:xfrm>
            <a:off x="6964559" y="4484385"/>
            <a:ext cx="650573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How you think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AB193-7644-DFF5-366A-B76155D2641B}"/>
              </a:ext>
            </a:extLst>
          </p:cNvPr>
          <p:cNvSpPr txBox="1"/>
          <p:nvPr/>
        </p:nvSpPr>
        <p:spPr>
          <a:xfrm>
            <a:off x="6964559" y="5968255"/>
            <a:ext cx="650573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How you act!</a:t>
            </a:r>
          </a:p>
        </p:txBody>
      </p:sp>
    </p:spTree>
    <p:extLst>
      <p:ext uri="{BB962C8B-B14F-4D97-AF65-F5344CB8AC3E}">
        <p14:creationId xmlns:p14="http://schemas.microsoft.com/office/powerpoint/2010/main" val="1539885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photos silhouette profile face search, download - needpix.com">
            <a:extLst>
              <a:ext uri="{FF2B5EF4-FFF2-40B4-BE49-F238E27FC236}">
                <a16:creationId xmlns:a16="http://schemas.microsoft.com/office/drawing/2014/main" id="{4E38F348-CD76-7EFE-B005-79F4E636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05" y="1942841"/>
            <a:ext cx="4866861" cy="54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photos silhouette profile face search, download - needpix.com">
            <a:extLst>
              <a:ext uri="{FF2B5EF4-FFF2-40B4-BE49-F238E27FC236}">
                <a16:creationId xmlns:a16="http://schemas.microsoft.com/office/drawing/2014/main" id="{C3F998EC-63F9-D166-5EC9-33DB2A71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8452" y="1942841"/>
            <a:ext cx="4866861" cy="54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C2C25ABF-1428-05C6-8927-6B342BC22F12}"/>
              </a:ext>
            </a:extLst>
          </p:cNvPr>
          <p:cNvSpPr/>
          <p:nvPr/>
        </p:nvSpPr>
        <p:spPr>
          <a:xfrm>
            <a:off x="1292087" y="6867240"/>
            <a:ext cx="1212574" cy="1091906"/>
          </a:xfrm>
          <a:prstGeom prst="heart">
            <a:avLst/>
          </a:prstGeom>
          <a:solidFill>
            <a:srgbClr val="EAEAE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5C304AF-1953-5B2A-985A-4540E377622B}"/>
              </a:ext>
            </a:extLst>
          </p:cNvPr>
          <p:cNvSpPr/>
          <p:nvPr/>
        </p:nvSpPr>
        <p:spPr>
          <a:xfrm>
            <a:off x="10982739" y="6867240"/>
            <a:ext cx="1212574" cy="1091906"/>
          </a:xfrm>
          <a:prstGeom prst="heart">
            <a:avLst/>
          </a:prstGeom>
          <a:solidFill>
            <a:srgbClr val="EAEAE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Sequential Access Storage 4">
            <a:extLst>
              <a:ext uri="{FF2B5EF4-FFF2-40B4-BE49-F238E27FC236}">
                <a16:creationId xmlns:a16="http://schemas.microsoft.com/office/drawing/2014/main" id="{71975683-7BA1-7F2F-9293-C1CDF081EBD3}"/>
              </a:ext>
            </a:extLst>
          </p:cNvPr>
          <p:cNvSpPr/>
          <p:nvPr/>
        </p:nvSpPr>
        <p:spPr>
          <a:xfrm rot="10800000" flipV="1">
            <a:off x="1610138" y="2042415"/>
            <a:ext cx="1470991" cy="1091905"/>
          </a:xfrm>
          <a:prstGeom prst="flowChartMagneticTape">
            <a:avLst/>
          </a:prstGeom>
          <a:solidFill>
            <a:srgbClr val="EAEAE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Sequential Access Storage 7">
            <a:extLst>
              <a:ext uri="{FF2B5EF4-FFF2-40B4-BE49-F238E27FC236}">
                <a16:creationId xmlns:a16="http://schemas.microsoft.com/office/drawing/2014/main" id="{6C4D3C94-F19E-6EB9-287D-656C5836AF6A}"/>
              </a:ext>
            </a:extLst>
          </p:cNvPr>
          <p:cNvSpPr/>
          <p:nvPr/>
        </p:nvSpPr>
        <p:spPr>
          <a:xfrm rot="10800000" flipH="1" flipV="1">
            <a:off x="9918241" y="1996471"/>
            <a:ext cx="1470991" cy="1091905"/>
          </a:xfrm>
          <a:prstGeom prst="flowChartMagneticTape">
            <a:avLst/>
          </a:prstGeom>
          <a:solidFill>
            <a:srgbClr val="EAEAE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Gill San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928BD1-238C-0549-25B6-31EF21F19845}"/>
              </a:ext>
            </a:extLst>
          </p:cNvPr>
          <p:cNvCxnSpPr/>
          <p:nvPr/>
        </p:nvCxnSpPr>
        <p:spPr>
          <a:xfrm flipV="1">
            <a:off x="1898374" y="3415748"/>
            <a:ext cx="0" cy="2922104"/>
          </a:xfrm>
          <a:prstGeom prst="straightConnector1">
            <a:avLst/>
          </a:prstGeom>
          <a:noFill/>
          <a:ln w="76200" cap="flat">
            <a:solidFill>
              <a:schemeClr val="accent3"/>
            </a:solidFill>
            <a:prstDash val="solid"/>
            <a:round/>
            <a:tailEnd type="triangle"/>
          </a:ln>
          <a:effectLst>
            <a:outerShdw blurRad="38100" dist="20000" dir="5400000" sx="101011" sy="101011" rotWithShape="0">
              <a:schemeClr val="bg1">
                <a:alpha val="38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0D52CF-0E44-B157-817C-D51F68CDBF87}"/>
              </a:ext>
            </a:extLst>
          </p:cNvPr>
          <p:cNvSpPr txBox="1"/>
          <p:nvPr/>
        </p:nvSpPr>
        <p:spPr>
          <a:xfrm>
            <a:off x="1210825" y="3200400"/>
            <a:ext cx="520332" cy="355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H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810FC0-50CD-10AB-E6F3-26DD44DBBEBC}"/>
              </a:ext>
            </a:extLst>
          </p:cNvPr>
          <p:cNvSpPr txBox="1"/>
          <p:nvPr/>
        </p:nvSpPr>
        <p:spPr>
          <a:xfrm>
            <a:off x="11533809" y="3068759"/>
            <a:ext cx="520332" cy="355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H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6C8280-ADC8-5497-B159-FE4F2D26CF11}"/>
              </a:ext>
            </a:extLst>
          </p:cNvPr>
          <p:cNvCxnSpPr/>
          <p:nvPr/>
        </p:nvCxnSpPr>
        <p:spPr>
          <a:xfrm flipV="1">
            <a:off x="11236186" y="3516756"/>
            <a:ext cx="0" cy="2922104"/>
          </a:xfrm>
          <a:prstGeom prst="straightConnector1">
            <a:avLst/>
          </a:prstGeom>
          <a:noFill/>
          <a:ln w="76200" cap="flat">
            <a:solidFill>
              <a:schemeClr val="accent3"/>
            </a:solidFill>
            <a:prstDash val="solid"/>
            <a:round/>
            <a:tailEnd type="triangle"/>
          </a:ln>
          <a:effectLst>
            <a:outerShdw blurRad="38100" dist="20000" dir="5400000" sx="101011" sy="101011" rotWithShape="0">
              <a:schemeClr val="bg1">
                <a:alpha val="38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BC59A1-E49B-B0C4-F88B-62CAC36B86AA}"/>
              </a:ext>
            </a:extLst>
          </p:cNvPr>
          <p:cNvCxnSpPr>
            <a:cxnSpLocks/>
          </p:cNvCxnSpPr>
          <p:nvPr/>
        </p:nvCxnSpPr>
        <p:spPr>
          <a:xfrm flipH="1">
            <a:off x="8745423" y="3384234"/>
            <a:ext cx="1908313" cy="2226365"/>
          </a:xfrm>
          <a:prstGeom prst="straightConnector1">
            <a:avLst/>
          </a:prstGeom>
          <a:noFill/>
          <a:ln w="76200" cap="flat">
            <a:solidFill>
              <a:schemeClr val="accent3"/>
            </a:solidFill>
            <a:prstDash val="solid"/>
            <a:round/>
            <a:tailEnd type="triangle"/>
          </a:ln>
          <a:effectLst>
            <a:outerShdw blurRad="38100" dist="20000" dir="5400000" sx="101011" sy="101011" rotWithShape="0">
              <a:schemeClr val="bg1">
                <a:alpha val="38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099FCA-FF12-EFA5-CFD5-DC2CE4E25122}"/>
              </a:ext>
            </a:extLst>
          </p:cNvPr>
          <p:cNvCxnSpPr>
            <a:cxnSpLocks/>
          </p:cNvCxnSpPr>
          <p:nvPr/>
        </p:nvCxnSpPr>
        <p:spPr>
          <a:xfrm>
            <a:off x="2799015" y="3384234"/>
            <a:ext cx="1900675" cy="2082288"/>
          </a:xfrm>
          <a:prstGeom prst="straightConnector1">
            <a:avLst/>
          </a:prstGeom>
          <a:noFill/>
          <a:ln w="76200" cap="flat">
            <a:solidFill>
              <a:schemeClr val="accent3"/>
            </a:solidFill>
            <a:prstDash val="solid"/>
            <a:round/>
            <a:tailEnd type="triangle"/>
          </a:ln>
          <a:effectLst>
            <a:outerShdw blurRad="38100" dist="20000" dir="5400000" sx="101011" sy="101011" rotWithShape="0">
              <a:schemeClr val="bg1">
                <a:alpha val="38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E1BC47-7CE5-6EEF-792C-5009C59FAFF9}"/>
              </a:ext>
            </a:extLst>
          </p:cNvPr>
          <p:cNvSpPr txBox="1"/>
          <p:nvPr/>
        </p:nvSpPr>
        <p:spPr>
          <a:xfrm>
            <a:off x="2606075" y="4824593"/>
            <a:ext cx="1599155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SELF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TALK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E990AC-409E-ED5D-73DB-2531E8637561}"/>
              </a:ext>
            </a:extLst>
          </p:cNvPr>
          <p:cNvSpPr txBox="1"/>
          <p:nvPr/>
        </p:nvSpPr>
        <p:spPr>
          <a:xfrm>
            <a:off x="9203392" y="4885043"/>
            <a:ext cx="1599155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SELF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TALK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818232-0DE8-0AEF-DBF2-2C1AA6C40527}"/>
              </a:ext>
            </a:extLst>
          </p:cNvPr>
          <p:cNvSpPr txBox="1"/>
          <p:nvPr/>
        </p:nvSpPr>
        <p:spPr>
          <a:xfrm>
            <a:off x="5378297" y="5577540"/>
            <a:ext cx="2528896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273145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D80F2-DFD0-D24C-F2E7-EE9EBFA0DE3A}"/>
              </a:ext>
            </a:extLst>
          </p:cNvPr>
          <p:cNvSpPr txBox="1"/>
          <p:nvPr/>
        </p:nvSpPr>
        <p:spPr>
          <a:xfrm>
            <a:off x="5628962" y="4977808"/>
            <a:ext cx="2025553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WEIRD</a:t>
            </a:r>
          </a:p>
        </p:txBody>
      </p:sp>
    </p:spTree>
    <p:extLst>
      <p:ext uri="{BB962C8B-B14F-4D97-AF65-F5344CB8AC3E}">
        <p14:creationId xmlns:p14="http://schemas.microsoft.com/office/powerpoint/2010/main" val="880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1" grpId="0"/>
      <p:bldP spid="12" grpId="0"/>
      <p:bldP spid="37" grpId="0"/>
      <p:bldP spid="38" grpId="0"/>
      <p:bldP spid="39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saic’s P.U.R.E. Influence Model">
            <a:extLst>
              <a:ext uri="{FF2B5EF4-FFF2-40B4-BE49-F238E27FC236}">
                <a16:creationId xmlns:a16="http://schemas.microsoft.com/office/drawing/2014/main" id="{D0F69CEE-8779-5DAD-91D2-91B976A54D43}"/>
              </a:ext>
            </a:extLst>
          </p:cNvPr>
          <p:cNvSpPr txBox="1"/>
          <p:nvPr/>
        </p:nvSpPr>
        <p:spPr>
          <a:xfrm>
            <a:off x="1717085" y="1537931"/>
            <a:ext cx="10106602" cy="810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Mosaic’s P.U.R.E. Influence Model</a:t>
            </a:r>
          </a:p>
        </p:txBody>
      </p:sp>
      <p:sp>
        <p:nvSpPr>
          <p:cNvPr id="3" name="P = Powerful Purpose (The Great &quot;Why&quot; Factor)">
            <a:extLst>
              <a:ext uri="{FF2B5EF4-FFF2-40B4-BE49-F238E27FC236}">
                <a16:creationId xmlns:a16="http://schemas.microsoft.com/office/drawing/2014/main" id="{F9F9ACBC-02A7-62B4-6F3B-922A050D5E91}"/>
              </a:ext>
            </a:extLst>
          </p:cNvPr>
          <p:cNvSpPr txBox="1"/>
          <p:nvPr/>
        </p:nvSpPr>
        <p:spPr>
          <a:xfrm>
            <a:off x="960515" y="3052573"/>
            <a:ext cx="1161974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r>
              <a:rPr sz="4000" dirty="0"/>
              <a:t>P = Powerful Purpose (The Great "Why" Factor)</a:t>
            </a:r>
          </a:p>
        </p:txBody>
      </p:sp>
      <p:sp>
        <p:nvSpPr>
          <p:cNvPr id="4" name="U = Understanding (Listening and Messaging)">
            <a:extLst>
              <a:ext uri="{FF2B5EF4-FFF2-40B4-BE49-F238E27FC236}">
                <a16:creationId xmlns:a16="http://schemas.microsoft.com/office/drawing/2014/main" id="{E64C967C-6B67-5B40-38E4-819585DA661C}"/>
              </a:ext>
            </a:extLst>
          </p:cNvPr>
          <p:cNvSpPr txBox="1"/>
          <p:nvPr/>
        </p:nvSpPr>
        <p:spPr>
          <a:xfrm>
            <a:off x="960515" y="4110799"/>
            <a:ext cx="112921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r>
              <a:rPr sz="4000" dirty="0"/>
              <a:t>U = Understanding (Listening and Messaging)</a:t>
            </a:r>
          </a:p>
        </p:txBody>
      </p:sp>
      <p:sp>
        <p:nvSpPr>
          <p:cNvPr id="5" name="R = Relationships">
            <a:extLst>
              <a:ext uri="{FF2B5EF4-FFF2-40B4-BE49-F238E27FC236}">
                <a16:creationId xmlns:a16="http://schemas.microsoft.com/office/drawing/2014/main" id="{A820CB94-B42E-1995-D299-D260279CEE93}"/>
              </a:ext>
            </a:extLst>
          </p:cNvPr>
          <p:cNvSpPr txBox="1"/>
          <p:nvPr/>
        </p:nvSpPr>
        <p:spPr>
          <a:xfrm>
            <a:off x="960515" y="5227553"/>
            <a:ext cx="112921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r>
              <a:rPr sz="4000" dirty="0"/>
              <a:t>R = Relationships </a:t>
            </a:r>
          </a:p>
        </p:txBody>
      </p:sp>
      <p:sp>
        <p:nvSpPr>
          <p:cNvPr id="6" name="E = Execute">
            <a:extLst>
              <a:ext uri="{FF2B5EF4-FFF2-40B4-BE49-F238E27FC236}">
                <a16:creationId xmlns:a16="http://schemas.microsoft.com/office/drawing/2014/main" id="{9EF67F79-871C-6BD5-74AE-59087E141B9A}"/>
              </a:ext>
            </a:extLst>
          </p:cNvPr>
          <p:cNvSpPr txBox="1"/>
          <p:nvPr/>
        </p:nvSpPr>
        <p:spPr>
          <a:xfrm>
            <a:off x="960515" y="6344307"/>
            <a:ext cx="112921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r>
              <a:rPr sz="4000" dirty="0"/>
              <a:t>E = Execute</a:t>
            </a:r>
          </a:p>
        </p:txBody>
      </p:sp>
    </p:spTree>
    <p:extLst>
      <p:ext uri="{BB962C8B-B14F-4D97-AF65-F5344CB8AC3E}">
        <p14:creationId xmlns:p14="http://schemas.microsoft.com/office/powerpoint/2010/main" val="36885921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03908B-C686-F4D9-3C44-DDB36CC09B46}"/>
              </a:ext>
            </a:extLst>
          </p:cNvPr>
          <p:cNvSpPr txBox="1"/>
          <p:nvPr/>
        </p:nvSpPr>
        <p:spPr>
          <a:xfrm>
            <a:off x="1796022" y="1331844"/>
            <a:ext cx="9812881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Mosaic’s P.U.R.E. Influence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1B984-1465-E838-57EE-D8AAB67746FF}"/>
              </a:ext>
            </a:extLst>
          </p:cNvPr>
          <p:cNvSpPr txBox="1"/>
          <p:nvPr/>
        </p:nvSpPr>
        <p:spPr>
          <a:xfrm>
            <a:off x="986722" y="2116672"/>
            <a:ext cx="1143148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0" i="1" dirty="0"/>
              <a:t>P = Powerful Purpose (The Great "Why" Factor)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634FE-300D-302E-523B-5E6A57BD1F84}"/>
              </a:ext>
            </a:extLst>
          </p:cNvPr>
          <p:cNvSpPr txBox="1"/>
          <p:nvPr/>
        </p:nvSpPr>
        <p:spPr>
          <a:xfrm>
            <a:off x="586598" y="3328056"/>
            <a:ext cx="11618654" cy="50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200150" marR="457200" indent="-742950" algn="l" defTabSz="457200">
              <a:buSzPct val="100000"/>
              <a:buFont typeface="+mj-lt"/>
              <a:buAutoNum type="arabi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dirty="0"/>
              <a:t>Great purposes change the way we view the work.</a:t>
            </a:r>
            <a:br>
              <a:rPr lang="en-US" sz="4000" dirty="0"/>
            </a:br>
            <a:endParaRPr lang="en-US" sz="4000" dirty="0"/>
          </a:p>
          <a:p>
            <a:pPr marL="1200150" marR="457200" indent="-742950" algn="l" defTabSz="457200">
              <a:buSzPct val="100000"/>
              <a:buFont typeface="+mj-lt"/>
              <a:buAutoNum type="arabi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dirty="0"/>
              <a:t>Great purposes create the space for an amazing thing to happen.</a:t>
            </a:r>
            <a:br>
              <a:rPr lang="en-US" sz="4000" dirty="0"/>
            </a:br>
            <a:endParaRPr lang="en-US" sz="4000" dirty="0"/>
          </a:p>
          <a:p>
            <a:pPr marL="1200150" marR="457200" indent="-742950" algn="l" defTabSz="457200">
              <a:buSzPct val="100000"/>
              <a:buFont typeface="+mj-lt"/>
              <a:buAutoNum type="arabi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dirty="0"/>
              <a:t>Prepare the compelling “why”.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rgbClr val="273145"/>
              </a:solidFill>
              <a:effectLst/>
              <a:uFill>
                <a:solidFill>
                  <a:srgbClr val="000000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1247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1B75CE-C430-BF5E-2806-858482DBA7C9}"/>
              </a:ext>
            </a:extLst>
          </p:cNvPr>
          <p:cNvSpPr txBox="1"/>
          <p:nvPr/>
        </p:nvSpPr>
        <p:spPr>
          <a:xfrm>
            <a:off x="1103243" y="1333502"/>
            <a:ext cx="1159896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800" dirty="0"/>
              <a:t>Mosaic’s P.U.R.E. Influence Model</a:t>
            </a:r>
          </a:p>
          <a:p>
            <a:pPr algn="ctr">
              <a:defRPr sz="3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/>
              <a:t>U = The Power of Listening</a:t>
            </a:r>
          </a:p>
        </p:txBody>
      </p:sp>
      <p:pic>
        <p:nvPicPr>
          <p:cNvPr id="6" name="Resp-to-Dom.png" descr="Resp-to-Dom.png">
            <a:extLst>
              <a:ext uri="{FF2B5EF4-FFF2-40B4-BE49-F238E27FC236}">
                <a16:creationId xmlns:a16="http://schemas.microsoft.com/office/drawing/2014/main" id="{6BEEBF2E-047B-2597-C73E-60AA1253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5263000" y="2595386"/>
            <a:ext cx="2888518" cy="2060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A569B-320E-5D47-A60B-5B09AA185705}"/>
              </a:ext>
            </a:extLst>
          </p:cNvPr>
          <p:cNvSpPr txBox="1"/>
          <p:nvPr/>
        </p:nvSpPr>
        <p:spPr>
          <a:xfrm>
            <a:off x="712310" y="4580700"/>
            <a:ext cx="11989898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457200" algn="l" defTabSz="457200">
              <a:defRPr sz="3200" u="sng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Level 1: Listening to the </a:t>
            </a:r>
            <a:r>
              <a:rPr lang="en-US" sz="3600" b="1" dirty="0"/>
              <a:t>WORDS</a:t>
            </a:r>
            <a:br>
              <a:rPr lang="en-US" sz="3600" b="1" dirty="0"/>
            </a:br>
            <a:endParaRPr lang="en-US" sz="3600" b="1" dirty="0"/>
          </a:p>
          <a:p>
            <a:pPr marL="742950" marR="457200" indent="-514350" algn="l" defTabSz="457200">
              <a:buSzPct val="100000"/>
              <a:buFont typeface="+mj-lt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An exchange where the listening party utters agreements and aha, aha, ah…</a:t>
            </a:r>
          </a:p>
          <a:p>
            <a:pPr marL="742950" marR="457200" indent="-514350" algn="l" defTabSz="457200">
              <a:buSzPct val="100000"/>
              <a:buFont typeface="+mj-lt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have competing thoughts and "mind popcorn”.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10533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1B75CE-C430-BF5E-2806-858482DBA7C9}"/>
              </a:ext>
            </a:extLst>
          </p:cNvPr>
          <p:cNvSpPr txBox="1"/>
          <p:nvPr/>
        </p:nvSpPr>
        <p:spPr>
          <a:xfrm>
            <a:off x="1103243" y="1333502"/>
            <a:ext cx="1159896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Mosaic’s P.U.R.E. Influence Model</a:t>
            </a:r>
          </a:p>
          <a:p>
            <a:pPr algn="ctr">
              <a:defRPr sz="3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/>
              <a:t>U = The Power of Listening</a:t>
            </a:r>
          </a:p>
        </p:txBody>
      </p:sp>
      <p:pic>
        <p:nvPicPr>
          <p:cNvPr id="6" name="Resp-to-Dom.png" descr="Resp-to-Dom.png">
            <a:extLst>
              <a:ext uri="{FF2B5EF4-FFF2-40B4-BE49-F238E27FC236}">
                <a16:creationId xmlns:a16="http://schemas.microsoft.com/office/drawing/2014/main" id="{6BEEBF2E-047B-2597-C73E-60AA1253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5221812" y="2718497"/>
            <a:ext cx="2888518" cy="2060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A569B-320E-5D47-A60B-5B09AA185705}"/>
              </a:ext>
            </a:extLst>
          </p:cNvPr>
          <p:cNvSpPr txBox="1"/>
          <p:nvPr/>
        </p:nvSpPr>
        <p:spPr>
          <a:xfrm>
            <a:off x="537823" y="4974627"/>
            <a:ext cx="12466977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457200" algn="l" defTabSz="457200">
              <a:defRPr sz="3200" u="sng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Level 2: Listening to </a:t>
            </a:r>
            <a:r>
              <a:rPr lang="en-US" sz="3600" b="1" dirty="0"/>
              <a:t>WHAT</a:t>
            </a:r>
            <a:r>
              <a:rPr lang="en-US" sz="3600" dirty="0"/>
              <a:t> the WORDS </a:t>
            </a:r>
            <a:r>
              <a:rPr lang="en-US" sz="3600" b="1" dirty="0"/>
              <a:t>MEAN</a:t>
            </a:r>
            <a:r>
              <a:rPr lang="en-US" sz="3600" dirty="0"/>
              <a:t> to </a:t>
            </a:r>
            <a:r>
              <a:rPr lang="en-US" sz="3600" b="1" dirty="0"/>
              <a:t>YOU</a:t>
            </a:r>
          </a:p>
          <a:p>
            <a:pPr marL="8849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take it personally.</a:t>
            </a:r>
          </a:p>
          <a:p>
            <a:pPr marL="8849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for the parts you agree with or understand.</a:t>
            </a:r>
          </a:p>
          <a:p>
            <a:pPr marL="884989" marR="457200" indent="-427789" algn="l" defTabSz="457200">
              <a:buSzPct val="100000"/>
              <a:buAutoNum type="alphaLcPeriod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/>
              <a:t>You listen for what you must defend or protect. </a:t>
            </a:r>
          </a:p>
        </p:txBody>
      </p:sp>
    </p:spTree>
    <p:extLst>
      <p:ext uri="{BB962C8B-B14F-4D97-AF65-F5344CB8AC3E}">
        <p14:creationId xmlns:p14="http://schemas.microsoft.com/office/powerpoint/2010/main" val="343164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273145"/>
      </a:dk1>
      <a:lt1>
        <a:srgbClr val="EAEAEC"/>
      </a:lt1>
      <a:dk2>
        <a:srgbClr val="A7A7A7"/>
      </a:dk2>
      <a:lt2>
        <a:srgbClr val="535353"/>
      </a:lt2>
      <a:accent1>
        <a:srgbClr val="6A7391"/>
      </a:accent1>
      <a:accent2>
        <a:srgbClr val="333399"/>
      </a:accent2>
      <a:accent3>
        <a:srgbClr val="F2F2F3"/>
      </a:accent3>
      <a:accent4>
        <a:srgbClr val="707070"/>
      </a:accent4>
      <a:accent5>
        <a:srgbClr val="B9BBC5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500" b="1" i="0" u="none" strike="noStrike" cap="none" spc="0" normalizeH="0" baseline="0">
            <a:ln>
              <a:noFill/>
            </a:ln>
            <a:solidFill>
              <a:srgbClr val="273145"/>
            </a:solidFill>
            <a:effectLst/>
            <a:uFill>
              <a:solidFill>
                <a:srgbClr val="000000"/>
              </a:solidFill>
            </a:uFill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7391"/>
      </a:accent1>
      <a:accent2>
        <a:srgbClr val="333399"/>
      </a:accent2>
      <a:accent3>
        <a:srgbClr val="F2F2F3"/>
      </a:accent3>
      <a:accent4>
        <a:srgbClr val="707070"/>
      </a:accent4>
      <a:accent5>
        <a:srgbClr val="B9BBC5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500" b="1" i="0" u="none" strike="noStrike" cap="none" spc="0" normalizeH="0" baseline="0">
            <a:ln>
              <a:noFill/>
            </a:ln>
            <a:solidFill>
              <a:srgbClr val="273145"/>
            </a:solidFill>
            <a:effectLst/>
            <a:uFill>
              <a:solidFill>
                <a:srgbClr val="000000"/>
              </a:solidFill>
            </a:uFill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729</Words>
  <Application>Microsoft Macintosh PowerPoint</Application>
  <PresentationFormat>Custom</PresentationFormat>
  <Paragraphs>125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Gill Sans</vt:lpstr>
      <vt:lpstr>Helvetica</vt:lpstr>
      <vt:lpstr>Helvetica Neue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Nikki</cp:lastModifiedBy>
  <cp:revision>9</cp:revision>
  <dcterms:modified xsi:type="dcterms:W3CDTF">2022-11-30T20:58:02Z</dcterms:modified>
</cp:coreProperties>
</file>