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3" autoAdjust="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99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61872"/>
          </a:xfrm>
          <a:prstGeom prst="rect">
            <a:avLst/>
          </a:prstGeom>
          <a:solidFill>
            <a:srgbClr val="1C164B"/>
          </a:solidFill>
          <a:ln w="12700">
            <a:solidFill>
              <a:srgbClr val="1C16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2225"/>
            <a:ext cx="1115568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Aptos"/>
              </a:defRPr>
            </a:pPr>
            <a:r>
              <a:rPr sz="3200" dirty="0">
                <a:latin typeface="Elevance Sans Medium" pitchFamily="50" charset="0"/>
              </a:rPr>
              <a:t>COMMUNITY CONNECTED CARE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26893"/>
            <a:ext cx="110642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700" b="1">
                <a:solidFill>
                  <a:srgbClr val="FFFFFF"/>
                </a:solidFill>
                <a:latin typeface="Aptos"/>
              </a:defRPr>
            </a:pPr>
            <a:r>
              <a:rPr sz="2000" dirty="0"/>
              <a:t>Life can get in the way of your health. We can help.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941832"/>
            <a:ext cx="1106424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100" b="0">
                <a:solidFill>
                  <a:srgbClr val="E1DFF0"/>
                </a:solidFill>
                <a:latin typeface="Aptos"/>
              </a:defRPr>
            </a:pPr>
            <a:r>
              <a:rPr dirty="0"/>
              <a:t>Personalized support for everyday challenges that can make it harder to take care of yourself.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444752"/>
            <a:ext cx="109728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800" b="1">
                <a:solidFill>
                  <a:srgbClr val="1C164B"/>
                </a:solidFill>
                <a:latin typeface="Aptos"/>
              </a:defRPr>
            </a:pPr>
            <a:r>
              <a:t>Get help with challenges like: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0352" y="1874519"/>
            <a:ext cx="2514600" cy="1417320"/>
          </a:xfrm>
          <a:prstGeom prst="roundRect">
            <a:avLst/>
          </a:prstGeom>
          <a:solidFill>
            <a:srgbClr val="F0EDF9"/>
          </a:solidFill>
          <a:ln w="12700">
            <a:solidFill>
              <a:srgbClr val="F0ED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" name="Connector 7"/>
          <p:cNvCxnSpPr/>
          <p:nvPr/>
        </p:nvCxnSpPr>
        <p:spPr>
          <a:xfrm flipV="1">
            <a:off x="667512" y="2157984"/>
            <a:ext cx="210312" cy="182880"/>
          </a:xfrm>
          <a:prstGeom prst="line">
            <a:avLst/>
          </a:prstGeom>
          <a:ln w="31750">
            <a:solidFill>
              <a:srgbClr val="5B42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877824" y="2157984"/>
            <a:ext cx="210312" cy="182880"/>
          </a:xfrm>
          <a:prstGeom prst="line">
            <a:avLst/>
          </a:prstGeom>
          <a:ln w="31750">
            <a:solidFill>
              <a:srgbClr val="5B42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722375" y="2340864"/>
            <a:ext cx="310896" cy="256032"/>
          </a:xfrm>
          <a:prstGeom prst="rect">
            <a:avLst/>
          </a:prstGeom>
          <a:noFill/>
          <a:ln w="27940">
            <a:solidFill>
              <a:srgbClr val="5B42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41247" y="2450592"/>
            <a:ext cx="73152" cy="146304"/>
          </a:xfrm>
          <a:prstGeom prst="rect">
            <a:avLst/>
          </a:prstGeom>
          <a:noFill/>
          <a:ln w="19050">
            <a:solidFill>
              <a:srgbClr val="5B42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88719" y="2029968"/>
            <a:ext cx="16916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1C164B"/>
                </a:solidFill>
                <a:latin typeface="Aptos"/>
              </a:defRPr>
            </a:pPr>
            <a:r>
              <a:t>Housing &amp; utilities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19" y="2359152"/>
            <a:ext cx="1664208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50" b="0">
                <a:solidFill>
                  <a:srgbClr val="5E6370"/>
                </a:solidFill>
                <a:latin typeface="Aptos"/>
              </a:defRPr>
            </a:pPr>
            <a:r>
              <a:t>Finding resources for rent, housing costs or utilities.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01568" y="1874519"/>
            <a:ext cx="2514600" cy="1417320"/>
          </a:xfrm>
          <a:prstGeom prst="roundRect">
            <a:avLst/>
          </a:prstGeom>
          <a:solidFill>
            <a:srgbClr val="FAECF5"/>
          </a:solidFill>
          <a:ln w="12700">
            <a:solidFill>
              <a:srgbClr val="FAEC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Arc 14"/>
          <p:cNvSpPr/>
          <p:nvPr/>
        </p:nvSpPr>
        <p:spPr>
          <a:xfrm rot="10800000">
            <a:off x="3538728" y="2322576"/>
            <a:ext cx="420624" cy="274320"/>
          </a:xfrm>
          <a:prstGeom prst="arc">
            <a:avLst/>
          </a:prstGeom>
          <a:noFill/>
          <a:ln w="29209">
            <a:solidFill>
              <a:srgbClr val="C52A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6" name="Connector 15"/>
          <p:cNvCxnSpPr/>
          <p:nvPr/>
        </p:nvCxnSpPr>
        <p:spPr>
          <a:xfrm>
            <a:off x="3584448" y="2514600"/>
            <a:ext cx="329184" cy="0"/>
          </a:xfrm>
          <a:prstGeom prst="line">
            <a:avLst/>
          </a:prstGeom>
          <a:ln w="27940">
            <a:solidFill>
              <a:srgbClr val="C52A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 rot="20100000">
            <a:off x="3730752" y="2130552"/>
            <a:ext cx="146304" cy="91440"/>
          </a:xfrm>
          <a:prstGeom prst="ellipse">
            <a:avLst/>
          </a:prstGeom>
          <a:solidFill>
            <a:srgbClr val="C52A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8" name="Connector 17"/>
          <p:cNvCxnSpPr/>
          <p:nvPr/>
        </p:nvCxnSpPr>
        <p:spPr>
          <a:xfrm flipV="1">
            <a:off x="3730752" y="2176272"/>
            <a:ext cx="73152" cy="82296"/>
          </a:xfrm>
          <a:prstGeom prst="line">
            <a:avLst/>
          </a:prstGeom>
          <a:ln w="20320">
            <a:solidFill>
              <a:srgbClr val="C52A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059936" y="2029968"/>
            <a:ext cx="16916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1C164B"/>
                </a:solidFill>
                <a:latin typeface="Aptos"/>
              </a:defRPr>
            </a:pPr>
            <a:r>
              <a:t>Food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59936" y="2359152"/>
            <a:ext cx="1664208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50" b="0">
                <a:solidFill>
                  <a:srgbClr val="5E6370"/>
                </a:solidFill>
                <a:latin typeface="Aptos"/>
              </a:defRPr>
            </a:pPr>
            <a:r>
              <a:t>Connecting with food and nutrition resources.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72784" y="1874519"/>
            <a:ext cx="2514600" cy="1417320"/>
          </a:xfrm>
          <a:prstGeom prst="roundRect">
            <a:avLst/>
          </a:prstGeom>
          <a:solidFill>
            <a:srgbClr val="E8F7F7"/>
          </a:solidFill>
          <a:ln w="12700">
            <a:solidFill>
              <a:srgbClr val="E8F7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391656" y="2304288"/>
            <a:ext cx="457200" cy="201168"/>
          </a:xfrm>
          <a:prstGeom prst="roundRect">
            <a:avLst/>
          </a:prstGeom>
          <a:noFill/>
          <a:ln w="27940">
            <a:solidFill>
              <a:srgbClr val="008E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3" name="Connector 22"/>
          <p:cNvCxnSpPr/>
          <p:nvPr/>
        </p:nvCxnSpPr>
        <p:spPr>
          <a:xfrm flipV="1">
            <a:off x="6483096" y="2194560"/>
            <a:ext cx="82296" cy="109728"/>
          </a:xfrm>
          <a:prstGeom prst="line">
            <a:avLst/>
          </a:prstGeom>
          <a:ln w="25400">
            <a:solidFill>
              <a:srgbClr val="008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6565392" y="2194560"/>
            <a:ext cx="164592" cy="0"/>
          </a:xfrm>
          <a:prstGeom prst="line">
            <a:avLst/>
          </a:prstGeom>
          <a:ln w="25400">
            <a:solidFill>
              <a:srgbClr val="008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6729984" y="2194560"/>
            <a:ext cx="64008" cy="109728"/>
          </a:xfrm>
          <a:prstGeom prst="line">
            <a:avLst/>
          </a:prstGeom>
          <a:ln w="25400">
            <a:solidFill>
              <a:srgbClr val="008E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6451092" y="2459736"/>
            <a:ext cx="82296" cy="82296"/>
          </a:xfrm>
          <a:prstGeom prst="ellipse">
            <a:avLst/>
          </a:prstGeom>
          <a:solidFill>
            <a:srgbClr val="008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6707124" y="2459736"/>
            <a:ext cx="82296" cy="82296"/>
          </a:xfrm>
          <a:prstGeom prst="ellipse">
            <a:avLst/>
          </a:prstGeom>
          <a:solidFill>
            <a:srgbClr val="008E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931152" y="2029968"/>
            <a:ext cx="16916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1C164B"/>
                </a:solidFill>
                <a:latin typeface="Aptos"/>
              </a:defRPr>
            </a:pPr>
            <a:r>
              <a:t>Transportation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31152" y="2359152"/>
            <a:ext cx="1664208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50" b="0">
                <a:solidFill>
                  <a:srgbClr val="5E6370"/>
                </a:solidFill>
                <a:latin typeface="Aptos"/>
              </a:defRPr>
            </a:pPr>
            <a:r>
              <a:t>Finding options to help you get where you need to go.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144000" y="1874519"/>
            <a:ext cx="2514600" cy="1417320"/>
          </a:xfrm>
          <a:prstGeom prst="roundRect">
            <a:avLst/>
          </a:prstGeom>
          <a:solidFill>
            <a:srgbClr val="EBF2FA"/>
          </a:solidFill>
          <a:ln w="12700">
            <a:solidFill>
              <a:srgbClr val="EBF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9272016" y="2212848"/>
            <a:ext cx="438912" cy="292608"/>
          </a:xfrm>
          <a:prstGeom prst="roundRect">
            <a:avLst/>
          </a:prstGeom>
          <a:noFill/>
          <a:ln w="27940">
            <a:solidFill>
              <a:srgbClr val="2669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9537192" y="2313432"/>
            <a:ext cx="182880" cy="109728"/>
          </a:xfrm>
          <a:prstGeom prst="roundRect">
            <a:avLst/>
          </a:prstGeom>
          <a:noFill/>
          <a:ln w="22860">
            <a:solidFill>
              <a:srgbClr val="2669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9601200" y="2345436"/>
            <a:ext cx="32004" cy="32004"/>
          </a:xfrm>
          <a:prstGeom prst="ellipse">
            <a:avLst/>
          </a:prstGeom>
          <a:solidFill>
            <a:srgbClr val="26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802368" y="2029968"/>
            <a:ext cx="16916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1C164B"/>
                </a:solidFill>
                <a:latin typeface="Aptos"/>
              </a:defRPr>
            </a:pPr>
            <a:r>
              <a:t>Financial needs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802368" y="2359152"/>
            <a:ext cx="1664208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50" b="0">
                <a:solidFill>
                  <a:srgbClr val="5E6370"/>
                </a:solidFill>
                <a:latin typeface="Aptos"/>
              </a:defRPr>
            </a:pPr>
            <a:r>
              <a:t>Connecting with resources for essential expenses.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30352" y="3511296"/>
            <a:ext cx="11128248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0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58952" y="3611880"/>
            <a:ext cx="10698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1C164B"/>
                </a:solidFill>
                <a:latin typeface="Aptos"/>
              </a:defRPr>
            </a:pPr>
            <a:r>
              <a:t>You don't have to be in a crisis to ask for help. Working and having health insurance doesn't mean you have to handle these challenges alone.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7543800" y="4325112"/>
            <a:ext cx="4114800" cy="1847088"/>
          </a:xfrm>
          <a:prstGeom prst="roundRect">
            <a:avLst/>
          </a:prstGeom>
          <a:solidFill>
            <a:srgbClr val="1C164B"/>
          </a:solidFill>
          <a:ln w="12700">
            <a:solidFill>
              <a:srgbClr val="1C16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7863840" y="4526280"/>
            <a:ext cx="347472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00" b="1">
                <a:solidFill>
                  <a:srgbClr val="D7D2EF"/>
                </a:solidFill>
                <a:latin typeface="Aptos"/>
              </a:defRPr>
            </a:pPr>
            <a:r>
              <a:t>NEED SUPPORT?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63840" y="4800600"/>
            <a:ext cx="3383280" cy="3931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900" b="1">
                <a:solidFill>
                  <a:srgbClr val="FFFFFF"/>
                </a:solidFill>
                <a:latin typeface="Aptos"/>
              </a:defRPr>
            </a:pPr>
            <a:r>
              <a:t>Community Connected Care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863840" y="5239512"/>
            <a:ext cx="324612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50" b="0">
                <a:solidFill>
                  <a:srgbClr val="FFFFFF"/>
                </a:solidFill>
                <a:latin typeface="Aptos"/>
              </a:defRPr>
            </a:pPr>
            <a:r>
              <a:rPr lang="en-US" sz="1200" dirty="0">
                <a:solidFill>
                  <a:srgbClr val="FFFFFF"/>
                </a:solidFill>
                <a:latin typeface="Arial"/>
              </a:rPr>
              <a:t>Call </a:t>
            </a:r>
            <a:r>
              <a:rPr lang="en-US" sz="1200" b="1" dirty="0">
                <a:solidFill>
                  <a:srgbClr val="FFFFFF"/>
                </a:solidFill>
                <a:latin typeface="Arial"/>
              </a:rPr>
              <a:t>844-429-1034</a:t>
            </a:r>
            <a:r>
              <a:rPr lang="en-US" sz="1200" dirty="0">
                <a:solidFill>
                  <a:srgbClr val="FFFFFF"/>
                </a:solidFill>
                <a:latin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</a:rPr>
              <a:t>or ask your </a:t>
            </a:r>
            <a:r>
              <a:rPr lang="en-US" sz="1200" b="1" dirty="0">
                <a:solidFill>
                  <a:srgbClr val="FFFFFF"/>
                </a:solidFill>
                <a:latin typeface="Arial"/>
              </a:rPr>
              <a:t>Family </a:t>
            </a:r>
            <a:r>
              <a:rPr sz="1200" b="1" dirty="0">
                <a:solidFill>
                  <a:srgbClr val="FFFFFF"/>
                </a:solidFill>
                <a:latin typeface="Arial"/>
              </a:rPr>
              <a:t> Advocate</a:t>
            </a:r>
            <a:r>
              <a:rPr sz="1200" dirty="0">
                <a:solidFill>
                  <a:srgbClr val="FFFFFF"/>
                </a:solidFill>
                <a:latin typeface="Arial"/>
              </a:rPr>
              <a:t> to connect you with </a:t>
            </a:r>
            <a:r>
              <a:rPr lang="en-US" sz="1200" dirty="0">
                <a:solidFill>
                  <a:srgbClr val="FFFFFF"/>
                </a:solidFill>
                <a:latin typeface="Arial"/>
              </a:rPr>
              <a:t>Community Connected Care. </a:t>
            </a:r>
            <a:endParaRPr sz="12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30352" y="6492240"/>
            <a:ext cx="11064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750" b="0">
                <a:solidFill>
                  <a:srgbClr val="5E6370"/>
                </a:solidFill>
                <a:latin typeface="Aptos"/>
              </a:defRPr>
            </a:pPr>
            <a:r>
              <a:t>Community Connected Care connects members to available community and internal resources. Resource availability and eligibility may vary.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30352" y="4283628"/>
            <a:ext cx="6693408" cy="3847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 dirty="0">
                <a:solidFill>
                  <a:srgbClr val="1E2B4E"/>
                </a:solidFill>
                <a:latin typeface="Arial"/>
              </a:rPr>
              <a:t>Many ways to connect with </a:t>
            </a:r>
            <a:r>
              <a:rPr lang="en-US" sz="1900" b="1" dirty="0">
                <a:solidFill>
                  <a:srgbClr val="1E2B4E"/>
                </a:solidFill>
                <a:latin typeface="Arial"/>
              </a:rPr>
              <a:t>Community Connected Care</a:t>
            </a:r>
            <a:endParaRPr sz="1900" b="1" dirty="0">
              <a:solidFill>
                <a:srgbClr val="1E2B4E"/>
              </a:solidFill>
              <a:latin typeface="Arial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30352" y="4736592"/>
            <a:ext cx="2907792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A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Oval 60"/>
          <p:cNvSpPr/>
          <p:nvPr/>
        </p:nvSpPr>
        <p:spPr>
          <a:xfrm>
            <a:off x="640080" y="4837176"/>
            <a:ext cx="512064" cy="512064"/>
          </a:xfrm>
          <a:prstGeom prst="ellipse">
            <a:avLst/>
          </a:prstGeom>
          <a:solidFill>
            <a:srgbClr val="F4F6FA"/>
          </a:solidFill>
          <a:ln w="19050">
            <a:solidFill>
              <a:srgbClr val="0091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694944" y="4919472"/>
            <a:ext cx="402336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00919B"/>
                </a:solidFill>
                <a:latin typeface="Arial"/>
              </a:rPr>
              <a:t>→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261872" y="4846320"/>
            <a:ext cx="19659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E2B4E"/>
                </a:solidFill>
                <a:latin typeface="Arial"/>
              </a:rPr>
              <a:t>Reach out directly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261872" y="5058302"/>
            <a:ext cx="1920240" cy="6001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dirty="0">
                <a:solidFill>
                  <a:srgbClr val="5F6578"/>
                </a:solidFill>
                <a:latin typeface="Arial"/>
              </a:rPr>
              <a:t>Tell us what's getting in the way and a C</a:t>
            </a:r>
            <a:r>
              <a:rPr lang="en-US" sz="1100" b="0" dirty="0">
                <a:solidFill>
                  <a:srgbClr val="5F6578"/>
                </a:solidFill>
                <a:latin typeface="Arial"/>
              </a:rPr>
              <a:t>are</a:t>
            </a:r>
            <a:r>
              <a:rPr sz="1100" b="0" dirty="0">
                <a:solidFill>
                  <a:srgbClr val="5F6578"/>
                </a:solidFill>
                <a:latin typeface="Arial"/>
              </a:rPr>
              <a:t> </a:t>
            </a:r>
            <a:r>
              <a:rPr lang="en-US" sz="1100" b="0" dirty="0">
                <a:solidFill>
                  <a:srgbClr val="5F6578"/>
                </a:solidFill>
                <a:latin typeface="Arial"/>
              </a:rPr>
              <a:t>C</a:t>
            </a:r>
            <a:r>
              <a:rPr sz="1100" b="0" dirty="0">
                <a:solidFill>
                  <a:srgbClr val="5F6578"/>
                </a:solidFill>
                <a:latin typeface="Arial"/>
              </a:rPr>
              <a:t>oordinator can help.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3584448" y="4736592"/>
            <a:ext cx="3127248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A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Oval 65"/>
          <p:cNvSpPr/>
          <p:nvPr/>
        </p:nvSpPr>
        <p:spPr>
          <a:xfrm>
            <a:off x="3694176" y="4837176"/>
            <a:ext cx="512064" cy="512064"/>
          </a:xfrm>
          <a:prstGeom prst="ellipse">
            <a:avLst/>
          </a:prstGeom>
          <a:solidFill>
            <a:srgbClr val="F4F6FA"/>
          </a:solidFill>
          <a:ln w="19050">
            <a:solidFill>
              <a:srgbClr val="0091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3749040" y="4919472"/>
            <a:ext cx="402336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00919B"/>
                </a:solidFill>
                <a:latin typeface="Arial"/>
              </a:rPr>
              <a:t>+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315968" y="4697337"/>
            <a:ext cx="214884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>
                <a:solidFill>
                  <a:srgbClr val="1E2B4E"/>
                </a:solidFill>
                <a:latin typeface="Arial"/>
              </a:rPr>
              <a:t>Through your </a:t>
            </a:r>
            <a:r>
              <a:rPr lang="en-US" sz="1500" b="1" dirty="0">
                <a:solidFill>
                  <a:srgbClr val="1E2B4E"/>
                </a:solidFill>
                <a:latin typeface="Arial"/>
              </a:rPr>
              <a:t>Family</a:t>
            </a:r>
            <a:r>
              <a:rPr sz="1500" b="1" dirty="0">
                <a:solidFill>
                  <a:srgbClr val="1E2B4E"/>
                </a:solidFill>
                <a:latin typeface="Arial"/>
              </a:rPr>
              <a:t> Advocate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315968" y="5193792"/>
            <a:ext cx="214884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 dirty="0">
                <a:solidFill>
                  <a:srgbClr val="5F6578"/>
                </a:solidFill>
                <a:latin typeface="Arial"/>
              </a:rPr>
              <a:t>Your Advocate can refer you to CCC when social support may help.</a:t>
            </a:r>
          </a:p>
        </p:txBody>
      </p:sp>
      <p:cxnSp>
        <p:nvCxnSpPr>
          <p:cNvPr id="70" name="Connector 69"/>
          <p:cNvCxnSpPr/>
          <p:nvPr/>
        </p:nvCxnSpPr>
        <p:spPr>
          <a:xfrm>
            <a:off x="1965960" y="5815584"/>
            <a:ext cx="3182112" cy="0"/>
          </a:xfrm>
          <a:prstGeom prst="line">
            <a:avLst/>
          </a:prstGeom>
          <a:ln w="25400">
            <a:solidFill>
              <a:srgbClr val="0091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1965960" y="5760720"/>
            <a:ext cx="0" cy="118872"/>
          </a:xfrm>
          <a:prstGeom prst="line">
            <a:avLst/>
          </a:prstGeom>
          <a:ln w="25400">
            <a:solidFill>
              <a:srgbClr val="0091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5148072" y="5760720"/>
            <a:ext cx="0" cy="118872"/>
          </a:xfrm>
          <a:prstGeom prst="line">
            <a:avLst/>
          </a:prstGeom>
          <a:ln w="25400">
            <a:solidFill>
              <a:srgbClr val="0091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3557016" y="5815584"/>
            <a:ext cx="0" cy="182880"/>
          </a:xfrm>
          <a:prstGeom prst="line">
            <a:avLst/>
          </a:prstGeom>
          <a:ln w="25400">
            <a:solidFill>
              <a:srgbClr val="0091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658368" y="5851377"/>
            <a:ext cx="5806440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 dirty="0">
                <a:solidFill>
                  <a:srgbClr val="4A3478"/>
                </a:solidFill>
                <a:latin typeface="Arial"/>
              </a:rPr>
              <a:t>C</a:t>
            </a:r>
            <a:r>
              <a:rPr lang="en-US" sz="1250" b="1" dirty="0">
                <a:solidFill>
                  <a:srgbClr val="4A3478"/>
                </a:solidFill>
                <a:latin typeface="Arial"/>
              </a:rPr>
              <a:t>ommunity Connected Care</a:t>
            </a:r>
            <a:r>
              <a:rPr sz="1250" b="1" dirty="0">
                <a:solidFill>
                  <a:srgbClr val="4A3478"/>
                </a:solidFill>
                <a:latin typeface="Arial"/>
              </a:rPr>
              <a:t> helps connect you to resources, navigate next steps and follow up.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3275E8ED9ED1408330D9719D08F5F5" ma:contentTypeVersion="14" ma:contentTypeDescription="Create a new document." ma:contentTypeScope="" ma:versionID="819eb700a742817cf6ba23679eab64ed">
  <xsd:schema xmlns:xsd="http://www.w3.org/2001/XMLSchema" xmlns:xs="http://www.w3.org/2001/XMLSchema" xmlns:p="http://schemas.microsoft.com/office/2006/metadata/properties" xmlns:ns2="37b66e81-9f02-4ca2-9b1b-3bff3179a4d3" xmlns:ns3="ed46c018-320c-458e-b7a0-53d043bd7b7a" targetNamespace="http://schemas.microsoft.com/office/2006/metadata/properties" ma:root="true" ma:fieldsID="891bc04f87c5a1a8e47928d618c5b53c" ns2:_="" ns3:_="">
    <xsd:import namespace="37b66e81-9f02-4ca2-9b1b-3bff3179a4d3"/>
    <xsd:import namespace="ed46c018-320c-458e-b7a0-53d043bd7b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b66e81-9f02-4ca2-9b1b-3bff3179a4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8f9e939-d534-4f71-907e-9b2d3f0ad47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46c018-320c-458e-b7a0-53d043bd7b7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887500b-2882-4256-87a0-2acc362c28ad}" ma:internalName="TaxCatchAll" ma:showField="CatchAllData" ma:web="ed46c018-320c-458e-b7a0-53d043bd7b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7b66e81-9f02-4ca2-9b1b-3bff3179a4d3">
      <Terms xmlns="http://schemas.microsoft.com/office/infopath/2007/PartnerControls"/>
    </lcf76f155ced4ddcb4097134ff3c332f>
    <TaxCatchAll xmlns="ed46c018-320c-458e-b7a0-53d043bd7b7a" xsi:nil="true"/>
  </documentManagement>
</p:properties>
</file>

<file path=customXml/itemProps1.xml><?xml version="1.0" encoding="utf-8"?>
<ds:datastoreItem xmlns:ds="http://schemas.openxmlformats.org/officeDocument/2006/customXml" ds:itemID="{1645A16F-E622-4506-96D8-24388DD74545}"/>
</file>

<file path=customXml/itemProps2.xml><?xml version="1.0" encoding="utf-8"?>
<ds:datastoreItem xmlns:ds="http://schemas.openxmlformats.org/officeDocument/2006/customXml" ds:itemID="{C4E55B1B-D1BB-4B55-ACC3-24DD77A4A0EB}"/>
</file>

<file path=customXml/itemProps3.xml><?xml version="1.0" encoding="utf-8"?>
<ds:datastoreItem xmlns:ds="http://schemas.openxmlformats.org/officeDocument/2006/customXml" ds:itemID="{4461272F-9745-408D-A76D-AF78ADCAAFD6}"/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213</Words>
  <Application>Microsoft Office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Elevance Sans Medium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Grande, Bryan M.</dc:creator>
  <cp:keywords/>
  <dc:description>generated using python-pptx</dc:description>
  <cp:lastModifiedBy>Grande, Bryan M.</cp:lastModifiedBy>
  <cp:revision>4</cp:revision>
  <dcterms:created xsi:type="dcterms:W3CDTF">2013-01-27T09:14:16Z</dcterms:created>
  <dcterms:modified xsi:type="dcterms:W3CDTF">2026-10-02T16:00:39Z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0x010100ED3275E8ED9ED1408330D9719D08F5F5</vt:lpwstr>
  </property>
</Properties>
</file>