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6" r:id="rId3"/>
    <p:sldId id="287" r:id="rId4"/>
    <p:sldId id="288" r:id="rId5"/>
    <p:sldId id="258" r:id="rId6"/>
    <p:sldId id="259" r:id="rId7"/>
    <p:sldId id="289" r:id="rId8"/>
    <p:sldId id="290" r:id="rId9"/>
    <p:sldId id="260" r:id="rId10"/>
    <p:sldId id="261" r:id="rId11"/>
    <p:sldId id="262" r:id="rId12"/>
    <p:sldId id="263" r:id="rId13"/>
    <p:sldId id="264" r:id="rId14"/>
    <p:sldId id="265" r:id="rId15"/>
    <p:sldId id="279" r:id="rId16"/>
    <p:sldId id="280" r:id="rId17"/>
    <p:sldId id="281" r:id="rId18"/>
    <p:sldId id="282"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053" autoAdjust="0"/>
  </p:normalViewPr>
  <p:slideViewPr>
    <p:cSldViewPr snapToGrid="0">
      <p:cViewPr varScale="1">
        <p:scale>
          <a:sx n="45" d="100"/>
          <a:sy n="45" d="100"/>
        </p:scale>
        <p:origin x="13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081-4846-9CF9-7F91E8DF6AF7}"/>
              </c:ext>
            </c:extLst>
          </c:dPt>
          <c:dPt>
            <c:idx val="1"/>
            <c:bubble3D val="0"/>
            <c:spPr>
              <a:solidFill>
                <a:srgbClr val="CC99FF"/>
              </a:solidFill>
              <a:ln>
                <a:noFill/>
              </a:ln>
            </c:spPr>
            <c:extLst>
              <c:ext xmlns:c16="http://schemas.microsoft.com/office/drawing/2014/chart" uri="{C3380CC4-5D6E-409C-BE32-E72D297353CC}">
                <c16:uniqueId val="{00000003-6081-4846-9CF9-7F91E8DF6AF7}"/>
              </c:ext>
            </c:extLst>
          </c:dPt>
          <c:cat>
            <c:strRef>
              <c:f>Sheet1!$A$2:$A$5</c:f>
              <c:strCache>
                <c:ptCount val="3"/>
                <c:pt idx="0">
                  <c:v>Branch/Office</c:v>
                </c:pt>
                <c:pt idx="1">
                  <c:v>Corporate/Management</c:v>
                </c:pt>
                <c:pt idx="2">
                  <c:v>Tellers</c:v>
                </c:pt>
              </c:strCache>
            </c:strRef>
          </c:cat>
          <c:val>
            <c:numRef>
              <c:f>Sheet1!$B$2:$B$5</c:f>
              <c:numCache>
                <c:formatCode>General</c:formatCode>
                <c:ptCount val="4"/>
                <c:pt idx="0">
                  <c:v>41</c:v>
                </c:pt>
                <c:pt idx="1">
                  <c:v>34</c:v>
                </c:pt>
                <c:pt idx="2">
                  <c:v>25</c:v>
                </c:pt>
              </c:numCache>
            </c:numRef>
          </c:val>
          <c:extLst>
            <c:ext xmlns:c16="http://schemas.microsoft.com/office/drawing/2014/chart" uri="{C3380CC4-5D6E-409C-BE32-E72D297353CC}">
              <c16:uniqueId val="{00000004-6081-4846-9CF9-7F91E8DF6AF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0195-E62F-4F1E-98DA-F0FB82612BD9}"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4C575-6F99-4D95-B16D-C4E3643A57F1}" type="slidenum">
              <a:rPr lang="en-US" smtClean="0"/>
              <a:t>‹#›</a:t>
            </a:fld>
            <a:endParaRPr lang="en-US"/>
          </a:p>
        </p:txBody>
      </p:sp>
    </p:spTree>
    <p:extLst>
      <p:ext uri="{BB962C8B-B14F-4D97-AF65-F5344CB8AC3E}">
        <p14:creationId xmlns:p14="http://schemas.microsoft.com/office/powerpoint/2010/main" val="22449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Nnv4g4HgEQ&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5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6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7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6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0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6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2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57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 Provides a wide range of job opportunities and experiences;</a:t>
            </a:r>
          </a:p>
          <a:p>
            <a:r>
              <a:rPr lang="en-US" dirty="0"/>
              <a:t>■ Encourages on-the-job training</a:t>
            </a:r>
          </a:p>
          <a:p>
            <a:r>
              <a:rPr lang="en-US" dirty="0"/>
              <a:t>■ Challenges you to solve problems and help others manage their finances; and</a:t>
            </a:r>
          </a:p>
          <a:p>
            <a:r>
              <a:rPr lang="en-US" dirty="0"/>
              <a:t>■ Offers opportunities for leadership and community service.</a:t>
            </a:r>
          </a:p>
          <a:p>
            <a:r>
              <a:rPr lang="en-US" dirty="0"/>
              <a:t>■ Competitive</a:t>
            </a:r>
            <a:r>
              <a:rPr lang="en-US" baseline="0" dirty="0"/>
              <a:t> compensation and good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1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a:t>
            </a:r>
          </a:p>
          <a:p>
            <a:pPr defTabSz="929579">
              <a:defRPr/>
            </a:pPr>
            <a:endParaRPr lang="en-US" dirty="0"/>
          </a:p>
          <a:p>
            <a:pPr defTabSz="929579">
              <a:defRPr/>
            </a:pPr>
            <a:r>
              <a:rPr lang="en-US" dirty="0"/>
              <a:t>Helping bankers develop their careers and enhance their profession is a long-established tradition. Banks offer training and encourage employees to further their educations.</a:t>
            </a:r>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r>
              <a:rPr lang="en-US" dirty="0"/>
              <a:t>Employees can advance their careers through trade associations like the American Bankers Association and the VBA. T</a:t>
            </a:r>
            <a:r>
              <a:rPr lang="en-US" baseline="0" dirty="0"/>
              <a:t>he VBA offers support in a variety of ways to the banks in Virginia.</a:t>
            </a: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82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Banking</a:t>
            </a:r>
            <a:r>
              <a:rPr lang="en-US" baseline="0" dirty="0"/>
              <a:t> is innovative</a:t>
            </a:r>
            <a:r>
              <a:rPr lang="en-US" dirty="0"/>
              <a:t>. </a:t>
            </a:r>
          </a:p>
          <a:p>
            <a:pPr marL="628650" lvl="1" indent="-171450">
              <a:buFont typeface="Arial" panose="020B0604020202020204" pitchFamily="34" charset="0"/>
              <a:buChar char="•"/>
            </a:pPr>
            <a:r>
              <a:rPr lang="en-US" dirty="0"/>
              <a:t>Look at</a:t>
            </a:r>
            <a:r>
              <a:rPr lang="en-US" baseline="0" dirty="0"/>
              <a:t> services such as mobile banking and online banking, which developed with the popularity of cell phones and the ubiquity of the Internet. </a:t>
            </a:r>
          </a:p>
          <a:p>
            <a:pPr marL="628650" lvl="1" indent="-171450">
              <a:buFont typeface="Arial" panose="020B0604020202020204" pitchFamily="34" charset="0"/>
              <a:buChar char="•"/>
            </a:pPr>
            <a:r>
              <a:rPr lang="en-US" baseline="0" dirty="0"/>
              <a:t>Discuss other fintech that your bank has embraced.</a:t>
            </a:r>
          </a:p>
          <a:p>
            <a:pPr marL="171450" lvl="0" indent="-171450">
              <a:buFont typeface="Arial" panose="020B0604020202020204" pitchFamily="34" charset="0"/>
              <a:buChar char="•"/>
            </a:pPr>
            <a:r>
              <a:rPr lang="en-US" dirty="0"/>
              <a:t>Bankers</a:t>
            </a:r>
            <a:r>
              <a:rPr lang="en-US" baseline="0" dirty="0"/>
              <a:t> can make change and embrace change.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3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What do bankers and banks do? We help people and businesses manage their money and to carefully use credit to achieve their dreams. That can include buying a home, saving for retirement or starting up a business. These activities and others help our community grow.</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7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helping our customers and community grow and prosper, like all banks do, we encourage our employees to give back through volunteer community service. Here</a:t>
            </a:r>
            <a:r>
              <a:rPr lang="en-US" baseline="0" dirty="0"/>
              <a:t> are some examples…</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a:t>There are examples just like this at the banks where you are interning.  Be sure to ask bankers you meet today to share the different ways your banks give back to their local community.</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Possible talking</a:t>
            </a:r>
            <a:r>
              <a:rPr lang="en-US" baseline="0" dirty="0"/>
              <a: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the qualifications for a career in banking? Numerous opportunities exist for highly motivated individuals who are devoted to serving bank customers. You need to enjoy working with people, be</a:t>
            </a:r>
            <a:r>
              <a:rPr lang="en-US" baseline="0" dirty="0"/>
              <a:t> able to </a:t>
            </a:r>
            <a:r>
              <a:rPr lang="en-US" dirty="0"/>
              <a:t>communicate well, and be accurate, innovative, responsible, honest, sales-oriented and dedicated to community service. That says a lot about the profession. A good credit history is also important. And, while a college degree is helpful and often necessary for a bank officer’s position or a specialized function, it is not a requirement for working in a bank.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11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 </a:t>
            </a:r>
          </a:p>
          <a:p>
            <a:pPr defTabSz="929579">
              <a:defRPr/>
            </a:pPr>
            <a:endParaRPr lang="en-US" dirty="0"/>
          </a:p>
          <a:p>
            <a:pPr defTabSz="929579">
              <a:defRPr/>
            </a:pPr>
            <a:r>
              <a:rPr lang="en-US" dirty="0"/>
              <a:t>The outlook for bank employment remains promising. According to the Bureau of Labor Statistics, bank employment is projected to grow through the remainder of this decade.</a:t>
            </a:r>
          </a:p>
          <a:p>
            <a:pPr defTabSz="929579">
              <a:defRPr/>
            </a:pPr>
            <a:endParaRPr lang="en-US" dirty="0"/>
          </a:p>
          <a:p>
            <a:pPr defTabSz="929579">
              <a:defRPr/>
            </a:pPr>
            <a:r>
              <a:rPr lang="en-US" dirty="0"/>
              <a:t>Key drivers of this growth include increased regulatory compliance demands. Virtually every interaction we have with customers is guided</a:t>
            </a:r>
            <a:r>
              <a:rPr lang="en-US" baseline="0" dirty="0"/>
              <a:t> by banking laws and their implementing regulations</a:t>
            </a:r>
            <a:r>
              <a:rPr lang="en-US" dirty="0"/>
              <a:t>. These rules</a:t>
            </a:r>
            <a:r>
              <a:rPr lang="en-US" baseline="0" dirty="0"/>
              <a:t> are enforced by regulators including the Federal Deposit Insurance Corp, the Office of the Comptroller of the Currency, the Federal Reserve, the Consumer Financial Protection Bureau and state regulatory agencies. </a:t>
            </a:r>
            <a:r>
              <a:rPr lang="en-US" dirty="0"/>
              <a:t>That means banks</a:t>
            </a:r>
            <a:r>
              <a:rPr lang="en-US" baseline="0" dirty="0"/>
              <a:t> must comply with </a:t>
            </a:r>
            <a:r>
              <a:rPr lang="en-US" dirty="0"/>
              <a:t>thousands of pages of rules—many of which are new</a:t>
            </a:r>
            <a:r>
              <a:rPr lang="en-US" baseline="0" dirty="0"/>
              <a:t> and affect entire segments of our lending business. Mortgage lending is one example. Bank compliance officers ensure that their institutions are following banking laws and regulations. </a:t>
            </a:r>
            <a:endParaRPr lang="en-US" dirty="0"/>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93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closer look at the many opportunities in banking. We’re glad we did.  Let’s go to your questions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98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2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These are topics we’ll discuss today through this presentation and how our personal experiences and career paths</a:t>
            </a:r>
            <a:r>
              <a:rPr lang="en-US" baseline="0" dirty="0"/>
              <a:t> have led to opportunities in these areas.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Link to video: </a:t>
            </a:r>
            <a:r>
              <a:rPr lang="en-US" dirty="0">
                <a:hlinkClick r:id="rId3"/>
              </a:rPr>
              <a:t>https://www.youtube.com/watch?v=pNnv4g4HgEQ&amp;feature=youtu.be</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banking industry employs more than 2 million people nationwide.  </a:t>
            </a:r>
          </a:p>
          <a:p>
            <a:pPr defTabSz="929579">
              <a:defRPr/>
            </a:pPr>
            <a:r>
              <a:rPr lang="en-US" dirty="0"/>
              <a:t>About two-thirds work in branches as tellers, loan officers and administrators. But as you can see, tellers—who as the public face of banks serve a very important role—make up one quarter of all banking jobs.  </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Source OR resource to share with students: https://americasbanks.aba.com/state-national-data/virginia </a:t>
            </a:r>
          </a:p>
          <a:p>
            <a:pPr defTabSz="929579">
              <a:defRPr/>
            </a:pPr>
            <a:endParaRPr lang="en-US" dirty="0"/>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8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talking points:</a:t>
            </a:r>
          </a:p>
          <a:p>
            <a:endParaRPr lang="en-US" dirty="0"/>
          </a:p>
          <a:p>
            <a:r>
              <a:rPr lang="en-US" dirty="0"/>
              <a:t>In addition to tellers, bank offer a variety of positions in such areas as compliance, business banking, public relations and marketing, accounting, human resources, IT and investment banking.  A banker isn’t just a teller or a lender, he could be a computer network technician,  an attorney or an economist.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32" name="Rectangle 31"/>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2" name="Rectangle 41"/>
          <p:cNvSpPr/>
          <p:nvPr/>
        </p:nvSpPr>
        <p:spPr>
          <a:xfrm>
            <a:off x="295692"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1219201"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1"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323964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533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1"/>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1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8097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Freeform 15"/>
          <p:cNvSpPr>
            <a:spLocks/>
          </p:cNvSpPr>
          <p:nvPr/>
        </p:nvSpPr>
        <p:spPr bwMode="auto">
          <a:xfrm>
            <a:off x="7924800" y="0"/>
            <a:ext cx="3657601"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9" name="Freeform 18"/>
          <p:cNvSpPr>
            <a:spLocks/>
          </p:cNvSpPr>
          <p:nvPr/>
        </p:nvSpPr>
        <p:spPr bwMode="auto">
          <a:xfrm>
            <a:off x="7931152" y="4246565"/>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5" name="Freeform 24"/>
          <p:cNvSpPr>
            <a:spLocks/>
          </p:cNvSpPr>
          <p:nvPr/>
        </p:nvSpPr>
        <p:spPr bwMode="auto">
          <a:xfrm>
            <a:off x="489098"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6" name="Freeform 25"/>
          <p:cNvSpPr>
            <a:spLocks/>
          </p:cNvSpPr>
          <p:nvPr/>
        </p:nvSpPr>
        <p:spPr bwMode="auto">
          <a:xfrm>
            <a:off x="489098"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7" name="Rectangle 6"/>
          <p:cNvSpPr/>
          <p:nvPr/>
        </p:nvSpPr>
        <p:spPr>
          <a:xfrm>
            <a:off x="484213" y="402266"/>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flipH="1">
            <a:off x="548146"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flipH="1">
            <a:off x="597934"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9914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1"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6"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3180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673100"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7"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7"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1"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Rectangle 19"/>
          <p:cNvSpPr/>
          <p:nvPr/>
        </p:nvSpPr>
        <p:spPr>
          <a:xfrm flipH="1">
            <a:off x="199694"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371614"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7686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8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5014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1"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1"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8021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10"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90"/>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3"/>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10"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90"/>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3"/>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6D5DD6FA-40C7-4A98-961C-5FF443A0C66A}" type="datetimeFigureOut">
              <a:rPr lang="en-US" smtClean="0">
                <a:solidFill>
                  <a:srgbClr val="D6ECFF"/>
                </a:solidFill>
              </a:rPr>
              <a:pPr/>
              <a:t>12/14/2022</a:t>
            </a:fld>
            <a:endParaRPr lang="en-US">
              <a:solidFill>
                <a:srgbClr val="D6ECFF"/>
              </a:solidFill>
            </a:endParaRPr>
          </a:p>
        </p:txBody>
      </p:sp>
      <p:sp>
        <p:nvSpPr>
          <p:cNvPr id="6" name="Footer Placeholder 5"/>
          <p:cNvSpPr>
            <a:spLocks noGrp="1"/>
          </p:cNvSpPr>
          <p:nvPr>
            <p:ph type="ftr" sz="quarter" idx="11"/>
          </p:nvPr>
        </p:nvSpPr>
        <p:spPr>
          <a:xfrm>
            <a:off x="1219200" y="55499"/>
            <a:ext cx="74168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11480800" y="55499"/>
            <a:ext cx="609600" cy="365125"/>
          </a:xfrm>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220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7" name="Rectangle 16"/>
          <p:cNvSpPr/>
          <p:nvPr/>
        </p:nvSpPr>
        <p:spPr>
          <a:xfrm>
            <a:off x="295692"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1219201"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1"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7"/>
            <a:ext cx="2844800" cy="365125"/>
          </a:xfrm>
          <a:prstGeom prst="rect">
            <a:avLst/>
          </a:prstGeom>
        </p:spPr>
        <p:txBody>
          <a:bodyPr vert="horz" anchor="b"/>
          <a:lstStyle>
            <a:lvl1pPr algn="l" eaLnBrk="1" latinLnBrk="0" hangingPunct="1">
              <a:defRPr kumimoji="0" sz="1100">
                <a:solidFill>
                  <a:schemeClr val="tx2"/>
                </a:solidFill>
              </a:defRPr>
            </a:lvl1pPr>
            <a:extLst/>
          </a:lstStyle>
          <a:p>
            <a:fld id="{6D5DD6FA-40C7-4A98-961C-5FF443A0C66A}" type="datetimeFigureOut">
              <a:rPr lang="en-US" smtClean="0">
                <a:solidFill>
                  <a:srgbClr val="D6ECFF"/>
                </a:solidFill>
              </a:rPr>
              <a:pPr/>
              <a:t>12/14/2022</a:t>
            </a:fld>
            <a:endParaRPr lang="en-US">
              <a:solidFill>
                <a:srgbClr val="D6ECFF"/>
              </a:solidFill>
            </a:endParaRPr>
          </a:p>
        </p:txBody>
      </p:sp>
      <p:sp>
        <p:nvSpPr>
          <p:cNvPr id="3" name="Footer Placeholder 2"/>
          <p:cNvSpPr>
            <a:spLocks noGrp="1"/>
          </p:cNvSpPr>
          <p:nvPr>
            <p:ph type="ftr" sz="quarter" idx="3"/>
          </p:nvPr>
        </p:nvSpPr>
        <p:spPr>
          <a:xfrm>
            <a:off x="1219200" y="6416677"/>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11480800" y="6416677"/>
            <a:ext cx="609600" cy="365125"/>
          </a:xfrm>
          <a:prstGeom prst="rect">
            <a:avLst/>
          </a:prstGeom>
        </p:spPr>
        <p:txBody>
          <a:bodyPr vert="horz" anchor="b"/>
          <a:lstStyle>
            <a:lvl1pPr algn="l" eaLnBrk="1" latinLnBrk="0" hangingPunct="1">
              <a:defRPr kumimoji="0" sz="1200">
                <a:solidFill>
                  <a:schemeClr val="tx2"/>
                </a:solidFill>
              </a:defRPr>
            </a:lvl1pPr>
            <a:extLst/>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789519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pNnv4g4HgEQ?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americasbanks.aba.com/state-national-data/virgini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8750"/>
          <a:stretch/>
        </p:blipFill>
        <p:spPr>
          <a:xfrm>
            <a:off x="1524000" y="0"/>
            <a:ext cx="9144000" cy="4953000"/>
          </a:xfrm>
          <a:prstGeom prst="rect">
            <a:avLst/>
          </a:prstGeom>
        </p:spPr>
      </p:pic>
      <p:grpSp>
        <p:nvGrpSpPr>
          <p:cNvPr id="4" name="Group 3"/>
          <p:cNvGrpSpPr/>
          <p:nvPr/>
        </p:nvGrpSpPr>
        <p:grpSpPr>
          <a:xfrm>
            <a:off x="1899178" y="5257802"/>
            <a:ext cx="8393644" cy="1015663"/>
            <a:chOff x="375182" y="2967335"/>
            <a:chExt cx="8393644" cy="1015663"/>
          </a:xfrm>
        </p:grpSpPr>
        <p:sp>
          <p:nvSpPr>
            <p:cNvPr id="5" name="Rectangle 4"/>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6" name="Rectangle 5"/>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Tree>
    <p:extLst>
      <p:ext uri="{BB962C8B-B14F-4D97-AF65-F5344CB8AC3E}">
        <p14:creationId xmlns:p14="http://schemas.microsoft.com/office/powerpoint/2010/main" val="27990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719822"/>
          </a:xfrm>
        </p:spPr>
        <p:txBody>
          <a:bodyPr/>
          <a:lstStyle/>
          <a:p>
            <a:r>
              <a:rPr lang="en-US" sz="4400" spc="0" dirty="0">
                <a:solidFill>
                  <a:schemeClr val="accent4"/>
                </a:solidFill>
                <a:latin typeface="Tekton Pro" panose="020F0603020208020904" pitchFamily="34" charset="0"/>
              </a:rPr>
              <a:t>About Our Bank</a:t>
            </a:r>
          </a:p>
        </p:txBody>
      </p:sp>
      <p:sp>
        <p:nvSpPr>
          <p:cNvPr id="3" name="TextBox 2"/>
          <p:cNvSpPr txBox="1"/>
          <p:nvPr/>
        </p:nvSpPr>
        <p:spPr>
          <a:xfrm>
            <a:off x="2438400" y="1024624"/>
            <a:ext cx="7848600" cy="240065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 Name]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Headquartered in [city]</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branches throughout [location]</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Employs </a:t>
            </a:r>
            <a:r>
              <a:rPr lang="en-US" sz="2400" dirty="0">
                <a:solidFill>
                  <a:prstClr val="white"/>
                </a:solidFill>
                <a:latin typeface="Tekton Pro" panose="020F0603020208020904" pitchFamily="34" charset="0"/>
              </a:rPr>
              <a:t>[#]</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people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office opened in [year] </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400" dirty="0">
                <a:solidFill>
                  <a:prstClr val="white"/>
                </a:solidFill>
                <a:latin typeface="Tekton Pro" panose="020F0603020208020904" pitchFamily="34" charset="0"/>
              </a:rPr>
              <a:t>[Name]</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[Chairman, President &amp; CEO]</a:t>
            </a:r>
          </a:p>
        </p:txBody>
      </p:sp>
      <p:sp>
        <p:nvSpPr>
          <p:cNvPr id="6" name="Rectangle 5">
            <a:extLst>
              <a:ext uri="{FF2B5EF4-FFF2-40B4-BE49-F238E27FC236}">
                <a16:creationId xmlns:a16="http://schemas.microsoft.com/office/drawing/2014/main" id="{AF40321B-1372-4A01-BB9C-488DF74E9B63}"/>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DB2015-7EC7-42B8-A765-14B01AD2A24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3B0DB1-D583-44F6-93F3-7C527E567D07}"/>
              </a:ext>
            </a:extLst>
          </p:cNvPr>
          <p:cNvSpPr txBox="1"/>
          <p:nvPr/>
        </p:nvSpPr>
        <p:spPr>
          <a:xfrm>
            <a:off x="3606800" y="4495800"/>
            <a:ext cx="1689100" cy="923330"/>
          </a:xfrm>
          <a:prstGeom prst="rect">
            <a:avLst/>
          </a:prstGeom>
          <a:noFill/>
        </p:spPr>
        <p:txBody>
          <a:bodyPr wrap="square" rtlCol="0">
            <a:spAutoFit/>
          </a:bodyPr>
          <a:lstStyle/>
          <a:p>
            <a:r>
              <a:rPr lang="en-US" dirty="0"/>
              <a:t>Insert picture of your bank headquarters</a:t>
            </a:r>
          </a:p>
        </p:txBody>
      </p:sp>
      <p:sp>
        <p:nvSpPr>
          <p:cNvPr id="11" name="TextBox 10">
            <a:extLst>
              <a:ext uri="{FF2B5EF4-FFF2-40B4-BE49-F238E27FC236}">
                <a16:creationId xmlns:a16="http://schemas.microsoft.com/office/drawing/2014/main" id="{9C5BCDB6-3464-4336-A3D7-084DF7F45122}"/>
              </a:ext>
            </a:extLst>
          </p:cNvPr>
          <p:cNvSpPr txBox="1"/>
          <p:nvPr/>
        </p:nvSpPr>
        <p:spPr>
          <a:xfrm>
            <a:off x="7200900" y="4567535"/>
            <a:ext cx="1689100" cy="646331"/>
          </a:xfrm>
          <a:prstGeom prst="rect">
            <a:avLst/>
          </a:prstGeom>
          <a:noFill/>
        </p:spPr>
        <p:txBody>
          <a:bodyPr wrap="square" rtlCol="0">
            <a:spAutoFit/>
          </a:bodyPr>
          <a:lstStyle/>
          <a:p>
            <a:r>
              <a:rPr lang="en-US" dirty="0"/>
              <a:t>Insert bank logo</a:t>
            </a:r>
          </a:p>
        </p:txBody>
      </p:sp>
    </p:spTree>
    <p:extLst>
      <p:ext uri="{BB962C8B-B14F-4D97-AF65-F5344CB8AC3E}">
        <p14:creationId xmlns:p14="http://schemas.microsoft.com/office/powerpoint/2010/main" val="393733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97355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141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37562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a:solidFill>
                  <a:schemeClr val="accent4"/>
                </a:solidFill>
                <a:latin typeface="Tekton Pro" panose="020F0603020208020904" pitchFamily="34" charset="0"/>
              </a:rPr>
              <a:t>[Presenting Banker’s Name]</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123685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9695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19734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32983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dirty="0">
                <a:solidFill>
                  <a:schemeClr val="accent4"/>
                </a:solidFill>
                <a:latin typeface="Tekton Pro" panose="020F0603020208020904" pitchFamily="34" charset="0"/>
              </a:rPr>
              <a:t>[Additional Presenting Banker’s Name]</a:t>
            </a:r>
          </a:p>
        </p:txBody>
      </p:sp>
    </p:spTree>
    <p:extLst>
      <p:ext uri="{BB962C8B-B14F-4D97-AF65-F5344CB8AC3E}">
        <p14:creationId xmlns:p14="http://schemas.microsoft.com/office/powerpoint/2010/main" val="108125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103533"/>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Educational</a:t>
            </a:r>
          </a:p>
        </p:txBody>
      </p:sp>
      <p:sp>
        <p:nvSpPr>
          <p:cNvPr id="11" name="Rectangle 10"/>
          <p:cNvSpPr/>
          <p:nvPr/>
        </p:nvSpPr>
        <p:spPr>
          <a:xfrm>
            <a:off x="1909131" y="2057400"/>
            <a:ext cx="8340745"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Perks of Being </a:t>
            </a:r>
            <a:b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b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a banker</a:t>
            </a:r>
          </a:p>
        </p:txBody>
      </p:sp>
      <p:sp>
        <p:nvSpPr>
          <p:cNvPr id="2" name="Rectangle 1"/>
          <p:cNvSpPr/>
          <p:nvPr/>
        </p:nvSpPr>
        <p:spPr>
          <a:xfrm>
            <a:off x="5943602" y="566903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6797359" y="457202"/>
            <a:ext cx="20924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Innovative</a:t>
            </a:r>
          </a:p>
        </p:txBody>
      </p:sp>
      <p:sp>
        <p:nvSpPr>
          <p:cNvPr id="4" name="Rectangle 3"/>
          <p:cNvSpPr/>
          <p:nvPr/>
        </p:nvSpPr>
        <p:spPr>
          <a:xfrm>
            <a:off x="2438402" y="5029202"/>
            <a:ext cx="340381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Service Business</a:t>
            </a:r>
          </a:p>
        </p:txBody>
      </p:sp>
    </p:spTree>
    <p:extLst>
      <p:ext uri="{BB962C8B-B14F-4D97-AF65-F5344CB8AC3E}">
        <p14:creationId xmlns:p14="http://schemas.microsoft.com/office/powerpoint/2010/main" val="10244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32" y="908334"/>
            <a:ext cx="7772400" cy="719822"/>
          </a:xfrm>
        </p:spPr>
        <p:txBody>
          <a:bodyPr/>
          <a:lstStyle/>
          <a:p>
            <a:r>
              <a:rPr lang="en-US" sz="4400" dirty="0">
                <a:latin typeface="Tekton Pro" panose="020F0603020208020904" pitchFamily="34" charset="0"/>
              </a:rPr>
              <a:t>Today’s Agenda</a:t>
            </a:r>
            <a:endParaRPr lang="en-US" sz="4400" spc="0" dirty="0">
              <a:solidFill>
                <a:schemeClr val="accent4"/>
              </a:solidFill>
              <a:latin typeface="Tekton Pro" panose="020F0603020208020904" pitchFamily="34" charset="0"/>
            </a:endParaRPr>
          </a:p>
        </p:txBody>
      </p:sp>
      <p:sp>
        <p:nvSpPr>
          <p:cNvPr id="3" name="TextBox 2"/>
          <p:cNvSpPr txBox="1"/>
          <p:nvPr/>
        </p:nvSpPr>
        <p:spPr>
          <a:xfrm>
            <a:off x="837632" y="1844058"/>
            <a:ext cx="9602906" cy="1138773"/>
          </a:xfrm>
          <a:prstGeom prst="rect">
            <a:avLst/>
          </a:prstGeom>
          <a:noFill/>
        </p:spPr>
        <p:txBody>
          <a:bodyPr wrap="square" rtlCol="0">
            <a:spAutoFit/>
          </a:bodyPr>
          <a:lstStyle/>
          <a:p>
            <a:r>
              <a:rPr lang="en-US" sz="2400" dirty="0">
                <a:latin typeface="Tekton Pro" panose="020F0603020208020904" pitchFamily="34" charset="0"/>
              </a:rPr>
              <a:t>[Insert specifics about the student’s time with your bank.]</a:t>
            </a:r>
          </a:p>
          <a:p>
            <a:pPr lvl="1"/>
            <a:r>
              <a:rPr lang="en-US" sz="2200" dirty="0">
                <a:latin typeface="Tekton Pro" panose="020F0603020208020904" pitchFamily="34" charset="0"/>
              </a:rPr>
              <a:t>[List departments/key members of the bank they will be meeting. Also, include your bank’s logo on this slide.]</a:t>
            </a:r>
          </a:p>
        </p:txBody>
      </p:sp>
      <p:pic>
        <p:nvPicPr>
          <p:cNvPr id="4" name="Picture 3" descr="VBA BANK Day.jpg">
            <a:extLst>
              <a:ext uri="{FF2B5EF4-FFF2-40B4-BE49-F238E27FC236}">
                <a16:creationId xmlns:a16="http://schemas.microsoft.com/office/drawing/2014/main" id="{63628F99-8E05-4D62-9EBD-17D7B5D712BA}"/>
              </a:ext>
            </a:extLst>
          </p:cNvPr>
          <p:cNvPicPr>
            <a:picLocks noChangeAspect="1"/>
          </p:cNvPicPr>
          <p:nvPr/>
        </p:nvPicPr>
        <p:blipFill>
          <a:blip r:embed="rId3" cstate="print"/>
          <a:stretch>
            <a:fillRect/>
          </a:stretch>
        </p:blipFill>
        <p:spPr>
          <a:xfrm>
            <a:off x="9981322" y="4694829"/>
            <a:ext cx="1902965" cy="1902965"/>
          </a:xfrm>
          <a:prstGeom prst="rect">
            <a:avLst/>
          </a:prstGeom>
        </p:spPr>
      </p:pic>
    </p:spTree>
    <p:extLst>
      <p:ext uri="{BB962C8B-B14F-4D97-AF65-F5344CB8AC3E}">
        <p14:creationId xmlns:p14="http://schemas.microsoft.com/office/powerpoint/2010/main" val="7469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7515" y="381000"/>
            <a:ext cx="7772400" cy="914400"/>
          </a:xfrm>
        </p:spPr>
        <p:txBody>
          <a:bodyPr/>
          <a:lstStyle/>
          <a:p>
            <a:pPr>
              <a:lnSpc>
                <a:spcPts val="4400"/>
              </a:lnSpc>
            </a:pPr>
            <a:r>
              <a:rPr lang="en-US" sz="4400" dirty="0">
                <a:solidFill>
                  <a:schemeClr val="accent4"/>
                </a:solidFill>
                <a:latin typeface="Tekton Pro" panose="020F0603020208020904" pitchFamily="34" charset="0"/>
              </a:rPr>
              <a:t>Banking is Educational</a:t>
            </a:r>
          </a:p>
        </p:txBody>
      </p:sp>
      <p:sp>
        <p:nvSpPr>
          <p:cNvPr id="4" name="TextBox 3"/>
          <p:cNvSpPr txBox="1"/>
          <p:nvPr/>
        </p:nvSpPr>
        <p:spPr>
          <a:xfrm>
            <a:off x="2590800" y="914402"/>
            <a:ext cx="7924800"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Continuing education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Professional certifications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Multiple career paths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Extensive trade association support and resources available to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13426" b="13426"/>
          <a:stretch/>
        </p:blipFill>
        <p:spPr>
          <a:xfrm>
            <a:off x="1905000" y="3594124"/>
            <a:ext cx="3657600" cy="2006614"/>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4" t="1954" r="1024" b="26062"/>
          <a:stretch/>
        </p:blipFill>
        <p:spPr>
          <a:xfrm>
            <a:off x="7697337" y="3412798"/>
            <a:ext cx="4160115" cy="2226002"/>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5000" r="5000"/>
          <a:stretch/>
        </p:blipFill>
        <p:spPr>
          <a:xfrm>
            <a:off x="5181600" y="4727685"/>
            <a:ext cx="2743200" cy="2032000"/>
          </a:xfrm>
          <a:prstGeom prst="rect">
            <a:avLst/>
          </a:prstGeom>
          <a:ln>
            <a:solidFill>
              <a:schemeClr val="tx1"/>
            </a:solidFill>
          </a:ln>
        </p:spPr>
      </p:pic>
      <p:sp>
        <p:nvSpPr>
          <p:cNvPr id="9" name="Rectangle 8"/>
          <p:cNvSpPr/>
          <p:nvPr/>
        </p:nvSpPr>
        <p:spPr>
          <a:xfrm>
            <a:off x="1905001" y="5638800"/>
            <a:ext cx="308614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Leadership Conference</a:t>
            </a:r>
          </a:p>
        </p:txBody>
      </p:sp>
      <p:sp>
        <p:nvSpPr>
          <p:cNvPr id="11" name="Rectangle 10"/>
          <p:cNvSpPr/>
          <p:nvPr/>
        </p:nvSpPr>
        <p:spPr>
          <a:xfrm>
            <a:off x="7734347" y="5743685"/>
            <a:ext cx="2476453" cy="605294"/>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School of Bank Management</a:t>
            </a:r>
          </a:p>
        </p:txBody>
      </p:sp>
    </p:spTree>
    <p:extLst>
      <p:ext uri="{BB962C8B-B14F-4D97-AF65-F5344CB8AC3E}">
        <p14:creationId xmlns:p14="http://schemas.microsoft.com/office/powerpoint/2010/main" val="320375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7400" y="623731"/>
            <a:ext cx="7772400" cy="914400"/>
          </a:xfrm>
        </p:spPr>
        <p:txBody>
          <a:bodyPr/>
          <a:lstStyle/>
          <a:p>
            <a:pPr>
              <a:lnSpc>
                <a:spcPts val="4400"/>
              </a:lnSpc>
            </a:pPr>
            <a:r>
              <a:rPr lang="en-US" sz="4400" dirty="0">
                <a:solidFill>
                  <a:schemeClr val="accent4"/>
                </a:solidFill>
                <a:latin typeface="Tekton Pro" panose="020F0603020208020904" pitchFamily="34" charset="0"/>
              </a:rPr>
              <a:t>Banking is Innovative</a:t>
            </a:r>
          </a:p>
        </p:txBody>
      </p:sp>
      <p:sp>
        <p:nvSpPr>
          <p:cNvPr id="4" name="TextBox 3"/>
          <p:cNvSpPr txBox="1"/>
          <p:nvPr/>
        </p:nvSpPr>
        <p:spPr>
          <a:xfrm>
            <a:off x="1905000" y="1752602"/>
            <a:ext cx="525780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has a history of innovation – mobile banking, ATMs, online bill pay, credit and debit cards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These inventions have helped make consumers’ lives simpler and safer</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New technology requires banks to add jobs to create and support mobile banking platforms, ATMs, and secure computer networks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grpSp>
        <p:nvGrpSpPr>
          <p:cNvPr id="5" name="Group 4"/>
          <p:cNvGrpSpPr/>
          <p:nvPr/>
        </p:nvGrpSpPr>
        <p:grpSpPr>
          <a:xfrm>
            <a:off x="7239000" y="1828800"/>
            <a:ext cx="3048000" cy="2101410"/>
            <a:chOff x="4876800" y="1655064"/>
            <a:chExt cx="3505200" cy="2416622"/>
          </a:xfrm>
        </p:grpSpPr>
        <p:sp>
          <p:nvSpPr>
            <p:cNvPr id="2" name="Rectangle 1"/>
            <p:cNvSpPr/>
            <p:nvPr/>
          </p:nvSpPr>
          <p:spPr>
            <a:xfrm>
              <a:off x="4876800" y="1655064"/>
              <a:ext cx="3505200" cy="2231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Image result for mobile ba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 r="4646"/>
            <a:stretch/>
          </p:blipFill>
          <p:spPr bwMode="auto">
            <a:xfrm>
              <a:off x="4876800" y="1683924"/>
              <a:ext cx="3505200" cy="23877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mage result for credit &amp; debit cards,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42650"/>
            <a:ext cx="3048000" cy="16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334"/>
          <a:stretch/>
        </p:blipFill>
        <p:spPr>
          <a:xfrm>
            <a:off x="1524571" y="3657602"/>
            <a:ext cx="9142858" cy="3199971"/>
          </a:xfrm>
          <a:prstGeom prst="rect">
            <a:avLst/>
          </a:prstGeom>
        </p:spPr>
      </p:pic>
      <p:sp>
        <p:nvSpPr>
          <p:cNvPr id="7" name="Title 1"/>
          <p:cNvSpPr>
            <a:spLocks noGrp="1"/>
          </p:cNvSpPr>
          <p:nvPr>
            <p:ph type="title"/>
          </p:nvPr>
        </p:nvSpPr>
        <p:spPr>
          <a:xfrm>
            <a:off x="2438400" y="512064"/>
            <a:ext cx="7772400" cy="914400"/>
          </a:xfrm>
        </p:spPr>
        <p:txBody>
          <a:bodyPr/>
          <a:lstStyle/>
          <a:p>
            <a:pPr>
              <a:lnSpc>
                <a:spcPts val="4400"/>
              </a:lnSpc>
            </a:pPr>
            <a:r>
              <a:rPr lang="en-US" dirty="0">
                <a:solidFill>
                  <a:schemeClr val="accent4"/>
                </a:solidFill>
                <a:latin typeface="Tekton Pro" panose="020F0603020208020904" pitchFamily="34" charset="0"/>
              </a:rPr>
              <a:t>Banking is a Service Business</a:t>
            </a:r>
          </a:p>
        </p:txBody>
      </p:sp>
      <p:sp>
        <p:nvSpPr>
          <p:cNvPr id="10" name="TextBox 9"/>
          <p:cNvSpPr txBox="1"/>
          <p:nvPr/>
        </p:nvSpPr>
        <p:spPr>
          <a:xfrm>
            <a:off x="2590800" y="1149967"/>
            <a:ext cx="7620000" cy="24314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and businesses manage their money and use credit carefully</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buy a home or start a business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our community grow</a:t>
            </a:r>
          </a:p>
        </p:txBody>
      </p:sp>
    </p:spTree>
    <p:extLst>
      <p:ext uri="{BB962C8B-B14F-4D97-AF65-F5344CB8AC3E}">
        <p14:creationId xmlns:p14="http://schemas.microsoft.com/office/powerpoint/2010/main" val="27857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8" name="Rectangle 7"/>
          <p:cNvSpPr/>
          <p:nvPr/>
        </p:nvSpPr>
        <p:spPr>
          <a:xfrm>
            <a:off x="2603500" y="46880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0" name="Rectangle 9"/>
          <p:cNvSpPr/>
          <p:nvPr/>
        </p:nvSpPr>
        <p:spPr>
          <a:xfrm>
            <a:off x="6254750" y="46880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7" name="Rectangle 6">
            <a:extLst>
              <a:ext uri="{FF2B5EF4-FFF2-40B4-BE49-F238E27FC236}">
                <a16:creationId xmlns:a16="http://schemas.microsoft.com/office/drawing/2014/main" id="{9B4BAA0F-4840-470D-83D2-AA9F5D33304C}"/>
              </a:ext>
            </a:extLst>
          </p:cNvPr>
          <p:cNvSpPr/>
          <p:nvPr/>
        </p:nvSpPr>
        <p:spPr>
          <a:xfrm>
            <a:off x="28067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5B3F57-7BF1-4745-BFCA-EDAA653889B4}"/>
              </a:ext>
            </a:extLst>
          </p:cNvPr>
          <p:cNvSpPr/>
          <p:nvPr/>
        </p:nvSpPr>
        <p:spPr>
          <a:xfrm>
            <a:off x="64008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415815F-6E69-44C4-ABE4-EA0C4301DF11}"/>
              </a:ext>
            </a:extLst>
          </p:cNvPr>
          <p:cNvSpPr txBox="1"/>
          <p:nvPr/>
        </p:nvSpPr>
        <p:spPr>
          <a:xfrm>
            <a:off x="3530600" y="2844800"/>
            <a:ext cx="1689100" cy="369332"/>
          </a:xfrm>
          <a:prstGeom prst="rect">
            <a:avLst/>
          </a:prstGeom>
          <a:noFill/>
        </p:spPr>
        <p:txBody>
          <a:bodyPr wrap="square" rtlCol="0">
            <a:spAutoFit/>
          </a:bodyPr>
          <a:lstStyle/>
          <a:p>
            <a:r>
              <a:rPr lang="en-US" dirty="0"/>
              <a:t>Pictures</a:t>
            </a:r>
          </a:p>
        </p:txBody>
      </p:sp>
      <p:sp>
        <p:nvSpPr>
          <p:cNvPr id="12" name="TextBox 11">
            <a:extLst>
              <a:ext uri="{FF2B5EF4-FFF2-40B4-BE49-F238E27FC236}">
                <a16:creationId xmlns:a16="http://schemas.microsoft.com/office/drawing/2014/main" id="{B4395996-4A1F-469F-AA1B-A4E77F49D618}"/>
              </a:ext>
            </a:extLst>
          </p:cNvPr>
          <p:cNvSpPr txBox="1"/>
          <p:nvPr/>
        </p:nvSpPr>
        <p:spPr>
          <a:xfrm>
            <a:off x="7124700" y="2916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8613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11" name="Rectangle 10">
            <a:extLst>
              <a:ext uri="{FF2B5EF4-FFF2-40B4-BE49-F238E27FC236}">
                <a16:creationId xmlns:a16="http://schemas.microsoft.com/office/drawing/2014/main" id="{055270EB-CDD3-4464-80B0-D30E586B198F}"/>
              </a:ext>
            </a:extLst>
          </p:cNvPr>
          <p:cNvSpPr/>
          <p:nvPr/>
        </p:nvSpPr>
        <p:spPr>
          <a:xfrm>
            <a:off x="2603500" y="51833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2" name="Rectangle 11">
            <a:extLst>
              <a:ext uri="{FF2B5EF4-FFF2-40B4-BE49-F238E27FC236}">
                <a16:creationId xmlns:a16="http://schemas.microsoft.com/office/drawing/2014/main" id="{7370A7EF-548E-4975-A4A5-696F9FF563C5}"/>
              </a:ext>
            </a:extLst>
          </p:cNvPr>
          <p:cNvSpPr/>
          <p:nvPr/>
        </p:nvSpPr>
        <p:spPr>
          <a:xfrm>
            <a:off x="6254750" y="51833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3" name="Rectangle 12">
            <a:extLst>
              <a:ext uri="{FF2B5EF4-FFF2-40B4-BE49-F238E27FC236}">
                <a16:creationId xmlns:a16="http://schemas.microsoft.com/office/drawing/2014/main" id="{EED5CBF8-A4A6-4F33-9B52-D834785B284E}"/>
              </a:ext>
            </a:extLst>
          </p:cNvPr>
          <p:cNvSpPr/>
          <p:nvPr/>
        </p:nvSpPr>
        <p:spPr>
          <a:xfrm>
            <a:off x="28067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098DC5-558F-461F-9D78-EBF18DD5C67C}"/>
              </a:ext>
            </a:extLst>
          </p:cNvPr>
          <p:cNvSpPr/>
          <p:nvPr/>
        </p:nvSpPr>
        <p:spPr>
          <a:xfrm>
            <a:off x="64008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4361E11-9467-45BA-A4B6-ADCA5CEDB627}"/>
              </a:ext>
            </a:extLst>
          </p:cNvPr>
          <p:cNvSpPr txBox="1"/>
          <p:nvPr/>
        </p:nvSpPr>
        <p:spPr>
          <a:xfrm>
            <a:off x="3530600" y="33401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CF912D0A-41C3-4A47-99B1-EC69E88EDDBF}"/>
              </a:ext>
            </a:extLst>
          </p:cNvPr>
          <p:cNvSpPr txBox="1"/>
          <p:nvPr/>
        </p:nvSpPr>
        <p:spPr>
          <a:xfrm>
            <a:off x="7124700" y="34118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0580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400"/>
              </a:lnSpc>
            </a:pPr>
            <a:r>
              <a:rPr lang="en-US" dirty="0">
                <a:solidFill>
                  <a:schemeClr val="accent4"/>
                </a:solidFill>
                <a:latin typeface="Tekton Pro" panose="020F0603020208020904" pitchFamily="34" charset="0"/>
              </a:rPr>
              <a:t>So What Does it Take to </a:t>
            </a:r>
            <a:br>
              <a:rPr lang="en-US" dirty="0">
                <a:solidFill>
                  <a:schemeClr val="accent4"/>
                </a:solidFill>
                <a:latin typeface="Tekton Pro" panose="020F0603020208020904" pitchFamily="34" charset="0"/>
              </a:rPr>
            </a:br>
            <a:r>
              <a:rPr lang="en-US" dirty="0">
                <a:solidFill>
                  <a:schemeClr val="accent4"/>
                </a:solidFill>
                <a:latin typeface="Tekton Pro" panose="020F0603020208020904" pitchFamily="34" charset="0"/>
              </a:rPr>
              <a:t>Become a Banker?</a:t>
            </a:r>
          </a:p>
        </p:txBody>
      </p:sp>
      <p:sp>
        <p:nvSpPr>
          <p:cNvPr id="3" name="TextBox 2"/>
          <p:cNvSpPr txBox="1"/>
          <p:nvPr/>
        </p:nvSpPr>
        <p:spPr>
          <a:xfrm>
            <a:off x="2895600" y="1940510"/>
            <a:ext cx="6705600" cy="36009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work with people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communication skills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learn and grow</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credit history</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 degree for a bank officer position or a specialized function</a:t>
            </a:r>
          </a:p>
        </p:txBody>
      </p:sp>
    </p:spTree>
    <p:extLst>
      <p:ext uri="{BB962C8B-B14F-4D97-AF65-F5344CB8AC3E}">
        <p14:creationId xmlns:p14="http://schemas.microsoft.com/office/powerpoint/2010/main" val="9365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pc="-20" dirty="0">
                <a:solidFill>
                  <a:schemeClr val="accent4"/>
                </a:solidFill>
                <a:latin typeface="Tekton Pro" panose="020F0603020208020904" pitchFamily="34" charset="0"/>
              </a:rPr>
              <a:t>The Outlook: </a:t>
            </a:r>
            <a:r>
              <a:rPr lang="en-US" sz="4800" b="1" i="1" spc="-20" dirty="0">
                <a:solidFill>
                  <a:schemeClr val="accent4"/>
                </a:solidFill>
                <a:latin typeface="Tekton Pro" panose="020F0603020208020904" pitchFamily="34" charset="0"/>
              </a:rPr>
              <a:t>We’re Hiring</a:t>
            </a:r>
          </a:p>
        </p:txBody>
      </p:sp>
      <p:sp>
        <p:nvSpPr>
          <p:cNvPr id="3" name="TextBox 2"/>
          <p:cNvSpPr txBox="1"/>
          <p:nvPr/>
        </p:nvSpPr>
        <p:spPr>
          <a:xfrm>
            <a:off x="2438402" y="2286002"/>
            <a:ext cx="5461907" cy="29854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According to the Bureau of Labor Statistics, bank employment is projected to grow through the remainder of this decade.</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One major growth area: </a:t>
            </a:r>
            <a:b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b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compliance </a:t>
            </a:r>
          </a:p>
        </p:txBody>
      </p:sp>
      <p:sp>
        <p:nvSpPr>
          <p:cNvPr id="5" name="Up Arrow 4"/>
          <p:cNvSpPr/>
          <p:nvPr/>
        </p:nvSpPr>
        <p:spPr>
          <a:xfrm>
            <a:off x="7105673" y="2819401"/>
            <a:ext cx="2952729" cy="39624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7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4" y="1828800"/>
            <a:ext cx="8153400" cy="609600"/>
          </a:xfrm>
        </p:spPr>
        <p:txBody>
          <a:bodyPr/>
          <a:lstStyle/>
          <a:p>
            <a:pPr algn="ctr"/>
            <a:r>
              <a:rPr lang="en-US" sz="4400" i="1" spc="0" dirty="0">
                <a:solidFill>
                  <a:schemeClr val="accent1"/>
                </a:solidFill>
                <a:latin typeface="Tekton Pro" panose="020F0603020208020904" pitchFamily="34" charset="0"/>
              </a:rPr>
              <a:t>Explore the Opportunities</a:t>
            </a:r>
          </a:p>
        </p:txBody>
      </p:sp>
      <p:grpSp>
        <p:nvGrpSpPr>
          <p:cNvPr id="6" name="Group 5"/>
          <p:cNvGrpSpPr/>
          <p:nvPr/>
        </p:nvGrpSpPr>
        <p:grpSpPr>
          <a:xfrm>
            <a:off x="1899182" y="609602"/>
            <a:ext cx="8393644" cy="1015663"/>
            <a:chOff x="375182" y="2967335"/>
            <a:chExt cx="8393644" cy="1015663"/>
          </a:xfrm>
        </p:grpSpPr>
        <p:sp>
          <p:nvSpPr>
            <p:cNvPr id="7" name="Rectangle 6"/>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8" name="Rectangle 7"/>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
        <p:nvSpPr>
          <p:cNvPr id="10" name="Rectangle 9">
            <a:extLst>
              <a:ext uri="{FF2B5EF4-FFF2-40B4-BE49-F238E27FC236}">
                <a16:creationId xmlns:a16="http://schemas.microsoft.com/office/drawing/2014/main" id="{A72C573E-693C-4EEA-BB43-7DB7CFE5B8E8}"/>
              </a:ext>
            </a:extLst>
          </p:cNvPr>
          <p:cNvSpPr/>
          <p:nvPr/>
        </p:nvSpPr>
        <p:spPr>
          <a:xfrm>
            <a:off x="3771900" y="3048000"/>
            <a:ext cx="46101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4FE465-9E8D-4471-8D1B-626D1A8ACC73}"/>
              </a:ext>
            </a:extLst>
          </p:cNvPr>
          <p:cNvSpPr txBox="1"/>
          <p:nvPr/>
        </p:nvSpPr>
        <p:spPr>
          <a:xfrm>
            <a:off x="4495800" y="3556000"/>
            <a:ext cx="2482362" cy="369332"/>
          </a:xfrm>
          <a:prstGeom prst="rect">
            <a:avLst/>
          </a:prstGeom>
          <a:noFill/>
        </p:spPr>
        <p:txBody>
          <a:bodyPr wrap="square" rtlCol="0">
            <a:spAutoFit/>
          </a:bodyPr>
          <a:lstStyle/>
          <a:p>
            <a:r>
              <a:rPr lang="en-US" dirty="0"/>
              <a:t>Picture</a:t>
            </a:r>
          </a:p>
        </p:txBody>
      </p:sp>
    </p:spTree>
    <p:extLst>
      <p:ext uri="{BB962C8B-B14F-4D97-AF65-F5344CB8AC3E}">
        <p14:creationId xmlns:p14="http://schemas.microsoft.com/office/powerpoint/2010/main" val="20210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558800"/>
            <a:ext cx="9118600" cy="719822"/>
          </a:xfrm>
        </p:spPr>
        <p:txBody>
          <a:bodyPr/>
          <a:lstStyle/>
          <a:p>
            <a:r>
              <a:rPr lang="en-US" sz="4400" dirty="0">
                <a:latin typeface="Tekton Pro" panose="020F0603020208020904" pitchFamily="34" charset="0"/>
              </a:rPr>
              <a:t>VBA Bank Day Scholarship Program</a:t>
            </a:r>
            <a:endParaRPr lang="en-US" sz="4400" spc="0" dirty="0">
              <a:solidFill>
                <a:schemeClr val="accent4"/>
              </a:solidFill>
              <a:latin typeface="Tekton Pro" panose="020F0603020208020904" pitchFamily="34" charset="0"/>
            </a:endParaRPr>
          </a:p>
        </p:txBody>
      </p:sp>
      <p:sp>
        <p:nvSpPr>
          <p:cNvPr id="3" name="TextBox 2"/>
          <p:cNvSpPr txBox="1"/>
          <p:nvPr/>
        </p:nvSpPr>
        <p:spPr>
          <a:xfrm>
            <a:off x="927100" y="1723122"/>
            <a:ext cx="75438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ekton Pro" panose="020F0603020208020904" pitchFamily="34" charset="0"/>
              </a:rPr>
              <a:t>The VBA Bank Day Scholarship Program is in its twelfth year. </a:t>
            </a:r>
          </a:p>
          <a:p>
            <a:pPr marL="342900" indent="-342900">
              <a:buFont typeface="Arial" panose="020B0604020202020204" pitchFamily="34" charset="0"/>
              <a:buChar char="•"/>
            </a:pPr>
            <a:r>
              <a:rPr lang="en-US" sz="2400" dirty="0">
                <a:latin typeface="Tekton Pro" panose="020F0603020208020904" pitchFamily="34" charset="0"/>
              </a:rPr>
              <a:t>In 2023, </a:t>
            </a:r>
            <a:r>
              <a:rPr lang="en-US" sz="2400" b="1" dirty="0">
                <a:latin typeface="Tekton Pro" panose="020F0603020208020904" pitchFamily="34" charset="0"/>
              </a:rPr>
              <a:t>$26,000 </a:t>
            </a:r>
            <a:r>
              <a:rPr lang="en-US" sz="2400" dirty="0">
                <a:latin typeface="Tekton Pro" panose="020F0603020208020904" pitchFamily="34" charset="0"/>
              </a:rPr>
              <a:t>in college scholarships will be awarded by the Virginia Bankers Association Education Foundation (VBAEF) to twelve students across the Commonwealth.</a:t>
            </a:r>
          </a:p>
          <a:p>
            <a:pPr marL="800100" lvl="1" indent="-342900">
              <a:buFont typeface="Arial" panose="020B0604020202020204" pitchFamily="34" charset="0"/>
              <a:buChar char="•"/>
            </a:pPr>
            <a:r>
              <a:rPr lang="en-US" sz="2200" dirty="0">
                <a:latin typeface="Tekton Pro" panose="020F0603020208020904" pitchFamily="34" charset="0"/>
              </a:rPr>
              <a:t>Six students will be named honorable mention winners, each winning a $1,000 scholarship.</a:t>
            </a:r>
          </a:p>
          <a:p>
            <a:pPr marL="800100" lvl="1" indent="-342900">
              <a:buFont typeface="Arial" panose="020B0604020202020204" pitchFamily="34" charset="0"/>
              <a:buChar char="•"/>
            </a:pPr>
            <a:r>
              <a:rPr lang="en-US" sz="2200" dirty="0">
                <a:latin typeface="Tekton Pro" panose="020F0603020208020904" pitchFamily="34" charset="0"/>
              </a:rPr>
              <a:t>Six students will be named regional winners, each winning a $2,500 scholarship.</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618474"/>
            <a:ext cx="2887500" cy="2887500"/>
          </a:xfrm>
          <a:prstGeom prst="rect">
            <a:avLst/>
          </a:prstGeom>
        </p:spPr>
      </p:pic>
    </p:spTree>
    <p:extLst>
      <p:ext uri="{BB962C8B-B14F-4D97-AF65-F5344CB8AC3E}">
        <p14:creationId xmlns:p14="http://schemas.microsoft.com/office/powerpoint/2010/main" val="257400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Bank Day Scholarship program -  </a:t>
            </a:r>
            <a:br>
              <a:rPr lang="en-US" sz="4400" dirty="0">
                <a:latin typeface="Tekton Pro" panose="020F0603020208020904" pitchFamily="34" charset="0"/>
              </a:rPr>
            </a:br>
            <a:r>
              <a:rPr lang="en-US" sz="4400" dirty="0">
                <a:latin typeface="Tekton Pro" panose="020F0603020208020904" pitchFamily="34" charset="0"/>
              </a:rPr>
              <a:t>Essay guidelines</a:t>
            </a:r>
            <a:endParaRPr lang="en-US" sz="4400" spc="0" dirty="0">
              <a:solidFill>
                <a:schemeClr val="accent4"/>
              </a:solidFill>
              <a:latin typeface="Tekton Pro" panose="020F0603020208020904" pitchFamily="34" charset="0"/>
            </a:endParaRPr>
          </a:p>
        </p:txBody>
      </p:sp>
      <p:sp>
        <p:nvSpPr>
          <p:cNvPr id="3" name="TextBox 2"/>
          <p:cNvSpPr txBox="1"/>
          <p:nvPr/>
        </p:nvSpPr>
        <p:spPr>
          <a:xfrm>
            <a:off x="876300" y="2053322"/>
            <a:ext cx="7543800" cy="4431983"/>
          </a:xfrm>
          <a:prstGeom prst="rect">
            <a:avLst/>
          </a:prstGeom>
          <a:noFill/>
        </p:spPr>
        <p:txBody>
          <a:bodyPr wrap="square" rtlCol="0">
            <a:spAutoFit/>
          </a:bodyPr>
          <a:lstStyle/>
          <a:p>
            <a:r>
              <a:rPr lang="en-US" sz="2800" dirty="0">
                <a:latin typeface="Tekton Pro" panose="020F0603020208020904" pitchFamily="34" charset="0"/>
              </a:rPr>
              <a:t>Using what you learned during your Bank Day visit, students will be asked to write an essay on the following topic:</a:t>
            </a:r>
          </a:p>
          <a:p>
            <a:endParaRPr lang="en-US" dirty="0">
              <a:latin typeface="Tekton Pro" panose="020F0603020208020904" pitchFamily="34" charset="0"/>
            </a:endParaRPr>
          </a:p>
          <a:p>
            <a:pPr algn="ctr"/>
            <a:r>
              <a:rPr lang="en-US" sz="3600" i="1" dirty="0">
                <a:latin typeface="Tekton Pro" panose="020F0603020208020904" pitchFamily="34" charset="0"/>
              </a:rPr>
              <a:t>What did you learn during Bank Day that will help you manage your financial future AND what did you learn about how banks support their communities?</a:t>
            </a:r>
            <a:endParaRPr lang="en-US" sz="3600" i="1" baseline="30000" dirty="0">
              <a:latin typeface="Tekton Pro" panose="020F0603020208020904" pitchFamily="34" charset="0"/>
            </a:endParaRP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548564"/>
            <a:ext cx="2887500" cy="2887500"/>
          </a:xfrm>
          <a:prstGeom prst="rect">
            <a:avLst/>
          </a:prstGeom>
        </p:spPr>
      </p:pic>
    </p:spTree>
    <p:extLst>
      <p:ext uri="{BB962C8B-B14F-4D97-AF65-F5344CB8AC3E}">
        <p14:creationId xmlns:p14="http://schemas.microsoft.com/office/powerpoint/2010/main" val="279172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030071"/>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Plentiful Job Opportunities</a:t>
            </a:r>
          </a:p>
        </p:txBody>
      </p:sp>
      <p:sp>
        <p:nvSpPr>
          <p:cNvPr id="11" name="Rectangle 10"/>
          <p:cNvSpPr/>
          <p:nvPr/>
        </p:nvSpPr>
        <p:spPr>
          <a:xfrm>
            <a:off x="1858633" y="2438402"/>
            <a:ext cx="8441735"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banking</a:t>
            </a:r>
          </a:p>
        </p:txBody>
      </p:sp>
      <p:sp>
        <p:nvSpPr>
          <p:cNvPr id="2" name="Rectangle 1"/>
          <p:cNvSpPr/>
          <p:nvPr/>
        </p:nvSpPr>
        <p:spPr>
          <a:xfrm>
            <a:off x="5943602" y="579120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7315202" y="264319"/>
            <a:ext cx="23264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Leadership </a:t>
            </a:r>
          </a:p>
        </p:txBody>
      </p:sp>
      <p:sp>
        <p:nvSpPr>
          <p:cNvPr id="4" name="Rectangle 3"/>
          <p:cNvSpPr/>
          <p:nvPr/>
        </p:nvSpPr>
        <p:spPr>
          <a:xfrm>
            <a:off x="2438402" y="5151372"/>
            <a:ext cx="33185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Challenging Work</a:t>
            </a:r>
          </a:p>
        </p:txBody>
      </p:sp>
      <p:sp>
        <p:nvSpPr>
          <p:cNvPr id="5" name="Rectangle 4"/>
          <p:cNvSpPr/>
          <p:nvPr/>
        </p:nvSpPr>
        <p:spPr>
          <a:xfrm>
            <a:off x="5867400" y="1944471"/>
            <a:ext cx="4648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578EC9"/>
                </a:solidFill>
                <a:effectLst/>
                <a:uLnTx/>
                <a:uFillTx/>
                <a:latin typeface="Tekton Pro" panose="020F0603020208020904" pitchFamily="34" charset="0"/>
                <a:ea typeface="+mn-ea"/>
                <a:cs typeface="Arial" panose="020B0604020202020204" pitchFamily="34" charset="0"/>
              </a:rPr>
              <a:t>Career Advancement</a:t>
            </a:r>
          </a:p>
        </p:txBody>
      </p:sp>
    </p:spTree>
    <p:extLst>
      <p:ext uri="{BB962C8B-B14F-4D97-AF65-F5344CB8AC3E}">
        <p14:creationId xmlns:p14="http://schemas.microsoft.com/office/powerpoint/2010/main" val="6373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Find Your Future in Banking">
            <a:hlinkClick r:id="" action="ppaction://media"/>
            <a:extLst>
              <a:ext uri="{FF2B5EF4-FFF2-40B4-BE49-F238E27FC236}">
                <a16:creationId xmlns:a16="http://schemas.microsoft.com/office/drawing/2014/main" id="{1A155D6D-9B75-4817-A03C-82558020054A}"/>
              </a:ext>
            </a:extLst>
          </p:cNvPr>
          <p:cNvPicPr>
            <a:picLocks noRot="1" noChangeAspect="1"/>
          </p:cNvPicPr>
          <p:nvPr>
            <a:videoFile r:link="rId1"/>
          </p:nvPr>
        </p:nvPicPr>
        <p:blipFill>
          <a:blip r:embed="rId4"/>
          <a:stretch>
            <a:fillRect/>
          </a:stretch>
        </p:blipFill>
        <p:spPr>
          <a:xfrm>
            <a:off x="1828800" y="1435100"/>
            <a:ext cx="8534400" cy="4800600"/>
          </a:xfrm>
          <a:prstGeom prst="rect">
            <a:avLst/>
          </a:prstGeom>
        </p:spPr>
      </p:pic>
      <p:sp>
        <p:nvSpPr>
          <p:cNvPr id="11" name="Title 1">
            <a:extLst>
              <a:ext uri="{FF2B5EF4-FFF2-40B4-BE49-F238E27FC236}">
                <a16:creationId xmlns:a16="http://schemas.microsoft.com/office/drawing/2014/main" id="{E596BAC5-EF1C-4917-98E2-C3A464C19B7B}"/>
              </a:ext>
            </a:extLst>
          </p:cNvPr>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Find Your Future in Banking</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25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895600" y="1676400"/>
          <a:ext cx="56388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4400"/>
              </a:lnSpc>
            </a:pPr>
            <a:r>
              <a:rPr lang="en-US" sz="4400" spc="0" dirty="0">
                <a:solidFill>
                  <a:schemeClr val="accent4"/>
                </a:solidFill>
                <a:latin typeface="Tekton Pro" panose="020F0603020208020904" pitchFamily="34" charset="0"/>
              </a:rPr>
              <a:t>Banks Employ Two Million People</a:t>
            </a:r>
          </a:p>
        </p:txBody>
      </p:sp>
      <p:sp>
        <p:nvSpPr>
          <p:cNvPr id="4" name="TextBox 3"/>
          <p:cNvSpPr txBox="1"/>
          <p:nvPr/>
        </p:nvSpPr>
        <p:spPr>
          <a:xfrm>
            <a:off x="3505200" y="6225336"/>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Bureau of Labor Statistics, 2013</a:t>
            </a:r>
          </a:p>
        </p:txBody>
      </p:sp>
      <p:sp>
        <p:nvSpPr>
          <p:cNvPr id="9" name="TextBox 8"/>
          <p:cNvSpPr txBox="1"/>
          <p:nvPr/>
        </p:nvSpPr>
        <p:spPr>
          <a:xfrm>
            <a:off x="2743200" y="1868583"/>
            <a:ext cx="1600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FD13B"/>
                </a:solidFill>
                <a:effectLst/>
                <a:uLnTx/>
                <a:uFillTx/>
                <a:latin typeface="Tekton Pro" panose="020F0603020208020904" pitchFamily="34" charset="0"/>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Tellers</a:t>
            </a:r>
          </a:p>
        </p:txBody>
      </p:sp>
      <p:sp>
        <p:nvSpPr>
          <p:cNvPr id="10" name="TextBox 9"/>
          <p:cNvSpPr txBox="1"/>
          <p:nvPr/>
        </p:nvSpPr>
        <p:spPr>
          <a:xfrm>
            <a:off x="7543800" y="2822688"/>
            <a:ext cx="3429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ADDC"/>
                </a:solidFill>
                <a:effectLst/>
                <a:uLnTx/>
                <a:uFillTx/>
                <a:latin typeface="Tekton Pro" panose="020F0603020208020904" pitchFamily="34" charset="0"/>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Administrative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Branch Operations </a:t>
            </a:r>
          </a:p>
        </p:txBody>
      </p:sp>
      <p:sp>
        <p:nvSpPr>
          <p:cNvPr id="8" name="TextBox 7"/>
          <p:cNvSpPr txBox="1"/>
          <p:nvPr/>
        </p:nvSpPr>
        <p:spPr>
          <a:xfrm>
            <a:off x="2667000" y="4393607"/>
            <a:ext cx="2286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99FF"/>
                </a:solidFill>
                <a:effectLst/>
                <a:uLnTx/>
                <a:uFillTx/>
                <a:latin typeface="Tekton Pro" panose="020F0603020208020904" pitchFamily="34" charset="0"/>
                <a:ea typeface="+mn-ea"/>
                <a:cs typeface="+mn-cs"/>
              </a:rPr>
              <a:t>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Corporate and Management</a:t>
            </a:r>
          </a:p>
        </p:txBody>
      </p:sp>
    </p:spTree>
    <p:extLst>
      <p:ext uri="{BB962C8B-B14F-4D97-AF65-F5344CB8AC3E}">
        <p14:creationId xmlns:p14="http://schemas.microsoft.com/office/powerpoint/2010/main" val="36410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8463" y="324851"/>
            <a:ext cx="10064085" cy="914400"/>
          </a:xfrm>
        </p:spPr>
        <p:txBody>
          <a:bodyPr/>
          <a:lstStyle/>
          <a:p>
            <a:pPr>
              <a:lnSpc>
                <a:spcPts val="4400"/>
              </a:lnSpc>
            </a:pPr>
            <a:r>
              <a:rPr lang="en-US" sz="4400" dirty="0">
                <a:solidFill>
                  <a:schemeClr val="accent4"/>
                </a:solidFill>
                <a:latin typeface="Tekton Pro" panose="020F0603020208020904" pitchFamily="34" charset="0"/>
              </a:rPr>
              <a:t>Snapshot of the Virginia Banking Industry</a:t>
            </a:r>
          </a:p>
        </p:txBody>
      </p:sp>
      <p:sp>
        <p:nvSpPr>
          <p:cNvPr id="4" name="TextBox 3"/>
          <p:cNvSpPr txBox="1"/>
          <p:nvPr/>
        </p:nvSpPr>
        <p:spPr>
          <a:xfrm>
            <a:off x="690106" y="1431459"/>
            <a:ext cx="10811787"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More than 45,000 employees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$11.9 billion in Paycheck Protection (PPP) Loans (more than 100,000 loans)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6.9 million banking customers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In 2020/2021, more than 284,000 volunteer </a:t>
            </a:r>
            <a:r>
              <a:rPr lang="en-US" sz="3200" dirty="0">
                <a:solidFill>
                  <a:prstClr val="white"/>
                </a:solidFill>
                <a:latin typeface="Tekton Pro" panose="020F0603020208020904" pitchFamily="34" charset="0"/>
              </a:rPr>
              <a:t>hours and $77.1 million in community donations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pic>
        <p:nvPicPr>
          <p:cNvPr id="10" name="Picture 9" descr="VBA BANK Day.jpg">
            <a:extLst>
              <a:ext uri="{FF2B5EF4-FFF2-40B4-BE49-F238E27FC236}">
                <a16:creationId xmlns:a16="http://schemas.microsoft.com/office/drawing/2014/main" id="{5EF47B77-EDDA-4974-9281-2AC6738A5712}"/>
              </a:ext>
            </a:extLst>
          </p:cNvPr>
          <p:cNvPicPr>
            <a:picLocks noChangeAspect="1"/>
          </p:cNvPicPr>
          <p:nvPr/>
        </p:nvPicPr>
        <p:blipFill>
          <a:blip r:embed="rId3" cstate="print"/>
          <a:stretch>
            <a:fillRect/>
          </a:stretch>
        </p:blipFill>
        <p:spPr>
          <a:xfrm>
            <a:off x="9780551" y="4471326"/>
            <a:ext cx="2310727" cy="2310727"/>
          </a:xfrm>
          <a:prstGeom prst="rect">
            <a:avLst/>
          </a:prstGeom>
        </p:spPr>
      </p:pic>
      <p:sp>
        <p:nvSpPr>
          <p:cNvPr id="12" name="TextBox 11">
            <a:extLst>
              <a:ext uri="{FF2B5EF4-FFF2-40B4-BE49-F238E27FC236}">
                <a16:creationId xmlns:a16="http://schemas.microsoft.com/office/drawing/2014/main" id="{9F46E1EF-0EFC-4994-9A3D-282325E80831}"/>
              </a:ext>
            </a:extLst>
          </p:cNvPr>
          <p:cNvSpPr txBox="1"/>
          <p:nvPr/>
        </p:nvSpPr>
        <p:spPr>
          <a:xfrm>
            <a:off x="4051111" y="6286928"/>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America’s Banks, </a:t>
            </a:r>
            <a:r>
              <a:rPr kumimoji="0" lang="en-US" sz="1000" b="0" i="0" u="none" strike="noStrike" kern="1200" cap="none" spc="0" normalizeH="0" baseline="0" noProof="0" dirty="0">
                <a:ln>
                  <a:noFill/>
                </a:ln>
                <a:solidFill>
                  <a:prstClr val="white"/>
                </a:solidFill>
                <a:effectLst/>
                <a:uLnTx/>
                <a:uFillTx/>
                <a:latin typeface="Arial"/>
                <a:ea typeface="+mn-ea"/>
                <a:cs typeface="+mn-cs"/>
                <a:hlinkClick r:id="rId4"/>
              </a:rPr>
              <a:t>https://americasbanks.aba.com/state-national-data/virginia</a:t>
            </a:r>
            <a:r>
              <a:rPr kumimoji="0" lang="en-US" sz="1000" b="0" i="0" u="none" strike="noStrike" kern="1200" cap="none" spc="0" normalizeH="0" baseline="0" noProof="0" dirty="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843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Diverse Job Opportunities</a:t>
            </a:r>
          </a:p>
        </p:txBody>
      </p:sp>
      <p:sp>
        <p:nvSpPr>
          <p:cNvPr id="4" name="Rectangle 3"/>
          <p:cNvSpPr/>
          <p:nvPr/>
        </p:nvSpPr>
        <p:spPr>
          <a:xfrm>
            <a:off x="5621598" y="1894568"/>
            <a:ext cx="38272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FD13B">
                    <a:lumMod val="60000"/>
                    <a:lumOff val="40000"/>
                  </a:srgbClr>
                </a:solidFill>
                <a:effectLst/>
                <a:uLnTx/>
                <a:uFillTx/>
                <a:latin typeface="Tekton Pro" panose="020F0603020208020904" pitchFamily="34" charset="0"/>
                <a:ea typeface="Tahoma" panose="020B0604030504040204" pitchFamily="34" charset="0"/>
                <a:cs typeface="Tahoma" panose="020B0604030504040204" pitchFamily="34" charset="0"/>
              </a:rPr>
              <a:t>computer network technician</a:t>
            </a:r>
          </a:p>
        </p:txBody>
      </p:sp>
      <p:sp>
        <p:nvSpPr>
          <p:cNvPr id="5" name="Rectangle 4"/>
          <p:cNvSpPr/>
          <p:nvPr/>
        </p:nvSpPr>
        <p:spPr>
          <a:xfrm>
            <a:off x="5073223" y="3218100"/>
            <a:ext cx="225613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CCFF"/>
                </a:solidFill>
                <a:effectLst/>
                <a:uLnTx/>
                <a:uFillTx/>
                <a:latin typeface="Tekton Pro" panose="020F0603020208020904" pitchFamily="34" charset="0"/>
                <a:ea typeface="Tahoma" panose="020B0604030504040204" pitchFamily="34" charset="0"/>
                <a:cs typeface="Tahoma" panose="020B0604030504040204" pitchFamily="34" charset="0"/>
              </a:rPr>
              <a:t>attorney</a:t>
            </a:r>
          </a:p>
        </p:txBody>
      </p:sp>
      <p:sp>
        <p:nvSpPr>
          <p:cNvPr id="6" name="Rectangle 5"/>
          <p:cNvSpPr/>
          <p:nvPr/>
        </p:nvSpPr>
        <p:spPr>
          <a:xfrm>
            <a:off x="5539278" y="4565951"/>
            <a:ext cx="32112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90000"/>
                  </a:srgbClr>
                </a:solidFill>
                <a:effectLst/>
                <a:uLnTx/>
                <a:uFillTx/>
                <a:latin typeface="Tekton Pro" panose="020F0603020208020904" pitchFamily="34" charset="0"/>
                <a:ea typeface="Tahoma" panose="020B0604030504040204" pitchFamily="34" charset="0"/>
                <a:cs typeface="Tahoma" panose="020B0604030504040204" pitchFamily="34" charset="0"/>
              </a:rPr>
              <a:t>marketing manager</a:t>
            </a:r>
          </a:p>
        </p:txBody>
      </p:sp>
      <p:sp>
        <p:nvSpPr>
          <p:cNvPr id="7" name="Rectangle 6"/>
          <p:cNvSpPr/>
          <p:nvPr/>
        </p:nvSpPr>
        <p:spPr>
          <a:xfrm>
            <a:off x="2590555" y="2547759"/>
            <a:ext cx="43676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ekton Pro" panose="020F0603020208020904" pitchFamily="34" charset="0"/>
                <a:ea typeface="+mn-ea"/>
                <a:cs typeface="+mn-cs"/>
              </a:rPr>
              <a:t>electronic banking officer</a:t>
            </a:r>
          </a:p>
        </p:txBody>
      </p:sp>
      <p:sp>
        <p:nvSpPr>
          <p:cNvPr id="8" name="Rectangle 7"/>
          <p:cNvSpPr/>
          <p:nvPr/>
        </p:nvSpPr>
        <p:spPr>
          <a:xfrm>
            <a:off x="2404216" y="4319973"/>
            <a:ext cx="294824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solidFill>
                <a:effectLst/>
                <a:uLnTx/>
                <a:uFillTx/>
                <a:latin typeface="Tekton Pro" panose="020F0603020208020904" pitchFamily="34" charset="0"/>
                <a:ea typeface="+mn-ea"/>
                <a:cs typeface="+mn-cs"/>
              </a:rPr>
              <a:t>accountant</a:t>
            </a:r>
          </a:p>
        </p:txBody>
      </p:sp>
      <p:sp>
        <p:nvSpPr>
          <p:cNvPr id="9" name="Rectangle 8"/>
          <p:cNvSpPr/>
          <p:nvPr/>
        </p:nvSpPr>
        <p:spPr>
          <a:xfrm>
            <a:off x="2081209" y="3195195"/>
            <a:ext cx="184472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human </a:t>
            </a:r>
            <a:b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b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resources manager</a:t>
            </a:r>
          </a:p>
        </p:txBody>
      </p:sp>
      <p:sp>
        <p:nvSpPr>
          <p:cNvPr id="10" name="Rectangle 9"/>
          <p:cNvSpPr/>
          <p:nvPr/>
        </p:nvSpPr>
        <p:spPr>
          <a:xfrm>
            <a:off x="7889843" y="3795359"/>
            <a:ext cx="176929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EB80A">
                    <a:lumMod val="60000"/>
                    <a:lumOff val="40000"/>
                  </a:srgbClr>
                </a:solidFill>
                <a:effectLst/>
                <a:uLnTx/>
                <a:uFillTx/>
                <a:latin typeface="Tekton Pro" panose="020F0603020208020904" pitchFamily="34" charset="0"/>
                <a:ea typeface="+mn-ea"/>
                <a:cs typeface="+mn-cs"/>
              </a:rPr>
              <a:t>agricultural lender</a:t>
            </a:r>
          </a:p>
        </p:txBody>
      </p:sp>
      <p:sp>
        <p:nvSpPr>
          <p:cNvPr id="11" name="Rectangle 10"/>
          <p:cNvSpPr/>
          <p:nvPr/>
        </p:nvSpPr>
        <p:spPr>
          <a:xfrm>
            <a:off x="7573955" y="2640267"/>
            <a:ext cx="19510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B5C2"/>
                </a:solidFill>
                <a:effectLst/>
                <a:uLnTx/>
                <a:uFillTx/>
                <a:latin typeface="Tekton Pro" panose="020F0603020208020904" pitchFamily="34" charset="0"/>
                <a:ea typeface="+mn-ea"/>
                <a:cs typeface="+mn-cs"/>
              </a:rPr>
              <a:t>economist</a:t>
            </a:r>
          </a:p>
        </p:txBody>
      </p:sp>
      <p:sp>
        <p:nvSpPr>
          <p:cNvPr id="13" name="Rectangle 12"/>
          <p:cNvSpPr/>
          <p:nvPr/>
        </p:nvSpPr>
        <p:spPr>
          <a:xfrm>
            <a:off x="2388224" y="1697518"/>
            <a:ext cx="18789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ECFF">
                    <a:lumMod val="75000"/>
                  </a:srgbClr>
                </a:solidFill>
                <a:effectLst/>
                <a:uLnTx/>
                <a:uFillTx/>
                <a:latin typeface="Tekton Pro" panose="020F0603020208020904" pitchFamily="34" charset="0"/>
                <a:ea typeface="+mn-ea"/>
                <a:cs typeface="+mn-cs"/>
              </a:rPr>
              <a:t>customer sales representative</a:t>
            </a:r>
          </a:p>
        </p:txBody>
      </p:sp>
      <p:sp>
        <p:nvSpPr>
          <p:cNvPr id="14" name="Rectangle 13"/>
          <p:cNvSpPr/>
          <p:nvPr/>
        </p:nvSpPr>
        <p:spPr>
          <a:xfrm>
            <a:off x="2198594" y="5208638"/>
            <a:ext cx="413587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CC00"/>
                </a:solidFill>
                <a:effectLst/>
                <a:uLnTx/>
                <a:uFillTx/>
                <a:latin typeface="Tekton Pro" panose="020F0603020208020904" pitchFamily="34" charset="0"/>
                <a:ea typeface="+mn-ea"/>
                <a:cs typeface="+mn-cs"/>
              </a:rPr>
              <a:t>Commercial loan officer </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80810" b="73093"/>
          <a:stretch/>
        </p:blipFill>
        <p:spPr>
          <a:xfrm>
            <a:off x="1901458" y="4464919"/>
            <a:ext cx="536942" cy="548732"/>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3812" t="3589" r="56132" b="75784"/>
          <a:stretch/>
        </p:blipFill>
        <p:spPr>
          <a:xfrm>
            <a:off x="6477002" y="4215277"/>
            <a:ext cx="643249" cy="482187"/>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000" r="27906" b="74169"/>
          <a:stretch/>
        </p:blipFill>
        <p:spPr>
          <a:xfrm>
            <a:off x="7255755" y="3345270"/>
            <a:ext cx="628577" cy="535631"/>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29776" r="84383" b="39583"/>
          <a:stretch/>
        </p:blipFill>
        <p:spPr>
          <a:xfrm>
            <a:off x="9455443" y="1823500"/>
            <a:ext cx="372515" cy="532733"/>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60" t="64394" r="80809" b="4126"/>
          <a:stretch/>
        </p:blipFill>
        <p:spPr>
          <a:xfrm>
            <a:off x="3962400" y="3279451"/>
            <a:ext cx="751300" cy="901076"/>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54314" t="70492" r="31828"/>
          <a:stretch/>
        </p:blipFill>
        <p:spPr>
          <a:xfrm>
            <a:off x="2136679" y="2402084"/>
            <a:ext cx="453876" cy="704408"/>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83010" t="34081" r="4635" b="35201"/>
          <a:stretch/>
        </p:blipFill>
        <p:spPr>
          <a:xfrm>
            <a:off x="9659134" y="3878160"/>
            <a:ext cx="370705" cy="671805"/>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23812" t="30315" r="51438" b="42823"/>
          <a:stretch/>
        </p:blipFill>
        <p:spPr>
          <a:xfrm>
            <a:off x="9538744" y="2640267"/>
            <a:ext cx="838200" cy="663063"/>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74335" t="1795" r="4373" b="74170"/>
          <a:stretch/>
        </p:blipFill>
        <p:spPr>
          <a:xfrm>
            <a:off x="3916598" y="1676402"/>
            <a:ext cx="808063" cy="664863"/>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80041" t="78069" b="5918"/>
          <a:stretch/>
        </p:blipFill>
        <p:spPr>
          <a:xfrm>
            <a:off x="6172200" y="5251510"/>
            <a:ext cx="868230" cy="507712"/>
          </a:xfrm>
          <a:prstGeom prst="rect">
            <a:avLst/>
          </a:prstGeom>
        </p:spPr>
      </p:pic>
      <p:sp>
        <p:nvSpPr>
          <p:cNvPr id="26" name="Rectangle 25"/>
          <p:cNvSpPr/>
          <p:nvPr/>
        </p:nvSpPr>
        <p:spPr>
          <a:xfrm>
            <a:off x="8834865" y="5048747"/>
            <a:ext cx="142936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mn-cs"/>
              </a:rPr>
              <a:t>teller</a:t>
            </a:r>
          </a:p>
        </p:txBody>
      </p: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54626" t="26656" r="26059" b="41926"/>
          <a:stretch/>
        </p:blipFill>
        <p:spPr>
          <a:xfrm>
            <a:off x="8305802" y="5070626"/>
            <a:ext cx="578303" cy="649457"/>
          </a:xfrm>
          <a:prstGeom prst="rect">
            <a:avLst/>
          </a:prstGeom>
        </p:spPr>
      </p:pic>
      <p:sp>
        <p:nvSpPr>
          <p:cNvPr id="31" name="Rectangle 30"/>
          <p:cNvSpPr/>
          <p:nvPr/>
        </p:nvSpPr>
        <p:spPr>
          <a:xfrm>
            <a:off x="4620758" y="5882575"/>
            <a:ext cx="41227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8A0CC"/>
                </a:solidFill>
                <a:effectLst/>
                <a:uLnTx/>
                <a:uFillTx/>
                <a:latin typeface="Tekton Pro" panose="020F0603020208020904" pitchFamily="34" charset="0"/>
                <a:ea typeface="Tahoma" panose="020B0604030504040204" pitchFamily="34" charset="0"/>
                <a:cs typeface="Tahoma" panose="020B0604030504040204" pitchFamily="34" charset="0"/>
              </a:rPr>
              <a:t>Compliance officer</a:t>
            </a:r>
          </a:p>
        </p:txBody>
      </p:sp>
      <p:pic>
        <p:nvPicPr>
          <p:cNvPr id="1027" name="Picture 3" descr="D:\ABA\Government Relations\2014 Careers in Banking PPT\magnifyingglas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038602" y="5852303"/>
            <a:ext cx="623995" cy="61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4" ma:contentTypeDescription="Create a new document." ma:contentTypeScope="" ma:versionID="6076e2b498b878c5b4360dd843ee03de">
  <xsd:schema xmlns:xsd="http://www.w3.org/2001/XMLSchema" xmlns:xs="http://www.w3.org/2001/XMLSchema" xmlns:p="http://schemas.microsoft.com/office/2006/metadata/properties" xmlns:ns2="7c66efc6-b7e8-4e77-ab04-7c1bae9d53f1" targetNamespace="http://schemas.microsoft.com/office/2006/metadata/properties" ma:root="true" ma:fieldsID="4d892a82d26e103e76ae25ddbcaa437d" ns2:_="">
    <xsd:import namespace="7c66efc6-b7e8-4e77-ab04-7c1bae9d53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7FB812-C947-41D9-9D39-E89C4F430E15}"/>
</file>

<file path=customXml/itemProps2.xml><?xml version="1.0" encoding="utf-8"?>
<ds:datastoreItem xmlns:ds="http://schemas.openxmlformats.org/officeDocument/2006/customXml" ds:itemID="{81B38AC0-7EDE-4866-B09D-1AE4B471D3B0}"/>
</file>

<file path=customXml/itemProps3.xml><?xml version="1.0" encoding="utf-8"?>
<ds:datastoreItem xmlns:ds="http://schemas.openxmlformats.org/officeDocument/2006/customXml" ds:itemID="{1B789E2E-BB5E-467F-8481-B4B7DFE97419}"/>
</file>

<file path=docProps/app.xml><?xml version="1.0" encoding="utf-8"?>
<Properties xmlns="http://schemas.openxmlformats.org/officeDocument/2006/extended-properties" xmlns:vt="http://schemas.openxmlformats.org/officeDocument/2006/docPropsVTypes">
  <TotalTime>39</TotalTime>
  <Words>1621</Words>
  <Application>Microsoft Office PowerPoint</Application>
  <PresentationFormat>Widescreen</PresentationFormat>
  <Paragraphs>223</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Tekton Pro</vt:lpstr>
      <vt:lpstr>Wingdings</vt:lpstr>
      <vt:lpstr>Wingdings 2</vt:lpstr>
      <vt:lpstr>Wingdings 3</vt:lpstr>
      <vt:lpstr>1_Metro</vt:lpstr>
      <vt:lpstr>PowerPoint Presentation</vt:lpstr>
      <vt:lpstr>Today’s Agenda</vt:lpstr>
      <vt:lpstr>VBA Bank Day Scholarship Program</vt:lpstr>
      <vt:lpstr>Bank Day Scholarship program -   Essay guidelines</vt:lpstr>
      <vt:lpstr>PowerPoint Presentation</vt:lpstr>
      <vt:lpstr>Find Your Future in Banking</vt:lpstr>
      <vt:lpstr>Banks Employ Two Million People</vt:lpstr>
      <vt:lpstr>Snapshot of the Virginia Banking Industry</vt:lpstr>
      <vt:lpstr>Diverse Job Opportunities</vt:lpstr>
      <vt:lpstr>About Our Bank</vt:lpstr>
      <vt:lpstr>[Presenting Banker’s Name]</vt:lpstr>
      <vt:lpstr>[Presenting Banker’s Name]</vt:lpstr>
      <vt:lpstr>[Presenting Banker’s Name]</vt:lpstr>
      <vt:lpstr>PowerPoint Presentation</vt:lpstr>
      <vt:lpstr>[Additional Presenting Banker’s Name]</vt:lpstr>
      <vt:lpstr>[Additional Presenting Banker’s Name]</vt:lpstr>
      <vt:lpstr>[Additional Presenting Banker’s Name]</vt:lpstr>
      <vt:lpstr>PowerPoint Presentation</vt:lpstr>
      <vt:lpstr>PowerPoint Presentation</vt:lpstr>
      <vt:lpstr>Banking is Educational</vt:lpstr>
      <vt:lpstr>Banking is Innovative</vt:lpstr>
      <vt:lpstr>Banking is a Service Business</vt:lpstr>
      <vt:lpstr>Best Perk of Being a Banker:  Giving Back to Your Community</vt:lpstr>
      <vt:lpstr>Best Perk of Being a Banker:  Giving Back to Your Community</vt:lpstr>
      <vt:lpstr>So What Does it Take to  Become a Banker?</vt:lpstr>
      <vt:lpstr>The Outlook: We’re Hiring</vt:lpstr>
      <vt:lpstr>Explore the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McDearmon</dc:creator>
  <cp:lastModifiedBy>Monica McDearmon</cp:lastModifiedBy>
  <cp:revision>6</cp:revision>
  <dcterms:created xsi:type="dcterms:W3CDTF">2017-11-02T16:37:12Z</dcterms:created>
  <dcterms:modified xsi:type="dcterms:W3CDTF">2022-12-14T14:28:18Z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ies>
</file>