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1"/>
    <p:sldMasterId id="2147483760" r:id="rId12"/>
    <p:sldMasterId id="2147483766" r:id="rId13"/>
  </p:sldMasterIdLst>
  <p:notesMasterIdLst>
    <p:notesMasterId r:id="rId26"/>
  </p:notesMasterIdLst>
  <p:handoutMasterIdLst>
    <p:handoutMasterId r:id="rId27"/>
  </p:handoutMasterIdLst>
  <p:sldIdLst>
    <p:sldId id="306" r:id="rId14"/>
    <p:sldId id="340" r:id="rId15"/>
    <p:sldId id="341" r:id="rId16"/>
    <p:sldId id="342" r:id="rId17"/>
    <p:sldId id="377" r:id="rId18"/>
    <p:sldId id="378" r:id="rId19"/>
    <p:sldId id="363" r:id="rId20"/>
    <p:sldId id="414" r:id="rId21"/>
    <p:sldId id="348" r:id="rId22"/>
    <p:sldId id="358" r:id="rId23"/>
    <p:sldId id="351" r:id="rId24"/>
    <p:sldId id="415" r:id="rId25"/>
  </p:sldIdLst>
  <p:sldSz cx="9144000" cy="6858000" type="screen4x3"/>
  <p:notesSz cx="7010400" cy="9296400"/>
  <p:custDataLst>
    <p:custData r:id="rId10"/>
    <p:custData r:id="rId4"/>
    <p:custData r:id="rId2"/>
    <p:custData r:id="rId5"/>
    <p:custData r:id="rId1"/>
    <p:custData r:id="rId6"/>
    <p:custData r:id="rId7"/>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Mouton" initials="EM" lastIdx="26" clrIdx="0"/>
  <p:cmAuthor id="2" name="Finley, JoAnn" initials="FJ" lastIdx="12" clrIdx="1"/>
  <p:cmAuthor id="3" name="Poindexter, Jennifer H." initials="PJH" lastIdx="173" clrIdx="2"/>
  <p:cmAuthor id="4" name="Microsoft Office User" initials="Office" lastIdx="37" clrIdx="3"/>
  <p:cmAuthor id="5" name="Microsoft Office User" initials="Office [2]" lastIdx="1" clrIdx="4"/>
  <p:cmAuthor id="6" name="Microsoft Office User" initials="Office [3]" lastIdx="1" clrIdx="5"/>
  <p:cmAuthor id="7" name="Microsoft Office User" initials="Office [4]" lastIdx="1" clrIdx="6"/>
  <p:cmAuthor id="8" name="Microsoft Office User" initials="Office [5]" lastIdx="1" clrIdx="7"/>
  <p:cmAuthor id="9" name="Eleff, Michael" initials="EM" lastIdx="19" clrIdx="8"/>
  <p:cmAuthor id="10" name="Mock, Lisa" initials="ML" lastIdx="20" clrIdx="9"/>
  <p:cmAuthor id="11" name="Nguyen, Ann" initials="ANN" lastIdx="21" clrIdx="10"/>
  <p:cmAuthor id="12" name="Microsoft Office User" initials="MOU" lastIdx="1" clrIdx="11"/>
  <p:cmAuthor id="13" name="Laura Pearson" initials="LP" lastIdx="1" clrIdx="12"/>
  <p:cmAuthor id="14" name="Dianne Dixon" initials="DD" lastIdx="1" clrIdx="13">
    <p:extLst>
      <p:ext uri="{19B8F6BF-5375-455C-9EA6-DF929625EA0E}">
        <p15:presenceInfo xmlns:p15="http://schemas.microsoft.com/office/powerpoint/2012/main" userId="S::dianne@langrandco.com::2ba89e3c-882c-4e7c-a7bb-47ea8df84342" providerId="AD"/>
      </p:ext>
    </p:extLst>
  </p:cmAuthor>
  <p:cmAuthor id="15" name="Trowbridge, Ashley" initials="TA" lastIdx="11" clrIdx="14">
    <p:extLst>
      <p:ext uri="{19B8F6BF-5375-455C-9EA6-DF929625EA0E}">
        <p15:presenceInfo xmlns:p15="http://schemas.microsoft.com/office/powerpoint/2012/main" userId="S-1-5-21-1292428093-484763869-725345543-6456256" providerId="AD"/>
      </p:ext>
    </p:extLst>
  </p:cmAuthor>
  <p:cmAuthor id="16" name="Leister, Britni" initials="LB" lastIdx="6" clrIdx="15">
    <p:extLst>
      <p:ext uri="{19B8F6BF-5375-455C-9EA6-DF929625EA0E}">
        <p15:presenceInfo xmlns:p15="http://schemas.microsoft.com/office/powerpoint/2012/main" userId="S::ag75460@ad.wellpoint.com::28b7a084-ed7a-40db-8689-6372de610151" providerId="AD"/>
      </p:ext>
    </p:extLst>
  </p:cmAuthor>
  <p:cmAuthor id="17" name="Trowbridge, Ashley" initials="TA [2]" lastIdx="4" clrIdx="16">
    <p:extLst>
      <p:ext uri="{19B8F6BF-5375-455C-9EA6-DF929625EA0E}">
        <p15:presenceInfo xmlns:p15="http://schemas.microsoft.com/office/powerpoint/2012/main" userId="S::ag64891@ad.wellpoint.com::cc7783c5-a9a8-4d3d-84ee-be2e4ea51264" providerId="AD"/>
      </p:ext>
    </p:extLst>
  </p:cmAuthor>
  <p:cmAuthor id="18" name="Dorfman, Anna" initials="DA" lastIdx="10" clrIdx="17">
    <p:extLst>
      <p:ext uri="{19B8F6BF-5375-455C-9EA6-DF929625EA0E}">
        <p15:presenceInfo xmlns:p15="http://schemas.microsoft.com/office/powerpoint/2012/main" userId="S-1-5-21-1292428093-484763869-725345543-59017" providerId="AD"/>
      </p:ext>
    </p:extLst>
  </p:cmAuthor>
  <p:cmAuthor id="19" name="Stephan, Melissa" initials="SM" lastIdx="26" clrIdx="18">
    <p:extLst>
      <p:ext uri="{19B8F6BF-5375-455C-9EA6-DF929625EA0E}">
        <p15:presenceInfo xmlns:p15="http://schemas.microsoft.com/office/powerpoint/2012/main" userId="S-1-5-21-1292428093-484763869-725345543-1613941" providerId="AD"/>
      </p:ext>
    </p:extLst>
  </p:cmAuthor>
  <p:cmAuthor id="20" name="Leister, Britni" initials="LB [2]" lastIdx="14" clrIdx="19">
    <p:extLst>
      <p:ext uri="{19B8F6BF-5375-455C-9EA6-DF929625EA0E}">
        <p15:presenceInfo xmlns:p15="http://schemas.microsoft.com/office/powerpoint/2012/main" userId="S-1-5-21-1292428093-484763869-725345543-65142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2473"/>
    <a:srgbClr val="F4F4F4"/>
    <a:srgbClr val="0079C2"/>
    <a:srgbClr val="CC0099"/>
    <a:srgbClr val="A71F22"/>
    <a:srgbClr val="FF00FF"/>
    <a:srgbClr val="EE9621"/>
    <a:srgbClr val="E32551"/>
    <a:srgbClr val="39B56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E873B4-5870-4ECB-834C-5C210944DED0}" v="1" dt="2023-07-07T20:05:03.2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77" autoAdjust="0"/>
    <p:restoredTop sz="94517" autoAdjust="0"/>
  </p:normalViewPr>
  <p:slideViewPr>
    <p:cSldViewPr snapToGrid="0">
      <p:cViewPr varScale="1">
        <p:scale>
          <a:sx n="59" d="100"/>
          <a:sy n="59" d="100"/>
        </p:scale>
        <p:origin x="1812" y="52"/>
      </p:cViewPr>
      <p:guideLst>
        <p:guide orient="horz" pos="2160"/>
        <p:guide pos="2880"/>
      </p:guideLst>
    </p:cSldViewPr>
  </p:slideViewPr>
  <p:notesTextViewPr>
    <p:cViewPr>
      <p:scale>
        <a:sx n="100" d="100"/>
        <a:sy n="100" d="100"/>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Master" Target="slideMasters/slideMaster3.xml"/><Relationship Id="rId18" Type="http://schemas.openxmlformats.org/officeDocument/2006/relationships/slide" Target="slides/slide5.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8.xml"/><Relationship Id="rId34" Type="http://schemas.microsoft.com/office/2015/10/relationships/revisionInfo" Target="revisionInfo.xml"/><Relationship Id="rId7" Type="http://schemas.openxmlformats.org/officeDocument/2006/relationships/customXml" Target="../customXml/item7.xml"/><Relationship Id="rId12" Type="http://schemas.openxmlformats.org/officeDocument/2006/relationships/slideMaster" Target="slideMasters/slideMaster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1.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tags" Target="tags/tag1.xml"/><Relationship Id="rId10" Type="http://schemas.openxmlformats.org/officeDocument/2006/relationships/customXml" Target="../customXml/item10.xml"/><Relationship Id="rId19" Type="http://schemas.openxmlformats.org/officeDocument/2006/relationships/slide" Target="slides/slide6.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doughnutChart>
        <c:varyColors val="1"/>
        <c:ser>
          <c:idx val="0"/>
          <c:order val="0"/>
          <c:tx>
            <c:strRef>
              <c:f>Sheet1!$B$1</c:f>
              <c:strCache>
                <c:ptCount val="1"/>
                <c:pt idx="0">
                  <c:v>Sales</c:v>
                </c:pt>
              </c:strCache>
            </c:strRef>
          </c:tx>
          <c:spPr>
            <a:ln>
              <a:solidFill>
                <a:schemeClr val="bg1">
                  <a:lumMod val="75000"/>
                </a:schemeClr>
              </a:solidFill>
            </a:ln>
          </c:spPr>
          <c:dPt>
            <c:idx val="0"/>
            <c:bubble3D val="0"/>
            <c:spPr>
              <a:solidFill>
                <a:schemeClr val="tx2"/>
              </a:solidFill>
              <a:ln>
                <a:solidFill>
                  <a:schemeClr val="bg1">
                    <a:lumMod val="75000"/>
                  </a:schemeClr>
                </a:solidFill>
              </a:ln>
            </c:spPr>
            <c:extLst>
              <c:ext xmlns:c16="http://schemas.microsoft.com/office/drawing/2014/chart" uri="{C3380CC4-5D6E-409C-BE32-E72D297353CC}">
                <c16:uniqueId val="{00000001-C470-C54B-9E47-0ABA72D6C3FA}"/>
              </c:ext>
            </c:extLst>
          </c:dPt>
          <c:dPt>
            <c:idx val="1"/>
            <c:bubble3D val="0"/>
            <c:spPr>
              <a:solidFill>
                <a:srgbClr val="BFBFBF"/>
              </a:solidFill>
              <a:ln>
                <a:solidFill>
                  <a:schemeClr val="bg1">
                    <a:lumMod val="75000"/>
                  </a:schemeClr>
                </a:solidFill>
              </a:ln>
            </c:spPr>
            <c:extLst>
              <c:ext xmlns:c16="http://schemas.microsoft.com/office/drawing/2014/chart" uri="{C3380CC4-5D6E-409C-BE32-E72D297353CC}">
                <c16:uniqueId val="{00000003-C470-C54B-9E47-0ABA72D6C3FA}"/>
              </c:ext>
            </c:extLst>
          </c:dPt>
          <c:dPt>
            <c:idx val="2"/>
            <c:bubble3D val="0"/>
            <c:spPr>
              <a:solidFill>
                <a:srgbClr val="BFBFBF"/>
              </a:solidFill>
              <a:ln>
                <a:solidFill>
                  <a:schemeClr val="bg1">
                    <a:lumMod val="75000"/>
                  </a:schemeClr>
                </a:solidFill>
              </a:ln>
            </c:spPr>
            <c:extLst>
              <c:ext xmlns:c16="http://schemas.microsoft.com/office/drawing/2014/chart" uri="{C3380CC4-5D6E-409C-BE32-E72D297353CC}">
                <c16:uniqueId val="{00000005-C470-C54B-9E47-0ABA72D6C3FA}"/>
              </c:ext>
            </c:extLst>
          </c:dPt>
          <c:dPt>
            <c:idx val="3"/>
            <c:bubble3D val="0"/>
            <c:spPr>
              <a:solidFill>
                <a:schemeClr val="bg1">
                  <a:lumMod val="75000"/>
                </a:schemeClr>
              </a:solidFill>
              <a:ln>
                <a:solidFill>
                  <a:schemeClr val="bg1">
                    <a:lumMod val="75000"/>
                  </a:schemeClr>
                </a:solidFill>
              </a:ln>
            </c:spPr>
            <c:extLst>
              <c:ext xmlns:c16="http://schemas.microsoft.com/office/drawing/2014/chart" uri="{C3380CC4-5D6E-409C-BE32-E72D297353CC}">
                <c16:uniqueId val="{00000007-C470-C54B-9E47-0ABA72D6C3FA}"/>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C470-C54B-9E47-0ABA72D6C3FA}"/>
            </c:ext>
          </c:extLst>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2">
                  <a:alpha val="90000"/>
                </a:schemeClr>
              </a:solidFill>
            </c:spPr>
            <c:extLst>
              <c:ext xmlns:c16="http://schemas.microsoft.com/office/drawing/2014/chart" uri="{C3380CC4-5D6E-409C-BE32-E72D297353CC}">
                <c16:uniqueId val="{00000001-C3BB-0B47-9D13-0C7931D1A68F}"/>
              </c:ext>
            </c:extLst>
          </c:dPt>
          <c:dPt>
            <c:idx val="1"/>
            <c:bubble3D val="0"/>
            <c:spPr>
              <a:noFill/>
            </c:spPr>
            <c:extLst>
              <c:ext xmlns:c16="http://schemas.microsoft.com/office/drawing/2014/chart" uri="{C3380CC4-5D6E-409C-BE32-E72D297353CC}">
                <c16:uniqueId val="{00000003-C3BB-0B47-9D13-0C7931D1A68F}"/>
              </c:ext>
            </c:extLst>
          </c:dPt>
          <c:dPt>
            <c:idx val="2"/>
            <c:bubble3D val="0"/>
            <c:spPr>
              <a:noFill/>
            </c:spPr>
            <c:extLst>
              <c:ext xmlns:c16="http://schemas.microsoft.com/office/drawing/2014/chart" uri="{C3380CC4-5D6E-409C-BE32-E72D297353CC}">
                <c16:uniqueId val="{00000005-C3BB-0B47-9D13-0C7931D1A68F}"/>
              </c:ext>
            </c:extLst>
          </c:dPt>
          <c:dPt>
            <c:idx val="3"/>
            <c:bubble3D val="0"/>
            <c:spPr>
              <a:noFill/>
            </c:spPr>
            <c:extLst>
              <c:ext xmlns:c16="http://schemas.microsoft.com/office/drawing/2014/chart" uri="{C3380CC4-5D6E-409C-BE32-E72D297353CC}">
                <c16:uniqueId val="{00000007-C3BB-0B47-9D13-0C7931D1A68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C3BB-0B47-9D13-0C7931D1A68F}"/>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2.7902872200301899E-2"/>
          <c:y val="0.108333475503249"/>
          <c:w val="0.97209712779969804"/>
          <c:h val="0.78333304899350298"/>
        </c:manualLayout>
      </c:layout>
      <c:barChart>
        <c:barDir val="bar"/>
        <c:grouping val="clustered"/>
        <c:varyColors val="0"/>
        <c:ser>
          <c:idx val="0"/>
          <c:order val="0"/>
          <c:tx>
            <c:strRef>
              <c:f>Sheet1!$B$1</c:f>
              <c:strCache>
                <c:ptCount val="1"/>
                <c:pt idx="0">
                  <c:v>Series 1</c:v>
                </c:pt>
              </c:strCache>
            </c:strRef>
          </c:tx>
          <c:spPr>
            <a:solidFill>
              <a:srgbClr val="0079C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B57-FB43-82F6-C11F5790094C}"/>
            </c:ext>
          </c:extLst>
        </c:ser>
        <c:ser>
          <c:idx val="1"/>
          <c:order val="1"/>
          <c:tx>
            <c:strRef>
              <c:f>Sheet1!$C$1</c:f>
              <c:strCache>
                <c:ptCount val="1"/>
                <c:pt idx="0">
                  <c:v>Series 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B57-FB43-82F6-C11F5790094C}"/>
            </c:ext>
          </c:extLst>
        </c:ser>
        <c:ser>
          <c:idx val="2"/>
          <c:order val="2"/>
          <c:tx>
            <c:strRef>
              <c:f>Sheet1!$D$1</c:f>
              <c:strCache>
                <c:ptCount val="1"/>
                <c:pt idx="0">
                  <c:v>Series 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B57-FB43-82F6-C11F5790094C}"/>
            </c:ext>
          </c:extLst>
        </c:ser>
        <c:dLbls>
          <c:showLegendKey val="0"/>
          <c:showVal val="1"/>
          <c:showCatName val="0"/>
          <c:showSerName val="0"/>
          <c:showPercent val="0"/>
          <c:showBubbleSize val="0"/>
        </c:dLbls>
        <c:gapWidth val="150"/>
        <c:overlap val="-100"/>
        <c:axId val="368122712"/>
        <c:axId val="368123496"/>
      </c:barChart>
      <c:catAx>
        <c:axId val="368122712"/>
        <c:scaling>
          <c:orientation val="minMax"/>
        </c:scaling>
        <c:delete val="0"/>
        <c:axPos val="l"/>
        <c:majorGridlines>
          <c:spPr>
            <a:ln>
              <a:noFill/>
            </a:ln>
          </c:spPr>
        </c:majorGridlines>
        <c:numFmt formatCode="General" sourceLinked="0"/>
        <c:majorTickMark val="none"/>
        <c:minorTickMark val="none"/>
        <c:tickLblPos val="none"/>
        <c:spPr>
          <a:ln>
            <a:noFill/>
          </a:ln>
        </c:spPr>
        <c:crossAx val="368123496"/>
        <c:crosses val="autoZero"/>
        <c:auto val="1"/>
        <c:lblAlgn val="ctr"/>
        <c:lblOffset val="100"/>
        <c:noMultiLvlLbl val="0"/>
      </c:catAx>
      <c:valAx>
        <c:axId val="368123496"/>
        <c:scaling>
          <c:orientation val="minMax"/>
        </c:scaling>
        <c:delete val="1"/>
        <c:axPos val="b"/>
        <c:numFmt formatCode="General" sourceLinked="1"/>
        <c:majorTickMark val="out"/>
        <c:minorTickMark val="none"/>
        <c:tickLblPos val="nextTo"/>
        <c:crossAx val="368122712"/>
        <c:crosses val="autoZero"/>
        <c:crossBetween val="between"/>
      </c:valAx>
      <c:spPr>
        <a:ln>
          <a:noFill/>
        </a:ln>
      </c:spPr>
    </c:plotArea>
    <c:plotVisOnly val="1"/>
    <c:dispBlanksAs val="gap"/>
    <c:showDLblsOverMax val="0"/>
  </c:chart>
  <c:txPr>
    <a:bodyPr/>
    <a:lstStyle/>
    <a:p>
      <a:pPr>
        <a:defRPr sz="800">
          <a:solidFill>
            <a:srgbClr val="0079C2"/>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
          <c:y val="0"/>
          <c:w val="1"/>
          <c:h val="0.94970859541810404"/>
        </c:manualLayout>
      </c:layout>
      <c:barChart>
        <c:barDir val="col"/>
        <c:grouping val="clustered"/>
        <c:varyColors val="0"/>
        <c:ser>
          <c:idx val="0"/>
          <c:order val="0"/>
          <c:tx>
            <c:strRef>
              <c:f>Sheet1!$B$1</c:f>
              <c:strCache>
                <c:ptCount val="1"/>
                <c:pt idx="0">
                  <c:v>Series 1</c:v>
                </c:pt>
              </c:strCache>
            </c:strRef>
          </c:tx>
          <c:spPr>
            <a:solidFill>
              <a:srgbClr val="0079C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2E2-D844-840F-01EC346D08A0}"/>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2E2-D844-840F-01EC346D08A0}"/>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2E2-D844-840F-01EC346D08A0}"/>
            </c:ext>
          </c:extLst>
        </c:ser>
        <c:dLbls>
          <c:showLegendKey val="0"/>
          <c:showVal val="0"/>
          <c:showCatName val="0"/>
          <c:showSerName val="0"/>
          <c:showPercent val="0"/>
          <c:showBubbleSize val="0"/>
        </c:dLbls>
        <c:gapWidth val="150"/>
        <c:axId val="368882192"/>
        <c:axId val="368883760"/>
      </c:barChart>
      <c:catAx>
        <c:axId val="368882192"/>
        <c:scaling>
          <c:orientation val="minMax"/>
        </c:scaling>
        <c:delete val="0"/>
        <c:axPos val="b"/>
        <c:majorGridlines>
          <c:spPr>
            <a:ln>
              <a:noFill/>
            </a:ln>
          </c:spPr>
        </c:majorGridlines>
        <c:numFmt formatCode="General" sourceLinked="0"/>
        <c:majorTickMark val="none"/>
        <c:minorTickMark val="none"/>
        <c:tickLblPos val="none"/>
        <c:spPr>
          <a:ln>
            <a:noFill/>
          </a:ln>
        </c:spPr>
        <c:crossAx val="368883760"/>
        <c:crosses val="autoZero"/>
        <c:auto val="1"/>
        <c:lblAlgn val="ctr"/>
        <c:lblOffset val="100"/>
        <c:noMultiLvlLbl val="0"/>
      </c:catAx>
      <c:valAx>
        <c:axId val="368883760"/>
        <c:scaling>
          <c:orientation val="minMax"/>
        </c:scaling>
        <c:delete val="1"/>
        <c:axPos val="l"/>
        <c:numFmt formatCode="General" sourceLinked="1"/>
        <c:majorTickMark val="out"/>
        <c:minorTickMark val="none"/>
        <c:tickLblPos val="nextTo"/>
        <c:crossAx val="368882192"/>
        <c:crosses val="autoZero"/>
        <c:crossBetween val="between"/>
      </c:valAx>
      <c:spPr>
        <a:ln>
          <a:noFill/>
        </a:ln>
      </c:spPr>
    </c:plotArea>
    <c:plotVisOnly val="1"/>
    <c:dispBlanksAs val="gap"/>
    <c:showDLblsOverMax val="0"/>
  </c:chart>
  <c:txPr>
    <a:bodyPr/>
    <a:lstStyle/>
    <a:p>
      <a:pPr>
        <a:defRPr sz="800">
          <a:solidFill>
            <a:srgbClr val="0079C2"/>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
          <c:y val="0"/>
          <c:w val="1"/>
          <c:h val="0.94970859541810404"/>
        </c:manualLayout>
      </c:layout>
      <c:barChart>
        <c:barDir val="col"/>
        <c:grouping val="clustered"/>
        <c:varyColors val="0"/>
        <c:ser>
          <c:idx val="0"/>
          <c:order val="0"/>
          <c:tx>
            <c:strRef>
              <c:f>Sheet1!$B$1</c:f>
              <c:strCache>
                <c:ptCount val="1"/>
                <c:pt idx="0">
                  <c:v>Series 1</c:v>
                </c:pt>
              </c:strCache>
            </c:strRef>
          </c:tx>
          <c:spPr>
            <a:solidFill>
              <a:srgbClr val="0079C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General</c:formatCode>
                <c:ptCount val="1"/>
                <c:pt idx="0">
                  <c:v>-4</c:v>
                </c:pt>
              </c:numCache>
            </c:numRef>
          </c:val>
          <c:extLst>
            <c:ext xmlns:c16="http://schemas.microsoft.com/office/drawing/2014/chart" uri="{C3380CC4-5D6E-409C-BE32-E72D297353CC}">
              <c16:uniqueId val="{00000000-76D1-8445-8147-97DC6486438C}"/>
            </c:ext>
          </c:extLst>
        </c:ser>
        <c:ser>
          <c:idx val="1"/>
          <c:order val="1"/>
          <c:tx>
            <c:strRef>
              <c:f>Sheet1!$C$1</c:f>
              <c:strCache>
                <c:ptCount val="1"/>
                <c:pt idx="0">
                  <c:v>Series 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General</c:formatCode>
                <c:ptCount val="1"/>
                <c:pt idx="0">
                  <c:v>-2</c:v>
                </c:pt>
              </c:numCache>
            </c:numRef>
          </c:val>
          <c:extLst>
            <c:ext xmlns:c16="http://schemas.microsoft.com/office/drawing/2014/chart" uri="{C3380CC4-5D6E-409C-BE32-E72D297353CC}">
              <c16:uniqueId val="{00000001-76D1-8445-8147-97DC6486438C}"/>
            </c:ext>
          </c:extLst>
        </c:ser>
        <c:ser>
          <c:idx val="2"/>
          <c:order val="2"/>
          <c:tx>
            <c:strRef>
              <c:f>Sheet1!$D$1</c:f>
              <c:strCache>
                <c:ptCount val="1"/>
                <c:pt idx="0">
                  <c:v>Series 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General</c:formatCode>
                <c:ptCount val="1"/>
                <c:pt idx="0">
                  <c:v>-3</c:v>
                </c:pt>
              </c:numCache>
            </c:numRef>
          </c:val>
          <c:extLst>
            <c:ext xmlns:c16="http://schemas.microsoft.com/office/drawing/2014/chart" uri="{C3380CC4-5D6E-409C-BE32-E72D297353CC}">
              <c16:uniqueId val="{00000002-76D1-8445-8147-97DC6486438C}"/>
            </c:ext>
          </c:extLst>
        </c:ser>
        <c:dLbls>
          <c:showLegendKey val="0"/>
          <c:showVal val="1"/>
          <c:showCatName val="0"/>
          <c:showSerName val="0"/>
          <c:showPercent val="0"/>
          <c:showBubbleSize val="0"/>
        </c:dLbls>
        <c:gapWidth val="100"/>
        <c:overlap val="-100"/>
        <c:axId val="422917168"/>
        <c:axId val="422916776"/>
      </c:barChart>
      <c:catAx>
        <c:axId val="422917168"/>
        <c:scaling>
          <c:orientation val="minMax"/>
        </c:scaling>
        <c:delete val="0"/>
        <c:axPos val="b"/>
        <c:majorGridlines>
          <c:spPr>
            <a:ln>
              <a:noFill/>
            </a:ln>
          </c:spPr>
        </c:majorGridlines>
        <c:numFmt formatCode="General" sourceLinked="0"/>
        <c:majorTickMark val="none"/>
        <c:minorTickMark val="none"/>
        <c:tickLblPos val="none"/>
        <c:spPr>
          <a:ln>
            <a:noFill/>
          </a:ln>
        </c:spPr>
        <c:crossAx val="422916776"/>
        <c:crosses val="autoZero"/>
        <c:auto val="1"/>
        <c:lblAlgn val="ctr"/>
        <c:lblOffset val="100"/>
        <c:noMultiLvlLbl val="0"/>
      </c:catAx>
      <c:valAx>
        <c:axId val="422916776"/>
        <c:scaling>
          <c:orientation val="minMax"/>
        </c:scaling>
        <c:delete val="1"/>
        <c:axPos val="l"/>
        <c:numFmt formatCode="General" sourceLinked="1"/>
        <c:majorTickMark val="out"/>
        <c:minorTickMark val="none"/>
        <c:tickLblPos val="nextTo"/>
        <c:crossAx val="422917168"/>
        <c:crosses val="autoZero"/>
        <c:crossBetween val="between"/>
      </c:valAx>
      <c:spPr>
        <a:ln>
          <a:noFill/>
        </a:ln>
      </c:spPr>
    </c:plotArea>
    <c:plotVisOnly val="1"/>
    <c:dispBlanksAs val="gap"/>
    <c:showDLblsOverMax val="0"/>
  </c:chart>
  <c:txPr>
    <a:bodyPr/>
    <a:lstStyle/>
    <a:p>
      <a:pPr>
        <a:defRPr sz="800">
          <a:solidFill>
            <a:srgbClr val="0079C2"/>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673600" cy="503555"/>
          </a:xfrm>
          <a:prstGeom prst="rect">
            <a:avLst/>
          </a:prstGeom>
        </p:spPr>
        <p:txBody>
          <a:bodyPr vert="horz" lIns="93175" tIns="46587" rIns="93175" bIns="46587" rtlCol="0" anchor="b">
            <a:normAutofit/>
          </a:bodyPr>
          <a:lstStyle>
            <a:lvl1pPr algn="l">
              <a:defRPr sz="1200"/>
            </a:lvl1pPr>
          </a:lstStyle>
          <a:p>
            <a:r>
              <a:rPr lang="en-US">
                <a:solidFill>
                  <a:schemeClr val="tx2"/>
                </a:solidFill>
              </a:rPr>
              <a:t>The cure for the high cost of health care</a:t>
            </a:r>
          </a:p>
        </p:txBody>
      </p:sp>
      <p:sp>
        <p:nvSpPr>
          <p:cNvPr id="3" name="Date Placeholder 2"/>
          <p:cNvSpPr>
            <a:spLocks noGrp="1"/>
          </p:cNvSpPr>
          <p:nvPr>
            <p:ph type="dt" sz="quarter" idx="1"/>
          </p:nvPr>
        </p:nvSpPr>
        <p:spPr>
          <a:xfrm>
            <a:off x="1" y="503555"/>
            <a:ext cx="4673600" cy="387350"/>
          </a:xfrm>
          <a:prstGeom prst="rect">
            <a:avLst/>
          </a:prstGeom>
        </p:spPr>
        <p:txBody>
          <a:bodyPr vert="horz" lIns="93175" tIns="46587" rIns="93175" bIns="46587" rtlCol="0"/>
          <a:lstStyle>
            <a:lvl1pPr algn="r">
              <a:defRPr sz="1200"/>
            </a:lvl1pPr>
          </a:lstStyle>
          <a:p>
            <a:pPr algn="l"/>
            <a:fld id="{D064BD4D-0ABD-8E40-87AA-86A305C69760}" type="datetime4">
              <a:rPr lang="en-US" sz="800"/>
              <a:t>July 31, 2023</a:t>
            </a:fld>
            <a:endParaRPr lang="en-US" sz="800"/>
          </a:p>
        </p:txBody>
      </p:sp>
      <p:sp>
        <p:nvSpPr>
          <p:cNvPr id="4" name="Footer Placeholder 3"/>
          <p:cNvSpPr>
            <a:spLocks noGrp="1"/>
          </p:cNvSpPr>
          <p:nvPr>
            <p:ph type="ftr" sz="quarter" idx="2"/>
          </p:nvPr>
        </p:nvSpPr>
        <p:spPr>
          <a:xfrm>
            <a:off x="-1" y="8829967"/>
            <a:ext cx="5608321" cy="464820"/>
          </a:xfrm>
          <a:prstGeom prst="rect">
            <a:avLst/>
          </a:prstGeom>
        </p:spPr>
        <p:txBody>
          <a:bodyPr vert="horz" lIns="93175" tIns="46587" rIns="93175" bIns="46587" rtlCol="0" anchor="b"/>
          <a:lstStyle>
            <a:lvl1pPr algn="l">
              <a:defRPr sz="1200"/>
            </a:lvl1pPr>
          </a:lstStyle>
          <a:p>
            <a:r>
              <a:rPr lang="en-US" sz="600">
                <a:solidFill>
                  <a:schemeClr val="bg1">
                    <a:lumMod val="75000"/>
                  </a:schemeClr>
                </a:solidFill>
              </a:rPr>
              <a:t>© 2017 Anthem Blue Cross Blue Shield National Accounts. All Rights Reserved.</a:t>
            </a:r>
          </a:p>
        </p:txBody>
      </p:sp>
      <p:sp>
        <p:nvSpPr>
          <p:cNvPr id="5" name="Slide Number Placeholder 4"/>
          <p:cNvSpPr>
            <a:spLocks noGrp="1"/>
          </p:cNvSpPr>
          <p:nvPr>
            <p:ph type="sldNum" sz="quarter" idx="3"/>
          </p:nvPr>
        </p:nvSpPr>
        <p:spPr>
          <a:xfrm>
            <a:off x="6367088" y="8829967"/>
            <a:ext cx="641690" cy="464820"/>
          </a:xfrm>
          <a:prstGeom prst="rect">
            <a:avLst/>
          </a:prstGeom>
        </p:spPr>
        <p:txBody>
          <a:bodyPr vert="horz" lIns="93175" tIns="46587" rIns="93175" bIns="46587" rtlCol="0" anchor="b"/>
          <a:lstStyle>
            <a:lvl1pPr algn="r">
              <a:defRPr sz="1200"/>
            </a:lvl1pPr>
          </a:lstStyle>
          <a:p>
            <a:fld id="{B7FE4A56-B75D-3549-BD68-974792754339}" type="slidenum">
              <a:rPr lang="en-US" smtClean="0"/>
              <a:t>‹#›</a:t>
            </a:fld>
            <a:endParaRPr lang="en-US"/>
          </a:p>
        </p:txBody>
      </p:sp>
      <p:grpSp>
        <p:nvGrpSpPr>
          <p:cNvPr id="6" name="Group 5"/>
          <p:cNvGrpSpPr/>
          <p:nvPr/>
        </p:nvGrpSpPr>
        <p:grpSpPr>
          <a:xfrm>
            <a:off x="5150878" y="0"/>
            <a:ext cx="1859522" cy="559128"/>
            <a:chOff x="1154870" y="-765179"/>
            <a:chExt cx="1819098" cy="549962"/>
          </a:xfrm>
        </p:grpSpPr>
        <p:grpSp>
          <p:nvGrpSpPr>
            <p:cNvPr id="7" name="Group 6"/>
            <p:cNvGrpSpPr>
              <a:grpSpLocks noChangeAspect="1"/>
            </p:cNvGrpSpPr>
            <p:nvPr userDrawn="1"/>
          </p:nvGrpSpPr>
          <p:grpSpPr>
            <a:xfrm>
              <a:off x="1281006" y="-639378"/>
              <a:ext cx="1566826" cy="298361"/>
              <a:chOff x="7442490" y="2117005"/>
              <a:chExt cx="1566826" cy="298361"/>
            </a:xfrm>
          </p:grpSpPr>
          <p:sp>
            <p:nvSpPr>
              <p:cNvPr id="9" name="Freeform 1"/>
              <p:cNvSpPr>
                <a:spLocks noChangeArrowheads="1"/>
              </p:cNvSpPr>
              <p:nvPr/>
            </p:nvSpPr>
            <p:spPr bwMode="auto">
              <a:xfrm>
                <a:off x="8776353" y="2117745"/>
                <a:ext cx="232963" cy="296387"/>
              </a:xfrm>
              <a:custGeom>
                <a:avLst/>
                <a:gdLst>
                  <a:gd name="T0" fmla="*/ 330 w 4163"/>
                  <a:gd name="T1" fmla="*/ 0 h 5294"/>
                  <a:gd name="T2" fmla="*/ 2081 w 4163"/>
                  <a:gd name="T3" fmla="*/ 5293 h 5294"/>
                  <a:gd name="T4" fmla="*/ 3842 w 4163"/>
                  <a:gd name="T5" fmla="*/ 0 h 5294"/>
                  <a:gd name="T6" fmla="*/ 2884 w 4163"/>
                  <a:gd name="T7" fmla="*/ 4160 h 5294"/>
                  <a:gd name="T8" fmla="*/ 381 w 4163"/>
                  <a:gd name="T9" fmla="*/ 1503 h 5294"/>
                  <a:gd name="T10" fmla="*/ 3626 w 4163"/>
                  <a:gd name="T11" fmla="*/ 525 h 5294"/>
                  <a:gd name="T12" fmla="*/ 2081 w 4163"/>
                  <a:gd name="T13" fmla="*/ 1009 h 5294"/>
                  <a:gd name="T14" fmla="*/ 525 w 4163"/>
                  <a:gd name="T15" fmla="*/ 1627 h 5294"/>
                  <a:gd name="T16" fmla="*/ 2802 w 4163"/>
                  <a:gd name="T17" fmla="*/ 4016 h 5294"/>
                  <a:gd name="T18" fmla="*/ 2081 w 4163"/>
                  <a:gd name="T19" fmla="*/ 1009 h 5294"/>
                  <a:gd name="T20" fmla="*/ 1834 w 4163"/>
                  <a:gd name="T21" fmla="*/ 4232 h 5294"/>
                  <a:gd name="T22" fmla="*/ 1916 w 4163"/>
                  <a:gd name="T23" fmla="*/ 4078 h 5294"/>
                  <a:gd name="T24" fmla="*/ 2143 w 4163"/>
                  <a:gd name="T25" fmla="*/ 4026 h 5294"/>
                  <a:gd name="T26" fmla="*/ 1998 w 4163"/>
                  <a:gd name="T27" fmla="*/ 4119 h 5294"/>
                  <a:gd name="T28" fmla="*/ 2122 w 4163"/>
                  <a:gd name="T29" fmla="*/ 3789 h 5294"/>
                  <a:gd name="T30" fmla="*/ 2246 w 4163"/>
                  <a:gd name="T31" fmla="*/ 3964 h 5294"/>
                  <a:gd name="T32" fmla="*/ 2132 w 4163"/>
                  <a:gd name="T33" fmla="*/ 3737 h 5294"/>
                  <a:gd name="T34" fmla="*/ 1968 w 4163"/>
                  <a:gd name="T35" fmla="*/ 3655 h 5294"/>
                  <a:gd name="T36" fmla="*/ 1916 w 4163"/>
                  <a:gd name="T37" fmla="*/ 3202 h 5294"/>
                  <a:gd name="T38" fmla="*/ 1947 w 4163"/>
                  <a:gd name="T39" fmla="*/ 3439 h 5294"/>
                  <a:gd name="T40" fmla="*/ 2194 w 4163"/>
                  <a:gd name="T41" fmla="*/ 3552 h 5294"/>
                  <a:gd name="T42" fmla="*/ 2153 w 4163"/>
                  <a:gd name="T43" fmla="*/ 3150 h 5294"/>
                  <a:gd name="T44" fmla="*/ 2153 w 4163"/>
                  <a:gd name="T45" fmla="*/ 3377 h 5294"/>
                  <a:gd name="T46" fmla="*/ 2143 w 4163"/>
                  <a:gd name="T47" fmla="*/ 3490 h 5294"/>
                  <a:gd name="T48" fmla="*/ 1968 w 4163"/>
                  <a:gd name="T49" fmla="*/ 3356 h 5294"/>
                  <a:gd name="T50" fmla="*/ 1947 w 4163"/>
                  <a:gd name="T51" fmla="*/ 3089 h 5294"/>
                  <a:gd name="T52" fmla="*/ 2040 w 4163"/>
                  <a:gd name="T53" fmla="*/ 3099 h 5294"/>
                  <a:gd name="T54" fmla="*/ 2153 w 4163"/>
                  <a:gd name="T55" fmla="*/ 3099 h 5294"/>
                  <a:gd name="T56" fmla="*/ 2184 w 4163"/>
                  <a:gd name="T57" fmla="*/ 3398 h 5294"/>
                  <a:gd name="T58" fmla="*/ 2246 w 4163"/>
                  <a:gd name="T59" fmla="*/ 3089 h 5294"/>
                  <a:gd name="T60" fmla="*/ 1782 w 4163"/>
                  <a:gd name="T61" fmla="*/ 2523 h 5294"/>
                  <a:gd name="T62" fmla="*/ 2101 w 4163"/>
                  <a:gd name="T63" fmla="*/ 2800 h 5294"/>
                  <a:gd name="T64" fmla="*/ 1792 w 4163"/>
                  <a:gd name="T65" fmla="*/ 2451 h 5294"/>
                  <a:gd name="T66" fmla="*/ 2143 w 4163"/>
                  <a:gd name="T67" fmla="*/ 2317 h 5294"/>
                  <a:gd name="T68" fmla="*/ 1854 w 4163"/>
                  <a:gd name="T69" fmla="*/ 2595 h 5294"/>
                  <a:gd name="T70" fmla="*/ 2205 w 4163"/>
                  <a:gd name="T71" fmla="*/ 2718 h 5294"/>
                  <a:gd name="T72" fmla="*/ 2029 w 4163"/>
                  <a:gd name="T73" fmla="*/ 2266 h 5294"/>
                  <a:gd name="T74" fmla="*/ 2029 w 4163"/>
                  <a:gd name="T75" fmla="*/ 1544 h 5294"/>
                  <a:gd name="T76" fmla="*/ 1916 w 4163"/>
                  <a:gd name="T77" fmla="*/ 1678 h 5294"/>
                  <a:gd name="T78" fmla="*/ 1813 w 4163"/>
                  <a:gd name="T79" fmla="*/ 1946 h 5294"/>
                  <a:gd name="T80" fmla="*/ 2235 w 4163"/>
                  <a:gd name="T81" fmla="*/ 2029 h 5294"/>
                  <a:gd name="T82" fmla="*/ 2565 w 4163"/>
                  <a:gd name="T83" fmla="*/ 1555 h 5294"/>
                  <a:gd name="T84" fmla="*/ 1875 w 4163"/>
                  <a:gd name="T85" fmla="*/ 1926 h 5294"/>
                  <a:gd name="T86" fmla="*/ 1968 w 4163"/>
                  <a:gd name="T87" fmla="*/ 1648 h 5294"/>
                  <a:gd name="T88" fmla="*/ 1988 w 4163"/>
                  <a:gd name="T89" fmla="*/ 1606 h 5294"/>
                  <a:gd name="T90" fmla="*/ 1895 w 4163"/>
                  <a:gd name="T91" fmla="*/ 1359 h 5294"/>
                  <a:gd name="T92" fmla="*/ 2081 w 4163"/>
                  <a:gd name="T93" fmla="*/ 1277 h 5294"/>
                  <a:gd name="T94" fmla="*/ 2441 w 4163"/>
                  <a:gd name="T95" fmla="*/ 1431 h 5294"/>
                  <a:gd name="T96" fmla="*/ 1782 w 4163"/>
                  <a:gd name="T97" fmla="*/ 1462 h 5294"/>
                  <a:gd name="T98" fmla="*/ 1834 w 4163"/>
                  <a:gd name="T99" fmla="*/ 1472 h 5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63" h="5294">
                    <a:moveTo>
                      <a:pt x="2081" y="401"/>
                    </a:moveTo>
                    <a:lnTo>
                      <a:pt x="2081" y="401"/>
                    </a:lnTo>
                    <a:cubicBezTo>
                      <a:pt x="1339" y="401"/>
                      <a:pt x="834" y="267"/>
                      <a:pt x="330" y="0"/>
                    </a:cubicBezTo>
                    <a:cubicBezTo>
                      <a:pt x="123" y="360"/>
                      <a:pt x="0" y="875"/>
                      <a:pt x="0" y="1513"/>
                    </a:cubicBezTo>
                    <a:cubicBezTo>
                      <a:pt x="0" y="3223"/>
                      <a:pt x="958" y="4366"/>
                      <a:pt x="1195" y="4613"/>
                    </a:cubicBezTo>
                    <a:cubicBezTo>
                      <a:pt x="1432" y="4871"/>
                      <a:pt x="1906" y="5252"/>
                      <a:pt x="2081" y="5293"/>
                    </a:cubicBezTo>
                    <a:cubicBezTo>
                      <a:pt x="2266" y="5252"/>
                      <a:pt x="2730" y="4871"/>
                      <a:pt x="2967" y="4613"/>
                    </a:cubicBezTo>
                    <a:cubicBezTo>
                      <a:pt x="3204" y="4366"/>
                      <a:pt x="4162" y="3223"/>
                      <a:pt x="4162" y="1513"/>
                    </a:cubicBezTo>
                    <a:cubicBezTo>
                      <a:pt x="4162" y="875"/>
                      <a:pt x="4048" y="360"/>
                      <a:pt x="3842" y="0"/>
                    </a:cubicBezTo>
                    <a:cubicBezTo>
                      <a:pt x="3338" y="267"/>
                      <a:pt x="2833" y="401"/>
                      <a:pt x="2081" y="401"/>
                    </a:cubicBezTo>
                    <a:close/>
                    <a:moveTo>
                      <a:pt x="2884" y="4160"/>
                    </a:moveTo>
                    <a:lnTo>
                      <a:pt x="2884" y="4160"/>
                    </a:lnTo>
                    <a:cubicBezTo>
                      <a:pt x="2730" y="4345"/>
                      <a:pt x="2184" y="4840"/>
                      <a:pt x="2081" y="4860"/>
                    </a:cubicBezTo>
                    <a:cubicBezTo>
                      <a:pt x="1988" y="4840"/>
                      <a:pt x="1432" y="4345"/>
                      <a:pt x="1287" y="4160"/>
                    </a:cubicBezTo>
                    <a:cubicBezTo>
                      <a:pt x="1174" y="4026"/>
                      <a:pt x="381" y="3037"/>
                      <a:pt x="381" y="1503"/>
                    </a:cubicBezTo>
                    <a:cubicBezTo>
                      <a:pt x="381" y="1174"/>
                      <a:pt x="433" y="689"/>
                      <a:pt x="546" y="525"/>
                    </a:cubicBezTo>
                    <a:cubicBezTo>
                      <a:pt x="855" y="689"/>
                      <a:pt x="1452" y="844"/>
                      <a:pt x="2081" y="844"/>
                    </a:cubicBezTo>
                    <a:cubicBezTo>
                      <a:pt x="2719" y="844"/>
                      <a:pt x="3317" y="689"/>
                      <a:pt x="3626" y="525"/>
                    </a:cubicBezTo>
                    <a:cubicBezTo>
                      <a:pt x="3739" y="689"/>
                      <a:pt x="3791" y="1174"/>
                      <a:pt x="3791" y="1503"/>
                    </a:cubicBezTo>
                    <a:cubicBezTo>
                      <a:pt x="3791" y="3037"/>
                      <a:pt x="2987" y="4026"/>
                      <a:pt x="2884" y="4160"/>
                    </a:cubicBezTo>
                    <a:close/>
                    <a:moveTo>
                      <a:pt x="2081" y="1009"/>
                    </a:moveTo>
                    <a:lnTo>
                      <a:pt x="2081" y="1009"/>
                    </a:lnTo>
                    <a:cubicBezTo>
                      <a:pt x="1514" y="1009"/>
                      <a:pt x="917" y="916"/>
                      <a:pt x="639" y="772"/>
                    </a:cubicBezTo>
                    <a:cubicBezTo>
                      <a:pt x="536" y="926"/>
                      <a:pt x="515" y="1328"/>
                      <a:pt x="525" y="1627"/>
                    </a:cubicBezTo>
                    <a:cubicBezTo>
                      <a:pt x="567" y="3150"/>
                      <a:pt x="1267" y="3902"/>
                      <a:pt x="1370" y="4016"/>
                    </a:cubicBezTo>
                    <a:cubicBezTo>
                      <a:pt x="1493" y="4180"/>
                      <a:pt x="1998" y="4644"/>
                      <a:pt x="2081" y="4665"/>
                    </a:cubicBezTo>
                    <a:cubicBezTo>
                      <a:pt x="2174" y="4644"/>
                      <a:pt x="2668" y="4180"/>
                      <a:pt x="2802" y="4016"/>
                    </a:cubicBezTo>
                    <a:cubicBezTo>
                      <a:pt x="2905" y="3902"/>
                      <a:pt x="3606" y="3150"/>
                      <a:pt x="3647" y="1627"/>
                    </a:cubicBezTo>
                    <a:cubicBezTo>
                      <a:pt x="3657" y="1328"/>
                      <a:pt x="3636" y="926"/>
                      <a:pt x="3533" y="772"/>
                    </a:cubicBezTo>
                    <a:cubicBezTo>
                      <a:pt x="3255" y="916"/>
                      <a:pt x="2657" y="1009"/>
                      <a:pt x="2081" y="1009"/>
                    </a:cubicBezTo>
                    <a:close/>
                    <a:moveTo>
                      <a:pt x="1854" y="4232"/>
                    </a:moveTo>
                    <a:lnTo>
                      <a:pt x="1854" y="4232"/>
                    </a:lnTo>
                    <a:cubicBezTo>
                      <a:pt x="1854" y="4232"/>
                      <a:pt x="1844" y="4242"/>
                      <a:pt x="1834" y="4232"/>
                    </a:cubicBezTo>
                    <a:cubicBezTo>
                      <a:pt x="1803" y="4222"/>
                      <a:pt x="1803" y="4160"/>
                      <a:pt x="1803" y="4139"/>
                    </a:cubicBezTo>
                    <a:cubicBezTo>
                      <a:pt x="1792" y="4057"/>
                      <a:pt x="1854" y="3954"/>
                      <a:pt x="1916" y="3933"/>
                    </a:cubicBezTo>
                    <a:cubicBezTo>
                      <a:pt x="1916" y="4078"/>
                      <a:pt x="1916" y="4078"/>
                      <a:pt x="1916" y="4078"/>
                    </a:cubicBezTo>
                    <a:cubicBezTo>
                      <a:pt x="1875" y="4119"/>
                      <a:pt x="1875" y="4191"/>
                      <a:pt x="1854" y="4232"/>
                    </a:cubicBezTo>
                    <a:close/>
                    <a:moveTo>
                      <a:pt x="2143" y="4026"/>
                    </a:moveTo>
                    <a:lnTo>
                      <a:pt x="2143" y="4026"/>
                    </a:lnTo>
                    <a:cubicBezTo>
                      <a:pt x="2143" y="4191"/>
                      <a:pt x="2122" y="4335"/>
                      <a:pt x="2122" y="4355"/>
                    </a:cubicBezTo>
                    <a:cubicBezTo>
                      <a:pt x="2122" y="4355"/>
                      <a:pt x="2060" y="4386"/>
                      <a:pt x="1998" y="4345"/>
                    </a:cubicBezTo>
                    <a:cubicBezTo>
                      <a:pt x="1998" y="4325"/>
                      <a:pt x="1998" y="4211"/>
                      <a:pt x="1998" y="4119"/>
                    </a:cubicBezTo>
                    <a:cubicBezTo>
                      <a:pt x="1998" y="4016"/>
                      <a:pt x="1988" y="3851"/>
                      <a:pt x="1978" y="3717"/>
                    </a:cubicBezTo>
                    <a:cubicBezTo>
                      <a:pt x="2009" y="3727"/>
                      <a:pt x="2009" y="3727"/>
                      <a:pt x="2029" y="3727"/>
                    </a:cubicBezTo>
                    <a:cubicBezTo>
                      <a:pt x="2081" y="3748"/>
                      <a:pt x="2112" y="3768"/>
                      <a:pt x="2122" y="3789"/>
                    </a:cubicBezTo>
                    <a:cubicBezTo>
                      <a:pt x="2153" y="3820"/>
                      <a:pt x="2143" y="3964"/>
                      <a:pt x="2143" y="4026"/>
                    </a:cubicBezTo>
                    <a:close/>
                    <a:moveTo>
                      <a:pt x="2246" y="3964"/>
                    </a:moveTo>
                    <a:lnTo>
                      <a:pt x="2246" y="3964"/>
                    </a:lnTo>
                    <a:cubicBezTo>
                      <a:pt x="2225" y="3974"/>
                      <a:pt x="2194" y="3995"/>
                      <a:pt x="2174" y="4005"/>
                    </a:cubicBezTo>
                    <a:cubicBezTo>
                      <a:pt x="2174" y="3830"/>
                      <a:pt x="2174" y="3830"/>
                      <a:pt x="2174" y="3830"/>
                    </a:cubicBezTo>
                    <a:cubicBezTo>
                      <a:pt x="2174" y="3789"/>
                      <a:pt x="2163" y="3758"/>
                      <a:pt x="2132" y="3737"/>
                    </a:cubicBezTo>
                    <a:lnTo>
                      <a:pt x="2132" y="3737"/>
                    </a:lnTo>
                    <a:cubicBezTo>
                      <a:pt x="2112" y="3717"/>
                      <a:pt x="2101" y="3707"/>
                      <a:pt x="2060" y="3686"/>
                    </a:cubicBezTo>
                    <a:cubicBezTo>
                      <a:pt x="2040" y="3676"/>
                      <a:pt x="2019" y="3666"/>
                      <a:pt x="1968" y="3655"/>
                    </a:cubicBezTo>
                    <a:cubicBezTo>
                      <a:pt x="1597" y="3562"/>
                      <a:pt x="1689" y="3212"/>
                      <a:pt x="1916" y="3212"/>
                    </a:cubicBezTo>
                    <a:cubicBezTo>
                      <a:pt x="1916" y="3202"/>
                      <a:pt x="1916" y="3202"/>
                      <a:pt x="1916" y="3202"/>
                    </a:cubicBezTo>
                    <a:lnTo>
                      <a:pt x="1916" y="3202"/>
                    </a:lnTo>
                    <a:cubicBezTo>
                      <a:pt x="1916" y="3254"/>
                      <a:pt x="1916" y="3264"/>
                      <a:pt x="1916" y="3295"/>
                    </a:cubicBezTo>
                    <a:cubicBezTo>
                      <a:pt x="1926" y="3325"/>
                      <a:pt x="1926" y="3356"/>
                      <a:pt x="1926" y="3398"/>
                    </a:cubicBezTo>
                    <a:cubicBezTo>
                      <a:pt x="1875" y="3429"/>
                      <a:pt x="1916" y="3439"/>
                      <a:pt x="1947" y="3439"/>
                    </a:cubicBezTo>
                    <a:cubicBezTo>
                      <a:pt x="1968" y="3449"/>
                      <a:pt x="2040" y="3490"/>
                      <a:pt x="2081" y="3501"/>
                    </a:cubicBezTo>
                    <a:cubicBezTo>
                      <a:pt x="2112" y="3521"/>
                      <a:pt x="2163" y="3542"/>
                      <a:pt x="2194" y="3552"/>
                    </a:cubicBezTo>
                    <a:lnTo>
                      <a:pt x="2194" y="3552"/>
                    </a:lnTo>
                    <a:cubicBezTo>
                      <a:pt x="2380" y="3635"/>
                      <a:pt x="2390" y="3841"/>
                      <a:pt x="2246" y="3964"/>
                    </a:cubicBezTo>
                    <a:close/>
                    <a:moveTo>
                      <a:pt x="2153" y="3150"/>
                    </a:moveTo>
                    <a:lnTo>
                      <a:pt x="2153" y="3150"/>
                    </a:lnTo>
                    <a:cubicBezTo>
                      <a:pt x="2153" y="3161"/>
                      <a:pt x="2153" y="3171"/>
                      <a:pt x="2153" y="3171"/>
                    </a:cubicBezTo>
                    <a:cubicBezTo>
                      <a:pt x="2153" y="3202"/>
                      <a:pt x="2153" y="3243"/>
                      <a:pt x="2153" y="3274"/>
                    </a:cubicBezTo>
                    <a:cubicBezTo>
                      <a:pt x="2153" y="3325"/>
                      <a:pt x="2153" y="3325"/>
                      <a:pt x="2153" y="3377"/>
                    </a:cubicBezTo>
                    <a:cubicBezTo>
                      <a:pt x="2153" y="3408"/>
                      <a:pt x="2153" y="3470"/>
                      <a:pt x="2153" y="3490"/>
                    </a:cubicBezTo>
                    <a:lnTo>
                      <a:pt x="2143" y="3490"/>
                    </a:lnTo>
                    <a:lnTo>
                      <a:pt x="2143" y="3490"/>
                    </a:lnTo>
                    <a:cubicBezTo>
                      <a:pt x="2122" y="3490"/>
                      <a:pt x="2081" y="3470"/>
                      <a:pt x="2050" y="3460"/>
                    </a:cubicBezTo>
                    <a:cubicBezTo>
                      <a:pt x="2009" y="3439"/>
                      <a:pt x="1988" y="3418"/>
                      <a:pt x="1968" y="3408"/>
                    </a:cubicBezTo>
                    <a:cubicBezTo>
                      <a:pt x="1968" y="3398"/>
                      <a:pt x="1968" y="3356"/>
                      <a:pt x="1968" y="3356"/>
                    </a:cubicBezTo>
                    <a:cubicBezTo>
                      <a:pt x="1968" y="3295"/>
                      <a:pt x="1968" y="3295"/>
                      <a:pt x="1968" y="3295"/>
                    </a:cubicBezTo>
                    <a:cubicBezTo>
                      <a:pt x="1957" y="3212"/>
                      <a:pt x="1957" y="3212"/>
                      <a:pt x="1957" y="3212"/>
                    </a:cubicBezTo>
                    <a:cubicBezTo>
                      <a:pt x="1957" y="3192"/>
                      <a:pt x="1947" y="3109"/>
                      <a:pt x="1947" y="3089"/>
                    </a:cubicBezTo>
                    <a:lnTo>
                      <a:pt x="1947" y="3089"/>
                    </a:lnTo>
                    <a:lnTo>
                      <a:pt x="1947" y="3089"/>
                    </a:lnTo>
                    <a:cubicBezTo>
                      <a:pt x="1998" y="3089"/>
                      <a:pt x="1998" y="3089"/>
                      <a:pt x="2040" y="3099"/>
                    </a:cubicBezTo>
                    <a:cubicBezTo>
                      <a:pt x="2060" y="3099"/>
                      <a:pt x="2081" y="3099"/>
                      <a:pt x="2091" y="3099"/>
                    </a:cubicBezTo>
                    <a:cubicBezTo>
                      <a:pt x="2101" y="3099"/>
                      <a:pt x="2112" y="3099"/>
                      <a:pt x="2122" y="3099"/>
                    </a:cubicBezTo>
                    <a:cubicBezTo>
                      <a:pt x="2132" y="3099"/>
                      <a:pt x="2143" y="3099"/>
                      <a:pt x="2153" y="3099"/>
                    </a:cubicBezTo>
                    <a:cubicBezTo>
                      <a:pt x="2153" y="3109"/>
                      <a:pt x="2153" y="3130"/>
                      <a:pt x="2153" y="3150"/>
                    </a:cubicBezTo>
                    <a:close/>
                    <a:moveTo>
                      <a:pt x="2184" y="3398"/>
                    </a:moveTo>
                    <a:lnTo>
                      <a:pt x="2184" y="3398"/>
                    </a:lnTo>
                    <a:cubicBezTo>
                      <a:pt x="2184" y="3346"/>
                      <a:pt x="2194" y="3295"/>
                      <a:pt x="2194" y="3254"/>
                    </a:cubicBezTo>
                    <a:cubicBezTo>
                      <a:pt x="2194" y="3223"/>
                      <a:pt x="2194" y="3212"/>
                      <a:pt x="2205" y="3181"/>
                    </a:cubicBezTo>
                    <a:cubicBezTo>
                      <a:pt x="2235" y="3161"/>
                      <a:pt x="2287" y="3150"/>
                      <a:pt x="2246" y="3089"/>
                    </a:cubicBezTo>
                    <a:cubicBezTo>
                      <a:pt x="2225" y="3058"/>
                      <a:pt x="2143" y="3068"/>
                      <a:pt x="2070" y="3058"/>
                    </a:cubicBezTo>
                    <a:cubicBezTo>
                      <a:pt x="2029" y="3048"/>
                      <a:pt x="1988" y="3058"/>
                      <a:pt x="1864" y="3027"/>
                    </a:cubicBezTo>
                    <a:cubicBezTo>
                      <a:pt x="1566" y="2975"/>
                      <a:pt x="1586" y="2595"/>
                      <a:pt x="1782" y="2523"/>
                    </a:cubicBezTo>
                    <a:cubicBezTo>
                      <a:pt x="1834" y="2666"/>
                      <a:pt x="1834" y="2666"/>
                      <a:pt x="1834" y="2666"/>
                    </a:cubicBezTo>
                    <a:cubicBezTo>
                      <a:pt x="1885" y="2780"/>
                      <a:pt x="1885" y="2780"/>
                      <a:pt x="1885" y="2780"/>
                    </a:cubicBezTo>
                    <a:cubicBezTo>
                      <a:pt x="1968" y="2790"/>
                      <a:pt x="1998" y="2790"/>
                      <a:pt x="2101" y="2800"/>
                    </a:cubicBezTo>
                    <a:cubicBezTo>
                      <a:pt x="2122" y="2800"/>
                      <a:pt x="2153" y="2811"/>
                      <a:pt x="2205" y="2821"/>
                    </a:cubicBezTo>
                    <a:cubicBezTo>
                      <a:pt x="2596" y="2903"/>
                      <a:pt x="2503" y="3356"/>
                      <a:pt x="2184" y="3398"/>
                    </a:cubicBezTo>
                    <a:close/>
                    <a:moveTo>
                      <a:pt x="1792" y="2451"/>
                    </a:moveTo>
                    <a:lnTo>
                      <a:pt x="1792" y="2451"/>
                    </a:lnTo>
                    <a:cubicBezTo>
                      <a:pt x="1885" y="2296"/>
                      <a:pt x="1885" y="2296"/>
                      <a:pt x="1885" y="2296"/>
                    </a:cubicBezTo>
                    <a:cubicBezTo>
                      <a:pt x="2143" y="2317"/>
                      <a:pt x="2143" y="2317"/>
                      <a:pt x="2143" y="2317"/>
                    </a:cubicBezTo>
                    <a:cubicBezTo>
                      <a:pt x="2143" y="2769"/>
                      <a:pt x="2143" y="2769"/>
                      <a:pt x="2143" y="2769"/>
                    </a:cubicBezTo>
                    <a:cubicBezTo>
                      <a:pt x="1916" y="2738"/>
                      <a:pt x="1916" y="2738"/>
                      <a:pt x="1916" y="2738"/>
                    </a:cubicBezTo>
                    <a:cubicBezTo>
                      <a:pt x="1854" y="2595"/>
                      <a:pt x="1854" y="2595"/>
                      <a:pt x="1854" y="2595"/>
                    </a:cubicBezTo>
                    <a:lnTo>
                      <a:pt x="1792" y="2451"/>
                    </a:lnTo>
                    <a:close/>
                    <a:moveTo>
                      <a:pt x="2205" y="2718"/>
                    </a:moveTo>
                    <a:lnTo>
                      <a:pt x="2205" y="2718"/>
                    </a:lnTo>
                    <a:cubicBezTo>
                      <a:pt x="2174" y="2575"/>
                      <a:pt x="2194" y="2430"/>
                      <a:pt x="2194" y="2430"/>
                    </a:cubicBezTo>
                    <a:cubicBezTo>
                      <a:pt x="2318" y="2420"/>
                      <a:pt x="2225" y="2286"/>
                      <a:pt x="2194" y="2286"/>
                    </a:cubicBezTo>
                    <a:cubicBezTo>
                      <a:pt x="2143" y="2276"/>
                      <a:pt x="2112" y="2276"/>
                      <a:pt x="2029" y="2266"/>
                    </a:cubicBezTo>
                    <a:cubicBezTo>
                      <a:pt x="1978" y="2266"/>
                      <a:pt x="1885" y="2255"/>
                      <a:pt x="1834" y="2245"/>
                    </a:cubicBezTo>
                    <a:cubicBezTo>
                      <a:pt x="1051" y="2152"/>
                      <a:pt x="1164" y="1431"/>
                      <a:pt x="1545" y="1369"/>
                    </a:cubicBezTo>
                    <a:cubicBezTo>
                      <a:pt x="1823" y="1328"/>
                      <a:pt x="1978" y="1431"/>
                      <a:pt x="2029" y="1544"/>
                    </a:cubicBezTo>
                    <a:cubicBezTo>
                      <a:pt x="2029" y="1544"/>
                      <a:pt x="1947" y="1586"/>
                      <a:pt x="1875" y="1575"/>
                    </a:cubicBezTo>
                    <a:cubicBezTo>
                      <a:pt x="1751" y="1555"/>
                      <a:pt x="1679" y="1565"/>
                      <a:pt x="1679" y="1565"/>
                    </a:cubicBezTo>
                    <a:cubicBezTo>
                      <a:pt x="1720" y="1606"/>
                      <a:pt x="1854" y="1627"/>
                      <a:pt x="1916" y="1678"/>
                    </a:cubicBezTo>
                    <a:cubicBezTo>
                      <a:pt x="1854" y="1709"/>
                      <a:pt x="1782" y="1709"/>
                      <a:pt x="1710" y="1699"/>
                    </a:cubicBezTo>
                    <a:cubicBezTo>
                      <a:pt x="1648" y="1689"/>
                      <a:pt x="1597" y="1678"/>
                      <a:pt x="1535" y="1658"/>
                    </a:cubicBezTo>
                    <a:cubicBezTo>
                      <a:pt x="1514" y="1730"/>
                      <a:pt x="1463" y="1884"/>
                      <a:pt x="1813" y="1946"/>
                    </a:cubicBezTo>
                    <a:cubicBezTo>
                      <a:pt x="1864" y="1957"/>
                      <a:pt x="1926" y="1977"/>
                      <a:pt x="1988" y="1987"/>
                    </a:cubicBezTo>
                    <a:cubicBezTo>
                      <a:pt x="2060" y="1987"/>
                      <a:pt x="2122" y="1998"/>
                      <a:pt x="2174" y="2018"/>
                    </a:cubicBezTo>
                    <a:cubicBezTo>
                      <a:pt x="2194" y="2018"/>
                      <a:pt x="2215" y="2029"/>
                      <a:pt x="2235" y="2029"/>
                    </a:cubicBezTo>
                    <a:cubicBezTo>
                      <a:pt x="2730" y="2152"/>
                      <a:pt x="2575" y="2728"/>
                      <a:pt x="2205" y="2718"/>
                    </a:cubicBezTo>
                    <a:close/>
                    <a:moveTo>
                      <a:pt x="2565" y="1555"/>
                    </a:moveTo>
                    <a:lnTo>
                      <a:pt x="2565" y="1555"/>
                    </a:lnTo>
                    <a:cubicBezTo>
                      <a:pt x="2369" y="1750"/>
                      <a:pt x="2266" y="1854"/>
                      <a:pt x="2215" y="1905"/>
                    </a:cubicBezTo>
                    <a:cubicBezTo>
                      <a:pt x="2215" y="1915"/>
                      <a:pt x="2184" y="1957"/>
                      <a:pt x="2163" y="1977"/>
                    </a:cubicBezTo>
                    <a:cubicBezTo>
                      <a:pt x="1875" y="1926"/>
                      <a:pt x="1875" y="1926"/>
                      <a:pt x="1875" y="1926"/>
                    </a:cubicBezTo>
                    <a:cubicBezTo>
                      <a:pt x="1864" y="1864"/>
                      <a:pt x="1864" y="1792"/>
                      <a:pt x="1864" y="1730"/>
                    </a:cubicBezTo>
                    <a:cubicBezTo>
                      <a:pt x="1926" y="1720"/>
                      <a:pt x="1937" y="1720"/>
                      <a:pt x="1978" y="1689"/>
                    </a:cubicBezTo>
                    <a:cubicBezTo>
                      <a:pt x="1968" y="1648"/>
                      <a:pt x="1968" y="1648"/>
                      <a:pt x="1968" y="1648"/>
                    </a:cubicBezTo>
                    <a:cubicBezTo>
                      <a:pt x="2050" y="1678"/>
                      <a:pt x="2122" y="1689"/>
                      <a:pt x="2153" y="1689"/>
                    </a:cubicBezTo>
                    <a:cubicBezTo>
                      <a:pt x="2122" y="1648"/>
                      <a:pt x="2122" y="1648"/>
                      <a:pt x="2122" y="1648"/>
                    </a:cubicBezTo>
                    <a:cubicBezTo>
                      <a:pt x="2081" y="1637"/>
                      <a:pt x="2040" y="1617"/>
                      <a:pt x="1988" y="1606"/>
                    </a:cubicBezTo>
                    <a:cubicBezTo>
                      <a:pt x="2050" y="1596"/>
                      <a:pt x="2070" y="1575"/>
                      <a:pt x="2070" y="1575"/>
                    </a:cubicBezTo>
                    <a:cubicBezTo>
                      <a:pt x="2070" y="1575"/>
                      <a:pt x="2070" y="1544"/>
                      <a:pt x="2040" y="1493"/>
                    </a:cubicBezTo>
                    <a:cubicBezTo>
                      <a:pt x="1998" y="1411"/>
                      <a:pt x="1895" y="1359"/>
                      <a:pt x="1895" y="1359"/>
                    </a:cubicBezTo>
                    <a:cubicBezTo>
                      <a:pt x="1875" y="1328"/>
                      <a:pt x="1885" y="1307"/>
                      <a:pt x="1885" y="1287"/>
                    </a:cubicBezTo>
                    <a:cubicBezTo>
                      <a:pt x="1885" y="1194"/>
                      <a:pt x="1937" y="1215"/>
                      <a:pt x="2040" y="1246"/>
                    </a:cubicBezTo>
                    <a:cubicBezTo>
                      <a:pt x="2060" y="1256"/>
                      <a:pt x="2070" y="1266"/>
                      <a:pt x="2081" y="1277"/>
                    </a:cubicBezTo>
                    <a:cubicBezTo>
                      <a:pt x="2153" y="1297"/>
                      <a:pt x="2215" y="1338"/>
                      <a:pt x="2215" y="1359"/>
                    </a:cubicBezTo>
                    <a:cubicBezTo>
                      <a:pt x="2215" y="1359"/>
                      <a:pt x="2205" y="1606"/>
                      <a:pt x="2235" y="1586"/>
                    </a:cubicBezTo>
                    <a:cubicBezTo>
                      <a:pt x="2276" y="1565"/>
                      <a:pt x="2400" y="1452"/>
                      <a:pt x="2441" y="1431"/>
                    </a:cubicBezTo>
                    <a:cubicBezTo>
                      <a:pt x="2524" y="1369"/>
                      <a:pt x="2647" y="1472"/>
                      <a:pt x="2565" y="1555"/>
                    </a:cubicBezTo>
                    <a:close/>
                    <a:moveTo>
                      <a:pt x="1782" y="1462"/>
                    </a:moveTo>
                    <a:lnTo>
                      <a:pt x="1782" y="1462"/>
                    </a:lnTo>
                    <a:cubicBezTo>
                      <a:pt x="1741" y="1431"/>
                      <a:pt x="1710" y="1421"/>
                      <a:pt x="1710" y="1421"/>
                    </a:cubicBezTo>
                    <a:cubicBezTo>
                      <a:pt x="1710" y="1421"/>
                      <a:pt x="1792" y="1400"/>
                      <a:pt x="1875" y="1442"/>
                    </a:cubicBezTo>
                    <a:cubicBezTo>
                      <a:pt x="1875" y="1442"/>
                      <a:pt x="1864" y="1472"/>
                      <a:pt x="1834" y="1472"/>
                    </a:cubicBezTo>
                    <a:cubicBezTo>
                      <a:pt x="1813" y="1483"/>
                      <a:pt x="1792" y="1472"/>
                      <a:pt x="1782" y="1462"/>
                    </a:cubicBezTo>
                    <a:close/>
                  </a:path>
                </a:pathLst>
              </a:custGeom>
              <a:solidFill>
                <a:srgbClr val="0079C2"/>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 name="Freeform 2"/>
              <p:cNvSpPr>
                <a:spLocks noChangeArrowheads="1"/>
              </p:cNvSpPr>
              <p:nvPr/>
            </p:nvSpPr>
            <p:spPr bwMode="auto">
              <a:xfrm>
                <a:off x="8797823" y="2147113"/>
                <a:ext cx="191010" cy="242588"/>
              </a:xfrm>
              <a:custGeom>
                <a:avLst/>
                <a:gdLst>
                  <a:gd name="T0" fmla="*/ 165 w 3411"/>
                  <a:gd name="T1" fmla="*/ 0 h 4336"/>
                  <a:gd name="T2" fmla="*/ 1700 w 3411"/>
                  <a:gd name="T3" fmla="*/ 4335 h 4336"/>
                  <a:gd name="T4" fmla="*/ 3245 w 3411"/>
                  <a:gd name="T5" fmla="*/ 0 h 4336"/>
                  <a:gd name="T6" fmla="*/ 3266 w 3411"/>
                  <a:gd name="T7" fmla="*/ 1102 h 4336"/>
                  <a:gd name="T8" fmla="*/ 989 w 3411"/>
                  <a:gd name="T9" fmla="*/ 3491 h 4336"/>
                  <a:gd name="T10" fmla="*/ 1700 w 3411"/>
                  <a:gd name="T11" fmla="*/ 484 h 4336"/>
                  <a:gd name="T12" fmla="*/ 1865 w 3411"/>
                  <a:gd name="T13" fmla="*/ 3439 h 4336"/>
                  <a:gd name="T14" fmla="*/ 1793 w 3411"/>
                  <a:gd name="T15" fmla="*/ 3305 h 4336"/>
                  <a:gd name="T16" fmla="*/ 1679 w 3411"/>
                  <a:gd name="T17" fmla="*/ 3161 h 4336"/>
                  <a:gd name="T18" fmla="*/ 1535 w 3411"/>
                  <a:gd name="T19" fmla="*/ 2770 h 4336"/>
                  <a:gd name="T20" fmla="*/ 1700 w 3411"/>
                  <a:gd name="T21" fmla="*/ 2976 h 4336"/>
                  <a:gd name="T22" fmla="*/ 1865 w 3411"/>
                  <a:gd name="T23" fmla="*/ 3439 h 4336"/>
                  <a:gd name="T24" fmla="*/ 1772 w 3411"/>
                  <a:gd name="T25" fmla="*/ 2646 h 4336"/>
                  <a:gd name="T26" fmla="*/ 1772 w 3411"/>
                  <a:gd name="T27" fmla="*/ 2965 h 4336"/>
                  <a:gd name="T28" fmla="*/ 1587 w 3411"/>
                  <a:gd name="T29" fmla="*/ 2831 h 4336"/>
                  <a:gd name="T30" fmla="*/ 1576 w 3411"/>
                  <a:gd name="T31" fmla="*/ 2564 h 4336"/>
                  <a:gd name="T32" fmla="*/ 1741 w 3411"/>
                  <a:gd name="T33" fmla="*/ 2574 h 4336"/>
                  <a:gd name="T34" fmla="*/ 1741 w 3411"/>
                  <a:gd name="T35" fmla="*/ 3264 h 4336"/>
                  <a:gd name="T36" fmla="*/ 1741 w 3411"/>
                  <a:gd name="T37" fmla="*/ 3830 h 4336"/>
                  <a:gd name="T38" fmla="*/ 1597 w 3411"/>
                  <a:gd name="T39" fmla="*/ 3192 h 4336"/>
                  <a:gd name="T40" fmla="*/ 1535 w 3411"/>
                  <a:gd name="T41" fmla="*/ 3408 h 4336"/>
                  <a:gd name="T42" fmla="*/ 1473 w 3411"/>
                  <a:gd name="T43" fmla="*/ 3707 h 4336"/>
                  <a:gd name="T44" fmla="*/ 1535 w 3411"/>
                  <a:gd name="T45" fmla="*/ 3408 h 4336"/>
                  <a:gd name="T46" fmla="*/ 1813 w 3411"/>
                  <a:gd name="T47" fmla="*/ 2729 h 4336"/>
                  <a:gd name="T48" fmla="*/ 1689 w 3411"/>
                  <a:gd name="T49" fmla="*/ 2533 h 4336"/>
                  <a:gd name="T50" fmla="*/ 1453 w 3411"/>
                  <a:gd name="T51" fmla="*/ 2141 h 4336"/>
                  <a:gd name="T52" fmla="*/ 1824 w 3411"/>
                  <a:gd name="T53" fmla="*/ 2296 h 4336"/>
                  <a:gd name="T54" fmla="*/ 1854 w 3411"/>
                  <a:gd name="T55" fmla="*/ 1504 h 4336"/>
                  <a:gd name="T56" fmla="*/ 1432 w 3411"/>
                  <a:gd name="T57" fmla="*/ 1421 h 4336"/>
                  <a:gd name="T58" fmla="*/ 1535 w 3411"/>
                  <a:gd name="T59" fmla="*/ 1153 h 4336"/>
                  <a:gd name="T60" fmla="*/ 1648 w 3411"/>
                  <a:gd name="T61" fmla="*/ 1019 h 4336"/>
                  <a:gd name="T62" fmla="*/ 1648 w 3411"/>
                  <a:gd name="T63" fmla="*/ 1741 h 4336"/>
                  <a:gd name="T64" fmla="*/ 1824 w 3411"/>
                  <a:gd name="T65" fmla="*/ 2193 h 4336"/>
                  <a:gd name="T66" fmla="*/ 1494 w 3411"/>
                  <a:gd name="T67" fmla="*/ 917 h 4336"/>
                  <a:gd name="T68" fmla="*/ 1329 w 3411"/>
                  <a:gd name="T69" fmla="*/ 896 h 4336"/>
                  <a:gd name="T70" fmla="*/ 1411 w 3411"/>
                  <a:gd name="T71" fmla="*/ 1926 h 4336"/>
                  <a:gd name="T72" fmla="*/ 1762 w 3411"/>
                  <a:gd name="T73" fmla="*/ 2244 h 4336"/>
                  <a:gd name="T74" fmla="*/ 1411 w 3411"/>
                  <a:gd name="T75" fmla="*/ 1926 h 4336"/>
                  <a:gd name="T76" fmla="*/ 1834 w 3411"/>
                  <a:gd name="T77" fmla="*/ 1380 h 4336"/>
                  <a:gd name="T78" fmla="*/ 1483 w 3411"/>
                  <a:gd name="T79" fmla="*/ 1205 h 4336"/>
                  <a:gd name="T80" fmla="*/ 1772 w 3411"/>
                  <a:gd name="T81" fmla="*/ 1164 h 4336"/>
                  <a:gd name="T82" fmla="*/ 1689 w 3411"/>
                  <a:gd name="T83" fmla="*/ 1050 h 4336"/>
                  <a:gd name="T84" fmla="*/ 1504 w 3411"/>
                  <a:gd name="T85" fmla="*/ 762 h 4336"/>
                  <a:gd name="T86" fmla="*/ 1834 w 3411"/>
                  <a:gd name="T87" fmla="*/ 834 h 4336"/>
                  <a:gd name="T88" fmla="*/ 2184 w 3411"/>
                  <a:gd name="T89" fmla="*/ 1030 h 4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11" h="4336">
                    <a:moveTo>
                      <a:pt x="1700" y="319"/>
                    </a:moveTo>
                    <a:lnTo>
                      <a:pt x="1700" y="319"/>
                    </a:lnTo>
                    <a:cubicBezTo>
                      <a:pt x="1071" y="319"/>
                      <a:pt x="474" y="164"/>
                      <a:pt x="165" y="0"/>
                    </a:cubicBezTo>
                    <a:cubicBezTo>
                      <a:pt x="52" y="164"/>
                      <a:pt x="0" y="649"/>
                      <a:pt x="0" y="978"/>
                    </a:cubicBezTo>
                    <a:cubicBezTo>
                      <a:pt x="0" y="2512"/>
                      <a:pt x="793" y="3501"/>
                      <a:pt x="906" y="3635"/>
                    </a:cubicBezTo>
                    <a:cubicBezTo>
                      <a:pt x="1051" y="3820"/>
                      <a:pt x="1607" y="4315"/>
                      <a:pt x="1700" y="4335"/>
                    </a:cubicBezTo>
                    <a:cubicBezTo>
                      <a:pt x="1803" y="4315"/>
                      <a:pt x="2349" y="3820"/>
                      <a:pt x="2503" y="3635"/>
                    </a:cubicBezTo>
                    <a:cubicBezTo>
                      <a:pt x="2606" y="3501"/>
                      <a:pt x="3410" y="2512"/>
                      <a:pt x="3410" y="978"/>
                    </a:cubicBezTo>
                    <a:cubicBezTo>
                      <a:pt x="3410" y="649"/>
                      <a:pt x="3358" y="164"/>
                      <a:pt x="3245" y="0"/>
                    </a:cubicBezTo>
                    <a:cubicBezTo>
                      <a:pt x="2936" y="164"/>
                      <a:pt x="2338" y="319"/>
                      <a:pt x="1700" y="319"/>
                    </a:cubicBezTo>
                    <a:close/>
                    <a:moveTo>
                      <a:pt x="3266" y="1102"/>
                    </a:moveTo>
                    <a:lnTo>
                      <a:pt x="3266" y="1102"/>
                    </a:lnTo>
                    <a:cubicBezTo>
                      <a:pt x="3225" y="2625"/>
                      <a:pt x="2524" y="3377"/>
                      <a:pt x="2421" y="3491"/>
                    </a:cubicBezTo>
                    <a:cubicBezTo>
                      <a:pt x="2287" y="3655"/>
                      <a:pt x="1793" y="4119"/>
                      <a:pt x="1700" y="4140"/>
                    </a:cubicBezTo>
                    <a:cubicBezTo>
                      <a:pt x="1617" y="4119"/>
                      <a:pt x="1112" y="3655"/>
                      <a:pt x="989" y="3491"/>
                    </a:cubicBezTo>
                    <a:cubicBezTo>
                      <a:pt x="886" y="3377"/>
                      <a:pt x="186" y="2625"/>
                      <a:pt x="144" y="1102"/>
                    </a:cubicBezTo>
                    <a:cubicBezTo>
                      <a:pt x="134" y="803"/>
                      <a:pt x="155" y="401"/>
                      <a:pt x="258" y="247"/>
                    </a:cubicBezTo>
                    <a:cubicBezTo>
                      <a:pt x="536" y="391"/>
                      <a:pt x="1133" y="484"/>
                      <a:pt x="1700" y="484"/>
                    </a:cubicBezTo>
                    <a:cubicBezTo>
                      <a:pt x="2276" y="484"/>
                      <a:pt x="2874" y="391"/>
                      <a:pt x="3152" y="247"/>
                    </a:cubicBezTo>
                    <a:cubicBezTo>
                      <a:pt x="3255" y="401"/>
                      <a:pt x="3276" y="803"/>
                      <a:pt x="3266" y="1102"/>
                    </a:cubicBezTo>
                    <a:close/>
                    <a:moveTo>
                      <a:pt x="1865" y="3439"/>
                    </a:moveTo>
                    <a:lnTo>
                      <a:pt x="1865" y="3439"/>
                    </a:lnTo>
                    <a:cubicBezTo>
                      <a:pt x="1844" y="3449"/>
                      <a:pt x="1813" y="3470"/>
                      <a:pt x="1793" y="3480"/>
                    </a:cubicBezTo>
                    <a:cubicBezTo>
                      <a:pt x="1793" y="3305"/>
                      <a:pt x="1793" y="3305"/>
                      <a:pt x="1793" y="3305"/>
                    </a:cubicBezTo>
                    <a:cubicBezTo>
                      <a:pt x="1793" y="3264"/>
                      <a:pt x="1782" y="3233"/>
                      <a:pt x="1751" y="3212"/>
                    </a:cubicBezTo>
                    <a:lnTo>
                      <a:pt x="1751" y="3212"/>
                    </a:lnTo>
                    <a:cubicBezTo>
                      <a:pt x="1731" y="3192"/>
                      <a:pt x="1720" y="3182"/>
                      <a:pt x="1679" y="3161"/>
                    </a:cubicBezTo>
                    <a:cubicBezTo>
                      <a:pt x="1659" y="3151"/>
                      <a:pt x="1638" y="3141"/>
                      <a:pt x="1587" y="3130"/>
                    </a:cubicBezTo>
                    <a:cubicBezTo>
                      <a:pt x="1216" y="3037"/>
                      <a:pt x="1308" y="2687"/>
                      <a:pt x="1535" y="2687"/>
                    </a:cubicBezTo>
                    <a:cubicBezTo>
                      <a:pt x="1535" y="2718"/>
                      <a:pt x="1535" y="2749"/>
                      <a:pt x="1535" y="2770"/>
                    </a:cubicBezTo>
                    <a:cubicBezTo>
                      <a:pt x="1545" y="2800"/>
                      <a:pt x="1545" y="2831"/>
                      <a:pt x="1545" y="2873"/>
                    </a:cubicBezTo>
                    <a:cubicBezTo>
                      <a:pt x="1494" y="2904"/>
                      <a:pt x="1535" y="2914"/>
                      <a:pt x="1556" y="2924"/>
                    </a:cubicBezTo>
                    <a:cubicBezTo>
                      <a:pt x="1587" y="2924"/>
                      <a:pt x="1659" y="2965"/>
                      <a:pt x="1700" y="2976"/>
                    </a:cubicBezTo>
                    <a:cubicBezTo>
                      <a:pt x="1731" y="2996"/>
                      <a:pt x="1782" y="3017"/>
                      <a:pt x="1813" y="3027"/>
                    </a:cubicBezTo>
                    <a:lnTo>
                      <a:pt x="1813" y="3027"/>
                    </a:lnTo>
                    <a:cubicBezTo>
                      <a:pt x="1999" y="3110"/>
                      <a:pt x="2009" y="3316"/>
                      <a:pt x="1865" y="3439"/>
                    </a:cubicBezTo>
                    <a:close/>
                    <a:moveTo>
                      <a:pt x="1772" y="2625"/>
                    </a:moveTo>
                    <a:lnTo>
                      <a:pt x="1772" y="2625"/>
                    </a:lnTo>
                    <a:cubicBezTo>
                      <a:pt x="1772" y="2636"/>
                      <a:pt x="1772" y="2646"/>
                      <a:pt x="1772" y="2646"/>
                    </a:cubicBezTo>
                    <a:cubicBezTo>
                      <a:pt x="1772" y="2677"/>
                      <a:pt x="1772" y="2718"/>
                      <a:pt x="1772" y="2749"/>
                    </a:cubicBezTo>
                    <a:cubicBezTo>
                      <a:pt x="1772" y="2800"/>
                      <a:pt x="1772" y="2800"/>
                      <a:pt x="1772" y="2852"/>
                    </a:cubicBezTo>
                    <a:cubicBezTo>
                      <a:pt x="1772" y="2883"/>
                      <a:pt x="1772" y="2945"/>
                      <a:pt x="1772" y="2965"/>
                    </a:cubicBezTo>
                    <a:cubicBezTo>
                      <a:pt x="1741" y="2965"/>
                      <a:pt x="1710" y="2945"/>
                      <a:pt x="1679" y="2935"/>
                    </a:cubicBezTo>
                    <a:cubicBezTo>
                      <a:pt x="1628" y="2914"/>
                      <a:pt x="1617" y="2893"/>
                      <a:pt x="1587" y="2883"/>
                    </a:cubicBezTo>
                    <a:cubicBezTo>
                      <a:pt x="1587" y="2873"/>
                      <a:pt x="1587" y="2831"/>
                      <a:pt x="1587" y="2831"/>
                    </a:cubicBezTo>
                    <a:cubicBezTo>
                      <a:pt x="1587" y="2770"/>
                      <a:pt x="1587" y="2770"/>
                      <a:pt x="1587" y="2770"/>
                    </a:cubicBezTo>
                    <a:cubicBezTo>
                      <a:pt x="1576" y="2687"/>
                      <a:pt x="1576" y="2687"/>
                      <a:pt x="1576" y="2687"/>
                    </a:cubicBezTo>
                    <a:cubicBezTo>
                      <a:pt x="1576" y="2667"/>
                      <a:pt x="1576" y="2584"/>
                      <a:pt x="1576" y="2564"/>
                    </a:cubicBezTo>
                    <a:cubicBezTo>
                      <a:pt x="1607" y="2564"/>
                      <a:pt x="1628" y="2564"/>
                      <a:pt x="1659" y="2574"/>
                    </a:cubicBezTo>
                    <a:cubicBezTo>
                      <a:pt x="1689" y="2574"/>
                      <a:pt x="1700" y="2574"/>
                      <a:pt x="1710" y="2574"/>
                    </a:cubicBezTo>
                    <a:cubicBezTo>
                      <a:pt x="1731" y="2574"/>
                      <a:pt x="1731" y="2574"/>
                      <a:pt x="1741" y="2574"/>
                    </a:cubicBezTo>
                    <a:cubicBezTo>
                      <a:pt x="1751" y="2574"/>
                      <a:pt x="1762" y="2574"/>
                      <a:pt x="1772" y="2574"/>
                    </a:cubicBezTo>
                    <a:cubicBezTo>
                      <a:pt x="1772" y="2584"/>
                      <a:pt x="1772" y="2605"/>
                      <a:pt x="1772" y="2625"/>
                    </a:cubicBezTo>
                    <a:close/>
                    <a:moveTo>
                      <a:pt x="1741" y="3264"/>
                    </a:moveTo>
                    <a:lnTo>
                      <a:pt x="1741" y="3264"/>
                    </a:lnTo>
                    <a:cubicBezTo>
                      <a:pt x="1772" y="3295"/>
                      <a:pt x="1762" y="3439"/>
                      <a:pt x="1762" y="3501"/>
                    </a:cubicBezTo>
                    <a:cubicBezTo>
                      <a:pt x="1762" y="3666"/>
                      <a:pt x="1741" y="3810"/>
                      <a:pt x="1741" y="3830"/>
                    </a:cubicBezTo>
                    <a:cubicBezTo>
                      <a:pt x="1741" y="3830"/>
                      <a:pt x="1679" y="3861"/>
                      <a:pt x="1617" y="3820"/>
                    </a:cubicBezTo>
                    <a:cubicBezTo>
                      <a:pt x="1617" y="3800"/>
                      <a:pt x="1617" y="3686"/>
                      <a:pt x="1617" y="3594"/>
                    </a:cubicBezTo>
                    <a:cubicBezTo>
                      <a:pt x="1617" y="3491"/>
                      <a:pt x="1607" y="3326"/>
                      <a:pt x="1597" y="3192"/>
                    </a:cubicBezTo>
                    <a:cubicBezTo>
                      <a:pt x="1628" y="3202"/>
                      <a:pt x="1628" y="3202"/>
                      <a:pt x="1648" y="3202"/>
                    </a:cubicBezTo>
                    <a:cubicBezTo>
                      <a:pt x="1700" y="3223"/>
                      <a:pt x="1731" y="3243"/>
                      <a:pt x="1741" y="3264"/>
                    </a:cubicBezTo>
                    <a:close/>
                    <a:moveTo>
                      <a:pt x="1535" y="3408"/>
                    </a:moveTo>
                    <a:lnTo>
                      <a:pt x="1535" y="3408"/>
                    </a:lnTo>
                    <a:cubicBezTo>
                      <a:pt x="1535" y="3553"/>
                      <a:pt x="1535" y="3553"/>
                      <a:pt x="1535" y="3553"/>
                    </a:cubicBezTo>
                    <a:cubicBezTo>
                      <a:pt x="1494" y="3594"/>
                      <a:pt x="1494" y="3666"/>
                      <a:pt x="1473" y="3707"/>
                    </a:cubicBezTo>
                    <a:cubicBezTo>
                      <a:pt x="1473" y="3707"/>
                      <a:pt x="1463" y="3717"/>
                      <a:pt x="1453" y="3707"/>
                    </a:cubicBezTo>
                    <a:cubicBezTo>
                      <a:pt x="1422" y="3697"/>
                      <a:pt x="1422" y="3635"/>
                      <a:pt x="1422" y="3614"/>
                    </a:cubicBezTo>
                    <a:cubicBezTo>
                      <a:pt x="1411" y="3532"/>
                      <a:pt x="1473" y="3429"/>
                      <a:pt x="1535" y="3408"/>
                    </a:cubicBezTo>
                    <a:close/>
                    <a:moveTo>
                      <a:pt x="1803" y="2873"/>
                    </a:moveTo>
                    <a:lnTo>
                      <a:pt x="1803" y="2873"/>
                    </a:lnTo>
                    <a:cubicBezTo>
                      <a:pt x="1803" y="2821"/>
                      <a:pt x="1813" y="2770"/>
                      <a:pt x="1813" y="2729"/>
                    </a:cubicBezTo>
                    <a:cubicBezTo>
                      <a:pt x="1813" y="2698"/>
                      <a:pt x="1813" y="2687"/>
                      <a:pt x="1824" y="2656"/>
                    </a:cubicBezTo>
                    <a:cubicBezTo>
                      <a:pt x="1854" y="2636"/>
                      <a:pt x="1906" y="2625"/>
                      <a:pt x="1865" y="2564"/>
                    </a:cubicBezTo>
                    <a:cubicBezTo>
                      <a:pt x="1844" y="2533"/>
                      <a:pt x="1762" y="2543"/>
                      <a:pt x="1689" y="2533"/>
                    </a:cubicBezTo>
                    <a:cubicBezTo>
                      <a:pt x="1648" y="2523"/>
                      <a:pt x="1607" y="2533"/>
                      <a:pt x="1483" y="2502"/>
                    </a:cubicBezTo>
                    <a:cubicBezTo>
                      <a:pt x="1185" y="2450"/>
                      <a:pt x="1205" y="2070"/>
                      <a:pt x="1401" y="1998"/>
                    </a:cubicBezTo>
                    <a:cubicBezTo>
                      <a:pt x="1453" y="2141"/>
                      <a:pt x="1453" y="2141"/>
                      <a:pt x="1453" y="2141"/>
                    </a:cubicBezTo>
                    <a:cubicBezTo>
                      <a:pt x="1504" y="2255"/>
                      <a:pt x="1504" y="2255"/>
                      <a:pt x="1504" y="2255"/>
                    </a:cubicBezTo>
                    <a:cubicBezTo>
                      <a:pt x="1587" y="2265"/>
                      <a:pt x="1617" y="2265"/>
                      <a:pt x="1720" y="2275"/>
                    </a:cubicBezTo>
                    <a:cubicBezTo>
                      <a:pt x="1741" y="2275"/>
                      <a:pt x="1772" y="2286"/>
                      <a:pt x="1824" y="2296"/>
                    </a:cubicBezTo>
                    <a:cubicBezTo>
                      <a:pt x="2215" y="2378"/>
                      <a:pt x="2122" y="2831"/>
                      <a:pt x="1803" y="2873"/>
                    </a:cubicBezTo>
                    <a:close/>
                    <a:moveTo>
                      <a:pt x="1854" y="1504"/>
                    </a:moveTo>
                    <a:lnTo>
                      <a:pt x="1854" y="1504"/>
                    </a:lnTo>
                    <a:cubicBezTo>
                      <a:pt x="1834" y="1504"/>
                      <a:pt x="1813" y="1493"/>
                      <a:pt x="1793" y="1493"/>
                    </a:cubicBezTo>
                    <a:cubicBezTo>
                      <a:pt x="1741" y="1473"/>
                      <a:pt x="1679" y="1462"/>
                      <a:pt x="1607" y="1462"/>
                    </a:cubicBezTo>
                    <a:cubicBezTo>
                      <a:pt x="1545" y="1452"/>
                      <a:pt x="1483" y="1432"/>
                      <a:pt x="1432" y="1421"/>
                    </a:cubicBezTo>
                    <a:cubicBezTo>
                      <a:pt x="1082" y="1359"/>
                      <a:pt x="1133" y="1205"/>
                      <a:pt x="1154" y="1133"/>
                    </a:cubicBezTo>
                    <a:cubicBezTo>
                      <a:pt x="1216" y="1153"/>
                      <a:pt x="1267" y="1164"/>
                      <a:pt x="1329" y="1174"/>
                    </a:cubicBezTo>
                    <a:cubicBezTo>
                      <a:pt x="1401" y="1184"/>
                      <a:pt x="1473" y="1184"/>
                      <a:pt x="1535" y="1153"/>
                    </a:cubicBezTo>
                    <a:cubicBezTo>
                      <a:pt x="1473" y="1102"/>
                      <a:pt x="1339" y="1081"/>
                      <a:pt x="1298" y="1040"/>
                    </a:cubicBezTo>
                    <a:cubicBezTo>
                      <a:pt x="1298" y="1040"/>
                      <a:pt x="1370" y="1030"/>
                      <a:pt x="1494" y="1050"/>
                    </a:cubicBezTo>
                    <a:cubicBezTo>
                      <a:pt x="1566" y="1061"/>
                      <a:pt x="1648" y="1019"/>
                      <a:pt x="1648" y="1019"/>
                    </a:cubicBezTo>
                    <a:cubicBezTo>
                      <a:pt x="1597" y="906"/>
                      <a:pt x="1442" y="803"/>
                      <a:pt x="1164" y="844"/>
                    </a:cubicBezTo>
                    <a:cubicBezTo>
                      <a:pt x="783" y="906"/>
                      <a:pt x="670" y="1627"/>
                      <a:pt x="1453" y="1720"/>
                    </a:cubicBezTo>
                    <a:cubicBezTo>
                      <a:pt x="1504" y="1730"/>
                      <a:pt x="1597" y="1741"/>
                      <a:pt x="1648" y="1741"/>
                    </a:cubicBezTo>
                    <a:cubicBezTo>
                      <a:pt x="1731" y="1751"/>
                      <a:pt x="1762" y="1751"/>
                      <a:pt x="1813" y="1761"/>
                    </a:cubicBezTo>
                    <a:cubicBezTo>
                      <a:pt x="1844" y="1761"/>
                      <a:pt x="1937" y="1895"/>
                      <a:pt x="1813" y="1905"/>
                    </a:cubicBezTo>
                    <a:cubicBezTo>
                      <a:pt x="1813" y="1905"/>
                      <a:pt x="1793" y="2050"/>
                      <a:pt x="1824" y="2193"/>
                    </a:cubicBezTo>
                    <a:cubicBezTo>
                      <a:pt x="2194" y="2203"/>
                      <a:pt x="2349" y="1627"/>
                      <a:pt x="1854" y="1504"/>
                    </a:cubicBezTo>
                    <a:close/>
                    <a:moveTo>
                      <a:pt x="1494" y="917"/>
                    </a:moveTo>
                    <a:lnTo>
                      <a:pt x="1494" y="917"/>
                    </a:lnTo>
                    <a:cubicBezTo>
                      <a:pt x="1494" y="917"/>
                      <a:pt x="1483" y="947"/>
                      <a:pt x="1453" y="947"/>
                    </a:cubicBezTo>
                    <a:cubicBezTo>
                      <a:pt x="1432" y="958"/>
                      <a:pt x="1411" y="947"/>
                      <a:pt x="1401" y="937"/>
                    </a:cubicBezTo>
                    <a:cubicBezTo>
                      <a:pt x="1360" y="906"/>
                      <a:pt x="1329" y="896"/>
                      <a:pt x="1329" y="896"/>
                    </a:cubicBezTo>
                    <a:cubicBezTo>
                      <a:pt x="1329" y="896"/>
                      <a:pt x="1411" y="875"/>
                      <a:pt x="1494" y="917"/>
                    </a:cubicBezTo>
                    <a:close/>
                    <a:moveTo>
                      <a:pt x="1411" y="1926"/>
                    </a:moveTo>
                    <a:lnTo>
                      <a:pt x="1411" y="1926"/>
                    </a:lnTo>
                    <a:cubicBezTo>
                      <a:pt x="1504" y="1771"/>
                      <a:pt x="1504" y="1771"/>
                      <a:pt x="1504" y="1771"/>
                    </a:cubicBezTo>
                    <a:cubicBezTo>
                      <a:pt x="1762" y="1792"/>
                      <a:pt x="1762" y="1792"/>
                      <a:pt x="1762" y="1792"/>
                    </a:cubicBezTo>
                    <a:cubicBezTo>
                      <a:pt x="1762" y="2244"/>
                      <a:pt x="1762" y="2244"/>
                      <a:pt x="1762" y="2244"/>
                    </a:cubicBezTo>
                    <a:cubicBezTo>
                      <a:pt x="1535" y="2213"/>
                      <a:pt x="1535" y="2213"/>
                      <a:pt x="1535" y="2213"/>
                    </a:cubicBezTo>
                    <a:cubicBezTo>
                      <a:pt x="1473" y="2070"/>
                      <a:pt x="1473" y="2070"/>
                      <a:pt x="1473" y="2070"/>
                    </a:cubicBezTo>
                    <a:lnTo>
                      <a:pt x="1411" y="1926"/>
                    </a:lnTo>
                    <a:close/>
                    <a:moveTo>
                      <a:pt x="2184" y="1030"/>
                    </a:moveTo>
                    <a:lnTo>
                      <a:pt x="2184" y="1030"/>
                    </a:lnTo>
                    <a:cubicBezTo>
                      <a:pt x="1988" y="1225"/>
                      <a:pt x="1885" y="1329"/>
                      <a:pt x="1834" y="1380"/>
                    </a:cubicBezTo>
                    <a:cubicBezTo>
                      <a:pt x="1834" y="1390"/>
                      <a:pt x="1803" y="1432"/>
                      <a:pt x="1782" y="1452"/>
                    </a:cubicBezTo>
                    <a:cubicBezTo>
                      <a:pt x="1494" y="1401"/>
                      <a:pt x="1494" y="1401"/>
                      <a:pt x="1494" y="1401"/>
                    </a:cubicBezTo>
                    <a:cubicBezTo>
                      <a:pt x="1483" y="1339"/>
                      <a:pt x="1483" y="1267"/>
                      <a:pt x="1483" y="1205"/>
                    </a:cubicBezTo>
                    <a:cubicBezTo>
                      <a:pt x="1545" y="1195"/>
                      <a:pt x="1556" y="1195"/>
                      <a:pt x="1597" y="1164"/>
                    </a:cubicBezTo>
                    <a:cubicBezTo>
                      <a:pt x="1587" y="1123"/>
                      <a:pt x="1587" y="1123"/>
                      <a:pt x="1587" y="1123"/>
                    </a:cubicBezTo>
                    <a:cubicBezTo>
                      <a:pt x="1669" y="1153"/>
                      <a:pt x="1741" y="1164"/>
                      <a:pt x="1772" y="1164"/>
                    </a:cubicBezTo>
                    <a:cubicBezTo>
                      <a:pt x="1741" y="1123"/>
                      <a:pt x="1741" y="1123"/>
                      <a:pt x="1741" y="1123"/>
                    </a:cubicBezTo>
                    <a:cubicBezTo>
                      <a:pt x="1700" y="1112"/>
                      <a:pt x="1659" y="1092"/>
                      <a:pt x="1607" y="1081"/>
                    </a:cubicBezTo>
                    <a:cubicBezTo>
                      <a:pt x="1669" y="1071"/>
                      <a:pt x="1689" y="1050"/>
                      <a:pt x="1689" y="1050"/>
                    </a:cubicBezTo>
                    <a:cubicBezTo>
                      <a:pt x="1689" y="1050"/>
                      <a:pt x="1689" y="1019"/>
                      <a:pt x="1659" y="968"/>
                    </a:cubicBezTo>
                    <a:cubicBezTo>
                      <a:pt x="1617" y="886"/>
                      <a:pt x="1514" y="834"/>
                      <a:pt x="1514" y="834"/>
                    </a:cubicBezTo>
                    <a:cubicBezTo>
                      <a:pt x="1494" y="803"/>
                      <a:pt x="1504" y="782"/>
                      <a:pt x="1504" y="762"/>
                    </a:cubicBezTo>
                    <a:cubicBezTo>
                      <a:pt x="1504" y="669"/>
                      <a:pt x="1556" y="690"/>
                      <a:pt x="1659" y="721"/>
                    </a:cubicBezTo>
                    <a:cubicBezTo>
                      <a:pt x="1679" y="731"/>
                      <a:pt x="1689" y="741"/>
                      <a:pt x="1700" y="752"/>
                    </a:cubicBezTo>
                    <a:cubicBezTo>
                      <a:pt x="1772" y="772"/>
                      <a:pt x="1834" y="813"/>
                      <a:pt x="1834" y="834"/>
                    </a:cubicBezTo>
                    <a:cubicBezTo>
                      <a:pt x="1834" y="834"/>
                      <a:pt x="1824" y="1081"/>
                      <a:pt x="1854" y="1061"/>
                    </a:cubicBezTo>
                    <a:cubicBezTo>
                      <a:pt x="1895" y="1040"/>
                      <a:pt x="2019" y="927"/>
                      <a:pt x="2060" y="906"/>
                    </a:cubicBezTo>
                    <a:cubicBezTo>
                      <a:pt x="2143" y="844"/>
                      <a:pt x="2266" y="947"/>
                      <a:pt x="2184" y="1030"/>
                    </a:cubicBezTo>
                    <a:close/>
                  </a:path>
                </a:pathLst>
              </a:custGeom>
              <a:solidFill>
                <a:srgbClr val="FFFFFF"/>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 name="Freeform 3"/>
              <p:cNvSpPr>
                <a:spLocks noChangeArrowheads="1"/>
              </p:cNvSpPr>
              <p:nvPr/>
            </p:nvSpPr>
            <p:spPr bwMode="auto">
              <a:xfrm>
                <a:off x="8438507" y="2117005"/>
                <a:ext cx="296880" cy="296880"/>
              </a:xfrm>
              <a:custGeom>
                <a:avLst/>
                <a:gdLst>
                  <a:gd name="T0" fmla="*/ 3019 w 5306"/>
                  <a:gd name="T1" fmla="*/ 1453 h 5305"/>
                  <a:gd name="T2" fmla="*/ 2936 w 5306"/>
                  <a:gd name="T3" fmla="*/ 1844 h 5305"/>
                  <a:gd name="T4" fmla="*/ 3833 w 5306"/>
                  <a:gd name="T5" fmla="*/ 1473 h 5305"/>
                  <a:gd name="T6" fmla="*/ 5305 w 5306"/>
                  <a:gd name="T7" fmla="*/ 1473 h 5305"/>
                  <a:gd name="T8" fmla="*/ 3822 w 5306"/>
                  <a:gd name="T9" fmla="*/ 3821 h 5305"/>
                  <a:gd name="T10" fmla="*/ 1484 w 5306"/>
                  <a:gd name="T11" fmla="*/ 5304 h 5305"/>
                  <a:gd name="T12" fmla="*/ 0 w 5306"/>
                  <a:gd name="T13" fmla="*/ 3821 h 5305"/>
                  <a:gd name="T14" fmla="*/ 1484 w 5306"/>
                  <a:gd name="T15" fmla="*/ 1473 h 5305"/>
                  <a:gd name="T16" fmla="*/ 3833 w 5306"/>
                  <a:gd name="T17" fmla="*/ 0 h 5305"/>
                  <a:gd name="T18" fmla="*/ 1751 w 5306"/>
                  <a:gd name="T19" fmla="*/ 3769 h 5305"/>
                  <a:gd name="T20" fmla="*/ 2380 w 5306"/>
                  <a:gd name="T21" fmla="*/ 2606 h 5305"/>
                  <a:gd name="T22" fmla="*/ 1288 w 5306"/>
                  <a:gd name="T23" fmla="*/ 2143 h 5305"/>
                  <a:gd name="T24" fmla="*/ 1751 w 5306"/>
                  <a:gd name="T25" fmla="*/ 3769 h 5305"/>
                  <a:gd name="T26" fmla="*/ 3462 w 5306"/>
                  <a:gd name="T27" fmla="*/ 3852 h 5305"/>
                  <a:gd name="T28" fmla="*/ 2648 w 5306"/>
                  <a:gd name="T29" fmla="*/ 2739 h 5305"/>
                  <a:gd name="T30" fmla="*/ 1834 w 5306"/>
                  <a:gd name="T31" fmla="*/ 3841 h 5305"/>
                  <a:gd name="T32" fmla="*/ 3462 w 5306"/>
                  <a:gd name="T33" fmla="*/ 3852 h 5305"/>
                  <a:gd name="T34" fmla="*/ 4028 w 5306"/>
                  <a:gd name="T35" fmla="*/ 2143 h 5305"/>
                  <a:gd name="T36" fmla="*/ 2915 w 5306"/>
                  <a:gd name="T37" fmla="*/ 2606 h 5305"/>
                  <a:gd name="T38" fmla="*/ 4110 w 5306"/>
                  <a:gd name="T39" fmla="*/ 2637 h 5305"/>
                  <a:gd name="T40" fmla="*/ 3657 w 5306"/>
                  <a:gd name="T41" fmla="*/ 1586 h 5305"/>
                  <a:gd name="T42" fmla="*/ 2658 w 5306"/>
                  <a:gd name="T43" fmla="*/ 1185 h 5305"/>
                  <a:gd name="T44" fmla="*/ 1339 w 5306"/>
                  <a:gd name="T45" fmla="*/ 2029 h 5305"/>
                  <a:gd name="T46" fmla="*/ 2534 w 5306"/>
                  <a:gd name="T47" fmla="*/ 1957 h 5305"/>
                  <a:gd name="T48" fmla="*/ 2648 w 5306"/>
                  <a:gd name="T49" fmla="*/ 1380 h 5305"/>
                  <a:gd name="T50" fmla="*/ 2761 w 5306"/>
                  <a:gd name="T51" fmla="*/ 1957 h 5305"/>
                  <a:gd name="T52" fmla="*/ 3977 w 5306"/>
                  <a:gd name="T53" fmla="*/ 2029 h 5305"/>
                  <a:gd name="T54" fmla="*/ 2277 w 5306"/>
                  <a:gd name="T55" fmla="*/ 1453 h 5305"/>
                  <a:gd name="T56" fmla="*/ 1690 w 5306"/>
                  <a:gd name="T57" fmla="*/ 1844 h 5305"/>
                  <a:gd name="T58" fmla="*/ 2277 w 5306"/>
                  <a:gd name="T59" fmla="*/ 1453 h 5305"/>
                  <a:gd name="T60" fmla="*/ 3101 w 5306"/>
                  <a:gd name="T61" fmla="*/ 2513 h 5305"/>
                  <a:gd name="T62" fmla="*/ 3873 w 5306"/>
                  <a:gd name="T63" fmla="*/ 2359 h 5305"/>
                  <a:gd name="T64" fmla="*/ 3101 w 5306"/>
                  <a:gd name="T65" fmla="*/ 2513 h 5305"/>
                  <a:gd name="T66" fmla="*/ 2648 w 5306"/>
                  <a:gd name="T67" fmla="*/ 3017 h 5305"/>
                  <a:gd name="T68" fmla="*/ 2648 w 5306"/>
                  <a:gd name="T69" fmla="*/ 3893 h 5305"/>
                  <a:gd name="T70" fmla="*/ 2648 w 5306"/>
                  <a:gd name="T71" fmla="*/ 3017 h 5305"/>
                  <a:gd name="T72" fmla="*/ 2133 w 5306"/>
                  <a:gd name="T73" fmla="*/ 2411 h 5305"/>
                  <a:gd name="T74" fmla="*/ 1690 w 5306"/>
                  <a:gd name="T75" fmla="*/ 3460 h 5305"/>
                  <a:gd name="T76" fmla="*/ 2133 w 5306"/>
                  <a:gd name="T77" fmla="*/ 2411 h 5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06" h="5305">
                    <a:moveTo>
                      <a:pt x="3019" y="1453"/>
                    </a:moveTo>
                    <a:lnTo>
                      <a:pt x="3019" y="1453"/>
                    </a:lnTo>
                    <a:cubicBezTo>
                      <a:pt x="3245" y="1504"/>
                      <a:pt x="3441" y="1669"/>
                      <a:pt x="3606" y="1844"/>
                    </a:cubicBezTo>
                    <a:cubicBezTo>
                      <a:pt x="2936" y="1844"/>
                      <a:pt x="2936" y="1844"/>
                      <a:pt x="2936" y="1844"/>
                    </a:cubicBezTo>
                    <a:cubicBezTo>
                      <a:pt x="2936" y="1720"/>
                      <a:pt x="3090" y="1710"/>
                      <a:pt x="3019" y="1453"/>
                    </a:cubicBezTo>
                    <a:close/>
                    <a:moveTo>
                      <a:pt x="3833" y="1473"/>
                    </a:moveTo>
                    <a:lnTo>
                      <a:pt x="3833" y="1473"/>
                    </a:lnTo>
                    <a:cubicBezTo>
                      <a:pt x="5305" y="1473"/>
                      <a:pt x="5305" y="1473"/>
                      <a:pt x="5305" y="1473"/>
                    </a:cubicBezTo>
                    <a:cubicBezTo>
                      <a:pt x="5305" y="3821"/>
                      <a:pt x="5305" y="3821"/>
                      <a:pt x="5305" y="3821"/>
                    </a:cubicBezTo>
                    <a:cubicBezTo>
                      <a:pt x="3822" y="3821"/>
                      <a:pt x="3822" y="3821"/>
                      <a:pt x="3822" y="3821"/>
                    </a:cubicBezTo>
                    <a:cubicBezTo>
                      <a:pt x="3822" y="5304"/>
                      <a:pt x="3822" y="5304"/>
                      <a:pt x="3822" y="5304"/>
                    </a:cubicBezTo>
                    <a:cubicBezTo>
                      <a:pt x="1484" y="5304"/>
                      <a:pt x="1484" y="5304"/>
                      <a:pt x="1484" y="5304"/>
                    </a:cubicBezTo>
                    <a:cubicBezTo>
                      <a:pt x="1484" y="3821"/>
                      <a:pt x="1484" y="3821"/>
                      <a:pt x="1484" y="3821"/>
                    </a:cubicBezTo>
                    <a:cubicBezTo>
                      <a:pt x="0" y="3821"/>
                      <a:pt x="0" y="3821"/>
                      <a:pt x="0" y="3821"/>
                    </a:cubicBezTo>
                    <a:cubicBezTo>
                      <a:pt x="0" y="1473"/>
                      <a:pt x="0" y="1473"/>
                      <a:pt x="0" y="1473"/>
                    </a:cubicBezTo>
                    <a:cubicBezTo>
                      <a:pt x="1484" y="1473"/>
                      <a:pt x="1484" y="1473"/>
                      <a:pt x="1484" y="1473"/>
                    </a:cubicBezTo>
                    <a:cubicBezTo>
                      <a:pt x="1484" y="0"/>
                      <a:pt x="1484" y="0"/>
                      <a:pt x="1484" y="0"/>
                    </a:cubicBezTo>
                    <a:cubicBezTo>
                      <a:pt x="3833" y="0"/>
                      <a:pt x="3833" y="0"/>
                      <a:pt x="3833" y="0"/>
                    </a:cubicBezTo>
                    <a:lnTo>
                      <a:pt x="3833" y="1473"/>
                    </a:lnTo>
                    <a:close/>
                    <a:moveTo>
                      <a:pt x="1751" y="3769"/>
                    </a:moveTo>
                    <a:lnTo>
                      <a:pt x="1751" y="3769"/>
                    </a:lnTo>
                    <a:cubicBezTo>
                      <a:pt x="1844" y="3604"/>
                      <a:pt x="2246" y="2842"/>
                      <a:pt x="2380" y="2606"/>
                    </a:cubicBezTo>
                    <a:cubicBezTo>
                      <a:pt x="2514" y="2338"/>
                      <a:pt x="2359" y="2225"/>
                      <a:pt x="2153" y="2215"/>
                    </a:cubicBezTo>
                    <a:cubicBezTo>
                      <a:pt x="1957" y="2204"/>
                      <a:pt x="1649" y="2153"/>
                      <a:pt x="1288" y="2143"/>
                    </a:cubicBezTo>
                    <a:cubicBezTo>
                      <a:pt x="1237" y="2297"/>
                      <a:pt x="1206" y="2472"/>
                      <a:pt x="1206" y="2637"/>
                    </a:cubicBezTo>
                    <a:cubicBezTo>
                      <a:pt x="1206" y="3100"/>
                      <a:pt x="1412" y="3512"/>
                      <a:pt x="1751" y="3769"/>
                    </a:cubicBezTo>
                    <a:close/>
                    <a:moveTo>
                      <a:pt x="3462" y="3852"/>
                    </a:moveTo>
                    <a:lnTo>
                      <a:pt x="3462" y="3852"/>
                    </a:lnTo>
                    <a:cubicBezTo>
                      <a:pt x="3462" y="3852"/>
                      <a:pt x="2813" y="2904"/>
                      <a:pt x="2771" y="2842"/>
                    </a:cubicBezTo>
                    <a:cubicBezTo>
                      <a:pt x="2740" y="2780"/>
                      <a:pt x="2709" y="2739"/>
                      <a:pt x="2648" y="2739"/>
                    </a:cubicBezTo>
                    <a:cubicBezTo>
                      <a:pt x="2586" y="2739"/>
                      <a:pt x="2555" y="2780"/>
                      <a:pt x="2514" y="2842"/>
                    </a:cubicBezTo>
                    <a:cubicBezTo>
                      <a:pt x="2483" y="2894"/>
                      <a:pt x="1957" y="3666"/>
                      <a:pt x="1834" y="3841"/>
                    </a:cubicBezTo>
                    <a:cubicBezTo>
                      <a:pt x="2071" y="3996"/>
                      <a:pt x="2349" y="4099"/>
                      <a:pt x="2658" y="4099"/>
                    </a:cubicBezTo>
                    <a:cubicBezTo>
                      <a:pt x="2957" y="4099"/>
                      <a:pt x="3235" y="4006"/>
                      <a:pt x="3462" y="3852"/>
                    </a:cubicBezTo>
                    <a:close/>
                    <a:moveTo>
                      <a:pt x="4028" y="2143"/>
                    </a:moveTo>
                    <a:lnTo>
                      <a:pt x="4028" y="2143"/>
                    </a:lnTo>
                    <a:cubicBezTo>
                      <a:pt x="3668" y="2153"/>
                      <a:pt x="3338" y="2204"/>
                      <a:pt x="3142" y="2215"/>
                    </a:cubicBezTo>
                    <a:cubicBezTo>
                      <a:pt x="2926" y="2225"/>
                      <a:pt x="2771" y="2338"/>
                      <a:pt x="2915" y="2606"/>
                    </a:cubicBezTo>
                    <a:cubicBezTo>
                      <a:pt x="3060" y="2863"/>
                      <a:pt x="3534" y="3748"/>
                      <a:pt x="3554" y="3790"/>
                    </a:cubicBezTo>
                    <a:cubicBezTo>
                      <a:pt x="3894" y="3522"/>
                      <a:pt x="4110" y="3110"/>
                      <a:pt x="4110" y="2637"/>
                    </a:cubicBezTo>
                    <a:cubicBezTo>
                      <a:pt x="4110" y="2462"/>
                      <a:pt x="4080" y="2297"/>
                      <a:pt x="4028" y="2143"/>
                    </a:cubicBezTo>
                    <a:close/>
                    <a:moveTo>
                      <a:pt x="3657" y="1586"/>
                    </a:moveTo>
                    <a:lnTo>
                      <a:pt x="3657" y="1586"/>
                    </a:lnTo>
                    <a:cubicBezTo>
                      <a:pt x="3420" y="1380"/>
                      <a:pt x="2977" y="1185"/>
                      <a:pt x="2658" y="1185"/>
                    </a:cubicBezTo>
                    <a:cubicBezTo>
                      <a:pt x="2256" y="1185"/>
                      <a:pt x="1896" y="1349"/>
                      <a:pt x="1628" y="1617"/>
                    </a:cubicBezTo>
                    <a:cubicBezTo>
                      <a:pt x="1514" y="1731"/>
                      <a:pt x="1412" y="1875"/>
                      <a:pt x="1339" y="2029"/>
                    </a:cubicBezTo>
                    <a:cubicBezTo>
                      <a:pt x="2318" y="2029"/>
                      <a:pt x="2318" y="2029"/>
                      <a:pt x="2318" y="2029"/>
                    </a:cubicBezTo>
                    <a:cubicBezTo>
                      <a:pt x="2411" y="2029"/>
                      <a:pt x="2493" y="1998"/>
                      <a:pt x="2534" y="1957"/>
                    </a:cubicBezTo>
                    <a:cubicBezTo>
                      <a:pt x="2596" y="1895"/>
                      <a:pt x="2596" y="1813"/>
                      <a:pt x="2514" y="1710"/>
                    </a:cubicBezTo>
                    <a:cubicBezTo>
                      <a:pt x="2380" y="1535"/>
                      <a:pt x="2493" y="1370"/>
                      <a:pt x="2648" y="1380"/>
                    </a:cubicBezTo>
                    <a:cubicBezTo>
                      <a:pt x="2792" y="1380"/>
                      <a:pt x="2915" y="1535"/>
                      <a:pt x="2771" y="1710"/>
                    </a:cubicBezTo>
                    <a:cubicBezTo>
                      <a:pt x="2699" y="1813"/>
                      <a:pt x="2699" y="1895"/>
                      <a:pt x="2761" y="1957"/>
                    </a:cubicBezTo>
                    <a:cubicBezTo>
                      <a:pt x="2802" y="1998"/>
                      <a:pt x="2885" y="2029"/>
                      <a:pt x="2977" y="2029"/>
                    </a:cubicBezTo>
                    <a:cubicBezTo>
                      <a:pt x="3977" y="2029"/>
                      <a:pt x="3977" y="2029"/>
                      <a:pt x="3977" y="2029"/>
                    </a:cubicBezTo>
                    <a:cubicBezTo>
                      <a:pt x="3873" y="1803"/>
                      <a:pt x="3843" y="1741"/>
                      <a:pt x="3657" y="1586"/>
                    </a:cubicBezTo>
                    <a:close/>
                    <a:moveTo>
                      <a:pt x="2277" y="1453"/>
                    </a:moveTo>
                    <a:lnTo>
                      <a:pt x="2277" y="1453"/>
                    </a:lnTo>
                    <a:cubicBezTo>
                      <a:pt x="2050" y="1504"/>
                      <a:pt x="1834" y="1648"/>
                      <a:pt x="1690" y="1844"/>
                    </a:cubicBezTo>
                    <a:cubicBezTo>
                      <a:pt x="2359" y="1844"/>
                      <a:pt x="2359" y="1844"/>
                      <a:pt x="2359" y="1844"/>
                    </a:cubicBezTo>
                    <a:cubicBezTo>
                      <a:pt x="2359" y="1720"/>
                      <a:pt x="2205" y="1710"/>
                      <a:pt x="2277" y="1453"/>
                    </a:cubicBezTo>
                    <a:close/>
                    <a:moveTo>
                      <a:pt x="3101" y="2513"/>
                    </a:moveTo>
                    <a:lnTo>
                      <a:pt x="3101" y="2513"/>
                    </a:lnTo>
                    <a:cubicBezTo>
                      <a:pt x="3152" y="2606"/>
                      <a:pt x="3595" y="3460"/>
                      <a:pt x="3595" y="3460"/>
                    </a:cubicBezTo>
                    <a:cubicBezTo>
                      <a:pt x="3822" y="3182"/>
                      <a:pt x="3966" y="2832"/>
                      <a:pt x="3873" y="2359"/>
                    </a:cubicBezTo>
                    <a:cubicBezTo>
                      <a:pt x="3873" y="2359"/>
                      <a:pt x="3204" y="2411"/>
                      <a:pt x="3152" y="2411"/>
                    </a:cubicBezTo>
                    <a:cubicBezTo>
                      <a:pt x="3101" y="2421"/>
                      <a:pt x="3050" y="2421"/>
                      <a:pt x="3101" y="2513"/>
                    </a:cubicBezTo>
                    <a:close/>
                    <a:moveTo>
                      <a:pt x="2648" y="3017"/>
                    </a:moveTo>
                    <a:lnTo>
                      <a:pt x="2648" y="3017"/>
                    </a:lnTo>
                    <a:cubicBezTo>
                      <a:pt x="2607" y="3017"/>
                      <a:pt x="2122" y="3779"/>
                      <a:pt x="2122" y="3779"/>
                    </a:cubicBezTo>
                    <a:cubicBezTo>
                      <a:pt x="2267" y="3852"/>
                      <a:pt x="2442" y="3893"/>
                      <a:pt x="2648" y="3893"/>
                    </a:cubicBezTo>
                    <a:cubicBezTo>
                      <a:pt x="2854" y="3893"/>
                      <a:pt x="3029" y="3852"/>
                      <a:pt x="3173" y="3779"/>
                    </a:cubicBezTo>
                    <a:cubicBezTo>
                      <a:pt x="3173" y="3779"/>
                      <a:pt x="2689" y="3017"/>
                      <a:pt x="2648" y="3017"/>
                    </a:cubicBezTo>
                    <a:close/>
                    <a:moveTo>
                      <a:pt x="2133" y="2411"/>
                    </a:moveTo>
                    <a:lnTo>
                      <a:pt x="2133" y="2411"/>
                    </a:lnTo>
                    <a:cubicBezTo>
                      <a:pt x="2091" y="2411"/>
                      <a:pt x="1412" y="2359"/>
                      <a:pt x="1412" y="2359"/>
                    </a:cubicBezTo>
                    <a:cubicBezTo>
                      <a:pt x="1329" y="2832"/>
                      <a:pt x="1473" y="3182"/>
                      <a:pt x="1690" y="3460"/>
                    </a:cubicBezTo>
                    <a:cubicBezTo>
                      <a:pt x="1690" y="3460"/>
                      <a:pt x="2143" y="2606"/>
                      <a:pt x="2194" y="2513"/>
                    </a:cubicBezTo>
                    <a:cubicBezTo>
                      <a:pt x="2236" y="2421"/>
                      <a:pt x="2194" y="2421"/>
                      <a:pt x="2133" y="2411"/>
                    </a:cubicBezTo>
                    <a:close/>
                  </a:path>
                </a:pathLst>
              </a:custGeom>
              <a:solidFill>
                <a:srgbClr val="0079C2"/>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 name="Freeform 4"/>
              <p:cNvSpPr>
                <a:spLocks noChangeArrowheads="1"/>
              </p:cNvSpPr>
              <p:nvPr/>
            </p:nvSpPr>
            <p:spPr bwMode="auto">
              <a:xfrm>
                <a:off x="8506125" y="2183390"/>
                <a:ext cx="162630" cy="163124"/>
              </a:xfrm>
              <a:custGeom>
                <a:avLst/>
                <a:gdLst>
                  <a:gd name="T0" fmla="*/ 947 w 2905"/>
                  <a:gd name="T1" fmla="*/ 1030 h 2915"/>
                  <a:gd name="T2" fmla="*/ 0 w 2905"/>
                  <a:gd name="T3" fmla="*/ 1452 h 2915"/>
                  <a:gd name="T4" fmla="*/ 1174 w 2905"/>
                  <a:gd name="T5" fmla="*/ 1421 h 2915"/>
                  <a:gd name="T6" fmla="*/ 988 w 2905"/>
                  <a:gd name="T7" fmla="*/ 1328 h 2915"/>
                  <a:gd name="T8" fmla="*/ 484 w 2905"/>
                  <a:gd name="T9" fmla="*/ 2275 h 2915"/>
                  <a:gd name="T10" fmla="*/ 927 w 2905"/>
                  <a:gd name="T11" fmla="*/ 1226 h 2915"/>
                  <a:gd name="T12" fmla="*/ 2451 w 2905"/>
                  <a:gd name="T13" fmla="*/ 401 h 2915"/>
                  <a:gd name="T14" fmla="*/ 1452 w 2905"/>
                  <a:gd name="T15" fmla="*/ 0 h 2915"/>
                  <a:gd name="T16" fmla="*/ 133 w 2905"/>
                  <a:gd name="T17" fmla="*/ 844 h 2915"/>
                  <a:gd name="T18" fmla="*/ 1328 w 2905"/>
                  <a:gd name="T19" fmla="*/ 772 h 2915"/>
                  <a:gd name="T20" fmla="*/ 1442 w 2905"/>
                  <a:gd name="T21" fmla="*/ 195 h 2915"/>
                  <a:gd name="T22" fmla="*/ 1555 w 2905"/>
                  <a:gd name="T23" fmla="*/ 772 h 2915"/>
                  <a:gd name="T24" fmla="*/ 2771 w 2905"/>
                  <a:gd name="T25" fmla="*/ 844 h 2915"/>
                  <a:gd name="T26" fmla="*/ 484 w 2905"/>
                  <a:gd name="T27" fmla="*/ 659 h 2915"/>
                  <a:gd name="T28" fmla="*/ 1071 w 2905"/>
                  <a:gd name="T29" fmla="*/ 268 h 2915"/>
                  <a:gd name="T30" fmla="*/ 484 w 2905"/>
                  <a:gd name="T31" fmla="*/ 659 h 2915"/>
                  <a:gd name="T32" fmla="*/ 1730 w 2905"/>
                  <a:gd name="T33" fmla="*/ 659 h 2915"/>
                  <a:gd name="T34" fmla="*/ 2400 w 2905"/>
                  <a:gd name="T35" fmla="*/ 659 h 2915"/>
                  <a:gd name="T36" fmla="*/ 1709 w 2905"/>
                  <a:gd name="T37" fmla="*/ 1421 h 2915"/>
                  <a:gd name="T38" fmla="*/ 2348 w 2905"/>
                  <a:gd name="T39" fmla="*/ 2605 h 2915"/>
                  <a:gd name="T40" fmla="*/ 2822 w 2905"/>
                  <a:gd name="T41" fmla="*/ 958 h 2915"/>
                  <a:gd name="T42" fmla="*/ 1709 w 2905"/>
                  <a:gd name="T43" fmla="*/ 1421 h 2915"/>
                  <a:gd name="T44" fmla="*/ 2667 w 2905"/>
                  <a:gd name="T45" fmla="*/ 1174 h 2915"/>
                  <a:gd name="T46" fmla="*/ 1895 w 2905"/>
                  <a:gd name="T47" fmla="*/ 1328 h 2915"/>
                  <a:gd name="T48" fmla="*/ 2667 w 2905"/>
                  <a:gd name="T49" fmla="*/ 1174 h 2915"/>
                  <a:gd name="T50" fmla="*/ 1442 w 2905"/>
                  <a:gd name="T51" fmla="*/ 1554 h 2915"/>
                  <a:gd name="T52" fmla="*/ 628 w 2905"/>
                  <a:gd name="T53" fmla="*/ 2656 h 2915"/>
                  <a:gd name="T54" fmla="*/ 2256 w 2905"/>
                  <a:gd name="T55" fmla="*/ 2667 h 2915"/>
                  <a:gd name="T56" fmla="*/ 1442 w 2905"/>
                  <a:gd name="T57" fmla="*/ 1554 h 2915"/>
                  <a:gd name="T58" fmla="*/ 1442 w 2905"/>
                  <a:gd name="T59" fmla="*/ 2708 h 2915"/>
                  <a:gd name="T60" fmla="*/ 1442 w 2905"/>
                  <a:gd name="T61" fmla="*/ 1832 h 2915"/>
                  <a:gd name="T62" fmla="*/ 1442 w 2905"/>
                  <a:gd name="T63" fmla="*/ 2708 h 2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05" h="2915">
                    <a:moveTo>
                      <a:pt x="947" y="1030"/>
                    </a:moveTo>
                    <a:lnTo>
                      <a:pt x="947" y="1030"/>
                    </a:lnTo>
                    <a:cubicBezTo>
                      <a:pt x="751" y="1019"/>
                      <a:pt x="443" y="968"/>
                      <a:pt x="82" y="958"/>
                    </a:cubicBezTo>
                    <a:cubicBezTo>
                      <a:pt x="31" y="1112"/>
                      <a:pt x="0" y="1287"/>
                      <a:pt x="0" y="1452"/>
                    </a:cubicBezTo>
                    <a:cubicBezTo>
                      <a:pt x="0" y="1915"/>
                      <a:pt x="206" y="2327"/>
                      <a:pt x="545" y="2584"/>
                    </a:cubicBezTo>
                    <a:cubicBezTo>
                      <a:pt x="638" y="2419"/>
                      <a:pt x="1040" y="1657"/>
                      <a:pt x="1174" y="1421"/>
                    </a:cubicBezTo>
                    <a:cubicBezTo>
                      <a:pt x="1308" y="1153"/>
                      <a:pt x="1153" y="1040"/>
                      <a:pt x="947" y="1030"/>
                    </a:cubicBezTo>
                    <a:close/>
                    <a:moveTo>
                      <a:pt x="988" y="1328"/>
                    </a:moveTo>
                    <a:lnTo>
                      <a:pt x="988" y="1328"/>
                    </a:lnTo>
                    <a:cubicBezTo>
                      <a:pt x="937" y="1421"/>
                      <a:pt x="484" y="2275"/>
                      <a:pt x="484" y="2275"/>
                    </a:cubicBezTo>
                    <a:cubicBezTo>
                      <a:pt x="267" y="1997"/>
                      <a:pt x="123" y="1647"/>
                      <a:pt x="206" y="1174"/>
                    </a:cubicBezTo>
                    <a:cubicBezTo>
                      <a:pt x="206" y="1174"/>
                      <a:pt x="885" y="1226"/>
                      <a:pt x="927" y="1226"/>
                    </a:cubicBezTo>
                    <a:cubicBezTo>
                      <a:pt x="988" y="1236"/>
                      <a:pt x="1030" y="1236"/>
                      <a:pt x="988" y="1328"/>
                    </a:cubicBezTo>
                    <a:close/>
                    <a:moveTo>
                      <a:pt x="2451" y="401"/>
                    </a:moveTo>
                    <a:lnTo>
                      <a:pt x="2451" y="401"/>
                    </a:lnTo>
                    <a:cubicBezTo>
                      <a:pt x="2214" y="195"/>
                      <a:pt x="1771" y="0"/>
                      <a:pt x="1452" y="0"/>
                    </a:cubicBezTo>
                    <a:cubicBezTo>
                      <a:pt x="1050" y="0"/>
                      <a:pt x="690" y="164"/>
                      <a:pt x="422" y="432"/>
                    </a:cubicBezTo>
                    <a:cubicBezTo>
                      <a:pt x="308" y="546"/>
                      <a:pt x="206" y="690"/>
                      <a:pt x="133" y="844"/>
                    </a:cubicBezTo>
                    <a:cubicBezTo>
                      <a:pt x="1112" y="844"/>
                      <a:pt x="1112" y="844"/>
                      <a:pt x="1112" y="844"/>
                    </a:cubicBezTo>
                    <a:cubicBezTo>
                      <a:pt x="1205" y="844"/>
                      <a:pt x="1287" y="813"/>
                      <a:pt x="1328" y="772"/>
                    </a:cubicBezTo>
                    <a:cubicBezTo>
                      <a:pt x="1390" y="710"/>
                      <a:pt x="1390" y="628"/>
                      <a:pt x="1308" y="525"/>
                    </a:cubicBezTo>
                    <a:cubicBezTo>
                      <a:pt x="1174" y="350"/>
                      <a:pt x="1287" y="185"/>
                      <a:pt x="1442" y="195"/>
                    </a:cubicBezTo>
                    <a:cubicBezTo>
                      <a:pt x="1586" y="195"/>
                      <a:pt x="1709" y="350"/>
                      <a:pt x="1565" y="525"/>
                    </a:cubicBezTo>
                    <a:cubicBezTo>
                      <a:pt x="1493" y="628"/>
                      <a:pt x="1493" y="710"/>
                      <a:pt x="1555" y="772"/>
                    </a:cubicBezTo>
                    <a:cubicBezTo>
                      <a:pt x="1596" y="813"/>
                      <a:pt x="1679" y="844"/>
                      <a:pt x="1771" y="844"/>
                    </a:cubicBezTo>
                    <a:cubicBezTo>
                      <a:pt x="2771" y="844"/>
                      <a:pt x="2771" y="844"/>
                      <a:pt x="2771" y="844"/>
                    </a:cubicBezTo>
                    <a:cubicBezTo>
                      <a:pt x="2667" y="618"/>
                      <a:pt x="2637" y="556"/>
                      <a:pt x="2451" y="401"/>
                    </a:cubicBezTo>
                    <a:close/>
                    <a:moveTo>
                      <a:pt x="484" y="659"/>
                    </a:moveTo>
                    <a:lnTo>
                      <a:pt x="484" y="659"/>
                    </a:lnTo>
                    <a:cubicBezTo>
                      <a:pt x="628" y="463"/>
                      <a:pt x="844" y="319"/>
                      <a:pt x="1071" y="268"/>
                    </a:cubicBezTo>
                    <a:cubicBezTo>
                      <a:pt x="999" y="525"/>
                      <a:pt x="1153" y="535"/>
                      <a:pt x="1153" y="659"/>
                    </a:cubicBezTo>
                    <a:lnTo>
                      <a:pt x="484" y="659"/>
                    </a:lnTo>
                    <a:close/>
                    <a:moveTo>
                      <a:pt x="1730" y="659"/>
                    </a:moveTo>
                    <a:lnTo>
                      <a:pt x="1730" y="659"/>
                    </a:lnTo>
                    <a:cubicBezTo>
                      <a:pt x="1730" y="535"/>
                      <a:pt x="1884" y="525"/>
                      <a:pt x="1813" y="268"/>
                    </a:cubicBezTo>
                    <a:cubicBezTo>
                      <a:pt x="2039" y="319"/>
                      <a:pt x="2235" y="484"/>
                      <a:pt x="2400" y="659"/>
                    </a:cubicBezTo>
                    <a:lnTo>
                      <a:pt x="1730" y="659"/>
                    </a:lnTo>
                    <a:close/>
                    <a:moveTo>
                      <a:pt x="1709" y="1421"/>
                    </a:moveTo>
                    <a:lnTo>
                      <a:pt x="1709" y="1421"/>
                    </a:lnTo>
                    <a:cubicBezTo>
                      <a:pt x="1854" y="1678"/>
                      <a:pt x="2328" y="2563"/>
                      <a:pt x="2348" y="2605"/>
                    </a:cubicBezTo>
                    <a:cubicBezTo>
                      <a:pt x="2688" y="2337"/>
                      <a:pt x="2904" y="1925"/>
                      <a:pt x="2904" y="1452"/>
                    </a:cubicBezTo>
                    <a:cubicBezTo>
                      <a:pt x="2904" y="1277"/>
                      <a:pt x="2874" y="1112"/>
                      <a:pt x="2822" y="958"/>
                    </a:cubicBezTo>
                    <a:cubicBezTo>
                      <a:pt x="2462" y="968"/>
                      <a:pt x="2132" y="1019"/>
                      <a:pt x="1936" y="1030"/>
                    </a:cubicBezTo>
                    <a:cubicBezTo>
                      <a:pt x="1720" y="1040"/>
                      <a:pt x="1565" y="1153"/>
                      <a:pt x="1709" y="1421"/>
                    </a:cubicBezTo>
                    <a:close/>
                    <a:moveTo>
                      <a:pt x="2667" y="1174"/>
                    </a:moveTo>
                    <a:lnTo>
                      <a:pt x="2667" y="1174"/>
                    </a:lnTo>
                    <a:cubicBezTo>
                      <a:pt x="2760" y="1647"/>
                      <a:pt x="2616" y="1997"/>
                      <a:pt x="2389" y="2275"/>
                    </a:cubicBezTo>
                    <a:cubicBezTo>
                      <a:pt x="2389" y="2275"/>
                      <a:pt x="1946" y="1421"/>
                      <a:pt x="1895" y="1328"/>
                    </a:cubicBezTo>
                    <a:cubicBezTo>
                      <a:pt x="1844" y="1236"/>
                      <a:pt x="1895" y="1236"/>
                      <a:pt x="1946" y="1226"/>
                    </a:cubicBezTo>
                    <a:cubicBezTo>
                      <a:pt x="1998" y="1226"/>
                      <a:pt x="2667" y="1174"/>
                      <a:pt x="2667" y="1174"/>
                    </a:cubicBezTo>
                    <a:close/>
                    <a:moveTo>
                      <a:pt x="1442" y="1554"/>
                    </a:moveTo>
                    <a:lnTo>
                      <a:pt x="1442" y="1554"/>
                    </a:lnTo>
                    <a:cubicBezTo>
                      <a:pt x="1380" y="1554"/>
                      <a:pt x="1349" y="1595"/>
                      <a:pt x="1308" y="1657"/>
                    </a:cubicBezTo>
                    <a:cubicBezTo>
                      <a:pt x="1277" y="1709"/>
                      <a:pt x="751" y="2481"/>
                      <a:pt x="628" y="2656"/>
                    </a:cubicBezTo>
                    <a:cubicBezTo>
                      <a:pt x="865" y="2811"/>
                      <a:pt x="1143" y="2914"/>
                      <a:pt x="1452" y="2914"/>
                    </a:cubicBezTo>
                    <a:cubicBezTo>
                      <a:pt x="1751" y="2914"/>
                      <a:pt x="2029" y="2821"/>
                      <a:pt x="2256" y="2667"/>
                    </a:cubicBezTo>
                    <a:cubicBezTo>
                      <a:pt x="2256" y="2667"/>
                      <a:pt x="1607" y="1719"/>
                      <a:pt x="1565" y="1657"/>
                    </a:cubicBezTo>
                    <a:cubicBezTo>
                      <a:pt x="1534" y="1595"/>
                      <a:pt x="1503" y="1554"/>
                      <a:pt x="1442" y="1554"/>
                    </a:cubicBezTo>
                    <a:close/>
                    <a:moveTo>
                      <a:pt x="1442" y="2708"/>
                    </a:moveTo>
                    <a:lnTo>
                      <a:pt x="1442" y="2708"/>
                    </a:lnTo>
                    <a:cubicBezTo>
                      <a:pt x="1236" y="2708"/>
                      <a:pt x="1061" y="2667"/>
                      <a:pt x="916" y="2594"/>
                    </a:cubicBezTo>
                    <a:cubicBezTo>
                      <a:pt x="916" y="2594"/>
                      <a:pt x="1401" y="1832"/>
                      <a:pt x="1442" y="1832"/>
                    </a:cubicBezTo>
                    <a:cubicBezTo>
                      <a:pt x="1483" y="1832"/>
                      <a:pt x="1967" y="2594"/>
                      <a:pt x="1967" y="2594"/>
                    </a:cubicBezTo>
                    <a:cubicBezTo>
                      <a:pt x="1823" y="2667"/>
                      <a:pt x="1648" y="2708"/>
                      <a:pt x="1442" y="2708"/>
                    </a:cubicBezTo>
                    <a:close/>
                  </a:path>
                </a:pathLst>
              </a:custGeom>
              <a:solidFill>
                <a:srgbClr val="FFFFFF"/>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 name="Freeform 5"/>
              <p:cNvSpPr>
                <a:spLocks noChangeArrowheads="1"/>
              </p:cNvSpPr>
              <p:nvPr/>
            </p:nvSpPr>
            <p:spPr bwMode="auto">
              <a:xfrm>
                <a:off x="7442490" y="2344292"/>
                <a:ext cx="778354" cy="71074"/>
              </a:xfrm>
              <a:custGeom>
                <a:avLst/>
                <a:gdLst>
                  <a:gd name="T0" fmla="*/ 1061 w 13908"/>
                  <a:gd name="T1" fmla="*/ 195 h 1268"/>
                  <a:gd name="T2" fmla="*/ 381 w 13908"/>
                  <a:gd name="T3" fmla="*/ 1205 h 1268"/>
                  <a:gd name="T4" fmla="*/ 155 w 13908"/>
                  <a:gd name="T5" fmla="*/ 164 h 1268"/>
                  <a:gd name="T6" fmla="*/ 1020 w 13908"/>
                  <a:gd name="T7" fmla="*/ 154 h 1268"/>
                  <a:gd name="T8" fmla="*/ 2071 w 13908"/>
                  <a:gd name="T9" fmla="*/ 1174 h 1268"/>
                  <a:gd name="T10" fmla="*/ 1751 w 13908"/>
                  <a:gd name="T11" fmla="*/ 803 h 1268"/>
                  <a:gd name="T12" fmla="*/ 1545 w 13908"/>
                  <a:gd name="T13" fmla="*/ 679 h 1268"/>
                  <a:gd name="T14" fmla="*/ 1947 w 13908"/>
                  <a:gd name="T15" fmla="*/ 1071 h 1268"/>
                  <a:gd name="T16" fmla="*/ 1618 w 13908"/>
                  <a:gd name="T17" fmla="*/ 1163 h 1268"/>
                  <a:gd name="T18" fmla="*/ 2431 w 13908"/>
                  <a:gd name="T19" fmla="*/ 1061 h 1268"/>
                  <a:gd name="T20" fmla="*/ 2380 w 13908"/>
                  <a:gd name="T21" fmla="*/ 216 h 1268"/>
                  <a:gd name="T22" fmla="*/ 2638 w 13908"/>
                  <a:gd name="T23" fmla="*/ 1050 h 1268"/>
                  <a:gd name="T24" fmla="*/ 2679 w 13908"/>
                  <a:gd name="T25" fmla="*/ 514 h 1268"/>
                  <a:gd name="T26" fmla="*/ 3142 w 13908"/>
                  <a:gd name="T27" fmla="*/ 1246 h 1268"/>
                  <a:gd name="T28" fmla="*/ 3008 w 13908"/>
                  <a:gd name="T29" fmla="*/ 195 h 1268"/>
                  <a:gd name="T30" fmla="*/ 4028 w 13908"/>
                  <a:gd name="T31" fmla="*/ 1019 h 1268"/>
                  <a:gd name="T32" fmla="*/ 3812 w 13908"/>
                  <a:gd name="T33" fmla="*/ 865 h 1268"/>
                  <a:gd name="T34" fmla="*/ 3812 w 13908"/>
                  <a:gd name="T35" fmla="*/ 865 h 1268"/>
                  <a:gd name="T36" fmla="*/ 4481 w 13908"/>
                  <a:gd name="T37" fmla="*/ 628 h 1268"/>
                  <a:gd name="T38" fmla="*/ 4121 w 13908"/>
                  <a:gd name="T39" fmla="*/ 1205 h 1268"/>
                  <a:gd name="T40" fmla="*/ 4481 w 13908"/>
                  <a:gd name="T41" fmla="*/ 731 h 1268"/>
                  <a:gd name="T42" fmla="*/ 5110 w 13908"/>
                  <a:gd name="T43" fmla="*/ 1246 h 1268"/>
                  <a:gd name="T44" fmla="*/ 5965 w 13908"/>
                  <a:gd name="T45" fmla="*/ 1174 h 1268"/>
                  <a:gd name="T46" fmla="*/ 5615 w 13908"/>
                  <a:gd name="T47" fmla="*/ 803 h 1268"/>
                  <a:gd name="T48" fmla="*/ 5440 w 13908"/>
                  <a:gd name="T49" fmla="*/ 679 h 1268"/>
                  <a:gd name="T50" fmla="*/ 5841 w 13908"/>
                  <a:gd name="T51" fmla="*/ 1071 h 1268"/>
                  <a:gd name="T52" fmla="*/ 5378 w 13908"/>
                  <a:gd name="T53" fmla="*/ 1030 h 1268"/>
                  <a:gd name="T54" fmla="*/ 6140 w 13908"/>
                  <a:gd name="T55" fmla="*/ 20 h 1268"/>
                  <a:gd name="T56" fmla="*/ 5996 w 13908"/>
                  <a:gd name="T57" fmla="*/ 1246 h 1268"/>
                  <a:gd name="T58" fmla="*/ 8046 w 13908"/>
                  <a:gd name="T59" fmla="*/ 1205 h 1268"/>
                  <a:gd name="T60" fmla="*/ 7685 w 13908"/>
                  <a:gd name="T61" fmla="*/ 896 h 1268"/>
                  <a:gd name="T62" fmla="*/ 7386 w 13908"/>
                  <a:gd name="T63" fmla="*/ 1246 h 1268"/>
                  <a:gd name="T64" fmla="*/ 7623 w 13908"/>
                  <a:gd name="T65" fmla="*/ 10 h 1268"/>
                  <a:gd name="T66" fmla="*/ 7665 w 13908"/>
                  <a:gd name="T67" fmla="*/ 875 h 1268"/>
                  <a:gd name="T68" fmla="*/ 8478 w 13908"/>
                  <a:gd name="T69" fmla="*/ 628 h 1268"/>
                  <a:gd name="T70" fmla="*/ 8612 w 13908"/>
                  <a:gd name="T71" fmla="*/ 494 h 1268"/>
                  <a:gd name="T72" fmla="*/ 9436 w 13908"/>
                  <a:gd name="T73" fmla="*/ 1205 h 1268"/>
                  <a:gd name="T74" fmla="*/ 9426 w 13908"/>
                  <a:gd name="T75" fmla="*/ 535 h 1268"/>
                  <a:gd name="T76" fmla="*/ 9004 w 13908"/>
                  <a:gd name="T77" fmla="*/ 896 h 1268"/>
                  <a:gd name="T78" fmla="*/ 10631 w 13908"/>
                  <a:gd name="T79" fmla="*/ 865 h 1268"/>
                  <a:gd name="T80" fmla="*/ 10394 w 13908"/>
                  <a:gd name="T81" fmla="*/ 865 h 1268"/>
                  <a:gd name="T82" fmla="*/ 10230 w 13908"/>
                  <a:gd name="T83" fmla="*/ 1225 h 1268"/>
                  <a:gd name="T84" fmla="*/ 11332 w 13908"/>
                  <a:gd name="T85" fmla="*/ 545 h 1268"/>
                  <a:gd name="T86" fmla="*/ 10724 w 13908"/>
                  <a:gd name="T87" fmla="*/ 514 h 1268"/>
                  <a:gd name="T88" fmla="*/ 11332 w 13908"/>
                  <a:gd name="T89" fmla="*/ 1246 h 1268"/>
                  <a:gd name="T90" fmla="*/ 12568 w 13908"/>
                  <a:gd name="T91" fmla="*/ 731 h 1268"/>
                  <a:gd name="T92" fmla="*/ 11703 w 13908"/>
                  <a:gd name="T93" fmla="*/ 514 h 1268"/>
                  <a:gd name="T94" fmla="*/ 12156 w 13908"/>
                  <a:gd name="T95" fmla="*/ 1246 h 1268"/>
                  <a:gd name="T96" fmla="*/ 12341 w 13908"/>
                  <a:gd name="T97" fmla="*/ 762 h 1268"/>
                  <a:gd name="T98" fmla="*/ 12568 w 13908"/>
                  <a:gd name="T99" fmla="*/ 1205 h 1268"/>
                  <a:gd name="T100" fmla="*/ 13196 w 13908"/>
                  <a:gd name="T101" fmla="*/ 545 h 1268"/>
                  <a:gd name="T102" fmla="*/ 12712 w 13908"/>
                  <a:gd name="T103" fmla="*/ 545 h 1268"/>
                  <a:gd name="T104" fmla="*/ 13114 w 13908"/>
                  <a:gd name="T105" fmla="*/ 1174 h 1268"/>
                  <a:gd name="T106" fmla="*/ 13598 w 13908"/>
                  <a:gd name="T107" fmla="*/ 535 h 1268"/>
                  <a:gd name="T108" fmla="*/ 13763 w 13908"/>
                  <a:gd name="T109" fmla="*/ 545 h 1268"/>
                  <a:gd name="T110" fmla="*/ 13640 w 13908"/>
                  <a:gd name="T111" fmla="*/ 1215 h 1268"/>
                  <a:gd name="T112" fmla="*/ 13423 w 13908"/>
                  <a:gd name="T113" fmla="*/ 1194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908" h="1268">
                    <a:moveTo>
                      <a:pt x="866" y="10"/>
                    </a:moveTo>
                    <a:lnTo>
                      <a:pt x="866" y="10"/>
                    </a:lnTo>
                    <a:cubicBezTo>
                      <a:pt x="1195" y="10"/>
                      <a:pt x="1195" y="10"/>
                      <a:pt x="1195" y="10"/>
                    </a:cubicBezTo>
                    <a:cubicBezTo>
                      <a:pt x="1195" y="61"/>
                      <a:pt x="1195" y="61"/>
                      <a:pt x="1195" y="61"/>
                    </a:cubicBezTo>
                    <a:cubicBezTo>
                      <a:pt x="1144" y="61"/>
                      <a:pt x="1144" y="61"/>
                      <a:pt x="1144" y="61"/>
                    </a:cubicBezTo>
                    <a:cubicBezTo>
                      <a:pt x="1061" y="41"/>
                      <a:pt x="1061" y="82"/>
                      <a:pt x="1061" y="195"/>
                    </a:cubicBezTo>
                    <a:cubicBezTo>
                      <a:pt x="1061" y="1246"/>
                      <a:pt x="1061" y="1246"/>
                      <a:pt x="1061" y="1246"/>
                    </a:cubicBezTo>
                    <a:cubicBezTo>
                      <a:pt x="1020" y="1246"/>
                      <a:pt x="1020" y="1246"/>
                      <a:pt x="1020" y="1246"/>
                    </a:cubicBezTo>
                    <a:cubicBezTo>
                      <a:pt x="206" y="164"/>
                      <a:pt x="206" y="164"/>
                      <a:pt x="206" y="164"/>
                    </a:cubicBezTo>
                    <a:cubicBezTo>
                      <a:pt x="206" y="1081"/>
                      <a:pt x="206" y="1081"/>
                      <a:pt x="206" y="1081"/>
                    </a:cubicBezTo>
                    <a:cubicBezTo>
                      <a:pt x="206" y="1163"/>
                      <a:pt x="227" y="1205"/>
                      <a:pt x="299" y="1205"/>
                    </a:cubicBezTo>
                    <a:cubicBezTo>
                      <a:pt x="381" y="1205"/>
                      <a:pt x="381" y="1205"/>
                      <a:pt x="381" y="1205"/>
                    </a:cubicBezTo>
                    <a:cubicBezTo>
                      <a:pt x="381" y="1246"/>
                      <a:pt x="381" y="1246"/>
                      <a:pt x="381" y="1246"/>
                    </a:cubicBezTo>
                    <a:cubicBezTo>
                      <a:pt x="0" y="1246"/>
                      <a:pt x="0" y="1246"/>
                      <a:pt x="0" y="1246"/>
                    </a:cubicBezTo>
                    <a:cubicBezTo>
                      <a:pt x="0" y="1205"/>
                      <a:pt x="0" y="1205"/>
                      <a:pt x="0" y="1205"/>
                    </a:cubicBezTo>
                    <a:cubicBezTo>
                      <a:pt x="72" y="1205"/>
                      <a:pt x="72" y="1205"/>
                      <a:pt x="72" y="1205"/>
                    </a:cubicBezTo>
                    <a:cubicBezTo>
                      <a:pt x="144" y="1205"/>
                      <a:pt x="155" y="1163"/>
                      <a:pt x="155" y="1091"/>
                    </a:cubicBezTo>
                    <a:cubicBezTo>
                      <a:pt x="155" y="164"/>
                      <a:pt x="155" y="164"/>
                      <a:pt x="155" y="164"/>
                    </a:cubicBezTo>
                    <a:cubicBezTo>
                      <a:pt x="155" y="92"/>
                      <a:pt x="155" y="61"/>
                      <a:pt x="62" y="61"/>
                    </a:cubicBezTo>
                    <a:cubicBezTo>
                      <a:pt x="0" y="51"/>
                      <a:pt x="0" y="51"/>
                      <a:pt x="0" y="51"/>
                    </a:cubicBezTo>
                    <a:cubicBezTo>
                      <a:pt x="0" y="10"/>
                      <a:pt x="0" y="10"/>
                      <a:pt x="0" y="10"/>
                    </a:cubicBezTo>
                    <a:cubicBezTo>
                      <a:pt x="402" y="10"/>
                      <a:pt x="402" y="10"/>
                      <a:pt x="402" y="10"/>
                    </a:cubicBezTo>
                    <a:cubicBezTo>
                      <a:pt x="1020" y="803"/>
                      <a:pt x="1020" y="803"/>
                      <a:pt x="1020" y="803"/>
                    </a:cubicBezTo>
                    <a:cubicBezTo>
                      <a:pt x="1020" y="154"/>
                      <a:pt x="1020" y="154"/>
                      <a:pt x="1020" y="154"/>
                    </a:cubicBezTo>
                    <a:cubicBezTo>
                      <a:pt x="1020" y="72"/>
                      <a:pt x="999" y="61"/>
                      <a:pt x="907" y="61"/>
                    </a:cubicBezTo>
                    <a:cubicBezTo>
                      <a:pt x="866" y="61"/>
                      <a:pt x="866" y="61"/>
                      <a:pt x="866" y="61"/>
                    </a:cubicBezTo>
                    <a:lnTo>
                      <a:pt x="866" y="10"/>
                    </a:lnTo>
                    <a:close/>
                    <a:moveTo>
                      <a:pt x="2040" y="1133"/>
                    </a:moveTo>
                    <a:lnTo>
                      <a:pt x="2040" y="1133"/>
                    </a:lnTo>
                    <a:cubicBezTo>
                      <a:pt x="2071" y="1174"/>
                      <a:pt x="2071" y="1174"/>
                      <a:pt x="2071" y="1174"/>
                    </a:cubicBezTo>
                    <a:cubicBezTo>
                      <a:pt x="2040" y="1205"/>
                      <a:pt x="1978" y="1256"/>
                      <a:pt x="1896" y="1256"/>
                    </a:cubicBezTo>
                    <a:cubicBezTo>
                      <a:pt x="1793" y="1256"/>
                      <a:pt x="1762" y="1184"/>
                      <a:pt x="1731" y="1143"/>
                    </a:cubicBezTo>
                    <a:cubicBezTo>
                      <a:pt x="1700" y="1184"/>
                      <a:pt x="1628" y="1256"/>
                      <a:pt x="1494" y="1256"/>
                    </a:cubicBezTo>
                    <a:cubicBezTo>
                      <a:pt x="1308" y="1256"/>
                      <a:pt x="1288" y="1143"/>
                      <a:pt x="1288" y="1081"/>
                    </a:cubicBezTo>
                    <a:cubicBezTo>
                      <a:pt x="1288" y="1030"/>
                      <a:pt x="1319" y="957"/>
                      <a:pt x="1391" y="906"/>
                    </a:cubicBezTo>
                    <a:cubicBezTo>
                      <a:pt x="1494" y="834"/>
                      <a:pt x="1618" y="813"/>
                      <a:pt x="1751" y="803"/>
                    </a:cubicBezTo>
                    <a:cubicBezTo>
                      <a:pt x="1751" y="669"/>
                      <a:pt x="1751" y="669"/>
                      <a:pt x="1751" y="669"/>
                    </a:cubicBezTo>
                    <a:cubicBezTo>
                      <a:pt x="1751" y="597"/>
                      <a:pt x="1741" y="535"/>
                      <a:pt x="1618" y="535"/>
                    </a:cubicBezTo>
                    <a:cubicBezTo>
                      <a:pt x="1545" y="535"/>
                      <a:pt x="1514" y="576"/>
                      <a:pt x="1514" y="587"/>
                    </a:cubicBezTo>
                    <a:cubicBezTo>
                      <a:pt x="1514" y="597"/>
                      <a:pt x="1514" y="597"/>
                      <a:pt x="1514" y="607"/>
                    </a:cubicBezTo>
                    <a:cubicBezTo>
                      <a:pt x="1525" y="618"/>
                      <a:pt x="1525" y="628"/>
                      <a:pt x="1535" y="649"/>
                    </a:cubicBezTo>
                    <a:cubicBezTo>
                      <a:pt x="1545" y="659"/>
                      <a:pt x="1545" y="669"/>
                      <a:pt x="1545" y="679"/>
                    </a:cubicBezTo>
                    <a:cubicBezTo>
                      <a:pt x="1545" y="731"/>
                      <a:pt x="1504" y="782"/>
                      <a:pt x="1443" y="782"/>
                    </a:cubicBezTo>
                    <a:cubicBezTo>
                      <a:pt x="1391" y="782"/>
                      <a:pt x="1350" y="741"/>
                      <a:pt x="1350" y="679"/>
                    </a:cubicBezTo>
                    <a:cubicBezTo>
                      <a:pt x="1350" y="566"/>
                      <a:pt x="1484" y="494"/>
                      <a:pt x="1649" y="494"/>
                    </a:cubicBezTo>
                    <a:cubicBezTo>
                      <a:pt x="1710" y="494"/>
                      <a:pt x="1782" y="504"/>
                      <a:pt x="1834" y="525"/>
                    </a:cubicBezTo>
                    <a:cubicBezTo>
                      <a:pt x="1947" y="576"/>
                      <a:pt x="1947" y="659"/>
                      <a:pt x="1947" y="720"/>
                    </a:cubicBezTo>
                    <a:cubicBezTo>
                      <a:pt x="1947" y="1071"/>
                      <a:pt x="1947" y="1071"/>
                      <a:pt x="1947" y="1071"/>
                    </a:cubicBezTo>
                    <a:cubicBezTo>
                      <a:pt x="1947" y="1112"/>
                      <a:pt x="1947" y="1163"/>
                      <a:pt x="1988" y="1163"/>
                    </a:cubicBezTo>
                    <a:cubicBezTo>
                      <a:pt x="2009" y="1163"/>
                      <a:pt x="2030" y="1143"/>
                      <a:pt x="2040" y="1133"/>
                    </a:cubicBezTo>
                    <a:close/>
                    <a:moveTo>
                      <a:pt x="1751" y="855"/>
                    </a:moveTo>
                    <a:lnTo>
                      <a:pt x="1751" y="855"/>
                    </a:lnTo>
                    <a:cubicBezTo>
                      <a:pt x="1649" y="865"/>
                      <a:pt x="1494" y="875"/>
                      <a:pt x="1494" y="1030"/>
                    </a:cubicBezTo>
                    <a:cubicBezTo>
                      <a:pt x="1494" y="1112"/>
                      <a:pt x="1556" y="1163"/>
                      <a:pt x="1618" y="1163"/>
                    </a:cubicBezTo>
                    <a:cubicBezTo>
                      <a:pt x="1638" y="1163"/>
                      <a:pt x="1669" y="1143"/>
                      <a:pt x="1690" y="1133"/>
                    </a:cubicBezTo>
                    <a:cubicBezTo>
                      <a:pt x="1741" y="1091"/>
                      <a:pt x="1751" y="1040"/>
                      <a:pt x="1751" y="988"/>
                    </a:cubicBezTo>
                    <a:lnTo>
                      <a:pt x="1751" y="855"/>
                    </a:lnTo>
                    <a:close/>
                    <a:moveTo>
                      <a:pt x="2493" y="1174"/>
                    </a:moveTo>
                    <a:lnTo>
                      <a:pt x="2493" y="1174"/>
                    </a:lnTo>
                    <a:cubicBezTo>
                      <a:pt x="2431" y="1174"/>
                      <a:pt x="2431" y="1102"/>
                      <a:pt x="2431" y="1061"/>
                    </a:cubicBezTo>
                    <a:cubicBezTo>
                      <a:pt x="2431" y="545"/>
                      <a:pt x="2431" y="545"/>
                      <a:pt x="2431" y="545"/>
                    </a:cubicBezTo>
                    <a:cubicBezTo>
                      <a:pt x="2586" y="545"/>
                      <a:pt x="2586" y="545"/>
                      <a:pt x="2586" y="545"/>
                    </a:cubicBezTo>
                    <a:cubicBezTo>
                      <a:pt x="2586" y="514"/>
                      <a:pt x="2586" y="514"/>
                      <a:pt x="2586" y="514"/>
                    </a:cubicBezTo>
                    <a:cubicBezTo>
                      <a:pt x="2431" y="514"/>
                      <a:pt x="2431" y="514"/>
                      <a:pt x="2431" y="514"/>
                    </a:cubicBezTo>
                    <a:cubicBezTo>
                      <a:pt x="2431" y="216"/>
                      <a:pt x="2431" y="216"/>
                      <a:pt x="2431" y="216"/>
                    </a:cubicBezTo>
                    <a:cubicBezTo>
                      <a:pt x="2380" y="216"/>
                      <a:pt x="2380" y="216"/>
                      <a:pt x="2380" y="216"/>
                    </a:cubicBezTo>
                    <a:cubicBezTo>
                      <a:pt x="2277" y="443"/>
                      <a:pt x="2174" y="494"/>
                      <a:pt x="2102" y="525"/>
                    </a:cubicBezTo>
                    <a:cubicBezTo>
                      <a:pt x="2102" y="545"/>
                      <a:pt x="2102" y="545"/>
                      <a:pt x="2102" y="545"/>
                    </a:cubicBezTo>
                    <a:cubicBezTo>
                      <a:pt x="2215" y="545"/>
                      <a:pt x="2215" y="545"/>
                      <a:pt x="2215" y="545"/>
                    </a:cubicBezTo>
                    <a:cubicBezTo>
                      <a:pt x="2215" y="1050"/>
                      <a:pt x="2215" y="1050"/>
                      <a:pt x="2215" y="1050"/>
                    </a:cubicBezTo>
                    <a:cubicBezTo>
                      <a:pt x="2215" y="1122"/>
                      <a:pt x="2215" y="1256"/>
                      <a:pt x="2390" y="1256"/>
                    </a:cubicBezTo>
                    <a:cubicBezTo>
                      <a:pt x="2565" y="1256"/>
                      <a:pt x="2617" y="1133"/>
                      <a:pt x="2638" y="1050"/>
                    </a:cubicBezTo>
                    <a:cubicBezTo>
                      <a:pt x="2586" y="1040"/>
                      <a:pt x="2586" y="1040"/>
                      <a:pt x="2586" y="1040"/>
                    </a:cubicBezTo>
                    <a:cubicBezTo>
                      <a:pt x="2565" y="1112"/>
                      <a:pt x="2545" y="1174"/>
                      <a:pt x="2493" y="1174"/>
                    </a:cubicBezTo>
                    <a:close/>
                    <a:moveTo>
                      <a:pt x="3008" y="494"/>
                    </a:moveTo>
                    <a:lnTo>
                      <a:pt x="3008" y="494"/>
                    </a:lnTo>
                    <a:cubicBezTo>
                      <a:pt x="2936" y="504"/>
                      <a:pt x="2885" y="504"/>
                      <a:pt x="2844" y="504"/>
                    </a:cubicBezTo>
                    <a:cubicBezTo>
                      <a:pt x="2802" y="514"/>
                      <a:pt x="2761" y="514"/>
                      <a:pt x="2679" y="514"/>
                    </a:cubicBezTo>
                    <a:cubicBezTo>
                      <a:pt x="2679" y="545"/>
                      <a:pt x="2679" y="545"/>
                      <a:pt x="2679" y="545"/>
                    </a:cubicBezTo>
                    <a:cubicBezTo>
                      <a:pt x="2813" y="545"/>
                      <a:pt x="2813" y="545"/>
                      <a:pt x="2813" y="545"/>
                    </a:cubicBezTo>
                    <a:cubicBezTo>
                      <a:pt x="2813" y="1205"/>
                      <a:pt x="2813" y="1205"/>
                      <a:pt x="2813" y="1205"/>
                    </a:cubicBezTo>
                    <a:cubicBezTo>
                      <a:pt x="2679" y="1205"/>
                      <a:pt x="2679" y="1205"/>
                      <a:pt x="2679" y="1205"/>
                    </a:cubicBezTo>
                    <a:cubicBezTo>
                      <a:pt x="2679" y="1246"/>
                      <a:pt x="2679" y="1246"/>
                      <a:pt x="2679" y="1246"/>
                    </a:cubicBezTo>
                    <a:cubicBezTo>
                      <a:pt x="3142" y="1246"/>
                      <a:pt x="3142" y="1246"/>
                      <a:pt x="3142" y="1246"/>
                    </a:cubicBezTo>
                    <a:cubicBezTo>
                      <a:pt x="3142" y="1205"/>
                      <a:pt x="3142" y="1205"/>
                      <a:pt x="3142" y="1205"/>
                    </a:cubicBezTo>
                    <a:cubicBezTo>
                      <a:pt x="3008" y="1205"/>
                      <a:pt x="3008" y="1205"/>
                      <a:pt x="3008" y="1205"/>
                    </a:cubicBezTo>
                    <a:lnTo>
                      <a:pt x="3008" y="494"/>
                    </a:lnTo>
                    <a:close/>
                    <a:moveTo>
                      <a:pt x="2885" y="319"/>
                    </a:moveTo>
                    <a:lnTo>
                      <a:pt x="2885" y="319"/>
                    </a:lnTo>
                    <a:cubicBezTo>
                      <a:pt x="2957" y="319"/>
                      <a:pt x="3008" y="257"/>
                      <a:pt x="3008" y="195"/>
                    </a:cubicBezTo>
                    <a:cubicBezTo>
                      <a:pt x="3008" y="123"/>
                      <a:pt x="2957" y="61"/>
                      <a:pt x="2885" y="61"/>
                    </a:cubicBezTo>
                    <a:cubicBezTo>
                      <a:pt x="2813" y="61"/>
                      <a:pt x="2761" y="123"/>
                      <a:pt x="2761" y="195"/>
                    </a:cubicBezTo>
                    <a:cubicBezTo>
                      <a:pt x="2761" y="257"/>
                      <a:pt x="2813" y="319"/>
                      <a:pt x="2885" y="319"/>
                    </a:cubicBezTo>
                    <a:close/>
                    <a:moveTo>
                      <a:pt x="4049" y="865"/>
                    </a:moveTo>
                    <a:lnTo>
                      <a:pt x="4049" y="865"/>
                    </a:lnTo>
                    <a:cubicBezTo>
                      <a:pt x="4049" y="916"/>
                      <a:pt x="4049" y="978"/>
                      <a:pt x="4028" y="1019"/>
                    </a:cubicBezTo>
                    <a:cubicBezTo>
                      <a:pt x="3997" y="1091"/>
                      <a:pt x="3894" y="1256"/>
                      <a:pt x="3647" y="1256"/>
                    </a:cubicBezTo>
                    <a:cubicBezTo>
                      <a:pt x="3358" y="1256"/>
                      <a:pt x="3225" y="1071"/>
                      <a:pt x="3225" y="875"/>
                    </a:cubicBezTo>
                    <a:cubicBezTo>
                      <a:pt x="3225" y="607"/>
                      <a:pt x="3462" y="494"/>
                      <a:pt x="3637" y="494"/>
                    </a:cubicBezTo>
                    <a:cubicBezTo>
                      <a:pt x="3802" y="494"/>
                      <a:pt x="4028" y="587"/>
                      <a:pt x="4049" y="865"/>
                    </a:cubicBezTo>
                    <a:close/>
                    <a:moveTo>
                      <a:pt x="3812" y="865"/>
                    </a:moveTo>
                    <a:lnTo>
                      <a:pt x="3812" y="865"/>
                    </a:lnTo>
                    <a:cubicBezTo>
                      <a:pt x="3812" y="679"/>
                      <a:pt x="3802" y="659"/>
                      <a:pt x="3791" y="628"/>
                    </a:cubicBezTo>
                    <a:cubicBezTo>
                      <a:pt x="3760" y="566"/>
                      <a:pt x="3709" y="535"/>
                      <a:pt x="3637" y="535"/>
                    </a:cubicBezTo>
                    <a:cubicBezTo>
                      <a:pt x="3462" y="535"/>
                      <a:pt x="3462" y="720"/>
                      <a:pt x="3462" y="875"/>
                    </a:cubicBezTo>
                    <a:cubicBezTo>
                      <a:pt x="3462" y="1081"/>
                      <a:pt x="3482" y="1112"/>
                      <a:pt x="3492" y="1143"/>
                    </a:cubicBezTo>
                    <a:cubicBezTo>
                      <a:pt x="3513" y="1184"/>
                      <a:pt x="3564" y="1225"/>
                      <a:pt x="3637" y="1225"/>
                    </a:cubicBezTo>
                    <a:cubicBezTo>
                      <a:pt x="3812" y="1225"/>
                      <a:pt x="3812" y="1030"/>
                      <a:pt x="3812" y="865"/>
                    </a:cubicBezTo>
                    <a:close/>
                    <a:moveTo>
                      <a:pt x="4986" y="731"/>
                    </a:moveTo>
                    <a:lnTo>
                      <a:pt x="4986" y="731"/>
                    </a:lnTo>
                    <a:cubicBezTo>
                      <a:pt x="4986" y="659"/>
                      <a:pt x="4986" y="545"/>
                      <a:pt x="4842" y="504"/>
                    </a:cubicBezTo>
                    <a:cubicBezTo>
                      <a:pt x="4801" y="494"/>
                      <a:pt x="4759" y="494"/>
                      <a:pt x="4749" y="494"/>
                    </a:cubicBezTo>
                    <a:cubicBezTo>
                      <a:pt x="4708" y="494"/>
                      <a:pt x="4667" y="494"/>
                      <a:pt x="4615" y="514"/>
                    </a:cubicBezTo>
                    <a:cubicBezTo>
                      <a:pt x="4543" y="545"/>
                      <a:pt x="4502" y="576"/>
                      <a:pt x="4481" y="628"/>
                    </a:cubicBezTo>
                    <a:cubicBezTo>
                      <a:pt x="4481" y="494"/>
                      <a:pt x="4481" y="494"/>
                      <a:pt x="4481" y="494"/>
                    </a:cubicBezTo>
                    <a:cubicBezTo>
                      <a:pt x="4347" y="504"/>
                      <a:pt x="4255" y="514"/>
                      <a:pt x="4121" y="514"/>
                    </a:cubicBezTo>
                    <a:cubicBezTo>
                      <a:pt x="4121" y="545"/>
                      <a:pt x="4121" y="545"/>
                      <a:pt x="4121" y="545"/>
                    </a:cubicBezTo>
                    <a:cubicBezTo>
                      <a:pt x="4255" y="545"/>
                      <a:pt x="4255" y="545"/>
                      <a:pt x="4255" y="545"/>
                    </a:cubicBezTo>
                    <a:cubicBezTo>
                      <a:pt x="4255" y="1205"/>
                      <a:pt x="4255" y="1205"/>
                      <a:pt x="4255" y="1205"/>
                    </a:cubicBezTo>
                    <a:cubicBezTo>
                      <a:pt x="4121" y="1205"/>
                      <a:pt x="4121" y="1205"/>
                      <a:pt x="4121" y="1205"/>
                    </a:cubicBezTo>
                    <a:cubicBezTo>
                      <a:pt x="4121" y="1246"/>
                      <a:pt x="4121" y="1246"/>
                      <a:pt x="4121" y="1246"/>
                    </a:cubicBezTo>
                    <a:cubicBezTo>
                      <a:pt x="4574" y="1246"/>
                      <a:pt x="4574" y="1246"/>
                      <a:pt x="4574" y="1246"/>
                    </a:cubicBezTo>
                    <a:cubicBezTo>
                      <a:pt x="4574" y="1205"/>
                      <a:pt x="4574" y="1205"/>
                      <a:pt x="4574" y="1205"/>
                    </a:cubicBezTo>
                    <a:cubicBezTo>
                      <a:pt x="4481" y="1205"/>
                      <a:pt x="4481" y="1205"/>
                      <a:pt x="4481" y="1205"/>
                    </a:cubicBezTo>
                    <a:cubicBezTo>
                      <a:pt x="4481" y="875"/>
                      <a:pt x="4481" y="875"/>
                      <a:pt x="4481" y="875"/>
                    </a:cubicBezTo>
                    <a:cubicBezTo>
                      <a:pt x="4481" y="793"/>
                      <a:pt x="4471" y="762"/>
                      <a:pt x="4481" y="731"/>
                    </a:cubicBezTo>
                    <a:cubicBezTo>
                      <a:pt x="4502" y="628"/>
                      <a:pt x="4605" y="576"/>
                      <a:pt x="4667" y="576"/>
                    </a:cubicBezTo>
                    <a:cubicBezTo>
                      <a:pt x="4780" y="576"/>
                      <a:pt x="4780" y="669"/>
                      <a:pt x="4780" y="762"/>
                    </a:cubicBezTo>
                    <a:cubicBezTo>
                      <a:pt x="4780" y="1205"/>
                      <a:pt x="4780" y="1205"/>
                      <a:pt x="4780" y="1205"/>
                    </a:cubicBezTo>
                    <a:cubicBezTo>
                      <a:pt x="4677" y="1205"/>
                      <a:pt x="4677" y="1205"/>
                      <a:pt x="4677" y="1205"/>
                    </a:cubicBezTo>
                    <a:cubicBezTo>
                      <a:pt x="4677" y="1246"/>
                      <a:pt x="4677" y="1246"/>
                      <a:pt x="4677" y="1246"/>
                    </a:cubicBezTo>
                    <a:cubicBezTo>
                      <a:pt x="5110" y="1246"/>
                      <a:pt x="5110" y="1246"/>
                      <a:pt x="5110" y="1246"/>
                    </a:cubicBezTo>
                    <a:cubicBezTo>
                      <a:pt x="5110" y="1205"/>
                      <a:pt x="5110" y="1205"/>
                      <a:pt x="5110" y="1205"/>
                    </a:cubicBezTo>
                    <a:cubicBezTo>
                      <a:pt x="4986" y="1205"/>
                      <a:pt x="4986" y="1205"/>
                      <a:pt x="4986" y="1205"/>
                    </a:cubicBezTo>
                    <a:lnTo>
                      <a:pt x="4986" y="731"/>
                    </a:lnTo>
                    <a:close/>
                    <a:moveTo>
                      <a:pt x="5934" y="1133"/>
                    </a:moveTo>
                    <a:lnTo>
                      <a:pt x="5934" y="1133"/>
                    </a:lnTo>
                    <a:cubicBezTo>
                      <a:pt x="5965" y="1174"/>
                      <a:pt x="5965" y="1174"/>
                      <a:pt x="5965" y="1174"/>
                    </a:cubicBezTo>
                    <a:cubicBezTo>
                      <a:pt x="5923" y="1205"/>
                      <a:pt x="5872" y="1256"/>
                      <a:pt x="5790" y="1256"/>
                    </a:cubicBezTo>
                    <a:cubicBezTo>
                      <a:pt x="5687" y="1256"/>
                      <a:pt x="5646" y="1184"/>
                      <a:pt x="5625" y="1143"/>
                    </a:cubicBezTo>
                    <a:cubicBezTo>
                      <a:pt x="5594" y="1184"/>
                      <a:pt x="5522" y="1256"/>
                      <a:pt x="5388" y="1256"/>
                    </a:cubicBezTo>
                    <a:cubicBezTo>
                      <a:pt x="5203" y="1256"/>
                      <a:pt x="5172" y="1143"/>
                      <a:pt x="5172" y="1081"/>
                    </a:cubicBezTo>
                    <a:cubicBezTo>
                      <a:pt x="5172" y="1030"/>
                      <a:pt x="5192" y="957"/>
                      <a:pt x="5275" y="906"/>
                    </a:cubicBezTo>
                    <a:cubicBezTo>
                      <a:pt x="5367" y="834"/>
                      <a:pt x="5511" y="813"/>
                      <a:pt x="5615" y="803"/>
                    </a:cubicBezTo>
                    <a:cubicBezTo>
                      <a:pt x="5615" y="669"/>
                      <a:pt x="5615" y="669"/>
                      <a:pt x="5615" y="669"/>
                    </a:cubicBezTo>
                    <a:cubicBezTo>
                      <a:pt x="5615" y="597"/>
                      <a:pt x="5615" y="535"/>
                      <a:pt x="5501" y="535"/>
                    </a:cubicBezTo>
                    <a:cubicBezTo>
                      <a:pt x="5419" y="535"/>
                      <a:pt x="5398" y="576"/>
                      <a:pt x="5398" y="587"/>
                    </a:cubicBezTo>
                    <a:cubicBezTo>
                      <a:pt x="5398" y="597"/>
                      <a:pt x="5398" y="597"/>
                      <a:pt x="5409" y="607"/>
                    </a:cubicBezTo>
                    <a:cubicBezTo>
                      <a:pt x="5409" y="618"/>
                      <a:pt x="5419" y="628"/>
                      <a:pt x="5429" y="649"/>
                    </a:cubicBezTo>
                    <a:cubicBezTo>
                      <a:pt x="5429" y="659"/>
                      <a:pt x="5440" y="669"/>
                      <a:pt x="5440" y="679"/>
                    </a:cubicBezTo>
                    <a:cubicBezTo>
                      <a:pt x="5440" y="731"/>
                      <a:pt x="5398" y="782"/>
                      <a:pt x="5336" y="782"/>
                    </a:cubicBezTo>
                    <a:cubicBezTo>
                      <a:pt x="5275" y="782"/>
                      <a:pt x="5244" y="741"/>
                      <a:pt x="5244" y="679"/>
                    </a:cubicBezTo>
                    <a:cubicBezTo>
                      <a:pt x="5244" y="566"/>
                      <a:pt x="5378" y="494"/>
                      <a:pt x="5542" y="494"/>
                    </a:cubicBezTo>
                    <a:cubicBezTo>
                      <a:pt x="5604" y="494"/>
                      <a:pt x="5676" y="504"/>
                      <a:pt x="5717" y="525"/>
                    </a:cubicBezTo>
                    <a:cubicBezTo>
                      <a:pt x="5841" y="576"/>
                      <a:pt x="5841" y="659"/>
                      <a:pt x="5841" y="720"/>
                    </a:cubicBezTo>
                    <a:cubicBezTo>
                      <a:pt x="5841" y="1071"/>
                      <a:pt x="5841" y="1071"/>
                      <a:pt x="5841" y="1071"/>
                    </a:cubicBezTo>
                    <a:cubicBezTo>
                      <a:pt x="5841" y="1112"/>
                      <a:pt x="5841" y="1163"/>
                      <a:pt x="5882" y="1163"/>
                    </a:cubicBezTo>
                    <a:cubicBezTo>
                      <a:pt x="5903" y="1163"/>
                      <a:pt x="5923" y="1143"/>
                      <a:pt x="5934" y="1133"/>
                    </a:cubicBezTo>
                    <a:close/>
                    <a:moveTo>
                      <a:pt x="5615" y="988"/>
                    </a:moveTo>
                    <a:lnTo>
                      <a:pt x="5615" y="988"/>
                    </a:lnTo>
                    <a:cubicBezTo>
                      <a:pt x="5615" y="855"/>
                      <a:pt x="5615" y="855"/>
                      <a:pt x="5615" y="855"/>
                    </a:cubicBezTo>
                    <a:cubicBezTo>
                      <a:pt x="5542" y="865"/>
                      <a:pt x="5378" y="875"/>
                      <a:pt x="5378" y="1030"/>
                    </a:cubicBezTo>
                    <a:cubicBezTo>
                      <a:pt x="5378" y="1112"/>
                      <a:pt x="5440" y="1163"/>
                      <a:pt x="5501" y="1163"/>
                    </a:cubicBezTo>
                    <a:cubicBezTo>
                      <a:pt x="5532" y="1163"/>
                      <a:pt x="5553" y="1143"/>
                      <a:pt x="5573" y="1133"/>
                    </a:cubicBezTo>
                    <a:cubicBezTo>
                      <a:pt x="5625" y="1091"/>
                      <a:pt x="5615" y="1040"/>
                      <a:pt x="5615" y="988"/>
                    </a:cubicBezTo>
                    <a:close/>
                    <a:moveTo>
                      <a:pt x="6325" y="0"/>
                    </a:moveTo>
                    <a:lnTo>
                      <a:pt x="6325" y="0"/>
                    </a:lnTo>
                    <a:cubicBezTo>
                      <a:pt x="6274" y="10"/>
                      <a:pt x="6202" y="10"/>
                      <a:pt x="6140" y="20"/>
                    </a:cubicBezTo>
                    <a:cubicBezTo>
                      <a:pt x="6078" y="20"/>
                      <a:pt x="6016" y="20"/>
                      <a:pt x="5996" y="20"/>
                    </a:cubicBezTo>
                    <a:cubicBezTo>
                      <a:pt x="5996" y="61"/>
                      <a:pt x="5996" y="61"/>
                      <a:pt x="5996" y="61"/>
                    </a:cubicBezTo>
                    <a:cubicBezTo>
                      <a:pt x="6099" y="61"/>
                      <a:pt x="6099" y="61"/>
                      <a:pt x="6099" y="61"/>
                    </a:cubicBezTo>
                    <a:cubicBezTo>
                      <a:pt x="6099" y="1205"/>
                      <a:pt x="6099" y="1205"/>
                      <a:pt x="6099" y="1205"/>
                    </a:cubicBezTo>
                    <a:cubicBezTo>
                      <a:pt x="5996" y="1205"/>
                      <a:pt x="5996" y="1205"/>
                      <a:pt x="5996" y="1205"/>
                    </a:cubicBezTo>
                    <a:cubicBezTo>
                      <a:pt x="5996" y="1246"/>
                      <a:pt x="5996" y="1246"/>
                      <a:pt x="5996" y="1246"/>
                    </a:cubicBezTo>
                    <a:cubicBezTo>
                      <a:pt x="6449" y="1246"/>
                      <a:pt x="6449" y="1246"/>
                      <a:pt x="6449" y="1246"/>
                    </a:cubicBezTo>
                    <a:cubicBezTo>
                      <a:pt x="6449" y="1205"/>
                      <a:pt x="6449" y="1205"/>
                      <a:pt x="6449" y="1205"/>
                    </a:cubicBezTo>
                    <a:cubicBezTo>
                      <a:pt x="6325" y="1205"/>
                      <a:pt x="6325" y="1205"/>
                      <a:pt x="6325" y="1205"/>
                    </a:cubicBezTo>
                    <a:lnTo>
                      <a:pt x="6325" y="0"/>
                    </a:lnTo>
                    <a:close/>
                    <a:moveTo>
                      <a:pt x="8046" y="1205"/>
                    </a:moveTo>
                    <a:lnTo>
                      <a:pt x="8046" y="1205"/>
                    </a:lnTo>
                    <a:cubicBezTo>
                      <a:pt x="8190" y="1205"/>
                      <a:pt x="8190" y="1205"/>
                      <a:pt x="8190" y="1205"/>
                    </a:cubicBezTo>
                    <a:cubicBezTo>
                      <a:pt x="8190" y="1246"/>
                      <a:pt x="8190" y="1246"/>
                      <a:pt x="8190" y="1246"/>
                    </a:cubicBezTo>
                    <a:cubicBezTo>
                      <a:pt x="7634" y="1246"/>
                      <a:pt x="7634" y="1246"/>
                      <a:pt x="7634" y="1246"/>
                    </a:cubicBezTo>
                    <a:cubicBezTo>
                      <a:pt x="7634" y="1205"/>
                      <a:pt x="7634" y="1205"/>
                      <a:pt x="7634" y="1205"/>
                    </a:cubicBezTo>
                    <a:cubicBezTo>
                      <a:pt x="7788" y="1205"/>
                      <a:pt x="7788" y="1205"/>
                      <a:pt x="7788" y="1205"/>
                    </a:cubicBezTo>
                    <a:cubicBezTo>
                      <a:pt x="7685" y="896"/>
                      <a:pt x="7685" y="896"/>
                      <a:pt x="7685" y="896"/>
                    </a:cubicBezTo>
                    <a:cubicBezTo>
                      <a:pt x="7294" y="896"/>
                      <a:pt x="7294" y="896"/>
                      <a:pt x="7294" y="896"/>
                    </a:cubicBezTo>
                    <a:cubicBezTo>
                      <a:pt x="7232" y="1091"/>
                      <a:pt x="7232" y="1091"/>
                      <a:pt x="7232" y="1091"/>
                    </a:cubicBezTo>
                    <a:cubicBezTo>
                      <a:pt x="7222" y="1122"/>
                      <a:pt x="7211" y="1143"/>
                      <a:pt x="7211" y="1163"/>
                    </a:cubicBezTo>
                    <a:cubicBezTo>
                      <a:pt x="7211" y="1194"/>
                      <a:pt x="7242" y="1205"/>
                      <a:pt x="7283" y="1205"/>
                    </a:cubicBezTo>
                    <a:cubicBezTo>
                      <a:pt x="7386" y="1205"/>
                      <a:pt x="7386" y="1205"/>
                      <a:pt x="7386" y="1205"/>
                    </a:cubicBezTo>
                    <a:cubicBezTo>
                      <a:pt x="7386" y="1246"/>
                      <a:pt x="7386" y="1246"/>
                      <a:pt x="7386" y="1246"/>
                    </a:cubicBezTo>
                    <a:cubicBezTo>
                      <a:pt x="6985" y="1246"/>
                      <a:pt x="6985" y="1246"/>
                      <a:pt x="6985" y="1246"/>
                    </a:cubicBezTo>
                    <a:cubicBezTo>
                      <a:pt x="6985" y="1205"/>
                      <a:pt x="6985" y="1205"/>
                      <a:pt x="6985" y="1205"/>
                    </a:cubicBezTo>
                    <a:cubicBezTo>
                      <a:pt x="7057" y="1205"/>
                      <a:pt x="7057" y="1205"/>
                      <a:pt x="7057" y="1205"/>
                    </a:cubicBezTo>
                    <a:cubicBezTo>
                      <a:pt x="7129" y="1174"/>
                      <a:pt x="7139" y="1184"/>
                      <a:pt x="7180" y="1081"/>
                    </a:cubicBezTo>
                    <a:cubicBezTo>
                      <a:pt x="7561" y="10"/>
                      <a:pt x="7561" y="10"/>
                      <a:pt x="7561" y="10"/>
                    </a:cubicBezTo>
                    <a:cubicBezTo>
                      <a:pt x="7623" y="10"/>
                      <a:pt x="7623" y="10"/>
                      <a:pt x="7623" y="10"/>
                    </a:cubicBezTo>
                    <a:lnTo>
                      <a:pt x="8046" y="1205"/>
                    </a:lnTo>
                    <a:close/>
                    <a:moveTo>
                      <a:pt x="7665" y="875"/>
                    </a:moveTo>
                    <a:lnTo>
                      <a:pt x="7665" y="875"/>
                    </a:lnTo>
                    <a:cubicBezTo>
                      <a:pt x="7489" y="381"/>
                      <a:pt x="7489" y="381"/>
                      <a:pt x="7489" y="381"/>
                    </a:cubicBezTo>
                    <a:cubicBezTo>
                      <a:pt x="7314" y="875"/>
                      <a:pt x="7314" y="875"/>
                      <a:pt x="7314" y="875"/>
                    </a:cubicBezTo>
                    <a:lnTo>
                      <a:pt x="7665" y="875"/>
                    </a:lnTo>
                    <a:close/>
                    <a:moveTo>
                      <a:pt x="8633" y="1205"/>
                    </a:moveTo>
                    <a:lnTo>
                      <a:pt x="8633" y="1205"/>
                    </a:lnTo>
                    <a:cubicBezTo>
                      <a:pt x="8602" y="1205"/>
                      <a:pt x="8571" y="1205"/>
                      <a:pt x="8550" y="1184"/>
                    </a:cubicBezTo>
                    <a:cubicBezTo>
                      <a:pt x="8468" y="1143"/>
                      <a:pt x="8468" y="1061"/>
                      <a:pt x="8458" y="1009"/>
                    </a:cubicBezTo>
                    <a:cubicBezTo>
                      <a:pt x="8458" y="968"/>
                      <a:pt x="8448" y="927"/>
                      <a:pt x="8448" y="875"/>
                    </a:cubicBezTo>
                    <a:cubicBezTo>
                      <a:pt x="8448" y="875"/>
                      <a:pt x="8448" y="690"/>
                      <a:pt x="8478" y="628"/>
                    </a:cubicBezTo>
                    <a:cubicBezTo>
                      <a:pt x="8519" y="545"/>
                      <a:pt x="8592" y="535"/>
                      <a:pt x="8623" y="535"/>
                    </a:cubicBezTo>
                    <a:cubicBezTo>
                      <a:pt x="8674" y="535"/>
                      <a:pt x="8695" y="545"/>
                      <a:pt x="8736" y="576"/>
                    </a:cubicBezTo>
                    <a:cubicBezTo>
                      <a:pt x="8705" y="597"/>
                      <a:pt x="8664" y="638"/>
                      <a:pt x="8664" y="690"/>
                    </a:cubicBezTo>
                    <a:cubicBezTo>
                      <a:pt x="8664" y="741"/>
                      <a:pt x="8705" y="803"/>
                      <a:pt x="8777" y="803"/>
                    </a:cubicBezTo>
                    <a:cubicBezTo>
                      <a:pt x="8839" y="803"/>
                      <a:pt x="8901" y="772"/>
                      <a:pt x="8901" y="690"/>
                    </a:cubicBezTo>
                    <a:cubicBezTo>
                      <a:pt x="8901" y="576"/>
                      <a:pt x="8767" y="494"/>
                      <a:pt x="8612" y="494"/>
                    </a:cubicBezTo>
                    <a:cubicBezTo>
                      <a:pt x="8417" y="494"/>
                      <a:pt x="8211" y="618"/>
                      <a:pt x="8211" y="896"/>
                    </a:cubicBezTo>
                    <a:cubicBezTo>
                      <a:pt x="8211" y="1102"/>
                      <a:pt x="8355" y="1256"/>
                      <a:pt x="8602" y="1256"/>
                    </a:cubicBezTo>
                    <a:cubicBezTo>
                      <a:pt x="8808" y="1256"/>
                      <a:pt x="8890" y="1122"/>
                      <a:pt x="8931" y="1050"/>
                    </a:cubicBezTo>
                    <a:cubicBezTo>
                      <a:pt x="8880" y="1030"/>
                      <a:pt x="8880" y="1030"/>
                      <a:pt x="8880" y="1030"/>
                    </a:cubicBezTo>
                    <a:cubicBezTo>
                      <a:pt x="8839" y="1091"/>
                      <a:pt x="8767" y="1205"/>
                      <a:pt x="8633" y="1205"/>
                    </a:cubicBezTo>
                    <a:close/>
                    <a:moveTo>
                      <a:pt x="9436" y="1205"/>
                    </a:moveTo>
                    <a:lnTo>
                      <a:pt x="9436" y="1205"/>
                    </a:lnTo>
                    <a:cubicBezTo>
                      <a:pt x="9406" y="1205"/>
                      <a:pt x="9375" y="1205"/>
                      <a:pt x="9344" y="1184"/>
                    </a:cubicBezTo>
                    <a:cubicBezTo>
                      <a:pt x="9272" y="1143"/>
                      <a:pt x="9261" y="1061"/>
                      <a:pt x="9261" y="1009"/>
                    </a:cubicBezTo>
                    <a:cubicBezTo>
                      <a:pt x="9251" y="968"/>
                      <a:pt x="9251" y="927"/>
                      <a:pt x="9251" y="875"/>
                    </a:cubicBezTo>
                    <a:cubicBezTo>
                      <a:pt x="9251" y="875"/>
                      <a:pt x="9251" y="690"/>
                      <a:pt x="9282" y="628"/>
                    </a:cubicBezTo>
                    <a:cubicBezTo>
                      <a:pt x="9323" y="545"/>
                      <a:pt x="9385" y="535"/>
                      <a:pt x="9426" y="535"/>
                    </a:cubicBezTo>
                    <a:cubicBezTo>
                      <a:pt x="9478" y="535"/>
                      <a:pt x="9498" y="545"/>
                      <a:pt x="9539" y="576"/>
                    </a:cubicBezTo>
                    <a:cubicBezTo>
                      <a:pt x="9508" y="597"/>
                      <a:pt x="9467" y="638"/>
                      <a:pt x="9467" y="690"/>
                    </a:cubicBezTo>
                    <a:cubicBezTo>
                      <a:pt x="9467" y="741"/>
                      <a:pt x="9498" y="803"/>
                      <a:pt x="9581" y="803"/>
                    </a:cubicBezTo>
                    <a:cubicBezTo>
                      <a:pt x="9643" y="803"/>
                      <a:pt x="9694" y="772"/>
                      <a:pt x="9694" y="690"/>
                    </a:cubicBezTo>
                    <a:cubicBezTo>
                      <a:pt x="9694" y="576"/>
                      <a:pt x="9570" y="494"/>
                      <a:pt x="9416" y="494"/>
                    </a:cubicBezTo>
                    <a:cubicBezTo>
                      <a:pt x="9220" y="494"/>
                      <a:pt x="9004" y="618"/>
                      <a:pt x="9004" y="896"/>
                    </a:cubicBezTo>
                    <a:cubicBezTo>
                      <a:pt x="9004" y="1102"/>
                      <a:pt x="9158" y="1256"/>
                      <a:pt x="9395" y="1256"/>
                    </a:cubicBezTo>
                    <a:cubicBezTo>
                      <a:pt x="9612" y="1256"/>
                      <a:pt x="9684" y="1122"/>
                      <a:pt x="9725" y="1050"/>
                    </a:cubicBezTo>
                    <a:cubicBezTo>
                      <a:pt x="9684" y="1030"/>
                      <a:pt x="9684" y="1030"/>
                      <a:pt x="9684" y="1030"/>
                    </a:cubicBezTo>
                    <a:cubicBezTo>
                      <a:pt x="9643" y="1091"/>
                      <a:pt x="9570" y="1205"/>
                      <a:pt x="9436" y="1205"/>
                    </a:cubicBezTo>
                    <a:close/>
                    <a:moveTo>
                      <a:pt x="10631" y="865"/>
                    </a:moveTo>
                    <a:lnTo>
                      <a:pt x="10631" y="865"/>
                    </a:lnTo>
                    <a:cubicBezTo>
                      <a:pt x="10642" y="916"/>
                      <a:pt x="10631" y="978"/>
                      <a:pt x="10611" y="1019"/>
                    </a:cubicBezTo>
                    <a:cubicBezTo>
                      <a:pt x="10590" y="1091"/>
                      <a:pt x="10487" y="1256"/>
                      <a:pt x="10230" y="1256"/>
                    </a:cubicBezTo>
                    <a:cubicBezTo>
                      <a:pt x="9951" y="1256"/>
                      <a:pt x="9807" y="1071"/>
                      <a:pt x="9807" y="875"/>
                    </a:cubicBezTo>
                    <a:cubicBezTo>
                      <a:pt x="9807" y="607"/>
                      <a:pt x="10044" y="494"/>
                      <a:pt x="10230" y="494"/>
                    </a:cubicBezTo>
                    <a:cubicBezTo>
                      <a:pt x="10384" y="494"/>
                      <a:pt x="10621" y="587"/>
                      <a:pt x="10631" y="865"/>
                    </a:cubicBezTo>
                    <a:close/>
                    <a:moveTo>
                      <a:pt x="10394" y="865"/>
                    </a:moveTo>
                    <a:lnTo>
                      <a:pt x="10394" y="865"/>
                    </a:lnTo>
                    <a:cubicBezTo>
                      <a:pt x="10394" y="679"/>
                      <a:pt x="10384" y="659"/>
                      <a:pt x="10374" y="628"/>
                    </a:cubicBezTo>
                    <a:cubicBezTo>
                      <a:pt x="10343" y="566"/>
                      <a:pt x="10291" y="535"/>
                      <a:pt x="10230" y="535"/>
                    </a:cubicBezTo>
                    <a:cubicBezTo>
                      <a:pt x="10055" y="535"/>
                      <a:pt x="10055" y="720"/>
                      <a:pt x="10055" y="875"/>
                    </a:cubicBezTo>
                    <a:cubicBezTo>
                      <a:pt x="10055" y="1081"/>
                      <a:pt x="10065" y="1112"/>
                      <a:pt x="10085" y="1143"/>
                    </a:cubicBezTo>
                    <a:cubicBezTo>
                      <a:pt x="10106" y="1184"/>
                      <a:pt x="10147" y="1225"/>
                      <a:pt x="10230" y="1225"/>
                    </a:cubicBezTo>
                    <a:cubicBezTo>
                      <a:pt x="10394" y="1225"/>
                      <a:pt x="10394" y="1030"/>
                      <a:pt x="10394" y="865"/>
                    </a:cubicBezTo>
                    <a:close/>
                    <a:moveTo>
                      <a:pt x="11527" y="504"/>
                    </a:moveTo>
                    <a:lnTo>
                      <a:pt x="11527" y="504"/>
                    </a:lnTo>
                    <a:cubicBezTo>
                      <a:pt x="11404" y="514"/>
                      <a:pt x="11301" y="514"/>
                      <a:pt x="11198" y="514"/>
                    </a:cubicBezTo>
                    <a:cubicBezTo>
                      <a:pt x="11198" y="545"/>
                      <a:pt x="11198" y="545"/>
                      <a:pt x="11198" y="545"/>
                    </a:cubicBezTo>
                    <a:cubicBezTo>
                      <a:pt x="11332" y="545"/>
                      <a:pt x="11332" y="545"/>
                      <a:pt x="11332" y="545"/>
                    </a:cubicBezTo>
                    <a:cubicBezTo>
                      <a:pt x="11332" y="916"/>
                      <a:pt x="11332" y="916"/>
                      <a:pt x="11332" y="916"/>
                    </a:cubicBezTo>
                    <a:cubicBezTo>
                      <a:pt x="11332" y="988"/>
                      <a:pt x="11321" y="1102"/>
                      <a:pt x="11219" y="1163"/>
                    </a:cubicBezTo>
                    <a:cubicBezTo>
                      <a:pt x="11188" y="1174"/>
                      <a:pt x="11167" y="1184"/>
                      <a:pt x="11146" y="1184"/>
                    </a:cubicBezTo>
                    <a:cubicBezTo>
                      <a:pt x="11054" y="1184"/>
                      <a:pt x="11054" y="1102"/>
                      <a:pt x="11054" y="1050"/>
                    </a:cubicBezTo>
                    <a:cubicBezTo>
                      <a:pt x="11054" y="504"/>
                      <a:pt x="11054" y="504"/>
                      <a:pt x="11054" y="504"/>
                    </a:cubicBezTo>
                    <a:cubicBezTo>
                      <a:pt x="10920" y="514"/>
                      <a:pt x="10817" y="514"/>
                      <a:pt x="10724" y="514"/>
                    </a:cubicBezTo>
                    <a:cubicBezTo>
                      <a:pt x="10724" y="545"/>
                      <a:pt x="10724" y="545"/>
                      <a:pt x="10724" y="545"/>
                    </a:cubicBezTo>
                    <a:cubicBezTo>
                      <a:pt x="10817" y="545"/>
                      <a:pt x="10817" y="545"/>
                      <a:pt x="10817" y="545"/>
                    </a:cubicBezTo>
                    <a:cubicBezTo>
                      <a:pt x="10817" y="1009"/>
                      <a:pt x="10817" y="1009"/>
                      <a:pt x="10817" y="1009"/>
                    </a:cubicBezTo>
                    <a:cubicBezTo>
                      <a:pt x="10817" y="1122"/>
                      <a:pt x="10827" y="1267"/>
                      <a:pt x="11044" y="1267"/>
                    </a:cubicBezTo>
                    <a:cubicBezTo>
                      <a:pt x="11188" y="1267"/>
                      <a:pt x="11249" y="1205"/>
                      <a:pt x="11332" y="1133"/>
                    </a:cubicBezTo>
                    <a:cubicBezTo>
                      <a:pt x="11332" y="1246"/>
                      <a:pt x="11332" y="1246"/>
                      <a:pt x="11332" y="1246"/>
                    </a:cubicBezTo>
                    <a:cubicBezTo>
                      <a:pt x="11651" y="1246"/>
                      <a:pt x="11651" y="1246"/>
                      <a:pt x="11651" y="1246"/>
                    </a:cubicBezTo>
                    <a:cubicBezTo>
                      <a:pt x="11651" y="1205"/>
                      <a:pt x="11651" y="1205"/>
                      <a:pt x="11651" y="1205"/>
                    </a:cubicBezTo>
                    <a:cubicBezTo>
                      <a:pt x="11527" y="1205"/>
                      <a:pt x="11527" y="1205"/>
                      <a:pt x="11527" y="1205"/>
                    </a:cubicBezTo>
                    <a:lnTo>
                      <a:pt x="11527" y="504"/>
                    </a:lnTo>
                    <a:close/>
                    <a:moveTo>
                      <a:pt x="12568" y="731"/>
                    </a:moveTo>
                    <a:lnTo>
                      <a:pt x="12568" y="731"/>
                    </a:lnTo>
                    <a:cubicBezTo>
                      <a:pt x="12568" y="659"/>
                      <a:pt x="12558" y="545"/>
                      <a:pt x="12424" y="504"/>
                    </a:cubicBezTo>
                    <a:cubicBezTo>
                      <a:pt x="12372" y="494"/>
                      <a:pt x="12331" y="494"/>
                      <a:pt x="12321" y="494"/>
                    </a:cubicBezTo>
                    <a:cubicBezTo>
                      <a:pt x="12280" y="494"/>
                      <a:pt x="12228" y="494"/>
                      <a:pt x="12177" y="514"/>
                    </a:cubicBezTo>
                    <a:cubicBezTo>
                      <a:pt x="12104" y="545"/>
                      <a:pt x="12084" y="576"/>
                      <a:pt x="12032" y="628"/>
                    </a:cubicBezTo>
                    <a:cubicBezTo>
                      <a:pt x="12032" y="494"/>
                      <a:pt x="12032" y="494"/>
                      <a:pt x="12032" y="494"/>
                    </a:cubicBezTo>
                    <a:cubicBezTo>
                      <a:pt x="11909" y="504"/>
                      <a:pt x="11806" y="514"/>
                      <a:pt x="11703" y="514"/>
                    </a:cubicBezTo>
                    <a:cubicBezTo>
                      <a:pt x="11703" y="545"/>
                      <a:pt x="11703" y="545"/>
                      <a:pt x="11703" y="545"/>
                    </a:cubicBezTo>
                    <a:cubicBezTo>
                      <a:pt x="11837" y="545"/>
                      <a:pt x="11837" y="545"/>
                      <a:pt x="11837" y="545"/>
                    </a:cubicBezTo>
                    <a:cubicBezTo>
                      <a:pt x="11837" y="1205"/>
                      <a:pt x="11837" y="1205"/>
                      <a:pt x="11837" y="1205"/>
                    </a:cubicBezTo>
                    <a:cubicBezTo>
                      <a:pt x="11703" y="1205"/>
                      <a:pt x="11703" y="1205"/>
                      <a:pt x="11703" y="1205"/>
                    </a:cubicBezTo>
                    <a:cubicBezTo>
                      <a:pt x="11703" y="1246"/>
                      <a:pt x="11703" y="1246"/>
                      <a:pt x="11703" y="1246"/>
                    </a:cubicBezTo>
                    <a:cubicBezTo>
                      <a:pt x="12156" y="1246"/>
                      <a:pt x="12156" y="1246"/>
                      <a:pt x="12156" y="1246"/>
                    </a:cubicBezTo>
                    <a:cubicBezTo>
                      <a:pt x="12156" y="1205"/>
                      <a:pt x="12156" y="1205"/>
                      <a:pt x="12156" y="1205"/>
                    </a:cubicBezTo>
                    <a:cubicBezTo>
                      <a:pt x="12032" y="1205"/>
                      <a:pt x="12032" y="1205"/>
                      <a:pt x="12032" y="1205"/>
                    </a:cubicBezTo>
                    <a:cubicBezTo>
                      <a:pt x="12032" y="875"/>
                      <a:pt x="12032" y="875"/>
                      <a:pt x="12032" y="875"/>
                    </a:cubicBezTo>
                    <a:cubicBezTo>
                      <a:pt x="12032" y="793"/>
                      <a:pt x="12043" y="762"/>
                      <a:pt x="12043" y="731"/>
                    </a:cubicBezTo>
                    <a:cubicBezTo>
                      <a:pt x="12074" y="628"/>
                      <a:pt x="12166" y="576"/>
                      <a:pt x="12228" y="576"/>
                    </a:cubicBezTo>
                    <a:cubicBezTo>
                      <a:pt x="12341" y="576"/>
                      <a:pt x="12341" y="669"/>
                      <a:pt x="12341" y="762"/>
                    </a:cubicBezTo>
                    <a:cubicBezTo>
                      <a:pt x="12341" y="1205"/>
                      <a:pt x="12341" y="1205"/>
                      <a:pt x="12341" y="1205"/>
                    </a:cubicBezTo>
                    <a:cubicBezTo>
                      <a:pt x="12239" y="1205"/>
                      <a:pt x="12239" y="1205"/>
                      <a:pt x="12239" y="1205"/>
                    </a:cubicBezTo>
                    <a:cubicBezTo>
                      <a:pt x="12239" y="1246"/>
                      <a:pt x="12239" y="1246"/>
                      <a:pt x="12239" y="1246"/>
                    </a:cubicBezTo>
                    <a:cubicBezTo>
                      <a:pt x="12671" y="1246"/>
                      <a:pt x="12671" y="1246"/>
                      <a:pt x="12671" y="1246"/>
                    </a:cubicBezTo>
                    <a:cubicBezTo>
                      <a:pt x="12671" y="1205"/>
                      <a:pt x="12671" y="1205"/>
                      <a:pt x="12671" y="1205"/>
                    </a:cubicBezTo>
                    <a:cubicBezTo>
                      <a:pt x="12568" y="1205"/>
                      <a:pt x="12568" y="1205"/>
                      <a:pt x="12568" y="1205"/>
                    </a:cubicBezTo>
                    <a:lnTo>
                      <a:pt x="12568" y="731"/>
                    </a:lnTo>
                    <a:close/>
                    <a:moveTo>
                      <a:pt x="13114" y="1174"/>
                    </a:moveTo>
                    <a:lnTo>
                      <a:pt x="13114" y="1174"/>
                    </a:lnTo>
                    <a:cubicBezTo>
                      <a:pt x="13052" y="1174"/>
                      <a:pt x="13042" y="1102"/>
                      <a:pt x="13042" y="1061"/>
                    </a:cubicBezTo>
                    <a:cubicBezTo>
                      <a:pt x="13042" y="545"/>
                      <a:pt x="13042" y="545"/>
                      <a:pt x="13042" y="545"/>
                    </a:cubicBezTo>
                    <a:cubicBezTo>
                      <a:pt x="13196" y="545"/>
                      <a:pt x="13196" y="545"/>
                      <a:pt x="13196" y="545"/>
                    </a:cubicBezTo>
                    <a:cubicBezTo>
                      <a:pt x="13196" y="514"/>
                      <a:pt x="13196" y="514"/>
                      <a:pt x="13196" y="514"/>
                    </a:cubicBezTo>
                    <a:cubicBezTo>
                      <a:pt x="13042" y="514"/>
                      <a:pt x="13042" y="514"/>
                      <a:pt x="13042" y="514"/>
                    </a:cubicBezTo>
                    <a:cubicBezTo>
                      <a:pt x="13042" y="216"/>
                      <a:pt x="13042" y="216"/>
                      <a:pt x="13042" y="216"/>
                    </a:cubicBezTo>
                    <a:cubicBezTo>
                      <a:pt x="13001" y="216"/>
                      <a:pt x="13001" y="216"/>
                      <a:pt x="13001" y="216"/>
                    </a:cubicBezTo>
                    <a:cubicBezTo>
                      <a:pt x="12898" y="443"/>
                      <a:pt x="12795" y="494"/>
                      <a:pt x="12712" y="525"/>
                    </a:cubicBezTo>
                    <a:cubicBezTo>
                      <a:pt x="12712" y="545"/>
                      <a:pt x="12712" y="545"/>
                      <a:pt x="12712" y="545"/>
                    </a:cubicBezTo>
                    <a:cubicBezTo>
                      <a:pt x="12836" y="545"/>
                      <a:pt x="12836" y="545"/>
                      <a:pt x="12836" y="545"/>
                    </a:cubicBezTo>
                    <a:cubicBezTo>
                      <a:pt x="12836" y="1050"/>
                      <a:pt x="12836" y="1050"/>
                      <a:pt x="12836" y="1050"/>
                    </a:cubicBezTo>
                    <a:cubicBezTo>
                      <a:pt x="12836" y="1122"/>
                      <a:pt x="12836" y="1256"/>
                      <a:pt x="13011" y="1256"/>
                    </a:cubicBezTo>
                    <a:cubicBezTo>
                      <a:pt x="13196" y="1256"/>
                      <a:pt x="13238" y="1133"/>
                      <a:pt x="13258" y="1050"/>
                    </a:cubicBezTo>
                    <a:cubicBezTo>
                      <a:pt x="13207" y="1040"/>
                      <a:pt x="13207" y="1040"/>
                      <a:pt x="13207" y="1040"/>
                    </a:cubicBezTo>
                    <a:cubicBezTo>
                      <a:pt x="13186" y="1112"/>
                      <a:pt x="13165" y="1174"/>
                      <a:pt x="13114" y="1174"/>
                    </a:cubicBezTo>
                    <a:close/>
                    <a:moveTo>
                      <a:pt x="13691" y="772"/>
                    </a:moveTo>
                    <a:lnTo>
                      <a:pt x="13691" y="772"/>
                    </a:lnTo>
                    <a:cubicBezTo>
                      <a:pt x="13629" y="762"/>
                      <a:pt x="13629" y="762"/>
                      <a:pt x="13629" y="762"/>
                    </a:cubicBezTo>
                    <a:cubicBezTo>
                      <a:pt x="13588" y="751"/>
                      <a:pt x="13526" y="731"/>
                      <a:pt x="13516" y="710"/>
                    </a:cubicBezTo>
                    <a:cubicBezTo>
                      <a:pt x="13495" y="700"/>
                      <a:pt x="13474" y="669"/>
                      <a:pt x="13474" y="638"/>
                    </a:cubicBezTo>
                    <a:cubicBezTo>
                      <a:pt x="13474" y="587"/>
                      <a:pt x="13526" y="535"/>
                      <a:pt x="13598" y="535"/>
                    </a:cubicBezTo>
                    <a:cubicBezTo>
                      <a:pt x="13650" y="535"/>
                      <a:pt x="13701" y="545"/>
                      <a:pt x="13732" y="576"/>
                    </a:cubicBezTo>
                    <a:cubicBezTo>
                      <a:pt x="13784" y="618"/>
                      <a:pt x="13794" y="669"/>
                      <a:pt x="13804" y="700"/>
                    </a:cubicBezTo>
                    <a:cubicBezTo>
                      <a:pt x="13856" y="700"/>
                      <a:pt x="13856" y="700"/>
                      <a:pt x="13856" y="700"/>
                    </a:cubicBezTo>
                    <a:cubicBezTo>
                      <a:pt x="13856" y="494"/>
                      <a:pt x="13856" y="494"/>
                      <a:pt x="13856" y="494"/>
                    </a:cubicBezTo>
                    <a:cubicBezTo>
                      <a:pt x="13804" y="494"/>
                      <a:pt x="13804" y="494"/>
                      <a:pt x="13804" y="494"/>
                    </a:cubicBezTo>
                    <a:cubicBezTo>
                      <a:pt x="13804" y="514"/>
                      <a:pt x="13804" y="545"/>
                      <a:pt x="13763" y="545"/>
                    </a:cubicBezTo>
                    <a:cubicBezTo>
                      <a:pt x="13753" y="545"/>
                      <a:pt x="13742" y="535"/>
                      <a:pt x="13732" y="525"/>
                    </a:cubicBezTo>
                    <a:cubicBezTo>
                      <a:pt x="13701" y="514"/>
                      <a:pt x="13650" y="494"/>
                      <a:pt x="13588" y="494"/>
                    </a:cubicBezTo>
                    <a:cubicBezTo>
                      <a:pt x="13423" y="494"/>
                      <a:pt x="13351" y="607"/>
                      <a:pt x="13351" y="731"/>
                    </a:cubicBezTo>
                    <a:cubicBezTo>
                      <a:pt x="13351" y="896"/>
                      <a:pt x="13485" y="937"/>
                      <a:pt x="13588" y="978"/>
                    </a:cubicBezTo>
                    <a:cubicBezTo>
                      <a:pt x="13660" y="999"/>
                      <a:pt x="13794" y="1009"/>
                      <a:pt x="13794" y="1102"/>
                    </a:cubicBezTo>
                    <a:cubicBezTo>
                      <a:pt x="13794" y="1163"/>
                      <a:pt x="13732" y="1215"/>
                      <a:pt x="13640" y="1215"/>
                    </a:cubicBezTo>
                    <a:cubicBezTo>
                      <a:pt x="13578" y="1215"/>
                      <a:pt x="13526" y="1194"/>
                      <a:pt x="13474" y="1153"/>
                    </a:cubicBezTo>
                    <a:cubicBezTo>
                      <a:pt x="13423" y="1091"/>
                      <a:pt x="13413" y="1019"/>
                      <a:pt x="13403" y="978"/>
                    </a:cubicBezTo>
                    <a:cubicBezTo>
                      <a:pt x="13351" y="978"/>
                      <a:pt x="13351" y="978"/>
                      <a:pt x="13351" y="978"/>
                    </a:cubicBezTo>
                    <a:cubicBezTo>
                      <a:pt x="13351" y="1246"/>
                      <a:pt x="13351" y="1246"/>
                      <a:pt x="13351" y="1246"/>
                    </a:cubicBezTo>
                    <a:cubicBezTo>
                      <a:pt x="13403" y="1246"/>
                      <a:pt x="13403" y="1246"/>
                      <a:pt x="13403" y="1246"/>
                    </a:cubicBezTo>
                    <a:cubicBezTo>
                      <a:pt x="13392" y="1225"/>
                      <a:pt x="13392" y="1194"/>
                      <a:pt x="13423" y="1194"/>
                    </a:cubicBezTo>
                    <a:cubicBezTo>
                      <a:pt x="13433" y="1194"/>
                      <a:pt x="13454" y="1205"/>
                      <a:pt x="13485" y="1225"/>
                    </a:cubicBezTo>
                    <a:cubicBezTo>
                      <a:pt x="13495" y="1225"/>
                      <a:pt x="13557" y="1267"/>
                      <a:pt x="13640" y="1267"/>
                    </a:cubicBezTo>
                    <a:cubicBezTo>
                      <a:pt x="13825" y="1267"/>
                      <a:pt x="13907" y="1112"/>
                      <a:pt x="13907" y="999"/>
                    </a:cubicBezTo>
                    <a:cubicBezTo>
                      <a:pt x="13907" y="844"/>
                      <a:pt x="13773" y="803"/>
                      <a:pt x="13691" y="772"/>
                    </a:cubicBezTo>
                    <a:close/>
                  </a:path>
                </a:pathLst>
              </a:custGeom>
              <a:solidFill>
                <a:srgbClr val="231F20"/>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 name="Freeform 6"/>
              <p:cNvSpPr>
                <a:spLocks noChangeArrowheads="1"/>
              </p:cNvSpPr>
              <p:nvPr/>
            </p:nvSpPr>
            <p:spPr bwMode="auto">
              <a:xfrm>
                <a:off x="7551321" y="2139462"/>
                <a:ext cx="672237" cy="156708"/>
              </a:xfrm>
              <a:custGeom>
                <a:avLst/>
                <a:gdLst>
                  <a:gd name="T0" fmla="*/ 7520 w 12013"/>
                  <a:gd name="T1" fmla="*/ 1957 h 2802"/>
                  <a:gd name="T2" fmla="*/ 8993 w 12013"/>
                  <a:gd name="T3" fmla="*/ 2204 h 2802"/>
                  <a:gd name="T4" fmla="*/ 7963 w 12013"/>
                  <a:gd name="T5" fmla="*/ 2225 h 2802"/>
                  <a:gd name="T6" fmla="*/ 8798 w 12013"/>
                  <a:gd name="T7" fmla="*/ 1267 h 2802"/>
                  <a:gd name="T8" fmla="*/ 8066 w 12013"/>
                  <a:gd name="T9" fmla="*/ 1277 h 2802"/>
                  <a:gd name="T10" fmla="*/ 8272 w 12013"/>
                  <a:gd name="T11" fmla="*/ 1195 h 2802"/>
                  <a:gd name="T12" fmla="*/ 5470 w 12013"/>
                  <a:gd name="T13" fmla="*/ 2440 h 2802"/>
                  <a:gd name="T14" fmla="*/ 4296 w 12013"/>
                  <a:gd name="T15" fmla="*/ 1246 h 2802"/>
                  <a:gd name="T16" fmla="*/ 4553 w 12013"/>
                  <a:gd name="T17" fmla="*/ 1143 h 2802"/>
                  <a:gd name="T18" fmla="*/ 4955 w 12013"/>
                  <a:gd name="T19" fmla="*/ 639 h 2802"/>
                  <a:gd name="T20" fmla="*/ 5357 w 12013"/>
                  <a:gd name="T21" fmla="*/ 1143 h 2802"/>
                  <a:gd name="T22" fmla="*/ 4955 w 12013"/>
                  <a:gd name="T23" fmla="*/ 2389 h 2802"/>
                  <a:gd name="T24" fmla="*/ 5460 w 12013"/>
                  <a:gd name="T25" fmla="*/ 2430 h 2802"/>
                  <a:gd name="T26" fmla="*/ 4049 w 12013"/>
                  <a:gd name="T27" fmla="*/ 1627 h 2802"/>
                  <a:gd name="T28" fmla="*/ 3008 w 12013"/>
                  <a:gd name="T29" fmla="*/ 1143 h 2802"/>
                  <a:gd name="T30" fmla="*/ 2380 w 12013"/>
                  <a:gd name="T31" fmla="*/ 1236 h 2802"/>
                  <a:gd name="T32" fmla="*/ 2174 w 12013"/>
                  <a:gd name="T33" fmla="*/ 2636 h 2802"/>
                  <a:gd name="T34" fmla="*/ 1144 w 12013"/>
                  <a:gd name="T35" fmla="*/ 10 h 2802"/>
                  <a:gd name="T36" fmla="*/ 0 w 12013"/>
                  <a:gd name="T37" fmla="*/ 2646 h 2802"/>
                  <a:gd name="T38" fmla="*/ 732 w 12013"/>
                  <a:gd name="T39" fmla="*/ 2759 h 2802"/>
                  <a:gd name="T40" fmla="*/ 392 w 12013"/>
                  <a:gd name="T41" fmla="*/ 2636 h 2802"/>
                  <a:gd name="T42" fmla="*/ 1339 w 12013"/>
                  <a:gd name="T43" fmla="*/ 2636 h 2802"/>
                  <a:gd name="T44" fmla="*/ 3256 w 12013"/>
                  <a:gd name="T45" fmla="*/ 2759 h 2802"/>
                  <a:gd name="T46" fmla="*/ 3256 w 12013"/>
                  <a:gd name="T47" fmla="*/ 2636 h 2802"/>
                  <a:gd name="T48" fmla="*/ 3668 w 12013"/>
                  <a:gd name="T49" fmla="*/ 2636 h 2802"/>
                  <a:gd name="T50" fmla="*/ 3441 w 12013"/>
                  <a:gd name="T51" fmla="*/ 2759 h 2802"/>
                  <a:gd name="T52" fmla="*/ 4327 w 12013"/>
                  <a:gd name="T53" fmla="*/ 2646 h 2802"/>
                  <a:gd name="T54" fmla="*/ 680 w 12013"/>
                  <a:gd name="T55" fmla="*/ 1772 h 2802"/>
                  <a:gd name="T56" fmla="*/ 7459 w 12013"/>
                  <a:gd name="T57" fmla="*/ 2636 h 2802"/>
                  <a:gd name="T58" fmla="*/ 7459 w 12013"/>
                  <a:gd name="T59" fmla="*/ 2759 h 2802"/>
                  <a:gd name="T60" fmla="*/ 6572 w 12013"/>
                  <a:gd name="T61" fmla="*/ 2636 h 2802"/>
                  <a:gd name="T62" fmla="*/ 6284 w 12013"/>
                  <a:gd name="T63" fmla="*/ 1359 h 2802"/>
                  <a:gd name="T64" fmla="*/ 6346 w 12013"/>
                  <a:gd name="T65" fmla="*/ 2646 h 2802"/>
                  <a:gd name="T66" fmla="*/ 5460 w 12013"/>
                  <a:gd name="T67" fmla="*/ 2759 h 2802"/>
                  <a:gd name="T68" fmla="*/ 5718 w 12013"/>
                  <a:gd name="T69" fmla="*/ 2636 h 2802"/>
                  <a:gd name="T70" fmla="*/ 5460 w 12013"/>
                  <a:gd name="T71" fmla="*/ 10 h 2802"/>
                  <a:gd name="T72" fmla="*/ 6119 w 12013"/>
                  <a:gd name="T73" fmla="*/ 10 h 2802"/>
                  <a:gd name="T74" fmla="*/ 7459 w 12013"/>
                  <a:gd name="T75" fmla="*/ 2636 h 2802"/>
                  <a:gd name="T76" fmla="*/ 12012 w 12013"/>
                  <a:gd name="T77" fmla="*/ 2759 h 2802"/>
                  <a:gd name="T78" fmla="*/ 11126 w 12013"/>
                  <a:gd name="T79" fmla="*/ 2646 h 2802"/>
                  <a:gd name="T80" fmla="*/ 11322 w 12013"/>
                  <a:gd name="T81" fmla="*/ 1349 h 2802"/>
                  <a:gd name="T82" fmla="*/ 10971 w 12013"/>
                  <a:gd name="T83" fmla="*/ 2636 h 2802"/>
                  <a:gd name="T84" fmla="*/ 10971 w 12013"/>
                  <a:gd name="T85" fmla="*/ 2759 h 2802"/>
                  <a:gd name="T86" fmla="*/ 10116 w 12013"/>
                  <a:gd name="T87" fmla="*/ 2636 h 2802"/>
                  <a:gd name="T88" fmla="*/ 10127 w 12013"/>
                  <a:gd name="T89" fmla="*/ 1246 h 2802"/>
                  <a:gd name="T90" fmla="*/ 9962 w 12013"/>
                  <a:gd name="T91" fmla="*/ 2636 h 2802"/>
                  <a:gd name="T92" fmla="*/ 9097 w 12013"/>
                  <a:gd name="T93" fmla="*/ 2759 h 2802"/>
                  <a:gd name="T94" fmla="*/ 9097 w 12013"/>
                  <a:gd name="T95" fmla="*/ 2636 h 2802"/>
                  <a:gd name="T96" fmla="*/ 9076 w 12013"/>
                  <a:gd name="T97" fmla="*/ 1236 h 2802"/>
                  <a:gd name="T98" fmla="*/ 9735 w 12013"/>
                  <a:gd name="T99" fmla="*/ 1143 h 2802"/>
                  <a:gd name="T100" fmla="*/ 11249 w 12013"/>
                  <a:gd name="T101" fmla="*/ 1092 h 2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13" h="2802">
                    <a:moveTo>
                      <a:pt x="8798" y="1267"/>
                    </a:moveTo>
                    <a:lnTo>
                      <a:pt x="8798" y="1267"/>
                    </a:lnTo>
                    <a:cubicBezTo>
                      <a:pt x="8674" y="1153"/>
                      <a:pt x="8489" y="1092"/>
                      <a:pt x="8272" y="1092"/>
                    </a:cubicBezTo>
                    <a:cubicBezTo>
                      <a:pt x="8087" y="1092"/>
                      <a:pt x="7902" y="1174"/>
                      <a:pt x="7757" y="1329"/>
                    </a:cubicBezTo>
                    <a:cubicBezTo>
                      <a:pt x="7603" y="1493"/>
                      <a:pt x="7520" y="1710"/>
                      <a:pt x="7520" y="1957"/>
                    </a:cubicBezTo>
                    <a:cubicBezTo>
                      <a:pt x="7520" y="2194"/>
                      <a:pt x="7603" y="2409"/>
                      <a:pt x="7767" y="2564"/>
                    </a:cubicBezTo>
                    <a:cubicBezTo>
                      <a:pt x="7912" y="2708"/>
                      <a:pt x="8118" y="2790"/>
                      <a:pt x="8324" y="2790"/>
                    </a:cubicBezTo>
                    <a:cubicBezTo>
                      <a:pt x="8736" y="2790"/>
                      <a:pt x="8962" y="2492"/>
                      <a:pt x="9004" y="2215"/>
                    </a:cubicBezTo>
                    <a:cubicBezTo>
                      <a:pt x="9004" y="2204"/>
                      <a:pt x="9004" y="2204"/>
                      <a:pt x="9004" y="2204"/>
                    </a:cubicBezTo>
                    <a:cubicBezTo>
                      <a:pt x="8993" y="2204"/>
                      <a:pt x="8993" y="2204"/>
                      <a:pt x="8993" y="2204"/>
                    </a:cubicBezTo>
                    <a:cubicBezTo>
                      <a:pt x="8891" y="2204"/>
                      <a:pt x="8891" y="2204"/>
                      <a:pt x="8891" y="2204"/>
                    </a:cubicBezTo>
                    <a:cubicBezTo>
                      <a:pt x="8880" y="2204"/>
                      <a:pt x="8880" y="2204"/>
                      <a:pt x="8880" y="2204"/>
                    </a:cubicBezTo>
                    <a:cubicBezTo>
                      <a:pt x="8880" y="2215"/>
                      <a:pt x="8880" y="2215"/>
                      <a:pt x="8880" y="2215"/>
                    </a:cubicBezTo>
                    <a:cubicBezTo>
                      <a:pt x="8849" y="2440"/>
                      <a:pt x="8654" y="2677"/>
                      <a:pt x="8355" y="2677"/>
                    </a:cubicBezTo>
                    <a:cubicBezTo>
                      <a:pt x="8108" y="2677"/>
                      <a:pt x="7963" y="2512"/>
                      <a:pt x="7963" y="2225"/>
                    </a:cubicBezTo>
                    <a:cubicBezTo>
                      <a:pt x="7963" y="1854"/>
                      <a:pt x="7963" y="1854"/>
                      <a:pt x="7963" y="1854"/>
                    </a:cubicBezTo>
                    <a:cubicBezTo>
                      <a:pt x="9024" y="1854"/>
                      <a:pt x="9024" y="1854"/>
                      <a:pt x="9024" y="1854"/>
                    </a:cubicBezTo>
                    <a:cubicBezTo>
                      <a:pt x="9035" y="1854"/>
                      <a:pt x="9035" y="1854"/>
                      <a:pt x="9035" y="1854"/>
                    </a:cubicBezTo>
                    <a:cubicBezTo>
                      <a:pt x="9035" y="1833"/>
                      <a:pt x="9035" y="1833"/>
                      <a:pt x="9035" y="1833"/>
                    </a:cubicBezTo>
                    <a:cubicBezTo>
                      <a:pt x="9024" y="1586"/>
                      <a:pt x="8942" y="1390"/>
                      <a:pt x="8798" y="1267"/>
                    </a:cubicBezTo>
                    <a:close/>
                    <a:moveTo>
                      <a:pt x="8571" y="1720"/>
                    </a:moveTo>
                    <a:lnTo>
                      <a:pt x="8571" y="1720"/>
                    </a:lnTo>
                    <a:cubicBezTo>
                      <a:pt x="7963" y="1720"/>
                      <a:pt x="7963" y="1720"/>
                      <a:pt x="7963" y="1720"/>
                    </a:cubicBezTo>
                    <a:cubicBezTo>
                      <a:pt x="7963" y="1545"/>
                      <a:pt x="7963" y="1545"/>
                      <a:pt x="7963" y="1545"/>
                    </a:cubicBezTo>
                    <a:cubicBezTo>
                      <a:pt x="7963" y="1432"/>
                      <a:pt x="8004" y="1339"/>
                      <a:pt x="8066" y="1277"/>
                    </a:cubicBezTo>
                    <a:cubicBezTo>
                      <a:pt x="8097" y="1246"/>
                      <a:pt x="8149" y="1215"/>
                      <a:pt x="8200" y="1205"/>
                    </a:cubicBezTo>
                    <a:cubicBezTo>
                      <a:pt x="8149" y="1215"/>
                      <a:pt x="8097" y="1246"/>
                      <a:pt x="8066" y="1277"/>
                    </a:cubicBezTo>
                    <a:cubicBezTo>
                      <a:pt x="8097" y="1246"/>
                      <a:pt x="8149" y="1215"/>
                      <a:pt x="8200" y="1205"/>
                    </a:cubicBezTo>
                    <a:cubicBezTo>
                      <a:pt x="8221" y="1195"/>
                      <a:pt x="8252" y="1195"/>
                      <a:pt x="8272" y="1195"/>
                    </a:cubicBezTo>
                    <a:lnTo>
                      <a:pt x="8272" y="1195"/>
                    </a:lnTo>
                    <a:lnTo>
                      <a:pt x="8272" y="1195"/>
                    </a:lnTo>
                    <a:cubicBezTo>
                      <a:pt x="8468" y="1195"/>
                      <a:pt x="8571" y="1329"/>
                      <a:pt x="8571" y="1545"/>
                    </a:cubicBezTo>
                    <a:lnTo>
                      <a:pt x="8571" y="1720"/>
                    </a:lnTo>
                    <a:close/>
                    <a:moveTo>
                      <a:pt x="5470" y="2440"/>
                    </a:moveTo>
                    <a:lnTo>
                      <a:pt x="5470" y="2440"/>
                    </a:lnTo>
                    <a:cubicBezTo>
                      <a:pt x="5460" y="2522"/>
                      <a:pt x="5377" y="2801"/>
                      <a:pt x="5027" y="2801"/>
                    </a:cubicBezTo>
                    <a:cubicBezTo>
                      <a:pt x="4718" y="2801"/>
                      <a:pt x="4553" y="2605"/>
                      <a:pt x="4553" y="2246"/>
                    </a:cubicBezTo>
                    <a:cubicBezTo>
                      <a:pt x="4553" y="1246"/>
                      <a:pt x="4553" y="1246"/>
                      <a:pt x="4553" y="1246"/>
                    </a:cubicBezTo>
                    <a:cubicBezTo>
                      <a:pt x="4317" y="1246"/>
                      <a:pt x="4317" y="1246"/>
                      <a:pt x="4317" y="1246"/>
                    </a:cubicBezTo>
                    <a:cubicBezTo>
                      <a:pt x="4296" y="1246"/>
                      <a:pt x="4296" y="1246"/>
                      <a:pt x="4296" y="1246"/>
                    </a:cubicBezTo>
                    <a:cubicBezTo>
                      <a:pt x="4296" y="1236"/>
                      <a:pt x="4296" y="1236"/>
                      <a:pt x="4296" y="1236"/>
                    </a:cubicBezTo>
                    <a:cubicBezTo>
                      <a:pt x="4296" y="1143"/>
                      <a:pt x="4296" y="1143"/>
                      <a:pt x="4296" y="1143"/>
                    </a:cubicBezTo>
                    <a:lnTo>
                      <a:pt x="4296" y="1143"/>
                    </a:lnTo>
                    <a:cubicBezTo>
                      <a:pt x="4317" y="1143"/>
                      <a:pt x="4317" y="1143"/>
                      <a:pt x="4317" y="1143"/>
                    </a:cubicBezTo>
                    <a:cubicBezTo>
                      <a:pt x="4553" y="1143"/>
                      <a:pt x="4553" y="1143"/>
                      <a:pt x="4553" y="1143"/>
                    </a:cubicBezTo>
                    <a:cubicBezTo>
                      <a:pt x="4553" y="680"/>
                      <a:pt x="4553" y="680"/>
                      <a:pt x="4553" y="680"/>
                    </a:cubicBezTo>
                    <a:cubicBezTo>
                      <a:pt x="4553" y="659"/>
                      <a:pt x="4553" y="659"/>
                      <a:pt x="4553" y="659"/>
                    </a:cubicBezTo>
                    <a:cubicBezTo>
                      <a:pt x="4574" y="659"/>
                      <a:pt x="4574" y="659"/>
                      <a:pt x="4574" y="659"/>
                    </a:cubicBezTo>
                    <a:cubicBezTo>
                      <a:pt x="4667" y="659"/>
                      <a:pt x="4852" y="649"/>
                      <a:pt x="4945" y="639"/>
                    </a:cubicBezTo>
                    <a:cubicBezTo>
                      <a:pt x="4955" y="639"/>
                      <a:pt x="4955" y="639"/>
                      <a:pt x="4955" y="639"/>
                    </a:cubicBezTo>
                    <a:cubicBezTo>
                      <a:pt x="4955" y="649"/>
                      <a:pt x="4955" y="649"/>
                      <a:pt x="4955" y="649"/>
                    </a:cubicBezTo>
                    <a:cubicBezTo>
                      <a:pt x="4955" y="1143"/>
                      <a:pt x="4955" y="1143"/>
                      <a:pt x="4955" y="1143"/>
                    </a:cubicBezTo>
                    <a:cubicBezTo>
                      <a:pt x="5336" y="1143"/>
                      <a:pt x="5336" y="1143"/>
                      <a:pt x="5336" y="1143"/>
                    </a:cubicBezTo>
                    <a:cubicBezTo>
                      <a:pt x="5357" y="1143"/>
                      <a:pt x="5357" y="1143"/>
                      <a:pt x="5357" y="1143"/>
                    </a:cubicBezTo>
                    <a:lnTo>
                      <a:pt x="5357" y="1143"/>
                    </a:lnTo>
                    <a:cubicBezTo>
                      <a:pt x="5357" y="1236"/>
                      <a:pt x="5357" y="1236"/>
                      <a:pt x="5357" y="1236"/>
                    </a:cubicBezTo>
                    <a:cubicBezTo>
                      <a:pt x="5347" y="1246"/>
                      <a:pt x="5347" y="1246"/>
                      <a:pt x="5347" y="1246"/>
                    </a:cubicBezTo>
                    <a:cubicBezTo>
                      <a:pt x="5336" y="1246"/>
                      <a:pt x="5336" y="1246"/>
                      <a:pt x="5336" y="1246"/>
                    </a:cubicBezTo>
                    <a:cubicBezTo>
                      <a:pt x="4955" y="1246"/>
                      <a:pt x="4955" y="1246"/>
                      <a:pt x="4955" y="1246"/>
                    </a:cubicBezTo>
                    <a:cubicBezTo>
                      <a:pt x="4955" y="2389"/>
                      <a:pt x="4955" y="2389"/>
                      <a:pt x="4955" y="2389"/>
                    </a:cubicBezTo>
                    <a:cubicBezTo>
                      <a:pt x="4955" y="2553"/>
                      <a:pt x="5017" y="2636"/>
                      <a:pt x="5140" y="2636"/>
                    </a:cubicBezTo>
                    <a:cubicBezTo>
                      <a:pt x="5295" y="2636"/>
                      <a:pt x="5336" y="2512"/>
                      <a:pt x="5357" y="2440"/>
                    </a:cubicBezTo>
                    <a:cubicBezTo>
                      <a:pt x="5357" y="2430"/>
                      <a:pt x="5357" y="2430"/>
                      <a:pt x="5357" y="2430"/>
                    </a:cubicBezTo>
                    <a:cubicBezTo>
                      <a:pt x="5367" y="2430"/>
                      <a:pt x="5367" y="2430"/>
                      <a:pt x="5367" y="2430"/>
                    </a:cubicBezTo>
                    <a:cubicBezTo>
                      <a:pt x="5460" y="2430"/>
                      <a:pt x="5460" y="2430"/>
                      <a:pt x="5460" y="2430"/>
                    </a:cubicBezTo>
                    <a:cubicBezTo>
                      <a:pt x="5470" y="2430"/>
                      <a:pt x="5470" y="2430"/>
                      <a:pt x="5470" y="2430"/>
                    </a:cubicBezTo>
                    <a:lnTo>
                      <a:pt x="5470" y="2440"/>
                    </a:lnTo>
                    <a:close/>
                    <a:moveTo>
                      <a:pt x="4049" y="2636"/>
                    </a:moveTo>
                    <a:lnTo>
                      <a:pt x="4049" y="2636"/>
                    </a:lnTo>
                    <a:cubicBezTo>
                      <a:pt x="4049" y="1627"/>
                      <a:pt x="4049" y="1627"/>
                      <a:pt x="4049" y="1627"/>
                    </a:cubicBezTo>
                    <a:cubicBezTo>
                      <a:pt x="4049" y="1473"/>
                      <a:pt x="4007" y="1339"/>
                      <a:pt x="3905" y="1236"/>
                    </a:cubicBezTo>
                    <a:cubicBezTo>
                      <a:pt x="3812" y="1143"/>
                      <a:pt x="3678" y="1092"/>
                      <a:pt x="3523" y="1092"/>
                    </a:cubicBezTo>
                    <a:cubicBezTo>
                      <a:pt x="3307" y="1092"/>
                      <a:pt x="3142" y="1174"/>
                      <a:pt x="3018" y="1339"/>
                    </a:cubicBezTo>
                    <a:cubicBezTo>
                      <a:pt x="3008" y="1153"/>
                      <a:pt x="3008" y="1153"/>
                      <a:pt x="3008" y="1153"/>
                    </a:cubicBezTo>
                    <a:cubicBezTo>
                      <a:pt x="3008" y="1143"/>
                      <a:pt x="3008" y="1143"/>
                      <a:pt x="3008" y="1143"/>
                    </a:cubicBezTo>
                    <a:cubicBezTo>
                      <a:pt x="2998" y="1143"/>
                      <a:pt x="2998" y="1143"/>
                      <a:pt x="2998" y="1143"/>
                    </a:cubicBezTo>
                    <a:cubicBezTo>
                      <a:pt x="2390" y="1143"/>
                      <a:pt x="2390" y="1143"/>
                      <a:pt x="2390" y="1143"/>
                    </a:cubicBezTo>
                    <a:cubicBezTo>
                      <a:pt x="2380" y="1143"/>
                      <a:pt x="2380" y="1143"/>
                      <a:pt x="2380" y="1143"/>
                    </a:cubicBezTo>
                    <a:lnTo>
                      <a:pt x="2380" y="1143"/>
                    </a:lnTo>
                    <a:cubicBezTo>
                      <a:pt x="2380" y="1236"/>
                      <a:pt x="2380" y="1236"/>
                      <a:pt x="2380" y="1236"/>
                    </a:cubicBezTo>
                    <a:cubicBezTo>
                      <a:pt x="2380" y="1246"/>
                      <a:pt x="2380" y="1246"/>
                      <a:pt x="2380" y="1246"/>
                    </a:cubicBezTo>
                    <a:cubicBezTo>
                      <a:pt x="2390" y="1246"/>
                      <a:pt x="2390" y="1246"/>
                      <a:pt x="2390" y="1246"/>
                    </a:cubicBezTo>
                    <a:cubicBezTo>
                      <a:pt x="2627" y="1246"/>
                      <a:pt x="2627" y="1246"/>
                      <a:pt x="2627" y="1246"/>
                    </a:cubicBezTo>
                    <a:cubicBezTo>
                      <a:pt x="2627" y="2636"/>
                      <a:pt x="2627" y="2636"/>
                      <a:pt x="2627" y="2636"/>
                    </a:cubicBezTo>
                    <a:cubicBezTo>
                      <a:pt x="2174" y="2636"/>
                      <a:pt x="2174" y="2636"/>
                      <a:pt x="2174" y="2636"/>
                    </a:cubicBezTo>
                    <a:cubicBezTo>
                      <a:pt x="1257" y="0"/>
                      <a:pt x="1257" y="0"/>
                      <a:pt x="1257" y="0"/>
                    </a:cubicBezTo>
                    <a:cubicBezTo>
                      <a:pt x="1257" y="10"/>
                      <a:pt x="1257" y="10"/>
                      <a:pt x="1257" y="10"/>
                    </a:cubicBezTo>
                    <a:cubicBezTo>
                      <a:pt x="1247" y="10"/>
                      <a:pt x="1247" y="10"/>
                      <a:pt x="1247" y="10"/>
                    </a:cubicBezTo>
                    <a:cubicBezTo>
                      <a:pt x="1154" y="10"/>
                      <a:pt x="1154" y="10"/>
                      <a:pt x="1154" y="10"/>
                    </a:cubicBezTo>
                    <a:cubicBezTo>
                      <a:pt x="1144" y="10"/>
                      <a:pt x="1144" y="10"/>
                      <a:pt x="1144" y="10"/>
                    </a:cubicBezTo>
                    <a:cubicBezTo>
                      <a:pt x="1144" y="0"/>
                      <a:pt x="1144" y="0"/>
                      <a:pt x="1144" y="0"/>
                    </a:cubicBezTo>
                    <a:cubicBezTo>
                      <a:pt x="247" y="2636"/>
                      <a:pt x="247" y="2636"/>
                      <a:pt x="247" y="2636"/>
                    </a:cubicBezTo>
                    <a:cubicBezTo>
                      <a:pt x="0" y="2636"/>
                      <a:pt x="0" y="2636"/>
                      <a:pt x="0" y="2636"/>
                    </a:cubicBezTo>
                    <a:lnTo>
                      <a:pt x="0" y="2636"/>
                    </a:lnTo>
                    <a:cubicBezTo>
                      <a:pt x="0" y="2646"/>
                      <a:pt x="0" y="2646"/>
                      <a:pt x="0" y="2646"/>
                    </a:cubicBezTo>
                    <a:cubicBezTo>
                      <a:pt x="0" y="2739"/>
                      <a:pt x="0" y="2739"/>
                      <a:pt x="0" y="2739"/>
                    </a:cubicBezTo>
                    <a:cubicBezTo>
                      <a:pt x="0" y="2759"/>
                      <a:pt x="0" y="2759"/>
                      <a:pt x="0" y="2759"/>
                    </a:cubicBezTo>
                    <a:lnTo>
                      <a:pt x="0" y="2759"/>
                    </a:lnTo>
                    <a:cubicBezTo>
                      <a:pt x="732" y="2759"/>
                      <a:pt x="732" y="2759"/>
                      <a:pt x="732" y="2759"/>
                    </a:cubicBezTo>
                    <a:lnTo>
                      <a:pt x="732" y="2759"/>
                    </a:lnTo>
                    <a:cubicBezTo>
                      <a:pt x="732" y="2739"/>
                      <a:pt x="732" y="2739"/>
                      <a:pt x="732" y="2739"/>
                    </a:cubicBezTo>
                    <a:cubicBezTo>
                      <a:pt x="732" y="2646"/>
                      <a:pt x="732" y="2646"/>
                      <a:pt x="732" y="2646"/>
                    </a:cubicBezTo>
                    <a:cubicBezTo>
                      <a:pt x="732" y="2636"/>
                      <a:pt x="732" y="2636"/>
                      <a:pt x="732" y="2636"/>
                    </a:cubicBezTo>
                    <a:lnTo>
                      <a:pt x="732" y="2636"/>
                    </a:lnTo>
                    <a:cubicBezTo>
                      <a:pt x="392" y="2636"/>
                      <a:pt x="392" y="2636"/>
                      <a:pt x="392" y="2636"/>
                    </a:cubicBezTo>
                    <a:cubicBezTo>
                      <a:pt x="639" y="1875"/>
                      <a:pt x="639" y="1875"/>
                      <a:pt x="639" y="1875"/>
                    </a:cubicBezTo>
                    <a:cubicBezTo>
                      <a:pt x="1442" y="1875"/>
                      <a:pt x="1442" y="1875"/>
                      <a:pt x="1442" y="1875"/>
                    </a:cubicBezTo>
                    <a:cubicBezTo>
                      <a:pt x="1700" y="2636"/>
                      <a:pt x="1700" y="2636"/>
                      <a:pt x="1700" y="2636"/>
                    </a:cubicBezTo>
                    <a:cubicBezTo>
                      <a:pt x="1360" y="2636"/>
                      <a:pt x="1360" y="2636"/>
                      <a:pt x="1360" y="2636"/>
                    </a:cubicBezTo>
                    <a:cubicBezTo>
                      <a:pt x="1339" y="2636"/>
                      <a:pt x="1339" y="2636"/>
                      <a:pt x="1339" y="2636"/>
                    </a:cubicBezTo>
                    <a:cubicBezTo>
                      <a:pt x="1339" y="2646"/>
                      <a:pt x="1339" y="2646"/>
                      <a:pt x="1339" y="2646"/>
                    </a:cubicBezTo>
                    <a:cubicBezTo>
                      <a:pt x="1339" y="2739"/>
                      <a:pt x="1339" y="2739"/>
                      <a:pt x="1339" y="2739"/>
                    </a:cubicBezTo>
                    <a:cubicBezTo>
                      <a:pt x="1339" y="2759"/>
                      <a:pt x="1339" y="2759"/>
                      <a:pt x="1339" y="2759"/>
                    </a:cubicBezTo>
                    <a:cubicBezTo>
                      <a:pt x="1360" y="2759"/>
                      <a:pt x="1360" y="2759"/>
                      <a:pt x="1360" y="2759"/>
                    </a:cubicBezTo>
                    <a:cubicBezTo>
                      <a:pt x="3256" y="2759"/>
                      <a:pt x="3256" y="2759"/>
                      <a:pt x="3256" y="2759"/>
                    </a:cubicBezTo>
                    <a:cubicBezTo>
                      <a:pt x="3266" y="2759"/>
                      <a:pt x="3266" y="2759"/>
                      <a:pt x="3266" y="2759"/>
                    </a:cubicBezTo>
                    <a:cubicBezTo>
                      <a:pt x="3266" y="2739"/>
                      <a:pt x="3266" y="2739"/>
                      <a:pt x="3266" y="2739"/>
                    </a:cubicBezTo>
                    <a:cubicBezTo>
                      <a:pt x="3266" y="2646"/>
                      <a:pt x="3266" y="2646"/>
                      <a:pt x="3266" y="2646"/>
                    </a:cubicBezTo>
                    <a:cubicBezTo>
                      <a:pt x="3266" y="2636"/>
                      <a:pt x="3266" y="2636"/>
                      <a:pt x="3266" y="2636"/>
                    </a:cubicBezTo>
                    <a:cubicBezTo>
                      <a:pt x="3256" y="2636"/>
                      <a:pt x="3256" y="2636"/>
                      <a:pt x="3256" y="2636"/>
                    </a:cubicBezTo>
                    <a:cubicBezTo>
                      <a:pt x="3008" y="2636"/>
                      <a:pt x="3008" y="2636"/>
                      <a:pt x="3008" y="2636"/>
                    </a:cubicBezTo>
                    <a:cubicBezTo>
                      <a:pt x="3008" y="1864"/>
                      <a:pt x="3008" y="1864"/>
                      <a:pt x="3008" y="1864"/>
                    </a:cubicBezTo>
                    <a:cubicBezTo>
                      <a:pt x="3008" y="1401"/>
                      <a:pt x="3256" y="1236"/>
                      <a:pt x="3420" y="1236"/>
                    </a:cubicBezTo>
                    <a:cubicBezTo>
                      <a:pt x="3585" y="1236"/>
                      <a:pt x="3668" y="1339"/>
                      <a:pt x="3668" y="1545"/>
                    </a:cubicBezTo>
                    <a:cubicBezTo>
                      <a:pt x="3668" y="2636"/>
                      <a:pt x="3668" y="2636"/>
                      <a:pt x="3668" y="2636"/>
                    </a:cubicBezTo>
                    <a:cubicBezTo>
                      <a:pt x="3451" y="2636"/>
                      <a:pt x="3451" y="2636"/>
                      <a:pt x="3451" y="2636"/>
                    </a:cubicBezTo>
                    <a:cubicBezTo>
                      <a:pt x="3441" y="2636"/>
                      <a:pt x="3441" y="2636"/>
                      <a:pt x="3441" y="2636"/>
                    </a:cubicBezTo>
                    <a:cubicBezTo>
                      <a:pt x="3441" y="2646"/>
                      <a:pt x="3441" y="2646"/>
                      <a:pt x="3441" y="2646"/>
                    </a:cubicBezTo>
                    <a:cubicBezTo>
                      <a:pt x="3441" y="2739"/>
                      <a:pt x="3441" y="2739"/>
                      <a:pt x="3441" y="2739"/>
                    </a:cubicBezTo>
                    <a:cubicBezTo>
                      <a:pt x="3441" y="2759"/>
                      <a:pt x="3441" y="2759"/>
                      <a:pt x="3441" y="2759"/>
                    </a:cubicBezTo>
                    <a:cubicBezTo>
                      <a:pt x="3451" y="2759"/>
                      <a:pt x="3451" y="2759"/>
                      <a:pt x="3451" y="2759"/>
                    </a:cubicBezTo>
                    <a:cubicBezTo>
                      <a:pt x="4306" y="2759"/>
                      <a:pt x="4306" y="2759"/>
                      <a:pt x="4306" y="2759"/>
                    </a:cubicBezTo>
                    <a:cubicBezTo>
                      <a:pt x="4327" y="2759"/>
                      <a:pt x="4327" y="2759"/>
                      <a:pt x="4327" y="2759"/>
                    </a:cubicBezTo>
                    <a:cubicBezTo>
                      <a:pt x="4327" y="2739"/>
                      <a:pt x="4327" y="2739"/>
                      <a:pt x="4327" y="2739"/>
                    </a:cubicBezTo>
                    <a:cubicBezTo>
                      <a:pt x="4327" y="2646"/>
                      <a:pt x="4327" y="2646"/>
                      <a:pt x="4327" y="2646"/>
                    </a:cubicBezTo>
                    <a:cubicBezTo>
                      <a:pt x="4327" y="2636"/>
                      <a:pt x="4327" y="2636"/>
                      <a:pt x="4327" y="2636"/>
                    </a:cubicBezTo>
                    <a:cubicBezTo>
                      <a:pt x="4306" y="2636"/>
                      <a:pt x="4306" y="2636"/>
                      <a:pt x="4306" y="2636"/>
                    </a:cubicBezTo>
                    <a:lnTo>
                      <a:pt x="4049" y="2636"/>
                    </a:lnTo>
                    <a:close/>
                    <a:moveTo>
                      <a:pt x="680" y="1772"/>
                    </a:moveTo>
                    <a:lnTo>
                      <a:pt x="680" y="1772"/>
                    </a:lnTo>
                    <a:cubicBezTo>
                      <a:pt x="1030" y="700"/>
                      <a:pt x="1030" y="700"/>
                      <a:pt x="1030" y="700"/>
                    </a:cubicBezTo>
                    <a:cubicBezTo>
                      <a:pt x="1411" y="1772"/>
                      <a:pt x="1411" y="1772"/>
                      <a:pt x="1411" y="1772"/>
                    </a:cubicBezTo>
                    <a:lnTo>
                      <a:pt x="680" y="1772"/>
                    </a:lnTo>
                    <a:close/>
                    <a:moveTo>
                      <a:pt x="7459" y="2636"/>
                    </a:moveTo>
                    <a:lnTo>
                      <a:pt x="7459" y="2636"/>
                    </a:lnTo>
                    <a:lnTo>
                      <a:pt x="7459" y="2636"/>
                    </a:lnTo>
                    <a:cubicBezTo>
                      <a:pt x="7459" y="2646"/>
                      <a:pt x="7459" y="2646"/>
                      <a:pt x="7459" y="2646"/>
                    </a:cubicBezTo>
                    <a:cubicBezTo>
                      <a:pt x="7459" y="2739"/>
                      <a:pt x="7459" y="2739"/>
                      <a:pt x="7459" y="2739"/>
                    </a:cubicBezTo>
                    <a:cubicBezTo>
                      <a:pt x="7459" y="2759"/>
                      <a:pt x="7459" y="2759"/>
                      <a:pt x="7459" y="2759"/>
                    </a:cubicBezTo>
                    <a:lnTo>
                      <a:pt x="7459" y="2759"/>
                    </a:lnTo>
                    <a:cubicBezTo>
                      <a:pt x="6572" y="2759"/>
                      <a:pt x="6572" y="2759"/>
                      <a:pt x="6572" y="2759"/>
                    </a:cubicBezTo>
                    <a:lnTo>
                      <a:pt x="6572" y="2759"/>
                    </a:lnTo>
                    <a:cubicBezTo>
                      <a:pt x="6572" y="2739"/>
                      <a:pt x="6572" y="2739"/>
                      <a:pt x="6572" y="2739"/>
                    </a:cubicBezTo>
                    <a:cubicBezTo>
                      <a:pt x="6572" y="2646"/>
                      <a:pt x="6572" y="2646"/>
                      <a:pt x="6572" y="2646"/>
                    </a:cubicBezTo>
                    <a:cubicBezTo>
                      <a:pt x="6572" y="2636"/>
                      <a:pt x="6572" y="2636"/>
                      <a:pt x="6572" y="2636"/>
                    </a:cubicBezTo>
                    <a:lnTo>
                      <a:pt x="6572" y="2636"/>
                    </a:lnTo>
                    <a:cubicBezTo>
                      <a:pt x="6799" y="2636"/>
                      <a:pt x="6799" y="2636"/>
                      <a:pt x="6799" y="2636"/>
                    </a:cubicBezTo>
                    <a:cubicBezTo>
                      <a:pt x="6799" y="1576"/>
                      <a:pt x="6799" y="1576"/>
                      <a:pt x="6799" y="1576"/>
                    </a:cubicBezTo>
                    <a:cubicBezTo>
                      <a:pt x="6799" y="1421"/>
                      <a:pt x="6758" y="1246"/>
                      <a:pt x="6542" y="1236"/>
                    </a:cubicBezTo>
                    <a:cubicBezTo>
                      <a:pt x="6439" y="1236"/>
                      <a:pt x="6356" y="1287"/>
                      <a:pt x="6284" y="1359"/>
                    </a:cubicBezTo>
                    <a:cubicBezTo>
                      <a:pt x="6202" y="1432"/>
                      <a:pt x="6119" y="1586"/>
                      <a:pt x="6119" y="1854"/>
                    </a:cubicBezTo>
                    <a:cubicBezTo>
                      <a:pt x="6119" y="2636"/>
                      <a:pt x="6119" y="2636"/>
                      <a:pt x="6119" y="2636"/>
                    </a:cubicBezTo>
                    <a:cubicBezTo>
                      <a:pt x="6336" y="2636"/>
                      <a:pt x="6336" y="2636"/>
                      <a:pt x="6336" y="2636"/>
                    </a:cubicBezTo>
                    <a:cubicBezTo>
                      <a:pt x="6346" y="2636"/>
                      <a:pt x="6346" y="2636"/>
                      <a:pt x="6346" y="2636"/>
                    </a:cubicBezTo>
                    <a:cubicBezTo>
                      <a:pt x="6346" y="2646"/>
                      <a:pt x="6346" y="2646"/>
                      <a:pt x="6346" y="2646"/>
                    </a:cubicBezTo>
                    <a:cubicBezTo>
                      <a:pt x="6346" y="2739"/>
                      <a:pt x="6346" y="2739"/>
                      <a:pt x="6346" y="2739"/>
                    </a:cubicBezTo>
                    <a:cubicBezTo>
                      <a:pt x="6346" y="2759"/>
                      <a:pt x="6346" y="2759"/>
                      <a:pt x="6346" y="2759"/>
                    </a:cubicBezTo>
                    <a:cubicBezTo>
                      <a:pt x="6336" y="2759"/>
                      <a:pt x="6336" y="2759"/>
                      <a:pt x="6336" y="2759"/>
                    </a:cubicBezTo>
                    <a:cubicBezTo>
                      <a:pt x="5460" y="2759"/>
                      <a:pt x="5460" y="2759"/>
                      <a:pt x="5460" y="2759"/>
                    </a:cubicBezTo>
                    <a:lnTo>
                      <a:pt x="5460" y="2759"/>
                    </a:lnTo>
                    <a:cubicBezTo>
                      <a:pt x="5460" y="2739"/>
                      <a:pt x="5460" y="2739"/>
                      <a:pt x="5460" y="2739"/>
                    </a:cubicBezTo>
                    <a:cubicBezTo>
                      <a:pt x="5460" y="2646"/>
                      <a:pt x="5460" y="2646"/>
                      <a:pt x="5460" y="2646"/>
                    </a:cubicBezTo>
                    <a:cubicBezTo>
                      <a:pt x="5460" y="2636"/>
                      <a:pt x="5460" y="2636"/>
                      <a:pt x="5460" y="2636"/>
                    </a:cubicBezTo>
                    <a:lnTo>
                      <a:pt x="5460" y="2636"/>
                    </a:lnTo>
                    <a:cubicBezTo>
                      <a:pt x="5718" y="2636"/>
                      <a:pt x="5718" y="2636"/>
                      <a:pt x="5718" y="2636"/>
                    </a:cubicBezTo>
                    <a:cubicBezTo>
                      <a:pt x="5718" y="134"/>
                      <a:pt x="5718" y="134"/>
                      <a:pt x="5718" y="134"/>
                    </a:cubicBezTo>
                    <a:cubicBezTo>
                      <a:pt x="5481" y="134"/>
                      <a:pt x="5481" y="134"/>
                      <a:pt x="5481" y="134"/>
                    </a:cubicBezTo>
                    <a:cubicBezTo>
                      <a:pt x="5460" y="134"/>
                      <a:pt x="5460" y="134"/>
                      <a:pt x="5460" y="134"/>
                    </a:cubicBezTo>
                    <a:cubicBezTo>
                      <a:pt x="5460" y="103"/>
                      <a:pt x="5460" y="103"/>
                      <a:pt x="5460" y="103"/>
                    </a:cubicBezTo>
                    <a:cubicBezTo>
                      <a:pt x="5460" y="10"/>
                      <a:pt x="5460" y="10"/>
                      <a:pt x="5460" y="10"/>
                    </a:cubicBezTo>
                    <a:lnTo>
                      <a:pt x="5460" y="10"/>
                    </a:lnTo>
                    <a:cubicBezTo>
                      <a:pt x="5481" y="10"/>
                      <a:pt x="5481" y="10"/>
                      <a:pt x="5481" y="10"/>
                    </a:cubicBezTo>
                    <a:cubicBezTo>
                      <a:pt x="6089" y="10"/>
                      <a:pt x="6089" y="10"/>
                      <a:pt x="6089" y="10"/>
                    </a:cubicBezTo>
                    <a:cubicBezTo>
                      <a:pt x="6119" y="10"/>
                      <a:pt x="6119" y="10"/>
                      <a:pt x="6119" y="10"/>
                    </a:cubicBezTo>
                    <a:lnTo>
                      <a:pt x="6119" y="10"/>
                    </a:lnTo>
                    <a:cubicBezTo>
                      <a:pt x="6119" y="1318"/>
                      <a:pt x="6119" y="1318"/>
                      <a:pt x="6119" y="1318"/>
                    </a:cubicBezTo>
                    <a:cubicBezTo>
                      <a:pt x="6171" y="1246"/>
                      <a:pt x="6346" y="1092"/>
                      <a:pt x="6665" y="1092"/>
                    </a:cubicBezTo>
                    <a:cubicBezTo>
                      <a:pt x="7067" y="1092"/>
                      <a:pt x="7211" y="1370"/>
                      <a:pt x="7211" y="1607"/>
                    </a:cubicBezTo>
                    <a:cubicBezTo>
                      <a:pt x="7211" y="2636"/>
                      <a:pt x="7211" y="2636"/>
                      <a:pt x="7211" y="2636"/>
                    </a:cubicBezTo>
                    <a:lnTo>
                      <a:pt x="7459" y="2636"/>
                    </a:lnTo>
                    <a:close/>
                    <a:moveTo>
                      <a:pt x="12012" y="2636"/>
                    </a:moveTo>
                    <a:lnTo>
                      <a:pt x="12012" y="2636"/>
                    </a:lnTo>
                    <a:cubicBezTo>
                      <a:pt x="12012" y="2646"/>
                      <a:pt x="12012" y="2646"/>
                      <a:pt x="12012" y="2646"/>
                    </a:cubicBezTo>
                    <a:cubicBezTo>
                      <a:pt x="12012" y="2739"/>
                      <a:pt x="12012" y="2739"/>
                      <a:pt x="12012" y="2739"/>
                    </a:cubicBezTo>
                    <a:cubicBezTo>
                      <a:pt x="12012" y="2759"/>
                      <a:pt x="12012" y="2759"/>
                      <a:pt x="12012" y="2759"/>
                    </a:cubicBezTo>
                    <a:cubicBezTo>
                      <a:pt x="12001" y="2759"/>
                      <a:pt x="12001" y="2759"/>
                      <a:pt x="12001" y="2759"/>
                    </a:cubicBezTo>
                    <a:cubicBezTo>
                      <a:pt x="11136" y="2759"/>
                      <a:pt x="11136" y="2759"/>
                      <a:pt x="11136" y="2759"/>
                    </a:cubicBezTo>
                    <a:cubicBezTo>
                      <a:pt x="11126" y="2759"/>
                      <a:pt x="11126" y="2759"/>
                      <a:pt x="11126" y="2759"/>
                    </a:cubicBezTo>
                    <a:cubicBezTo>
                      <a:pt x="11126" y="2739"/>
                      <a:pt x="11126" y="2739"/>
                      <a:pt x="11126" y="2739"/>
                    </a:cubicBezTo>
                    <a:cubicBezTo>
                      <a:pt x="11126" y="2646"/>
                      <a:pt x="11126" y="2646"/>
                      <a:pt x="11126" y="2646"/>
                    </a:cubicBezTo>
                    <a:cubicBezTo>
                      <a:pt x="11126" y="2636"/>
                      <a:pt x="11126" y="2636"/>
                      <a:pt x="11126" y="2636"/>
                    </a:cubicBezTo>
                    <a:cubicBezTo>
                      <a:pt x="11136" y="2636"/>
                      <a:pt x="11136" y="2636"/>
                      <a:pt x="11136" y="2636"/>
                    </a:cubicBezTo>
                    <a:cubicBezTo>
                      <a:pt x="11352" y="2636"/>
                      <a:pt x="11352" y="2636"/>
                      <a:pt x="11352" y="2636"/>
                    </a:cubicBezTo>
                    <a:cubicBezTo>
                      <a:pt x="11352" y="1638"/>
                      <a:pt x="11352" y="1638"/>
                      <a:pt x="11352" y="1638"/>
                    </a:cubicBezTo>
                    <a:cubicBezTo>
                      <a:pt x="11352" y="1524"/>
                      <a:pt x="11352" y="1421"/>
                      <a:pt x="11322" y="1349"/>
                    </a:cubicBezTo>
                    <a:cubicBezTo>
                      <a:pt x="11311" y="1339"/>
                      <a:pt x="11270" y="1246"/>
                      <a:pt x="11136" y="1246"/>
                    </a:cubicBezTo>
                    <a:cubicBezTo>
                      <a:pt x="11033" y="1246"/>
                      <a:pt x="10920" y="1298"/>
                      <a:pt x="10848" y="1390"/>
                    </a:cubicBezTo>
                    <a:cubicBezTo>
                      <a:pt x="10765" y="1504"/>
                      <a:pt x="10765" y="1648"/>
                      <a:pt x="10744" y="1864"/>
                    </a:cubicBezTo>
                    <a:cubicBezTo>
                      <a:pt x="10744" y="2636"/>
                      <a:pt x="10744" y="2636"/>
                      <a:pt x="10744" y="2636"/>
                    </a:cubicBezTo>
                    <a:cubicBezTo>
                      <a:pt x="10971" y="2636"/>
                      <a:pt x="10971" y="2636"/>
                      <a:pt x="10971" y="2636"/>
                    </a:cubicBezTo>
                    <a:lnTo>
                      <a:pt x="10971" y="2636"/>
                    </a:lnTo>
                    <a:cubicBezTo>
                      <a:pt x="10971" y="2646"/>
                      <a:pt x="10971" y="2646"/>
                      <a:pt x="10971" y="2646"/>
                    </a:cubicBezTo>
                    <a:cubicBezTo>
                      <a:pt x="10971" y="2739"/>
                      <a:pt x="10971" y="2739"/>
                      <a:pt x="10971" y="2739"/>
                    </a:cubicBezTo>
                    <a:cubicBezTo>
                      <a:pt x="10971" y="2759"/>
                      <a:pt x="10971" y="2759"/>
                      <a:pt x="10971" y="2759"/>
                    </a:cubicBezTo>
                    <a:lnTo>
                      <a:pt x="10971" y="2759"/>
                    </a:lnTo>
                    <a:cubicBezTo>
                      <a:pt x="10127" y="2759"/>
                      <a:pt x="10127" y="2759"/>
                      <a:pt x="10127" y="2759"/>
                    </a:cubicBezTo>
                    <a:cubicBezTo>
                      <a:pt x="10116" y="2759"/>
                      <a:pt x="10116" y="2759"/>
                      <a:pt x="10116" y="2759"/>
                    </a:cubicBezTo>
                    <a:cubicBezTo>
                      <a:pt x="10116" y="2739"/>
                      <a:pt x="10116" y="2739"/>
                      <a:pt x="10116" y="2739"/>
                    </a:cubicBezTo>
                    <a:cubicBezTo>
                      <a:pt x="10116" y="2646"/>
                      <a:pt x="10116" y="2646"/>
                      <a:pt x="10116" y="2646"/>
                    </a:cubicBezTo>
                    <a:cubicBezTo>
                      <a:pt x="10116" y="2636"/>
                      <a:pt x="10116" y="2636"/>
                      <a:pt x="10116" y="2636"/>
                    </a:cubicBezTo>
                    <a:cubicBezTo>
                      <a:pt x="10127" y="2636"/>
                      <a:pt x="10127" y="2636"/>
                      <a:pt x="10127" y="2636"/>
                    </a:cubicBezTo>
                    <a:cubicBezTo>
                      <a:pt x="10343" y="2636"/>
                      <a:pt x="10343" y="2636"/>
                      <a:pt x="10343" y="2636"/>
                    </a:cubicBezTo>
                    <a:cubicBezTo>
                      <a:pt x="10343" y="1638"/>
                      <a:pt x="10343" y="1638"/>
                      <a:pt x="10343" y="1638"/>
                    </a:cubicBezTo>
                    <a:cubicBezTo>
                      <a:pt x="10343" y="1524"/>
                      <a:pt x="10343" y="1421"/>
                      <a:pt x="10312" y="1349"/>
                    </a:cubicBezTo>
                    <a:cubicBezTo>
                      <a:pt x="10302" y="1339"/>
                      <a:pt x="10261" y="1246"/>
                      <a:pt x="10127" y="1246"/>
                    </a:cubicBezTo>
                    <a:cubicBezTo>
                      <a:pt x="10013" y="1246"/>
                      <a:pt x="9900" y="1298"/>
                      <a:pt x="9838" y="1390"/>
                    </a:cubicBezTo>
                    <a:cubicBezTo>
                      <a:pt x="9756" y="1504"/>
                      <a:pt x="9756" y="1648"/>
                      <a:pt x="9735" y="1864"/>
                    </a:cubicBezTo>
                    <a:cubicBezTo>
                      <a:pt x="9735" y="2636"/>
                      <a:pt x="9735" y="2636"/>
                      <a:pt x="9735" y="2636"/>
                    </a:cubicBezTo>
                    <a:cubicBezTo>
                      <a:pt x="9962" y="2636"/>
                      <a:pt x="9962" y="2636"/>
                      <a:pt x="9962" y="2636"/>
                    </a:cubicBezTo>
                    <a:lnTo>
                      <a:pt x="9962" y="2636"/>
                    </a:lnTo>
                    <a:cubicBezTo>
                      <a:pt x="9962" y="2646"/>
                      <a:pt x="9962" y="2646"/>
                      <a:pt x="9962" y="2646"/>
                    </a:cubicBezTo>
                    <a:cubicBezTo>
                      <a:pt x="9962" y="2739"/>
                      <a:pt x="9962" y="2739"/>
                      <a:pt x="9962" y="2739"/>
                    </a:cubicBezTo>
                    <a:cubicBezTo>
                      <a:pt x="9962" y="2759"/>
                      <a:pt x="9962" y="2759"/>
                      <a:pt x="9962" y="2759"/>
                    </a:cubicBezTo>
                    <a:lnTo>
                      <a:pt x="9962" y="2759"/>
                    </a:lnTo>
                    <a:cubicBezTo>
                      <a:pt x="9097" y="2759"/>
                      <a:pt x="9097" y="2759"/>
                      <a:pt x="9097" y="2759"/>
                    </a:cubicBezTo>
                    <a:cubicBezTo>
                      <a:pt x="9076" y="2759"/>
                      <a:pt x="9076" y="2759"/>
                      <a:pt x="9076" y="2759"/>
                    </a:cubicBezTo>
                    <a:cubicBezTo>
                      <a:pt x="9076" y="2739"/>
                      <a:pt x="9076" y="2739"/>
                      <a:pt x="9076" y="2739"/>
                    </a:cubicBezTo>
                    <a:cubicBezTo>
                      <a:pt x="9076" y="2646"/>
                      <a:pt x="9076" y="2646"/>
                      <a:pt x="9076" y="2646"/>
                    </a:cubicBezTo>
                    <a:cubicBezTo>
                      <a:pt x="9076" y="2636"/>
                      <a:pt x="9076" y="2636"/>
                      <a:pt x="9076" y="2636"/>
                    </a:cubicBezTo>
                    <a:cubicBezTo>
                      <a:pt x="9097" y="2636"/>
                      <a:pt x="9097" y="2636"/>
                      <a:pt x="9097" y="2636"/>
                    </a:cubicBezTo>
                    <a:cubicBezTo>
                      <a:pt x="9354" y="2636"/>
                      <a:pt x="9354" y="2636"/>
                      <a:pt x="9354" y="2636"/>
                    </a:cubicBezTo>
                    <a:cubicBezTo>
                      <a:pt x="9354" y="1246"/>
                      <a:pt x="9354" y="1246"/>
                      <a:pt x="9354" y="1246"/>
                    </a:cubicBezTo>
                    <a:cubicBezTo>
                      <a:pt x="9097" y="1246"/>
                      <a:pt x="9097" y="1246"/>
                      <a:pt x="9097" y="1246"/>
                    </a:cubicBezTo>
                    <a:cubicBezTo>
                      <a:pt x="9076" y="1246"/>
                      <a:pt x="9076" y="1246"/>
                      <a:pt x="9076" y="1246"/>
                    </a:cubicBezTo>
                    <a:cubicBezTo>
                      <a:pt x="9076" y="1236"/>
                      <a:pt x="9076" y="1236"/>
                      <a:pt x="9076" y="1236"/>
                    </a:cubicBezTo>
                    <a:cubicBezTo>
                      <a:pt x="9076" y="1143"/>
                      <a:pt x="9076" y="1143"/>
                      <a:pt x="9076" y="1143"/>
                    </a:cubicBezTo>
                    <a:lnTo>
                      <a:pt x="9076" y="1143"/>
                    </a:lnTo>
                    <a:cubicBezTo>
                      <a:pt x="9097" y="1143"/>
                      <a:pt x="9097" y="1143"/>
                      <a:pt x="9097" y="1143"/>
                    </a:cubicBezTo>
                    <a:cubicBezTo>
                      <a:pt x="9715" y="1143"/>
                      <a:pt x="9715" y="1143"/>
                      <a:pt x="9715" y="1143"/>
                    </a:cubicBezTo>
                    <a:cubicBezTo>
                      <a:pt x="9735" y="1143"/>
                      <a:pt x="9735" y="1143"/>
                      <a:pt x="9735" y="1143"/>
                    </a:cubicBezTo>
                    <a:cubicBezTo>
                      <a:pt x="9735" y="1153"/>
                      <a:pt x="9735" y="1153"/>
                      <a:pt x="9735" y="1153"/>
                    </a:cubicBezTo>
                    <a:cubicBezTo>
                      <a:pt x="9735" y="1308"/>
                      <a:pt x="9735" y="1308"/>
                      <a:pt x="9735" y="1308"/>
                    </a:cubicBezTo>
                    <a:cubicBezTo>
                      <a:pt x="9859" y="1174"/>
                      <a:pt x="10055" y="1092"/>
                      <a:pt x="10261" y="1092"/>
                    </a:cubicBezTo>
                    <a:cubicBezTo>
                      <a:pt x="10477" y="1092"/>
                      <a:pt x="10642" y="1174"/>
                      <a:pt x="10724" y="1339"/>
                    </a:cubicBezTo>
                    <a:cubicBezTo>
                      <a:pt x="10796" y="1236"/>
                      <a:pt x="10951" y="1092"/>
                      <a:pt x="11249" y="1092"/>
                    </a:cubicBezTo>
                    <a:cubicBezTo>
                      <a:pt x="11558" y="1092"/>
                      <a:pt x="11754" y="1267"/>
                      <a:pt x="11754" y="1545"/>
                    </a:cubicBezTo>
                    <a:cubicBezTo>
                      <a:pt x="11754" y="2636"/>
                      <a:pt x="11754" y="2636"/>
                      <a:pt x="11754" y="2636"/>
                    </a:cubicBezTo>
                    <a:cubicBezTo>
                      <a:pt x="12001" y="2636"/>
                      <a:pt x="12001" y="2636"/>
                      <a:pt x="12001" y="2636"/>
                    </a:cubicBezTo>
                    <a:lnTo>
                      <a:pt x="12012" y="2636"/>
                    </a:lnTo>
                    <a:close/>
                  </a:path>
                </a:pathLst>
              </a:custGeom>
              <a:solidFill>
                <a:srgbClr val="0079C2"/>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 name="Freeform 7"/>
              <p:cNvSpPr>
                <a:spLocks noChangeArrowheads="1"/>
              </p:cNvSpPr>
              <p:nvPr/>
            </p:nvSpPr>
            <p:spPr bwMode="auto">
              <a:xfrm>
                <a:off x="8234417" y="2267543"/>
                <a:ext cx="28380" cy="28380"/>
              </a:xfrm>
              <a:custGeom>
                <a:avLst/>
                <a:gdLst>
                  <a:gd name="T0" fmla="*/ 248 w 506"/>
                  <a:gd name="T1" fmla="*/ 0 h 505"/>
                  <a:gd name="T2" fmla="*/ 248 w 506"/>
                  <a:gd name="T3" fmla="*/ 0 h 505"/>
                  <a:gd name="T4" fmla="*/ 382 w 506"/>
                  <a:gd name="T5" fmla="*/ 30 h 505"/>
                  <a:gd name="T6" fmla="*/ 474 w 506"/>
                  <a:gd name="T7" fmla="*/ 123 h 505"/>
                  <a:gd name="T8" fmla="*/ 505 w 506"/>
                  <a:gd name="T9" fmla="*/ 257 h 505"/>
                  <a:gd name="T10" fmla="*/ 474 w 506"/>
                  <a:gd name="T11" fmla="*/ 381 h 505"/>
                  <a:gd name="T12" fmla="*/ 382 w 506"/>
                  <a:gd name="T13" fmla="*/ 473 h 505"/>
                  <a:gd name="T14" fmla="*/ 248 w 506"/>
                  <a:gd name="T15" fmla="*/ 504 h 505"/>
                  <a:gd name="T16" fmla="*/ 124 w 506"/>
                  <a:gd name="T17" fmla="*/ 473 h 505"/>
                  <a:gd name="T18" fmla="*/ 31 w 506"/>
                  <a:gd name="T19" fmla="*/ 381 h 505"/>
                  <a:gd name="T20" fmla="*/ 0 w 506"/>
                  <a:gd name="T21" fmla="*/ 257 h 505"/>
                  <a:gd name="T22" fmla="*/ 31 w 506"/>
                  <a:gd name="T23" fmla="*/ 123 h 505"/>
                  <a:gd name="T24" fmla="*/ 124 w 506"/>
                  <a:gd name="T25" fmla="*/ 30 h 505"/>
                  <a:gd name="T26" fmla="*/ 248 w 506"/>
                  <a:gd name="T27" fmla="*/ 0 h 505"/>
                  <a:gd name="T28" fmla="*/ 248 w 506"/>
                  <a:gd name="T29" fmla="*/ 41 h 505"/>
                  <a:gd name="T30" fmla="*/ 248 w 506"/>
                  <a:gd name="T31" fmla="*/ 41 h 505"/>
                  <a:gd name="T32" fmla="*/ 145 w 506"/>
                  <a:gd name="T33" fmla="*/ 72 h 505"/>
                  <a:gd name="T34" fmla="*/ 62 w 506"/>
                  <a:gd name="T35" fmla="*/ 144 h 505"/>
                  <a:gd name="T36" fmla="*/ 42 w 506"/>
                  <a:gd name="T37" fmla="*/ 257 h 505"/>
                  <a:gd name="T38" fmla="*/ 62 w 506"/>
                  <a:gd name="T39" fmla="*/ 360 h 505"/>
                  <a:gd name="T40" fmla="*/ 145 w 506"/>
                  <a:gd name="T41" fmla="*/ 442 h 505"/>
                  <a:gd name="T42" fmla="*/ 248 w 506"/>
                  <a:gd name="T43" fmla="*/ 463 h 505"/>
                  <a:gd name="T44" fmla="*/ 361 w 506"/>
                  <a:gd name="T45" fmla="*/ 442 h 505"/>
                  <a:gd name="T46" fmla="*/ 433 w 506"/>
                  <a:gd name="T47" fmla="*/ 360 h 505"/>
                  <a:gd name="T48" fmla="*/ 464 w 506"/>
                  <a:gd name="T49" fmla="*/ 257 h 505"/>
                  <a:gd name="T50" fmla="*/ 433 w 506"/>
                  <a:gd name="T51" fmla="*/ 144 h 505"/>
                  <a:gd name="T52" fmla="*/ 361 w 506"/>
                  <a:gd name="T53" fmla="*/ 72 h 505"/>
                  <a:gd name="T54" fmla="*/ 248 w 506"/>
                  <a:gd name="T55" fmla="*/ 41 h 505"/>
                  <a:gd name="T56" fmla="*/ 134 w 506"/>
                  <a:gd name="T57" fmla="*/ 391 h 505"/>
                  <a:gd name="T58" fmla="*/ 134 w 506"/>
                  <a:gd name="T59" fmla="*/ 391 h 505"/>
                  <a:gd name="T60" fmla="*/ 134 w 506"/>
                  <a:gd name="T61" fmla="*/ 123 h 505"/>
                  <a:gd name="T62" fmla="*/ 237 w 506"/>
                  <a:gd name="T63" fmla="*/ 123 h 505"/>
                  <a:gd name="T64" fmla="*/ 299 w 506"/>
                  <a:gd name="T65" fmla="*/ 123 h 505"/>
                  <a:gd name="T66" fmla="*/ 340 w 506"/>
                  <a:gd name="T67" fmla="*/ 154 h 505"/>
                  <a:gd name="T68" fmla="*/ 351 w 506"/>
                  <a:gd name="T69" fmla="*/ 195 h 505"/>
                  <a:gd name="T70" fmla="*/ 330 w 506"/>
                  <a:gd name="T71" fmla="*/ 247 h 505"/>
                  <a:gd name="T72" fmla="*/ 268 w 506"/>
                  <a:gd name="T73" fmla="*/ 267 h 505"/>
                  <a:gd name="T74" fmla="*/ 299 w 506"/>
                  <a:gd name="T75" fmla="*/ 288 h 505"/>
                  <a:gd name="T76" fmla="*/ 340 w 506"/>
                  <a:gd name="T77" fmla="*/ 340 h 505"/>
                  <a:gd name="T78" fmla="*/ 371 w 506"/>
                  <a:gd name="T79" fmla="*/ 391 h 505"/>
                  <a:gd name="T80" fmla="*/ 320 w 506"/>
                  <a:gd name="T81" fmla="*/ 391 h 505"/>
                  <a:gd name="T82" fmla="*/ 289 w 506"/>
                  <a:gd name="T83" fmla="*/ 350 h 505"/>
                  <a:gd name="T84" fmla="*/ 248 w 506"/>
                  <a:gd name="T85" fmla="*/ 288 h 505"/>
                  <a:gd name="T86" fmla="*/ 206 w 506"/>
                  <a:gd name="T87" fmla="*/ 278 h 505"/>
                  <a:gd name="T88" fmla="*/ 186 w 506"/>
                  <a:gd name="T89" fmla="*/ 278 h 505"/>
                  <a:gd name="T90" fmla="*/ 186 w 506"/>
                  <a:gd name="T91" fmla="*/ 391 h 505"/>
                  <a:gd name="T92" fmla="*/ 134 w 506"/>
                  <a:gd name="T93" fmla="*/ 391 h 505"/>
                  <a:gd name="T94" fmla="*/ 186 w 506"/>
                  <a:gd name="T95" fmla="*/ 236 h 505"/>
                  <a:gd name="T96" fmla="*/ 186 w 506"/>
                  <a:gd name="T97" fmla="*/ 236 h 505"/>
                  <a:gd name="T98" fmla="*/ 237 w 506"/>
                  <a:gd name="T99" fmla="*/ 236 h 505"/>
                  <a:gd name="T100" fmla="*/ 289 w 506"/>
                  <a:gd name="T101" fmla="*/ 226 h 505"/>
                  <a:gd name="T102" fmla="*/ 310 w 506"/>
                  <a:gd name="T103" fmla="*/ 195 h 505"/>
                  <a:gd name="T104" fmla="*/ 299 w 506"/>
                  <a:gd name="T105" fmla="*/ 175 h 505"/>
                  <a:gd name="T106" fmla="*/ 279 w 506"/>
                  <a:gd name="T107" fmla="*/ 165 h 505"/>
                  <a:gd name="T108" fmla="*/ 237 w 506"/>
                  <a:gd name="T109" fmla="*/ 154 h 505"/>
                  <a:gd name="T110" fmla="*/ 186 w 506"/>
                  <a:gd name="T111" fmla="*/ 154 h 505"/>
                  <a:gd name="T112" fmla="*/ 186 w 506"/>
                  <a:gd name="T113" fmla="*/ 23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505">
                    <a:moveTo>
                      <a:pt x="248" y="0"/>
                    </a:moveTo>
                    <a:lnTo>
                      <a:pt x="248" y="0"/>
                    </a:lnTo>
                    <a:cubicBezTo>
                      <a:pt x="299" y="0"/>
                      <a:pt x="340" y="10"/>
                      <a:pt x="382" y="30"/>
                    </a:cubicBezTo>
                    <a:cubicBezTo>
                      <a:pt x="423" y="51"/>
                      <a:pt x="454" y="82"/>
                      <a:pt x="474" y="123"/>
                    </a:cubicBezTo>
                    <a:cubicBezTo>
                      <a:pt x="495" y="165"/>
                      <a:pt x="505" y="206"/>
                      <a:pt x="505" y="257"/>
                    </a:cubicBezTo>
                    <a:cubicBezTo>
                      <a:pt x="505" y="298"/>
                      <a:pt x="495" y="340"/>
                      <a:pt x="474" y="381"/>
                    </a:cubicBezTo>
                    <a:cubicBezTo>
                      <a:pt x="454" y="422"/>
                      <a:pt x="423" y="453"/>
                      <a:pt x="382" y="473"/>
                    </a:cubicBezTo>
                    <a:cubicBezTo>
                      <a:pt x="340" y="494"/>
                      <a:pt x="299" y="504"/>
                      <a:pt x="248" y="504"/>
                    </a:cubicBezTo>
                    <a:cubicBezTo>
                      <a:pt x="206" y="504"/>
                      <a:pt x="165" y="494"/>
                      <a:pt x="124" y="473"/>
                    </a:cubicBezTo>
                    <a:cubicBezTo>
                      <a:pt x="83" y="453"/>
                      <a:pt x="52" y="422"/>
                      <a:pt x="31" y="381"/>
                    </a:cubicBezTo>
                    <a:cubicBezTo>
                      <a:pt x="11" y="340"/>
                      <a:pt x="0" y="298"/>
                      <a:pt x="0" y="257"/>
                    </a:cubicBezTo>
                    <a:cubicBezTo>
                      <a:pt x="0" y="206"/>
                      <a:pt x="11" y="165"/>
                      <a:pt x="31" y="123"/>
                    </a:cubicBezTo>
                    <a:cubicBezTo>
                      <a:pt x="52" y="82"/>
                      <a:pt x="83" y="51"/>
                      <a:pt x="124" y="30"/>
                    </a:cubicBezTo>
                    <a:cubicBezTo>
                      <a:pt x="165" y="10"/>
                      <a:pt x="206" y="0"/>
                      <a:pt x="248" y="0"/>
                    </a:cubicBezTo>
                    <a:close/>
                    <a:moveTo>
                      <a:pt x="248" y="41"/>
                    </a:moveTo>
                    <a:lnTo>
                      <a:pt x="248" y="41"/>
                    </a:lnTo>
                    <a:cubicBezTo>
                      <a:pt x="217" y="41"/>
                      <a:pt x="186" y="51"/>
                      <a:pt x="145" y="72"/>
                    </a:cubicBezTo>
                    <a:cubicBezTo>
                      <a:pt x="114" y="82"/>
                      <a:pt x="83" y="113"/>
                      <a:pt x="62" y="144"/>
                    </a:cubicBezTo>
                    <a:cubicBezTo>
                      <a:pt x="52" y="185"/>
                      <a:pt x="42" y="216"/>
                      <a:pt x="42" y="257"/>
                    </a:cubicBezTo>
                    <a:cubicBezTo>
                      <a:pt x="42" y="288"/>
                      <a:pt x="52" y="329"/>
                      <a:pt x="62" y="360"/>
                    </a:cubicBezTo>
                    <a:cubicBezTo>
                      <a:pt x="83" y="391"/>
                      <a:pt x="114" y="422"/>
                      <a:pt x="145" y="442"/>
                    </a:cubicBezTo>
                    <a:cubicBezTo>
                      <a:pt x="175" y="453"/>
                      <a:pt x="217" y="463"/>
                      <a:pt x="248" y="463"/>
                    </a:cubicBezTo>
                    <a:cubicBezTo>
                      <a:pt x="289" y="463"/>
                      <a:pt x="320" y="453"/>
                      <a:pt x="361" y="442"/>
                    </a:cubicBezTo>
                    <a:cubicBezTo>
                      <a:pt x="392" y="422"/>
                      <a:pt x="413" y="391"/>
                      <a:pt x="433" y="360"/>
                    </a:cubicBezTo>
                    <a:cubicBezTo>
                      <a:pt x="454" y="329"/>
                      <a:pt x="464" y="288"/>
                      <a:pt x="464" y="257"/>
                    </a:cubicBezTo>
                    <a:cubicBezTo>
                      <a:pt x="464" y="216"/>
                      <a:pt x="454" y="185"/>
                      <a:pt x="433" y="144"/>
                    </a:cubicBezTo>
                    <a:cubicBezTo>
                      <a:pt x="413" y="113"/>
                      <a:pt x="392" y="82"/>
                      <a:pt x="361" y="72"/>
                    </a:cubicBezTo>
                    <a:cubicBezTo>
                      <a:pt x="320" y="51"/>
                      <a:pt x="289" y="41"/>
                      <a:pt x="248" y="41"/>
                    </a:cubicBezTo>
                    <a:close/>
                    <a:moveTo>
                      <a:pt x="134" y="391"/>
                    </a:moveTo>
                    <a:lnTo>
                      <a:pt x="134" y="391"/>
                    </a:lnTo>
                    <a:cubicBezTo>
                      <a:pt x="134" y="123"/>
                      <a:pt x="134" y="123"/>
                      <a:pt x="134" y="123"/>
                    </a:cubicBezTo>
                    <a:cubicBezTo>
                      <a:pt x="237" y="123"/>
                      <a:pt x="237" y="123"/>
                      <a:pt x="237" y="123"/>
                    </a:cubicBezTo>
                    <a:cubicBezTo>
                      <a:pt x="268" y="123"/>
                      <a:pt x="289" y="123"/>
                      <a:pt x="299" y="123"/>
                    </a:cubicBezTo>
                    <a:cubicBezTo>
                      <a:pt x="320" y="134"/>
                      <a:pt x="330" y="144"/>
                      <a:pt x="340" y="154"/>
                    </a:cubicBezTo>
                    <a:cubicBezTo>
                      <a:pt x="351" y="165"/>
                      <a:pt x="351" y="185"/>
                      <a:pt x="351" y="195"/>
                    </a:cubicBezTo>
                    <a:cubicBezTo>
                      <a:pt x="351" y="216"/>
                      <a:pt x="340" y="236"/>
                      <a:pt x="330" y="247"/>
                    </a:cubicBezTo>
                    <a:cubicBezTo>
                      <a:pt x="320" y="257"/>
                      <a:pt x="299" y="267"/>
                      <a:pt x="268" y="267"/>
                    </a:cubicBezTo>
                    <a:cubicBezTo>
                      <a:pt x="279" y="278"/>
                      <a:pt x="289" y="278"/>
                      <a:pt x="299" y="288"/>
                    </a:cubicBezTo>
                    <a:cubicBezTo>
                      <a:pt x="310" y="298"/>
                      <a:pt x="320" y="319"/>
                      <a:pt x="340" y="340"/>
                    </a:cubicBezTo>
                    <a:cubicBezTo>
                      <a:pt x="371" y="391"/>
                      <a:pt x="371" y="391"/>
                      <a:pt x="371" y="391"/>
                    </a:cubicBezTo>
                    <a:cubicBezTo>
                      <a:pt x="320" y="391"/>
                      <a:pt x="320" y="391"/>
                      <a:pt x="320" y="391"/>
                    </a:cubicBezTo>
                    <a:cubicBezTo>
                      <a:pt x="289" y="350"/>
                      <a:pt x="289" y="350"/>
                      <a:pt x="289" y="350"/>
                    </a:cubicBezTo>
                    <a:cubicBezTo>
                      <a:pt x="268" y="319"/>
                      <a:pt x="258" y="298"/>
                      <a:pt x="248" y="288"/>
                    </a:cubicBezTo>
                    <a:cubicBezTo>
                      <a:pt x="237" y="278"/>
                      <a:pt x="227" y="278"/>
                      <a:pt x="206" y="278"/>
                    </a:cubicBezTo>
                    <a:cubicBezTo>
                      <a:pt x="186" y="278"/>
                      <a:pt x="186" y="278"/>
                      <a:pt x="186" y="278"/>
                    </a:cubicBezTo>
                    <a:cubicBezTo>
                      <a:pt x="186" y="391"/>
                      <a:pt x="186" y="391"/>
                      <a:pt x="186" y="391"/>
                    </a:cubicBezTo>
                    <a:lnTo>
                      <a:pt x="134" y="391"/>
                    </a:lnTo>
                    <a:close/>
                    <a:moveTo>
                      <a:pt x="186" y="236"/>
                    </a:moveTo>
                    <a:lnTo>
                      <a:pt x="186" y="236"/>
                    </a:lnTo>
                    <a:cubicBezTo>
                      <a:pt x="237" y="236"/>
                      <a:pt x="237" y="236"/>
                      <a:pt x="237" y="236"/>
                    </a:cubicBezTo>
                    <a:cubicBezTo>
                      <a:pt x="268" y="236"/>
                      <a:pt x="279" y="236"/>
                      <a:pt x="289" y="226"/>
                    </a:cubicBezTo>
                    <a:cubicBezTo>
                      <a:pt x="299" y="226"/>
                      <a:pt x="310" y="216"/>
                      <a:pt x="310" y="195"/>
                    </a:cubicBezTo>
                    <a:cubicBezTo>
                      <a:pt x="310" y="195"/>
                      <a:pt x="299" y="185"/>
                      <a:pt x="299" y="175"/>
                    </a:cubicBezTo>
                    <a:cubicBezTo>
                      <a:pt x="289" y="175"/>
                      <a:pt x="289" y="165"/>
                      <a:pt x="279" y="165"/>
                    </a:cubicBezTo>
                    <a:cubicBezTo>
                      <a:pt x="268" y="154"/>
                      <a:pt x="258" y="154"/>
                      <a:pt x="237" y="154"/>
                    </a:cubicBezTo>
                    <a:cubicBezTo>
                      <a:pt x="186" y="154"/>
                      <a:pt x="186" y="154"/>
                      <a:pt x="186" y="154"/>
                    </a:cubicBezTo>
                    <a:lnTo>
                      <a:pt x="186" y="236"/>
                    </a:lnTo>
                    <a:close/>
                  </a:path>
                </a:pathLst>
              </a:custGeom>
              <a:solidFill>
                <a:srgbClr val="0079C2"/>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 name="Freeform 8"/>
              <p:cNvSpPr>
                <a:spLocks noChangeArrowheads="1"/>
              </p:cNvSpPr>
              <p:nvPr/>
            </p:nvSpPr>
            <p:spPr bwMode="auto">
              <a:xfrm>
                <a:off x="8668015" y="2385012"/>
                <a:ext cx="28380" cy="28380"/>
              </a:xfrm>
              <a:custGeom>
                <a:avLst/>
                <a:gdLst>
                  <a:gd name="T0" fmla="*/ 258 w 506"/>
                  <a:gd name="T1" fmla="*/ 0 h 506"/>
                  <a:gd name="T2" fmla="*/ 258 w 506"/>
                  <a:gd name="T3" fmla="*/ 0 h 506"/>
                  <a:gd name="T4" fmla="*/ 381 w 506"/>
                  <a:gd name="T5" fmla="*/ 31 h 506"/>
                  <a:gd name="T6" fmla="*/ 474 w 506"/>
                  <a:gd name="T7" fmla="*/ 124 h 506"/>
                  <a:gd name="T8" fmla="*/ 505 w 506"/>
                  <a:gd name="T9" fmla="*/ 247 h 506"/>
                  <a:gd name="T10" fmla="*/ 474 w 506"/>
                  <a:gd name="T11" fmla="*/ 381 h 506"/>
                  <a:gd name="T12" fmla="*/ 381 w 506"/>
                  <a:gd name="T13" fmla="*/ 474 h 506"/>
                  <a:gd name="T14" fmla="*/ 258 w 506"/>
                  <a:gd name="T15" fmla="*/ 505 h 506"/>
                  <a:gd name="T16" fmla="*/ 124 w 506"/>
                  <a:gd name="T17" fmla="*/ 474 h 506"/>
                  <a:gd name="T18" fmla="*/ 31 w 506"/>
                  <a:gd name="T19" fmla="*/ 381 h 506"/>
                  <a:gd name="T20" fmla="*/ 0 w 506"/>
                  <a:gd name="T21" fmla="*/ 247 h 506"/>
                  <a:gd name="T22" fmla="*/ 31 w 506"/>
                  <a:gd name="T23" fmla="*/ 124 h 506"/>
                  <a:gd name="T24" fmla="*/ 124 w 506"/>
                  <a:gd name="T25" fmla="*/ 31 h 506"/>
                  <a:gd name="T26" fmla="*/ 258 w 506"/>
                  <a:gd name="T27" fmla="*/ 0 h 506"/>
                  <a:gd name="T28" fmla="*/ 258 w 506"/>
                  <a:gd name="T29" fmla="*/ 41 h 506"/>
                  <a:gd name="T30" fmla="*/ 258 w 506"/>
                  <a:gd name="T31" fmla="*/ 41 h 506"/>
                  <a:gd name="T32" fmla="*/ 145 w 506"/>
                  <a:gd name="T33" fmla="*/ 62 h 506"/>
                  <a:gd name="T34" fmla="*/ 72 w 506"/>
                  <a:gd name="T35" fmla="*/ 144 h 506"/>
                  <a:gd name="T36" fmla="*/ 41 w 506"/>
                  <a:gd name="T37" fmla="*/ 247 h 506"/>
                  <a:gd name="T38" fmla="*/ 72 w 506"/>
                  <a:gd name="T39" fmla="*/ 360 h 506"/>
                  <a:gd name="T40" fmla="*/ 145 w 506"/>
                  <a:gd name="T41" fmla="*/ 432 h 506"/>
                  <a:gd name="T42" fmla="*/ 258 w 506"/>
                  <a:gd name="T43" fmla="*/ 463 h 506"/>
                  <a:gd name="T44" fmla="*/ 361 w 506"/>
                  <a:gd name="T45" fmla="*/ 432 h 506"/>
                  <a:gd name="T46" fmla="*/ 443 w 506"/>
                  <a:gd name="T47" fmla="*/ 360 h 506"/>
                  <a:gd name="T48" fmla="*/ 464 w 506"/>
                  <a:gd name="T49" fmla="*/ 247 h 506"/>
                  <a:gd name="T50" fmla="*/ 433 w 506"/>
                  <a:gd name="T51" fmla="*/ 144 h 506"/>
                  <a:gd name="T52" fmla="*/ 361 w 506"/>
                  <a:gd name="T53" fmla="*/ 62 h 506"/>
                  <a:gd name="T54" fmla="*/ 258 w 506"/>
                  <a:gd name="T55" fmla="*/ 41 h 506"/>
                  <a:gd name="T56" fmla="*/ 145 w 506"/>
                  <a:gd name="T57" fmla="*/ 391 h 506"/>
                  <a:gd name="T58" fmla="*/ 145 w 506"/>
                  <a:gd name="T59" fmla="*/ 391 h 506"/>
                  <a:gd name="T60" fmla="*/ 145 w 506"/>
                  <a:gd name="T61" fmla="*/ 113 h 506"/>
                  <a:gd name="T62" fmla="*/ 237 w 506"/>
                  <a:gd name="T63" fmla="*/ 113 h 506"/>
                  <a:gd name="T64" fmla="*/ 309 w 506"/>
                  <a:gd name="T65" fmla="*/ 124 h 506"/>
                  <a:gd name="T66" fmla="*/ 340 w 506"/>
                  <a:gd name="T67" fmla="*/ 154 h 506"/>
                  <a:gd name="T68" fmla="*/ 351 w 506"/>
                  <a:gd name="T69" fmla="*/ 196 h 506"/>
                  <a:gd name="T70" fmla="*/ 330 w 506"/>
                  <a:gd name="T71" fmla="*/ 247 h 506"/>
                  <a:gd name="T72" fmla="*/ 278 w 506"/>
                  <a:gd name="T73" fmla="*/ 268 h 506"/>
                  <a:gd name="T74" fmla="*/ 299 w 506"/>
                  <a:gd name="T75" fmla="*/ 288 h 506"/>
                  <a:gd name="T76" fmla="*/ 340 w 506"/>
                  <a:gd name="T77" fmla="*/ 340 h 506"/>
                  <a:gd name="T78" fmla="*/ 371 w 506"/>
                  <a:gd name="T79" fmla="*/ 391 h 506"/>
                  <a:gd name="T80" fmla="*/ 320 w 506"/>
                  <a:gd name="T81" fmla="*/ 391 h 506"/>
                  <a:gd name="T82" fmla="*/ 299 w 506"/>
                  <a:gd name="T83" fmla="*/ 350 h 506"/>
                  <a:gd name="T84" fmla="*/ 247 w 506"/>
                  <a:gd name="T85" fmla="*/ 288 h 506"/>
                  <a:gd name="T86" fmla="*/ 216 w 506"/>
                  <a:gd name="T87" fmla="*/ 278 h 506"/>
                  <a:gd name="T88" fmla="*/ 186 w 506"/>
                  <a:gd name="T89" fmla="*/ 278 h 506"/>
                  <a:gd name="T90" fmla="*/ 186 w 506"/>
                  <a:gd name="T91" fmla="*/ 391 h 506"/>
                  <a:gd name="T92" fmla="*/ 145 w 506"/>
                  <a:gd name="T93" fmla="*/ 391 h 506"/>
                  <a:gd name="T94" fmla="*/ 186 w 506"/>
                  <a:gd name="T95" fmla="*/ 237 h 506"/>
                  <a:gd name="T96" fmla="*/ 186 w 506"/>
                  <a:gd name="T97" fmla="*/ 237 h 506"/>
                  <a:gd name="T98" fmla="*/ 237 w 506"/>
                  <a:gd name="T99" fmla="*/ 237 h 506"/>
                  <a:gd name="T100" fmla="*/ 289 w 506"/>
                  <a:gd name="T101" fmla="*/ 226 h 506"/>
                  <a:gd name="T102" fmla="*/ 309 w 506"/>
                  <a:gd name="T103" fmla="*/ 196 h 506"/>
                  <a:gd name="T104" fmla="*/ 299 w 506"/>
                  <a:gd name="T105" fmla="*/ 175 h 506"/>
                  <a:gd name="T106" fmla="*/ 278 w 506"/>
                  <a:gd name="T107" fmla="*/ 154 h 506"/>
                  <a:gd name="T108" fmla="*/ 237 w 506"/>
                  <a:gd name="T109" fmla="*/ 154 h 506"/>
                  <a:gd name="T110" fmla="*/ 186 w 506"/>
                  <a:gd name="T111" fmla="*/ 154 h 506"/>
                  <a:gd name="T112" fmla="*/ 186 w 506"/>
                  <a:gd name="T113" fmla="*/ 23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506">
                    <a:moveTo>
                      <a:pt x="258" y="0"/>
                    </a:moveTo>
                    <a:lnTo>
                      <a:pt x="258" y="0"/>
                    </a:lnTo>
                    <a:cubicBezTo>
                      <a:pt x="299" y="0"/>
                      <a:pt x="340" y="10"/>
                      <a:pt x="381" y="31"/>
                    </a:cubicBezTo>
                    <a:cubicBezTo>
                      <a:pt x="422" y="51"/>
                      <a:pt x="453" y="82"/>
                      <a:pt x="474" y="124"/>
                    </a:cubicBezTo>
                    <a:cubicBezTo>
                      <a:pt x="495" y="165"/>
                      <a:pt x="505" y="206"/>
                      <a:pt x="505" y="247"/>
                    </a:cubicBezTo>
                    <a:cubicBezTo>
                      <a:pt x="505" y="299"/>
                      <a:pt x="495" y="340"/>
                      <a:pt x="474" y="381"/>
                    </a:cubicBezTo>
                    <a:cubicBezTo>
                      <a:pt x="453" y="422"/>
                      <a:pt x="422" y="453"/>
                      <a:pt x="381" y="474"/>
                    </a:cubicBezTo>
                    <a:cubicBezTo>
                      <a:pt x="340" y="494"/>
                      <a:pt x="299" y="505"/>
                      <a:pt x="258" y="505"/>
                    </a:cubicBezTo>
                    <a:cubicBezTo>
                      <a:pt x="206" y="505"/>
                      <a:pt x="165" y="494"/>
                      <a:pt x="124" y="474"/>
                    </a:cubicBezTo>
                    <a:cubicBezTo>
                      <a:pt x="83" y="453"/>
                      <a:pt x="52" y="422"/>
                      <a:pt x="31" y="381"/>
                    </a:cubicBezTo>
                    <a:cubicBezTo>
                      <a:pt x="10" y="340"/>
                      <a:pt x="0" y="299"/>
                      <a:pt x="0" y="247"/>
                    </a:cubicBezTo>
                    <a:cubicBezTo>
                      <a:pt x="0" y="206"/>
                      <a:pt x="10" y="165"/>
                      <a:pt x="31" y="124"/>
                    </a:cubicBezTo>
                    <a:cubicBezTo>
                      <a:pt x="52" y="82"/>
                      <a:pt x="83" y="51"/>
                      <a:pt x="124" y="31"/>
                    </a:cubicBezTo>
                    <a:cubicBezTo>
                      <a:pt x="165" y="10"/>
                      <a:pt x="206" y="0"/>
                      <a:pt x="258" y="0"/>
                    </a:cubicBezTo>
                    <a:close/>
                    <a:moveTo>
                      <a:pt x="258" y="41"/>
                    </a:moveTo>
                    <a:lnTo>
                      <a:pt x="258" y="41"/>
                    </a:lnTo>
                    <a:cubicBezTo>
                      <a:pt x="216" y="41"/>
                      <a:pt x="186" y="51"/>
                      <a:pt x="145" y="62"/>
                    </a:cubicBezTo>
                    <a:cubicBezTo>
                      <a:pt x="114" y="82"/>
                      <a:pt x="93" y="113"/>
                      <a:pt x="72" y="144"/>
                    </a:cubicBezTo>
                    <a:cubicBezTo>
                      <a:pt x="52" y="175"/>
                      <a:pt x="41" y="216"/>
                      <a:pt x="41" y="247"/>
                    </a:cubicBezTo>
                    <a:cubicBezTo>
                      <a:pt x="41" y="288"/>
                      <a:pt x="52" y="319"/>
                      <a:pt x="72" y="360"/>
                    </a:cubicBezTo>
                    <a:cubicBezTo>
                      <a:pt x="83" y="391"/>
                      <a:pt x="114" y="412"/>
                      <a:pt x="145" y="432"/>
                    </a:cubicBezTo>
                    <a:cubicBezTo>
                      <a:pt x="186" y="453"/>
                      <a:pt x="216" y="463"/>
                      <a:pt x="258" y="463"/>
                    </a:cubicBezTo>
                    <a:cubicBezTo>
                      <a:pt x="289" y="463"/>
                      <a:pt x="330" y="453"/>
                      <a:pt x="361" y="432"/>
                    </a:cubicBezTo>
                    <a:cubicBezTo>
                      <a:pt x="392" y="412"/>
                      <a:pt x="422" y="391"/>
                      <a:pt x="443" y="360"/>
                    </a:cubicBezTo>
                    <a:cubicBezTo>
                      <a:pt x="453" y="319"/>
                      <a:pt x="464" y="288"/>
                      <a:pt x="464" y="247"/>
                    </a:cubicBezTo>
                    <a:cubicBezTo>
                      <a:pt x="464" y="216"/>
                      <a:pt x="453" y="175"/>
                      <a:pt x="433" y="144"/>
                    </a:cubicBezTo>
                    <a:cubicBezTo>
                      <a:pt x="422" y="113"/>
                      <a:pt x="392" y="82"/>
                      <a:pt x="361" y="62"/>
                    </a:cubicBezTo>
                    <a:cubicBezTo>
                      <a:pt x="320" y="51"/>
                      <a:pt x="289" y="41"/>
                      <a:pt x="258" y="41"/>
                    </a:cubicBezTo>
                    <a:close/>
                    <a:moveTo>
                      <a:pt x="145" y="391"/>
                    </a:moveTo>
                    <a:lnTo>
                      <a:pt x="145" y="391"/>
                    </a:lnTo>
                    <a:cubicBezTo>
                      <a:pt x="145" y="113"/>
                      <a:pt x="145" y="113"/>
                      <a:pt x="145" y="113"/>
                    </a:cubicBezTo>
                    <a:cubicBezTo>
                      <a:pt x="237" y="113"/>
                      <a:pt x="237" y="113"/>
                      <a:pt x="237" y="113"/>
                    </a:cubicBezTo>
                    <a:cubicBezTo>
                      <a:pt x="268" y="113"/>
                      <a:pt x="289" y="124"/>
                      <a:pt x="309" y="124"/>
                    </a:cubicBezTo>
                    <a:cubicBezTo>
                      <a:pt x="320" y="134"/>
                      <a:pt x="330" y="134"/>
                      <a:pt x="340" y="154"/>
                    </a:cubicBezTo>
                    <a:cubicBezTo>
                      <a:pt x="351" y="165"/>
                      <a:pt x="351" y="175"/>
                      <a:pt x="351" y="196"/>
                    </a:cubicBezTo>
                    <a:cubicBezTo>
                      <a:pt x="351" y="216"/>
                      <a:pt x="351" y="226"/>
                      <a:pt x="330" y="247"/>
                    </a:cubicBezTo>
                    <a:cubicBezTo>
                      <a:pt x="320" y="257"/>
                      <a:pt x="299" y="268"/>
                      <a:pt x="278" y="268"/>
                    </a:cubicBezTo>
                    <a:cubicBezTo>
                      <a:pt x="289" y="268"/>
                      <a:pt x="289" y="278"/>
                      <a:pt x="299" y="288"/>
                    </a:cubicBezTo>
                    <a:cubicBezTo>
                      <a:pt x="309" y="299"/>
                      <a:pt x="320" y="309"/>
                      <a:pt x="340" y="340"/>
                    </a:cubicBezTo>
                    <a:cubicBezTo>
                      <a:pt x="371" y="391"/>
                      <a:pt x="371" y="391"/>
                      <a:pt x="371" y="391"/>
                    </a:cubicBezTo>
                    <a:cubicBezTo>
                      <a:pt x="320" y="391"/>
                      <a:pt x="320" y="391"/>
                      <a:pt x="320" y="391"/>
                    </a:cubicBezTo>
                    <a:cubicBezTo>
                      <a:pt x="299" y="350"/>
                      <a:pt x="299" y="350"/>
                      <a:pt x="299" y="350"/>
                    </a:cubicBezTo>
                    <a:cubicBezTo>
                      <a:pt x="278" y="319"/>
                      <a:pt x="258" y="288"/>
                      <a:pt x="247" y="288"/>
                    </a:cubicBezTo>
                    <a:cubicBezTo>
                      <a:pt x="237" y="278"/>
                      <a:pt x="227" y="278"/>
                      <a:pt x="216" y="278"/>
                    </a:cubicBezTo>
                    <a:cubicBezTo>
                      <a:pt x="186" y="278"/>
                      <a:pt x="186" y="278"/>
                      <a:pt x="186" y="278"/>
                    </a:cubicBezTo>
                    <a:cubicBezTo>
                      <a:pt x="186" y="391"/>
                      <a:pt x="186" y="391"/>
                      <a:pt x="186" y="391"/>
                    </a:cubicBezTo>
                    <a:lnTo>
                      <a:pt x="145" y="391"/>
                    </a:lnTo>
                    <a:close/>
                    <a:moveTo>
                      <a:pt x="186" y="237"/>
                    </a:moveTo>
                    <a:lnTo>
                      <a:pt x="186" y="237"/>
                    </a:lnTo>
                    <a:cubicBezTo>
                      <a:pt x="237" y="237"/>
                      <a:pt x="237" y="237"/>
                      <a:pt x="237" y="237"/>
                    </a:cubicBezTo>
                    <a:cubicBezTo>
                      <a:pt x="268" y="237"/>
                      <a:pt x="278" y="237"/>
                      <a:pt x="289" y="226"/>
                    </a:cubicBezTo>
                    <a:cubicBezTo>
                      <a:pt x="299" y="216"/>
                      <a:pt x="309" y="206"/>
                      <a:pt x="309" y="196"/>
                    </a:cubicBezTo>
                    <a:cubicBezTo>
                      <a:pt x="309" y="185"/>
                      <a:pt x="309" y="175"/>
                      <a:pt x="299" y="175"/>
                    </a:cubicBezTo>
                    <a:cubicBezTo>
                      <a:pt x="299" y="165"/>
                      <a:pt x="289" y="165"/>
                      <a:pt x="278" y="154"/>
                    </a:cubicBezTo>
                    <a:cubicBezTo>
                      <a:pt x="268" y="154"/>
                      <a:pt x="258" y="154"/>
                      <a:pt x="237" y="154"/>
                    </a:cubicBezTo>
                    <a:cubicBezTo>
                      <a:pt x="186" y="154"/>
                      <a:pt x="186" y="154"/>
                      <a:pt x="186" y="154"/>
                    </a:cubicBezTo>
                    <a:lnTo>
                      <a:pt x="186" y="237"/>
                    </a:lnTo>
                    <a:close/>
                  </a:path>
                </a:pathLst>
              </a:custGeom>
              <a:solidFill>
                <a:srgbClr val="0079C2"/>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 name="Freeform 9"/>
              <p:cNvSpPr>
                <a:spLocks noChangeArrowheads="1"/>
              </p:cNvSpPr>
              <p:nvPr/>
            </p:nvSpPr>
            <p:spPr bwMode="auto">
              <a:xfrm>
                <a:off x="8955764" y="2385012"/>
                <a:ext cx="28874" cy="28380"/>
              </a:xfrm>
              <a:custGeom>
                <a:avLst/>
                <a:gdLst>
                  <a:gd name="T0" fmla="*/ 257 w 516"/>
                  <a:gd name="T1" fmla="*/ 0 h 506"/>
                  <a:gd name="T2" fmla="*/ 257 w 516"/>
                  <a:gd name="T3" fmla="*/ 0 h 506"/>
                  <a:gd name="T4" fmla="*/ 381 w 516"/>
                  <a:gd name="T5" fmla="*/ 31 h 506"/>
                  <a:gd name="T6" fmla="*/ 484 w 516"/>
                  <a:gd name="T7" fmla="*/ 124 h 506"/>
                  <a:gd name="T8" fmla="*/ 515 w 516"/>
                  <a:gd name="T9" fmla="*/ 247 h 506"/>
                  <a:gd name="T10" fmla="*/ 484 w 516"/>
                  <a:gd name="T11" fmla="*/ 381 h 506"/>
                  <a:gd name="T12" fmla="*/ 381 w 516"/>
                  <a:gd name="T13" fmla="*/ 474 h 506"/>
                  <a:gd name="T14" fmla="*/ 257 w 516"/>
                  <a:gd name="T15" fmla="*/ 505 h 506"/>
                  <a:gd name="T16" fmla="*/ 134 w 516"/>
                  <a:gd name="T17" fmla="*/ 474 h 506"/>
                  <a:gd name="T18" fmla="*/ 41 w 516"/>
                  <a:gd name="T19" fmla="*/ 381 h 506"/>
                  <a:gd name="T20" fmla="*/ 0 w 516"/>
                  <a:gd name="T21" fmla="*/ 247 h 506"/>
                  <a:gd name="T22" fmla="*/ 41 w 516"/>
                  <a:gd name="T23" fmla="*/ 124 h 506"/>
                  <a:gd name="T24" fmla="*/ 134 w 516"/>
                  <a:gd name="T25" fmla="*/ 31 h 506"/>
                  <a:gd name="T26" fmla="*/ 257 w 516"/>
                  <a:gd name="T27" fmla="*/ 0 h 506"/>
                  <a:gd name="T28" fmla="*/ 257 w 516"/>
                  <a:gd name="T29" fmla="*/ 41 h 506"/>
                  <a:gd name="T30" fmla="*/ 257 w 516"/>
                  <a:gd name="T31" fmla="*/ 41 h 506"/>
                  <a:gd name="T32" fmla="*/ 154 w 516"/>
                  <a:gd name="T33" fmla="*/ 62 h 506"/>
                  <a:gd name="T34" fmla="*/ 72 w 516"/>
                  <a:gd name="T35" fmla="*/ 144 h 506"/>
                  <a:gd name="T36" fmla="*/ 41 w 516"/>
                  <a:gd name="T37" fmla="*/ 247 h 506"/>
                  <a:gd name="T38" fmla="*/ 72 w 516"/>
                  <a:gd name="T39" fmla="*/ 360 h 506"/>
                  <a:gd name="T40" fmla="*/ 154 w 516"/>
                  <a:gd name="T41" fmla="*/ 432 h 506"/>
                  <a:gd name="T42" fmla="*/ 257 w 516"/>
                  <a:gd name="T43" fmla="*/ 463 h 506"/>
                  <a:gd name="T44" fmla="*/ 360 w 516"/>
                  <a:gd name="T45" fmla="*/ 432 h 506"/>
                  <a:gd name="T46" fmla="*/ 443 w 516"/>
                  <a:gd name="T47" fmla="*/ 360 h 506"/>
                  <a:gd name="T48" fmla="*/ 473 w 516"/>
                  <a:gd name="T49" fmla="*/ 247 h 506"/>
                  <a:gd name="T50" fmla="*/ 443 w 516"/>
                  <a:gd name="T51" fmla="*/ 144 h 506"/>
                  <a:gd name="T52" fmla="*/ 360 w 516"/>
                  <a:gd name="T53" fmla="*/ 62 h 506"/>
                  <a:gd name="T54" fmla="*/ 257 w 516"/>
                  <a:gd name="T55" fmla="*/ 41 h 506"/>
                  <a:gd name="T56" fmla="*/ 144 w 516"/>
                  <a:gd name="T57" fmla="*/ 391 h 506"/>
                  <a:gd name="T58" fmla="*/ 144 w 516"/>
                  <a:gd name="T59" fmla="*/ 391 h 506"/>
                  <a:gd name="T60" fmla="*/ 144 w 516"/>
                  <a:gd name="T61" fmla="*/ 113 h 506"/>
                  <a:gd name="T62" fmla="*/ 236 w 516"/>
                  <a:gd name="T63" fmla="*/ 113 h 506"/>
                  <a:gd name="T64" fmla="*/ 309 w 516"/>
                  <a:gd name="T65" fmla="*/ 124 h 506"/>
                  <a:gd name="T66" fmla="*/ 350 w 516"/>
                  <a:gd name="T67" fmla="*/ 154 h 506"/>
                  <a:gd name="T68" fmla="*/ 360 w 516"/>
                  <a:gd name="T69" fmla="*/ 196 h 506"/>
                  <a:gd name="T70" fmla="*/ 340 w 516"/>
                  <a:gd name="T71" fmla="*/ 247 h 506"/>
                  <a:gd name="T72" fmla="*/ 278 w 516"/>
                  <a:gd name="T73" fmla="*/ 268 h 506"/>
                  <a:gd name="T74" fmla="*/ 298 w 516"/>
                  <a:gd name="T75" fmla="*/ 288 h 506"/>
                  <a:gd name="T76" fmla="*/ 340 w 516"/>
                  <a:gd name="T77" fmla="*/ 340 h 506"/>
                  <a:gd name="T78" fmla="*/ 381 w 516"/>
                  <a:gd name="T79" fmla="*/ 391 h 506"/>
                  <a:gd name="T80" fmla="*/ 319 w 516"/>
                  <a:gd name="T81" fmla="*/ 391 h 506"/>
                  <a:gd name="T82" fmla="*/ 298 w 516"/>
                  <a:gd name="T83" fmla="*/ 350 h 506"/>
                  <a:gd name="T84" fmla="*/ 257 w 516"/>
                  <a:gd name="T85" fmla="*/ 288 h 506"/>
                  <a:gd name="T86" fmla="*/ 216 w 516"/>
                  <a:gd name="T87" fmla="*/ 278 h 506"/>
                  <a:gd name="T88" fmla="*/ 196 w 516"/>
                  <a:gd name="T89" fmla="*/ 278 h 506"/>
                  <a:gd name="T90" fmla="*/ 196 w 516"/>
                  <a:gd name="T91" fmla="*/ 391 h 506"/>
                  <a:gd name="T92" fmla="*/ 144 w 516"/>
                  <a:gd name="T93" fmla="*/ 391 h 506"/>
                  <a:gd name="T94" fmla="*/ 196 w 516"/>
                  <a:gd name="T95" fmla="*/ 237 h 506"/>
                  <a:gd name="T96" fmla="*/ 196 w 516"/>
                  <a:gd name="T97" fmla="*/ 237 h 506"/>
                  <a:gd name="T98" fmla="*/ 247 w 516"/>
                  <a:gd name="T99" fmla="*/ 237 h 506"/>
                  <a:gd name="T100" fmla="*/ 298 w 516"/>
                  <a:gd name="T101" fmla="*/ 226 h 506"/>
                  <a:gd name="T102" fmla="*/ 309 w 516"/>
                  <a:gd name="T103" fmla="*/ 196 h 506"/>
                  <a:gd name="T104" fmla="*/ 309 w 516"/>
                  <a:gd name="T105" fmla="*/ 175 h 506"/>
                  <a:gd name="T106" fmla="*/ 288 w 516"/>
                  <a:gd name="T107" fmla="*/ 154 h 506"/>
                  <a:gd name="T108" fmla="*/ 236 w 516"/>
                  <a:gd name="T109" fmla="*/ 154 h 506"/>
                  <a:gd name="T110" fmla="*/ 196 w 516"/>
                  <a:gd name="T111" fmla="*/ 154 h 506"/>
                  <a:gd name="T112" fmla="*/ 196 w 516"/>
                  <a:gd name="T113" fmla="*/ 23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6" h="506">
                    <a:moveTo>
                      <a:pt x="257" y="0"/>
                    </a:moveTo>
                    <a:lnTo>
                      <a:pt x="257" y="0"/>
                    </a:lnTo>
                    <a:cubicBezTo>
                      <a:pt x="298" y="0"/>
                      <a:pt x="340" y="10"/>
                      <a:pt x="381" y="31"/>
                    </a:cubicBezTo>
                    <a:cubicBezTo>
                      <a:pt x="422" y="51"/>
                      <a:pt x="453" y="82"/>
                      <a:pt x="484" y="124"/>
                    </a:cubicBezTo>
                    <a:cubicBezTo>
                      <a:pt x="504" y="165"/>
                      <a:pt x="515" y="206"/>
                      <a:pt x="515" y="247"/>
                    </a:cubicBezTo>
                    <a:cubicBezTo>
                      <a:pt x="515" y="299"/>
                      <a:pt x="504" y="340"/>
                      <a:pt x="484" y="381"/>
                    </a:cubicBezTo>
                    <a:cubicBezTo>
                      <a:pt x="453" y="422"/>
                      <a:pt x="422" y="453"/>
                      <a:pt x="381" y="474"/>
                    </a:cubicBezTo>
                    <a:cubicBezTo>
                      <a:pt x="350" y="494"/>
                      <a:pt x="298" y="505"/>
                      <a:pt x="257" y="505"/>
                    </a:cubicBezTo>
                    <a:cubicBezTo>
                      <a:pt x="216" y="505"/>
                      <a:pt x="175" y="494"/>
                      <a:pt x="134" y="474"/>
                    </a:cubicBezTo>
                    <a:cubicBezTo>
                      <a:pt x="92" y="453"/>
                      <a:pt x="61" y="422"/>
                      <a:pt x="41" y="381"/>
                    </a:cubicBezTo>
                    <a:cubicBezTo>
                      <a:pt x="10" y="340"/>
                      <a:pt x="0" y="299"/>
                      <a:pt x="0" y="247"/>
                    </a:cubicBezTo>
                    <a:cubicBezTo>
                      <a:pt x="0" y="206"/>
                      <a:pt x="10" y="165"/>
                      <a:pt x="41" y="124"/>
                    </a:cubicBezTo>
                    <a:cubicBezTo>
                      <a:pt x="61" y="82"/>
                      <a:pt x="92" y="51"/>
                      <a:pt x="134" y="31"/>
                    </a:cubicBezTo>
                    <a:cubicBezTo>
                      <a:pt x="175" y="10"/>
                      <a:pt x="216" y="0"/>
                      <a:pt x="257" y="0"/>
                    </a:cubicBezTo>
                    <a:close/>
                    <a:moveTo>
                      <a:pt x="257" y="41"/>
                    </a:moveTo>
                    <a:lnTo>
                      <a:pt x="257" y="41"/>
                    </a:lnTo>
                    <a:cubicBezTo>
                      <a:pt x="226" y="41"/>
                      <a:pt x="185" y="51"/>
                      <a:pt x="154" y="62"/>
                    </a:cubicBezTo>
                    <a:cubicBezTo>
                      <a:pt x="123" y="82"/>
                      <a:pt x="92" y="113"/>
                      <a:pt x="72" y="144"/>
                    </a:cubicBezTo>
                    <a:cubicBezTo>
                      <a:pt x="51" y="175"/>
                      <a:pt x="41" y="216"/>
                      <a:pt x="41" y="247"/>
                    </a:cubicBezTo>
                    <a:cubicBezTo>
                      <a:pt x="41" y="288"/>
                      <a:pt x="51" y="319"/>
                      <a:pt x="72" y="360"/>
                    </a:cubicBezTo>
                    <a:cubicBezTo>
                      <a:pt x="92" y="391"/>
                      <a:pt x="123" y="412"/>
                      <a:pt x="154" y="432"/>
                    </a:cubicBezTo>
                    <a:cubicBezTo>
                      <a:pt x="185" y="453"/>
                      <a:pt x="226" y="463"/>
                      <a:pt x="257" y="463"/>
                    </a:cubicBezTo>
                    <a:cubicBezTo>
                      <a:pt x="298" y="463"/>
                      <a:pt x="329" y="453"/>
                      <a:pt x="360" y="432"/>
                    </a:cubicBezTo>
                    <a:cubicBezTo>
                      <a:pt x="402" y="412"/>
                      <a:pt x="422" y="391"/>
                      <a:pt x="443" y="360"/>
                    </a:cubicBezTo>
                    <a:cubicBezTo>
                      <a:pt x="463" y="319"/>
                      <a:pt x="473" y="288"/>
                      <a:pt x="473" y="247"/>
                    </a:cubicBezTo>
                    <a:cubicBezTo>
                      <a:pt x="473" y="216"/>
                      <a:pt x="463" y="175"/>
                      <a:pt x="443" y="144"/>
                    </a:cubicBezTo>
                    <a:cubicBezTo>
                      <a:pt x="422" y="113"/>
                      <a:pt x="402" y="82"/>
                      <a:pt x="360" y="62"/>
                    </a:cubicBezTo>
                    <a:cubicBezTo>
                      <a:pt x="329" y="51"/>
                      <a:pt x="298" y="41"/>
                      <a:pt x="257" y="41"/>
                    </a:cubicBezTo>
                    <a:close/>
                    <a:moveTo>
                      <a:pt x="144" y="391"/>
                    </a:moveTo>
                    <a:lnTo>
                      <a:pt x="144" y="391"/>
                    </a:lnTo>
                    <a:cubicBezTo>
                      <a:pt x="144" y="113"/>
                      <a:pt x="144" y="113"/>
                      <a:pt x="144" y="113"/>
                    </a:cubicBezTo>
                    <a:cubicBezTo>
                      <a:pt x="236" y="113"/>
                      <a:pt x="236" y="113"/>
                      <a:pt x="236" y="113"/>
                    </a:cubicBezTo>
                    <a:cubicBezTo>
                      <a:pt x="278" y="113"/>
                      <a:pt x="298" y="124"/>
                      <a:pt x="309" y="124"/>
                    </a:cubicBezTo>
                    <a:cubicBezTo>
                      <a:pt x="329" y="134"/>
                      <a:pt x="340" y="134"/>
                      <a:pt x="350" y="154"/>
                    </a:cubicBezTo>
                    <a:cubicBezTo>
                      <a:pt x="350" y="165"/>
                      <a:pt x="360" y="175"/>
                      <a:pt x="360" y="196"/>
                    </a:cubicBezTo>
                    <a:cubicBezTo>
                      <a:pt x="360" y="216"/>
                      <a:pt x="350" y="226"/>
                      <a:pt x="340" y="247"/>
                    </a:cubicBezTo>
                    <a:cubicBezTo>
                      <a:pt x="319" y="257"/>
                      <a:pt x="298" y="268"/>
                      <a:pt x="278" y="268"/>
                    </a:cubicBezTo>
                    <a:cubicBezTo>
                      <a:pt x="288" y="268"/>
                      <a:pt x="298" y="278"/>
                      <a:pt x="298" y="288"/>
                    </a:cubicBezTo>
                    <a:cubicBezTo>
                      <a:pt x="319" y="299"/>
                      <a:pt x="329" y="309"/>
                      <a:pt x="340" y="340"/>
                    </a:cubicBezTo>
                    <a:cubicBezTo>
                      <a:pt x="381" y="391"/>
                      <a:pt x="381" y="391"/>
                      <a:pt x="381" y="391"/>
                    </a:cubicBezTo>
                    <a:cubicBezTo>
                      <a:pt x="319" y="391"/>
                      <a:pt x="319" y="391"/>
                      <a:pt x="319" y="391"/>
                    </a:cubicBezTo>
                    <a:cubicBezTo>
                      <a:pt x="298" y="350"/>
                      <a:pt x="298" y="350"/>
                      <a:pt x="298" y="350"/>
                    </a:cubicBezTo>
                    <a:cubicBezTo>
                      <a:pt x="278" y="319"/>
                      <a:pt x="267" y="288"/>
                      <a:pt x="257" y="288"/>
                    </a:cubicBezTo>
                    <a:cubicBezTo>
                      <a:pt x="247" y="278"/>
                      <a:pt x="236" y="278"/>
                      <a:pt x="216" y="278"/>
                    </a:cubicBezTo>
                    <a:cubicBezTo>
                      <a:pt x="196" y="278"/>
                      <a:pt x="196" y="278"/>
                      <a:pt x="196" y="278"/>
                    </a:cubicBezTo>
                    <a:cubicBezTo>
                      <a:pt x="196" y="391"/>
                      <a:pt x="196" y="391"/>
                      <a:pt x="196" y="391"/>
                    </a:cubicBezTo>
                    <a:lnTo>
                      <a:pt x="144" y="391"/>
                    </a:lnTo>
                    <a:close/>
                    <a:moveTo>
                      <a:pt x="196" y="237"/>
                    </a:moveTo>
                    <a:lnTo>
                      <a:pt x="196" y="237"/>
                    </a:lnTo>
                    <a:cubicBezTo>
                      <a:pt x="247" y="237"/>
                      <a:pt x="247" y="237"/>
                      <a:pt x="247" y="237"/>
                    </a:cubicBezTo>
                    <a:cubicBezTo>
                      <a:pt x="267" y="237"/>
                      <a:pt x="288" y="237"/>
                      <a:pt x="298" y="226"/>
                    </a:cubicBezTo>
                    <a:cubicBezTo>
                      <a:pt x="309" y="216"/>
                      <a:pt x="309" y="206"/>
                      <a:pt x="309" y="196"/>
                    </a:cubicBezTo>
                    <a:cubicBezTo>
                      <a:pt x="309" y="185"/>
                      <a:pt x="309" y="175"/>
                      <a:pt x="309" y="175"/>
                    </a:cubicBezTo>
                    <a:cubicBezTo>
                      <a:pt x="298" y="165"/>
                      <a:pt x="298" y="165"/>
                      <a:pt x="288" y="154"/>
                    </a:cubicBezTo>
                    <a:cubicBezTo>
                      <a:pt x="278" y="154"/>
                      <a:pt x="267" y="154"/>
                      <a:pt x="236" y="154"/>
                    </a:cubicBezTo>
                    <a:cubicBezTo>
                      <a:pt x="196" y="154"/>
                      <a:pt x="196" y="154"/>
                      <a:pt x="196" y="154"/>
                    </a:cubicBezTo>
                    <a:lnTo>
                      <a:pt x="196" y="237"/>
                    </a:lnTo>
                    <a:close/>
                  </a:path>
                </a:pathLst>
              </a:custGeom>
              <a:solidFill>
                <a:srgbClr val="0079C2"/>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8" name="Rectangle 7"/>
            <p:cNvSpPr/>
            <p:nvPr userDrawn="1"/>
          </p:nvSpPr>
          <p:spPr>
            <a:xfrm>
              <a:off x="1154870" y="-765179"/>
              <a:ext cx="1819098" cy="549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867783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35088" y="898525"/>
            <a:ext cx="4340225" cy="3254375"/>
          </a:xfrm>
          <a:prstGeom prst="rect">
            <a:avLst/>
          </a:prstGeom>
          <a:noFill/>
          <a:ln w="3175" cmpd="sng">
            <a:solidFill>
              <a:schemeClr val="tx1"/>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0" y="4493259"/>
            <a:ext cx="7010400" cy="4336706"/>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p:cNvSpPr>
            <a:spLocks noGrp="1"/>
          </p:cNvSpPr>
          <p:nvPr>
            <p:ph type="ftr" sz="quarter" idx="4"/>
          </p:nvPr>
        </p:nvSpPr>
        <p:spPr>
          <a:xfrm>
            <a:off x="-1" y="8829967"/>
            <a:ext cx="5608321" cy="464820"/>
          </a:xfrm>
          <a:prstGeom prst="rect">
            <a:avLst/>
          </a:prstGeom>
        </p:spPr>
        <p:txBody>
          <a:bodyPr vert="horz" lIns="93175" tIns="46587" rIns="93175" bIns="46587" rtlCol="0" anchor="b"/>
          <a:lstStyle>
            <a:lvl1pPr algn="l">
              <a:defRPr sz="1200"/>
            </a:lvl1pPr>
          </a:lstStyle>
          <a:p>
            <a:r>
              <a:rPr lang="en-US" sz="600">
                <a:solidFill>
                  <a:schemeClr val="bg1">
                    <a:lumMod val="75000"/>
                  </a:schemeClr>
                </a:solidFill>
              </a:rPr>
              <a:t>© 2017 Anthem Blue Cross Blue Shield National Accounts. All Rights Reserved.</a:t>
            </a:r>
          </a:p>
        </p:txBody>
      </p:sp>
      <p:sp>
        <p:nvSpPr>
          <p:cNvPr id="11" name="Slide Number Placeholder 4"/>
          <p:cNvSpPr>
            <a:spLocks noGrp="1"/>
          </p:cNvSpPr>
          <p:nvPr>
            <p:ph type="sldNum" sz="quarter" idx="5"/>
          </p:nvPr>
        </p:nvSpPr>
        <p:spPr>
          <a:xfrm>
            <a:off x="6367088" y="8829967"/>
            <a:ext cx="641690" cy="464820"/>
          </a:xfrm>
          <a:prstGeom prst="rect">
            <a:avLst/>
          </a:prstGeom>
        </p:spPr>
        <p:txBody>
          <a:bodyPr vert="horz" lIns="93175" tIns="46587" rIns="93175" bIns="46587" rtlCol="0" anchor="b"/>
          <a:lstStyle>
            <a:lvl1pPr algn="r">
              <a:defRPr sz="1200"/>
            </a:lvl1pPr>
          </a:lstStyle>
          <a:p>
            <a:fld id="{B7FE4A56-B75D-3549-BD68-974792754339}" type="slidenum">
              <a:rPr lang="en-US" smtClean="0"/>
              <a:t>‹#›</a:t>
            </a:fld>
            <a:endParaRPr lang="en-US"/>
          </a:p>
        </p:txBody>
      </p:sp>
      <p:grpSp>
        <p:nvGrpSpPr>
          <p:cNvPr id="12" name="Group 11"/>
          <p:cNvGrpSpPr/>
          <p:nvPr/>
        </p:nvGrpSpPr>
        <p:grpSpPr>
          <a:xfrm>
            <a:off x="5150878" y="0"/>
            <a:ext cx="1859522" cy="559128"/>
            <a:chOff x="1154870" y="-765179"/>
            <a:chExt cx="1819098" cy="549962"/>
          </a:xfrm>
        </p:grpSpPr>
        <p:grpSp>
          <p:nvGrpSpPr>
            <p:cNvPr id="13" name="Group 12"/>
            <p:cNvGrpSpPr>
              <a:grpSpLocks noChangeAspect="1"/>
            </p:cNvGrpSpPr>
            <p:nvPr userDrawn="1"/>
          </p:nvGrpSpPr>
          <p:grpSpPr>
            <a:xfrm>
              <a:off x="1281006" y="-639378"/>
              <a:ext cx="1566826" cy="298361"/>
              <a:chOff x="7442490" y="2117005"/>
              <a:chExt cx="1566826" cy="298361"/>
            </a:xfrm>
          </p:grpSpPr>
          <p:sp>
            <p:nvSpPr>
              <p:cNvPr id="15" name="Freeform 1"/>
              <p:cNvSpPr>
                <a:spLocks noChangeArrowheads="1"/>
              </p:cNvSpPr>
              <p:nvPr/>
            </p:nvSpPr>
            <p:spPr bwMode="auto">
              <a:xfrm>
                <a:off x="8776353" y="2117745"/>
                <a:ext cx="232963" cy="296387"/>
              </a:xfrm>
              <a:custGeom>
                <a:avLst/>
                <a:gdLst>
                  <a:gd name="T0" fmla="*/ 330 w 4163"/>
                  <a:gd name="T1" fmla="*/ 0 h 5294"/>
                  <a:gd name="T2" fmla="*/ 2081 w 4163"/>
                  <a:gd name="T3" fmla="*/ 5293 h 5294"/>
                  <a:gd name="T4" fmla="*/ 3842 w 4163"/>
                  <a:gd name="T5" fmla="*/ 0 h 5294"/>
                  <a:gd name="T6" fmla="*/ 2884 w 4163"/>
                  <a:gd name="T7" fmla="*/ 4160 h 5294"/>
                  <a:gd name="T8" fmla="*/ 381 w 4163"/>
                  <a:gd name="T9" fmla="*/ 1503 h 5294"/>
                  <a:gd name="T10" fmla="*/ 3626 w 4163"/>
                  <a:gd name="T11" fmla="*/ 525 h 5294"/>
                  <a:gd name="T12" fmla="*/ 2081 w 4163"/>
                  <a:gd name="T13" fmla="*/ 1009 h 5294"/>
                  <a:gd name="T14" fmla="*/ 525 w 4163"/>
                  <a:gd name="T15" fmla="*/ 1627 h 5294"/>
                  <a:gd name="T16" fmla="*/ 2802 w 4163"/>
                  <a:gd name="T17" fmla="*/ 4016 h 5294"/>
                  <a:gd name="T18" fmla="*/ 2081 w 4163"/>
                  <a:gd name="T19" fmla="*/ 1009 h 5294"/>
                  <a:gd name="T20" fmla="*/ 1834 w 4163"/>
                  <a:gd name="T21" fmla="*/ 4232 h 5294"/>
                  <a:gd name="T22" fmla="*/ 1916 w 4163"/>
                  <a:gd name="T23" fmla="*/ 4078 h 5294"/>
                  <a:gd name="T24" fmla="*/ 2143 w 4163"/>
                  <a:gd name="T25" fmla="*/ 4026 h 5294"/>
                  <a:gd name="T26" fmla="*/ 1998 w 4163"/>
                  <a:gd name="T27" fmla="*/ 4119 h 5294"/>
                  <a:gd name="T28" fmla="*/ 2122 w 4163"/>
                  <a:gd name="T29" fmla="*/ 3789 h 5294"/>
                  <a:gd name="T30" fmla="*/ 2246 w 4163"/>
                  <a:gd name="T31" fmla="*/ 3964 h 5294"/>
                  <a:gd name="T32" fmla="*/ 2132 w 4163"/>
                  <a:gd name="T33" fmla="*/ 3737 h 5294"/>
                  <a:gd name="T34" fmla="*/ 1968 w 4163"/>
                  <a:gd name="T35" fmla="*/ 3655 h 5294"/>
                  <a:gd name="T36" fmla="*/ 1916 w 4163"/>
                  <a:gd name="T37" fmla="*/ 3202 h 5294"/>
                  <a:gd name="T38" fmla="*/ 1947 w 4163"/>
                  <a:gd name="T39" fmla="*/ 3439 h 5294"/>
                  <a:gd name="T40" fmla="*/ 2194 w 4163"/>
                  <a:gd name="T41" fmla="*/ 3552 h 5294"/>
                  <a:gd name="T42" fmla="*/ 2153 w 4163"/>
                  <a:gd name="T43" fmla="*/ 3150 h 5294"/>
                  <a:gd name="T44" fmla="*/ 2153 w 4163"/>
                  <a:gd name="T45" fmla="*/ 3377 h 5294"/>
                  <a:gd name="T46" fmla="*/ 2143 w 4163"/>
                  <a:gd name="T47" fmla="*/ 3490 h 5294"/>
                  <a:gd name="T48" fmla="*/ 1968 w 4163"/>
                  <a:gd name="T49" fmla="*/ 3356 h 5294"/>
                  <a:gd name="T50" fmla="*/ 1947 w 4163"/>
                  <a:gd name="T51" fmla="*/ 3089 h 5294"/>
                  <a:gd name="T52" fmla="*/ 2040 w 4163"/>
                  <a:gd name="T53" fmla="*/ 3099 h 5294"/>
                  <a:gd name="T54" fmla="*/ 2153 w 4163"/>
                  <a:gd name="T55" fmla="*/ 3099 h 5294"/>
                  <a:gd name="T56" fmla="*/ 2184 w 4163"/>
                  <a:gd name="T57" fmla="*/ 3398 h 5294"/>
                  <a:gd name="T58" fmla="*/ 2246 w 4163"/>
                  <a:gd name="T59" fmla="*/ 3089 h 5294"/>
                  <a:gd name="T60" fmla="*/ 1782 w 4163"/>
                  <a:gd name="T61" fmla="*/ 2523 h 5294"/>
                  <a:gd name="T62" fmla="*/ 2101 w 4163"/>
                  <a:gd name="T63" fmla="*/ 2800 h 5294"/>
                  <a:gd name="T64" fmla="*/ 1792 w 4163"/>
                  <a:gd name="T65" fmla="*/ 2451 h 5294"/>
                  <a:gd name="T66" fmla="*/ 2143 w 4163"/>
                  <a:gd name="T67" fmla="*/ 2317 h 5294"/>
                  <a:gd name="T68" fmla="*/ 1854 w 4163"/>
                  <a:gd name="T69" fmla="*/ 2595 h 5294"/>
                  <a:gd name="T70" fmla="*/ 2205 w 4163"/>
                  <a:gd name="T71" fmla="*/ 2718 h 5294"/>
                  <a:gd name="T72" fmla="*/ 2029 w 4163"/>
                  <a:gd name="T73" fmla="*/ 2266 h 5294"/>
                  <a:gd name="T74" fmla="*/ 2029 w 4163"/>
                  <a:gd name="T75" fmla="*/ 1544 h 5294"/>
                  <a:gd name="T76" fmla="*/ 1916 w 4163"/>
                  <a:gd name="T77" fmla="*/ 1678 h 5294"/>
                  <a:gd name="T78" fmla="*/ 1813 w 4163"/>
                  <a:gd name="T79" fmla="*/ 1946 h 5294"/>
                  <a:gd name="T80" fmla="*/ 2235 w 4163"/>
                  <a:gd name="T81" fmla="*/ 2029 h 5294"/>
                  <a:gd name="T82" fmla="*/ 2565 w 4163"/>
                  <a:gd name="T83" fmla="*/ 1555 h 5294"/>
                  <a:gd name="T84" fmla="*/ 1875 w 4163"/>
                  <a:gd name="T85" fmla="*/ 1926 h 5294"/>
                  <a:gd name="T86" fmla="*/ 1968 w 4163"/>
                  <a:gd name="T87" fmla="*/ 1648 h 5294"/>
                  <a:gd name="T88" fmla="*/ 1988 w 4163"/>
                  <a:gd name="T89" fmla="*/ 1606 h 5294"/>
                  <a:gd name="T90" fmla="*/ 1895 w 4163"/>
                  <a:gd name="T91" fmla="*/ 1359 h 5294"/>
                  <a:gd name="T92" fmla="*/ 2081 w 4163"/>
                  <a:gd name="T93" fmla="*/ 1277 h 5294"/>
                  <a:gd name="T94" fmla="*/ 2441 w 4163"/>
                  <a:gd name="T95" fmla="*/ 1431 h 5294"/>
                  <a:gd name="T96" fmla="*/ 1782 w 4163"/>
                  <a:gd name="T97" fmla="*/ 1462 h 5294"/>
                  <a:gd name="T98" fmla="*/ 1834 w 4163"/>
                  <a:gd name="T99" fmla="*/ 1472 h 5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63" h="5294">
                    <a:moveTo>
                      <a:pt x="2081" y="401"/>
                    </a:moveTo>
                    <a:lnTo>
                      <a:pt x="2081" y="401"/>
                    </a:lnTo>
                    <a:cubicBezTo>
                      <a:pt x="1339" y="401"/>
                      <a:pt x="834" y="267"/>
                      <a:pt x="330" y="0"/>
                    </a:cubicBezTo>
                    <a:cubicBezTo>
                      <a:pt x="123" y="360"/>
                      <a:pt x="0" y="875"/>
                      <a:pt x="0" y="1513"/>
                    </a:cubicBezTo>
                    <a:cubicBezTo>
                      <a:pt x="0" y="3223"/>
                      <a:pt x="958" y="4366"/>
                      <a:pt x="1195" y="4613"/>
                    </a:cubicBezTo>
                    <a:cubicBezTo>
                      <a:pt x="1432" y="4871"/>
                      <a:pt x="1906" y="5252"/>
                      <a:pt x="2081" y="5293"/>
                    </a:cubicBezTo>
                    <a:cubicBezTo>
                      <a:pt x="2266" y="5252"/>
                      <a:pt x="2730" y="4871"/>
                      <a:pt x="2967" y="4613"/>
                    </a:cubicBezTo>
                    <a:cubicBezTo>
                      <a:pt x="3204" y="4366"/>
                      <a:pt x="4162" y="3223"/>
                      <a:pt x="4162" y="1513"/>
                    </a:cubicBezTo>
                    <a:cubicBezTo>
                      <a:pt x="4162" y="875"/>
                      <a:pt x="4048" y="360"/>
                      <a:pt x="3842" y="0"/>
                    </a:cubicBezTo>
                    <a:cubicBezTo>
                      <a:pt x="3338" y="267"/>
                      <a:pt x="2833" y="401"/>
                      <a:pt x="2081" y="401"/>
                    </a:cubicBezTo>
                    <a:close/>
                    <a:moveTo>
                      <a:pt x="2884" y="4160"/>
                    </a:moveTo>
                    <a:lnTo>
                      <a:pt x="2884" y="4160"/>
                    </a:lnTo>
                    <a:cubicBezTo>
                      <a:pt x="2730" y="4345"/>
                      <a:pt x="2184" y="4840"/>
                      <a:pt x="2081" y="4860"/>
                    </a:cubicBezTo>
                    <a:cubicBezTo>
                      <a:pt x="1988" y="4840"/>
                      <a:pt x="1432" y="4345"/>
                      <a:pt x="1287" y="4160"/>
                    </a:cubicBezTo>
                    <a:cubicBezTo>
                      <a:pt x="1174" y="4026"/>
                      <a:pt x="381" y="3037"/>
                      <a:pt x="381" y="1503"/>
                    </a:cubicBezTo>
                    <a:cubicBezTo>
                      <a:pt x="381" y="1174"/>
                      <a:pt x="433" y="689"/>
                      <a:pt x="546" y="525"/>
                    </a:cubicBezTo>
                    <a:cubicBezTo>
                      <a:pt x="855" y="689"/>
                      <a:pt x="1452" y="844"/>
                      <a:pt x="2081" y="844"/>
                    </a:cubicBezTo>
                    <a:cubicBezTo>
                      <a:pt x="2719" y="844"/>
                      <a:pt x="3317" y="689"/>
                      <a:pt x="3626" y="525"/>
                    </a:cubicBezTo>
                    <a:cubicBezTo>
                      <a:pt x="3739" y="689"/>
                      <a:pt x="3791" y="1174"/>
                      <a:pt x="3791" y="1503"/>
                    </a:cubicBezTo>
                    <a:cubicBezTo>
                      <a:pt x="3791" y="3037"/>
                      <a:pt x="2987" y="4026"/>
                      <a:pt x="2884" y="4160"/>
                    </a:cubicBezTo>
                    <a:close/>
                    <a:moveTo>
                      <a:pt x="2081" y="1009"/>
                    </a:moveTo>
                    <a:lnTo>
                      <a:pt x="2081" y="1009"/>
                    </a:lnTo>
                    <a:cubicBezTo>
                      <a:pt x="1514" y="1009"/>
                      <a:pt x="917" y="916"/>
                      <a:pt x="639" y="772"/>
                    </a:cubicBezTo>
                    <a:cubicBezTo>
                      <a:pt x="536" y="926"/>
                      <a:pt x="515" y="1328"/>
                      <a:pt x="525" y="1627"/>
                    </a:cubicBezTo>
                    <a:cubicBezTo>
                      <a:pt x="567" y="3150"/>
                      <a:pt x="1267" y="3902"/>
                      <a:pt x="1370" y="4016"/>
                    </a:cubicBezTo>
                    <a:cubicBezTo>
                      <a:pt x="1493" y="4180"/>
                      <a:pt x="1998" y="4644"/>
                      <a:pt x="2081" y="4665"/>
                    </a:cubicBezTo>
                    <a:cubicBezTo>
                      <a:pt x="2174" y="4644"/>
                      <a:pt x="2668" y="4180"/>
                      <a:pt x="2802" y="4016"/>
                    </a:cubicBezTo>
                    <a:cubicBezTo>
                      <a:pt x="2905" y="3902"/>
                      <a:pt x="3606" y="3150"/>
                      <a:pt x="3647" y="1627"/>
                    </a:cubicBezTo>
                    <a:cubicBezTo>
                      <a:pt x="3657" y="1328"/>
                      <a:pt x="3636" y="926"/>
                      <a:pt x="3533" y="772"/>
                    </a:cubicBezTo>
                    <a:cubicBezTo>
                      <a:pt x="3255" y="916"/>
                      <a:pt x="2657" y="1009"/>
                      <a:pt x="2081" y="1009"/>
                    </a:cubicBezTo>
                    <a:close/>
                    <a:moveTo>
                      <a:pt x="1854" y="4232"/>
                    </a:moveTo>
                    <a:lnTo>
                      <a:pt x="1854" y="4232"/>
                    </a:lnTo>
                    <a:cubicBezTo>
                      <a:pt x="1854" y="4232"/>
                      <a:pt x="1844" y="4242"/>
                      <a:pt x="1834" y="4232"/>
                    </a:cubicBezTo>
                    <a:cubicBezTo>
                      <a:pt x="1803" y="4222"/>
                      <a:pt x="1803" y="4160"/>
                      <a:pt x="1803" y="4139"/>
                    </a:cubicBezTo>
                    <a:cubicBezTo>
                      <a:pt x="1792" y="4057"/>
                      <a:pt x="1854" y="3954"/>
                      <a:pt x="1916" y="3933"/>
                    </a:cubicBezTo>
                    <a:cubicBezTo>
                      <a:pt x="1916" y="4078"/>
                      <a:pt x="1916" y="4078"/>
                      <a:pt x="1916" y="4078"/>
                    </a:cubicBezTo>
                    <a:cubicBezTo>
                      <a:pt x="1875" y="4119"/>
                      <a:pt x="1875" y="4191"/>
                      <a:pt x="1854" y="4232"/>
                    </a:cubicBezTo>
                    <a:close/>
                    <a:moveTo>
                      <a:pt x="2143" y="4026"/>
                    </a:moveTo>
                    <a:lnTo>
                      <a:pt x="2143" y="4026"/>
                    </a:lnTo>
                    <a:cubicBezTo>
                      <a:pt x="2143" y="4191"/>
                      <a:pt x="2122" y="4335"/>
                      <a:pt x="2122" y="4355"/>
                    </a:cubicBezTo>
                    <a:cubicBezTo>
                      <a:pt x="2122" y="4355"/>
                      <a:pt x="2060" y="4386"/>
                      <a:pt x="1998" y="4345"/>
                    </a:cubicBezTo>
                    <a:cubicBezTo>
                      <a:pt x="1998" y="4325"/>
                      <a:pt x="1998" y="4211"/>
                      <a:pt x="1998" y="4119"/>
                    </a:cubicBezTo>
                    <a:cubicBezTo>
                      <a:pt x="1998" y="4016"/>
                      <a:pt x="1988" y="3851"/>
                      <a:pt x="1978" y="3717"/>
                    </a:cubicBezTo>
                    <a:cubicBezTo>
                      <a:pt x="2009" y="3727"/>
                      <a:pt x="2009" y="3727"/>
                      <a:pt x="2029" y="3727"/>
                    </a:cubicBezTo>
                    <a:cubicBezTo>
                      <a:pt x="2081" y="3748"/>
                      <a:pt x="2112" y="3768"/>
                      <a:pt x="2122" y="3789"/>
                    </a:cubicBezTo>
                    <a:cubicBezTo>
                      <a:pt x="2153" y="3820"/>
                      <a:pt x="2143" y="3964"/>
                      <a:pt x="2143" y="4026"/>
                    </a:cubicBezTo>
                    <a:close/>
                    <a:moveTo>
                      <a:pt x="2246" y="3964"/>
                    </a:moveTo>
                    <a:lnTo>
                      <a:pt x="2246" y="3964"/>
                    </a:lnTo>
                    <a:cubicBezTo>
                      <a:pt x="2225" y="3974"/>
                      <a:pt x="2194" y="3995"/>
                      <a:pt x="2174" y="4005"/>
                    </a:cubicBezTo>
                    <a:cubicBezTo>
                      <a:pt x="2174" y="3830"/>
                      <a:pt x="2174" y="3830"/>
                      <a:pt x="2174" y="3830"/>
                    </a:cubicBezTo>
                    <a:cubicBezTo>
                      <a:pt x="2174" y="3789"/>
                      <a:pt x="2163" y="3758"/>
                      <a:pt x="2132" y="3737"/>
                    </a:cubicBezTo>
                    <a:lnTo>
                      <a:pt x="2132" y="3737"/>
                    </a:lnTo>
                    <a:cubicBezTo>
                      <a:pt x="2112" y="3717"/>
                      <a:pt x="2101" y="3707"/>
                      <a:pt x="2060" y="3686"/>
                    </a:cubicBezTo>
                    <a:cubicBezTo>
                      <a:pt x="2040" y="3676"/>
                      <a:pt x="2019" y="3666"/>
                      <a:pt x="1968" y="3655"/>
                    </a:cubicBezTo>
                    <a:cubicBezTo>
                      <a:pt x="1597" y="3562"/>
                      <a:pt x="1689" y="3212"/>
                      <a:pt x="1916" y="3212"/>
                    </a:cubicBezTo>
                    <a:cubicBezTo>
                      <a:pt x="1916" y="3202"/>
                      <a:pt x="1916" y="3202"/>
                      <a:pt x="1916" y="3202"/>
                    </a:cubicBezTo>
                    <a:lnTo>
                      <a:pt x="1916" y="3202"/>
                    </a:lnTo>
                    <a:cubicBezTo>
                      <a:pt x="1916" y="3254"/>
                      <a:pt x="1916" y="3264"/>
                      <a:pt x="1916" y="3295"/>
                    </a:cubicBezTo>
                    <a:cubicBezTo>
                      <a:pt x="1926" y="3325"/>
                      <a:pt x="1926" y="3356"/>
                      <a:pt x="1926" y="3398"/>
                    </a:cubicBezTo>
                    <a:cubicBezTo>
                      <a:pt x="1875" y="3429"/>
                      <a:pt x="1916" y="3439"/>
                      <a:pt x="1947" y="3439"/>
                    </a:cubicBezTo>
                    <a:cubicBezTo>
                      <a:pt x="1968" y="3449"/>
                      <a:pt x="2040" y="3490"/>
                      <a:pt x="2081" y="3501"/>
                    </a:cubicBezTo>
                    <a:cubicBezTo>
                      <a:pt x="2112" y="3521"/>
                      <a:pt x="2163" y="3542"/>
                      <a:pt x="2194" y="3552"/>
                    </a:cubicBezTo>
                    <a:lnTo>
                      <a:pt x="2194" y="3552"/>
                    </a:lnTo>
                    <a:cubicBezTo>
                      <a:pt x="2380" y="3635"/>
                      <a:pt x="2390" y="3841"/>
                      <a:pt x="2246" y="3964"/>
                    </a:cubicBezTo>
                    <a:close/>
                    <a:moveTo>
                      <a:pt x="2153" y="3150"/>
                    </a:moveTo>
                    <a:lnTo>
                      <a:pt x="2153" y="3150"/>
                    </a:lnTo>
                    <a:cubicBezTo>
                      <a:pt x="2153" y="3161"/>
                      <a:pt x="2153" y="3171"/>
                      <a:pt x="2153" y="3171"/>
                    </a:cubicBezTo>
                    <a:cubicBezTo>
                      <a:pt x="2153" y="3202"/>
                      <a:pt x="2153" y="3243"/>
                      <a:pt x="2153" y="3274"/>
                    </a:cubicBezTo>
                    <a:cubicBezTo>
                      <a:pt x="2153" y="3325"/>
                      <a:pt x="2153" y="3325"/>
                      <a:pt x="2153" y="3377"/>
                    </a:cubicBezTo>
                    <a:cubicBezTo>
                      <a:pt x="2153" y="3408"/>
                      <a:pt x="2153" y="3470"/>
                      <a:pt x="2153" y="3490"/>
                    </a:cubicBezTo>
                    <a:lnTo>
                      <a:pt x="2143" y="3490"/>
                    </a:lnTo>
                    <a:lnTo>
                      <a:pt x="2143" y="3490"/>
                    </a:lnTo>
                    <a:cubicBezTo>
                      <a:pt x="2122" y="3490"/>
                      <a:pt x="2081" y="3470"/>
                      <a:pt x="2050" y="3460"/>
                    </a:cubicBezTo>
                    <a:cubicBezTo>
                      <a:pt x="2009" y="3439"/>
                      <a:pt x="1988" y="3418"/>
                      <a:pt x="1968" y="3408"/>
                    </a:cubicBezTo>
                    <a:cubicBezTo>
                      <a:pt x="1968" y="3398"/>
                      <a:pt x="1968" y="3356"/>
                      <a:pt x="1968" y="3356"/>
                    </a:cubicBezTo>
                    <a:cubicBezTo>
                      <a:pt x="1968" y="3295"/>
                      <a:pt x="1968" y="3295"/>
                      <a:pt x="1968" y="3295"/>
                    </a:cubicBezTo>
                    <a:cubicBezTo>
                      <a:pt x="1957" y="3212"/>
                      <a:pt x="1957" y="3212"/>
                      <a:pt x="1957" y="3212"/>
                    </a:cubicBezTo>
                    <a:cubicBezTo>
                      <a:pt x="1957" y="3192"/>
                      <a:pt x="1947" y="3109"/>
                      <a:pt x="1947" y="3089"/>
                    </a:cubicBezTo>
                    <a:lnTo>
                      <a:pt x="1947" y="3089"/>
                    </a:lnTo>
                    <a:lnTo>
                      <a:pt x="1947" y="3089"/>
                    </a:lnTo>
                    <a:cubicBezTo>
                      <a:pt x="1998" y="3089"/>
                      <a:pt x="1998" y="3089"/>
                      <a:pt x="2040" y="3099"/>
                    </a:cubicBezTo>
                    <a:cubicBezTo>
                      <a:pt x="2060" y="3099"/>
                      <a:pt x="2081" y="3099"/>
                      <a:pt x="2091" y="3099"/>
                    </a:cubicBezTo>
                    <a:cubicBezTo>
                      <a:pt x="2101" y="3099"/>
                      <a:pt x="2112" y="3099"/>
                      <a:pt x="2122" y="3099"/>
                    </a:cubicBezTo>
                    <a:cubicBezTo>
                      <a:pt x="2132" y="3099"/>
                      <a:pt x="2143" y="3099"/>
                      <a:pt x="2153" y="3099"/>
                    </a:cubicBezTo>
                    <a:cubicBezTo>
                      <a:pt x="2153" y="3109"/>
                      <a:pt x="2153" y="3130"/>
                      <a:pt x="2153" y="3150"/>
                    </a:cubicBezTo>
                    <a:close/>
                    <a:moveTo>
                      <a:pt x="2184" y="3398"/>
                    </a:moveTo>
                    <a:lnTo>
                      <a:pt x="2184" y="3398"/>
                    </a:lnTo>
                    <a:cubicBezTo>
                      <a:pt x="2184" y="3346"/>
                      <a:pt x="2194" y="3295"/>
                      <a:pt x="2194" y="3254"/>
                    </a:cubicBezTo>
                    <a:cubicBezTo>
                      <a:pt x="2194" y="3223"/>
                      <a:pt x="2194" y="3212"/>
                      <a:pt x="2205" y="3181"/>
                    </a:cubicBezTo>
                    <a:cubicBezTo>
                      <a:pt x="2235" y="3161"/>
                      <a:pt x="2287" y="3150"/>
                      <a:pt x="2246" y="3089"/>
                    </a:cubicBezTo>
                    <a:cubicBezTo>
                      <a:pt x="2225" y="3058"/>
                      <a:pt x="2143" y="3068"/>
                      <a:pt x="2070" y="3058"/>
                    </a:cubicBezTo>
                    <a:cubicBezTo>
                      <a:pt x="2029" y="3048"/>
                      <a:pt x="1988" y="3058"/>
                      <a:pt x="1864" y="3027"/>
                    </a:cubicBezTo>
                    <a:cubicBezTo>
                      <a:pt x="1566" y="2975"/>
                      <a:pt x="1586" y="2595"/>
                      <a:pt x="1782" y="2523"/>
                    </a:cubicBezTo>
                    <a:cubicBezTo>
                      <a:pt x="1834" y="2666"/>
                      <a:pt x="1834" y="2666"/>
                      <a:pt x="1834" y="2666"/>
                    </a:cubicBezTo>
                    <a:cubicBezTo>
                      <a:pt x="1885" y="2780"/>
                      <a:pt x="1885" y="2780"/>
                      <a:pt x="1885" y="2780"/>
                    </a:cubicBezTo>
                    <a:cubicBezTo>
                      <a:pt x="1968" y="2790"/>
                      <a:pt x="1998" y="2790"/>
                      <a:pt x="2101" y="2800"/>
                    </a:cubicBezTo>
                    <a:cubicBezTo>
                      <a:pt x="2122" y="2800"/>
                      <a:pt x="2153" y="2811"/>
                      <a:pt x="2205" y="2821"/>
                    </a:cubicBezTo>
                    <a:cubicBezTo>
                      <a:pt x="2596" y="2903"/>
                      <a:pt x="2503" y="3356"/>
                      <a:pt x="2184" y="3398"/>
                    </a:cubicBezTo>
                    <a:close/>
                    <a:moveTo>
                      <a:pt x="1792" y="2451"/>
                    </a:moveTo>
                    <a:lnTo>
                      <a:pt x="1792" y="2451"/>
                    </a:lnTo>
                    <a:cubicBezTo>
                      <a:pt x="1885" y="2296"/>
                      <a:pt x="1885" y="2296"/>
                      <a:pt x="1885" y="2296"/>
                    </a:cubicBezTo>
                    <a:cubicBezTo>
                      <a:pt x="2143" y="2317"/>
                      <a:pt x="2143" y="2317"/>
                      <a:pt x="2143" y="2317"/>
                    </a:cubicBezTo>
                    <a:cubicBezTo>
                      <a:pt x="2143" y="2769"/>
                      <a:pt x="2143" y="2769"/>
                      <a:pt x="2143" y="2769"/>
                    </a:cubicBezTo>
                    <a:cubicBezTo>
                      <a:pt x="1916" y="2738"/>
                      <a:pt x="1916" y="2738"/>
                      <a:pt x="1916" y="2738"/>
                    </a:cubicBezTo>
                    <a:cubicBezTo>
                      <a:pt x="1854" y="2595"/>
                      <a:pt x="1854" y="2595"/>
                      <a:pt x="1854" y="2595"/>
                    </a:cubicBezTo>
                    <a:lnTo>
                      <a:pt x="1792" y="2451"/>
                    </a:lnTo>
                    <a:close/>
                    <a:moveTo>
                      <a:pt x="2205" y="2718"/>
                    </a:moveTo>
                    <a:lnTo>
                      <a:pt x="2205" y="2718"/>
                    </a:lnTo>
                    <a:cubicBezTo>
                      <a:pt x="2174" y="2575"/>
                      <a:pt x="2194" y="2430"/>
                      <a:pt x="2194" y="2430"/>
                    </a:cubicBezTo>
                    <a:cubicBezTo>
                      <a:pt x="2318" y="2420"/>
                      <a:pt x="2225" y="2286"/>
                      <a:pt x="2194" y="2286"/>
                    </a:cubicBezTo>
                    <a:cubicBezTo>
                      <a:pt x="2143" y="2276"/>
                      <a:pt x="2112" y="2276"/>
                      <a:pt x="2029" y="2266"/>
                    </a:cubicBezTo>
                    <a:cubicBezTo>
                      <a:pt x="1978" y="2266"/>
                      <a:pt x="1885" y="2255"/>
                      <a:pt x="1834" y="2245"/>
                    </a:cubicBezTo>
                    <a:cubicBezTo>
                      <a:pt x="1051" y="2152"/>
                      <a:pt x="1164" y="1431"/>
                      <a:pt x="1545" y="1369"/>
                    </a:cubicBezTo>
                    <a:cubicBezTo>
                      <a:pt x="1823" y="1328"/>
                      <a:pt x="1978" y="1431"/>
                      <a:pt x="2029" y="1544"/>
                    </a:cubicBezTo>
                    <a:cubicBezTo>
                      <a:pt x="2029" y="1544"/>
                      <a:pt x="1947" y="1586"/>
                      <a:pt x="1875" y="1575"/>
                    </a:cubicBezTo>
                    <a:cubicBezTo>
                      <a:pt x="1751" y="1555"/>
                      <a:pt x="1679" y="1565"/>
                      <a:pt x="1679" y="1565"/>
                    </a:cubicBezTo>
                    <a:cubicBezTo>
                      <a:pt x="1720" y="1606"/>
                      <a:pt x="1854" y="1627"/>
                      <a:pt x="1916" y="1678"/>
                    </a:cubicBezTo>
                    <a:cubicBezTo>
                      <a:pt x="1854" y="1709"/>
                      <a:pt x="1782" y="1709"/>
                      <a:pt x="1710" y="1699"/>
                    </a:cubicBezTo>
                    <a:cubicBezTo>
                      <a:pt x="1648" y="1689"/>
                      <a:pt x="1597" y="1678"/>
                      <a:pt x="1535" y="1658"/>
                    </a:cubicBezTo>
                    <a:cubicBezTo>
                      <a:pt x="1514" y="1730"/>
                      <a:pt x="1463" y="1884"/>
                      <a:pt x="1813" y="1946"/>
                    </a:cubicBezTo>
                    <a:cubicBezTo>
                      <a:pt x="1864" y="1957"/>
                      <a:pt x="1926" y="1977"/>
                      <a:pt x="1988" y="1987"/>
                    </a:cubicBezTo>
                    <a:cubicBezTo>
                      <a:pt x="2060" y="1987"/>
                      <a:pt x="2122" y="1998"/>
                      <a:pt x="2174" y="2018"/>
                    </a:cubicBezTo>
                    <a:cubicBezTo>
                      <a:pt x="2194" y="2018"/>
                      <a:pt x="2215" y="2029"/>
                      <a:pt x="2235" y="2029"/>
                    </a:cubicBezTo>
                    <a:cubicBezTo>
                      <a:pt x="2730" y="2152"/>
                      <a:pt x="2575" y="2728"/>
                      <a:pt x="2205" y="2718"/>
                    </a:cubicBezTo>
                    <a:close/>
                    <a:moveTo>
                      <a:pt x="2565" y="1555"/>
                    </a:moveTo>
                    <a:lnTo>
                      <a:pt x="2565" y="1555"/>
                    </a:lnTo>
                    <a:cubicBezTo>
                      <a:pt x="2369" y="1750"/>
                      <a:pt x="2266" y="1854"/>
                      <a:pt x="2215" y="1905"/>
                    </a:cubicBezTo>
                    <a:cubicBezTo>
                      <a:pt x="2215" y="1915"/>
                      <a:pt x="2184" y="1957"/>
                      <a:pt x="2163" y="1977"/>
                    </a:cubicBezTo>
                    <a:cubicBezTo>
                      <a:pt x="1875" y="1926"/>
                      <a:pt x="1875" y="1926"/>
                      <a:pt x="1875" y="1926"/>
                    </a:cubicBezTo>
                    <a:cubicBezTo>
                      <a:pt x="1864" y="1864"/>
                      <a:pt x="1864" y="1792"/>
                      <a:pt x="1864" y="1730"/>
                    </a:cubicBezTo>
                    <a:cubicBezTo>
                      <a:pt x="1926" y="1720"/>
                      <a:pt x="1937" y="1720"/>
                      <a:pt x="1978" y="1689"/>
                    </a:cubicBezTo>
                    <a:cubicBezTo>
                      <a:pt x="1968" y="1648"/>
                      <a:pt x="1968" y="1648"/>
                      <a:pt x="1968" y="1648"/>
                    </a:cubicBezTo>
                    <a:cubicBezTo>
                      <a:pt x="2050" y="1678"/>
                      <a:pt x="2122" y="1689"/>
                      <a:pt x="2153" y="1689"/>
                    </a:cubicBezTo>
                    <a:cubicBezTo>
                      <a:pt x="2122" y="1648"/>
                      <a:pt x="2122" y="1648"/>
                      <a:pt x="2122" y="1648"/>
                    </a:cubicBezTo>
                    <a:cubicBezTo>
                      <a:pt x="2081" y="1637"/>
                      <a:pt x="2040" y="1617"/>
                      <a:pt x="1988" y="1606"/>
                    </a:cubicBezTo>
                    <a:cubicBezTo>
                      <a:pt x="2050" y="1596"/>
                      <a:pt x="2070" y="1575"/>
                      <a:pt x="2070" y="1575"/>
                    </a:cubicBezTo>
                    <a:cubicBezTo>
                      <a:pt x="2070" y="1575"/>
                      <a:pt x="2070" y="1544"/>
                      <a:pt x="2040" y="1493"/>
                    </a:cubicBezTo>
                    <a:cubicBezTo>
                      <a:pt x="1998" y="1411"/>
                      <a:pt x="1895" y="1359"/>
                      <a:pt x="1895" y="1359"/>
                    </a:cubicBezTo>
                    <a:cubicBezTo>
                      <a:pt x="1875" y="1328"/>
                      <a:pt x="1885" y="1307"/>
                      <a:pt x="1885" y="1287"/>
                    </a:cubicBezTo>
                    <a:cubicBezTo>
                      <a:pt x="1885" y="1194"/>
                      <a:pt x="1937" y="1215"/>
                      <a:pt x="2040" y="1246"/>
                    </a:cubicBezTo>
                    <a:cubicBezTo>
                      <a:pt x="2060" y="1256"/>
                      <a:pt x="2070" y="1266"/>
                      <a:pt x="2081" y="1277"/>
                    </a:cubicBezTo>
                    <a:cubicBezTo>
                      <a:pt x="2153" y="1297"/>
                      <a:pt x="2215" y="1338"/>
                      <a:pt x="2215" y="1359"/>
                    </a:cubicBezTo>
                    <a:cubicBezTo>
                      <a:pt x="2215" y="1359"/>
                      <a:pt x="2205" y="1606"/>
                      <a:pt x="2235" y="1586"/>
                    </a:cubicBezTo>
                    <a:cubicBezTo>
                      <a:pt x="2276" y="1565"/>
                      <a:pt x="2400" y="1452"/>
                      <a:pt x="2441" y="1431"/>
                    </a:cubicBezTo>
                    <a:cubicBezTo>
                      <a:pt x="2524" y="1369"/>
                      <a:pt x="2647" y="1472"/>
                      <a:pt x="2565" y="1555"/>
                    </a:cubicBezTo>
                    <a:close/>
                    <a:moveTo>
                      <a:pt x="1782" y="1462"/>
                    </a:moveTo>
                    <a:lnTo>
                      <a:pt x="1782" y="1462"/>
                    </a:lnTo>
                    <a:cubicBezTo>
                      <a:pt x="1741" y="1431"/>
                      <a:pt x="1710" y="1421"/>
                      <a:pt x="1710" y="1421"/>
                    </a:cubicBezTo>
                    <a:cubicBezTo>
                      <a:pt x="1710" y="1421"/>
                      <a:pt x="1792" y="1400"/>
                      <a:pt x="1875" y="1442"/>
                    </a:cubicBezTo>
                    <a:cubicBezTo>
                      <a:pt x="1875" y="1442"/>
                      <a:pt x="1864" y="1472"/>
                      <a:pt x="1834" y="1472"/>
                    </a:cubicBezTo>
                    <a:cubicBezTo>
                      <a:pt x="1813" y="1483"/>
                      <a:pt x="1792" y="1472"/>
                      <a:pt x="1782" y="1462"/>
                    </a:cubicBezTo>
                    <a:close/>
                  </a:path>
                </a:pathLst>
              </a:custGeom>
              <a:solidFill>
                <a:srgbClr val="0079C2"/>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 name="Freeform 2"/>
              <p:cNvSpPr>
                <a:spLocks noChangeArrowheads="1"/>
              </p:cNvSpPr>
              <p:nvPr/>
            </p:nvSpPr>
            <p:spPr bwMode="auto">
              <a:xfrm>
                <a:off x="8797823" y="2147113"/>
                <a:ext cx="191010" cy="242588"/>
              </a:xfrm>
              <a:custGeom>
                <a:avLst/>
                <a:gdLst>
                  <a:gd name="T0" fmla="*/ 165 w 3411"/>
                  <a:gd name="T1" fmla="*/ 0 h 4336"/>
                  <a:gd name="T2" fmla="*/ 1700 w 3411"/>
                  <a:gd name="T3" fmla="*/ 4335 h 4336"/>
                  <a:gd name="T4" fmla="*/ 3245 w 3411"/>
                  <a:gd name="T5" fmla="*/ 0 h 4336"/>
                  <a:gd name="T6" fmla="*/ 3266 w 3411"/>
                  <a:gd name="T7" fmla="*/ 1102 h 4336"/>
                  <a:gd name="T8" fmla="*/ 989 w 3411"/>
                  <a:gd name="T9" fmla="*/ 3491 h 4336"/>
                  <a:gd name="T10" fmla="*/ 1700 w 3411"/>
                  <a:gd name="T11" fmla="*/ 484 h 4336"/>
                  <a:gd name="T12" fmla="*/ 1865 w 3411"/>
                  <a:gd name="T13" fmla="*/ 3439 h 4336"/>
                  <a:gd name="T14" fmla="*/ 1793 w 3411"/>
                  <a:gd name="T15" fmla="*/ 3305 h 4336"/>
                  <a:gd name="T16" fmla="*/ 1679 w 3411"/>
                  <a:gd name="T17" fmla="*/ 3161 h 4336"/>
                  <a:gd name="T18" fmla="*/ 1535 w 3411"/>
                  <a:gd name="T19" fmla="*/ 2770 h 4336"/>
                  <a:gd name="T20" fmla="*/ 1700 w 3411"/>
                  <a:gd name="T21" fmla="*/ 2976 h 4336"/>
                  <a:gd name="T22" fmla="*/ 1865 w 3411"/>
                  <a:gd name="T23" fmla="*/ 3439 h 4336"/>
                  <a:gd name="T24" fmla="*/ 1772 w 3411"/>
                  <a:gd name="T25" fmla="*/ 2646 h 4336"/>
                  <a:gd name="T26" fmla="*/ 1772 w 3411"/>
                  <a:gd name="T27" fmla="*/ 2965 h 4336"/>
                  <a:gd name="T28" fmla="*/ 1587 w 3411"/>
                  <a:gd name="T29" fmla="*/ 2831 h 4336"/>
                  <a:gd name="T30" fmla="*/ 1576 w 3411"/>
                  <a:gd name="T31" fmla="*/ 2564 h 4336"/>
                  <a:gd name="T32" fmla="*/ 1741 w 3411"/>
                  <a:gd name="T33" fmla="*/ 2574 h 4336"/>
                  <a:gd name="T34" fmla="*/ 1741 w 3411"/>
                  <a:gd name="T35" fmla="*/ 3264 h 4336"/>
                  <a:gd name="T36" fmla="*/ 1741 w 3411"/>
                  <a:gd name="T37" fmla="*/ 3830 h 4336"/>
                  <a:gd name="T38" fmla="*/ 1597 w 3411"/>
                  <a:gd name="T39" fmla="*/ 3192 h 4336"/>
                  <a:gd name="T40" fmla="*/ 1535 w 3411"/>
                  <a:gd name="T41" fmla="*/ 3408 h 4336"/>
                  <a:gd name="T42" fmla="*/ 1473 w 3411"/>
                  <a:gd name="T43" fmla="*/ 3707 h 4336"/>
                  <a:gd name="T44" fmla="*/ 1535 w 3411"/>
                  <a:gd name="T45" fmla="*/ 3408 h 4336"/>
                  <a:gd name="T46" fmla="*/ 1813 w 3411"/>
                  <a:gd name="T47" fmla="*/ 2729 h 4336"/>
                  <a:gd name="T48" fmla="*/ 1689 w 3411"/>
                  <a:gd name="T49" fmla="*/ 2533 h 4336"/>
                  <a:gd name="T50" fmla="*/ 1453 w 3411"/>
                  <a:gd name="T51" fmla="*/ 2141 h 4336"/>
                  <a:gd name="T52" fmla="*/ 1824 w 3411"/>
                  <a:gd name="T53" fmla="*/ 2296 h 4336"/>
                  <a:gd name="T54" fmla="*/ 1854 w 3411"/>
                  <a:gd name="T55" fmla="*/ 1504 h 4336"/>
                  <a:gd name="T56" fmla="*/ 1432 w 3411"/>
                  <a:gd name="T57" fmla="*/ 1421 h 4336"/>
                  <a:gd name="T58" fmla="*/ 1535 w 3411"/>
                  <a:gd name="T59" fmla="*/ 1153 h 4336"/>
                  <a:gd name="T60" fmla="*/ 1648 w 3411"/>
                  <a:gd name="T61" fmla="*/ 1019 h 4336"/>
                  <a:gd name="T62" fmla="*/ 1648 w 3411"/>
                  <a:gd name="T63" fmla="*/ 1741 h 4336"/>
                  <a:gd name="T64" fmla="*/ 1824 w 3411"/>
                  <a:gd name="T65" fmla="*/ 2193 h 4336"/>
                  <a:gd name="T66" fmla="*/ 1494 w 3411"/>
                  <a:gd name="T67" fmla="*/ 917 h 4336"/>
                  <a:gd name="T68" fmla="*/ 1329 w 3411"/>
                  <a:gd name="T69" fmla="*/ 896 h 4336"/>
                  <a:gd name="T70" fmla="*/ 1411 w 3411"/>
                  <a:gd name="T71" fmla="*/ 1926 h 4336"/>
                  <a:gd name="T72" fmla="*/ 1762 w 3411"/>
                  <a:gd name="T73" fmla="*/ 2244 h 4336"/>
                  <a:gd name="T74" fmla="*/ 1411 w 3411"/>
                  <a:gd name="T75" fmla="*/ 1926 h 4336"/>
                  <a:gd name="T76" fmla="*/ 1834 w 3411"/>
                  <a:gd name="T77" fmla="*/ 1380 h 4336"/>
                  <a:gd name="T78" fmla="*/ 1483 w 3411"/>
                  <a:gd name="T79" fmla="*/ 1205 h 4336"/>
                  <a:gd name="T80" fmla="*/ 1772 w 3411"/>
                  <a:gd name="T81" fmla="*/ 1164 h 4336"/>
                  <a:gd name="T82" fmla="*/ 1689 w 3411"/>
                  <a:gd name="T83" fmla="*/ 1050 h 4336"/>
                  <a:gd name="T84" fmla="*/ 1504 w 3411"/>
                  <a:gd name="T85" fmla="*/ 762 h 4336"/>
                  <a:gd name="T86" fmla="*/ 1834 w 3411"/>
                  <a:gd name="T87" fmla="*/ 834 h 4336"/>
                  <a:gd name="T88" fmla="*/ 2184 w 3411"/>
                  <a:gd name="T89" fmla="*/ 1030 h 4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11" h="4336">
                    <a:moveTo>
                      <a:pt x="1700" y="319"/>
                    </a:moveTo>
                    <a:lnTo>
                      <a:pt x="1700" y="319"/>
                    </a:lnTo>
                    <a:cubicBezTo>
                      <a:pt x="1071" y="319"/>
                      <a:pt x="474" y="164"/>
                      <a:pt x="165" y="0"/>
                    </a:cubicBezTo>
                    <a:cubicBezTo>
                      <a:pt x="52" y="164"/>
                      <a:pt x="0" y="649"/>
                      <a:pt x="0" y="978"/>
                    </a:cubicBezTo>
                    <a:cubicBezTo>
                      <a:pt x="0" y="2512"/>
                      <a:pt x="793" y="3501"/>
                      <a:pt x="906" y="3635"/>
                    </a:cubicBezTo>
                    <a:cubicBezTo>
                      <a:pt x="1051" y="3820"/>
                      <a:pt x="1607" y="4315"/>
                      <a:pt x="1700" y="4335"/>
                    </a:cubicBezTo>
                    <a:cubicBezTo>
                      <a:pt x="1803" y="4315"/>
                      <a:pt x="2349" y="3820"/>
                      <a:pt x="2503" y="3635"/>
                    </a:cubicBezTo>
                    <a:cubicBezTo>
                      <a:pt x="2606" y="3501"/>
                      <a:pt x="3410" y="2512"/>
                      <a:pt x="3410" y="978"/>
                    </a:cubicBezTo>
                    <a:cubicBezTo>
                      <a:pt x="3410" y="649"/>
                      <a:pt x="3358" y="164"/>
                      <a:pt x="3245" y="0"/>
                    </a:cubicBezTo>
                    <a:cubicBezTo>
                      <a:pt x="2936" y="164"/>
                      <a:pt x="2338" y="319"/>
                      <a:pt x="1700" y="319"/>
                    </a:cubicBezTo>
                    <a:close/>
                    <a:moveTo>
                      <a:pt x="3266" y="1102"/>
                    </a:moveTo>
                    <a:lnTo>
                      <a:pt x="3266" y="1102"/>
                    </a:lnTo>
                    <a:cubicBezTo>
                      <a:pt x="3225" y="2625"/>
                      <a:pt x="2524" y="3377"/>
                      <a:pt x="2421" y="3491"/>
                    </a:cubicBezTo>
                    <a:cubicBezTo>
                      <a:pt x="2287" y="3655"/>
                      <a:pt x="1793" y="4119"/>
                      <a:pt x="1700" y="4140"/>
                    </a:cubicBezTo>
                    <a:cubicBezTo>
                      <a:pt x="1617" y="4119"/>
                      <a:pt x="1112" y="3655"/>
                      <a:pt x="989" y="3491"/>
                    </a:cubicBezTo>
                    <a:cubicBezTo>
                      <a:pt x="886" y="3377"/>
                      <a:pt x="186" y="2625"/>
                      <a:pt x="144" y="1102"/>
                    </a:cubicBezTo>
                    <a:cubicBezTo>
                      <a:pt x="134" y="803"/>
                      <a:pt x="155" y="401"/>
                      <a:pt x="258" y="247"/>
                    </a:cubicBezTo>
                    <a:cubicBezTo>
                      <a:pt x="536" y="391"/>
                      <a:pt x="1133" y="484"/>
                      <a:pt x="1700" y="484"/>
                    </a:cubicBezTo>
                    <a:cubicBezTo>
                      <a:pt x="2276" y="484"/>
                      <a:pt x="2874" y="391"/>
                      <a:pt x="3152" y="247"/>
                    </a:cubicBezTo>
                    <a:cubicBezTo>
                      <a:pt x="3255" y="401"/>
                      <a:pt x="3276" y="803"/>
                      <a:pt x="3266" y="1102"/>
                    </a:cubicBezTo>
                    <a:close/>
                    <a:moveTo>
                      <a:pt x="1865" y="3439"/>
                    </a:moveTo>
                    <a:lnTo>
                      <a:pt x="1865" y="3439"/>
                    </a:lnTo>
                    <a:cubicBezTo>
                      <a:pt x="1844" y="3449"/>
                      <a:pt x="1813" y="3470"/>
                      <a:pt x="1793" y="3480"/>
                    </a:cubicBezTo>
                    <a:cubicBezTo>
                      <a:pt x="1793" y="3305"/>
                      <a:pt x="1793" y="3305"/>
                      <a:pt x="1793" y="3305"/>
                    </a:cubicBezTo>
                    <a:cubicBezTo>
                      <a:pt x="1793" y="3264"/>
                      <a:pt x="1782" y="3233"/>
                      <a:pt x="1751" y="3212"/>
                    </a:cubicBezTo>
                    <a:lnTo>
                      <a:pt x="1751" y="3212"/>
                    </a:lnTo>
                    <a:cubicBezTo>
                      <a:pt x="1731" y="3192"/>
                      <a:pt x="1720" y="3182"/>
                      <a:pt x="1679" y="3161"/>
                    </a:cubicBezTo>
                    <a:cubicBezTo>
                      <a:pt x="1659" y="3151"/>
                      <a:pt x="1638" y="3141"/>
                      <a:pt x="1587" y="3130"/>
                    </a:cubicBezTo>
                    <a:cubicBezTo>
                      <a:pt x="1216" y="3037"/>
                      <a:pt x="1308" y="2687"/>
                      <a:pt x="1535" y="2687"/>
                    </a:cubicBezTo>
                    <a:cubicBezTo>
                      <a:pt x="1535" y="2718"/>
                      <a:pt x="1535" y="2749"/>
                      <a:pt x="1535" y="2770"/>
                    </a:cubicBezTo>
                    <a:cubicBezTo>
                      <a:pt x="1545" y="2800"/>
                      <a:pt x="1545" y="2831"/>
                      <a:pt x="1545" y="2873"/>
                    </a:cubicBezTo>
                    <a:cubicBezTo>
                      <a:pt x="1494" y="2904"/>
                      <a:pt x="1535" y="2914"/>
                      <a:pt x="1556" y="2924"/>
                    </a:cubicBezTo>
                    <a:cubicBezTo>
                      <a:pt x="1587" y="2924"/>
                      <a:pt x="1659" y="2965"/>
                      <a:pt x="1700" y="2976"/>
                    </a:cubicBezTo>
                    <a:cubicBezTo>
                      <a:pt x="1731" y="2996"/>
                      <a:pt x="1782" y="3017"/>
                      <a:pt x="1813" y="3027"/>
                    </a:cubicBezTo>
                    <a:lnTo>
                      <a:pt x="1813" y="3027"/>
                    </a:lnTo>
                    <a:cubicBezTo>
                      <a:pt x="1999" y="3110"/>
                      <a:pt x="2009" y="3316"/>
                      <a:pt x="1865" y="3439"/>
                    </a:cubicBezTo>
                    <a:close/>
                    <a:moveTo>
                      <a:pt x="1772" y="2625"/>
                    </a:moveTo>
                    <a:lnTo>
                      <a:pt x="1772" y="2625"/>
                    </a:lnTo>
                    <a:cubicBezTo>
                      <a:pt x="1772" y="2636"/>
                      <a:pt x="1772" y="2646"/>
                      <a:pt x="1772" y="2646"/>
                    </a:cubicBezTo>
                    <a:cubicBezTo>
                      <a:pt x="1772" y="2677"/>
                      <a:pt x="1772" y="2718"/>
                      <a:pt x="1772" y="2749"/>
                    </a:cubicBezTo>
                    <a:cubicBezTo>
                      <a:pt x="1772" y="2800"/>
                      <a:pt x="1772" y="2800"/>
                      <a:pt x="1772" y="2852"/>
                    </a:cubicBezTo>
                    <a:cubicBezTo>
                      <a:pt x="1772" y="2883"/>
                      <a:pt x="1772" y="2945"/>
                      <a:pt x="1772" y="2965"/>
                    </a:cubicBezTo>
                    <a:cubicBezTo>
                      <a:pt x="1741" y="2965"/>
                      <a:pt x="1710" y="2945"/>
                      <a:pt x="1679" y="2935"/>
                    </a:cubicBezTo>
                    <a:cubicBezTo>
                      <a:pt x="1628" y="2914"/>
                      <a:pt x="1617" y="2893"/>
                      <a:pt x="1587" y="2883"/>
                    </a:cubicBezTo>
                    <a:cubicBezTo>
                      <a:pt x="1587" y="2873"/>
                      <a:pt x="1587" y="2831"/>
                      <a:pt x="1587" y="2831"/>
                    </a:cubicBezTo>
                    <a:cubicBezTo>
                      <a:pt x="1587" y="2770"/>
                      <a:pt x="1587" y="2770"/>
                      <a:pt x="1587" y="2770"/>
                    </a:cubicBezTo>
                    <a:cubicBezTo>
                      <a:pt x="1576" y="2687"/>
                      <a:pt x="1576" y="2687"/>
                      <a:pt x="1576" y="2687"/>
                    </a:cubicBezTo>
                    <a:cubicBezTo>
                      <a:pt x="1576" y="2667"/>
                      <a:pt x="1576" y="2584"/>
                      <a:pt x="1576" y="2564"/>
                    </a:cubicBezTo>
                    <a:cubicBezTo>
                      <a:pt x="1607" y="2564"/>
                      <a:pt x="1628" y="2564"/>
                      <a:pt x="1659" y="2574"/>
                    </a:cubicBezTo>
                    <a:cubicBezTo>
                      <a:pt x="1689" y="2574"/>
                      <a:pt x="1700" y="2574"/>
                      <a:pt x="1710" y="2574"/>
                    </a:cubicBezTo>
                    <a:cubicBezTo>
                      <a:pt x="1731" y="2574"/>
                      <a:pt x="1731" y="2574"/>
                      <a:pt x="1741" y="2574"/>
                    </a:cubicBezTo>
                    <a:cubicBezTo>
                      <a:pt x="1751" y="2574"/>
                      <a:pt x="1762" y="2574"/>
                      <a:pt x="1772" y="2574"/>
                    </a:cubicBezTo>
                    <a:cubicBezTo>
                      <a:pt x="1772" y="2584"/>
                      <a:pt x="1772" y="2605"/>
                      <a:pt x="1772" y="2625"/>
                    </a:cubicBezTo>
                    <a:close/>
                    <a:moveTo>
                      <a:pt x="1741" y="3264"/>
                    </a:moveTo>
                    <a:lnTo>
                      <a:pt x="1741" y="3264"/>
                    </a:lnTo>
                    <a:cubicBezTo>
                      <a:pt x="1772" y="3295"/>
                      <a:pt x="1762" y="3439"/>
                      <a:pt x="1762" y="3501"/>
                    </a:cubicBezTo>
                    <a:cubicBezTo>
                      <a:pt x="1762" y="3666"/>
                      <a:pt x="1741" y="3810"/>
                      <a:pt x="1741" y="3830"/>
                    </a:cubicBezTo>
                    <a:cubicBezTo>
                      <a:pt x="1741" y="3830"/>
                      <a:pt x="1679" y="3861"/>
                      <a:pt x="1617" y="3820"/>
                    </a:cubicBezTo>
                    <a:cubicBezTo>
                      <a:pt x="1617" y="3800"/>
                      <a:pt x="1617" y="3686"/>
                      <a:pt x="1617" y="3594"/>
                    </a:cubicBezTo>
                    <a:cubicBezTo>
                      <a:pt x="1617" y="3491"/>
                      <a:pt x="1607" y="3326"/>
                      <a:pt x="1597" y="3192"/>
                    </a:cubicBezTo>
                    <a:cubicBezTo>
                      <a:pt x="1628" y="3202"/>
                      <a:pt x="1628" y="3202"/>
                      <a:pt x="1648" y="3202"/>
                    </a:cubicBezTo>
                    <a:cubicBezTo>
                      <a:pt x="1700" y="3223"/>
                      <a:pt x="1731" y="3243"/>
                      <a:pt x="1741" y="3264"/>
                    </a:cubicBezTo>
                    <a:close/>
                    <a:moveTo>
                      <a:pt x="1535" y="3408"/>
                    </a:moveTo>
                    <a:lnTo>
                      <a:pt x="1535" y="3408"/>
                    </a:lnTo>
                    <a:cubicBezTo>
                      <a:pt x="1535" y="3553"/>
                      <a:pt x="1535" y="3553"/>
                      <a:pt x="1535" y="3553"/>
                    </a:cubicBezTo>
                    <a:cubicBezTo>
                      <a:pt x="1494" y="3594"/>
                      <a:pt x="1494" y="3666"/>
                      <a:pt x="1473" y="3707"/>
                    </a:cubicBezTo>
                    <a:cubicBezTo>
                      <a:pt x="1473" y="3707"/>
                      <a:pt x="1463" y="3717"/>
                      <a:pt x="1453" y="3707"/>
                    </a:cubicBezTo>
                    <a:cubicBezTo>
                      <a:pt x="1422" y="3697"/>
                      <a:pt x="1422" y="3635"/>
                      <a:pt x="1422" y="3614"/>
                    </a:cubicBezTo>
                    <a:cubicBezTo>
                      <a:pt x="1411" y="3532"/>
                      <a:pt x="1473" y="3429"/>
                      <a:pt x="1535" y="3408"/>
                    </a:cubicBezTo>
                    <a:close/>
                    <a:moveTo>
                      <a:pt x="1803" y="2873"/>
                    </a:moveTo>
                    <a:lnTo>
                      <a:pt x="1803" y="2873"/>
                    </a:lnTo>
                    <a:cubicBezTo>
                      <a:pt x="1803" y="2821"/>
                      <a:pt x="1813" y="2770"/>
                      <a:pt x="1813" y="2729"/>
                    </a:cubicBezTo>
                    <a:cubicBezTo>
                      <a:pt x="1813" y="2698"/>
                      <a:pt x="1813" y="2687"/>
                      <a:pt x="1824" y="2656"/>
                    </a:cubicBezTo>
                    <a:cubicBezTo>
                      <a:pt x="1854" y="2636"/>
                      <a:pt x="1906" y="2625"/>
                      <a:pt x="1865" y="2564"/>
                    </a:cubicBezTo>
                    <a:cubicBezTo>
                      <a:pt x="1844" y="2533"/>
                      <a:pt x="1762" y="2543"/>
                      <a:pt x="1689" y="2533"/>
                    </a:cubicBezTo>
                    <a:cubicBezTo>
                      <a:pt x="1648" y="2523"/>
                      <a:pt x="1607" y="2533"/>
                      <a:pt x="1483" y="2502"/>
                    </a:cubicBezTo>
                    <a:cubicBezTo>
                      <a:pt x="1185" y="2450"/>
                      <a:pt x="1205" y="2070"/>
                      <a:pt x="1401" y="1998"/>
                    </a:cubicBezTo>
                    <a:cubicBezTo>
                      <a:pt x="1453" y="2141"/>
                      <a:pt x="1453" y="2141"/>
                      <a:pt x="1453" y="2141"/>
                    </a:cubicBezTo>
                    <a:cubicBezTo>
                      <a:pt x="1504" y="2255"/>
                      <a:pt x="1504" y="2255"/>
                      <a:pt x="1504" y="2255"/>
                    </a:cubicBezTo>
                    <a:cubicBezTo>
                      <a:pt x="1587" y="2265"/>
                      <a:pt x="1617" y="2265"/>
                      <a:pt x="1720" y="2275"/>
                    </a:cubicBezTo>
                    <a:cubicBezTo>
                      <a:pt x="1741" y="2275"/>
                      <a:pt x="1772" y="2286"/>
                      <a:pt x="1824" y="2296"/>
                    </a:cubicBezTo>
                    <a:cubicBezTo>
                      <a:pt x="2215" y="2378"/>
                      <a:pt x="2122" y="2831"/>
                      <a:pt x="1803" y="2873"/>
                    </a:cubicBezTo>
                    <a:close/>
                    <a:moveTo>
                      <a:pt x="1854" y="1504"/>
                    </a:moveTo>
                    <a:lnTo>
                      <a:pt x="1854" y="1504"/>
                    </a:lnTo>
                    <a:cubicBezTo>
                      <a:pt x="1834" y="1504"/>
                      <a:pt x="1813" y="1493"/>
                      <a:pt x="1793" y="1493"/>
                    </a:cubicBezTo>
                    <a:cubicBezTo>
                      <a:pt x="1741" y="1473"/>
                      <a:pt x="1679" y="1462"/>
                      <a:pt x="1607" y="1462"/>
                    </a:cubicBezTo>
                    <a:cubicBezTo>
                      <a:pt x="1545" y="1452"/>
                      <a:pt x="1483" y="1432"/>
                      <a:pt x="1432" y="1421"/>
                    </a:cubicBezTo>
                    <a:cubicBezTo>
                      <a:pt x="1082" y="1359"/>
                      <a:pt x="1133" y="1205"/>
                      <a:pt x="1154" y="1133"/>
                    </a:cubicBezTo>
                    <a:cubicBezTo>
                      <a:pt x="1216" y="1153"/>
                      <a:pt x="1267" y="1164"/>
                      <a:pt x="1329" y="1174"/>
                    </a:cubicBezTo>
                    <a:cubicBezTo>
                      <a:pt x="1401" y="1184"/>
                      <a:pt x="1473" y="1184"/>
                      <a:pt x="1535" y="1153"/>
                    </a:cubicBezTo>
                    <a:cubicBezTo>
                      <a:pt x="1473" y="1102"/>
                      <a:pt x="1339" y="1081"/>
                      <a:pt x="1298" y="1040"/>
                    </a:cubicBezTo>
                    <a:cubicBezTo>
                      <a:pt x="1298" y="1040"/>
                      <a:pt x="1370" y="1030"/>
                      <a:pt x="1494" y="1050"/>
                    </a:cubicBezTo>
                    <a:cubicBezTo>
                      <a:pt x="1566" y="1061"/>
                      <a:pt x="1648" y="1019"/>
                      <a:pt x="1648" y="1019"/>
                    </a:cubicBezTo>
                    <a:cubicBezTo>
                      <a:pt x="1597" y="906"/>
                      <a:pt x="1442" y="803"/>
                      <a:pt x="1164" y="844"/>
                    </a:cubicBezTo>
                    <a:cubicBezTo>
                      <a:pt x="783" y="906"/>
                      <a:pt x="670" y="1627"/>
                      <a:pt x="1453" y="1720"/>
                    </a:cubicBezTo>
                    <a:cubicBezTo>
                      <a:pt x="1504" y="1730"/>
                      <a:pt x="1597" y="1741"/>
                      <a:pt x="1648" y="1741"/>
                    </a:cubicBezTo>
                    <a:cubicBezTo>
                      <a:pt x="1731" y="1751"/>
                      <a:pt x="1762" y="1751"/>
                      <a:pt x="1813" y="1761"/>
                    </a:cubicBezTo>
                    <a:cubicBezTo>
                      <a:pt x="1844" y="1761"/>
                      <a:pt x="1937" y="1895"/>
                      <a:pt x="1813" y="1905"/>
                    </a:cubicBezTo>
                    <a:cubicBezTo>
                      <a:pt x="1813" y="1905"/>
                      <a:pt x="1793" y="2050"/>
                      <a:pt x="1824" y="2193"/>
                    </a:cubicBezTo>
                    <a:cubicBezTo>
                      <a:pt x="2194" y="2203"/>
                      <a:pt x="2349" y="1627"/>
                      <a:pt x="1854" y="1504"/>
                    </a:cubicBezTo>
                    <a:close/>
                    <a:moveTo>
                      <a:pt x="1494" y="917"/>
                    </a:moveTo>
                    <a:lnTo>
                      <a:pt x="1494" y="917"/>
                    </a:lnTo>
                    <a:cubicBezTo>
                      <a:pt x="1494" y="917"/>
                      <a:pt x="1483" y="947"/>
                      <a:pt x="1453" y="947"/>
                    </a:cubicBezTo>
                    <a:cubicBezTo>
                      <a:pt x="1432" y="958"/>
                      <a:pt x="1411" y="947"/>
                      <a:pt x="1401" y="937"/>
                    </a:cubicBezTo>
                    <a:cubicBezTo>
                      <a:pt x="1360" y="906"/>
                      <a:pt x="1329" y="896"/>
                      <a:pt x="1329" y="896"/>
                    </a:cubicBezTo>
                    <a:cubicBezTo>
                      <a:pt x="1329" y="896"/>
                      <a:pt x="1411" y="875"/>
                      <a:pt x="1494" y="917"/>
                    </a:cubicBezTo>
                    <a:close/>
                    <a:moveTo>
                      <a:pt x="1411" y="1926"/>
                    </a:moveTo>
                    <a:lnTo>
                      <a:pt x="1411" y="1926"/>
                    </a:lnTo>
                    <a:cubicBezTo>
                      <a:pt x="1504" y="1771"/>
                      <a:pt x="1504" y="1771"/>
                      <a:pt x="1504" y="1771"/>
                    </a:cubicBezTo>
                    <a:cubicBezTo>
                      <a:pt x="1762" y="1792"/>
                      <a:pt x="1762" y="1792"/>
                      <a:pt x="1762" y="1792"/>
                    </a:cubicBezTo>
                    <a:cubicBezTo>
                      <a:pt x="1762" y="2244"/>
                      <a:pt x="1762" y="2244"/>
                      <a:pt x="1762" y="2244"/>
                    </a:cubicBezTo>
                    <a:cubicBezTo>
                      <a:pt x="1535" y="2213"/>
                      <a:pt x="1535" y="2213"/>
                      <a:pt x="1535" y="2213"/>
                    </a:cubicBezTo>
                    <a:cubicBezTo>
                      <a:pt x="1473" y="2070"/>
                      <a:pt x="1473" y="2070"/>
                      <a:pt x="1473" y="2070"/>
                    </a:cubicBezTo>
                    <a:lnTo>
                      <a:pt x="1411" y="1926"/>
                    </a:lnTo>
                    <a:close/>
                    <a:moveTo>
                      <a:pt x="2184" y="1030"/>
                    </a:moveTo>
                    <a:lnTo>
                      <a:pt x="2184" y="1030"/>
                    </a:lnTo>
                    <a:cubicBezTo>
                      <a:pt x="1988" y="1225"/>
                      <a:pt x="1885" y="1329"/>
                      <a:pt x="1834" y="1380"/>
                    </a:cubicBezTo>
                    <a:cubicBezTo>
                      <a:pt x="1834" y="1390"/>
                      <a:pt x="1803" y="1432"/>
                      <a:pt x="1782" y="1452"/>
                    </a:cubicBezTo>
                    <a:cubicBezTo>
                      <a:pt x="1494" y="1401"/>
                      <a:pt x="1494" y="1401"/>
                      <a:pt x="1494" y="1401"/>
                    </a:cubicBezTo>
                    <a:cubicBezTo>
                      <a:pt x="1483" y="1339"/>
                      <a:pt x="1483" y="1267"/>
                      <a:pt x="1483" y="1205"/>
                    </a:cubicBezTo>
                    <a:cubicBezTo>
                      <a:pt x="1545" y="1195"/>
                      <a:pt x="1556" y="1195"/>
                      <a:pt x="1597" y="1164"/>
                    </a:cubicBezTo>
                    <a:cubicBezTo>
                      <a:pt x="1587" y="1123"/>
                      <a:pt x="1587" y="1123"/>
                      <a:pt x="1587" y="1123"/>
                    </a:cubicBezTo>
                    <a:cubicBezTo>
                      <a:pt x="1669" y="1153"/>
                      <a:pt x="1741" y="1164"/>
                      <a:pt x="1772" y="1164"/>
                    </a:cubicBezTo>
                    <a:cubicBezTo>
                      <a:pt x="1741" y="1123"/>
                      <a:pt x="1741" y="1123"/>
                      <a:pt x="1741" y="1123"/>
                    </a:cubicBezTo>
                    <a:cubicBezTo>
                      <a:pt x="1700" y="1112"/>
                      <a:pt x="1659" y="1092"/>
                      <a:pt x="1607" y="1081"/>
                    </a:cubicBezTo>
                    <a:cubicBezTo>
                      <a:pt x="1669" y="1071"/>
                      <a:pt x="1689" y="1050"/>
                      <a:pt x="1689" y="1050"/>
                    </a:cubicBezTo>
                    <a:cubicBezTo>
                      <a:pt x="1689" y="1050"/>
                      <a:pt x="1689" y="1019"/>
                      <a:pt x="1659" y="968"/>
                    </a:cubicBezTo>
                    <a:cubicBezTo>
                      <a:pt x="1617" y="886"/>
                      <a:pt x="1514" y="834"/>
                      <a:pt x="1514" y="834"/>
                    </a:cubicBezTo>
                    <a:cubicBezTo>
                      <a:pt x="1494" y="803"/>
                      <a:pt x="1504" y="782"/>
                      <a:pt x="1504" y="762"/>
                    </a:cubicBezTo>
                    <a:cubicBezTo>
                      <a:pt x="1504" y="669"/>
                      <a:pt x="1556" y="690"/>
                      <a:pt x="1659" y="721"/>
                    </a:cubicBezTo>
                    <a:cubicBezTo>
                      <a:pt x="1679" y="731"/>
                      <a:pt x="1689" y="741"/>
                      <a:pt x="1700" y="752"/>
                    </a:cubicBezTo>
                    <a:cubicBezTo>
                      <a:pt x="1772" y="772"/>
                      <a:pt x="1834" y="813"/>
                      <a:pt x="1834" y="834"/>
                    </a:cubicBezTo>
                    <a:cubicBezTo>
                      <a:pt x="1834" y="834"/>
                      <a:pt x="1824" y="1081"/>
                      <a:pt x="1854" y="1061"/>
                    </a:cubicBezTo>
                    <a:cubicBezTo>
                      <a:pt x="1895" y="1040"/>
                      <a:pt x="2019" y="927"/>
                      <a:pt x="2060" y="906"/>
                    </a:cubicBezTo>
                    <a:cubicBezTo>
                      <a:pt x="2143" y="844"/>
                      <a:pt x="2266" y="947"/>
                      <a:pt x="2184" y="1030"/>
                    </a:cubicBezTo>
                    <a:close/>
                  </a:path>
                </a:pathLst>
              </a:custGeom>
              <a:solidFill>
                <a:srgbClr val="FFFFFF"/>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 name="Freeform 3"/>
              <p:cNvSpPr>
                <a:spLocks noChangeArrowheads="1"/>
              </p:cNvSpPr>
              <p:nvPr/>
            </p:nvSpPr>
            <p:spPr bwMode="auto">
              <a:xfrm>
                <a:off x="8438507" y="2117005"/>
                <a:ext cx="296880" cy="296880"/>
              </a:xfrm>
              <a:custGeom>
                <a:avLst/>
                <a:gdLst>
                  <a:gd name="T0" fmla="*/ 3019 w 5306"/>
                  <a:gd name="T1" fmla="*/ 1453 h 5305"/>
                  <a:gd name="T2" fmla="*/ 2936 w 5306"/>
                  <a:gd name="T3" fmla="*/ 1844 h 5305"/>
                  <a:gd name="T4" fmla="*/ 3833 w 5306"/>
                  <a:gd name="T5" fmla="*/ 1473 h 5305"/>
                  <a:gd name="T6" fmla="*/ 5305 w 5306"/>
                  <a:gd name="T7" fmla="*/ 1473 h 5305"/>
                  <a:gd name="T8" fmla="*/ 3822 w 5306"/>
                  <a:gd name="T9" fmla="*/ 3821 h 5305"/>
                  <a:gd name="T10" fmla="*/ 1484 w 5306"/>
                  <a:gd name="T11" fmla="*/ 5304 h 5305"/>
                  <a:gd name="T12" fmla="*/ 0 w 5306"/>
                  <a:gd name="T13" fmla="*/ 3821 h 5305"/>
                  <a:gd name="T14" fmla="*/ 1484 w 5306"/>
                  <a:gd name="T15" fmla="*/ 1473 h 5305"/>
                  <a:gd name="T16" fmla="*/ 3833 w 5306"/>
                  <a:gd name="T17" fmla="*/ 0 h 5305"/>
                  <a:gd name="T18" fmla="*/ 1751 w 5306"/>
                  <a:gd name="T19" fmla="*/ 3769 h 5305"/>
                  <a:gd name="T20" fmla="*/ 2380 w 5306"/>
                  <a:gd name="T21" fmla="*/ 2606 h 5305"/>
                  <a:gd name="T22" fmla="*/ 1288 w 5306"/>
                  <a:gd name="T23" fmla="*/ 2143 h 5305"/>
                  <a:gd name="T24" fmla="*/ 1751 w 5306"/>
                  <a:gd name="T25" fmla="*/ 3769 h 5305"/>
                  <a:gd name="T26" fmla="*/ 3462 w 5306"/>
                  <a:gd name="T27" fmla="*/ 3852 h 5305"/>
                  <a:gd name="T28" fmla="*/ 2648 w 5306"/>
                  <a:gd name="T29" fmla="*/ 2739 h 5305"/>
                  <a:gd name="T30" fmla="*/ 1834 w 5306"/>
                  <a:gd name="T31" fmla="*/ 3841 h 5305"/>
                  <a:gd name="T32" fmla="*/ 3462 w 5306"/>
                  <a:gd name="T33" fmla="*/ 3852 h 5305"/>
                  <a:gd name="T34" fmla="*/ 4028 w 5306"/>
                  <a:gd name="T35" fmla="*/ 2143 h 5305"/>
                  <a:gd name="T36" fmla="*/ 2915 w 5306"/>
                  <a:gd name="T37" fmla="*/ 2606 h 5305"/>
                  <a:gd name="T38" fmla="*/ 4110 w 5306"/>
                  <a:gd name="T39" fmla="*/ 2637 h 5305"/>
                  <a:gd name="T40" fmla="*/ 3657 w 5306"/>
                  <a:gd name="T41" fmla="*/ 1586 h 5305"/>
                  <a:gd name="T42" fmla="*/ 2658 w 5306"/>
                  <a:gd name="T43" fmla="*/ 1185 h 5305"/>
                  <a:gd name="T44" fmla="*/ 1339 w 5306"/>
                  <a:gd name="T45" fmla="*/ 2029 h 5305"/>
                  <a:gd name="T46" fmla="*/ 2534 w 5306"/>
                  <a:gd name="T47" fmla="*/ 1957 h 5305"/>
                  <a:gd name="T48" fmla="*/ 2648 w 5306"/>
                  <a:gd name="T49" fmla="*/ 1380 h 5305"/>
                  <a:gd name="T50" fmla="*/ 2761 w 5306"/>
                  <a:gd name="T51" fmla="*/ 1957 h 5305"/>
                  <a:gd name="T52" fmla="*/ 3977 w 5306"/>
                  <a:gd name="T53" fmla="*/ 2029 h 5305"/>
                  <a:gd name="T54" fmla="*/ 2277 w 5306"/>
                  <a:gd name="T55" fmla="*/ 1453 h 5305"/>
                  <a:gd name="T56" fmla="*/ 1690 w 5306"/>
                  <a:gd name="T57" fmla="*/ 1844 h 5305"/>
                  <a:gd name="T58" fmla="*/ 2277 w 5306"/>
                  <a:gd name="T59" fmla="*/ 1453 h 5305"/>
                  <a:gd name="T60" fmla="*/ 3101 w 5306"/>
                  <a:gd name="T61" fmla="*/ 2513 h 5305"/>
                  <a:gd name="T62" fmla="*/ 3873 w 5306"/>
                  <a:gd name="T63" fmla="*/ 2359 h 5305"/>
                  <a:gd name="T64" fmla="*/ 3101 w 5306"/>
                  <a:gd name="T65" fmla="*/ 2513 h 5305"/>
                  <a:gd name="T66" fmla="*/ 2648 w 5306"/>
                  <a:gd name="T67" fmla="*/ 3017 h 5305"/>
                  <a:gd name="T68" fmla="*/ 2648 w 5306"/>
                  <a:gd name="T69" fmla="*/ 3893 h 5305"/>
                  <a:gd name="T70" fmla="*/ 2648 w 5306"/>
                  <a:gd name="T71" fmla="*/ 3017 h 5305"/>
                  <a:gd name="T72" fmla="*/ 2133 w 5306"/>
                  <a:gd name="T73" fmla="*/ 2411 h 5305"/>
                  <a:gd name="T74" fmla="*/ 1690 w 5306"/>
                  <a:gd name="T75" fmla="*/ 3460 h 5305"/>
                  <a:gd name="T76" fmla="*/ 2133 w 5306"/>
                  <a:gd name="T77" fmla="*/ 2411 h 5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06" h="5305">
                    <a:moveTo>
                      <a:pt x="3019" y="1453"/>
                    </a:moveTo>
                    <a:lnTo>
                      <a:pt x="3019" y="1453"/>
                    </a:lnTo>
                    <a:cubicBezTo>
                      <a:pt x="3245" y="1504"/>
                      <a:pt x="3441" y="1669"/>
                      <a:pt x="3606" y="1844"/>
                    </a:cubicBezTo>
                    <a:cubicBezTo>
                      <a:pt x="2936" y="1844"/>
                      <a:pt x="2936" y="1844"/>
                      <a:pt x="2936" y="1844"/>
                    </a:cubicBezTo>
                    <a:cubicBezTo>
                      <a:pt x="2936" y="1720"/>
                      <a:pt x="3090" y="1710"/>
                      <a:pt x="3019" y="1453"/>
                    </a:cubicBezTo>
                    <a:close/>
                    <a:moveTo>
                      <a:pt x="3833" y="1473"/>
                    </a:moveTo>
                    <a:lnTo>
                      <a:pt x="3833" y="1473"/>
                    </a:lnTo>
                    <a:cubicBezTo>
                      <a:pt x="5305" y="1473"/>
                      <a:pt x="5305" y="1473"/>
                      <a:pt x="5305" y="1473"/>
                    </a:cubicBezTo>
                    <a:cubicBezTo>
                      <a:pt x="5305" y="3821"/>
                      <a:pt x="5305" y="3821"/>
                      <a:pt x="5305" y="3821"/>
                    </a:cubicBezTo>
                    <a:cubicBezTo>
                      <a:pt x="3822" y="3821"/>
                      <a:pt x="3822" y="3821"/>
                      <a:pt x="3822" y="3821"/>
                    </a:cubicBezTo>
                    <a:cubicBezTo>
                      <a:pt x="3822" y="5304"/>
                      <a:pt x="3822" y="5304"/>
                      <a:pt x="3822" y="5304"/>
                    </a:cubicBezTo>
                    <a:cubicBezTo>
                      <a:pt x="1484" y="5304"/>
                      <a:pt x="1484" y="5304"/>
                      <a:pt x="1484" y="5304"/>
                    </a:cubicBezTo>
                    <a:cubicBezTo>
                      <a:pt x="1484" y="3821"/>
                      <a:pt x="1484" y="3821"/>
                      <a:pt x="1484" y="3821"/>
                    </a:cubicBezTo>
                    <a:cubicBezTo>
                      <a:pt x="0" y="3821"/>
                      <a:pt x="0" y="3821"/>
                      <a:pt x="0" y="3821"/>
                    </a:cubicBezTo>
                    <a:cubicBezTo>
                      <a:pt x="0" y="1473"/>
                      <a:pt x="0" y="1473"/>
                      <a:pt x="0" y="1473"/>
                    </a:cubicBezTo>
                    <a:cubicBezTo>
                      <a:pt x="1484" y="1473"/>
                      <a:pt x="1484" y="1473"/>
                      <a:pt x="1484" y="1473"/>
                    </a:cubicBezTo>
                    <a:cubicBezTo>
                      <a:pt x="1484" y="0"/>
                      <a:pt x="1484" y="0"/>
                      <a:pt x="1484" y="0"/>
                    </a:cubicBezTo>
                    <a:cubicBezTo>
                      <a:pt x="3833" y="0"/>
                      <a:pt x="3833" y="0"/>
                      <a:pt x="3833" y="0"/>
                    </a:cubicBezTo>
                    <a:lnTo>
                      <a:pt x="3833" y="1473"/>
                    </a:lnTo>
                    <a:close/>
                    <a:moveTo>
                      <a:pt x="1751" y="3769"/>
                    </a:moveTo>
                    <a:lnTo>
                      <a:pt x="1751" y="3769"/>
                    </a:lnTo>
                    <a:cubicBezTo>
                      <a:pt x="1844" y="3604"/>
                      <a:pt x="2246" y="2842"/>
                      <a:pt x="2380" y="2606"/>
                    </a:cubicBezTo>
                    <a:cubicBezTo>
                      <a:pt x="2514" y="2338"/>
                      <a:pt x="2359" y="2225"/>
                      <a:pt x="2153" y="2215"/>
                    </a:cubicBezTo>
                    <a:cubicBezTo>
                      <a:pt x="1957" y="2204"/>
                      <a:pt x="1649" y="2153"/>
                      <a:pt x="1288" y="2143"/>
                    </a:cubicBezTo>
                    <a:cubicBezTo>
                      <a:pt x="1237" y="2297"/>
                      <a:pt x="1206" y="2472"/>
                      <a:pt x="1206" y="2637"/>
                    </a:cubicBezTo>
                    <a:cubicBezTo>
                      <a:pt x="1206" y="3100"/>
                      <a:pt x="1412" y="3512"/>
                      <a:pt x="1751" y="3769"/>
                    </a:cubicBezTo>
                    <a:close/>
                    <a:moveTo>
                      <a:pt x="3462" y="3852"/>
                    </a:moveTo>
                    <a:lnTo>
                      <a:pt x="3462" y="3852"/>
                    </a:lnTo>
                    <a:cubicBezTo>
                      <a:pt x="3462" y="3852"/>
                      <a:pt x="2813" y="2904"/>
                      <a:pt x="2771" y="2842"/>
                    </a:cubicBezTo>
                    <a:cubicBezTo>
                      <a:pt x="2740" y="2780"/>
                      <a:pt x="2709" y="2739"/>
                      <a:pt x="2648" y="2739"/>
                    </a:cubicBezTo>
                    <a:cubicBezTo>
                      <a:pt x="2586" y="2739"/>
                      <a:pt x="2555" y="2780"/>
                      <a:pt x="2514" y="2842"/>
                    </a:cubicBezTo>
                    <a:cubicBezTo>
                      <a:pt x="2483" y="2894"/>
                      <a:pt x="1957" y="3666"/>
                      <a:pt x="1834" y="3841"/>
                    </a:cubicBezTo>
                    <a:cubicBezTo>
                      <a:pt x="2071" y="3996"/>
                      <a:pt x="2349" y="4099"/>
                      <a:pt x="2658" y="4099"/>
                    </a:cubicBezTo>
                    <a:cubicBezTo>
                      <a:pt x="2957" y="4099"/>
                      <a:pt x="3235" y="4006"/>
                      <a:pt x="3462" y="3852"/>
                    </a:cubicBezTo>
                    <a:close/>
                    <a:moveTo>
                      <a:pt x="4028" y="2143"/>
                    </a:moveTo>
                    <a:lnTo>
                      <a:pt x="4028" y="2143"/>
                    </a:lnTo>
                    <a:cubicBezTo>
                      <a:pt x="3668" y="2153"/>
                      <a:pt x="3338" y="2204"/>
                      <a:pt x="3142" y="2215"/>
                    </a:cubicBezTo>
                    <a:cubicBezTo>
                      <a:pt x="2926" y="2225"/>
                      <a:pt x="2771" y="2338"/>
                      <a:pt x="2915" y="2606"/>
                    </a:cubicBezTo>
                    <a:cubicBezTo>
                      <a:pt x="3060" y="2863"/>
                      <a:pt x="3534" y="3748"/>
                      <a:pt x="3554" y="3790"/>
                    </a:cubicBezTo>
                    <a:cubicBezTo>
                      <a:pt x="3894" y="3522"/>
                      <a:pt x="4110" y="3110"/>
                      <a:pt x="4110" y="2637"/>
                    </a:cubicBezTo>
                    <a:cubicBezTo>
                      <a:pt x="4110" y="2462"/>
                      <a:pt x="4080" y="2297"/>
                      <a:pt x="4028" y="2143"/>
                    </a:cubicBezTo>
                    <a:close/>
                    <a:moveTo>
                      <a:pt x="3657" y="1586"/>
                    </a:moveTo>
                    <a:lnTo>
                      <a:pt x="3657" y="1586"/>
                    </a:lnTo>
                    <a:cubicBezTo>
                      <a:pt x="3420" y="1380"/>
                      <a:pt x="2977" y="1185"/>
                      <a:pt x="2658" y="1185"/>
                    </a:cubicBezTo>
                    <a:cubicBezTo>
                      <a:pt x="2256" y="1185"/>
                      <a:pt x="1896" y="1349"/>
                      <a:pt x="1628" y="1617"/>
                    </a:cubicBezTo>
                    <a:cubicBezTo>
                      <a:pt x="1514" y="1731"/>
                      <a:pt x="1412" y="1875"/>
                      <a:pt x="1339" y="2029"/>
                    </a:cubicBezTo>
                    <a:cubicBezTo>
                      <a:pt x="2318" y="2029"/>
                      <a:pt x="2318" y="2029"/>
                      <a:pt x="2318" y="2029"/>
                    </a:cubicBezTo>
                    <a:cubicBezTo>
                      <a:pt x="2411" y="2029"/>
                      <a:pt x="2493" y="1998"/>
                      <a:pt x="2534" y="1957"/>
                    </a:cubicBezTo>
                    <a:cubicBezTo>
                      <a:pt x="2596" y="1895"/>
                      <a:pt x="2596" y="1813"/>
                      <a:pt x="2514" y="1710"/>
                    </a:cubicBezTo>
                    <a:cubicBezTo>
                      <a:pt x="2380" y="1535"/>
                      <a:pt x="2493" y="1370"/>
                      <a:pt x="2648" y="1380"/>
                    </a:cubicBezTo>
                    <a:cubicBezTo>
                      <a:pt x="2792" y="1380"/>
                      <a:pt x="2915" y="1535"/>
                      <a:pt x="2771" y="1710"/>
                    </a:cubicBezTo>
                    <a:cubicBezTo>
                      <a:pt x="2699" y="1813"/>
                      <a:pt x="2699" y="1895"/>
                      <a:pt x="2761" y="1957"/>
                    </a:cubicBezTo>
                    <a:cubicBezTo>
                      <a:pt x="2802" y="1998"/>
                      <a:pt x="2885" y="2029"/>
                      <a:pt x="2977" y="2029"/>
                    </a:cubicBezTo>
                    <a:cubicBezTo>
                      <a:pt x="3977" y="2029"/>
                      <a:pt x="3977" y="2029"/>
                      <a:pt x="3977" y="2029"/>
                    </a:cubicBezTo>
                    <a:cubicBezTo>
                      <a:pt x="3873" y="1803"/>
                      <a:pt x="3843" y="1741"/>
                      <a:pt x="3657" y="1586"/>
                    </a:cubicBezTo>
                    <a:close/>
                    <a:moveTo>
                      <a:pt x="2277" y="1453"/>
                    </a:moveTo>
                    <a:lnTo>
                      <a:pt x="2277" y="1453"/>
                    </a:lnTo>
                    <a:cubicBezTo>
                      <a:pt x="2050" y="1504"/>
                      <a:pt x="1834" y="1648"/>
                      <a:pt x="1690" y="1844"/>
                    </a:cubicBezTo>
                    <a:cubicBezTo>
                      <a:pt x="2359" y="1844"/>
                      <a:pt x="2359" y="1844"/>
                      <a:pt x="2359" y="1844"/>
                    </a:cubicBezTo>
                    <a:cubicBezTo>
                      <a:pt x="2359" y="1720"/>
                      <a:pt x="2205" y="1710"/>
                      <a:pt x="2277" y="1453"/>
                    </a:cubicBezTo>
                    <a:close/>
                    <a:moveTo>
                      <a:pt x="3101" y="2513"/>
                    </a:moveTo>
                    <a:lnTo>
                      <a:pt x="3101" y="2513"/>
                    </a:lnTo>
                    <a:cubicBezTo>
                      <a:pt x="3152" y="2606"/>
                      <a:pt x="3595" y="3460"/>
                      <a:pt x="3595" y="3460"/>
                    </a:cubicBezTo>
                    <a:cubicBezTo>
                      <a:pt x="3822" y="3182"/>
                      <a:pt x="3966" y="2832"/>
                      <a:pt x="3873" y="2359"/>
                    </a:cubicBezTo>
                    <a:cubicBezTo>
                      <a:pt x="3873" y="2359"/>
                      <a:pt x="3204" y="2411"/>
                      <a:pt x="3152" y="2411"/>
                    </a:cubicBezTo>
                    <a:cubicBezTo>
                      <a:pt x="3101" y="2421"/>
                      <a:pt x="3050" y="2421"/>
                      <a:pt x="3101" y="2513"/>
                    </a:cubicBezTo>
                    <a:close/>
                    <a:moveTo>
                      <a:pt x="2648" y="3017"/>
                    </a:moveTo>
                    <a:lnTo>
                      <a:pt x="2648" y="3017"/>
                    </a:lnTo>
                    <a:cubicBezTo>
                      <a:pt x="2607" y="3017"/>
                      <a:pt x="2122" y="3779"/>
                      <a:pt x="2122" y="3779"/>
                    </a:cubicBezTo>
                    <a:cubicBezTo>
                      <a:pt x="2267" y="3852"/>
                      <a:pt x="2442" y="3893"/>
                      <a:pt x="2648" y="3893"/>
                    </a:cubicBezTo>
                    <a:cubicBezTo>
                      <a:pt x="2854" y="3893"/>
                      <a:pt x="3029" y="3852"/>
                      <a:pt x="3173" y="3779"/>
                    </a:cubicBezTo>
                    <a:cubicBezTo>
                      <a:pt x="3173" y="3779"/>
                      <a:pt x="2689" y="3017"/>
                      <a:pt x="2648" y="3017"/>
                    </a:cubicBezTo>
                    <a:close/>
                    <a:moveTo>
                      <a:pt x="2133" y="2411"/>
                    </a:moveTo>
                    <a:lnTo>
                      <a:pt x="2133" y="2411"/>
                    </a:lnTo>
                    <a:cubicBezTo>
                      <a:pt x="2091" y="2411"/>
                      <a:pt x="1412" y="2359"/>
                      <a:pt x="1412" y="2359"/>
                    </a:cubicBezTo>
                    <a:cubicBezTo>
                      <a:pt x="1329" y="2832"/>
                      <a:pt x="1473" y="3182"/>
                      <a:pt x="1690" y="3460"/>
                    </a:cubicBezTo>
                    <a:cubicBezTo>
                      <a:pt x="1690" y="3460"/>
                      <a:pt x="2143" y="2606"/>
                      <a:pt x="2194" y="2513"/>
                    </a:cubicBezTo>
                    <a:cubicBezTo>
                      <a:pt x="2236" y="2421"/>
                      <a:pt x="2194" y="2421"/>
                      <a:pt x="2133" y="2411"/>
                    </a:cubicBezTo>
                    <a:close/>
                  </a:path>
                </a:pathLst>
              </a:custGeom>
              <a:solidFill>
                <a:srgbClr val="0079C2"/>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 name="Freeform 4"/>
              <p:cNvSpPr>
                <a:spLocks noChangeArrowheads="1"/>
              </p:cNvSpPr>
              <p:nvPr/>
            </p:nvSpPr>
            <p:spPr bwMode="auto">
              <a:xfrm>
                <a:off x="8506125" y="2183390"/>
                <a:ext cx="162630" cy="163124"/>
              </a:xfrm>
              <a:custGeom>
                <a:avLst/>
                <a:gdLst>
                  <a:gd name="T0" fmla="*/ 947 w 2905"/>
                  <a:gd name="T1" fmla="*/ 1030 h 2915"/>
                  <a:gd name="T2" fmla="*/ 0 w 2905"/>
                  <a:gd name="T3" fmla="*/ 1452 h 2915"/>
                  <a:gd name="T4" fmla="*/ 1174 w 2905"/>
                  <a:gd name="T5" fmla="*/ 1421 h 2915"/>
                  <a:gd name="T6" fmla="*/ 988 w 2905"/>
                  <a:gd name="T7" fmla="*/ 1328 h 2915"/>
                  <a:gd name="T8" fmla="*/ 484 w 2905"/>
                  <a:gd name="T9" fmla="*/ 2275 h 2915"/>
                  <a:gd name="T10" fmla="*/ 927 w 2905"/>
                  <a:gd name="T11" fmla="*/ 1226 h 2915"/>
                  <a:gd name="T12" fmla="*/ 2451 w 2905"/>
                  <a:gd name="T13" fmla="*/ 401 h 2915"/>
                  <a:gd name="T14" fmla="*/ 1452 w 2905"/>
                  <a:gd name="T15" fmla="*/ 0 h 2915"/>
                  <a:gd name="T16" fmla="*/ 133 w 2905"/>
                  <a:gd name="T17" fmla="*/ 844 h 2915"/>
                  <a:gd name="T18" fmla="*/ 1328 w 2905"/>
                  <a:gd name="T19" fmla="*/ 772 h 2915"/>
                  <a:gd name="T20" fmla="*/ 1442 w 2905"/>
                  <a:gd name="T21" fmla="*/ 195 h 2915"/>
                  <a:gd name="T22" fmla="*/ 1555 w 2905"/>
                  <a:gd name="T23" fmla="*/ 772 h 2915"/>
                  <a:gd name="T24" fmla="*/ 2771 w 2905"/>
                  <a:gd name="T25" fmla="*/ 844 h 2915"/>
                  <a:gd name="T26" fmla="*/ 484 w 2905"/>
                  <a:gd name="T27" fmla="*/ 659 h 2915"/>
                  <a:gd name="T28" fmla="*/ 1071 w 2905"/>
                  <a:gd name="T29" fmla="*/ 268 h 2915"/>
                  <a:gd name="T30" fmla="*/ 484 w 2905"/>
                  <a:gd name="T31" fmla="*/ 659 h 2915"/>
                  <a:gd name="T32" fmla="*/ 1730 w 2905"/>
                  <a:gd name="T33" fmla="*/ 659 h 2915"/>
                  <a:gd name="T34" fmla="*/ 2400 w 2905"/>
                  <a:gd name="T35" fmla="*/ 659 h 2915"/>
                  <a:gd name="T36" fmla="*/ 1709 w 2905"/>
                  <a:gd name="T37" fmla="*/ 1421 h 2915"/>
                  <a:gd name="T38" fmla="*/ 2348 w 2905"/>
                  <a:gd name="T39" fmla="*/ 2605 h 2915"/>
                  <a:gd name="T40" fmla="*/ 2822 w 2905"/>
                  <a:gd name="T41" fmla="*/ 958 h 2915"/>
                  <a:gd name="T42" fmla="*/ 1709 w 2905"/>
                  <a:gd name="T43" fmla="*/ 1421 h 2915"/>
                  <a:gd name="T44" fmla="*/ 2667 w 2905"/>
                  <a:gd name="T45" fmla="*/ 1174 h 2915"/>
                  <a:gd name="T46" fmla="*/ 1895 w 2905"/>
                  <a:gd name="T47" fmla="*/ 1328 h 2915"/>
                  <a:gd name="T48" fmla="*/ 2667 w 2905"/>
                  <a:gd name="T49" fmla="*/ 1174 h 2915"/>
                  <a:gd name="T50" fmla="*/ 1442 w 2905"/>
                  <a:gd name="T51" fmla="*/ 1554 h 2915"/>
                  <a:gd name="T52" fmla="*/ 628 w 2905"/>
                  <a:gd name="T53" fmla="*/ 2656 h 2915"/>
                  <a:gd name="T54" fmla="*/ 2256 w 2905"/>
                  <a:gd name="T55" fmla="*/ 2667 h 2915"/>
                  <a:gd name="T56" fmla="*/ 1442 w 2905"/>
                  <a:gd name="T57" fmla="*/ 1554 h 2915"/>
                  <a:gd name="T58" fmla="*/ 1442 w 2905"/>
                  <a:gd name="T59" fmla="*/ 2708 h 2915"/>
                  <a:gd name="T60" fmla="*/ 1442 w 2905"/>
                  <a:gd name="T61" fmla="*/ 1832 h 2915"/>
                  <a:gd name="T62" fmla="*/ 1442 w 2905"/>
                  <a:gd name="T63" fmla="*/ 2708 h 2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05" h="2915">
                    <a:moveTo>
                      <a:pt x="947" y="1030"/>
                    </a:moveTo>
                    <a:lnTo>
                      <a:pt x="947" y="1030"/>
                    </a:lnTo>
                    <a:cubicBezTo>
                      <a:pt x="751" y="1019"/>
                      <a:pt x="443" y="968"/>
                      <a:pt x="82" y="958"/>
                    </a:cubicBezTo>
                    <a:cubicBezTo>
                      <a:pt x="31" y="1112"/>
                      <a:pt x="0" y="1287"/>
                      <a:pt x="0" y="1452"/>
                    </a:cubicBezTo>
                    <a:cubicBezTo>
                      <a:pt x="0" y="1915"/>
                      <a:pt x="206" y="2327"/>
                      <a:pt x="545" y="2584"/>
                    </a:cubicBezTo>
                    <a:cubicBezTo>
                      <a:pt x="638" y="2419"/>
                      <a:pt x="1040" y="1657"/>
                      <a:pt x="1174" y="1421"/>
                    </a:cubicBezTo>
                    <a:cubicBezTo>
                      <a:pt x="1308" y="1153"/>
                      <a:pt x="1153" y="1040"/>
                      <a:pt x="947" y="1030"/>
                    </a:cubicBezTo>
                    <a:close/>
                    <a:moveTo>
                      <a:pt x="988" y="1328"/>
                    </a:moveTo>
                    <a:lnTo>
                      <a:pt x="988" y="1328"/>
                    </a:lnTo>
                    <a:cubicBezTo>
                      <a:pt x="937" y="1421"/>
                      <a:pt x="484" y="2275"/>
                      <a:pt x="484" y="2275"/>
                    </a:cubicBezTo>
                    <a:cubicBezTo>
                      <a:pt x="267" y="1997"/>
                      <a:pt x="123" y="1647"/>
                      <a:pt x="206" y="1174"/>
                    </a:cubicBezTo>
                    <a:cubicBezTo>
                      <a:pt x="206" y="1174"/>
                      <a:pt x="885" y="1226"/>
                      <a:pt x="927" y="1226"/>
                    </a:cubicBezTo>
                    <a:cubicBezTo>
                      <a:pt x="988" y="1236"/>
                      <a:pt x="1030" y="1236"/>
                      <a:pt x="988" y="1328"/>
                    </a:cubicBezTo>
                    <a:close/>
                    <a:moveTo>
                      <a:pt x="2451" y="401"/>
                    </a:moveTo>
                    <a:lnTo>
                      <a:pt x="2451" y="401"/>
                    </a:lnTo>
                    <a:cubicBezTo>
                      <a:pt x="2214" y="195"/>
                      <a:pt x="1771" y="0"/>
                      <a:pt x="1452" y="0"/>
                    </a:cubicBezTo>
                    <a:cubicBezTo>
                      <a:pt x="1050" y="0"/>
                      <a:pt x="690" y="164"/>
                      <a:pt x="422" y="432"/>
                    </a:cubicBezTo>
                    <a:cubicBezTo>
                      <a:pt x="308" y="546"/>
                      <a:pt x="206" y="690"/>
                      <a:pt x="133" y="844"/>
                    </a:cubicBezTo>
                    <a:cubicBezTo>
                      <a:pt x="1112" y="844"/>
                      <a:pt x="1112" y="844"/>
                      <a:pt x="1112" y="844"/>
                    </a:cubicBezTo>
                    <a:cubicBezTo>
                      <a:pt x="1205" y="844"/>
                      <a:pt x="1287" y="813"/>
                      <a:pt x="1328" y="772"/>
                    </a:cubicBezTo>
                    <a:cubicBezTo>
                      <a:pt x="1390" y="710"/>
                      <a:pt x="1390" y="628"/>
                      <a:pt x="1308" y="525"/>
                    </a:cubicBezTo>
                    <a:cubicBezTo>
                      <a:pt x="1174" y="350"/>
                      <a:pt x="1287" y="185"/>
                      <a:pt x="1442" y="195"/>
                    </a:cubicBezTo>
                    <a:cubicBezTo>
                      <a:pt x="1586" y="195"/>
                      <a:pt x="1709" y="350"/>
                      <a:pt x="1565" y="525"/>
                    </a:cubicBezTo>
                    <a:cubicBezTo>
                      <a:pt x="1493" y="628"/>
                      <a:pt x="1493" y="710"/>
                      <a:pt x="1555" y="772"/>
                    </a:cubicBezTo>
                    <a:cubicBezTo>
                      <a:pt x="1596" y="813"/>
                      <a:pt x="1679" y="844"/>
                      <a:pt x="1771" y="844"/>
                    </a:cubicBezTo>
                    <a:cubicBezTo>
                      <a:pt x="2771" y="844"/>
                      <a:pt x="2771" y="844"/>
                      <a:pt x="2771" y="844"/>
                    </a:cubicBezTo>
                    <a:cubicBezTo>
                      <a:pt x="2667" y="618"/>
                      <a:pt x="2637" y="556"/>
                      <a:pt x="2451" y="401"/>
                    </a:cubicBezTo>
                    <a:close/>
                    <a:moveTo>
                      <a:pt x="484" y="659"/>
                    </a:moveTo>
                    <a:lnTo>
                      <a:pt x="484" y="659"/>
                    </a:lnTo>
                    <a:cubicBezTo>
                      <a:pt x="628" y="463"/>
                      <a:pt x="844" y="319"/>
                      <a:pt x="1071" y="268"/>
                    </a:cubicBezTo>
                    <a:cubicBezTo>
                      <a:pt x="999" y="525"/>
                      <a:pt x="1153" y="535"/>
                      <a:pt x="1153" y="659"/>
                    </a:cubicBezTo>
                    <a:lnTo>
                      <a:pt x="484" y="659"/>
                    </a:lnTo>
                    <a:close/>
                    <a:moveTo>
                      <a:pt x="1730" y="659"/>
                    </a:moveTo>
                    <a:lnTo>
                      <a:pt x="1730" y="659"/>
                    </a:lnTo>
                    <a:cubicBezTo>
                      <a:pt x="1730" y="535"/>
                      <a:pt x="1884" y="525"/>
                      <a:pt x="1813" y="268"/>
                    </a:cubicBezTo>
                    <a:cubicBezTo>
                      <a:pt x="2039" y="319"/>
                      <a:pt x="2235" y="484"/>
                      <a:pt x="2400" y="659"/>
                    </a:cubicBezTo>
                    <a:lnTo>
                      <a:pt x="1730" y="659"/>
                    </a:lnTo>
                    <a:close/>
                    <a:moveTo>
                      <a:pt x="1709" y="1421"/>
                    </a:moveTo>
                    <a:lnTo>
                      <a:pt x="1709" y="1421"/>
                    </a:lnTo>
                    <a:cubicBezTo>
                      <a:pt x="1854" y="1678"/>
                      <a:pt x="2328" y="2563"/>
                      <a:pt x="2348" y="2605"/>
                    </a:cubicBezTo>
                    <a:cubicBezTo>
                      <a:pt x="2688" y="2337"/>
                      <a:pt x="2904" y="1925"/>
                      <a:pt x="2904" y="1452"/>
                    </a:cubicBezTo>
                    <a:cubicBezTo>
                      <a:pt x="2904" y="1277"/>
                      <a:pt x="2874" y="1112"/>
                      <a:pt x="2822" y="958"/>
                    </a:cubicBezTo>
                    <a:cubicBezTo>
                      <a:pt x="2462" y="968"/>
                      <a:pt x="2132" y="1019"/>
                      <a:pt x="1936" y="1030"/>
                    </a:cubicBezTo>
                    <a:cubicBezTo>
                      <a:pt x="1720" y="1040"/>
                      <a:pt x="1565" y="1153"/>
                      <a:pt x="1709" y="1421"/>
                    </a:cubicBezTo>
                    <a:close/>
                    <a:moveTo>
                      <a:pt x="2667" y="1174"/>
                    </a:moveTo>
                    <a:lnTo>
                      <a:pt x="2667" y="1174"/>
                    </a:lnTo>
                    <a:cubicBezTo>
                      <a:pt x="2760" y="1647"/>
                      <a:pt x="2616" y="1997"/>
                      <a:pt x="2389" y="2275"/>
                    </a:cubicBezTo>
                    <a:cubicBezTo>
                      <a:pt x="2389" y="2275"/>
                      <a:pt x="1946" y="1421"/>
                      <a:pt x="1895" y="1328"/>
                    </a:cubicBezTo>
                    <a:cubicBezTo>
                      <a:pt x="1844" y="1236"/>
                      <a:pt x="1895" y="1236"/>
                      <a:pt x="1946" y="1226"/>
                    </a:cubicBezTo>
                    <a:cubicBezTo>
                      <a:pt x="1998" y="1226"/>
                      <a:pt x="2667" y="1174"/>
                      <a:pt x="2667" y="1174"/>
                    </a:cubicBezTo>
                    <a:close/>
                    <a:moveTo>
                      <a:pt x="1442" y="1554"/>
                    </a:moveTo>
                    <a:lnTo>
                      <a:pt x="1442" y="1554"/>
                    </a:lnTo>
                    <a:cubicBezTo>
                      <a:pt x="1380" y="1554"/>
                      <a:pt x="1349" y="1595"/>
                      <a:pt x="1308" y="1657"/>
                    </a:cubicBezTo>
                    <a:cubicBezTo>
                      <a:pt x="1277" y="1709"/>
                      <a:pt x="751" y="2481"/>
                      <a:pt x="628" y="2656"/>
                    </a:cubicBezTo>
                    <a:cubicBezTo>
                      <a:pt x="865" y="2811"/>
                      <a:pt x="1143" y="2914"/>
                      <a:pt x="1452" y="2914"/>
                    </a:cubicBezTo>
                    <a:cubicBezTo>
                      <a:pt x="1751" y="2914"/>
                      <a:pt x="2029" y="2821"/>
                      <a:pt x="2256" y="2667"/>
                    </a:cubicBezTo>
                    <a:cubicBezTo>
                      <a:pt x="2256" y="2667"/>
                      <a:pt x="1607" y="1719"/>
                      <a:pt x="1565" y="1657"/>
                    </a:cubicBezTo>
                    <a:cubicBezTo>
                      <a:pt x="1534" y="1595"/>
                      <a:pt x="1503" y="1554"/>
                      <a:pt x="1442" y="1554"/>
                    </a:cubicBezTo>
                    <a:close/>
                    <a:moveTo>
                      <a:pt x="1442" y="2708"/>
                    </a:moveTo>
                    <a:lnTo>
                      <a:pt x="1442" y="2708"/>
                    </a:lnTo>
                    <a:cubicBezTo>
                      <a:pt x="1236" y="2708"/>
                      <a:pt x="1061" y="2667"/>
                      <a:pt x="916" y="2594"/>
                    </a:cubicBezTo>
                    <a:cubicBezTo>
                      <a:pt x="916" y="2594"/>
                      <a:pt x="1401" y="1832"/>
                      <a:pt x="1442" y="1832"/>
                    </a:cubicBezTo>
                    <a:cubicBezTo>
                      <a:pt x="1483" y="1832"/>
                      <a:pt x="1967" y="2594"/>
                      <a:pt x="1967" y="2594"/>
                    </a:cubicBezTo>
                    <a:cubicBezTo>
                      <a:pt x="1823" y="2667"/>
                      <a:pt x="1648" y="2708"/>
                      <a:pt x="1442" y="2708"/>
                    </a:cubicBezTo>
                    <a:close/>
                  </a:path>
                </a:pathLst>
              </a:custGeom>
              <a:solidFill>
                <a:srgbClr val="FFFFFF"/>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 name="Freeform 5"/>
              <p:cNvSpPr>
                <a:spLocks noChangeArrowheads="1"/>
              </p:cNvSpPr>
              <p:nvPr/>
            </p:nvSpPr>
            <p:spPr bwMode="auto">
              <a:xfrm>
                <a:off x="7442490" y="2344292"/>
                <a:ext cx="778354" cy="71074"/>
              </a:xfrm>
              <a:custGeom>
                <a:avLst/>
                <a:gdLst>
                  <a:gd name="T0" fmla="*/ 1061 w 13908"/>
                  <a:gd name="T1" fmla="*/ 195 h 1268"/>
                  <a:gd name="T2" fmla="*/ 381 w 13908"/>
                  <a:gd name="T3" fmla="*/ 1205 h 1268"/>
                  <a:gd name="T4" fmla="*/ 155 w 13908"/>
                  <a:gd name="T5" fmla="*/ 164 h 1268"/>
                  <a:gd name="T6" fmla="*/ 1020 w 13908"/>
                  <a:gd name="T7" fmla="*/ 154 h 1268"/>
                  <a:gd name="T8" fmla="*/ 2071 w 13908"/>
                  <a:gd name="T9" fmla="*/ 1174 h 1268"/>
                  <a:gd name="T10" fmla="*/ 1751 w 13908"/>
                  <a:gd name="T11" fmla="*/ 803 h 1268"/>
                  <a:gd name="T12" fmla="*/ 1545 w 13908"/>
                  <a:gd name="T13" fmla="*/ 679 h 1268"/>
                  <a:gd name="T14" fmla="*/ 1947 w 13908"/>
                  <a:gd name="T15" fmla="*/ 1071 h 1268"/>
                  <a:gd name="T16" fmla="*/ 1618 w 13908"/>
                  <a:gd name="T17" fmla="*/ 1163 h 1268"/>
                  <a:gd name="T18" fmla="*/ 2431 w 13908"/>
                  <a:gd name="T19" fmla="*/ 1061 h 1268"/>
                  <a:gd name="T20" fmla="*/ 2380 w 13908"/>
                  <a:gd name="T21" fmla="*/ 216 h 1268"/>
                  <a:gd name="T22" fmla="*/ 2638 w 13908"/>
                  <a:gd name="T23" fmla="*/ 1050 h 1268"/>
                  <a:gd name="T24" fmla="*/ 2679 w 13908"/>
                  <a:gd name="T25" fmla="*/ 514 h 1268"/>
                  <a:gd name="T26" fmla="*/ 3142 w 13908"/>
                  <a:gd name="T27" fmla="*/ 1246 h 1268"/>
                  <a:gd name="T28" fmla="*/ 3008 w 13908"/>
                  <a:gd name="T29" fmla="*/ 195 h 1268"/>
                  <a:gd name="T30" fmla="*/ 4028 w 13908"/>
                  <a:gd name="T31" fmla="*/ 1019 h 1268"/>
                  <a:gd name="T32" fmla="*/ 3812 w 13908"/>
                  <a:gd name="T33" fmla="*/ 865 h 1268"/>
                  <a:gd name="T34" fmla="*/ 3812 w 13908"/>
                  <a:gd name="T35" fmla="*/ 865 h 1268"/>
                  <a:gd name="T36" fmla="*/ 4481 w 13908"/>
                  <a:gd name="T37" fmla="*/ 628 h 1268"/>
                  <a:gd name="T38" fmla="*/ 4121 w 13908"/>
                  <a:gd name="T39" fmla="*/ 1205 h 1268"/>
                  <a:gd name="T40" fmla="*/ 4481 w 13908"/>
                  <a:gd name="T41" fmla="*/ 731 h 1268"/>
                  <a:gd name="T42" fmla="*/ 5110 w 13908"/>
                  <a:gd name="T43" fmla="*/ 1246 h 1268"/>
                  <a:gd name="T44" fmla="*/ 5965 w 13908"/>
                  <a:gd name="T45" fmla="*/ 1174 h 1268"/>
                  <a:gd name="T46" fmla="*/ 5615 w 13908"/>
                  <a:gd name="T47" fmla="*/ 803 h 1268"/>
                  <a:gd name="T48" fmla="*/ 5440 w 13908"/>
                  <a:gd name="T49" fmla="*/ 679 h 1268"/>
                  <a:gd name="T50" fmla="*/ 5841 w 13908"/>
                  <a:gd name="T51" fmla="*/ 1071 h 1268"/>
                  <a:gd name="T52" fmla="*/ 5378 w 13908"/>
                  <a:gd name="T53" fmla="*/ 1030 h 1268"/>
                  <a:gd name="T54" fmla="*/ 6140 w 13908"/>
                  <a:gd name="T55" fmla="*/ 20 h 1268"/>
                  <a:gd name="T56" fmla="*/ 5996 w 13908"/>
                  <a:gd name="T57" fmla="*/ 1246 h 1268"/>
                  <a:gd name="T58" fmla="*/ 8046 w 13908"/>
                  <a:gd name="T59" fmla="*/ 1205 h 1268"/>
                  <a:gd name="T60" fmla="*/ 7685 w 13908"/>
                  <a:gd name="T61" fmla="*/ 896 h 1268"/>
                  <a:gd name="T62" fmla="*/ 7386 w 13908"/>
                  <a:gd name="T63" fmla="*/ 1246 h 1268"/>
                  <a:gd name="T64" fmla="*/ 7623 w 13908"/>
                  <a:gd name="T65" fmla="*/ 10 h 1268"/>
                  <a:gd name="T66" fmla="*/ 7665 w 13908"/>
                  <a:gd name="T67" fmla="*/ 875 h 1268"/>
                  <a:gd name="T68" fmla="*/ 8478 w 13908"/>
                  <a:gd name="T69" fmla="*/ 628 h 1268"/>
                  <a:gd name="T70" fmla="*/ 8612 w 13908"/>
                  <a:gd name="T71" fmla="*/ 494 h 1268"/>
                  <a:gd name="T72" fmla="*/ 9436 w 13908"/>
                  <a:gd name="T73" fmla="*/ 1205 h 1268"/>
                  <a:gd name="T74" fmla="*/ 9426 w 13908"/>
                  <a:gd name="T75" fmla="*/ 535 h 1268"/>
                  <a:gd name="T76" fmla="*/ 9004 w 13908"/>
                  <a:gd name="T77" fmla="*/ 896 h 1268"/>
                  <a:gd name="T78" fmla="*/ 10631 w 13908"/>
                  <a:gd name="T79" fmla="*/ 865 h 1268"/>
                  <a:gd name="T80" fmla="*/ 10394 w 13908"/>
                  <a:gd name="T81" fmla="*/ 865 h 1268"/>
                  <a:gd name="T82" fmla="*/ 10230 w 13908"/>
                  <a:gd name="T83" fmla="*/ 1225 h 1268"/>
                  <a:gd name="T84" fmla="*/ 11332 w 13908"/>
                  <a:gd name="T85" fmla="*/ 545 h 1268"/>
                  <a:gd name="T86" fmla="*/ 10724 w 13908"/>
                  <a:gd name="T87" fmla="*/ 514 h 1268"/>
                  <a:gd name="T88" fmla="*/ 11332 w 13908"/>
                  <a:gd name="T89" fmla="*/ 1246 h 1268"/>
                  <a:gd name="T90" fmla="*/ 12568 w 13908"/>
                  <a:gd name="T91" fmla="*/ 731 h 1268"/>
                  <a:gd name="T92" fmla="*/ 11703 w 13908"/>
                  <a:gd name="T93" fmla="*/ 514 h 1268"/>
                  <a:gd name="T94" fmla="*/ 12156 w 13908"/>
                  <a:gd name="T95" fmla="*/ 1246 h 1268"/>
                  <a:gd name="T96" fmla="*/ 12341 w 13908"/>
                  <a:gd name="T97" fmla="*/ 762 h 1268"/>
                  <a:gd name="T98" fmla="*/ 12568 w 13908"/>
                  <a:gd name="T99" fmla="*/ 1205 h 1268"/>
                  <a:gd name="T100" fmla="*/ 13196 w 13908"/>
                  <a:gd name="T101" fmla="*/ 545 h 1268"/>
                  <a:gd name="T102" fmla="*/ 12712 w 13908"/>
                  <a:gd name="T103" fmla="*/ 545 h 1268"/>
                  <a:gd name="T104" fmla="*/ 13114 w 13908"/>
                  <a:gd name="T105" fmla="*/ 1174 h 1268"/>
                  <a:gd name="T106" fmla="*/ 13598 w 13908"/>
                  <a:gd name="T107" fmla="*/ 535 h 1268"/>
                  <a:gd name="T108" fmla="*/ 13763 w 13908"/>
                  <a:gd name="T109" fmla="*/ 545 h 1268"/>
                  <a:gd name="T110" fmla="*/ 13640 w 13908"/>
                  <a:gd name="T111" fmla="*/ 1215 h 1268"/>
                  <a:gd name="T112" fmla="*/ 13423 w 13908"/>
                  <a:gd name="T113" fmla="*/ 1194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908" h="1268">
                    <a:moveTo>
                      <a:pt x="866" y="10"/>
                    </a:moveTo>
                    <a:lnTo>
                      <a:pt x="866" y="10"/>
                    </a:lnTo>
                    <a:cubicBezTo>
                      <a:pt x="1195" y="10"/>
                      <a:pt x="1195" y="10"/>
                      <a:pt x="1195" y="10"/>
                    </a:cubicBezTo>
                    <a:cubicBezTo>
                      <a:pt x="1195" y="61"/>
                      <a:pt x="1195" y="61"/>
                      <a:pt x="1195" y="61"/>
                    </a:cubicBezTo>
                    <a:cubicBezTo>
                      <a:pt x="1144" y="61"/>
                      <a:pt x="1144" y="61"/>
                      <a:pt x="1144" y="61"/>
                    </a:cubicBezTo>
                    <a:cubicBezTo>
                      <a:pt x="1061" y="41"/>
                      <a:pt x="1061" y="82"/>
                      <a:pt x="1061" y="195"/>
                    </a:cubicBezTo>
                    <a:cubicBezTo>
                      <a:pt x="1061" y="1246"/>
                      <a:pt x="1061" y="1246"/>
                      <a:pt x="1061" y="1246"/>
                    </a:cubicBezTo>
                    <a:cubicBezTo>
                      <a:pt x="1020" y="1246"/>
                      <a:pt x="1020" y="1246"/>
                      <a:pt x="1020" y="1246"/>
                    </a:cubicBezTo>
                    <a:cubicBezTo>
                      <a:pt x="206" y="164"/>
                      <a:pt x="206" y="164"/>
                      <a:pt x="206" y="164"/>
                    </a:cubicBezTo>
                    <a:cubicBezTo>
                      <a:pt x="206" y="1081"/>
                      <a:pt x="206" y="1081"/>
                      <a:pt x="206" y="1081"/>
                    </a:cubicBezTo>
                    <a:cubicBezTo>
                      <a:pt x="206" y="1163"/>
                      <a:pt x="227" y="1205"/>
                      <a:pt x="299" y="1205"/>
                    </a:cubicBezTo>
                    <a:cubicBezTo>
                      <a:pt x="381" y="1205"/>
                      <a:pt x="381" y="1205"/>
                      <a:pt x="381" y="1205"/>
                    </a:cubicBezTo>
                    <a:cubicBezTo>
                      <a:pt x="381" y="1246"/>
                      <a:pt x="381" y="1246"/>
                      <a:pt x="381" y="1246"/>
                    </a:cubicBezTo>
                    <a:cubicBezTo>
                      <a:pt x="0" y="1246"/>
                      <a:pt x="0" y="1246"/>
                      <a:pt x="0" y="1246"/>
                    </a:cubicBezTo>
                    <a:cubicBezTo>
                      <a:pt x="0" y="1205"/>
                      <a:pt x="0" y="1205"/>
                      <a:pt x="0" y="1205"/>
                    </a:cubicBezTo>
                    <a:cubicBezTo>
                      <a:pt x="72" y="1205"/>
                      <a:pt x="72" y="1205"/>
                      <a:pt x="72" y="1205"/>
                    </a:cubicBezTo>
                    <a:cubicBezTo>
                      <a:pt x="144" y="1205"/>
                      <a:pt x="155" y="1163"/>
                      <a:pt x="155" y="1091"/>
                    </a:cubicBezTo>
                    <a:cubicBezTo>
                      <a:pt x="155" y="164"/>
                      <a:pt x="155" y="164"/>
                      <a:pt x="155" y="164"/>
                    </a:cubicBezTo>
                    <a:cubicBezTo>
                      <a:pt x="155" y="92"/>
                      <a:pt x="155" y="61"/>
                      <a:pt x="62" y="61"/>
                    </a:cubicBezTo>
                    <a:cubicBezTo>
                      <a:pt x="0" y="51"/>
                      <a:pt x="0" y="51"/>
                      <a:pt x="0" y="51"/>
                    </a:cubicBezTo>
                    <a:cubicBezTo>
                      <a:pt x="0" y="10"/>
                      <a:pt x="0" y="10"/>
                      <a:pt x="0" y="10"/>
                    </a:cubicBezTo>
                    <a:cubicBezTo>
                      <a:pt x="402" y="10"/>
                      <a:pt x="402" y="10"/>
                      <a:pt x="402" y="10"/>
                    </a:cubicBezTo>
                    <a:cubicBezTo>
                      <a:pt x="1020" y="803"/>
                      <a:pt x="1020" y="803"/>
                      <a:pt x="1020" y="803"/>
                    </a:cubicBezTo>
                    <a:cubicBezTo>
                      <a:pt x="1020" y="154"/>
                      <a:pt x="1020" y="154"/>
                      <a:pt x="1020" y="154"/>
                    </a:cubicBezTo>
                    <a:cubicBezTo>
                      <a:pt x="1020" y="72"/>
                      <a:pt x="999" y="61"/>
                      <a:pt x="907" y="61"/>
                    </a:cubicBezTo>
                    <a:cubicBezTo>
                      <a:pt x="866" y="61"/>
                      <a:pt x="866" y="61"/>
                      <a:pt x="866" y="61"/>
                    </a:cubicBezTo>
                    <a:lnTo>
                      <a:pt x="866" y="10"/>
                    </a:lnTo>
                    <a:close/>
                    <a:moveTo>
                      <a:pt x="2040" y="1133"/>
                    </a:moveTo>
                    <a:lnTo>
                      <a:pt x="2040" y="1133"/>
                    </a:lnTo>
                    <a:cubicBezTo>
                      <a:pt x="2071" y="1174"/>
                      <a:pt x="2071" y="1174"/>
                      <a:pt x="2071" y="1174"/>
                    </a:cubicBezTo>
                    <a:cubicBezTo>
                      <a:pt x="2040" y="1205"/>
                      <a:pt x="1978" y="1256"/>
                      <a:pt x="1896" y="1256"/>
                    </a:cubicBezTo>
                    <a:cubicBezTo>
                      <a:pt x="1793" y="1256"/>
                      <a:pt x="1762" y="1184"/>
                      <a:pt x="1731" y="1143"/>
                    </a:cubicBezTo>
                    <a:cubicBezTo>
                      <a:pt x="1700" y="1184"/>
                      <a:pt x="1628" y="1256"/>
                      <a:pt x="1494" y="1256"/>
                    </a:cubicBezTo>
                    <a:cubicBezTo>
                      <a:pt x="1308" y="1256"/>
                      <a:pt x="1288" y="1143"/>
                      <a:pt x="1288" y="1081"/>
                    </a:cubicBezTo>
                    <a:cubicBezTo>
                      <a:pt x="1288" y="1030"/>
                      <a:pt x="1319" y="957"/>
                      <a:pt x="1391" y="906"/>
                    </a:cubicBezTo>
                    <a:cubicBezTo>
                      <a:pt x="1494" y="834"/>
                      <a:pt x="1618" y="813"/>
                      <a:pt x="1751" y="803"/>
                    </a:cubicBezTo>
                    <a:cubicBezTo>
                      <a:pt x="1751" y="669"/>
                      <a:pt x="1751" y="669"/>
                      <a:pt x="1751" y="669"/>
                    </a:cubicBezTo>
                    <a:cubicBezTo>
                      <a:pt x="1751" y="597"/>
                      <a:pt x="1741" y="535"/>
                      <a:pt x="1618" y="535"/>
                    </a:cubicBezTo>
                    <a:cubicBezTo>
                      <a:pt x="1545" y="535"/>
                      <a:pt x="1514" y="576"/>
                      <a:pt x="1514" y="587"/>
                    </a:cubicBezTo>
                    <a:cubicBezTo>
                      <a:pt x="1514" y="597"/>
                      <a:pt x="1514" y="597"/>
                      <a:pt x="1514" y="607"/>
                    </a:cubicBezTo>
                    <a:cubicBezTo>
                      <a:pt x="1525" y="618"/>
                      <a:pt x="1525" y="628"/>
                      <a:pt x="1535" y="649"/>
                    </a:cubicBezTo>
                    <a:cubicBezTo>
                      <a:pt x="1545" y="659"/>
                      <a:pt x="1545" y="669"/>
                      <a:pt x="1545" y="679"/>
                    </a:cubicBezTo>
                    <a:cubicBezTo>
                      <a:pt x="1545" y="731"/>
                      <a:pt x="1504" y="782"/>
                      <a:pt x="1443" y="782"/>
                    </a:cubicBezTo>
                    <a:cubicBezTo>
                      <a:pt x="1391" y="782"/>
                      <a:pt x="1350" y="741"/>
                      <a:pt x="1350" y="679"/>
                    </a:cubicBezTo>
                    <a:cubicBezTo>
                      <a:pt x="1350" y="566"/>
                      <a:pt x="1484" y="494"/>
                      <a:pt x="1649" y="494"/>
                    </a:cubicBezTo>
                    <a:cubicBezTo>
                      <a:pt x="1710" y="494"/>
                      <a:pt x="1782" y="504"/>
                      <a:pt x="1834" y="525"/>
                    </a:cubicBezTo>
                    <a:cubicBezTo>
                      <a:pt x="1947" y="576"/>
                      <a:pt x="1947" y="659"/>
                      <a:pt x="1947" y="720"/>
                    </a:cubicBezTo>
                    <a:cubicBezTo>
                      <a:pt x="1947" y="1071"/>
                      <a:pt x="1947" y="1071"/>
                      <a:pt x="1947" y="1071"/>
                    </a:cubicBezTo>
                    <a:cubicBezTo>
                      <a:pt x="1947" y="1112"/>
                      <a:pt x="1947" y="1163"/>
                      <a:pt x="1988" y="1163"/>
                    </a:cubicBezTo>
                    <a:cubicBezTo>
                      <a:pt x="2009" y="1163"/>
                      <a:pt x="2030" y="1143"/>
                      <a:pt x="2040" y="1133"/>
                    </a:cubicBezTo>
                    <a:close/>
                    <a:moveTo>
                      <a:pt x="1751" y="855"/>
                    </a:moveTo>
                    <a:lnTo>
                      <a:pt x="1751" y="855"/>
                    </a:lnTo>
                    <a:cubicBezTo>
                      <a:pt x="1649" y="865"/>
                      <a:pt x="1494" y="875"/>
                      <a:pt x="1494" y="1030"/>
                    </a:cubicBezTo>
                    <a:cubicBezTo>
                      <a:pt x="1494" y="1112"/>
                      <a:pt x="1556" y="1163"/>
                      <a:pt x="1618" y="1163"/>
                    </a:cubicBezTo>
                    <a:cubicBezTo>
                      <a:pt x="1638" y="1163"/>
                      <a:pt x="1669" y="1143"/>
                      <a:pt x="1690" y="1133"/>
                    </a:cubicBezTo>
                    <a:cubicBezTo>
                      <a:pt x="1741" y="1091"/>
                      <a:pt x="1751" y="1040"/>
                      <a:pt x="1751" y="988"/>
                    </a:cubicBezTo>
                    <a:lnTo>
                      <a:pt x="1751" y="855"/>
                    </a:lnTo>
                    <a:close/>
                    <a:moveTo>
                      <a:pt x="2493" y="1174"/>
                    </a:moveTo>
                    <a:lnTo>
                      <a:pt x="2493" y="1174"/>
                    </a:lnTo>
                    <a:cubicBezTo>
                      <a:pt x="2431" y="1174"/>
                      <a:pt x="2431" y="1102"/>
                      <a:pt x="2431" y="1061"/>
                    </a:cubicBezTo>
                    <a:cubicBezTo>
                      <a:pt x="2431" y="545"/>
                      <a:pt x="2431" y="545"/>
                      <a:pt x="2431" y="545"/>
                    </a:cubicBezTo>
                    <a:cubicBezTo>
                      <a:pt x="2586" y="545"/>
                      <a:pt x="2586" y="545"/>
                      <a:pt x="2586" y="545"/>
                    </a:cubicBezTo>
                    <a:cubicBezTo>
                      <a:pt x="2586" y="514"/>
                      <a:pt x="2586" y="514"/>
                      <a:pt x="2586" y="514"/>
                    </a:cubicBezTo>
                    <a:cubicBezTo>
                      <a:pt x="2431" y="514"/>
                      <a:pt x="2431" y="514"/>
                      <a:pt x="2431" y="514"/>
                    </a:cubicBezTo>
                    <a:cubicBezTo>
                      <a:pt x="2431" y="216"/>
                      <a:pt x="2431" y="216"/>
                      <a:pt x="2431" y="216"/>
                    </a:cubicBezTo>
                    <a:cubicBezTo>
                      <a:pt x="2380" y="216"/>
                      <a:pt x="2380" y="216"/>
                      <a:pt x="2380" y="216"/>
                    </a:cubicBezTo>
                    <a:cubicBezTo>
                      <a:pt x="2277" y="443"/>
                      <a:pt x="2174" y="494"/>
                      <a:pt x="2102" y="525"/>
                    </a:cubicBezTo>
                    <a:cubicBezTo>
                      <a:pt x="2102" y="545"/>
                      <a:pt x="2102" y="545"/>
                      <a:pt x="2102" y="545"/>
                    </a:cubicBezTo>
                    <a:cubicBezTo>
                      <a:pt x="2215" y="545"/>
                      <a:pt x="2215" y="545"/>
                      <a:pt x="2215" y="545"/>
                    </a:cubicBezTo>
                    <a:cubicBezTo>
                      <a:pt x="2215" y="1050"/>
                      <a:pt x="2215" y="1050"/>
                      <a:pt x="2215" y="1050"/>
                    </a:cubicBezTo>
                    <a:cubicBezTo>
                      <a:pt x="2215" y="1122"/>
                      <a:pt x="2215" y="1256"/>
                      <a:pt x="2390" y="1256"/>
                    </a:cubicBezTo>
                    <a:cubicBezTo>
                      <a:pt x="2565" y="1256"/>
                      <a:pt x="2617" y="1133"/>
                      <a:pt x="2638" y="1050"/>
                    </a:cubicBezTo>
                    <a:cubicBezTo>
                      <a:pt x="2586" y="1040"/>
                      <a:pt x="2586" y="1040"/>
                      <a:pt x="2586" y="1040"/>
                    </a:cubicBezTo>
                    <a:cubicBezTo>
                      <a:pt x="2565" y="1112"/>
                      <a:pt x="2545" y="1174"/>
                      <a:pt x="2493" y="1174"/>
                    </a:cubicBezTo>
                    <a:close/>
                    <a:moveTo>
                      <a:pt x="3008" y="494"/>
                    </a:moveTo>
                    <a:lnTo>
                      <a:pt x="3008" y="494"/>
                    </a:lnTo>
                    <a:cubicBezTo>
                      <a:pt x="2936" y="504"/>
                      <a:pt x="2885" y="504"/>
                      <a:pt x="2844" y="504"/>
                    </a:cubicBezTo>
                    <a:cubicBezTo>
                      <a:pt x="2802" y="514"/>
                      <a:pt x="2761" y="514"/>
                      <a:pt x="2679" y="514"/>
                    </a:cubicBezTo>
                    <a:cubicBezTo>
                      <a:pt x="2679" y="545"/>
                      <a:pt x="2679" y="545"/>
                      <a:pt x="2679" y="545"/>
                    </a:cubicBezTo>
                    <a:cubicBezTo>
                      <a:pt x="2813" y="545"/>
                      <a:pt x="2813" y="545"/>
                      <a:pt x="2813" y="545"/>
                    </a:cubicBezTo>
                    <a:cubicBezTo>
                      <a:pt x="2813" y="1205"/>
                      <a:pt x="2813" y="1205"/>
                      <a:pt x="2813" y="1205"/>
                    </a:cubicBezTo>
                    <a:cubicBezTo>
                      <a:pt x="2679" y="1205"/>
                      <a:pt x="2679" y="1205"/>
                      <a:pt x="2679" y="1205"/>
                    </a:cubicBezTo>
                    <a:cubicBezTo>
                      <a:pt x="2679" y="1246"/>
                      <a:pt x="2679" y="1246"/>
                      <a:pt x="2679" y="1246"/>
                    </a:cubicBezTo>
                    <a:cubicBezTo>
                      <a:pt x="3142" y="1246"/>
                      <a:pt x="3142" y="1246"/>
                      <a:pt x="3142" y="1246"/>
                    </a:cubicBezTo>
                    <a:cubicBezTo>
                      <a:pt x="3142" y="1205"/>
                      <a:pt x="3142" y="1205"/>
                      <a:pt x="3142" y="1205"/>
                    </a:cubicBezTo>
                    <a:cubicBezTo>
                      <a:pt x="3008" y="1205"/>
                      <a:pt x="3008" y="1205"/>
                      <a:pt x="3008" y="1205"/>
                    </a:cubicBezTo>
                    <a:lnTo>
                      <a:pt x="3008" y="494"/>
                    </a:lnTo>
                    <a:close/>
                    <a:moveTo>
                      <a:pt x="2885" y="319"/>
                    </a:moveTo>
                    <a:lnTo>
                      <a:pt x="2885" y="319"/>
                    </a:lnTo>
                    <a:cubicBezTo>
                      <a:pt x="2957" y="319"/>
                      <a:pt x="3008" y="257"/>
                      <a:pt x="3008" y="195"/>
                    </a:cubicBezTo>
                    <a:cubicBezTo>
                      <a:pt x="3008" y="123"/>
                      <a:pt x="2957" y="61"/>
                      <a:pt x="2885" y="61"/>
                    </a:cubicBezTo>
                    <a:cubicBezTo>
                      <a:pt x="2813" y="61"/>
                      <a:pt x="2761" y="123"/>
                      <a:pt x="2761" y="195"/>
                    </a:cubicBezTo>
                    <a:cubicBezTo>
                      <a:pt x="2761" y="257"/>
                      <a:pt x="2813" y="319"/>
                      <a:pt x="2885" y="319"/>
                    </a:cubicBezTo>
                    <a:close/>
                    <a:moveTo>
                      <a:pt x="4049" y="865"/>
                    </a:moveTo>
                    <a:lnTo>
                      <a:pt x="4049" y="865"/>
                    </a:lnTo>
                    <a:cubicBezTo>
                      <a:pt x="4049" y="916"/>
                      <a:pt x="4049" y="978"/>
                      <a:pt x="4028" y="1019"/>
                    </a:cubicBezTo>
                    <a:cubicBezTo>
                      <a:pt x="3997" y="1091"/>
                      <a:pt x="3894" y="1256"/>
                      <a:pt x="3647" y="1256"/>
                    </a:cubicBezTo>
                    <a:cubicBezTo>
                      <a:pt x="3358" y="1256"/>
                      <a:pt x="3225" y="1071"/>
                      <a:pt x="3225" y="875"/>
                    </a:cubicBezTo>
                    <a:cubicBezTo>
                      <a:pt x="3225" y="607"/>
                      <a:pt x="3462" y="494"/>
                      <a:pt x="3637" y="494"/>
                    </a:cubicBezTo>
                    <a:cubicBezTo>
                      <a:pt x="3802" y="494"/>
                      <a:pt x="4028" y="587"/>
                      <a:pt x="4049" y="865"/>
                    </a:cubicBezTo>
                    <a:close/>
                    <a:moveTo>
                      <a:pt x="3812" y="865"/>
                    </a:moveTo>
                    <a:lnTo>
                      <a:pt x="3812" y="865"/>
                    </a:lnTo>
                    <a:cubicBezTo>
                      <a:pt x="3812" y="679"/>
                      <a:pt x="3802" y="659"/>
                      <a:pt x="3791" y="628"/>
                    </a:cubicBezTo>
                    <a:cubicBezTo>
                      <a:pt x="3760" y="566"/>
                      <a:pt x="3709" y="535"/>
                      <a:pt x="3637" y="535"/>
                    </a:cubicBezTo>
                    <a:cubicBezTo>
                      <a:pt x="3462" y="535"/>
                      <a:pt x="3462" y="720"/>
                      <a:pt x="3462" y="875"/>
                    </a:cubicBezTo>
                    <a:cubicBezTo>
                      <a:pt x="3462" y="1081"/>
                      <a:pt x="3482" y="1112"/>
                      <a:pt x="3492" y="1143"/>
                    </a:cubicBezTo>
                    <a:cubicBezTo>
                      <a:pt x="3513" y="1184"/>
                      <a:pt x="3564" y="1225"/>
                      <a:pt x="3637" y="1225"/>
                    </a:cubicBezTo>
                    <a:cubicBezTo>
                      <a:pt x="3812" y="1225"/>
                      <a:pt x="3812" y="1030"/>
                      <a:pt x="3812" y="865"/>
                    </a:cubicBezTo>
                    <a:close/>
                    <a:moveTo>
                      <a:pt x="4986" y="731"/>
                    </a:moveTo>
                    <a:lnTo>
                      <a:pt x="4986" y="731"/>
                    </a:lnTo>
                    <a:cubicBezTo>
                      <a:pt x="4986" y="659"/>
                      <a:pt x="4986" y="545"/>
                      <a:pt x="4842" y="504"/>
                    </a:cubicBezTo>
                    <a:cubicBezTo>
                      <a:pt x="4801" y="494"/>
                      <a:pt x="4759" y="494"/>
                      <a:pt x="4749" y="494"/>
                    </a:cubicBezTo>
                    <a:cubicBezTo>
                      <a:pt x="4708" y="494"/>
                      <a:pt x="4667" y="494"/>
                      <a:pt x="4615" y="514"/>
                    </a:cubicBezTo>
                    <a:cubicBezTo>
                      <a:pt x="4543" y="545"/>
                      <a:pt x="4502" y="576"/>
                      <a:pt x="4481" y="628"/>
                    </a:cubicBezTo>
                    <a:cubicBezTo>
                      <a:pt x="4481" y="494"/>
                      <a:pt x="4481" y="494"/>
                      <a:pt x="4481" y="494"/>
                    </a:cubicBezTo>
                    <a:cubicBezTo>
                      <a:pt x="4347" y="504"/>
                      <a:pt x="4255" y="514"/>
                      <a:pt x="4121" y="514"/>
                    </a:cubicBezTo>
                    <a:cubicBezTo>
                      <a:pt x="4121" y="545"/>
                      <a:pt x="4121" y="545"/>
                      <a:pt x="4121" y="545"/>
                    </a:cubicBezTo>
                    <a:cubicBezTo>
                      <a:pt x="4255" y="545"/>
                      <a:pt x="4255" y="545"/>
                      <a:pt x="4255" y="545"/>
                    </a:cubicBezTo>
                    <a:cubicBezTo>
                      <a:pt x="4255" y="1205"/>
                      <a:pt x="4255" y="1205"/>
                      <a:pt x="4255" y="1205"/>
                    </a:cubicBezTo>
                    <a:cubicBezTo>
                      <a:pt x="4121" y="1205"/>
                      <a:pt x="4121" y="1205"/>
                      <a:pt x="4121" y="1205"/>
                    </a:cubicBezTo>
                    <a:cubicBezTo>
                      <a:pt x="4121" y="1246"/>
                      <a:pt x="4121" y="1246"/>
                      <a:pt x="4121" y="1246"/>
                    </a:cubicBezTo>
                    <a:cubicBezTo>
                      <a:pt x="4574" y="1246"/>
                      <a:pt x="4574" y="1246"/>
                      <a:pt x="4574" y="1246"/>
                    </a:cubicBezTo>
                    <a:cubicBezTo>
                      <a:pt x="4574" y="1205"/>
                      <a:pt x="4574" y="1205"/>
                      <a:pt x="4574" y="1205"/>
                    </a:cubicBezTo>
                    <a:cubicBezTo>
                      <a:pt x="4481" y="1205"/>
                      <a:pt x="4481" y="1205"/>
                      <a:pt x="4481" y="1205"/>
                    </a:cubicBezTo>
                    <a:cubicBezTo>
                      <a:pt x="4481" y="875"/>
                      <a:pt x="4481" y="875"/>
                      <a:pt x="4481" y="875"/>
                    </a:cubicBezTo>
                    <a:cubicBezTo>
                      <a:pt x="4481" y="793"/>
                      <a:pt x="4471" y="762"/>
                      <a:pt x="4481" y="731"/>
                    </a:cubicBezTo>
                    <a:cubicBezTo>
                      <a:pt x="4502" y="628"/>
                      <a:pt x="4605" y="576"/>
                      <a:pt x="4667" y="576"/>
                    </a:cubicBezTo>
                    <a:cubicBezTo>
                      <a:pt x="4780" y="576"/>
                      <a:pt x="4780" y="669"/>
                      <a:pt x="4780" y="762"/>
                    </a:cubicBezTo>
                    <a:cubicBezTo>
                      <a:pt x="4780" y="1205"/>
                      <a:pt x="4780" y="1205"/>
                      <a:pt x="4780" y="1205"/>
                    </a:cubicBezTo>
                    <a:cubicBezTo>
                      <a:pt x="4677" y="1205"/>
                      <a:pt x="4677" y="1205"/>
                      <a:pt x="4677" y="1205"/>
                    </a:cubicBezTo>
                    <a:cubicBezTo>
                      <a:pt x="4677" y="1246"/>
                      <a:pt x="4677" y="1246"/>
                      <a:pt x="4677" y="1246"/>
                    </a:cubicBezTo>
                    <a:cubicBezTo>
                      <a:pt x="5110" y="1246"/>
                      <a:pt x="5110" y="1246"/>
                      <a:pt x="5110" y="1246"/>
                    </a:cubicBezTo>
                    <a:cubicBezTo>
                      <a:pt x="5110" y="1205"/>
                      <a:pt x="5110" y="1205"/>
                      <a:pt x="5110" y="1205"/>
                    </a:cubicBezTo>
                    <a:cubicBezTo>
                      <a:pt x="4986" y="1205"/>
                      <a:pt x="4986" y="1205"/>
                      <a:pt x="4986" y="1205"/>
                    </a:cubicBezTo>
                    <a:lnTo>
                      <a:pt x="4986" y="731"/>
                    </a:lnTo>
                    <a:close/>
                    <a:moveTo>
                      <a:pt x="5934" y="1133"/>
                    </a:moveTo>
                    <a:lnTo>
                      <a:pt x="5934" y="1133"/>
                    </a:lnTo>
                    <a:cubicBezTo>
                      <a:pt x="5965" y="1174"/>
                      <a:pt x="5965" y="1174"/>
                      <a:pt x="5965" y="1174"/>
                    </a:cubicBezTo>
                    <a:cubicBezTo>
                      <a:pt x="5923" y="1205"/>
                      <a:pt x="5872" y="1256"/>
                      <a:pt x="5790" y="1256"/>
                    </a:cubicBezTo>
                    <a:cubicBezTo>
                      <a:pt x="5687" y="1256"/>
                      <a:pt x="5646" y="1184"/>
                      <a:pt x="5625" y="1143"/>
                    </a:cubicBezTo>
                    <a:cubicBezTo>
                      <a:pt x="5594" y="1184"/>
                      <a:pt x="5522" y="1256"/>
                      <a:pt x="5388" y="1256"/>
                    </a:cubicBezTo>
                    <a:cubicBezTo>
                      <a:pt x="5203" y="1256"/>
                      <a:pt x="5172" y="1143"/>
                      <a:pt x="5172" y="1081"/>
                    </a:cubicBezTo>
                    <a:cubicBezTo>
                      <a:pt x="5172" y="1030"/>
                      <a:pt x="5192" y="957"/>
                      <a:pt x="5275" y="906"/>
                    </a:cubicBezTo>
                    <a:cubicBezTo>
                      <a:pt x="5367" y="834"/>
                      <a:pt x="5511" y="813"/>
                      <a:pt x="5615" y="803"/>
                    </a:cubicBezTo>
                    <a:cubicBezTo>
                      <a:pt x="5615" y="669"/>
                      <a:pt x="5615" y="669"/>
                      <a:pt x="5615" y="669"/>
                    </a:cubicBezTo>
                    <a:cubicBezTo>
                      <a:pt x="5615" y="597"/>
                      <a:pt x="5615" y="535"/>
                      <a:pt x="5501" y="535"/>
                    </a:cubicBezTo>
                    <a:cubicBezTo>
                      <a:pt x="5419" y="535"/>
                      <a:pt x="5398" y="576"/>
                      <a:pt x="5398" y="587"/>
                    </a:cubicBezTo>
                    <a:cubicBezTo>
                      <a:pt x="5398" y="597"/>
                      <a:pt x="5398" y="597"/>
                      <a:pt x="5409" y="607"/>
                    </a:cubicBezTo>
                    <a:cubicBezTo>
                      <a:pt x="5409" y="618"/>
                      <a:pt x="5419" y="628"/>
                      <a:pt x="5429" y="649"/>
                    </a:cubicBezTo>
                    <a:cubicBezTo>
                      <a:pt x="5429" y="659"/>
                      <a:pt x="5440" y="669"/>
                      <a:pt x="5440" y="679"/>
                    </a:cubicBezTo>
                    <a:cubicBezTo>
                      <a:pt x="5440" y="731"/>
                      <a:pt x="5398" y="782"/>
                      <a:pt x="5336" y="782"/>
                    </a:cubicBezTo>
                    <a:cubicBezTo>
                      <a:pt x="5275" y="782"/>
                      <a:pt x="5244" y="741"/>
                      <a:pt x="5244" y="679"/>
                    </a:cubicBezTo>
                    <a:cubicBezTo>
                      <a:pt x="5244" y="566"/>
                      <a:pt x="5378" y="494"/>
                      <a:pt x="5542" y="494"/>
                    </a:cubicBezTo>
                    <a:cubicBezTo>
                      <a:pt x="5604" y="494"/>
                      <a:pt x="5676" y="504"/>
                      <a:pt x="5717" y="525"/>
                    </a:cubicBezTo>
                    <a:cubicBezTo>
                      <a:pt x="5841" y="576"/>
                      <a:pt x="5841" y="659"/>
                      <a:pt x="5841" y="720"/>
                    </a:cubicBezTo>
                    <a:cubicBezTo>
                      <a:pt x="5841" y="1071"/>
                      <a:pt x="5841" y="1071"/>
                      <a:pt x="5841" y="1071"/>
                    </a:cubicBezTo>
                    <a:cubicBezTo>
                      <a:pt x="5841" y="1112"/>
                      <a:pt x="5841" y="1163"/>
                      <a:pt x="5882" y="1163"/>
                    </a:cubicBezTo>
                    <a:cubicBezTo>
                      <a:pt x="5903" y="1163"/>
                      <a:pt x="5923" y="1143"/>
                      <a:pt x="5934" y="1133"/>
                    </a:cubicBezTo>
                    <a:close/>
                    <a:moveTo>
                      <a:pt x="5615" y="988"/>
                    </a:moveTo>
                    <a:lnTo>
                      <a:pt x="5615" y="988"/>
                    </a:lnTo>
                    <a:cubicBezTo>
                      <a:pt x="5615" y="855"/>
                      <a:pt x="5615" y="855"/>
                      <a:pt x="5615" y="855"/>
                    </a:cubicBezTo>
                    <a:cubicBezTo>
                      <a:pt x="5542" y="865"/>
                      <a:pt x="5378" y="875"/>
                      <a:pt x="5378" y="1030"/>
                    </a:cubicBezTo>
                    <a:cubicBezTo>
                      <a:pt x="5378" y="1112"/>
                      <a:pt x="5440" y="1163"/>
                      <a:pt x="5501" y="1163"/>
                    </a:cubicBezTo>
                    <a:cubicBezTo>
                      <a:pt x="5532" y="1163"/>
                      <a:pt x="5553" y="1143"/>
                      <a:pt x="5573" y="1133"/>
                    </a:cubicBezTo>
                    <a:cubicBezTo>
                      <a:pt x="5625" y="1091"/>
                      <a:pt x="5615" y="1040"/>
                      <a:pt x="5615" y="988"/>
                    </a:cubicBezTo>
                    <a:close/>
                    <a:moveTo>
                      <a:pt x="6325" y="0"/>
                    </a:moveTo>
                    <a:lnTo>
                      <a:pt x="6325" y="0"/>
                    </a:lnTo>
                    <a:cubicBezTo>
                      <a:pt x="6274" y="10"/>
                      <a:pt x="6202" y="10"/>
                      <a:pt x="6140" y="20"/>
                    </a:cubicBezTo>
                    <a:cubicBezTo>
                      <a:pt x="6078" y="20"/>
                      <a:pt x="6016" y="20"/>
                      <a:pt x="5996" y="20"/>
                    </a:cubicBezTo>
                    <a:cubicBezTo>
                      <a:pt x="5996" y="61"/>
                      <a:pt x="5996" y="61"/>
                      <a:pt x="5996" y="61"/>
                    </a:cubicBezTo>
                    <a:cubicBezTo>
                      <a:pt x="6099" y="61"/>
                      <a:pt x="6099" y="61"/>
                      <a:pt x="6099" y="61"/>
                    </a:cubicBezTo>
                    <a:cubicBezTo>
                      <a:pt x="6099" y="1205"/>
                      <a:pt x="6099" y="1205"/>
                      <a:pt x="6099" y="1205"/>
                    </a:cubicBezTo>
                    <a:cubicBezTo>
                      <a:pt x="5996" y="1205"/>
                      <a:pt x="5996" y="1205"/>
                      <a:pt x="5996" y="1205"/>
                    </a:cubicBezTo>
                    <a:cubicBezTo>
                      <a:pt x="5996" y="1246"/>
                      <a:pt x="5996" y="1246"/>
                      <a:pt x="5996" y="1246"/>
                    </a:cubicBezTo>
                    <a:cubicBezTo>
                      <a:pt x="6449" y="1246"/>
                      <a:pt x="6449" y="1246"/>
                      <a:pt x="6449" y="1246"/>
                    </a:cubicBezTo>
                    <a:cubicBezTo>
                      <a:pt x="6449" y="1205"/>
                      <a:pt x="6449" y="1205"/>
                      <a:pt x="6449" y="1205"/>
                    </a:cubicBezTo>
                    <a:cubicBezTo>
                      <a:pt x="6325" y="1205"/>
                      <a:pt x="6325" y="1205"/>
                      <a:pt x="6325" y="1205"/>
                    </a:cubicBezTo>
                    <a:lnTo>
                      <a:pt x="6325" y="0"/>
                    </a:lnTo>
                    <a:close/>
                    <a:moveTo>
                      <a:pt x="8046" y="1205"/>
                    </a:moveTo>
                    <a:lnTo>
                      <a:pt x="8046" y="1205"/>
                    </a:lnTo>
                    <a:cubicBezTo>
                      <a:pt x="8190" y="1205"/>
                      <a:pt x="8190" y="1205"/>
                      <a:pt x="8190" y="1205"/>
                    </a:cubicBezTo>
                    <a:cubicBezTo>
                      <a:pt x="8190" y="1246"/>
                      <a:pt x="8190" y="1246"/>
                      <a:pt x="8190" y="1246"/>
                    </a:cubicBezTo>
                    <a:cubicBezTo>
                      <a:pt x="7634" y="1246"/>
                      <a:pt x="7634" y="1246"/>
                      <a:pt x="7634" y="1246"/>
                    </a:cubicBezTo>
                    <a:cubicBezTo>
                      <a:pt x="7634" y="1205"/>
                      <a:pt x="7634" y="1205"/>
                      <a:pt x="7634" y="1205"/>
                    </a:cubicBezTo>
                    <a:cubicBezTo>
                      <a:pt x="7788" y="1205"/>
                      <a:pt x="7788" y="1205"/>
                      <a:pt x="7788" y="1205"/>
                    </a:cubicBezTo>
                    <a:cubicBezTo>
                      <a:pt x="7685" y="896"/>
                      <a:pt x="7685" y="896"/>
                      <a:pt x="7685" y="896"/>
                    </a:cubicBezTo>
                    <a:cubicBezTo>
                      <a:pt x="7294" y="896"/>
                      <a:pt x="7294" y="896"/>
                      <a:pt x="7294" y="896"/>
                    </a:cubicBezTo>
                    <a:cubicBezTo>
                      <a:pt x="7232" y="1091"/>
                      <a:pt x="7232" y="1091"/>
                      <a:pt x="7232" y="1091"/>
                    </a:cubicBezTo>
                    <a:cubicBezTo>
                      <a:pt x="7222" y="1122"/>
                      <a:pt x="7211" y="1143"/>
                      <a:pt x="7211" y="1163"/>
                    </a:cubicBezTo>
                    <a:cubicBezTo>
                      <a:pt x="7211" y="1194"/>
                      <a:pt x="7242" y="1205"/>
                      <a:pt x="7283" y="1205"/>
                    </a:cubicBezTo>
                    <a:cubicBezTo>
                      <a:pt x="7386" y="1205"/>
                      <a:pt x="7386" y="1205"/>
                      <a:pt x="7386" y="1205"/>
                    </a:cubicBezTo>
                    <a:cubicBezTo>
                      <a:pt x="7386" y="1246"/>
                      <a:pt x="7386" y="1246"/>
                      <a:pt x="7386" y="1246"/>
                    </a:cubicBezTo>
                    <a:cubicBezTo>
                      <a:pt x="6985" y="1246"/>
                      <a:pt x="6985" y="1246"/>
                      <a:pt x="6985" y="1246"/>
                    </a:cubicBezTo>
                    <a:cubicBezTo>
                      <a:pt x="6985" y="1205"/>
                      <a:pt x="6985" y="1205"/>
                      <a:pt x="6985" y="1205"/>
                    </a:cubicBezTo>
                    <a:cubicBezTo>
                      <a:pt x="7057" y="1205"/>
                      <a:pt x="7057" y="1205"/>
                      <a:pt x="7057" y="1205"/>
                    </a:cubicBezTo>
                    <a:cubicBezTo>
                      <a:pt x="7129" y="1174"/>
                      <a:pt x="7139" y="1184"/>
                      <a:pt x="7180" y="1081"/>
                    </a:cubicBezTo>
                    <a:cubicBezTo>
                      <a:pt x="7561" y="10"/>
                      <a:pt x="7561" y="10"/>
                      <a:pt x="7561" y="10"/>
                    </a:cubicBezTo>
                    <a:cubicBezTo>
                      <a:pt x="7623" y="10"/>
                      <a:pt x="7623" y="10"/>
                      <a:pt x="7623" y="10"/>
                    </a:cubicBezTo>
                    <a:lnTo>
                      <a:pt x="8046" y="1205"/>
                    </a:lnTo>
                    <a:close/>
                    <a:moveTo>
                      <a:pt x="7665" y="875"/>
                    </a:moveTo>
                    <a:lnTo>
                      <a:pt x="7665" y="875"/>
                    </a:lnTo>
                    <a:cubicBezTo>
                      <a:pt x="7489" y="381"/>
                      <a:pt x="7489" y="381"/>
                      <a:pt x="7489" y="381"/>
                    </a:cubicBezTo>
                    <a:cubicBezTo>
                      <a:pt x="7314" y="875"/>
                      <a:pt x="7314" y="875"/>
                      <a:pt x="7314" y="875"/>
                    </a:cubicBezTo>
                    <a:lnTo>
                      <a:pt x="7665" y="875"/>
                    </a:lnTo>
                    <a:close/>
                    <a:moveTo>
                      <a:pt x="8633" y="1205"/>
                    </a:moveTo>
                    <a:lnTo>
                      <a:pt x="8633" y="1205"/>
                    </a:lnTo>
                    <a:cubicBezTo>
                      <a:pt x="8602" y="1205"/>
                      <a:pt x="8571" y="1205"/>
                      <a:pt x="8550" y="1184"/>
                    </a:cubicBezTo>
                    <a:cubicBezTo>
                      <a:pt x="8468" y="1143"/>
                      <a:pt x="8468" y="1061"/>
                      <a:pt x="8458" y="1009"/>
                    </a:cubicBezTo>
                    <a:cubicBezTo>
                      <a:pt x="8458" y="968"/>
                      <a:pt x="8448" y="927"/>
                      <a:pt x="8448" y="875"/>
                    </a:cubicBezTo>
                    <a:cubicBezTo>
                      <a:pt x="8448" y="875"/>
                      <a:pt x="8448" y="690"/>
                      <a:pt x="8478" y="628"/>
                    </a:cubicBezTo>
                    <a:cubicBezTo>
                      <a:pt x="8519" y="545"/>
                      <a:pt x="8592" y="535"/>
                      <a:pt x="8623" y="535"/>
                    </a:cubicBezTo>
                    <a:cubicBezTo>
                      <a:pt x="8674" y="535"/>
                      <a:pt x="8695" y="545"/>
                      <a:pt x="8736" y="576"/>
                    </a:cubicBezTo>
                    <a:cubicBezTo>
                      <a:pt x="8705" y="597"/>
                      <a:pt x="8664" y="638"/>
                      <a:pt x="8664" y="690"/>
                    </a:cubicBezTo>
                    <a:cubicBezTo>
                      <a:pt x="8664" y="741"/>
                      <a:pt x="8705" y="803"/>
                      <a:pt x="8777" y="803"/>
                    </a:cubicBezTo>
                    <a:cubicBezTo>
                      <a:pt x="8839" y="803"/>
                      <a:pt x="8901" y="772"/>
                      <a:pt x="8901" y="690"/>
                    </a:cubicBezTo>
                    <a:cubicBezTo>
                      <a:pt x="8901" y="576"/>
                      <a:pt x="8767" y="494"/>
                      <a:pt x="8612" y="494"/>
                    </a:cubicBezTo>
                    <a:cubicBezTo>
                      <a:pt x="8417" y="494"/>
                      <a:pt x="8211" y="618"/>
                      <a:pt x="8211" y="896"/>
                    </a:cubicBezTo>
                    <a:cubicBezTo>
                      <a:pt x="8211" y="1102"/>
                      <a:pt x="8355" y="1256"/>
                      <a:pt x="8602" y="1256"/>
                    </a:cubicBezTo>
                    <a:cubicBezTo>
                      <a:pt x="8808" y="1256"/>
                      <a:pt x="8890" y="1122"/>
                      <a:pt x="8931" y="1050"/>
                    </a:cubicBezTo>
                    <a:cubicBezTo>
                      <a:pt x="8880" y="1030"/>
                      <a:pt x="8880" y="1030"/>
                      <a:pt x="8880" y="1030"/>
                    </a:cubicBezTo>
                    <a:cubicBezTo>
                      <a:pt x="8839" y="1091"/>
                      <a:pt x="8767" y="1205"/>
                      <a:pt x="8633" y="1205"/>
                    </a:cubicBezTo>
                    <a:close/>
                    <a:moveTo>
                      <a:pt x="9436" y="1205"/>
                    </a:moveTo>
                    <a:lnTo>
                      <a:pt x="9436" y="1205"/>
                    </a:lnTo>
                    <a:cubicBezTo>
                      <a:pt x="9406" y="1205"/>
                      <a:pt x="9375" y="1205"/>
                      <a:pt x="9344" y="1184"/>
                    </a:cubicBezTo>
                    <a:cubicBezTo>
                      <a:pt x="9272" y="1143"/>
                      <a:pt x="9261" y="1061"/>
                      <a:pt x="9261" y="1009"/>
                    </a:cubicBezTo>
                    <a:cubicBezTo>
                      <a:pt x="9251" y="968"/>
                      <a:pt x="9251" y="927"/>
                      <a:pt x="9251" y="875"/>
                    </a:cubicBezTo>
                    <a:cubicBezTo>
                      <a:pt x="9251" y="875"/>
                      <a:pt x="9251" y="690"/>
                      <a:pt x="9282" y="628"/>
                    </a:cubicBezTo>
                    <a:cubicBezTo>
                      <a:pt x="9323" y="545"/>
                      <a:pt x="9385" y="535"/>
                      <a:pt x="9426" y="535"/>
                    </a:cubicBezTo>
                    <a:cubicBezTo>
                      <a:pt x="9478" y="535"/>
                      <a:pt x="9498" y="545"/>
                      <a:pt x="9539" y="576"/>
                    </a:cubicBezTo>
                    <a:cubicBezTo>
                      <a:pt x="9508" y="597"/>
                      <a:pt x="9467" y="638"/>
                      <a:pt x="9467" y="690"/>
                    </a:cubicBezTo>
                    <a:cubicBezTo>
                      <a:pt x="9467" y="741"/>
                      <a:pt x="9498" y="803"/>
                      <a:pt x="9581" y="803"/>
                    </a:cubicBezTo>
                    <a:cubicBezTo>
                      <a:pt x="9643" y="803"/>
                      <a:pt x="9694" y="772"/>
                      <a:pt x="9694" y="690"/>
                    </a:cubicBezTo>
                    <a:cubicBezTo>
                      <a:pt x="9694" y="576"/>
                      <a:pt x="9570" y="494"/>
                      <a:pt x="9416" y="494"/>
                    </a:cubicBezTo>
                    <a:cubicBezTo>
                      <a:pt x="9220" y="494"/>
                      <a:pt x="9004" y="618"/>
                      <a:pt x="9004" y="896"/>
                    </a:cubicBezTo>
                    <a:cubicBezTo>
                      <a:pt x="9004" y="1102"/>
                      <a:pt x="9158" y="1256"/>
                      <a:pt x="9395" y="1256"/>
                    </a:cubicBezTo>
                    <a:cubicBezTo>
                      <a:pt x="9612" y="1256"/>
                      <a:pt x="9684" y="1122"/>
                      <a:pt x="9725" y="1050"/>
                    </a:cubicBezTo>
                    <a:cubicBezTo>
                      <a:pt x="9684" y="1030"/>
                      <a:pt x="9684" y="1030"/>
                      <a:pt x="9684" y="1030"/>
                    </a:cubicBezTo>
                    <a:cubicBezTo>
                      <a:pt x="9643" y="1091"/>
                      <a:pt x="9570" y="1205"/>
                      <a:pt x="9436" y="1205"/>
                    </a:cubicBezTo>
                    <a:close/>
                    <a:moveTo>
                      <a:pt x="10631" y="865"/>
                    </a:moveTo>
                    <a:lnTo>
                      <a:pt x="10631" y="865"/>
                    </a:lnTo>
                    <a:cubicBezTo>
                      <a:pt x="10642" y="916"/>
                      <a:pt x="10631" y="978"/>
                      <a:pt x="10611" y="1019"/>
                    </a:cubicBezTo>
                    <a:cubicBezTo>
                      <a:pt x="10590" y="1091"/>
                      <a:pt x="10487" y="1256"/>
                      <a:pt x="10230" y="1256"/>
                    </a:cubicBezTo>
                    <a:cubicBezTo>
                      <a:pt x="9951" y="1256"/>
                      <a:pt x="9807" y="1071"/>
                      <a:pt x="9807" y="875"/>
                    </a:cubicBezTo>
                    <a:cubicBezTo>
                      <a:pt x="9807" y="607"/>
                      <a:pt x="10044" y="494"/>
                      <a:pt x="10230" y="494"/>
                    </a:cubicBezTo>
                    <a:cubicBezTo>
                      <a:pt x="10384" y="494"/>
                      <a:pt x="10621" y="587"/>
                      <a:pt x="10631" y="865"/>
                    </a:cubicBezTo>
                    <a:close/>
                    <a:moveTo>
                      <a:pt x="10394" y="865"/>
                    </a:moveTo>
                    <a:lnTo>
                      <a:pt x="10394" y="865"/>
                    </a:lnTo>
                    <a:cubicBezTo>
                      <a:pt x="10394" y="679"/>
                      <a:pt x="10384" y="659"/>
                      <a:pt x="10374" y="628"/>
                    </a:cubicBezTo>
                    <a:cubicBezTo>
                      <a:pt x="10343" y="566"/>
                      <a:pt x="10291" y="535"/>
                      <a:pt x="10230" y="535"/>
                    </a:cubicBezTo>
                    <a:cubicBezTo>
                      <a:pt x="10055" y="535"/>
                      <a:pt x="10055" y="720"/>
                      <a:pt x="10055" y="875"/>
                    </a:cubicBezTo>
                    <a:cubicBezTo>
                      <a:pt x="10055" y="1081"/>
                      <a:pt x="10065" y="1112"/>
                      <a:pt x="10085" y="1143"/>
                    </a:cubicBezTo>
                    <a:cubicBezTo>
                      <a:pt x="10106" y="1184"/>
                      <a:pt x="10147" y="1225"/>
                      <a:pt x="10230" y="1225"/>
                    </a:cubicBezTo>
                    <a:cubicBezTo>
                      <a:pt x="10394" y="1225"/>
                      <a:pt x="10394" y="1030"/>
                      <a:pt x="10394" y="865"/>
                    </a:cubicBezTo>
                    <a:close/>
                    <a:moveTo>
                      <a:pt x="11527" y="504"/>
                    </a:moveTo>
                    <a:lnTo>
                      <a:pt x="11527" y="504"/>
                    </a:lnTo>
                    <a:cubicBezTo>
                      <a:pt x="11404" y="514"/>
                      <a:pt x="11301" y="514"/>
                      <a:pt x="11198" y="514"/>
                    </a:cubicBezTo>
                    <a:cubicBezTo>
                      <a:pt x="11198" y="545"/>
                      <a:pt x="11198" y="545"/>
                      <a:pt x="11198" y="545"/>
                    </a:cubicBezTo>
                    <a:cubicBezTo>
                      <a:pt x="11332" y="545"/>
                      <a:pt x="11332" y="545"/>
                      <a:pt x="11332" y="545"/>
                    </a:cubicBezTo>
                    <a:cubicBezTo>
                      <a:pt x="11332" y="916"/>
                      <a:pt x="11332" y="916"/>
                      <a:pt x="11332" y="916"/>
                    </a:cubicBezTo>
                    <a:cubicBezTo>
                      <a:pt x="11332" y="988"/>
                      <a:pt x="11321" y="1102"/>
                      <a:pt x="11219" y="1163"/>
                    </a:cubicBezTo>
                    <a:cubicBezTo>
                      <a:pt x="11188" y="1174"/>
                      <a:pt x="11167" y="1184"/>
                      <a:pt x="11146" y="1184"/>
                    </a:cubicBezTo>
                    <a:cubicBezTo>
                      <a:pt x="11054" y="1184"/>
                      <a:pt x="11054" y="1102"/>
                      <a:pt x="11054" y="1050"/>
                    </a:cubicBezTo>
                    <a:cubicBezTo>
                      <a:pt x="11054" y="504"/>
                      <a:pt x="11054" y="504"/>
                      <a:pt x="11054" y="504"/>
                    </a:cubicBezTo>
                    <a:cubicBezTo>
                      <a:pt x="10920" y="514"/>
                      <a:pt x="10817" y="514"/>
                      <a:pt x="10724" y="514"/>
                    </a:cubicBezTo>
                    <a:cubicBezTo>
                      <a:pt x="10724" y="545"/>
                      <a:pt x="10724" y="545"/>
                      <a:pt x="10724" y="545"/>
                    </a:cubicBezTo>
                    <a:cubicBezTo>
                      <a:pt x="10817" y="545"/>
                      <a:pt x="10817" y="545"/>
                      <a:pt x="10817" y="545"/>
                    </a:cubicBezTo>
                    <a:cubicBezTo>
                      <a:pt x="10817" y="1009"/>
                      <a:pt x="10817" y="1009"/>
                      <a:pt x="10817" y="1009"/>
                    </a:cubicBezTo>
                    <a:cubicBezTo>
                      <a:pt x="10817" y="1122"/>
                      <a:pt x="10827" y="1267"/>
                      <a:pt x="11044" y="1267"/>
                    </a:cubicBezTo>
                    <a:cubicBezTo>
                      <a:pt x="11188" y="1267"/>
                      <a:pt x="11249" y="1205"/>
                      <a:pt x="11332" y="1133"/>
                    </a:cubicBezTo>
                    <a:cubicBezTo>
                      <a:pt x="11332" y="1246"/>
                      <a:pt x="11332" y="1246"/>
                      <a:pt x="11332" y="1246"/>
                    </a:cubicBezTo>
                    <a:cubicBezTo>
                      <a:pt x="11651" y="1246"/>
                      <a:pt x="11651" y="1246"/>
                      <a:pt x="11651" y="1246"/>
                    </a:cubicBezTo>
                    <a:cubicBezTo>
                      <a:pt x="11651" y="1205"/>
                      <a:pt x="11651" y="1205"/>
                      <a:pt x="11651" y="1205"/>
                    </a:cubicBezTo>
                    <a:cubicBezTo>
                      <a:pt x="11527" y="1205"/>
                      <a:pt x="11527" y="1205"/>
                      <a:pt x="11527" y="1205"/>
                    </a:cubicBezTo>
                    <a:lnTo>
                      <a:pt x="11527" y="504"/>
                    </a:lnTo>
                    <a:close/>
                    <a:moveTo>
                      <a:pt x="12568" y="731"/>
                    </a:moveTo>
                    <a:lnTo>
                      <a:pt x="12568" y="731"/>
                    </a:lnTo>
                    <a:cubicBezTo>
                      <a:pt x="12568" y="659"/>
                      <a:pt x="12558" y="545"/>
                      <a:pt x="12424" y="504"/>
                    </a:cubicBezTo>
                    <a:cubicBezTo>
                      <a:pt x="12372" y="494"/>
                      <a:pt x="12331" y="494"/>
                      <a:pt x="12321" y="494"/>
                    </a:cubicBezTo>
                    <a:cubicBezTo>
                      <a:pt x="12280" y="494"/>
                      <a:pt x="12228" y="494"/>
                      <a:pt x="12177" y="514"/>
                    </a:cubicBezTo>
                    <a:cubicBezTo>
                      <a:pt x="12104" y="545"/>
                      <a:pt x="12084" y="576"/>
                      <a:pt x="12032" y="628"/>
                    </a:cubicBezTo>
                    <a:cubicBezTo>
                      <a:pt x="12032" y="494"/>
                      <a:pt x="12032" y="494"/>
                      <a:pt x="12032" y="494"/>
                    </a:cubicBezTo>
                    <a:cubicBezTo>
                      <a:pt x="11909" y="504"/>
                      <a:pt x="11806" y="514"/>
                      <a:pt x="11703" y="514"/>
                    </a:cubicBezTo>
                    <a:cubicBezTo>
                      <a:pt x="11703" y="545"/>
                      <a:pt x="11703" y="545"/>
                      <a:pt x="11703" y="545"/>
                    </a:cubicBezTo>
                    <a:cubicBezTo>
                      <a:pt x="11837" y="545"/>
                      <a:pt x="11837" y="545"/>
                      <a:pt x="11837" y="545"/>
                    </a:cubicBezTo>
                    <a:cubicBezTo>
                      <a:pt x="11837" y="1205"/>
                      <a:pt x="11837" y="1205"/>
                      <a:pt x="11837" y="1205"/>
                    </a:cubicBezTo>
                    <a:cubicBezTo>
                      <a:pt x="11703" y="1205"/>
                      <a:pt x="11703" y="1205"/>
                      <a:pt x="11703" y="1205"/>
                    </a:cubicBezTo>
                    <a:cubicBezTo>
                      <a:pt x="11703" y="1246"/>
                      <a:pt x="11703" y="1246"/>
                      <a:pt x="11703" y="1246"/>
                    </a:cubicBezTo>
                    <a:cubicBezTo>
                      <a:pt x="12156" y="1246"/>
                      <a:pt x="12156" y="1246"/>
                      <a:pt x="12156" y="1246"/>
                    </a:cubicBezTo>
                    <a:cubicBezTo>
                      <a:pt x="12156" y="1205"/>
                      <a:pt x="12156" y="1205"/>
                      <a:pt x="12156" y="1205"/>
                    </a:cubicBezTo>
                    <a:cubicBezTo>
                      <a:pt x="12032" y="1205"/>
                      <a:pt x="12032" y="1205"/>
                      <a:pt x="12032" y="1205"/>
                    </a:cubicBezTo>
                    <a:cubicBezTo>
                      <a:pt x="12032" y="875"/>
                      <a:pt x="12032" y="875"/>
                      <a:pt x="12032" y="875"/>
                    </a:cubicBezTo>
                    <a:cubicBezTo>
                      <a:pt x="12032" y="793"/>
                      <a:pt x="12043" y="762"/>
                      <a:pt x="12043" y="731"/>
                    </a:cubicBezTo>
                    <a:cubicBezTo>
                      <a:pt x="12074" y="628"/>
                      <a:pt x="12166" y="576"/>
                      <a:pt x="12228" y="576"/>
                    </a:cubicBezTo>
                    <a:cubicBezTo>
                      <a:pt x="12341" y="576"/>
                      <a:pt x="12341" y="669"/>
                      <a:pt x="12341" y="762"/>
                    </a:cubicBezTo>
                    <a:cubicBezTo>
                      <a:pt x="12341" y="1205"/>
                      <a:pt x="12341" y="1205"/>
                      <a:pt x="12341" y="1205"/>
                    </a:cubicBezTo>
                    <a:cubicBezTo>
                      <a:pt x="12239" y="1205"/>
                      <a:pt x="12239" y="1205"/>
                      <a:pt x="12239" y="1205"/>
                    </a:cubicBezTo>
                    <a:cubicBezTo>
                      <a:pt x="12239" y="1246"/>
                      <a:pt x="12239" y="1246"/>
                      <a:pt x="12239" y="1246"/>
                    </a:cubicBezTo>
                    <a:cubicBezTo>
                      <a:pt x="12671" y="1246"/>
                      <a:pt x="12671" y="1246"/>
                      <a:pt x="12671" y="1246"/>
                    </a:cubicBezTo>
                    <a:cubicBezTo>
                      <a:pt x="12671" y="1205"/>
                      <a:pt x="12671" y="1205"/>
                      <a:pt x="12671" y="1205"/>
                    </a:cubicBezTo>
                    <a:cubicBezTo>
                      <a:pt x="12568" y="1205"/>
                      <a:pt x="12568" y="1205"/>
                      <a:pt x="12568" y="1205"/>
                    </a:cubicBezTo>
                    <a:lnTo>
                      <a:pt x="12568" y="731"/>
                    </a:lnTo>
                    <a:close/>
                    <a:moveTo>
                      <a:pt x="13114" y="1174"/>
                    </a:moveTo>
                    <a:lnTo>
                      <a:pt x="13114" y="1174"/>
                    </a:lnTo>
                    <a:cubicBezTo>
                      <a:pt x="13052" y="1174"/>
                      <a:pt x="13042" y="1102"/>
                      <a:pt x="13042" y="1061"/>
                    </a:cubicBezTo>
                    <a:cubicBezTo>
                      <a:pt x="13042" y="545"/>
                      <a:pt x="13042" y="545"/>
                      <a:pt x="13042" y="545"/>
                    </a:cubicBezTo>
                    <a:cubicBezTo>
                      <a:pt x="13196" y="545"/>
                      <a:pt x="13196" y="545"/>
                      <a:pt x="13196" y="545"/>
                    </a:cubicBezTo>
                    <a:cubicBezTo>
                      <a:pt x="13196" y="514"/>
                      <a:pt x="13196" y="514"/>
                      <a:pt x="13196" y="514"/>
                    </a:cubicBezTo>
                    <a:cubicBezTo>
                      <a:pt x="13042" y="514"/>
                      <a:pt x="13042" y="514"/>
                      <a:pt x="13042" y="514"/>
                    </a:cubicBezTo>
                    <a:cubicBezTo>
                      <a:pt x="13042" y="216"/>
                      <a:pt x="13042" y="216"/>
                      <a:pt x="13042" y="216"/>
                    </a:cubicBezTo>
                    <a:cubicBezTo>
                      <a:pt x="13001" y="216"/>
                      <a:pt x="13001" y="216"/>
                      <a:pt x="13001" y="216"/>
                    </a:cubicBezTo>
                    <a:cubicBezTo>
                      <a:pt x="12898" y="443"/>
                      <a:pt x="12795" y="494"/>
                      <a:pt x="12712" y="525"/>
                    </a:cubicBezTo>
                    <a:cubicBezTo>
                      <a:pt x="12712" y="545"/>
                      <a:pt x="12712" y="545"/>
                      <a:pt x="12712" y="545"/>
                    </a:cubicBezTo>
                    <a:cubicBezTo>
                      <a:pt x="12836" y="545"/>
                      <a:pt x="12836" y="545"/>
                      <a:pt x="12836" y="545"/>
                    </a:cubicBezTo>
                    <a:cubicBezTo>
                      <a:pt x="12836" y="1050"/>
                      <a:pt x="12836" y="1050"/>
                      <a:pt x="12836" y="1050"/>
                    </a:cubicBezTo>
                    <a:cubicBezTo>
                      <a:pt x="12836" y="1122"/>
                      <a:pt x="12836" y="1256"/>
                      <a:pt x="13011" y="1256"/>
                    </a:cubicBezTo>
                    <a:cubicBezTo>
                      <a:pt x="13196" y="1256"/>
                      <a:pt x="13238" y="1133"/>
                      <a:pt x="13258" y="1050"/>
                    </a:cubicBezTo>
                    <a:cubicBezTo>
                      <a:pt x="13207" y="1040"/>
                      <a:pt x="13207" y="1040"/>
                      <a:pt x="13207" y="1040"/>
                    </a:cubicBezTo>
                    <a:cubicBezTo>
                      <a:pt x="13186" y="1112"/>
                      <a:pt x="13165" y="1174"/>
                      <a:pt x="13114" y="1174"/>
                    </a:cubicBezTo>
                    <a:close/>
                    <a:moveTo>
                      <a:pt x="13691" y="772"/>
                    </a:moveTo>
                    <a:lnTo>
                      <a:pt x="13691" y="772"/>
                    </a:lnTo>
                    <a:cubicBezTo>
                      <a:pt x="13629" y="762"/>
                      <a:pt x="13629" y="762"/>
                      <a:pt x="13629" y="762"/>
                    </a:cubicBezTo>
                    <a:cubicBezTo>
                      <a:pt x="13588" y="751"/>
                      <a:pt x="13526" y="731"/>
                      <a:pt x="13516" y="710"/>
                    </a:cubicBezTo>
                    <a:cubicBezTo>
                      <a:pt x="13495" y="700"/>
                      <a:pt x="13474" y="669"/>
                      <a:pt x="13474" y="638"/>
                    </a:cubicBezTo>
                    <a:cubicBezTo>
                      <a:pt x="13474" y="587"/>
                      <a:pt x="13526" y="535"/>
                      <a:pt x="13598" y="535"/>
                    </a:cubicBezTo>
                    <a:cubicBezTo>
                      <a:pt x="13650" y="535"/>
                      <a:pt x="13701" y="545"/>
                      <a:pt x="13732" y="576"/>
                    </a:cubicBezTo>
                    <a:cubicBezTo>
                      <a:pt x="13784" y="618"/>
                      <a:pt x="13794" y="669"/>
                      <a:pt x="13804" y="700"/>
                    </a:cubicBezTo>
                    <a:cubicBezTo>
                      <a:pt x="13856" y="700"/>
                      <a:pt x="13856" y="700"/>
                      <a:pt x="13856" y="700"/>
                    </a:cubicBezTo>
                    <a:cubicBezTo>
                      <a:pt x="13856" y="494"/>
                      <a:pt x="13856" y="494"/>
                      <a:pt x="13856" y="494"/>
                    </a:cubicBezTo>
                    <a:cubicBezTo>
                      <a:pt x="13804" y="494"/>
                      <a:pt x="13804" y="494"/>
                      <a:pt x="13804" y="494"/>
                    </a:cubicBezTo>
                    <a:cubicBezTo>
                      <a:pt x="13804" y="514"/>
                      <a:pt x="13804" y="545"/>
                      <a:pt x="13763" y="545"/>
                    </a:cubicBezTo>
                    <a:cubicBezTo>
                      <a:pt x="13753" y="545"/>
                      <a:pt x="13742" y="535"/>
                      <a:pt x="13732" y="525"/>
                    </a:cubicBezTo>
                    <a:cubicBezTo>
                      <a:pt x="13701" y="514"/>
                      <a:pt x="13650" y="494"/>
                      <a:pt x="13588" y="494"/>
                    </a:cubicBezTo>
                    <a:cubicBezTo>
                      <a:pt x="13423" y="494"/>
                      <a:pt x="13351" y="607"/>
                      <a:pt x="13351" y="731"/>
                    </a:cubicBezTo>
                    <a:cubicBezTo>
                      <a:pt x="13351" y="896"/>
                      <a:pt x="13485" y="937"/>
                      <a:pt x="13588" y="978"/>
                    </a:cubicBezTo>
                    <a:cubicBezTo>
                      <a:pt x="13660" y="999"/>
                      <a:pt x="13794" y="1009"/>
                      <a:pt x="13794" y="1102"/>
                    </a:cubicBezTo>
                    <a:cubicBezTo>
                      <a:pt x="13794" y="1163"/>
                      <a:pt x="13732" y="1215"/>
                      <a:pt x="13640" y="1215"/>
                    </a:cubicBezTo>
                    <a:cubicBezTo>
                      <a:pt x="13578" y="1215"/>
                      <a:pt x="13526" y="1194"/>
                      <a:pt x="13474" y="1153"/>
                    </a:cubicBezTo>
                    <a:cubicBezTo>
                      <a:pt x="13423" y="1091"/>
                      <a:pt x="13413" y="1019"/>
                      <a:pt x="13403" y="978"/>
                    </a:cubicBezTo>
                    <a:cubicBezTo>
                      <a:pt x="13351" y="978"/>
                      <a:pt x="13351" y="978"/>
                      <a:pt x="13351" y="978"/>
                    </a:cubicBezTo>
                    <a:cubicBezTo>
                      <a:pt x="13351" y="1246"/>
                      <a:pt x="13351" y="1246"/>
                      <a:pt x="13351" y="1246"/>
                    </a:cubicBezTo>
                    <a:cubicBezTo>
                      <a:pt x="13403" y="1246"/>
                      <a:pt x="13403" y="1246"/>
                      <a:pt x="13403" y="1246"/>
                    </a:cubicBezTo>
                    <a:cubicBezTo>
                      <a:pt x="13392" y="1225"/>
                      <a:pt x="13392" y="1194"/>
                      <a:pt x="13423" y="1194"/>
                    </a:cubicBezTo>
                    <a:cubicBezTo>
                      <a:pt x="13433" y="1194"/>
                      <a:pt x="13454" y="1205"/>
                      <a:pt x="13485" y="1225"/>
                    </a:cubicBezTo>
                    <a:cubicBezTo>
                      <a:pt x="13495" y="1225"/>
                      <a:pt x="13557" y="1267"/>
                      <a:pt x="13640" y="1267"/>
                    </a:cubicBezTo>
                    <a:cubicBezTo>
                      <a:pt x="13825" y="1267"/>
                      <a:pt x="13907" y="1112"/>
                      <a:pt x="13907" y="999"/>
                    </a:cubicBezTo>
                    <a:cubicBezTo>
                      <a:pt x="13907" y="844"/>
                      <a:pt x="13773" y="803"/>
                      <a:pt x="13691" y="772"/>
                    </a:cubicBezTo>
                    <a:close/>
                  </a:path>
                </a:pathLst>
              </a:custGeom>
              <a:solidFill>
                <a:srgbClr val="231F20"/>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 name="Freeform 6"/>
              <p:cNvSpPr>
                <a:spLocks noChangeArrowheads="1"/>
              </p:cNvSpPr>
              <p:nvPr/>
            </p:nvSpPr>
            <p:spPr bwMode="auto">
              <a:xfrm>
                <a:off x="7551321" y="2139462"/>
                <a:ext cx="672237" cy="156708"/>
              </a:xfrm>
              <a:custGeom>
                <a:avLst/>
                <a:gdLst>
                  <a:gd name="T0" fmla="*/ 7520 w 12013"/>
                  <a:gd name="T1" fmla="*/ 1957 h 2802"/>
                  <a:gd name="T2" fmla="*/ 8993 w 12013"/>
                  <a:gd name="T3" fmla="*/ 2204 h 2802"/>
                  <a:gd name="T4" fmla="*/ 7963 w 12013"/>
                  <a:gd name="T5" fmla="*/ 2225 h 2802"/>
                  <a:gd name="T6" fmla="*/ 8798 w 12013"/>
                  <a:gd name="T7" fmla="*/ 1267 h 2802"/>
                  <a:gd name="T8" fmla="*/ 8066 w 12013"/>
                  <a:gd name="T9" fmla="*/ 1277 h 2802"/>
                  <a:gd name="T10" fmla="*/ 8272 w 12013"/>
                  <a:gd name="T11" fmla="*/ 1195 h 2802"/>
                  <a:gd name="T12" fmla="*/ 5470 w 12013"/>
                  <a:gd name="T13" fmla="*/ 2440 h 2802"/>
                  <a:gd name="T14" fmla="*/ 4296 w 12013"/>
                  <a:gd name="T15" fmla="*/ 1246 h 2802"/>
                  <a:gd name="T16" fmla="*/ 4553 w 12013"/>
                  <a:gd name="T17" fmla="*/ 1143 h 2802"/>
                  <a:gd name="T18" fmla="*/ 4955 w 12013"/>
                  <a:gd name="T19" fmla="*/ 639 h 2802"/>
                  <a:gd name="T20" fmla="*/ 5357 w 12013"/>
                  <a:gd name="T21" fmla="*/ 1143 h 2802"/>
                  <a:gd name="T22" fmla="*/ 4955 w 12013"/>
                  <a:gd name="T23" fmla="*/ 2389 h 2802"/>
                  <a:gd name="T24" fmla="*/ 5460 w 12013"/>
                  <a:gd name="T25" fmla="*/ 2430 h 2802"/>
                  <a:gd name="T26" fmla="*/ 4049 w 12013"/>
                  <a:gd name="T27" fmla="*/ 1627 h 2802"/>
                  <a:gd name="T28" fmla="*/ 3008 w 12013"/>
                  <a:gd name="T29" fmla="*/ 1143 h 2802"/>
                  <a:gd name="T30" fmla="*/ 2380 w 12013"/>
                  <a:gd name="T31" fmla="*/ 1236 h 2802"/>
                  <a:gd name="T32" fmla="*/ 2174 w 12013"/>
                  <a:gd name="T33" fmla="*/ 2636 h 2802"/>
                  <a:gd name="T34" fmla="*/ 1144 w 12013"/>
                  <a:gd name="T35" fmla="*/ 10 h 2802"/>
                  <a:gd name="T36" fmla="*/ 0 w 12013"/>
                  <a:gd name="T37" fmla="*/ 2646 h 2802"/>
                  <a:gd name="T38" fmla="*/ 732 w 12013"/>
                  <a:gd name="T39" fmla="*/ 2759 h 2802"/>
                  <a:gd name="T40" fmla="*/ 392 w 12013"/>
                  <a:gd name="T41" fmla="*/ 2636 h 2802"/>
                  <a:gd name="T42" fmla="*/ 1339 w 12013"/>
                  <a:gd name="T43" fmla="*/ 2636 h 2802"/>
                  <a:gd name="T44" fmla="*/ 3256 w 12013"/>
                  <a:gd name="T45" fmla="*/ 2759 h 2802"/>
                  <a:gd name="T46" fmla="*/ 3256 w 12013"/>
                  <a:gd name="T47" fmla="*/ 2636 h 2802"/>
                  <a:gd name="T48" fmla="*/ 3668 w 12013"/>
                  <a:gd name="T49" fmla="*/ 2636 h 2802"/>
                  <a:gd name="T50" fmla="*/ 3441 w 12013"/>
                  <a:gd name="T51" fmla="*/ 2759 h 2802"/>
                  <a:gd name="T52" fmla="*/ 4327 w 12013"/>
                  <a:gd name="T53" fmla="*/ 2646 h 2802"/>
                  <a:gd name="T54" fmla="*/ 680 w 12013"/>
                  <a:gd name="T55" fmla="*/ 1772 h 2802"/>
                  <a:gd name="T56" fmla="*/ 7459 w 12013"/>
                  <a:gd name="T57" fmla="*/ 2636 h 2802"/>
                  <a:gd name="T58" fmla="*/ 7459 w 12013"/>
                  <a:gd name="T59" fmla="*/ 2759 h 2802"/>
                  <a:gd name="T60" fmla="*/ 6572 w 12013"/>
                  <a:gd name="T61" fmla="*/ 2636 h 2802"/>
                  <a:gd name="T62" fmla="*/ 6284 w 12013"/>
                  <a:gd name="T63" fmla="*/ 1359 h 2802"/>
                  <a:gd name="T64" fmla="*/ 6346 w 12013"/>
                  <a:gd name="T65" fmla="*/ 2646 h 2802"/>
                  <a:gd name="T66" fmla="*/ 5460 w 12013"/>
                  <a:gd name="T67" fmla="*/ 2759 h 2802"/>
                  <a:gd name="T68" fmla="*/ 5718 w 12013"/>
                  <a:gd name="T69" fmla="*/ 2636 h 2802"/>
                  <a:gd name="T70" fmla="*/ 5460 w 12013"/>
                  <a:gd name="T71" fmla="*/ 10 h 2802"/>
                  <a:gd name="T72" fmla="*/ 6119 w 12013"/>
                  <a:gd name="T73" fmla="*/ 10 h 2802"/>
                  <a:gd name="T74" fmla="*/ 7459 w 12013"/>
                  <a:gd name="T75" fmla="*/ 2636 h 2802"/>
                  <a:gd name="T76" fmla="*/ 12012 w 12013"/>
                  <a:gd name="T77" fmla="*/ 2759 h 2802"/>
                  <a:gd name="T78" fmla="*/ 11126 w 12013"/>
                  <a:gd name="T79" fmla="*/ 2646 h 2802"/>
                  <a:gd name="T80" fmla="*/ 11322 w 12013"/>
                  <a:gd name="T81" fmla="*/ 1349 h 2802"/>
                  <a:gd name="T82" fmla="*/ 10971 w 12013"/>
                  <a:gd name="T83" fmla="*/ 2636 h 2802"/>
                  <a:gd name="T84" fmla="*/ 10971 w 12013"/>
                  <a:gd name="T85" fmla="*/ 2759 h 2802"/>
                  <a:gd name="T86" fmla="*/ 10116 w 12013"/>
                  <a:gd name="T87" fmla="*/ 2636 h 2802"/>
                  <a:gd name="T88" fmla="*/ 10127 w 12013"/>
                  <a:gd name="T89" fmla="*/ 1246 h 2802"/>
                  <a:gd name="T90" fmla="*/ 9962 w 12013"/>
                  <a:gd name="T91" fmla="*/ 2636 h 2802"/>
                  <a:gd name="T92" fmla="*/ 9097 w 12013"/>
                  <a:gd name="T93" fmla="*/ 2759 h 2802"/>
                  <a:gd name="T94" fmla="*/ 9097 w 12013"/>
                  <a:gd name="T95" fmla="*/ 2636 h 2802"/>
                  <a:gd name="T96" fmla="*/ 9076 w 12013"/>
                  <a:gd name="T97" fmla="*/ 1236 h 2802"/>
                  <a:gd name="T98" fmla="*/ 9735 w 12013"/>
                  <a:gd name="T99" fmla="*/ 1143 h 2802"/>
                  <a:gd name="T100" fmla="*/ 11249 w 12013"/>
                  <a:gd name="T101" fmla="*/ 1092 h 2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13" h="2802">
                    <a:moveTo>
                      <a:pt x="8798" y="1267"/>
                    </a:moveTo>
                    <a:lnTo>
                      <a:pt x="8798" y="1267"/>
                    </a:lnTo>
                    <a:cubicBezTo>
                      <a:pt x="8674" y="1153"/>
                      <a:pt x="8489" y="1092"/>
                      <a:pt x="8272" y="1092"/>
                    </a:cubicBezTo>
                    <a:cubicBezTo>
                      <a:pt x="8087" y="1092"/>
                      <a:pt x="7902" y="1174"/>
                      <a:pt x="7757" y="1329"/>
                    </a:cubicBezTo>
                    <a:cubicBezTo>
                      <a:pt x="7603" y="1493"/>
                      <a:pt x="7520" y="1710"/>
                      <a:pt x="7520" y="1957"/>
                    </a:cubicBezTo>
                    <a:cubicBezTo>
                      <a:pt x="7520" y="2194"/>
                      <a:pt x="7603" y="2409"/>
                      <a:pt x="7767" y="2564"/>
                    </a:cubicBezTo>
                    <a:cubicBezTo>
                      <a:pt x="7912" y="2708"/>
                      <a:pt x="8118" y="2790"/>
                      <a:pt x="8324" y="2790"/>
                    </a:cubicBezTo>
                    <a:cubicBezTo>
                      <a:pt x="8736" y="2790"/>
                      <a:pt x="8962" y="2492"/>
                      <a:pt x="9004" y="2215"/>
                    </a:cubicBezTo>
                    <a:cubicBezTo>
                      <a:pt x="9004" y="2204"/>
                      <a:pt x="9004" y="2204"/>
                      <a:pt x="9004" y="2204"/>
                    </a:cubicBezTo>
                    <a:cubicBezTo>
                      <a:pt x="8993" y="2204"/>
                      <a:pt x="8993" y="2204"/>
                      <a:pt x="8993" y="2204"/>
                    </a:cubicBezTo>
                    <a:cubicBezTo>
                      <a:pt x="8891" y="2204"/>
                      <a:pt x="8891" y="2204"/>
                      <a:pt x="8891" y="2204"/>
                    </a:cubicBezTo>
                    <a:cubicBezTo>
                      <a:pt x="8880" y="2204"/>
                      <a:pt x="8880" y="2204"/>
                      <a:pt x="8880" y="2204"/>
                    </a:cubicBezTo>
                    <a:cubicBezTo>
                      <a:pt x="8880" y="2215"/>
                      <a:pt x="8880" y="2215"/>
                      <a:pt x="8880" y="2215"/>
                    </a:cubicBezTo>
                    <a:cubicBezTo>
                      <a:pt x="8849" y="2440"/>
                      <a:pt x="8654" y="2677"/>
                      <a:pt x="8355" y="2677"/>
                    </a:cubicBezTo>
                    <a:cubicBezTo>
                      <a:pt x="8108" y="2677"/>
                      <a:pt x="7963" y="2512"/>
                      <a:pt x="7963" y="2225"/>
                    </a:cubicBezTo>
                    <a:cubicBezTo>
                      <a:pt x="7963" y="1854"/>
                      <a:pt x="7963" y="1854"/>
                      <a:pt x="7963" y="1854"/>
                    </a:cubicBezTo>
                    <a:cubicBezTo>
                      <a:pt x="9024" y="1854"/>
                      <a:pt x="9024" y="1854"/>
                      <a:pt x="9024" y="1854"/>
                    </a:cubicBezTo>
                    <a:cubicBezTo>
                      <a:pt x="9035" y="1854"/>
                      <a:pt x="9035" y="1854"/>
                      <a:pt x="9035" y="1854"/>
                    </a:cubicBezTo>
                    <a:cubicBezTo>
                      <a:pt x="9035" y="1833"/>
                      <a:pt x="9035" y="1833"/>
                      <a:pt x="9035" y="1833"/>
                    </a:cubicBezTo>
                    <a:cubicBezTo>
                      <a:pt x="9024" y="1586"/>
                      <a:pt x="8942" y="1390"/>
                      <a:pt x="8798" y="1267"/>
                    </a:cubicBezTo>
                    <a:close/>
                    <a:moveTo>
                      <a:pt x="8571" y="1720"/>
                    </a:moveTo>
                    <a:lnTo>
                      <a:pt x="8571" y="1720"/>
                    </a:lnTo>
                    <a:cubicBezTo>
                      <a:pt x="7963" y="1720"/>
                      <a:pt x="7963" y="1720"/>
                      <a:pt x="7963" y="1720"/>
                    </a:cubicBezTo>
                    <a:cubicBezTo>
                      <a:pt x="7963" y="1545"/>
                      <a:pt x="7963" y="1545"/>
                      <a:pt x="7963" y="1545"/>
                    </a:cubicBezTo>
                    <a:cubicBezTo>
                      <a:pt x="7963" y="1432"/>
                      <a:pt x="8004" y="1339"/>
                      <a:pt x="8066" y="1277"/>
                    </a:cubicBezTo>
                    <a:cubicBezTo>
                      <a:pt x="8097" y="1246"/>
                      <a:pt x="8149" y="1215"/>
                      <a:pt x="8200" y="1205"/>
                    </a:cubicBezTo>
                    <a:cubicBezTo>
                      <a:pt x="8149" y="1215"/>
                      <a:pt x="8097" y="1246"/>
                      <a:pt x="8066" y="1277"/>
                    </a:cubicBezTo>
                    <a:cubicBezTo>
                      <a:pt x="8097" y="1246"/>
                      <a:pt x="8149" y="1215"/>
                      <a:pt x="8200" y="1205"/>
                    </a:cubicBezTo>
                    <a:cubicBezTo>
                      <a:pt x="8221" y="1195"/>
                      <a:pt x="8252" y="1195"/>
                      <a:pt x="8272" y="1195"/>
                    </a:cubicBezTo>
                    <a:lnTo>
                      <a:pt x="8272" y="1195"/>
                    </a:lnTo>
                    <a:lnTo>
                      <a:pt x="8272" y="1195"/>
                    </a:lnTo>
                    <a:cubicBezTo>
                      <a:pt x="8468" y="1195"/>
                      <a:pt x="8571" y="1329"/>
                      <a:pt x="8571" y="1545"/>
                    </a:cubicBezTo>
                    <a:lnTo>
                      <a:pt x="8571" y="1720"/>
                    </a:lnTo>
                    <a:close/>
                    <a:moveTo>
                      <a:pt x="5470" y="2440"/>
                    </a:moveTo>
                    <a:lnTo>
                      <a:pt x="5470" y="2440"/>
                    </a:lnTo>
                    <a:cubicBezTo>
                      <a:pt x="5460" y="2522"/>
                      <a:pt x="5377" y="2801"/>
                      <a:pt x="5027" y="2801"/>
                    </a:cubicBezTo>
                    <a:cubicBezTo>
                      <a:pt x="4718" y="2801"/>
                      <a:pt x="4553" y="2605"/>
                      <a:pt x="4553" y="2246"/>
                    </a:cubicBezTo>
                    <a:cubicBezTo>
                      <a:pt x="4553" y="1246"/>
                      <a:pt x="4553" y="1246"/>
                      <a:pt x="4553" y="1246"/>
                    </a:cubicBezTo>
                    <a:cubicBezTo>
                      <a:pt x="4317" y="1246"/>
                      <a:pt x="4317" y="1246"/>
                      <a:pt x="4317" y="1246"/>
                    </a:cubicBezTo>
                    <a:cubicBezTo>
                      <a:pt x="4296" y="1246"/>
                      <a:pt x="4296" y="1246"/>
                      <a:pt x="4296" y="1246"/>
                    </a:cubicBezTo>
                    <a:cubicBezTo>
                      <a:pt x="4296" y="1236"/>
                      <a:pt x="4296" y="1236"/>
                      <a:pt x="4296" y="1236"/>
                    </a:cubicBezTo>
                    <a:cubicBezTo>
                      <a:pt x="4296" y="1143"/>
                      <a:pt x="4296" y="1143"/>
                      <a:pt x="4296" y="1143"/>
                    </a:cubicBezTo>
                    <a:lnTo>
                      <a:pt x="4296" y="1143"/>
                    </a:lnTo>
                    <a:cubicBezTo>
                      <a:pt x="4317" y="1143"/>
                      <a:pt x="4317" y="1143"/>
                      <a:pt x="4317" y="1143"/>
                    </a:cubicBezTo>
                    <a:cubicBezTo>
                      <a:pt x="4553" y="1143"/>
                      <a:pt x="4553" y="1143"/>
                      <a:pt x="4553" y="1143"/>
                    </a:cubicBezTo>
                    <a:cubicBezTo>
                      <a:pt x="4553" y="680"/>
                      <a:pt x="4553" y="680"/>
                      <a:pt x="4553" y="680"/>
                    </a:cubicBezTo>
                    <a:cubicBezTo>
                      <a:pt x="4553" y="659"/>
                      <a:pt x="4553" y="659"/>
                      <a:pt x="4553" y="659"/>
                    </a:cubicBezTo>
                    <a:cubicBezTo>
                      <a:pt x="4574" y="659"/>
                      <a:pt x="4574" y="659"/>
                      <a:pt x="4574" y="659"/>
                    </a:cubicBezTo>
                    <a:cubicBezTo>
                      <a:pt x="4667" y="659"/>
                      <a:pt x="4852" y="649"/>
                      <a:pt x="4945" y="639"/>
                    </a:cubicBezTo>
                    <a:cubicBezTo>
                      <a:pt x="4955" y="639"/>
                      <a:pt x="4955" y="639"/>
                      <a:pt x="4955" y="639"/>
                    </a:cubicBezTo>
                    <a:cubicBezTo>
                      <a:pt x="4955" y="649"/>
                      <a:pt x="4955" y="649"/>
                      <a:pt x="4955" y="649"/>
                    </a:cubicBezTo>
                    <a:cubicBezTo>
                      <a:pt x="4955" y="1143"/>
                      <a:pt x="4955" y="1143"/>
                      <a:pt x="4955" y="1143"/>
                    </a:cubicBezTo>
                    <a:cubicBezTo>
                      <a:pt x="5336" y="1143"/>
                      <a:pt x="5336" y="1143"/>
                      <a:pt x="5336" y="1143"/>
                    </a:cubicBezTo>
                    <a:cubicBezTo>
                      <a:pt x="5357" y="1143"/>
                      <a:pt x="5357" y="1143"/>
                      <a:pt x="5357" y="1143"/>
                    </a:cubicBezTo>
                    <a:lnTo>
                      <a:pt x="5357" y="1143"/>
                    </a:lnTo>
                    <a:cubicBezTo>
                      <a:pt x="5357" y="1236"/>
                      <a:pt x="5357" y="1236"/>
                      <a:pt x="5357" y="1236"/>
                    </a:cubicBezTo>
                    <a:cubicBezTo>
                      <a:pt x="5347" y="1246"/>
                      <a:pt x="5347" y="1246"/>
                      <a:pt x="5347" y="1246"/>
                    </a:cubicBezTo>
                    <a:cubicBezTo>
                      <a:pt x="5336" y="1246"/>
                      <a:pt x="5336" y="1246"/>
                      <a:pt x="5336" y="1246"/>
                    </a:cubicBezTo>
                    <a:cubicBezTo>
                      <a:pt x="4955" y="1246"/>
                      <a:pt x="4955" y="1246"/>
                      <a:pt x="4955" y="1246"/>
                    </a:cubicBezTo>
                    <a:cubicBezTo>
                      <a:pt x="4955" y="2389"/>
                      <a:pt x="4955" y="2389"/>
                      <a:pt x="4955" y="2389"/>
                    </a:cubicBezTo>
                    <a:cubicBezTo>
                      <a:pt x="4955" y="2553"/>
                      <a:pt x="5017" y="2636"/>
                      <a:pt x="5140" y="2636"/>
                    </a:cubicBezTo>
                    <a:cubicBezTo>
                      <a:pt x="5295" y="2636"/>
                      <a:pt x="5336" y="2512"/>
                      <a:pt x="5357" y="2440"/>
                    </a:cubicBezTo>
                    <a:cubicBezTo>
                      <a:pt x="5357" y="2430"/>
                      <a:pt x="5357" y="2430"/>
                      <a:pt x="5357" y="2430"/>
                    </a:cubicBezTo>
                    <a:cubicBezTo>
                      <a:pt x="5367" y="2430"/>
                      <a:pt x="5367" y="2430"/>
                      <a:pt x="5367" y="2430"/>
                    </a:cubicBezTo>
                    <a:cubicBezTo>
                      <a:pt x="5460" y="2430"/>
                      <a:pt x="5460" y="2430"/>
                      <a:pt x="5460" y="2430"/>
                    </a:cubicBezTo>
                    <a:cubicBezTo>
                      <a:pt x="5470" y="2430"/>
                      <a:pt x="5470" y="2430"/>
                      <a:pt x="5470" y="2430"/>
                    </a:cubicBezTo>
                    <a:lnTo>
                      <a:pt x="5470" y="2440"/>
                    </a:lnTo>
                    <a:close/>
                    <a:moveTo>
                      <a:pt x="4049" y="2636"/>
                    </a:moveTo>
                    <a:lnTo>
                      <a:pt x="4049" y="2636"/>
                    </a:lnTo>
                    <a:cubicBezTo>
                      <a:pt x="4049" y="1627"/>
                      <a:pt x="4049" y="1627"/>
                      <a:pt x="4049" y="1627"/>
                    </a:cubicBezTo>
                    <a:cubicBezTo>
                      <a:pt x="4049" y="1473"/>
                      <a:pt x="4007" y="1339"/>
                      <a:pt x="3905" y="1236"/>
                    </a:cubicBezTo>
                    <a:cubicBezTo>
                      <a:pt x="3812" y="1143"/>
                      <a:pt x="3678" y="1092"/>
                      <a:pt x="3523" y="1092"/>
                    </a:cubicBezTo>
                    <a:cubicBezTo>
                      <a:pt x="3307" y="1092"/>
                      <a:pt x="3142" y="1174"/>
                      <a:pt x="3018" y="1339"/>
                    </a:cubicBezTo>
                    <a:cubicBezTo>
                      <a:pt x="3008" y="1153"/>
                      <a:pt x="3008" y="1153"/>
                      <a:pt x="3008" y="1153"/>
                    </a:cubicBezTo>
                    <a:cubicBezTo>
                      <a:pt x="3008" y="1143"/>
                      <a:pt x="3008" y="1143"/>
                      <a:pt x="3008" y="1143"/>
                    </a:cubicBezTo>
                    <a:cubicBezTo>
                      <a:pt x="2998" y="1143"/>
                      <a:pt x="2998" y="1143"/>
                      <a:pt x="2998" y="1143"/>
                    </a:cubicBezTo>
                    <a:cubicBezTo>
                      <a:pt x="2390" y="1143"/>
                      <a:pt x="2390" y="1143"/>
                      <a:pt x="2390" y="1143"/>
                    </a:cubicBezTo>
                    <a:cubicBezTo>
                      <a:pt x="2380" y="1143"/>
                      <a:pt x="2380" y="1143"/>
                      <a:pt x="2380" y="1143"/>
                    </a:cubicBezTo>
                    <a:lnTo>
                      <a:pt x="2380" y="1143"/>
                    </a:lnTo>
                    <a:cubicBezTo>
                      <a:pt x="2380" y="1236"/>
                      <a:pt x="2380" y="1236"/>
                      <a:pt x="2380" y="1236"/>
                    </a:cubicBezTo>
                    <a:cubicBezTo>
                      <a:pt x="2380" y="1246"/>
                      <a:pt x="2380" y="1246"/>
                      <a:pt x="2380" y="1246"/>
                    </a:cubicBezTo>
                    <a:cubicBezTo>
                      <a:pt x="2390" y="1246"/>
                      <a:pt x="2390" y="1246"/>
                      <a:pt x="2390" y="1246"/>
                    </a:cubicBezTo>
                    <a:cubicBezTo>
                      <a:pt x="2627" y="1246"/>
                      <a:pt x="2627" y="1246"/>
                      <a:pt x="2627" y="1246"/>
                    </a:cubicBezTo>
                    <a:cubicBezTo>
                      <a:pt x="2627" y="2636"/>
                      <a:pt x="2627" y="2636"/>
                      <a:pt x="2627" y="2636"/>
                    </a:cubicBezTo>
                    <a:cubicBezTo>
                      <a:pt x="2174" y="2636"/>
                      <a:pt x="2174" y="2636"/>
                      <a:pt x="2174" y="2636"/>
                    </a:cubicBezTo>
                    <a:cubicBezTo>
                      <a:pt x="1257" y="0"/>
                      <a:pt x="1257" y="0"/>
                      <a:pt x="1257" y="0"/>
                    </a:cubicBezTo>
                    <a:cubicBezTo>
                      <a:pt x="1257" y="10"/>
                      <a:pt x="1257" y="10"/>
                      <a:pt x="1257" y="10"/>
                    </a:cubicBezTo>
                    <a:cubicBezTo>
                      <a:pt x="1247" y="10"/>
                      <a:pt x="1247" y="10"/>
                      <a:pt x="1247" y="10"/>
                    </a:cubicBezTo>
                    <a:cubicBezTo>
                      <a:pt x="1154" y="10"/>
                      <a:pt x="1154" y="10"/>
                      <a:pt x="1154" y="10"/>
                    </a:cubicBezTo>
                    <a:cubicBezTo>
                      <a:pt x="1144" y="10"/>
                      <a:pt x="1144" y="10"/>
                      <a:pt x="1144" y="10"/>
                    </a:cubicBezTo>
                    <a:cubicBezTo>
                      <a:pt x="1144" y="0"/>
                      <a:pt x="1144" y="0"/>
                      <a:pt x="1144" y="0"/>
                    </a:cubicBezTo>
                    <a:cubicBezTo>
                      <a:pt x="247" y="2636"/>
                      <a:pt x="247" y="2636"/>
                      <a:pt x="247" y="2636"/>
                    </a:cubicBezTo>
                    <a:cubicBezTo>
                      <a:pt x="0" y="2636"/>
                      <a:pt x="0" y="2636"/>
                      <a:pt x="0" y="2636"/>
                    </a:cubicBezTo>
                    <a:lnTo>
                      <a:pt x="0" y="2636"/>
                    </a:lnTo>
                    <a:cubicBezTo>
                      <a:pt x="0" y="2646"/>
                      <a:pt x="0" y="2646"/>
                      <a:pt x="0" y="2646"/>
                    </a:cubicBezTo>
                    <a:cubicBezTo>
                      <a:pt x="0" y="2739"/>
                      <a:pt x="0" y="2739"/>
                      <a:pt x="0" y="2739"/>
                    </a:cubicBezTo>
                    <a:cubicBezTo>
                      <a:pt x="0" y="2759"/>
                      <a:pt x="0" y="2759"/>
                      <a:pt x="0" y="2759"/>
                    </a:cubicBezTo>
                    <a:lnTo>
                      <a:pt x="0" y="2759"/>
                    </a:lnTo>
                    <a:cubicBezTo>
                      <a:pt x="732" y="2759"/>
                      <a:pt x="732" y="2759"/>
                      <a:pt x="732" y="2759"/>
                    </a:cubicBezTo>
                    <a:lnTo>
                      <a:pt x="732" y="2759"/>
                    </a:lnTo>
                    <a:cubicBezTo>
                      <a:pt x="732" y="2739"/>
                      <a:pt x="732" y="2739"/>
                      <a:pt x="732" y="2739"/>
                    </a:cubicBezTo>
                    <a:cubicBezTo>
                      <a:pt x="732" y="2646"/>
                      <a:pt x="732" y="2646"/>
                      <a:pt x="732" y="2646"/>
                    </a:cubicBezTo>
                    <a:cubicBezTo>
                      <a:pt x="732" y="2636"/>
                      <a:pt x="732" y="2636"/>
                      <a:pt x="732" y="2636"/>
                    </a:cubicBezTo>
                    <a:lnTo>
                      <a:pt x="732" y="2636"/>
                    </a:lnTo>
                    <a:cubicBezTo>
                      <a:pt x="392" y="2636"/>
                      <a:pt x="392" y="2636"/>
                      <a:pt x="392" y="2636"/>
                    </a:cubicBezTo>
                    <a:cubicBezTo>
                      <a:pt x="639" y="1875"/>
                      <a:pt x="639" y="1875"/>
                      <a:pt x="639" y="1875"/>
                    </a:cubicBezTo>
                    <a:cubicBezTo>
                      <a:pt x="1442" y="1875"/>
                      <a:pt x="1442" y="1875"/>
                      <a:pt x="1442" y="1875"/>
                    </a:cubicBezTo>
                    <a:cubicBezTo>
                      <a:pt x="1700" y="2636"/>
                      <a:pt x="1700" y="2636"/>
                      <a:pt x="1700" y="2636"/>
                    </a:cubicBezTo>
                    <a:cubicBezTo>
                      <a:pt x="1360" y="2636"/>
                      <a:pt x="1360" y="2636"/>
                      <a:pt x="1360" y="2636"/>
                    </a:cubicBezTo>
                    <a:cubicBezTo>
                      <a:pt x="1339" y="2636"/>
                      <a:pt x="1339" y="2636"/>
                      <a:pt x="1339" y="2636"/>
                    </a:cubicBezTo>
                    <a:cubicBezTo>
                      <a:pt x="1339" y="2646"/>
                      <a:pt x="1339" y="2646"/>
                      <a:pt x="1339" y="2646"/>
                    </a:cubicBezTo>
                    <a:cubicBezTo>
                      <a:pt x="1339" y="2739"/>
                      <a:pt x="1339" y="2739"/>
                      <a:pt x="1339" y="2739"/>
                    </a:cubicBezTo>
                    <a:cubicBezTo>
                      <a:pt x="1339" y="2759"/>
                      <a:pt x="1339" y="2759"/>
                      <a:pt x="1339" y="2759"/>
                    </a:cubicBezTo>
                    <a:cubicBezTo>
                      <a:pt x="1360" y="2759"/>
                      <a:pt x="1360" y="2759"/>
                      <a:pt x="1360" y="2759"/>
                    </a:cubicBezTo>
                    <a:cubicBezTo>
                      <a:pt x="3256" y="2759"/>
                      <a:pt x="3256" y="2759"/>
                      <a:pt x="3256" y="2759"/>
                    </a:cubicBezTo>
                    <a:cubicBezTo>
                      <a:pt x="3266" y="2759"/>
                      <a:pt x="3266" y="2759"/>
                      <a:pt x="3266" y="2759"/>
                    </a:cubicBezTo>
                    <a:cubicBezTo>
                      <a:pt x="3266" y="2739"/>
                      <a:pt x="3266" y="2739"/>
                      <a:pt x="3266" y="2739"/>
                    </a:cubicBezTo>
                    <a:cubicBezTo>
                      <a:pt x="3266" y="2646"/>
                      <a:pt x="3266" y="2646"/>
                      <a:pt x="3266" y="2646"/>
                    </a:cubicBezTo>
                    <a:cubicBezTo>
                      <a:pt x="3266" y="2636"/>
                      <a:pt x="3266" y="2636"/>
                      <a:pt x="3266" y="2636"/>
                    </a:cubicBezTo>
                    <a:cubicBezTo>
                      <a:pt x="3256" y="2636"/>
                      <a:pt x="3256" y="2636"/>
                      <a:pt x="3256" y="2636"/>
                    </a:cubicBezTo>
                    <a:cubicBezTo>
                      <a:pt x="3008" y="2636"/>
                      <a:pt x="3008" y="2636"/>
                      <a:pt x="3008" y="2636"/>
                    </a:cubicBezTo>
                    <a:cubicBezTo>
                      <a:pt x="3008" y="1864"/>
                      <a:pt x="3008" y="1864"/>
                      <a:pt x="3008" y="1864"/>
                    </a:cubicBezTo>
                    <a:cubicBezTo>
                      <a:pt x="3008" y="1401"/>
                      <a:pt x="3256" y="1236"/>
                      <a:pt x="3420" y="1236"/>
                    </a:cubicBezTo>
                    <a:cubicBezTo>
                      <a:pt x="3585" y="1236"/>
                      <a:pt x="3668" y="1339"/>
                      <a:pt x="3668" y="1545"/>
                    </a:cubicBezTo>
                    <a:cubicBezTo>
                      <a:pt x="3668" y="2636"/>
                      <a:pt x="3668" y="2636"/>
                      <a:pt x="3668" y="2636"/>
                    </a:cubicBezTo>
                    <a:cubicBezTo>
                      <a:pt x="3451" y="2636"/>
                      <a:pt x="3451" y="2636"/>
                      <a:pt x="3451" y="2636"/>
                    </a:cubicBezTo>
                    <a:cubicBezTo>
                      <a:pt x="3441" y="2636"/>
                      <a:pt x="3441" y="2636"/>
                      <a:pt x="3441" y="2636"/>
                    </a:cubicBezTo>
                    <a:cubicBezTo>
                      <a:pt x="3441" y="2646"/>
                      <a:pt x="3441" y="2646"/>
                      <a:pt x="3441" y="2646"/>
                    </a:cubicBezTo>
                    <a:cubicBezTo>
                      <a:pt x="3441" y="2739"/>
                      <a:pt x="3441" y="2739"/>
                      <a:pt x="3441" y="2739"/>
                    </a:cubicBezTo>
                    <a:cubicBezTo>
                      <a:pt x="3441" y="2759"/>
                      <a:pt x="3441" y="2759"/>
                      <a:pt x="3441" y="2759"/>
                    </a:cubicBezTo>
                    <a:cubicBezTo>
                      <a:pt x="3451" y="2759"/>
                      <a:pt x="3451" y="2759"/>
                      <a:pt x="3451" y="2759"/>
                    </a:cubicBezTo>
                    <a:cubicBezTo>
                      <a:pt x="4306" y="2759"/>
                      <a:pt x="4306" y="2759"/>
                      <a:pt x="4306" y="2759"/>
                    </a:cubicBezTo>
                    <a:cubicBezTo>
                      <a:pt x="4327" y="2759"/>
                      <a:pt x="4327" y="2759"/>
                      <a:pt x="4327" y="2759"/>
                    </a:cubicBezTo>
                    <a:cubicBezTo>
                      <a:pt x="4327" y="2739"/>
                      <a:pt x="4327" y="2739"/>
                      <a:pt x="4327" y="2739"/>
                    </a:cubicBezTo>
                    <a:cubicBezTo>
                      <a:pt x="4327" y="2646"/>
                      <a:pt x="4327" y="2646"/>
                      <a:pt x="4327" y="2646"/>
                    </a:cubicBezTo>
                    <a:cubicBezTo>
                      <a:pt x="4327" y="2636"/>
                      <a:pt x="4327" y="2636"/>
                      <a:pt x="4327" y="2636"/>
                    </a:cubicBezTo>
                    <a:cubicBezTo>
                      <a:pt x="4306" y="2636"/>
                      <a:pt x="4306" y="2636"/>
                      <a:pt x="4306" y="2636"/>
                    </a:cubicBezTo>
                    <a:lnTo>
                      <a:pt x="4049" y="2636"/>
                    </a:lnTo>
                    <a:close/>
                    <a:moveTo>
                      <a:pt x="680" y="1772"/>
                    </a:moveTo>
                    <a:lnTo>
                      <a:pt x="680" y="1772"/>
                    </a:lnTo>
                    <a:cubicBezTo>
                      <a:pt x="1030" y="700"/>
                      <a:pt x="1030" y="700"/>
                      <a:pt x="1030" y="700"/>
                    </a:cubicBezTo>
                    <a:cubicBezTo>
                      <a:pt x="1411" y="1772"/>
                      <a:pt x="1411" y="1772"/>
                      <a:pt x="1411" y="1772"/>
                    </a:cubicBezTo>
                    <a:lnTo>
                      <a:pt x="680" y="1772"/>
                    </a:lnTo>
                    <a:close/>
                    <a:moveTo>
                      <a:pt x="7459" y="2636"/>
                    </a:moveTo>
                    <a:lnTo>
                      <a:pt x="7459" y="2636"/>
                    </a:lnTo>
                    <a:lnTo>
                      <a:pt x="7459" y="2636"/>
                    </a:lnTo>
                    <a:cubicBezTo>
                      <a:pt x="7459" y="2646"/>
                      <a:pt x="7459" y="2646"/>
                      <a:pt x="7459" y="2646"/>
                    </a:cubicBezTo>
                    <a:cubicBezTo>
                      <a:pt x="7459" y="2739"/>
                      <a:pt x="7459" y="2739"/>
                      <a:pt x="7459" y="2739"/>
                    </a:cubicBezTo>
                    <a:cubicBezTo>
                      <a:pt x="7459" y="2759"/>
                      <a:pt x="7459" y="2759"/>
                      <a:pt x="7459" y="2759"/>
                    </a:cubicBezTo>
                    <a:lnTo>
                      <a:pt x="7459" y="2759"/>
                    </a:lnTo>
                    <a:cubicBezTo>
                      <a:pt x="6572" y="2759"/>
                      <a:pt x="6572" y="2759"/>
                      <a:pt x="6572" y="2759"/>
                    </a:cubicBezTo>
                    <a:lnTo>
                      <a:pt x="6572" y="2759"/>
                    </a:lnTo>
                    <a:cubicBezTo>
                      <a:pt x="6572" y="2739"/>
                      <a:pt x="6572" y="2739"/>
                      <a:pt x="6572" y="2739"/>
                    </a:cubicBezTo>
                    <a:cubicBezTo>
                      <a:pt x="6572" y="2646"/>
                      <a:pt x="6572" y="2646"/>
                      <a:pt x="6572" y="2646"/>
                    </a:cubicBezTo>
                    <a:cubicBezTo>
                      <a:pt x="6572" y="2636"/>
                      <a:pt x="6572" y="2636"/>
                      <a:pt x="6572" y="2636"/>
                    </a:cubicBezTo>
                    <a:lnTo>
                      <a:pt x="6572" y="2636"/>
                    </a:lnTo>
                    <a:cubicBezTo>
                      <a:pt x="6799" y="2636"/>
                      <a:pt x="6799" y="2636"/>
                      <a:pt x="6799" y="2636"/>
                    </a:cubicBezTo>
                    <a:cubicBezTo>
                      <a:pt x="6799" y="1576"/>
                      <a:pt x="6799" y="1576"/>
                      <a:pt x="6799" y="1576"/>
                    </a:cubicBezTo>
                    <a:cubicBezTo>
                      <a:pt x="6799" y="1421"/>
                      <a:pt x="6758" y="1246"/>
                      <a:pt x="6542" y="1236"/>
                    </a:cubicBezTo>
                    <a:cubicBezTo>
                      <a:pt x="6439" y="1236"/>
                      <a:pt x="6356" y="1287"/>
                      <a:pt x="6284" y="1359"/>
                    </a:cubicBezTo>
                    <a:cubicBezTo>
                      <a:pt x="6202" y="1432"/>
                      <a:pt x="6119" y="1586"/>
                      <a:pt x="6119" y="1854"/>
                    </a:cubicBezTo>
                    <a:cubicBezTo>
                      <a:pt x="6119" y="2636"/>
                      <a:pt x="6119" y="2636"/>
                      <a:pt x="6119" y="2636"/>
                    </a:cubicBezTo>
                    <a:cubicBezTo>
                      <a:pt x="6336" y="2636"/>
                      <a:pt x="6336" y="2636"/>
                      <a:pt x="6336" y="2636"/>
                    </a:cubicBezTo>
                    <a:cubicBezTo>
                      <a:pt x="6346" y="2636"/>
                      <a:pt x="6346" y="2636"/>
                      <a:pt x="6346" y="2636"/>
                    </a:cubicBezTo>
                    <a:cubicBezTo>
                      <a:pt x="6346" y="2646"/>
                      <a:pt x="6346" y="2646"/>
                      <a:pt x="6346" y="2646"/>
                    </a:cubicBezTo>
                    <a:cubicBezTo>
                      <a:pt x="6346" y="2739"/>
                      <a:pt x="6346" y="2739"/>
                      <a:pt x="6346" y="2739"/>
                    </a:cubicBezTo>
                    <a:cubicBezTo>
                      <a:pt x="6346" y="2759"/>
                      <a:pt x="6346" y="2759"/>
                      <a:pt x="6346" y="2759"/>
                    </a:cubicBezTo>
                    <a:cubicBezTo>
                      <a:pt x="6336" y="2759"/>
                      <a:pt x="6336" y="2759"/>
                      <a:pt x="6336" y="2759"/>
                    </a:cubicBezTo>
                    <a:cubicBezTo>
                      <a:pt x="5460" y="2759"/>
                      <a:pt x="5460" y="2759"/>
                      <a:pt x="5460" y="2759"/>
                    </a:cubicBezTo>
                    <a:lnTo>
                      <a:pt x="5460" y="2759"/>
                    </a:lnTo>
                    <a:cubicBezTo>
                      <a:pt x="5460" y="2739"/>
                      <a:pt x="5460" y="2739"/>
                      <a:pt x="5460" y="2739"/>
                    </a:cubicBezTo>
                    <a:cubicBezTo>
                      <a:pt x="5460" y="2646"/>
                      <a:pt x="5460" y="2646"/>
                      <a:pt x="5460" y="2646"/>
                    </a:cubicBezTo>
                    <a:cubicBezTo>
                      <a:pt x="5460" y="2636"/>
                      <a:pt x="5460" y="2636"/>
                      <a:pt x="5460" y="2636"/>
                    </a:cubicBezTo>
                    <a:lnTo>
                      <a:pt x="5460" y="2636"/>
                    </a:lnTo>
                    <a:cubicBezTo>
                      <a:pt x="5718" y="2636"/>
                      <a:pt x="5718" y="2636"/>
                      <a:pt x="5718" y="2636"/>
                    </a:cubicBezTo>
                    <a:cubicBezTo>
                      <a:pt x="5718" y="134"/>
                      <a:pt x="5718" y="134"/>
                      <a:pt x="5718" y="134"/>
                    </a:cubicBezTo>
                    <a:cubicBezTo>
                      <a:pt x="5481" y="134"/>
                      <a:pt x="5481" y="134"/>
                      <a:pt x="5481" y="134"/>
                    </a:cubicBezTo>
                    <a:cubicBezTo>
                      <a:pt x="5460" y="134"/>
                      <a:pt x="5460" y="134"/>
                      <a:pt x="5460" y="134"/>
                    </a:cubicBezTo>
                    <a:cubicBezTo>
                      <a:pt x="5460" y="103"/>
                      <a:pt x="5460" y="103"/>
                      <a:pt x="5460" y="103"/>
                    </a:cubicBezTo>
                    <a:cubicBezTo>
                      <a:pt x="5460" y="10"/>
                      <a:pt x="5460" y="10"/>
                      <a:pt x="5460" y="10"/>
                    </a:cubicBezTo>
                    <a:lnTo>
                      <a:pt x="5460" y="10"/>
                    </a:lnTo>
                    <a:cubicBezTo>
                      <a:pt x="5481" y="10"/>
                      <a:pt x="5481" y="10"/>
                      <a:pt x="5481" y="10"/>
                    </a:cubicBezTo>
                    <a:cubicBezTo>
                      <a:pt x="6089" y="10"/>
                      <a:pt x="6089" y="10"/>
                      <a:pt x="6089" y="10"/>
                    </a:cubicBezTo>
                    <a:cubicBezTo>
                      <a:pt x="6119" y="10"/>
                      <a:pt x="6119" y="10"/>
                      <a:pt x="6119" y="10"/>
                    </a:cubicBezTo>
                    <a:lnTo>
                      <a:pt x="6119" y="10"/>
                    </a:lnTo>
                    <a:cubicBezTo>
                      <a:pt x="6119" y="1318"/>
                      <a:pt x="6119" y="1318"/>
                      <a:pt x="6119" y="1318"/>
                    </a:cubicBezTo>
                    <a:cubicBezTo>
                      <a:pt x="6171" y="1246"/>
                      <a:pt x="6346" y="1092"/>
                      <a:pt x="6665" y="1092"/>
                    </a:cubicBezTo>
                    <a:cubicBezTo>
                      <a:pt x="7067" y="1092"/>
                      <a:pt x="7211" y="1370"/>
                      <a:pt x="7211" y="1607"/>
                    </a:cubicBezTo>
                    <a:cubicBezTo>
                      <a:pt x="7211" y="2636"/>
                      <a:pt x="7211" y="2636"/>
                      <a:pt x="7211" y="2636"/>
                    </a:cubicBezTo>
                    <a:lnTo>
                      <a:pt x="7459" y="2636"/>
                    </a:lnTo>
                    <a:close/>
                    <a:moveTo>
                      <a:pt x="12012" y="2636"/>
                    </a:moveTo>
                    <a:lnTo>
                      <a:pt x="12012" y="2636"/>
                    </a:lnTo>
                    <a:cubicBezTo>
                      <a:pt x="12012" y="2646"/>
                      <a:pt x="12012" y="2646"/>
                      <a:pt x="12012" y="2646"/>
                    </a:cubicBezTo>
                    <a:cubicBezTo>
                      <a:pt x="12012" y="2739"/>
                      <a:pt x="12012" y="2739"/>
                      <a:pt x="12012" y="2739"/>
                    </a:cubicBezTo>
                    <a:cubicBezTo>
                      <a:pt x="12012" y="2759"/>
                      <a:pt x="12012" y="2759"/>
                      <a:pt x="12012" y="2759"/>
                    </a:cubicBezTo>
                    <a:cubicBezTo>
                      <a:pt x="12001" y="2759"/>
                      <a:pt x="12001" y="2759"/>
                      <a:pt x="12001" y="2759"/>
                    </a:cubicBezTo>
                    <a:cubicBezTo>
                      <a:pt x="11136" y="2759"/>
                      <a:pt x="11136" y="2759"/>
                      <a:pt x="11136" y="2759"/>
                    </a:cubicBezTo>
                    <a:cubicBezTo>
                      <a:pt x="11126" y="2759"/>
                      <a:pt x="11126" y="2759"/>
                      <a:pt x="11126" y="2759"/>
                    </a:cubicBezTo>
                    <a:cubicBezTo>
                      <a:pt x="11126" y="2739"/>
                      <a:pt x="11126" y="2739"/>
                      <a:pt x="11126" y="2739"/>
                    </a:cubicBezTo>
                    <a:cubicBezTo>
                      <a:pt x="11126" y="2646"/>
                      <a:pt x="11126" y="2646"/>
                      <a:pt x="11126" y="2646"/>
                    </a:cubicBezTo>
                    <a:cubicBezTo>
                      <a:pt x="11126" y="2636"/>
                      <a:pt x="11126" y="2636"/>
                      <a:pt x="11126" y="2636"/>
                    </a:cubicBezTo>
                    <a:cubicBezTo>
                      <a:pt x="11136" y="2636"/>
                      <a:pt x="11136" y="2636"/>
                      <a:pt x="11136" y="2636"/>
                    </a:cubicBezTo>
                    <a:cubicBezTo>
                      <a:pt x="11352" y="2636"/>
                      <a:pt x="11352" y="2636"/>
                      <a:pt x="11352" y="2636"/>
                    </a:cubicBezTo>
                    <a:cubicBezTo>
                      <a:pt x="11352" y="1638"/>
                      <a:pt x="11352" y="1638"/>
                      <a:pt x="11352" y="1638"/>
                    </a:cubicBezTo>
                    <a:cubicBezTo>
                      <a:pt x="11352" y="1524"/>
                      <a:pt x="11352" y="1421"/>
                      <a:pt x="11322" y="1349"/>
                    </a:cubicBezTo>
                    <a:cubicBezTo>
                      <a:pt x="11311" y="1339"/>
                      <a:pt x="11270" y="1246"/>
                      <a:pt x="11136" y="1246"/>
                    </a:cubicBezTo>
                    <a:cubicBezTo>
                      <a:pt x="11033" y="1246"/>
                      <a:pt x="10920" y="1298"/>
                      <a:pt x="10848" y="1390"/>
                    </a:cubicBezTo>
                    <a:cubicBezTo>
                      <a:pt x="10765" y="1504"/>
                      <a:pt x="10765" y="1648"/>
                      <a:pt x="10744" y="1864"/>
                    </a:cubicBezTo>
                    <a:cubicBezTo>
                      <a:pt x="10744" y="2636"/>
                      <a:pt x="10744" y="2636"/>
                      <a:pt x="10744" y="2636"/>
                    </a:cubicBezTo>
                    <a:cubicBezTo>
                      <a:pt x="10971" y="2636"/>
                      <a:pt x="10971" y="2636"/>
                      <a:pt x="10971" y="2636"/>
                    </a:cubicBezTo>
                    <a:lnTo>
                      <a:pt x="10971" y="2636"/>
                    </a:lnTo>
                    <a:cubicBezTo>
                      <a:pt x="10971" y="2646"/>
                      <a:pt x="10971" y="2646"/>
                      <a:pt x="10971" y="2646"/>
                    </a:cubicBezTo>
                    <a:cubicBezTo>
                      <a:pt x="10971" y="2739"/>
                      <a:pt x="10971" y="2739"/>
                      <a:pt x="10971" y="2739"/>
                    </a:cubicBezTo>
                    <a:cubicBezTo>
                      <a:pt x="10971" y="2759"/>
                      <a:pt x="10971" y="2759"/>
                      <a:pt x="10971" y="2759"/>
                    </a:cubicBezTo>
                    <a:lnTo>
                      <a:pt x="10971" y="2759"/>
                    </a:lnTo>
                    <a:cubicBezTo>
                      <a:pt x="10127" y="2759"/>
                      <a:pt x="10127" y="2759"/>
                      <a:pt x="10127" y="2759"/>
                    </a:cubicBezTo>
                    <a:cubicBezTo>
                      <a:pt x="10116" y="2759"/>
                      <a:pt x="10116" y="2759"/>
                      <a:pt x="10116" y="2759"/>
                    </a:cubicBezTo>
                    <a:cubicBezTo>
                      <a:pt x="10116" y="2739"/>
                      <a:pt x="10116" y="2739"/>
                      <a:pt x="10116" y="2739"/>
                    </a:cubicBezTo>
                    <a:cubicBezTo>
                      <a:pt x="10116" y="2646"/>
                      <a:pt x="10116" y="2646"/>
                      <a:pt x="10116" y="2646"/>
                    </a:cubicBezTo>
                    <a:cubicBezTo>
                      <a:pt x="10116" y="2636"/>
                      <a:pt x="10116" y="2636"/>
                      <a:pt x="10116" y="2636"/>
                    </a:cubicBezTo>
                    <a:cubicBezTo>
                      <a:pt x="10127" y="2636"/>
                      <a:pt x="10127" y="2636"/>
                      <a:pt x="10127" y="2636"/>
                    </a:cubicBezTo>
                    <a:cubicBezTo>
                      <a:pt x="10343" y="2636"/>
                      <a:pt x="10343" y="2636"/>
                      <a:pt x="10343" y="2636"/>
                    </a:cubicBezTo>
                    <a:cubicBezTo>
                      <a:pt x="10343" y="1638"/>
                      <a:pt x="10343" y="1638"/>
                      <a:pt x="10343" y="1638"/>
                    </a:cubicBezTo>
                    <a:cubicBezTo>
                      <a:pt x="10343" y="1524"/>
                      <a:pt x="10343" y="1421"/>
                      <a:pt x="10312" y="1349"/>
                    </a:cubicBezTo>
                    <a:cubicBezTo>
                      <a:pt x="10302" y="1339"/>
                      <a:pt x="10261" y="1246"/>
                      <a:pt x="10127" y="1246"/>
                    </a:cubicBezTo>
                    <a:cubicBezTo>
                      <a:pt x="10013" y="1246"/>
                      <a:pt x="9900" y="1298"/>
                      <a:pt x="9838" y="1390"/>
                    </a:cubicBezTo>
                    <a:cubicBezTo>
                      <a:pt x="9756" y="1504"/>
                      <a:pt x="9756" y="1648"/>
                      <a:pt x="9735" y="1864"/>
                    </a:cubicBezTo>
                    <a:cubicBezTo>
                      <a:pt x="9735" y="2636"/>
                      <a:pt x="9735" y="2636"/>
                      <a:pt x="9735" y="2636"/>
                    </a:cubicBezTo>
                    <a:cubicBezTo>
                      <a:pt x="9962" y="2636"/>
                      <a:pt x="9962" y="2636"/>
                      <a:pt x="9962" y="2636"/>
                    </a:cubicBezTo>
                    <a:lnTo>
                      <a:pt x="9962" y="2636"/>
                    </a:lnTo>
                    <a:cubicBezTo>
                      <a:pt x="9962" y="2646"/>
                      <a:pt x="9962" y="2646"/>
                      <a:pt x="9962" y="2646"/>
                    </a:cubicBezTo>
                    <a:cubicBezTo>
                      <a:pt x="9962" y="2739"/>
                      <a:pt x="9962" y="2739"/>
                      <a:pt x="9962" y="2739"/>
                    </a:cubicBezTo>
                    <a:cubicBezTo>
                      <a:pt x="9962" y="2759"/>
                      <a:pt x="9962" y="2759"/>
                      <a:pt x="9962" y="2759"/>
                    </a:cubicBezTo>
                    <a:lnTo>
                      <a:pt x="9962" y="2759"/>
                    </a:lnTo>
                    <a:cubicBezTo>
                      <a:pt x="9097" y="2759"/>
                      <a:pt x="9097" y="2759"/>
                      <a:pt x="9097" y="2759"/>
                    </a:cubicBezTo>
                    <a:cubicBezTo>
                      <a:pt x="9076" y="2759"/>
                      <a:pt x="9076" y="2759"/>
                      <a:pt x="9076" y="2759"/>
                    </a:cubicBezTo>
                    <a:cubicBezTo>
                      <a:pt x="9076" y="2739"/>
                      <a:pt x="9076" y="2739"/>
                      <a:pt x="9076" y="2739"/>
                    </a:cubicBezTo>
                    <a:cubicBezTo>
                      <a:pt x="9076" y="2646"/>
                      <a:pt x="9076" y="2646"/>
                      <a:pt x="9076" y="2646"/>
                    </a:cubicBezTo>
                    <a:cubicBezTo>
                      <a:pt x="9076" y="2636"/>
                      <a:pt x="9076" y="2636"/>
                      <a:pt x="9076" y="2636"/>
                    </a:cubicBezTo>
                    <a:cubicBezTo>
                      <a:pt x="9097" y="2636"/>
                      <a:pt x="9097" y="2636"/>
                      <a:pt x="9097" y="2636"/>
                    </a:cubicBezTo>
                    <a:cubicBezTo>
                      <a:pt x="9354" y="2636"/>
                      <a:pt x="9354" y="2636"/>
                      <a:pt x="9354" y="2636"/>
                    </a:cubicBezTo>
                    <a:cubicBezTo>
                      <a:pt x="9354" y="1246"/>
                      <a:pt x="9354" y="1246"/>
                      <a:pt x="9354" y="1246"/>
                    </a:cubicBezTo>
                    <a:cubicBezTo>
                      <a:pt x="9097" y="1246"/>
                      <a:pt x="9097" y="1246"/>
                      <a:pt x="9097" y="1246"/>
                    </a:cubicBezTo>
                    <a:cubicBezTo>
                      <a:pt x="9076" y="1246"/>
                      <a:pt x="9076" y="1246"/>
                      <a:pt x="9076" y="1246"/>
                    </a:cubicBezTo>
                    <a:cubicBezTo>
                      <a:pt x="9076" y="1236"/>
                      <a:pt x="9076" y="1236"/>
                      <a:pt x="9076" y="1236"/>
                    </a:cubicBezTo>
                    <a:cubicBezTo>
                      <a:pt x="9076" y="1143"/>
                      <a:pt x="9076" y="1143"/>
                      <a:pt x="9076" y="1143"/>
                    </a:cubicBezTo>
                    <a:lnTo>
                      <a:pt x="9076" y="1143"/>
                    </a:lnTo>
                    <a:cubicBezTo>
                      <a:pt x="9097" y="1143"/>
                      <a:pt x="9097" y="1143"/>
                      <a:pt x="9097" y="1143"/>
                    </a:cubicBezTo>
                    <a:cubicBezTo>
                      <a:pt x="9715" y="1143"/>
                      <a:pt x="9715" y="1143"/>
                      <a:pt x="9715" y="1143"/>
                    </a:cubicBezTo>
                    <a:cubicBezTo>
                      <a:pt x="9735" y="1143"/>
                      <a:pt x="9735" y="1143"/>
                      <a:pt x="9735" y="1143"/>
                    </a:cubicBezTo>
                    <a:cubicBezTo>
                      <a:pt x="9735" y="1153"/>
                      <a:pt x="9735" y="1153"/>
                      <a:pt x="9735" y="1153"/>
                    </a:cubicBezTo>
                    <a:cubicBezTo>
                      <a:pt x="9735" y="1308"/>
                      <a:pt x="9735" y="1308"/>
                      <a:pt x="9735" y="1308"/>
                    </a:cubicBezTo>
                    <a:cubicBezTo>
                      <a:pt x="9859" y="1174"/>
                      <a:pt x="10055" y="1092"/>
                      <a:pt x="10261" y="1092"/>
                    </a:cubicBezTo>
                    <a:cubicBezTo>
                      <a:pt x="10477" y="1092"/>
                      <a:pt x="10642" y="1174"/>
                      <a:pt x="10724" y="1339"/>
                    </a:cubicBezTo>
                    <a:cubicBezTo>
                      <a:pt x="10796" y="1236"/>
                      <a:pt x="10951" y="1092"/>
                      <a:pt x="11249" y="1092"/>
                    </a:cubicBezTo>
                    <a:cubicBezTo>
                      <a:pt x="11558" y="1092"/>
                      <a:pt x="11754" y="1267"/>
                      <a:pt x="11754" y="1545"/>
                    </a:cubicBezTo>
                    <a:cubicBezTo>
                      <a:pt x="11754" y="2636"/>
                      <a:pt x="11754" y="2636"/>
                      <a:pt x="11754" y="2636"/>
                    </a:cubicBezTo>
                    <a:cubicBezTo>
                      <a:pt x="12001" y="2636"/>
                      <a:pt x="12001" y="2636"/>
                      <a:pt x="12001" y="2636"/>
                    </a:cubicBezTo>
                    <a:lnTo>
                      <a:pt x="12012" y="2636"/>
                    </a:lnTo>
                    <a:close/>
                  </a:path>
                </a:pathLst>
              </a:custGeom>
              <a:solidFill>
                <a:srgbClr val="0079C2"/>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 name="Freeform 7"/>
              <p:cNvSpPr>
                <a:spLocks noChangeArrowheads="1"/>
              </p:cNvSpPr>
              <p:nvPr/>
            </p:nvSpPr>
            <p:spPr bwMode="auto">
              <a:xfrm>
                <a:off x="8234417" y="2267543"/>
                <a:ext cx="28380" cy="28380"/>
              </a:xfrm>
              <a:custGeom>
                <a:avLst/>
                <a:gdLst>
                  <a:gd name="T0" fmla="*/ 248 w 506"/>
                  <a:gd name="T1" fmla="*/ 0 h 505"/>
                  <a:gd name="T2" fmla="*/ 248 w 506"/>
                  <a:gd name="T3" fmla="*/ 0 h 505"/>
                  <a:gd name="T4" fmla="*/ 382 w 506"/>
                  <a:gd name="T5" fmla="*/ 30 h 505"/>
                  <a:gd name="T6" fmla="*/ 474 w 506"/>
                  <a:gd name="T7" fmla="*/ 123 h 505"/>
                  <a:gd name="T8" fmla="*/ 505 w 506"/>
                  <a:gd name="T9" fmla="*/ 257 h 505"/>
                  <a:gd name="T10" fmla="*/ 474 w 506"/>
                  <a:gd name="T11" fmla="*/ 381 h 505"/>
                  <a:gd name="T12" fmla="*/ 382 w 506"/>
                  <a:gd name="T13" fmla="*/ 473 h 505"/>
                  <a:gd name="T14" fmla="*/ 248 w 506"/>
                  <a:gd name="T15" fmla="*/ 504 h 505"/>
                  <a:gd name="T16" fmla="*/ 124 w 506"/>
                  <a:gd name="T17" fmla="*/ 473 h 505"/>
                  <a:gd name="T18" fmla="*/ 31 w 506"/>
                  <a:gd name="T19" fmla="*/ 381 h 505"/>
                  <a:gd name="T20" fmla="*/ 0 w 506"/>
                  <a:gd name="T21" fmla="*/ 257 h 505"/>
                  <a:gd name="T22" fmla="*/ 31 w 506"/>
                  <a:gd name="T23" fmla="*/ 123 h 505"/>
                  <a:gd name="T24" fmla="*/ 124 w 506"/>
                  <a:gd name="T25" fmla="*/ 30 h 505"/>
                  <a:gd name="T26" fmla="*/ 248 w 506"/>
                  <a:gd name="T27" fmla="*/ 0 h 505"/>
                  <a:gd name="T28" fmla="*/ 248 w 506"/>
                  <a:gd name="T29" fmla="*/ 41 h 505"/>
                  <a:gd name="T30" fmla="*/ 248 w 506"/>
                  <a:gd name="T31" fmla="*/ 41 h 505"/>
                  <a:gd name="T32" fmla="*/ 145 w 506"/>
                  <a:gd name="T33" fmla="*/ 72 h 505"/>
                  <a:gd name="T34" fmla="*/ 62 w 506"/>
                  <a:gd name="T35" fmla="*/ 144 h 505"/>
                  <a:gd name="T36" fmla="*/ 42 w 506"/>
                  <a:gd name="T37" fmla="*/ 257 h 505"/>
                  <a:gd name="T38" fmla="*/ 62 w 506"/>
                  <a:gd name="T39" fmla="*/ 360 h 505"/>
                  <a:gd name="T40" fmla="*/ 145 w 506"/>
                  <a:gd name="T41" fmla="*/ 442 h 505"/>
                  <a:gd name="T42" fmla="*/ 248 w 506"/>
                  <a:gd name="T43" fmla="*/ 463 h 505"/>
                  <a:gd name="T44" fmla="*/ 361 w 506"/>
                  <a:gd name="T45" fmla="*/ 442 h 505"/>
                  <a:gd name="T46" fmla="*/ 433 w 506"/>
                  <a:gd name="T47" fmla="*/ 360 h 505"/>
                  <a:gd name="T48" fmla="*/ 464 w 506"/>
                  <a:gd name="T49" fmla="*/ 257 h 505"/>
                  <a:gd name="T50" fmla="*/ 433 w 506"/>
                  <a:gd name="T51" fmla="*/ 144 h 505"/>
                  <a:gd name="T52" fmla="*/ 361 w 506"/>
                  <a:gd name="T53" fmla="*/ 72 h 505"/>
                  <a:gd name="T54" fmla="*/ 248 w 506"/>
                  <a:gd name="T55" fmla="*/ 41 h 505"/>
                  <a:gd name="T56" fmla="*/ 134 w 506"/>
                  <a:gd name="T57" fmla="*/ 391 h 505"/>
                  <a:gd name="T58" fmla="*/ 134 w 506"/>
                  <a:gd name="T59" fmla="*/ 391 h 505"/>
                  <a:gd name="T60" fmla="*/ 134 w 506"/>
                  <a:gd name="T61" fmla="*/ 123 h 505"/>
                  <a:gd name="T62" fmla="*/ 237 w 506"/>
                  <a:gd name="T63" fmla="*/ 123 h 505"/>
                  <a:gd name="T64" fmla="*/ 299 w 506"/>
                  <a:gd name="T65" fmla="*/ 123 h 505"/>
                  <a:gd name="T66" fmla="*/ 340 w 506"/>
                  <a:gd name="T67" fmla="*/ 154 h 505"/>
                  <a:gd name="T68" fmla="*/ 351 w 506"/>
                  <a:gd name="T69" fmla="*/ 195 h 505"/>
                  <a:gd name="T70" fmla="*/ 330 w 506"/>
                  <a:gd name="T71" fmla="*/ 247 h 505"/>
                  <a:gd name="T72" fmla="*/ 268 w 506"/>
                  <a:gd name="T73" fmla="*/ 267 h 505"/>
                  <a:gd name="T74" fmla="*/ 299 w 506"/>
                  <a:gd name="T75" fmla="*/ 288 h 505"/>
                  <a:gd name="T76" fmla="*/ 340 w 506"/>
                  <a:gd name="T77" fmla="*/ 340 h 505"/>
                  <a:gd name="T78" fmla="*/ 371 w 506"/>
                  <a:gd name="T79" fmla="*/ 391 h 505"/>
                  <a:gd name="T80" fmla="*/ 320 w 506"/>
                  <a:gd name="T81" fmla="*/ 391 h 505"/>
                  <a:gd name="T82" fmla="*/ 289 w 506"/>
                  <a:gd name="T83" fmla="*/ 350 h 505"/>
                  <a:gd name="T84" fmla="*/ 248 w 506"/>
                  <a:gd name="T85" fmla="*/ 288 h 505"/>
                  <a:gd name="T86" fmla="*/ 206 w 506"/>
                  <a:gd name="T87" fmla="*/ 278 h 505"/>
                  <a:gd name="T88" fmla="*/ 186 w 506"/>
                  <a:gd name="T89" fmla="*/ 278 h 505"/>
                  <a:gd name="T90" fmla="*/ 186 w 506"/>
                  <a:gd name="T91" fmla="*/ 391 h 505"/>
                  <a:gd name="T92" fmla="*/ 134 w 506"/>
                  <a:gd name="T93" fmla="*/ 391 h 505"/>
                  <a:gd name="T94" fmla="*/ 186 w 506"/>
                  <a:gd name="T95" fmla="*/ 236 h 505"/>
                  <a:gd name="T96" fmla="*/ 186 w 506"/>
                  <a:gd name="T97" fmla="*/ 236 h 505"/>
                  <a:gd name="T98" fmla="*/ 237 w 506"/>
                  <a:gd name="T99" fmla="*/ 236 h 505"/>
                  <a:gd name="T100" fmla="*/ 289 w 506"/>
                  <a:gd name="T101" fmla="*/ 226 h 505"/>
                  <a:gd name="T102" fmla="*/ 310 w 506"/>
                  <a:gd name="T103" fmla="*/ 195 h 505"/>
                  <a:gd name="T104" fmla="*/ 299 w 506"/>
                  <a:gd name="T105" fmla="*/ 175 h 505"/>
                  <a:gd name="T106" fmla="*/ 279 w 506"/>
                  <a:gd name="T107" fmla="*/ 165 h 505"/>
                  <a:gd name="T108" fmla="*/ 237 w 506"/>
                  <a:gd name="T109" fmla="*/ 154 h 505"/>
                  <a:gd name="T110" fmla="*/ 186 w 506"/>
                  <a:gd name="T111" fmla="*/ 154 h 505"/>
                  <a:gd name="T112" fmla="*/ 186 w 506"/>
                  <a:gd name="T113" fmla="*/ 23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505">
                    <a:moveTo>
                      <a:pt x="248" y="0"/>
                    </a:moveTo>
                    <a:lnTo>
                      <a:pt x="248" y="0"/>
                    </a:lnTo>
                    <a:cubicBezTo>
                      <a:pt x="299" y="0"/>
                      <a:pt x="340" y="10"/>
                      <a:pt x="382" y="30"/>
                    </a:cubicBezTo>
                    <a:cubicBezTo>
                      <a:pt x="423" y="51"/>
                      <a:pt x="454" y="82"/>
                      <a:pt x="474" y="123"/>
                    </a:cubicBezTo>
                    <a:cubicBezTo>
                      <a:pt x="495" y="165"/>
                      <a:pt x="505" y="206"/>
                      <a:pt x="505" y="257"/>
                    </a:cubicBezTo>
                    <a:cubicBezTo>
                      <a:pt x="505" y="298"/>
                      <a:pt x="495" y="340"/>
                      <a:pt x="474" y="381"/>
                    </a:cubicBezTo>
                    <a:cubicBezTo>
                      <a:pt x="454" y="422"/>
                      <a:pt x="423" y="453"/>
                      <a:pt x="382" y="473"/>
                    </a:cubicBezTo>
                    <a:cubicBezTo>
                      <a:pt x="340" y="494"/>
                      <a:pt x="299" y="504"/>
                      <a:pt x="248" y="504"/>
                    </a:cubicBezTo>
                    <a:cubicBezTo>
                      <a:pt x="206" y="504"/>
                      <a:pt x="165" y="494"/>
                      <a:pt x="124" y="473"/>
                    </a:cubicBezTo>
                    <a:cubicBezTo>
                      <a:pt x="83" y="453"/>
                      <a:pt x="52" y="422"/>
                      <a:pt x="31" y="381"/>
                    </a:cubicBezTo>
                    <a:cubicBezTo>
                      <a:pt x="11" y="340"/>
                      <a:pt x="0" y="298"/>
                      <a:pt x="0" y="257"/>
                    </a:cubicBezTo>
                    <a:cubicBezTo>
                      <a:pt x="0" y="206"/>
                      <a:pt x="11" y="165"/>
                      <a:pt x="31" y="123"/>
                    </a:cubicBezTo>
                    <a:cubicBezTo>
                      <a:pt x="52" y="82"/>
                      <a:pt x="83" y="51"/>
                      <a:pt x="124" y="30"/>
                    </a:cubicBezTo>
                    <a:cubicBezTo>
                      <a:pt x="165" y="10"/>
                      <a:pt x="206" y="0"/>
                      <a:pt x="248" y="0"/>
                    </a:cubicBezTo>
                    <a:close/>
                    <a:moveTo>
                      <a:pt x="248" y="41"/>
                    </a:moveTo>
                    <a:lnTo>
                      <a:pt x="248" y="41"/>
                    </a:lnTo>
                    <a:cubicBezTo>
                      <a:pt x="217" y="41"/>
                      <a:pt x="186" y="51"/>
                      <a:pt x="145" y="72"/>
                    </a:cubicBezTo>
                    <a:cubicBezTo>
                      <a:pt x="114" y="82"/>
                      <a:pt x="83" y="113"/>
                      <a:pt x="62" y="144"/>
                    </a:cubicBezTo>
                    <a:cubicBezTo>
                      <a:pt x="52" y="185"/>
                      <a:pt x="42" y="216"/>
                      <a:pt x="42" y="257"/>
                    </a:cubicBezTo>
                    <a:cubicBezTo>
                      <a:pt x="42" y="288"/>
                      <a:pt x="52" y="329"/>
                      <a:pt x="62" y="360"/>
                    </a:cubicBezTo>
                    <a:cubicBezTo>
                      <a:pt x="83" y="391"/>
                      <a:pt x="114" y="422"/>
                      <a:pt x="145" y="442"/>
                    </a:cubicBezTo>
                    <a:cubicBezTo>
                      <a:pt x="175" y="453"/>
                      <a:pt x="217" y="463"/>
                      <a:pt x="248" y="463"/>
                    </a:cubicBezTo>
                    <a:cubicBezTo>
                      <a:pt x="289" y="463"/>
                      <a:pt x="320" y="453"/>
                      <a:pt x="361" y="442"/>
                    </a:cubicBezTo>
                    <a:cubicBezTo>
                      <a:pt x="392" y="422"/>
                      <a:pt x="413" y="391"/>
                      <a:pt x="433" y="360"/>
                    </a:cubicBezTo>
                    <a:cubicBezTo>
                      <a:pt x="454" y="329"/>
                      <a:pt x="464" y="288"/>
                      <a:pt x="464" y="257"/>
                    </a:cubicBezTo>
                    <a:cubicBezTo>
                      <a:pt x="464" y="216"/>
                      <a:pt x="454" y="185"/>
                      <a:pt x="433" y="144"/>
                    </a:cubicBezTo>
                    <a:cubicBezTo>
                      <a:pt x="413" y="113"/>
                      <a:pt x="392" y="82"/>
                      <a:pt x="361" y="72"/>
                    </a:cubicBezTo>
                    <a:cubicBezTo>
                      <a:pt x="320" y="51"/>
                      <a:pt x="289" y="41"/>
                      <a:pt x="248" y="41"/>
                    </a:cubicBezTo>
                    <a:close/>
                    <a:moveTo>
                      <a:pt x="134" y="391"/>
                    </a:moveTo>
                    <a:lnTo>
                      <a:pt x="134" y="391"/>
                    </a:lnTo>
                    <a:cubicBezTo>
                      <a:pt x="134" y="123"/>
                      <a:pt x="134" y="123"/>
                      <a:pt x="134" y="123"/>
                    </a:cubicBezTo>
                    <a:cubicBezTo>
                      <a:pt x="237" y="123"/>
                      <a:pt x="237" y="123"/>
                      <a:pt x="237" y="123"/>
                    </a:cubicBezTo>
                    <a:cubicBezTo>
                      <a:pt x="268" y="123"/>
                      <a:pt x="289" y="123"/>
                      <a:pt x="299" y="123"/>
                    </a:cubicBezTo>
                    <a:cubicBezTo>
                      <a:pt x="320" y="134"/>
                      <a:pt x="330" y="144"/>
                      <a:pt x="340" y="154"/>
                    </a:cubicBezTo>
                    <a:cubicBezTo>
                      <a:pt x="351" y="165"/>
                      <a:pt x="351" y="185"/>
                      <a:pt x="351" y="195"/>
                    </a:cubicBezTo>
                    <a:cubicBezTo>
                      <a:pt x="351" y="216"/>
                      <a:pt x="340" y="236"/>
                      <a:pt x="330" y="247"/>
                    </a:cubicBezTo>
                    <a:cubicBezTo>
                      <a:pt x="320" y="257"/>
                      <a:pt x="299" y="267"/>
                      <a:pt x="268" y="267"/>
                    </a:cubicBezTo>
                    <a:cubicBezTo>
                      <a:pt x="279" y="278"/>
                      <a:pt x="289" y="278"/>
                      <a:pt x="299" y="288"/>
                    </a:cubicBezTo>
                    <a:cubicBezTo>
                      <a:pt x="310" y="298"/>
                      <a:pt x="320" y="319"/>
                      <a:pt x="340" y="340"/>
                    </a:cubicBezTo>
                    <a:cubicBezTo>
                      <a:pt x="371" y="391"/>
                      <a:pt x="371" y="391"/>
                      <a:pt x="371" y="391"/>
                    </a:cubicBezTo>
                    <a:cubicBezTo>
                      <a:pt x="320" y="391"/>
                      <a:pt x="320" y="391"/>
                      <a:pt x="320" y="391"/>
                    </a:cubicBezTo>
                    <a:cubicBezTo>
                      <a:pt x="289" y="350"/>
                      <a:pt x="289" y="350"/>
                      <a:pt x="289" y="350"/>
                    </a:cubicBezTo>
                    <a:cubicBezTo>
                      <a:pt x="268" y="319"/>
                      <a:pt x="258" y="298"/>
                      <a:pt x="248" y="288"/>
                    </a:cubicBezTo>
                    <a:cubicBezTo>
                      <a:pt x="237" y="278"/>
                      <a:pt x="227" y="278"/>
                      <a:pt x="206" y="278"/>
                    </a:cubicBezTo>
                    <a:cubicBezTo>
                      <a:pt x="186" y="278"/>
                      <a:pt x="186" y="278"/>
                      <a:pt x="186" y="278"/>
                    </a:cubicBezTo>
                    <a:cubicBezTo>
                      <a:pt x="186" y="391"/>
                      <a:pt x="186" y="391"/>
                      <a:pt x="186" y="391"/>
                    </a:cubicBezTo>
                    <a:lnTo>
                      <a:pt x="134" y="391"/>
                    </a:lnTo>
                    <a:close/>
                    <a:moveTo>
                      <a:pt x="186" y="236"/>
                    </a:moveTo>
                    <a:lnTo>
                      <a:pt x="186" y="236"/>
                    </a:lnTo>
                    <a:cubicBezTo>
                      <a:pt x="237" y="236"/>
                      <a:pt x="237" y="236"/>
                      <a:pt x="237" y="236"/>
                    </a:cubicBezTo>
                    <a:cubicBezTo>
                      <a:pt x="268" y="236"/>
                      <a:pt x="279" y="236"/>
                      <a:pt x="289" y="226"/>
                    </a:cubicBezTo>
                    <a:cubicBezTo>
                      <a:pt x="299" y="226"/>
                      <a:pt x="310" y="216"/>
                      <a:pt x="310" y="195"/>
                    </a:cubicBezTo>
                    <a:cubicBezTo>
                      <a:pt x="310" y="195"/>
                      <a:pt x="299" y="185"/>
                      <a:pt x="299" y="175"/>
                    </a:cubicBezTo>
                    <a:cubicBezTo>
                      <a:pt x="289" y="175"/>
                      <a:pt x="289" y="165"/>
                      <a:pt x="279" y="165"/>
                    </a:cubicBezTo>
                    <a:cubicBezTo>
                      <a:pt x="268" y="154"/>
                      <a:pt x="258" y="154"/>
                      <a:pt x="237" y="154"/>
                    </a:cubicBezTo>
                    <a:cubicBezTo>
                      <a:pt x="186" y="154"/>
                      <a:pt x="186" y="154"/>
                      <a:pt x="186" y="154"/>
                    </a:cubicBezTo>
                    <a:lnTo>
                      <a:pt x="186" y="236"/>
                    </a:lnTo>
                    <a:close/>
                  </a:path>
                </a:pathLst>
              </a:custGeom>
              <a:solidFill>
                <a:srgbClr val="0079C2"/>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 name="Freeform 8"/>
              <p:cNvSpPr>
                <a:spLocks noChangeArrowheads="1"/>
              </p:cNvSpPr>
              <p:nvPr/>
            </p:nvSpPr>
            <p:spPr bwMode="auto">
              <a:xfrm>
                <a:off x="8668015" y="2385012"/>
                <a:ext cx="28380" cy="28380"/>
              </a:xfrm>
              <a:custGeom>
                <a:avLst/>
                <a:gdLst>
                  <a:gd name="T0" fmla="*/ 258 w 506"/>
                  <a:gd name="T1" fmla="*/ 0 h 506"/>
                  <a:gd name="T2" fmla="*/ 258 w 506"/>
                  <a:gd name="T3" fmla="*/ 0 h 506"/>
                  <a:gd name="T4" fmla="*/ 381 w 506"/>
                  <a:gd name="T5" fmla="*/ 31 h 506"/>
                  <a:gd name="T6" fmla="*/ 474 w 506"/>
                  <a:gd name="T7" fmla="*/ 124 h 506"/>
                  <a:gd name="T8" fmla="*/ 505 w 506"/>
                  <a:gd name="T9" fmla="*/ 247 h 506"/>
                  <a:gd name="T10" fmla="*/ 474 w 506"/>
                  <a:gd name="T11" fmla="*/ 381 h 506"/>
                  <a:gd name="T12" fmla="*/ 381 w 506"/>
                  <a:gd name="T13" fmla="*/ 474 h 506"/>
                  <a:gd name="T14" fmla="*/ 258 w 506"/>
                  <a:gd name="T15" fmla="*/ 505 h 506"/>
                  <a:gd name="T16" fmla="*/ 124 w 506"/>
                  <a:gd name="T17" fmla="*/ 474 h 506"/>
                  <a:gd name="T18" fmla="*/ 31 w 506"/>
                  <a:gd name="T19" fmla="*/ 381 h 506"/>
                  <a:gd name="T20" fmla="*/ 0 w 506"/>
                  <a:gd name="T21" fmla="*/ 247 h 506"/>
                  <a:gd name="T22" fmla="*/ 31 w 506"/>
                  <a:gd name="T23" fmla="*/ 124 h 506"/>
                  <a:gd name="T24" fmla="*/ 124 w 506"/>
                  <a:gd name="T25" fmla="*/ 31 h 506"/>
                  <a:gd name="T26" fmla="*/ 258 w 506"/>
                  <a:gd name="T27" fmla="*/ 0 h 506"/>
                  <a:gd name="T28" fmla="*/ 258 w 506"/>
                  <a:gd name="T29" fmla="*/ 41 h 506"/>
                  <a:gd name="T30" fmla="*/ 258 w 506"/>
                  <a:gd name="T31" fmla="*/ 41 h 506"/>
                  <a:gd name="T32" fmla="*/ 145 w 506"/>
                  <a:gd name="T33" fmla="*/ 62 h 506"/>
                  <a:gd name="T34" fmla="*/ 72 w 506"/>
                  <a:gd name="T35" fmla="*/ 144 h 506"/>
                  <a:gd name="T36" fmla="*/ 41 w 506"/>
                  <a:gd name="T37" fmla="*/ 247 h 506"/>
                  <a:gd name="T38" fmla="*/ 72 w 506"/>
                  <a:gd name="T39" fmla="*/ 360 h 506"/>
                  <a:gd name="T40" fmla="*/ 145 w 506"/>
                  <a:gd name="T41" fmla="*/ 432 h 506"/>
                  <a:gd name="T42" fmla="*/ 258 w 506"/>
                  <a:gd name="T43" fmla="*/ 463 h 506"/>
                  <a:gd name="T44" fmla="*/ 361 w 506"/>
                  <a:gd name="T45" fmla="*/ 432 h 506"/>
                  <a:gd name="T46" fmla="*/ 443 w 506"/>
                  <a:gd name="T47" fmla="*/ 360 h 506"/>
                  <a:gd name="T48" fmla="*/ 464 w 506"/>
                  <a:gd name="T49" fmla="*/ 247 h 506"/>
                  <a:gd name="T50" fmla="*/ 433 w 506"/>
                  <a:gd name="T51" fmla="*/ 144 h 506"/>
                  <a:gd name="T52" fmla="*/ 361 w 506"/>
                  <a:gd name="T53" fmla="*/ 62 h 506"/>
                  <a:gd name="T54" fmla="*/ 258 w 506"/>
                  <a:gd name="T55" fmla="*/ 41 h 506"/>
                  <a:gd name="T56" fmla="*/ 145 w 506"/>
                  <a:gd name="T57" fmla="*/ 391 h 506"/>
                  <a:gd name="T58" fmla="*/ 145 w 506"/>
                  <a:gd name="T59" fmla="*/ 391 h 506"/>
                  <a:gd name="T60" fmla="*/ 145 w 506"/>
                  <a:gd name="T61" fmla="*/ 113 h 506"/>
                  <a:gd name="T62" fmla="*/ 237 w 506"/>
                  <a:gd name="T63" fmla="*/ 113 h 506"/>
                  <a:gd name="T64" fmla="*/ 309 w 506"/>
                  <a:gd name="T65" fmla="*/ 124 h 506"/>
                  <a:gd name="T66" fmla="*/ 340 w 506"/>
                  <a:gd name="T67" fmla="*/ 154 h 506"/>
                  <a:gd name="T68" fmla="*/ 351 w 506"/>
                  <a:gd name="T69" fmla="*/ 196 h 506"/>
                  <a:gd name="T70" fmla="*/ 330 w 506"/>
                  <a:gd name="T71" fmla="*/ 247 h 506"/>
                  <a:gd name="T72" fmla="*/ 278 w 506"/>
                  <a:gd name="T73" fmla="*/ 268 h 506"/>
                  <a:gd name="T74" fmla="*/ 299 w 506"/>
                  <a:gd name="T75" fmla="*/ 288 h 506"/>
                  <a:gd name="T76" fmla="*/ 340 w 506"/>
                  <a:gd name="T77" fmla="*/ 340 h 506"/>
                  <a:gd name="T78" fmla="*/ 371 w 506"/>
                  <a:gd name="T79" fmla="*/ 391 h 506"/>
                  <a:gd name="T80" fmla="*/ 320 w 506"/>
                  <a:gd name="T81" fmla="*/ 391 h 506"/>
                  <a:gd name="T82" fmla="*/ 299 w 506"/>
                  <a:gd name="T83" fmla="*/ 350 h 506"/>
                  <a:gd name="T84" fmla="*/ 247 w 506"/>
                  <a:gd name="T85" fmla="*/ 288 h 506"/>
                  <a:gd name="T86" fmla="*/ 216 w 506"/>
                  <a:gd name="T87" fmla="*/ 278 h 506"/>
                  <a:gd name="T88" fmla="*/ 186 w 506"/>
                  <a:gd name="T89" fmla="*/ 278 h 506"/>
                  <a:gd name="T90" fmla="*/ 186 w 506"/>
                  <a:gd name="T91" fmla="*/ 391 h 506"/>
                  <a:gd name="T92" fmla="*/ 145 w 506"/>
                  <a:gd name="T93" fmla="*/ 391 h 506"/>
                  <a:gd name="T94" fmla="*/ 186 w 506"/>
                  <a:gd name="T95" fmla="*/ 237 h 506"/>
                  <a:gd name="T96" fmla="*/ 186 w 506"/>
                  <a:gd name="T97" fmla="*/ 237 h 506"/>
                  <a:gd name="T98" fmla="*/ 237 w 506"/>
                  <a:gd name="T99" fmla="*/ 237 h 506"/>
                  <a:gd name="T100" fmla="*/ 289 w 506"/>
                  <a:gd name="T101" fmla="*/ 226 h 506"/>
                  <a:gd name="T102" fmla="*/ 309 w 506"/>
                  <a:gd name="T103" fmla="*/ 196 h 506"/>
                  <a:gd name="T104" fmla="*/ 299 w 506"/>
                  <a:gd name="T105" fmla="*/ 175 h 506"/>
                  <a:gd name="T106" fmla="*/ 278 w 506"/>
                  <a:gd name="T107" fmla="*/ 154 h 506"/>
                  <a:gd name="T108" fmla="*/ 237 w 506"/>
                  <a:gd name="T109" fmla="*/ 154 h 506"/>
                  <a:gd name="T110" fmla="*/ 186 w 506"/>
                  <a:gd name="T111" fmla="*/ 154 h 506"/>
                  <a:gd name="T112" fmla="*/ 186 w 506"/>
                  <a:gd name="T113" fmla="*/ 23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506">
                    <a:moveTo>
                      <a:pt x="258" y="0"/>
                    </a:moveTo>
                    <a:lnTo>
                      <a:pt x="258" y="0"/>
                    </a:lnTo>
                    <a:cubicBezTo>
                      <a:pt x="299" y="0"/>
                      <a:pt x="340" y="10"/>
                      <a:pt x="381" y="31"/>
                    </a:cubicBezTo>
                    <a:cubicBezTo>
                      <a:pt x="422" y="51"/>
                      <a:pt x="453" y="82"/>
                      <a:pt x="474" y="124"/>
                    </a:cubicBezTo>
                    <a:cubicBezTo>
                      <a:pt x="495" y="165"/>
                      <a:pt x="505" y="206"/>
                      <a:pt x="505" y="247"/>
                    </a:cubicBezTo>
                    <a:cubicBezTo>
                      <a:pt x="505" y="299"/>
                      <a:pt x="495" y="340"/>
                      <a:pt x="474" y="381"/>
                    </a:cubicBezTo>
                    <a:cubicBezTo>
                      <a:pt x="453" y="422"/>
                      <a:pt x="422" y="453"/>
                      <a:pt x="381" y="474"/>
                    </a:cubicBezTo>
                    <a:cubicBezTo>
                      <a:pt x="340" y="494"/>
                      <a:pt x="299" y="505"/>
                      <a:pt x="258" y="505"/>
                    </a:cubicBezTo>
                    <a:cubicBezTo>
                      <a:pt x="206" y="505"/>
                      <a:pt x="165" y="494"/>
                      <a:pt x="124" y="474"/>
                    </a:cubicBezTo>
                    <a:cubicBezTo>
                      <a:pt x="83" y="453"/>
                      <a:pt x="52" y="422"/>
                      <a:pt x="31" y="381"/>
                    </a:cubicBezTo>
                    <a:cubicBezTo>
                      <a:pt x="10" y="340"/>
                      <a:pt x="0" y="299"/>
                      <a:pt x="0" y="247"/>
                    </a:cubicBezTo>
                    <a:cubicBezTo>
                      <a:pt x="0" y="206"/>
                      <a:pt x="10" y="165"/>
                      <a:pt x="31" y="124"/>
                    </a:cubicBezTo>
                    <a:cubicBezTo>
                      <a:pt x="52" y="82"/>
                      <a:pt x="83" y="51"/>
                      <a:pt x="124" y="31"/>
                    </a:cubicBezTo>
                    <a:cubicBezTo>
                      <a:pt x="165" y="10"/>
                      <a:pt x="206" y="0"/>
                      <a:pt x="258" y="0"/>
                    </a:cubicBezTo>
                    <a:close/>
                    <a:moveTo>
                      <a:pt x="258" y="41"/>
                    </a:moveTo>
                    <a:lnTo>
                      <a:pt x="258" y="41"/>
                    </a:lnTo>
                    <a:cubicBezTo>
                      <a:pt x="216" y="41"/>
                      <a:pt x="186" y="51"/>
                      <a:pt x="145" y="62"/>
                    </a:cubicBezTo>
                    <a:cubicBezTo>
                      <a:pt x="114" y="82"/>
                      <a:pt x="93" y="113"/>
                      <a:pt x="72" y="144"/>
                    </a:cubicBezTo>
                    <a:cubicBezTo>
                      <a:pt x="52" y="175"/>
                      <a:pt x="41" y="216"/>
                      <a:pt x="41" y="247"/>
                    </a:cubicBezTo>
                    <a:cubicBezTo>
                      <a:pt x="41" y="288"/>
                      <a:pt x="52" y="319"/>
                      <a:pt x="72" y="360"/>
                    </a:cubicBezTo>
                    <a:cubicBezTo>
                      <a:pt x="83" y="391"/>
                      <a:pt x="114" y="412"/>
                      <a:pt x="145" y="432"/>
                    </a:cubicBezTo>
                    <a:cubicBezTo>
                      <a:pt x="186" y="453"/>
                      <a:pt x="216" y="463"/>
                      <a:pt x="258" y="463"/>
                    </a:cubicBezTo>
                    <a:cubicBezTo>
                      <a:pt x="289" y="463"/>
                      <a:pt x="330" y="453"/>
                      <a:pt x="361" y="432"/>
                    </a:cubicBezTo>
                    <a:cubicBezTo>
                      <a:pt x="392" y="412"/>
                      <a:pt x="422" y="391"/>
                      <a:pt x="443" y="360"/>
                    </a:cubicBezTo>
                    <a:cubicBezTo>
                      <a:pt x="453" y="319"/>
                      <a:pt x="464" y="288"/>
                      <a:pt x="464" y="247"/>
                    </a:cubicBezTo>
                    <a:cubicBezTo>
                      <a:pt x="464" y="216"/>
                      <a:pt x="453" y="175"/>
                      <a:pt x="433" y="144"/>
                    </a:cubicBezTo>
                    <a:cubicBezTo>
                      <a:pt x="422" y="113"/>
                      <a:pt x="392" y="82"/>
                      <a:pt x="361" y="62"/>
                    </a:cubicBezTo>
                    <a:cubicBezTo>
                      <a:pt x="320" y="51"/>
                      <a:pt x="289" y="41"/>
                      <a:pt x="258" y="41"/>
                    </a:cubicBezTo>
                    <a:close/>
                    <a:moveTo>
                      <a:pt x="145" y="391"/>
                    </a:moveTo>
                    <a:lnTo>
                      <a:pt x="145" y="391"/>
                    </a:lnTo>
                    <a:cubicBezTo>
                      <a:pt x="145" y="113"/>
                      <a:pt x="145" y="113"/>
                      <a:pt x="145" y="113"/>
                    </a:cubicBezTo>
                    <a:cubicBezTo>
                      <a:pt x="237" y="113"/>
                      <a:pt x="237" y="113"/>
                      <a:pt x="237" y="113"/>
                    </a:cubicBezTo>
                    <a:cubicBezTo>
                      <a:pt x="268" y="113"/>
                      <a:pt x="289" y="124"/>
                      <a:pt x="309" y="124"/>
                    </a:cubicBezTo>
                    <a:cubicBezTo>
                      <a:pt x="320" y="134"/>
                      <a:pt x="330" y="134"/>
                      <a:pt x="340" y="154"/>
                    </a:cubicBezTo>
                    <a:cubicBezTo>
                      <a:pt x="351" y="165"/>
                      <a:pt x="351" y="175"/>
                      <a:pt x="351" y="196"/>
                    </a:cubicBezTo>
                    <a:cubicBezTo>
                      <a:pt x="351" y="216"/>
                      <a:pt x="351" y="226"/>
                      <a:pt x="330" y="247"/>
                    </a:cubicBezTo>
                    <a:cubicBezTo>
                      <a:pt x="320" y="257"/>
                      <a:pt x="299" y="268"/>
                      <a:pt x="278" y="268"/>
                    </a:cubicBezTo>
                    <a:cubicBezTo>
                      <a:pt x="289" y="268"/>
                      <a:pt x="289" y="278"/>
                      <a:pt x="299" y="288"/>
                    </a:cubicBezTo>
                    <a:cubicBezTo>
                      <a:pt x="309" y="299"/>
                      <a:pt x="320" y="309"/>
                      <a:pt x="340" y="340"/>
                    </a:cubicBezTo>
                    <a:cubicBezTo>
                      <a:pt x="371" y="391"/>
                      <a:pt x="371" y="391"/>
                      <a:pt x="371" y="391"/>
                    </a:cubicBezTo>
                    <a:cubicBezTo>
                      <a:pt x="320" y="391"/>
                      <a:pt x="320" y="391"/>
                      <a:pt x="320" y="391"/>
                    </a:cubicBezTo>
                    <a:cubicBezTo>
                      <a:pt x="299" y="350"/>
                      <a:pt x="299" y="350"/>
                      <a:pt x="299" y="350"/>
                    </a:cubicBezTo>
                    <a:cubicBezTo>
                      <a:pt x="278" y="319"/>
                      <a:pt x="258" y="288"/>
                      <a:pt x="247" y="288"/>
                    </a:cubicBezTo>
                    <a:cubicBezTo>
                      <a:pt x="237" y="278"/>
                      <a:pt x="227" y="278"/>
                      <a:pt x="216" y="278"/>
                    </a:cubicBezTo>
                    <a:cubicBezTo>
                      <a:pt x="186" y="278"/>
                      <a:pt x="186" y="278"/>
                      <a:pt x="186" y="278"/>
                    </a:cubicBezTo>
                    <a:cubicBezTo>
                      <a:pt x="186" y="391"/>
                      <a:pt x="186" y="391"/>
                      <a:pt x="186" y="391"/>
                    </a:cubicBezTo>
                    <a:lnTo>
                      <a:pt x="145" y="391"/>
                    </a:lnTo>
                    <a:close/>
                    <a:moveTo>
                      <a:pt x="186" y="237"/>
                    </a:moveTo>
                    <a:lnTo>
                      <a:pt x="186" y="237"/>
                    </a:lnTo>
                    <a:cubicBezTo>
                      <a:pt x="237" y="237"/>
                      <a:pt x="237" y="237"/>
                      <a:pt x="237" y="237"/>
                    </a:cubicBezTo>
                    <a:cubicBezTo>
                      <a:pt x="268" y="237"/>
                      <a:pt x="278" y="237"/>
                      <a:pt x="289" y="226"/>
                    </a:cubicBezTo>
                    <a:cubicBezTo>
                      <a:pt x="299" y="216"/>
                      <a:pt x="309" y="206"/>
                      <a:pt x="309" y="196"/>
                    </a:cubicBezTo>
                    <a:cubicBezTo>
                      <a:pt x="309" y="185"/>
                      <a:pt x="309" y="175"/>
                      <a:pt x="299" y="175"/>
                    </a:cubicBezTo>
                    <a:cubicBezTo>
                      <a:pt x="299" y="165"/>
                      <a:pt x="289" y="165"/>
                      <a:pt x="278" y="154"/>
                    </a:cubicBezTo>
                    <a:cubicBezTo>
                      <a:pt x="268" y="154"/>
                      <a:pt x="258" y="154"/>
                      <a:pt x="237" y="154"/>
                    </a:cubicBezTo>
                    <a:cubicBezTo>
                      <a:pt x="186" y="154"/>
                      <a:pt x="186" y="154"/>
                      <a:pt x="186" y="154"/>
                    </a:cubicBezTo>
                    <a:lnTo>
                      <a:pt x="186" y="237"/>
                    </a:lnTo>
                    <a:close/>
                  </a:path>
                </a:pathLst>
              </a:custGeom>
              <a:solidFill>
                <a:srgbClr val="0079C2"/>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9"/>
              <p:cNvSpPr>
                <a:spLocks noChangeArrowheads="1"/>
              </p:cNvSpPr>
              <p:nvPr/>
            </p:nvSpPr>
            <p:spPr bwMode="auto">
              <a:xfrm>
                <a:off x="8955764" y="2385012"/>
                <a:ext cx="28874" cy="28380"/>
              </a:xfrm>
              <a:custGeom>
                <a:avLst/>
                <a:gdLst>
                  <a:gd name="T0" fmla="*/ 257 w 516"/>
                  <a:gd name="T1" fmla="*/ 0 h 506"/>
                  <a:gd name="T2" fmla="*/ 257 w 516"/>
                  <a:gd name="T3" fmla="*/ 0 h 506"/>
                  <a:gd name="T4" fmla="*/ 381 w 516"/>
                  <a:gd name="T5" fmla="*/ 31 h 506"/>
                  <a:gd name="T6" fmla="*/ 484 w 516"/>
                  <a:gd name="T7" fmla="*/ 124 h 506"/>
                  <a:gd name="T8" fmla="*/ 515 w 516"/>
                  <a:gd name="T9" fmla="*/ 247 h 506"/>
                  <a:gd name="T10" fmla="*/ 484 w 516"/>
                  <a:gd name="T11" fmla="*/ 381 h 506"/>
                  <a:gd name="T12" fmla="*/ 381 w 516"/>
                  <a:gd name="T13" fmla="*/ 474 h 506"/>
                  <a:gd name="T14" fmla="*/ 257 w 516"/>
                  <a:gd name="T15" fmla="*/ 505 h 506"/>
                  <a:gd name="T16" fmla="*/ 134 w 516"/>
                  <a:gd name="T17" fmla="*/ 474 h 506"/>
                  <a:gd name="T18" fmla="*/ 41 w 516"/>
                  <a:gd name="T19" fmla="*/ 381 h 506"/>
                  <a:gd name="T20" fmla="*/ 0 w 516"/>
                  <a:gd name="T21" fmla="*/ 247 h 506"/>
                  <a:gd name="T22" fmla="*/ 41 w 516"/>
                  <a:gd name="T23" fmla="*/ 124 h 506"/>
                  <a:gd name="T24" fmla="*/ 134 w 516"/>
                  <a:gd name="T25" fmla="*/ 31 h 506"/>
                  <a:gd name="T26" fmla="*/ 257 w 516"/>
                  <a:gd name="T27" fmla="*/ 0 h 506"/>
                  <a:gd name="T28" fmla="*/ 257 w 516"/>
                  <a:gd name="T29" fmla="*/ 41 h 506"/>
                  <a:gd name="T30" fmla="*/ 257 w 516"/>
                  <a:gd name="T31" fmla="*/ 41 h 506"/>
                  <a:gd name="T32" fmla="*/ 154 w 516"/>
                  <a:gd name="T33" fmla="*/ 62 h 506"/>
                  <a:gd name="T34" fmla="*/ 72 w 516"/>
                  <a:gd name="T35" fmla="*/ 144 h 506"/>
                  <a:gd name="T36" fmla="*/ 41 w 516"/>
                  <a:gd name="T37" fmla="*/ 247 h 506"/>
                  <a:gd name="T38" fmla="*/ 72 w 516"/>
                  <a:gd name="T39" fmla="*/ 360 h 506"/>
                  <a:gd name="T40" fmla="*/ 154 w 516"/>
                  <a:gd name="T41" fmla="*/ 432 h 506"/>
                  <a:gd name="T42" fmla="*/ 257 w 516"/>
                  <a:gd name="T43" fmla="*/ 463 h 506"/>
                  <a:gd name="T44" fmla="*/ 360 w 516"/>
                  <a:gd name="T45" fmla="*/ 432 h 506"/>
                  <a:gd name="T46" fmla="*/ 443 w 516"/>
                  <a:gd name="T47" fmla="*/ 360 h 506"/>
                  <a:gd name="T48" fmla="*/ 473 w 516"/>
                  <a:gd name="T49" fmla="*/ 247 h 506"/>
                  <a:gd name="T50" fmla="*/ 443 w 516"/>
                  <a:gd name="T51" fmla="*/ 144 h 506"/>
                  <a:gd name="T52" fmla="*/ 360 w 516"/>
                  <a:gd name="T53" fmla="*/ 62 h 506"/>
                  <a:gd name="T54" fmla="*/ 257 w 516"/>
                  <a:gd name="T55" fmla="*/ 41 h 506"/>
                  <a:gd name="T56" fmla="*/ 144 w 516"/>
                  <a:gd name="T57" fmla="*/ 391 h 506"/>
                  <a:gd name="T58" fmla="*/ 144 w 516"/>
                  <a:gd name="T59" fmla="*/ 391 h 506"/>
                  <a:gd name="T60" fmla="*/ 144 w 516"/>
                  <a:gd name="T61" fmla="*/ 113 h 506"/>
                  <a:gd name="T62" fmla="*/ 236 w 516"/>
                  <a:gd name="T63" fmla="*/ 113 h 506"/>
                  <a:gd name="T64" fmla="*/ 309 w 516"/>
                  <a:gd name="T65" fmla="*/ 124 h 506"/>
                  <a:gd name="T66" fmla="*/ 350 w 516"/>
                  <a:gd name="T67" fmla="*/ 154 h 506"/>
                  <a:gd name="T68" fmla="*/ 360 w 516"/>
                  <a:gd name="T69" fmla="*/ 196 h 506"/>
                  <a:gd name="T70" fmla="*/ 340 w 516"/>
                  <a:gd name="T71" fmla="*/ 247 h 506"/>
                  <a:gd name="T72" fmla="*/ 278 w 516"/>
                  <a:gd name="T73" fmla="*/ 268 h 506"/>
                  <a:gd name="T74" fmla="*/ 298 w 516"/>
                  <a:gd name="T75" fmla="*/ 288 h 506"/>
                  <a:gd name="T76" fmla="*/ 340 w 516"/>
                  <a:gd name="T77" fmla="*/ 340 h 506"/>
                  <a:gd name="T78" fmla="*/ 381 w 516"/>
                  <a:gd name="T79" fmla="*/ 391 h 506"/>
                  <a:gd name="T80" fmla="*/ 319 w 516"/>
                  <a:gd name="T81" fmla="*/ 391 h 506"/>
                  <a:gd name="T82" fmla="*/ 298 w 516"/>
                  <a:gd name="T83" fmla="*/ 350 h 506"/>
                  <a:gd name="T84" fmla="*/ 257 w 516"/>
                  <a:gd name="T85" fmla="*/ 288 h 506"/>
                  <a:gd name="T86" fmla="*/ 216 w 516"/>
                  <a:gd name="T87" fmla="*/ 278 h 506"/>
                  <a:gd name="T88" fmla="*/ 196 w 516"/>
                  <a:gd name="T89" fmla="*/ 278 h 506"/>
                  <a:gd name="T90" fmla="*/ 196 w 516"/>
                  <a:gd name="T91" fmla="*/ 391 h 506"/>
                  <a:gd name="T92" fmla="*/ 144 w 516"/>
                  <a:gd name="T93" fmla="*/ 391 h 506"/>
                  <a:gd name="T94" fmla="*/ 196 w 516"/>
                  <a:gd name="T95" fmla="*/ 237 h 506"/>
                  <a:gd name="T96" fmla="*/ 196 w 516"/>
                  <a:gd name="T97" fmla="*/ 237 h 506"/>
                  <a:gd name="T98" fmla="*/ 247 w 516"/>
                  <a:gd name="T99" fmla="*/ 237 h 506"/>
                  <a:gd name="T100" fmla="*/ 298 w 516"/>
                  <a:gd name="T101" fmla="*/ 226 h 506"/>
                  <a:gd name="T102" fmla="*/ 309 w 516"/>
                  <a:gd name="T103" fmla="*/ 196 h 506"/>
                  <a:gd name="T104" fmla="*/ 309 w 516"/>
                  <a:gd name="T105" fmla="*/ 175 h 506"/>
                  <a:gd name="T106" fmla="*/ 288 w 516"/>
                  <a:gd name="T107" fmla="*/ 154 h 506"/>
                  <a:gd name="T108" fmla="*/ 236 w 516"/>
                  <a:gd name="T109" fmla="*/ 154 h 506"/>
                  <a:gd name="T110" fmla="*/ 196 w 516"/>
                  <a:gd name="T111" fmla="*/ 154 h 506"/>
                  <a:gd name="T112" fmla="*/ 196 w 516"/>
                  <a:gd name="T113" fmla="*/ 23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6" h="506">
                    <a:moveTo>
                      <a:pt x="257" y="0"/>
                    </a:moveTo>
                    <a:lnTo>
                      <a:pt x="257" y="0"/>
                    </a:lnTo>
                    <a:cubicBezTo>
                      <a:pt x="298" y="0"/>
                      <a:pt x="340" y="10"/>
                      <a:pt x="381" y="31"/>
                    </a:cubicBezTo>
                    <a:cubicBezTo>
                      <a:pt x="422" y="51"/>
                      <a:pt x="453" y="82"/>
                      <a:pt x="484" y="124"/>
                    </a:cubicBezTo>
                    <a:cubicBezTo>
                      <a:pt x="504" y="165"/>
                      <a:pt x="515" y="206"/>
                      <a:pt x="515" y="247"/>
                    </a:cubicBezTo>
                    <a:cubicBezTo>
                      <a:pt x="515" y="299"/>
                      <a:pt x="504" y="340"/>
                      <a:pt x="484" y="381"/>
                    </a:cubicBezTo>
                    <a:cubicBezTo>
                      <a:pt x="453" y="422"/>
                      <a:pt x="422" y="453"/>
                      <a:pt x="381" y="474"/>
                    </a:cubicBezTo>
                    <a:cubicBezTo>
                      <a:pt x="350" y="494"/>
                      <a:pt x="298" y="505"/>
                      <a:pt x="257" y="505"/>
                    </a:cubicBezTo>
                    <a:cubicBezTo>
                      <a:pt x="216" y="505"/>
                      <a:pt x="175" y="494"/>
                      <a:pt x="134" y="474"/>
                    </a:cubicBezTo>
                    <a:cubicBezTo>
                      <a:pt x="92" y="453"/>
                      <a:pt x="61" y="422"/>
                      <a:pt x="41" y="381"/>
                    </a:cubicBezTo>
                    <a:cubicBezTo>
                      <a:pt x="10" y="340"/>
                      <a:pt x="0" y="299"/>
                      <a:pt x="0" y="247"/>
                    </a:cubicBezTo>
                    <a:cubicBezTo>
                      <a:pt x="0" y="206"/>
                      <a:pt x="10" y="165"/>
                      <a:pt x="41" y="124"/>
                    </a:cubicBezTo>
                    <a:cubicBezTo>
                      <a:pt x="61" y="82"/>
                      <a:pt x="92" y="51"/>
                      <a:pt x="134" y="31"/>
                    </a:cubicBezTo>
                    <a:cubicBezTo>
                      <a:pt x="175" y="10"/>
                      <a:pt x="216" y="0"/>
                      <a:pt x="257" y="0"/>
                    </a:cubicBezTo>
                    <a:close/>
                    <a:moveTo>
                      <a:pt x="257" y="41"/>
                    </a:moveTo>
                    <a:lnTo>
                      <a:pt x="257" y="41"/>
                    </a:lnTo>
                    <a:cubicBezTo>
                      <a:pt x="226" y="41"/>
                      <a:pt x="185" y="51"/>
                      <a:pt x="154" y="62"/>
                    </a:cubicBezTo>
                    <a:cubicBezTo>
                      <a:pt x="123" y="82"/>
                      <a:pt x="92" y="113"/>
                      <a:pt x="72" y="144"/>
                    </a:cubicBezTo>
                    <a:cubicBezTo>
                      <a:pt x="51" y="175"/>
                      <a:pt x="41" y="216"/>
                      <a:pt x="41" y="247"/>
                    </a:cubicBezTo>
                    <a:cubicBezTo>
                      <a:pt x="41" y="288"/>
                      <a:pt x="51" y="319"/>
                      <a:pt x="72" y="360"/>
                    </a:cubicBezTo>
                    <a:cubicBezTo>
                      <a:pt x="92" y="391"/>
                      <a:pt x="123" y="412"/>
                      <a:pt x="154" y="432"/>
                    </a:cubicBezTo>
                    <a:cubicBezTo>
                      <a:pt x="185" y="453"/>
                      <a:pt x="226" y="463"/>
                      <a:pt x="257" y="463"/>
                    </a:cubicBezTo>
                    <a:cubicBezTo>
                      <a:pt x="298" y="463"/>
                      <a:pt x="329" y="453"/>
                      <a:pt x="360" y="432"/>
                    </a:cubicBezTo>
                    <a:cubicBezTo>
                      <a:pt x="402" y="412"/>
                      <a:pt x="422" y="391"/>
                      <a:pt x="443" y="360"/>
                    </a:cubicBezTo>
                    <a:cubicBezTo>
                      <a:pt x="463" y="319"/>
                      <a:pt x="473" y="288"/>
                      <a:pt x="473" y="247"/>
                    </a:cubicBezTo>
                    <a:cubicBezTo>
                      <a:pt x="473" y="216"/>
                      <a:pt x="463" y="175"/>
                      <a:pt x="443" y="144"/>
                    </a:cubicBezTo>
                    <a:cubicBezTo>
                      <a:pt x="422" y="113"/>
                      <a:pt x="402" y="82"/>
                      <a:pt x="360" y="62"/>
                    </a:cubicBezTo>
                    <a:cubicBezTo>
                      <a:pt x="329" y="51"/>
                      <a:pt x="298" y="41"/>
                      <a:pt x="257" y="41"/>
                    </a:cubicBezTo>
                    <a:close/>
                    <a:moveTo>
                      <a:pt x="144" y="391"/>
                    </a:moveTo>
                    <a:lnTo>
                      <a:pt x="144" y="391"/>
                    </a:lnTo>
                    <a:cubicBezTo>
                      <a:pt x="144" y="113"/>
                      <a:pt x="144" y="113"/>
                      <a:pt x="144" y="113"/>
                    </a:cubicBezTo>
                    <a:cubicBezTo>
                      <a:pt x="236" y="113"/>
                      <a:pt x="236" y="113"/>
                      <a:pt x="236" y="113"/>
                    </a:cubicBezTo>
                    <a:cubicBezTo>
                      <a:pt x="278" y="113"/>
                      <a:pt x="298" y="124"/>
                      <a:pt x="309" y="124"/>
                    </a:cubicBezTo>
                    <a:cubicBezTo>
                      <a:pt x="329" y="134"/>
                      <a:pt x="340" y="134"/>
                      <a:pt x="350" y="154"/>
                    </a:cubicBezTo>
                    <a:cubicBezTo>
                      <a:pt x="350" y="165"/>
                      <a:pt x="360" y="175"/>
                      <a:pt x="360" y="196"/>
                    </a:cubicBezTo>
                    <a:cubicBezTo>
                      <a:pt x="360" y="216"/>
                      <a:pt x="350" y="226"/>
                      <a:pt x="340" y="247"/>
                    </a:cubicBezTo>
                    <a:cubicBezTo>
                      <a:pt x="319" y="257"/>
                      <a:pt x="298" y="268"/>
                      <a:pt x="278" y="268"/>
                    </a:cubicBezTo>
                    <a:cubicBezTo>
                      <a:pt x="288" y="268"/>
                      <a:pt x="298" y="278"/>
                      <a:pt x="298" y="288"/>
                    </a:cubicBezTo>
                    <a:cubicBezTo>
                      <a:pt x="319" y="299"/>
                      <a:pt x="329" y="309"/>
                      <a:pt x="340" y="340"/>
                    </a:cubicBezTo>
                    <a:cubicBezTo>
                      <a:pt x="381" y="391"/>
                      <a:pt x="381" y="391"/>
                      <a:pt x="381" y="391"/>
                    </a:cubicBezTo>
                    <a:cubicBezTo>
                      <a:pt x="319" y="391"/>
                      <a:pt x="319" y="391"/>
                      <a:pt x="319" y="391"/>
                    </a:cubicBezTo>
                    <a:cubicBezTo>
                      <a:pt x="298" y="350"/>
                      <a:pt x="298" y="350"/>
                      <a:pt x="298" y="350"/>
                    </a:cubicBezTo>
                    <a:cubicBezTo>
                      <a:pt x="278" y="319"/>
                      <a:pt x="267" y="288"/>
                      <a:pt x="257" y="288"/>
                    </a:cubicBezTo>
                    <a:cubicBezTo>
                      <a:pt x="247" y="278"/>
                      <a:pt x="236" y="278"/>
                      <a:pt x="216" y="278"/>
                    </a:cubicBezTo>
                    <a:cubicBezTo>
                      <a:pt x="196" y="278"/>
                      <a:pt x="196" y="278"/>
                      <a:pt x="196" y="278"/>
                    </a:cubicBezTo>
                    <a:cubicBezTo>
                      <a:pt x="196" y="391"/>
                      <a:pt x="196" y="391"/>
                      <a:pt x="196" y="391"/>
                    </a:cubicBezTo>
                    <a:lnTo>
                      <a:pt x="144" y="391"/>
                    </a:lnTo>
                    <a:close/>
                    <a:moveTo>
                      <a:pt x="196" y="237"/>
                    </a:moveTo>
                    <a:lnTo>
                      <a:pt x="196" y="237"/>
                    </a:lnTo>
                    <a:cubicBezTo>
                      <a:pt x="247" y="237"/>
                      <a:pt x="247" y="237"/>
                      <a:pt x="247" y="237"/>
                    </a:cubicBezTo>
                    <a:cubicBezTo>
                      <a:pt x="267" y="237"/>
                      <a:pt x="288" y="237"/>
                      <a:pt x="298" y="226"/>
                    </a:cubicBezTo>
                    <a:cubicBezTo>
                      <a:pt x="309" y="216"/>
                      <a:pt x="309" y="206"/>
                      <a:pt x="309" y="196"/>
                    </a:cubicBezTo>
                    <a:cubicBezTo>
                      <a:pt x="309" y="185"/>
                      <a:pt x="309" y="175"/>
                      <a:pt x="309" y="175"/>
                    </a:cubicBezTo>
                    <a:cubicBezTo>
                      <a:pt x="298" y="165"/>
                      <a:pt x="298" y="165"/>
                      <a:pt x="288" y="154"/>
                    </a:cubicBezTo>
                    <a:cubicBezTo>
                      <a:pt x="278" y="154"/>
                      <a:pt x="267" y="154"/>
                      <a:pt x="236" y="154"/>
                    </a:cubicBezTo>
                    <a:cubicBezTo>
                      <a:pt x="196" y="154"/>
                      <a:pt x="196" y="154"/>
                      <a:pt x="196" y="154"/>
                    </a:cubicBezTo>
                    <a:lnTo>
                      <a:pt x="196" y="237"/>
                    </a:lnTo>
                    <a:close/>
                  </a:path>
                </a:pathLst>
              </a:custGeom>
              <a:solidFill>
                <a:srgbClr val="0079C2"/>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14" name="Rectangle 13"/>
            <p:cNvSpPr/>
            <p:nvPr userDrawn="1"/>
          </p:nvSpPr>
          <p:spPr>
            <a:xfrm>
              <a:off x="1154870" y="-765179"/>
              <a:ext cx="1819098" cy="549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Header Placeholder 1"/>
          <p:cNvSpPr>
            <a:spLocks noGrp="1"/>
          </p:cNvSpPr>
          <p:nvPr>
            <p:ph type="hdr" sz="quarter"/>
          </p:nvPr>
        </p:nvSpPr>
        <p:spPr>
          <a:xfrm>
            <a:off x="1" y="1"/>
            <a:ext cx="4673600" cy="503555"/>
          </a:xfrm>
          <a:prstGeom prst="rect">
            <a:avLst/>
          </a:prstGeom>
        </p:spPr>
        <p:txBody>
          <a:bodyPr vert="horz" lIns="93175" tIns="46587" rIns="93175" bIns="46587" rtlCol="0" anchor="b">
            <a:normAutofit/>
          </a:bodyPr>
          <a:lstStyle>
            <a:lvl1pPr algn="l">
              <a:defRPr sz="1200"/>
            </a:lvl1pPr>
          </a:lstStyle>
          <a:p>
            <a:r>
              <a:rPr lang="en-US">
                <a:solidFill>
                  <a:schemeClr val="tx2"/>
                </a:solidFill>
              </a:rPr>
              <a:t>The cure for the high cost of health care</a:t>
            </a:r>
          </a:p>
        </p:txBody>
      </p:sp>
      <p:sp>
        <p:nvSpPr>
          <p:cNvPr id="25" name="Date Placeholder 2"/>
          <p:cNvSpPr>
            <a:spLocks noGrp="1"/>
          </p:cNvSpPr>
          <p:nvPr>
            <p:ph type="dt" sz="quarter" idx="1"/>
          </p:nvPr>
        </p:nvSpPr>
        <p:spPr>
          <a:xfrm>
            <a:off x="1" y="503555"/>
            <a:ext cx="4673600" cy="387350"/>
          </a:xfrm>
          <a:prstGeom prst="rect">
            <a:avLst/>
          </a:prstGeom>
        </p:spPr>
        <p:txBody>
          <a:bodyPr vert="horz" lIns="93175" tIns="46587" rIns="93175" bIns="46587" rtlCol="0"/>
          <a:lstStyle>
            <a:lvl1pPr algn="r">
              <a:defRPr sz="1200"/>
            </a:lvl1pPr>
          </a:lstStyle>
          <a:p>
            <a:pPr algn="l"/>
            <a:fld id="{2642324E-5CEC-124B-9051-8F7CB4306656}" type="datetime4">
              <a:rPr lang="en-US" sz="800" smtClean="0"/>
              <a:t>July 31, 2023</a:t>
            </a:fld>
            <a:endParaRPr lang="en-US" sz="800"/>
          </a:p>
        </p:txBody>
      </p:sp>
    </p:spTree>
    <p:extLst>
      <p:ext uri="{BB962C8B-B14F-4D97-AF65-F5344CB8AC3E}">
        <p14:creationId xmlns:p14="http://schemas.microsoft.com/office/powerpoint/2010/main" val="1466694576"/>
      </p:ext>
    </p:extLst>
  </p:cSld>
  <p:clrMap bg1="lt1" tx1="dk1" bg2="lt2" tx2="dk2" accent1="accent1" accent2="accent2" accent3="accent3" accent4="accent4" accent5="accent5" accent6="accent6" hlink="hlink" folHlink="folHlink"/>
  <p:hf/>
  <p:notesStyle>
    <a:lvl1pPr marL="0" algn="l" defTabSz="457200" rtl="0" eaLnBrk="1" latinLnBrk="0" hangingPunct="1">
      <a:lnSpc>
        <a:spcPct val="120000"/>
      </a:lnSpc>
      <a:defRPr sz="900" kern="1200">
        <a:solidFill>
          <a:schemeClr val="tx1"/>
        </a:solidFill>
        <a:latin typeface="+mn-lt"/>
        <a:ea typeface="+mn-ea"/>
        <a:cs typeface="+mn-cs"/>
      </a:defRPr>
    </a:lvl1pPr>
    <a:lvl2pPr marL="457200" algn="l" defTabSz="457200" rtl="0" eaLnBrk="1" latinLnBrk="0" hangingPunct="1">
      <a:lnSpc>
        <a:spcPct val="120000"/>
      </a:lnSpc>
      <a:defRPr sz="900" kern="1200">
        <a:solidFill>
          <a:schemeClr val="tx1"/>
        </a:solidFill>
        <a:latin typeface="+mn-lt"/>
        <a:ea typeface="+mn-ea"/>
        <a:cs typeface="+mn-cs"/>
      </a:defRPr>
    </a:lvl2pPr>
    <a:lvl3pPr marL="914400" algn="l" defTabSz="457200" rtl="0" eaLnBrk="1" latinLnBrk="0" hangingPunct="1">
      <a:lnSpc>
        <a:spcPct val="120000"/>
      </a:lnSpc>
      <a:defRPr sz="900" kern="1200">
        <a:solidFill>
          <a:schemeClr val="tx1"/>
        </a:solidFill>
        <a:latin typeface="+mn-lt"/>
        <a:ea typeface="+mn-ea"/>
        <a:cs typeface="+mn-cs"/>
      </a:defRPr>
    </a:lvl3pPr>
    <a:lvl4pPr marL="1371600" algn="l" defTabSz="457200" rtl="0" eaLnBrk="1" latinLnBrk="0" hangingPunct="1">
      <a:lnSpc>
        <a:spcPct val="120000"/>
      </a:lnSpc>
      <a:defRPr sz="900" kern="1200">
        <a:solidFill>
          <a:schemeClr val="tx1"/>
        </a:solidFill>
        <a:latin typeface="+mn-lt"/>
        <a:ea typeface="+mn-ea"/>
        <a:cs typeface="+mn-cs"/>
      </a:defRPr>
    </a:lvl4pPr>
    <a:lvl5pPr marL="1828800" algn="l" defTabSz="457200" rtl="0" eaLnBrk="1" latinLnBrk="0" hangingPunct="1">
      <a:lnSpc>
        <a:spcPct val="120000"/>
      </a:lnSpc>
      <a:defRPr sz="9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898525"/>
            <a:ext cx="4337050" cy="3252788"/>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456468">
              <a:defRPr/>
            </a:pPr>
            <a:r>
              <a:rPr lang="en-US" sz="600">
                <a:solidFill>
                  <a:prstClr val="white">
                    <a:lumMod val="75000"/>
                  </a:prstClr>
                </a:solidFill>
                <a:latin typeface="Arial"/>
              </a:rPr>
              <a:t>© 2017 Anthem Blue Cross Blue Shield National Accounts. All Rights Reserved.</a:t>
            </a:r>
          </a:p>
        </p:txBody>
      </p:sp>
      <p:sp>
        <p:nvSpPr>
          <p:cNvPr id="5" name="Slide Number Placeholder 4"/>
          <p:cNvSpPr>
            <a:spLocks noGrp="1"/>
          </p:cNvSpPr>
          <p:nvPr>
            <p:ph type="sldNum" sz="quarter" idx="11"/>
          </p:nvPr>
        </p:nvSpPr>
        <p:spPr/>
        <p:txBody>
          <a:bodyPr/>
          <a:lstStyle/>
          <a:p>
            <a:pPr defTabSz="456468">
              <a:defRPr/>
            </a:pPr>
            <a:fld id="{B7FE4A56-B75D-3549-BD68-974792754339}" type="slidenum">
              <a:rPr lang="en-US">
                <a:solidFill>
                  <a:srgbClr val="32383D"/>
                </a:solidFill>
                <a:latin typeface="Arial"/>
              </a:rPr>
              <a:pPr defTabSz="456468">
                <a:defRPr/>
              </a:pPr>
              <a:t>1</a:t>
            </a:fld>
            <a:endParaRPr lang="en-US">
              <a:solidFill>
                <a:srgbClr val="32383D"/>
              </a:solidFill>
              <a:latin typeface="Arial"/>
            </a:endParaRPr>
          </a:p>
        </p:txBody>
      </p:sp>
      <p:sp>
        <p:nvSpPr>
          <p:cNvPr id="6" name="Header Placeholder 5"/>
          <p:cNvSpPr>
            <a:spLocks noGrp="1"/>
          </p:cNvSpPr>
          <p:nvPr>
            <p:ph type="hdr" sz="quarter" idx="12"/>
          </p:nvPr>
        </p:nvSpPr>
        <p:spPr/>
        <p:txBody>
          <a:bodyPr/>
          <a:lstStyle/>
          <a:p>
            <a:pPr defTabSz="456468">
              <a:defRPr/>
            </a:pPr>
            <a:r>
              <a:rPr lang="en-US">
                <a:solidFill>
                  <a:srgbClr val="0079C2"/>
                </a:solidFill>
                <a:latin typeface="Arial"/>
              </a:rPr>
              <a:t>The cure for the high cost of health care</a:t>
            </a:r>
          </a:p>
        </p:txBody>
      </p:sp>
      <p:sp>
        <p:nvSpPr>
          <p:cNvPr id="7" name="Date Placeholder 6"/>
          <p:cNvSpPr>
            <a:spLocks noGrp="1"/>
          </p:cNvSpPr>
          <p:nvPr>
            <p:ph type="dt" sz="quarter" idx="13"/>
          </p:nvPr>
        </p:nvSpPr>
        <p:spPr/>
        <p:txBody>
          <a:bodyPr/>
          <a:lstStyle/>
          <a:p>
            <a:pPr algn="l" defTabSz="456468">
              <a:defRPr/>
            </a:pPr>
            <a:fld id="{2642324E-5CEC-124B-9051-8F7CB4306656}" type="datetime4">
              <a:rPr lang="en-US" sz="800">
                <a:solidFill>
                  <a:srgbClr val="32383D"/>
                </a:solidFill>
                <a:latin typeface="Arial"/>
              </a:rPr>
              <a:pPr algn="l" defTabSz="456468">
                <a:defRPr/>
              </a:pPr>
              <a:t>July 31, 2023</a:t>
            </a:fld>
            <a:endParaRPr lang="en-US" sz="800">
              <a:solidFill>
                <a:srgbClr val="32383D"/>
              </a:solidFill>
              <a:latin typeface="Arial"/>
            </a:endParaRPr>
          </a:p>
        </p:txBody>
      </p:sp>
    </p:spTree>
    <p:extLst>
      <p:ext uri="{BB962C8B-B14F-4D97-AF65-F5344CB8AC3E}">
        <p14:creationId xmlns:p14="http://schemas.microsoft.com/office/powerpoint/2010/main" val="64835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898525"/>
            <a:ext cx="4337050" cy="3252788"/>
          </a:xfrm>
        </p:spPr>
      </p:sp>
      <p:sp>
        <p:nvSpPr>
          <p:cNvPr id="3" name="Notes Placeholder 2"/>
          <p:cNvSpPr>
            <a:spLocks noGrp="1"/>
          </p:cNvSpPr>
          <p:nvPr>
            <p:ph type="body" idx="1"/>
          </p:nvPr>
        </p:nvSpPr>
        <p:spPr/>
        <p:txBody>
          <a:bodyPr>
            <a:normAutofit fontScale="92500"/>
          </a:bodyPr>
          <a:lstStyle/>
          <a:p>
            <a:pPr>
              <a:lnSpc>
                <a:spcPct val="100000"/>
              </a:lnSpc>
              <a:spcBef>
                <a:spcPts val="611"/>
              </a:spcBef>
            </a:pPr>
            <a:r>
              <a:rPr lang="en-US" b="0" dirty="0"/>
              <a:t>Anthem’s specialized palliative and hospice programs focus on what matters most to</a:t>
            </a:r>
            <a:r>
              <a:rPr lang="en-US" b="0" baseline="0" dirty="0"/>
              <a:t> patients facing serious illnesses: having the best possible quality of life. This compassionate support comes in many forms, but it’s </a:t>
            </a:r>
            <a:r>
              <a:rPr lang="en-US" dirty="0"/>
              <a:t>all part of our commitment to giving our members the best quality of life for even greater periods of time.</a:t>
            </a:r>
          </a:p>
          <a:p>
            <a:pPr marL="9403"/>
            <a:endParaRPr lang="en-US" dirty="0"/>
          </a:p>
          <a:p>
            <a:pPr marL="9403"/>
            <a:r>
              <a:rPr lang="en-US" dirty="0"/>
              <a:t>Individualized Care Program, our</a:t>
            </a:r>
            <a:r>
              <a:rPr lang="en-US" baseline="0" dirty="0"/>
              <a:t> palliative care program, is a reflection of that philosophy, designed to make every member feel supported while delivering the best care. Members can experience a 2.7 month increase in survival when using palliative care</a:t>
            </a:r>
            <a:r>
              <a:rPr lang="en-US" baseline="30000" dirty="0"/>
              <a:t>1</a:t>
            </a:r>
            <a:r>
              <a:rPr lang="en-US" baseline="0" dirty="0"/>
              <a:t>, with 20% fewer ER visits when they’re referred to palliative care early</a:t>
            </a:r>
            <a:r>
              <a:rPr lang="en-US" baseline="30000" dirty="0"/>
              <a:t>2</a:t>
            </a:r>
            <a:r>
              <a:rPr lang="en-US" baseline="0" dirty="0"/>
              <a:t>. Some of the many ways we help our members improve their quality of life include: </a:t>
            </a:r>
            <a:endParaRPr lang="en-US" dirty="0"/>
          </a:p>
          <a:p>
            <a:pPr>
              <a:lnSpc>
                <a:spcPct val="100000"/>
              </a:lnSpc>
              <a:spcBef>
                <a:spcPts val="611"/>
              </a:spcBef>
            </a:pPr>
            <a:endParaRPr lang="en-US" b="0" baseline="0" dirty="0"/>
          </a:p>
          <a:p>
            <a:pPr marL="171176" indent="-171176">
              <a:lnSpc>
                <a:spcPct val="100000"/>
              </a:lnSpc>
              <a:spcBef>
                <a:spcPts val="611"/>
              </a:spcBef>
              <a:buFont typeface="Arial" charset="0"/>
              <a:buChar char="•"/>
            </a:pPr>
            <a:r>
              <a:rPr lang="en-US" b="0" baseline="0" dirty="0"/>
              <a:t>Coordinated care that helps patients manage their symptoms so that they feel better</a:t>
            </a:r>
          </a:p>
          <a:p>
            <a:pPr marL="171176" indent="-171176">
              <a:lnSpc>
                <a:spcPct val="100000"/>
              </a:lnSpc>
              <a:spcBef>
                <a:spcPts val="611"/>
              </a:spcBef>
              <a:buFont typeface="Arial" charset="0"/>
              <a:buChar char="•"/>
            </a:pPr>
            <a:r>
              <a:rPr lang="en-US" b="0" baseline="0" dirty="0"/>
              <a:t>Tools that promote vital conversations on care options and a patient’s values </a:t>
            </a:r>
          </a:p>
          <a:p>
            <a:pPr marL="171176" indent="-171176">
              <a:lnSpc>
                <a:spcPct val="100000"/>
              </a:lnSpc>
              <a:spcBef>
                <a:spcPts val="611"/>
              </a:spcBef>
              <a:buFont typeface="Arial" charset="0"/>
              <a:buChar char="•"/>
            </a:pPr>
            <a:r>
              <a:rPr lang="en-US" b="0" baseline="0" dirty="0"/>
              <a:t>Individualized programs in areas that greatly impact quality of life, including pain management</a:t>
            </a:r>
          </a:p>
          <a:p>
            <a:pPr marL="171176" indent="-171176">
              <a:lnSpc>
                <a:spcPct val="100000"/>
              </a:lnSpc>
              <a:spcBef>
                <a:spcPts val="611"/>
              </a:spcBef>
              <a:buFont typeface="Arial" charset="0"/>
              <a:buChar char="•"/>
            </a:pPr>
            <a:r>
              <a:rPr lang="en-US" b="0" baseline="0" dirty="0"/>
              <a:t>An innovative reimbursement system that supports existing provider-based palliative care programs</a:t>
            </a:r>
          </a:p>
          <a:p>
            <a:pPr marL="171176" indent="-171176">
              <a:lnSpc>
                <a:spcPct val="100000"/>
              </a:lnSpc>
              <a:spcBef>
                <a:spcPts val="611"/>
              </a:spcBef>
              <a:buFont typeface="Arial" charset="0"/>
              <a:buChar char="•"/>
            </a:pPr>
            <a:r>
              <a:rPr lang="en-US" b="0" baseline="0" dirty="0"/>
              <a:t>Care that meets patients where they are, whether on the phone at home or in a clinical setting</a:t>
            </a:r>
          </a:p>
          <a:p>
            <a:pPr marL="171176" indent="-171176">
              <a:lnSpc>
                <a:spcPct val="100000"/>
              </a:lnSpc>
              <a:spcBef>
                <a:spcPts val="611"/>
              </a:spcBef>
              <a:buFont typeface="Arial" charset="0"/>
              <a:buChar char="•"/>
            </a:pPr>
            <a:r>
              <a:rPr lang="en-US" b="0" baseline="0" dirty="0"/>
              <a:t>Case management that explains resources and coordinates care with compassion</a:t>
            </a:r>
          </a:p>
          <a:p>
            <a:pPr>
              <a:lnSpc>
                <a:spcPct val="100000"/>
              </a:lnSpc>
              <a:spcBef>
                <a:spcPts val="611"/>
              </a:spcBef>
            </a:pPr>
            <a:endParaRPr lang="en-US" b="1" dirty="0"/>
          </a:p>
          <a:p>
            <a:pPr>
              <a:lnSpc>
                <a:spcPct val="100000"/>
              </a:lnSpc>
              <a:spcBef>
                <a:spcPts val="611"/>
              </a:spcBef>
            </a:pPr>
            <a:r>
              <a:rPr lang="en-US" dirty="0"/>
              <a:t>We’re also excited to tell you about our new initiative to change the conversation around hospice. We’re working to give commercial and individual fully insured patients access to hospice services during the last 12 months of life—not just six months. They can continue to use disease-modifying treatment; in other words, they don’t have to quit chemo. </a:t>
            </a:r>
          </a:p>
          <a:p>
            <a:pPr>
              <a:lnSpc>
                <a:spcPct val="100000"/>
              </a:lnSpc>
              <a:spcBef>
                <a:spcPts val="611"/>
              </a:spcBef>
            </a:pPr>
            <a:endParaRPr lang="en-US" b="1" dirty="0"/>
          </a:p>
          <a:p>
            <a:pPr defTabSz="465871">
              <a:defRPr/>
            </a:pPr>
            <a:r>
              <a:rPr lang="en-US" dirty="0"/>
              <a:t>And</a:t>
            </a:r>
            <a:r>
              <a:rPr lang="en-US" baseline="0" dirty="0"/>
              <a:t> because we</a:t>
            </a:r>
            <a:r>
              <a:rPr lang="en-US" dirty="0"/>
              <a:t> know no one goes through cancer alone,</a:t>
            </a:r>
            <a:r>
              <a:rPr lang="en-US" baseline="0" dirty="0"/>
              <a:t> </a:t>
            </a:r>
            <a:r>
              <a:rPr lang="en-US" dirty="0"/>
              <a:t>we provide a host of resources for survivors, families, caregivers and the community.</a:t>
            </a:r>
            <a:endParaRPr lang="en-US" b="0" baseline="0" dirty="0"/>
          </a:p>
          <a:p>
            <a:pPr defTabSz="465871">
              <a:defRPr/>
            </a:pPr>
            <a:endParaRPr lang="en-US" dirty="0"/>
          </a:p>
          <a:p>
            <a:endParaRPr lang="en-US" i="0" dirty="0"/>
          </a:p>
          <a:p>
            <a:r>
              <a:rPr lang="en-US" i="0" dirty="0"/>
              <a:t>1. </a:t>
            </a:r>
            <a:r>
              <a:rPr lang="en-US" i="0" dirty="0" err="1"/>
              <a:t>Temel</a:t>
            </a:r>
            <a:r>
              <a:rPr lang="en-US" i="0" dirty="0"/>
              <a:t> JD, Greer JA, </a:t>
            </a:r>
            <a:r>
              <a:rPr lang="en-US" i="0" dirty="0" err="1"/>
              <a:t>Muzikansky</a:t>
            </a:r>
            <a:r>
              <a:rPr lang="en-US" i="0" dirty="0"/>
              <a:t> A, et al. Early Palliative Care for Patients with Metastatic Non–Small-Cell Lung Cancer, New England Journal of Medicine. 2010;363(8):733-742.</a:t>
            </a:r>
          </a:p>
          <a:p>
            <a:r>
              <a:rPr lang="en-US" i="0" dirty="0"/>
              <a:t>2. </a:t>
            </a:r>
            <a:r>
              <a:rPr lang="en-US" i="0" dirty="0" err="1"/>
              <a:t>Scibetta</a:t>
            </a:r>
            <a:r>
              <a:rPr lang="en-US" i="0" dirty="0"/>
              <a:t> C, Kerr K, McGuire J, </a:t>
            </a:r>
            <a:r>
              <a:rPr lang="en-US" i="0" dirty="0" err="1"/>
              <a:t>Rabow</a:t>
            </a:r>
            <a:r>
              <a:rPr lang="en-US" i="0" dirty="0"/>
              <a:t> MW. The Costs of Waiting: Implications of the Timing of Palliative Care Consultation among a Cohort of Decedents at a Comprehensive Cancer Center. J </a:t>
            </a:r>
            <a:r>
              <a:rPr lang="en-US" i="0" dirty="0" err="1"/>
              <a:t>Palliat</a:t>
            </a:r>
            <a:r>
              <a:rPr lang="en-US" i="0" dirty="0"/>
              <a:t> Med. 2016;19(1):69-75.</a:t>
            </a:r>
          </a:p>
        </p:txBody>
      </p:sp>
      <p:sp>
        <p:nvSpPr>
          <p:cNvPr id="4" name="Footer Placeholder 3"/>
          <p:cNvSpPr>
            <a:spLocks noGrp="1"/>
          </p:cNvSpPr>
          <p:nvPr>
            <p:ph type="ftr" sz="quarter" idx="10"/>
          </p:nvPr>
        </p:nvSpPr>
        <p:spPr/>
        <p:txBody>
          <a:bodyPr/>
          <a:lstStyle/>
          <a:p>
            <a:r>
              <a:rPr lang="en-US" sz="600">
                <a:solidFill>
                  <a:schemeClr val="bg1">
                    <a:lumMod val="75000"/>
                  </a:schemeClr>
                </a:solidFill>
              </a:rPr>
              <a:t>© 2017 Anthem Blue Cross Blue Shield National Accounts. All Rights Reserved.</a:t>
            </a:r>
          </a:p>
        </p:txBody>
      </p:sp>
      <p:sp>
        <p:nvSpPr>
          <p:cNvPr id="5" name="Slide Number Placeholder 4"/>
          <p:cNvSpPr>
            <a:spLocks noGrp="1"/>
          </p:cNvSpPr>
          <p:nvPr>
            <p:ph type="sldNum" sz="quarter" idx="11"/>
          </p:nvPr>
        </p:nvSpPr>
        <p:spPr/>
        <p:txBody>
          <a:bodyPr/>
          <a:lstStyle/>
          <a:p>
            <a:fld id="{B7FE4A56-B75D-3549-BD68-974792754339}" type="slidenum">
              <a:rPr lang="en-US" smtClean="0"/>
              <a:t>10</a:t>
            </a:fld>
            <a:endParaRPr lang="en-US"/>
          </a:p>
        </p:txBody>
      </p:sp>
      <p:sp>
        <p:nvSpPr>
          <p:cNvPr id="6" name="Header Placeholder 5"/>
          <p:cNvSpPr>
            <a:spLocks noGrp="1"/>
          </p:cNvSpPr>
          <p:nvPr>
            <p:ph type="hdr" sz="quarter" idx="12"/>
          </p:nvPr>
        </p:nvSpPr>
        <p:spPr/>
        <p:txBody>
          <a:bodyPr/>
          <a:lstStyle/>
          <a:p>
            <a:r>
              <a:rPr lang="en-US">
                <a:solidFill>
                  <a:schemeClr val="tx2"/>
                </a:solidFill>
              </a:rPr>
              <a:t>The cure for the high cost of health care</a:t>
            </a:r>
          </a:p>
        </p:txBody>
      </p:sp>
      <p:sp>
        <p:nvSpPr>
          <p:cNvPr id="7" name="Date Placeholder 6"/>
          <p:cNvSpPr>
            <a:spLocks noGrp="1"/>
          </p:cNvSpPr>
          <p:nvPr>
            <p:ph type="dt" sz="quarter" idx="13"/>
          </p:nvPr>
        </p:nvSpPr>
        <p:spPr/>
        <p:txBody>
          <a:bodyPr/>
          <a:lstStyle/>
          <a:p>
            <a:pPr algn="l"/>
            <a:fld id="{2642324E-5CEC-124B-9051-8F7CB4306656}" type="datetime4">
              <a:rPr lang="en-US" sz="800"/>
              <a:t>July 31, 2023</a:t>
            </a:fld>
            <a:endParaRPr lang="en-US" sz="800"/>
          </a:p>
        </p:txBody>
      </p:sp>
    </p:spTree>
    <p:extLst>
      <p:ext uri="{BB962C8B-B14F-4D97-AF65-F5344CB8AC3E}">
        <p14:creationId xmlns:p14="http://schemas.microsoft.com/office/powerpoint/2010/main" val="1941634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898525"/>
            <a:ext cx="4337050" cy="3252788"/>
          </a:xfrm>
        </p:spPr>
      </p:sp>
      <p:sp>
        <p:nvSpPr>
          <p:cNvPr id="3" name="Notes Placeholder 2"/>
          <p:cNvSpPr>
            <a:spLocks noGrp="1"/>
          </p:cNvSpPr>
          <p:nvPr>
            <p:ph type="body" idx="1"/>
          </p:nvPr>
        </p:nvSpPr>
        <p:spPr/>
        <p:txBody>
          <a:bodyPr/>
          <a:lstStyle/>
          <a:p>
            <a:endParaRPr lang="en-US" i="0"/>
          </a:p>
        </p:txBody>
      </p:sp>
      <p:sp>
        <p:nvSpPr>
          <p:cNvPr id="4" name="Footer Placeholder 3"/>
          <p:cNvSpPr>
            <a:spLocks noGrp="1"/>
          </p:cNvSpPr>
          <p:nvPr>
            <p:ph type="ftr" sz="quarter" idx="10"/>
          </p:nvPr>
        </p:nvSpPr>
        <p:spPr/>
        <p:txBody>
          <a:bodyPr/>
          <a:lstStyle/>
          <a:p>
            <a:r>
              <a:rPr lang="en-US" sz="600">
                <a:solidFill>
                  <a:schemeClr val="bg1">
                    <a:lumMod val="75000"/>
                  </a:schemeClr>
                </a:solidFill>
              </a:rPr>
              <a:t>© 2017 Anthem Blue Cross Blue Shield National Accounts. All Rights Reserved.</a:t>
            </a:r>
          </a:p>
        </p:txBody>
      </p:sp>
      <p:sp>
        <p:nvSpPr>
          <p:cNvPr id="5" name="Slide Number Placeholder 4"/>
          <p:cNvSpPr>
            <a:spLocks noGrp="1"/>
          </p:cNvSpPr>
          <p:nvPr>
            <p:ph type="sldNum" sz="quarter" idx="11"/>
          </p:nvPr>
        </p:nvSpPr>
        <p:spPr/>
        <p:txBody>
          <a:bodyPr/>
          <a:lstStyle/>
          <a:p>
            <a:fld id="{B7FE4A56-B75D-3549-BD68-974792754339}" type="slidenum">
              <a:rPr lang="en-US" smtClean="0"/>
              <a:t>11</a:t>
            </a:fld>
            <a:endParaRPr lang="en-US"/>
          </a:p>
        </p:txBody>
      </p:sp>
      <p:sp>
        <p:nvSpPr>
          <p:cNvPr id="6" name="Header Placeholder 5"/>
          <p:cNvSpPr>
            <a:spLocks noGrp="1"/>
          </p:cNvSpPr>
          <p:nvPr>
            <p:ph type="hdr" sz="quarter" idx="12"/>
          </p:nvPr>
        </p:nvSpPr>
        <p:spPr/>
        <p:txBody>
          <a:bodyPr/>
          <a:lstStyle/>
          <a:p>
            <a:r>
              <a:rPr lang="en-US">
                <a:solidFill>
                  <a:schemeClr val="tx2"/>
                </a:solidFill>
              </a:rPr>
              <a:t>The cure for the high cost of health care</a:t>
            </a:r>
          </a:p>
        </p:txBody>
      </p:sp>
      <p:sp>
        <p:nvSpPr>
          <p:cNvPr id="7" name="Date Placeholder 6"/>
          <p:cNvSpPr>
            <a:spLocks noGrp="1"/>
          </p:cNvSpPr>
          <p:nvPr>
            <p:ph type="dt" sz="quarter" idx="13"/>
          </p:nvPr>
        </p:nvSpPr>
        <p:spPr/>
        <p:txBody>
          <a:bodyPr/>
          <a:lstStyle/>
          <a:p>
            <a:pPr algn="l"/>
            <a:fld id="{2642324E-5CEC-124B-9051-8F7CB4306656}" type="datetime4">
              <a:rPr lang="en-US" sz="800"/>
              <a:t>July 31, 2023</a:t>
            </a:fld>
            <a:endParaRPr lang="en-US" sz="800"/>
          </a:p>
        </p:txBody>
      </p:sp>
    </p:spTree>
    <p:extLst>
      <p:ext uri="{BB962C8B-B14F-4D97-AF65-F5344CB8AC3E}">
        <p14:creationId xmlns:p14="http://schemas.microsoft.com/office/powerpoint/2010/main" val="1688548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z="600">
                <a:solidFill>
                  <a:schemeClr val="bg1">
                    <a:lumMod val="75000"/>
                  </a:schemeClr>
                </a:solidFill>
              </a:rPr>
              <a:t>© 2017 Anthem Blue Cross Blue Shield National Accounts. All Rights Reserved.</a:t>
            </a:r>
          </a:p>
        </p:txBody>
      </p:sp>
      <p:sp>
        <p:nvSpPr>
          <p:cNvPr id="5" name="Slide Number Placeholder 4"/>
          <p:cNvSpPr>
            <a:spLocks noGrp="1"/>
          </p:cNvSpPr>
          <p:nvPr>
            <p:ph type="sldNum" sz="quarter" idx="11"/>
          </p:nvPr>
        </p:nvSpPr>
        <p:spPr/>
        <p:txBody>
          <a:bodyPr/>
          <a:lstStyle/>
          <a:p>
            <a:fld id="{B7FE4A56-B75D-3549-BD68-974792754339}" type="slidenum">
              <a:rPr lang="en-US" smtClean="0"/>
              <a:t>12</a:t>
            </a:fld>
            <a:endParaRPr lang="en-US"/>
          </a:p>
        </p:txBody>
      </p:sp>
      <p:sp>
        <p:nvSpPr>
          <p:cNvPr id="6" name="Header Placeholder 5"/>
          <p:cNvSpPr>
            <a:spLocks noGrp="1"/>
          </p:cNvSpPr>
          <p:nvPr>
            <p:ph type="hdr" sz="quarter" idx="12"/>
          </p:nvPr>
        </p:nvSpPr>
        <p:spPr/>
        <p:txBody>
          <a:bodyPr/>
          <a:lstStyle/>
          <a:p>
            <a:r>
              <a:rPr lang="en-US">
                <a:solidFill>
                  <a:schemeClr val="tx2"/>
                </a:solidFill>
              </a:rPr>
              <a:t>The cure for the high cost of health care</a:t>
            </a:r>
          </a:p>
        </p:txBody>
      </p:sp>
      <p:sp>
        <p:nvSpPr>
          <p:cNvPr id="7" name="Date Placeholder 6"/>
          <p:cNvSpPr>
            <a:spLocks noGrp="1"/>
          </p:cNvSpPr>
          <p:nvPr>
            <p:ph type="dt" sz="quarter" idx="13"/>
          </p:nvPr>
        </p:nvSpPr>
        <p:spPr/>
        <p:txBody>
          <a:bodyPr/>
          <a:lstStyle/>
          <a:p>
            <a:pPr algn="l"/>
            <a:fld id="{2642324E-5CEC-124B-9051-8F7CB4306656}" type="datetime4">
              <a:rPr lang="en-US" sz="800"/>
              <a:t>July 31, 2023</a:t>
            </a:fld>
            <a:endParaRPr lang="en-US" sz="800"/>
          </a:p>
        </p:txBody>
      </p:sp>
    </p:spTree>
    <p:extLst>
      <p:ext uri="{BB962C8B-B14F-4D97-AF65-F5344CB8AC3E}">
        <p14:creationId xmlns:p14="http://schemas.microsoft.com/office/powerpoint/2010/main" val="319596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898525"/>
            <a:ext cx="4337050" cy="3252788"/>
          </a:xfrm>
        </p:spPr>
      </p:sp>
      <p:sp>
        <p:nvSpPr>
          <p:cNvPr id="3" name="Notes Placeholder 2"/>
          <p:cNvSpPr>
            <a:spLocks noGrp="1"/>
          </p:cNvSpPr>
          <p:nvPr>
            <p:ph type="body" idx="1"/>
          </p:nvPr>
        </p:nvSpPr>
        <p:spPr/>
        <p:txBody>
          <a:bodyPr/>
          <a:lstStyle/>
          <a:p>
            <a:r>
              <a:rPr lang="en-US" dirty="0"/>
              <a:t>None of us are strangers to cancer. It touches your friends, your family, your colleagues. It puts your employees out of work and places undue burden on the loved ones charged with caring for those going through it.</a:t>
            </a:r>
          </a:p>
          <a:p>
            <a:r>
              <a:rPr lang="en-US" dirty="0"/>
              <a:t> </a:t>
            </a:r>
          </a:p>
        </p:txBody>
      </p:sp>
      <p:sp>
        <p:nvSpPr>
          <p:cNvPr id="4" name="Footer Placeholder 3"/>
          <p:cNvSpPr>
            <a:spLocks noGrp="1"/>
          </p:cNvSpPr>
          <p:nvPr>
            <p:ph type="ftr" sz="quarter" idx="10"/>
          </p:nvPr>
        </p:nvSpPr>
        <p:spPr/>
        <p:txBody>
          <a:bodyPr/>
          <a:lstStyle/>
          <a:p>
            <a:pPr defTabSz="456468">
              <a:defRPr/>
            </a:pPr>
            <a:r>
              <a:rPr lang="en-US" sz="600">
                <a:solidFill>
                  <a:prstClr val="white">
                    <a:lumMod val="75000"/>
                  </a:prstClr>
                </a:solidFill>
                <a:latin typeface="Arial"/>
              </a:rPr>
              <a:t>© 2017 Anthem Blue Cross Blue Shield National Accounts. All Rights Reserved.</a:t>
            </a:r>
          </a:p>
        </p:txBody>
      </p:sp>
      <p:sp>
        <p:nvSpPr>
          <p:cNvPr id="5" name="Slide Number Placeholder 4"/>
          <p:cNvSpPr>
            <a:spLocks noGrp="1"/>
          </p:cNvSpPr>
          <p:nvPr>
            <p:ph type="sldNum" sz="quarter" idx="11"/>
          </p:nvPr>
        </p:nvSpPr>
        <p:spPr/>
        <p:txBody>
          <a:bodyPr/>
          <a:lstStyle/>
          <a:p>
            <a:pPr defTabSz="456468">
              <a:defRPr/>
            </a:pPr>
            <a:fld id="{B7FE4A56-B75D-3549-BD68-974792754339}" type="slidenum">
              <a:rPr lang="en-US">
                <a:solidFill>
                  <a:srgbClr val="32383D"/>
                </a:solidFill>
                <a:latin typeface="Arial"/>
              </a:rPr>
              <a:pPr defTabSz="456468">
                <a:defRPr/>
              </a:pPr>
              <a:t>2</a:t>
            </a:fld>
            <a:endParaRPr lang="en-US">
              <a:solidFill>
                <a:srgbClr val="32383D"/>
              </a:solidFill>
              <a:latin typeface="Arial"/>
            </a:endParaRPr>
          </a:p>
        </p:txBody>
      </p:sp>
      <p:sp>
        <p:nvSpPr>
          <p:cNvPr id="6" name="Header Placeholder 5"/>
          <p:cNvSpPr>
            <a:spLocks noGrp="1"/>
          </p:cNvSpPr>
          <p:nvPr>
            <p:ph type="hdr" sz="quarter" idx="12"/>
          </p:nvPr>
        </p:nvSpPr>
        <p:spPr/>
        <p:txBody>
          <a:bodyPr/>
          <a:lstStyle/>
          <a:p>
            <a:pPr defTabSz="456468">
              <a:defRPr/>
            </a:pPr>
            <a:r>
              <a:rPr lang="en-US">
                <a:solidFill>
                  <a:srgbClr val="0079C2"/>
                </a:solidFill>
                <a:latin typeface="Arial"/>
              </a:rPr>
              <a:t>The cure for the high cost of health care</a:t>
            </a:r>
          </a:p>
        </p:txBody>
      </p:sp>
      <p:sp>
        <p:nvSpPr>
          <p:cNvPr id="7" name="Date Placeholder 6"/>
          <p:cNvSpPr>
            <a:spLocks noGrp="1"/>
          </p:cNvSpPr>
          <p:nvPr>
            <p:ph type="dt" sz="quarter" idx="13"/>
          </p:nvPr>
        </p:nvSpPr>
        <p:spPr/>
        <p:txBody>
          <a:bodyPr/>
          <a:lstStyle/>
          <a:p>
            <a:pPr algn="l" defTabSz="456468">
              <a:defRPr/>
            </a:pPr>
            <a:fld id="{2642324E-5CEC-124B-9051-8F7CB4306656}" type="datetime4">
              <a:rPr lang="en-US" sz="800">
                <a:solidFill>
                  <a:srgbClr val="32383D"/>
                </a:solidFill>
                <a:latin typeface="Arial"/>
              </a:rPr>
              <a:pPr algn="l" defTabSz="456468">
                <a:defRPr/>
              </a:pPr>
              <a:t>July 31, 2023</a:t>
            </a:fld>
            <a:endParaRPr lang="en-US" sz="800">
              <a:solidFill>
                <a:srgbClr val="32383D"/>
              </a:solidFill>
              <a:latin typeface="Arial"/>
            </a:endParaRPr>
          </a:p>
        </p:txBody>
      </p:sp>
    </p:spTree>
    <p:extLst>
      <p:ext uri="{BB962C8B-B14F-4D97-AF65-F5344CB8AC3E}">
        <p14:creationId xmlns:p14="http://schemas.microsoft.com/office/powerpoint/2010/main" val="228254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898525"/>
            <a:ext cx="4337050" cy="3252788"/>
          </a:xfrm>
        </p:spPr>
      </p:sp>
      <p:sp>
        <p:nvSpPr>
          <p:cNvPr id="3" name="Notes Placeholder 2"/>
          <p:cNvSpPr>
            <a:spLocks noGrp="1"/>
          </p:cNvSpPr>
          <p:nvPr>
            <p:ph type="body" idx="1"/>
          </p:nvPr>
        </p:nvSpPr>
        <p:spPr/>
        <p:txBody>
          <a:bodyPr>
            <a:normAutofit fontScale="77500" lnSpcReduction="20000"/>
          </a:bodyPr>
          <a:lstStyle/>
          <a:p>
            <a:r>
              <a:rPr lang="en-US"/>
              <a:t>And, as if that weren’t enough, cancer drives up health care costs for all of us. Cancer is a diverse group of more than 100 diseases, each involving its own set of therapy options, oncology specialists and costs drivers.</a:t>
            </a:r>
          </a:p>
          <a:p>
            <a:r>
              <a:rPr lang="en-US"/>
              <a:t> </a:t>
            </a:r>
          </a:p>
          <a:p>
            <a:r>
              <a:rPr lang="en-US"/>
              <a:t>It quite literally hits us where we live. We all know health care treatment costs vary by geography, and cancer is no different. For example, research from the National Business Group on Health shows that treatment for the average high-cost claimant with cancer is $20K more in the Pacific region (California, Oregon and Washington) than in the Southwest Central (Texas, Louisiana, Oklahoma and Arkansas)</a:t>
            </a:r>
            <a:r>
              <a:rPr lang="en-US" baseline="30000"/>
              <a:t>4</a:t>
            </a:r>
            <a:r>
              <a:rPr lang="en-US"/>
              <a:t>.</a:t>
            </a:r>
          </a:p>
          <a:p>
            <a:r>
              <a:rPr lang="en-US"/>
              <a:t> </a:t>
            </a:r>
          </a:p>
          <a:p>
            <a:pPr marL="174702" indent="-174702">
              <a:buFont typeface="Arial" panose="020B0604020202020204" pitchFamily="34" charset="0"/>
              <a:buChar char="•"/>
            </a:pPr>
            <a:r>
              <a:rPr lang="en-US"/>
              <a:t>Patients undergoing cancer treatment represent about 25% of commercially insured, high-cost claimants (patients in top 1% of cost)</a:t>
            </a:r>
            <a:r>
              <a:rPr lang="en-US" baseline="30000"/>
              <a:t>4</a:t>
            </a:r>
            <a:endParaRPr lang="en-US"/>
          </a:p>
          <a:p>
            <a:pPr marL="174702" indent="-174702">
              <a:buFont typeface="Arial" panose="020B0604020202020204" pitchFamily="34" charset="0"/>
              <a:buChar char="•"/>
            </a:pPr>
            <a:r>
              <a:rPr lang="en-US"/>
              <a:t>Average total cost of care for high-cost patient in active treatment: $131,000)</a:t>
            </a:r>
            <a:r>
              <a:rPr lang="en-US" baseline="30000"/>
              <a:t>4</a:t>
            </a:r>
            <a:endParaRPr lang="en-US"/>
          </a:p>
          <a:p>
            <a:pPr marL="174702" indent="-174702">
              <a:buFont typeface="Arial" panose="020B0604020202020204" pitchFamily="34" charset="0"/>
              <a:buChar char="•"/>
            </a:pPr>
            <a:r>
              <a:rPr lang="en-US"/>
              <a:t>Most common types of cancer (based on National Cancer Institute estimates):</a:t>
            </a:r>
          </a:p>
          <a:p>
            <a:pPr marL="698807" lvl="1" indent="-232936">
              <a:buFont typeface="+mj-lt"/>
              <a:buAutoNum type="arabicPeriod"/>
            </a:pPr>
            <a:r>
              <a:rPr lang="en-US"/>
              <a:t>Breast</a:t>
            </a:r>
          </a:p>
          <a:p>
            <a:pPr marL="698807" lvl="1" indent="-232936">
              <a:buFont typeface="+mj-lt"/>
              <a:buAutoNum type="arabicPeriod"/>
            </a:pPr>
            <a:r>
              <a:rPr lang="en-US"/>
              <a:t>Lung</a:t>
            </a:r>
          </a:p>
          <a:p>
            <a:pPr marL="698807" lvl="1" indent="-232936">
              <a:buFont typeface="+mj-lt"/>
              <a:buAutoNum type="arabicPeriod"/>
            </a:pPr>
            <a:r>
              <a:rPr lang="en-US"/>
              <a:t>Prostate</a:t>
            </a:r>
          </a:p>
          <a:p>
            <a:pPr marL="698807" lvl="1" indent="-232936">
              <a:buFont typeface="+mj-lt"/>
              <a:buAutoNum type="arabicPeriod"/>
            </a:pPr>
            <a:r>
              <a:rPr lang="en-US"/>
              <a:t>Colon + rectum</a:t>
            </a:r>
          </a:p>
          <a:p>
            <a:pPr marL="698807" lvl="1" indent="-232936">
              <a:buFont typeface="+mj-lt"/>
              <a:buAutoNum type="arabicPeriod"/>
            </a:pPr>
            <a:r>
              <a:rPr lang="en-US"/>
              <a:t>Skin</a:t>
            </a:r>
          </a:p>
          <a:p>
            <a:pPr marL="174702" indent="-174702">
              <a:buFont typeface="Arial" panose="020B0604020202020204" pitchFamily="34" charset="0"/>
              <a:buChar char="•"/>
            </a:pPr>
            <a:r>
              <a:rPr lang="en-US"/>
              <a:t>Managing cancer costs can be very challenging because the drivers of health care costs vary by cancer type</a:t>
            </a:r>
          </a:p>
          <a:p>
            <a:r>
              <a:rPr lang="en-US"/>
              <a:t> </a:t>
            </a:r>
          </a:p>
          <a:p>
            <a:r>
              <a:rPr lang="en-US"/>
              <a:t>Another huge cost driver: the quality of cancer care is often inconsistent</a:t>
            </a:r>
          </a:p>
          <a:p>
            <a:pPr marL="174702" indent="-174702">
              <a:buFont typeface="Arial" panose="020B0604020202020204" pitchFamily="34" charset="0"/>
              <a:buChar char="•"/>
            </a:pPr>
            <a:r>
              <a:rPr lang="en-US"/>
              <a:t>Studies revealed that about 1 in 3 regimens aren’t consistent with medical evidence</a:t>
            </a:r>
            <a:r>
              <a:rPr lang="en-US" baseline="30000"/>
              <a:t>5</a:t>
            </a:r>
            <a:r>
              <a:rPr lang="en-US"/>
              <a:t>. And when best practices aren’t aligned, neither are costs.</a:t>
            </a:r>
          </a:p>
          <a:p>
            <a:pPr marL="174702" indent="-174702">
              <a:buFont typeface="Arial" panose="020B0604020202020204" pitchFamily="34" charset="0"/>
              <a:buChar char="•"/>
            </a:pPr>
            <a:r>
              <a:rPr lang="en-US"/>
              <a:t>Further research points the finger to unnecessary hospitalizations during treatment. With less toxic treatment regimens and appropriate supportive care, many of these hospitalizations could be avoided</a:t>
            </a:r>
            <a:r>
              <a:rPr lang="en-US" baseline="30000"/>
              <a:t>6</a:t>
            </a:r>
            <a:r>
              <a:rPr lang="en-US"/>
              <a:t>.</a:t>
            </a:r>
          </a:p>
          <a:p>
            <a:pPr marL="174702" indent="-174702">
              <a:buFont typeface="Arial" panose="020B0604020202020204" pitchFamily="34" charset="0"/>
              <a:buChar char="•"/>
            </a:pPr>
            <a:r>
              <a:rPr lang="en-US"/>
              <a:t>These studies also found that many tests and treatments are unneeded, putting patients at risk and imposing additional care and cost burden</a:t>
            </a:r>
            <a:r>
              <a:rPr lang="en-US" baseline="30000"/>
              <a:t>6</a:t>
            </a:r>
            <a:r>
              <a:rPr lang="en-US"/>
              <a:t>.</a:t>
            </a:r>
          </a:p>
          <a:p>
            <a:r>
              <a:rPr lang="en-US"/>
              <a:t> </a:t>
            </a:r>
          </a:p>
          <a:p>
            <a:r>
              <a:rPr lang="en-US"/>
              <a:t>Even when you </a:t>
            </a:r>
            <a:r>
              <a:rPr lang="en-US" u="sng"/>
              <a:t>do</a:t>
            </a:r>
            <a:r>
              <a:rPr lang="en-US"/>
              <a:t> have the right treatment, in the right setting, delivered with consistently high quality, there’s an inescapable truth: the specialty drugs required for cancer treatment regimens are complex and expensive to manage.</a:t>
            </a:r>
          </a:p>
          <a:p>
            <a:pPr marL="174702" indent="-174702">
              <a:buFont typeface="Arial" panose="020B0604020202020204" pitchFamily="34" charset="0"/>
              <a:buChar char="•"/>
            </a:pPr>
            <a:r>
              <a:rPr lang="en-US"/>
              <a:t>These drugs, in most cases, cannot be self-administered, instead requiring a complex schedule of care with multiple specialists as part of a larger drug strategy.</a:t>
            </a:r>
          </a:p>
          <a:p>
            <a:pPr marL="174702" indent="-174702">
              <a:buFont typeface="Arial" panose="020B0604020202020204" pitchFamily="34" charset="0"/>
              <a:buChar char="•"/>
            </a:pPr>
            <a:r>
              <a:rPr lang="en-US"/>
              <a:t>Drug therapy can cost anywhere from $100,000 up to $1 million—per patient.</a:t>
            </a:r>
          </a:p>
          <a:p>
            <a:pPr marL="174702" indent="-174702">
              <a:buFont typeface="Arial" panose="020B0604020202020204" pitchFamily="34" charset="0"/>
              <a:buChar char="•"/>
            </a:pPr>
            <a:r>
              <a:rPr lang="en-US"/>
              <a:t>You can’t single out one or two drugs and manage those separately, or else you interrupt the entire cycle of care.</a:t>
            </a:r>
          </a:p>
          <a:p>
            <a:pPr marL="174702" indent="-174702">
              <a:buFont typeface="Arial" panose="020B0604020202020204" pitchFamily="34" charset="0"/>
              <a:buChar char="•"/>
            </a:pPr>
            <a:r>
              <a:rPr lang="en-US"/>
              <a:t>If you move the site of care, you also remove the patient’s entire treatment team and support. They essentially have to start over.</a:t>
            </a:r>
          </a:p>
          <a:p>
            <a:r>
              <a:rPr lang="en-US"/>
              <a:t> </a:t>
            </a:r>
          </a:p>
          <a:p>
            <a:r>
              <a:rPr lang="en-US"/>
              <a:t>STATS SOURCES</a:t>
            </a:r>
          </a:p>
          <a:p>
            <a:pPr marL="228234" indent="-228234">
              <a:buAutoNum type="arabicPeriod"/>
            </a:pPr>
            <a:r>
              <a:rPr lang="en-US"/>
              <a:t>http://costprojections.cancer.gov/</a:t>
            </a:r>
            <a:r>
              <a:rPr lang="en-US" err="1"/>
              <a:t>expenditures.html</a:t>
            </a:r>
            <a:endParaRPr lang="en-US"/>
          </a:p>
          <a:p>
            <a:pPr marL="228234" indent="-228234">
              <a:buAutoNum type="arabicPeriod"/>
            </a:pPr>
            <a:r>
              <a:rPr lang="en-US"/>
              <a:t>http://</a:t>
            </a:r>
            <a:r>
              <a:rPr lang="en-US" err="1"/>
              <a:t>ascopubs.org</a:t>
            </a:r>
            <a:r>
              <a:rPr lang="en-US"/>
              <a:t>/</a:t>
            </a:r>
            <a:r>
              <a:rPr lang="en-US" err="1"/>
              <a:t>doi</a:t>
            </a:r>
            <a:r>
              <a:rPr lang="en-US"/>
              <a:t>/abs/10.1200/jco.2011.37.9511 </a:t>
            </a:r>
          </a:p>
          <a:p>
            <a:pPr lvl="0"/>
            <a:r>
              <a:rPr lang="en-US"/>
              <a:t>3. Shankaran V, Jolly S, Blough D, Ramsey SD. Risk Factors for Financial Hardship in Patients Receiving Adjuvant Chemotherapy for Colon Cancer: A Population-Based Exploratory Analysis. Journal of Clinical Oncology 30:1608-1614.</a:t>
            </a:r>
          </a:p>
          <a:p>
            <a:pPr lvl="0"/>
            <a:r>
              <a:rPr lang="en-US"/>
              <a:t>4. Fischer A. High cost claimants with cancer. Webinar presentation to the National Business Group on Health. August 23, 2017</a:t>
            </a:r>
          </a:p>
          <a:p>
            <a:pPr lvl="0"/>
            <a:r>
              <a:rPr lang="it-IT"/>
              <a:t>5. 1 J Clin Oncol 2011, 30:142-50; J Clin Oncol 2012, 30:3800-09; J Clin Oncol 2006, 24:626-34; Oncologist 2011;16:378-87; </a:t>
            </a:r>
            <a:endParaRPr lang="en-US"/>
          </a:p>
          <a:p>
            <a:r>
              <a:rPr lang="it-IT"/>
              <a:t>6. J Clin Oncol 2002 20:4636-42. JACR 2012, 9:33-41; JAMA 2013, 309:2587-95; J Clin Oncol 2013; 31:epub.</a:t>
            </a:r>
            <a:r>
              <a:rPr lang="en-US" i="0">
                <a:effectLst/>
              </a:rPr>
              <a:t> </a:t>
            </a:r>
            <a:endParaRPr lang="en-US" i="0"/>
          </a:p>
        </p:txBody>
      </p:sp>
      <p:sp>
        <p:nvSpPr>
          <p:cNvPr id="4" name="Footer Placeholder 3"/>
          <p:cNvSpPr>
            <a:spLocks noGrp="1"/>
          </p:cNvSpPr>
          <p:nvPr>
            <p:ph type="ftr" sz="quarter" idx="10"/>
          </p:nvPr>
        </p:nvSpPr>
        <p:spPr/>
        <p:txBody>
          <a:bodyPr/>
          <a:lstStyle/>
          <a:p>
            <a:pPr defTabSz="456468">
              <a:defRPr/>
            </a:pPr>
            <a:r>
              <a:rPr lang="en-US" sz="600">
                <a:solidFill>
                  <a:prstClr val="white">
                    <a:lumMod val="75000"/>
                  </a:prstClr>
                </a:solidFill>
                <a:latin typeface="Arial"/>
              </a:rPr>
              <a:t>© 2017 Anthem Blue Cross Blue Shield National Accounts. All Rights Reserved.</a:t>
            </a:r>
          </a:p>
        </p:txBody>
      </p:sp>
      <p:sp>
        <p:nvSpPr>
          <p:cNvPr id="5" name="Slide Number Placeholder 4"/>
          <p:cNvSpPr>
            <a:spLocks noGrp="1"/>
          </p:cNvSpPr>
          <p:nvPr>
            <p:ph type="sldNum" sz="quarter" idx="11"/>
          </p:nvPr>
        </p:nvSpPr>
        <p:spPr/>
        <p:txBody>
          <a:bodyPr/>
          <a:lstStyle/>
          <a:p>
            <a:pPr defTabSz="456468">
              <a:defRPr/>
            </a:pPr>
            <a:fld id="{B7FE4A56-B75D-3549-BD68-974792754339}" type="slidenum">
              <a:rPr lang="en-US">
                <a:solidFill>
                  <a:srgbClr val="32383D"/>
                </a:solidFill>
                <a:latin typeface="Arial"/>
              </a:rPr>
              <a:pPr defTabSz="456468">
                <a:defRPr/>
              </a:pPr>
              <a:t>3</a:t>
            </a:fld>
            <a:endParaRPr lang="en-US">
              <a:solidFill>
                <a:srgbClr val="32383D"/>
              </a:solidFill>
              <a:latin typeface="Arial"/>
            </a:endParaRPr>
          </a:p>
        </p:txBody>
      </p:sp>
      <p:sp>
        <p:nvSpPr>
          <p:cNvPr id="6" name="Header Placeholder 5"/>
          <p:cNvSpPr>
            <a:spLocks noGrp="1"/>
          </p:cNvSpPr>
          <p:nvPr>
            <p:ph type="hdr" sz="quarter" idx="12"/>
          </p:nvPr>
        </p:nvSpPr>
        <p:spPr/>
        <p:txBody>
          <a:bodyPr/>
          <a:lstStyle/>
          <a:p>
            <a:pPr defTabSz="456468">
              <a:defRPr/>
            </a:pPr>
            <a:r>
              <a:rPr lang="en-US">
                <a:solidFill>
                  <a:srgbClr val="0079C2"/>
                </a:solidFill>
                <a:latin typeface="Arial"/>
              </a:rPr>
              <a:t>The cure for the high cost of health care</a:t>
            </a:r>
          </a:p>
        </p:txBody>
      </p:sp>
      <p:sp>
        <p:nvSpPr>
          <p:cNvPr id="7" name="Date Placeholder 6"/>
          <p:cNvSpPr>
            <a:spLocks noGrp="1"/>
          </p:cNvSpPr>
          <p:nvPr>
            <p:ph type="dt" sz="quarter" idx="13"/>
          </p:nvPr>
        </p:nvSpPr>
        <p:spPr/>
        <p:txBody>
          <a:bodyPr/>
          <a:lstStyle/>
          <a:p>
            <a:pPr algn="l" defTabSz="456468">
              <a:defRPr/>
            </a:pPr>
            <a:fld id="{2642324E-5CEC-124B-9051-8F7CB4306656}" type="datetime4">
              <a:rPr lang="en-US" sz="800">
                <a:solidFill>
                  <a:srgbClr val="32383D"/>
                </a:solidFill>
                <a:latin typeface="Arial"/>
              </a:rPr>
              <a:pPr algn="l" defTabSz="456468">
                <a:defRPr/>
              </a:pPr>
              <a:t>July 31, 2023</a:t>
            </a:fld>
            <a:endParaRPr lang="en-US" sz="800">
              <a:solidFill>
                <a:srgbClr val="32383D"/>
              </a:solidFill>
              <a:latin typeface="Arial"/>
            </a:endParaRPr>
          </a:p>
        </p:txBody>
      </p:sp>
    </p:spTree>
    <p:extLst>
      <p:ext uri="{BB962C8B-B14F-4D97-AF65-F5344CB8AC3E}">
        <p14:creationId xmlns:p14="http://schemas.microsoft.com/office/powerpoint/2010/main" val="264583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898525"/>
            <a:ext cx="4337050" cy="3252788"/>
          </a:xfrm>
        </p:spPr>
      </p:sp>
      <p:sp>
        <p:nvSpPr>
          <p:cNvPr id="3" name="Notes Placeholder 2"/>
          <p:cNvSpPr>
            <a:spLocks noGrp="1"/>
          </p:cNvSpPr>
          <p:nvPr>
            <p:ph type="body" idx="1"/>
          </p:nvPr>
        </p:nvSpPr>
        <p:spPr/>
        <p:txBody>
          <a:bodyPr>
            <a:normAutofit/>
          </a:bodyPr>
          <a:lstStyle/>
          <a:p>
            <a:pPr defTabSz="456468">
              <a:defRPr/>
            </a:pPr>
            <a:r>
              <a:rPr lang="en-US" dirty="0"/>
              <a:t>Our Cancer Care Solution is a comprehensive, robust strategy that supports members through every step of their journey, aligns providers in value-conscious care and lessens the cost burden for everyone:</a:t>
            </a:r>
            <a:r>
              <a:rPr lang="en-US" baseline="0" dirty="0"/>
              <a:t> f</a:t>
            </a:r>
            <a:r>
              <a:rPr lang="en-US" dirty="0"/>
              <a:t>amily, caregivers, and employers.</a:t>
            </a:r>
            <a:endParaRPr lang="en-US" i="0" dirty="0"/>
          </a:p>
          <a:p>
            <a:endParaRPr lang="en-US" dirty="0"/>
          </a:p>
          <a:p>
            <a:r>
              <a:rPr lang="en-US" dirty="0"/>
              <a:t>That’s why, when we talk about transforming the way we fight cancer, we’re really talking about everything that comes with it, too. Reducing the cost burden. Improving quality among providers. Connecting </a:t>
            </a:r>
            <a:r>
              <a:rPr lang="en-US" baseline="0" dirty="0"/>
              <a:t>patients with treatments that are clinically proven. </a:t>
            </a:r>
            <a:r>
              <a:rPr lang="en-US" dirty="0"/>
              <a:t>And above all, giving members and their families the support they need.</a:t>
            </a:r>
            <a:r>
              <a:rPr lang="en-US" i="0" dirty="0">
                <a:effectLst/>
              </a:rPr>
              <a:t> </a:t>
            </a:r>
          </a:p>
          <a:p>
            <a:endParaRPr lang="en-US" i="0" dirty="0">
              <a:effectLst/>
            </a:endParaRPr>
          </a:p>
        </p:txBody>
      </p:sp>
      <p:sp>
        <p:nvSpPr>
          <p:cNvPr id="4" name="Footer Placeholder 3"/>
          <p:cNvSpPr>
            <a:spLocks noGrp="1"/>
          </p:cNvSpPr>
          <p:nvPr>
            <p:ph type="ftr" sz="quarter" idx="10"/>
          </p:nvPr>
        </p:nvSpPr>
        <p:spPr/>
        <p:txBody>
          <a:bodyPr/>
          <a:lstStyle/>
          <a:p>
            <a:pPr defTabSz="456468">
              <a:defRPr/>
            </a:pPr>
            <a:r>
              <a:rPr lang="en-US" sz="600">
                <a:solidFill>
                  <a:prstClr val="white">
                    <a:lumMod val="75000"/>
                  </a:prstClr>
                </a:solidFill>
                <a:latin typeface="Arial"/>
              </a:rPr>
              <a:t>© 2017 Anthem Blue Cross Blue Shield National Accounts. All Rights Reserved.</a:t>
            </a:r>
          </a:p>
        </p:txBody>
      </p:sp>
      <p:sp>
        <p:nvSpPr>
          <p:cNvPr id="5" name="Slide Number Placeholder 4"/>
          <p:cNvSpPr>
            <a:spLocks noGrp="1"/>
          </p:cNvSpPr>
          <p:nvPr>
            <p:ph type="sldNum" sz="quarter" idx="11"/>
          </p:nvPr>
        </p:nvSpPr>
        <p:spPr/>
        <p:txBody>
          <a:bodyPr/>
          <a:lstStyle/>
          <a:p>
            <a:pPr defTabSz="456468">
              <a:defRPr/>
            </a:pPr>
            <a:fld id="{B7FE4A56-B75D-3549-BD68-974792754339}" type="slidenum">
              <a:rPr lang="en-US">
                <a:solidFill>
                  <a:srgbClr val="32383D"/>
                </a:solidFill>
                <a:latin typeface="Arial"/>
              </a:rPr>
              <a:pPr defTabSz="456468">
                <a:defRPr/>
              </a:pPr>
              <a:t>4</a:t>
            </a:fld>
            <a:endParaRPr lang="en-US">
              <a:solidFill>
                <a:srgbClr val="32383D"/>
              </a:solidFill>
              <a:latin typeface="Arial"/>
            </a:endParaRPr>
          </a:p>
        </p:txBody>
      </p:sp>
      <p:sp>
        <p:nvSpPr>
          <p:cNvPr id="6" name="Header Placeholder 5"/>
          <p:cNvSpPr>
            <a:spLocks noGrp="1"/>
          </p:cNvSpPr>
          <p:nvPr>
            <p:ph type="hdr" sz="quarter" idx="12"/>
          </p:nvPr>
        </p:nvSpPr>
        <p:spPr/>
        <p:txBody>
          <a:bodyPr/>
          <a:lstStyle/>
          <a:p>
            <a:pPr defTabSz="456468">
              <a:defRPr/>
            </a:pPr>
            <a:r>
              <a:rPr lang="en-US">
                <a:solidFill>
                  <a:srgbClr val="0079C2"/>
                </a:solidFill>
                <a:latin typeface="Arial"/>
              </a:rPr>
              <a:t>The cure for the high cost of health care</a:t>
            </a:r>
          </a:p>
        </p:txBody>
      </p:sp>
      <p:sp>
        <p:nvSpPr>
          <p:cNvPr id="7" name="Date Placeholder 6"/>
          <p:cNvSpPr>
            <a:spLocks noGrp="1"/>
          </p:cNvSpPr>
          <p:nvPr>
            <p:ph type="dt" sz="quarter" idx="13"/>
          </p:nvPr>
        </p:nvSpPr>
        <p:spPr/>
        <p:txBody>
          <a:bodyPr/>
          <a:lstStyle/>
          <a:p>
            <a:pPr algn="l" defTabSz="456468">
              <a:defRPr/>
            </a:pPr>
            <a:fld id="{2642324E-5CEC-124B-9051-8F7CB4306656}" type="datetime4">
              <a:rPr lang="en-US" sz="800">
                <a:solidFill>
                  <a:srgbClr val="32383D"/>
                </a:solidFill>
                <a:latin typeface="Arial"/>
              </a:rPr>
              <a:pPr algn="l" defTabSz="456468">
                <a:defRPr/>
              </a:pPr>
              <a:t>July 31, 2023</a:t>
            </a:fld>
            <a:endParaRPr lang="en-US" sz="800">
              <a:solidFill>
                <a:srgbClr val="32383D"/>
              </a:solidFill>
              <a:latin typeface="Arial"/>
            </a:endParaRPr>
          </a:p>
        </p:txBody>
      </p:sp>
    </p:spTree>
    <p:extLst>
      <p:ext uri="{BB962C8B-B14F-4D97-AF65-F5344CB8AC3E}">
        <p14:creationId xmlns:p14="http://schemas.microsoft.com/office/powerpoint/2010/main" val="769396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898525"/>
            <a:ext cx="4337050" cy="3252788"/>
          </a:xfrm>
        </p:spPr>
      </p:sp>
      <p:sp>
        <p:nvSpPr>
          <p:cNvPr id="3" name="Notes Placeholder 2"/>
          <p:cNvSpPr>
            <a:spLocks noGrp="1"/>
          </p:cNvSpPr>
          <p:nvPr>
            <p:ph type="body" idx="1"/>
          </p:nvPr>
        </p:nvSpPr>
        <p:spPr/>
        <p:txBody>
          <a:bodyPr>
            <a:normAutofit/>
          </a:bodyPr>
          <a:lstStyle/>
          <a:p>
            <a:pPr lvl="0"/>
            <a:r>
              <a:rPr lang="en-US" b="1" dirty="0"/>
              <a:t>Making treatment decisions:</a:t>
            </a:r>
            <a:endParaRPr lang="en-US" dirty="0"/>
          </a:p>
          <a:p>
            <a:r>
              <a:rPr lang="en-US" dirty="0"/>
              <a:t>Our </a:t>
            </a:r>
            <a:r>
              <a:rPr lang="en-US" b="1" dirty="0"/>
              <a:t>Cancer Care Quality Program treatment pathways </a:t>
            </a:r>
            <a:r>
              <a:rPr lang="en-US" dirty="0"/>
              <a:t>include only evidence-based regimens that are proven to be more cost-effective and less toxic—helping to keep patients out of the hospital and on track to complete  treatment. We work directly with providers to ensure that best in class drug therapy regimens are considered when making treatment decisions.</a:t>
            </a:r>
          </a:p>
          <a:p>
            <a:pPr lvl="0"/>
            <a:endParaRPr lang="en-US" b="1" dirty="0"/>
          </a:p>
          <a:p>
            <a:pPr lvl="0"/>
            <a:r>
              <a:rPr lang="en-US" b="1" dirty="0"/>
              <a:t>Supporting members - during treatment and beyond:</a:t>
            </a:r>
            <a:endParaRPr lang="en-US" dirty="0"/>
          </a:p>
          <a:p>
            <a:r>
              <a:rPr lang="en-US" dirty="0"/>
              <a:t>We know no one goes through cancer alone and there are many places where support is needed. That’s why we provide a host of resources for patients, families, caregivers, survivors  and the community. From personal interactions with </a:t>
            </a:r>
            <a:r>
              <a:rPr lang="en-US" b="1" dirty="0"/>
              <a:t>case managers </a:t>
            </a:r>
            <a:r>
              <a:rPr lang="en-US" dirty="0"/>
              <a:t>to the tools available as part of The </a:t>
            </a:r>
            <a:r>
              <a:rPr lang="en-US" b="1" dirty="0"/>
              <a:t>Stronger Together </a:t>
            </a:r>
            <a:r>
              <a:rPr lang="en-US" dirty="0"/>
              <a:t>website, we are helping to bring aid to everyone touched by cancer.</a:t>
            </a:r>
          </a:p>
          <a:p>
            <a:pPr lvl="0"/>
            <a:endParaRPr lang="en-US" b="1" dirty="0"/>
          </a:p>
          <a:p>
            <a:pPr lvl="0"/>
            <a:r>
              <a:rPr lang="en-US" b="1" dirty="0"/>
              <a:t>Palliative Care: </a:t>
            </a:r>
            <a:endParaRPr lang="en-US" dirty="0"/>
          </a:p>
          <a:p>
            <a:r>
              <a:rPr lang="en-US" dirty="0"/>
              <a:t>Incorporating supportive care alongside a serious illness diagnosis and treatment journey can help to minimize burden from symptoms or side-effects of treatments. Through our Individualized Care Program, we encourage that palliative care specialists work together with members other providers to help provide relief from the symptoms and stresses that may accompany a serious illness.</a:t>
            </a:r>
          </a:p>
          <a:p>
            <a:pPr lvl="0"/>
            <a:endParaRPr lang="en-US" b="1" dirty="0"/>
          </a:p>
          <a:p>
            <a:pPr lvl="0"/>
            <a:r>
              <a:rPr lang="en-US" b="1" dirty="0"/>
              <a:t>Hospice </a:t>
            </a:r>
            <a:endParaRPr lang="en-US" dirty="0"/>
          </a:p>
          <a:p>
            <a:r>
              <a:rPr lang="en-US" dirty="0"/>
              <a:t>For members with advanced illnesses, our recently expanded hospice access benefit can bring earlier support. Commercially insured members with life expectancy up to 12 months may access hospice support without being required to stop disease-modifying treatments before engaging with hospice services. It’s all part of how we are trying to provide patients with the best quality of life for even greater periods of time.</a:t>
            </a:r>
          </a:p>
          <a:p>
            <a:pPr lvl="1"/>
            <a:r>
              <a:rPr lang="en-US" i="1" dirty="0"/>
              <a:t>This expanded hospice benefit became available to Commercial Fully Insured plans (except NY Standard plans and CA HMO) in June 2018. </a:t>
            </a:r>
            <a:endParaRPr lang="en-US" dirty="0"/>
          </a:p>
          <a:p>
            <a:pPr lvl="1"/>
            <a:r>
              <a:rPr lang="en-US" i="1" dirty="0"/>
              <a:t>It will also become the standard offered for ASO clients in 2019. </a:t>
            </a:r>
            <a:endParaRPr lang="en-US" dirty="0"/>
          </a:p>
        </p:txBody>
      </p:sp>
      <p:sp>
        <p:nvSpPr>
          <p:cNvPr id="4" name="Footer Placeholder 3"/>
          <p:cNvSpPr>
            <a:spLocks noGrp="1"/>
          </p:cNvSpPr>
          <p:nvPr>
            <p:ph type="ftr" sz="quarter" idx="10"/>
          </p:nvPr>
        </p:nvSpPr>
        <p:spPr/>
        <p:txBody>
          <a:bodyPr/>
          <a:lstStyle/>
          <a:p>
            <a:pPr defTabSz="456468">
              <a:defRPr/>
            </a:pPr>
            <a:r>
              <a:rPr lang="en-US" sz="600">
                <a:solidFill>
                  <a:prstClr val="white">
                    <a:lumMod val="75000"/>
                  </a:prstClr>
                </a:solidFill>
                <a:latin typeface="Arial"/>
              </a:rPr>
              <a:t>© 2017 Anthem Blue Cross Blue Shield National Accounts. All Rights Reserved.</a:t>
            </a:r>
          </a:p>
        </p:txBody>
      </p:sp>
      <p:sp>
        <p:nvSpPr>
          <p:cNvPr id="5" name="Slide Number Placeholder 4"/>
          <p:cNvSpPr>
            <a:spLocks noGrp="1"/>
          </p:cNvSpPr>
          <p:nvPr>
            <p:ph type="sldNum" sz="quarter" idx="11"/>
          </p:nvPr>
        </p:nvSpPr>
        <p:spPr/>
        <p:txBody>
          <a:bodyPr/>
          <a:lstStyle/>
          <a:p>
            <a:pPr defTabSz="456468">
              <a:defRPr/>
            </a:pPr>
            <a:fld id="{B7FE4A56-B75D-3549-BD68-974792754339}" type="slidenum">
              <a:rPr lang="en-US">
                <a:solidFill>
                  <a:srgbClr val="32383D"/>
                </a:solidFill>
                <a:latin typeface="Arial"/>
              </a:rPr>
              <a:pPr defTabSz="456468">
                <a:defRPr/>
              </a:pPr>
              <a:t>5</a:t>
            </a:fld>
            <a:endParaRPr lang="en-US">
              <a:solidFill>
                <a:srgbClr val="32383D"/>
              </a:solidFill>
              <a:latin typeface="Arial"/>
            </a:endParaRPr>
          </a:p>
        </p:txBody>
      </p:sp>
      <p:sp>
        <p:nvSpPr>
          <p:cNvPr id="6" name="Header Placeholder 5"/>
          <p:cNvSpPr>
            <a:spLocks noGrp="1"/>
          </p:cNvSpPr>
          <p:nvPr>
            <p:ph type="hdr" sz="quarter" idx="12"/>
          </p:nvPr>
        </p:nvSpPr>
        <p:spPr/>
        <p:txBody>
          <a:bodyPr/>
          <a:lstStyle/>
          <a:p>
            <a:pPr defTabSz="456468">
              <a:defRPr/>
            </a:pPr>
            <a:r>
              <a:rPr lang="en-US">
                <a:solidFill>
                  <a:srgbClr val="0079C2"/>
                </a:solidFill>
                <a:latin typeface="Arial"/>
              </a:rPr>
              <a:t>The cure for the high cost of health care</a:t>
            </a:r>
          </a:p>
        </p:txBody>
      </p:sp>
      <p:sp>
        <p:nvSpPr>
          <p:cNvPr id="7" name="Date Placeholder 6"/>
          <p:cNvSpPr>
            <a:spLocks noGrp="1"/>
          </p:cNvSpPr>
          <p:nvPr>
            <p:ph type="dt" sz="quarter" idx="13"/>
          </p:nvPr>
        </p:nvSpPr>
        <p:spPr/>
        <p:txBody>
          <a:bodyPr/>
          <a:lstStyle/>
          <a:p>
            <a:pPr algn="l" defTabSz="456468">
              <a:defRPr/>
            </a:pPr>
            <a:fld id="{2642324E-5CEC-124B-9051-8F7CB4306656}" type="datetime4">
              <a:rPr lang="en-US" sz="800">
                <a:solidFill>
                  <a:srgbClr val="32383D"/>
                </a:solidFill>
                <a:latin typeface="Arial"/>
              </a:rPr>
              <a:pPr algn="l" defTabSz="456468">
                <a:defRPr/>
              </a:pPr>
              <a:t>July 31, 2023</a:t>
            </a:fld>
            <a:endParaRPr lang="en-US" sz="800">
              <a:solidFill>
                <a:srgbClr val="32383D"/>
              </a:solidFill>
              <a:latin typeface="Arial"/>
            </a:endParaRPr>
          </a:p>
        </p:txBody>
      </p:sp>
    </p:spTree>
    <p:extLst>
      <p:ext uri="{BB962C8B-B14F-4D97-AF65-F5344CB8AC3E}">
        <p14:creationId xmlns:p14="http://schemas.microsoft.com/office/powerpoint/2010/main" val="611978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898525"/>
            <a:ext cx="4337050" cy="3252788"/>
          </a:xfrm>
        </p:spPr>
      </p:sp>
      <p:sp>
        <p:nvSpPr>
          <p:cNvPr id="3" name="Notes Placeholder 2"/>
          <p:cNvSpPr>
            <a:spLocks noGrp="1"/>
          </p:cNvSpPr>
          <p:nvPr>
            <p:ph type="body" idx="1"/>
          </p:nvPr>
        </p:nvSpPr>
        <p:spPr/>
        <p:txBody>
          <a:bodyPr>
            <a:normAutofit lnSpcReduction="10000"/>
          </a:bodyPr>
          <a:lstStyle/>
          <a:p>
            <a:pPr defTabSz="465871">
              <a:defRPr/>
            </a:pPr>
            <a:r>
              <a:rPr lang="en-US" dirty="0"/>
              <a:t>Enormous strides have been made in the pharmaceutical research and medical practice, and there are more cancer treatment options than ever before. These advances are also saving lives. More than 15 million Americans—nearly one in 20—are survivors of cancer,</a:t>
            </a:r>
            <a:r>
              <a:rPr lang="en-US" baseline="0" dirty="0"/>
              <a:t> </a:t>
            </a:r>
            <a:r>
              <a:rPr lang="en-US" dirty="0"/>
              <a:t>and the number is growing steadily. Experts estimate that there will be 26 million cancer survivors by 2040. </a:t>
            </a:r>
          </a:p>
          <a:p>
            <a:pPr defTabSz="465871">
              <a:defRPr/>
            </a:pPr>
            <a:endParaRPr lang="en-US" dirty="0"/>
          </a:p>
          <a:p>
            <a:pPr defTabSz="465871">
              <a:defRPr/>
            </a:pPr>
            <a:r>
              <a:rPr lang="en-US" dirty="0"/>
              <a:t>However, with new approaches come new challenges</a:t>
            </a:r>
          </a:p>
          <a:p>
            <a:pPr marL="627644" lvl="1" indent="-171176" defTabSz="465871">
              <a:buFont typeface="Arial" panose="020B0604020202020204" pitchFamily="34" charset="0"/>
              <a:buChar char="•"/>
              <a:defRPr/>
            </a:pPr>
            <a:r>
              <a:rPr lang="en-US" dirty="0"/>
              <a:t>Nearly one-third of people treated with chemotherapy don’t receive a treatment plan consistent with current medical evidence and best practices.</a:t>
            </a:r>
          </a:p>
          <a:p>
            <a:pPr marL="627644" lvl="1" indent="-171176" defTabSz="465871">
              <a:buFont typeface="Arial" panose="020B0604020202020204" pitchFamily="34" charset="0"/>
              <a:buChar char="•"/>
              <a:defRPr/>
            </a:pPr>
            <a:r>
              <a:rPr lang="en-US" dirty="0"/>
              <a:t>Patients are often hospitalized during treatment because of side effects that could be avoided by using less toxic regimens and more appropriate supportive care options.  </a:t>
            </a:r>
          </a:p>
          <a:p>
            <a:pPr marL="684703" lvl="1" indent="-228234" defTabSz="465871">
              <a:buFont typeface="Arial" charset="0"/>
              <a:buChar char="•"/>
              <a:defRPr/>
            </a:pPr>
            <a:endParaRPr lang="en-US" dirty="0"/>
          </a:p>
          <a:p>
            <a:pPr defTabSz="465871">
              <a:defRPr/>
            </a:pPr>
            <a:r>
              <a:rPr lang="en-US" dirty="0"/>
              <a:t>To address these challenges, we created this “first of its kind” program which allows physicians to have access to cancer treatment pathways that are fully based on medical evidence, peer-reviewed published literature, consensus guidelines and Anthem's own well-established and researched clinical policies. These pathways are selected based on the clinical benefit they provide, their side effect profile, the strength of existing national guidelines and cost, which is considered after all other factors are assessed. </a:t>
            </a:r>
          </a:p>
          <a:p>
            <a:pPr defTabSz="465871">
              <a:defRPr/>
            </a:pPr>
            <a:endParaRPr lang="en-US" dirty="0"/>
          </a:p>
          <a:p>
            <a:pPr defTabSz="465871">
              <a:defRPr/>
            </a:pPr>
            <a:r>
              <a:rPr lang="en-US" dirty="0"/>
              <a:t>Pathways are not available for every medical condition but are intended to be applicable for 80% of individuals with the most common types of cancer. Selecting the best cancer treatment depends upon a number of factors – the type of cancer, the stage, the biomarkers or specific genetic profile of the cancer, and unique aspects of each individual’s medical condition. </a:t>
            </a:r>
          </a:p>
          <a:p>
            <a:pPr defTabSz="465871">
              <a:defRPr/>
            </a:pPr>
            <a:endParaRPr lang="en-US" dirty="0"/>
          </a:p>
          <a:p>
            <a:pPr defTabSz="465871">
              <a:defRPr/>
            </a:pPr>
            <a:r>
              <a:rPr lang="en-US" dirty="0"/>
              <a:t>Anthem’s Cancer Care Quality Program, part of our overall Cancer Care Solution, has made a substantial impact on the lives of patients:</a:t>
            </a:r>
            <a:r>
              <a:rPr lang="en-US" baseline="0" dirty="0"/>
              <a:t> </a:t>
            </a:r>
            <a:r>
              <a:rPr lang="en-US" dirty="0"/>
              <a:t>Our</a:t>
            </a:r>
            <a:r>
              <a:rPr lang="en-US" baseline="0" dirty="0"/>
              <a:t> </a:t>
            </a:r>
            <a:r>
              <a:rPr lang="en-US" dirty="0"/>
              <a:t>treatment pathways have reduced inpatient hospital admissions by 13-18%</a:t>
            </a:r>
            <a:r>
              <a:rPr lang="en-US" baseline="0" dirty="0"/>
              <a:t> </a:t>
            </a:r>
            <a:r>
              <a:rPr lang="en-US" dirty="0"/>
              <a:t>and decreased visits to the ER by 12-17%, delivering a better quality of life and more time at home with loved ones instead of in a hospital setting. </a:t>
            </a:r>
          </a:p>
          <a:p>
            <a:pPr defTabSz="465871">
              <a:defRPr/>
            </a:pPr>
            <a:endParaRPr lang="en-US" b="1" dirty="0"/>
          </a:p>
          <a:p>
            <a:pPr defTabSz="465871">
              <a:defRPr/>
            </a:pPr>
            <a:r>
              <a:rPr lang="en-US" dirty="0"/>
              <a:t>Our provider partners are embracing the program, with over 10,000 providers participating in the Cancer Care Quality Program, caring for over 40,000 members impacted by cancer in 2018.  Adherence to Anthem's Cancer Care Treatment Pathways was 73% exceeding 2018 goal of 70%. </a:t>
            </a:r>
          </a:p>
          <a:p>
            <a:pPr defTabSz="465871">
              <a:defRPr/>
            </a:pPr>
            <a:endParaRPr lang="en-US" dirty="0"/>
          </a:p>
          <a:p>
            <a:pPr defTabSz="465871">
              <a:defRPr/>
            </a:pPr>
            <a:endParaRPr lang="en-US" dirty="0"/>
          </a:p>
          <a:p>
            <a:pPr defTabSz="465871">
              <a:defRPr/>
            </a:pPr>
            <a:endParaRPr lang="en-US" dirty="0"/>
          </a:p>
          <a:p>
            <a:pPr marL="174702" indent="-174702">
              <a:lnSpc>
                <a:spcPct val="100000"/>
              </a:lnSpc>
              <a:spcBef>
                <a:spcPts val="918"/>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defTabSz="456468">
              <a:defRPr/>
            </a:pPr>
            <a:r>
              <a:rPr lang="en-US" sz="600">
                <a:solidFill>
                  <a:prstClr val="white">
                    <a:lumMod val="75000"/>
                  </a:prstClr>
                </a:solidFill>
                <a:latin typeface="Arial"/>
              </a:rPr>
              <a:t>© 2017 Anthem Blue Cross Blue Shield National Accounts. All Rights Reserved.</a:t>
            </a:r>
          </a:p>
        </p:txBody>
      </p:sp>
      <p:sp>
        <p:nvSpPr>
          <p:cNvPr id="5" name="Slide Number Placeholder 4"/>
          <p:cNvSpPr>
            <a:spLocks noGrp="1"/>
          </p:cNvSpPr>
          <p:nvPr>
            <p:ph type="sldNum" sz="quarter" idx="11"/>
          </p:nvPr>
        </p:nvSpPr>
        <p:spPr/>
        <p:txBody>
          <a:bodyPr/>
          <a:lstStyle/>
          <a:p>
            <a:pPr defTabSz="456468">
              <a:defRPr/>
            </a:pPr>
            <a:fld id="{B7FE4A56-B75D-3549-BD68-974792754339}" type="slidenum">
              <a:rPr lang="en-US">
                <a:solidFill>
                  <a:srgbClr val="32383D"/>
                </a:solidFill>
                <a:latin typeface="Arial"/>
              </a:rPr>
              <a:pPr defTabSz="456468">
                <a:defRPr/>
              </a:pPr>
              <a:t>6</a:t>
            </a:fld>
            <a:endParaRPr lang="en-US">
              <a:solidFill>
                <a:srgbClr val="32383D"/>
              </a:solidFill>
              <a:latin typeface="Arial"/>
            </a:endParaRPr>
          </a:p>
        </p:txBody>
      </p:sp>
      <p:sp>
        <p:nvSpPr>
          <p:cNvPr id="6" name="Header Placeholder 5"/>
          <p:cNvSpPr>
            <a:spLocks noGrp="1"/>
          </p:cNvSpPr>
          <p:nvPr>
            <p:ph type="hdr" sz="quarter" idx="12"/>
          </p:nvPr>
        </p:nvSpPr>
        <p:spPr/>
        <p:txBody>
          <a:bodyPr/>
          <a:lstStyle/>
          <a:p>
            <a:pPr defTabSz="456468">
              <a:defRPr/>
            </a:pPr>
            <a:r>
              <a:rPr lang="en-US">
                <a:solidFill>
                  <a:srgbClr val="0079C2"/>
                </a:solidFill>
                <a:latin typeface="Arial"/>
              </a:rPr>
              <a:t>The cure for the high cost of health care</a:t>
            </a:r>
          </a:p>
        </p:txBody>
      </p:sp>
      <p:sp>
        <p:nvSpPr>
          <p:cNvPr id="7" name="Date Placeholder 6"/>
          <p:cNvSpPr>
            <a:spLocks noGrp="1"/>
          </p:cNvSpPr>
          <p:nvPr>
            <p:ph type="dt" sz="quarter" idx="13"/>
          </p:nvPr>
        </p:nvSpPr>
        <p:spPr/>
        <p:txBody>
          <a:bodyPr/>
          <a:lstStyle/>
          <a:p>
            <a:pPr algn="l" defTabSz="456468">
              <a:defRPr/>
            </a:pPr>
            <a:fld id="{2642324E-5CEC-124B-9051-8F7CB4306656}" type="datetime4">
              <a:rPr lang="en-US" sz="800">
                <a:solidFill>
                  <a:srgbClr val="32383D"/>
                </a:solidFill>
                <a:latin typeface="Arial"/>
              </a:rPr>
              <a:pPr algn="l" defTabSz="456468">
                <a:defRPr/>
              </a:pPr>
              <a:t>July 31, 2023</a:t>
            </a:fld>
            <a:endParaRPr lang="en-US" sz="800">
              <a:solidFill>
                <a:srgbClr val="32383D"/>
              </a:solidFill>
              <a:latin typeface="Arial"/>
            </a:endParaRPr>
          </a:p>
        </p:txBody>
      </p:sp>
    </p:spTree>
    <p:extLst>
      <p:ext uri="{BB962C8B-B14F-4D97-AF65-F5344CB8AC3E}">
        <p14:creationId xmlns:p14="http://schemas.microsoft.com/office/powerpoint/2010/main" val="4271906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468">
              <a:defRPr/>
            </a:pPr>
            <a:r>
              <a:rPr lang="en-US" dirty="0"/>
              <a:t>Because the cancer treatment journey can be complex,</a:t>
            </a:r>
            <a:r>
              <a:rPr lang="en-US" baseline="0" dirty="0"/>
              <a:t> our case managers are available to offer support to members and address questions. </a:t>
            </a:r>
            <a:endParaRPr lang="en-US" dirty="0"/>
          </a:p>
          <a:p>
            <a:pPr defTabSz="456468">
              <a:defRPr/>
            </a:pPr>
            <a:endParaRPr lang="en-US" dirty="0"/>
          </a:p>
          <a:p>
            <a:pPr defTabSz="456468">
              <a:defRPr/>
            </a:pPr>
            <a:r>
              <a:rPr lang="en-US" dirty="0"/>
              <a:t>We identify members beginning chemotherapy who</a:t>
            </a:r>
            <a:r>
              <a:rPr lang="en-US" baseline="0" dirty="0"/>
              <a:t> may benefit from additional support. Our case managers, who have completed Anthem’s oncology certification, educate members, conduct ongoing health assessments and coordinate with a multidisciplinary team to ensure every member receives seamless care. For cancer patients with specialized dietary requirements, our registered dieticians develop customized meal plans and provide guidance on navigating specialized nutritional needs. Our behavioral health experts work with members to address they psycho-social needs. </a:t>
            </a:r>
          </a:p>
          <a:p>
            <a:pPr defTabSz="456468">
              <a:defRPr/>
            </a:pPr>
            <a:endParaRPr lang="en-US" baseline="0" dirty="0"/>
          </a:p>
          <a:p>
            <a:pPr defTabSz="456468">
              <a:defRPr/>
            </a:pPr>
            <a:r>
              <a:rPr lang="en-US" baseline="0" dirty="0"/>
              <a:t>And our support doesn’t stop there: our team creates custom plans based on member responses to our oncology, symptom and palliative care needs assessments.</a:t>
            </a:r>
          </a:p>
          <a:p>
            <a:pPr defTabSz="456468">
              <a:defRPr/>
            </a:pPr>
            <a:endParaRPr lang="en-US" baseline="0" dirty="0"/>
          </a:p>
          <a:p>
            <a:pPr defTabSz="456468">
              <a:defRPr/>
            </a:pPr>
            <a:r>
              <a:rPr lang="en-US" baseline="0" dirty="0"/>
              <a:t>When clients purchase Anthem EAP and Disability coverage, the patient and their household have access to financial and emotional counseling and have a financial safety net while they are undergoing treatment.   Fear, anxiety, and financial hardships are all very common among cancer patients and these extra benefits can help minimize the impact. </a:t>
            </a:r>
          </a:p>
          <a:p>
            <a:pPr defTabSz="456468">
              <a:defRPr/>
            </a:pPr>
            <a:endParaRPr lang="en-US" b="1" dirty="0"/>
          </a:p>
          <a:p>
            <a:pPr defTabSz="456468">
              <a:defRPr/>
            </a:pPr>
            <a:endParaRPr lang="en-US" baseline="0" dirty="0"/>
          </a:p>
          <a:p>
            <a:pPr defTabSz="456468">
              <a:defRPr/>
            </a:pPr>
            <a:r>
              <a:rPr lang="en-US" baseline="0" dirty="0"/>
              <a:t>It all adds up to a more comprehensive approach to the biggest battle our members may ever face. </a:t>
            </a:r>
            <a:endParaRPr lang="en-US" dirty="0"/>
          </a:p>
          <a:p>
            <a:pPr defTabSz="456468">
              <a:defRPr/>
            </a:pPr>
            <a:endParaRPr lang="en-US" dirty="0"/>
          </a:p>
          <a:p>
            <a:pPr marL="174702" indent="-174702">
              <a:buFont typeface="Arial" panose="020B0604020202020204" pitchFamily="34" charset="0"/>
              <a:buChar char="•"/>
            </a:pPr>
            <a:endParaRPr lang="en-US" dirty="0"/>
          </a:p>
          <a:p>
            <a:endParaRPr lang="en-US" dirty="0"/>
          </a:p>
        </p:txBody>
      </p:sp>
      <p:sp>
        <p:nvSpPr>
          <p:cNvPr id="4" name="Footer Placeholder 3"/>
          <p:cNvSpPr>
            <a:spLocks noGrp="1"/>
          </p:cNvSpPr>
          <p:nvPr>
            <p:ph type="ftr" sz="quarter" idx="10"/>
          </p:nvPr>
        </p:nvSpPr>
        <p:spPr/>
        <p:txBody>
          <a:bodyPr/>
          <a:lstStyle/>
          <a:p>
            <a:pPr defTabSz="456468">
              <a:defRPr/>
            </a:pPr>
            <a:r>
              <a:rPr lang="en-US" sz="600">
                <a:solidFill>
                  <a:prstClr val="white">
                    <a:lumMod val="75000"/>
                  </a:prstClr>
                </a:solidFill>
                <a:latin typeface="Arial"/>
              </a:rPr>
              <a:t>© 2017 Anthem Blue Cross Blue Shield National Accounts. All Rights Reserved.</a:t>
            </a:r>
          </a:p>
        </p:txBody>
      </p:sp>
      <p:sp>
        <p:nvSpPr>
          <p:cNvPr id="5" name="Slide Number Placeholder 4"/>
          <p:cNvSpPr>
            <a:spLocks noGrp="1"/>
          </p:cNvSpPr>
          <p:nvPr>
            <p:ph type="sldNum" sz="quarter" idx="11"/>
          </p:nvPr>
        </p:nvSpPr>
        <p:spPr/>
        <p:txBody>
          <a:bodyPr/>
          <a:lstStyle/>
          <a:p>
            <a:pPr defTabSz="456468">
              <a:defRPr/>
            </a:pPr>
            <a:fld id="{B7FE4A56-B75D-3549-BD68-974792754339}" type="slidenum">
              <a:rPr lang="en-US">
                <a:solidFill>
                  <a:srgbClr val="32383D"/>
                </a:solidFill>
                <a:latin typeface="Arial"/>
              </a:rPr>
              <a:pPr defTabSz="456468">
                <a:defRPr/>
              </a:pPr>
              <a:t>7</a:t>
            </a:fld>
            <a:endParaRPr lang="en-US">
              <a:solidFill>
                <a:srgbClr val="32383D"/>
              </a:solidFill>
              <a:latin typeface="Arial"/>
            </a:endParaRPr>
          </a:p>
        </p:txBody>
      </p:sp>
      <p:sp>
        <p:nvSpPr>
          <p:cNvPr id="6" name="Header Placeholder 5"/>
          <p:cNvSpPr>
            <a:spLocks noGrp="1"/>
          </p:cNvSpPr>
          <p:nvPr>
            <p:ph type="hdr" sz="quarter" idx="12"/>
          </p:nvPr>
        </p:nvSpPr>
        <p:spPr/>
        <p:txBody>
          <a:bodyPr/>
          <a:lstStyle/>
          <a:p>
            <a:pPr defTabSz="456468">
              <a:defRPr/>
            </a:pPr>
            <a:r>
              <a:rPr lang="en-US">
                <a:solidFill>
                  <a:srgbClr val="0079C2"/>
                </a:solidFill>
                <a:latin typeface="Arial"/>
              </a:rPr>
              <a:t>The cure for the high cost of health care</a:t>
            </a:r>
          </a:p>
        </p:txBody>
      </p:sp>
      <p:sp>
        <p:nvSpPr>
          <p:cNvPr id="7" name="Date Placeholder 6"/>
          <p:cNvSpPr>
            <a:spLocks noGrp="1"/>
          </p:cNvSpPr>
          <p:nvPr>
            <p:ph type="dt" sz="quarter" idx="13"/>
          </p:nvPr>
        </p:nvSpPr>
        <p:spPr/>
        <p:txBody>
          <a:bodyPr/>
          <a:lstStyle/>
          <a:p>
            <a:pPr algn="l" defTabSz="456468">
              <a:defRPr/>
            </a:pPr>
            <a:fld id="{2642324E-5CEC-124B-9051-8F7CB4306656}" type="datetime4">
              <a:rPr lang="en-US" sz="800">
                <a:solidFill>
                  <a:srgbClr val="32383D"/>
                </a:solidFill>
                <a:latin typeface="Arial"/>
              </a:rPr>
              <a:pPr algn="l" defTabSz="456468">
                <a:defRPr/>
              </a:pPr>
              <a:t>July 31, 2023</a:t>
            </a:fld>
            <a:endParaRPr lang="en-US" sz="800">
              <a:solidFill>
                <a:srgbClr val="32383D"/>
              </a:solidFill>
              <a:latin typeface="Arial"/>
            </a:endParaRPr>
          </a:p>
        </p:txBody>
      </p:sp>
    </p:spTree>
    <p:extLst>
      <p:ext uri="{BB962C8B-B14F-4D97-AF65-F5344CB8AC3E}">
        <p14:creationId xmlns:p14="http://schemas.microsoft.com/office/powerpoint/2010/main" val="629541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468">
              <a:defRPr/>
            </a:pPr>
            <a:r>
              <a:rPr lang="en-US" b="1" dirty="0"/>
              <a:t>Our approach to cancer care starts with building relationships, sharing information, and teamwork ‒ with your employees and their doctors.</a:t>
            </a:r>
            <a:r>
              <a:rPr lang="en-US" b="1" baseline="0" dirty="0"/>
              <a:t> </a:t>
            </a:r>
            <a:r>
              <a:rPr lang="en-US" dirty="0"/>
              <a:t>The goal is to help make care management easier so employees can focus on their health and well-being.:</a:t>
            </a:r>
          </a:p>
          <a:p>
            <a:pPr defTabSz="456468">
              <a:defRPr/>
            </a:pPr>
            <a:endParaRPr lang="en-US" dirty="0"/>
          </a:p>
          <a:p>
            <a:pPr defTabSz="456468">
              <a:defRPr/>
            </a:pPr>
            <a:r>
              <a:rPr lang="en-US" b="1" dirty="0"/>
              <a:t>Cancer Care Navigators: </a:t>
            </a:r>
            <a:r>
              <a:rPr lang="en-US" dirty="0"/>
              <a:t>They </a:t>
            </a:r>
            <a:r>
              <a:rPr lang="en-US" dirty="0">
                <a:solidFill>
                  <a:schemeClr val="tx1"/>
                </a:solidFill>
              </a:rPr>
              <a:t>can coordinate care; answer questions about treatment, medications, and Anthem benefits; and act as a single point of contact for employees and their care teams. </a:t>
            </a:r>
          </a:p>
          <a:p>
            <a:pPr defTabSz="456468">
              <a:defRPr/>
            </a:pPr>
            <a:br>
              <a:rPr lang="en-US" dirty="0"/>
            </a:br>
            <a:r>
              <a:rPr lang="en-US" b="1" dirty="0"/>
              <a:t>Anthem Case Managers: </a:t>
            </a:r>
            <a:r>
              <a:rPr lang="en-US" dirty="0"/>
              <a:t>O</a:t>
            </a:r>
            <a:r>
              <a:rPr lang="en-US" dirty="0">
                <a:solidFill>
                  <a:schemeClr val="tx1"/>
                </a:solidFill>
              </a:rPr>
              <a:t>ften certified in oncology, these case managers can provide employee referrals for symptom management, as well as connect employees to other support service providers,</a:t>
            </a:r>
            <a:r>
              <a:rPr lang="en-US" baseline="0" dirty="0">
                <a:solidFill>
                  <a:schemeClr val="tx1"/>
                </a:solidFill>
              </a:rPr>
              <a:t> including </a:t>
            </a:r>
            <a:r>
              <a:rPr lang="en-US" dirty="0">
                <a:solidFill>
                  <a:schemeClr val="tx1"/>
                </a:solidFill>
              </a:rPr>
              <a:t>behavioral health therapists, pharmacists, and dietitians. </a:t>
            </a:r>
            <a:endParaRPr lang="en-US" dirty="0"/>
          </a:p>
          <a:p>
            <a:endParaRPr lang="en-US" dirty="0"/>
          </a:p>
        </p:txBody>
      </p:sp>
      <p:sp>
        <p:nvSpPr>
          <p:cNvPr id="4" name="Footer Placeholder 3"/>
          <p:cNvSpPr>
            <a:spLocks noGrp="1"/>
          </p:cNvSpPr>
          <p:nvPr>
            <p:ph type="ftr" sz="quarter" idx="10"/>
          </p:nvPr>
        </p:nvSpPr>
        <p:spPr/>
        <p:txBody>
          <a:bodyPr/>
          <a:lstStyle/>
          <a:p>
            <a:r>
              <a:rPr lang="en-US" sz="600">
                <a:solidFill>
                  <a:schemeClr val="bg1">
                    <a:lumMod val="75000"/>
                  </a:schemeClr>
                </a:solidFill>
              </a:rPr>
              <a:t>© 2017 Anthem Blue Cross Blue Shield National Accounts. All Rights Reserved.</a:t>
            </a:r>
          </a:p>
        </p:txBody>
      </p:sp>
      <p:sp>
        <p:nvSpPr>
          <p:cNvPr id="5" name="Slide Number Placeholder 4"/>
          <p:cNvSpPr>
            <a:spLocks noGrp="1"/>
          </p:cNvSpPr>
          <p:nvPr>
            <p:ph type="sldNum" sz="quarter" idx="11"/>
          </p:nvPr>
        </p:nvSpPr>
        <p:spPr/>
        <p:txBody>
          <a:bodyPr/>
          <a:lstStyle/>
          <a:p>
            <a:fld id="{B7FE4A56-B75D-3549-BD68-974792754339}" type="slidenum">
              <a:rPr lang="en-US" smtClean="0"/>
              <a:t>8</a:t>
            </a:fld>
            <a:endParaRPr lang="en-US"/>
          </a:p>
        </p:txBody>
      </p:sp>
      <p:sp>
        <p:nvSpPr>
          <p:cNvPr id="6" name="Header Placeholder 5"/>
          <p:cNvSpPr>
            <a:spLocks noGrp="1"/>
          </p:cNvSpPr>
          <p:nvPr>
            <p:ph type="hdr" sz="quarter" idx="12"/>
          </p:nvPr>
        </p:nvSpPr>
        <p:spPr/>
        <p:txBody>
          <a:bodyPr/>
          <a:lstStyle/>
          <a:p>
            <a:r>
              <a:rPr lang="en-US">
                <a:solidFill>
                  <a:schemeClr val="tx2"/>
                </a:solidFill>
              </a:rPr>
              <a:t>The cure for the high cost of health care</a:t>
            </a:r>
          </a:p>
        </p:txBody>
      </p:sp>
      <p:sp>
        <p:nvSpPr>
          <p:cNvPr id="7" name="Date Placeholder 6"/>
          <p:cNvSpPr>
            <a:spLocks noGrp="1"/>
          </p:cNvSpPr>
          <p:nvPr>
            <p:ph type="dt" sz="quarter" idx="13"/>
          </p:nvPr>
        </p:nvSpPr>
        <p:spPr/>
        <p:txBody>
          <a:bodyPr/>
          <a:lstStyle/>
          <a:p>
            <a:pPr algn="l"/>
            <a:fld id="{2642324E-5CEC-124B-9051-8F7CB4306656}" type="datetime4">
              <a:rPr lang="en-US" sz="800"/>
              <a:t>July 31, 2023</a:t>
            </a:fld>
            <a:endParaRPr lang="en-US" sz="800"/>
          </a:p>
        </p:txBody>
      </p:sp>
    </p:spTree>
    <p:extLst>
      <p:ext uri="{BB962C8B-B14F-4D97-AF65-F5344CB8AC3E}">
        <p14:creationId xmlns:p14="http://schemas.microsoft.com/office/powerpoint/2010/main" val="2710326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898525"/>
            <a:ext cx="4337050" cy="3252788"/>
          </a:xfrm>
        </p:spPr>
      </p:sp>
      <p:sp>
        <p:nvSpPr>
          <p:cNvPr id="3" name="Notes Placeholder 2"/>
          <p:cNvSpPr>
            <a:spLocks noGrp="1"/>
          </p:cNvSpPr>
          <p:nvPr>
            <p:ph type="body" idx="1"/>
          </p:nvPr>
        </p:nvSpPr>
        <p:spPr/>
        <p:txBody>
          <a:bodyPr>
            <a:normAutofit/>
          </a:bodyPr>
          <a:lstStyle/>
          <a:p>
            <a:r>
              <a:rPr lang="en-US" dirty="0"/>
              <a:t>As we mentioned earlier, cancer is felt by more than just the patient. Family, caregivers, and employers all play a part in the care journey. That’s why Anthem provides tailored programs and resources for them all.</a:t>
            </a:r>
          </a:p>
          <a:p>
            <a:pPr marL="174702" indent="-174702">
              <a:buFont typeface="Arial" panose="020B0604020202020204" pitchFamily="34" charset="0"/>
              <a:buChar char="•"/>
            </a:pPr>
            <a:r>
              <a:rPr lang="en-US" dirty="0"/>
              <a:t>For patients and survivors, we provide a number of avenues to learn about their care journey—with personalized websites such as Let’s Talk Treatment Options and Prepare for Your Care. We’ve also collaborated in developing several apps patients can use to stay up to date with their own treatment plans.</a:t>
            </a:r>
          </a:p>
          <a:p>
            <a:pPr marL="174702" indent="-174702">
              <a:buFont typeface="Arial" panose="020B0604020202020204" pitchFamily="34" charset="0"/>
              <a:buChar char="•"/>
            </a:pPr>
            <a:r>
              <a:rPr lang="en-US" dirty="0"/>
              <a:t>We also haven’t forgotten the family members and caregivers who walk this journey hand in hand with loved ones. Help for Cancer Caregivers is an organization developed part by Anthem to guide caregivers in monitoring and improving their own well-being.</a:t>
            </a:r>
          </a:p>
          <a:p>
            <a:pPr marL="174702" indent="-174702">
              <a:buFont typeface="Arial" panose="020B0604020202020204" pitchFamily="34" charset="0"/>
              <a:buChar char="•"/>
            </a:pPr>
            <a:r>
              <a:rPr lang="en-US" dirty="0"/>
              <a:t>Returning to work is such an important transitional period for cancer patients and survivors. That’s why we helped bring about Workplace Transitions, a program for employees and their managers get the practical support and guidance they need.</a:t>
            </a:r>
          </a:p>
          <a:p>
            <a:pPr marL="174702" indent="-174702">
              <a:buFont typeface="Arial" panose="020B0604020202020204" pitchFamily="34" charset="0"/>
              <a:buChar char="•"/>
            </a:pPr>
            <a:r>
              <a:rPr lang="en-US" dirty="0"/>
              <a:t>To make this information even more accessible, Anthem’s Stronger Together website provides quick reference links where anyone can find the resources they need.</a:t>
            </a:r>
            <a:r>
              <a:rPr lang="en-US" i="0" dirty="0">
                <a:effectLst/>
              </a:rPr>
              <a:t> </a:t>
            </a:r>
            <a:endParaRPr lang="en-US" i="0" dirty="0"/>
          </a:p>
        </p:txBody>
      </p:sp>
      <p:sp>
        <p:nvSpPr>
          <p:cNvPr id="4" name="Footer Placeholder 3"/>
          <p:cNvSpPr>
            <a:spLocks noGrp="1"/>
          </p:cNvSpPr>
          <p:nvPr>
            <p:ph type="ftr" sz="quarter" idx="10"/>
          </p:nvPr>
        </p:nvSpPr>
        <p:spPr/>
        <p:txBody>
          <a:bodyPr/>
          <a:lstStyle/>
          <a:p>
            <a:r>
              <a:rPr lang="en-US" sz="600">
                <a:solidFill>
                  <a:schemeClr val="bg1">
                    <a:lumMod val="75000"/>
                  </a:schemeClr>
                </a:solidFill>
              </a:rPr>
              <a:t>© 2017 Anthem Blue Cross Blue Shield National Accounts. All Rights Reserved.</a:t>
            </a:r>
          </a:p>
        </p:txBody>
      </p:sp>
      <p:sp>
        <p:nvSpPr>
          <p:cNvPr id="5" name="Slide Number Placeholder 4"/>
          <p:cNvSpPr>
            <a:spLocks noGrp="1"/>
          </p:cNvSpPr>
          <p:nvPr>
            <p:ph type="sldNum" sz="quarter" idx="11"/>
          </p:nvPr>
        </p:nvSpPr>
        <p:spPr/>
        <p:txBody>
          <a:bodyPr/>
          <a:lstStyle/>
          <a:p>
            <a:fld id="{B7FE4A56-B75D-3549-BD68-974792754339}" type="slidenum">
              <a:rPr lang="en-US" smtClean="0"/>
              <a:t>9</a:t>
            </a:fld>
            <a:endParaRPr lang="en-US"/>
          </a:p>
        </p:txBody>
      </p:sp>
      <p:sp>
        <p:nvSpPr>
          <p:cNvPr id="6" name="Header Placeholder 5"/>
          <p:cNvSpPr>
            <a:spLocks noGrp="1"/>
          </p:cNvSpPr>
          <p:nvPr>
            <p:ph type="hdr" sz="quarter" idx="12"/>
          </p:nvPr>
        </p:nvSpPr>
        <p:spPr/>
        <p:txBody>
          <a:bodyPr/>
          <a:lstStyle/>
          <a:p>
            <a:r>
              <a:rPr lang="en-US">
                <a:solidFill>
                  <a:schemeClr val="tx2"/>
                </a:solidFill>
              </a:rPr>
              <a:t>The cure for the high cost of health care</a:t>
            </a:r>
          </a:p>
        </p:txBody>
      </p:sp>
      <p:sp>
        <p:nvSpPr>
          <p:cNvPr id="7" name="Date Placeholder 6"/>
          <p:cNvSpPr>
            <a:spLocks noGrp="1"/>
          </p:cNvSpPr>
          <p:nvPr>
            <p:ph type="dt" sz="quarter" idx="13"/>
          </p:nvPr>
        </p:nvSpPr>
        <p:spPr/>
        <p:txBody>
          <a:bodyPr/>
          <a:lstStyle/>
          <a:p>
            <a:pPr algn="l"/>
            <a:fld id="{2642324E-5CEC-124B-9051-8F7CB4306656}" type="datetime4">
              <a:rPr lang="en-US" sz="800"/>
              <a:t>July 31, 2023</a:t>
            </a:fld>
            <a:endParaRPr lang="en-US" sz="800"/>
          </a:p>
        </p:txBody>
      </p:sp>
    </p:spTree>
    <p:extLst>
      <p:ext uri="{BB962C8B-B14F-4D97-AF65-F5344CB8AC3E}">
        <p14:creationId xmlns:p14="http://schemas.microsoft.com/office/powerpoint/2010/main" val="945985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1816-69C3-E749-91B9-3B22B1BD04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96A948-7E6C-2F47-99DB-81B42EBA8EA5}"/>
              </a:ext>
            </a:extLst>
          </p:cNvPr>
          <p:cNvSpPr>
            <a:spLocks noGrp="1"/>
          </p:cNvSpPr>
          <p:nvPr>
            <p:ph type="dt" sz="half" idx="10"/>
          </p:nvPr>
        </p:nvSpPr>
        <p:spPr/>
        <p:txBody>
          <a:bodyPr/>
          <a:lstStyle/>
          <a:p>
            <a:fld id="{4A873CA4-BE3C-7D4C-8436-2624394E6556}" type="datetime4">
              <a:rPr lang="en-US" smtClean="0"/>
              <a:t>July 31, 2023</a:t>
            </a:fld>
            <a:endParaRPr lang="en-US"/>
          </a:p>
        </p:txBody>
      </p:sp>
      <p:sp>
        <p:nvSpPr>
          <p:cNvPr id="4" name="Footer Placeholder 3">
            <a:extLst>
              <a:ext uri="{FF2B5EF4-FFF2-40B4-BE49-F238E27FC236}">
                <a16:creationId xmlns:a16="http://schemas.microsoft.com/office/drawing/2014/main" id="{70C41235-3118-7F44-8397-42B95B2C0136}"/>
              </a:ext>
            </a:extLst>
          </p:cNvPr>
          <p:cNvSpPr>
            <a:spLocks noGrp="1"/>
          </p:cNvSpPr>
          <p:nvPr>
            <p:ph type="ftr" sz="quarter" idx="11"/>
          </p:nvPr>
        </p:nvSpPr>
        <p:spPr/>
        <p:txBody>
          <a:bodyPr/>
          <a:lstStyle/>
          <a:p>
            <a:r>
              <a:rPr lang="en-US"/>
              <a:t>© 2017 Anthem Blue Cross Blue Shield National Accounts. All Rights Reserved.</a:t>
            </a:r>
          </a:p>
        </p:txBody>
      </p:sp>
      <p:sp>
        <p:nvSpPr>
          <p:cNvPr id="5" name="Slide Number Placeholder 4">
            <a:extLst>
              <a:ext uri="{FF2B5EF4-FFF2-40B4-BE49-F238E27FC236}">
                <a16:creationId xmlns:a16="http://schemas.microsoft.com/office/drawing/2014/main" id="{DB13A896-625B-624C-85C1-5A83784C9B3C}"/>
              </a:ext>
            </a:extLst>
          </p:cNvPr>
          <p:cNvSpPr>
            <a:spLocks noGrp="1"/>
          </p:cNvSpPr>
          <p:nvPr>
            <p:ph type="sldNum" sz="quarter" idx="12"/>
          </p:nvPr>
        </p:nvSpPr>
        <p:spPr/>
        <p:txBody>
          <a:bodyPr/>
          <a:lstStyle/>
          <a:p>
            <a:fld id="{4F481961-D54A-CF4E-B08C-72CF6FE336ED}" type="slidenum">
              <a:rPr lang="en-US" smtClean="0"/>
              <a:pPr/>
              <a:t>‹#›</a:t>
            </a:fld>
            <a:endParaRPr lang="en-US"/>
          </a:p>
        </p:txBody>
      </p:sp>
      <p:sp>
        <p:nvSpPr>
          <p:cNvPr id="6" name="Content Placeholder 8">
            <a:extLst>
              <a:ext uri="{FF2B5EF4-FFF2-40B4-BE49-F238E27FC236}">
                <a16:creationId xmlns:a16="http://schemas.microsoft.com/office/drawing/2014/main" id="{B40E0225-6CF4-E444-B25D-95BABF816D60}"/>
              </a:ext>
            </a:extLst>
          </p:cNvPr>
          <p:cNvSpPr>
            <a:spLocks noGrp="1"/>
          </p:cNvSpPr>
          <p:nvPr>
            <p:ph sz="quarter" idx="13"/>
          </p:nvPr>
        </p:nvSpPr>
        <p:spPr>
          <a:xfrm>
            <a:off x="457199" y="1750524"/>
            <a:ext cx="7162800"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562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NABC">
    <p:spTree>
      <p:nvGrpSpPr>
        <p:cNvPr id="1" name=""/>
        <p:cNvGrpSpPr/>
        <p:nvPr/>
      </p:nvGrpSpPr>
      <p:grpSpPr>
        <a:xfrm>
          <a:off x="0" y="0"/>
          <a:ext cx="0" cy="0"/>
          <a:chOff x="0" y="0"/>
          <a:chExt cx="0" cy="0"/>
        </a:xfrm>
      </p:grpSpPr>
      <p:sp>
        <p:nvSpPr>
          <p:cNvPr id="4" name="TextBox 3"/>
          <p:cNvSpPr txBox="1"/>
          <p:nvPr userDrawn="1"/>
        </p:nvSpPr>
        <p:spPr>
          <a:xfrm>
            <a:off x="457200" y="4648722"/>
            <a:ext cx="8229600" cy="1981200"/>
          </a:xfrm>
          <a:prstGeom prst="rect">
            <a:avLst/>
          </a:prstGeom>
          <a:noFill/>
        </p:spPr>
        <p:txBody>
          <a:bodyPr wrap="square" rtlCol="0" anchor="b">
            <a:noAutofit/>
          </a:bodyPr>
          <a:lstStyle/>
          <a:p>
            <a:r>
              <a:rPr lang="en-US" sz="800" kern="1200" dirty="0">
                <a:solidFill>
                  <a:schemeClr val="bg1">
                    <a:lumMod val="65000"/>
                  </a:schemeClr>
                </a:solidFill>
                <a:effectLst/>
                <a:latin typeface="Arial" charset="0"/>
                <a:ea typeface="Arial" charset="0"/>
                <a:cs typeface="Arial" charset="0"/>
              </a:rPr>
              <a:t>The Anthem National Accounts business unit serves members of: Anthem Blue Cross Life and Health Insurance Company and Blue Cross of California using the trade name Anthem Blue Cross in California. Using the trade name of Anthem Blue Cross and Blue Shield for the following companies in: Colorado: Rocky Mountain Hospital and Medical Service, Inc. HMO products underwritten by HMO Colorado, Inc.; Connecticut: Anthem Health Plans, Inc.; Georgia: Blue Cross Blue Shield Healthcare Plan of Georgia, Inc.; Indiana: Anthem Insurance Companies, Inc.; Kentucky: Anthem Health Plans of Kentucky, Inc.; Maine: Anthem Health Plans of Maine, Inc.; Missouri (excluding 30 counties in the Kansas City area): </a:t>
            </a:r>
            <a:r>
              <a:rPr lang="en-US" sz="800" kern="1200" dirty="0" err="1">
                <a:solidFill>
                  <a:schemeClr val="bg1">
                    <a:lumMod val="65000"/>
                  </a:schemeClr>
                </a:solidFill>
                <a:effectLst/>
                <a:latin typeface="Arial" charset="0"/>
                <a:ea typeface="Arial" charset="0"/>
                <a:cs typeface="Arial" charset="0"/>
              </a:rPr>
              <a:t>RightCHOICE</a:t>
            </a:r>
            <a:r>
              <a:rPr lang="en-US" sz="800" kern="1200" dirty="0">
                <a:solidFill>
                  <a:schemeClr val="bg1">
                    <a:lumMod val="65000"/>
                  </a:schemeClr>
                </a:solidFill>
                <a:effectLst/>
                <a:latin typeface="Arial" charset="0"/>
                <a:ea typeface="Arial" charset="0"/>
                <a:cs typeface="Arial" charset="0"/>
              </a:rPr>
              <a:t>® Managed Care, Inc. (RIT), Healthy Alliance® Life Insurance Company (HALIC), and HMO Missouri, Inc. RIT and certain affiliates administer non-HMO benefits underwritten by HALIC and HMO benefits underwritten by HMO Missouri, Inc. RIT and certain affiliates only provide administrative services for self-funded plans and do not underwrite benefits; Nevada: Rocky Mountain Hospital and Medical Service, Inc. HMO products underwritten by HMO Colorado, Inc., dba HMO Nevada; New Hampshire: Anthem Health Plans of New Hampshire, Inc. Anthem Health Plans of New Hampshire, Inc. HMO plans are administered by Anthem Health Plans of New Hampshire, Inc. and underwritten by Matthew Thornton Health Plan, Inc.; Ohio: Community Insurance Company; Virginia: Anthem Health Plans of Virginia, Inc. trades as Anthem Blue Cross and Blue Shield in Virginia, and its service area is all of Virginia except for the City of Fairfax, the Town of Vienna, and the area east of State Route 123; Wisconsin: Blue Cross Blue Shield of Wisconsin (BCBSWI), underwrites or administers PPO and indemnity policies and underwrites the out of network benefits in POS policies offered by </a:t>
            </a:r>
            <a:r>
              <a:rPr lang="en-US" sz="800" kern="1200" dirty="0" err="1">
                <a:solidFill>
                  <a:schemeClr val="bg1">
                    <a:lumMod val="65000"/>
                  </a:schemeClr>
                </a:solidFill>
                <a:effectLst/>
                <a:latin typeface="Arial" charset="0"/>
                <a:ea typeface="Arial" charset="0"/>
                <a:cs typeface="Arial" charset="0"/>
              </a:rPr>
              <a:t>Compcare</a:t>
            </a:r>
            <a:r>
              <a:rPr lang="en-US" sz="800" kern="1200" dirty="0">
                <a:solidFill>
                  <a:schemeClr val="bg1">
                    <a:lumMod val="65000"/>
                  </a:schemeClr>
                </a:solidFill>
                <a:effectLst/>
                <a:latin typeface="Arial" charset="0"/>
                <a:ea typeface="Arial" charset="0"/>
                <a:cs typeface="Arial" charset="0"/>
              </a:rPr>
              <a:t> Health Services Insurance Corporation (</a:t>
            </a:r>
            <a:r>
              <a:rPr lang="en-US" sz="800" kern="1200" dirty="0" err="1">
                <a:solidFill>
                  <a:schemeClr val="bg1">
                    <a:lumMod val="65000"/>
                  </a:schemeClr>
                </a:solidFill>
                <a:effectLst/>
                <a:latin typeface="Arial" charset="0"/>
                <a:ea typeface="Arial" charset="0"/>
                <a:cs typeface="Arial" charset="0"/>
              </a:rPr>
              <a:t>Compcare</a:t>
            </a:r>
            <a:r>
              <a:rPr lang="en-US" sz="800" kern="1200" dirty="0">
                <a:solidFill>
                  <a:schemeClr val="bg1">
                    <a:lumMod val="65000"/>
                  </a:schemeClr>
                </a:solidFill>
                <a:effectLst/>
                <a:latin typeface="Arial" charset="0"/>
                <a:ea typeface="Arial" charset="0"/>
                <a:cs typeface="Arial" charset="0"/>
              </a:rPr>
              <a:t>) or Wisconsin Collaborative Insurance Corporation (WCIC).  </a:t>
            </a:r>
            <a:r>
              <a:rPr lang="en-US" sz="800" kern="1200" dirty="0" err="1">
                <a:solidFill>
                  <a:schemeClr val="bg1">
                    <a:lumMod val="65000"/>
                  </a:schemeClr>
                </a:solidFill>
                <a:effectLst/>
                <a:latin typeface="Arial" charset="0"/>
                <a:ea typeface="Arial" charset="0"/>
                <a:cs typeface="Arial" charset="0"/>
              </a:rPr>
              <a:t>Compcare</a:t>
            </a:r>
            <a:r>
              <a:rPr lang="en-US" sz="800" kern="1200" dirty="0">
                <a:solidFill>
                  <a:schemeClr val="bg1">
                    <a:lumMod val="65000"/>
                  </a:schemeClr>
                </a:solidFill>
                <a:effectLst/>
                <a:latin typeface="Arial" charset="0"/>
                <a:ea typeface="Arial" charset="0"/>
                <a:cs typeface="Arial" charset="0"/>
              </a:rPr>
              <a:t> underwrites or administers HMO or POS policies; WCIC underwrites or administers Well Priority HMO or POS policies. In 28 eastern and southeastern counties in New York, Empire Blue Cross Blue Shield, the trade name of Empire </a:t>
            </a:r>
            <a:r>
              <a:rPr lang="en-US" sz="800" kern="1200" dirty="0" err="1">
                <a:solidFill>
                  <a:schemeClr val="bg1">
                    <a:lumMod val="65000"/>
                  </a:schemeClr>
                </a:solidFill>
                <a:effectLst/>
                <a:latin typeface="Arial" charset="0"/>
                <a:ea typeface="Arial" charset="0"/>
                <a:cs typeface="Arial" charset="0"/>
              </a:rPr>
              <a:t>HealthChoice</a:t>
            </a:r>
            <a:r>
              <a:rPr lang="en-US" sz="800" kern="1200" dirty="0">
                <a:solidFill>
                  <a:schemeClr val="bg1">
                    <a:lumMod val="65000"/>
                  </a:schemeClr>
                </a:solidFill>
                <a:effectLst/>
                <a:latin typeface="Arial" charset="0"/>
                <a:ea typeface="Arial" charset="0"/>
                <a:cs typeface="Arial" charset="0"/>
              </a:rPr>
              <a:t> Assurance, Inc., underwrites and/or administers the PPO, EPO, POS and indemnity policies. Independent licensees of the Blue Cross and Blue Shield Association. Anthem is a registered trademark of Anthem Insurance Companies Inc.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72" y="4087040"/>
            <a:ext cx="1271016" cy="347472"/>
          </a:xfrm>
          <a:prstGeom prst="rect">
            <a:avLst/>
          </a:prstGeom>
        </p:spPr>
      </p:pic>
    </p:spTree>
    <p:extLst>
      <p:ext uri="{BB962C8B-B14F-4D97-AF65-F5344CB8AC3E}">
        <p14:creationId xmlns:p14="http://schemas.microsoft.com/office/powerpoint/2010/main" val="387942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HK">
    <p:spTree>
      <p:nvGrpSpPr>
        <p:cNvPr id="1" name=""/>
        <p:cNvGrpSpPr/>
        <p:nvPr/>
      </p:nvGrpSpPr>
      <p:grpSpPr>
        <a:xfrm>
          <a:off x="0" y="0"/>
          <a:ext cx="0" cy="0"/>
          <a:chOff x="0" y="0"/>
          <a:chExt cx="0" cy="0"/>
        </a:xfrm>
      </p:grpSpPr>
      <p:sp>
        <p:nvSpPr>
          <p:cNvPr id="11" name="TextBox 10"/>
          <p:cNvSpPr txBox="1"/>
          <p:nvPr userDrawn="1"/>
        </p:nvSpPr>
        <p:spPr>
          <a:xfrm>
            <a:off x="457199" y="5912304"/>
            <a:ext cx="8465111" cy="704823"/>
          </a:xfrm>
          <a:prstGeom prst="rect">
            <a:avLst/>
          </a:prstGeom>
          <a:noFill/>
        </p:spPr>
        <p:txBody>
          <a:bodyPr wrap="square" rtlCol="0" anchor="b">
            <a:noAutofit/>
          </a:bodyPr>
          <a:lstStyle/>
          <a:p>
            <a:r>
              <a:rPr lang="en-US" sz="800" dirty="0">
                <a:solidFill>
                  <a:schemeClr val="bg1">
                    <a:lumMod val="65000"/>
                  </a:schemeClr>
                </a:solidFill>
                <a:latin typeface="Arial" charset="0"/>
                <a:ea typeface="Arial" charset="0"/>
                <a:cs typeface="Arial" charset="0"/>
              </a:rPr>
              <a:t>Anthem Blue Cross and Blue Shield is the trade name of Anthem Health Plans of Virginia.  Anthem Blue Cross and Blue Shield, and its affiliate </a:t>
            </a:r>
            <a:r>
              <a:rPr lang="en-US" sz="800" dirty="0" err="1">
                <a:solidFill>
                  <a:schemeClr val="bg1">
                    <a:lumMod val="65000"/>
                  </a:schemeClr>
                </a:solidFill>
                <a:latin typeface="Arial" charset="0"/>
                <a:ea typeface="Arial" charset="0"/>
                <a:cs typeface="Arial" charset="0"/>
              </a:rPr>
              <a:t>Healthkeepers</a:t>
            </a:r>
            <a:r>
              <a:rPr lang="en-US" sz="800" dirty="0">
                <a:solidFill>
                  <a:schemeClr val="bg1">
                    <a:lumMod val="65000"/>
                  </a:schemeClr>
                </a:solidFill>
                <a:latin typeface="Arial" charset="0"/>
                <a:ea typeface="Arial" charset="0"/>
                <a:cs typeface="Arial" charset="0"/>
              </a:rPr>
              <a:t>, Inc., serving all of Virginia except for the City of Fairfax, the Town of Vienna, and the area east of State Route 123, are independent licensees of the Blue Cross Blue Shield Association. Anthem is a registered trademark of Anthem Insurance Companies, Inc. </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0796" y="5618188"/>
            <a:ext cx="1449997" cy="420539"/>
          </a:xfrm>
          <a:prstGeom prst="rect">
            <a:avLst/>
          </a:prstGeom>
        </p:spPr>
      </p:pic>
    </p:spTree>
    <p:extLst>
      <p:ext uri="{BB962C8B-B14F-4D97-AF65-F5344CB8AC3E}">
        <p14:creationId xmlns:p14="http://schemas.microsoft.com/office/powerpoint/2010/main" val="400012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BS">
    <p:spTree>
      <p:nvGrpSpPr>
        <p:cNvPr id="1" name=""/>
        <p:cNvGrpSpPr/>
        <p:nvPr/>
      </p:nvGrpSpPr>
      <p:grpSpPr>
        <a:xfrm>
          <a:off x="0" y="0"/>
          <a:ext cx="0" cy="0"/>
          <a:chOff x="0" y="0"/>
          <a:chExt cx="0" cy="0"/>
        </a:xfrm>
      </p:grpSpPr>
      <p:sp>
        <p:nvSpPr>
          <p:cNvPr id="4" name="TextBox 3"/>
          <p:cNvSpPr txBox="1"/>
          <p:nvPr userDrawn="1"/>
        </p:nvSpPr>
        <p:spPr>
          <a:xfrm>
            <a:off x="457200" y="6154248"/>
            <a:ext cx="8572066" cy="518696"/>
          </a:xfrm>
          <a:prstGeom prst="rect">
            <a:avLst/>
          </a:prstGeom>
          <a:noFill/>
        </p:spPr>
        <p:txBody>
          <a:bodyPr wrap="square" rtlCol="0" anchor="b">
            <a:noAutofit/>
          </a:bodyPr>
          <a:lstStyle/>
          <a:p>
            <a:r>
              <a:rPr lang="en-US" sz="800" kern="1200" dirty="0">
                <a:solidFill>
                  <a:schemeClr val="bg1">
                    <a:lumMod val="65000"/>
                  </a:schemeClr>
                </a:solidFill>
                <a:effectLst/>
                <a:latin typeface="Arial" charset="0"/>
                <a:ea typeface="Arial" charset="0"/>
                <a:cs typeface="Arial" charset="0"/>
              </a:rPr>
              <a:t>Services provided by Empire </a:t>
            </a:r>
            <a:r>
              <a:rPr lang="en-US" sz="800" kern="1200" dirty="0" err="1">
                <a:solidFill>
                  <a:schemeClr val="bg1">
                    <a:lumMod val="65000"/>
                  </a:schemeClr>
                </a:solidFill>
                <a:effectLst/>
                <a:latin typeface="Arial" charset="0"/>
                <a:ea typeface="Arial" charset="0"/>
                <a:cs typeface="Arial" charset="0"/>
              </a:rPr>
              <a:t>HealthChoice</a:t>
            </a:r>
            <a:r>
              <a:rPr lang="en-US" sz="800" kern="1200" dirty="0">
                <a:solidFill>
                  <a:schemeClr val="bg1">
                    <a:lumMod val="65000"/>
                  </a:schemeClr>
                </a:solidFill>
                <a:effectLst/>
                <a:latin typeface="Arial" charset="0"/>
                <a:ea typeface="Arial" charset="0"/>
                <a:cs typeface="Arial" charset="0"/>
              </a:rPr>
              <a:t> Assurance, Inc. dba Empire BlueCross BlueShield. Independent licensees of the Blue Cross and Blue Shield Association, an association of independent Blue Cross and Blue Shield plans.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6002" y="5611166"/>
            <a:ext cx="1279735" cy="564425"/>
          </a:xfrm>
          <a:prstGeom prst="rect">
            <a:avLst/>
          </a:prstGeom>
        </p:spPr>
      </p:pic>
    </p:spTree>
    <p:extLst>
      <p:ext uri="{BB962C8B-B14F-4D97-AF65-F5344CB8AC3E}">
        <p14:creationId xmlns:p14="http://schemas.microsoft.com/office/powerpoint/2010/main" val="246569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BC">
    <p:spTree>
      <p:nvGrpSpPr>
        <p:cNvPr id="1" name=""/>
        <p:cNvGrpSpPr/>
        <p:nvPr/>
      </p:nvGrpSpPr>
      <p:grpSpPr>
        <a:xfrm>
          <a:off x="0" y="0"/>
          <a:ext cx="0" cy="0"/>
          <a:chOff x="0" y="0"/>
          <a:chExt cx="0" cy="0"/>
        </a:xfrm>
      </p:grpSpPr>
      <p:sp>
        <p:nvSpPr>
          <p:cNvPr id="4" name="TextBox 3"/>
          <p:cNvSpPr txBox="1"/>
          <p:nvPr userDrawn="1"/>
        </p:nvSpPr>
        <p:spPr>
          <a:xfrm>
            <a:off x="457200" y="6154247"/>
            <a:ext cx="8229600" cy="518695"/>
          </a:xfrm>
          <a:prstGeom prst="rect">
            <a:avLst/>
          </a:prstGeom>
          <a:noFill/>
        </p:spPr>
        <p:txBody>
          <a:bodyPr wrap="square" rtlCol="0" anchor="b">
            <a:noAutofit/>
          </a:bodyPr>
          <a:lstStyle/>
          <a:p>
            <a:r>
              <a:rPr lang="en-US" sz="800" kern="1200" dirty="0">
                <a:solidFill>
                  <a:schemeClr val="bg1">
                    <a:lumMod val="65000"/>
                  </a:schemeClr>
                </a:solidFill>
                <a:effectLst/>
                <a:latin typeface="Arial" charset="0"/>
                <a:ea typeface="Arial" charset="0"/>
                <a:cs typeface="Arial" charset="0"/>
              </a:rPr>
              <a:t>Services provided by Empire </a:t>
            </a:r>
            <a:r>
              <a:rPr lang="en-US" sz="800" kern="1200" dirty="0" err="1">
                <a:solidFill>
                  <a:schemeClr val="bg1">
                    <a:lumMod val="65000"/>
                  </a:schemeClr>
                </a:solidFill>
                <a:effectLst/>
                <a:latin typeface="Arial" charset="0"/>
                <a:ea typeface="Arial" charset="0"/>
                <a:cs typeface="Arial" charset="0"/>
              </a:rPr>
              <a:t>HealthChoice</a:t>
            </a:r>
            <a:r>
              <a:rPr lang="en-US" sz="800" kern="1200" dirty="0">
                <a:solidFill>
                  <a:schemeClr val="bg1">
                    <a:lumMod val="65000"/>
                  </a:schemeClr>
                </a:solidFill>
                <a:effectLst/>
                <a:latin typeface="Arial" charset="0"/>
                <a:ea typeface="Arial" charset="0"/>
                <a:cs typeface="Arial" charset="0"/>
              </a:rPr>
              <a:t> Assurance, Inc. dba Empire BlueCross. Independent licensees of the Blue Cross and Blue Shield Association, an association of independent Blue Cross and Blue Shield plans.</a:t>
            </a:r>
          </a:p>
        </p:txBody>
      </p:sp>
      <p:pic>
        <p:nvPicPr>
          <p:cNvPr id="5" name="Picture 4">
            <a:extLst>
              <a:ext uri="{FF2B5EF4-FFF2-40B4-BE49-F238E27FC236}">
                <a16:creationId xmlns:a16="http://schemas.microsoft.com/office/drawing/2014/main" id="{4CAEF165-CD40-104F-8E70-B47148D5688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44480" y="5580938"/>
            <a:ext cx="1110273" cy="628456"/>
          </a:xfrm>
          <a:prstGeom prst="rect">
            <a:avLst/>
          </a:prstGeom>
        </p:spPr>
      </p:pic>
    </p:spTree>
    <p:extLst>
      <p:ext uri="{BB962C8B-B14F-4D97-AF65-F5344CB8AC3E}">
        <p14:creationId xmlns:p14="http://schemas.microsoft.com/office/powerpoint/2010/main" val="28504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AP">
    <p:spTree>
      <p:nvGrpSpPr>
        <p:cNvPr id="1" name=""/>
        <p:cNvGrpSpPr/>
        <p:nvPr/>
      </p:nvGrpSpPr>
      <p:grpSpPr>
        <a:xfrm>
          <a:off x="0" y="0"/>
          <a:ext cx="0" cy="0"/>
          <a:chOff x="0" y="0"/>
          <a:chExt cx="0" cy="0"/>
        </a:xfrm>
      </p:grpSpPr>
      <p:pic>
        <p:nvPicPr>
          <p:cNvPr id="2" name="Picture 1" descr="AnthemEAP logo PMS300 and black.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38497" y="5597360"/>
            <a:ext cx="1680851" cy="420213"/>
          </a:xfrm>
          <a:prstGeom prst="rect">
            <a:avLst/>
          </a:prstGeom>
        </p:spPr>
      </p:pic>
      <p:sp>
        <p:nvSpPr>
          <p:cNvPr id="4" name="TextBox 3"/>
          <p:cNvSpPr txBox="1"/>
          <p:nvPr userDrawn="1"/>
        </p:nvSpPr>
        <p:spPr>
          <a:xfrm>
            <a:off x="457200" y="6115178"/>
            <a:ext cx="8229600" cy="567642"/>
          </a:xfrm>
          <a:prstGeom prst="rect">
            <a:avLst/>
          </a:prstGeom>
          <a:noFill/>
        </p:spPr>
        <p:txBody>
          <a:bodyPr wrap="square" rtlCol="0" anchor="b">
            <a:noAutofit/>
          </a:bodyPr>
          <a:lstStyle/>
          <a:p>
            <a:r>
              <a:rPr lang="en-US" sz="800" dirty="0">
                <a:solidFill>
                  <a:schemeClr val="bg1">
                    <a:lumMod val="65000"/>
                  </a:schemeClr>
                </a:solidFill>
                <a:latin typeface="Arial" charset="0"/>
                <a:ea typeface="Arial" charset="0"/>
                <a:cs typeface="Arial" charset="0"/>
              </a:rPr>
              <a:t>EAP products are offered by Anthem Life Insurance Company. In New York, Anthem EAP products are offered by Anthem Life &amp; Disability Insurance Company. In California, Anthem EAP products are offered by Blue Cross of California using the trade name Anthem Blue Cross. Anthem is a registered trademark. Use of the Anthem EAP website constitutes your agreement with our Terms of Use.</a:t>
            </a:r>
          </a:p>
        </p:txBody>
      </p:sp>
    </p:spTree>
    <p:extLst>
      <p:ext uri="{BB962C8B-B14F-4D97-AF65-F5344CB8AC3E}">
        <p14:creationId xmlns:p14="http://schemas.microsoft.com/office/powerpoint/2010/main" val="339661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White_Hea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192" y="1590"/>
          <a:ext cx="1190"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1192" y="1590"/>
                        <a:ext cx="1190" cy="1587"/>
                      </a:xfrm>
                      <a:prstGeom prst="rect">
                        <a:avLst/>
                      </a:prstGeom>
                    </p:spPr>
                  </p:pic>
                </p:oleObj>
              </mc:Fallback>
            </mc:AlternateContent>
          </a:graphicData>
        </a:graphic>
      </p:graphicFrame>
      <p:sp>
        <p:nvSpPr>
          <p:cNvPr id="2" name="Title 1"/>
          <p:cNvSpPr>
            <a:spLocks noGrp="1"/>
          </p:cNvSpPr>
          <p:nvPr>
            <p:ph type="title"/>
          </p:nvPr>
        </p:nvSpPr>
        <p:spPr>
          <a:xfrm>
            <a:off x="396876" y="274638"/>
            <a:ext cx="8358188" cy="612868"/>
          </a:xfrm>
        </p:spPr>
        <p:txBody>
          <a:bodyPr anchor="ctr"/>
          <a:lstStyle>
            <a:lvl1pPr>
              <a:defRPr/>
            </a:lvl1pPr>
          </a:lstStyle>
          <a:p>
            <a:r>
              <a:rPr lang="en-US"/>
              <a:t>Click to edit Master title style</a:t>
            </a:r>
          </a:p>
        </p:txBody>
      </p:sp>
      <p:sp>
        <p:nvSpPr>
          <p:cNvPr id="3" name="Slide Number Placeholder 5"/>
          <p:cNvSpPr>
            <a:spLocks noGrp="1"/>
          </p:cNvSpPr>
          <p:nvPr>
            <p:ph type="sldNum" sz="quarter" idx="4"/>
          </p:nvPr>
        </p:nvSpPr>
        <p:spPr>
          <a:xfrm>
            <a:off x="8401050" y="6472465"/>
            <a:ext cx="628650" cy="365125"/>
          </a:xfrm>
          <a:prstGeom prst="rect">
            <a:avLst/>
          </a:prstGeom>
        </p:spPr>
        <p:txBody>
          <a:bodyPr vert="horz" lIns="91440" tIns="45720" rIns="91440" bIns="45720" rtlCol="0" anchor="ctr"/>
          <a:lstStyle>
            <a:lvl1pPr algn="r">
              <a:defRPr sz="675">
                <a:solidFill>
                  <a:schemeClr val="bg1"/>
                </a:solidFill>
                <a:latin typeface="Calibri" panose="020F0502020204030204" pitchFamily="34" charset="0"/>
                <a:cs typeface="Arial" panose="020B0604020202020204" pitchFamily="34" charset="0"/>
                <a:sym typeface="Calibri" panose="020F0502020204030204" pitchFamily="34" charset="0"/>
              </a:defRPr>
            </a:lvl1pPr>
          </a:lstStyle>
          <a:p>
            <a:fld id="{B39F3810-4318-4880-9D52-993D34A84442}" type="slidenum">
              <a:rPr lang="en-US" smtClean="0">
                <a:solidFill>
                  <a:prstClr val="white"/>
                </a:solidFill>
              </a:rPr>
              <a:pPr/>
              <a:t>‹#›</a:t>
            </a:fld>
            <a:endParaRPr lang="en-US">
              <a:solidFill>
                <a:prstClr val="white"/>
              </a:solidFill>
            </a:endParaRPr>
          </a:p>
        </p:txBody>
      </p:sp>
      <p:sp>
        <p:nvSpPr>
          <p:cNvPr id="28" name="Footer Placeholder 3"/>
          <p:cNvSpPr>
            <a:spLocks noGrp="1"/>
          </p:cNvSpPr>
          <p:nvPr>
            <p:ph type="ftr" sz="quarter" idx="13"/>
          </p:nvPr>
        </p:nvSpPr>
        <p:spPr>
          <a:xfrm>
            <a:off x="5147995" y="6586980"/>
            <a:ext cx="3567380" cy="141812"/>
          </a:xfrm>
        </p:spPr>
        <p:txBody>
          <a:bodyPr lIns="0" rIns="0"/>
          <a:lstStyle>
            <a:lvl1pPr algn="r">
              <a:defRPr sz="750">
                <a:solidFill>
                  <a:schemeClr val="tx2"/>
                </a:solidFill>
              </a:defRPr>
            </a:lvl1pPr>
          </a:lstStyle>
          <a:p>
            <a:r>
              <a:rPr lang="en-US">
                <a:solidFill>
                  <a:srgbClr val="5B6770"/>
                </a:solidFill>
              </a:rPr>
              <a:t>COMPANY CONFIDENTIAL | DO NOT DISTRIBUTE | DO NOT COPY</a:t>
            </a:r>
          </a:p>
        </p:txBody>
      </p:sp>
      <p:sp>
        <p:nvSpPr>
          <p:cNvPr id="30" name="Content Placeholder 4"/>
          <p:cNvSpPr>
            <a:spLocks noGrp="1"/>
          </p:cNvSpPr>
          <p:nvPr>
            <p:ph sz="quarter" idx="10"/>
          </p:nvPr>
        </p:nvSpPr>
        <p:spPr>
          <a:xfrm>
            <a:off x="396582" y="1173383"/>
            <a:ext cx="8357983" cy="5056969"/>
          </a:xfrm>
        </p:spPr>
        <p:txBody>
          <a:bodyPr/>
          <a:lstStyle>
            <a:lvl2pPr>
              <a:defRPr>
                <a:solidFill>
                  <a:schemeClr val="accent1"/>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394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s">
    <p:bg>
      <p:bgPr>
        <a:solidFill>
          <a:schemeClr val="bg1">
            <a:lumMod val="85000"/>
          </a:schemeClr>
        </a:solidFill>
        <a:effectLst/>
      </p:bgPr>
    </p:bg>
    <p:spTree>
      <p:nvGrpSpPr>
        <p:cNvPr id="1" name=""/>
        <p:cNvGrpSpPr/>
        <p:nvPr/>
      </p:nvGrpSpPr>
      <p:grpSpPr>
        <a:xfrm>
          <a:off x="0" y="0"/>
          <a:ext cx="0" cy="0"/>
          <a:chOff x="0" y="0"/>
          <a:chExt cx="0" cy="0"/>
        </a:xfrm>
      </p:grpSpPr>
      <p:pic>
        <p:nvPicPr>
          <p:cNvPr id="367" name="Picture 36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82737" y="2148496"/>
            <a:ext cx="1606757" cy="377930"/>
          </a:xfrm>
          <a:prstGeom prst="rect">
            <a:avLst/>
          </a:prstGeom>
        </p:spPr>
      </p:pic>
      <p:grpSp>
        <p:nvGrpSpPr>
          <p:cNvPr id="151" name="Group 150"/>
          <p:cNvGrpSpPr/>
          <p:nvPr userDrawn="1"/>
        </p:nvGrpSpPr>
        <p:grpSpPr>
          <a:xfrm>
            <a:off x="1617611" y="159828"/>
            <a:ext cx="1440388" cy="663628"/>
            <a:chOff x="4214176" y="1612031"/>
            <a:chExt cx="966776" cy="445422"/>
          </a:xfrm>
        </p:grpSpPr>
        <p:grpSp>
          <p:nvGrpSpPr>
            <p:cNvPr id="101" name="Group 100"/>
            <p:cNvGrpSpPr>
              <a:grpSpLocks noChangeAspect="1"/>
            </p:cNvGrpSpPr>
            <p:nvPr userDrawn="1"/>
          </p:nvGrpSpPr>
          <p:grpSpPr>
            <a:xfrm>
              <a:off x="4340948" y="1739018"/>
              <a:ext cx="713232" cy="191663"/>
              <a:chOff x="4323998" y="952501"/>
              <a:chExt cx="2140336" cy="575162"/>
            </a:xfrm>
          </p:grpSpPr>
          <p:sp>
            <p:nvSpPr>
              <p:cNvPr id="102" name="Rectangle 101"/>
              <p:cNvSpPr>
                <a:spLocks/>
              </p:cNvSpPr>
              <p:nvPr userDrawn="1"/>
            </p:nvSpPr>
            <p:spPr>
              <a:xfrm flipV="1">
                <a:off x="4324351" y="1491089"/>
                <a:ext cx="2022474" cy="365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03" name="Freeform 6"/>
              <p:cNvSpPr>
                <a:spLocks noChangeArrowheads="1"/>
              </p:cNvSpPr>
              <p:nvPr/>
            </p:nvSpPr>
            <p:spPr bwMode="auto">
              <a:xfrm>
                <a:off x="4323998" y="952501"/>
                <a:ext cx="2023736" cy="471588"/>
              </a:xfrm>
              <a:custGeom>
                <a:avLst/>
                <a:gdLst>
                  <a:gd name="T0" fmla="*/ 9011 w 12015"/>
                  <a:gd name="T1" fmla="*/ 2199 h 2800"/>
                  <a:gd name="T2" fmla="*/ 8879 w 12015"/>
                  <a:gd name="T3" fmla="*/ 2209 h 2800"/>
                  <a:gd name="T4" fmla="*/ 9022 w 12015"/>
                  <a:gd name="T5" fmla="*/ 1853 h 2800"/>
                  <a:gd name="T6" fmla="*/ 8278 w 12015"/>
                  <a:gd name="T7" fmla="*/ 1100 h 2800"/>
                  <a:gd name="T8" fmla="*/ 8329 w 12015"/>
                  <a:gd name="T9" fmla="*/ 2799 h 2800"/>
                  <a:gd name="T10" fmla="*/ 8278 w 12015"/>
                  <a:gd name="T11" fmla="*/ 1201 h 2800"/>
                  <a:gd name="T12" fmla="*/ 8563 w 12015"/>
                  <a:gd name="T13" fmla="*/ 1721 h 2800"/>
                  <a:gd name="T14" fmla="*/ 5478 w 12015"/>
                  <a:gd name="T15" fmla="*/ 2442 h 2800"/>
                  <a:gd name="T16" fmla="*/ 4317 w 12015"/>
                  <a:gd name="T17" fmla="*/ 1252 h 2800"/>
                  <a:gd name="T18" fmla="*/ 4297 w 12015"/>
                  <a:gd name="T19" fmla="*/ 1150 h 2800"/>
                  <a:gd name="T20" fmla="*/ 4572 w 12015"/>
                  <a:gd name="T21" fmla="*/ 672 h 2800"/>
                  <a:gd name="T22" fmla="*/ 4969 w 12015"/>
                  <a:gd name="T23" fmla="*/ 662 h 2800"/>
                  <a:gd name="T24" fmla="*/ 5366 w 12015"/>
                  <a:gd name="T25" fmla="*/ 1161 h 2800"/>
                  <a:gd name="T26" fmla="*/ 4969 w 12015"/>
                  <a:gd name="T27" fmla="*/ 1252 h 2800"/>
                  <a:gd name="T28" fmla="*/ 5366 w 12015"/>
                  <a:gd name="T29" fmla="*/ 2422 h 2800"/>
                  <a:gd name="T30" fmla="*/ 5478 w 12015"/>
                  <a:gd name="T31" fmla="*/ 2442 h 2800"/>
                  <a:gd name="T32" fmla="*/ 4317 w 12015"/>
                  <a:gd name="T33" fmla="*/ 2656 h 2800"/>
                  <a:gd name="T34" fmla="*/ 4073 w 12015"/>
                  <a:gd name="T35" fmla="*/ 1629 h 2800"/>
                  <a:gd name="T36" fmla="*/ 3025 w 12015"/>
                  <a:gd name="T37" fmla="*/ 1161 h 2800"/>
                  <a:gd name="T38" fmla="*/ 2373 w 12015"/>
                  <a:gd name="T39" fmla="*/ 1150 h 2800"/>
                  <a:gd name="T40" fmla="*/ 2403 w 12015"/>
                  <a:gd name="T41" fmla="*/ 1252 h 2800"/>
                  <a:gd name="T42" fmla="*/ 1273 w 12015"/>
                  <a:gd name="T43" fmla="*/ 10 h 2800"/>
                  <a:gd name="T44" fmla="*/ 1161 w 12015"/>
                  <a:gd name="T45" fmla="*/ 0 h 2800"/>
                  <a:gd name="T46" fmla="*/ 0 w 12015"/>
                  <a:gd name="T47" fmla="*/ 2646 h 2800"/>
                  <a:gd name="T48" fmla="*/ 21 w 12015"/>
                  <a:gd name="T49" fmla="*/ 2748 h 2800"/>
                  <a:gd name="T50" fmla="*/ 754 w 12015"/>
                  <a:gd name="T51" fmla="*/ 2656 h 2800"/>
                  <a:gd name="T52" fmla="*/ 663 w 12015"/>
                  <a:gd name="T53" fmla="*/ 1904 h 2800"/>
                  <a:gd name="T54" fmla="*/ 1375 w 12015"/>
                  <a:gd name="T55" fmla="*/ 2646 h 2800"/>
                  <a:gd name="T56" fmla="*/ 1375 w 12015"/>
                  <a:gd name="T57" fmla="*/ 2748 h 2800"/>
                  <a:gd name="T58" fmla="*/ 3269 w 12015"/>
                  <a:gd name="T59" fmla="*/ 2656 h 2800"/>
                  <a:gd name="T60" fmla="*/ 3025 w 12015"/>
                  <a:gd name="T61" fmla="*/ 1873 h 2800"/>
                  <a:gd name="T62" fmla="*/ 3462 w 12015"/>
                  <a:gd name="T63" fmla="*/ 2646 h 2800"/>
                  <a:gd name="T64" fmla="*/ 3452 w 12015"/>
                  <a:gd name="T65" fmla="*/ 2748 h 2800"/>
                  <a:gd name="T66" fmla="*/ 703 w 12015"/>
                  <a:gd name="T67" fmla="*/ 1771 h 2800"/>
                  <a:gd name="T68" fmla="*/ 6344 w 12015"/>
                  <a:gd name="T69" fmla="*/ 2646 h 2800"/>
                  <a:gd name="T70" fmla="*/ 6374 w 12015"/>
                  <a:gd name="T71" fmla="*/ 2738 h 2800"/>
                  <a:gd name="T72" fmla="*/ 5448 w 12015"/>
                  <a:gd name="T73" fmla="*/ 2748 h 2800"/>
                  <a:gd name="T74" fmla="*/ 5468 w 12015"/>
                  <a:gd name="T75" fmla="*/ 2646 h 2800"/>
                  <a:gd name="T76" fmla="*/ 5468 w 12015"/>
                  <a:gd name="T77" fmla="*/ 122 h 2800"/>
                  <a:gd name="T78" fmla="*/ 5488 w 12015"/>
                  <a:gd name="T79" fmla="*/ 30 h 2800"/>
                  <a:gd name="T80" fmla="*/ 6120 w 12015"/>
                  <a:gd name="T81" fmla="*/ 1334 h 2800"/>
                  <a:gd name="T82" fmla="*/ 7464 w 12015"/>
                  <a:gd name="T83" fmla="*/ 2646 h 2800"/>
                  <a:gd name="T84" fmla="*/ 7474 w 12015"/>
                  <a:gd name="T85" fmla="*/ 2748 h 2800"/>
                  <a:gd name="T86" fmla="*/ 6568 w 12015"/>
                  <a:gd name="T87" fmla="*/ 2738 h 2800"/>
                  <a:gd name="T88" fmla="*/ 6822 w 12015"/>
                  <a:gd name="T89" fmla="*/ 2646 h 2800"/>
                  <a:gd name="T90" fmla="*/ 6120 w 12015"/>
                  <a:gd name="T91" fmla="*/ 1863 h 2800"/>
                  <a:gd name="T92" fmla="*/ 11994 w 12015"/>
                  <a:gd name="T93" fmla="*/ 2748 h 2800"/>
                  <a:gd name="T94" fmla="*/ 11118 w 12015"/>
                  <a:gd name="T95" fmla="*/ 2656 h 2800"/>
                  <a:gd name="T96" fmla="*/ 11342 w 12015"/>
                  <a:gd name="T97" fmla="*/ 1639 h 2800"/>
                  <a:gd name="T98" fmla="*/ 10741 w 12015"/>
                  <a:gd name="T99" fmla="*/ 1873 h 2800"/>
                  <a:gd name="T100" fmla="*/ 10965 w 12015"/>
                  <a:gd name="T101" fmla="*/ 2656 h 2800"/>
                  <a:gd name="T102" fmla="*/ 10120 w 12015"/>
                  <a:gd name="T103" fmla="*/ 2748 h 2800"/>
                  <a:gd name="T104" fmla="*/ 10120 w 12015"/>
                  <a:gd name="T105" fmla="*/ 2646 h 2800"/>
                  <a:gd name="T106" fmla="*/ 10314 w 12015"/>
                  <a:gd name="T107" fmla="*/ 1364 h 2800"/>
                  <a:gd name="T108" fmla="*/ 9744 w 12015"/>
                  <a:gd name="T109" fmla="*/ 2646 h 2800"/>
                  <a:gd name="T110" fmla="*/ 9967 w 12015"/>
                  <a:gd name="T111" fmla="*/ 2738 h 2800"/>
                  <a:gd name="T112" fmla="*/ 9093 w 12015"/>
                  <a:gd name="T113" fmla="*/ 2748 h 2800"/>
                  <a:gd name="T114" fmla="*/ 9103 w 12015"/>
                  <a:gd name="T115" fmla="*/ 2646 h 2800"/>
                  <a:gd name="T116" fmla="*/ 9093 w 12015"/>
                  <a:gd name="T117" fmla="*/ 1252 h 2800"/>
                  <a:gd name="T118" fmla="*/ 9093 w 12015"/>
                  <a:gd name="T119" fmla="*/ 1150 h 2800"/>
                  <a:gd name="T120" fmla="*/ 9733 w 12015"/>
                  <a:gd name="T121" fmla="*/ 1313 h 2800"/>
                  <a:gd name="T122" fmla="*/ 11769 w 12015"/>
                  <a:gd name="T123" fmla="*/ 1558 h 2800"/>
                  <a:gd name="T124" fmla="*/ 12014 w 12015"/>
                  <a:gd name="T125" fmla="*/ 2656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15" h="2800">
                    <a:moveTo>
                      <a:pt x="8329" y="2799"/>
                    </a:moveTo>
                    <a:lnTo>
                      <a:pt x="8329" y="2799"/>
                    </a:lnTo>
                    <a:cubicBezTo>
                      <a:pt x="8736" y="2799"/>
                      <a:pt x="8971" y="2493"/>
                      <a:pt x="9011" y="2219"/>
                    </a:cubicBezTo>
                    <a:cubicBezTo>
                      <a:pt x="9011" y="2199"/>
                      <a:pt x="9011" y="2199"/>
                      <a:pt x="9011" y="2199"/>
                    </a:cubicBezTo>
                    <a:cubicBezTo>
                      <a:pt x="8991" y="2199"/>
                      <a:pt x="8991" y="2199"/>
                      <a:pt x="8991" y="2199"/>
                    </a:cubicBezTo>
                    <a:cubicBezTo>
                      <a:pt x="8889" y="2199"/>
                      <a:pt x="8889" y="2199"/>
                      <a:pt x="8889" y="2199"/>
                    </a:cubicBezTo>
                    <a:cubicBezTo>
                      <a:pt x="8879" y="2199"/>
                      <a:pt x="8879" y="2199"/>
                      <a:pt x="8879" y="2199"/>
                    </a:cubicBezTo>
                    <a:cubicBezTo>
                      <a:pt x="8879" y="2209"/>
                      <a:pt x="8879" y="2209"/>
                      <a:pt x="8879" y="2209"/>
                    </a:cubicBezTo>
                    <a:cubicBezTo>
                      <a:pt x="8849" y="2442"/>
                      <a:pt x="8655" y="2687"/>
                      <a:pt x="8349" y="2676"/>
                    </a:cubicBezTo>
                    <a:cubicBezTo>
                      <a:pt x="8115" y="2676"/>
                      <a:pt x="7973" y="2513"/>
                      <a:pt x="7973" y="2229"/>
                    </a:cubicBezTo>
                    <a:cubicBezTo>
                      <a:pt x="7973" y="1853"/>
                      <a:pt x="7973" y="1853"/>
                      <a:pt x="7973" y="1853"/>
                    </a:cubicBezTo>
                    <a:cubicBezTo>
                      <a:pt x="9022" y="1853"/>
                      <a:pt x="9022" y="1853"/>
                      <a:pt x="9022" y="1853"/>
                    </a:cubicBezTo>
                    <a:cubicBezTo>
                      <a:pt x="9032" y="1853"/>
                      <a:pt x="9032" y="1853"/>
                      <a:pt x="9032" y="1853"/>
                    </a:cubicBezTo>
                    <a:cubicBezTo>
                      <a:pt x="9032" y="1833"/>
                      <a:pt x="9032" y="1833"/>
                      <a:pt x="9032" y="1833"/>
                    </a:cubicBezTo>
                    <a:cubicBezTo>
                      <a:pt x="9022" y="1588"/>
                      <a:pt x="8950" y="1405"/>
                      <a:pt x="8808" y="1273"/>
                    </a:cubicBezTo>
                    <a:cubicBezTo>
                      <a:pt x="8675" y="1161"/>
                      <a:pt x="8492" y="1100"/>
                      <a:pt x="8278" y="1100"/>
                    </a:cubicBezTo>
                    <a:cubicBezTo>
                      <a:pt x="8085" y="1100"/>
                      <a:pt x="7901" y="1181"/>
                      <a:pt x="7759" y="1334"/>
                    </a:cubicBezTo>
                    <a:cubicBezTo>
                      <a:pt x="7606" y="1496"/>
                      <a:pt x="7525" y="1721"/>
                      <a:pt x="7525" y="1965"/>
                    </a:cubicBezTo>
                    <a:cubicBezTo>
                      <a:pt x="7525" y="2199"/>
                      <a:pt x="7606" y="2412"/>
                      <a:pt x="7769" y="2565"/>
                    </a:cubicBezTo>
                    <a:cubicBezTo>
                      <a:pt x="7922" y="2717"/>
                      <a:pt x="8115" y="2799"/>
                      <a:pt x="8329" y="2799"/>
                    </a:cubicBezTo>
                    <a:close/>
                    <a:moveTo>
                      <a:pt x="7973" y="1558"/>
                    </a:moveTo>
                    <a:lnTo>
                      <a:pt x="7973" y="1558"/>
                    </a:lnTo>
                    <a:cubicBezTo>
                      <a:pt x="7973" y="1446"/>
                      <a:pt x="8003" y="1344"/>
                      <a:pt x="8064" y="1283"/>
                    </a:cubicBezTo>
                    <a:cubicBezTo>
                      <a:pt x="8115" y="1232"/>
                      <a:pt x="8197" y="1201"/>
                      <a:pt x="8278" y="1201"/>
                    </a:cubicBezTo>
                    <a:lnTo>
                      <a:pt x="8278" y="1201"/>
                    </a:lnTo>
                    <a:lnTo>
                      <a:pt x="8278" y="1201"/>
                    </a:lnTo>
                    <a:cubicBezTo>
                      <a:pt x="8472" y="1201"/>
                      <a:pt x="8563" y="1334"/>
                      <a:pt x="8563" y="1558"/>
                    </a:cubicBezTo>
                    <a:cubicBezTo>
                      <a:pt x="8563" y="1721"/>
                      <a:pt x="8563" y="1721"/>
                      <a:pt x="8563" y="1721"/>
                    </a:cubicBezTo>
                    <a:cubicBezTo>
                      <a:pt x="7973" y="1721"/>
                      <a:pt x="7973" y="1721"/>
                      <a:pt x="7973" y="1721"/>
                    </a:cubicBezTo>
                    <a:lnTo>
                      <a:pt x="7973" y="1558"/>
                    </a:lnTo>
                    <a:close/>
                    <a:moveTo>
                      <a:pt x="5478" y="2442"/>
                    </a:moveTo>
                    <a:lnTo>
                      <a:pt x="5478" y="2442"/>
                    </a:lnTo>
                    <a:cubicBezTo>
                      <a:pt x="5468" y="2524"/>
                      <a:pt x="5397" y="2799"/>
                      <a:pt x="5040" y="2799"/>
                    </a:cubicBezTo>
                    <a:cubicBezTo>
                      <a:pt x="4725" y="2799"/>
                      <a:pt x="4572" y="2615"/>
                      <a:pt x="4572" y="2250"/>
                    </a:cubicBezTo>
                    <a:cubicBezTo>
                      <a:pt x="4572" y="1252"/>
                      <a:pt x="4572" y="1252"/>
                      <a:pt x="4572" y="1252"/>
                    </a:cubicBezTo>
                    <a:cubicBezTo>
                      <a:pt x="4317" y="1252"/>
                      <a:pt x="4317" y="1252"/>
                      <a:pt x="4317" y="1252"/>
                    </a:cubicBezTo>
                    <a:cubicBezTo>
                      <a:pt x="4297" y="1252"/>
                      <a:pt x="4297" y="1252"/>
                      <a:pt x="4297" y="1252"/>
                    </a:cubicBezTo>
                    <a:cubicBezTo>
                      <a:pt x="4297" y="1242"/>
                      <a:pt x="4297" y="1242"/>
                      <a:pt x="4297" y="1242"/>
                    </a:cubicBezTo>
                    <a:cubicBezTo>
                      <a:pt x="4297" y="1150"/>
                      <a:pt x="4297" y="1150"/>
                      <a:pt x="4297" y="1150"/>
                    </a:cubicBezTo>
                    <a:lnTo>
                      <a:pt x="4297" y="1150"/>
                    </a:lnTo>
                    <a:cubicBezTo>
                      <a:pt x="4317" y="1150"/>
                      <a:pt x="4317" y="1150"/>
                      <a:pt x="4317" y="1150"/>
                    </a:cubicBezTo>
                    <a:cubicBezTo>
                      <a:pt x="4572" y="1150"/>
                      <a:pt x="4572" y="1150"/>
                      <a:pt x="4572" y="1150"/>
                    </a:cubicBezTo>
                    <a:cubicBezTo>
                      <a:pt x="4572" y="682"/>
                      <a:pt x="4572" y="682"/>
                      <a:pt x="4572" y="682"/>
                    </a:cubicBezTo>
                    <a:cubicBezTo>
                      <a:pt x="4572" y="672"/>
                      <a:pt x="4572" y="672"/>
                      <a:pt x="4572" y="672"/>
                    </a:cubicBezTo>
                    <a:cubicBezTo>
                      <a:pt x="4582" y="672"/>
                      <a:pt x="4582" y="672"/>
                      <a:pt x="4582" y="672"/>
                    </a:cubicBezTo>
                    <a:cubicBezTo>
                      <a:pt x="4674" y="672"/>
                      <a:pt x="4867" y="662"/>
                      <a:pt x="4959" y="652"/>
                    </a:cubicBezTo>
                    <a:cubicBezTo>
                      <a:pt x="4969" y="652"/>
                      <a:pt x="4969" y="652"/>
                      <a:pt x="4969" y="652"/>
                    </a:cubicBezTo>
                    <a:cubicBezTo>
                      <a:pt x="4969" y="662"/>
                      <a:pt x="4969" y="662"/>
                      <a:pt x="4969" y="662"/>
                    </a:cubicBezTo>
                    <a:cubicBezTo>
                      <a:pt x="4969" y="1150"/>
                      <a:pt x="4969" y="1150"/>
                      <a:pt x="4969" y="1150"/>
                    </a:cubicBezTo>
                    <a:cubicBezTo>
                      <a:pt x="5346" y="1150"/>
                      <a:pt x="5346" y="1150"/>
                      <a:pt x="5346" y="1150"/>
                    </a:cubicBezTo>
                    <a:cubicBezTo>
                      <a:pt x="5366" y="1150"/>
                      <a:pt x="5366" y="1150"/>
                      <a:pt x="5366" y="1150"/>
                    </a:cubicBezTo>
                    <a:cubicBezTo>
                      <a:pt x="5366" y="1161"/>
                      <a:pt x="5366" y="1161"/>
                      <a:pt x="5366" y="1161"/>
                    </a:cubicBezTo>
                    <a:cubicBezTo>
                      <a:pt x="5366" y="1242"/>
                      <a:pt x="5366" y="1242"/>
                      <a:pt x="5366" y="1242"/>
                    </a:cubicBezTo>
                    <a:cubicBezTo>
                      <a:pt x="5356" y="1252"/>
                      <a:pt x="5356" y="1252"/>
                      <a:pt x="5356" y="1252"/>
                    </a:cubicBezTo>
                    <a:cubicBezTo>
                      <a:pt x="5346" y="1252"/>
                      <a:pt x="5346" y="1252"/>
                      <a:pt x="5346" y="1252"/>
                    </a:cubicBezTo>
                    <a:cubicBezTo>
                      <a:pt x="4969" y="1252"/>
                      <a:pt x="4969" y="1252"/>
                      <a:pt x="4969" y="1252"/>
                    </a:cubicBezTo>
                    <a:cubicBezTo>
                      <a:pt x="4969" y="2391"/>
                      <a:pt x="4969" y="2391"/>
                      <a:pt x="4969" y="2391"/>
                    </a:cubicBezTo>
                    <a:cubicBezTo>
                      <a:pt x="4969" y="2565"/>
                      <a:pt x="5030" y="2646"/>
                      <a:pt x="5153" y="2646"/>
                    </a:cubicBezTo>
                    <a:cubicBezTo>
                      <a:pt x="5305" y="2646"/>
                      <a:pt x="5346" y="2513"/>
                      <a:pt x="5366" y="2442"/>
                    </a:cubicBezTo>
                    <a:cubicBezTo>
                      <a:pt x="5366" y="2422"/>
                      <a:pt x="5366" y="2422"/>
                      <a:pt x="5366" y="2422"/>
                    </a:cubicBezTo>
                    <a:cubicBezTo>
                      <a:pt x="5376" y="2422"/>
                      <a:pt x="5376" y="2422"/>
                      <a:pt x="5376" y="2422"/>
                    </a:cubicBezTo>
                    <a:cubicBezTo>
                      <a:pt x="5468" y="2422"/>
                      <a:pt x="5468" y="2422"/>
                      <a:pt x="5468" y="2422"/>
                    </a:cubicBezTo>
                    <a:cubicBezTo>
                      <a:pt x="5478" y="2422"/>
                      <a:pt x="5478" y="2422"/>
                      <a:pt x="5478" y="2422"/>
                    </a:cubicBezTo>
                    <a:lnTo>
                      <a:pt x="5478" y="2442"/>
                    </a:lnTo>
                    <a:close/>
                    <a:moveTo>
                      <a:pt x="4317" y="2748"/>
                    </a:moveTo>
                    <a:lnTo>
                      <a:pt x="4317" y="2748"/>
                    </a:lnTo>
                    <a:cubicBezTo>
                      <a:pt x="4317" y="2738"/>
                      <a:pt x="4317" y="2738"/>
                      <a:pt x="4317" y="2738"/>
                    </a:cubicBezTo>
                    <a:cubicBezTo>
                      <a:pt x="4317" y="2656"/>
                      <a:pt x="4317" y="2656"/>
                      <a:pt x="4317" y="2656"/>
                    </a:cubicBezTo>
                    <a:cubicBezTo>
                      <a:pt x="4317" y="2646"/>
                      <a:pt x="4317" y="2646"/>
                      <a:pt x="4317" y="2646"/>
                    </a:cubicBezTo>
                    <a:lnTo>
                      <a:pt x="4317" y="2646"/>
                    </a:lnTo>
                    <a:cubicBezTo>
                      <a:pt x="4073" y="2646"/>
                      <a:pt x="4073" y="2646"/>
                      <a:pt x="4073" y="2646"/>
                    </a:cubicBezTo>
                    <a:cubicBezTo>
                      <a:pt x="4073" y="1629"/>
                      <a:pt x="4073" y="1629"/>
                      <a:pt x="4073" y="1629"/>
                    </a:cubicBezTo>
                    <a:cubicBezTo>
                      <a:pt x="4073" y="1476"/>
                      <a:pt x="4022" y="1344"/>
                      <a:pt x="3931" y="1252"/>
                    </a:cubicBezTo>
                    <a:cubicBezTo>
                      <a:pt x="3829" y="1150"/>
                      <a:pt x="3686" y="1100"/>
                      <a:pt x="3534" y="1100"/>
                    </a:cubicBezTo>
                    <a:cubicBezTo>
                      <a:pt x="3320" y="1100"/>
                      <a:pt x="3157" y="1181"/>
                      <a:pt x="3025" y="1354"/>
                    </a:cubicBezTo>
                    <a:cubicBezTo>
                      <a:pt x="3025" y="1161"/>
                      <a:pt x="3025" y="1161"/>
                      <a:pt x="3025" y="1161"/>
                    </a:cubicBezTo>
                    <a:cubicBezTo>
                      <a:pt x="3025" y="1150"/>
                      <a:pt x="3025" y="1150"/>
                      <a:pt x="3025" y="1150"/>
                    </a:cubicBezTo>
                    <a:cubicBezTo>
                      <a:pt x="3014" y="1150"/>
                      <a:pt x="3014" y="1150"/>
                      <a:pt x="3014" y="1150"/>
                    </a:cubicBezTo>
                    <a:cubicBezTo>
                      <a:pt x="2403" y="1150"/>
                      <a:pt x="2403" y="1150"/>
                      <a:pt x="2403" y="1150"/>
                    </a:cubicBezTo>
                    <a:cubicBezTo>
                      <a:pt x="2373" y="1150"/>
                      <a:pt x="2373" y="1150"/>
                      <a:pt x="2373" y="1150"/>
                    </a:cubicBezTo>
                    <a:cubicBezTo>
                      <a:pt x="2373" y="1161"/>
                      <a:pt x="2373" y="1161"/>
                      <a:pt x="2373" y="1161"/>
                    </a:cubicBezTo>
                    <a:cubicBezTo>
                      <a:pt x="2373" y="1242"/>
                      <a:pt x="2373" y="1242"/>
                      <a:pt x="2373" y="1242"/>
                    </a:cubicBezTo>
                    <a:cubicBezTo>
                      <a:pt x="2373" y="1252"/>
                      <a:pt x="2373" y="1252"/>
                      <a:pt x="2373" y="1252"/>
                    </a:cubicBezTo>
                    <a:cubicBezTo>
                      <a:pt x="2403" y="1252"/>
                      <a:pt x="2403" y="1252"/>
                      <a:pt x="2403" y="1252"/>
                    </a:cubicBezTo>
                    <a:cubicBezTo>
                      <a:pt x="2627" y="1252"/>
                      <a:pt x="2627" y="1252"/>
                      <a:pt x="2627" y="1252"/>
                    </a:cubicBezTo>
                    <a:cubicBezTo>
                      <a:pt x="2627" y="2646"/>
                      <a:pt x="2627" y="2646"/>
                      <a:pt x="2627" y="2646"/>
                    </a:cubicBezTo>
                    <a:cubicBezTo>
                      <a:pt x="2190" y="2646"/>
                      <a:pt x="2190" y="2646"/>
                      <a:pt x="2190" y="2646"/>
                    </a:cubicBezTo>
                    <a:cubicBezTo>
                      <a:pt x="1273" y="10"/>
                      <a:pt x="1273" y="10"/>
                      <a:pt x="1273" y="10"/>
                    </a:cubicBezTo>
                    <a:cubicBezTo>
                      <a:pt x="1273" y="0"/>
                      <a:pt x="1273" y="0"/>
                      <a:pt x="1273" y="0"/>
                    </a:cubicBezTo>
                    <a:cubicBezTo>
                      <a:pt x="1263" y="0"/>
                      <a:pt x="1263" y="0"/>
                      <a:pt x="1263" y="0"/>
                    </a:cubicBezTo>
                    <a:cubicBezTo>
                      <a:pt x="1171" y="0"/>
                      <a:pt x="1171" y="0"/>
                      <a:pt x="1171" y="0"/>
                    </a:cubicBezTo>
                    <a:cubicBezTo>
                      <a:pt x="1161" y="0"/>
                      <a:pt x="1161" y="0"/>
                      <a:pt x="1161" y="0"/>
                    </a:cubicBezTo>
                    <a:cubicBezTo>
                      <a:pt x="1161" y="10"/>
                      <a:pt x="1161" y="10"/>
                      <a:pt x="1161" y="10"/>
                    </a:cubicBezTo>
                    <a:cubicBezTo>
                      <a:pt x="255" y="2646"/>
                      <a:pt x="255" y="2646"/>
                      <a:pt x="255" y="2646"/>
                    </a:cubicBezTo>
                    <a:cubicBezTo>
                      <a:pt x="21" y="2646"/>
                      <a:pt x="21" y="2646"/>
                      <a:pt x="21" y="2646"/>
                    </a:cubicBezTo>
                    <a:cubicBezTo>
                      <a:pt x="0" y="2646"/>
                      <a:pt x="0" y="2646"/>
                      <a:pt x="0" y="2646"/>
                    </a:cubicBezTo>
                    <a:cubicBezTo>
                      <a:pt x="0" y="2656"/>
                      <a:pt x="0" y="2656"/>
                      <a:pt x="0" y="2656"/>
                    </a:cubicBezTo>
                    <a:cubicBezTo>
                      <a:pt x="0" y="2738"/>
                      <a:pt x="0" y="2738"/>
                      <a:pt x="0" y="2738"/>
                    </a:cubicBezTo>
                    <a:cubicBezTo>
                      <a:pt x="0" y="2748"/>
                      <a:pt x="0" y="2748"/>
                      <a:pt x="0" y="2748"/>
                    </a:cubicBezTo>
                    <a:cubicBezTo>
                      <a:pt x="21" y="2748"/>
                      <a:pt x="21" y="2748"/>
                      <a:pt x="21" y="2748"/>
                    </a:cubicBezTo>
                    <a:cubicBezTo>
                      <a:pt x="744" y="2748"/>
                      <a:pt x="744" y="2748"/>
                      <a:pt x="744" y="2748"/>
                    </a:cubicBezTo>
                    <a:cubicBezTo>
                      <a:pt x="754" y="2748"/>
                      <a:pt x="754" y="2748"/>
                      <a:pt x="754" y="2748"/>
                    </a:cubicBezTo>
                    <a:cubicBezTo>
                      <a:pt x="754" y="2738"/>
                      <a:pt x="754" y="2738"/>
                      <a:pt x="754" y="2738"/>
                    </a:cubicBezTo>
                    <a:cubicBezTo>
                      <a:pt x="754" y="2656"/>
                      <a:pt x="754" y="2656"/>
                      <a:pt x="754" y="2656"/>
                    </a:cubicBezTo>
                    <a:cubicBezTo>
                      <a:pt x="754" y="2646"/>
                      <a:pt x="754" y="2646"/>
                      <a:pt x="754" y="2646"/>
                    </a:cubicBezTo>
                    <a:cubicBezTo>
                      <a:pt x="744" y="2646"/>
                      <a:pt x="744" y="2646"/>
                      <a:pt x="744" y="2646"/>
                    </a:cubicBezTo>
                    <a:cubicBezTo>
                      <a:pt x="408" y="2646"/>
                      <a:pt x="408" y="2646"/>
                      <a:pt x="408" y="2646"/>
                    </a:cubicBezTo>
                    <a:cubicBezTo>
                      <a:pt x="663" y="1904"/>
                      <a:pt x="663" y="1904"/>
                      <a:pt x="663" y="1904"/>
                    </a:cubicBezTo>
                    <a:cubicBezTo>
                      <a:pt x="1467" y="1904"/>
                      <a:pt x="1467" y="1904"/>
                      <a:pt x="1467" y="1904"/>
                    </a:cubicBezTo>
                    <a:cubicBezTo>
                      <a:pt x="1711" y="2646"/>
                      <a:pt x="1711" y="2646"/>
                      <a:pt x="1711" y="2646"/>
                    </a:cubicBezTo>
                    <a:cubicBezTo>
                      <a:pt x="1375" y="2646"/>
                      <a:pt x="1375" y="2646"/>
                      <a:pt x="1375" y="2646"/>
                    </a:cubicBezTo>
                    <a:lnTo>
                      <a:pt x="1375" y="2646"/>
                    </a:lnTo>
                    <a:cubicBezTo>
                      <a:pt x="1375" y="2656"/>
                      <a:pt x="1375" y="2656"/>
                      <a:pt x="1375" y="2656"/>
                    </a:cubicBezTo>
                    <a:cubicBezTo>
                      <a:pt x="1375" y="2738"/>
                      <a:pt x="1375" y="2738"/>
                      <a:pt x="1375" y="2738"/>
                    </a:cubicBezTo>
                    <a:cubicBezTo>
                      <a:pt x="1375" y="2748"/>
                      <a:pt x="1375" y="2748"/>
                      <a:pt x="1375" y="2748"/>
                    </a:cubicBezTo>
                    <a:lnTo>
                      <a:pt x="1375" y="2748"/>
                    </a:lnTo>
                    <a:cubicBezTo>
                      <a:pt x="3269" y="2748"/>
                      <a:pt x="3269" y="2748"/>
                      <a:pt x="3269" y="2748"/>
                    </a:cubicBezTo>
                    <a:lnTo>
                      <a:pt x="3269" y="2748"/>
                    </a:lnTo>
                    <a:cubicBezTo>
                      <a:pt x="3269" y="2738"/>
                      <a:pt x="3269" y="2738"/>
                      <a:pt x="3269" y="2738"/>
                    </a:cubicBezTo>
                    <a:cubicBezTo>
                      <a:pt x="3269" y="2656"/>
                      <a:pt x="3269" y="2656"/>
                      <a:pt x="3269" y="2656"/>
                    </a:cubicBezTo>
                    <a:cubicBezTo>
                      <a:pt x="3269" y="2646"/>
                      <a:pt x="3269" y="2646"/>
                      <a:pt x="3269" y="2646"/>
                    </a:cubicBezTo>
                    <a:lnTo>
                      <a:pt x="3269" y="2646"/>
                    </a:lnTo>
                    <a:cubicBezTo>
                      <a:pt x="3025" y="2646"/>
                      <a:pt x="3025" y="2646"/>
                      <a:pt x="3025" y="2646"/>
                    </a:cubicBezTo>
                    <a:cubicBezTo>
                      <a:pt x="3025" y="1873"/>
                      <a:pt x="3025" y="1873"/>
                      <a:pt x="3025" y="1873"/>
                    </a:cubicBezTo>
                    <a:cubicBezTo>
                      <a:pt x="3025" y="1415"/>
                      <a:pt x="3269" y="1242"/>
                      <a:pt x="3432" y="1242"/>
                    </a:cubicBezTo>
                    <a:cubicBezTo>
                      <a:pt x="3595" y="1242"/>
                      <a:pt x="3676" y="1354"/>
                      <a:pt x="3676" y="1558"/>
                    </a:cubicBezTo>
                    <a:cubicBezTo>
                      <a:pt x="3676" y="2646"/>
                      <a:pt x="3676" y="2646"/>
                      <a:pt x="3676" y="2646"/>
                    </a:cubicBezTo>
                    <a:cubicBezTo>
                      <a:pt x="3462" y="2646"/>
                      <a:pt x="3462" y="2646"/>
                      <a:pt x="3462" y="2646"/>
                    </a:cubicBezTo>
                    <a:cubicBezTo>
                      <a:pt x="3452" y="2646"/>
                      <a:pt x="3452" y="2646"/>
                      <a:pt x="3452" y="2646"/>
                    </a:cubicBezTo>
                    <a:cubicBezTo>
                      <a:pt x="3452" y="2656"/>
                      <a:pt x="3452" y="2656"/>
                      <a:pt x="3452" y="2656"/>
                    </a:cubicBezTo>
                    <a:cubicBezTo>
                      <a:pt x="3452" y="2738"/>
                      <a:pt x="3452" y="2738"/>
                      <a:pt x="3452" y="2738"/>
                    </a:cubicBezTo>
                    <a:cubicBezTo>
                      <a:pt x="3452" y="2748"/>
                      <a:pt x="3452" y="2748"/>
                      <a:pt x="3452" y="2748"/>
                    </a:cubicBezTo>
                    <a:cubicBezTo>
                      <a:pt x="3462" y="2748"/>
                      <a:pt x="3462" y="2748"/>
                      <a:pt x="3462" y="2748"/>
                    </a:cubicBezTo>
                    <a:cubicBezTo>
                      <a:pt x="4317" y="2748"/>
                      <a:pt x="4317" y="2748"/>
                      <a:pt x="4317" y="2748"/>
                    </a:cubicBezTo>
                    <a:close/>
                    <a:moveTo>
                      <a:pt x="703" y="1771"/>
                    </a:moveTo>
                    <a:lnTo>
                      <a:pt x="703" y="1771"/>
                    </a:lnTo>
                    <a:cubicBezTo>
                      <a:pt x="1049" y="702"/>
                      <a:pt x="1049" y="702"/>
                      <a:pt x="1049" y="702"/>
                    </a:cubicBezTo>
                    <a:cubicBezTo>
                      <a:pt x="1426" y="1771"/>
                      <a:pt x="1426" y="1771"/>
                      <a:pt x="1426" y="1771"/>
                    </a:cubicBezTo>
                    <a:lnTo>
                      <a:pt x="703" y="1771"/>
                    </a:lnTo>
                    <a:close/>
                    <a:moveTo>
                      <a:pt x="6344" y="2646"/>
                    </a:moveTo>
                    <a:lnTo>
                      <a:pt x="6344" y="2646"/>
                    </a:lnTo>
                    <a:cubicBezTo>
                      <a:pt x="6374" y="2646"/>
                      <a:pt x="6374" y="2646"/>
                      <a:pt x="6374" y="2646"/>
                    </a:cubicBezTo>
                    <a:cubicBezTo>
                      <a:pt x="6374" y="2656"/>
                      <a:pt x="6374" y="2656"/>
                      <a:pt x="6374" y="2656"/>
                    </a:cubicBezTo>
                    <a:cubicBezTo>
                      <a:pt x="6374" y="2738"/>
                      <a:pt x="6374" y="2738"/>
                      <a:pt x="6374" y="2738"/>
                    </a:cubicBezTo>
                    <a:cubicBezTo>
                      <a:pt x="6374" y="2748"/>
                      <a:pt x="6374" y="2748"/>
                      <a:pt x="6374" y="2748"/>
                    </a:cubicBezTo>
                    <a:cubicBezTo>
                      <a:pt x="6344" y="2748"/>
                      <a:pt x="6344" y="2748"/>
                      <a:pt x="6344" y="2748"/>
                    </a:cubicBezTo>
                    <a:cubicBezTo>
                      <a:pt x="5468" y="2748"/>
                      <a:pt x="5468" y="2748"/>
                      <a:pt x="5468" y="2748"/>
                    </a:cubicBezTo>
                    <a:cubicBezTo>
                      <a:pt x="5448" y="2748"/>
                      <a:pt x="5448" y="2748"/>
                      <a:pt x="5448" y="2748"/>
                    </a:cubicBezTo>
                    <a:cubicBezTo>
                      <a:pt x="5448" y="2738"/>
                      <a:pt x="5448" y="2738"/>
                      <a:pt x="5448" y="2738"/>
                    </a:cubicBezTo>
                    <a:cubicBezTo>
                      <a:pt x="5448" y="2656"/>
                      <a:pt x="5448" y="2656"/>
                      <a:pt x="5448" y="2656"/>
                    </a:cubicBezTo>
                    <a:cubicBezTo>
                      <a:pt x="5448" y="2646"/>
                      <a:pt x="5448" y="2646"/>
                      <a:pt x="5448" y="2646"/>
                    </a:cubicBezTo>
                    <a:cubicBezTo>
                      <a:pt x="5468" y="2646"/>
                      <a:pt x="5468" y="2646"/>
                      <a:pt x="5468" y="2646"/>
                    </a:cubicBezTo>
                    <a:cubicBezTo>
                      <a:pt x="5723" y="2646"/>
                      <a:pt x="5723" y="2646"/>
                      <a:pt x="5723" y="2646"/>
                    </a:cubicBezTo>
                    <a:cubicBezTo>
                      <a:pt x="5723" y="122"/>
                      <a:pt x="5723" y="122"/>
                      <a:pt x="5723" y="122"/>
                    </a:cubicBezTo>
                    <a:cubicBezTo>
                      <a:pt x="5488" y="122"/>
                      <a:pt x="5488" y="122"/>
                      <a:pt x="5488" y="122"/>
                    </a:cubicBezTo>
                    <a:cubicBezTo>
                      <a:pt x="5468" y="122"/>
                      <a:pt x="5468" y="122"/>
                      <a:pt x="5468" y="122"/>
                    </a:cubicBezTo>
                    <a:cubicBezTo>
                      <a:pt x="5468" y="112"/>
                      <a:pt x="5468" y="112"/>
                      <a:pt x="5468" y="112"/>
                    </a:cubicBezTo>
                    <a:cubicBezTo>
                      <a:pt x="5468" y="20"/>
                      <a:pt x="5468" y="20"/>
                      <a:pt x="5468" y="20"/>
                    </a:cubicBezTo>
                    <a:cubicBezTo>
                      <a:pt x="5468" y="30"/>
                      <a:pt x="5468" y="30"/>
                      <a:pt x="5468" y="30"/>
                    </a:cubicBezTo>
                    <a:cubicBezTo>
                      <a:pt x="5488" y="30"/>
                      <a:pt x="5488" y="30"/>
                      <a:pt x="5488" y="30"/>
                    </a:cubicBezTo>
                    <a:cubicBezTo>
                      <a:pt x="6099" y="30"/>
                      <a:pt x="6099" y="30"/>
                      <a:pt x="6099" y="30"/>
                    </a:cubicBezTo>
                    <a:cubicBezTo>
                      <a:pt x="6120" y="30"/>
                      <a:pt x="6120" y="30"/>
                      <a:pt x="6120" y="30"/>
                    </a:cubicBezTo>
                    <a:cubicBezTo>
                      <a:pt x="6120" y="20"/>
                      <a:pt x="6120" y="20"/>
                      <a:pt x="6120" y="20"/>
                    </a:cubicBezTo>
                    <a:cubicBezTo>
                      <a:pt x="6120" y="1334"/>
                      <a:pt x="6120" y="1334"/>
                      <a:pt x="6120" y="1334"/>
                    </a:cubicBezTo>
                    <a:cubicBezTo>
                      <a:pt x="6171" y="1252"/>
                      <a:pt x="6354" y="1100"/>
                      <a:pt x="6670" y="1100"/>
                    </a:cubicBezTo>
                    <a:cubicBezTo>
                      <a:pt x="7077" y="1100"/>
                      <a:pt x="7219" y="1374"/>
                      <a:pt x="7219" y="1619"/>
                    </a:cubicBezTo>
                    <a:cubicBezTo>
                      <a:pt x="7219" y="2646"/>
                      <a:pt x="7219" y="2646"/>
                      <a:pt x="7219" y="2646"/>
                    </a:cubicBezTo>
                    <a:cubicBezTo>
                      <a:pt x="7464" y="2646"/>
                      <a:pt x="7464" y="2646"/>
                      <a:pt x="7464" y="2646"/>
                    </a:cubicBezTo>
                    <a:cubicBezTo>
                      <a:pt x="7474" y="2646"/>
                      <a:pt x="7474" y="2646"/>
                      <a:pt x="7474" y="2646"/>
                    </a:cubicBezTo>
                    <a:cubicBezTo>
                      <a:pt x="7474" y="2656"/>
                      <a:pt x="7474" y="2656"/>
                      <a:pt x="7474" y="2656"/>
                    </a:cubicBezTo>
                    <a:cubicBezTo>
                      <a:pt x="7474" y="2738"/>
                      <a:pt x="7474" y="2738"/>
                      <a:pt x="7474" y="2738"/>
                    </a:cubicBezTo>
                    <a:cubicBezTo>
                      <a:pt x="7474" y="2748"/>
                      <a:pt x="7474" y="2748"/>
                      <a:pt x="7474" y="2748"/>
                    </a:cubicBezTo>
                    <a:cubicBezTo>
                      <a:pt x="7464" y="2748"/>
                      <a:pt x="7464" y="2748"/>
                      <a:pt x="7464" y="2748"/>
                    </a:cubicBezTo>
                    <a:cubicBezTo>
                      <a:pt x="6578" y="2748"/>
                      <a:pt x="6578" y="2748"/>
                      <a:pt x="6578" y="2748"/>
                    </a:cubicBezTo>
                    <a:cubicBezTo>
                      <a:pt x="6568" y="2748"/>
                      <a:pt x="6568" y="2748"/>
                      <a:pt x="6568" y="2748"/>
                    </a:cubicBezTo>
                    <a:cubicBezTo>
                      <a:pt x="6568" y="2738"/>
                      <a:pt x="6568" y="2738"/>
                      <a:pt x="6568" y="2738"/>
                    </a:cubicBezTo>
                    <a:cubicBezTo>
                      <a:pt x="6568" y="2656"/>
                      <a:pt x="6568" y="2656"/>
                      <a:pt x="6568" y="2656"/>
                    </a:cubicBezTo>
                    <a:cubicBezTo>
                      <a:pt x="6568" y="2646"/>
                      <a:pt x="6568" y="2646"/>
                      <a:pt x="6568" y="2646"/>
                    </a:cubicBezTo>
                    <a:cubicBezTo>
                      <a:pt x="6578" y="2646"/>
                      <a:pt x="6578" y="2646"/>
                      <a:pt x="6578" y="2646"/>
                    </a:cubicBezTo>
                    <a:cubicBezTo>
                      <a:pt x="6822" y="2646"/>
                      <a:pt x="6822" y="2646"/>
                      <a:pt x="6822" y="2646"/>
                    </a:cubicBezTo>
                    <a:cubicBezTo>
                      <a:pt x="6822" y="1578"/>
                      <a:pt x="6822" y="1578"/>
                      <a:pt x="6822" y="1578"/>
                    </a:cubicBezTo>
                    <a:cubicBezTo>
                      <a:pt x="6822" y="1425"/>
                      <a:pt x="6771" y="1252"/>
                      <a:pt x="6547" y="1252"/>
                    </a:cubicBezTo>
                    <a:cubicBezTo>
                      <a:pt x="6456" y="1252"/>
                      <a:pt x="6364" y="1293"/>
                      <a:pt x="6283" y="1364"/>
                    </a:cubicBezTo>
                    <a:cubicBezTo>
                      <a:pt x="6211" y="1446"/>
                      <a:pt x="6120" y="1588"/>
                      <a:pt x="6120" y="1863"/>
                    </a:cubicBezTo>
                    <a:cubicBezTo>
                      <a:pt x="6120" y="2646"/>
                      <a:pt x="6120" y="2646"/>
                      <a:pt x="6120" y="2646"/>
                    </a:cubicBezTo>
                    <a:lnTo>
                      <a:pt x="6344" y="2646"/>
                    </a:lnTo>
                    <a:close/>
                    <a:moveTo>
                      <a:pt x="11994" y="2748"/>
                    </a:moveTo>
                    <a:lnTo>
                      <a:pt x="11994" y="2748"/>
                    </a:lnTo>
                    <a:cubicBezTo>
                      <a:pt x="11128" y="2748"/>
                      <a:pt x="11128" y="2748"/>
                      <a:pt x="11128" y="2748"/>
                    </a:cubicBezTo>
                    <a:cubicBezTo>
                      <a:pt x="11118" y="2748"/>
                      <a:pt x="11118" y="2748"/>
                      <a:pt x="11118" y="2748"/>
                    </a:cubicBezTo>
                    <a:cubicBezTo>
                      <a:pt x="11118" y="2738"/>
                      <a:pt x="11118" y="2738"/>
                      <a:pt x="11118" y="2738"/>
                    </a:cubicBezTo>
                    <a:cubicBezTo>
                      <a:pt x="11118" y="2656"/>
                      <a:pt x="11118" y="2656"/>
                      <a:pt x="11118" y="2656"/>
                    </a:cubicBezTo>
                    <a:cubicBezTo>
                      <a:pt x="11118" y="2646"/>
                      <a:pt x="11118" y="2646"/>
                      <a:pt x="11118" y="2646"/>
                    </a:cubicBezTo>
                    <a:cubicBezTo>
                      <a:pt x="11128" y="2646"/>
                      <a:pt x="11128" y="2646"/>
                      <a:pt x="11128" y="2646"/>
                    </a:cubicBezTo>
                    <a:cubicBezTo>
                      <a:pt x="11342" y="2646"/>
                      <a:pt x="11342" y="2646"/>
                      <a:pt x="11342" y="2646"/>
                    </a:cubicBezTo>
                    <a:cubicBezTo>
                      <a:pt x="11342" y="1639"/>
                      <a:pt x="11342" y="1639"/>
                      <a:pt x="11342" y="1639"/>
                    </a:cubicBezTo>
                    <a:cubicBezTo>
                      <a:pt x="11342" y="1537"/>
                      <a:pt x="11352" y="1425"/>
                      <a:pt x="11311" y="1364"/>
                    </a:cubicBezTo>
                    <a:cubicBezTo>
                      <a:pt x="11311" y="1354"/>
                      <a:pt x="11271" y="1252"/>
                      <a:pt x="11128" y="1252"/>
                    </a:cubicBezTo>
                    <a:cubicBezTo>
                      <a:pt x="11026" y="1252"/>
                      <a:pt x="10914" y="1303"/>
                      <a:pt x="10843" y="1395"/>
                    </a:cubicBezTo>
                    <a:cubicBezTo>
                      <a:pt x="10762" y="1507"/>
                      <a:pt x="10762" y="1649"/>
                      <a:pt x="10741" y="1873"/>
                    </a:cubicBezTo>
                    <a:cubicBezTo>
                      <a:pt x="10741" y="2646"/>
                      <a:pt x="10741" y="2646"/>
                      <a:pt x="10741" y="2646"/>
                    </a:cubicBezTo>
                    <a:cubicBezTo>
                      <a:pt x="10965" y="2646"/>
                      <a:pt x="10965" y="2646"/>
                      <a:pt x="10965" y="2646"/>
                    </a:cubicBezTo>
                    <a:lnTo>
                      <a:pt x="10965" y="2646"/>
                    </a:lnTo>
                    <a:cubicBezTo>
                      <a:pt x="10965" y="2656"/>
                      <a:pt x="10965" y="2656"/>
                      <a:pt x="10965" y="2656"/>
                    </a:cubicBezTo>
                    <a:cubicBezTo>
                      <a:pt x="10965" y="2738"/>
                      <a:pt x="10965" y="2738"/>
                      <a:pt x="10965" y="2738"/>
                    </a:cubicBezTo>
                    <a:cubicBezTo>
                      <a:pt x="10965" y="2748"/>
                      <a:pt x="10965" y="2748"/>
                      <a:pt x="10965" y="2748"/>
                    </a:cubicBezTo>
                    <a:lnTo>
                      <a:pt x="10965" y="2748"/>
                    </a:lnTo>
                    <a:cubicBezTo>
                      <a:pt x="10120" y="2748"/>
                      <a:pt x="10120" y="2748"/>
                      <a:pt x="10120" y="2748"/>
                    </a:cubicBezTo>
                    <a:lnTo>
                      <a:pt x="10120" y="2748"/>
                    </a:lnTo>
                    <a:cubicBezTo>
                      <a:pt x="10120" y="2738"/>
                      <a:pt x="10120" y="2738"/>
                      <a:pt x="10120" y="2738"/>
                    </a:cubicBezTo>
                    <a:cubicBezTo>
                      <a:pt x="10120" y="2656"/>
                      <a:pt x="10120" y="2656"/>
                      <a:pt x="10120" y="2656"/>
                    </a:cubicBezTo>
                    <a:cubicBezTo>
                      <a:pt x="10120" y="2646"/>
                      <a:pt x="10120" y="2646"/>
                      <a:pt x="10120" y="2646"/>
                    </a:cubicBezTo>
                    <a:lnTo>
                      <a:pt x="10120" y="2646"/>
                    </a:lnTo>
                    <a:cubicBezTo>
                      <a:pt x="10344" y="2646"/>
                      <a:pt x="10344" y="2646"/>
                      <a:pt x="10344" y="2646"/>
                    </a:cubicBezTo>
                    <a:cubicBezTo>
                      <a:pt x="10344" y="1639"/>
                      <a:pt x="10344" y="1639"/>
                      <a:pt x="10344" y="1639"/>
                    </a:cubicBezTo>
                    <a:cubicBezTo>
                      <a:pt x="10344" y="1537"/>
                      <a:pt x="10344" y="1425"/>
                      <a:pt x="10314" y="1364"/>
                    </a:cubicBezTo>
                    <a:cubicBezTo>
                      <a:pt x="10303" y="1354"/>
                      <a:pt x="10263" y="1252"/>
                      <a:pt x="10130" y="1252"/>
                    </a:cubicBezTo>
                    <a:cubicBezTo>
                      <a:pt x="10018" y="1252"/>
                      <a:pt x="9906" y="1303"/>
                      <a:pt x="9835" y="1395"/>
                    </a:cubicBezTo>
                    <a:cubicBezTo>
                      <a:pt x="9764" y="1507"/>
                      <a:pt x="9744" y="1649"/>
                      <a:pt x="9744" y="1873"/>
                    </a:cubicBezTo>
                    <a:cubicBezTo>
                      <a:pt x="9744" y="2646"/>
                      <a:pt x="9744" y="2646"/>
                      <a:pt x="9744" y="2646"/>
                    </a:cubicBezTo>
                    <a:cubicBezTo>
                      <a:pt x="9957" y="2646"/>
                      <a:pt x="9957" y="2646"/>
                      <a:pt x="9957" y="2646"/>
                    </a:cubicBezTo>
                    <a:cubicBezTo>
                      <a:pt x="9967" y="2646"/>
                      <a:pt x="9967" y="2646"/>
                      <a:pt x="9967" y="2646"/>
                    </a:cubicBezTo>
                    <a:cubicBezTo>
                      <a:pt x="9967" y="2656"/>
                      <a:pt x="9967" y="2656"/>
                      <a:pt x="9967" y="2656"/>
                    </a:cubicBezTo>
                    <a:cubicBezTo>
                      <a:pt x="9967" y="2738"/>
                      <a:pt x="9967" y="2738"/>
                      <a:pt x="9967" y="2738"/>
                    </a:cubicBezTo>
                    <a:cubicBezTo>
                      <a:pt x="9967" y="2748"/>
                      <a:pt x="9967" y="2748"/>
                      <a:pt x="9967" y="2748"/>
                    </a:cubicBezTo>
                    <a:cubicBezTo>
                      <a:pt x="9957" y="2748"/>
                      <a:pt x="9957" y="2748"/>
                      <a:pt x="9957" y="2748"/>
                    </a:cubicBezTo>
                    <a:cubicBezTo>
                      <a:pt x="9103" y="2748"/>
                      <a:pt x="9103" y="2748"/>
                      <a:pt x="9103" y="2748"/>
                    </a:cubicBezTo>
                    <a:cubicBezTo>
                      <a:pt x="9093" y="2748"/>
                      <a:pt x="9093" y="2748"/>
                      <a:pt x="9093" y="2748"/>
                    </a:cubicBezTo>
                    <a:cubicBezTo>
                      <a:pt x="9093" y="2738"/>
                      <a:pt x="9093" y="2738"/>
                      <a:pt x="9093" y="2738"/>
                    </a:cubicBezTo>
                    <a:cubicBezTo>
                      <a:pt x="9093" y="2656"/>
                      <a:pt x="9093" y="2656"/>
                      <a:pt x="9093" y="2656"/>
                    </a:cubicBezTo>
                    <a:cubicBezTo>
                      <a:pt x="9093" y="2646"/>
                      <a:pt x="9093" y="2646"/>
                      <a:pt x="9093" y="2646"/>
                    </a:cubicBezTo>
                    <a:cubicBezTo>
                      <a:pt x="9103" y="2646"/>
                      <a:pt x="9103" y="2646"/>
                      <a:pt x="9103" y="2646"/>
                    </a:cubicBezTo>
                    <a:cubicBezTo>
                      <a:pt x="9346" y="2646"/>
                      <a:pt x="9346" y="2646"/>
                      <a:pt x="9346" y="2646"/>
                    </a:cubicBezTo>
                    <a:cubicBezTo>
                      <a:pt x="9346" y="1252"/>
                      <a:pt x="9346" y="1252"/>
                      <a:pt x="9346" y="1252"/>
                    </a:cubicBezTo>
                    <a:cubicBezTo>
                      <a:pt x="9093" y="1252"/>
                      <a:pt x="9093" y="1252"/>
                      <a:pt x="9093" y="1252"/>
                    </a:cubicBezTo>
                    <a:lnTo>
                      <a:pt x="9093" y="1252"/>
                    </a:lnTo>
                    <a:cubicBezTo>
                      <a:pt x="9093" y="1242"/>
                      <a:pt x="9093" y="1242"/>
                      <a:pt x="9093" y="1242"/>
                    </a:cubicBezTo>
                    <a:cubicBezTo>
                      <a:pt x="9093" y="1161"/>
                      <a:pt x="9093" y="1161"/>
                      <a:pt x="9093" y="1161"/>
                    </a:cubicBezTo>
                    <a:cubicBezTo>
                      <a:pt x="9093" y="1150"/>
                      <a:pt x="9093" y="1150"/>
                      <a:pt x="9093" y="1150"/>
                    </a:cubicBezTo>
                    <a:lnTo>
                      <a:pt x="9093" y="1150"/>
                    </a:lnTo>
                    <a:cubicBezTo>
                      <a:pt x="9723" y="1150"/>
                      <a:pt x="9723" y="1150"/>
                      <a:pt x="9723" y="1150"/>
                    </a:cubicBezTo>
                    <a:cubicBezTo>
                      <a:pt x="9733" y="1150"/>
                      <a:pt x="9733" y="1150"/>
                      <a:pt x="9733" y="1150"/>
                    </a:cubicBezTo>
                    <a:cubicBezTo>
                      <a:pt x="9733" y="1161"/>
                      <a:pt x="9733" y="1161"/>
                      <a:pt x="9733" y="1161"/>
                    </a:cubicBezTo>
                    <a:cubicBezTo>
                      <a:pt x="9733" y="1313"/>
                      <a:pt x="9733" y="1313"/>
                      <a:pt x="9733" y="1313"/>
                    </a:cubicBezTo>
                    <a:cubicBezTo>
                      <a:pt x="9855" y="1181"/>
                      <a:pt x="10049" y="1100"/>
                      <a:pt x="10252" y="1100"/>
                    </a:cubicBezTo>
                    <a:cubicBezTo>
                      <a:pt x="10477" y="1100"/>
                      <a:pt x="10640" y="1181"/>
                      <a:pt x="10721" y="1344"/>
                    </a:cubicBezTo>
                    <a:cubicBezTo>
                      <a:pt x="10792" y="1242"/>
                      <a:pt x="10955" y="1100"/>
                      <a:pt x="11250" y="1100"/>
                    </a:cubicBezTo>
                    <a:cubicBezTo>
                      <a:pt x="11566" y="1100"/>
                      <a:pt x="11769" y="1273"/>
                      <a:pt x="11769" y="1558"/>
                    </a:cubicBezTo>
                    <a:cubicBezTo>
                      <a:pt x="11769" y="2646"/>
                      <a:pt x="11769" y="2646"/>
                      <a:pt x="11769" y="2646"/>
                    </a:cubicBezTo>
                    <a:cubicBezTo>
                      <a:pt x="11994" y="2646"/>
                      <a:pt x="11994" y="2646"/>
                      <a:pt x="11994" y="2646"/>
                    </a:cubicBezTo>
                    <a:cubicBezTo>
                      <a:pt x="12014" y="2646"/>
                      <a:pt x="12014" y="2646"/>
                      <a:pt x="12014" y="2646"/>
                    </a:cubicBezTo>
                    <a:cubicBezTo>
                      <a:pt x="12014" y="2656"/>
                      <a:pt x="12014" y="2656"/>
                      <a:pt x="12014" y="2656"/>
                    </a:cubicBezTo>
                    <a:cubicBezTo>
                      <a:pt x="12014" y="2738"/>
                      <a:pt x="12014" y="2738"/>
                      <a:pt x="12014" y="2738"/>
                    </a:cubicBezTo>
                    <a:cubicBezTo>
                      <a:pt x="12014" y="2748"/>
                      <a:pt x="12014" y="2748"/>
                      <a:pt x="12014" y="2748"/>
                    </a:cubicBezTo>
                    <a:lnTo>
                      <a:pt x="11994" y="2748"/>
                    </a:lnTo>
                    <a:close/>
                  </a:path>
                </a:pathLst>
              </a:custGeom>
              <a:solidFill>
                <a:srgbClr val="0079C2"/>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04" name="Freeform 7"/>
              <p:cNvSpPr>
                <a:spLocks noChangeArrowheads="1"/>
              </p:cNvSpPr>
              <p:nvPr userDrawn="1"/>
            </p:nvSpPr>
            <p:spPr bwMode="auto">
              <a:xfrm>
                <a:off x="6378186" y="1337938"/>
                <a:ext cx="86148" cy="86148"/>
              </a:xfrm>
              <a:custGeom>
                <a:avLst/>
                <a:gdLst>
                  <a:gd name="T0" fmla="*/ 255 w 510"/>
                  <a:gd name="T1" fmla="*/ 0 h 510"/>
                  <a:gd name="T2" fmla="*/ 255 w 510"/>
                  <a:gd name="T3" fmla="*/ 0 h 510"/>
                  <a:gd name="T4" fmla="*/ 377 w 510"/>
                  <a:gd name="T5" fmla="*/ 30 h 510"/>
                  <a:gd name="T6" fmla="*/ 468 w 510"/>
                  <a:gd name="T7" fmla="*/ 132 h 510"/>
                  <a:gd name="T8" fmla="*/ 509 w 510"/>
                  <a:gd name="T9" fmla="*/ 254 h 510"/>
                  <a:gd name="T10" fmla="*/ 468 w 510"/>
                  <a:gd name="T11" fmla="*/ 376 h 510"/>
                  <a:gd name="T12" fmla="*/ 377 w 510"/>
                  <a:gd name="T13" fmla="*/ 478 h 510"/>
                  <a:gd name="T14" fmla="*/ 255 w 510"/>
                  <a:gd name="T15" fmla="*/ 509 h 510"/>
                  <a:gd name="T16" fmla="*/ 133 w 510"/>
                  <a:gd name="T17" fmla="*/ 478 h 510"/>
                  <a:gd name="T18" fmla="*/ 31 w 510"/>
                  <a:gd name="T19" fmla="*/ 376 h 510"/>
                  <a:gd name="T20" fmla="*/ 0 w 510"/>
                  <a:gd name="T21" fmla="*/ 254 h 510"/>
                  <a:gd name="T22" fmla="*/ 31 w 510"/>
                  <a:gd name="T23" fmla="*/ 132 h 510"/>
                  <a:gd name="T24" fmla="*/ 133 w 510"/>
                  <a:gd name="T25" fmla="*/ 30 h 510"/>
                  <a:gd name="T26" fmla="*/ 255 w 510"/>
                  <a:gd name="T27" fmla="*/ 0 h 510"/>
                  <a:gd name="T28" fmla="*/ 255 w 510"/>
                  <a:gd name="T29" fmla="*/ 40 h 510"/>
                  <a:gd name="T30" fmla="*/ 255 w 510"/>
                  <a:gd name="T31" fmla="*/ 40 h 510"/>
                  <a:gd name="T32" fmla="*/ 153 w 510"/>
                  <a:gd name="T33" fmla="*/ 71 h 510"/>
                  <a:gd name="T34" fmla="*/ 72 w 510"/>
                  <a:gd name="T35" fmla="*/ 152 h 510"/>
                  <a:gd name="T36" fmla="*/ 41 w 510"/>
                  <a:gd name="T37" fmla="*/ 254 h 510"/>
                  <a:gd name="T38" fmla="*/ 72 w 510"/>
                  <a:gd name="T39" fmla="*/ 356 h 510"/>
                  <a:gd name="T40" fmla="*/ 153 w 510"/>
                  <a:gd name="T41" fmla="*/ 437 h 510"/>
                  <a:gd name="T42" fmla="*/ 255 w 510"/>
                  <a:gd name="T43" fmla="*/ 468 h 510"/>
                  <a:gd name="T44" fmla="*/ 357 w 510"/>
                  <a:gd name="T45" fmla="*/ 437 h 510"/>
                  <a:gd name="T46" fmla="*/ 438 w 510"/>
                  <a:gd name="T47" fmla="*/ 356 h 510"/>
                  <a:gd name="T48" fmla="*/ 468 w 510"/>
                  <a:gd name="T49" fmla="*/ 254 h 510"/>
                  <a:gd name="T50" fmla="*/ 438 w 510"/>
                  <a:gd name="T51" fmla="*/ 152 h 510"/>
                  <a:gd name="T52" fmla="*/ 357 w 510"/>
                  <a:gd name="T53" fmla="*/ 71 h 510"/>
                  <a:gd name="T54" fmla="*/ 255 w 510"/>
                  <a:gd name="T55" fmla="*/ 40 h 510"/>
                  <a:gd name="T56" fmla="*/ 143 w 510"/>
                  <a:gd name="T57" fmla="*/ 397 h 510"/>
                  <a:gd name="T58" fmla="*/ 143 w 510"/>
                  <a:gd name="T59" fmla="*/ 397 h 510"/>
                  <a:gd name="T60" fmla="*/ 143 w 510"/>
                  <a:gd name="T61" fmla="*/ 122 h 510"/>
                  <a:gd name="T62" fmla="*/ 234 w 510"/>
                  <a:gd name="T63" fmla="*/ 122 h 510"/>
                  <a:gd name="T64" fmla="*/ 306 w 510"/>
                  <a:gd name="T65" fmla="*/ 132 h 510"/>
                  <a:gd name="T66" fmla="*/ 336 w 510"/>
                  <a:gd name="T67" fmla="*/ 152 h 510"/>
                  <a:gd name="T68" fmla="*/ 357 w 510"/>
                  <a:gd name="T69" fmla="*/ 193 h 510"/>
                  <a:gd name="T70" fmla="*/ 336 w 510"/>
                  <a:gd name="T71" fmla="*/ 244 h 510"/>
                  <a:gd name="T72" fmla="*/ 275 w 510"/>
                  <a:gd name="T73" fmla="*/ 275 h 510"/>
                  <a:gd name="T74" fmla="*/ 295 w 510"/>
                  <a:gd name="T75" fmla="*/ 285 h 510"/>
                  <a:gd name="T76" fmla="*/ 336 w 510"/>
                  <a:gd name="T77" fmla="*/ 336 h 510"/>
                  <a:gd name="T78" fmla="*/ 367 w 510"/>
                  <a:gd name="T79" fmla="*/ 397 h 510"/>
                  <a:gd name="T80" fmla="*/ 316 w 510"/>
                  <a:gd name="T81" fmla="*/ 397 h 510"/>
                  <a:gd name="T82" fmla="*/ 295 w 510"/>
                  <a:gd name="T83" fmla="*/ 356 h 510"/>
                  <a:gd name="T84" fmla="*/ 245 w 510"/>
                  <a:gd name="T85" fmla="*/ 285 h 510"/>
                  <a:gd name="T86" fmla="*/ 214 w 510"/>
                  <a:gd name="T87" fmla="*/ 275 h 510"/>
                  <a:gd name="T88" fmla="*/ 183 w 510"/>
                  <a:gd name="T89" fmla="*/ 275 h 510"/>
                  <a:gd name="T90" fmla="*/ 183 w 510"/>
                  <a:gd name="T91" fmla="*/ 397 h 510"/>
                  <a:gd name="T92" fmla="*/ 143 w 510"/>
                  <a:gd name="T93" fmla="*/ 397 h 510"/>
                  <a:gd name="T94" fmla="*/ 183 w 510"/>
                  <a:gd name="T95" fmla="*/ 244 h 510"/>
                  <a:gd name="T96" fmla="*/ 183 w 510"/>
                  <a:gd name="T97" fmla="*/ 244 h 510"/>
                  <a:gd name="T98" fmla="*/ 245 w 510"/>
                  <a:gd name="T99" fmla="*/ 244 h 510"/>
                  <a:gd name="T100" fmla="*/ 295 w 510"/>
                  <a:gd name="T101" fmla="*/ 234 h 510"/>
                  <a:gd name="T102" fmla="*/ 306 w 510"/>
                  <a:gd name="T103" fmla="*/ 203 h 510"/>
                  <a:gd name="T104" fmla="*/ 295 w 510"/>
                  <a:gd name="T105" fmla="*/ 183 h 510"/>
                  <a:gd name="T106" fmla="*/ 285 w 510"/>
                  <a:gd name="T107" fmla="*/ 163 h 510"/>
                  <a:gd name="T108" fmla="*/ 234 w 510"/>
                  <a:gd name="T109" fmla="*/ 163 h 510"/>
                  <a:gd name="T110" fmla="*/ 183 w 510"/>
                  <a:gd name="T111" fmla="*/ 163 h 510"/>
                  <a:gd name="T112" fmla="*/ 183 w 510"/>
                  <a:gd name="T113" fmla="*/ 24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0" h="510">
                    <a:moveTo>
                      <a:pt x="255" y="0"/>
                    </a:moveTo>
                    <a:lnTo>
                      <a:pt x="255" y="0"/>
                    </a:lnTo>
                    <a:cubicBezTo>
                      <a:pt x="295" y="0"/>
                      <a:pt x="336" y="10"/>
                      <a:pt x="377" y="30"/>
                    </a:cubicBezTo>
                    <a:cubicBezTo>
                      <a:pt x="418" y="61"/>
                      <a:pt x="448" y="91"/>
                      <a:pt x="468" y="132"/>
                    </a:cubicBezTo>
                    <a:cubicBezTo>
                      <a:pt x="499" y="173"/>
                      <a:pt x="509" y="213"/>
                      <a:pt x="509" y="254"/>
                    </a:cubicBezTo>
                    <a:cubicBezTo>
                      <a:pt x="509" y="295"/>
                      <a:pt x="499" y="336"/>
                      <a:pt x="468" y="376"/>
                    </a:cubicBezTo>
                    <a:cubicBezTo>
                      <a:pt x="448" y="417"/>
                      <a:pt x="418" y="448"/>
                      <a:pt x="377" y="478"/>
                    </a:cubicBezTo>
                    <a:cubicBezTo>
                      <a:pt x="336" y="498"/>
                      <a:pt x="295" y="509"/>
                      <a:pt x="255" y="509"/>
                    </a:cubicBezTo>
                    <a:cubicBezTo>
                      <a:pt x="214" y="509"/>
                      <a:pt x="173" y="498"/>
                      <a:pt x="133" y="478"/>
                    </a:cubicBezTo>
                    <a:cubicBezTo>
                      <a:pt x="92" y="448"/>
                      <a:pt x="61" y="417"/>
                      <a:pt x="31" y="376"/>
                    </a:cubicBezTo>
                    <a:cubicBezTo>
                      <a:pt x="10" y="336"/>
                      <a:pt x="0" y="295"/>
                      <a:pt x="0" y="254"/>
                    </a:cubicBezTo>
                    <a:cubicBezTo>
                      <a:pt x="0" y="213"/>
                      <a:pt x="10" y="173"/>
                      <a:pt x="31" y="132"/>
                    </a:cubicBezTo>
                    <a:cubicBezTo>
                      <a:pt x="61" y="91"/>
                      <a:pt x="92" y="61"/>
                      <a:pt x="133" y="30"/>
                    </a:cubicBezTo>
                    <a:cubicBezTo>
                      <a:pt x="173" y="10"/>
                      <a:pt x="214" y="0"/>
                      <a:pt x="255" y="0"/>
                    </a:cubicBezTo>
                    <a:close/>
                    <a:moveTo>
                      <a:pt x="255" y="40"/>
                    </a:moveTo>
                    <a:lnTo>
                      <a:pt x="255" y="40"/>
                    </a:lnTo>
                    <a:cubicBezTo>
                      <a:pt x="214" y="40"/>
                      <a:pt x="183" y="50"/>
                      <a:pt x="153" y="71"/>
                    </a:cubicBezTo>
                    <a:cubicBezTo>
                      <a:pt x="112" y="91"/>
                      <a:pt x="92" y="112"/>
                      <a:pt x="72" y="152"/>
                    </a:cubicBezTo>
                    <a:cubicBezTo>
                      <a:pt x="51" y="183"/>
                      <a:pt x="41" y="213"/>
                      <a:pt x="41" y="254"/>
                    </a:cubicBezTo>
                    <a:cubicBezTo>
                      <a:pt x="41" y="295"/>
                      <a:pt x="51" y="325"/>
                      <a:pt x="72" y="356"/>
                    </a:cubicBezTo>
                    <a:cubicBezTo>
                      <a:pt x="92" y="397"/>
                      <a:pt x="112" y="417"/>
                      <a:pt x="153" y="437"/>
                    </a:cubicBezTo>
                    <a:cubicBezTo>
                      <a:pt x="183" y="458"/>
                      <a:pt x="214" y="468"/>
                      <a:pt x="255" y="468"/>
                    </a:cubicBezTo>
                    <a:cubicBezTo>
                      <a:pt x="285" y="468"/>
                      <a:pt x="326" y="458"/>
                      <a:pt x="357" y="437"/>
                    </a:cubicBezTo>
                    <a:cubicBezTo>
                      <a:pt x="397" y="417"/>
                      <a:pt x="418" y="397"/>
                      <a:pt x="438" y="356"/>
                    </a:cubicBezTo>
                    <a:cubicBezTo>
                      <a:pt x="458" y="325"/>
                      <a:pt x="468" y="295"/>
                      <a:pt x="468" y="254"/>
                    </a:cubicBezTo>
                    <a:cubicBezTo>
                      <a:pt x="468" y="213"/>
                      <a:pt x="458" y="183"/>
                      <a:pt x="438" y="152"/>
                    </a:cubicBezTo>
                    <a:cubicBezTo>
                      <a:pt x="418" y="112"/>
                      <a:pt x="387" y="91"/>
                      <a:pt x="357" y="71"/>
                    </a:cubicBezTo>
                    <a:cubicBezTo>
                      <a:pt x="326" y="50"/>
                      <a:pt x="285" y="40"/>
                      <a:pt x="255" y="40"/>
                    </a:cubicBezTo>
                    <a:close/>
                    <a:moveTo>
                      <a:pt x="143" y="397"/>
                    </a:moveTo>
                    <a:lnTo>
                      <a:pt x="143" y="397"/>
                    </a:lnTo>
                    <a:cubicBezTo>
                      <a:pt x="143" y="122"/>
                      <a:pt x="143" y="122"/>
                      <a:pt x="143" y="122"/>
                    </a:cubicBezTo>
                    <a:cubicBezTo>
                      <a:pt x="234" y="122"/>
                      <a:pt x="234" y="122"/>
                      <a:pt x="234" y="122"/>
                    </a:cubicBezTo>
                    <a:cubicBezTo>
                      <a:pt x="265" y="122"/>
                      <a:pt x="295" y="122"/>
                      <a:pt x="306" y="132"/>
                    </a:cubicBezTo>
                    <a:cubicBezTo>
                      <a:pt x="316" y="132"/>
                      <a:pt x="336" y="142"/>
                      <a:pt x="336" y="152"/>
                    </a:cubicBezTo>
                    <a:cubicBezTo>
                      <a:pt x="346" y="173"/>
                      <a:pt x="357" y="183"/>
                      <a:pt x="357" y="193"/>
                    </a:cubicBezTo>
                    <a:cubicBezTo>
                      <a:pt x="357" y="213"/>
                      <a:pt x="346" y="234"/>
                      <a:pt x="336" y="244"/>
                    </a:cubicBezTo>
                    <a:cubicBezTo>
                      <a:pt x="316" y="264"/>
                      <a:pt x="295" y="275"/>
                      <a:pt x="275" y="275"/>
                    </a:cubicBezTo>
                    <a:cubicBezTo>
                      <a:pt x="285" y="275"/>
                      <a:pt x="295" y="285"/>
                      <a:pt x="295" y="285"/>
                    </a:cubicBezTo>
                    <a:cubicBezTo>
                      <a:pt x="306" y="295"/>
                      <a:pt x="326" y="315"/>
                      <a:pt x="336" y="336"/>
                    </a:cubicBezTo>
                    <a:cubicBezTo>
                      <a:pt x="367" y="397"/>
                      <a:pt x="367" y="397"/>
                      <a:pt x="367" y="397"/>
                    </a:cubicBezTo>
                    <a:cubicBezTo>
                      <a:pt x="316" y="397"/>
                      <a:pt x="316" y="397"/>
                      <a:pt x="316" y="397"/>
                    </a:cubicBezTo>
                    <a:cubicBezTo>
                      <a:pt x="295" y="356"/>
                      <a:pt x="295" y="356"/>
                      <a:pt x="295" y="356"/>
                    </a:cubicBezTo>
                    <a:cubicBezTo>
                      <a:pt x="275" y="315"/>
                      <a:pt x="255" y="295"/>
                      <a:pt x="245" y="285"/>
                    </a:cubicBezTo>
                    <a:cubicBezTo>
                      <a:pt x="245" y="285"/>
                      <a:pt x="224" y="275"/>
                      <a:pt x="214" y="275"/>
                    </a:cubicBezTo>
                    <a:cubicBezTo>
                      <a:pt x="183" y="275"/>
                      <a:pt x="183" y="275"/>
                      <a:pt x="183" y="275"/>
                    </a:cubicBezTo>
                    <a:cubicBezTo>
                      <a:pt x="183" y="397"/>
                      <a:pt x="183" y="397"/>
                      <a:pt x="183" y="397"/>
                    </a:cubicBezTo>
                    <a:lnTo>
                      <a:pt x="143" y="397"/>
                    </a:lnTo>
                    <a:close/>
                    <a:moveTo>
                      <a:pt x="183" y="244"/>
                    </a:moveTo>
                    <a:lnTo>
                      <a:pt x="183" y="244"/>
                    </a:lnTo>
                    <a:cubicBezTo>
                      <a:pt x="245" y="244"/>
                      <a:pt x="245" y="244"/>
                      <a:pt x="245" y="244"/>
                    </a:cubicBezTo>
                    <a:cubicBezTo>
                      <a:pt x="265" y="244"/>
                      <a:pt x="285" y="234"/>
                      <a:pt x="295" y="234"/>
                    </a:cubicBezTo>
                    <a:cubicBezTo>
                      <a:pt x="306" y="223"/>
                      <a:pt x="306" y="213"/>
                      <a:pt x="306" y="203"/>
                    </a:cubicBezTo>
                    <a:cubicBezTo>
                      <a:pt x="306" y="193"/>
                      <a:pt x="306" y="183"/>
                      <a:pt x="295" y="183"/>
                    </a:cubicBezTo>
                    <a:cubicBezTo>
                      <a:pt x="295" y="173"/>
                      <a:pt x="285" y="163"/>
                      <a:pt x="285" y="163"/>
                    </a:cubicBezTo>
                    <a:cubicBezTo>
                      <a:pt x="275" y="163"/>
                      <a:pt x="255" y="163"/>
                      <a:pt x="234" y="163"/>
                    </a:cubicBezTo>
                    <a:cubicBezTo>
                      <a:pt x="183" y="163"/>
                      <a:pt x="183" y="163"/>
                      <a:pt x="183" y="163"/>
                    </a:cubicBezTo>
                    <a:lnTo>
                      <a:pt x="183" y="244"/>
                    </a:lnTo>
                    <a:close/>
                  </a:path>
                </a:pathLst>
              </a:custGeom>
              <a:solidFill>
                <a:srgbClr val="0079C2"/>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grpSp>
          <p:nvGrpSpPr>
            <p:cNvPr id="2" name="Group 1"/>
            <p:cNvGrpSpPr/>
            <p:nvPr userDrawn="1"/>
          </p:nvGrpSpPr>
          <p:grpSpPr>
            <a:xfrm>
              <a:off x="4214176" y="1612031"/>
              <a:ext cx="966776" cy="445422"/>
              <a:chOff x="4214176" y="1612031"/>
              <a:chExt cx="966776" cy="445422"/>
            </a:xfrm>
            <a:solidFill>
              <a:srgbClr val="FF0000">
                <a:alpha val="0"/>
              </a:srgbClr>
            </a:solidFill>
          </p:grpSpPr>
          <p:sp>
            <p:nvSpPr>
              <p:cNvPr id="108" name="Rectangle 107"/>
              <p:cNvSpPr/>
              <p:nvPr userDrawn="1"/>
            </p:nvSpPr>
            <p:spPr>
              <a:xfrm>
                <a:off x="4214176" y="1612031"/>
                <a:ext cx="966776"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09" name="Rectangle 108"/>
              <p:cNvSpPr/>
              <p:nvPr userDrawn="1"/>
            </p:nvSpPr>
            <p:spPr>
              <a:xfrm>
                <a:off x="4214176" y="1930681"/>
                <a:ext cx="966776"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12" name="Rectangle 111"/>
              <p:cNvSpPr/>
              <p:nvPr userDrawn="1"/>
            </p:nvSpPr>
            <p:spPr>
              <a:xfrm rot="16200000">
                <a:off x="4054851" y="1771356"/>
                <a:ext cx="445422"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13" name="Rectangle 112"/>
              <p:cNvSpPr/>
              <p:nvPr userDrawn="1"/>
            </p:nvSpPr>
            <p:spPr>
              <a:xfrm rot="16200000">
                <a:off x="4894855" y="1771356"/>
                <a:ext cx="445422"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grpSp>
        <p:nvGrpSpPr>
          <p:cNvPr id="159" name="Group 158"/>
          <p:cNvGrpSpPr>
            <a:grpSpLocks noChangeAspect="1"/>
          </p:cNvGrpSpPr>
          <p:nvPr userDrawn="1"/>
        </p:nvGrpSpPr>
        <p:grpSpPr>
          <a:xfrm>
            <a:off x="1824675" y="1160059"/>
            <a:ext cx="1805284" cy="172664"/>
            <a:chOff x="563111" y="332755"/>
            <a:chExt cx="5075690" cy="485459"/>
          </a:xfrm>
        </p:grpSpPr>
        <p:grpSp>
          <p:nvGrpSpPr>
            <p:cNvPr id="160" name="Group 159"/>
            <p:cNvGrpSpPr/>
            <p:nvPr/>
          </p:nvGrpSpPr>
          <p:grpSpPr>
            <a:xfrm>
              <a:off x="563111" y="332755"/>
              <a:ext cx="853159" cy="485459"/>
              <a:chOff x="563111" y="332755"/>
              <a:chExt cx="853159" cy="485459"/>
            </a:xfrm>
            <a:solidFill>
              <a:schemeClr val="accent1"/>
            </a:solidFill>
          </p:grpSpPr>
          <p:sp>
            <p:nvSpPr>
              <p:cNvPr id="182" name="Freeform 1"/>
              <p:cNvSpPr>
                <a:spLocks noChangeArrowheads="1"/>
              </p:cNvSpPr>
              <p:nvPr/>
            </p:nvSpPr>
            <p:spPr bwMode="auto">
              <a:xfrm>
                <a:off x="563111" y="349577"/>
                <a:ext cx="221100" cy="459024"/>
              </a:xfrm>
              <a:custGeom>
                <a:avLst/>
                <a:gdLst>
                  <a:gd name="T0" fmla="*/ 343 w 406"/>
                  <a:gd name="T1" fmla="*/ 787 h 844"/>
                  <a:gd name="T2" fmla="*/ 343 w 406"/>
                  <a:gd name="T3" fmla="*/ 787 h 844"/>
                  <a:gd name="T4" fmla="*/ 153 w 406"/>
                  <a:gd name="T5" fmla="*/ 843 h 844"/>
                  <a:gd name="T6" fmla="*/ 0 w 406"/>
                  <a:gd name="T7" fmla="*/ 843 h 844"/>
                  <a:gd name="T8" fmla="*/ 0 w 406"/>
                  <a:gd name="T9" fmla="*/ 0 h 844"/>
                  <a:gd name="T10" fmla="*/ 153 w 406"/>
                  <a:gd name="T11" fmla="*/ 0 h 844"/>
                  <a:gd name="T12" fmla="*/ 246 w 406"/>
                  <a:gd name="T13" fmla="*/ 8 h 844"/>
                  <a:gd name="T14" fmla="*/ 317 w 406"/>
                  <a:gd name="T15" fmla="*/ 42 h 844"/>
                  <a:gd name="T16" fmla="*/ 363 w 406"/>
                  <a:gd name="T17" fmla="*/ 102 h 844"/>
                  <a:gd name="T18" fmla="*/ 379 w 406"/>
                  <a:gd name="T19" fmla="*/ 192 h 844"/>
                  <a:gd name="T20" fmla="*/ 343 w 406"/>
                  <a:gd name="T21" fmla="*/ 325 h 844"/>
                  <a:gd name="T22" fmla="*/ 235 w 406"/>
                  <a:gd name="T23" fmla="*/ 388 h 844"/>
                  <a:gd name="T24" fmla="*/ 314 w 406"/>
                  <a:gd name="T25" fmla="*/ 410 h 844"/>
                  <a:gd name="T26" fmla="*/ 368 w 406"/>
                  <a:gd name="T27" fmla="*/ 458 h 844"/>
                  <a:gd name="T28" fmla="*/ 396 w 406"/>
                  <a:gd name="T29" fmla="*/ 523 h 844"/>
                  <a:gd name="T30" fmla="*/ 405 w 406"/>
                  <a:gd name="T31" fmla="*/ 606 h 844"/>
                  <a:gd name="T32" fmla="*/ 343 w 406"/>
                  <a:gd name="T33" fmla="*/ 787 h 844"/>
                  <a:gd name="T34" fmla="*/ 295 w 406"/>
                  <a:gd name="T35" fmla="*/ 124 h 844"/>
                  <a:gd name="T36" fmla="*/ 295 w 406"/>
                  <a:gd name="T37" fmla="*/ 124 h 844"/>
                  <a:gd name="T38" fmla="*/ 261 w 406"/>
                  <a:gd name="T39" fmla="*/ 85 h 844"/>
                  <a:gd name="T40" fmla="*/ 210 w 406"/>
                  <a:gd name="T41" fmla="*/ 68 h 844"/>
                  <a:gd name="T42" fmla="*/ 142 w 406"/>
                  <a:gd name="T43" fmla="*/ 62 h 844"/>
                  <a:gd name="T44" fmla="*/ 71 w 406"/>
                  <a:gd name="T45" fmla="*/ 62 h 844"/>
                  <a:gd name="T46" fmla="*/ 71 w 406"/>
                  <a:gd name="T47" fmla="*/ 362 h 844"/>
                  <a:gd name="T48" fmla="*/ 156 w 406"/>
                  <a:gd name="T49" fmla="*/ 362 h 844"/>
                  <a:gd name="T50" fmla="*/ 272 w 406"/>
                  <a:gd name="T51" fmla="*/ 314 h 844"/>
                  <a:gd name="T52" fmla="*/ 306 w 406"/>
                  <a:gd name="T53" fmla="*/ 192 h 844"/>
                  <a:gd name="T54" fmla="*/ 295 w 406"/>
                  <a:gd name="T55" fmla="*/ 124 h 844"/>
                  <a:gd name="T56" fmla="*/ 289 w 406"/>
                  <a:gd name="T57" fmla="*/ 470 h 844"/>
                  <a:gd name="T58" fmla="*/ 289 w 406"/>
                  <a:gd name="T59" fmla="*/ 470 h 844"/>
                  <a:gd name="T60" fmla="*/ 156 w 406"/>
                  <a:gd name="T61" fmla="*/ 424 h 844"/>
                  <a:gd name="T62" fmla="*/ 71 w 406"/>
                  <a:gd name="T63" fmla="*/ 424 h 844"/>
                  <a:gd name="T64" fmla="*/ 71 w 406"/>
                  <a:gd name="T65" fmla="*/ 781 h 844"/>
                  <a:gd name="T66" fmla="*/ 144 w 406"/>
                  <a:gd name="T67" fmla="*/ 781 h 844"/>
                  <a:gd name="T68" fmla="*/ 286 w 406"/>
                  <a:gd name="T69" fmla="*/ 742 h 844"/>
                  <a:gd name="T70" fmla="*/ 331 w 406"/>
                  <a:gd name="T71" fmla="*/ 606 h 844"/>
                  <a:gd name="T72" fmla="*/ 289 w 406"/>
                  <a:gd name="T73" fmla="*/ 4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6" h="844">
                    <a:moveTo>
                      <a:pt x="343" y="787"/>
                    </a:moveTo>
                    <a:lnTo>
                      <a:pt x="343" y="787"/>
                    </a:lnTo>
                    <a:cubicBezTo>
                      <a:pt x="300" y="824"/>
                      <a:pt x="238" y="843"/>
                      <a:pt x="153" y="843"/>
                    </a:cubicBezTo>
                    <a:cubicBezTo>
                      <a:pt x="0" y="843"/>
                      <a:pt x="0" y="843"/>
                      <a:pt x="0" y="843"/>
                    </a:cubicBezTo>
                    <a:cubicBezTo>
                      <a:pt x="0" y="0"/>
                      <a:pt x="0" y="0"/>
                      <a:pt x="0" y="0"/>
                    </a:cubicBezTo>
                    <a:cubicBezTo>
                      <a:pt x="153" y="0"/>
                      <a:pt x="153" y="0"/>
                      <a:pt x="153" y="0"/>
                    </a:cubicBezTo>
                    <a:cubicBezTo>
                      <a:pt x="187" y="0"/>
                      <a:pt x="218" y="2"/>
                      <a:pt x="246" y="8"/>
                    </a:cubicBezTo>
                    <a:cubicBezTo>
                      <a:pt x="272" y="17"/>
                      <a:pt x="297" y="25"/>
                      <a:pt x="317" y="42"/>
                    </a:cubicBezTo>
                    <a:cubicBezTo>
                      <a:pt x="337" y="56"/>
                      <a:pt x="351" y="76"/>
                      <a:pt x="363" y="102"/>
                    </a:cubicBezTo>
                    <a:cubicBezTo>
                      <a:pt x="374" y="124"/>
                      <a:pt x="379" y="155"/>
                      <a:pt x="379" y="192"/>
                    </a:cubicBezTo>
                    <a:cubicBezTo>
                      <a:pt x="379" y="249"/>
                      <a:pt x="368" y="294"/>
                      <a:pt x="343" y="325"/>
                    </a:cubicBezTo>
                    <a:cubicBezTo>
                      <a:pt x="320" y="356"/>
                      <a:pt x="283" y="376"/>
                      <a:pt x="235" y="388"/>
                    </a:cubicBezTo>
                    <a:cubicBezTo>
                      <a:pt x="266" y="390"/>
                      <a:pt x="292" y="396"/>
                      <a:pt x="314" y="410"/>
                    </a:cubicBezTo>
                    <a:cubicBezTo>
                      <a:pt x="334" y="422"/>
                      <a:pt x="354" y="438"/>
                      <a:pt x="368" y="458"/>
                    </a:cubicBezTo>
                    <a:cubicBezTo>
                      <a:pt x="379" y="478"/>
                      <a:pt x="391" y="498"/>
                      <a:pt x="396" y="523"/>
                    </a:cubicBezTo>
                    <a:cubicBezTo>
                      <a:pt x="402" y="549"/>
                      <a:pt x="405" y="577"/>
                      <a:pt x="405" y="606"/>
                    </a:cubicBezTo>
                    <a:cubicBezTo>
                      <a:pt x="405" y="688"/>
                      <a:pt x="385" y="750"/>
                      <a:pt x="343" y="787"/>
                    </a:cubicBezTo>
                    <a:close/>
                    <a:moveTo>
                      <a:pt x="295" y="124"/>
                    </a:moveTo>
                    <a:lnTo>
                      <a:pt x="295" y="124"/>
                    </a:lnTo>
                    <a:cubicBezTo>
                      <a:pt x="286" y="107"/>
                      <a:pt x="278" y="96"/>
                      <a:pt x="261" y="85"/>
                    </a:cubicBezTo>
                    <a:cubicBezTo>
                      <a:pt x="246" y="76"/>
                      <a:pt x="229" y="70"/>
                      <a:pt x="210" y="68"/>
                    </a:cubicBezTo>
                    <a:cubicBezTo>
                      <a:pt x="190" y="65"/>
                      <a:pt x="167" y="62"/>
                      <a:pt x="142" y="62"/>
                    </a:cubicBezTo>
                    <a:cubicBezTo>
                      <a:pt x="71" y="62"/>
                      <a:pt x="71" y="62"/>
                      <a:pt x="71" y="62"/>
                    </a:cubicBezTo>
                    <a:cubicBezTo>
                      <a:pt x="71" y="362"/>
                      <a:pt x="71" y="362"/>
                      <a:pt x="71" y="362"/>
                    </a:cubicBezTo>
                    <a:cubicBezTo>
                      <a:pt x="156" y="362"/>
                      <a:pt x="156" y="362"/>
                      <a:pt x="156" y="362"/>
                    </a:cubicBezTo>
                    <a:cubicBezTo>
                      <a:pt x="210" y="362"/>
                      <a:pt x="246" y="345"/>
                      <a:pt x="272" y="314"/>
                    </a:cubicBezTo>
                    <a:cubicBezTo>
                      <a:pt x="295" y="283"/>
                      <a:pt x="306" y="243"/>
                      <a:pt x="306" y="192"/>
                    </a:cubicBezTo>
                    <a:cubicBezTo>
                      <a:pt x="306" y="164"/>
                      <a:pt x="303" y="141"/>
                      <a:pt x="295" y="124"/>
                    </a:cubicBezTo>
                    <a:close/>
                    <a:moveTo>
                      <a:pt x="289" y="470"/>
                    </a:moveTo>
                    <a:lnTo>
                      <a:pt x="289" y="470"/>
                    </a:lnTo>
                    <a:cubicBezTo>
                      <a:pt x="261" y="438"/>
                      <a:pt x="218" y="424"/>
                      <a:pt x="156" y="424"/>
                    </a:cubicBezTo>
                    <a:cubicBezTo>
                      <a:pt x="71" y="424"/>
                      <a:pt x="71" y="424"/>
                      <a:pt x="71" y="424"/>
                    </a:cubicBezTo>
                    <a:cubicBezTo>
                      <a:pt x="71" y="781"/>
                      <a:pt x="71" y="781"/>
                      <a:pt x="71" y="781"/>
                    </a:cubicBezTo>
                    <a:cubicBezTo>
                      <a:pt x="144" y="781"/>
                      <a:pt x="144" y="781"/>
                      <a:pt x="144" y="781"/>
                    </a:cubicBezTo>
                    <a:cubicBezTo>
                      <a:pt x="210" y="781"/>
                      <a:pt x="258" y="767"/>
                      <a:pt x="286" y="742"/>
                    </a:cubicBezTo>
                    <a:cubicBezTo>
                      <a:pt x="314" y="713"/>
                      <a:pt x="331" y="668"/>
                      <a:pt x="331" y="606"/>
                    </a:cubicBezTo>
                    <a:cubicBezTo>
                      <a:pt x="331" y="546"/>
                      <a:pt x="317" y="501"/>
                      <a:pt x="289" y="470"/>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83" name="Freeform 2"/>
              <p:cNvSpPr>
                <a:spLocks noChangeArrowheads="1"/>
              </p:cNvSpPr>
              <p:nvPr/>
            </p:nvSpPr>
            <p:spPr bwMode="auto">
              <a:xfrm>
                <a:off x="849100" y="332755"/>
                <a:ext cx="40855" cy="478248"/>
              </a:xfrm>
              <a:custGeom>
                <a:avLst/>
                <a:gdLst>
                  <a:gd name="T0" fmla="*/ 0 w 74"/>
                  <a:gd name="T1" fmla="*/ 0 h 876"/>
                  <a:gd name="T2" fmla="*/ 73 w 74"/>
                  <a:gd name="T3" fmla="*/ 0 h 876"/>
                  <a:gd name="T4" fmla="*/ 73 w 74"/>
                  <a:gd name="T5" fmla="*/ 875 h 876"/>
                  <a:gd name="T6" fmla="*/ 0 w 74"/>
                  <a:gd name="T7" fmla="*/ 875 h 876"/>
                  <a:gd name="T8" fmla="*/ 0 w 74"/>
                  <a:gd name="T9" fmla="*/ 0 h 876"/>
                </a:gdLst>
                <a:ahLst/>
                <a:cxnLst>
                  <a:cxn ang="0">
                    <a:pos x="T0" y="T1"/>
                  </a:cxn>
                  <a:cxn ang="0">
                    <a:pos x="T2" y="T3"/>
                  </a:cxn>
                  <a:cxn ang="0">
                    <a:pos x="T4" y="T5"/>
                  </a:cxn>
                  <a:cxn ang="0">
                    <a:pos x="T6" y="T7"/>
                  </a:cxn>
                  <a:cxn ang="0">
                    <a:pos x="T8" y="T9"/>
                  </a:cxn>
                </a:cxnLst>
                <a:rect l="0" t="0" r="r" b="b"/>
                <a:pathLst>
                  <a:path w="74" h="876">
                    <a:moveTo>
                      <a:pt x="0" y="0"/>
                    </a:moveTo>
                    <a:lnTo>
                      <a:pt x="73" y="0"/>
                    </a:lnTo>
                    <a:lnTo>
                      <a:pt x="73" y="875"/>
                    </a:lnTo>
                    <a:lnTo>
                      <a:pt x="0" y="875"/>
                    </a:ln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84" name="Freeform 3"/>
              <p:cNvSpPr>
                <a:spLocks noChangeArrowheads="1"/>
              </p:cNvSpPr>
              <p:nvPr/>
            </p:nvSpPr>
            <p:spPr bwMode="auto">
              <a:xfrm>
                <a:off x="964457" y="455321"/>
                <a:ext cx="185050" cy="360489"/>
              </a:xfrm>
              <a:custGeom>
                <a:avLst/>
                <a:gdLst>
                  <a:gd name="T0" fmla="*/ 269 w 341"/>
                  <a:gd name="T1" fmla="*/ 592 h 661"/>
                  <a:gd name="T2" fmla="*/ 269 w 341"/>
                  <a:gd name="T3" fmla="*/ 592 h 661"/>
                  <a:gd name="T4" fmla="*/ 204 w 341"/>
                  <a:gd name="T5" fmla="*/ 640 h 661"/>
                  <a:gd name="T6" fmla="*/ 128 w 341"/>
                  <a:gd name="T7" fmla="*/ 660 h 661"/>
                  <a:gd name="T8" fmla="*/ 29 w 341"/>
                  <a:gd name="T9" fmla="*/ 617 h 661"/>
                  <a:gd name="T10" fmla="*/ 0 w 341"/>
                  <a:gd name="T11" fmla="*/ 510 h 661"/>
                  <a:gd name="T12" fmla="*/ 0 w 341"/>
                  <a:gd name="T13" fmla="*/ 0 h 661"/>
                  <a:gd name="T14" fmla="*/ 71 w 341"/>
                  <a:gd name="T15" fmla="*/ 0 h 661"/>
                  <a:gd name="T16" fmla="*/ 71 w 341"/>
                  <a:gd name="T17" fmla="*/ 507 h 661"/>
                  <a:gd name="T18" fmla="*/ 85 w 341"/>
                  <a:gd name="T19" fmla="*/ 567 h 661"/>
                  <a:gd name="T20" fmla="*/ 142 w 341"/>
                  <a:gd name="T21" fmla="*/ 589 h 661"/>
                  <a:gd name="T22" fmla="*/ 176 w 341"/>
                  <a:gd name="T23" fmla="*/ 583 h 661"/>
                  <a:gd name="T24" fmla="*/ 210 w 341"/>
                  <a:gd name="T25" fmla="*/ 569 h 661"/>
                  <a:gd name="T26" fmla="*/ 244 w 341"/>
                  <a:gd name="T27" fmla="*/ 550 h 661"/>
                  <a:gd name="T28" fmla="*/ 269 w 341"/>
                  <a:gd name="T29" fmla="*/ 527 h 661"/>
                  <a:gd name="T30" fmla="*/ 269 w 341"/>
                  <a:gd name="T31" fmla="*/ 0 h 661"/>
                  <a:gd name="T32" fmla="*/ 340 w 341"/>
                  <a:gd name="T33" fmla="*/ 0 h 661"/>
                  <a:gd name="T34" fmla="*/ 340 w 341"/>
                  <a:gd name="T35" fmla="*/ 651 h 661"/>
                  <a:gd name="T36" fmla="*/ 272 w 341"/>
                  <a:gd name="T37" fmla="*/ 651 h 661"/>
                  <a:gd name="T38" fmla="*/ 269 w 341"/>
                  <a:gd name="T39" fmla="*/ 59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661">
                    <a:moveTo>
                      <a:pt x="269" y="592"/>
                    </a:moveTo>
                    <a:lnTo>
                      <a:pt x="269" y="592"/>
                    </a:lnTo>
                    <a:cubicBezTo>
                      <a:pt x="252" y="612"/>
                      <a:pt x="230" y="629"/>
                      <a:pt x="204" y="640"/>
                    </a:cubicBezTo>
                    <a:cubicBezTo>
                      <a:pt x="182" y="651"/>
                      <a:pt x="156" y="660"/>
                      <a:pt x="128" y="660"/>
                    </a:cubicBezTo>
                    <a:cubicBezTo>
                      <a:pt x="80" y="660"/>
                      <a:pt x="46" y="646"/>
                      <a:pt x="29" y="617"/>
                    </a:cubicBezTo>
                    <a:cubicBezTo>
                      <a:pt x="9" y="589"/>
                      <a:pt x="0" y="552"/>
                      <a:pt x="0" y="510"/>
                    </a:cubicBezTo>
                    <a:cubicBezTo>
                      <a:pt x="0" y="0"/>
                      <a:pt x="0" y="0"/>
                      <a:pt x="0" y="0"/>
                    </a:cubicBezTo>
                    <a:cubicBezTo>
                      <a:pt x="71" y="0"/>
                      <a:pt x="71" y="0"/>
                      <a:pt x="71" y="0"/>
                    </a:cubicBezTo>
                    <a:cubicBezTo>
                      <a:pt x="71" y="507"/>
                      <a:pt x="71" y="507"/>
                      <a:pt x="71" y="507"/>
                    </a:cubicBezTo>
                    <a:cubicBezTo>
                      <a:pt x="71" y="530"/>
                      <a:pt x="77" y="550"/>
                      <a:pt x="85" y="567"/>
                    </a:cubicBezTo>
                    <a:cubicBezTo>
                      <a:pt x="97" y="583"/>
                      <a:pt x="114" y="589"/>
                      <a:pt x="142" y="589"/>
                    </a:cubicBezTo>
                    <a:cubicBezTo>
                      <a:pt x="150" y="589"/>
                      <a:pt x="162" y="589"/>
                      <a:pt x="176" y="583"/>
                    </a:cubicBezTo>
                    <a:cubicBezTo>
                      <a:pt x="187" y="581"/>
                      <a:pt x="199" y="575"/>
                      <a:pt x="210" y="569"/>
                    </a:cubicBezTo>
                    <a:cubicBezTo>
                      <a:pt x="221" y="564"/>
                      <a:pt x="233" y="558"/>
                      <a:pt x="244" y="550"/>
                    </a:cubicBezTo>
                    <a:cubicBezTo>
                      <a:pt x="252" y="544"/>
                      <a:pt x="261" y="535"/>
                      <a:pt x="269" y="527"/>
                    </a:cubicBezTo>
                    <a:cubicBezTo>
                      <a:pt x="269" y="0"/>
                      <a:pt x="269" y="0"/>
                      <a:pt x="269" y="0"/>
                    </a:cubicBezTo>
                    <a:cubicBezTo>
                      <a:pt x="340" y="0"/>
                      <a:pt x="340" y="0"/>
                      <a:pt x="340" y="0"/>
                    </a:cubicBezTo>
                    <a:cubicBezTo>
                      <a:pt x="340" y="651"/>
                      <a:pt x="340" y="651"/>
                      <a:pt x="340" y="651"/>
                    </a:cubicBezTo>
                    <a:cubicBezTo>
                      <a:pt x="272" y="651"/>
                      <a:pt x="272" y="651"/>
                      <a:pt x="272" y="651"/>
                    </a:cubicBezTo>
                    <a:lnTo>
                      <a:pt x="269" y="59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85" name="Freeform 4"/>
              <p:cNvSpPr>
                <a:spLocks noChangeArrowheads="1"/>
              </p:cNvSpPr>
              <p:nvPr/>
            </p:nvSpPr>
            <p:spPr bwMode="auto">
              <a:xfrm>
                <a:off x="1221605" y="448112"/>
                <a:ext cx="194665" cy="370102"/>
              </a:xfrm>
              <a:custGeom>
                <a:avLst/>
                <a:gdLst>
                  <a:gd name="T0" fmla="*/ 312 w 355"/>
                  <a:gd name="T1" fmla="*/ 634 h 678"/>
                  <a:gd name="T2" fmla="*/ 312 w 355"/>
                  <a:gd name="T3" fmla="*/ 634 h 678"/>
                  <a:gd name="T4" fmla="*/ 179 w 355"/>
                  <a:gd name="T5" fmla="*/ 677 h 678"/>
                  <a:gd name="T6" fmla="*/ 49 w 355"/>
                  <a:gd name="T7" fmla="*/ 631 h 678"/>
                  <a:gd name="T8" fmla="*/ 0 w 355"/>
                  <a:gd name="T9" fmla="*/ 507 h 678"/>
                  <a:gd name="T10" fmla="*/ 0 w 355"/>
                  <a:gd name="T11" fmla="*/ 167 h 678"/>
                  <a:gd name="T12" fmla="*/ 49 w 355"/>
                  <a:gd name="T13" fmla="*/ 45 h 678"/>
                  <a:gd name="T14" fmla="*/ 182 w 355"/>
                  <a:gd name="T15" fmla="*/ 0 h 678"/>
                  <a:gd name="T16" fmla="*/ 312 w 355"/>
                  <a:gd name="T17" fmla="*/ 45 h 678"/>
                  <a:gd name="T18" fmla="*/ 354 w 355"/>
                  <a:gd name="T19" fmla="*/ 164 h 678"/>
                  <a:gd name="T20" fmla="*/ 354 w 355"/>
                  <a:gd name="T21" fmla="*/ 351 h 678"/>
                  <a:gd name="T22" fmla="*/ 74 w 355"/>
                  <a:gd name="T23" fmla="*/ 351 h 678"/>
                  <a:gd name="T24" fmla="*/ 74 w 355"/>
                  <a:gd name="T25" fmla="*/ 507 h 678"/>
                  <a:gd name="T26" fmla="*/ 100 w 355"/>
                  <a:gd name="T27" fmla="*/ 583 h 678"/>
                  <a:gd name="T28" fmla="*/ 179 w 355"/>
                  <a:gd name="T29" fmla="*/ 612 h 678"/>
                  <a:gd name="T30" fmla="*/ 258 w 355"/>
                  <a:gd name="T31" fmla="*/ 586 h 678"/>
                  <a:gd name="T32" fmla="*/ 284 w 355"/>
                  <a:gd name="T33" fmla="*/ 504 h 678"/>
                  <a:gd name="T34" fmla="*/ 284 w 355"/>
                  <a:gd name="T35" fmla="*/ 467 h 678"/>
                  <a:gd name="T36" fmla="*/ 354 w 355"/>
                  <a:gd name="T37" fmla="*/ 467 h 678"/>
                  <a:gd name="T38" fmla="*/ 354 w 355"/>
                  <a:gd name="T39" fmla="*/ 512 h 678"/>
                  <a:gd name="T40" fmla="*/ 312 w 355"/>
                  <a:gd name="T41" fmla="*/ 634 h 678"/>
                  <a:gd name="T42" fmla="*/ 255 w 355"/>
                  <a:gd name="T43" fmla="*/ 90 h 678"/>
                  <a:gd name="T44" fmla="*/ 255 w 355"/>
                  <a:gd name="T45" fmla="*/ 90 h 678"/>
                  <a:gd name="T46" fmla="*/ 179 w 355"/>
                  <a:gd name="T47" fmla="*/ 62 h 678"/>
                  <a:gd name="T48" fmla="*/ 102 w 355"/>
                  <a:gd name="T49" fmla="*/ 88 h 678"/>
                  <a:gd name="T50" fmla="*/ 74 w 355"/>
                  <a:gd name="T51" fmla="*/ 173 h 678"/>
                  <a:gd name="T52" fmla="*/ 74 w 355"/>
                  <a:gd name="T53" fmla="*/ 289 h 678"/>
                  <a:gd name="T54" fmla="*/ 284 w 355"/>
                  <a:gd name="T55" fmla="*/ 289 h 678"/>
                  <a:gd name="T56" fmla="*/ 284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2" y="634"/>
                    </a:moveTo>
                    <a:lnTo>
                      <a:pt x="312" y="634"/>
                    </a:lnTo>
                    <a:cubicBezTo>
                      <a:pt x="284" y="662"/>
                      <a:pt x="238" y="677"/>
                      <a:pt x="179" y="677"/>
                    </a:cubicBezTo>
                    <a:cubicBezTo>
                      <a:pt x="122" y="677"/>
                      <a:pt x="77" y="662"/>
                      <a:pt x="49" y="631"/>
                    </a:cubicBezTo>
                    <a:cubicBezTo>
                      <a:pt x="17" y="597"/>
                      <a:pt x="0" y="558"/>
                      <a:pt x="0" y="507"/>
                    </a:cubicBezTo>
                    <a:cubicBezTo>
                      <a:pt x="0" y="167"/>
                      <a:pt x="0" y="167"/>
                      <a:pt x="0" y="167"/>
                    </a:cubicBezTo>
                    <a:cubicBezTo>
                      <a:pt x="0" y="113"/>
                      <a:pt x="17" y="73"/>
                      <a:pt x="49" y="45"/>
                    </a:cubicBezTo>
                    <a:cubicBezTo>
                      <a:pt x="80" y="14"/>
                      <a:pt x="125" y="0"/>
                      <a:pt x="182" y="0"/>
                    </a:cubicBezTo>
                    <a:cubicBezTo>
                      <a:pt x="238" y="0"/>
                      <a:pt x="281" y="14"/>
                      <a:pt x="312" y="45"/>
                    </a:cubicBezTo>
                    <a:cubicBezTo>
                      <a:pt x="340" y="73"/>
                      <a:pt x="354" y="116"/>
                      <a:pt x="354" y="164"/>
                    </a:cubicBezTo>
                    <a:cubicBezTo>
                      <a:pt x="354" y="351"/>
                      <a:pt x="354" y="351"/>
                      <a:pt x="354" y="351"/>
                    </a:cubicBezTo>
                    <a:cubicBezTo>
                      <a:pt x="74" y="351"/>
                      <a:pt x="74" y="351"/>
                      <a:pt x="74" y="351"/>
                    </a:cubicBezTo>
                    <a:cubicBezTo>
                      <a:pt x="74" y="507"/>
                      <a:pt x="74" y="507"/>
                      <a:pt x="74" y="507"/>
                    </a:cubicBezTo>
                    <a:cubicBezTo>
                      <a:pt x="74" y="538"/>
                      <a:pt x="83" y="563"/>
                      <a:pt x="100" y="583"/>
                    </a:cubicBezTo>
                    <a:cubicBezTo>
                      <a:pt x="116" y="603"/>
                      <a:pt x="142" y="612"/>
                      <a:pt x="179" y="612"/>
                    </a:cubicBezTo>
                    <a:cubicBezTo>
                      <a:pt x="216" y="612"/>
                      <a:pt x="241" y="603"/>
                      <a:pt x="258" y="586"/>
                    </a:cubicBezTo>
                    <a:cubicBezTo>
                      <a:pt x="275" y="569"/>
                      <a:pt x="284" y="541"/>
                      <a:pt x="284" y="504"/>
                    </a:cubicBezTo>
                    <a:cubicBezTo>
                      <a:pt x="284" y="467"/>
                      <a:pt x="284" y="467"/>
                      <a:pt x="284" y="467"/>
                    </a:cubicBezTo>
                    <a:cubicBezTo>
                      <a:pt x="354" y="467"/>
                      <a:pt x="354" y="467"/>
                      <a:pt x="354" y="467"/>
                    </a:cubicBezTo>
                    <a:cubicBezTo>
                      <a:pt x="354" y="512"/>
                      <a:pt x="354" y="512"/>
                      <a:pt x="354" y="512"/>
                    </a:cubicBezTo>
                    <a:cubicBezTo>
                      <a:pt x="354" y="566"/>
                      <a:pt x="340" y="606"/>
                      <a:pt x="312" y="634"/>
                    </a:cubicBezTo>
                    <a:close/>
                    <a:moveTo>
                      <a:pt x="255" y="90"/>
                    </a:moveTo>
                    <a:lnTo>
                      <a:pt x="255" y="90"/>
                    </a:lnTo>
                    <a:cubicBezTo>
                      <a:pt x="238" y="71"/>
                      <a:pt x="213" y="62"/>
                      <a:pt x="179" y="62"/>
                    </a:cubicBezTo>
                    <a:cubicBezTo>
                      <a:pt x="148" y="62"/>
                      <a:pt x="119" y="71"/>
                      <a:pt x="102" y="88"/>
                    </a:cubicBezTo>
                    <a:cubicBezTo>
                      <a:pt x="83" y="107"/>
                      <a:pt x="74" y="136"/>
                      <a:pt x="74" y="173"/>
                    </a:cubicBezTo>
                    <a:cubicBezTo>
                      <a:pt x="74" y="289"/>
                      <a:pt x="74" y="289"/>
                      <a:pt x="74" y="289"/>
                    </a:cubicBezTo>
                    <a:cubicBezTo>
                      <a:pt x="284" y="289"/>
                      <a:pt x="284" y="289"/>
                      <a:pt x="284" y="289"/>
                    </a:cubicBezTo>
                    <a:cubicBezTo>
                      <a:pt x="284" y="173"/>
                      <a:pt x="284" y="173"/>
                      <a:pt x="284" y="173"/>
                    </a:cubicBezTo>
                    <a:cubicBezTo>
                      <a:pt x="284" y="136"/>
                      <a:pt x="275" y="110"/>
                      <a:pt x="255" y="90"/>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grpSp>
          <p:nvGrpSpPr>
            <p:cNvPr id="161" name="Group 160"/>
            <p:cNvGrpSpPr/>
            <p:nvPr/>
          </p:nvGrpSpPr>
          <p:grpSpPr>
            <a:xfrm>
              <a:off x="1493174" y="339964"/>
              <a:ext cx="2410472" cy="478250"/>
              <a:chOff x="1493174" y="339964"/>
              <a:chExt cx="2410472" cy="478250"/>
            </a:xfrm>
            <a:solidFill>
              <a:schemeClr val="tx2"/>
            </a:solidFill>
          </p:grpSpPr>
          <p:sp>
            <p:nvSpPr>
              <p:cNvPr id="170" name="Freeform 5"/>
              <p:cNvSpPr>
                <a:spLocks noChangeArrowheads="1"/>
              </p:cNvSpPr>
              <p:nvPr/>
            </p:nvSpPr>
            <p:spPr bwMode="auto">
              <a:xfrm>
                <a:off x="1493174" y="349577"/>
                <a:ext cx="213890" cy="459024"/>
              </a:xfrm>
              <a:custGeom>
                <a:avLst/>
                <a:gdLst>
                  <a:gd name="T0" fmla="*/ 382 w 394"/>
                  <a:gd name="T1" fmla="*/ 682 h 844"/>
                  <a:gd name="T2" fmla="*/ 382 w 394"/>
                  <a:gd name="T3" fmla="*/ 682 h 844"/>
                  <a:gd name="T4" fmla="*/ 348 w 394"/>
                  <a:gd name="T5" fmla="*/ 770 h 844"/>
                  <a:gd name="T6" fmla="*/ 275 w 394"/>
                  <a:gd name="T7" fmla="*/ 824 h 844"/>
                  <a:gd name="T8" fmla="*/ 156 w 394"/>
                  <a:gd name="T9" fmla="*/ 843 h 844"/>
                  <a:gd name="T10" fmla="*/ 0 w 394"/>
                  <a:gd name="T11" fmla="*/ 843 h 844"/>
                  <a:gd name="T12" fmla="*/ 0 w 394"/>
                  <a:gd name="T13" fmla="*/ 0 h 844"/>
                  <a:gd name="T14" fmla="*/ 153 w 394"/>
                  <a:gd name="T15" fmla="*/ 0 h 844"/>
                  <a:gd name="T16" fmla="*/ 272 w 394"/>
                  <a:gd name="T17" fmla="*/ 19 h 844"/>
                  <a:gd name="T18" fmla="*/ 345 w 394"/>
                  <a:gd name="T19" fmla="*/ 73 h 844"/>
                  <a:gd name="T20" fmla="*/ 382 w 394"/>
                  <a:gd name="T21" fmla="*/ 158 h 844"/>
                  <a:gd name="T22" fmla="*/ 393 w 394"/>
                  <a:gd name="T23" fmla="*/ 274 h 844"/>
                  <a:gd name="T24" fmla="*/ 393 w 394"/>
                  <a:gd name="T25" fmla="*/ 563 h 844"/>
                  <a:gd name="T26" fmla="*/ 382 w 394"/>
                  <a:gd name="T27" fmla="*/ 682 h 844"/>
                  <a:gd name="T28" fmla="*/ 314 w 394"/>
                  <a:gd name="T29" fmla="*/ 167 h 844"/>
                  <a:gd name="T30" fmla="*/ 314 w 394"/>
                  <a:gd name="T31" fmla="*/ 167 h 844"/>
                  <a:gd name="T32" fmla="*/ 286 w 394"/>
                  <a:gd name="T33" fmla="*/ 110 h 844"/>
                  <a:gd name="T34" fmla="*/ 235 w 394"/>
                  <a:gd name="T35" fmla="*/ 73 h 844"/>
                  <a:gd name="T36" fmla="*/ 153 w 394"/>
                  <a:gd name="T37" fmla="*/ 62 h 844"/>
                  <a:gd name="T38" fmla="*/ 71 w 394"/>
                  <a:gd name="T39" fmla="*/ 62 h 844"/>
                  <a:gd name="T40" fmla="*/ 71 w 394"/>
                  <a:gd name="T41" fmla="*/ 781 h 844"/>
                  <a:gd name="T42" fmla="*/ 164 w 394"/>
                  <a:gd name="T43" fmla="*/ 781 h 844"/>
                  <a:gd name="T44" fmla="*/ 246 w 394"/>
                  <a:gd name="T45" fmla="*/ 767 h 844"/>
                  <a:gd name="T46" fmla="*/ 292 w 394"/>
                  <a:gd name="T47" fmla="*/ 725 h 844"/>
                  <a:gd name="T48" fmla="*/ 314 w 394"/>
                  <a:gd name="T49" fmla="*/ 662 h 844"/>
                  <a:gd name="T50" fmla="*/ 320 w 394"/>
                  <a:gd name="T51" fmla="*/ 586 h 844"/>
                  <a:gd name="T52" fmla="*/ 320 w 394"/>
                  <a:gd name="T53" fmla="*/ 240 h 844"/>
                  <a:gd name="T54" fmla="*/ 314 w 394"/>
                  <a:gd name="T55" fmla="*/ 16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844">
                    <a:moveTo>
                      <a:pt x="382" y="682"/>
                    </a:moveTo>
                    <a:lnTo>
                      <a:pt x="382" y="682"/>
                    </a:lnTo>
                    <a:cubicBezTo>
                      <a:pt x="376" y="716"/>
                      <a:pt x="365" y="747"/>
                      <a:pt x="348" y="770"/>
                    </a:cubicBezTo>
                    <a:cubicBezTo>
                      <a:pt x="331" y="795"/>
                      <a:pt x="306" y="812"/>
                      <a:pt x="275" y="824"/>
                    </a:cubicBezTo>
                    <a:cubicBezTo>
                      <a:pt x="243" y="838"/>
                      <a:pt x="204" y="843"/>
                      <a:pt x="156" y="843"/>
                    </a:cubicBezTo>
                    <a:cubicBezTo>
                      <a:pt x="0" y="843"/>
                      <a:pt x="0" y="843"/>
                      <a:pt x="0" y="843"/>
                    </a:cubicBezTo>
                    <a:cubicBezTo>
                      <a:pt x="0" y="0"/>
                      <a:pt x="0" y="0"/>
                      <a:pt x="0" y="0"/>
                    </a:cubicBezTo>
                    <a:cubicBezTo>
                      <a:pt x="153" y="0"/>
                      <a:pt x="153" y="0"/>
                      <a:pt x="153" y="0"/>
                    </a:cubicBezTo>
                    <a:cubicBezTo>
                      <a:pt x="201" y="0"/>
                      <a:pt x="241" y="5"/>
                      <a:pt x="272" y="19"/>
                    </a:cubicBezTo>
                    <a:cubicBezTo>
                      <a:pt x="303" y="31"/>
                      <a:pt x="328" y="48"/>
                      <a:pt x="345" y="73"/>
                    </a:cubicBezTo>
                    <a:cubicBezTo>
                      <a:pt x="365" y="96"/>
                      <a:pt x="376" y="124"/>
                      <a:pt x="382" y="158"/>
                    </a:cubicBezTo>
                    <a:cubicBezTo>
                      <a:pt x="391" y="192"/>
                      <a:pt x="393" y="232"/>
                      <a:pt x="393" y="274"/>
                    </a:cubicBezTo>
                    <a:cubicBezTo>
                      <a:pt x="393" y="563"/>
                      <a:pt x="393" y="563"/>
                      <a:pt x="393" y="563"/>
                    </a:cubicBezTo>
                    <a:cubicBezTo>
                      <a:pt x="393" y="608"/>
                      <a:pt x="391" y="648"/>
                      <a:pt x="382" y="682"/>
                    </a:cubicBezTo>
                    <a:close/>
                    <a:moveTo>
                      <a:pt x="314" y="167"/>
                    </a:moveTo>
                    <a:lnTo>
                      <a:pt x="314" y="167"/>
                    </a:lnTo>
                    <a:cubicBezTo>
                      <a:pt x="308" y="144"/>
                      <a:pt x="300" y="124"/>
                      <a:pt x="286" y="110"/>
                    </a:cubicBezTo>
                    <a:cubicBezTo>
                      <a:pt x="275" y="93"/>
                      <a:pt x="258" y="82"/>
                      <a:pt x="235" y="73"/>
                    </a:cubicBezTo>
                    <a:cubicBezTo>
                      <a:pt x="215" y="65"/>
                      <a:pt x="187" y="62"/>
                      <a:pt x="153" y="62"/>
                    </a:cubicBezTo>
                    <a:cubicBezTo>
                      <a:pt x="71" y="62"/>
                      <a:pt x="71" y="62"/>
                      <a:pt x="71" y="62"/>
                    </a:cubicBezTo>
                    <a:cubicBezTo>
                      <a:pt x="71" y="781"/>
                      <a:pt x="71" y="781"/>
                      <a:pt x="71" y="781"/>
                    </a:cubicBezTo>
                    <a:cubicBezTo>
                      <a:pt x="164" y="781"/>
                      <a:pt x="164" y="781"/>
                      <a:pt x="164" y="781"/>
                    </a:cubicBezTo>
                    <a:cubicBezTo>
                      <a:pt x="198" y="781"/>
                      <a:pt x="226" y="775"/>
                      <a:pt x="246" y="767"/>
                    </a:cubicBezTo>
                    <a:cubicBezTo>
                      <a:pt x="266" y="756"/>
                      <a:pt x="280" y="744"/>
                      <a:pt x="292" y="725"/>
                    </a:cubicBezTo>
                    <a:cubicBezTo>
                      <a:pt x="303" y="708"/>
                      <a:pt x="311" y="688"/>
                      <a:pt x="314" y="662"/>
                    </a:cubicBezTo>
                    <a:cubicBezTo>
                      <a:pt x="320" y="640"/>
                      <a:pt x="320" y="614"/>
                      <a:pt x="320" y="586"/>
                    </a:cubicBezTo>
                    <a:cubicBezTo>
                      <a:pt x="320" y="240"/>
                      <a:pt x="320" y="240"/>
                      <a:pt x="320" y="240"/>
                    </a:cubicBezTo>
                    <a:cubicBezTo>
                      <a:pt x="320" y="215"/>
                      <a:pt x="317" y="189"/>
                      <a:pt x="314" y="167"/>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71" name="Freeform 6"/>
              <p:cNvSpPr>
                <a:spLocks noChangeArrowheads="1"/>
              </p:cNvSpPr>
              <p:nvPr/>
            </p:nvSpPr>
            <p:spPr bwMode="auto">
              <a:xfrm>
                <a:off x="1788775" y="339964"/>
                <a:ext cx="45663" cy="468637"/>
              </a:xfrm>
              <a:custGeom>
                <a:avLst/>
                <a:gdLst>
                  <a:gd name="T0" fmla="*/ 0 w 83"/>
                  <a:gd name="T1" fmla="*/ 0 h 861"/>
                  <a:gd name="T2" fmla="*/ 82 w 83"/>
                  <a:gd name="T3" fmla="*/ 0 h 861"/>
                  <a:gd name="T4" fmla="*/ 82 w 83"/>
                  <a:gd name="T5" fmla="*/ 102 h 861"/>
                  <a:gd name="T6" fmla="*/ 0 w 83"/>
                  <a:gd name="T7" fmla="*/ 102 h 861"/>
                  <a:gd name="T8" fmla="*/ 0 w 83"/>
                  <a:gd name="T9" fmla="*/ 0 h 861"/>
                  <a:gd name="T10" fmla="*/ 5 w 83"/>
                  <a:gd name="T11" fmla="*/ 209 h 861"/>
                  <a:gd name="T12" fmla="*/ 76 w 83"/>
                  <a:gd name="T13" fmla="*/ 209 h 861"/>
                  <a:gd name="T14" fmla="*/ 76 w 83"/>
                  <a:gd name="T15" fmla="*/ 860 h 861"/>
                  <a:gd name="T16" fmla="*/ 5 w 83"/>
                  <a:gd name="T17" fmla="*/ 860 h 861"/>
                  <a:gd name="T18" fmla="*/ 5 w 83"/>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61">
                    <a:moveTo>
                      <a:pt x="0" y="0"/>
                    </a:moveTo>
                    <a:lnTo>
                      <a:pt x="82" y="0"/>
                    </a:lnTo>
                    <a:lnTo>
                      <a:pt x="82" y="102"/>
                    </a:lnTo>
                    <a:lnTo>
                      <a:pt x="0" y="102"/>
                    </a:lnTo>
                    <a:lnTo>
                      <a:pt x="0" y="0"/>
                    </a:lnTo>
                    <a:close/>
                    <a:moveTo>
                      <a:pt x="5" y="209"/>
                    </a:moveTo>
                    <a:lnTo>
                      <a:pt x="76" y="209"/>
                    </a:lnTo>
                    <a:lnTo>
                      <a:pt x="76" y="860"/>
                    </a:lnTo>
                    <a:lnTo>
                      <a:pt x="5" y="860"/>
                    </a:lnTo>
                    <a:lnTo>
                      <a:pt x="5" y="209"/>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72" name="Freeform 7"/>
              <p:cNvSpPr>
                <a:spLocks noChangeArrowheads="1"/>
              </p:cNvSpPr>
              <p:nvPr/>
            </p:nvSpPr>
            <p:spPr bwMode="auto">
              <a:xfrm>
                <a:off x="1884905" y="448112"/>
                <a:ext cx="194665" cy="370102"/>
              </a:xfrm>
              <a:custGeom>
                <a:avLst/>
                <a:gdLst>
                  <a:gd name="T0" fmla="*/ 312 w 358"/>
                  <a:gd name="T1" fmla="*/ 640 h 678"/>
                  <a:gd name="T2" fmla="*/ 312 w 358"/>
                  <a:gd name="T3" fmla="*/ 640 h 678"/>
                  <a:gd name="T4" fmla="*/ 181 w 358"/>
                  <a:gd name="T5" fmla="*/ 677 h 678"/>
                  <a:gd name="T6" fmla="*/ 48 w 358"/>
                  <a:gd name="T7" fmla="*/ 634 h 678"/>
                  <a:gd name="T8" fmla="*/ 0 w 358"/>
                  <a:gd name="T9" fmla="*/ 510 h 678"/>
                  <a:gd name="T10" fmla="*/ 0 w 358"/>
                  <a:gd name="T11" fmla="*/ 461 h 678"/>
                  <a:gd name="T12" fmla="*/ 71 w 358"/>
                  <a:gd name="T13" fmla="*/ 461 h 678"/>
                  <a:gd name="T14" fmla="*/ 71 w 358"/>
                  <a:gd name="T15" fmla="*/ 507 h 678"/>
                  <a:gd name="T16" fmla="*/ 102 w 358"/>
                  <a:gd name="T17" fmla="*/ 589 h 678"/>
                  <a:gd name="T18" fmla="*/ 181 w 358"/>
                  <a:gd name="T19" fmla="*/ 614 h 678"/>
                  <a:gd name="T20" fmla="*/ 258 w 358"/>
                  <a:gd name="T21" fmla="*/ 592 h 678"/>
                  <a:gd name="T22" fmla="*/ 286 w 358"/>
                  <a:gd name="T23" fmla="*/ 527 h 678"/>
                  <a:gd name="T24" fmla="*/ 286 w 358"/>
                  <a:gd name="T25" fmla="*/ 512 h 678"/>
                  <a:gd name="T26" fmla="*/ 266 w 358"/>
                  <a:gd name="T27" fmla="*/ 447 h 678"/>
                  <a:gd name="T28" fmla="*/ 218 w 358"/>
                  <a:gd name="T29" fmla="*/ 396 h 678"/>
                  <a:gd name="T30" fmla="*/ 153 w 358"/>
                  <a:gd name="T31" fmla="*/ 348 h 678"/>
                  <a:gd name="T32" fmla="*/ 88 w 358"/>
                  <a:gd name="T33" fmla="*/ 294 h 678"/>
                  <a:gd name="T34" fmla="*/ 40 w 358"/>
                  <a:gd name="T35" fmla="*/ 229 h 678"/>
                  <a:gd name="T36" fmla="*/ 20 w 358"/>
                  <a:gd name="T37" fmla="*/ 144 h 678"/>
                  <a:gd name="T38" fmla="*/ 20 w 358"/>
                  <a:gd name="T39" fmla="*/ 127 h 678"/>
                  <a:gd name="T40" fmla="*/ 65 w 358"/>
                  <a:gd name="T41" fmla="*/ 34 h 678"/>
                  <a:gd name="T42" fmla="*/ 187 w 358"/>
                  <a:gd name="T43" fmla="*/ 0 h 678"/>
                  <a:gd name="T44" fmla="*/ 306 w 358"/>
                  <a:gd name="T45" fmla="*/ 39 h 678"/>
                  <a:gd name="T46" fmla="*/ 348 w 358"/>
                  <a:gd name="T47" fmla="*/ 153 h 678"/>
                  <a:gd name="T48" fmla="*/ 348 w 358"/>
                  <a:gd name="T49" fmla="*/ 192 h 678"/>
                  <a:gd name="T50" fmla="*/ 278 w 358"/>
                  <a:gd name="T51" fmla="*/ 192 h 678"/>
                  <a:gd name="T52" fmla="*/ 278 w 358"/>
                  <a:gd name="T53" fmla="*/ 156 h 678"/>
                  <a:gd name="T54" fmla="*/ 252 w 358"/>
                  <a:gd name="T55" fmla="*/ 88 h 678"/>
                  <a:gd name="T56" fmla="*/ 184 w 358"/>
                  <a:gd name="T57" fmla="*/ 62 h 678"/>
                  <a:gd name="T58" fmla="*/ 139 w 358"/>
                  <a:gd name="T59" fmla="*/ 68 h 678"/>
                  <a:gd name="T60" fmla="*/ 111 w 358"/>
                  <a:gd name="T61" fmla="*/ 85 h 678"/>
                  <a:gd name="T62" fmla="*/ 94 w 358"/>
                  <a:gd name="T63" fmla="*/ 107 h 678"/>
                  <a:gd name="T64" fmla="*/ 91 w 358"/>
                  <a:gd name="T65" fmla="*/ 127 h 678"/>
                  <a:gd name="T66" fmla="*/ 91 w 358"/>
                  <a:gd name="T67" fmla="*/ 144 h 678"/>
                  <a:gd name="T68" fmla="*/ 111 w 358"/>
                  <a:gd name="T69" fmla="*/ 209 h 678"/>
                  <a:gd name="T70" fmla="*/ 162 w 358"/>
                  <a:gd name="T71" fmla="*/ 263 h 678"/>
                  <a:gd name="T72" fmla="*/ 224 w 358"/>
                  <a:gd name="T73" fmla="*/ 311 h 678"/>
                  <a:gd name="T74" fmla="*/ 289 w 358"/>
                  <a:gd name="T75" fmla="*/ 362 h 678"/>
                  <a:gd name="T76" fmla="*/ 337 w 358"/>
                  <a:gd name="T77" fmla="*/ 425 h 678"/>
                  <a:gd name="T78" fmla="*/ 357 w 358"/>
                  <a:gd name="T79" fmla="*/ 510 h 678"/>
                  <a:gd name="T80" fmla="*/ 357 w 358"/>
                  <a:gd name="T81" fmla="*/ 527 h 678"/>
                  <a:gd name="T82" fmla="*/ 312 w 358"/>
                  <a:gd name="T83" fmla="*/ 64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8" h="678">
                    <a:moveTo>
                      <a:pt x="312" y="640"/>
                    </a:moveTo>
                    <a:lnTo>
                      <a:pt x="312" y="640"/>
                    </a:lnTo>
                    <a:cubicBezTo>
                      <a:pt x="280" y="665"/>
                      <a:pt x="238" y="677"/>
                      <a:pt x="181" y="677"/>
                    </a:cubicBezTo>
                    <a:cubicBezTo>
                      <a:pt x="125" y="677"/>
                      <a:pt x="82" y="662"/>
                      <a:pt x="48" y="634"/>
                    </a:cubicBezTo>
                    <a:cubicBezTo>
                      <a:pt x="17" y="606"/>
                      <a:pt x="0" y="563"/>
                      <a:pt x="0" y="510"/>
                    </a:cubicBezTo>
                    <a:cubicBezTo>
                      <a:pt x="0" y="461"/>
                      <a:pt x="0" y="461"/>
                      <a:pt x="0" y="461"/>
                    </a:cubicBezTo>
                    <a:cubicBezTo>
                      <a:pt x="71" y="461"/>
                      <a:pt x="71" y="461"/>
                      <a:pt x="71" y="461"/>
                    </a:cubicBezTo>
                    <a:cubicBezTo>
                      <a:pt x="71" y="507"/>
                      <a:pt x="71" y="507"/>
                      <a:pt x="71" y="507"/>
                    </a:cubicBezTo>
                    <a:cubicBezTo>
                      <a:pt x="71" y="544"/>
                      <a:pt x="82" y="569"/>
                      <a:pt x="102" y="589"/>
                    </a:cubicBezTo>
                    <a:cubicBezTo>
                      <a:pt x="122" y="606"/>
                      <a:pt x="147" y="614"/>
                      <a:pt x="181" y="614"/>
                    </a:cubicBezTo>
                    <a:cubicBezTo>
                      <a:pt x="213" y="614"/>
                      <a:pt x="238" y="609"/>
                      <a:pt x="258" y="592"/>
                    </a:cubicBezTo>
                    <a:cubicBezTo>
                      <a:pt x="278" y="578"/>
                      <a:pt x="286" y="555"/>
                      <a:pt x="286" y="527"/>
                    </a:cubicBezTo>
                    <a:cubicBezTo>
                      <a:pt x="286" y="512"/>
                      <a:pt x="286" y="512"/>
                      <a:pt x="286" y="512"/>
                    </a:cubicBezTo>
                    <a:cubicBezTo>
                      <a:pt x="286" y="487"/>
                      <a:pt x="280" y="467"/>
                      <a:pt x="266" y="447"/>
                    </a:cubicBezTo>
                    <a:cubicBezTo>
                      <a:pt x="252" y="427"/>
                      <a:pt x="238" y="410"/>
                      <a:pt x="218" y="396"/>
                    </a:cubicBezTo>
                    <a:cubicBezTo>
                      <a:pt x="198" y="379"/>
                      <a:pt x="176" y="362"/>
                      <a:pt x="153" y="348"/>
                    </a:cubicBezTo>
                    <a:cubicBezTo>
                      <a:pt x="130" y="331"/>
                      <a:pt x="108" y="314"/>
                      <a:pt x="88" y="294"/>
                    </a:cubicBezTo>
                    <a:cubicBezTo>
                      <a:pt x="68" y="277"/>
                      <a:pt x="51" y="255"/>
                      <a:pt x="40" y="229"/>
                    </a:cubicBezTo>
                    <a:cubicBezTo>
                      <a:pt x="26" y="207"/>
                      <a:pt x="20" y="178"/>
                      <a:pt x="20" y="144"/>
                    </a:cubicBezTo>
                    <a:cubicBezTo>
                      <a:pt x="20" y="127"/>
                      <a:pt x="20" y="127"/>
                      <a:pt x="20" y="127"/>
                    </a:cubicBezTo>
                    <a:cubicBezTo>
                      <a:pt x="20" y="85"/>
                      <a:pt x="34" y="54"/>
                      <a:pt x="65" y="34"/>
                    </a:cubicBezTo>
                    <a:cubicBezTo>
                      <a:pt x="94" y="11"/>
                      <a:pt x="136" y="0"/>
                      <a:pt x="187" y="0"/>
                    </a:cubicBezTo>
                    <a:cubicBezTo>
                      <a:pt x="238" y="0"/>
                      <a:pt x="278" y="14"/>
                      <a:pt x="306" y="39"/>
                    </a:cubicBezTo>
                    <a:cubicBezTo>
                      <a:pt x="334" y="65"/>
                      <a:pt x="348" y="105"/>
                      <a:pt x="348" y="153"/>
                    </a:cubicBezTo>
                    <a:cubicBezTo>
                      <a:pt x="348" y="192"/>
                      <a:pt x="348" y="192"/>
                      <a:pt x="348" y="192"/>
                    </a:cubicBezTo>
                    <a:cubicBezTo>
                      <a:pt x="278" y="192"/>
                      <a:pt x="278" y="192"/>
                      <a:pt x="278" y="192"/>
                    </a:cubicBezTo>
                    <a:cubicBezTo>
                      <a:pt x="278" y="156"/>
                      <a:pt x="278" y="156"/>
                      <a:pt x="278" y="156"/>
                    </a:cubicBezTo>
                    <a:cubicBezTo>
                      <a:pt x="278" y="127"/>
                      <a:pt x="269" y="102"/>
                      <a:pt x="252" y="88"/>
                    </a:cubicBezTo>
                    <a:cubicBezTo>
                      <a:pt x="235" y="71"/>
                      <a:pt x="213" y="62"/>
                      <a:pt x="184" y="62"/>
                    </a:cubicBezTo>
                    <a:cubicBezTo>
                      <a:pt x="164" y="62"/>
                      <a:pt x="150" y="65"/>
                      <a:pt x="139" y="68"/>
                    </a:cubicBezTo>
                    <a:cubicBezTo>
                      <a:pt x="128" y="73"/>
                      <a:pt x="116" y="79"/>
                      <a:pt x="111" y="85"/>
                    </a:cubicBezTo>
                    <a:cubicBezTo>
                      <a:pt x="102" y="93"/>
                      <a:pt x="96" y="99"/>
                      <a:pt x="94" y="107"/>
                    </a:cubicBezTo>
                    <a:cubicBezTo>
                      <a:pt x="94" y="116"/>
                      <a:pt x="91" y="122"/>
                      <a:pt x="91" y="127"/>
                    </a:cubicBezTo>
                    <a:cubicBezTo>
                      <a:pt x="91" y="144"/>
                      <a:pt x="91" y="144"/>
                      <a:pt x="91" y="144"/>
                    </a:cubicBezTo>
                    <a:cubicBezTo>
                      <a:pt x="91" y="170"/>
                      <a:pt x="99" y="192"/>
                      <a:pt x="111" y="209"/>
                    </a:cubicBezTo>
                    <a:cubicBezTo>
                      <a:pt x="125" y="229"/>
                      <a:pt x="142" y="246"/>
                      <a:pt x="162" y="263"/>
                    </a:cubicBezTo>
                    <a:cubicBezTo>
                      <a:pt x="181" y="277"/>
                      <a:pt x="201" y="294"/>
                      <a:pt x="224" y="311"/>
                    </a:cubicBezTo>
                    <a:cubicBezTo>
                      <a:pt x="247" y="325"/>
                      <a:pt x="269" y="342"/>
                      <a:pt x="289" y="362"/>
                    </a:cubicBezTo>
                    <a:cubicBezTo>
                      <a:pt x="309" y="379"/>
                      <a:pt x="323" y="402"/>
                      <a:pt x="337" y="425"/>
                    </a:cubicBezTo>
                    <a:cubicBezTo>
                      <a:pt x="351" y="450"/>
                      <a:pt x="357" y="478"/>
                      <a:pt x="357" y="510"/>
                    </a:cubicBezTo>
                    <a:cubicBezTo>
                      <a:pt x="357" y="527"/>
                      <a:pt x="357" y="527"/>
                      <a:pt x="357" y="527"/>
                    </a:cubicBezTo>
                    <a:cubicBezTo>
                      <a:pt x="357" y="575"/>
                      <a:pt x="343" y="614"/>
                      <a:pt x="312" y="64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73" name="Freeform 8"/>
              <p:cNvSpPr>
                <a:spLocks noChangeArrowheads="1"/>
              </p:cNvSpPr>
              <p:nvPr/>
            </p:nvSpPr>
            <p:spPr bwMode="auto">
              <a:xfrm>
                <a:off x="2115618" y="361594"/>
                <a:ext cx="158615" cy="451813"/>
              </a:xfrm>
              <a:custGeom>
                <a:avLst/>
                <a:gdLst>
                  <a:gd name="T0" fmla="*/ 252 w 293"/>
                  <a:gd name="T1" fmla="*/ 827 h 831"/>
                  <a:gd name="T2" fmla="*/ 252 w 293"/>
                  <a:gd name="T3" fmla="*/ 827 h 831"/>
                  <a:gd name="T4" fmla="*/ 212 w 293"/>
                  <a:gd name="T5" fmla="*/ 830 h 831"/>
                  <a:gd name="T6" fmla="*/ 116 w 293"/>
                  <a:gd name="T7" fmla="*/ 799 h 831"/>
                  <a:gd name="T8" fmla="*/ 88 w 293"/>
                  <a:gd name="T9" fmla="*/ 697 h 831"/>
                  <a:gd name="T10" fmla="*/ 88 w 293"/>
                  <a:gd name="T11" fmla="*/ 235 h 831"/>
                  <a:gd name="T12" fmla="*/ 0 w 293"/>
                  <a:gd name="T13" fmla="*/ 235 h 831"/>
                  <a:gd name="T14" fmla="*/ 0 w 293"/>
                  <a:gd name="T15" fmla="*/ 173 h 831"/>
                  <a:gd name="T16" fmla="*/ 91 w 293"/>
                  <a:gd name="T17" fmla="*/ 173 h 831"/>
                  <a:gd name="T18" fmla="*/ 91 w 293"/>
                  <a:gd name="T19" fmla="*/ 17 h 831"/>
                  <a:gd name="T20" fmla="*/ 161 w 293"/>
                  <a:gd name="T21" fmla="*/ 0 h 831"/>
                  <a:gd name="T22" fmla="*/ 161 w 293"/>
                  <a:gd name="T23" fmla="*/ 173 h 831"/>
                  <a:gd name="T24" fmla="*/ 280 w 293"/>
                  <a:gd name="T25" fmla="*/ 173 h 831"/>
                  <a:gd name="T26" fmla="*/ 280 w 293"/>
                  <a:gd name="T27" fmla="*/ 235 h 831"/>
                  <a:gd name="T28" fmla="*/ 161 w 293"/>
                  <a:gd name="T29" fmla="*/ 235 h 831"/>
                  <a:gd name="T30" fmla="*/ 161 w 293"/>
                  <a:gd name="T31" fmla="*/ 706 h 831"/>
                  <a:gd name="T32" fmla="*/ 227 w 293"/>
                  <a:gd name="T33" fmla="*/ 768 h 831"/>
                  <a:gd name="T34" fmla="*/ 255 w 293"/>
                  <a:gd name="T35" fmla="*/ 765 h 831"/>
                  <a:gd name="T36" fmla="*/ 286 w 293"/>
                  <a:gd name="T37" fmla="*/ 759 h 831"/>
                  <a:gd name="T38" fmla="*/ 292 w 293"/>
                  <a:gd name="T39" fmla="*/ 822 h 831"/>
                  <a:gd name="T40" fmla="*/ 252 w 293"/>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831">
                    <a:moveTo>
                      <a:pt x="252" y="827"/>
                    </a:moveTo>
                    <a:lnTo>
                      <a:pt x="252" y="827"/>
                    </a:lnTo>
                    <a:cubicBezTo>
                      <a:pt x="241" y="830"/>
                      <a:pt x="227" y="830"/>
                      <a:pt x="212" y="830"/>
                    </a:cubicBezTo>
                    <a:cubicBezTo>
                      <a:pt x="167" y="830"/>
                      <a:pt x="136" y="819"/>
                      <a:pt x="116" y="799"/>
                    </a:cubicBezTo>
                    <a:cubicBezTo>
                      <a:pt x="96" y="776"/>
                      <a:pt x="88" y="742"/>
                      <a:pt x="88" y="697"/>
                    </a:cubicBezTo>
                    <a:cubicBezTo>
                      <a:pt x="88" y="235"/>
                      <a:pt x="88" y="235"/>
                      <a:pt x="88" y="235"/>
                    </a:cubicBezTo>
                    <a:cubicBezTo>
                      <a:pt x="0" y="235"/>
                      <a:pt x="0" y="235"/>
                      <a:pt x="0" y="235"/>
                    </a:cubicBezTo>
                    <a:cubicBezTo>
                      <a:pt x="0" y="173"/>
                      <a:pt x="0" y="173"/>
                      <a:pt x="0" y="173"/>
                    </a:cubicBezTo>
                    <a:cubicBezTo>
                      <a:pt x="91" y="173"/>
                      <a:pt x="91" y="173"/>
                      <a:pt x="91" y="173"/>
                    </a:cubicBezTo>
                    <a:cubicBezTo>
                      <a:pt x="91" y="17"/>
                      <a:pt x="91" y="17"/>
                      <a:pt x="91" y="17"/>
                    </a:cubicBezTo>
                    <a:cubicBezTo>
                      <a:pt x="161" y="0"/>
                      <a:pt x="161" y="0"/>
                      <a:pt x="161" y="0"/>
                    </a:cubicBezTo>
                    <a:cubicBezTo>
                      <a:pt x="161" y="173"/>
                      <a:pt x="161" y="173"/>
                      <a:pt x="161" y="173"/>
                    </a:cubicBezTo>
                    <a:cubicBezTo>
                      <a:pt x="280" y="173"/>
                      <a:pt x="280" y="173"/>
                      <a:pt x="280" y="173"/>
                    </a:cubicBezTo>
                    <a:cubicBezTo>
                      <a:pt x="280" y="235"/>
                      <a:pt x="280" y="235"/>
                      <a:pt x="280" y="235"/>
                    </a:cubicBezTo>
                    <a:cubicBezTo>
                      <a:pt x="161" y="235"/>
                      <a:pt x="161" y="235"/>
                      <a:pt x="161" y="235"/>
                    </a:cubicBezTo>
                    <a:cubicBezTo>
                      <a:pt x="161" y="706"/>
                      <a:pt x="161" y="706"/>
                      <a:pt x="161" y="706"/>
                    </a:cubicBezTo>
                    <a:cubicBezTo>
                      <a:pt x="161" y="748"/>
                      <a:pt x="184" y="768"/>
                      <a:pt x="227" y="768"/>
                    </a:cubicBezTo>
                    <a:cubicBezTo>
                      <a:pt x="235" y="768"/>
                      <a:pt x="246" y="768"/>
                      <a:pt x="255" y="765"/>
                    </a:cubicBezTo>
                    <a:cubicBezTo>
                      <a:pt x="266" y="765"/>
                      <a:pt x="275" y="762"/>
                      <a:pt x="286" y="759"/>
                    </a:cubicBezTo>
                    <a:cubicBezTo>
                      <a:pt x="292" y="822"/>
                      <a:pt x="292" y="822"/>
                      <a:pt x="292" y="822"/>
                    </a:cubicBezTo>
                    <a:cubicBezTo>
                      <a:pt x="278" y="824"/>
                      <a:pt x="266" y="827"/>
                      <a:pt x="252" y="82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74" name="Freeform 9"/>
              <p:cNvSpPr>
                <a:spLocks noChangeArrowheads="1"/>
              </p:cNvSpPr>
              <p:nvPr/>
            </p:nvSpPr>
            <p:spPr bwMode="auto">
              <a:xfrm>
                <a:off x="2319897" y="339964"/>
                <a:ext cx="45661" cy="468637"/>
              </a:xfrm>
              <a:custGeom>
                <a:avLst/>
                <a:gdLst>
                  <a:gd name="T0" fmla="*/ 0 w 83"/>
                  <a:gd name="T1" fmla="*/ 0 h 861"/>
                  <a:gd name="T2" fmla="*/ 82 w 83"/>
                  <a:gd name="T3" fmla="*/ 0 h 861"/>
                  <a:gd name="T4" fmla="*/ 82 w 83"/>
                  <a:gd name="T5" fmla="*/ 102 h 861"/>
                  <a:gd name="T6" fmla="*/ 0 w 83"/>
                  <a:gd name="T7" fmla="*/ 102 h 861"/>
                  <a:gd name="T8" fmla="*/ 0 w 83"/>
                  <a:gd name="T9" fmla="*/ 0 h 861"/>
                  <a:gd name="T10" fmla="*/ 5 w 83"/>
                  <a:gd name="T11" fmla="*/ 209 h 861"/>
                  <a:gd name="T12" fmla="*/ 76 w 83"/>
                  <a:gd name="T13" fmla="*/ 209 h 861"/>
                  <a:gd name="T14" fmla="*/ 76 w 83"/>
                  <a:gd name="T15" fmla="*/ 860 h 861"/>
                  <a:gd name="T16" fmla="*/ 5 w 83"/>
                  <a:gd name="T17" fmla="*/ 860 h 861"/>
                  <a:gd name="T18" fmla="*/ 5 w 83"/>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61">
                    <a:moveTo>
                      <a:pt x="0" y="0"/>
                    </a:moveTo>
                    <a:lnTo>
                      <a:pt x="82" y="0"/>
                    </a:lnTo>
                    <a:lnTo>
                      <a:pt x="82" y="102"/>
                    </a:lnTo>
                    <a:lnTo>
                      <a:pt x="0" y="102"/>
                    </a:lnTo>
                    <a:lnTo>
                      <a:pt x="0" y="0"/>
                    </a:lnTo>
                    <a:close/>
                    <a:moveTo>
                      <a:pt x="5" y="209"/>
                    </a:moveTo>
                    <a:lnTo>
                      <a:pt x="76" y="209"/>
                    </a:lnTo>
                    <a:lnTo>
                      <a:pt x="76" y="860"/>
                    </a:lnTo>
                    <a:lnTo>
                      <a:pt x="5" y="860"/>
                    </a:lnTo>
                    <a:lnTo>
                      <a:pt x="5" y="209"/>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75" name="Freeform 10"/>
              <p:cNvSpPr>
                <a:spLocks noChangeArrowheads="1"/>
              </p:cNvSpPr>
              <p:nvPr/>
            </p:nvSpPr>
            <p:spPr bwMode="auto">
              <a:xfrm>
                <a:off x="2442462" y="450514"/>
                <a:ext cx="185052" cy="360489"/>
              </a:xfrm>
              <a:custGeom>
                <a:avLst/>
                <a:gdLst>
                  <a:gd name="T0" fmla="*/ 266 w 340"/>
                  <a:gd name="T1" fmla="*/ 155 h 660"/>
                  <a:gd name="T2" fmla="*/ 266 w 340"/>
                  <a:gd name="T3" fmla="*/ 155 h 660"/>
                  <a:gd name="T4" fmla="*/ 252 w 340"/>
                  <a:gd name="T5" fmla="*/ 90 h 660"/>
                  <a:gd name="T6" fmla="*/ 192 w 340"/>
                  <a:gd name="T7" fmla="*/ 68 h 660"/>
                  <a:gd name="T8" fmla="*/ 127 w 340"/>
                  <a:gd name="T9" fmla="*/ 90 h 660"/>
                  <a:gd name="T10" fmla="*/ 70 w 340"/>
                  <a:gd name="T11" fmla="*/ 138 h 660"/>
                  <a:gd name="T12" fmla="*/ 70 w 340"/>
                  <a:gd name="T13" fmla="*/ 659 h 660"/>
                  <a:gd name="T14" fmla="*/ 0 w 340"/>
                  <a:gd name="T15" fmla="*/ 659 h 660"/>
                  <a:gd name="T16" fmla="*/ 0 w 340"/>
                  <a:gd name="T17" fmla="*/ 8 h 660"/>
                  <a:gd name="T18" fmla="*/ 67 w 340"/>
                  <a:gd name="T19" fmla="*/ 8 h 660"/>
                  <a:gd name="T20" fmla="*/ 70 w 340"/>
                  <a:gd name="T21" fmla="*/ 68 h 660"/>
                  <a:gd name="T22" fmla="*/ 130 w 340"/>
                  <a:gd name="T23" fmla="*/ 19 h 660"/>
                  <a:gd name="T24" fmla="*/ 203 w 340"/>
                  <a:gd name="T25" fmla="*/ 0 h 660"/>
                  <a:gd name="T26" fmla="*/ 308 w 340"/>
                  <a:gd name="T27" fmla="*/ 39 h 660"/>
                  <a:gd name="T28" fmla="*/ 339 w 340"/>
                  <a:gd name="T29" fmla="*/ 147 h 660"/>
                  <a:gd name="T30" fmla="*/ 339 w 340"/>
                  <a:gd name="T31" fmla="*/ 659 h 660"/>
                  <a:gd name="T32" fmla="*/ 266 w 340"/>
                  <a:gd name="T33" fmla="*/ 659 h 660"/>
                  <a:gd name="T34" fmla="*/ 266 w 340"/>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0" h="660">
                    <a:moveTo>
                      <a:pt x="266" y="155"/>
                    </a:moveTo>
                    <a:lnTo>
                      <a:pt x="266" y="155"/>
                    </a:lnTo>
                    <a:cubicBezTo>
                      <a:pt x="266" y="127"/>
                      <a:pt x="263" y="107"/>
                      <a:pt x="252" y="90"/>
                    </a:cubicBezTo>
                    <a:cubicBezTo>
                      <a:pt x="243" y="76"/>
                      <a:pt x="223" y="68"/>
                      <a:pt x="192" y="68"/>
                    </a:cubicBezTo>
                    <a:cubicBezTo>
                      <a:pt x="169" y="68"/>
                      <a:pt x="147" y="76"/>
                      <a:pt x="127" y="90"/>
                    </a:cubicBezTo>
                    <a:cubicBezTo>
                      <a:pt x="104" y="107"/>
                      <a:pt x="87" y="121"/>
                      <a:pt x="70" y="138"/>
                    </a:cubicBezTo>
                    <a:cubicBezTo>
                      <a:pt x="70" y="659"/>
                      <a:pt x="70" y="659"/>
                      <a:pt x="70" y="659"/>
                    </a:cubicBezTo>
                    <a:cubicBezTo>
                      <a:pt x="0" y="659"/>
                      <a:pt x="0" y="659"/>
                      <a:pt x="0" y="659"/>
                    </a:cubicBezTo>
                    <a:cubicBezTo>
                      <a:pt x="0" y="8"/>
                      <a:pt x="0" y="8"/>
                      <a:pt x="0" y="8"/>
                    </a:cubicBezTo>
                    <a:cubicBezTo>
                      <a:pt x="67" y="8"/>
                      <a:pt x="67" y="8"/>
                      <a:pt x="67" y="8"/>
                    </a:cubicBezTo>
                    <a:cubicBezTo>
                      <a:pt x="70" y="68"/>
                      <a:pt x="70" y="68"/>
                      <a:pt x="70" y="68"/>
                    </a:cubicBezTo>
                    <a:cubicBezTo>
                      <a:pt x="87" y="51"/>
                      <a:pt x="107" y="34"/>
                      <a:pt x="130" y="19"/>
                    </a:cubicBezTo>
                    <a:cubicBezTo>
                      <a:pt x="152" y="8"/>
                      <a:pt x="178" y="0"/>
                      <a:pt x="203" y="0"/>
                    </a:cubicBezTo>
                    <a:cubicBezTo>
                      <a:pt x="252" y="0"/>
                      <a:pt x="286" y="14"/>
                      <a:pt x="308" y="39"/>
                    </a:cubicBezTo>
                    <a:cubicBezTo>
                      <a:pt x="328" y="65"/>
                      <a:pt x="339" y="102"/>
                      <a:pt x="339" y="147"/>
                    </a:cubicBezTo>
                    <a:cubicBezTo>
                      <a:pt x="339" y="659"/>
                      <a:pt x="339" y="659"/>
                      <a:pt x="339" y="659"/>
                    </a:cubicBezTo>
                    <a:cubicBezTo>
                      <a:pt x="266" y="659"/>
                      <a:pt x="266" y="659"/>
                      <a:pt x="266" y="659"/>
                    </a:cubicBezTo>
                    <a:lnTo>
                      <a:pt x="266" y="15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76" name="Freeform 11"/>
              <p:cNvSpPr>
                <a:spLocks noChangeArrowheads="1"/>
              </p:cNvSpPr>
              <p:nvPr/>
            </p:nvSpPr>
            <p:spPr bwMode="auto">
              <a:xfrm>
                <a:off x="2694805" y="448112"/>
                <a:ext cx="187454" cy="370102"/>
              </a:xfrm>
              <a:custGeom>
                <a:avLst/>
                <a:gdLst>
                  <a:gd name="T0" fmla="*/ 170 w 346"/>
                  <a:gd name="T1" fmla="*/ 677 h 678"/>
                  <a:gd name="T2" fmla="*/ 170 w 346"/>
                  <a:gd name="T3" fmla="*/ 677 h 678"/>
                  <a:gd name="T4" fmla="*/ 37 w 346"/>
                  <a:gd name="T5" fmla="*/ 626 h 678"/>
                  <a:gd name="T6" fmla="*/ 0 w 346"/>
                  <a:gd name="T7" fmla="*/ 487 h 678"/>
                  <a:gd name="T8" fmla="*/ 0 w 346"/>
                  <a:gd name="T9" fmla="*/ 173 h 678"/>
                  <a:gd name="T10" fmla="*/ 45 w 346"/>
                  <a:gd name="T11" fmla="*/ 48 h 678"/>
                  <a:gd name="T12" fmla="*/ 170 w 346"/>
                  <a:gd name="T13" fmla="*/ 0 h 678"/>
                  <a:gd name="T14" fmla="*/ 294 w 346"/>
                  <a:gd name="T15" fmla="*/ 42 h 678"/>
                  <a:gd name="T16" fmla="*/ 340 w 346"/>
                  <a:gd name="T17" fmla="*/ 167 h 678"/>
                  <a:gd name="T18" fmla="*/ 340 w 346"/>
                  <a:gd name="T19" fmla="*/ 223 h 678"/>
                  <a:gd name="T20" fmla="*/ 266 w 346"/>
                  <a:gd name="T21" fmla="*/ 223 h 678"/>
                  <a:gd name="T22" fmla="*/ 266 w 346"/>
                  <a:gd name="T23" fmla="*/ 201 h 678"/>
                  <a:gd name="T24" fmla="*/ 266 w 346"/>
                  <a:gd name="T25" fmla="*/ 150 h 678"/>
                  <a:gd name="T26" fmla="*/ 255 w 346"/>
                  <a:gd name="T27" fmla="*/ 105 h 678"/>
                  <a:gd name="T28" fmla="*/ 224 w 346"/>
                  <a:gd name="T29" fmla="*/ 76 h 678"/>
                  <a:gd name="T30" fmla="*/ 167 w 346"/>
                  <a:gd name="T31" fmla="*/ 62 h 678"/>
                  <a:gd name="T32" fmla="*/ 122 w 346"/>
                  <a:gd name="T33" fmla="*/ 73 h 678"/>
                  <a:gd name="T34" fmla="*/ 91 w 346"/>
                  <a:gd name="T35" fmla="*/ 99 h 678"/>
                  <a:gd name="T36" fmla="*/ 76 w 346"/>
                  <a:gd name="T37" fmla="*/ 139 h 678"/>
                  <a:gd name="T38" fmla="*/ 71 w 346"/>
                  <a:gd name="T39" fmla="*/ 187 h 678"/>
                  <a:gd name="T40" fmla="*/ 71 w 346"/>
                  <a:gd name="T41" fmla="*/ 484 h 678"/>
                  <a:gd name="T42" fmla="*/ 74 w 346"/>
                  <a:gd name="T43" fmla="*/ 532 h 678"/>
                  <a:gd name="T44" fmla="*/ 91 w 346"/>
                  <a:gd name="T45" fmla="*/ 572 h 678"/>
                  <a:gd name="T46" fmla="*/ 119 w 346"/>
                  <a:gd name="T47" fmla="*/ 600 h 678"/>
                  <a:gd name="T48" fmla="*/ 170 w 346"/>
                  <a:gd name="T49" fmla="*/ 612 h 678"/>
                  <a:gd name="T50" fmla="*/ 227 w 346"/>
                  <a:gd name="T51" fmla="*/ 600 h 678"/>
                  <a:gd name="T52" fmla="*/ 258 w 346"/>
                  <a:gd name="T53" fmla="*/ 572 h 678"/>
                  <a:gd name="T54" fmla="*/ 272 w 346"/>
                  <a:gd name="T55" fmla="*/ 532 h 678"/>
                  <a:gd name="T56" fmla="*/ 275 w 346"/>
                  <a:gd name="T57" fmla="*/ 481 h 678"/>
                  <a:gd name="T58" fmla="*/ 275 w 346"/>
                  <a:gd name="T59" fmla="*/ 436 h 678"/>
                  <a:gd name="T60" fmla="*/ 345 w 346"/>
                  <a:gd name="T61" fmla="*/ 436 h 678"/>
                  <a:gd name="T62" fmla="*/ 345 w 346"/>
                  <a:gd name="T63" fmla="*/ 507 h 678"/>
                  <a:gd name="T64" fmla="*/ 170 w 346"/>
                  <a:gd name="T65" fmla="*/ 67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6" h="678">
                    <a:moveTo>
                      <a:pt x="170" y="677"/>
                    </a:moveTo>
                    <a:lnTo>
                      <a:pt x="170" y="677"/>
                    </a:lnTo>
                    <a:cubicBezTo>
                      <a:pt x="108" y="677"/>
                      <a:pt x="62" y="660"/>
                      <a:pt x="37" y="626"/>
                    </a:cubicBezTo>
                    <a:cubicBezTo>
                      <a:pt x="11" y="592"/>
                      <a:pt x="0" y="546"/>
                      <a:pt x="0" y="487"/>
                    </a:cubicBezTo>
                    <a:cubicBezTo>
                      <a:pt x="0" y="173"/>
                      <a:pt x="0" y="173"/>
                      <a:pt x="0" y="173"/>
                    </a:cubicBezTo>
                    <a:cubicBezTo>
                      <a:pt x="0" y="122"/>
                      <a:pt x="14" y="79"/>
                      <a:pt x="45" y="48"/>
                    </a:cubicBezTo>
                    <a:cubicBezTo>
                      <a:pt x="74" y="17"/>
                      <a:pt x="116" y="0"/>
                      <a:pt x="170" y="0"/>
                    </a:cubicBezTo>
                    <a:cubicBezTo>
                      <a:pt x="224" y="0"/>
                      <a:pt x="263" y="14"/>
                      <a:pt x="294" y="42"/>
                    </a:cubicBezTo>
                    <a:cubicBezTo>
                      <a:pt x="323" y="73"/>
                      <a:pt x="340" y="113"/>
                      <a:pt x="340" y="167"/>
                    </a:cubicBezTo>
                    <a:cubicBezTo>
                      <a:pt x="340" y="223"/>
                      <a:pt x="340" y="223"/>
                      <a:pt x="340" y="223"/>
                    </a:cubicBezTo>
                    <a:cubicBezTo>
                      <a:pt x="266" y="223"/>
                      <a:pt x="266" y="223"/>
                      <a:pt x="266" y="223"/>
                    </a:cubicBezTo>
                    <a:cubicBezTo>
                      <a:pt x="266" y="201"/>
                      <a:pt x="266" y="201"/>
                      <a:pt x="266" y="201"/>
                    </a:cubicBezTo>
                    <a:cubicBezTo>
                      <a:pt x="266" y="184"/>
                      <a:pt x="266" y="167"/>
                      <a:pt x="266" y="150"/>
                    </a:cubicBezTo>
                    <a:cubicBezTo>
                      <a:pt x="263" y="133"/>
                      <a:pt x="261" y="119"/>
                      <a:pt x="255" y="105"/>
                    </a:cubicBezTo>
                    <a:cubicBezTo>
                      <a:pt x="246" y="93"/>
                      <a:pt x="238" y="82"/>
                      <a:pt x="224" y="76"/>
                    </a:cubicBezTo>
                    <a:cubicBezTo>
                      <a:pt x="209" y="68"/>
                      <a:pt x="193" y="62"/>
                      <a:pt x="167" y="62"/>
                    </a:cubicBezTo>
                    <a:cubicBezTo>
                      <a:pt x="150" y="62"/>
                      <a:pt x="133" y="65"/>
                      <a:pt x="122" y="73"/>
                    </a:cubicBezTo>
                    <a:cubicBezTo>
                      <a:pt x="108" y="79"/>
                      <a:pt x="99" y="88"/>
                      <a:pt x="91" y="99"/>
                    </a:cubicBezTo>
                    <a:cubicBezTo>
                      <a:pt x="82" y="110"/>
                      <a:pt x="79" y="124"/>
                      <a:pt x="76" y="139"/>
                    </a:cubicBezTo>
                    <a:cubicBezTo>
                      <a:pt x="74" y="153"/>
                      <a:pt x="71" y="170"/>
                      <a:pt x="71" y="187"/>
                    </a:cubicBezTo>
                    <a:cubicBezTo>
                      <a:pt x="71" y="484"/>
                      <a:pt x="71" y="484"/>
                      <a:pt x="71" y="484"/>
                    </a:cubicBezTo>
                    <a:cubicBezTo>
                      <a:pt x="71" y="498"/>
                      <a:pt x="74" y="515"/>
                      <a:pt x="74" y="532"/>
                    </a:cubicBezTo>
                    <a:cubicBezTo>
                      <a:pt x="76" y="546"/>
                      <a:pt x="82" y="561"/>
                      <a:pt x="91" y="572"/>
                    </a:cubicBezTo>
                    <a:cubicBezTo>
                      <a:pt x="96" y="583"/>
                      <a:pt x="108" y="594"/>
                      <a:pt x="119" y="600"/>
                    </a:cubicBezTo>
                    <a:cubicBezTo>
                      <a:pt x="133" y="609"/>
                      <a:pt x="147" y="612"/>
                      <a:pt x="170" y="612"/>
                    </a:cubicBezTo>
                    <a:cubicBezTo>
                      <a:pt x="195" y="612"/>
                      <a:pt x="212" y="609"/>
                      <a:pt x="227" y="600"/>
                    </a:cubicBezTo>
                    <a:cubicBezTo>
                      <a:pt x="241" y="594"/>
                      <a:pt x="252" y="586"/>
                      <a:pt x="258" y="572"/>
                    </a:cubicBezTo>
                    <a:cubicBezTo>
                      <a:pt x="266" y="561"/>
                      <a:pt x="269" y="546"/>
                      <a:pt x="272" y="532"/>
                    </a:cubicBezTo>
                    <a:cubicBezTo>
                      <a:pt x="272" y="515"/>
                      <a:pt x="275" y="498"/>
                      <a:pt x="275" y="481"/>
                    </a:cubicBezTo>
                    <a:cubicBezTo>
                      <a:pt x="275" y="436"/>
                      <a:pt x="275" y="436"/>
                      <a:pt x="275" y="436"/>
                    </a:cubicBezTo>
                    <a:cubicBezTo>
                      <a:pt x="345" y="436"/>
                      <a:pt x="345" y="436"/>
                      <a:pt x="345" y="436"/>
                    </a:cubicBezTo>
                    <a:cubicBezTo>
                      <a:pt x="345" y="507"/>
                      <a:pt x="345" y="507"/>
                      <a:pt x="345" y="507"/>
                    </a:cubicBezTo>
                    <a:cubicBezTo>
                      <a:pt x="345" y="620"/>
                      <a:pt x="286" y="677"/>
                      <a:pt x="170" y="67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77" name="Freeform 12"/>
              <p:cNvSpPr>
                <a:spLocks noChangeArrowheads="1"/>
              </p:cNvSpPr>
              <p:nvPr/>
            </p:nvSpPr>
            <p:spPr bwMode="auto">
              <a:xfrm>
                <a:off x="2927921" y="361594"/>
                <a:ext cx="158615" cy="451813"/>
              </a:xfrm>
              <a:custGeom>
                <a:avLst/>
                <a:gdLst>
                  <a:gd name="T0" fmla="*/ 252 w 292"/>
                  <a:gd name="T1" fmla="*/ 827 h 831"/>
                  <a:gd name="T2" fmla="*/ 252 w 292"/>
                  <a:gd name="T3" fmla="*/ 827 h 831"/>
                  <a:gd name="T4" fmla="*/ 212 w 292"/>
                  <a:gd name="T5" fmla="*/ 830 h 831"/>
                  <a:gd name="T6" fmla="*/ 116 w 292"/>
                  <a:gd name="T7" fmla="*/ 799 h 831"/>
                  <a:gd name="T8" fmla="*/ 87 w 292"/>
                  <a:gd name="T9" fmla="*/ 697 h 831"/>
                  <a:gd name="T10" fmla="*/ 87 w 292"/>
                  <a:gd name="T11" fmla="*/ 235 h 831"/>
                  <a:gd name="T12" fmla="*/ 0 w 292"/>
                  <a:gd name="T13" fmla="*/ 235 h 831"/>
                  <a:gd name="T14" fmla="*/ 0 w 292"/>
                  <a:gd name="T15" fmla="*/ 173 h 831"/>
                  <a:gd name="T16" fmla="*/ 90 w 292"/>
                  <a:gd name="T17" fmla="*/ 173 h 831"/>
                  <a:gd name="T18" fmla="*/ 90 w 292"/>
                  <a:gd name="T19" fmla="*/ 17 h 831"/>
                  <a:gd name="T20" fmla="*/ 161 w 292"/>
                  <a:gd name="T21" fmla="*/ 0 h 831"/>
                  <a:gd name="T22" fmla="*/ 161 w 292"/>
                  <a:gd name="T23" fmla="*/ 173 h 831"/>
                  <a:gd name="T24" fmla="*/ 280 w 292"/>
                  <a:gd name="T25" fmla="*/ 173 h 831"/>
                  <a:gd name="T26" fmla="*/ 280 w 292"/>
                  <a:gd name="T27" fmla="*/ 235 h 831"/>
                  <a:gd name="T28" fmla="*/ 161 w 292"/>
                  <a:gd name="T29" fmla="*/ 235 h 831"/>
                  <a:gd name="T30" fmla="*/ 161 w 292"/>
                  <a:gd name="T31" fmla="*/ 706 h 831"/>
                  <a:gd name="T32" fmla="*/ 226 w 292"/>
                  <a:gd name="T33" fmla="*/ 768 h 831"/>
                  <a:gd name="T34" fmla="*/ 254 w 292"/>
                  <a:gd name="T35" fmla="*/ 765 h 831"/>
                  <a:gd name="T36" fmla="*/ 286 w 292"/>
                  <a:gd name="T37" fmla="*/ 759 h 831"/>
                  <a:gd name="T38" fmla="*/ 291 w 292"/>
                  <a:gd name="T39" fmla="*/ 822 h 831"/>
                  <a:gd name="T40" fmla="*/ 252 w 292"/>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2" h="831">
                    <a:moveTo>
                      <a:pt x="252" y="827"/>
                    </a:moveTo>
                    <a:lnTo>
                      <a:pt x="252" y="827"/>
                    </a:lnTo>
                    <a:cubicBezTo>
                      <a:pt x="238" y="830"/>
                      <a:pt x="226" y="830"/>
                      <a:pt x="212" y="830"/>
                    </a:cubicBezTo>
                    <a:cubicBezTo>
                      <a:pt x="167" y="830"/>
                      <a:pt x="136" y="819"/>
                      <a:pt x="116" y="799"/>
                    </a:cubicBezTo>
                    <a:cubicBezTo>
                      <a:pt x="96" y="776"/>
                      <a:pt x="87" y="742"/>
                      <a:pt x="87" y="697"/>
                    </a:cubicBezTo>
                    <a:cubicBezTo>
                      <a:pt x="87" y="235"/>
                      <a:pt x="87" y="235"/>
                      <a:pt x="87" y="235"/>
                    </a:cubicBezTo>
                    <a:cubicBezTo>
                      <a:pt x="0" y="235"/>
                      <a:pt x="0" y="235"/>
                      <a:pt x="0" y="235"/>
                    </a:cubicBezTo>
                    <a:cubicBezTo>
                      <a:pt x="0" y="173"/>
                      <a:pt x="0" y="173"/>
                      <a:pt x="0" y="173"/>
                    </a:cubicBezTo>
                    <a:cubicBezTo>
                      <a:pt x="90" y="173"/>
                      <a:pt x="90" y="173"/>
                      <a:pt x="90" y="173"/>
                    </a:cubicBezTo>
                    <a:cubicBezTo>
                      <a:pt x="90" y="17"/>
                      <a:pt x="90" y="17"/>
                      <a:pt x="90" y="17"/>
                    </a:cubicBezTo>
                    <a:cubicBezTo>
                      <a:pt x="161" y="0"/>
                      <a:pt x="161" y="0"/>
                      <a:pt x="161" y="0"/>
                    </a:cubicBezTo>
                    <a:cubicBezTo>
                      <a:pt x="161" y="173"/>
                      <a:pt x="161" y="173"/>
                      <a:pt x="161" y="173"/>
                    </a:cubicBezTo>
                    <a:cubicBezTo>
                      <a:pt x="280" y="173"/>
                      <a:pt x="280" y="173"/>
                      <a:pt x="280" y="173"/>
                    </a:cubicBezTo>
                    <a:cubicBezTo>
                      <a:pt x="280" y="235"/>
                      <a:pt x="280" y="235"/>
                      <a:pt x="280" y="235"/>
                    </a:cubicBezTo>
                    <a:cubicBezTo>
                      <a:pt x="161" y="235"/>
                      <a:pt x="161" y="235"/>
                      <a:pt x="161" y="235"/>
                    </a:cubicBezTo>
                    <a:cubicBezTo>
                      <a:pt x="161" y="706"/>
                      <a:pt x="161" y="706"/>
                      <a:pt x="161" y="706"/>
                    </a:cubicBezTo>
                    <a:cubicBezTo>
                      <a:pt x="161" y="748"/>
                      <a:pt x="184" y="768"/>
                      <a:pt x="226" y="768"/>
                    </a:cubicBezTo>
                    <a:cubicBezTo>
                      <a:pt x="235" y="768"/>
                      <a:pt x="246" y="768"/>
                      <a:pt x="254" y="765"/>
                    </a:cubicBezTo>
                    <a:cubicBezTo>
                      <a:pt x="266" y="765"/>
                      <a:pt x="274" y="762"/>
                      <a:pt x="286" y="759"/>
                    </a:cubicBezTo>
                    <a:cubicBezTo>
                      <a:pt x="291" y="822"/>
                      <a:pt x="291" y="822"/>
                      <a:pt x="291" y="822"/>
                    </a:cubicBezTo>
                    <a:cubicBezTo>
                      <a:pt x="277" y="824"/>
                      <a:pt x="266" y="827"/>
                      <a:pt x="252" y="82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78" name="Freeform 13"/>
              <p:cNvSpPr>
                <a:spLocks noChangeArrowheads="1"/>
              </p:cNvSpPr>
              <p:nvPr/>
            </p:nvSpPr>
            <p:spPr bwMode="auto">
              <a:xfrm>
                <a:off x="3132199" y="339964"/>
                <a:ext cx="45661" cy="468637"/>
              </a:xfrm>
              <a:custGeom>
                <a:avLst/>
                <a:gdLst>
                  <a:gd name="T0" fmla="*/ 0 w 84"/>
                  <a:gd name="T1" fmla="*/ 0 h 861"/>
                  <a:gd name="T2" fmla="*/ 83 w 84"/>
                  <a:gd name="T3" fmla="*/ 0 h 861"/>
                  <a:gd name="T4" fmla="*/ 83 w 84"/>
                  <a:gd name="T5" fmla="*/ 102 h 861"/>
                  <a:gd name="T6" fmla="*/ 0 w 84"/>
                  <a:gd name="T7" fmla="*/ 102 h 861"/>
                  <a:gd name="T8" fmla="*/ 0 w 84"/>
                  <a:gd name="T9" fmla="*/ 0 h 861"/>
                  <a:gd name="T10" fmla="*/ 6 w 84"/>
                  <a:gd name="T11" fmla="*/ 209 h 861"/>
                  <a:gd name="T12" fmla="*/ 77 w 84"/>
                  <a:gd name="T13" fmla="*/ 209 h 861"/>
                  <a:gd name="T14" fmla="*/ 77 w 84"/>
                  <a:gd name="T15" fmla="*/ 860 h 861"/>
                  <a:gd name="T16" fmla="*/ 6 w 84"/>
                  <a:gd name="T17" fmla="*/ 860 h 861"/>
                  <a:gd name="T18" fmla="*/ 6 w 84"/>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61">
                    <a:moveTo>
                      <a:pt x="0" y="0"/>
                    </a:moveTo>
                    <a:lnTo>
                      <a:pt x="83" y="0"/>
                    </a:lnTo>
                    <a:lnTo>
                      <a:pt x="83" y="102"/>
                    </a:lnTo>
                    <a:lnTo>
                      <a:pt x="0" y="102"/>
                    </a:lnTo>
                    <a:lnTo>
                      <a:pt x="0" y="0"/>
                    </a:lnTo>
                    <a:close/>
                    <a:moveTo>
                      <a:pt x="6" y="209"/>
                    </a:moveTo>
                    <a:lnTo>
                      <a:pt x="77" y="209"/>
                    </a:lnTo>
                    <a:lnTo>
                      <a:pt x="77" y="860"/>
                    </a:lnTo>
                    <a:lnTo>
                      <a:pt x="6" y="860"/>
                    </a:lnTo>
                    <a:lnTo>
                      <a:pt x="6" y="209"/>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79" name="Freeform 14"/>
              <p:cNvSpPr>
                <a:spLocks noChangeArrowheads="1"/>
              </p:cNvSpPr>
              <p:nvPr/>
            </p:nvSpPr>
            <p:spPr bwMode="auto">
              <a:xfrm>
                <a:off x="3245152" y="448112"/>
                <a:ext cx="197068" cy="367698"/>
              </a:xfrm>
              <a:custGeom>
                <a:avLst/>
                <a:gdLst>
                  <a:gd name="T0" fmla="*/ 312 w 363"/>
                  <a:gd name="T1" fmla="*/ 631 h 675"/>
                  <a:gd name="T2" fmla="*/ 312 w 363"/>
                  <a:gd name="T3" fmla="*/ 631 h 675"/>
                  <a:gd name="T4" fmla="*/ 181 w 363"/>
                  <a:gd name="T5" fmla="*/ 674 h 675"/>
                  <a:gd name="T6" fmla="*/ 48 w 363"/>
                  <a:gd name="T7" fmla="*/ 631 h 675"/>
                  <a:gd name="T8" fmla="*/ 0 w 363"/>
                  <a:gd name="T9" fmla="*/ 507 h 675"/>
                  <a:gd name="T10" fmla="*/ 0 w 363"/>
                  <a:gd name="T11" fmla="*/ 164 h 675"/>
                  <a:gd name="T12" fmla="*/ 14 w 363"/>
                  <a:gd name="T13" fmla="*/ 96 h 675"/>
                  <a:gd name="T14" fmla="*/ 54 w 363"/>
                  <a:gd name="T15" fmla="*/ 45 h 675"/>
                  <a:gd name="T16" fmla="*/ 110 w 363"/>
                  <a:gd name="T17" fmla="*/ 11 h 675"/>
                  <a:gd name="T18" fmla="*/ 181 w 363"/>
                  <a:gd name="T19" fmla="*/ 0 h 675"/>
                  <a:gd name="T20" fmla="*/ 252 w 363"/>
                  <a:gd name="T21" fmla="*/ 11 h 675"/>
                  <a:gd name="T22" fmla="*/ 309 w 363"/>
                  <a:gd name="T23" fmla="*/ 45 h 675"/>
                  <a:gd name="T24" fmla="*/ 348 w 363"/>
                  <a:gd name="T25" fmla="*/ 96 h 675"/>
                  <a:gd name="T26" fmla="*/ 362 w 363"/>
                  <a:gd name="T27" fmla="*/ 167 h 675"/>
                  <a:gd name="T28" fmla="*/ 362 w 363"/>
                  <a:gd name="T29" fmla="*/ 507 h 675"/>
                  <a:gd name="T30" fmla="*/ 312 w 363"/>
                  <a:gd name="T31" fmla="*/ 631 h 675"/>
                  <a:gd name="T32" fmla="*/ 261 w 363"/>
                  <a:gd name="T33" fmla="*/ 93 h 675"/>
                  <a:gd name="T34" fmla="*/ 261 w 363"/>
                  <a:gd name="T35" fmla="*/ 93 h 675"/>
                  <a:gd name="T36" fmla="*/ 181 w 363"/>
                  <a:gd name="T37" fmla="*/ 62 h 675"/>
                  <a:gd name="T38" fmla="*/ 102 w 363"/>
                  <a:gd name="T39" fmla="*/ 93 h 675"/>
                  <a:gd name="T40" fmla="*/ 74 w 363"/>
                  <a:gd name="T41" fmla="*/ 170 h 675"/>
                  <a:gd name="T42" fmla="*/ 74 w 363"/>
                  <a:gd name="T43" fmla="*/ 504 h 675"/>
                  <a:gd name="T44" fmla="*/ 181 w 363"/>
                  <a:gd name="T45" fmla="*/ 612 h 675"/>
                  <a:gd name="T46" fmla="*/ 289 w 363"/>
                  <a:gd name="T47" fmla="*/ 504 h 675"/>
                  <a:gd name="T48" fmla="*/ 289 w 363"/>
                  <a:gd name="T49" fmla="*/ 173 h 675"/>
                  <a:gd name="T50" fmla="*/ 261 w 363"/>
                  <a:gd name="T51" fmla="*/ 9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3" h="675">
                    <a:moveTo>
                      <a:pt x="312" y="631"/>
                    </a:moveTo>
                    <a:lnTo>
                      <a:pt x="312" y="631"/>
                    </a:lnTo>
                    <a:cubicBezTo>
                      <a:pt x="280" y="660"/>
                      <a:pt x="235" y="674"/>
                      <a:pt x="181" y="674"/>
                    </a:cubicBezTo>
                    <a:cubicBezTo>
                      <a:pt x="125" y="674"/>
                      <a:pt x="82" y="660"/>
                      <a:pt x="48" y="631"/>
                    </a:cubicBezTo>
                    <a:cubicBezTo>
                      <a:pt x="17" y="603"/>
                      <a:pt x="0" y="563"/>
                      <a:pt x="0" y="507"/>
                    </a:cubicBezTo>
                    <a:cubicBezTo>
                      <a:pt x="0" y="164"/>
                      <a:pt x="0" y="164"/>
                      <a:pt x="0" y="164"/>
                    </a:cubicBezTo>
                    <a:cubicBezTo>
                      <a:pt x="0" y="139"/>
                      <a:pt x="6" y="116"/>
                      <a:pt x="14" y="96"/>
                    </a:cubicBezTo>
                    <a:cubicBezTo>
                      <a:pt x="23" y="76"/>
                      <a:pt x="37" y="59"/>
                      <a:pt x="54" y="45"/>
                    </a:cubicBezTo>
                    <a:cubicBezTo>
                      <a:pt x="71" y="31"/>
                      <a:pt x="88" y="20"/>
                      <a:pt x="110" y="11"/>
                    </a:cubicBezTo>
                    <a:cubicBezTo>
                      <a:pt x="133" y="3"/>
                      <a:pt x="156" y="0"/>
                      <a:pt x="181" y="0"/>
                    </a:cubicBezTo>
                    <a:cubicBezTo>
                      <a:pt x="207" y="0"/>
                      <a:pt x="229" y="3"/>
                      <a:pt x="252" y="11"/>
                    </a:cubicBezTo>
                    <a:cubicBezTo>
                      <a:pt x="272" y="20"/>
                      <a:pt x="292" y="31"/>
                      <a:pt x="309" y="45"/>
                    </a:cubicBezTo>
                    <a:cubicBezTo>
                      <a:pt x="326" y="59"/>
                      <a:pt x="337" y="76"/>
                      <a:pt x="348" y="96"/>
                    </a:cubicBezTo>
                    <a:cubicBezTo>
                      <a:pt x="357" y="119"/>
                      <a:pt x="362" y="141"/>
                      <a:pt x="362" y="167"/>
                    </a:cubicBezTo>
                    <a:cubicBezTo>
                      <a:pt x="362" y="507"/>
                      <a:pt x="362" y="507"/>
                      <a:pt x="362" y="507"/>
                    </a:cubicBezTo>
                    <a:cubicBezTo>
                      <a:pt x="362" y="563"/>
                      <a:pt x="346" y="603"/>
                      <a:pt x="312" y="631"/>
                    </a:cubicBezTo>
                    <a:close/>
                    <a:moveTo>
                      <a:pt x="261" y="93"/>
                    </a:moveTo>
                    <a:lnTo>
                      <a:pt x="261" y="93"/>
                    </a:lnTo>
                    <a:cubicBezTo>
                      <a:pt x="241" y="73"/>
                      <a:pt x="212" y="62"/>
                      <a:pt x="181" y="62"/>
                    </a:cubicBezTo>
                    <a:cubicBezTo>
                      <a:pt x="147" y="62"/>
                      <a:pt x="122" y="73"/>
                      <a:pt x="102" y="93"/>
                    </a:cubicBezTo>
                    <a:cubicBezTo>
                      <a:pt x="82" y="110"/>
                      <a:pt x="74" y="136"/>
                      <a:pt x="74" y="170"/>
                    </a:cubicBezTo>
                    <a:cubicBezTo>
                      <a:pt x="74" y="504"/>
                      <a:pt x="74" y="504"/>
                      <a:pt x="74" y="504"/>
                    </a:cubicBezTo>
                    <a:cubicBezTo>
                      <a:pt x="74" y="575"/>
                      <a:pt x="108" y="612"/>
                      <a:pt x="181" y="612"/>
                    </a:cubicBezTo>
                    <a:cubicBezTo>
                      <a:pt x="252" y="612"/>
                      <a:pt x="289" y="575"/>
                      <a:pt x="289" y="504"/>
                    </a:cubicBezTo>
                    <a:cubicBezTo>
                      <a:pt x="289" y="173"/>
                      <a:pt x="289" y="173"/>
                      <a:pt x="289" y="173"/>
                    </a:cubicBezTo>
                    <a:cubicBezTo>
                      <a:pt x="289" y="139"/>
                      <a:pt x="280" y="113"/>
                      <a:pt x="261" y="93"/>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80" name="Freeform 15"/>
              <p:cNvSpPr>
                <a:spLocks noChangeArrowheads="1"/>
              </p:cNvSpPr>
              <p:nvPr/>
            </p:nvSpPr>
            <p:spPr bwMode="auto">
              <a:xfrm>
                <a:off x="3514317" y="450514"/>
                <a:ext cx="185052" cy="360489"/>
              </a:xfrm>
              <a:custGeom>
                <a:avLst/>
                <a:gdLst>
                  <a:gd name="T0" fmla="*/ 269 w 341"/>
                  <a:gd name="T1" fmla="*/ 155 h 660"/>
                  <a:gd name="T2" fmla="*/ 269 w 341"/>
                  <a:gd name="T3" fmla="*/ 155 h 660"/>
                  <a:gd name="T4" fmla="*/ 252 w 341"/>
                  <a:gd name="T5" fmla="*/ 90 h 660"/>
                  <a:gd name="T6" fmla="*/ 192 w 341"/>
                  <a:gd name="T7" fmla="*/ 68 h 660"/>
                  <a:gd name="T8" fmla="*/ 127 w 341"/>
                  <a:gd name="T9" fmla="*/ 90 h 660"/>
                  <a:gd name="T10" fmla="*/ 71 w 341"/>
                  <a:gd name="T11" fmla="*/ 138 h 660"/>
                  <a:gd name="T12" fmla="*/ 71 w 341"/>
                  <a:gd name="T13" fmla="*/ 659 h 660"/>
                  <a:gd name="T14" fmla="*/ 0 w 341"/>
                  <a:gd name="T15" fmla="*/ 659 h 660"/>
                  <a:gd name="T16" fmla="*/ 0 w 341"/>
                  <a:gd name="T17" fmla="*/ 8 h 660"/>
                  <a:gd name="T18" fmla="*/ 68 w 341"/>
                  <a:gd name="T19" fmla="*/ 8 h 660"/>
                  <a:gd name="T20" fmla="*/ 71 w 341"/>
                  <a:gd name="T21" fmla="*/ 68 h 660"/>
                  <a:gd name="T22" fmla="*/ 130 w 341"/>
                  <a:gd name="T23" fmla="*/ 19 h 660"/>
                  <a:gd name="T24" fmla="*/ 204 w 341"/>
                  <a:gd name="T25" fmla="*/ 0 h 660"/>
                  <a:gd name="T26" fmla="*/ 308 w 341"/>
                  <a:gd name="T27" fmla="*/ 39 h 660"/>
                  <a:gd name="T28" fmla="*/ 340 w 341"/>
                  <a:gd name="T29" fmla="*/ 147 h 660"/>
                  <a:gd name="T30" fmla="*/ 340 w 341"/>
                  <a:gd name="T31" fmla="*/ 659 h 660"/>
                  <a:gd name="T32" fmla="*/ 269 w 341"/>
                  <a:gd name="T33" fmla="*/ 659 h 660"/>
                  <a:gd name="T34" fmla="*/ 269 w 341"/>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660">
                    <a:moveTo>
                      <a:pt x="269" y="155"/>
                    </a:moveTo>
                    <a:lnTo>
                      <a:pt x="269" y="155"/>
                    </a:lnTo>
                    <a:cubicBezTo>
                      <a:pt x="269" y="127"/>
                      <a:pt x="263" y="107"/>
                      <a:pt x="252" y="90"/>
                    </a:cubicBezTo>
                    <a:cubicBezTo>
                      <a:pt x="243" y="76"/>
                      <a:pt x="223" y="68"/>
                      <a:pt x="192" y="68"/>
                    </a:cubicBezTo>
                    <a:cubicBezTo>
                      <a:pt x="170" y="68"/>
                      <a:pt x="147" y="76"/>
                      <a:pt x="127" y="90"/>
                    </a:cubicBezTo>
                    <a:cubicBezTo>
                      <a:pt x="105" y="107"/>
                      <a:pt x="88" y="121"/>
                      <a:pt x="71" y="138"/>
                    </a:cubicBezTo>
                    <a:cubicBezTo>
                      <a:pt x="71" y="659"/>
                      <a:pt x="71" y="659"/>
                      <a:pt x="71" y="659"/>
                    </a:cubicBezTo>
                    <a:cubicBezTo>
                      <a:pt x="0" y="659"/>
                      <a:pt x="0" y="659"/>
                      <a:pt x="0" y="659"/>
                    </a:cubicBezTo>
                    <a:cubicBezTo>
                      <a:pt x="0" y="8"/>
                      <a:pt x="0" y="8"/>
                      <a:pt x="0" y="8"/>
                    </a:cubicBezTo>
                    <a:cubicBezTo>
                      <a:pt x="68" y="8"/>
                      <a:pt x="68" y="8"/>
                      <a:pt x="68" y="8"/>
                    </a:cubicBezTo>
                    <a:cubicBezTo>
                      <a:pt x="71" y="68"/>
                      <a:pt x="71" y="68"/>
                      <a:pt x="71" y="68"/>
                    </a:cubicBezTo>
                    <a:cubicBezTo>
                      <a:pt x="88" y="51"/>
                      <a:pt x="107" y="34"/>
                      <a:pt x="130" y="19"/>
                    </a:cubicBezTo>
                    <a:cubicBezTo>
                      <a:pt x="153" y="8"/>
                      <a:pt x="178" y="0"/>
                      <a:pt x="204" y="0"/>
                    </a:cubicBezTo>
                    <a:cubicBezTo>
                      <a:pt x="252" y="0"/>
                      <a:pt x="289" y="14"/>
                      <a:pt x="308" y="39"/>
                    </a:cubicBezTo>
                    <a:cubicBezTo>
                      <a:pt x="328" y="65"/>
                      <a:pt x="340" y="102"/>
                      <a:pt x="340" y="147"/>
                    </a:cubicBezTo>
                    <a:cubicBezTo>
                      <a:pt x="340" y="659"/>
                      <a:pt x="340" y="659"/>
                      <a:pt x="340" y="659"/>
                    </a:cubicBezTo>
                    <a:cubicBezTo>
                      <a:pt x="269" y="659"/>
                      <a:pt x="269" y="659"/>
                      <a:pt x="269" y="659"/>
                    </a:cubicBezTo>
                    <a:lnTo>
                      <a:pt x="269" y="15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81" name="Freeform 16"/>
              <p:cNvSpPr>
                <a:spLocks noChangeArrowheads="1"/>
              </p:cNvSpPr>
              <p:nvPr/>
            </p:nvSpPr>
            <p:spPr bwMode="auto">
              <a:xfrm>
                <a:off x="3749837" y="654792"/>
                <a:ext cx="153809" cy="156211"/>
              </a:xfrm>
              <a:custGeom>
                <a:avLst/>
                <a:gdLst>
                  <a:gd name="T0" fmla="*/ 142 w 284"/>
                  <a:gd name="T1" fmla="*/ 286 h 287"/>
                  <a:gd name="T2" fmla="*/ 142 w 284"/>
                  <a:gd name="T3" fmla="*/ 286 h 287"/>
                  <a:gd name="T4" fmla="*/ 0 w 284"/>
                  <a:gd name="T5" fmla="*/ 142 h 287"/>
                  <a:gd name="T6" fmla="*/ 142 w 284"/>
                  <a:gd name="T7" fmla="*/ 0 h 287"/>
                  <a:gd name="T8" fmla="*/ 283 w 284"/>
                  <a:gd name="T9" fmla="*/ 142 h 287"/>
                  <a:gd name="T10" fmla="*/ 142 w 284"/>
                  <a:gd name="T11" fmla="*/ 286 h 287"/>
                  <a:gd name="T12" fmla="*/ 142 w 284"/>
                  <a:gd name="T13" fmla="*/ 29 h 287"/>
                  <a:gd name="T14" fmla="*/ 142 w 284"/>
                  <a:gd name="T15" fmla="*/ 29 h 287"/>
                  <a:gd name="T16" fmla="*/ 31 w 284"/>
                  <a:gd name="T17" fmla="*/ 142 h 287"/>
                  <a:gd name="T18" fmla="*/ 142 w 284"/>
                  <a:gd name="T19" fmla="*/ 261 h 287"/>
                  <a:gd name="T20" fmla="*/ 252 w 284"/>
                  <a:gd name="T21" fmla="*/ 142 h 287"/>
                  <a:gd name="T22" fmla="*/ 142 w 284"/>
                  <a:gd name="T23" fmla="*/ 29 h 287"/>
                  <a:gd name="T24" fmla="*/ 170 w 284"/>
                  <a:gd name="T25" fmla="*/ 210 h 287"/>
                  <a:gd name="T26" fmla="*/ 170 w 284"/>
                  <a:gd name="T27" fmla="*/ 210 h 287"/>
                  <a:gd name="T28" fmla="*/ 142 w 284"/>
                  <a:gd name="T29" fmla="*/ 153 h 287"/>
                  <a:gd name="T30" fmla="*/ 119 w 284"/>
                  <a:gd name="T31" fmla="*/ 153 h 287"/>
                  <a:gd name="T32" fmla="*/ 119 w 284"/>
                  <a:gd name="T33" fmla="*/ 210 h 287"/>
                  <a:gd name="T34" fmla="*/ 96 w 284"/>
                  <a:gd name="T35" fmla="*/ 210 h 287"/>
                  <a:gd name="T36" fmla="*/ 96 w 284"/>
                  <a:gd name="T37" fmla="*/ 74 h 287"/>
                  <a:gd name="T38" fmla="*/ 145 w 284"/>
                  <a:gd name="T39" fmla="*/ 74 h 287"/>
                  <a:gd name="T40" fmla="*/ 193 w 284"/>
                  <a:gd name="T41" fmla="*/ 111 h 287"/>
                  <a:gd name="T42" fmla="*/ 167 w 284"/>
                  <a:gd name="T43" fmla="*/ 148 h 287"/>
                  <a:gd name="T44" fmla="*/ 195 w 284"/>
                  <a:gd name="T45" fmla="*/ 210 h 287"/>
                  <a:gd name="T46" fmla="*/ 170 w 284"/>
                  <a:gd name="T47" fmla="*/ 210 h 287"/>
                  <a:gd name="T48" fmla="*/ 142 w 284"/>
                  <a:gd name="T49" fmla="*/ 94 h 287"/>
                  <a:gd name="T50" fmla="*/ 142 w 284"/>
                  <a:gd name="T51" fmla="*/ 94 h 287"/>
                  <a:gd name="T52" fmla="*/ 119 w 284"/>
                  <a:gd name="T53" fmla="*/ 94 h 287"/>
                  <a:gd name="T54" fmla="*/ 119 w 284"/>
                  <a:gd name="T55" fmla="*/ 131 h 287"/>
                  <a:gd name="T56" fmla="*/ 139 w 284"/>
                  <a:gd name="T57" fmla="*/ 131 h 287"/>
                  <a:gd name="T58" fmla="*/ 167 w 284"/>
                  <a:gd name="T59" fmla="*/ 114 h 287"/>
                  <a:gd name="T60" fmla="*/ 142 w 284"/>
                  <a:gd name="T61" fmla="*/ 9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287">
                    <a:moveTo>
                      <a:pt x="142" y="286"/>
                    </a:moveTo>
                    <a:lnTo>
                      <a:pt x="142" y="286"/>
                    </a:lnTo>
                    <a:cubicBezTo>
                      <a:pt x="57" y="286"/>
                      <a:pt x="0" y="227"/>
                      <a:pt x="0" y="142"/>
                    </a:cubicBezTo>
                    <a:cubicBezTo>
                      <a:pt x="0" y="60"/>
                      <a:pt x="57" y="0"/>
                      <a:pt x="142" y="0"/>
                    </a:cubicBezTo>
                    <a:cubicBezTo>
                      <a:pt x="224" y="0"/>
                      <a:pt x="283" y="60"/>
                      <a:pt x="283" y="142"/>
                    </a:cubicBezTo>
                    <a:cubicBezTo>
                      <a:pt x="283" y="230"/>
                      <a:pt x="229" y="286"/>
                      <a:pt x="142" y="286"/>
                    </a:cubicBezTo>
                    <a:close/>
                    <a:moveTo>
                      <a:pt x="142" y="29"/>
                    </a:moveTo>
                    <a:lnTo>
                      <a:pt x="142" y="29"/>
                    </a:lnTo>
                    <a:cubicBezTo>
                      <a:pt x="71" y="29"/>
                      <a:pt x="31" y="74"/>
                      <a:pt x="31" y="142"/>
                    </a:cubicBezTo>
                    <a:cubicBezTo>
                      <a:pt x="31" y="210"/>
                      <a:pt x="74" y="261"/>
                      <a:pt x="142" y="261"/>
                    </a:cubicBezTo>
                    <a:cubicBezTo>
                      <a:pt x="210" y="261"/>
                      <a:pt x="252" y="210"/>
                      <a:pt x="252" y="142"/>
                    </a:cubicBezTo>
                    <a:cubicBezTo>
                      <a:pt x="252" y="77"/>
                      <a:pt x="210" y="29"/>
                      <a:pt x="142" y="29"/>
                    </a:cubicBezTo>
                    <a:close/>
                    <a:moveTo>
                      <a:pt x="170" y="210"/>
                    </a:moveTo>
                    <a:lnTo>
                      <a:pt x="170" y="210"/>
                    </a:lnTo>
                    <a:cubicBezTo>
                      <a:pt x="142" y="153"/>
                      <a:pt x="142" y="153"/>
                      <a:pt x="142" y="153"/>
                    </a:cubicBezTo>
                    <a:cubicBezTo>
                      <a:pt x="119" y="153"/>
                      <a:pt x="119" y="153"/>
                      <a:pt x="119" y="153"/>
                    </a:cubicBezTo>
                    <a:cubicBezTo>
                      <a:pt x="119" y="210"/>
                      <a:pt x="119" y="210"/>
                      <a:pt x="119" y="210"/>
                    </a:cubicBezTo>
                    <a:cubicBezTo>
                      <a:pt x="96" y="210"/>
                      <a:pt x="96" y="210"/>
                      <a:pt x="96" y="210"/>
                    </a:cubicBezTo>
                    <a:cubicBezTo>
                      <a:pt x="96" y="74"/>
                      <a:pt x="96" y="74"/>
                      <a:pt x="96" y="74"/>
                    </a:cubicBezTo>
                    <a:cubicBezTo>
                      <a:pt x="145" y="74"/>
                      <a:pt x="145" y="74"/>
                      <a:pt x="145" y="74"/>
                    </a:cubicBezTo>
                    <a:cubicBezTo>
                      <a:pt x="170" y="74"/>
                      <a:pt x="193" y="82"/>
                      <a:pt x="193" y="111"/>
                    </a:cubicBezTo>
                    <a:cubicBezTo>
                      <a:pt x="193" y="131"/>
                      <a:pt x="184" y="142"/>
                      <a:pt x="167" y="148"/>
                    </a:cubicBezTo>
                    <a:cubicBezTo>
                      <a:pt x="195" y="210"/>
                      <a:pt x="195" y="210"/>
                      <a:pt x="195" y="210"/>
                    </a:cubicBezTo>
                    <a:lnTo>
                      <a:pt x="170" y="210"/>
                    </a:lnTo>
                    <a:close/>
                    <a:moveTo>
                      <a:pt x="142" y="94"/>
                    </a:moveTo>
                    <a:lnTo>
                      <a:pt x="142" y="94"/>
                    </a:lnTo>
                    <a:cubicBezTo>
                      <a:pt x="119" y="94"/>
                      <a:pt x="119" y="94"/>
                      <a:pt x="119" y="94"/>
                    </a:cubicBezTo>
                    <a:cubicBezTo>
                      <a:pt x="119" y="131"/>
                      <a:pt x="119" y="131"/>
                      <a:pt x="119" y="131"/>
                    </a:cubicBezTo>
                    <a:cubicBezTo>
                      <a:pt x="139" y="131"/>
                      <a:pt x="139" y="131"/>
                      <a:pt x="139" y="131"/>
                    </a:cubicBezTo>
                    <a:cubicBezTo>
                      <a:pt x="153" y="131"/>
                      <a:pt x="167" y="128"/>
                      <a:pt x="167" y="114"/>
                    </a:cubicBezTo>
                    <a:cubicBezTo>
                      <a:pt x="167" y="94"/>
                      <a:pt x="156" y="94"/>
                      <a:pt x="142" y="94"/>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grpSp>
          <p:nvGrpSpPr>
            <p:cNvPr id="162" name="Group 161"/>
            <p:cNvGrpSpPr/>
            <p:nvPr/>
          </p:nvGrpSpPr>
          <p:grpSpPr>
            <a:xfrm>
              <a:off x="4028615" y="344771"/>
              <a:ext cx="1610186" cy="473443"/>
              <a:chOff x="4028615" y="344771"/>
              <a:chExt cx="1610186" cy="473443"/>
            </a:xfrm>
            <a:solidFill>
              <a:srgbClr val="595959"/>
            </a:solidFill>
          </p:grpSpPr>
          <p:sp>
            <p:nvSpPr>
              <p:cNvPr id="163" name="Freeform 17"/>
              <p:cNvSpPr>
                <a:spLocks noChangeArrowheads="1"/>
              </p:cNvSpPr>
              <p:nvPr/>
            </p:nvSpPr>
            <p:spPr bwMode="auto">
              <a:xfrm>
                <a:off x="4028615" y="344771"/>
                <a:ext cx="216294" cy="473443"/>
              </a:xfrm>
              <a:custGeom>
                <a:avLst/>
                <a:gdLst>
                  <a:gd name="T0" fmla="*/ 345 w 397"/>
                  <a:gd name="T1" fmla="*/ 816 h 868"/>
                  <a:gd name="T2" fmla="*/ 345 w 397"/>
                  <a:gd name="T3" fmla="*/ 816 h 868"/>
                  <a:gd name="T4" fmla="*/ 195 w 397"/>
                  <a:gd name="T5" fmla="*/ 867 h 868"/>
                  <a:gd name="T6" fmla="*/ 51 w 397"/>
                  <a:gd name="T7" fmla="*/ 816 h 868"/>
                  <a:gd name="T8" fmla="*/ 0 w 397"/>
                  <a:gd name="T9" fmla="*/ 666 h 868"/>
                  <a:gd name="T10" fmla="*/ 0 w 397"/>
                  <a:gd name="T11" fmla="*/ 207 h 868"/>
                  <a:gd name="T12" fmla="*/ 45 w 397"/>
                  <a:gd name="T13" fmla="*/ 54 h 868"/>
                  <a:gd name="T14" fmla="*/ 192 w 397"/>
                  <a:gd name="T15" fmla="*/ 0 h 868"/>
                  <a:gd name="T16" fmla="*/ 337 w 397"/>
                  <a:gd name="T17" fmla="*/ 43 h 868"/>
                  <a:gd name="T18" fmla="*/ 388 w 397"/>
                  <a:gd name="T19" fmla="*/ 170 h 868"/>
                  <a:gd name="T20" fmla="*/ 388 w 397"/>
                  <a:gd name="T21" fmla="*/ 281 h 868"/>
                  <a:gd name="T22" fmla="*/ 314 w 397"/>
                  <a:gd name="T23" fmla="*/ 281 h 868"/>
                  <a:gd name="T24" fmla="*/ 314 w 397"/>
                  <a:gd name="T25" fmla="*/ 179 h 868"/>
                  <a:gd name="T26" fmla="*/ 286 w 397"/>
                  <a:gd name="T27" fmla="*/ 94 h 868"/>
                  <a:gd name="T28" fmla="*/ 195 w 397"/>
                  <a:gd name="T29" fmla="*/ 65 h 868"/>
                  <a:gd name="T30" fmla="*/ 99 w 397"/>
                  <a:gd name="T31" fmla="*/ 99 h 868"/>
                  <a:gd name="T32" fmla="*/ 73 w 397"/>
                  <a:gd name="T33" fmla="*/ 196 h 868"/>
                  <a:gd name="T34" fmla="*/ 73 w 397"/>
                  <a:gd name="T35" fmla="*/ 654 h 868"/>
                  <a:gd name="T36" fmla="*/ 102 w 397"/>
                  <a:gd name="T37" fmla="*/ 762 h 868"/>
                  <a:gd name="T38" fmla="*/ 198 w 397"/>
                  <a:gd name="T39" fmla="*/ 802 h 868"/>
                  <a:gd name="T40" fmla="*/ 292 w 397"/>
                  <a:gd name="T41" fmla="*/ 765 h 868"/>
                  <a:gd name="T42" fmla="*/ 323 w 397"/>
                  <a:gd name="T43" fmla="*/ 657 h 868"/>
                  <a:gd name="T44" fmla="*/ 323 w 397"/>
                  <a:gd name="T45" fmla="*/ 569 h 868"/>
                  <a:gd name="T46" fmla="*/ 396 w 397"/>
                  <a:gd name="T47" fmla="*/ 569 h 868"/>
                  <a:gd name="T48" fmla="*/ 396 w 397"/>
                  <a:gd name="T49" fmla="*/ 669 h 868"/>
                  <a:gd name="T50" fmla="*/ 345 w 397"/>
                  <a:gd name="T51" fmla="*/ 816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7" h="868">
                    <a:moveTo>
                      <a:pt x="345" y="816"/>
                    </a:moveTo>
                    <a:lnTo>
                      <a:pt x="345" y="816"/>
                    </a:lnTo>
                    <a:cubicBezTo>
                      <a:pt x="311" y="850"/>
                      <a:pt x="260" y="867"/>
                      <a:pt x="195" y="867"/>
                    </a:cubicBezTo>
                    <a:cubicBezTo>
                      <a:pt x="133" y="867"/>
                      <a:pt x="85" y="850"/>
                      <a:pt x="51" y="816"/>
                    </a:cubicBezTo>
                    <a:cubicBezTo>
                      <a:pt x="17" y="782"/>
                      <a:pt x="0" y="731"/>
                      <a:pt x="0" y="666"/>
                    </a:cubicBezTo>
                    <a:cubicBezTo>
                      <a:pt x="0" y="207"/>
                      <a:pt x="0" y="207"/>
                      <a:pt x="0" y="207"/>
                    </a:cubicBezTo>
                    <a:cubicBezTo>
                      <a:pt x="0" y="142"/>
                      <a:pt x="17" y="91"/>
                      <a:pt x="45" y="54"/>
                    </a:cubicBezTo>
                    <a:cubicBezTo>
                      <a:pt x="73" y="17"/>
                      <a:pt x="124" y="0"/>
                      <a:pt x="192" y="0"/>
                    </a:cubicBezTo>
                    <a:cubicBezTo>
                      <a:pt x="258" y="0"/>
                      <a:pt x="306" y="14"/>
                      <a:pt x="337" y="43"/>
                    </a:cubicBezTo>
                    <a:cubicBezTo>
                      <a:pt x="371" y="74"/>
                      <a:pt x="388" y="116"/>
                      <a:pt x="388" y="170"/>
                    </a:cubicBezTo>
                    <a:cubicBezTo>
                      <a:pt x="388" y="281"/>
                      <a:pt x="388" y="281"/>
                      <a:pt x="388" y="281"/>
                    </a:cubicBezTo>
                    <a:cubicBezTo>
                      <a:pt x="314" y="281"/>
                      <a:pt x="314" y="281"/>
                      <a:pt x="314" y="281"/>
                    </a:cubicBezTo>
                    <a:cubicBezTo>
                      <a:pt x="314" y="179"/>
                      <a:pt x="314" y="179"/>
                      <a:pt x="314" y="179"/>
                    </a:cubicBezTo>
                    <a:cubicBezTo>
                      <a:pt x="314" y="142"/>
                      <a:pt x="306" y="114"/>
                      <a:pt x="286" y="94"/>
                    </a:cubicBezTo>
                    <a:cubicBezTo>
                      <a:pt x="266" y="74"/>
                      <a:pt x="235" y="65"/>
                      <a:pt x="195" y="65"/>
                    </a:cubicBezTo>
                    <a:cubicBezTo>
                      <a:pt x="147" y="65"/>
                      <a:pt x="116" y="77"/>
                      <a:pt x="99" y="99"/>
                    </a:cubicBezTo>
                    <a:cubicBezTo>
                      <a:pt x="82" y="122"/>
                      <a:pt x="73" y="153"/>
                      <a:pt x="73" y="196"/>
                    </a:cubicBezTo>
                    <a:cubicBezTo>
                      <a:pt x="73" y="654"/>
                      <a:pt x="73" y="654"/>
                      <a:pt x="73" y="654"/>
                    </a:cubicBezTo>
                    <a:cubicBezTo>
                      <a:pt x="73" y="700"/>
                      <a:pt x="82" y="737"/>
                      <a:pt x="102" y="762"/>
                    </a:cubicBezTo>
                    <a:cubicBezTo>
                      <a:pt x="119" y="787"/>
                      <a:pt x="153" y="802"/>
                      <a:pt x="198" y="802"/>
                    </a:cubicBezTo>
                    <a:cubicBezTo>
                      <a:pt x="241" y="802"/>
                      <a:pt x="272" y="787"/>
                      <a:pt x="292" y="765"/>
                    </a:cubicBezTo>
                    <a:cubicBezTo>
                      <a:pt x="311" y="739"/>
                      <a:pt x="323" y="703"/>
                      <a:pt x="323" y="657"/>
                    </a:cubicBezTo>
                    <a:cubicBezTo>
                      <a:pt x="323" y="569"/>
                      <a:pt x="323" y="569"/>
                      <a:pt x="323" y="569"/>
                    </a:cubicBezTo>
                    <a:cubicBezTo>
                      <a:pt x="396" y="569"/>
                      <a:pt x="396" y="569"/>
                      <a:pt x="396" y="569"/>
                    </a:cubicBezTo>
                    <a:cubicBezTo>
                      <a:pt x="396" y="669"/>
                      <a:pt x="396" y="669"/>
                      <a:pt x="396" y="669"/>
                    </a:cubicBezTo>
                    <a:cubicBezTo>
                      <a:pt x="396" y="734"/>
                      <a:pt x="379" y="782"/>
                      <a:pt x="345" y="81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64" name="Freeform 18"/>
              <p:cNvSpPr>
                <a:spLocks noChangeArrowheads="1"/>
              </p:cNvSpPr>
              <p:nvPr/>
            </p:nvSpPr>
            <p:spPr bwMode="auto">
              <a:xfrm>
                <a:off x="4300185" y="448112"/>
                <a:ext cx="194663" cy="370102"/>
              </a:xfrm>
              <a:custGeom>
                <a:avLst/>
                <a:gdLst>
                  <a:gd name="T0" fmla="*/ 312 w 355"/>
                  <a:gd name="T1" fmla="*/ 634 h 678"/>
                  <a:gd name="T2" fmla="*/ 312 w 355"/>
                  <a:gd name="T3" fmla="*/ 634 h 678"/>
                  <a:gd name="T4" fmla="*/ 179 w 355"/>
                  <a:gd name="T5" fmla="*/ 677 h 678"/>
                  <a:gd name="T6" fmla="*/ 46 w 355"/>
                  <a:gd name="T7" fmla="*/ 631 h 678"/>
                  <a:gd name="T8" fmla="*/ 0 w 355"/>
                  <a:gd name="T9" fmla="*/ 507 h 678"/>
                  <a:gd name="T10" fmla="*/ 0 w 355"/>
                  <a:gd name="T11" fmla="*/ 167 h 678"/>
                  <a:gd name="T12" fmla="*/ 48 w 355"/>
                  <a:gd name="T13" fmla="*/ 45 h 678"/>
                  <a:gd name="T14" fmla="*/ 181 w 355"/>
                  <a:gd name="T15" fmla="*/ 0 h 678"/>
                  <a:gd name="T16" fmla="*/ 309 w 355"/>
                  <a:gd name="T17" fmla="*/ 45 h 678"/>
                  <a:gd name="T18" fmla="*/ 354 w 355"/>
                  <a:gd name="T19" fmla="*/ 164 h 678"/>
                  <a:gd name="T20" fmla="*/ 354 w 355"/>
                  <a:gd name="T21" fmla="*/ 351 h 678"/>
                  <a:gd name="T22" fmla="*/ 74 w 355"/>
                  <a:gd name="T23" fmla="*/ 351 h 678"/>
                  <a:gd name="T24" fmla="*/ 74 w 355"/>
                  <a:gd name="T25" fmla="*/ 507 h 678"/>
                  <a:gd name="T26" fmla="*/ 99 w 355"/>
                  <a:gd name="T27" fmla="*/ 583 h 678"/>
                  <a:gd name="T28" fmla="*/ 176 w 355"/>
                  <a:gd name="T29" fmla="*/ 612 h 678"/>
                  <a:gd name="T30" fmla="*/ 258 w 355"/>
                  <a:gd name="T31" fmla="*/ 586 h 678"/>
                  <a:gd name="T32" fmla="*/ 281 w 355"/>
                  <a:gd name="T33" fmla="*/ 504 h 678"/>
                  <a:gd name="T34" fmla="*/ 281 w 355"/>
                  <a:gd name="T35" fmla="*/ 467 h 678"/>
                  <a:gd name="T36" fmla="*/ 354 w 355"/>
                  <a:gd name="T37" fmla="*/ 467 h 678"/>
                  <a:gd name="T38" fmla="*/ 354 w 355"/>
                  <a:gd name="T39" fmla="*/ 512 h 678"/>
                  <a:gd name="T40" fmla="*/ 312 w 355"/>
                  <a:gd name="T41" fmla="*/ 634 h 678"/>
                  <a:gd name="T42" fmla="*/ 255 w 355"/>
                  <a:gd name="T43" fmla="*/ 90 h 678"/>
                  <a:gd name="T44" fmla="*/ 255 w 355"/>
                  <a:gd name="T45" fmla="*/ 90 h 678"/>
                  <a:gd name="T46" fmla="*/ 179 w 355"/>
                  <a:gd name="T47" fmla="*/ 62 h 678"/>
                  <a:gd name="T48" fmla="*/ 102 w 355"/>
                  <a:gd name="T49" fmla="*/ 88 h 678"/>
                  <a:gd name="T50" fmla="*/ 74 w 355"/>
                  <a:gd name="T51" fmla="*/ 173 h 678"/>
                  <a:gd name="T52" fmla="*/ 74 w 355"/>
                  <a:gd name="T53" fmla="*/ 289 h 678"/>
                  <a:gd name="T54" fmla="*/ 283 w 355"/>
                  <a:gd name="T55" fmla="*/ 289 h 678"/>
                  <a:gd name="T56" fmla="*/ 283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2" y="634"/>
                    </a:moveTo>
                    <a:lnTo>
                      <a:pt x="312" y="634"/>
                    </a:lnTo>
                    <a:cubicBezTo>
                      <a:pt x="283" y="662"/>
                      <a:pt x="238" y="677"/>
                      <a:pt x="179" y="677"/>
                    </a:cubicBezTo>
                    <a:cubicBezTo>
                      <a:pt x="122" y="677"/>
                      <a:pt x="77" y="662"/>
                      <a:pt x="46" y="631"/>
                    </a:cubicBezTo>
                    <a:cubicBezTo>
                      <a:pt x="17" y="597"/>
                      <a:pt x="0" y="558"/>
                      <a:pt x="0" y="507"/>
                    </a:cubicBezTo>
                    <a:cubicBezTo>
                      <a:pt x="0" y="167"/>
                      <a:pt x="0" y="167"/>
                      <a:pt x="0" y="167"/>
                    </a:cubicBezTo>
                    <a:cubicBezTo>
                      <a:pt x="0" y="113"/>
                      <a:pt x="17" y="73"/>
                      <a:pt x="48" y="45"/>
                    </a:cubicBezTo>
                    <a:cubicBezTo>
                      <a:pt x="80" y="14"/>
                      <a:pt x="125" y="0"/>
                      <a:pt x="181" y="0"/>
                    </a:cubicBezTo>
                    <a:cubicBezTo>
                      <a:pt x="238" y="0"/>
                      <a:pt x="281" y="14"/>
                      <a:pt x="309" y="45"/>
                    </a:cubicBezTo>
                    <a:cubicBezTo>
                      <a:pt x="340" y="73"/>
                      <a:pt x="354" y="116"/>
                      <a:pt x="354" y="164"/>
                    </a:cubicBezTo>
                    <a:cubicBezTo>
                      <a:pt x="354" y="351"/>
                      <a:pt x="354" y="351"/>
                      <a:pt x="354" y="351"/>
                    </a:cubicBezTo>
                    <a:cubicBezTo>
                      <a:pt x="74" y="351"/>
                      <a:pt x="74" y="351"/>
                      <a:pt x="74" y="351"/>
                    </a:cubicBezTo>
                    <a:cubicBezTo>
                      <a:pt x="74" y="507"/>
                      <a:pt x="74" y="507"/>
                      <a:pt x="74" y="507"/>
                    </a:cubicBezTo>
                    <a:cubicBezTo>
                      <a:pt x="74" y="538"/>
                      <a:pt x="82" y="563"/>
                      <a:pt x="99" y="583"/>
                    </a:cubicBezTo>
                    <a:cubicBezTo>
                      <a:pt x="116" y="603"/>
                      <a:pt x="142" y="612"/>
                      <a:pt x="176" y="612"/>
                    </a:cubicBezTo>
                    <a:cubicBezTo>
                      <a:pt x="213" y="612"/>
                      <a:pt x="241" y="603"/>
                      <a:pt x="258" y="586"/>
                    </a:cubicBezTo>
                    <a:cubicBezTo>
                      <a:pt x="275" y="569"/>
                      <a:pt x="281" y="541"/>
                      <a:pt x="281" y="504"/>
                    </a:cubicBezTo>
                    <a:cubicBezTo>
                      <a:pt x="281" y="467"/>
                      <a:pt x="281" y="467"/>
                      <a:pt x="281" y="467"/>
                    </a:cubicBezTo>
                    <a:cubicBezTo>
                      <a:pt x="354" y="467"/>
                      <a:pt x="354" y="467"/>
                      <a:pt x="354" y="467"/>
                    </a:cubicBezTo>
                    <a:cubicBezTo>
                      <a:pt x="354" y="512"/>
                      <a:pt x="354" y="512"/>
                      <a:pt x="354" y="512"/>
                    </a:cubicBezTo>
                    <a:cubicBezTo>
                      <a:pt x="354" y="566"/>
                      <a:pt x="340" y="606"/>
                      <a:pt x="312" y="634"/>
                    </a:cubicBezTo>
                    <a:close/>
                    <a:moveTo>
                      <a:pt x="255" y="90"/>
                    </a:moveTo>
                    <a:lnTo>
                      <a:pt x="255" y="90"/>
                    </a:lnTo>
                    <a:cubicBezTo>
                      <a:pt x="238" y="71"/>
                      <a:pt x="213" y="62"/>
                      <a:pt x="179" y="62"/>
                    </a:cubicBezTo>
                    <a:cubicBezTo>
                      <a:pt x="145" y="62"/>
                      <a:pt x="119" y="71"/>
                      <a:pt x="102" y="88"/>
                    </a:cubicBezTo>
                    <a:cubicBezTo>
                      <a:pt x="82" y="107"/>
                      <a:pt x="74" y="136"/>
                      <a:pt x="74" y="173"/>
                    </a:cubicBezTo>
                    <a:cubicBezTo>
                      <a:pt x="74" y="289"/>
                      <a:pt x="74" y="289"/>
                      <a:pt x="74" y="289"/>
                    </a:cubicBezTo>
                    <a:cubicBezTo>
                      <a:pt x="283" y="289"/>
                      <a:pt x="283" y="289"/>
                      <a:pt x="283" y="289"/>
                    </a:cubicBezTo>
                    <a:cubicBezTo>
                      <a:pt x="283" y="173"/>
                      <a:pt x="283" y="173"/>
                      <a:pt x="283" y="173"/>
                    </a:cubicBezTo>
                    <a:cubicBezTo>
                      <a:pt x="283" y="136"/>
                      <a:pt x="275" y="110"/>
                      <a:pt x="255" y="90"/>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65" name="Freeform 19"/>
              <p:cNvSpPr>
                <a:spLocks noChangeArrowheads="1"/>
              </p:cNvSpPr>
              <p:nvPr/>
            </p:nvSpPr>
            <p:spPr bwMode="auto">
              <a:xfrm>
                <a:off x="4562139" y="450514"/>
                <a:ext cx="187454" cy="360489"/>
              </a:xfrm>
              <a:custGeom>
                <a:avLst/>
                <a:gdLst>
                  <a:gd name="T0" fmla="*/ 269 w 343"/>
                  <a:gd name="T1" fmla="*/ 155 h 660"/>
                  <a:gd name="T2" fmla="*/ 269 w 343"/>
                  <a:gd name="T3" fmla="*/ 155 h 660"/>
                  <a:gd name="T4" fmla="*/ 255 w 343"/>
                  <a:gd name="T5" fmla="*/ 90 h 660"/>
                  <a:gd name="T6" fmla="*/ 195 w 343"/>
                  <a:gd name="T7" fmla="*/ 68 h 660"/>
                  <a:gd name="T8" fmla="*/ 127 w 343"/>
                  <a:gd name="T9" fmla="*/ 90 h 660"/>
                  <a:gd name="T10" fmla="*/ 73 w 343"/>
                  <a:gd name="T11" fmla="*/ 138 h 660"/>
                  <a:gd name="T12" fmla="*/ 73 w 343"/>
                  <a:gd name="T13" fmla="*/ 659 h 660"/>
                  <a:gd name="T14" fmla="*/ 0 w 343"/>
                  <a:gd name="T15" fmla="*/ 659 h 660"/>
                  <a:gd name="T16" fmla="*/ 0 w 343"/>
                  <a:gd name="T17" fmla="*/ 8 h 660"/>
                  <a:gd name="T18" fmla="*/ 70 w 343"/>
                  <a:gd name="T19" fmla="*/ 8 h 660"/>
                  <a:gd name="T20" fmla="*/ 70 w 343"/>
                  <a:gd name="T21" fmla="*/ 68 h 660"/>
                  <a:gd name="T22" fmla="*/ 133 w 343"/>
                  <a:gd name="T23" fmla="*/ 19 h 660"/>
                  <a:gd name="T24" fmla="*/ 206 w 343"/>
                  <a:gd name="T25" fmla="*/ 0 h 660"/>
                  <a:gd name="T26" fmla="*/ 308 w 343"/>
                  <a:gd name="T27" fmla="*/ 39 h 660"/>
                  <a:gd name="T28" fmla="*/ 342 w 343"/>
                  <a:gd name="T29" fmla="*/ 147 h 660"/>
                  <a:gd name="T30" fmla="*/ 342 w 343"/>
                  <a:gd name="T31" fmla="*/ 659 h 660"/>
                  <a:gd name="T32" fmla="*/ 269 w 343"/>
                  <a:gd name="T33" fmla="*/ 659 h 660"/>
                  <a:gd name="T34" fmla="*/ 269 w 343"/>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3" h="660">
                    <a:moveTo>
                      <a:pt x="269" y="155"/>
                    </a:moveTo>
                    <a:lnTo>
                      <a:pt x="269" y="155"/>
                    </a:lnTo>
                    <a:cubicBezTo>
                      <a:pt x="269" y="127"/>
                      <a:pt x="263" y="107"/>
                      <a:pt x="255" y="90"/>
                    </a:cubicBezTo>
                    <a:cubicBezTo>
                      <a:pt x="243" y="76"/>
                      <a:pt x="223" y="68"/>
                      <a:pt x="195" y="68"/>
                    </a:cubicBezTo>
                    <a:cubicBezTo>
                      <a:pt x="172" y="68"/>
                      <a:pt x="150" y="76"/>
                      <a:pt x="127" y="90"/>
                    </a:cubicBezTo>
                    <a:cubicBezTo>
                      <a:pt x="107" y="107"/>
                      <a:pt x="87" y="121"/>
                      <a:pt x="73" y="138"/>
                    </a:cubicBezTo>
                    <a:cubicBezTo>
                      <a:pt x="73" y="659"/>
                      <a:pt x="73" y="659"/>
                      <a:pt x="73" y="659"/>
                    </a:cubicBezTo>
                    <a:cubicBezTo>
                      <a:pt x="0" y="659"/>
                      <a:pt x="0" y="659"/>
                      <a:pt x="0" y="659"/>
                    </a:cubicBezTo>
                    <a:cubicBezTo>
                      <a:pt x="0" y="8"/>
                      <a:pt x="0" y="8"/>
                      <a:pt x="0" y="8"/>
                    </a:cubicBezTo>
                    <a:cubicBezTo>
                      <a:pt x="70" y="8"/>
                      <a:pt x="70" y="8"/>
                      <a:pt x="70" y="8"/>
                    </a:cubicBezTo>
                    <a:cubicBezTo>
                      <a:pt x="70" y="68"/>
                      <a:pt x="70" y="68"/>
                      <a:pt x="70" y="68"/>
                    </a:cubicBezTo>
                    <a:cubicBezTo>
                      <a:pt x="90" y="51"/>
                      <a:pt x="110" y="34"/>
                      <a:pt x="133" y="19"/>
                    </a:cubicBezTo>
                    <a:cubicBezTo>
                      <a:pt x="155" y="8"/>
                      <a:pt x="178" y="0"/>
                      <a:pt x="206" y="0"/>
                    </a:cubicBezTo>
                    <a:cubicBezTo>
                      <a:pt x="255" y="0"/>
                      <a:pt x="289" y="14"/>
                      <a:pt x="308" y="39"/>
                    </a:cubicBezTo>
                    <a:cubicBezTo>
                      <a:pt x="331" y="65"/>
                      <a:pt x="342" y="102"/>
                      <a:pt x="342" y="147"/>
                    </a:cubicBezTo>
                    <a:cubicBezTo>
                      <a:pt x="342" y="659"/>
                      <a:pt x="342" y="659"/>
                      <a:pt x="342" y="659"/>
                    </a:cubicBezTo>
                    <a:cubicBezTo>
                      <a:pt x="269" y="659"/>
                      <a:pt x="269" y="659"/>
                      <a:pt x="269" y="659"/>
                    </a:cubicBezTo>
                    <a:lnTo>
                      <a:pt x="269" y="15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66" name="Freeform 20"/>
              <p:cNvSpPr>
                <a:spLocks noChangeArrowheads="1"/>
              </p:cNvSpPr>
              <p:nvPr/>
            </p:nvSpPr>
            <p:spPr bwMode="auto">
              <a:xfrm>
                <a:off x="4804870" y="361594"/>
                <a:ext cx="158615" cy="451813"/>
              </a:xfrm>
              <a:custGeom>
                <a:avLst/>
                <a:gdLst>
                  <a:gd name="T0" fmla="*/ 252 w 293"/>
                  <a:gd name="T1" fmla="*/ 827 h 831"/>
                  <a:gd name="T2" fmla="*/ 252 w 293"/>
                  <a:gd name="T3" fmla="*/ 827 h 831"/>
                  <a:gd name="T4" fmla="*/ 216 w 293"/>
                  <a:gd name="T5" fmla="*/ 830 h 831"/>
                  <a:gd name="T6" fmla="*/ 116 w 293"/>
                  <a:gd name="T7" fmla="*/ 799 h 831"/>
                  <a:gd name="T8" fmla="*/ 88 w 293"/>
                  <a:gd name="T9" fmla="*/ 697 h 831"/>
                  <a:gd name="T10" fmla="*/ 88 w 293"/>
                  <a:gd name="T11" fmla="*/ 235 h 831"/>
                  <a:gd name="T12" fmla="*/ 0 w 293"/>
                  <a:gd name="T13" fmla="*/ 235 h 831"/>
                  <a:gd name="T14" fmla="*/ 0 w 293"/>
                  <a:gd name="T15" fmla="*/ 173 h 831"/>
                  <a:gd name="T16" fmla="*/ 91 w 293"/>
                  <a:gd name="T17" fmla="*/ 173 h 831"/>
                  <a:gd name="T18" fmla="*/ 91 w 293"/>
                  <a:gd name="T19" fmla="*/ 17 h 831"/>
                  <a:gd name="T20" fmla="*/ 162 w 293"/>
                  <a:gd name="T21" fmla="*/ 0 h 831"/>
                  <a:gd name="T22" fmla="*/ 162 w 293"/>
                  <a:gd name="T23" fmla="*/ 173 h 831"/>
                  <a:gd name="T24" fmla="*/ 281 w 293"/>
                  <a:gd name="T25" fmla="*/ 173 h 831"/>
                  <a:gd name="T26" fmla="*/ 281 w 293"/>
                  <a:gd name="T27" fmla="*/ 235 h 831"/>
                  <a:gd name="T28" fmla="*/ 162 w 293"/>
                  <a:gd name="T29" fmla="*/ 235 h 831"/>
                  <a:gd name="T30" fmla="*/ 162 w 293"/>
                  <a:gd name="T31" fmla="*/ 706 h 831"/>
                  <a:gd name="T32" fmla="*/ 227 w 293"/>
                  <a:gd name="T33" fmla="*/ 768 h 831"/>
                  <a:gd name="T34" fmla="*/ 255 w 293"/>
                  <a:gd name="T35" fmla="*/ 765 h 831"/>
                  <a:gd name="T36" fmla="*/ 286 w 293"/>
                  <a:gd name="T37" fmla="*/ 759 h 831"/>
                  <a:gd name="T38" fmla="*/ 292 w 293"/>
                  <a:gd name="T39" fmla="*/ 822 h 831"/>
                  <a:gd name="T40" fmla="*/ 252 w 293"/>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831">
                    <a:moveTo>
                      <a:pt x="252" y="827"/>
                    </a:moveTo>
                    <a:lnTo>
                      <a:pt x="252" y="827"/>
                    </a:lnTo>
                    <a:cubicBezTo>
                      <a:pt x="241" y="830"/>
                      <a:pt x="227" y="830"/>
                      <a:pt x="216" y="830"/>
                    </a:cubicBezTo>
                    <a:cubicBezTo>
                      <a:pt x="167" y="830"/>
                      <a:pt x="136" y="819"/>
                      <a:pt x="116" y="799"/>
                    </a:cubicBezTo>
                    <a:cubicBezTo>
                      <a:pt x="97" y="776"/>
                      <a:pt x="88" y="742"/>
                      <a:pt x="88" y="697"/>
                    </a:cubicBezTo>
                    <a:cubicBezTo>
                      <a:pt x="88" y="235"/>
                      <a:pt x="88" y="235"/>
                      <a:pt x="88" y="235"/>
                    </a:cubicBezTo>
                    <a:cubicBezTo>
                      <a:pt x="0" y="235"/>
                      <a:pt x="0" y="235"/>
                      <a:pt x="0" y="235"/>
                    </a:cubicBezTo>
                    <a:cubicBezTo>
                      <a:pt x="0" y="173"/>
                      <a:pt x="0" y="173"/>
                      <a:pt x="0" y="173"/>
                    </a:cubicBezTo>
                    <a:cubicBezTo>
                      <a:pt x="91" y="173"/>
                      <a:pt x="91" y="173"/>
                      <a:pt x="91" y="173"/>
                    </a:cubicBezTo>
                    <a:cubicBezTo>
                      <a:pt x="91" y="17"/>
                      <a:pt x="91" y="17"/>
                      <a:pt x="91" y="17"/>
                    </a:cubicBezTo>
                    <a:cubicBezTo>
                      <a:pt x="162" y="0"/>
                      <a:pt x="162" y="0"/>
                      <a:pt x="162" y="0"/>
                    </a:cubicBezTo>
                    <a:cubicBezTo>
                      <a:pt x="162" y="173"/>
                      <a:pt x="162" y="173"/>
                      <a:pt x="162" y="173"/>
                    </a:cubicBezTo>
                    <a:cubicBezTo>
                      <a:pt x="281" y="173"/>
                      <a:pt x="281" y="173"/>
                      <a:pt x="281" y="173"/>
                    </a:cubicBezTo>
                    <a:cubicBezTo>
                      <a:pt x="281" y="235"/>
                      <a:pt x="281" y="235"/>
                      <a:pt x="281" y="235"/>
                    </a:cubicBezTo>
                    <a:cubicBezTo>
                      <a:pt x="162" y="235"/>
                      <a:pt x="162" y="235"/>
                      <a:pt x="162" y="235"/>
                    </a:cubicBezTo>
                    <a:cubicBezTo>
                      <a:pt x="162" y="706"/>
                      <a:pt x="162" y="706"/>
                      <a:pt x="162" y="706"/>
                    </a:cubicBezTo>
                    <a:cubicBezTo>
                      <a:pt x="162" y="748"/>
                      <a:pt x="184" y="768"/>
                      <a:pt x="227" y="768"/>
                    </a:cubicBezTo>
                    <a:cubicBezTo>
                      <a:pt x="235" y="768"/>
                      <a:pt x="247" y="768"/>
                      <a:pt x="255" y="765"/>
                    </a:cubicBezTo>
                    <a:cubicBezTo>
                      <a:pt x="266" y="765"/>
                      <a:pt x="278" y="762"/>
                      <a:pt x="286" y="759"/>
                    </a:cubicBezTo>
                    <a:cubicBezTo>
                      <a:pt x="292" y="822"/>
                      <a:pt x="292" y="822"/>
                      <a:pt x="292" y="822"/>
                    </a:cubicBezTo>
                    <a:cubicBezTo>
                      <a:pt x="278" y="824"/>
                      <a:pt x="266" y="827"/>
                      <a:pt x="252" y="82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67" name="Freeform 21"/>
              <p:cNvSpPr>
                <a:spLocks noChangeArrowheads="1"/>
              </p:cNvSpPr>
              <p:nvPr/>
            </p:nvSpPr>
            <p:spPr bwMode="auto">
              <a:xfrm>
                <a:off x="5011550" y="448112"/>
                <a:ext cx="194663" cy="370102"/>
              </a:xfrm>
              <a:custGeom>
                <a:avLst/>
                <a:gdLst>
                  <a:gd name="T0" fmla="*/ 311 w 355"/>
                  <a:gd name="T1" fmla="*/ 634 h 678"/>
                  <a:gd name="T2" fmla="*/ 311 w 355"/>
                  <a:gd name="T3" fmla="*/ 634 h 678"/>
                  <a:gd name="T4" fmla="*/ 178 w 355"/>
                  <a:gd name="T5" fmla="*/ 677 h 678"/>
                  <a:gd name="T6" fmla="*/ 45 w 355"/>
                  <a:gd name="T7" fmla="*/ 631 h 678"/>
                  <a:gd name="T8" fmla="*/ 0 w 355"/>
                  <a:gd name="T9" fmla="*/ 507 h 678"/>
                  <a:gd name="T10" fmla="*/ 0 w 355"/>
                  <a:gd name="T11" fmla="*/ 167 h 678"/>
                  <a:gd name="T12" fmla="*/ 48 w 355"/>
                  <a:gd name="T13" fmla="*/ 45 h 678"/>
                  <a:gd name="T14" fmla="*/ 181 w 355"/>
                  <a:gd name="T15" fmla="*/ 0 h 678"/>
                  <a:gd name="T16" fmla="*/ 308 w 355"/>
                  <a:gd name="T17" fmla="*/ 45 h 678"/>
                  <a:gd name="T18" fmla="*/ 354 w 355"/>
                  <a:gd name="T19" fmla="*/ 164 h 678"/>
                  <a:gd name="T20" fmla="*/ 354 w 355"/>
                  <a:gd name="T21" fmla="*/ 351 h 678"/>
                  <a:gd name="T22" fmla="*/ 73 w 355"/>
                  <a:gd name="T23" fmla="*/ 351 h 678"/>
                  <a:gd name="T24" fmla="*/ 73 w 355"/>
                  <a:gd name="T25" fmla="*/ 507 h 678"/>
                  <a:gd name="T26" fmla="*/ 99 w 355"/>
                  <a:gd name="T27" fmla="*/ 583 h 678"/>
                  <a:gd name="T28" fmla="*/ 175 w 355"/>
                  <a:gd name="T29" fmla="*/ 612 h 678"/>
                  <a:gd name="T30" fmla="*/ 257 w 355"/>
                  <a:gd name="T31" fmla="*/ 586 h 678"/>
                  <a:gd name="T32" fmla="*/ 280 w 355"/>
                  <a:gd name="T33" fmla="*/ 504 h 678"/>
                  <a:gd name="T34" fmla="*/ 280 w 355"/>
                  <a:gd name="T35" fmla="*/ 467 h 678"/>
                  <a:gd name="T36" fmla="*/ 354 w 355"/>
                  <a:gd name="T37" fmla="*/ 467 h 678"/>
                  <a:gd name="T38" fmla="*/ 354 w 355"/>
                  <a:gd name="T39" fmla="*/ 512 h 678"/>
                  <a:gd name="T40" fmla="*/ 311 w 355"/>
                  <a:gd name="T41" fmla="*/ 634 h 678"/>
                  <a:gd name="T42" fmla="*/ 255 w 355"/>
                  <a:gd name="T43" fmla="*/ 90 h 678"/>
                  <a:gd name="T44" fmla="*/ 255 w 355"/>
                  <a:gd name="T45" fmla="*/ 90 h 678"/>
                  <a:gd name="T46" fmla="*/ 178 w 355"/>
                  <a:gd name="T47" fmla="*/ 62 h 678"/>
                  <a:gd name="T48" fmla="*/ 99 w 355"/>
                  <a:gd name="T49" fmla="*/ 88 h 678"/>
                  <a:gd name="T50" fmla="*/ 73 w 355"/>
                  <a:gd name="T51" fmla="*/ 173 h 678"/>
                  <a:gd name="T52" fmla="*/ 73 w 355"/>
                  <a:gd name="T53" fmla="*/ 289 h 678"/>
                  <a:gd name="T54" fmla="*/ 283 w 355"/>
                  <a:gd name="T55" fmla="*/ 289 h 678"/>
                  <a:gd name="T56" fmla="*/ 283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1" y="634"/>
                    </a:moveTo>
                    <a:lnTo>
                      <a:pt x="311" y="634"/>
                    </a:lnTo>
                    <a:cubicBezTo>
                      <a:pt x="280" y="662"/>
                      <a:pt x="238" y="677"/>
                      <a:pt x="178" y="677"/>
                    </a:cubicBezTo>
                    <a:cubicBezTo>
                      <a:pt x="119" y="677"/>
                      <a:pt x="76" y="662"/>
                      <a:pt x="45" y="631"/>
                    </a:cubicBezTo>
                    <a:cubicBezTo>
                      <a:pt x="14" y="597"/>
                      <a:pt x="0" y="558"/>
                      <a:pt x="0" y="507"/>
                    </a:cubicBezTo>
                    <a:cubicBezTo>
                      <a:pt x="0" y="167"/>
                      <a:pt x="0" y="167"/>
                      <a:pt x="0" y="167"/>
                    </a:cubicBezTo>
                    <a:cubicBezTo>
                      <a:pt x="0" y="113"/>
                      <a:pt x="17" y="73"/>
                      <a:pt x="48" y="45"/>
                    </a:cubicBezTo>
                    <a:cubicBezTo>
                      <a:pt x="79" y="14"/>
                      <a:pt x="122" y="0"/>
                      <a:pt x="181" y="0"/>
                    </a:cubicBezTo>
                    <a:cubicBezTo>
                      <a:pt x="238" y="0"/>
                      <a:pt x="280" y="14"/>
                      <a:pt x="308" y="45"/>
                    </a:cubicBezTo>
                    <a:cubicBezTo>
                      <a:pt x="340" y="73"/>
                      <a:pt x="354" y="116"/>
                      <a:pt x="354" y="164"/>
                    </a:cubicBezTo>
                    <a:cubicBezTo>
                      <a:pt x="354" y="351"/>
                      <a:pt x="354" y="351"/>
                      <a:pt x="354" y="351"/>
                    </a:cubicBezTo>
                    <a:cubicBezTo>
                      <a:pt x="73" y="351"/>
                      <a:pt x="73" y="351"/>
                      <a:pt x="73" y="351"/>
                    </a:cubicBezTo>
                    <a:cubicBezTo>
                      <a:pt x="73" y="507"/>
                      <a:pt x="73" y="507"/>
                      <a:pt x="73" y="507"/>
                    </a:cubicBezTo>
                    <a:cubicBezTo>
                      <a:pt x="73" y="538"/>
                      <a:pt x="82" y="563"/>
                      <a:pt x="99" y="583"/>
                    </a:cubicBezTo>
                    <a:cubicBezTo>
                      <a:pt x="116" y="603"/>
                      <a:pt x="141" y="612"/>
                      <a:pt x="175" y="612"/>
                    </a:cubicBezTo>
                    <a:cubicBezTo>
                      <a:pt x="212" y="612"/>
                      <a:pt x="240" y="603"/>
                      <a:pt x="257" y="586"/>
                    </a:cubicBezTo>
                    <a:cubicBezTo>
                      <a:pt x="272" y="569"/>
                      <a:pt x="280" y="541"/>
                      <a:pt x="280" y="504"/>
                    </a:cubicBezTo>
                    <a:cubicBezTo>
                      <a:pt x="280" y="467"/>
                      <a:pt x="280" y="467"/>
                      <a:pt x="280" y="467"/>
                    </a:cubicBezTo>
                    <a:cubicBezTo>
                      <a:pt x="354" y="467"/>
                      <a:pt x="354" y="467"/>
                      <a:pt x="354" y="467"/>
                    </a:cubicBezTo>
                    <a:cubicBezTo>
                      <a:pt x="354" y="512"/>
                      <a:pt x="354" y="512"/>
                      <a:pt x="354" y="512"/>
                    </a:cubicBezTo>
                    <a:cubicBezTo>
                      <a:pt x="354" y="566"/>
                      <a:pt x="340" y="606"/>
                      <a:pt x="311" y="634"/>
                    </a:cubicBezTo>
                    <a:close/>
                    <a:moveTo>
                      <a:pt x="255" y="90"/>
                    </a:moveTo>
                    <a:lnTo>
                      <a:pt x="255" y="90"/>
                    </a:lnTo>
                    <a:cubicBezTo>
                      <a:pt x="235" y="71"/>
                      <a:pt x="209" y="62"/>
                      <a:pt x="178" y="62"/>
                    </a:cubicBezTo>
                    <a:cubicBezTo>
                      <a:pt x="144" y="62"/>
                      <a:pt x="119" y="71"/>
                      <a:pt x="99" y="88"/>
                    </a:cubicBezTo>
                    <a:cubicBezTo>
                      <a:pt x="82" y="107"/>
                      <a:pt x="73" y="136"/>
                      <a:pt x="73" y="173"/>
                    </a:cubicBezTo>
                    <a:cubicBezTo>
                      <a:pt x="73" y="289"/>
                      <a:pt x="73" y="289"/>
                      <a:pt x="73" y="289"/>
                    </a:cubicBezTo>
                    <a:cubicBezTo>
                      <a:pt x="283" y="289"/>
                      <a:pt x="283" y="289"/>
                      <a:pt x="283" y="289"/>
                    </a:cubicBezTo>
                    <a:cubicBezTo>
                      <a:pt x="283" y="173"/>
                      <a:pt x="283" y="173"/>
                      <a:pt x="283" y="173"/>
                    </a:cubicBezTo>
                    <a:cubicBezTo>
                      <a:pt x="283" y="136"/>
                      <a:pt x="272" y="110"/>
                      <a:pt x="255" y="90"/>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68" name="Freeform 22"/>
              <p:cNvSpPr>
                <a:spLocks noChangeArrowheads="1"/>
              </p:cNvSpPr>
              <p:nvPr/>
            </p:nvSpPr>
            <p:spPr bwMode="auto">
              <a:xfrm>
                <a:off x="5273505" y="450514"/>
                <a:ext cx="134583" cy="360489"/>
              </a:xfrm>
              <a:custGeom>
                <a:avLst/>
                <a:gdLst>
                  <a:gd name="T0" fmla="*/ 145 w 248"/>
                  <a:gd name="T1" fmla="*/ 124 h 660"/>
                  <a:gd name="T2" fmla="*/ 145 w 248"/>
                  <a:gd name="T3" fmla="*/ 124 h 660"/>
                  <a:gd name="T4" fmla="*/ 74 w 248"/>
                  <a:gd name="T5" fmla="*/ 212 h 660"/>
                  <a:gd name="T6" fmla="*/ 74 w 248"/>
                  <a:gd name="T7" fmla="*/ 659 h 660"/>
                  <a:gd name="T8" fmla="*/ 0 w 248"/>
                  <a:gd name="T9" fmla="*/ 659 h 660"/>
                  <a:gd name="T10" fmla="*/ 0 w 248"/>
                  <a:gd name="T11" fmla="*/ 8 h 660"/>
                  <a:gd name="T12" fmla="*/ 71 w 248"/>
                  <a:gd name="T13" fmla="*/ 8 h 660"/>
                  <a:gd name="T14" fmla="*/ 71 w 248"/>
                  <a:gd name="T15" fmla="*/ 119 h 660"/>
                  <a:gd name="T16" fmla="*/ 148 w 248"/>
                  <a:gd name="T17" fmla="*/ 39 h 660"/>
                  <a:gd name="T18" fmla="*/ 247 w 248"/>
                  <a:gd name="T19" fmla="*/ 0 h 660"/>
                  <a:gd name="T20" fmla="*/ 247 w 248"/>
                  <a:gd name="T21" fmla="*/ 87 h 660"/>
                  <a:gd name="T22" fmla="*/ 145 w 248"/>
                  <a:gd name="T23" fmla="*/ 1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660">
                    <a:moveTo>
                      <a:pt x="145" y="124"/>
                    </a:moveTo>
                    <a:lnTo>
                      <a:pt x="145" y="124"/>
                    </a:lnTo>
                    <a:cubicBezTo>
                      <a:pt x="116" y="147"/>
                      <a:pt x="94" y="178"/>
                      <a:pt x="74" y="212"/>
                    </a:cubicBezTo>
                    <a:cubicBezTo>
                      <a:pt x="74" y="659"/>
                      <a:pt x="74" y="659"/>
                      <a:pt x="74" y="659"/>
                    </a:cubicBezTo>
                    <a:cubicBezTo>
                      <a:pt x="0" y="659"/>
                      <a:pt x="0" y="659"/>
                      <a:pt x="0" y="659"/>
                    </a:cubicBezTo>
                    <a:cubicBezTo>
                      <a:pt x="0" y="8"/>
                      <a:pt x="0" y="8"/>
                      <a:pt x="0" y="8"/>
                    </a:cubicBezTo>
                    <a:cubicBezTo>
                      <a:pt x="71" y="8"/>
                      <a:pt x="71" y="8"/>
                      <a:pt x="71" y="8"/>
                    </a:cubicBezTo>
                    <a:cubicBezTo>
                      <a:pt x="71" y="119"/>
                      <a:pt x="71" y="119"/>
                      <a:pt x="71" y="119"/>
                    </a:cubicBezTo>
                    <a:cubicBezTo>
                      <a:pt x="94" y="90"/>
                      <a:pt x="119" y="65"/>
                      <a:pt x="148" y="39"/>
                    </a:cubicBezTo>
                    <a:cubicBezTo>
                      <a:pt x="176" y="17"/>
                      <a:pt x="210" y="2"/>
                      <a:pt x="247" y="0"/>
                    </a:cubicBezTo>
                    <a:cubicBezTo>
                      <a:pt x="247" y="87"/>
                      <a:pt x="247" y="87"/>
                      <a:pt x="247" y="87"/>
                    </a:cubicBezTo>
                    <a:cubicBezTo>
                      <a:pt x="207" y="90"/>
                      <a:pt x="173" y="102"/>
                      <a:pt x="145" y="12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69" name="Freeform 23"/>
              <p:cNvSpPr>
                <a:spLocks noChangeArrowheads="1"/>
              </p:cNvSpPr>
              <p:nvPr/>
            </p:nvSpPr>
            <p:spPr bwMode="auto">
              <a:xfrm>
                <a:off x="5441733" y="448112"/>
                <a:ext cx="197068" cy="370102"/>
              </a:xfrm>
              <a:custGeom>
                <a:avLst/>
                <a:gdLst>
                  <a:gd name="T0" fmla="*/ 311 w 361"/>
                  <a:gd name="T1" fmla="*/ 640 h 678"/>
                  <a:gd name="T2" fmla="*/ 311 w 361"/>
                  <a:gd name="T3" fmla="*/ 640 h 678"/>
                  <a:gd name="T4" fmla="*/ 181 w 361"/>
                  <a:gd name="T5" fmla="*/ 677 h 678"/>
                  <a:gd name="T6" fmla="*/ 48 w 361"/>
                  <a:gd name="T7" fmla="*/ 634 h 678"/>
                  <a:gd name="T8" fmla="*/ 0 w 361"/>
                  <a:gd name="T9" fmla="*/ 510 h 678"/>
                  <a:gd name="T10" fmla="*/ 0 w 361"/>
                  <a:gd name="T11" fmla="*/ 461 h 678"/>
                  <a:gd name="T12" fmla="*/ 73 w 361"/>
                  <a:gd name="T13" fmla="*/ 461 h 678"/>
                  <a:gd name="T14" fmla="*/ 73 w 361"/>
                  <a:gd name="T15" fmla="*/ 507 h 678"/>
                  <a:gd name="T16" fmla="*/ 102 w 361"/>
                  <a:gd name="T17" fmla="*/ 589 h 678"/>
                  <a:gd name="T18" fmla="*/ 181 w 361"/>
                  <a:gd name="T19" fmla="*/ 614 h 678"/>
                  <a:gd name="T20" fmla="*/ 258 w 361"/>
                  <a:gd name="T21" fmla="*/ 592 h 678"/>
                  <a:gd name="T22" fmla="*/ 286 w 361"/>
                  <a:gd name="T23" fmla="*/ 527 h 678"/>
                  <a:gd name="T24" fmla="*/ 286 w 361"/>
                  <a:gd name="T25" fmla="*/ 512 h 678"/>
                  <a:gd name="T26" fmla="*/ 266 w 361"/>
                  <a:gd name="T27" fmla="*/ 447 h 678"/>
                  <a:gd name="T28" fmla="*/ 218 w 361"/>
                  <a:gd name="T29" fmla="*/ 396 h 678"/>
                  <a:gd name="T30" fmla="*/ 153 w 361"/>
                  <a:gd name="T31" fmla="*/ 348 h 678"/>
                  <a:gd name="T32" fmla="*/ 88 w 361"/>
                  <a:gd name="T33" fmla="*/ 294 h 678"/>
                  <a:gd name="T34" fmla="*/ 40 w 361"/>
                  <a:gd name="T35" fmla="*/ 229 h 678"/>
                  <a:gd name="T36" fmla="*/ 20 w 361"/>
                  <a:gd name="T37" fmla="*/ 144 h 678"/>
                  <a:gd name="T38" fmla="*/ 20 w 361"/>
                  <a:gd name="T39" fmla="*/ 127 h 678"/>
                  <a:gd name="T40" fmla="*/ 65 w 361"/>
                  <a:gd name="T41" fmla="*/ 34 h 678"/>
                  <a:gd name="T42" fmla="*/ 187 w 361"/>
                  <a:gd name="T43" fmla="*/ 0 h 678"/>
                  <a:gd name="T44" fmla="*/ 306 w 361"/>
                  <a:gd name="T45" fmla="*/ 39 h 678"/>
                  <a:gd name="T46" fmla="*/ 348 w 361"/>
                  <a:gd name="T47" fmla="*/ 153 h 678"/>
                  <a:gd name="T48" fmla="*/ 348 w 361"/>
                  <a:gd name="T49" fmla="*/ 192 h 678"/>
                  <a:gd name="T50" fmla="*/ 277 w 361"/>
                  <a:gd name="T51" fmla="*/ 192 h 678"/>
                  <a:gd name="T52" fmla="*/ 277 w 361"/>
                  <a:gd name="T53" fmla="*/ 156 h 678"/>
                  <a:gd name="T54" fmla="*/ 252 w 361"/>
                  <a:gd name="T55" fmla="*/ 88 h 678"/>
                  <a:gd name="T56" fmla="*/ 184 w 361"/>
                  <a:gd name="T57" fmla="*/ 62 h 678"/>
                  <a:gd name="T58" fmla="*/ 139 w 361"/>
                  <a:gd name="T59" fmla="*/ 68 h 678"/>
                  <a:gd name="T60" fmla="*/ 110 w 361"/>
                  <a:gd name="T61" fmla="*/ 85 h 678"/>
                  <a:gd name="T62" fmla="*/ 96 w 361"/>
                  <a:gd name="T63" fmla="*/ 107 h 678"/>
                  <a:gd name="T64" fmla="*/ 91 w 361"/>
                  <a:gd name="T65" fmla="*/ 127 h 678"/>
                  <a:gd name="T66" fmla="*/ 91 w 361"/>
                  <a:gd name="T67" fmla="*/ 144 h 678"/>
                  <a:gd name="T68" fmla="*/ 110 w 361"/>
                  <a:gd name="T69" fmla="*/ 209 h 678"/>
                  <a:gd name="T70" fmla="*/ 161 w 361"/>
                  <a:gd name="T71" fmla="*/ 263 h 678"/>
                  <a:gd name="T72" fmla="*/ 224 w 361"/>
                  <a:gd name="T73" fmla="*/ 311 h 678"/>
                  <a:gd name="T74" fmla="*/ 289 w 361"/>
                  <a:gd name="T75" fmla="*/ 362 h 678"/>
                  <a:gd name="T76" fmla="*/ 337 w 361"/>
                  <a:gd name="T77" fmla="*/ 425 h 678"/>
                  <a:gd name="T78" fmla="*/ 360 w 361"/>
                  <a:gd name="T79" fmla="*/ 510 h 678"/>
                  <a:gd name="T80" fmla="*/ 360 w 361"/>
                  <a:gd name="T81" fmla="*/ 527 h 678"/>
                  <a:gd name="T82" fmla="*/ 311 w 361"/>
                  <a:gd name="T83" fmla="*/ 64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678">
                    <a:moveTo>
                      <a:pt x="311" y="640"/>
                    </a:moveTo>
                    <a:lnTo>
                      <a:pt x="311" y="640"/>
                    </a:lnTo>
                    <a:cubicBezTo>
                      <a:pt x="280" y="665"/>
                      <a:pt x="238" y="677"/>
                      <a:pt x="181" y="677"/>
                    </a:cubicBezTo>
                    <a:cubicBezTo>
                      <a:pt x="125" y="677"/>
                      <a:pt x="82" y="662"/>
                      <a:pt x="48" y="634"/>
                    </a:cubicBezTo>
                    <a:cubicBezTo>
                      <a:pt x="17" y="606"/>
                      <a:pt x="0" y="563"/>
                      <a:pt x="0" y="510"/>
                    </a:cubicBezTo>
                    <a:cubicBezTo>
                      <a:pt x="0" y="461"/>
                      <a:pt x="0" y="461"/>
                      <a:pt x="0" y="461"/>
                    </a:cubicBezTo>
                    <a:cubicBezTo>
                      <a:pt x="73" y="461"/>
                      <a:pt x="73" y="461"/>
                      <a:pt x="73" y="461"/>
                    </a:cubicBezTo>
                    <a:cubicBezTo>
                      <a:pt x="73" y="507"/>
                      <a:pt x="73" y="507"/>
                      <a:pt x="73" y="507"/>
                    </a:cubicBezTo>
                    <a:cubicBezTo>
                      <a:pt x="73" y="544"/>
                      <a:pt x="82" y="569"/>
                      <a:pt x="102" y="589"/>
                    </a:cubicBezTo>
                    <a:cubicBezTo>
                      <a:pt x="122" y="606"/>
                      <a:pt x="147" y="614"/>
                      <a:pt x="181" y="614"/>
                    </a:cubicBezTo>
                    <a:cubicBezTo>
                      <a:pt x="215" y="614"/>
                      <a:pt x="238" y="609"/>
                      <a:pt x="258" y="592"/>
                    </a:cubicBezTo>
                    <a:cubicBezTo>
                      <a:pt x="277" y="578"/>
                      <a:pt x="286" y="555"/>
                      <a:pt x="286" y="527"/>
                    </a:cubicBezTo>
                    <a:cubicBezTo>
                      <a:pt x="286" y="512"/>
                      <a:pt x="286" y="512"/>
                      <a:pt x="286" y="512"/>
                    </a:cubicBezTo>
                    <a:cubicBezTo>
                      <a:pt x="286" y="487"/>
                      <a:pt x="280" y="467"/>
                      <a:pt x="266" y="447"/>
                    </a:cubicBezTo>
                    <a:cubicBezTo>
                      <a:pt x="255" y="427"/>
                      <a:pt x="238" y="410"/>
                      <a:pt x="218" y="396"/>
                    </a:cubicBezTo>
                    <a:cubicBezTo>
                      <a:pt x="198" y="379"/>
                      <a:pt x="175" y="362"/>
                      <a:pt x="153" y="348"/>
                    </a:cubicBezTo>
                    <a:cubicBezTo>
                      <a:pt x="130" y="331"/>
                      <a:pt x="107" y="314"/>
                      <a:pt x="88" y="294"/>
                    </a:cubicBezTo>
                    <a:cubicBezTo>
                      <a:pt x="68" y="277"/>
                      <a:pt x="51" y="255"/>
                      <a:pt x="40" y="229"/>
                    </a:cubicBezTo>
                    <a:cubicBezTo>
                      <a:pt x="25" y="207"/>
                      <a:pt x="20" y="178"/>
                      <a:pt x="20" y="144"/>
                    </a:cubicBezTo>
                    <a:cubicBezTo>
                      <a:pt x="20" y="127"/>
                      <a:pt x="20" y="127"/>
                      <a:pt x="20" y="127"/>
                    </a:cubicBezTo>
                    <a:cubicBezTo>
                      <a:pt x="20" y="85"/>
                      <a:pt x="34" y="54"/>
                      <a:pt x="65" y="34"/>
                    </a:cubicBezTo>
                    <a:cubicBezTo>
                      <a:pt x="96" y="11"/>
                      <a:pt x="136" y="0"/>
                      <a:pt x="187" y="0"/>
                    </a:cubicBezTo>
                    <a:cubicBezTo>
                      <a:pt x="238" y="0"/>
                      <a:pt x="277" y="14"/>
                      <a:pt x="306" y="39"/>
                    </a:cubicBezTo>
                    <a:cubicBezTo>
                      <a:pt x="334" y="65"/>
                      <a:pt x="348" y="105"/>
                      <a:pt x="348" y="153"/>
                    </a:cubicBezTo>
                    <a:cubicBezTo>
                      <a:pt x="348" y="192"/>
                      <a:pt x="348" y="192"/>
                      <a:pt x="348" y="192"/>
                    </a:cubicBezTo>
                    <a:cubicBezTo>
                      <a:pt x="277" y="192"/>
                      <a:pt x="277" y="192"/>
                      <a:pt x="277" y="192"/>
                    </a:cubicBezTo>
                    <a:cubicBezTo>
                      <a:pt x="277" y="156"/>
                      <a:pt x="277" y="156"/>
                      <a:pt x="277" y="156"/>
                    </a:cubicBezTo>
                    <a:cubicBezTo>
                      <a:pt x="277" y="127"/>
                      <a:pt x="269" y="102"/>
                      <a:pt x="252" y="88"/>
                    </a:cubicBezTo>
                    <a:cubicBezTo>
                      <a:pt x="235" y="71"/>
                      <a:pt x="212" y="62"/>
                      <a:pt x="184" y="62"/>
                    </a:cubicBezTo>
                    <a:cubicBezTo>
                      <a:pt x="164" y="62"/>
                      <a:pt x="150" y="65"/>
                      <a:pt x="139" y="68"/>
                    </a:cubicBezTo>
                    <a:cubicBezTo>
                      <a:pt x="127" y="73"/>
                      <a:pt x="116" y="79"/>
                      <a:pt x="110" y="85"/>
                    </a:cubicBezTo>
                    <a:cubicBezTo>
                      <a:pt x="102" y="93"/>
                      <a:pt x="99" y="99"/>
                      <a:pt x="96" y="107"/>
                    </a:cubicBezTo>
                    <a:cubicBezTo>
                      <a:pt x="93" y="116"/>
                      <a:pt x="91" y="122"/>
                      <a:pt x="91" y="127"/>
                    </a:cubicBezTo>
                    <a:cubicBezTo>
                      <a:pt x="91" y="144"/>
                      <a:pt x="91" y="144"/>
                      <a:pt x="91" y="144"/>
                    </a:cubicBezTo>
                    <a:cubicBezTo>
                      <a:pt x="91" y="170"/>
                      <a:pt x="99" y="192"/>
                      <a:pt x="110" y="209"/>
                    </a:cubicBezTo>
                    <a:cubicBezTo>
                      <a:pt x="125" y="229"/>
                      <a:pt x="141" y="246"/>
                      <a:pt x="161" y="263"/>
                    </a:cubicBezTo>
                    <a:cubicBezTo>
                      <a:pt x="181" y="277"/>
                      <a:pt x="201" y="294"/>
                      <a:pt x="224" y="311"/>
                    </a:cubicBezTo>
                    <a:cubicBezTo>
                      <a:pt x="249" y="325"/>
                      <a:pt x="269" y="342"/>
                      <a:pt x="289" y="362"/>
                    </a:cubicBezTo>
                    <a:cubicBezTo>
                      <a:pt x="309" y="379"/>
                      <a:pt x="326" y="402"/>
                      <a:pt x="337" y="425"/>
                    </a:cubicBezTo>
                    <a:cubicBezTo>
                      <a:pt x="351" y="450"/>
                      <a:pt x="360" y="478"/>
                      <a:pt x="360" y="510"/>
                    </a:cubicBezTo>
                    <a:cubicBezTo>
                      <a:pt x="360" y="527"/>
                      <a:pt x="360" y="527"/>
                      <a:pt x="360" y="527"/>
                    </a:cubicBezTo>
                    <a:cubicBezTo>
                      <a:pt x="360" y="575"/>
                      <a:pt x="343" y="614"/>
                      <a:pt x="311" y="64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grpSp>
      <p:grpSp>
        <p:nvGrpSpPr>
          <p:cNvPr id="186" name="Group 185"/>
          <p:cNvGrpSpPr>
            <a:grpSpLocks noChangeAspect="1"/>
          </p:cNvGrpSpPr>
          <p:nvPr userDrawn="1"/>
        </p:nvGrpSpPr>
        <p:grpSpPr>
          <a:xfrm>
            <a:off x="1824675" y="2658954"/>
            <a:ext cx="1944139" cy="172370"/>
            <a:chOff x="1784350" y="3198813"/>
            <a:chExt cx="10080625" cy="893762"/>
          </a:xfrm>
        </p:grpSpPr>
        <p:sp>
          <p:nvSpPr>
            <p:cNvPr id="187" name="Freeform 1"/>
            <p:cNvSpPr>
              <a:spLocks noChangeArrowheads="1"/>
            </p:cNvSpPr>
            <p:nvPr/>
          </p:nvSpPr>
          <p:spPr bwMode="auto">
            <a:xfrm>
              <a:off x="1784350" y="3230563"/>
              <a:ext cx="401638" cy="836612"/>
            </a:xfrm>
            <a:custGeom>
              <a:avLst/>
              <a:gdLst>
                <a:gd name="T0" fmla="*/ 936 w 1116"/>
                <a:gd name="T1" fmla="*/ 2166 h 2323"/>
                <a:gd name="T2" fmla="*/ 936 w 1116"/>
                <a:gd name="T3" fmla="*/ 2166 h 2323"/>
                <a:gd name="T4" fmla="*/ 421 w 1116"/>
                <a:gd name="T5" fmla="*/ 2322 h 2323"/>
                <a:gd name="T6" fmla="*/ 0 w 1116"/>
                <a:gd name="T7" fmla="*/ 2322 h 2323"/>
                <a:gd name="T8" fmla="*/ 0 w 1116"/>
                <a:gd name="T9" fmla="*/ 0 h 2323"/>
                <a:gd name="T10" fmla="*/ 421 w 1116"/>
                <a:gd name="T11" fmla="*/ 0 h 2323"/>
                <a:gd name="T12" fmla="*/ 670 w 1116"/>
                <a:gd name="T13" fmla="*/ 23 h 2323"/>
                <a:gd name="T14" fmla="*/ 873 w 1116"/>
                <a:gd name="T15" fmla="*/ 109 h 2323"/>
                <a:gd name="T16" fmla="*/ 998 w 1116"/>
                <a:gd name="T17" fmla="*/ 273 h 2323"/>
                <a:gd name="T18" fmla="*/ 1037 w 1116"/>
                <a:gd name="T19" fmla="*/ 530 h 2323"/>
                <a:gd name="T20" fmla="*/ 943 w 1116"/>
                <a:gd name="T21" fmla="*/ 896 h 2323"/>
                <a:gd name="T22" fmla="*/ 639 w 1116"/>
                <a:gd name="T23" fmla="*/ 1068 h 2323"/>
                <a:gd name="T24" fmla="*/ 858 w 1116"/>
                <a:gd name="T25" fmla="*/ 1130 h 2323"/>
                <a:gd name="T26" fmla="*/ 1006 w 1116"/>
                <a:gd name="T27" fmla="*/ 1262 h 2323"/>
                <a:gd name="T28" fmla="*/ 1084 w 1116"/>
                <a:gd name="T29" fmla="*/ 1441 h 2323"/>
                <a:gd name="T30" fmla="*/ 1115 w 1116"/>
                <a:gd name="T31" fmla="*/ 1659 h 2323"/>
                <a:gd name="T32" fmla="*/ 936 w 1116"/>
                <a:gd name="T33" fmla="*/ 2166 h 2323"/>
                <a:gd name="T34" fmla="*/ 811 w 1116"/>
                <a:gd name="T35" fmla="*/ 343 h 2323"/>
                <a:gd name="T36" fmla="*/ 811 w 1116"/>
                <a:gd name="T37" fmla="*/ 343 h 2323"/>
                <a:gd name="T38" fmla="*/ 717 w 1116"/>
                <a:gd name="T39" fmla="*/ 234 h 2323"/>
                <a:gd name="T40" fmla="*/ 577 w 1116"/>
                <a:gd name="T41" fmla="*/ 187 h 2323"/>
                <a:gd name="T42" fmla="*/ 390 w 1116"/>
                <a:gd name="T43" fmla="*/ 171 h 2323"/>
                <a:gd name="T44" fmla="*/ 195 w 1116"/>
                <a:gd name="T45" fmla="*/ 171 h 2323"/>
                <a:gd name="T46" fmla="*/ 195 w 1116"/>
                <a:gd name="T47" fmla="*/ 998 h 2323"/>
                <a:gd name="T48" fmla="*/ 429 w 1116"/>
                <a:gd name="T49" fmla="*/ 998 h 2323"/>
                <a:gd name="T50" fmla="*/ 741 w 1116"/>
                <a:gd name="T51" fmla="*/ 865 h 2323"/>
                <a:gd name="T52" fmla="*/ 842 w 1116"/>
                <a:gd name="T53" fmla="*/ 530 h 2323"/>
                <a:gd name="T54" fmla="*/ 811 w 1116"/>
                <a:gd name="T55" fmla="*/ 343 h 2323"/>
                <a:gd name="T56" fmla="*/ 787 w 1116"/>
                <a:gd name="T57" fmla="*/ 1293 h 2323"/>
                <a:gd name="T58" fmla="*/ 787 w 1116"/>
                <a:gd name="T59" fmla="*/ 1293 h 2323"/>
                <a:gd name="T60" fmla="*/ 429 w 1116"/>
                <a:gd name="T61" fmla="*/ 1160 h 2323"/>
                <a:gd name="T62" fmla="*/ 195 w 1116"/>
                <a:gd name="T63" fmla="*/ 1160 h 2323"/>
                <a:gd name="T64" fmla="*/ 195 w 1116"/>
                <a:gd name="T65" fmla="*/ 2150 h 2323"/>
                <a:gd name="T66" fmla="*/ 398 w 1116"/>
                <a:gd name="T67" fmla="*/ 2150 h 2323"/>
                <a:gd name="T68" fmla="*/ 787 w 1116"/>
                <a:gd name="T69" fmla="*/ 2033 h 2323"/>
                <a:gd name="T70" fmla="*/ 904 w 1116"/>
                <a:gd name="T71" fmla="*/ 1659 h 2323"/>
                <a:gd name="T72" fmla="*/ 787 w 1116"/>
                <a:gd name="T73" fmla="*/ 1293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6" h="2323">
                  <a:moveTo>
                    <a:pt x="936" y="2166"/>
                  </a:moveTo>
                  <a:lnTo>
                    <a:pt x="936" y="2166"/>
                  </a:lnTo>
                  <a:cubicBezTo>
                    <a:pt x="826" y="2267"/>
                    <a:pt x="647" y="2322"/>
                    <a:pt x="421" y="2322"/>
                  </a:cubicBezTo>
                  <a:cubicBezTo>
                    <a:pt x="0" y="2322"/>
                    <a:pt x="0" y="2322"/>
                    <a:pt x="0" y="2322"/>
                  </a:cubicBezTo>
                  <a:cubicBezTo>
                    <a:pt x="0" y="0"/>
                    <a:pt x="0" y="0"/>
                    <a:pt x="0" y="0"/>
                  </a:cubicBezTo>
                  <a:cubicBezTo>
                    <a:pt x="421" y="0"/>
                    <a:pt x="421" y="0"/>
                    <a:pt x="421" y="0"/>
                  </a:cubicBezTo>
                  <a:cubicBezTo>
                    <a:pt x="514" y="0"/>
                    <a:pt x="593" y="8"/>
                    <a:pt x="670" y="23"/>
                  </a:cubicBezTo>
                  <a:cubicBezTo>
                    <a:pt x="749" y="39"/>
                    <a:pt x="819" y="70"/>
                    <a:pt x="873" y="109"/>
                  </a:cubicBezTo>
                  <a:cubicBezTo>
                    <a:pt x="928" y="156"/>
                    <a:pt x="967" y="210"/>
                    <a:pt x="998" y="273"/>
                  </a:cubicBezTo>
                  <a:cubicBezTo>
                    <a:pt x="1021" y="343"/>
                    <a:pt x="1037" y="428"/>
                    <a:pt x="1037" y="530"/>
                  </a:cubicBezTo>
                  <a:cubicBezTo>
                    <a:pt x="1037" y="686"/>
                    <a:pt x="1006" y="811"/>
                    <a:pt x="943" y="896"/>
                  </a:cubicBezTo>
                  <a:cubicBezTo>
                    <a:pt x="881" y="982"/>
                    <a:pt x="780" y="1037"/>
                    <a:pt x="639" y="1068"/>
                  </a:cubicBezTo>
                  <a:cubicBezTo>
                    <a:pt x="725" y="1075"/>
                    <a:pt x="803" y="1091"/>
                    <a:pt x="858" y="1130"/>
                  </a:cubicBezTo>
                  <a:cubicBezTo>
                    <a:pt x="920" y="1160"/>
                    <a:pt x="967" y="1207"/>
                    <a:pt x="1006" y="1262"/>
                  </a:cubicBezTo>
                  <a:cubicBezTo>
                    <a:pt x="1045" y="1308"/>
                    <a:pt x="1068" y="1371"/>
                    <a:pt x="1084" y="1441"/>
                  </a:cubicBezTo>
                  <a:cubicBezTo>
                    <a:pt x="1107" y="1511"/>
                    <a:pt x="1115" y="1589"/>
                    <a:pt x="1115" y="1659"/>
                  </a:cubicBezTo>
                  <a:cubicBezTo>
                    <a:pt x="1115" y="1893"/>
                    <a:pt x="1053" y="2064"/>
                    <a:pt x="936" y="2166"/>
                  </a:cubicBezTo>
                  <a:close/>
                  <a:moveTo>
                    <a:pt x="811" y="343"/>
                  </a:moveTo>
                  <a:lnTo>
                    <a:pt x="811" y="343"/>
                  </a:lnTo>
                  <a:cubicBezTo>
                    <a:pt x="787" y="296"/>
                    <a:pt x="756" y="265"/>
                    <a:pt x="717" y="234"/>
                  </a:cubicBezTo>
                  <a:cubicBezTo>
                    <a:pt x="678" y="210"/>
                    <a:pt x="632" y="195"/>
                    <a:pt x="577" y="187"/>
                  </a:cubicBezTo>
                  <a:cubicBezTo>
                    <a:pt x="522" y="171"/>
                    <a:pt x="460" y="171"/>
                    <a:pt x="390" y="171"/>
                  </a:cubicBezTo>
                  <a:cubicBezTo>
                    <a:pt x="195" y="171"/>
                    <a:pt x="195" y="171"/>
                    <a:pt x="195" y="171"/>
                  </a:cubicBezTo>
                  <a:cubicBezTo>
                    <a:pt x="195" y="998"/>
                    <a:pt x="195" y="998"/>
                    <a:pt x="195" y="998"/>
                  </a:cubicBezTo>
                  <a:cubicBezTo>
                    <a:pt x="429" y="998"/>
                    <a:pt x="429" y="998"/>
                    <a:pt x="429" y="998"/>
                  </a:cubicBezTo>
                  <a:cubicBezTo>
                    <a:pt x="569" y="998"/>
                    <a:pt x="678" y="951"/>
                    <a:pt x="741" y="865"/>
                  </a:cubicBezTo>
                  <a:cubicBezTo>
                    <a:pt x="811" y="779"/>
                    <a:pt x="842" y="670"/>
                    <a:pt x="842" y="530"/>
                  </a:cubicBezTo>
                  <a:cubicBezTo>
                    <a:pt x="842" y="452"/>
                    <a:pt x="826" y="389"/>
                    <a:pt x="811" y="343"/>
                  </a:cubicBezTo>
                  <a:close/>
                  <a:moveTo>
                    <a:pt x="787" y="1293"/>
                  </a:moveTo>
                  <a:lnTo>
                    <a:pt x="787" y="1293"/>
                  </a:lnTo>
                  <a:cubicBezTo>
                    <a:pt x="717" y="1207"/>
                    <a:pt x="593" y="1160"/>
                    <a:pt x="429" y="1160"/>
                  </a:cubicBezTo>
                  <a:cubicBezTo>
                    <a:pt x="195" y="1160"/>
                    <a:pt x="195" y="1160"/>
                    <a:pt x="195" y="1160"/>
                  </a:cubicBezTo>
                  <a:cubicBezTo>
                    <a:pt x="195" y="2150"/>
                    <a:pt x="195" y="2150"/>
                    <a:pt x="195" y="2150"/>
                  </a:cubicBezTo>
                  <a:cubicBezTo>
                    <a:pt x="398" y="2150"/>
                    <a:pt x="398" y="2150"/>
                    <a:pt x="398" y="2150"/>
                  </a:cubicBezTo>
                  <a:cubicBezTo>
                    <a:pt x="577" y="2150"/>
                    <a:pt x="710" y="2111"/>
                    <a:pt x="787" y="2033"/>
                  </a:cubicBezTo>
                  <a:cubicBezTo>
                    <a:pt x="866" y="1963"/>
                    <a:pt x="904" y="1838"/>
                    <a:pt x="904" y="1659"/>
                  </a:cubicBezTo>
                  <a:cubicBezTo>
                    <a:pt x="904" y="1503"/>
                    <a:pt x="866" y="1378"/>
                    <a:pt x="787" y="1293"/>
                  </a:cubicBezTo>
                  <a:close/>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88" name="Freeform 2"/>
            <p:cNvSpPr>
              <a:spLocks noChangeArrowheads="1"/>
            </p:cNvSpPr>
            <p:nvPr/>
          </p:nvSpPr>
          <p:spPr bwMode="auto">
            <a:xfrm>
              <a:off x="2303463" y="3198813"/>
              <a:ext cx="69850" cy="866775"/>
            </a:xfrm>
            <a:custGeom>
              <a:avLst/>
              <a:gdLst>
                <a:gd name="T0" fmla="*/ 0 w 196"/>
                <a:gd name="T1" fmla="*/ 0 h 2409"/>
                <a:gd name="T2" fmla="*/ 195 w 196"/>
                <a:gd name="T3" fmla="*/ 0 h 2409"/>
                <a:gd name="T4" fmla="*/ 195 w 196"/>
                <a:gd name="T5" fmla="*/ 2408 h 2409"/>
                <a:gd name="T6" fmla="*/ 0 w 196"/>
                <a:gd name="T7" fmla="*/ 2408 h 2409"/>
                <a:gd name="T8" fmla="*/ 0 w 196"/>
                <a:gd name="T9" fmla="*/ 0 h 2409"/>
              </a:gdLst>
              <a:ahLst/>
              <a:cxnLst>
                <a:cxn ang="0">
                  <a:pos x="T0" y="T1"/>
                </a:cxn>
                <a:cxn ang="0">
                  <a:pos x="T2" y="T3"/>
                </a:cxn>
                <a:cxn ang="0">
                  <a:pos x="T4" y="T5"/>
                </a:cxn>
                <a:cxn ang="0">
                  <a:pos x="T6" y="T7"/>
                </a:cxn>
                <a:cxn ang="0">
                  <a:pos x="T8" y="T9"/>
                </a:cxn>
              </a:cxnLst>
              <a:rect l="0" t="0" r="r" b="b"/>
              <a:pathLst>
                <a:path w="196" h="2409">
                  <a:moveTo>
                    <a:pt x="0" y="0"/>
                  </a:moveTo>
                  <a:lnTo>
                    <a:pt x="195" y="0"/>
                  </a:lnTo>
                  <a:lnTo>
                    <a:pt x="195" y="2408"/>
                  </a:lnTo>
                  <a:lnTo>
                    <a:pt x="0" y="2408"/>
                  </a:lnTo>
                  <a:lnTo>
                    <a:pt x="0" y="0"/>
                  </a:lnTo>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89" name="Freeform 3"/>
            <p:cNvSpPr>
              <a:spLocks noChangeArrowheads="1"/>
            </p:cNvSpPr>
            <p:nvPr/>
          </p:nvSpPr>
          <p:spPr bwMode="auto">
            <a:xfrm>
              <a:off x="2514600" y="3421063"/>
              <a:ext cx="336550" cy="650875"/>
            </a:xfrm>
            <a:custGeom>
              <a:avLst/>
              <a:gdLst>
                <a:gd name="T0" fmla="*/ 741 w 937"/>
                <a:gd name="T1" fmla="*/ 1628 h 1808"/>
                <a:gd name="T2" fmla="*/ 741 w 937"/>
                <a:gd name="T3" fmla="*/ 1628 h 1808"/>
                <a:gd name="T4" fmla="*/ 562 w 937"/>
                <a:gd name="T5" fmla="*/ 1760 h 1808"/>
                <a:gd name="T6" fmla="*/ 343 w 937"/>
                <a:gd name="T7" fmla="*/ 1807 h 1808"/>
                <a:gd name="T8" fmla="*/ 70 w 937"/>
                <a:gd name="T9" fmla="*/ 1690 h 1808"/>
                <a:gd name="T10" fmla="*/ 0 w 937"/>
                <a:gd name="T11" fmla="*/ 1402 h 1808"/>
                <a:gd name="T12" fmla="*/ 0 w 937"/>
                <a:gd name="T13" fmla="*/ 0 h 1808"/>
                <a:gd name="T14" fmla="*/ 195 w 937"/>
                <a:gd name="T15" fmla="*/ 0 h 1808"/>
                <a:gd name="T16" fmla="*/ 195 w 937"/>
                <a:gd name="T17" fmla="*/ 1386 h 1808"/>
                <a:gd name="T18" fmla="*/ 234 w 937"/>
                <a:gd name="T19" fmla="*/ 1558 h 1808"/>
                <a:gd name="T20" fmla="*/ 390 w 937"/>
                <a:gd name="T21" fmla="*/ 1620 h 1808"/>
                <a:gd name="T22" fmla="*/ 476 w 937"/>
                <a:gd name="T23" fmla="*/ 1605 h 1808"/>
                <a:gd name="T24" fmla="*/ 577 w 937"/>
                <a:gd name="T25" fmla="*/ 1566 h 1808"/>
                <a:gd name="T26" fmla="*/ 663 w 937"/>
                <a:gd name="T27" fmla="*/ 1511 h 1808"/>
                <a:gd name="T28" fmla="*/ 733 w 937"/>
                <a:gd name="T29" fmla="*/ 1449 h 1808"/>
                <a:gd name="T30" fmla="*/ 733 w 937"/>
                <a:gd name="T31" fmla="*/ 0 h 1808"/>
                <a:gd name="T32" fmla="*/ 936 w 937"/>
                <a:gd name="T33" fmla="*/ 0 h 1808"/>
                <a:gd name="T34" fmla="*/ 936 w 937"/>
                <a:gd name="T35" fmla="*/ 1792 h 1808"/>
                <a:gd name="T36" fmla="*/ 749 w 937"/>
                <a:gd name="T37" fmla="*/ 1792 h 1808"/>
                <a:gd name="T38" fmla="*/ 741 w 937"/>
                <a:gd name="T39" fmla="*/ 1628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7" h="1808">
                  <a:moveTo>
                    <a:pt x="741" y="1628"/>
                  </a:moveTo>
                  <a:lnTo>
                    <a:pt x="741" y="1628"/>
                  </a:lnTo>
                  <a:cubicBezTo>
                    <a:pt x="686" y="1683"/>
                    <a:pt x="632" y="1729"/>
                    <a:pt x="562" y="1760"/>
                  </a:cubicBezTo>
                  <a:cubicBezTo>
                    <a:pt x="499" y="1792"/>
                    <a:pt x="421" y="1807"/>
                    <a:pt x="343" y="1807"/>
                  </a:cubicBezTo>
                  <a:cubicBezTo>
                    <a:pt x="219" y="1807"/>
                    <a:pt x="125" y="1768"/>
                    <a:pt x="70" y="1690"/>
                  </a:cubicBezTo>
                  <a:cubicBezTo>
                    <a:pt x="24" y="1613"/>
                    <a:pt x="0" y="1519"/>
                    <a:pt x="0" y="1402"/>
                  </a:cubicBezTo>
                  <a:cubicBezTo>
                    <a:pt x="0" y="0"/>
                    <a:pt x="0" y="0"/>
                    <a:pt x="0" y="0"/>
                  </a:cubicBezTo>
                  <a:cubicBezTo>
                    <a:pt x="195" y="0"/>
                    <a:pt x="195" y="0"/>
                    <a:pt x="195" y="0"/>
                  </a:cubicBezTo>
                  <a:cubicBezTo>
                    <a:pt x="195" y="1386"/>
                    <a:pt x="195" y="1386"/>
                    <a:pt x="195" y="1386"/>
                  </a:cubicBezTo>
                  <a:cubicBezTo>
                    <a:pt x="195" y="1456"/>
                    <a:pt x="211" y="1511"/>
                    <a:pt x="234" y="1558"/>
                  </a:cubicBezTo>
                  <a:cubicBezTo>
                    <a:pt x="265" y="1597"/>
                    <a:pt x="312" y="1620"/>
                    <a:pt x="390" y="1620"/>
                  </a:cubicBezTo>
                  <a:cubicBezTo>
                    <a:pt x="413" y="1620"/>
                    <a:pt x="445" y="1620"/>
                    <a:pt x="476" y="1605"/>
                  </a:cubicBezTo>
                  <a:cubicBezTo>
                    <a:pt x="507" y="1597"/>
                    <a:pt x="546" y="1581"/>
                    <a:pt x="577" y="1566"/>
                  </a:cubicBezTo>
                  <a:cubicBezTo>
                    <a:pt x="608" y="1550"/>
                    <a:pt x="640" y="1534"/>
                    <a:pt x="663" y="1511"/>
                  </a:cubicBezTo>
                  <a:cubicBezTo>
                    <a:pt x="694" y="1488"/>
                    <a:pt x="718" y="1472"/>
                    <a:pt x="733" y="1449"/>
                  </a:cubicBezTo>
                  <a:cubicBezTo>
                    <a:pt x="733" y="0"/>
                    <a:pt x="733" y="0"/>
                    <a:pt x="733" y="0"/>
                  </a:cubicBezTo>
                  <a:cubicBezTo>
                    <a:pt x="936" y="0"/>
                    <a:pt x="936" y="0"/>
                    <a:pt x="936" y="0"/>
                  </a:cubicBezTo>
                  <a:cubicBezTo>
                    <a:pt x="936" y="1792"/>
                    <a:pt x="936" y="1792"/>
                    <a:pt x="936" y="1792"/>
                  </a:cubicBezTo>
                  <a:cubicBezTo>
                    <a:pt x="749" y="1792"/>
                    <a:pt x="749" y="1792"/>
                    <a:pt x="749" y="1792"/>
                  </a:cubicBezTo>
                  <a:lnTo>
                    <a:pt x="741" y="1628"/>
                  </a:lnTo>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90" name="Freeform 4"/>
            <p:cNvSpPr>
              <a:spLocks noChangeArrowheads="1"/>
            </p:cNvSpPr>
            <p:nvPr/>
          </p:nvSpPr>
          <p:spPr bwMode="auto">
            <a:xfrm>
              <a:off x="2979738" y="3409950"/>
              <a:ext cx="350837" cy="669925"/>
            </a:xfrm>
            <a:custGeom>
              <a:avLst/>
              <a:gdLst>
                <a:gd name="T0" fmla="*/ 858 w 976"/>
                <a:gd name="T1" fmla="*/ 1745 h 1863"/>
                <a:gd name="T2" fmla="*/ 858 w 976"/>
                <a:gd name="T3" fmla="*/ 1745 h 1863"/>
                <a:gd name="T4" fmla="*/ 492 w 976"/>
                <a:gd name="T5" fmla="*/ 1862 h 1863"/>
                <a:gd name="T6" fmla="*/ 125 w 976"/>
                <a:gd name="T7" fmla="*/ 1729 h 1863"/>
                <a:gd name="T8" fmla="*/ 0 w 976"/>
                <a:gd name="T9" fmla="*/ 1394 h 1863"/>
                <a:gd name="T10" fmla="*/ 0 w 976"/>
                <a:gd name="T11" fmla="*/ 460 h 1863"/>
                <a:gd name="T12" fmla="*/ 133 w 976"/>
                <a:gd name="T13" fmla="*/ 116 h 1863"/>
                <a:gd name="T14" fmla="*/ 499 w 976"/>
                <a:gd name="T15" fmla="*/ 0 h 1863"/>
                <a:gd name="T16" fmla="*/ 851 w 976"/>
                <a:gd name="T17" fmla="*/ 124 h 1863"/>
                <a:gd name="T18" fmla="*/ 975 w 976"/>
                <a:gd name="T19" fmla="*/ 452 h 1863"/>
                <a:gd name="T20" fmla="*/ 975 w 976"/>
                <a:gd name="T21" fmla="*/ 958 h 1863"/>
                <a:gd name="T22" fmla="*/ 203 w 976"/>
                <a:gd name="T23" fmla="*/ 958 h 1863"/>
                <a:gd name="T24" fmla="*/ 203 w 976"/>
                <a:gd name="T25" fmla="*/ 1386 h 1863"/>
                <a:gd name="T26" fmla="*/ 273 w 976"/>
                <a:gd name="T27" fmla="*/ 1604 h 1863"/>
                <a:gd name="T28" fmla="*/ 484 w 976"/>
                <a:gd name="T29" fmla="*/ 1682 h 1863"/>
                <a:gd name="T30" fmla="*/ 710 w 976"/>
                <a:gd name="T31" fmla="*/ 1612 h 1863"/>
                <a:gd name="T32" fmla="*/ 772 w 976"/>
                <a:gd name="T33" fmla="*/ 1386 h 1863"/>
                <a:gd name="T34" fmla="*/ 772 w 976"/>
                <a:gd name="T35" fmla="*/ 1285 h 1863"/>
                <a:gd name="T36" fmla="*/ 975 w 976"/>
                <a:gd name="T37" fmla="*/ 1285 h 1863"/>
                <a:gd name="T38" fmla="*/ 975 w 976"/>
                <a:gd name="T39" fmla="*/ 1410 h 1863"/>
                <a:gd name="T40" fmla="*/ 858 w 976"/>
                <a:gd name="T41" fmla="*/ 1745 h 1863"/>
                <a:gd name="T42" fmla="*/ 702 w 976"/>
                <a:gd name="T43" fmla="*/ 249 h 1863"/>
                <a:gd name="T44" fmla="*/ 702 w 976"/>
                <a:gd name="T45" fmla="*/ 249 h 1863"/>
                <a:gd name="T46" fmla="*/ 492 w 976"/>
                <a:gd name="T47" fmla="*/ 171 h 1863"/>
                <a:gd name="T48" fmla="*/ 273 w 976"/>
                <a:gd name="T49" fmla="*/ 241 h 1863"/>
                <a:gd name="T50" fmla="*/ 203 w 976"/>
                <a:gd name="T51" fmla="*/ 467 h 1863"/>
                <a:gd name="T52" fmla="*/ 203 w 976"/>
                <a:gd name="T53" fmla="*/ 794 h 1863"/>
                <a:gd name="T54" fmla="*/ 780 w 976"/>
                <a:gd name="T55" fmla="*/ 794 h 1863"/>
                <a:gd name="T56" fmla="*/ 780 w 976"/>
                <a:gd name="T57" fmla="*/ 467 h 1863"/>
                <a:gd name="T58" fmla="*/ 702 w 976"/>
                <a:gd name="T59" fmla="*/ 249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6" h="1863">
                  <a:moveTo>
                    <a:pt x="858" y="1745"/>
                  </a:moveTo>
                  <a:lnTo>
                    <a:pt x="858" y="1745"/>
                  </a:lnTo>
                  <a:cubicBezTo>
                    <a:pt x="772" y="1823"/>
                    <a:pt x="655" y="1862"/>
                    <a:pt x="492" y="1862"/>
                  </a:cubicBezTo>
                  <a:cubicBezTo>
                    <a:pt x="328" y="1862"/>
                    <a:pt x="211" y="1823"/>
                    <a:pt x="125" y="1729"/>
                  </a:cubicBezTo>
                  <a:cubicBezTo>
                    <a:pt x="40" y="1644"/>
                    <a:pt x="0" y="1534"/>
                    <a:pt x="0" y="1394"/>
                  </a:cubicBezTo>
                  <a:cubicBezTo>
                    <a:pt x="0" y="460"/>
                    <a:pt x="0" y="460"/>
                    <a:pt x="0" y="460"/>
                  </a:cubicBezTo>
                  <a:cubicBezTo>
                    <a:pt x="0" y="312"/>
                    <a:pt x="47" y="202"/>
                    <a:pt x="133" y="116"/>
                  </a:cubicBezTo>
                  <a:cubicBezTo>
                    <a:pt x="219" y="39"/>
                    <a:pt x="336" y="0"/>
                    <a:pt x="499" y="0"/>
                  </a:cubicBezTo>
                  <a:cubicBezTo>
                    <a:pt x="655" y="0"/>
                    <a:pt x="772" y="39"/>
                    <a:pt x="851" y="124"/>
                  </a:cubicBezTo>
                  <a:cubicBezTo>
                    <a:pt x="936" y="202"/>
                    <a:pt x="975" y="312"/>
                    <a:pt x="975" y="452"/>
                  </a:cubicBezTo>
                  <a:cubicBezTo>
                    <a:pt x="975" y="958"/>
                    <a:pt x="975" y="958"/>
                    <a:pt x="975" y="958"/>
                  </a:cubicBezTo>
                  <a:cubicBezTo>
                    <a:pt x="203" y="958"/>
                    <a:pt x="203" y="958"/>
                    <a:pt x="203" y="958"/>
                  </a:cubicBezTo>
                  <a:cubicBezTo>
                    <a:pt x="203" y="1386"/>
                    <a:pt x="203" y="1386"/>
                    <a:pt x="203" y="1386"/>
                  </a:cubicBezTo>
                  <a:cubicBezTo>
                    <a:pt x="203" y="1480"/>
                    <a:pt x="227" y="1550"/>
                    <a:pt x="273" y="1604"/>
                  </a:cubicBezTo>
                  <a:cubicBezTo>
                    <a:pt x="320" y="1651"/>
                    <a:pt x="390" y="1682"/>
                    <a:pt x="484" y="1682"/>
                  </a:cubicBezTo>
                  <a:cubicBezTo>
                    <a:pt x="585" y="1682"/>
                    <a:pt x="663" y="1659"/>
                    <a:pt x="710" y="1612"/>
                  </a:cubicBezTo>
                  <a:cubicBezTo>
                    <a:pt x="749" y="1565"/>
                    <a:pt x="772" y="1487"/>
                    <a:pt x="772" y="1386"/>
                  </a:cubicBezTo>
                  <a:cubicBezTo>
                    <a:pt x="772" y="1285"/>
                    <a:pt x="772" y="1285"/>
                    <a:pt x="772" y="1285"/>
                  </a:cubicBezTo>
                  <a:cubicBezTo>
                    <a:pt x="975" y="1285"/>
                    <a:pt x="975" y="1285"/>
                    <a:pt x="975" y="1285"/>
                  </a:cubicBezTo>
                  <a:cubicBezTo>
                    <a:pt x="975" y="1410"/>
                    <a:pt x="975" y="1410"/>
                    <a:pt x="975" y="1410"/>
                  </a:cubicBezTo>
                  <a:cubicBezTo>
                    <a:pt x="975" y="1550"/>
                    <a:pt x="936" y="1667"/>
                    <a:pt x="858" y="1745"/>
                  </a:cubicBezTo>
                  <a:close/>
                  <a:moveTo>
                    <a:pt x="702" y="249"/>
                  </a:moveTo>
                  <a:lnTo>
                    <a:pt x="702" y="249"/>
                  </a:lnTo>
                  <a:cubicBezTo>
                    <a:pt x="648" y="195"/>
                    <a:pt x="578" y="171"/>
                    <a:pt x="492" y="171"/>
                  </a:cubicBezTo>
                  <a:cubicBezTo>
                    <a:pt x="398" y="171"/>
                    <a:pt x="328" y="195"/>
                    <a:pt x="273" y="241"/>
                  </a:cubicBezTo>
                  <a:cubicBezTo>
                    <a:pt x="227" y="296"/>
                    <a:pt x="203" y="366"/>
                    <a:pt x="203" y="467"/>
                  </a:cubicBezTo>
                  <a:cubicBezTo>
                    <a:pt x="203" y="794"/>
                    <a:pt x="203" y="794"/>
                    <a:pt x="203" y="794"/>
                  </a:cubicBezTo>
                  <a:cubicBezTo>
                    <a:pt x="780" y="794"/>
                    <a:pt x="780" y="794"/>
                    <a:pt x="780" y="794"/>
                  </a:cubicBezTo>
                  <a:cubicBezTo>
                    <a:pt x="780" y="467"/>
                    <a:pt x="780" y="467"/>
                    <a:pt x="780" y="467"/>
                  </a:cubicBezTo>
                  <a:cubicBezTo>
                    <a:pt x="780" y="374"/>
                    <a:pt x="749" y="296"/>
                    <a:pt x="702" y="249"/>
                  </a:cubicBezTo>
                  <a:close/>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91" name="Freeform 5"/>
            <p:cNvSpPr>
              <a:spLocks noChangeArrowheads="1"/>
            </p:cNvSpPr>
            <p:nvPr/>
          </p:nvSpPr>
          <p:spPr bwMode="auto">
            <a:xfrm>
              <a:off x="3475038" y="3230563"/>
              <a:ext cx="387350" cy="836612"/>
            </a:xfrm>
            <a:custGeom>
              <a:avLst/>
              <a:gdLst>
                <a:gd name="T0" fmla="*/ 1052 w 1077"/>
                <a:gd name="T1" fmla="*/ 1877 h 2323"/>
                <a:gd name="T2" fmla="*/ 1052 w 1077"/>
                <a:gd name="T3" fmla="*/ 1877 h 2323"/>
                <a:gd name="T4" fmla="*/ 959 w 1077"/>
                <a:gd name="T5" fmla="*/ 2119 h 2323"/>
                <a:gd name="T6" fmla="*/ 756 w 1077"/>
                <a:gd name="T7" fmla="*/ 2267 h 2323"/>
                <a:gd name="T8" fmla="*/ 429 w 1077"/>
                <a:gd name="T9" fmla="*/ 2322 h 2323"/>
                <a:gd name="T10" fmla="*/ 0 w 1077"/>
                <a:gd name="T11" fmla="*/ 2322 h 2323"/>
                <a:gd name="T12" fmla="*/ 0 w 1077"/>
                <a:gd name="T13" fmla="*/ 0 h 2323"/>
                <a:gd name="T14" fmla="*/ 421 w 1077"/>
                <a:gd name="T15" fmla="*/ 0 h 2323"/>
                <a:gd name="T16" fmla="*/ 748 w 1077"/>
                <a:gd name="T17" fmla="*/ 46 h 2323"/>
                <a:gd name="T18" fmla="*/ 951 w 1077"/>
                <a:gd name="T19" fmla="*/ 195 h 2323"/>
                <a:gd name="T20" fmla="*/ 1052 w 1077"/>
                <a:gd name="T21" fmla="*/ 436 h 2323"/>
                <a:gd name="T22" fmla="*/ 1076 w 1077"/>
                <a:gd name="T23" fmla="*/ 756 h 2323"/>
                <a:gd name="T24" fmla="*/ 1076 w 1077"/>
                <a:gd name="T25" fmla="*/ 1550 h 2323"/>
                <a:gd name="T26" fmla="*/ 1052 w 1077"/>
                <a:gd name="T27" fmla="*/ 1877 h 2323"/>
                <a:gd name="T28" fmla="*/ 858 w 1077"/>
                <a:gd name="T29" fmla="*/ 460 h 2323"/>
                <a:gd name="T30" fmla="*/ 858 w 1077"/>
                <a:gd name="T31" fmla="*/ 460 h 2323"/>
                <a:gd name="T32" fmla="*/ 787 w 1077"/>
                <a:gd name="T33" fmla="*/ 304 h 2323"/>
                <a:gd name="T34" fmla="*/ 647 w 1077"/>
                <a:gd name="T35" fmla="*/ 202 h 2323"/>
                <a:gd name="T36" fmla="*/ 421 w 1077"/>
                <a:gd name="T37" fmla="*/ 171 h 2323"/>
                <a:gd name="T38" fmla="*/ 195 w 1077"/>
                <a:gd name="T39" fmla="*/ 171 h 2323"/>
                <a:gd name="T40" fmla="*/ 195 w 1077"/>
                <a:gd name="T41" fmla="*/ 2150 h 2323"/>
                <a:gd name="T42" fmla="*/ 452 w 1077"/>
                <a:gd name="T43" fmla="*/ 2150 h 2323"/>
                <a:gd name="T44" fmla="*/ 670 w 1077"/>
                <a:gd name="T45" fmla="*/ 2111 h 2323"/>
                <a:gd name="T46" fmla="*/ 803 w 1077"/>
                <a:gd name="T47" fmla="*/ 1994 h 2323"/>
                <a:gd name="T48" fmla="*/ 865 w 1077"/>
                <a:gd name="T49" fmla="*/ 1823 h 2323"/>
                <a:gd name="T50" fmla="*/ 881 w 1077"/>
                <a:gd name="T51" fmla="*/ 1612 h 2323"/>
                <a:gd name="T52" fmla="*/ 881 w 1077"/>
                <a:gd name="T53" fmla="*/ 662 h 2323"/>
                <a:gd name="T54" fmla="*/ 858 w 1077"/>
                <a:gd name="T55" fmla="*/ 46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7" h="2323">
                  <a:moveTo>
                    <a:pt x="1052" y="1877"/>
                  </a:moveTo>
                  <a:lnTo>
                    <a:pt x="1052" y="1877"/>
                  </a:lnTo>
                  <a:cubicBezTo>
                    <a:pt x="1037" y="1971"/>
                    <a:pt x="1006" y="2057"/>
                    <a:pt x="959" y="2119"/>
                  </a:cubicBezTo>
                  <a:cubicBezTo>
                    <a:pt x="912" y="2189"/>
                    <a:pt x="842" y="2236"/>
                    <a:pt x="756" y="2267"/>
                  </a:cubicBezTo>
                  <a:cubicBezTo>
                    <a:pt x="670" y="2306"/>
                    <a:pt x="561" y="2322"/>
                    <a:pt x="429" y="2322"/>
                  </a:cubicBezTo>
                  <a:cubicBezTo>
                    <a:pt x="0" y="2322"/>
                    <a:pt x="0" y="2322"/>
                    <a:pt x="0" y="2322"/>
                  </a:cubicBezTo>
                  <a:cubicBezTo>
                    <a:pt x="0" y="0"/>
                    <a:pt x="0" y="0"/>
                    <a:pt x="0" y="0"/>
                  </a:cubicBezTo>
                  <a:cubicBezTo>
                    <a:pt x="421" y="0"/>
                    <a:pt x="421" y="0"/>
                    <a:pt x="421" y="0"/>
                  </a:cubicBezTo>
                  <a:cubicBezTo>
                    <a:pt x="553" y="0"/>
                    <a:pt x="663" y="15"/>
                    <a:pt x="748" y="46"/>
                  </a:cubicBezTo>
                  <a:cubicBezTo>
                    <a:pt x="834" y="86"/>
                    <a:pt x="904" y="132"/>
                    <a:pt x="951" y="195"/>
                  </a:cubicBezTo>
                  <a:cubicBezTo>
                    <a:pt x="998" y="265"/>
                    <a:pt x="1037" y="343"/>
                    <a:pt x="1052" y="436"/>
                  </a:cubicBezTo>
                  <a:cubicBezTo>
                    <a:pt x="1068" y="530"/>
                    <a:pt x="1076" y="639"/>
                    <a:pt x="1076" y="756"/>
                  </a:cubicBezTo>
                  <a:cubicBezTo>
                    <a:pt x="1076" y="1550"/>
                    <a:pt x="1076" y="1550"/>
                    <a:pt x="1076" y="1550"/>
                  </a:cubicBezTo>
                  <a:cubicBezTo>
                    <a:pt x="1076" y="1675"/>
                    <a:pt x="1068" y="1784"/>
                    <a:pt x="1052" y="1877"/>
                  </a:cubicBezTo>
                  <a:close/>
                  <a:moveTo>
                    <a:pt x="858" y="460"/>
                  </a:moveTo>
                  <a:lnTo>
                    <a:pt x="858" y="460"/>
                  </a:lnTo>
                  <a:cubicBezTo>
                    <a:pt x="850" y="397"/>
                    <a:pt x="819" y="343"/>
                    <a:pt x="787" y="304"/>
                  </a:cubicBezTo>
                  <a:cubicBezTo>
                    <a:pt x="748" y="257"/>
                    <a:pt x="709" y="226"/>
                    <a:pt x="647" y="202"/>
                  </a:cubicBezTo>
                  <a:cubicBezTo>
                    <a:pt x="592" y="179"/>
                    <a:pt x="515" y="171"/>
                    <a:pt x="421" y="171"/>
                  </a:cubicBezTo>
                  <a:cubicBezTo>
                    <a:pt x="195" y="171"/>
                    <a:pt x="195" y="171"/>
                    <a:pt x="195" y="171"/>
                  </a:cubicBezTo>
                  <a:cubicBezTo>
                    <a:pt x="195" y="2150"/>
                    <a:pt x="195" y="2150"/>
                    <a:pt x="195" y="2150"/>
                  </a:cubicBezTo>
                  <a:cubicBezTo>
                    <a:pt x="452" y="2150"/>
                    <a:pt x="452" y="2150"/>
                    <a:pt x="452" y="2150"/>
                  </a:cubicBezTo>
                  <a:cubicBezTo>
                    <a:pt x="546" y="2150"/>
                    <a:pt x="616" y="2135"/>
                    <a:pt x="670" y="2111"/>
                  </a:cubicBezTo>
                  <a:cubicBezTo>
                    <a:pt x="725" y="2080"/>
                    <a:pt x="772" y="2041"/>
                    <a:pt x="803" y="1994"/>
                  </a:cubicBezTo>
                  <a:cubicBezTo>
                    <a:pt x="834" y="1947"/>
                    <a:pt x="858" y="1893"/>
                    <a:pt x="865" y="1823"/>
                  </a:cubicBezTo>
                  <a:cubicBezTo>
                    <a:pt x="873" y="1760"/>
                    <a:pt x="881" y="1683"/>
                    <a:pt x="881" y="1612"/>
                  </a:cubicBezTo>
                  <a:cubicBezTo>
                    <a:pt x="881" y="662"/>
                    <a:pt x="881" y="662"/>
                    <a:pt x="881" y="662"/>
                  </a:cubicBezTo>
                  <a:cubicBezTo>
                    <a:pt x="881" y="584"/>
                    <a:pt x="873" y="522"/>
                    <a:pt x="858" y="460"/>
                  </a:cubicBez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92" name="Freeform 6"/>
            <p:cNvSpPr>
              <a:spLocks noChangeArrowheads="1"/>
            </p:cNvSpPr>
            <p:nvPr/>
          </p:nvSpPr>
          <p:spPr bwMode="auto">
            <a:xfrm>
              <a:off x="4010025" y="3213100"/>
              <a:ext cx="80963" cy="852488"/>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8 w 227"/>
                <a:gd name="T11" fmla="*/ 577 h 2370"/>
                <a:gd name="T12" fmla="*/ 211 w 227"/>
                <a:gd name="T13" fmla="*/ 577 h 2370"/>
                <a:gd name="T14" fmla="*/ 211 w 227"/>
                <a:gd name="T15" fmla="*/ 2369 h 2370"/>
                <a:gd name="T16" fmla="*/ 8 w 227"/>
                <a:gd name="T17" fmla="*/ 2369 h 2370"/>
                <a:gd name="T18" fmla="*/ 8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8" y="577"/>
                  </a:moveTo>
                  <a:lnTo>
                    <a:pt x="211" y="577"/>
                  </a:lnTo>
                  <a:lnTo>
                    <a:pt x="211" y="2369"/>
                  </a:lnTo>
                  <a:lnTo>
                    <a:pt x="8" y="2369"/>
                  </a:lnTo>
                  <a:lnTo>
                    <a:pt x="8" y="577"/>
                  </a:ln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93" name="Freeform 7"/>
            <p:cNvSpPr>
              <a:spLocks noChangeArrowheads="1"/>
            </p:cNvSpPr>
            <p:nvPr/>
          </p:nvSpPr>
          <p:spPr bwMode="auto">
            <a:xfrm>
              <a:off x="4187825" y="3409950"/>
              <a:ext cx="354013" cy="669925"/>
            </a:xfrm>
            <a:custGeom>
              <a:avLst/>
              <a:gdLst>
                <a:gd name="T0" fmla="*/ 858 w 984"/>
                <a:gd name="T1" fmla="*/ 1753 h 1863"/>
                <a:gd name="T2" fmla="*/ 858 w 984"/>
                <a:gd name="T3" fmla="*/ 1753 h 1863"/>
                <a:gd name="T4" fmla="*/ 499 w 984"/>
                <a:gd name="T5" fmla="*/ 1862 h 1863"/>
                <a:gd name="T6" fmla="*/ 133 w 984"/>
                <a:gd name="T7" fmla="*/ 1745 h 1863"/>
                <a:gd name="T8" fmla="*/ 0 w 984"/>
                <a:gd name="T9" fmla="*/ 1402 h 1863"/>
                <a:gd name="T10" fmla="*/ 0 w 984"/>
                <a:gd name="T11" fmla="*/ 1269 h 1863"/>
                <a:gd name="T12" fmla="*/ 195 w 984"/>
                <a:gd name="T13" fmla="*/ 1269 h 1863"/>
                <a:gd name="T14" fmla="*/ 195 w 984"/>
                <a:gd name="T15" fmla="*/ 1394 h 1863"/>
                <a:gd name="T16" fmla="*/ 273 w 984"/>
                <a:gd name="T17" fmla="*/ 1620 h 1863"/>
                <a:gd name="T18" fmla="*/ 499 w 984"/>
                <a:gd name="T19" fmla="*/ 1690 h 1863"/>
                <a:gd name="T20" fmla="*/ 710 w 984"/>
                <a:gd name="T21" fmla="*/ 1628 h 1863"/>
                <a:gd name="T22" fmla="*/ 788 w 984"/>
                <a:gd name="T23" fmla="*/ 1448 h 1863"/>
                <a:gd name="T24" fmla="*/ 788 w 984"/>
                <a:gd name="T25" fmla="*/ 1410 h 1863"/>
                <a:gd name="T26" fmla="*/ 733 w 984"/>
                <a:gd name="T27" fmla="*/ 1230 h 1863"/>
                <a:gd name="T28" fmla="*/ 593 w 984"/>
                <a:gd name="T29" fmla="*/ 1090 h 1863"/>
                <a:gd name="T30" fmla="*/ 414 w 984"/>
                <a:gd name="T31" fmla="*/ 958 h 1863"/>
                <a:gd name="T32" fmla="*/ 242 w 984"/>
                <a:gd name="T33" fmla="*/ 809 h 1863"/>
                <a:gd name="T34" fmla="*/ 102 w 984"/>
                <a:gd name="T35" fmla="*/ 631 h 1863"/>
                <a:gd name="T36" fmla="*/ 47 w 984"/>
                <a:gd name="T37" fmla="*/ 397 h 1863"/>
                <a:gd name="T38" fmla="*/ 47 w 984"/>
                <a:gd name="T39" fmla="*/ 350 h 1863"/>
                <a:gd name="T40" fmla="*/ 172 w 984"/>
                <a:gd name="T41" fmla="*/ 85 h 1863"/>
                <a:gd name="T42" fmla="*/ 507 w 984"/>
                <a:gd name="T43" fmla="*/ 0 h 1863"/>
                <a:gd name="T44" fmla="*/ 835 w 984"/>
                <a:gd name="T45" fmla="*/ 109 h 1863"/>
                <a:gd name="T46" fmla="*/ 960 w 984"/>
                <a:gd name="T47" fmla="*/ 413 h 1863"/>
                <a:gd name="T48" fmla="*/ 960 w 984"/>
                <a:gd name="T49" fmla="*/ 530 h 1863"/>
                <a:gd name="T50" fmla="*/ 764 w 984"/>
                <a:gd name="T51" fmla="*/ 530 h 1863"/>
                <a:gd name="T52" fmla="*/ 764 w 984"/>
                <a:gd name="T53" fmla="*/ 429 h 1863"/>
                <a:gd name="T54" fmla="*/ 694 w 984"/>
                <a:gd name="T55" fmla="*/ 233 h 1863"/>
                <a:gd name="T56" fmla="*/ 499 w 984"/>
                <a:gd name="T57" fmla="*/ 171 h 1863"/>
                <a:gd name="T58" fmla="*/ 375 w 984"/>
                <a:gd name="T59" fmla="*/ 187 h 1863"/>
                <a:gd name="T60" fmla="*/ 297 w 984"/>
                <a:gd name="T61" fmla="*/ 233 h 1863"/>
                <a:gd name="T62" fmla="*/ 258 w 984"/>
                <a:gd name="T63" fmla="*/ 296 h 1863"/>
                <a:gd name="T64" fmla="*/ 250 w 984"/>
                <a:gd name="T65" fmla="*/ 350 h 1863"/>
                <a:gd name="T66" fmla="*/ 250 w 984"/>
                <a:gd name="T67" fmla="*/ 397 h 1863"/>
                <a:gd name="T68" fmla="*/ 305 w 984"/>
                <a:gd name="T69" fmla="*/ 576 h 1863"/>
                <a:gd name="T70" fmla="*/ 437 w 984"/>
                <a:gd name="T71" fmla="*/ 716 h 1863"/>
                <a:gd name="T72" fmla="*/ 616 w 984"/>
                <a:gd name="T73" fmla="*/ 848 h 1863"/>
                <a:gd name="T74" fmla="*/ 788 w 984"/>
                <a:gd name="T75" fmla="*/ 989 h 1863"/>
                <a:gd name="T76" fmla="*/ 928 w 984"/>
                <a:gd name="T77" fmla="*/ 1168 h 1863"/>
                <a:gd name="T78" fmla="*/ 983 w 984"/>
                <a:gd name="T79" fmla="*/ 1402 h 1863"/>
                <a:gd name="T80" fmla="*/ 983 w 984"/>
                <a:gd name="T81" fmla="*/ 1448 h 1863"/>
                <a:gd name="T82" fmla="*/ 858 w 984"/>
                <a:gd name="T83" fmla="*/ 1753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4" h="1863">
                  <a:moveTo>
                    <a:pt x="858" y="1753"/>
                  </a:moveTo>
                  <a:lnTo>
                    <a:pt x="858" y="1753"/>
                  </a:lnTo>
                  <a:cubicBezTo>
                    <a:pt x="764" y="1831"/>
                    <a:pt x="648" y="1862"/>
                    <a:pt x="499" y="1862"/>
                  </a:cubicBezTo>
                  <a:cubicBezTo>
                    <a:pt x="343" y="1862"/>
                    <a:pt x="219" y="1823"/>
                    <a:pt x="133" y="1745"/>
                  </a:cubicBezTo>
                  <a:cubicBezTo>
                    <a:pt x="39" y="1659"/>
                    <a:pt x="0" y="1550"/>
                    <a:pt x="0" y="1402"/>
                  </a:cubicBezTo>
                  <a:cubicBezTo>
                    <a:pt x="0" y="1269"/>
                    <a:pt x="0" y="1269"/>
                    <a:pt x="0" y="1269"/>
                  </a:cubicBezTo>
                  <a:cubicBezTo>
                    <a:pt x="195" y="1269"/>
                    <a:pt x="195" y="1269"/>
                    <a:pt x="195" y="1269"/>
                  </a:cubicBezTo>
                  <a:cubicBezTo>
                    <a:pt x="195" y="1394"/>
                    <a:pt x="195" y="1394"/>
                    <a:pt x="195" y="1394"/>
                  </a:cubicBezTo>
                  <a:cubicBezTo>
                    <a:pt x="195" y="1495"/>
                    <a:pt x="226" y="1565"/>
                    <a:pt x="273" y="1620"/>
                  </a:cubicBezTo>
                  <a:cubicBezTo>
                    <a:pt x="328" y="1667"/>
                    <a:pt x="406" y="1690"/>
                    <a:pt x="499" y="1690"/>
                  </a:cubicBezTo>
                  <a:cubicBezTo>
                    <a:pt x="585" y="1690"/>
                    <a:pt x="655" y="1675"/>
                    <a:pt x="710" y="1628"/>
                  </a:cubicBezTo>
                  <a:cubicBezTo>
                    <a:pt x="757" y="1589"/>
                    <a:pt x="788" y="1527"/>
                    <a:pt x="788" y="1448"/>
                  </a:cubicBezTo>
                  <a:cubicBezTo>
                    <a:pt x="788" y="1410"/>
                    <a:pt x="788" y="1410"/>
                    <a:pt x="788" y="1410"/>
                  </a:cubicBezTo>
                  <a:cubicBezTo>
                    <a:pt x="788" y="1339"/>
                    <a:pt x="764" y="1277"/>
                    <a:pt x="733" y="1230"/>
                  </a:cubicBezTo>
                  <a:cubicBezTo>
                    <a:pt x="694" y="1176"/>
                    <a:pt x="648" y="1129"/>
                    <a:pt x="593" y="1090"/>
                  </a:cubicBezTo>
                  <a:cubicBezTo>
                    <a:pt x="538" y="1043"/>
                    <a:pt x="484" y="996"/>
                    <a:pt x="414" y="958"/>
                  </a:cubicBezTo>
                  <a:cubicBezTo>
                    <a:pt x="351" y="911"/>
                    <a:pt x="297" y="864"/>
                    <a:pt x="242" y="809"/>
                  </a:cubicBezTo>
                  <a:cubicBezTo>
                    <a:pt x="188" y="755"/>
                    <a:pt x="141" y="700"/>
                    <a:pt x="102" y="631"/>
                  </a:cubicBezTo>
                  <a:cubicBezTo>
                    <a:pt x="71" y="569"/>
                    <a:pt x="47" y="491"/>
                    <a:pt x="47" y="397"/>
                  </a:cubicBezTo>
                  <a:cubicBezTo>
                    <a:pt x="47" y="350"/>
                    <a:pt x="47" y="350"/>
                    <a:pt x="47" y="350"/>
                  </a:cubicBezTo>
                  <a:cubicBezTo>
                    <a:pt x="47" y="233"/>
                    <a:pt x="94" y="148"/>
                    <a:pt x="172" y="85"/>
                  </a:cubicBezTo>
                  <a:cubicBezTo>
                    <a:pt x="258" y="31"/>
                    <a:pt x="367" y="0"/>
                    <a:pt x="507" y="0"/>
                  </a:cubicBezTo>
                  <a:cubicBezTo>
                    <a:pt x="648" y="0"/>
                    <a:pt x="757" y="31"/>
                    <a:pt x="835" y="109"/>
                  </a:cubicBezTo>
                  <a:cubicBezTo>
                    <a:pt x="920" y="179"/>
                    <a:pt x="960" y="280"/>
                    <a:pt x="960" y="413"/>
                  </a:cubicBezTo>
                  <a:cubicBezTo>
                    <a:pt x="960" y="530"/>
                    <a:pt x="960" y="530"/>
                    <a:pt x="960" y="530"/>
                  </a:cubicBezTo>
                  <a:cubicBezTo>
                    <a:pt x="764" y="530"/>
                    <a:pt x="764" y="530"/>
                    <a:pt x="764" y="530"/>
                  </a:cubicBezTo>
                  <a:cubicBezTo>
                    <a:pt x="764" y="429"/>
                    <a:pt x="764" y="429"/>
                    <a:pt x="764" y="429"/>
                  </a:cubicBezTo>
                  <a:cubicBezTo>
                    <a:pt x="764" y="343"/>
                    <a:pt x="741" y="280"/>
                    <a:pt x="694" y="233"/>
                  </a:cubicBezTo>
                  <a:cubicBezTo>
                    <a:pt x="648" y="195"/>
                    <a:pt x="585" y="171"/>
                    <a:pt x="499" y="171"/>
                  </a:cubicBezTo>
                  <a:cubicBezTo>
                    <a:pt x="453" y="171"/>
                    <a:pt x="406" y="171"/>
                    <a:pt x="375" y="187"/>
                  </a:cubicBezTo>
                  <a:cubicBezTo>
                    <a:pt x="343" y="202"/>
                    <a:pt x="320" y="218"/>
                    <a:pt x="297" y="233"/>
                  </a:cubicBezTo>
                  <a:cubicBezTo>
                    <a:pt x="281" y="257"/>
                    <a:pt x="265" y="272"/>
                    <a:pt x="258" y="296"/>
                  </a:cubicBezTo>
                  <a:cubicBezTo>
                    <a:pt x="250" y="319"/>
                    <a:pt x="250" y="335"/>
                    <a:pt x="250" y="350"/>
                  </a:cubicBezTo>
                  <a:cubicBezTo>
                    <a:pt x="250" y="397"/>
                    <a:pt x="250" y="397"/>
                    <a:pt x="250" y="397"/>
                  </a:cubicBezTo>
                  <a:cubicBezTo>
                    <a:pt x="250" y="467"/>
                    <a:pt x="265" y="522"/>
                    <a:pt x="305" y="576"/>
                  </a:cubicBezTo>
                  <a:cubicBezTo>
                    <a:pt x="343" y="623"/>
                    <a:pt x="390" y="677"/>
                    <a:pt x="437" y="716"/>
                  </a:cubicBezTo>
                  <a:cubicBezTo>
                    <a:pt x="492" y="763"/>
                    <a:pt x="554" y="809"/>
                    <a:pt x="616" y="848"/>
                  </a:cubicBezTo>
                  <a:cubicBezTo>
                    <a:pt x="679" y="895"/>
                    <a:pt x="741" y="942"/>
                    <a:pt x="788" y="989"/>
                  </a:cubicBezTo>
                  <a:cubicBezTo>
                    <a:pt x="842" y="1043"/>
                    <a:pt x="889" y="1105"/>
                    <a:pt x="928" y="1168"/>
                  </a:cubicBezTo>
                  <a:cubicBezTo>
                    <a:pt x="967" y="1238"/>
                    <a:pt x="983" y="1316"/>
                    <a:pt x="983" y="1402"/>
                  </a:cubicBezTo>
                  <a:cubicBezTo>
                    <a:pt x="983" y="1448"/>
                    <a:pt x="983" y="1448"/>
                    <a:pt x="983" y="1448"/>
                  </a:cubicBezTo>
                  <a:cubicBezTo>
                    <a:pt x="983" y="1581"/>
                    <a:pt x="944" y="1682"/>
                    <a:pt x="858" y="1753"/>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94" name="Freeform 8"/>
            <p:cNvSpPr>
              <a:spLocks noChangeArrowheads="1"/>
            </p:cNvSpPr>
            <p:nvPr/>
          </p:nvSpPr>
          <p:spPr bwMode="auto">
            <a:xfrm>
              <a:off x="4605338" y="3249613"/>
              <a:ext cx="288925" cy="822325"/>
            </a:xfrm>
            <a:custGeom>
              <a:avLst/>
              <a:gdLst>
                <a:gd name="T0" fmla="*/ 702 w 804"/>
                <a:gd name="T1" fmla="*/ 2276 h 2284"/>
                <a:gd name="T2" fmla="*/ 702 w 804"/>
                <a:gd name="T3" fmla="*/ 2276 h 2284"/>
                <a:gd name="T4" fmla="*/ 593 w 804"/>
                <a:gd name="T5" fmla="*/ 2283 h 2284"/>
                <a:gd name="T6" fmla="*/ 328 w 804"/>
                <a:gd name="T7" fmla="*/ 2198 h 2284"/>
                <a:gd name="T8" fmla="*/ 242 w 804"/>
                <a:gd name="T9" fmla="*/ 1917 h 2284"/>
                <a:gd name="T10" fmla="*/ 242 w 804"/>
                <a:gd name="T11" fmla="*/ 647 h 2284"/>
                <a:gd name="T12" fmla="*/ 0 w 804"/>
                <a:gd name="T13" fmla="*/ 647 h 2284"/>
                <a:gd name="T14" fmla="*/ 0 w 804"/>
                <a:gd name="T15" fmla="*/ 476 h 2284"/>
                <a:gd name="T16" fmla="*/ 250 w 804"/>
                <a:gd name="T17" fmla="*/ 476 h 2284"/>
                <a:gd name="T18" fmla="*/ 250 w 804"/>
                <a:gd name="T19" fmla="*/ 39 h 2284"/>
                <a:gd name="T20" fmla="*/ 452 w 804"/>
                <a:gd name="T21" fmla="*/ 0 h 2284"/>
                <a:gd name="T22" fmla="*/ 452 w 804"/>
                <a:gd name="T23" fmla="*/ 476 h 2284"/>
                <a:gd name="T24" fmla="*/ 772 w 804"/>
                <a:gd name="T25" fmla="*/ 476 h 2284"/>
                <a:gd name="T26" fmla="*/ 772 w 804"/>
                <a:gd name="T27" fmla="*/ 647 h 2284"/>
                <a:gd name="T28" fmla="*/ 452 w 804"/>
                <a:gd name="T29" fmla="*/ 647 h 2284"/>
                <a:gd name="T30" fmla="*/ 452 w 804"/>
                <a:gd name="T31" fmla="*/ 1932 h 2284"/>
                <a:gd name="T32" fmla="*/ 624 w 804"/>
                <a:gd name="T33" fmla="*/ 2112 h 2284"/>
                <a:gd name="T34" fmla="*/ 710 w 804"/>
                <a:gd name="T35" fmla="*/ 2104 h 2284"/>
                <a:gd name="T36" fmla="*/ 796 w 804"/>
                <a:gd name="T37" fmla="*/ 2089 h 2284"/>
                <a:gd name="T38" fmla="*/ 803 w 804"/>
                <a:gd name="T39" fmla="*/ 2260 h 2284"/>
                <a:gd name="T40" fmla="*/ 702 w 804"/>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4" h="2284">
                  <a:moveTo>
                    <a:pt x="702" y="2276"/>
                  </a:moveTo>
                  <a:lnTo>
                    <a:pt x="702" y="2276"/>
                  </a:lnTo>
                  <a:cubicBezTo>
                    <a:pt x="663" y="2283"/>
                    <a:pt x="632" y="2283"/>
                    <a:pt x="593" y="2283"/>
                  </a:cubicBezTo>
                  <a:cubicBezTo>
                    <a:pt x="468" y="2283"/>
                    <a:pt x="374" y="2252"/>
                    <a:pt x="328" y="2198"/>
                  </a:cubicBezTo>
                  <a:cubicBezTo>
                    <a:pt x="273" y="2135"/>
                    <a:pt x="242" y="2042"/>
                    <a:pt x="242" y="1917"/>
                  </a:cubicBezTo>
                  <a:cubicBezTo>
                    <a:pt x="242" y="647"/>
                    <a:pt x="242" y="647"/>
                    <a:pt x="242" y="647"/>
                  </a:cubicBezTo>
                  <a:cubicBezTo>
                    <a:pt x="0" y="647"/>
                    <a:pt x="0" y="647"/>
                    <a:pt x="0" y="647"/>
                  </a:cubicBezTo>
                  <a:cubicBezTo>
                    <a:pt x="0" y="476"/>
                    <a:pt x="0" y="476"/>
                    <a:pt x="0" y="476"/>
                  </a:cubicBezTo>
                  <a:cubicBezTo>
                    <a:pt x="250" y="476"/>
                    <a:pt x="250" y="476"/>
                    <a:pt x="250" y="476"/>
                  </a:cubicBezTo>
                  <a:cubicBezTo>
                    <a:pt x="250" y="39"/>
                    <a:pt x="250" y="39"/>
                    <a:pt x="250" y="39"/>
                  </a:cubicBezTo>
                  <a:cubicBezTo>
                    <a:pt x="452" y="0"/>
                    <a:pt x="452" y="0"/>
                    <a:pt x="452" y="0"/>
                  </a:cubicBezTo>
                  <a:cubicBezTo>
                    <a:pt x="452" y="476"/>
                    <a:pt x="452" y="476"/>
                    <a:pt x="452" y="476"/>
                  </a:cubicBezTo>
                  <a:cubicBezTo>
                    <a:pt x="772" y="476"/>
                    <a:pt x="772" y="476"/>
                    <a:pt x="772" y="476"/>
                  </a:cubicBezTo>
                  <a:cubicBezTo>
                    <a:pt x="772" y="647"/>
                    <a:pt x="772" y="647"/>
                    <a:pt x="772" y="647"/>
                  </a:cubicBezTo>
                  <a:cubicBezTo>
                    <a:pt x="452" y="647"/>
                    <a:pt x="452" y="647"/>
                    <a:pt x="452" y="647"/>
                  </a:cubicBezTo>
                  <a:cubicBezTo>
                    <a:pt x="452" y="1932"/>
                    <a:pt x="452" y="1932"/>
                    <a:pt x="452" y="1932"/>
                  </a:cubicBezTo>
                  <a:cubicBezTo>
                    <a:pt x="452" y="2057"/>
                    <a:pt x="507" y="2112"/>
                    <a:pt x="624" y="2112"/>
                  </a:cubicBezTo>
                  <a:cubicBezTo>
                    <a:pt x="655" y="2112"/>
                    <a:pt x="679" y="2112"/>
                    <a:pt x="710" y="2104"/>
                  </a:cubicBezTo>
                  <a:cubicBezTo>
                    <a:pt x="733" y="2104"/>
                    <a:pt x="764" y="2096"/>
                    <a:pt x="796" y="2089"/>
                  </a:cubicBezTo>
                  <a:cubicBezTo>
                    <a:pt x="803" y="2260"/>
                    <a:pt x="803" y="2260"/>
                    <a:pt x="803" y="2260"/>
                  </a:cubicBezTo>
                  <a:cubicBezTo>
                    <a:pt x="772" y="2268"/>
                    <a:pt x="733" y="2268"/>
                    <a:pt x="702" y="2276"/>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95" name="Freeform 9"/>
            <p:cNvSpPr>
              <a:spLocks noChangeArrowheads="1"/>
            </p:cNvSpPr>
            <p:nvPr/>
          </p:nvSpPr>
          <p:spPr bwMode="auto">
            <a:xfrm>
              <a:off x="4978400" y="3213100"/>
              <a:ext cx="80963" cy="852488"/>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6 w 227"/>
                <a:gd name="T11" fmla="*/ 577 h 2370"/>
                <a:gd name="T12" fmla="*/ 211 w 227"/>
                <a:gd name="T13" fmla="*/ 577 h 2370"/>
                <a:gd name="T14" fmla="*/ 211 w 227"/>
                <a:gd name="T15" fmla="*/ 2369 h 2370"/>
                <a:gd name="T16" fmla="*/ 16 w 227"/>
                <a:gd name="T17" fmla="*/ 2369 h 2370"/>
                <a:gd name="T18" fmla="*/ 16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6" y="577"/>
                  </a:moveTo>
                  <a:lnTo>
                    <a:pt x="211" y="577"/>
                  </a:lnTo>
                  <a:lnTo>
                    <a:pt x="211" y="2369"/>
                  </a:lnTo>
                  <a:lnTo>
                    <a:pt x="16" y="2369"/>
                  </a:lnTo>
                  <a:lnTo>
                    <a:pt x="16" y="577"/>
                  </a:ln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96" name="Freeform 10"/>
            <p:cNvSpPr>
              <a:spLocks noChangeArrowheads="1"/>
            </p:cNvSpPr>
            <p:nvPr/>
          </p:nvSpPr>
          <p:spPr bwMode="auto">
            <a:xfrm>
              <a:off x="5197475" y="3413125"/>
              <a:ext cx="339725" cy="654050"/>
            </a:xfrm>
            <a:custGeom>
              <a:avLst/>
              <a:gdLst>
                <a:gd name="T0" fmla="*/ 741 w 945"/>
                <a:gd name="T1" fmla="*/ 429 h 1817"/>
                <a:gd name="T2" fmla="*/ 741 w 945"/>
                <a:gd name="T3" fmla="*/ 429 h 1817"/>
                <a:gd name="T4" fmla="*/ 702 w 945"/>
                <a:gd name="T5" fmla="*/ 250 h 1817"/>
                <a:gd name="T6" fmla="*/ 538 w 945"/>
                <a:gd name="T7" fmla="*/ 188 h 1817"/>
                <a:gd name="T8" fmla="*/ 351 w 945"/>
                <a:gd name="T9" fmla="*/ 250 h 1817"/>
                <a:gd name="T10" fmla="*/ 203 w 945"/>
                <a:gd name="T11" fmla="*/ 382 h 1817"/>
                <a:gd name="T12" fmla="*/ 203 w 945"/>
                <a:gd name="T13" fmla="*/ 1816 h 1817"/>
                <a:gd name="T14" fmla="*/ 0 w 945"/>
                <a:gd name="T15" fmla="*/ 1816 h 1817"/>
                <a:gd name="T16" fmla="*/ 0 w 945"/>
                <a:gd name="T17" fmla="*/ 24 h 1817"/>
                <a:gd name="T18" fmla="*/ 195 w 945"/>
                <a:gd name="T19" fmla="*/ 24 h 1817"/>
                <a:gd name="T20" fmla="*/ 195 w 945"/>
                <a:gd name="T21" fmla="*/ 188 h 1817"/>
                <a:gd name="T22" fmla="*/ 367 w 945"/>
                <a:gd name="T23" fmla="*/ 55 h 1817"/>
                <a:gd name="T24" fmla="*/ 570 w 945"/>
                <a:gd name="T25" fmla="*/ 0 h 1817"/>
                <a:gd name="T26" fmla="*/ 850 w 945"/>
                <a:gd name="T27" fmla="*/ 109 h 1817"/>
                <a:gd name="T28" fmla="*/ 944 w 945"/>
                <a:gd name="T29" fmla="*/ 398 h 1817"/>
                <a:gd name="T30" fmla="*/ 944 w 945"/>
                <a:gd name="T31" fmla="*/ 1816 h 1817"/>
                <a:gd name="T32" fmla="*/ 741 w 945"/>
                <a:gd name="T33" fmla="*/ 1816 h 1817"/>
                <a:gd name="T34" fmla="*/ 741 w 945"/>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5" h="1817">
                  <a:moveTo>
                    <a:pt x="741" y="429"/>
                  </a:moveTo>
                  <a:lnTo>
                    <a:pt x="741" y="429"/>
                  </a:lnTo>
                  <a:cubicBezTo>
                    <a:pt x="741" y="351"/>
                    <a:pt x="725" y="297"/>
                    <a:pt x="702" y="250"/>
                  </a:cubicBezTo>
                  <a:cubicBezTo>
                    <a:pt x="671" y="211"/>
                    <a:pt x="616" y="188"/>
                    <a:pt x="538" y="188"/>
                  </a:cubicBezTo>
                  <a:cubicBezTo>
                    <a:pt x="476" y="188"/>
                    <a:pt x="414" y="211"/>
                    <a:pt x="351" y="250"/>
                  </a:cubicBezTo>
                  <a:cubicBezTo>
                    <a:pt x="297" y="297"/>
                    <a:pt x="242" y="336"/>
                    <a:pt x="203" y="382"/>
                  </a:cubicBezTo>
                  <a:cubicBezTo>
                    <a:pt x="203" y="1816"/>
                    <a:pt x="203" y="1816"/>
                    <a:pt x="203" y="1816"/>
                  </a:cubicBezTo>
                  <a:cubicBezTo>
                    <a:pt x="0" y="1816"/>
                    <a:pt x="0" y="1816"/>
                    <a:pt x="0" y="1816"/>
                  </a:cubicBezTo>
                  <a:cubicBezTo>
                    <a:pt x="0" y="24"/>
                    <a:pt x="0" y="24"/>
                    <a:pt x="0" y="24"/>
                  </a:cubicBezTo>
                  <a:cubicBezTo>
                    <a:pt x="195" y="24"/>
                    <a:pt x="195" y="24"/>
                    <a:pt x="195" y="24"/>
                  </a:cubicBezTo>
                  <a:cubicBezTo>
                    <a:pt x="195" y="188"/>
                    <a:pt x="195" y="188"/>
                    <a:pt x="195" y="188"/>
                  </a:cubicBezTo>
                  <a:cubicBezTo>
                    <a:pt x="250" y="141"/>
                    <a:pt x="305" y="94"/>
                    <a:pt x="367" y="55"/>
                  </a:cubicBezTo>
                  <a:cubicBezTo>
                    <a:pt x="429" y="16"/>
                    <a:pt x="492" y="0"/>
                    <a:pt x="570" y="0"/>
                  </a:cubicBezTo>
                  <a:cubicBezTo>
                    <a:pt x="702" y="0"/>
                    <a:pt x="796" y="39"/>
                    <a:pt x="850" y="109"/>
                  </a:cubicBezTo>
                  <a:cubicBezTo>
                    <a:pt x="913" y="180"/>
                    <a:pt x="944" y="273"/>
                    <a:pt x="944" y="398"/>
                  </a:cubicBezTo>
                  <a:cubicBezTo>
                    <a:pt x="944" y="1816"/>
                    <a:pt x="944" y="1816"/>
                    <a:pt x="944" y="1816"/>
                  </a:cubicBezTo>
                  <a:cubicBezTo>
                    <a:pt x="741" y="1816"/>
                    <a:pt x="741" y="1816"/>
                    <a:pt x="741" y="1816"/>
                  </a:cubicBezTo>
                  <a:lnTo>
                    <a:pt x="741" y="429"/>
                  </a:ln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97" name="Freeform 11"/>
            <p:cNvSpPr>
              <a:spLocks noChangeArrowheads="1"/>
            </p:cNvSpPr>
            <p:nvPr/>
          </p:nvSpPr>
          <p:spPr bwMode="auto">
            <a:xfrm>
              <a:off x="5657850" y="3409950"/>
              <a:ext cx="346075" cy="669925"/>
            </a:xfrm>
            <a:custGeom>
              <a:avLst/>
              <a:gdLst>
                <a:gd name="T0" fmla="*/ 476 w 960"/>
                <a:gd name="T1" fmla="*/ 1862 h 1863"/>
                <a:gd name="T2" fmla="*/ 476 w 960"/>
                <a:gd name="T3" fmla="*/ 1862 h 1863"/>
                <a:gd name="T4" fmla="*/ 109 w 960"/>
                <a:gd name="T5" fmla="*/ 1721 h 1863"/>
                <a:gd name="T6" fmla="*/ 0 w 960"/>
                <a:gd name="T7" fmla="*/ 1339 h 1863"/>
                <a:gd name="T8" fmla="*/ 0 w 960"/>
                <a:gd name="T9" fmla="*/ 475 h 1863"/>
                <a:gd name="T10" fmla="*/ 125 w 960"/>
                <a:gd name="T11" fmla="*/ 132 h 1863"/>
                <a:gd name="T12" fmla="*/ 476 w 960"/>
                <a:gd name="T13" fmla="*/ 0 h 1863"/>
                <a:gd name="T14" fmla="*/ 819 w 960"/>
                <a:gd name="T15" fmla="*/ 116 h 1863"/>
                <a:gd name="T16" fmla="*/ 936 w 960"/>
                <a:gd name="T17" fmla="*/ 460 h 1863"/>
                <a:gd name="T18" fmla="*/ 936 w 960"/>
                <a:gd name="T19" fmla="*/ 616 h 1863"/>
                <a:gd name="T20" fmla="*/ 741 w 960"/>
                <a:gd name="T21" fmla="*/ 616 h 1863"/>
                <a:gd name="T22" fmla="*/ 741 w 960"/>
                <a:gd name="T23" fmla="*/ 553 h 1863"/>
                <a:gd name="T24" fmla="*/ 733 w 960"/>
                <a:gd name="T25" fmla="*/ 413 h 1863"/>
                <a:gd name="T26" fmla="*/ 702 w 960"/>
                <a:gd name="T27" fmla="*/ 288 h 1863"/>
                <a:gd name="T28" fmla="*/ 624 w 960"/>
                <a:gd name="T29" fmla="*/ 202 h 1863"/>
                <a:gd name="T30" fmla="*/ 468 w 960"/>
                <a:gd name="T31" fmla="*/ 171 h 1863"/>
                <a:gd name="T32" fmla="*/ 335 w 960"/>
                <a:gd name="T33" fmla="*/ 202 h 1863"/>
                <a:gd name="T34" fmla="*/ 257 w 960"/>
                <a:gd name="T35" fmla="*/ 272 h 1863"/>
                <a:gd name="T36" fmla="*/ 211 w 960"/>
                <a:gd name="T37" fmla="*/ 382 h 1863"/>
                <a:gd name="T38" fmla="*/ 203 w 960"/>
                <a:gd name="T39" fmla="*/ 514 h 1863"/>
                <a:gd name="T40" fmla="*/ 203 w 960"/>
                <a:gd name="T41" fmla="*/ 1324 h 1863"/>
                <a:gd name="T42" fmla="*/ 211 w 960"/>
                <a:gd name="T43" fmla="*/ 1464 h 1863"/>
                <a:gd name="T44" fmla="*/ 250 w 960"/>
                <a:gd name="T45" fmla="*/ 1573 h 1863"/>
                <a:gd name="T46" fmla="*/ 335 w 960"/>
                <a:gd name="T47" fmla="*/ 1651 h 1863"/>
                <a:gd name="T48" fmla="*/ 476 w 960"/>
                <a:gd name="T49" fmla="*/ 1682 h 1863"/>
                <a:gd name="T50" fmla="*/ 632 w 960"/>
                <a:gd name="T51" fmla="*/ 1651 h 1863"/>
                <a:gd name="T52" fmla="*/ 717 w 960"/>
                <a:gd name="T53" fmla="*/ 1573 h 1863"/>
                <a:gd name="T54" fmla="*/ 749 w 960"/>
                <a:gd name="T55" fmla="*/ 1464 h 1863"/>
                <a:gd name="T56" fmla="*/ 756 w 960"/>
                <a:gd name="T57" fmla="*/ 1324 h 1863"/>
                <a:gd name="T58" fmla="*/ 756 w 960"/>
                <a:gd name="T59" fmla="*/ 1199 h 1863"/>
                <a:gd name="T60" fmla="*/ 959 w 960"/>
                <a:gd name="T61" fmla="*/ 1199 h 1863"/>
                <a:gd name="T62" fmla="*/ 959 w 960"/>
                <a:gd name="T63" fmla="*/ 1386 h 1863"/>
                <a:gd name="T64" fmla="*/ 476 w 960"/>
                <a:gd name="T65" fmla="*/ 1862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0" h="1863">
                  <a:moveTo>
                    <a:pt x="476" y="1862"/>
                  </a:moveTo>
                  <a:lnTo>
                    <a:pt x="476" y="1862"/>
                  </a:lnTo>
                  <a:cubicBezTo>
                    <a:pt x="304" y="1862"/>
                    <a:pt x="180" y="1815"/>
                    <a:pt x="109" y="1721"/>
                  </a:cubicBezTo>
                  <a:cubicBezTo>
                    <a:pt x="39" y="1628"/>
                    <a:pt x="0" y="1503"/>
                    <a:pt x="0" y="1339"/>
                  </a:cubicBezTo>
                  <a:cubicBezTo>
                    <a:pt x="0" y="475"/>
                    <a:pt x="0" y="475"/>
                    <a:pt x="0" y="475"/>
                  </a:cubicBezTo>
                  <a:cubicBezTo>
                    <a:pt x="0" y="327"/>
                    <a:pt x="47" y="218"/>
                    <a:pt x="125" y="132"/>
                  </a:cubicBezTo>
                  <a:cubicBezTo>
                    <a:pt x="211" y="39"/>
                    <a:pt x="327" y="0"/>
                    <a:pt x="476" y="0"/>
                  </a:cubicBezTo>
                  <a:cubicBezTo>
                    <a:pt x="616" y="0"/>
                    <a:pt x="733" y="39"/>
                    <a:pt x="819" y="116"/>
                  </a:cubicBezTo>
                  <a:cubicBezTo>
                    <a:pt x="897" y="195"/>
                    <a:pt x="936" y="312"/>
                    <a:pt x="936" y="460"/>
                  </a:cubicBezTo>
                  <a:cubicBezTo>
                    <a:pt x="936" y="616"/>
                    <a:pt x="936" y="616"/>
                    <a:pt x="936" y="616"/>
                  </a:cubicBezTo>
                  <a:cubicBezTo>
                    <a:pt x="741" y="616"/>
                    <a:pt x="741" y="616"/>
                    <a:pt x="741" y="616"/>
                  </a:cubicBezTo>
                  <a:cubicBezTo>
                    <a:pt x="741" y="553"/>
                    <a:pt x="741" y="553"/>
                    <a:pt x="741" y="553"/>
                  </a:cubicBezTo>
                  <a:cubicBezTo>
                    <a:pt x="741" y="506"/>
                    <a:pt x="741" y="460"/>
                    <a:pt x="733" y="413"/>
                  </a:cubicBezTo>
                  <a:cubicBezTo>
                    <a:pt x="733" y="366"/>
                    <a:pt x="725" y="327"/>
                    <a:pt x="702" y="288"/>
                  </a:cubicBezTo>
                  <a:cubicBezTo>
                    <a:pt x="686" y="257"/>
                    <a:pt x="663" y="226"/>
                    <a:pt x="624" y="202"/>
                  </a:cubicBezTo>
                  <a:cubicBezTo>
                    <a:pt x="585" y="187"/>
                    <a:pt x="530" y="171"/>
                    <a:pt x="468" y="171"/>
                  </a:cubicBezTo>
                  <a:cubicBezTo>
                    <a:pt x="413" y="171"/>
                    <a:pt x="374" y="179"/>
                    <a:pt x="335" y="202"/>
                  </a:cubicBezTo>
                  <a:cubicBezTo>
                    <a:pt x="304" y="218"/>
                    <a:pt x="273" y="241"/>
                    <a:pt x="257" y="272"/>
                  </a:cubicBezTo>
                  <a:cubicBezTo>
                    <a:pt x="234" y="304"/>
                    <a:pt x="218" y="343"/>
                    <a:pt x="211" y="382"/>
                  </a:cubicBezTo>
                  <a:cubicBezTo>
                    <a:pt x="203" y="421"/>
                    <a:pt x="203" y="467"/>
                    <a:pt x="203" y="514"/>
                  </a:cubicBezTo>
                  <a:cubicBezTo>
                    <a:pt x="203" y="1324"/>
                    <a:pt x="203" y="1324"/>
                    <a:pt x="203" y="1324"/>
                  </a:cubicBezTo>
                  <a:cubicBezTo>
                    <a:pt x="203" y="1371"/>
                    <a:pt x="203" y="1417"/>
                    <a:pt x="211" y="1464"/>
                  </a:cubicBezTo>
                  <a:cubicBezTo>
                    <a:pt x="218" y="1503"/>
                    <a:pt x="234" y="1542"/>
                    <a:pt x="250" y="1573"/>
                  </a:cubicBezTo>
                  <a:cubicBezTo>
                    <a:pt x="273" y="1604"/>
                    <a:pt x="296" y="1636"/>
                    <a:pt x="335" y="1651"/>
                  </a:cubicBezTo>
                  <a:cubicBezTo>
                    <a:pt x="367" y="1675"/>
                    <a:pt x="413" y="1682"/>
                    <a:pt x="476" y="1682"/>
                  </a:cubicBezTo>
                  <a:cubicBezTo>
                    <a:pt x="538" y="1682"/>
                    <a:pt x="593" y="1675"/>
                    <a:pt x="632" y="1651"/>
                  </a:cubicBezTo>
                  <a:cubicBezTo>
                    <a:pt x="671" y="1636"/>
                    <a:pt x="694" y="1612"/>
                    <a:pt x="717" y="1573"/>
                  </a:cubicBezTo>
                  <a:cubicBezTo>
                    <a:pt x="733" y="1542"/>
                    <a:pt x="749" y="1503"/>
                    <a:pt x="749" y="1464"/>
                  </a:cubicBezTo>
                  <a:cubicBezTo>
                    <a:pt x="756" y="1417"/>
                    <a:pt x="756" y="1371"/>
                    <a:pt x="756" y="1324"/>
                  </a:cubicBezTo>
                  <a:cubicBezTo>
                    <a:pt x="756" y="1199"/>
                    <a:pt x="756" y="1199"/>
                    <a:pt x="756" y="1199"/>
                  </a:cubicBezTo>
                  <a:cubicBezTo>
                    <a:pt x="959" y="1199"/>
                    <a:pt x="959" y="1199"/>
                    <a:pt x="959" y="1199"/>
                  </a:cubicBezTo>
                  <a:cubicBezTo>
                    <a:pt x="959" y="1386"/>
                    <a:pt x="959" y="1386"/>
                    <a:pt x="959" y="1386"/>
                  </a:cubicBezTo>
                  <a:cubicBezTo>
                    <a:pt x="959" y="1706"/>
                    <a:pt x="795" y="1862"/>
                    <a:pt x="476" y="1862"/>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98" name="Freeform 12"/>
            <p:cNvSpPr>
              <a:spLocks noChangeArrowheads="1"/>
            </p:cNvSpPr>
            <p:nvPr/>
          </p:nvSpPr>
          <p:spPr bwMode="auto">
            <a:xfrm>
              <a:off x="6083300" y="3249613"/>
              <a:ext cx="288925" cy="822325"/>
            </a:xfrm>
            <a:custGeom>
              <a:avLst/>
              <a:gdLst>
                <a:gd name="T0" fmla="*/ 701 w 803"/>
                <a:gd name="T1" fmla="*/ 2276 h 2284"/>
                <a:gd name="T2" fmla="*/ 701 w 803"/>
                <a:gd name="T3" fmla="*/ 2276 h 2284"/>
                <a:gd name="T4" fmla="*/ 592 w 803"/>
                <a:gd name="T5" fmla="*/ 2283 h 2284"/>
                <a:gd name="T6" fmla="*/ 327 w 803"/>
                <a:gd name="T7" fmla="*/ 2198 h 2284"/>
                <a:gd name="T8" fmla="*/ 241 w 803"/>
                <a:gd name="T9" fmla="*/ 1917 h 2284"/>
                <a:gd name="T10" fmla="*/ 241 w 803"/>
                <a:gd name="T11" fmla="*/ 647 h 2284"/>
                <a:gd name="T12" fmla="*/ 0 w 803"/>
                <a:gd name="T13" fmla="*/ 647 h 2284"/>
                <a:gd name="T14" fmla="*/ 0 w 803"/>
                <a:gd name="T15" fmla="*/ 476 h 2284"/>
                <a:gd name="T16" fmla="*/ 249 w 803"/>
                <a:gd name="T17" fmla="*/ 476 h 2284"/>
                <a:gd name="T18" fmla="*/ 249 w 803"/>
                <a:gd name="T19" fmla="*/ 39 h 2284"/>
                <a:gd name="T20" fmla="*/ 452 w 803"/>
                <a:gd name="T21" fmla="*/ 0 h 2284"/>
                <a:gd name="T22" fmla="*/ 452 w 803"/>
                <a:gd name="T23" fmla="*/ 476 h 2284"/>
                <a:gd name="T24" fmla="*/ 771 w 803"/>
                <a:gd name="T25" fmla="*/ 476 h 2284"/>
                <a:gd name="T26" fmla="*/ 771 w 803"/>
                <a:gd name="T27" fmla="*/ 647 h 2284"/>
                <a:gd name="T28" fmla="*/ 452 w 803"/>
                <a:gd name="T29" fmla="*/ 647 h 2284"/>
                <a:gd name="T30" fmla="*/ 452 w 803"/>
                <a:gd name="T31" fmla="*/ 1932 h 2284"/>
                <a:gd name="T32" fmla="*/ 623 w 803"/>
                <a:gd name="T33" fmla="*/ 2112 h 2284"/>
                <a:gd name="T34" fmla="*/ 709 w 803"/>
                <a:gd name="T35" fmla="*/ 2104 h 2284"/>
                <a:gd name="T36" fmla="*/ 795 w 803"/>
                <a:gd name="T37" fmla="*/ 2089 h 2284"/>
                <a:gd name="T38" fmla="*/ 802 w 803"/>
                <a:gd name="T39" fmla="*/ 2260 h 2284"/>
                <a:gd name="T40" fmla="*/ 701 w 803"/>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3" h="2284">
                  <a:moveTo>
                    <a:pt x="701" y="2276"/>
                  </a:moveTo>
                  <a:lnTo>
                    <a:pt x="701" y="2276"/>
                  </a:lnTo>
                  <a:cubicBezTo>
                    <a:pt x="662" y="2283"/>
                    <a:pt x="631" y="2283"/>
                    <a:pt x="592" y="2283"/>
                  </a:cubicBezTo>
                  <a:cubicBezTo>
                    <a:pt x="467" y="2283"/>
                    <a:pt x="374" y="2252"/>
                    <a:pt x="327" y="2198"/>
                  </a:cubicBezTo>
                  <a:cubicBezTo>
                    <a:pt x="272" y="2135"/>
                    <a:pt x="241" y="2042"/>
                    <a:pt x="241" y="1917"/>
                  </a:cubicBezTo>
                  <a:cubicBezTo>
                    <a:pt x="241" y="647"/>
                    <a:pt x="241" y="647"/>
                    <a:pt x="241" y="647"/>
                  </a:cubicBezTo>
                  <a:cubicBezTo>
                    <a:pt x="0" y="647"/>
                    <a:pt x="0" y="647"/>
                    <a:pt x="0" y="647"/>
                  </a:cubicBezTo>
                  <a:cubicBezTo>
                    <a:pt x="0" y="476"/>
                    <a:pt x="0" y="476"/>
                    <a:pt x="0" y="476"/>
                  </a:cubicBezTo>
                  <a:cubicBezTo>
                    <a:pt x="249" y="476"/>
                    <a:pt x="249" y="476"/>
                    <a:pt x="249" y="476"/>
                  </a:cubicBezTo>
                  <a:cubicBezTo>
                    <a:pt x="249" y="39"/>
                    <a:pt x="249" y="39"/>
                    <a:pt x="249" y="39"/>
                  </a:cubicBezTo>
                  <a:cubicBezTo>
                    <a:pt x="452" y="0"/>
                    <a:pt x="452" y="0"/>
                    <a:pt x="452" y="0"/>
                  </a:cubicBezTo>
                  <a:cubicBezTo>
                    <a:pt x="452" y="476"/>
                    <a:pt x="452" y="476"/>
                    <a:pt x="452" y="476"/>
                  </a:cubicBezTo>
                  <a:cubicBezTo>
                    <a:pt x="771" y="476"/>
                    <a:pt x="771" y="476"/>
                    <a:pt x="771" y="476"/>
                  </a:cubicBezTo>
                  <a:cubicBezTo>
                    <a:pt x="771" y="647"/>
                    <a:pt x="771" y="647"/>
                    <a:pt x="771" y="647"/>
                  </a:cubicBezTo>
                  <a:cubicBezTo>
                    <a:pt x="452" y="647"/>
                    <a:pt x="452" y="647"/>
                    <a:pt x="452" y="647"/>
                  </a:cubicBezTo>
                  <a:cubicBezTo>
                    <a:pt x="452" y="1932"/>
                    <a:pt x="452" y="1932"/>
                    <a:pt x="452" y="1932"/>
                  </a:cubicBezTo>
                  <a:cubicBezTo>
                    <a:pt x="452" y="2057"/>
                    <a:pt x="506" y="2112"/>
                    <a:pt x="623" y="2112"/>
                  </a:cubicBezTo>
                  <a:cubicBezTo>
                    <a:pt x="655" y="2112"/>
                    <a:pt x="678" y="2112"/>
                    <a:pt x="709" y="2104"/>
                  </a:cubicBezTo>
                  <a:cubicBezTo>
                    <a:pt x="732" y="2104"/>
                    <a:pt x="764" y="2096"/>
                    <a:pt x="795" y="2089"/>
                  </a:cubicBezTo>
                  <a:cubicBezTo>
                    <a:pt x="802" y="2260"/>
                    <a:pt x="802" y="2260"/>
                    <a:pt x="802" y="2260"/>
                  </a:cubicBezTo>
                  <a:cubicBezTo>
                    <a:pt x="771" y="2268"/>
                    <a:pt x="732" y="2268"/>
                    <a:pt x="701" y="2276"/>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99" name="Freeform 13"/>
            <p:cNvSpPr>
              <a:spLocks noChangeArrowheads="1"/>
            </p:cNvSpPr>
            <p:nvPr/>
          </p:nvSpPr>
          <p:spPr bwMode="auto">
            <a:xfrm>
              <a:off x="6456363" y="3213100"/>
              <a:ext cx="80962" cy="852488"/>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5 w 227"/>
                <a:gd name="T11" fmla="*/ 577 h 2370"/>
                <a:gd name="T12" fmla="*/ 210 w 227"/>
                <a:gd name="T13" fmla="*/ 577 h 2370"/>
                <a:gd name="T14" fmla="*/ 210 w 227"/>
                <a:gd name="T15" fmla="*/ 2369 h 2370"/>
                <a:gd name="T16" fmla="*/ 15 w 227"/>
                <a:gd name="T17" fmla="*/ 2369 h 2370"/>
                <a:gd name="T18" fmla="*/ 15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5" y="577"/>
                  </a:moveTo>
                  <a:lnTo>
                    <a:pt x="210" y="577"/>
                  </a:lnTo>
                  <a:lnTo>
                    <a:pt x="210" y="2369"/>
                  </a:lnTo>
                  <a:lnTo>
                    <a:pt x="15" y="2369"/>
                  </a:lnTo>
                  <a:lnTo>
                    <a:pt x="15" y="577"/>
                  </a:ln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00" name="Freeform 14"/>
            <p:cNvSpPr>
              <a:spLocks noChangeArrowheads="1"/>
            </p:cNvSpPr>
            <p:nvPr/>
          </p:nvSpPr>
          <p:spPr bwMode="auto">
            <a:xfrm>
              <a:off x="6662738" y="3409950"/>
              <a:ext cx="357187" cy="668338"/>
            </a:xfrm>
            <a:custGeom>
              <a:avLst/>
              <a:gdLst>
                <a:gd name="T0" fmla="*/ 857 w 991"/>
                <a:gd name="T1" fmla="*/ 1737 h 1855"/>
                <a:gd name="T2" fmla="*/ 857 w 991"/>
                <a:gd name="T3" fmla="*/ 1737 h 1855"/>
                <a:gd name="T4" fmla="*/ 491 w 991"/>
                <a:gd name="T5" fmla="*/ 1854 h 1855"/>
                <a:gd name="T6" fmla="*/ 133 w 991"/>
                <a:gd name="T7" fmla="*/ 1737 h 1855"/>
                <a:gd name="T8" fmla="*/ 0 w 991"/>
                <a:gd name="T9" fmla="*/ 1386 h 1855"/>
                <a:gd name="T10" fmla="*/ 0 w 991"/>
                <a:gd name="T11" fmla="*/ 452 h 1855"/>
                <a:gd name="T12" fmla="*/ 40 w 991"/>
                <a:gd name="T13" fmla="*/ 265 h 1855"/>
                <a:gd name="T14" fmla="*/ 141 w 991"/>
                <a:gd name="T15" fmla="*/ 116 h 1855"/>
                <a:gd name="T16" fmla="*/ 305 w 991"/>
                <a:gd name="T17" fmla="*/ 31 h 1855"/>
                <a:gd name="T18" fmla="*/ 491 w 991"/>
                <a:gd name="T19" fmla="*/ 0 h 1855"/>
                <a:gd name="T20" fmla="*/ 686 w 991"/>
                <a:gd name="T21" fmla="*/ 31 h 1855"/>
                <a:gd name="T22" fmla="*/ 849 w 991"/>
                <a:gd name="T23" fmla="*/ 116 h 1855"/>
                <a:gd name="T24" fmla="*/ 951 w 991"/>
                <a:gd name="T25" fmla="*/ 265 h 1855"/>
                <a:gd name="T26" fmla="*/ 990 w 991"/>
                <a:gd name="T27" fmla="*/ 460 h 1855"/>
                <a:gd name="T28" fmla="*/ 990 w 991"/>
                <a:gd name="T29" fmla="*/ 1386 h 1855"/>
                <a:gd name="T30" fmla="*/ 857 w 991"/>
                <a:gd name="T31" fmla="*/ 1737 h 1855"/>
                <a:gd name="T32" fmla="*/ 709 w 991"/>
                <a:gd name="T33" fmla="*/ 257 h 1855"/>
                <a:gd name="T34" fmla="*/ 709 w 991"/>
                <a:gd name="T35" fmla="*/ 257 h 1855"/>
                <a:gd name="T36" fmla="*/ 491 w 991"/>
                <a:gd name="T37" fmla="*/ 171 h 1855"/>
                <a:gd name="T38" fmla="*/ 281 w 991"/>
                <a:gd name="T39" fmla="*/ 249 h 1855"/>
                <a:gd name="T40" fmla="*/ 195 w 991"/>
                <a:gd name="T41" fmla="*/ 467 h 1855"/>
                <a:gd name="T42" fmla="*/ 195 w 991"/>
                <a:gd name="T43" fmla="*/ 1386 h 1855"/>
                <a:gd name="T44" fmla="*/ 491 w 991"/>
                <a:gd name="T45" fmla="*/ 1682 h 1855"/>
                <a:gd name="T46" fmla="*/ 795 w 991"/>
                <a:gd name="T47" fmla="*/ 1386 h 1855"/>
                <a:gd name="T48" fmla="*/ 795 w 991"/>
                <a:gd name="T49" fmla="*/ 467 h 1855"/>
                <a:gd name="T50" fmla="*/ 709 w 991"/>
                <a:gd name="T51" fmla="*/ 25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1" h="1855">
                  <a:moveTo>
                    <a:pt x="857" y="1737"/>
                  </a:moveTo>
                  <a:lnTo>
                    <a:pt x="857" y="1737"/>
                  </a:lnTo>
                  <a:cubicBezTo>
                    <a:pt x="764" y="1815"/>
                    <a:pt x="647" y="1854"/>
                    <a:pt x="491" y="1854"/>
                  </a:cubicBezTo>
                  <a:cubicBezTo>
                    <a:pt x="343" y="1854"/>
                    <a:pt x="227" y="1815"/>
                    <a:pt x="133" y="1737"/>
                  </a:cubicBezTo>
                  <a:cubicBezTo>
                    <a:pt x="47" y="1659"/>
                    <a:pt x="0" y="1542"/>
                    <a:pt x="0" y="1386"/>
                  </a:cubicBezTo>
                  <a:cubicBezTo>
                    <a:pt x="0" y="452"/>
                    <a:pt x="0" y="452"/>
                    <a:pt x="0" y="452"/>
                  </a:cubicBezTo>
                  <a:cubicBezTo>
                    <a:pt x="0" y="382"/>
                    <a:pt x="16" y="319"/>
                    <a:pt x="40" y="265"/>
                  </a:cubicBezTo>
                  <a:cubicBezTo>
                    <a:pt x="63" y="210"/>
                    <a:pt x="102" y="156"/>
                    <a:pt x="141" y="116"/>
                  </a:cubicBezTo>
                  <a:cubicBezTo>
                    <a:pt x="188" y="78"/>
                    <a:pt x="242" y="46"/>
                    <a:pt x="305" y="31"/>
                  </a:cubicBezTo>
                  <a:cubicBezTo>
                    <a:pt x="367" y="7"/>
                    <a:pt x="429" y="0"/>
                    <a:pt x="491" y="0"/>
                  </a:cubicBezTo>
                  <a:cubicBezTo>
                    <a:pt x="561" y="0"/>
                    <a:pt x="631" y="7"/>
                    <a:pt x="686" y="31"/>
                  </a:cubicBezTo>
                  <a:cubicBezTo>
                    <a:pt x="748" y="46"/>
                    <a:pt x="803" y="78"/>
                    <a:pt x="849" y="116"/>
                  </a:cubicBezTo>
                  <a:cubicBezTo>
                    <a:pt x="888" y="156"/>
                    <a:pt x="927" y="210"/>
                    <a:pt x="951" y="265"/>
                  </a:cubicBezTo>
                  <a:cubicBezTo>
                    <a:pt x="982" y="327"/>
                    <a:pt x="990" y="389"/>
                    <a:pt x="990" y="460"/>
                  </a:cubicBezTo>
                  <a:cubicBezTo>
                    <a:pt x="990" y="1386"/>
                    <a:pt x="990" y="1386"/>
                    <a:pt x="990" y="1386"/>
                  </a:cubicBezTo>
                  <a:cubicBezTo>
                    <a:pt x="990" y="1542"/>
                    <a:pt x="943" y="1659"/>
                    <a:pt x="857" y="1737"/>
                  </a:cubicBezTo>
                  <a:close/>
                  <a:moveTo>
                    <a:pt x="709" y="257"/>
                  </a:moveTo>
                  <a:lnTo>
                    <a:pt x="709" y="257"/>
                  </a:lnTo>
                  <a:cubicBezTo>
                    <a:pt x="654" y="202"/>
                    <a:pt x="584" y="171"/>
                    <a:pt x="491" y="171"/>
                  </a:cubicBezTo>
                  <a:cubicBezTo>
                    <a:pt x="406" y="171"/>
                    <a:pt x="336" y="202"/>
                    <a:pt x="281" y="249"/>
                  </a:cubicBezTo>
                  <a:cubicBezTo>
                    <a:pt x="227" y="304"/>
                    <a:pt x="195" y="374"/>
                    <a:pt x="195" y="467"/>
                  </a:cubicBezTo>
                  <a:cubicBezTo>
                    <a:pt x="195" y="1386"/>
                    <a:pt x="195" y="1386"/>
                    <a:pt x="195" y="1386"/>
                  </a:cubicBezTo>
                  <a:cubicBezTo>
                    <a:pt x="195" y="1581"/>
                    <a:pt x="297" y="1682"/>
                    <a:pt x="491" y="1682"/>
                  </a:cubicBezTo>
                  <a:cubicBezTo>
                    <a:pt x="694" y="1682"/>
                    <a:pt x="795" y="1581"/>
                    <a:pt x="795" y="1386"/>
                  </a:cubicBezTo>
                  <a:cubicBezTo>
                    <a:pt x="795" y="467"/>
                    <a:pt x="795" y="467"/>
                    <a:pt x="795" y="467"/>
                  </a:cubicBezTo>
                  <a:cubicBezTo>
                    <a:pt x="795" y="382"/>
                    <a:pt x="764" y="312"/>
                    <a:pt x="709" y="257"/>
                  </a:cubicBez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01" name="Freeform 15"/>
            <p:cNvSpPr>
              <a:spLocks noChangeArrowheads="1"/>
            </p:cNvSpPr>
            <p:nvPr/>
          </p:nvSpPr>
          <p:spPr bwMode="auto">
            <a:xfrm>
              <a:off x="7151688" y="3413125"/>
              <a:ext cx="336550" cy="654050"/>
            </a:xfrm>
            <a:custGeom>
              <a:avLst/>
              <a:gdLst>
                <a:gd name="T0" fmla="*/ 733 w 937"/>
                <a:gd name="T1" fmla="*/ 429 h 1817"/>
                <a:gd name="T2" fmla="*/ 733 w 937"/>
                <a:gd name="T3" fmla="*/ 429 h 1817"/>
                <a:gd name="T4" fmla="*/ 694 w 937"/>
                <a:gd name="T5" fmla="*/ 250 h 1817"/>
                <a:gd name="T6" fmla="*/ 530 w 937"/>
                <a:gd name="T7" fmla="*/ 188 h 1817"/>
                <a:gd name="T8" fmla="*/ 351 w 937"/>
                <a:gd name="T9" fmla="*/ 250 h 1817"/>
                <a:gd name="T10" fmla="*/ 195 w 937"/>
                <a:gd name="T11" fmla="*/ 382 h 1817"/>
                <a:gd name="T12" fmla="*/ 195 w 937"/>
                <a:gd name="T13" fmla="*/ 1816 h 1817"/>
                <a:gd name="T14" fmla="*/ 0 w 937"/>
                <a:gd name="T15" fmla="*/ 1816 h 1817"/>
                <a:gd name="T16" fmla="*/ 0 w 937"/>
                <a:gd name="T17" fmla="*/ 24 h 1817"/>
                <a:gd name="T18" fmla="*/ 187 w 937"/>
                <a:gd name="T19" fmla="*/ 24 h 1817"/>
                <a:gd name="T20" fmla="*/ 195 w 937"/>
                <a:gd name="T21" fmla="*/ 188 h 1817"/>
                <a:gd name="T22" fmla="*/ 359 w 937"/>
                <a:gd name="T23" fmla="*/ 55 h 1817"/>
                <a:gd name="T24" fmla="*/ 562 w 937"/>
                <a:gd name="T25" fmla="*/ 0 h 1817"/>
                <a:gd name="T26" fmla="*/ 850 w 937"/>
                <a:gd name="T27" fmla="*/ 109 h 1817"/>
                <a:gd name="T28" fmla="*/ 936 w 937"/>
                <a:gd name="T29" fmla="*/ 398 h 1817"/>
                <a:gd name="T30" fmla="*/ 936 w 937"/>
                <a:gd name="T31" fmla="*/ 1816 h 1817"/>
                <a:gd name="T32" fmla="*/ 733 w 937"/>
                <a:gd name="T33" fmla="*/ 1816 h 1817"/>
                <a:gd name="T34" fmla="*/ 733 w 937"/>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7" h="1817">
                  <a:moveTo>
                    <a:pt x="733" y="429"/>
                  </a:moveTo>
                  <a:lnTo>
                    <a:pt x="733" y="429"/>
                  </a:lnTo>
                  <a:cubicBezTo>
                    <a:pt x="733" y="351"/>
                    <a:pt x="725" y="297"/>
                    <a:pt x="694" y="250"/>
                  </a:cubicBezTo>
                  <a:cubicBezTo>
                    <a:pt x="663" y="211"/>
                    <a:pt x="608" y="188"/>
                    <a:pt x="530" y="188"/>
                  </a:cubicBezTo>
                  <a:cubicBezTo>
                    <a:pt x="468" y="188"/>
                    <a:pt x="406" y="211"/>
                    <a:pt x="351" y="250"/>
                  </a:cubicBezTo>
                  <a:cubicBezTo>
                    <a:pt x="289" y="297"/>
                    <a:pt x="234" y="336"/>
                    <a:pt x="195" y="382"/>
                  </a:cubicBezTo>
                  <a:cubicBezTo>
                    <a:pt x="195" y="1816"/>
                    <a:pt x="195" y="1816"/>
                    <a:pt x="195" y="1816"/>
                  </a:cubicBezTo>
                  <a:cubicBezTo>
                    <a:pt x="0" y="1816"/>
                    <a:pt x="0" y="1816"/>
                    <a:pt x="0" y="1816"/>
                  </a:cubicBezTo>
                  <a:cubicBezTo>
                    <a:pt x="0" y="24"/>
                    <a:pt x="0" y="24"/>
                    <a:pt x="0" y="24"/>
                  </a:cubicBezTo>
                  <a:cubicBezTo>
                    <a:pt x="187" y="24"/>
                    <a:pt x="187" y="24"/>
                    <a:pt x="187" y="24"/>
                  </a:cubicBezTo>
                  <a:cubicBezTo>
                    <a:pt x="195" y="188"/>
                    <a:pt x="195" y="188"/>
                    <a:pt x="195" y="188"/>
                  </a:cubicBezTo>
                  <a:cubicBezTo>
                    <a:pt x="242" y="141"/>
                    <a:pt x="296" y="94"/>
                    <a:pt x="359" y="55"/>
                  </a:cubicBezTo>
                  <a:cubicBezTo>
                    <a:pt x="421" y="16"/>
                    <a:pt x="484" y="0"/>
                    <a:pt x="562" y="0"/>
                  </a:cubicBezTo>
                  <a:cubicBezTo>
                    <a:pt x="694" y="0"/>
                    <a:pt x="788" y="39"/>
                    <a:pt x="850" y="109"/>
                  </a:cubicBezTo>
                  <a:cubicBezTo>
                    <a:pt x="905" y="180"/>
                    <a:pt x="936" y="273"/>
                    <a:pt x="936" y="398"/>
                  </a:cubicBezTo>
                  <a:cubicBezTo>
                    <a:pt x="936" y="1816"/>
                    <a:pt x="936" y="1816"/>
                    <a:pt x="936" y="1816"/>
                  </a:cubicBezTo>
                  <a:cubicBezTo>
                    <a:pt x="733" y="1816"/>
                    <a:pt x="733" y="1816"/>
                    <a:pt x="733" y="1816"/>
                  </a:cubicBezTo>
                  <a:lnTo>
                    <a:pt x="733" y="429"/>
                  </a:ln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02" name="Freeform 16"/>
            <p:cNvSpPr>
              <a:spLocks noChangeArrowheads="1"/>
            </p:cNvSpPr>
            <p:nvPr/>
          </p:nvSpPr>
          <p:spPr bwMode="auto">
            <a:xfrm>
              <a:off x="7580313" y="3786188"/>
              <a:ext cx="277812" cy="284162"/>
            </a:xfrm>
            <a:custGeom>
              <a:avLst/>
              <a:gdLst>
                <a:gd name="T0" fmla="*/ 390 w 773"/>
                <a:gd name="T1" fmla="*/ 788 h 789"/>
                <a:gd name="T2" fmla="*/ 390 w 773"/>
                <a:gd name="T3" fmla="*/ 788 h 789"/>
                <a:gd name="T4" fmla="*/ 0 w 773"/>
                <a:gd name="T5" fmla="*/ 390 h 789"/>
                <a:gd name="T6" fmla="*/ 390 w 773"/>
                <a:gd name="T7" fmla="*/ 0 h 789"/>
                <a:gd name="T8" fmla="*/ 772 w 773"/>
                <a:gd name="T9" fmla="*/ 390 h 789"/>
                <a:gd name="T10" fmla="*/ 390 w 773"/>
                <a:gd name="T11" fmla="*/ 788 h 789"/>
                <a:gd name="T12" fmla="*/ 390 w 773"/>
                <a:gd name="T13" fmla="*/ 70 h 789"/>
                <a:gd name="T14" fmla="*/ 390 w 773"/>
                <a:gd name="T15" fmla="*/ 70 h 789"/>
                <a:gd name="T16" fmla="*/ 78 w 773"/>
                <a:gd name="T17" fmla="*/ 390 h 789"/>
                <a:gd name="T18" fmla="*/ 390 w 773"/>
                <a:gd name="T19" fmla="*/ 710 h 789"/>
                <a:gd name="T20" fmla="*/ 694 w 773"/>
                <a:gd name="T21" fmla="*/ 390 h 789"/>
                <a:gd name="T22" fmla="*/ 390 w 773"/>
                <a:gd name="T23" fmla="*/ 70 h 789"/>
                <a:gd name="T24" fmla="*/ 460 w 773"/>
                <a:gd name="T25" fmla="*/ 577 h 789"/>
                <a:gd name="T26" fmla="*/ 460 w 773"/>
                <a:gd name="T27" fmla="*/ 577 h 789"/>
                <a:gd name="T28" fmla="*/ 390 w 773"/>
                <a:gd name="T29" fmla="*/ 421 h 789"/>
                <a:gd name="T30" fmla="*/ 328 w 773"/>
                <a:gd name="T31" fmla="*/ 421 h 789"/>
                <a:gd name="T32" fmla="*/ 328 w 773"/>
                <a:gd name="T33" fmla="*/ 577 h 789"/>
                <a:gd name="T34" fmla="*/ 265 w 773"/>
                <a:gd name="T35" fmla="*/ 577 h 789"/>
                <a:gd name="T36" fmla="*/ 265 w 773"/>
                <a:gd name="T37" fmla="*/ 195 h 789"/>
                <a:gd name="T38" fmla="*/ 390 w 773"/>
                <a:gd name="T39" fmla="*/ 195 h 789"/>
                <a:gd name="T40" fmla="*/ 523 w 773"/>
                <a:gd name="T41" fmla="*/ 304 h 789"/>
                <a:gd name="T42" fmla="*/ 452 w 773"/>
                <a:gd name="T43" fmla="*/ 405 h 789"/>
                <a:gd name="T44" fmla="*/ 538 w 773"/>
                <a:gd name="T45" fmla="*/ 577 h 789"/>
                <a:gd name="T46" fmla="*/ 460 w 773"/>
                <a:gd name="T47" fmla="*/ 577 h 789"/>
                <a:gd name="T48" fmla="*/ 382 w 773"/>
                <a:gd name="T49" fmla="*/ 258 h 789"/>
                <a:gd name="T50" fmla="*/ 382 w 773"/>
                <a:gd name="T51" fmla="*/ 258 h 789"/>
                <a:gd name="T52" fmla="*/ 328 w 773"/>
                <a:gd name="T53" fmla="*/ 258 h 789"/>
                <a:gd name="T54" fmla="*/ 328 w 773"/>
                <a:gd name="T55" fmla="*/ 359 h 789"/>
                <a:gd name="T56" fmla="*/ 382 w 773"/>
                <a:gd name="T57" fmla="*/ 359 h 789"/>
                <a:gd name="T58" fmla="*/ 460 w 773"/>
                <a:gd name="T59" fmla="*/ 312 h 789"/>
                <a:gd name="T60" fmla="*/ 382 w 773"/>
                <a:gd name="T61" fmla="*/ 25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3" h="789">
                  <a:moveTo>
                    <a:pt x="390" y="788"/>
                  </a:moveTo>
                  <a:lnTo>
                    <a:pt x="390" y="788"/>
                  </a:lnTo>
                  <a:cubicBezTo>
                    <a:pt x="148" y="788"/>
                    <a:pt x="0" y="624"/>
                    <a:pt x="0" y="390"/>
                  </a:cubicBezTo>
                  <a:cubicBezTo>
                    <a:pt x="0" y="164"/>
                    <a:pt x="156" y="0"/>
                    <a:pt x="390" y="0"/>
                  </a:cubicBezTo>
                  <a:cubicBezTo>
                    <a:pt x="616" y="0"/>
                    <a:pt x="772" y="164"/>
                    <a:pt x="772" y="390"/>
                  </a:cubicBezTo>
                  <a:cubicBezTo>
                    <a:pt x="772" y="624"/>
                    <a:pt x="624" y="788"/>
                    <a:pt x="390" y="788"/>
                  </a:cubicBezTo>
                  <a:close/>
                  <a:moveTo>
                    <a:pt x="390" y="70"/>
                  </a:moveTo>
                  <a:lnTo>
                    <a:pt x="390" y="70"/>
                  </a:lnTo>
                  <a:cubicBezTo>
                    <a:pt x="195" y="70"/>
                    <a:pt x="78" y="203"/>
                    <a:pt x="78" y="390"/>
                  </a:cubicBezTo>
                  <a:cubicBezTo>
                    <a:pt x="78" y="577"/>
                    <a:pt x="203" y="710"/>
                    <a:pt x="390" y="710"/>
                  </a:cubicBezTo>
                  <a:cubicBezTo>
                    <a:pt x="577" y="710"/>
                    <a:pt x="694" y="577"/>
                    <a:pt x="694" y="390"/>
                  </a:cubicBezTo>
                  <a:cubicBezTo>
                    <a:pt x="694" y="211"/>
                    <a:pt x="577" y="70"/>
                    <a:pt x="390" y="70"/>
                  </a:cubicBezTo>
                  <a:close/>
                  <a:moveTo>
                    <a:pt x="460" y="577"/>
                  </a:moveTo>
                  <a:lnTo>
                    <a:pt x="460" y="577"/>
                  </a:lnTo>
                  <a:cubicBezTo>
                    <a:pt x="390" y="421"/>
                    <a:pt x="390" y="421"/>
                    <a:pt x="390" y="421"/>
                  </a:cubicBezTo>
                  <a:cubicBezTo>
                    <a:pt x="328" y="421"/>
                    <a:pt x="328" y="421"/>
                    <a:pt x="328" y="421"/>
                  </a:cubicBezTo>
                  <a:cubicBezTo>
                    <a:pt x="328" y="577"/>
                    <a:pt x="328" y="577"/>
                    <a:pt x="328" y="577"/>
                  </a:cubicBezTo>
                  <a:cubicBezTo>
                    <a:pt x="265" y="577"/>
                    <a:pt x="265" y="577"/>
                    <a:pt x="265" y="577"/>
                  </a:cubicBezTo>
                  <a:cubicBezTo>
                    <a:pt x="265" y="195"/>
                    <a:pt x="265" y="195"/>
                    <a:pt x="265" y="195"/>
                  </a:cubicBezTo>
                  <a:cubicBezTo>
                    <a:pt x="390" y="195"/>
                    <a:pt x="390" y="195"/>
                    <a:pt x="390" y="195"/>
                  </a:cubicBezTo>
                  <a:cubicBezTo>
                    <a:pt x="460" y="195"/>
                    <a:pt x="523" y="218"/>
                    <a:pt x="523" y="304"/>
                  </a:cubicBezTo>
                  <a:cubicBezTo>
                    <a:pt x="523" y="359"/>
                    <a:pt x="499" y="390"/>
                    <a:pt x="452" y="405"/>
                  </a:cubicBezTo>
                  <a:cubicBezTo>
                    <a:pt x="538" y="577"/>
                    <a:pt x="538" y="577"/>
                    <a:pt x="538" y="577"/>
                  </a:cubicBezTo>
                  <a:lnTo>
                    <a:pt x="460" y="577"/>
                  </a:lnTo>
                  <a:close/>
                  <a:moveTo>
                    <a:pt x="382" y="258"/>
                  </a:moveTo>
                  <a:lnTo>
                    <a:pt x="382" y="258"/>
                  </a:lnTo>
                  <a:cubicBezTo>
                    <a:pt x="328" y="258"/>
                    <a:pt x="328" y="258"/>
                    <a:pt x="328" y="258"/>
                  </a:cubicBezTo>
                  <a:cubicBezTo>
                    <a:pt x="328" y="359"/>
                    <a:pt x="328" y="359"/>
                    <a:pt x="328" y="359"/>
                  </a:cubicBezTo>
                  <a:cubicBezTo>
                    <a:pt x="382" y="359"/>
                    <a:pt x="382" y="359"/>
                    <a:pt x="382" y="359"/>
                  </a:cubicBezTo>
                  <a:cubicBezTo>
                    <a:pt x="421" y="359"/>
                    <a:pt x="460" y="351"/>
                    <a:pt x="460" y="312"/>
                  </a:cubicBezTo>
                  <a:cubicBezTo>
                    <a:pt x="460" y="258"/>
                    <a:pt x="429" y="258"/>
                    <a:pt x="382" y="258"/>
                  </a:cubicBez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03" name="Freeform 17"/>
            <p:cNvSpPr>
              <a:spLocks noChangeArrowheads="1"/>
            </p:cNvSpPr>
            <p:nvPr/>
          </p:nvSpPr>
          <p:spPr bwMode="auto">
            <a:xfrm>
              <a:off x="8027988" y="3227388"/>
              <a:ext cx="412750" cy="847725"/>
            </a:xfrm>
            <a:custGeom>
              <a:avLst/>
              <a:gdLst>
                <a:gd name="T0" fmla="*/ 670 w 1147"/>
                <a:gd name="T1" fmla="*/ 171 h 2354"/>
                <a:gd name="T2" fmla="*/ 670 w 1147"/>
                <a:gd name="T3" fmla="*/ 2353 h 2354"/>
                <a:gd name="T4" fmla="*/ 468 w 1147"/>
                <a:gd name="T5" fmla="*/ 2353 h 2354"/>
                <a:gd name="T6" fmla="*/ 468 w 1147"/>
                <a:gd name="T7" fmla="*/ 171 h 2354"/>
                <a:gd name="T8" fmla="*/ 0 w 1147"/>
                <a:gd name="T9" fmla="*/ 171 h 2354"/>
                <a:gd name="T10" fmla="*/ 0 w 1147"/>
                <a:gd name="T11" fmla="*/ 0 h 2354"/>
                <a:gd name="T12" fmla="*/ 1146 w 1147"/>
                <a:gd name="T13" fmla="*/ 0 h 2354"/>
                <a:gd name="T14" fmla="*/ 1146 w 1147"/>
                <a:gd name="T15" fmla="*/ 171 h 2354"/>
                <a:gd name="T16" fmla="*/ 670 w 1147"/>
                <a:gd name="T17" fmla="*/ 171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7" h="2354">
                  <a:moveTo>
                    <a:pt x="670" y="171"/>
                  </a:moveTo>
                  <a:lnTo>
                    <a:pt x="670" y="2353"/>
                  </a:lnTo>
                  <a:lnTo>
                    <a:pt x="468" y="2353"/>
                  </a:lnTo>
                  <a:lnTo>
                    <a:pt x="468" y="171"/>
                  </a:lnTo>
                  <a:lnTo>
                    <a:pt x="0" y="171"/>
                  </a:lnTo>
                  <a:lnTo>
                    <a:pt x="0" y="0"/>
                  </a:lnTo>
                  <a:lnTo>
                    <a:pt x="1146" y="0"/>
                  </a:lnTo>
                  <a:lnTo>
                    <a:pt x="1146" y="171"/>
                  </a:lnTo>
                  <a:lnTo>
                    <a:pt x="670" y="171"/>
                  </a:ln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04" name="Freeform 18"/>
            <p:cNvSpPr>
              <a:spLocks noChangeArrowheads="1"/>
            </p:cNvSpPr>
            <p:nvPr/>
          </p:nvSpPr>
          <p:spPr bwMode="auto">
            <a:xfrm>
              <a:off x="8415338" y="3409950"/>
              <a:ext cx="361950" cy="679450"/>
            </a:xfrm>
            <a:custGeom>
              <a:avLst/>
              <a:gdLst>
                <a:gd name="T0" fmla="*/ 499 w 1007"/>
                <a:gd name="T1" fmla="*/ 1885 h 1886"/>
                <a:gd name="T2" fmla="*/ 499 w 1007"/>
                <a:gd name="T3" fmla="*/ 1885 h 1886"/>
                <a:gd name="T4" fmla="*/ 0 w 1007"/>
                <a:gd name="T5" fmla="*/ 1410 h 1886"/>
                <a:gd name="T6" fmla="*/ 0 w 1007"/>
                <a:gd name="T7" fmla="*/ 460 h 1886"/>
                <a:gd name="T8" fmla="*/ 499 w 1007"/>
                <a:gd name="T9" fmla="*/ 0 h 1886"/>
                <a:gd name="T10" fmla="*/ 1006 w 1007"/>
                <a:gd name="T11" fmla="*/ 467 h 1886"/>
                <a:gd name="T12" fmla="*/ 1006 w 1007"/>
                <a:gd name="T13" fmla="*/ 1410 h 1886"/>
                <a:gd name="T14" fmla="*/ 499 w 1007"/>
                <a:gd name="T15" fmla="*/ 1885 h 1886"/>
                <a:gd name="T16" fmla="*/ 803 w 1007"/>
                <a:gd name="T17" fmla="*/ 483 h 1886"/>
                <a:gd name="T18" fmla="*/ 803 w 1007"/>
                <a:gd name="T19" fmla="*/ 483 h 1886"/>
                <a:gd name="T20" fmla="*/ 499 w 1007"/>
                <a:gd name="T21" fmla="*/ 179 h 1886"/>
                <a:gd name="T22" fmla="*/ 203 w 1007"/>
                <a:gd name="T23" fmla="*/ 475 h 1886"/>
                <a:gd name="T24" fmla="*/ 203 w 1007"/>
                <a:gd name="T25" fmla="*/ 1402 h 1886"/>
                <a:gd name="T26" fmla="*/ 499 w 1007"/>
                <a:gd name="T27" fmla="*/ 1706 h 1886"/>
                <a:gd name="T28" fmla="*/ 803 w 1007"/>
                <a:gd name="T29" fmla="*/ 1402 h 1886"/>
                <a:gd name="T30" fmla="*/ 803 w 1007"/>
                <a:gd name="T31" fmla="*/ 483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886">
                  <a:moveTo>
                    <a:pt x="499" y="1885"/>
                  </a:moveTo>
                  <a:lnTo>
                    <a:pt x="499" y="1885"/>
                  </a:lnTo>
                  <a:cubicBezTo>
                    <a:pt x="195" y="1885"/>
                    <a:pt x="0" y="1721"/>
                    <a:pt x="0" y="1410"/>
                  </a:cubicBezTo>
                  <a:cubicBezTo>
                    <a:pt x="0" y="460"/>
                    <a:pt x="0" y="460"/>
                    <a:pt x="0" y="460"/>
                  </a:cubicBezTo>
                  <a:cubicBezTo>
                    <a:pt x="0" y="171"/>
                    <a:pt x="226" y="0"/>
                    <a:pt x="499" y="0"/>
                  </a:cubicBezTo>
                  <a:cubicBezTo>
                    <a:pt x="788" y="0"/>
                    <a:pt x="1006" y="171"/>
                    <a:pt x="1006" y="467"/>
                  </a:cubicBezTo>
                  <a:cubicBezTo>
                    <a:pt x="1006" y="1410"/>
                    <a:pt x="1006" y="1410"/>
                    <a:pt x="1006" y="1410"/>
                  </a:cubicBezTo>
                  <a:cubicBezTo>
                    <a:pt x="1006" y="1721"/>
                    <a:pt x="803" y="1885"/>
                    <a:pt x="499" y="1885"/>
                  </a:cubicBezTo>
                  <a:close/>
                  <a:moveTo>
                    <a:pt x="803" y="483"/>
                  </a:moveTo>
                  <a:lnTo>
                    <a:pt x="803" y="483"/>
                  </a:lnTo>
                  <a:cubicBezTo>
                    <a:pt x="803" y="296"/>
                    <a:pt x="686" y="179"/>
                    <a:pt x="499" y="179"/>
                  </a:cubicBezTo>
                  <a:cubicBezTo>
                    <a:pt x="320" y="179"/>
                    <a:pt x="203" y="296"/>
                    <a:pt x="203" y="475"/>
                  </a:cubicBezTo>
                  <a:cubicBezTo>
                    <a:pt x="203" y="1402"/>
                    <a:pt x="203" y="1402"/>
                    <a:pt x="203" y="1402"/>
                  </a:cubicBezTo>
                  <a:cubicBezTo>
                    <a:pt x="203" y="1604"/>
                    <a:pt x="296" y="1706"/>
                    <a:pt x="499" y="1706"/>
                  </a:cubicBezTo>
                  <a:cubicBezTo>
                    <a:pt x="702" y="1706"/>
                    <a:pt x="803" y="1604"/>
                    <a:pt x="803" y="1402"/>
                  </a:cubicBezTo>
                  <a:lnTo>
                    <a:pt x="803" y="483"/>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05" name="Freeform 19"/>
            <p:cNvSpPr>
              <a:spLocks noChangeArrowheads="1"/>
            </p:cNvSpPr>
            <p:nvPr/>
          </p:nvSpPr>
          <p:spPr bwMode="auto">
            <a:xfrm>
              <a:off x="8866188" y="3246438"/>
              <a:ext cx="292100" cy="836612"/>
            </a:xfrm>
            <a:custGeom>
              <a:avLst/>
              <a:gdLst>
                <a:gd name="T0" fmla="*/ 601 w 812"/>
                <a:gd name="T1" fmla="*/ 2323 h 2324"/>
                <a:gd name="T2" fmla="*/ 601 w 812"/>
                <a:gd name="T3" fmla="*/ 2323 h 2324"/>
                <a:gd name="T4" fmla="*/ 242 w 812"/>
                <a:gd name="T5" fmla="*/ 1948 h 2324"/>
                <a:gd name="T6" fmla="*/ 242 w 812"/>
                <a:gd name="T7" fmla="*/ 663 h 2324"/>
                <a:gd name="T8" fmla="*/ 0 w 812"/>
                <a:gd name="T9" fmla="*/ 663 h 2324"/>
                <a:gd name="T10" fmla="*/ 0 w 812"/>
                <a:gd name="T11" fmla="*/ 484 h 2324"/>
                <a:gd name="T12" fmla="*/ 250 w 812"/>
                <a:gd name="T13" fmla="*/ 484 h 2324"/>
                <a:gd name="T14" fmla="*/ 250 w 812"/>
                <a:gd name="T15" fmla="*/ 47 h 2324"/>
                <a:gd name="T16" fmla="*/ 452 w 812"/>
                <a:gd name="T17" fmla="*/ 0 h 2324"/>
                <a:gd name="T18" fmla="*/ 452 w 812"/>
                <a:gd name="T19" fmla="*/ 484 h 2324"/>
                <a:gd name="T20" fmla="*/ 780 w 812"/>
                <a:gd name="T21" fmla="*/ 484 h 2324"/>
                <a:gd name="T22" fmla="*/ 780 w 812"/>
                <a:gd name="T23" fmla="*/ 663 h 2324"/>
                <a:gd name="T24" fmla="*/ 452 w 812"/>
                <a:gd name="T25" fmla="*/ 663 h 2324"/>
                <a:gd name="T26" fmla="*/ 452 w 812"/>
                <a:gd name="T27" fmla="*/ 1964 h 2324"/>
                <a:gd name="T28" fmla="*/ 632 w 812"/>
                <a:gd name="T29" fmla="*/ 2143 h 2324"/>
                <a:gd name="T30" fmla="*/ 803 w 812"/>
                <a:gd name="T31" fmla="*/ 2120 h 2324"/>
                <a:gd name="T32" fmla="*/ 811 w 812"/>
                <a:gd name="T33" fmla="*/ 2299 h 2324"/>
                <a:gd name="T34" fmla="*/ 601 w 812"/>
                <a:gd name="T35" fmla="*/ 2323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2" h="2324">
                  <a:moveTo>
                    <a:pt x="601" y="2323"/>
                  </a:moveTo>
                  <a:lnTo>
                    <a:pt x="601" y="2323"/>
                  </a:lnTo>
                  <a:cubicBezTo>
                    <a:pt x="343" y="2323"/>
                    <a:pt x="242" y="2198"/>
                    <a:pt x="242" y="1948"/>
                  </a:cubicBezTo>
                  <a:cubicBezTo>
                    <a:pt x="242" y="663"/>
                    <a:pt x="242" y="663"/>
                    <a:pt x="242" y="663"/>
                  </a:cubicBezTo>
                  <a:cubicBezTo>
                    <a:pt x="0" y="663"/>
                    <a:pt x="0" y="663"/>
                    <a:pt x="0" y="663"/>
                  </a:cubicBezTo>
                  <a:cubicBezTo>
                    <a:pt x="0" y="484"/>
                    <a:pt x="0" y="484"/>
                    <a:pt x="0" y="484"/>
                  </a:cubicBezTo>
                  <a:cubicBezTo>
                    <a:pt x="250" y="484"/>
                    <a:pt x="250" y="484"/>
                    <a:pt x="250" y="484"/>
                  </a:cubicBezTo>
                  <a:cubicBezTo>
                    <a:pt x="250" y="47"/>
                    <a:pt x="250" y="47"/>
                    <a:pt x="250" y="47"/>
                  </a:cubicBezTo>
                  <a:cubicBezTo>
                    <a:pt x="452" y="0"/>
                    <a:pt x="452" y="0"/>
                    <a:pt x="452" y="0"/>
                  </a:cubicBezTo>
                  <a:cubicBezTo>
                    <a:pt x="452" y="484"/>
                    <a:pt x="452" y="484"/>
                    <a:pt x="452" y="484"/>
                  </a:cubicBezTo>
                  <a:cubicBezTo>
                    <a:pt x="780" y="484"/>
                    <a:pt x="780" y="484"/>
                    <a:pt x="780" y="484"/>
                  </a:cubicBezTo>
                  <a:cubicBezTo>
                    <a:pt x="780" y="663"/>
                    <a:pt x="780" y="663"/>
                    <a:pt x="780" y="663"/>
                  </a:cubicBezTo>
                  <a:cubicBezTo>
                    <a:pt x="452" y="663"/>
                    <a:pt x="452" y="663"/>
                    <a:pt x="452" y="663"/>
                  </a:cubicBezTo>
                  <a:cubicBezTo>
                    <a:pt x="452" y="1964"/>
                    <a:pt x="452" y="1964"/>
                    <a:pt x="452" y="1964"/>
                  </a:cubicBezTo>
                  <a:cubicBezTo>
                    <a:pt x="452" y="2081"/>
                    <a:pt x="507" y="2143"/>
                    <a:pt x="632" y="2143"/>
                  </a:cubicBezTo>
                  <a:cubicBezTo>
                    <a:pt x="687" y="2143"/>
                    <a:pt x="741" y="2135"/>
                    <a:pt x="803" y="2120"/>
                  </a:cubicBezTo>
                  <a:cubicBezTo>
                    <a:pt x="811" y="2299"/>
                    <a:pt x="811" y="2299"/>
                    <a:pt x="811" y="2299"/>
                  </a:cubicBezTo>
                  <a:cubicBezTo>
                    <a:pt x="741" y="2307"/>
                    <a:pt x="671" y="2323"/>
                    <a:pt x="601" y="2323"/>
                  </a:cubicBez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06" name="Freeform 20"/>
            <p:cNvSpPr>
              <a:spLocks noChangeArrowheads="1"/>
            </p:cNvSpPr>
            <p:nvPr/>
          </p:nvSpPr>
          <p:spPr bwMode="auto">
            <a:xfrm>
              <a:off x="9245600" y="3409950"/>
              <a:ext cx="357188" cy="673100"/>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2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86" y="1799"/>
                    <a:pt x="561" y="1870"/>
                    <a:pt x="421" y="1870"/>
                  </a:cubicBezTo>
                  <a:cubicBezTo>
                    <a:pt x="133" y="1870"/>
                    <a:pt x="0" y="1714"/>
                    <a:pt x="0" y="1433"/>
                  </a:cubicBezTo>
                  <a:cubicBezTo>
                    <a:pt x="0" y="1308"/>
                    <a:pt x="0" y="1308"/>
                    <a:pt x="0" y="1308"/>
                  </a:cubicBezTo>
                  <a:cubicBezTo>
                    <a:pt x="0" y="872"/>
                    <a:pt x="429" y="755"/>
                    <a:pt x="787" y="724"/>
                  </a:cubicBezTo>
                  <a:cubicBezTo>
                    <a:pt x="787" y="452"/>
                    <a:pt x="787" y="452"/>
                    <a:pt x="787" y="452"/>
                  </a:cubicBezTo>
                  <a:cubicBezTo>
                    <a:pt x="787" y="280"/>
                    <a:pt x="709" y="171"/>
                    <a:pt x="522" y="171"/>
                  </a:cubicBezTo>
                  <a:cubicBezTo>
                    <a:pt x="273" y="171"/>
                    <a:pt x="242" y="335"/>
                    <a:pt x="242"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0" y="903"/>
                    <a:pt x="203" y="996"/>
                    <a:pt x="203" y="1308"/>
                  </a:cubicBezTo>
                  <a:cubicBezTo>
                    <a:pt x="203" y="1417"/>
                    <a:pt x="203" y="1417"/>
                    <a:pt x="203" y="1417"/>
                  </a:cubicBezTo>
                  <a:cubicBezTo>
                    <a:pt x="203" y="1581"/>
                    <a:pt x="265" y="1698"/>
                    <a:pt x="452" y="1698"/>
                  </a:cubicBezTo>
                  <a:cubicBezTo>
                    <a:pt x="585" y="1698"/>
                    <a:pt x="702" y="1612"/>
                    <a:pt x="787" y="1511"/>
                  </a:cubicBezTo>
                  <a:lnTo>
                    <a:pt x="787" y="879"/>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07" name="Freeform 21"/>
            <p:cNvSpPr>
              <a:spLocks noChangeArrowheads="1"/>
            </p:cNvSpPr>
            <p:nvPr/>
          </p:nvSpPr>
          <p:spPr bwMode="auto">
            <a:xfrm>
              <a:off x="9745663" y="3209925"/>
              <a:ext cx="69850" cy="863600"/>
            </a:xfrm>
            <a:custGeom>
              <a:avLst/>
              <a:gdLst>
                <a:gd name="T0" fmla="*/ 0 w 196"/>
                <a:gd name="T1" fmla="*/ 2400 h 2401"/>
                <a:gd name="T2" fmla="*/ 0 w 196"/>
                <a:gd name="T3" fmla="*/ 0 h 2401"/>
                <a:gd name="T4" fmla="*/ 195 w 196"/>
                <a:gd name="T5" fmla="*/ 0 h 2401"/>
                <a:gd name="T6" fmla="*/ 195 w 196"/>
                <a:gd name="T7" fmla="*/ 2400 h 2401"/>
                <a:gd name="T8" fmla="*/ 0 w 196"/>
                <a:gd name="T9" fmla="*/ 2400 h 2401"/>
              </a:gdLst>
              <a:ahLst/>
              <a:cxnLst>
                <a:cxn ang="0">
                  <a:pos x="T0" y="T1"/>
                </a:cxn>
                <a:cxn ang="0">
                  <a:pos x="T2" y="T3"/>
                </a:cxn>
                <a:cxn ang="0">
                  <a:pos x="T4" y="T5"/>
                </a:cxn>
                <a:cxn ang="0">
                  <a:pos x="T6" y="T7"/>
                </a:cxn>
                <a:cxn ang="0">
                  <a:pos x="T8" y="T9"/>
                </a:cxn>
              </a:cxnLst>
              <a:rect l="0" t="0" r="r" b="b"/>
              <a:pathLst>
                <a:path w="196" h="2401">
                  <a:moveTo>
                    <a:pt x="0" y="2400"/>
                  </a:moveTo>
                  <a:lnTo>
                    <a:pt x="0" y="0"/>
                  </a:lnTo>
                  <a:lnTo>
                    <a:pt x="195" y="0"/>
                  </a:lnTo>
                  <a:lnTo>
                    <a:pt x="195" y="2400"/>
                  </a:lnTo>
                  <a:lnTo>
                    <a:pt x="0" y="2400"/>
                  </a:ln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08" name="Freeform 22"/>
            <p:cNvSpPr>
              <a:spLocks noChangeArrowheads="1"/>
            </p:cNvSpPr>
            <p:nvPr/>
          </p:nvSpPr>
          <p:spPr bwMode="auto">
            <a:xfrm>
              <a:off x="10193338" y="3216275"/>
              <a:ext cx="398462" cy="869950"/>
            </a:xfrm>
            <a:custGeom>
              <a:avLst/>
              <a:gdLst>
                <a:gd name="T0" fmla="*/ 546 w 1108"/>
                <a:gd name="T1" fmla="*/ 2415 h 2416"/>
                <a:gd name="T2" fmla="*/ 546 w 1108"/>
                <a:gd name="T3" fmla="*/ 2415 h 2416"/>
                <a:gd name="T4" fmla="*/ 0 w 1108"/>
                <a:gd name="T5" fmla="*/ 1854 h 2416"/>
                <a:gd name="T6" fmla="*/ 0 w 1108"/>
                <a:gd name="T7" fmla="*/ 577 h 2416"/>
                <a:gd name="T8" fmla="*/ 538 w 1108"/>
                <a:gd name="T9" fmla="*/ 0 h 2416"/>
                <a:gd name="T10" fmla="*/ 1084 w 1108"/>
                <a:gd name="T11" fmla="*/ 475 h 2416"/>
                <a:gd name="T12" fmla="*/ 1084 w 1108"/>
                <a:gd name="T13" fmla="*/ 779 h 2416"/>
                <a:gd name="T14" fmla="*/ 881 w 1108"/>
                <a:gd name="T15" fmla="*/ 779 h 2416"/>
                <a:gd name="T16" fmla="*/ 546 w 1108"/>
                <a:gd name="T17" fmla="*/ 179 h 2416"/>
                <a:gd name="T18" fmla="*/ 211 w 1108"/>
                <a:gd name="T19" fmla="*/ 545 h 2416"/>
                <a:gd name="T20" fmla="*/ 211 w 1108"/>
                <a:gd name="T21" fmla="*/ 1831 h 2416"/>
                <a:gd name="T22" fmla="*/ 554 w 1108"/>
                <a:gd name="T23" fmla="*/ 2236 h 2416"/>
                <a:gd name="T24" fmla="*/ 905 w 1108"/>
                <a:gd name="T25" fmla="*/ 1589 h 2416"/>
                <a:gd name="T26" fmla="*/ 1107 w 1108"/>
                <a:gd name="T27" fmla="*/ 1589 h 2416"/>
                <a:gd name="T28" fmla="*/ 1107 w 1108"/>
                <a:gd name="T29" fmla="*/ 1862 h 2416"/>
                <a:gd name="T30" fmla="*/ 546 w 1108"/>
                <a:gd name="T31" fmla="*/ 2415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8" h="2416">
                  <a:moveTo>
                    <a:pt x="546" y="2415"/>
                  </a:moveTo>
                  <a:lnTo>
                    <a:pt x="546" y="2415"/>
                  </a:lnTo>
                  <a:cubicBezTo>
                    <a:pt x="180" y="2415"/>
                    <a:pt x="0" y="2205"/>
                    <a:pt x="0" y="1854"/>
                  </a:cubicBezTo>
                  <a:cubicBezTo>
                    <a:pt x="0" y="577"/>
                    <a:pt x="0" y="577"/>
                    <a:pt x="0" y="577"/>
                  </a:cubicBezTo>
                  <a:cubicBezTo>
                    <a:pt x="0" y="210"/>
                    <a:pt x="149" y="0"/>
                    <a:pt x="538" y="0"/>
                  </a:cubicBezTo>
                  <a:cubicBezTo>
                    <a:pt x="850" y="0"/>
                    <a:pt x="1084" y="140"/>
                    <a:pt x="1084" y="475"/>
                  </a:cubicBezTo>
                  <a:cubicBezTo>
                    <a:pt x="1084" y="779"/>
                    <a:pt x="1084" y="779"/>
                    <a:pt x="1084" y="779"/>
                  </a:cubicBezTo>
                  <a:cubicBezTo>
                    <a:pt x="881" y="779"/>
                    <a:pt x="881" y="779"/>
                    <a:pt x="881" y="779"/>
                  </a:cubicBezTo>
                  <a:cubicBezTo>
                    <a:pt x="881" y="491"/>
                    <a:pt x="936" y="179"/>
                    <a:pt x="546" y="179"/>
                  </a:cubicBezTo>
                  <a:cubicBezTo>
                    <a:pt x="297" y="179"/>
                    <a:pt x="211" y="312"/>
                    <a:pt x="211" y="545"/>
                  </a:cubicBezTo>
                  <a:cubicBezTo>
                    <a:pt x="211" y="1831"/>
                    <a:pt x="211" y="1831"/>
                    <a:pt x="211" y="1831"/>
                  </a:cubicBezTo>
                  <a:cubicBezTo>
                    <a:pt x="211" y="2065"/>
                    <a:pt x="297" y="2236"/>
                    <a:pt x="554" y="2236"/>
                  </a:cubicBezTo>
                  <a:cubicBezTo>
                    <a:pt x="944" y="2236"/>
                    <a:pt x="905" y="1870"/>
                    <a:pt x="905" y="1589"/>
                  </a:cubicBezTo>
                  <a:cubicBezTo>
                    <a:pt x="1107" y="1589"/>
                    <a:pt x="1107" y="1589"/>
                    <a:pt x="1107" y="1589"/>
                  </a:cubicBezTo>
                  <a:cubicBezTo>
                    <a:pt x="1107" y="1862"/>
                    <a:pt x="1107" y="1862"/>
                    <a:pt x="1107" y="1862"/>
                  </a:cubicBezTo>
                  <a:cubicBezTo>
                    <a:pt x="1107" y="2228"/>
                    <a:pt x="905" y="2415"/>
                    <a:pt x="546" y="2415"/>
                  </a:cubicBez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09" name="Freeform 23"/>
            <p:cNvSpPr>
              <a:spLocks noChangeArrowheads="1"/>
            </p:cNvSpPr>
            <p:nvPr/>
          </p:nvSpPr>
          <p:spPr bwMode="auto">
            <a:xfrm>
              <a:off x="10685463" y="3409950"/>
              <a:ext cx="357187" cy="673100"/>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9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94" y="1799"/>
                    <a:pt x="561" y="1870"/>
                    <a:pt x="421" y="1870"/>
                  </a:cubicBezTo>
                  <a:cubicBezTo>
                    <a:pt x="132" y="1870"/>
                    <a:pt x="0" y="1714"/>
                    <a:pt x="0" y="1433"/>
                  </a:cubicBezTo>
                  <a:cubicBezTo>
                    <a:pt x="0" y="1308"/>
                    <a:pt x="0" y="1308"/>
                    <a:pt x="0" y="1308"/>
                  </a:cubicBezTo>
                  <a:cubicBezTo>
                    <a:pt x="0" y="872"/>
                    <a:pt x="437" y="755"/>
                    <a:pt x="787" y="724"/>
                  </a:cubicBezTo>
                  <a:cubicBezTo>
                    <a:pt x="787" y="452"/>
                    <a:pt x="787" y="452"/>
                    <a:pt x="787" y="452"/>
                  </a:cubicBezTo>
                  <a:cubicBezTo>
                    <a:pt x="787" y="280"/>
                    <a:pt x="709" y="171"/>
                    <a:pt x="522" y="171"/>
                  </a:cubicBezTo>
                  <a:cubicBezTo>
                    <a:pt x="281" y="171"/>
                    <a:pt x="249" y="335"/>
                    <a:pt x="249"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8" y="903"/>
                    <a:pt x="203" y="996"/>
                    <a:pt x="203" y="1308"/>
                  </a:cubicBezTo>
                  <a:cubicBezTo>
                    <a:pt x="203" y="1417"/>
                    <a:pt x="203" y="1417"/>
                    <a:pt x="203" y="1417"/>
                  </a:cubicBezTo>
                  <a:cubicBezTo>
                    <a:pt x="203" y="1581"/>
                    <a:pt x="273" y="1698"/>
                    <a:pt x="452" y="1698"/>
                  </a:cubicBezTo>
                  <a:cubicBezTo>
                    <a:pt x="593" y="1698"/>
                    <a:pt x="702" y="1612"/>
                    <a:pt x="787" y="1511"/>
                  </a:cubicBezTo>
                  <a:lnTo>
                    <a:pt x="787" y="879"/>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10" name="Freeform 24"/>
            <p:cNvSpPr>
              <a:spLocks noChangeArrowheads="1"/>
            </p:cNvSpPr>
            <p:nvPr/>
          </p:nvSpPr>
          <p:spPr bwMode="auto">
            <a:xfrm>
              <a:off x="11179175" y="3413125"/>
              <a:ext cx="247650" cy="661988"/>
            </a:xfrm>
            <a:custGeom>
              <a:avLst/>
              <a:gdLst>
                <a:gd name="T0" fmla="*/ 195 w 687"/>
                <a:gd name="T1" fmla="*/ 593 h 1840"/>
                <a:gd name="T2" fmla="*/ 195 w 687"/>
                <a:gd name="T3" fmla="*/ 593 h 1840"/>
                <a:gd name="T4" fmla="*/ 195 w 687"/>
                <a:gd name="T5" fmla="*/ 1839 h 1840"/>
                <a:gd name="T6" fmla="*/ 0 w 687"/>
                <a:gd name="T7" fmla="*/ 1839 h 1840"/>
                <a:gd name="T8" fmla="*/ 0 w 687"/>
                <a:gd name="T9" fmla="*/ 24 h 1840"/>
                <a:gd name="T10" fmla="*/ 195 w 687"/>
                <a:gd name="T11" fmla="*/ 24 h 1840"/>
                <a:gd name="T12" fmla="*/ 195 w 687"/>
                <a:gd name="T13" fmla="*/ 336 h 1840"/>
                <a:gd name="T14" fmla="*/ 686 w 687"/>
                <a:gd name="T15" fmla="*/ 0 h 1840"/>
                <a:gd name="T16" fmla="*/ 686 w 687"/>
                <a:gd name="T17" fmla="*/ 242 h 1840"/>
                <a:gd name="T18" fmla="*/ 195 w 687"/>
                <a:gd name="T19" fmla="*/ 593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7" h="1840">
                  <a:moveTo>
                    <a:pt x="195" y="593"/>
                  </a:moveTo>
                  <a:lnTo>
                    <a:pt x="195" y="593"/>
                  </a:lnTo>
                  <a:cubicBezTo>
                    <a:pt x="195" y="1839"/>
                    <a:pt x="195" y="1839"/>
                    <a:pt x="195" y="1839"/>
                  </a:cubicBezTo>
                  <a:cubicBezTo>
                    <a:pt x="0" y="1839"/>
                    <a:pt x="0" y="1839"/>
                    <a:pt x="0" y="1839"/>
                  </a:cubicBezTo>
                  <a:cubicBezTo>
                    <a:pt x="0" y="24"/>
                    <a:pt x="0" y="24"/>
                    <a:pt x="0" y="24"/>
                  </a:cubicBezTo>
                  <a:cubicBezTo>
                    <a:pt x="195" y="24"/>
                    <a:pt x="195" y="24"/>
                    <a:pt x="195" y="24"/>
                  </a:cubicBezTo>
                  <a:cubicBezTo>
                    <a:pt x="195" y="336"/>
                    <a:pt x="195" y="336"/>
                    <a:pt x="195" y="336"/>
                  </a:cubicBezTo>
                  <a:cubicBezTo>
                    <a:pt x="312" y="172"/>
                    <a:pt x="476" y="24"/>
                    <a:pt x="686" y="0"/>
                  </a:cubicBezTo>
                  <a:cubicBezTo>
                    <a:pt x="686" y="242"/>
                    <a:pt x="686" y="242"/>
                    <a:pt x="686" y="242"/>
                  </a:cubicBezTo>
                  <a:cubicBezTo>
                    <a:pt x="460" y="258"/>
                    <a:pt x="304" y="406"/>
                    <a:pt x="195" y="593"/>
                  </a:cubicBez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11" name="Freeform 25"/>
            <p:cNvSpPr>
              <a:spLocks noChangeArrowheads="1"/>
            </p:cNvSpPr>
            <p:nvPr/>
          </p:nvSpPr>
          <p:spPr bwMode="auto">
            <a:xfrm>
              <a:off x="11510963" y="3409950"/>
              <a:ext cx="354012" cy="682625"/>
            </a:xfrm>
            <a:custGeom>
              <a:avLst/>
              <a:gdLst>
                <a:gd name="T0" fmla="*/ 491 w 984"/>
                <a:gd name="T1" fmla="*/ 1893 h 1894"/>
                <a:gd name="T2" fmla="*/ 491 w 984"/>
                <a:gd name="T3" fmla="*/ 1893 h 1894"/>
                <a:gd name="T4" fmla="*/ 0 w 984"/>
                <a:gd name="T5" fmla="*/ 1417 h 1894"/>
                <a:gd name="T6" fmla="*/ 0 w 984"/>
                <a:gd name="T7" fmla="*/ 467 h 1894"/>
                <a:gd name="T8" fmla="*/ 499 w 984"/>
                <a:gd name="T9" fmla="*/ 0 h 1894"/>
                <a:gd name="T10" fmla="*/ 983 w 984"/>
                <a:gd name="T11" fmla="*/ 460 h 1894"/>
                <a:gd name="T12" fmla="*/ 983 w 984"/>
                <a:gd name="T13" fmla="*/ 973 h 1894"/>
                <a:gd name="T14" fmla="*/ 203 w 984"/>
                <a:gd name="T15" fmla="*/ 973 h 1894"/>
                <a:gd name="T16" fmla="*/ 203 w 984"/>
                <a:gd name="T17" fmla="*/ 1410 h 1894"/>
                <a:gd name="T18" fmla="*/ 491 w 984"/>
                <a:gd name="T19" fmla="*/ 1706 h 1894"/>
                <a:gd name="T20" fmla="*/ 780 w 984"/>
                <a:gd name="T21" fmla="*/ 1301 h 1894"/>
                <a:gd name="T22" fmla="*/ 983 w 984"/>
                <a:gd name="T23" fmla="*/ 1301 h 1894"/>
                <a:gd name="T24" fmla="*/ 983 w 984"/>
                <a:gd name="T25" fmla="*/ 1425 h 1894"/>
                <a:gd name="T26" fmla="*/ 491 w 984"/>
                <a:gd name="T27" fmla="*/ 1893 h 1894"/>
                <a:gd name="T28" fmla="*/ 788 w 984"/>
                <a:gd name="T29" fmla="*/ 483 h 1894"/>
                <a:gd name="T30" fmla="*/ 788 w 984"/>
                <a:gd name="T31" fmla="*/ 483 h 1894"/>
                <a:gd name="T32" fmla="*/ 499 w 984"/>
                <a:gd name="T33" fmla="*/ 171 h 1894"/>
                <a:gd name="T34" fmla="*/ 203 w 984"/>
                <a:gd name="T35" fmla="*/ 483 h 1894"/>
                <a:gd name="T36" fmla="*/ 203 w 984"/>
                <a:gd name="T37" fmla="*/ 802 h 1894"/>
                <a:gd name="T38" fmla="*/ 788 w 984"/>
                <a:gd name="T39" fmla="*/ 802 h 1894"/>
                <a:gd name="T40" fmla="*/ 788 w 984"/>
                <a:gd name="T41" fmla="*/ 483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4" h="1894">
                  <a:moveTo>
                    <a:pt x="491" y="1893"/>
                  </a:moveTo>
                  <a:lnTo>
                    <a:pt x="491" y="1893"/>
                  </a:lnTo>
                  <a:cubicBezTo>
                    <a:pt x="195" y="1893"/>
                    <a:pt x="0" y="1714"/>
                    <a:pt x="0" y="1417"/>
                  </a:cubicBezTo>
                  <a:cubicBezTo>
                    <a:pt x="0" y="467"/>
                    <a:pt x="0" y="467"/>
                    <a:pt x="0" y="467"/>
                  </a:cubicBezTo>
                  <a:cubicBezTo>
                    <a:pt x="0" y="156"/>
                    <a:pt x="203" y="0"/>
                    <a:pt x="499" y="0"/>
                  </a:cubicBezTo>
                  <a:cubicBezTo>
                    <a:pt x="796" y="0"/>
                    <a:pt x="983" y="163"/>
                    <a:pt x="983" y="460"/>
                  </a:cubicBezTo>
                  <a:cubicBezTo>
                    <a:pt x="983" y="973"/>
                    <a:pt x="983" y="973"/>
                    <a:pt x="983" y="973"/>
                  </a:cubicBezTo>
                  <a:cubicBezTo>
                    <a:pt x="203" y="973"/>
                    <a:pt x="203" y="973"/>
                    <a:pt x="203" y="973"/>
                  </a:cubicBezTo>
                  <a:cubicBezTo>
                    <a:pt x="203" y="1410"/>
                    <a:pt x="203" y="1410"/>
                    <a:pt x="203" y="1410"/>
                  </a:cubicBezTo>
                  <a:cubicBezTo>
                    <a:pt x="203" y="1597"/>
                    <a:pt x="304" y="1706"/>
                    <a:pt x="491" y="1706"/>
                  </a:cubicBezTo>
                  <a:cubicBezTo>
                    <a:pt x="780" y="1706"/>
                    <a:pt x="780" y="1534"/>
                    <a:pt x="780" y="1301"/>
                  </a:cubicBezTo>
                  <a:cubicBezTo>
                    <a:pt x="983" y="1301"/>
                    <a:pt x="983" y="1301"/>
                    <a:pt x="983" y="1301"/>
                  </a:cubicBezTo>
                  <a:cubicBezTo>
                    <a:pt x="983" y="1425"/>
                    <a:pt x="983" y="1425"/>
                    <a:pt x="983" y="1425"/>
                  </a:cubicBezTo>
                  <a:cubicBezTo>
                    <a:pt x="983" y="1745"/>
                    <a:pt x="796" y="1893"/>
                    <a:pt x="491" y="1893"/>
                  </a:cubicBezTo>
                  <a:close/>
                  <a:moveTo>
                    <a:pt x="788" y="483"/>
                  </a:moveTo>
                  <a:lnTo>
                    <a:pt x="788" y="483"/>
                  </a:lnTo>
                  <a:cubicBezTo>
                    <a:pt x="788" y="296"/>
                    <a:pt x="686" y="171"/>
                    <a:pt x="499" y="171"/>
                  </a:cubicBezTo>
                  <a:cubicBezTo>
                    <a:pt x="297" y="171"/>
                    <a:pt x="203" y="288"/>
                    <a:pt x="203" y="483"/>
                  </a:cubicBezTo>
                  <a:cubicBezTo>
                    <a:pt x="203" y="802"/>
                    <a:pt x="203" y="802"/>
                    <a:pt x="203" y="802"/>
                  </a:cubicBezTo>
                  <a:cubicBezTo>
                    <a:pt x="788" y="802"/>
                    <a:pt x="788" y="802"/>
                    <a:pt x="788" y="802"/>
                  </a:cubicBezTo>
                  <a:lnTo>
                    <a:pt x="788" y="483"/>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12" name="Freeform 26"/>
            <p:cNvSpPr>
              <a:spLocks noChangeArrowheads="1"/>
            </p:cNvSpPr>
            <p:nvPr/>
          </p:nvSpPr>
          <p:spPr bwMode="auto">
            <a:xfrm>
              <a:off x="1784350" y="3230563"/>
              <a:ext cx="401638" cy="836612"/>
            </a:xfrm>
            <a:custGeom>
              <a:avLst/>
              <a:gdLst>
                <a:gd name="T0" fmla="*/ 936 w 1116"/>
                <a:gd name="T1" fmla="*/ 2166 h 2323"/>
                <a:gd name="T2" fmla="*/ 936 w 1116"/>
                <a:gd name="T3" fmla="*/ 2166 h 2323"/>
                <a:gd name="T4" fmla="*/ 421 w 1116"/>
                <a:gd name="T5" fmla="*/ 2322 h 2323"/>
                <a:gd name="T6" fmla="*/ 0 w 1116"/>
                <a:gd name="T7" fmla="*/ 2322 h 2323"/>
                <a:gd name="T8" fmla="*/ 0 w 1116"/>
                <a:gd name="T9" fmla="*/ 0 h 2323"/>
                <a:gd name="T10" fmla="*/ 421 w 1116"/>
                <a:gd name="T11" fmla="*/ 0 h 2323"/>
                <a:gd name="T12" fmla="*/ 670 w 1116"/>
                <a:gd name="T13" fmla="*/ 23 h 2323"/>
                <a:gd name="T14" fmla="*/ 873 w 1116"/>
                <a:gd name="T15" fmla="*/ 109 h 2323"/>
                <a:gd name="T16" fmla="*/ 998 w 1116"/>
                <a:gd name="T17" fmla="*/ 273 h 2323"/>
                <a:gd name="T18" fmla="*/ 1037 w 1116"/>
                <a:gd name="T19" fmla="*/ 530 h 2323"/>
                <a:gd name="T20" fmla="*/ 943 w 1116"/>
                <a:gd name="T21" fmla="*/ 896 h 2323"/>
                <a:gd name="T22" fmla="*/ 639 w 1116"/>
                <a:gd name="T23" fmla="*/ 1068 h 2323"/>
                <a:gd name="T24" fmla="*/ 858 w 1116"/>
                <a:gd name="T25" fmla="*/ 1130 h 2323"/>
                <a:gd name="T26" fmla="*/ 1006 w 1116"/>
                <a:gd name="T27" fmla="*/ 1262 h 2323"/>
                <a:gd name="T28" fmla="*/ 1084 w 1116"/>
                <a:gd name="T29" fmla="*/ 1441 h 2323"/>
                <a:gd name="T30" fmla="*/ 1115 w 1116"/>
                <a:gd name="T31" fmla="*/ 1659 h 2323"/>
                <a:gd name="T32" fmla="*/ 936 w 1116"/>
                <a:gd name="T33" fmla="*/ 2166 h 2323"/>
                <a:gd name="T34" fmla="*/ 811 w 1116"/>
                <a:gd name="T35" fmla="*/ 343 h 2323"/>
                <a:gd name="T36" fmla="*/ 811 w 1116"/>
                <a:gd name="T37" fmla="*/ 343 h 2323"/>
                <a:gd name="T38" fmla="*/ 717 w 1116"/>
                <a:gd name="T39" fmla="*/ 234 h 2323"/>
                <a:gd name="T40" fmla="*/ 577 w 1116"/>
                <a:gd name="T41" fmla="*/ 187 h 2323"/>
                <a:gd name="T42" fmla="*/ 390 w 1116"/>
                <a:gd name="T43" fmla="*/ 171 h 2323"/>
                <a:gd name="T44" fmla="*/ 195 w 1116"/>
                <a:gd name="T45" fmla="*/ 171 h 2323"/>
                <a:gd name="T46" fmla="*/ 195 w 1116"/>
                <a:gd name="T47" fmla="*/ 998 h 2323"/>
                <a:gd name="T48" fmla="*/ 429 w 1116"/>
                <a:gd name="T49" fmla="*/ 998 h 2323"/>
                <a:gd name="T50" fmla="*/ 741 w 1116"/>
                <a:gd name="T51" fmla="*/ 865 h 2323"/>
                <a:gd name="T52" fmla="*/ 842 w 1116"/>
                <a:gd name="T53" fmla="*/ 530 h 2323"/>
                <a:gd name="T54" fmla="*/ 811 w 1116"/>
                <a:gd name="T55" fmla="*/ 343 h 2323"/>
                <a:gd name="T56" fmla="*/ 787 w 1116"/>
                <a:gd name="T57" fmla="*/ 1293 h 2323"/>
                <a:gd name="T58" fmla="*/ 787 w 1116"/>
                <a:gd name="T59" fmla="*/ 1293 h 2323"/>
                <a:gd name="T60" fmla="*/ 429 w 1116"/>
                <a:gd name="T61" fmla="*/ 1160 h 2323"/>
                <a:gd name="T62" fmla="*/ 195 w 1116"/>
                <a:gd name="T63" fmla="*/ 1160 h 2323"/>
                <a:gd name="T64" fmla="*/ 195 w 1116"/>
                <a:gd name="T65" fmla="*/ 2150 h 2323"/>
                <a:gd name="T66" fmla="*/ 398 w 1116"/>
                <a:gd name="T67" fmla="*/ 2150 h 2323"/>
                <a:gd name="T68" fmla="*/ 787 w 1116"/>
                <a:gd name="T69" fmla="*/ 2033 h 2323"/>
                <a:gd name="T70" fmla="*/ 904 w 1116"/>
                <a:gd name="T71" fmla="*/ 1659 h 2323"/>
                <a:gd name="T72" fmla="*/ 787 w 1116"/>
                <a:gd name="T73" fmla="*/ 1293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6" h="2323">
                  <a:moveTo>
                    <a:pt x="936" y="2166"/>
                  </a:moveTo>
                  <a:lnTo>
                    <a:pt x="936" y="2166"/>
                  </a:lnTo>
                  <a:cubicBezTo>
                    <a:pt x="826" y="2267"/>
                    <a:pt x="647" y="2322"/>
                    <a:pt x="421" y="2322"/>
                  </a:cubicBezTo>
                  <a:cubicBezTo>
                    <a:pt x="0" y="2322"/>
                    <a:pt x="0" y="2322"/>
                    <a:pt x="0" y="2322"/>
                  </a:cubicBezTo>
                  <a:cubicBezTo>
                    <a:pt x="0" y="0"/>
                    <a:pt x="0" y="0"/>
                    <a:pt x="0" y="0"/>
                  </a:cubicBezTo>
                  <a:cubicBezTo>
                    <a:pt x="421" y="0"/>
                    <a:pt x="421" y="0"/>
                    <a:pt x="421" y="0"/>
                  </a:cubicBezTo>
                  <a:cubicBezTo>
                    <a:pt x="514" y="0"/>
                    <a:pt x="593" y="8"/>
                    <a:pt x="670" y="23"/>
                  </a:cubicBezTo>
                  <a:cubicBezTo>
                    <a:pt x="749" y="39"/>
                    <a:pt x="819" y="70"/>
                    <a:pt x="873" y="109"/>
                  </a:cubicBezTo>
                  <a:cubicBezTo>
                    <a:pt x="928" y="156"/>
                    <a:pt x="967" y="210"/>
                    <a:pt x="998" y="273"/>
                  </a:cubicBezTo>
                  <a:cubicBezTo>
                    <a:pt x="1021" y="343"/>
                    <a:pt x="1037" y="428"/>
                    <a:pt x="1037" y="530"/>
                  </a:cubicBezTo>
                  <a:cubicBezTo>
                    <a:pt x="1037" y="686"/>
                    <a:pt x="1006" y="811"/>
                    <a:pt x="943" y="896"/>
                  </a:cubicBezTo>
                  <a:cubicBezTo>
                    <a:pt x="881" y="982"/>
                    <a:pt x="780" y="1037"/>
                    <a:pt x="639" y="1068"/>
                  </a:cubicBezTo>
                  <a:cubicBezTo>
                    <a:pt x="725" y="1075"/>
                    <a:pt x="803" y="1091"/>
                    <a:pt x="858" y="1130"/>
                  </a:cubicBezTo>
                  <a:cubicBezTo>
                    <a:pt x="920" y="1160"/>
                    <a:pt x="967" y="1207"/>
                    <a:pt x="1006" y="1262"/>
                  </a:cubicBezTo>
                  <a:cubicBezTo>
                    <a:pt x="1045" y="1308"/>
                    <a:pt x="1068" y="1371"/>
                    <a:pt x="1084" y="1441"/>
                  </a:cubicBezTo>
                  <a:cubicBezTo>
                    <a:pt x="1107" y="1511"/>
                    <a:pt x="1115" y="1589"/>
                    <a:pt x="1115" y="1659"/>
                  </a:cubicBezTo>
                  <a:cubicBezTo>
                    <a:pt x="1115" y="1893"/>
                    <a:pt x="1053" y="2064"/>
                    <a:pt x="936" y="2166"/>
                  </a:cubicBezTo>
                  <a:close/>
                  <a:moveTo>
                    <a:pt x="811" y="343"/>
                  </a:moveTo>
                  <a:lnTo>
                    <a:pt x="811" y="343"/>
                  </a:lnTo>
                  <a:cubicBezTo>
                    <a:pt x="787" y="296"/>
                    <a:pt x="756" y="265"/>
                    <a:pt x="717" y="234"/>
                  </a:cubicBezTo>
                  <a:cubicBezTo>
                    <a:pt x="678" y="210"/>
                    <a:pt x="632" y="195"/>
                    <a:pt x="577" y="187"/>
                  </a:cubicBezTo>
                  <a:cubicBezTo>
                    <a:pt x="522" y="171"/>
                    <a:pt x="460" y="171"/>
                    <a:pt x="390" y="171"/>
                  </a:cubicBezTo>
                  <a:cubicBezTo>
                    <a:pt x="195" y="171"/>
                    <a:pt x="195" y="171"/>
                    <a:pt x="195" y="171"/>
                  </a:cubicBezTo>
                  <a:cubicBezTo>
                    <a:pt x="195" y="998"/>
                    <a:pt x="195" y="998"/>
                    <a:pt x="195" y="998"/>
                  </a:cubicBezTo>
                  <a:cubicBezTo>
                    <a:pt x="429" y="998"/>
                    <a:pt x="429" y="998"/>
                    <a:pt x="429" y="998"/>
                  </a:cubicBezTo>
                  <a:cubicBezTo>
                    <a:pt x="569" y="998"/>
                    <a:pt x="678" y="951"/>
                    <a:pt x="741" y="865"/>
                  </a:cubicBezTo>
                  <a:cubicBezTo>
                    <a:pt x="811" y="779"/>
                    <a:pt x="842" y="670"/>
                    <a:pt x="842" y="530"/>
                  </a:cubicBezTo>
                  <a:cubicBezTo>
                    <a:pt x="842" y="452"/>
                    <a:pt x="826" y="389"/>
                    <a:pt x="811" y="343"/>
                  </a:cubicBezTo>
                  <a:close/>
                  <a:moveTo>
                    <a:pt x="787" y="1293"/>
                  </a:moveTo>
                  <a:lnTo>
                    <a:pt x="787" y="1293"/>
                  </a:lnTo>
                  <a:cubicBezTo>
                    <a:pt x="717" y="1207"/>
                    <a:pt x="593" y="1160"/>
                    <a:pt x="429" y="1160"/>
                  </a:cubicBezTo>
                  <a:cubicBezTo>
                    <a:pt x="195" y="1160"/>
                    <a:pt x="195" y="1160"/>
                    <a:pt x="195" y="1160"/>
                  </a:cubicBezTo>
                  <a:cubicBezTo>
                    <a:pt x="195" y="2150"/>
                    <a:pt x="195" y="2150"/>
                    <a:pt x="195" y="2150"/>
                  </a:cubicBezTo>
                  <a:cubicBezTo>
                    <a:pt x="398" y="2150"/>
                    <a:pt x="398" y="2150"/>
                    <a:pt x="398" y="2150"/>
                  </a:cubicBezTo>
                  <a:cubicBezTo>
                    <a:pt x="577" y="2150"/>
                    <a:pt x="710" y="2111"/>
                    <a:pt x="787" y="2033"/>
                  </a:cubicBezTo>
                  <a:cubicBezTo>
                    <a:pt x="866" y="1963"/>
                    <a:pt x="904" y="1838"/>
                    <a:pt x="904" y="1659"/>
                  </a:cubicBezTo>
                  <a:cubicBezTo>
                    <a:pt x="904" y="1503"/>
                    <a:pt x="866" y="1378"/>
                    <a:pt x="787" y="1293"/>
                  </a:cubicBezTo>
                  <a:close/>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13" name="Freeform 27"/>
            <p:cNvSpPr>
              <a:spLocks noChangeArrowheads="1"/>
            </p:cNvSpPr>
            <p:nvPr/>
          </p:nvSpPr>
          <p:spPr bwMode="auto">
            <a:xfrm>
              <a:off x="2303463" y="3198813"/>
              <a:ext cx="69850" cy="866775"/>
            </a:xfrm>
            <a:custGeom>
              <a:avLst/>
              <a:gdLst>
                <a:gd name="T0" fmla="*/ 0 w 196"/>
                <a:gd name="T1" fmla="*/ 0 h 2409"/>
                <a:gd name="T2" fmla="*/ 195 w 196"/>
                <a:gd name="T3" fmla="*/ 0 h 2409"/>
                <a:gd name="T4" fmla="*/ 195 w 196"/>
                <a:gd name="T5" fmla="*/ 2408 h 2409"/>
                <a:gd name="T6" fmla="*/ 0 w 196"/>
                <a:gd name="T7" fmla="*/ 2408 h 2409"/>
                <a:gd name="T8" fmla="*/ 0 w 196"/>
                <a:gd name="T9" fmla="*/ 0 h 2409"/>
              </a:gdLst>
              <a:ahLst/>
              <a:cxnLst>
                <a:cxn ang="0">
                  <a:pos x="T0" y="T1"/>
                </a:cxn>
                <a:cxn ang="0">
                  <a:pos x="T2" y="T3"/>
                </a:cxn>
                <a:cxn ang="0">
                  <a:pos x="T4" y="T5"/>
                </a:cxn>
                <a:cxn ang="0">
                  <a:pos x="T6" y="T7"/>
                </a:cxn>
                <a:cxn ang="0">
                  <a:pos x="T8" y="T9"/>
                </a:cxn>
              </a:cxnLst>
              <a:rect l="0" t="0" r="r" b="b"/>
              <a:pathLst>
                <a:path w="196" h="2409">
                  <a:moveTo>
                    <a:pt x="0" y="0"/>
                  </a:moveTo>
                  <a:lnTo>
                    <a:pt x="195" y="0"/>
                  </a:lnTo>
                  <a:lnTo>
                    <a:pt x="195" y="2408"/>
                  </a:lnTo>
                  <a:lnTo>
                    <a:pt x="0" y="2408"/>
                  </a:lnTo>
                  <a:lnTo>
                    <a:pt x="0" y="0"/>
                  </a:lnTo>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14" name="Freeform 28"/>
            <p:cNvSpPr>
              <a:spLocks noChangeArrowheads="1"/>
            </p:cNvSpPr>
            <p:nvPr/>
          </p:nvSpPr>
          <p:spPr bwMode="auto">
            <a:xfrm>
              <a:off x="2514600" y="3421063"/>
              <a:ext cx="336550" cy="650875"/>
            </a:xfrm>
            <a:custGeom>
              <a:avLst/>
              <a:gdLst>
                <a:gd name="T0" fmla="*/ 741 w 937"/>
                <a:gd name="T1" fmla="*/ 1628 h 1808"/>
                <a:gd name="T2" fmla="*/ 741 w 937"/>
                <a:gd name="T3" fmla="*/ 1628 h 1808"/>
                <a:gd name="T4" fmla="*/ 562 w 937"/>
                <a:gd name="T5" fmla="*/ 1760 h 1808"/>
                <a:gd name="T6" fmla="*/ 343 w 937"/>
                <a:gd name="T7" fmla="*/ 1807 h 1808"/>
                <a:gd name="T8" fmla="*/ 70 w 937"/>
                <a:gd name="T9" fmla="*/ 1690 h 1808"/>
                <a:gd name="T10" fmla="*/ 0 w 937"/>
                <a:gd name="T11" fmla="*/ 1402 h 1808"/>
                <a:gd name="T12" fmla="*/ 0 w 937"/>
                <a:gd name="T13" fmla="*/ 0 h 1808"/>
                <a:gd name="T14" fmla="*/ 195 w 937"/>
                <a:gd name="T15" fmla="*/ 0 h 1808"/>
                <a:gd name="T16" fmla="*/ 195 w 937"/>
                <a:gd name="T17" fmla="*/ 1386 h 1808"/>
                <a:gd name="T18" fmla="*/ 234 w 937"/>
                <a:gd name="T19" fmla="*/ 1558 h 1808"/>
                <a:gd name="T20" fmla="*/ 390 w 937"/>
                <a:gd name="T21" fmla="*/ 1620 h 1808"/>
                <a:gd name="T22" fmla="*/ 476 w 937"/>
                <a:gd name="T23" fmla="*/ 1605 h 1808"/>
                <a:gd name="T24" fmla="*/ 577 w 937"/>
                <a:gd name="T25" fmla="*/ 1566 h 1808"/>
                <a:gd name="T26" fmla="*/ 663 w 937"/>
                <a:gd name="T27" fmla="*/ 1511 h 1808"/>
                <a:gd name="T28" fmla="*/ 733 w 937"/>
                <a:gd name="T29" fmla="*/ 1449 h 1808"/>
                <a:gd name="T30" fmla="*/ 733 w 937"/>
                <a:gd name="T31" fmla="*/ 0 h 1808"/>
                <a:gd name="T32" fmla="*/ 936 w 937"/>
                <a:gd name="T33" fmla="*/ 0 h 1808"/>
                <a:gd name="T34" fmla="*/ 936 w 937"/>
                <a:gd name="T35" fmla="*/ 1792 h 1808"/>
                <a:gd name="T36" fmla="*/ 749 w 937"/>
                <a:gd name="T37" fmla="*/ 1792 h 1808"/>
                <a:gd name="T38" fmla="*/ 741 w 937"/>
                <a:gd name="T39" fmla="*/ 1628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7" h="1808">
                  <a:moveTo>
                    <a:pt x="741" y="1628"/>
                  </a:moveTo>
                  <a:lnTo>
                    <a:pt x="741" y="1628"/>
                  </a:lnTo>
                  <a:cubicBezTo>
                    <a:pt x="686" y="1683"/>
                    <a:pt x="632" y="1729"/>
                    <a:pt x="562" y="1760"/>
                  </a:cubicBezTo>
                  <a:cubicBezTo>
                    <a:pt x="499" y="1792"/>
                    <a:pt x="421" y="1807"/>
                    <a:pt x="343" y="1807"/>
                  </a:cubicBezTo>
                  <a:cubicBezTo>
                    <a:pt x="219" y="1807"/>
                    <a:pt x="125" y="1768"/>
                    <a:pt x="70" y="1690"/>
                  </a:cubicBezTo>
                  <a:cubicBezTo>
                    <a:pt x="24" y="1613"/>
                    <a:pt x="0" y="1519"/>
                    <a:pt x="0" y="1402"/>
                  </a:cubicBezTo>
                  <a:cubicBezTo>
                    <a:pt x="0" y="0"/>
                    <a:pt x="0" y="0"/>
                    <a:pt x="0" y="0"/>
                  </a:cubicBezTo>
                  <a:cubicBezTo>
                    <a:pt x="195" y="0"/>
                    <a:pt x="195" y="0"/>
                    <a:pt x="195" y="0"/>
                  </a:cubicBezTo>
                  <a:cubicBezTo>
                    <a:pt x="195" y="1386"/>
                    <a:pt x="195" y="1386"/>
                    <a:pt x="195" y="1386"/>
                  </a:cubicBezTo>
                  <a:cubicBezTo>
                    <a:pt x="195" y="1456"/>
                    <a:pt x="211" y="1511"/>
                    <a:pt x="234" y="1558"/>
                  </a:cubicBezTo>
                  <a:cubicBezTo>
                    <a:pt x="265" y="1597"/>
                    <a:pt x="312" y="1620"/>
                    <a:pt x="390" y="1620"/>
                  </a:cubicBezTo>
                  <a:cubicBezTo>
                    <a:pt x="413" y="1620"/>
                    <a:pt x="445" y="1620"/>
                    <a:pt x="476" y="1605"/>
                  </a:cubicBezTo>
                  <a:cubicBezTo>
                    <a:pt x="507" y="1597"/>
                    <a:pt x="546" y="1581"/>
                    <a:pt x="577" y="1566"/>
                  </a:cubicBezTo>
                  <a:cubicBezTo>
                    <a:pt x="608" y="1550"/>
                    <a:pt x="640" y="1534"/>
                    <a:pt x="663" y="1511"/>
                  </a:cubicBezTo>
                  <a:cubicBezTo>
                    <a:pt x="694" y="1488"/>
                    <a:pt x="718" y="1472"/>
                    <a:pt x="733" y="1449"/>
                  </a:cubicBezTo>
                  <a:cubicBezTo>
                    <a:pt x="733" y="0"/>
                    <a:pt x="733" y="0"/>
                    <a:pt x="733" y="0"/>
                  </a:cubicBezTo>
                  <a:cubicBezTo>
                    <a:pt x="936" y="0"/>
                    <a:pt x="936" y="0"/>
                    <a:pt x="936" y="0"/>
                  </a:cubicBezTo>
                  <a:cubicBezTo>
                    <a:pt x="936" y="1792"/>
                    <a:pt x="936" y="1792"/>
                    <a:pt x="936" y="1792"/>
                  </a:cubicBezTo>
                  <a:cubicBezTo>
                    <a:pt x="749" y="1792"/>
                    <a:pt x="749" y="1792"/>
                    <a:pt x="749" y="1792"/>
                  </a:cubicBezTo>
                  <a:lnTo>
                    <a:pt x="741" y="1628"/>
                  </a:lnTo>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15" name="Freeform 29"/>
            <p:cNvSpPr>
              <a:spLocks noChangeArrowheads="1"/>
            </p:cNvSpPr>
            <p:nvPr/>
          </p:nvSpPr>
          <p:spPr bwMode="auto">
            <a:xfrm>
              <a:off x="2979738" y="3409950"/>
              <a:ext cx="350837" cy="669925"/>
            </a:xfrm>
            <a:custGeom>
              <a:avLst/>
              <a:gdLst>
                <a:gd name="T0" fmla="*/ 858 w 976"/>
                <a:gd name="T1" fmla="*/ 1745 h 1863"/>
                <a:gd name="T2" fmla="*/ 858 w 976"/>
                <a:gd name="T3" fmla="*/ 1745 h 1863"/>
                <a:gd name="T4" fmla="*/ 492 w 976"/>
                <a:gd name="T5" fmla="*/ 1862 h 1863"/>
                <a:gd name="T6" fmla="*/ 125 w 976"/>
                <a:gd name="T7" fmla="*/ 1729 h 1863"/>
                <a:gd name="T8" fmla="*/ 0 w 976"/>
                <a:gd name="T9" fmla="*/ 1394 h 1863"/>
                <a:gd name="T10" fmla="*/ 0 w 976"/>
                <a:gd name="T11" fmla="*/ 460 h 1863"/>
                <a:gd name="T12" fmla="*/ 133 w 976"/>
                <a:gd name="T13" fmla="*/ 116 h 1863"/>
                <a:gd name="T14" fmla="*/ 499 w 976"/>
                <a:gd name="T15" fmla="*/ 0 h 1863"/>
                <a:gd name="T16" fmla="*/ 851 w 976"/>
                <a:gd name="T17" fmla="*/ 124 h 1863"/>
                <a:gd name="T18" fmla="*/ 975 w 976"/>
                <a:gd name="T19" fmla="*/ 452 h 1863"/>
                <a:gd name="T20" fmla="*/ 975 w 976"/>
                <a:gd name="T21" fmla="*/ 958 h 1863"/>
                <a:gd name="T22" fmla="*/ 203 w 976"/>
                <a:gd name="T23" fmla="*/ 958 h 1863"/>
                <a:gd name="T24" fmla="*/ 203 w 976"/>
                <a:gd name="T25" fmla="*/ 1386 h 1863"/>
                <a:gd name="T26" fmla="*/ 273 w 976"/>
                <a:gd name="T27" fmla="*/ 1604 h 1863"/>
                <a:gd name="T28" fmla="*/ 484 w 976"/>
                <a:gd name="T29" fmla="*/ 1682 h 1863"/>
                <a:gd name="T30" fmla="*/ 710 w 976"/>
                <a:gd name="T31" fmla="*/ 1612 h 1863"/>
                <a:gd name="T32" fmla="*/ 772 w 976"/>
                <a:gd name="T33" fmla="*/ 1386 h 1863"/>
                <a:gd name="T34" fmla="*/ 772 w 976"/>
                <a:gd name="T35" fmla="*/ 1285 h 1863"/>
                <a:gd name="T36" fmla="*/ 975 w 976"/>
                <a:gd name="T37" fmla="*/ 1285 h 1863"/>
                <a:gd name="T38" fmla="*/ 975 w 976"/>
                <a:gd name="T39" fmla="*/ 1410 h 1863"/>
                <a:gd name="T40" fmla="*/ 858 w 976"/>
                <a:gd name="T41" fmla="*/ 1745 h 1863"/>
                <a:gd name="T42" fmla="*/ 702 w 976"/>
                <a:gd name="T43" fmla="*/ 249 h 1863"/>
                <a:gd name="T44" fmla="*/ 702 w 976"/>
                <a:gd name="T45" fmla="*/ 249 h 1863"/>
                <a:gd name="T46" fmla="*/ 492 w 976"/>
                <a:gd name="T47" fmla="*/ 171 h 1863"/>
                <a:gd name="T48" fmla="*/ 273 w 976"/>
                <a:gd name="T49" fmla="*/ 241 h 1863"/>
                <a:gd name="T50" fmla="*/ 203 w 976"/>
                <a:gd name="T51" fmla="*/ 467 h 1863"/>
                <a:gd name="T52" fmla="*/ 203 w 976"/>
                <a:gd name="T53" fmla="*/ 794 h 1863"/>
                <a:gd name="T54" fmla="*/ 780 w 976"/>
                <a:gd name="T55" fmla="*/ 794 h 1863"/>
                <a:gd name="T56" fmla="*/ 780 w 976"/>
                <a:gd name="T57" fmla="*/ 467 h 1863"/>
                <a:gd name="T58" fmla="*/ 702 w 976"/>
                <a:gd name="T59" fmla="*/ 249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6" h="1863">
                  <a:moveTo>
                    <a:pt x="858" y="1745"/>
                  </a:moveTo>
                  <a:lnTo>
                    <a:pt x="858" y="1745"/>
                  </a:lnTo>
                  <a:cubicBezTo>
                    <a:pt x="772" y="1823"/>
                    <a:pt x="655" y="1862"/>
                    <a:pt x="492" y="1862"/>
                  </a:cubicBezTo>
                  <a:cubicBezTo>
                    <a:pt x="328" y="1862"/>
                    <a:pt x="211" y="1823"/>
                    <a:pt x="125" y="1729"/>
                  </a:cubicBezTo>
                  <a:cubicBezTo>
                    <a:pt x="40" y="1644"/>
                    <a:pt x="0" y="1534"/>
                    <a:pt x="0" y="1394"/>
                  </a:cubicBezTo>
                  <a:cubicBezTo>
                    <a:pt x="0" y="460"/>
                    <a:pt x="0" y="460"/>
                    <a:pt x="0" y="460"/>
                  </a:cubicBezTo>
                  <a:cubicBezTo>
                    <a:pt x="0" y="312"/>
                    <a:pt x="47" y="202"/>
                    <a:pt x="133" y="116"/>
                  </a:cubicBezTo>
                  <a:cubicBezTo>
                    <a:pt x="219" y="39"/>
                    <a:pt x="336" y="0"/>
                    <a:pt x="499" y="0"/>
                  </a:cubicBezTo>
                  <a:cubicBezTo>
                    <a:pt x="655" y="0"/>
                    <a:pt x="772" y="39"/>
                    <a:pt x="851" y="124"/>
                  </a:cubicBezTo>
                  <a:cubicBezTo>
                    <a:pt x="936" y="202"/>
                    <a:pt x="975" y="312"/>
                    <a:pt x="975" y="452"/>
                  </a:cubicBezTo>
                  <a:cubicBezTo>
                    <a:pt x="975" y="958"/>
                    <a:pt x="975" y="958"/>
                    <a:pt x="975" y="958"/>
                  </a:cubicBezTo>
                  <a:cubicBezTo>
                    <a:pt x="203" y="958"/>
                    <a:pt x="203" y="958"/>
                    <a:pt x="203" y="958"/>
                  </a:cubicBezTo>
                  <a:cubicBezTo>
                    <a:pt x="203" y="1386"/>
                    <a:pt x="203" y="1386"/>
                    <a:pt x="203" y="1386"/>
                  </a:cubicBezTo>
                  <a:cubicBezTo>
                    <a:pt x="203" y="1480"/>
                    <a:pt x="227" y="1550"/>
                    <a:pt x="273" y="1604"/>
                  </a:cubicBezTo>
                  <a:cubicBezTo>
                    <a:pt x="320" y="1651"/>
                    <a:pt x="390" y="1682"/>
                    <a:pt x="484" y="1682"/>
                  </a:cubicBezTo>
                  <a:cubicBezTo>
                    <a:pt x="585" y="1682"/>
                    <a:pt x="663" y="1659"/>
                    <a:pt x="710" y="1612"/>
                  </a:cubicBezTo>
                  <a:cubicBezTo>
                    <a:pt x="749" y="1565"/>
                    <a:pt x="772" y="1487"/>
                    <a:pt x="772" y="1386"/>
                  </a:cubicBezTo>
                  <a:cubicBezTo>
                    <a:pt x="772" y="1285"/>
                    <a:pt x="772" y="1285"/>
                    <a:pt x="772" y="1285"/>
                  </a:cubicBezTo>
                  <a:cubicBezTo>
                    <a:pt x="975" y="1285"/>
                    <a:pt x="975" y="1285"/>
                    <a:pt x="975" y="1285"/>
                  </a:cubicBezTo>
                  <a:cubicBezTo>
                    <a:pt x="975" y="1410"/>
                    <a:pt x="975" y="1410"/>
                    <a:pt x="975" y="1410"/>
                  </a:cubicBezTo>
                  <a:cubicBezTo>
                    <a:pt x="975" y="1550"/>
                    <a:pt x="936" y="1667"/>
                    <a:pt x="858" y="1745"/>
                  </a:cubicBezTo>
                  <a:close/>
                  <a:moveTo>
                    <a:pt x="702" y="249"/>
                  </a:moveTo>
                  <a:lnTo>
                    <a:pt x="702" y="249"/>
                  </a:lnTo>
                  <a:cubicBezTo>
                    <a:pt x="648" y="195"/>
                    <a:pt x="578" y="171"/>
                    <a:pt x="492" y="171"/>
                  </a:cubicBezTo>
                  <a:cubicBezTo>
                    <a:pt x="398" y="171"/>
                    <a:pt x="328" y="195"/>
                    <a:pt x="273" y="241"/>
                  </a:cubicBezTo>
                  <a:cubicBezTo>
                    <a:pt x="227" y="296"/>
                    <a:pt x="203" y="366"/>
                    <a:pt x="203" y="467"/>
                  </a:cubicBezTo>
                  <a:cubicBezTo>
                    <a:pt x="203" y="794"/>
                    <a:pt x="203" y="794"/>
                    <a:pt x="203" y="794"/>
                  </a:cubicBezTo>
                  <a:cubicBezTo>
                    <a:pt x="780" y="794"/>
                    <a:pt x="780" y="794"/>
                    <a:pt x="780" y="794"/>
                  </a:cubicBezTo>
                  <a:cubicBezTo>
                    <a:pt x="780" y="467"/>
                    <a:pt x="780" y="467"/>
                    <a:pt x="780" y="467"/>
                  </a:cubicBezTo>
                  <a:cubicBezTo>
                    <a:pt x="780" y="374"/>
                    <a:pt x="749" y="296"/>
                    <a:pt x="702" y="249"/>
                  </a:cubicBezTo>
                  <a:close/>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16" name="Freeform 30"/>
            <p:cNvSpPr>
              <a:spLocks noChangeArrowheads="1"/>
            </p:cNvSpPr>
            <p:nvPr/>
          </p:nvSpPr>
          <p:spPr bwMode="auto">
            <a:xfrm>
              <a:off x="3475038" y="3230563"/>
              <a:ext cx="387350" cy="836612"/>
            </a:xfrm>
            <a:custGeom>
              <a:avLst/>
              <a:gdLst>
                <a:gd name="T0" fmla="*/ 1052 w 1077"/>
                <a:gd name="T1" fmla="*/ 1877 h 2323"/>
                <a:gd name="T2" fmla="*/ 1052 w 1077"/>
                <a:gd name="T3" fmla="*/ 1877 h 2323"/>
                <a:gd name="T4" fmla="*/ 959 w 1077"/>
                <a:gd name="T5" fmla="*/ 2119 h 2323"/>
                <a:gd name="T6" fmla="*/ 756 w 1077"/>
                <a:gd name="T7" fmla="*/ 2267 h 2323"/>
                <a:gd name="T8" fmla="*/ 429 w 1077"/>
                <a:gd name="T9" fmla="*/ 2322 h 2323"/>
                <a:gd name="T10" fmla="*/ 0 w 1077"/>
                <a:gd name="T11" fmla="*/ 2322 h 2323"/>
                <a:gd name="T12" fmla="*/ 0 w 1077"/>
                <a:gd name="T13" fmla="*/ 0 h 2323"/>
                <a:gd name="T14" fmla="*/ 421 w 1077"/>
                <a:gd name="T15" fmla="*/ 0 h 2323"/>
                <a:gd name="T16" fmla="*/ 748 w 1077"/>
                <a:gd name="T17" fmla="*/ 46 h 2323"/>
                <a:gd name="T18" fmla="*/ 951 w 1077"/>
                <a:gd name="T19" fmla="*/ 195 h 2323"/>
                <a:gd name="T20" fmla="*/ 1052 w 1077"/>
                <a:gd name="T21" fmla="*/ 436 h 2323"/>
                <a:gd name="T22" fmla="*/ 1076 w 1077"/>
                <a:gd name="T23" fmla="*/ 756 h 2323"/>
                <a:gd name="T24" fmla="*/ 1076 w 1077"/>
                <a:gd name="T25" fmla="*/ 1550 h 2323"/>
                <a:gd name="T26" fmla="*/ 1052 w 1077"/>
                <a:gd name="T27" fmla="*/ 1877 h 2323"/>
                <a:gd name="T28" fmla="*/ 858 w 1077"/>
                <a:gd name="T29" fmla="*/ 460 h 2323"/>
                <a:gd name="T30" fmla="*/ 858 w 1077"/>
                <a:gd name="T31" fmla="*/ 460 h 2323"/>
                <a:gd name="T32" fmla="*/ 787 w 1077"/>
                <a:gd name="T33" fmla="*/ 304 h 2323"/>
                <a:gd name="T34" fmla="*/ 647 w 1077"/>
                <a:gd name="T35" fmla="*/ 202 h 2323"/>
                <a:gd name="T36" fmla="*/ 421 w 1077"/>
                <a:gd name="T37" fmla="*/ 171 h 2323"/>
                <a:gd name="T38" fmla="*/ 195 w 1077"/>
                <a:gd name="T39" fmla="*/ 171 h 2323"/>
                <a:gd name="T40" fmla="*/ 195 w 1077"/>
                <a:gd name="T41" fmla="*/ 2150 h 2323"/>
                <a:gd name="T42" fmla="*/ 452 w 1077"/>
                <a:gd name="T43" fmla="*/ 2150 h 2323"/>
                <a:gd name="T44" fmla="*/ 670 w 1077"/>
                <a:gd name="T45" fmla="*/ 2111 h 2323"/>
                <a:gd name="T46" fmla="*/ 803 w 1077"/>
                <a:gd name="T47" fmla="*/ 1994 h 2323"/>
                <a:gd name="T48" fmla="*/ 865 w 1077"/>
                <a:gd name="T49" fmla="*/ 1823 h 2323"/>
                <a:gd name="T50" fmla="*/ 881 w 1077"/>
                <a:gd name="T51" fmla="*/ 1612 h 2323"/>
                <a:gd name="T52" fmla="*/ 881 w 1077"/>
                <a:gd name="T53" fmla="*/ 662 h 2323"/>
                <a:gd name="T54" fmla="*/ 858 w 1077"/>
                <a:gd name="T55" fmla="*/ 46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7" h="2323">
                  <a:moveTo>
                    <a:pt x="1052" y="1877"/>
                  </a:moveTo>
                  <a:lnTo>
                    <a:pt x="1052" y="1877"/>
                  </a:lnTo>
                  <a:cubicBezTo>
                    <a:pt x="1037" y="1971"/>
                    <a:pt x="1006" y="2057"/>
                    <a:pt x="959" y="2119"/>
                  </a:cubicBezTo>
                  <a:cubicBezTo>
                    <a:pt x="912" y="2189"/>
                    <a:pt x="842" y="2236"/>
                    <a:pt x="756" y="2267"/>
                  </a:cubicBezTo>
                  <a:cubicBezTo>
                    <a:pt x="670" y="2306"/>
                    <a:pt x="561" y="2322"/>
                    <a:pt x="429" y="2322"/>
                  </a:cubicBezTo>
                  <a:cubicBezTo>
                    <a:pt x="0" y="2322"/>
                    <a:pt x="0" y="2322"/>
                    <a:pt x="0" y="2322"/>
                  </a:cubicBezTo>
                  <a:cubicBezTo>
                    <a:pt x="0" y="0"/>
                    <a:pt x="0" y="0"/>
                    <a:pt x="0" y="0"/>
                  </a:cubicBezTo>
                  <a:cubicBezTo>
                    <a:pt x="421" y="0"/>
                    <a:pt x="421" y="0"/>
                    <a:pt x="421" y="0"/>
                  </a:cubicBezTo>
                  <a:cubicBezTo>
                    <a:pt x="553" y="0"/>
                    <a:pt x="663" y="15"/>
                    <a:pt x="748" y="46"/>
                  </a:cubicBezTo>
                  <a:cubicBezTo>
                    <a:pt x="834" y="86"/>
                    <a:pt x="904" y="132"/>
                    <a:pt x="951" y="195"/>
                  </a:cubicBezTo>
                  <a:cubicBezTo>
                    <a:pt x="998" y="265"/>
                    <a:pt x="1037" y="343"/>
                    <a:pt x="1052" y="436"/>
                  </a:cubicBezTo>
                  <a:cubicBezTo>
                    <a:pt x="1068" y="530"/>
                    <a:pt x="1076" y="639"/>
                    <a:pt x="1076" y="756"/>
                  </a:cubicBezTo>
                  <a:cubicBezTo>
                    <a:pt x="1076" y="1550"/>
                    <a:pt x="1076" y="1550"/>
                    <a:pt x="1076" y="1550"/>
                  </a:cubicBezTo>
                  <a:cubicBezTo>
                    <a:pt x="1076" y="1675"/>
                    <a:pt x="1068" y="1784"/>
                    <a:pt x="1052" y="1877"/>
                  </a:cubicBezTo>
                  <a:close/>
                  <a:moveTo>
                    <a:pt x="858" y="460"/>
                  </a:moveTo>
                  <a:lnTo>
                    <a:pt x="858" y="460"/>
                  </a:lnTo>
                  <a:cubicBezTo>
                    <a:pt x="850" y="397"/>
                    <a:pt x="819" y="343"/>
                    <a:pt x="787" y="304"/>
                  </a:cubicBezTo>
                  <a:cubicBezTo>
                    <a:pt x="748" y="257"/>
                    <a:pt x="709" y="226"/>
                    <a:pt x="647" y="202"/>
                  </a:cubicBezTo>
                  <a:cubicBezTo>
                    <a:pt x="592" y="179"/>
                    <a:pt x="515" y="171"/>
                    <a:pt x="421" y="171"/>
                  </a:cubicBezTo>
                  <a:cubicBezTo>
                    <a:pt x="195" y="171"/>
                    <a:pt x="195" y="171"/>
                    <a:pt x="195" y="171"/>
                  </a:cubicBezTo>
                  <a:cubicBezTo>
                    <a:pt x="195" y="2150"/>
                    <a:pt x="195" y="2150"/>
                    <a:pt x="195" y="2150"/>
                  </a:cubicBezTo>
                  <a:cubicBezTo>
                    <a:pt x="452" y="2150"/>
                    <a:pt x="452" y="2150"/>
                    <a:pt x="452" y="2150"/>
                  </a:cubicBezTo>
                  <a:cubicBezTo>
                    <a:pt x="546" y="2150"/>
                    <a:pt x="616" y="2135"/>
                    <a:pt x="670" y="2111"/>
                  </a:cubicBezTo>
                  <a:cubicBezTo>
                    <a:pt x="725" y="2080"/>
                    <a:pt x="772" y="2041"/>
                    <a:pt x="803" y="1994"/>
                  </a:cubicBezTo>
                  <a:cubicBezTo>
                    <a:pt x="834" y="1947"/>
                    <a:pt x="858" y="1893"/>
                    <a:pt x="865" y="1823"/>
                  </a:cubicBezTo>
                  <a:cubicBezTo>
                    <a:pt x="873" y="1760"/>
                    <a:pt x="881" y="1683"/>
                    <a:pt x="881" y="1612"/>
                  </a:cubicBezTo>
                  <a:cubicBezTo>
                    <a:pt x="881" y="662"/>
                    <a:pt x="881" y="662"/>
                    <a:pt x="881" y="662"/>
                  </a:cubicBezTo>
                  <a:cubicBezTo>
                    <a:pt x="881" y="584"/>
                    <a:pt x="873" y="522"/>
                    <a:pt x="858" y="460"/>
                  </a:cubicBez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17" name="Freeform 31"/>
            <p:cNvSpPr>
              <a:spLocks noChangeArrowheads="1"/>
            </p:cNvSpPr>
            <p:nvPr/>
          </p:nvSpPr>
          <p:spPr bwMode="auto">
            <a:xfrm>
              <a:off x="4010025" y="3213100"/>
              <a:ext cx="80963" cy="852488"/>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8 w 227"/>
                <a:gd name="T11" fmla="*/ 577 h 2370"/>
                <a:gd name="T12" fmla="*/ 211 w 227"/>
                <a:gd name="T13" fmla="*/ 577 h 2370"/>
                <a:gd name="T14" fmla="*/ 211 w 227"/>
                <a:gd name="T15" fmla="*/ 2369 h 2370"/>
                <a:gd name="T16" fmla="*/ 8 w 227"/>
                <a:gd name="T17" fmla="*/ 2369 h 2370"/>
                <a:gd name="T18" fmla="*/ 8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8" y="577"/>
                  </a:moveTo>
                  <a:lnTo>
                    <a:pt x="211" y="577"/>
                  </a:lnTo>
                  <a:lnTo>
                    <a:pt x="211" y="2369"/>
                  </a:lnTo>
                  <a:lnTo>
                    <a:pt x="8" y="2369"/>
                  </a:lnTo>
                  <a:lnTo>
                    <a:pt x="8" y="577"/>
                  </a:ln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18" name="Freeform 32"/>
            <p:cNvSpPr>
              <a:spLocks noChangeArrowheads="1"/>
            </p:cNvSpPr>
            <p:nvPr/>
          </p:nvSpPr>
          <p:spPr bwMode="auto">
            <a:xfrm>
              <a:off x="4187825" y="3409950"/>
              <a:ext cx="354013" cy="669925"/>
            </a:xfrm>
            <a:custGeom>
              <a:avLst/>
              <a:gdLst>
                <a:gd name="T0" fmla="*/ 858 w 984"/>
                <a:gd name="T1" fmla="*/ 1753 h 1863"/>
                <a:gd name="T2" fmla="*/ 858 w 984"/>
                <a:gd name="T3" fmla="*/ 1753 h 1863"/>
                <a:gd name="T4" fmla="*/ 499 w 984"/>
                <a:gd name="T5" fmla="*/ 1862 h 1863"/>
                <a:gd name="T6" fmla="*/ 133 w 984"/>
                <a:gd name="T7" fmla="*/ 1745 h 1863"/>
                <a:gd name="T8" fmla="*/ 0 w 984"/>
                <a:gd name="T9" fmla="*/ 1402 h 1863"/>
                <a:gd name="T10" fmla="*/ 0 w 984"/>
                <a:gd name="T11" fmla="*/ 1269 h 1863"/>
                <a:gd name="T12" fmla="*/ 195 w 984"/>
                <a:gd name="T13" fmla="*/ 1269 h 1863"/>
                <a:gd name="T14" fmla="*/ 195 w 984"/>
                <a:gd name="T15" fmla="*/ 1394 h 1863"/>
                <a:gd name="T16" fmla="*/ 273 w 984"/>
                <a:gd name="T17" fmla="*/ 1620 h 1863"/>
                <a:gd name="T18" fmla="*/ 499 w 984"/>
                <a:gd name="T19" fmla="*/ 1690 h 1863"/>
                <a:gd name="T20" fmla="*/ 710 w 984"/>
                <a:gd name="T21" fmla="*/ 1628 h 1863"/>
                <a:gd name="T22" fmla="*/ 788 w 984"/>
                <a:gd name="T23" fmla="*/ 1448 h 1863"/>
                <a:gd name="T24" fmla="*/ 788 w 984"/>
                <a:gd name="T25" fmla="*/ 1410 h 1863"/>
                <a:gd name="T26" fmla="*/ 733 w 984"/>
                <a:gd name="T27" fmla="*/ 1230 h 1863"/>
                <a:gd name="T28" fmla="*/ 593 w 984"/>
                <a:gd name="T29" fmla="*/ 1090 h 1863"/>
                <a:gd name="T30" fmla="*/ 414 w 984"/>
                <a:gd name="T31" fmla="*/ 958 h 1863"/>
                <a:gd name="T32" fmla="*/ 242 w 984"/>
                <a:gd name="T33" fmla="*/ 809 h 1863"/>
                <a:gd name="T34" fmla="*/ 102 w 984"/>
                <a:gd name="T35" fmla="*/ 631 h 1863"/>
                <a:gd name="T36" fmla="*/ 47 w 984"/>
                <a:gd name="T37" fmla="*/ 397 h 1863"/>
                <a:gd name="T38" fmla="*/ 47 w 984"/>
                <a:gd name="T39" fmla="*/ 350 h 1863"/>
                <a:gd name="T40" fmla="*/ 172 w 984"/>
                <a:gd name="T41" fmla="*/ 85 h 1863"/>
                <a:gd name="T42" fmla="*/ 507 w 984"/>
                <a:gd name="T43" fmla="*/ 0 h 1863"/>
                <a:gd name="T44" fmla="*/ 835 w 984"/>
                <a:gd name="T45" fmla="*/ 109 h 1863"/>
                <a:gd name="T46" fmla="*/ 960 w 984"/>
                <a:gd name="T47" fmla="*/ 413 h 1863"/>
                <a:gd name="T48" fmla="*/ 960 w 984"/>
                <a:gd name="T49" fmla="*/ 530 h 1863"/>
                <a:gd name="T50" fmla="*/ 764 w 984"/>
                <a:gd name="T51" fmla="*/ 530 h 1863"/>
                <a:gd name="T52" fmla="*/ 764 w 984"/>
                <a:gd name="T53" fmla="*/ 429 h 1863"/>
                <a:gd name="T54" fmla="*/ 694 w 984"/>
                <a:gd name="T55" fmla="*/ 233 h 1863"/>
                <a:gd name="T56" fmla="*/ 499 w 984"/>
                <a:gd name="T57" fmla="*/ 171 h 1863"/>
                <a:gd name="T58" fmla="*/ 375 w 984"/>
                <a:gd name="T59" fmla="*/ 187 h 1863"/>
                <a:gd name="T60" fmla="*/ 297 w 984"/>
                <a:gd name="T61" fmla="*/ 233 h 1863"/>
                <a:gd name="T62" fmla="*/ 258 w 984"/>
                <a:gd name="T63" fmla="*/ 296 h 1863"/>
                <a:gd name="T64" fmla="*/ 250 w 984"/>
                <a:gd name="T65" fmla="*/ 350 h 1863"/>
                <a:gd name="T66" fmla="*/ 250 w 984"/>
                <a:gd name="T67" fmla="*/ 397 h 1863"/>
                <a:gd name="T68" fmla="*/ 305 w 984"/>
                <a:gd name="T69" fmla="*/ 576 h 1863"/>
                <a:gd name="T70" fmla="*/ 437 w 984"/>
                <a:gd name="T71" fmla="*/ 716 h 1863"/>
                <a:gd name="T72" fmla="*/ 616 w 984"/>
                <a:gd name="T73" fmla="*/ 848 h 1863"/>
                <a:gd name="T74" fmla="*/ 788 w 984"/>
                <a:gd name="T75" fmla="*/ 989 h 1863"/>
                <a:gd name="T76" fmla="*/ 928 w 984"/>
                <a:gd name="T77" fmla="*/ 1168 h 1863"/>
                <a:gd name="T78" fmla="*/ 983 w 984"/>
                <a:gd name="T79" fmla="*/ 1402 h 1863"/>
                <a:gd name="T80" fmla="*/ 983 w 984"/>
                <a:gd name="T81" fmla="*/ 1448 h 1863"/>
                <a:gd name="T82" fmla="*/ 858 w 984"/>
                <a:gd name="T83" fmla="*/ 1753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4" h="1863">
                  <a:moveTo>
                    <a:pt x="858" y="1753"/>
                  </a:moveTo>
                  <a:lnTo>
                    <a:pt x="858" y="1753"/>
                  </a:lnTo>
                  <a:cubicBezTo>
                    <a:pt x="764" y="1831"/>
                    <a:pt x="648" y="1862"/>
                    <a:pt x="499" y="1862"/>
                  </a:cubicBezTo>
                  <a:cubicBezTo>
                    <a:pt x="343" y="1862"/>
                    <a:pt x="219" y="1823"/>
                    <a:pt x="133" y="1745"/>
                  </a:cubicBezTo>
                  <a:cubicBezTo>
                    <a:pt x="39" y="1659"/>
                    <a:pt x="0" y="1550"/>
                    <a:pt x="0" y="1402"/>
                  </a:cubicBezTo>
                  <a:cubicBezTo>
                    <a:pt x="0" y="1269"/>
                    <a:pt x="0" y="1269"/>
                    <a:pt x="0" y="1269"/>
                  </a:cubicBezTo>
                  <a:cubicBezTo>
                    <a:pt x="195" y="1269"/>
                    <a:pt x="195" y="1269"/>
                    <a:pt x="195" y="1269"/>
                  </a:cubicBezTo>
                  <a:cubicBezTo>
                    <a:pt x="195" y="1394"/>
                    <a:pt x="195" y="1394"/>
                    <a:pt x="195" y="1394"/>
                  </a:cubicBezTo>
                  <a:cubicBezTo>
                    <a:pt x="195" y="1495"/>
                    <a:pt x="226" y="1565"/>
                    <a:pt x="273" y="1620"/>
                  </a:cubicBezTo>
                  <a:cubicBezTo>
                    <a:pt x="328" y="1667"/>
                    <a:pt x="406" y="1690"/>
                    <a:pt x="499" y="1690"/>
                  </a:cubicBezTo>
                  <a:cubicBezTo>
                    <a:pt x="585" y="1690"/>
                    <a:pt x="655" y="1675"/>
                    <a:pt x="710" y="1628"/>
                  </a:cubicBezTo>
                  <a:cubicBezTo>
                    <a:pt x="757" y="1589"/>
                    <a:pt x="788" y="1527"/>
                    <a:pt x="788" y="1448"/>
                  </a:cubicBezTo>
                  <a:cubicBezTo>
                    <a:pt x="788" y="1410"/>
                    <a:pt x="788" y="1410"/>
                    <a:pt x="788" y="1410"/>
                  </a:cubicBezTo>
                  <a:cubicBezTo>
                    <a:pt x="788" y="1339"/>
                    <a:pt x="764" y="1277"/>
                    <a:pt x="733" y="1230"/>
                  </a:cubicBezTo>
                  <a:cubicBezTo>
                    <a:pt x="694" y="1176"/>
                    <a:pt x="648" y="1129"/>
                    <a:pt x="593" y="1090"/>
                  </a:cubicBezTo>
                  <a:cubicBezTo>
                    <a:pt x="538" y="1043"/>
                    <a:pt x="484" y="996"/>
                    <a:pt x="414" y="958"/>
                  </a:cubicBezTo>
                  <a:cubicBezTo>
                    <a:pt x="351" y="911"/>
                    <a:pt x="297" y="864"/>
                    <a:pt x="242" y="809"/>
                  </a:cubicBezTo>
                  <a:cubicBezTo>
                    <a:pt x="188" y="755"/>
                    <a:pt x="141" y="700"/>
                    <a:pt x="102" y="631"/>
                  </a:cubicBezTo>
                  <a:cubicBezTo>
                    <a:pt x="71" y="569"/>
                    <a:pt x="47" y="491"/>
                    <a:pt x="47" y="397"/>
                  </a:cubicBezTo>
                  <a:cubicBezTo>
                    <a:pt x="47" y="350"/>
                    <a:pt x="47" y="350"/>
                    <a:pt x="47" y="350"/>
                  </a:cubicBezTo>
                  <a:cubicBezTo>
                    <a:pt x="47" y="233"/>
                    <a:pt x="94" y="148"/>
                    <a:pt x="172" y="85"/>
                  </a:cubicBezTo>
                  <a:cubicBezTo>
                    <a:pt x="258" y="31"/>
                    <a:pt x="367" y="0"/>
                    <a:pt x="507" y="0"/>
                  </a:cubicBezTo>
                  <a:cubicBezTo>
                    <a:pt x="648" y="0"/>
                    <a:pt x="757" y="31"/>
                    <a:pt x="835" y="109"/>
                  </a:cubicBezTo>
                  <a:cubicBezTo>
                    <a:pt x="920" y="179"/>
                    <a:pt x="960" y="280"/>
                    <a:pt x="960" y="413"/>
                  </a:cubicBezTo>
                  <a:cubicBezTo>
                    <a:pt x="960" y="530"/>
                    <a:pt x="960" y="530"/>
                    <a:pt x="960" y="530"/>
                  </a:cubicBezTo>
                  <a:cubicBezTo>
                    <a:pt x="764" y="530"/>
                    <a:pt x="764" y="530"/>
                    <a:pt x="764" y="530"/>
                  </a:cubicBezTo>
                  <a:cubicBezTo>
                    <a:pt x="764" y="429"/>
                    <a:pt x="764" y="429"/>
                    <a:pt x="764" y="429"/>
                  </a:cubicBezTo>
                  <a:cubicBezTo>
                    <a:pt x="764" y="343"/>
                    <a:pt x="741" y="280"/>
                    <a:pt x="694" y="233"/>
                  </a:cubicBezTo>
                  <a:cubicBezTo>
                    <a:pt x="648" y="195"/>
                    <a:pt x="585" y="171"/>
                    <a:pt x="499" y="171"/>
                  </a:cubicBezTo>
                  <a:cubicBezTo>
                    <a:pt x="453" y="171"/>
                    <a:pt x="406" y="171"/>
                    <a:pt x="375" y="187"/>
                  </a:cubicBezTo>
                  <a:cubicBezTo>
                    <a:pt x="343" y="202"/>
                    <a:pt x="320" y="218"/>
                    <a:pt x="297" y="233"/>
                  </a:cubicBezTo>
                  <a:cubicBezTo>
                    <a:pt x="281" y="257"/>
                    <a:pt x="265" y="272"/>
                    <a:pt x="258" y="296"/>
                  </a:cubicBezTo>
                  <a:cubicBezTo>
                    <a:pt x="250" y="319"/>
                    <a:pt x="250" y="335"/>
                    <a:pt x="250" y="350"/>
                  </a:cubicBezTo>
                  <a:cubicBezTo>
                    <a:pt x="250" y="397"/>
                    <a:pt x="250" y="397"/>
                    <a:pt x="250" y="397"/>
                  </a:cubicBezTo>
                  <a:cubicBezTo>
                    <a:pt x="250" y="467"/>
                    <a:pt x="265" y="522"/>
                    <a:pt x="305" y="576"/>
                  </a:cubicBezTo>
                  <a:cubicBezTo>
                    <a:pt x="343" y="623"/>
                    <a:pt x="390" y="677"/>
                    <a:pt x="437" y="716"/>
                  </a:cubicBezTo>
                  <a:cubicBezTo>
                    <a:pt x="492" y="763"/>
                    <a:pt x="554" y="809"/>
                    <a:pt x="616" y="848"/>
                  </a:cubicBezTo>
                  <a:cubicBezTo>
                    <a:pt x="679" y="895"/>
                    <a:pt x="741" y="942"/>
                    <a:pt x="788" y="989"/>
                  </a:cubicBezTo>
                  <a:cubicBezTo>
                    <a:pt x="842" y="1043"/>
                    <a:pt x="889" y="1105"/>
                    <a:pt x="928" y="1168"/>
                  </a:cubicBezTo>
                  <a:cubicBezTo>
                    <a:pt x="967" y="1238"/>
                    <a:pt x="983" y="1316"/>
                    <a:pt x="983" y="1402"/>
                  </a:cubicBezTo>
                  <a:cubicBezTo>
                    <a:pt x="983" y="1448"/>
                    <a:pt x="983" y="1448"/>
                    <a:pt x="983" y="1448"/>
                  </a:cubicBezTo>
                  <a:cubicBezTo>
                    <a:pt x="983" y="1581"/>
                    <a:pt x="944" y="1682"/>
                    <a:pt x="858" y="1753"/>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19" name="Freeform 33"/>
            <p:cNvSpPr>
              <a:spLocks noChangeArrowheads="1"/>
            </p:cNvSpPr>
            <p:nvPr/>
          </p:nvSpPr>
          <p:spPr bwMode="auto">
            <a:xfrm>
              <a:off x="4605338" y="3249613"/>
              <a:ext cx="288925" cy="822325"/>
            </a:xfrm>
            <a:custGeom>
              <a:avLst/>
              <a:gdLst>
                <a:gd name="T0" fmla="*/ 702 w 804"/>
                <a:gd name="T1" fmla="*/ 2276 h 2284"/>
                <a:gd name="T2" fmla="*/ 702 w 804"/>
                <a:gd name="T3" fmla="*/ 2276 h 2284"/>
                <a:gd name="T4" fmla="*/ 593 w 804"/>
                <a:gd name="T5" fmla="*/ 2283 h 2284"/>
                <a:gd name="T6" fmla="*/ 328 w 804"/>
                <a:gd name="T7" fmla="*/ 2198 h 2284"/>
                <a:gd name="T8" fmla="*/ 242 w 804"/>
                <a:gd name="T9" fmla="*/ 1917 h 2284"/>
                <a:gd name="T10" fmla="*/ 242 w 804"/>
                <a:gd name="T11" fmla="*/ 647 h 2284"/>
                <a:gd name="T12" fmla="*/ 0 w 804"/>
                <a:gd name="T13" fmla="*/ 647 h 2284"/>
                <a:gd name="T14" fmla="*/ 0 w 804"/>
                <a:gd name="T15" fmla="*/ 476 h 2284"/>
                <a:gd name="T16" fmla="*/ 250 w 804"/>
                <a:gd name="T17" fmla="*/ 476 h 2284"/>
                <a:gd name="T18" fmla="*/ 250 w 804"/>
                <a:gd name="T19" fmla="*/ 39 h 2284"/>
                <a:gd name="T20" fmla="*/ 452 w 804"/>
                <a:gd name="T21" fmla="*/ 0 h 2284"/>
                <a:gd name="T22" fmla="*/ 452 w 804"/>
                <a:gd name="T23" fmla="*/ 476 h 2284"/>
                <a:gd name="T24" fmla="*/ 772 w 804"/>
                <a:gd name="T25" fmla="*/ 476 h 2284"/>
                <a:gd name="T26" fmla="*/ 772 w 804"/>
                <a:gd name="T27" fmla="*/ 647 h 2284"/>
                <a:gd name="T28" fmla="*/ 452 w 804"/>
                <a:gd name="T29" fmla="*/ 647 h 2284"/>
                <a:gd name="T30" fmla="*/ 452 w 804"/>
                <a:gd name="T31" fmla="*/ 1932 h 2284"/>
                <a:gd name="T32" fmla="*/ 624 w 804"/>
                <a:gd name="T33" fmla="*/ 2112 h 2284"/>
                <a:gd name="T34" fmla="*/ 710 w 804"/>
                <a:gd name="T35" fmla="*/ 2104 h 2284"/>
                <a:gd name="T36" fmla="*/ 796 w 804"/>
                <a:gd name="T37" fmla="*/ 2089 h 2284"/>
                <a:gd name="T38" fmla="*/ 803 w 804"/>
                <a:gd name="T39" fmla="*/ 2260 h 2284"/>
                <a:gd name="T40" fmla="*/ 702 w 804"/>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4" h="2284">
                  <a:moveTo>
                    <a:pt x="702" y="2276"/>
                  </a:moveTo>
                  <a:lnTo>
                    <a:pt x="702" y="2276"/>
                  </a:lnTo>
                  <a:cubicBezTo>
                    <a:pt x="663" y="2283"/>
                    <a:pt x="632" y="2283"/>
                    <a:pt x="593" y="2283"/>
                  </a:cubicBezTo>
                  <a:cubicBezTo>
                    <a:pt x="468" y="2283"/>
                    <a:pt x="374" y="2252"/>
                    <a:pt x="328" y="2198"/>
                  </a:cubicBezTo>
                  <a:cubicBezTo>
                    <a:pt x="273" y="2135"/>
                    <a:pt x="242" y="2042"/>
                    <a:pt x="242" y="1917"/>
                  </a:cubicBezTo>
                  <a:cubicBezTo>
                    <a:pt x="242" y="647"/>
                    <a:pt x="242" y="647"/>
                    <a:pt x="242" y="647"/>
                  </a:cubicBezTo>
                  <a:cubicBezTo>
                    <a:pt x="0" y="647"/>
                    <a:pt x="0" y="647"/>
                    <a:pt x="0" y="647"/>
                  </a:cubicBezTo>
                  <a:cubicBezTo>
                    <a:pt x="0" y="476"/>
                    <a:pt x="0" y="476"/>
                    <a:pt x="0" y="476"/>
                  </a:cubicBezTo>
                  <a:cubicBezTo>
                    <a:pt x="250" y="476"/>
                    <a:pt x="250" y="476"/>
                    <a:pt x="250" y="476"/>
                  </a:cubicBezTo>
                  <a:cubicBezTo>
                    <a:pt x="250" y="39"/>
                    <a:pt x="250" y="39"/>
                    <a:pt x="250" y="39"/>
                  </a:cubicBezTo>
                  <a:cubicBezTo>
                    <a:pt x="452" y="0"/>
                    <a:pt x="452" y="0"/>
                    <a:pt x="452" y="0"/>
                  </a:cubicBezTo>
                  <a:cubicBezTo>
                    <a:pt x="452" y="476"/>
                    <a:pt x="452" y="476"/>
                    <a:pt x="452" y="476"/>
                  </a:cubicBezTo>
                  <a:cubicBezTo>
                    <a:pt x="772" y="476"/>
                    <a:pt x="772" y="476"/>
                    <a:pt x="772" y="476"/>
                  </a:cubicBezTo>
                  <a:cubicBezTo>
                    <a:pt x="772" y="647"/>
                    <a:pt x="772" y="647"/>
                    <a:pt x="772" y="647"/>
                  </a:cubicBezTo>
                  <a:cubicBezTo>
                    <a:pt x="452" y="647"/>
                    <a:pt x="452" y="647"/>
                    <a:pt x="452" y="647"/>
                  </a:cubicBezTo>
                  <a:cubicBezTo>
                    <a:pt x="452" y="1932"/>
                    <a:pt x="452" y="1932"/>
                    <a:pt x="452" y="1932"/>
                  </a:cubicBezTo>
                  <a:cubicBezTo>
                    <a:pt x="452" y="2057"/>
                    <a:pt x="507" y="2112"/>
                    <a:pt x="624" y="2112"/>
                  </a:cubicBezTo>
                  <a:cubicBezTo>
                    <a:pt x="655" y="2112"/>
                    <a:pt x="679" y="2112"/>
                    <a:pt x="710" y="2104"/>
                  </a:cubicBezTo>
                  <a:cubicBezTo>
                    <a:pt x="733" y="2104"/>
                    <a:pt x="764" y="2096"/>
                    <a:pt x="796" y="2089"/>
                  </a:cubicBezTo>
                  <a:cubicBezTo>
                    <a:pt x="803" y="2260"/>
                    <a:pt x="803" y="2260"/>
                    <a:pt x="803" y="2260"/>
                  </a:cubicBezTo>
                  <a:cubicBezTo>
                    <a:pt x="772" y="2268"/>
                    <a:pt x="733" y="2268"/>
                    <a:pt x="702" y="2276"/>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20" name="Freeform 34"/>
            <p:cNvSpPr>
              <a:spLocks noChangeArrowheads="1"/>
            </p:cNvSpPr>
            <p:nvPr/>
          </p:nvSpPr>
          <p:spPr bwMode="auto">
            <a:xfrm>
              <a:off x="4978400" y="3213100"/>
              <a:ext cx="80963" cy="852488"/>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6 w 227"/>
                <a:gd name="T11" fmla="*/ 577 h 2370"/>
                <a:gd name="T12" fmla="*/ 211 w 227"/>
                <a:gd name="T13" fmla="*/ 577 h 2370"/>
                <a:gd name="T14" fmla="*/ 211 w 227"/>
                <a:gd name="T15" fmla="*/ 2369 h 2370"/>
                <a:gd name="T16" fmla="*/ 16 w 227"/>
                <a:gd name="T17" fmla="*/ 2369 h 2370"/>
                <a:gd name="T18" fmla="*/ 16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6" y="577"/>
                  </a:moveTo>
                  <a:lnTo>
                    <a:pt x="211" y="577"/>
                  </a:lnTo>
                  <a:lnTo>
                    <a:pt x="211" y="2369"/>
                  </a:lnTo>
                  <a:lnTo>
                    <a:pt x="16" y="2369"/>
                  </a:lnTo>
                  <a:lnTo>
                    <a:pt x="16" y="577"/>
                  </a:ln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21" name="Freeform 35"/>
            <p:cNvSpPr>
              <a:spLocks noChangeArrowheads="1"/>
            </p:cNvSpPr>
            <p:nvPr/>
          </p:nvSpPr>
          <p:spPr bwMode="auto">
            <a:xfrm>
              <a:off x="5197475" y="3413125"/>
              <a:ext cx="339725" cy="654050"/>
            </a:xfrm>
            <a:custGeom>
              <a:avLst/>
              <a:gdLst>
                <a:gd name="T0" fmla="*/ 741 w 945"/>
                <a:gd name="T1" fmla="*/ 429 h 1817"/>
                <a:gd name="T2" fmla="*/ 741 w 945"/>
                <a:gd name="T3" fmla="*/ 429 h 1817"/>
                <a:gd name="T4" fmla="*/ 702 w 945"/>
                <a:gd name="T5" fmla="*/ 250 h 1817"/>
                <a:gd name="T6" fmla="*/ 538 w 945"/>
                <a:gd name="T7" fmla="*/ 188 h 1817"/>
                <a:gd name="T8" fmla="*/ 351 w 945"/>
                <a:gd name="T9" fmla="*/ 250 h 1817"/>
                <a:gd name="T10" fmla="*/ 203 w 945"/>
                <a:gd name="T11" fmla="*/ 382 h 1817"/>
                <a:gd name="T12" fmla="*/ 203 w 945"/>
                <a:gd name="T13" fmla="*/ 1816 h 1817"/>
                <a:gd name="T14" fmla="*/ 0 w 945"/>
                <a:gd name="T15" fmla="*/ 1816 h 1817"/>
                <a:gd name="T16" fmla="*/ 0 w 945"/>
                <a:gd name="T17" fmla="*/ 24 h 1817"/>
                <a:gd name="T18" fmla="*/ 195 w 945"/>
                <a:gd name="T19" fmla="*/ 24 h 1817"/>
                <a:gd name="T20" fmla="*/ 195 w 945"/>
                <a:gd name="T21" fmla="*/ 188 h 1817"/>
                <a:gd name="T22" fmla="*/ 367 w 945"/>
                <a:gd name="T23" fmla="*/ 55 h 1817"/>
                <a:gd name="T24" fmla="*/ 570 w 945"/>
                <a:gd name="T25" fmla="*/ 0 h 1817"/>
                <a:gd name="T26" fmla="*/ 850 w 945"/>
                <a:gd name="T27" fmla="*/ 109 h 1817"/>
                <a:gd name="T28" fmla="*/ 944 w 945"/>
                <a:gd name="T29" fmla="*/ 398 h 1817"/>
                <a:gd name="T30" fmla="*/ 944 w 945"/>
                <a:gd name="T31" fmla="*/ 1816 h 1817"/>
                <a:gd name="T32" fmla="*/ 741 w 945"/>
                <a:gd name="T33" fmla="*/ 1816 h 1817"/>
                <a:gd name="T34" fmla="*/ 741 w 945"/>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5" h="1817">
                  <a:moveTo>
                    <a:pt x="741" y="429"/>
                  </a:moveTo>
                  <a:lnTo>
                    <a:pt x="741" y="429"/>
                  </a:lnTo>
                  <a:cubicBezTo>
                    <a:pt x="741" y="351"/>
                    <a:pt x="725" y="297"/>
                    <a:pt x="702" y="250"/>
                  </a:cubicBezTo>
                  <a:cubicBezTo>
                    <a:pt x="671" y="211"/>
                    <a:pt x="616" y="188"/>
                    <a:pt x="538" y="188"/>
                  </a:cubicBezTo>
                  <a:cubicBezTo>
                    <a:pt x="476" y="188"/>
                    <a:pt x="414" y="211"/>
                    <a:pt x="351" y="250"/>
                  </a:cubicBezTo>
                  <a:cubicBezTo>
                    <a:pt x="297" y="297"/>
                    <a:pt x="242" y="336"/>
                    <a:pt x="203" y="382"/>
                  </a:cubicBezTo>
                  <a:cubicBezTo>
                    <a:pt x="203" y="1816"/>
                    <a:pt x="203" y="1816"/>
                    <a:pt x="203" y="1816"/>
                  </a:cubicBezTo>
                  <a:cubicBezTo>
                    <a:pt x="0" y="1816"/>
                    <a:pt x="0" y="1816"/>
                    <a:pt x="0" y="1816"/>
                  </a:cubicBezTo>
                  <a:cubicBezTo>
                    <a:pt x="0" y="24"/>
                    <a:pt x="0" y="24"/>
                    <a:pt x="0" y="24"/>
                  </a:cubicBezTo>
                  <a:cubicBezTo>
                    <a:pt x="195" y="24"/>
                    <a:pt x="195" y="24"/>
                    <a:pt x="195" y="24"/>
                  </a:cubicBezTo>
                  <a:cubicBezTo>
                    <a:pt x="195" y="188"/>
                    <a:pt x="195" y="188"/>
                    <a:pt x="195" y="188"/>
                  </a:cubicBezTo>
                  <a:cubicBezTo>
                    <a:pt x="250" y="141"/>
                    <a:pt x="305" y="94"/>
                    <a:pt x="367" y="55"/>
                  </a:cubicBezTo>
                  <a:cubicBezTo>
                    <a:pt x="429" y="16"/>
                    <a:pt x="492" y="0"/>
                    <a:pt x="570" y="0"/>
                  </a:cubicBezTo>
                  <a:cubicBezTo>
                    <a:pt x="702" y="0"/>
                    <a:pt x="796" y="39"/>
                    <a:pt x="850" y="109"/>
                  </a:cubicBezTo>
                  <a:cubicBezTo>
                    <a:pt x="913" y="180"/>
                    <a:pt x="944" y="273"/>
                    <a:pt x="944" y="398"/>
                  </a:cubicBezTo>
                  <a:cubicBezTo>
                    <a:pt x="944" y="1816"/>
                    <a:pt x="944" y="1816"/>
                    <a:pt x="944" y="1816"/>
                  </a:cubicBezTo>
                  <a:cubicBezTo>
                    <a:pt x="741" y="1816"/>
                    <a:pt x="741" y="1816"/>
                    <a:pt x="741" y="1816"/>
                  </a:cubicBezTo>
                  <a:lnTo>
                    <a:pt x="741" y="429"/>
                  </a:ln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22" name="Freeform 36"/>
            <p:cNvSpPr>
              <a:spLocks noChangeArrowheads="1"/>
            </p:cNvSpPr>
            <p:nvPr/>
          </p:nvSpPr>
          <p:spPr bwMode="auto">
            <a:xfrm>
              <a:off x="5657850" y="3409950"/>
              <a:ext cx="346075" cy="669925"/>
            </a:xfrm>
            <a:custGeom>
              <a:avLst/>
              <a:gdLst>
                <a:gd name="T0" fmla="*/ 476 w 960"/>
                <a:gd name="T1" fmla="*/ 1862 h 1863"/>
                <a:gd name="T2" fmla="*/ 476 w 960"/>
                <a:gd name="T3" fmla="*/ 1862 h 1863"/>
                <a:gd name="T4" fmla="*/ 109 w 960"/>
                <a:gd name="T5" fmla="*/ 1721 h 1863"/>
                <a:gd name="T6" fmla="*/ 0 w 960"/>
                <a:gd name="T7" fmla="*/ 1339 h 1863"/>
                <a:gd name="T8" fmla="*/ 0 w 960"/>
                <a:gd name="T9" fmla="*/ 475 h 1863"/>
                <a:gd name="T10" fmla="*/ 125 w 960"/>
                <a:gd name="T11" fmla="*/ 132 h 1863"/>
                <a:gd name="T12" fmla="*/ 476 w 960"/>
                <a:gd name="T13" fmla="*/ 0 h 1863"/>
                <a:gd name="T14" fmla="*/ 819 w 960"/>
                <a:gd name="T15" fmla="*/ 116 h 1863"/>
                <a:gd name="T16" fmla="*/ 936 w 960"/>
                <a:gd name="T17" fmla="*/ 460 h 1863"/>
                <a:gd name="T18" fmla="*/ 936 w 960"/>
                <a:gd name="T19" fmla="*/ 616 h 1863"/>
                <a:gd name="T20" fmla="*/ 741 w 960"/>
                <a:gd name="T21" fmla="*/ 616 h 1863"/>
                <a:gd name="T22" fmla="*/ 741 w 960"/>
                <a:gd name="T23" fmla="*/ 553 h 1863"/>
                <a:gd name="T24" fmla="*/ 733 w 960"/>
                <a:gd name="T25" fmla="*/ 413 h 1863"/>
                <a:gd name="T26" fmla="*/ 702 w 960"/>
                <a:gd name="T27" fmla="*/ 288 h 1863"/>
                <a:gd name="T28" fmla="*/ 624 w 960"/>
                <a:gd name="T29" fmla="*/ 202 h 1863"/>
                <a:gd name="T30" fmla="*/ 468 w 960"/>
                <a:gd name="T31" fmla="*/ 171 h 1863"/>
                <a:gd name="T32" fmla="*/ 335 w 960"/>
                <a:gd name="T33" fmla="*/ 202 h 1863"/>
                <a:gd name="T34" fmla="*/ 257 w 960"/>
                <a:gd name="T35" fmla="*/ 272 h 1863"/>
                <a:gd name="T36" fmla="*/ 211 w 960"/>
                <a:gd name="T37" fmla="*/ 382 h 1863"/>
                <a:gd name="T38" fmla="*/ 203 w 960"/>
                <a:gd name="T39" fmla="*/ 514 h 1863"/>
                <a:gd name="T40" fmla="*/ 203 w 960"/>
                <a:gd name="T41" fmla="*/ 1324 h 1863"/>
                <a:gd name="T42" fmla="*/ 211 w 960"/>
                <a:gd name="T43" fmla="*/ 1464 h 1863"/>
                <a:gd name="T44" fmla="*/ 250 w 960"/>
                <a:gd name="T45" fmla="*/ 1573 h 1863"/>
                <a:gd name="T46" fmla="*/ 335 w 960"/>
                <a:gd name="T47" fmla="*/ 1651 h 1863"/>
                <a:gd name="T48" fmla="*/ 476 w 960"/>
                <a:gd name="T49" fmla="*/ 1682 h 1863"/>
                <a:gd name="T50" fmla="*/ 632 w 960"/>
                <a:gd name="T51" fmla="*/ 1651 h 1863"/>
                <a:gd name="T52" fmla="*/ 717 w 960"/>
                <a:gd name="T53" fmla="*/ 1573 h 1863"/>
                <a:gd name="T54" fmla="*/ 749 w 960"/>
                <a:gd name="T55" fmla="*/ 1464 h 1863"/>
                <a:gd name="T56" fmla="*/ 756 w 960"/>
                <a:gd name="T57" fmla="*/ 1324 h 1863"/>
                <a:gd name="T58" fmla="*/ 756 w 960"/>
                <a:gd name="T59" fmla="*/ 1199 h 1863"/>
                <a:gd name="T60" fmla="*/ 959 w 960"/>
                <a:gd name="T61" fmla="*/ 1199 h 1863"/>
                <a:gd name="T62" fmla="*/ 959 w 960"/>
                <a:gd name="T63" fmla="*/ 1386 h 1863"/>
                <a:gd name="T64" fmla="*/ 476 w 960"/>
                <a:gd name="T65" fmla="*/ 1862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0" h="1863">
                  <a:moveTo>
                    <a:pt x="476" y="1862"/>
                  </a:moveTo>
                  <a:lnTo>
                    <a:pt x="476" y="1862"/>
                  </a:lnTo>
                  <a:cubicBezTo>
                    <a:pt x="304" y="1862"/>
                    <a:pt x="180" y="1815"/>
                    <a:pt x="109" y="1721"/>
                  </a:cubicBezTo>
                  <a:cubicBezTo>
                    <a:pt x="39" y="1628"/>
                    <a:pt x="0" y="1503"/>
                    <a:pt x="0" y="1339"/>
                  </a:cubicBezTo>
                  <a:cubicBezTo>
                    <a:pt x="0" y="475"/>
                    <a:pt x="0" y="475"/>
                    <a:pt x="0" y="475"/>
                  </a:cubicBezTo>
                  <a:cubicBezTo>
                    <a:pt x="0" y="327"/>
                    <a:pt x="47" y="218"/>
                    <a:pt x="125" y="132"/>
                  </a:cubicBezTo>
                  <a:cubicBezTo>
                    <a:pt x="211" y="39"/>
                    <a:pt x="327" y="0"/>
                    <a:pt x="476" y="0"/>
                  </a:cubicBezTo>
                  <a:cubicBezTo>
                    <a:pt x="616" y="0"/>
                    <a:pt x="733" y="39"/>
                    <a:pt x="819" y="116"/>
                  </a:cubicBezTo>
                  <a:cubicBezTo>
                    <a:pt x="897" y="195"/>
                    <a:pt x="936" y="312"/>
                    <a:pt x="936" y="460"/>
                  </a:cubicBezTo>
                  <a:cubicBezTo>
                    <a:pt x="936" y="616"/>
                    <a:pt x="936" y="616"/>
                    <a:pt x="936" y="616"/>
                  </a:cubicBezTo>
                  <a:cubicBezTo>
                    <a:pt x="741" y="616"/>
                    <a:pt x="741" y="616"/>
                    <a:pt x="741" y="616"/>
                  </a:cubicBezTo>
                  <a:cubicBezTo>
                    <a:pt x="741" y="553"/>
                    <a:pt x="741" y="553"/>
                    <a:pt x="741" y="553"/>
                  </a:cubicBezTo>
                  <a:cubicBezTo>
                    <a:pt x="741" y="506"/>
                    <a:pt x="741" y="460"/>
                    <a:pt x="733" y="413"/>
                  </a:cubicBezTo>
                  <a:cubicBezTo>
                    <a:pt x="733" y="366"/>
                    <a:pt x="725" y="327"/>
                    <a:pt x="702" y="288"/>
                  </a:cubicBezTo>
                  <a:cubicBezTo>
                    <a:pt x="686" y="257"/>
                    <a:pt x="663" y="226"/>
                    <a:pt x="624" y="202"/>
                  </a:cubicBezTo>
                  <a:cubicBezTo>
                    <a:pt x="585" y="187"/>
                    <a:pt x="530" y="171"/>
                    <a:pt x="468" y="171"/>
                  </a:cubicBezTo>
                  <a:cubicBezTo>
                    <a:pt x="413" y="171"/>
                    <a:pt x="374" y="179"/>
                    <a:pt x="335" y="202"/>
                  </a:cubicBezTo>
                  <a:cubicBezTo>
                    <a:pt x="304" y="218"/>
                    <a:pt x="273" y="241"/>
                    <a:pt x="257" y="272"/>
                  </a:cubicBezTo>
                  <a:cubicBezTo>
                    <a:pt x="234" y="304"/>
                    <a:pt x="218" y="343"/>
                    <a:pt x="211" y="382"/>
                  </a:cubicBezTo>
                  <a:cubicBezTo>
                    <a:pt x="203" y="421"/>
                    <a:pt x="203" y="467"/>
                    <a:pt x="203" y="514"/>
                  </a:cubicBezTo>
                  <a:cubicBezTo>
                    <a:pt x="203" y="1324"/>
                    <a:pt x="203" y="1324"/>
                    <a:pt x="203" y="1324"/>
                  </a:cubicBezTo>
                  <a:cubicBezTo>
                    <a:pt x="203" y="1371"/>
                    <a:pt x="203" y="1417"/>
                    <a:pt x="211" y="1464"/>
                  </a:cubicBezTo>
                  <a:cubicBezTo>
                    <a:pt x="218" y="1503"/>
                    <a:pt x="234" y="1542"/>
                    <a:pt x="250" y="1573"/>
                  </a:cubicBezTo>
                  <a:cubicBezTo>
                    <a:pt x="273" y="1604"/>
                    <a:pt x="296" y="1636"/>
                    <a:pt x="335" y="1651"/>
                  </a:cubicBezTo>
                  <a:cubicBezTo>
                    <a:pt x="367" y="1675"/>
                    <a:pt x="413" y="1682"/>
                    <a:pt x="476" y="1682"/>
                  </a:cubicBezTo>
                  <a:cubicBezTo>
                    <a:pt x="538" y="1682"/>
                    <a:pt x="593" y="1675"/>
                    <a:pt x="632" y="1651"/>
                  </a:cubicBezTo>
                  <a:cubicBezTo>
                    <a:pt x="671" y="1636"/>
                    <a:pt x="694" y="1612"/>
                    <a:pt x="717" y="1573"/>
                  </a:cubicBezTo>
                  <a:cubicBezTo>
                    <a:pt x="733" y="1542"/>
                    <a:pt x="749" y="1503"/>
                    <a:pt x="749" y="1464"/>
                  </a:cubicBezTo>
                  <a:cubicBezTo>
                    <a:pt x="756" y="1417"/>
                    <a:pt x="756" y="1371"/>
                    <a:pt x="756" y="1324"/>
                  </a:cubicBezTo>
                  <a:cubicBezTo>
                    <a:pt x="756" y="1199"/>
                    <a:pt x="756" y="1199"/>
                    <a:pt x="756" y="1199"/>
                  </a:cubicBezTo>
                  <a:cubicBezTo>
                    <a:pt x="959" y="1199"/>
                    <a:pt x="959" y="1199"/>
                    <a:pt x="959" y="1199"/>
                  </a:cubicBezTo>
                  <a:cubicBezTo>
                    <a:pt x="959" y="1386"/>
                    <a:pt x="959" y="1386"/>
                    <a:pt x="959" y="1386"/>
                  </a:cubicBezTo>
                  <a:cubicBezTo>
                    <a:pt x="959" y="1706"/>
                    <a:pt x="795" y="1862"/>
                    <a:pt x="476" y="1862"/>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23" name="Freeform 37"/>
            <p:cNvSpPr>
              <a:spLocks noChangeArrowheads="1"/>
            </p:cNvSpPr>
            <p:nvPr/>
          </p:nvSpPr>
          <p:spPr bwMode="auto">
            <a:xfrm>
              <a:off x="6083300" y="3249613"/>
              <a:ext cx="288925" cy="822325"/>
            </a:xfrm>
            <a:custGeom>
              <a:avLst/>
              <a:gdLst>
                <a:gd name="T0" fmla="*/ 701 w 803"/>
                <a:gd name="T1" fmla="*/ 2276 h 2284"/>
                <a:gd name="T2" fmla="*/ 701 w 803"/>
                <a:gd name="T3" fmla="*/ 2276 h 2284"/>
                <a:gd name="T4" fmla="*/ 592 w 803"/>
                <a:gd name="T5" fmla="*/ 2283 h 2284"/>
                <a:gd name="T6" fmla="*/ 327 w 803"/>
                <a:gd name="T7" fmla="*/ 2198 h 2284"/>
                <a:gd name="T8" fmla="*/ 241 w 803"/>
                <a:gd name="T9" fmla="*/ 1917 h 2284"/>
                <a:gd name="T10" fmla="*/ 241 w 803"/>
                <a:gd name="T11" fmla="*/ 647 h 2284"/>
                <a:gd name="T12" fmla="*/ 0 w 803"/>
                <a:gd name="T13" fmla="*/ 647 h 2284"/>
                <a:gd name="T14" fmla="*/ 0 w 803"/>
                <a:gd name="T15" fmla="*/ 476 h 2284"/>
                <a:gd name="T16" fmla="*/ 249 w 803"/>
                <a:gd name="T17" fmla="*/ 476 h 2284"/>
                <a:gd name="T18" fmla="*/ 249 w 803"/>
                <a:gd name="T19" fmla="*/ 39 h 2284"/>
                <a:gd name="T20" fmla="*/ 452 w 803"/>
                <a:gd name="T21" fmla="*/ 0 h 2284"/>
                <a:gd name="T22" fmla="*/ 452 w 803"/>
                <a:gd name="T23" fmla="*/ 476 h 2284"/>
                <a:gd name="T24" fmla="*/ 771 w 803"/>
                <a:gd name="T25" fmla="*/ 476 h 2284"/>
                <a:gd name="T26" fmla="*/ 771 w 803"/>
                <a:gd name="T27" fmla="*/ 647 h 2284"/>
                <a:gd name="T28" fmla="*/ 452 w 803"/>
                <a:gd name="T29" fmla="*/ 647 h 2284"/>
                <a:gd name="T30" fmla="*/ 452 w 803"/>
                <a:gd name="T31" fmla="*/ 1932 h 2284"/>
                <a:gd name="T32" fmla="*/ 623 w 803"/>
                <a:gd name="T33" fmla="*/ 2112 h 2284"/>
                <a:gd name="T34" fmla="*/ 709 w 803"/>
                <a:gd name="T35" fmla="*/ 2104 h 2284"/>
                <a:gd name="T36" fmla="*/ 795 w 803"/>
                <a:gd name="T37" fmla="*/ 2089 h 2284"/>
                <a:gd name="T38" fmla="*/ 802 w 803"/>
                <a:gd name="T39" fmla="*/ 2260 h 2284"/>
                <a:gd name="T40" fmla="*/ 701 w 803"/>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3" h="2284">
                  <a:moveTo>
                    <a:pt x="701" y="2276"/>
                  </a:moveTo>
                  <a:lnTo>
                    <a:pt x="701" y="2276"/>
                  </a:lnTo>
                  <a:cubicBezTo>
                    <a:pt x="662" y="2283"/>
                    <a:pt x="631" y="2283"/>
                    <a:pt x="592" y="2283"/>
                  </a:cubicBezTo>
                  <a:cubicBezTo>
                    <a:pt x="467" y="2283"/>
                    <a:pt x="374" y="2252"/>
                    <a:pt x="327" y="2198"/>
                  </a:cubicBezTo>
                  <a:cubicBezTo>
                    <a:pt x="272" y="2135"/>
                    <a:pt x="241" y="2042"/>
                    <a:pt x="241" y="1917"/>
                  </a:cubicBezTo>
                  <a:cubicBezTo>
                    <a:pt x="241" y="647"/>
                    <a:pt x="241" y="647"/>
                    <a:pt x="241" y="647"/>
                  </a:cubicBezTo>
                  <a:cubicBezTo>
                    <a:pt x="0" y="647"/>
                    <a:pt x="0" y="647"/>
                    <a:pt x="0" y="647"/>
                  </a:cubicBezTo>
                  <a:cubicBezTo>
                    <a:pt x="0" y="476"/>
                    <a:pt x="0" y="476"/>
                    <a:pt x="0" y="476"/>
                  </a:cubicBezTo>
                  <a:cubicBezTo>
                    <a:pt x="249" y="476"/>
                    <a:pt x="249" y="476"/>
                    <a:pt x="249" y="476"/>
                  </a:cubicBezTo>
                  <a:cubicBezTo>
                    <a:pt x="249" y="39"/>
                    <a:pt x="249" y="39"/>
                    <a:pt x="249" y="39"/>
                  </a:cubicBezTo>
                  <a:cubicBezTo>
                    <a:pt x="452" y="0"/>
                    <a:pt x="452" y="0"/>
                    <a:pt x="452" y="0"/>
                  </a:cubicBezTo>
                  <a:cubicBezTo>
                    <a:pt x="452" y="476"/>
                    <a:pt x="452" y="476"/>
                    <a:pt x="452" y="476"/>
                  </a:cubicBezTo>
                  <a:cubicBezTo>
                    <a:pt x="771" y="476"/>
                    <a:pt x="771" y="476"/>
                    <a:pt x="771" y="476"/>
                  </a:cubicBezTo>
                  <a:cubicBezTo>
                    <a:pt x="771" y="647"/>
                    <a:pt x="771" y="647"/>
                    <a:pt x="771" y="647"/>
                  </a:cubicBezTo>
                  <a:cubicBezTo>
                    <a:pt x="452" y="647"/>
                    <a:pt x="452" y="647"/>
                    <a:pt x="452" y="647"/>
                  </a:cubicBezTo>
                  <a:cubicBezTo>
                    <a:pt x="452" y="1932"/>
                    <a:pt x="452" y="1932"/>
                    <a:pt x="452" y="1932"/>
                  </a:cubicBezTo>
                  <a:cubicBezTo>
                    <a:pt x="452" y="2057"/>
                    <a:pt x="506" y="2112"/>
                    <a:pt x="623" y="2112"/>
                  </a:cubicBezTo>
                  <a:cubicBezTo>
                    <a:pt x="655" y="2112"/>
                    <a:pt x="678" y="2112"/>
                    <a:pt x="709" y="2104"/>
                  </a:cubicBezTo>
                  <a:cubicBezTo>
                    <a:pt x="732" y="2104"/>
                    <a:pt x="764" y="2096"/>
                    <a:pt x="795" y="2089"/>
                  </a:cubicBezTo>
                  <a:cubicBezTo>
                    <a:pt x="802" y="2260"/>
                    <a:pt x="802" y="2260"/>
                    <a:pt x="802" y="2260"/>
                  </a:cubicBezTo>
                  <a:cubicBezTo>
                    <a:pt x="771" y="2268"/>
                    <a:pt x="732" y="2268"/>
                    <a:pt x="701" y="2276"/>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24" name="Freeform 38"/>
            <p:cNvSpPr>
              <a:spLocks noChangeArrowheads="1"/>
            </p:cNvSpPr>
            <p:nvPr/>
          </p:nvSpPr>
          <p:spPr bwMode="auto">
            <a:xfrm>
              <a:off x="6456363" y="3213100"/>
              <a:ext cx="80962" cy="852488"/>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5 w 227"/>
                <a:gd name="T11" fmla="*/ 577 h 2370"/>
                <a:gd name="T12" fmla="*/ 210 w 227"/>
                <a:gd name="T13" fmla="*/ 577 h 2370"/>
                <a:gd name="T14" fmla="*/ 210 w 227"/>
                <a:gd name="T15" fmla="*/ 2369 h 2370"/>
                <a:gd name="T16" fmla="*/ 15 w 227"/>
                <a:gd name="T17" fmla="*/ 2369 h 2370"/>
                <a:gd name="T18" fmla="*/ 15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5" y="577"/>
                  </a:moveTo>
                  <a:lnTo>
                    <a:pt x="210" y="577"/>
                  </a:lnTo>
                  <a:lnTo>
                    <a:pt x="210" y="2369"/>
                  </a:lnTo>
                  <a:lnTo>
                    <a:pt x="15" y="2369"/>
                  </a:lnTo>
                  <a:lnTo>
                    <a:pt x="15" y="577"/>
                  </a:ln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25" name="Freeform 39"/>
            <p:cNvSpPr>
              <a:spLocks noChangeArrowheads="1"/>
            </p:cNvSpPr>
            <p:nvPr/>
          </p:nvSpPr>
          <p:spPr bwMode="auto">
            <a:xfrm>
              <a:off x="6662738" y="3409950"/>
              <a:ext cx="357187" cy="668338"/>
            </a:xfrm>
            <a:custGeom>
              <a:avLst/>
              <a:gdLst>
                <a:gd name="T0" fmla="*/ 857 w 991"/>
                <a:gd name="T1" fmla="*/ 1737 h 1855"/>
                <a:gd name="T2" fmla="*/ 857 w 991"/>
                <a:gd name="T3" fmla="*/ 1737 h 1855"/>
                <a:gd name="T4" fmla="*/ 491 w 991"/>
                <a:gd name="T5" fmla="*/ 1854 h 1855"/>
                <a:gd name="T6" fmla="*/ 133 w 991"/>
                <a:gd name="T7" fmla="*/ 1737 h 1855"/>
                <a:gd name="T8" fmla="*/ 0 w 991"/>
                <a:gd name="T9" fmla="*/ 1386 h 1855"/>
                <a:gd name="T10" fmla="*/ 0 w 991"/>
                <a:gd name="T11" fmla="*/ 452 h 1855"/>
                <a:gd name="T12" fmla="*/ 40 w 991"/>
                <a:gd name="T13" fmla="*/ 265 h 1855"/>
                <a:gd name="T14" fmla="*/ 141 w 991"/>
                <a:gd name="T15" fmla="*/ 116 h 1855"/>
                <a:gd name="T16" fmla="*/ 305 w 991"/>
                <a:gd name="T17" fmla="*/ 31 h 1855"/>
                <a:gd name="T18" fmla="*/ 491 w 991"/>
                <a:gd name="T19" fmla="*/ 0 h 1855"/>
                <a:gd name="T20" fmla="*/ 686 w 991"/>
                <a:gd name="T21" fmla="*/ 31 h 1855"/>
                <a:gd name="T22" fmla="*/ 849 w 991"/>
                <a:gd name="T23" fmla="*/ 116 h 1855"/>
                <a:gd name="T24" fmla="*/ 951 w 991"/>
                <a:gd name="T25" fmla="*/ 265 h 1855"/>
                <a:gd name="T26" fmla="*/ 990 w 991"/>
                <a:gd name="T27" fmla="*/ 460 h 1855"/>
                <a:gd name="T28" fmla="*/ 990 w 991"/>
                <a:gd name="T29" fmla="*/ 1386 h 1855"/>
                <a:gd name="T30" fmla="*/ 857 w 991"/>
                <a:gd name="T31" fmla="*/ 1737 h 1855"/>
                <a:gd name="T32" fmla="*/ 709 w 991"/>
                <a:gd name="T33" fmla="*/ 257 h 1855"/>
                <a:gd name="T34" fmla="*/ 709 w 991"/>
                <a:gd name="T35" fmla="*/ 257 h 1855"/>
                <a:gd name="T36" fmla="*/ 491 w 991"/>
                <a:gd name="T37" fmla="*/ 171 h 1855"/>
                <a:gd name="T38" fmla="*/ 281 w 991"/>
                <a:gd name="T39" fmla="*/ 249 h 1855"/>
                <a:gd name="T40" fmla="*/ 195 w 991"/>
                <a:gd name="T41" fmla="*/ 467 h 1855"/>
                <a:gd name="T42" fmla="*/ 195 w 991"/>
                <a:gd name="T43" fmla="*/ 1386 h 1855"/>
                <a:gd name="T44" fmla="*/ 491 w 991"/>
                <a:gd name="T45" fmla="*/ 1682 h 1855"/>
                <a:gd name="T46" fmla="*/ 795 w 991"/>
                <a:gd name="T47" fmla="*/ 1386 h 1855"/>
                <a:gd name="T48" fmla="*/ 795 w 991"/>
                <a:gd name="T49" fmla="*/ 467 h 1855"/>
                <a:gd name="T50" fmla="*/ 709 w 991"/>
                <a:gd name="T51" fmla="*/ 25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1" h="1855">
                  <a:moveTo>
                    <a:pt x="857" y="1737"/>
                  </a:moveTo>
                  <a:lnTo>
                    <a:pt x="857" y="1737"/>
                  </a:lnTo>
                  <a:cubicBezTo>
                    <a:pt x="764" y="1815"/>
                    <a:pt x="647" y="1854"/>
                    <a:pt x="491" y="1854"/>
                  </a:cubicBezTo>
                  <a:cubicBezTo>
                    <a:pt x="343" y="1854"/>
                    <a:pt x="227" y="1815"/>
                    <a:pt x="133" y="1737"/>
                  </a:cubicBezTo>
                  <a:cubicBezTo>
                    <a:pt x="47" y="1659"/>
                    <a:pt x="0" y="1542"/>
                    <a:pt x="0" y="1386"/>
                  </a:cubicBezTo>
                  <a:cubicBezTo>
                    <a:pt x="0" y="452"/>
                    <a:pt x="0" y="452"/>
                    <a:pt x="0" y="452"/>
                  </a:cubicBezTo>
                  <a:cubicBezTo>
                    <a:pt x="0" y="382"/>
                    <a:pt x="16" y="319"/>
                    <a:pt x="40" y="265"/>
                  </a:cubicBezTo>
                  <a:cubicBezTo>
                    <a:pt x="63" y="210"/>
                    <a:pt x="102" y="156"/>
                    <a:pt x="141" y="116"/>
                  </a:cubicBezTo>
                  <a:cubicBezTo>
                    <a:pt x="188" y="78"/>
                    <a:pt x="242" y="46"/>
                    <a:pt x="305" y="31"/>
                  </a:cubicBezTo>
                  <a:cubicBezTo>
                    <a:pt x="367" y="7"/>
                    <a:pt x="429" y="0"/>
                    <a:pt x="491" y="0"/>
                  </a:cubicBezTo>
                  <a:cubicBezTo>
                    <a:pt x="561" y="0"/>
                    <a:pt x="631" y="7"/>
                    <a:pt x="686" y="31"/>
                  </a:cubicBezTo>
                  <a:cubicBezTo>
                    <a:pt x="748" y="46"/>
                    <a:pt x="803" y="78"/>
                    <a:pt x="849" y="116"/>
                  </a:cubicBezTo>
                  <a:cubicBezTo>
                    <a:pt x="888" y="156"/>
                    <a:pt x="927" y="210"/>
                    <a:pt x="951" y="265"/>
                  </a:cubicBezTo>
                  <a:cubicBezTo>
                    <a:pt x="982" y="327"/>
                    <a:pt x="990" y="389"/>
                    <a:pt x="990" y="460"/>
                  </a:cubicBezTo>
                  <a:cubicBezTo>
                    <a:pt x="990" y="1386"/>
                    <a:pt x="990" y="1386"/>
                    <a:pt x="990" y="1386"/>
                  </a:cubicBezTo>
                  <a:cubicBezTo>
                    <a:pt x="990" y="1542"/>
                    <a:pt x="943" y="1659"/>
                    <a:pt x="857" y="1737"/>
                  </a:cubicBezTo>
                  <a:close/>
                  <a:moveTo>
                    <a:pt x="709" y="257"/>
                  </a:moveTo>
                  <a:lnTo>
                    <a:pt x="709" y="257"/>
                  </a:lnTo>
                  <a:cubicBezTo>
                    <a:pt x="654" y="202"/>
                    <a:pt x="584" y="171"/>
                    <a:pt x="491" y="171"/>
                  </a:cubicBezTo>
                  <a:cubicBezTo>
                    <a:pt x="406" y="171"/>
                    <a:pt x="336" y="202"/>
                    <a:pt x="281" y="249"/>
                  </a:cubicBezTo>
                  <a:cubicBezTo>
                    <a:pt x="227" y="304"/>
                    <a:pt x="195" y="374"/>
                    <a:pt x="195" y="467"/>
                  </a:cubicBezTo>
                  <a:cubicBezTo>
                    <a:pt x="195" y="1386"/>
                    <a:pt x="195" y="1386"/>
                    <a:pt x="195" y="1386"/>
                  </a:cubicBezTo>
                  <a:cubicBezTo>
                    <a:pt x="195" y="1581"/>
                    <a:pt x="297" y="1682"/>
                    <a:pt x="491" y="1682"/>
                  </a:cubicBezTo>
                  <a:cubicBezTo>
                    <a:pt x="694" y="1682"/>
                    <a:pt x="795" y="1581"/>
                    <a:pt x="795" y="1386"/>
                  </a:cubicBezTo>
                  <a:cubicBezTo>
                    <a:pt x="795" y="467"/>
                    <a:pt x="795" y="467"/>
                    <a:pt x="795" y="467"/>
                  </a:cubicBezTo>
                  <a:cubicBezTo>
                    <a:pt x="795" y="382"/>
                    <a:pt x="764" y="312"/>
                    <a:pt x="709" y="257"/>
                  </a:cubicBez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26" name="Freeform 40"/>
            <p:cNvSpPr>
              <a:spLocks noChangeArrowheads="1"/>
            </p:cNvSpPr>
            <p:nvPr/>
          </p:nvSpPr>
          <p:spPr bwMode="auto">
            <a:xfrm>
              <a:off x="7151688" y="3413125"/>
              <a:ext cx="336550" cy="654050"/>
            </a:xfrm>
            <a:custGeom>
              <a:avLst/>
              <a:gdLst>
                <a:gd name="T0" fmla="*/ 733 w 937"/>
                <a:gd name="T1" fmla="*/ 429 h 1817"/>
                <a:gd name="T2" fmla="*/ 733 w 937"/>
                <a:gd name="T3" fmla="*/ 429 h 1817"/>
                <a:gd name="T4" fmla="*/ 694 w 937"/>
                <a:gd name="T5" fmla="*/ 250 h 1817"/>
                <a:gd name="T6" fmla="*/ 530 w 937"/>
                <a:gd name="T7" fmla="*/ 188 h 1817"/>
                <a:gd name="T8" fmla="*/ 351 w 937"/>
                <a:gd name="T9" fmla="*/ 250 h 1817"/>
                <a:gd name="T10" fmla="*/ 195 w 937"/>
                <a:gd name="T11" fmla="*/ 382 h 1817"/>
                <a:gd name="T12" fmla="*/ 195 w 937"/>
                <a:gd name="T13" fmla="*/ 1816 h 1817"/>
                <a:gd name="T14" fmla="*/ 0 w 937"/>
                <a:gd name="T15" fmla="*/ 1816 h 1817"/>
                <a:gd name="T16" fmla="*/ 0 w 937"/>
                <a:gd name="T17" fmla="*/ 24 h 1817"/>
                <a:gd name="T18" fmla="*/ 187 w 937"/>
                <a:gd name="T19" fmla="*/ 24 h 1817"/>
                <a:gd name="T20" fmla="*/ 195 w 937"/>
                <a:gd name="T21" fmla="*/ 188 h 1817"/>
                <a:gd name="T22" fmla="*/ 359 w 937"/>
                <a:gd name="T23" fmla="*/ 55 h 1817"/>
                <a:gd name="T24" fmla="*/ 562 w 937"/>
                <a:gd name="T25" fmla="*/ 0 h 1817"/>
                <a:gd name="T26" fmla="*/ 850 w 937"/>
                <a:gd name="T27" fmla="*/ 109 h 1817"/>
                <a:gd name="T28" fmla="*/ 936 w 937"/>
                <a:gd name="T29" fmla="*/ 398 h 1817"/>
                <a:gd name="T30" fmla="*/ 936 w 937"/>
                <a:gd name="T31" fmla="*/ 1816 h 1817"/>
                <a:gd name="T32" fmla="*/ 733 w 937"/>
                <a:gd name="T33" fmla="*/ 1816 h 1817"/>
                <a:gd name="T34" fmla="*/ 733 w 937"/>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7" h="1817">
                  <a:moveTo>
                    <a:pt x="733" y="429"/>
                  </a:moveTo>
                  <a:lnTo>
                    <a:pt x="733" y="429"/>
                  </a:lnTo>
                  <a:cubicBezTo>
                    <a:pt x="733" y="351"/>
                    <a:pt x="725" y="297"/>
                    <a:pt x="694" y="250"/>
                  </a:cubicBezTo>
                  <a:cubicBezTo>
                    <a:pt x="663" y="211"/>
                    <a:pt x="608" y="188"/>
                    <a:pt x="530" y="188"/>
                  </a:cubicBezTo>
                  <a:cubicBezTo>
                    <a:pt x="468" y="188"/>
                    <a:pt x="406" y="211"/>
                    <a:pt x="351" y="250"/>
                  </a:cubicBezTo>
                  <a:cubicBezTo>
                    <a:pt x="289" y="297"/>
                    <a:pt x="234" y="336"/>
                    <a:pt x="195" y="382"/>
                  </a:cubicBezTo>
                  <a:cubicBezTo>
                    <a:pt x="195" y="1816"/>
                    <a:pt x="195" y="1816"/>
                    <a:pt x="195" y="1816"/>
                  </a:cubicBezTo>
                  <a:cubicBezTo>
                    <a:pt x="0" y="1816"/>
                    <a:pt x="0" y="1816"/>
                    <a:pt x="0" y="1816"/>
                  </a:cubicBezTo>
                  <a:cubicBezTo>
                    <a:pt x="0" y="24"/>
                    <a:pt x="0" y="24"/>
                    <a:pt x="0" y="24"/>
                  </a:cubicBezTo>
                  <a:cubicBezTo>
                    <a:pt x="187" y="24"/>
                    <a:pt x="187" y="24"/>
                    <a:pt x="187" y="24"/>
                  </a:cubicBezTo>
                  <a:cubicBezTo>
                    <a:pt x="195" y="188"/>
                    <a:pt x="195" y="188"/>
                    <a:pt x="195" y="188"/>
                  </a:cubicBezTo>
                  <a:cubicBezTo>
                    <a:pt x="242" y="141"/>
                    <a:pt x="296" y="94"/>
                    <a:pt x="359" y="55"/>
                  </a:cubicBezTo>
                  <a:cubicBezTo>
                    <a:pt x="421" y="16"/>
                    <a:pt x="484" y="0"/>
                    <a:pt x="562" y="0"/>
                  </a:cubicBezTo>
                  <a:cubicBezTo>
                    <a:pt x="694" y="0"/>
                    <a:pt x="788" y="39"/>
                    <a:pt x="850" y="109"/>
                  </a:cubicBezTo>
                  <a:cubicBezTo>
                    <a:pt x="905" y="180"/>
                    <a:pt x="936" y="273"/>
                    <a:pt x="936" y="398"/>
                  </a:cubicBezTo>
                  <a:cubicBezTo>
                    <a:pt x="936" y="1816"/>
                    <a:pt x="936" y="1816"/>
                    <a:pt x="936" y="1816"/>
                  </a:cubicBezTo>
                  <a:cubicBezTo>
                    <a:pt x="733" y="1816"/>
                    <a:pt x="733" y="1816"/>
                    <a:pt x="733" y="1816"/>
                  </a:cubicBezTo>
                  <a:lnTo>
                    <a:pt x="733" y="429"/>
                  </a:ln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27" name="Freeform 41"/>
            <p:cNvSpPr>
              <a:spLocks noChangeArrowheads="1"/>
            </p:cNvSpPr>
            <p:nvPr/>
          </p:nvSpPr>
          <p:spPr bwMode="auto">
            <a:xfrm>
              <a:off x="7580313" y="3786188"/>
              <a:ext cx="277812" cy="284162"/>
            </a:xfrm>
            <a:custGeom>
              <a:avLst/>
              <a:gdLst>
                <a:gd name="T0" fmla="*/ 390 w 773"/>
                <a:gd name="T1" fmla="*/ 788 h 789"/>
                <a:gd name="T2" fmla="*/ 390 w 773"/>
                <a:gd name="T3" fmla="*/ 788 h 789"/>
                <a:gd name="T4" fmla="*/ 0 w 773"/>
                <a:gd name="T5" fmla="*/ 390 h 789"/>
                <a:gd name="T6" fmla="*/ 390 w 773"/>
                <a:gd name="T7" fmla="*/ 0 h 789"/>
                <a:gd name="T8" fmla="*/ 772 w 773"/>
                <a:gd name="T9" fmla="*/ 390 h 789"/>
                <a:gd name="T10" fmla="*/ 390 w 773"/>
                <a:gd name="T11" fmla="*/ 788 h 789"/>
                <a:gd name="T12" fmla="*/ 390 w 773"/>
                <a:gd name="T13" fmla="*/ 70 h 789"/>
                <a:gd name="T14" fmla="*/ 390 w 773"/>
                <a:gd name="T15" fmla="*/ 70 h 789"/>
                <a:gd name="T16" fmla="*/ 78 w 773"/>
                <a:gd name="T17" fmla="*/ 390 h 789"/>
                <a:gd name="T18" fmla="*/ 390 w 773"/>
                <a:gd name="T19" fmla="*/ 710 h 789"/>
                <a:gd name="T20" fmla="*/ 694 w 773"/>
                <a:gd name="T21" fmla="*/ 390 h 789"/>
                <a:gd name="T22" fmla="*/ 390 w 773"/>
                <a:gd name="T23" fmla="*/ 70 h 789"/>
                <a:gd name="T24" fmla="*/ 460 w 773"/>
                <a:gd name="T25" fmla="*/ 577 h 789"/>
                <a:gd name="T26" fmla="*/ 460 w 773"/>
                <a:gd name="T27" fmla="*/ 577 h 789"/>
                <a:gd name="T28" fmla="*/ 390 w 773"/>
                <a:gd name="T29" fmla="*/ 421 h 789"/>
                <a:gd name="T30" fmla="*/ 328 w 773"/>
                <a:gd name="T31" fmla="*/ 421 h 789"/>
                <a:gd name="T32" fmla="*/ 328 w 773"/>
                <a:gd name="T33" fmla="*/ 577 h 789"/>
                <a:gd name="T34" fmla="*/ 265 w 773"/>
                <a:gd name="T35" fmla="*/ 577 h 789"/>
                <a:gd name="T36" fmla="*/ 265 w 773"/>
                <a:gd name="T37" fmla="*/ 195 h 789"/>
                <a:gd name="T38" fmla="*/ 390 w 773"/>
                <a:gd name="T39" fmla="*/ 195 h 789"/>
                <a:gd name="T40" fmla="*/ 523 w 773"/>
                <a:gd name="T41" fmla="*/ 304 h 789"/>
                <a:gd name="T42" fmla="*/ 452 w 773"/>
                <a:gd name="T43" fmla="*/ 405 h 789"/>
                <a:gd name="T44" fmla="*/ 538 w 773"/>
                <a:gd name="T45" fmla="*/ 577 h 789"/>
                <a:gd name="T46" fmla="*/ 460 w 773"/>
                <a:gd name="T47" fmla="*/ 577 h 789"/>
                <a:gd name="T48" fmla="*/ 382 w 773"/>
                <a:gd name="T49" fmla="*/ 258 h 789"/>
                <a:gd name="T50" fmla="*/ 382 w 773"/>
                <a:gd name="T51" fmla="*/ 258 h 789"/>
                <a:gd name="T52" fmla="*/ 328 w 773"/>
                <a:gd name="T53" fmla="*/ 258 h 789"/>
                <a:gd name="T54" fmla="*/ 328 w 773"/>
                <a:gd name="T55" fmla="*/ 359 h 789"/>
                <a:gd name="T56" fmla="*/ 382 w 773"/>
                <a:gd name="T57" fmla="*/ 359 h 789"/>
                <a:gd name="T58" fmla="*/ 460 w 773"/>
                <a:gd name="T59" fmla="*/ 312 h 789"/>
                <a:gd name="T60" fmla="*/ 382 w 773"/>
                <a:gd name="T61" fmla="*/ 25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3" h="789">
                  <a:moveTo>
                    <a:pt x="390" y="788"/>
                  </a:moveTo>
                  <a:lnTo>
                    <a:pt x="390" y="788"/>
                  </a:lnTo>
                  <a:cubicBezTo>
                    <a:pt x="148" y="788"/>
                    <a:pt x="0" y="624"/>
                    <a:pt x="0" y="390"/>
                  </a:cubicBezTo>
                  <a:cubicBezTo>
                    <a:pt x="0" y="164"/>
                    <a:pt x="156" y="0"/>
                    <a:pt x="390" y="0"/>
                  </a:cubicBezTo>
                  <a:cubicBezTo>
                    <a:pt x="616" y="0"/>
                    <a:pt x="772" y="164"/>
                    <a:pt x="772" y="390"/>
                  </a:cubicBezTo>
                  <a:cubicBezTo>
                    <a:pt x="772" y="624"/>
                    <a:pt x="624" y="788"/>
                    <a:pt x="390" y="788"/>
                  </a:cubicBezTo>
                  <a:close/>
                  <a:moveTo>
                    <a:pt x="390" y="70"/>
                  </a:moveTo>
                  <a:lnTo>
                    <a:pt x="390" y="70"/>
                  </a:lnTo>
                  <a:cubicBezTo>
                    <a:pt x="195" y="70"/>
                    <a:pt x="78" y="203"/>
                    <a:pt x="78" y="390"/>
                  </a:cubicBezTo>
                  <a:cubicBezTo>
                    <a:pt x="78" y="577"/>
                    <a:pt x="203" y="710"/>
                    <a:pt x="390" y="710"/>
                  </a:cubicBezTo>
                  <a:cubicBezTo>
                    <a:pt x="577" y="710"/>
                    <a:pt x="694" y="577"/>
                    <a:pt x="694" y="390"/>
                  </a:cubicBezTo>
                  <a:cubicBezTo>
                    <a:pt x="694" y="211"/>
                    <a:pt x="577" y="70"/>
                    <a:pt x="390" y="70"/>
                  </a:cubicBezTo>
                  <a:close/>
                  <a:moveTo>
                    <a:pt x="460" y="577"/>
                  </a:moveTo>
                  <a:lnTo>
                    <a:pt x="460" y="577"/>
                  </a:lnTo>
                  <a:cubicBezTo>
                    <a:pt x="390" y="421"/>
                    <a:pt x="390" y="421"/>
                    <a:pt x="390" y="421"/>
                  </a:cubicBezTo>
                  <a:cubicBezTo>
                    <a:pt x="328" y="421"/>
                    <a:pt x="328" y="421"/>
                    <a:pt x="328" y="421"/>
                  </a:cubicBezTo>
                  <a:cubicBezTo>
                    <a:pt x="328" y="577"/>
                    <a:pt x="328" y="577"/>
                    <a:pt x="328" y="577"/>
                  </a:cubicBezTo>
                  <a:cubicBezTo>
                    <a:pt x="265" y="577"/>
                    <a:pt x="265" y="577"/>
                    <a:pt x="265" y="577"/>
                  </a:cubicBezTo>
                  <a:cubicBezTo>
                    <a:pt x="265" y="195"/>
                    <a:pt x="265" y="195"/>
                    <a:pt x="265" y="195"/>
                  </a:cubicBezTo>
                  <a:cubicBezTo>
                    <a:pt x="390" y="195"/>
                    <a:pt x="390" y="195"/>
                    <a:pt x="390" y="195"/>
                  </a:cubicBezTo>
                  <a:cubicBezTo>
                    <a:pt x="460" y="195"/>
                    <a:pt x="523" y="218"/>
                    <a:pt x="523" y="304"/>
                  </a:cubicBezTo>
                  <a:cubicBezTo>
                    <a:pt x="523" y="359"/>
                    <a:pt x="499" y="390"/>
                    <a:pt x="452" y="405"/>
                  </a:cubicBezTo>
                  <a:cubicBezTo>
                    <a:pt x="538" y="577"/>
                    <a:pt x="538" y="577"/>
                    <a:pt x="538" y="577"/>
                  </a:cubicBezTo>
                  <a:lnTo>
                    <a:pt x="460" y="577"/>
                  </a:lnTo>
                  <a:close/>
                  <a:moveTo>
                    <a:pt x="382" y="258"/>
                  </a:moveTo>
                  <a:lnTo>
                    <a:pt x="382" y="258"/>
                  </a:lnTo>
                  <a:cubicBezTo>
                    <a:pt x="328" y="258"/>
                    <a:pt x="328" y="258"/>
                    <a:pt x="328" y="258"/>
                  </a:cubicBezTo>
                  <a:cubicBezTo>
                    <a:pt x="328" y="359"/>
                    <a:pt x="328" y="359"/>
                    <a:pt x="328" y="359"/>
                  </a:cubicBezTo>
                  <a:cubicBezTo>
                    <a:pt x="382" y="359"/>
                    <a:pt x="382" y="359"/>
                    <a:pt x="382" y="359"/>
                  </a:cubicBezTo>
                  <a:cubicBezTo>
                    <a:pt x="421" y="359"/>
                    <a:pt x="460" y="351"/>
                    <a:pt x="460" y="312"/>
                  </a:cubicBezTo>
                  <a:cubicBezTo>
                    <a:pt x="460" y="258"/>
                    <a:pt x="429" y="258"/>
                    <a:pt x="382" y="258"/>
                  </a:cubicBez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28" name="Freeform 42"/>
            <p:cNvSpPr>
              <a:spLocks noChangeArrowheads="1"/>
            </p:cNvSpPr>
            <p:nvPr/>
          </p:nvSpPr>
          <p:spPr bwMode="auto">
            <a:xfrm>
              <a:off x="8027988" y="3227388"/>
              <a:ext cx="412750" cy="847725"/>
            </a:xfrm>
            <a:custGeom>
              <a:avLst/>
              <a:gdLst>
                <a:gd name="T0" fmla="*/ 670 w 1147"/>
                <a:gd name="T1" fmla="*/ 171 h 2354"/>
                <a:gd name="T2" fmla="*/ 670 w 1147"/>
                <a:gd name="T3" fmla="*/ 2353 h 2354"/>
                <a:gd name="T4" fmla="*/ 468 w 1147"/>
                <a:gd name="T5" fmla="*/ 2353 h 2354"/>
                <a:gd name="T6" fmla="*/ 468 w 1147"/>
                <a:gd name="T7" fmla="*/ 171 h 2354"/>
                <a:gd name="T8" fmla="*/ 0 w 1147"/>
                <a:gd name="T9" fmla="*/ 171 h 2354"/>
                <a:gd name="T10" fmla="*/ 0 w 1147"/>
                <a:gd name="T11" fmla="*/ 0 h 2354"/>
                <a:gd name="T12" fmla="*/ 1146 w 1147"/>
                <a:gd name="T13" fmla="*/ 0 h 2354"/>
                <a:gd name="T14" fmla="*/ 1146 w 1147"/>
                <a:gd name="T15" fmla="*/ 171 h 2354"/>
                <a:gd name="T16" fmla="*/ 670 w 1147"/>
                <a:gd name="T17" fmla="*/ 171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7" h="2354">
                  <a:moveTo>
                    <a:pt x="670" y="171"/>
                  </a:moveTo>
                  <a:lnTo>
                    <a:pt x="670" y="2353"/>
                  </a:lnTo>
                  <a:lnTo>
                    <a:pt x="468" y="2353"/>
                  </a:lnTo>
                  <a:lnTo>
                    <a:pt x="468" y="171"/>
                  </a:lnTo>
                  <a:lnTo>
                    <a:pt x="0" y="171"/>
                  </a:lnTo>
                  <a:lnTo>
                    <a:pt x="0" y="0"/>
                  </a:lnTo>
                  <a:lnTo>
                    <a:pt x="1146" y="0"/>
                  </a:lnTo>
                  <a:lnTo>
                    <a:pt x="1146" y="171"/>
                  </a:lnTo>
                  <a:lnTo>
                    <a:pt x="670" y="171"/>
                  </a:ln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29" name="Freeform 43"/>
            <p:cNvSpPr>
              <a:spLocks noChangeArrowheads="1"/>
            </p:cNvSpPr>
            <p:nvPr/>
          </p:nvSpPr>
          <p:spPr bwMode="auto">
            <a:xfrm>
              <a:off x="8415338" y="3409950"/>
              <a:ext cx="361950" cy="679450"/>
            </a:xfrm>
            <a:custGeom>
              <a:avLst/>
              <a:gdLst>
                <a:gd name="T0" fmla="*/ 499 w 1007"/>
                <a:gd name="T1" fmla="*/ 1885 h 1886"/>
                <a:gd name="T2" fmla="*/ 499 w 1007"/>
                <a:gd name="T3" fmla="*/ 1885 h 1886"/>
                <a:gd name="T4" fmla="*/ 0 w 1007"/>
                <a:gd name="T5" fmla="*/ 1410 h 1886"/>
                <a:gd name="T6" fmla="*/ 0 w 1007"/>
                <a:gd name="T7" fmla="*/ 460 h 1886"/>
                <a:gd name="T8" fmla="*/ 499 w 1007"/>
                <a:gd name="T9" fmla="*/ 0 h 1886"/>
                <a:gd name="T10" fmla="*/ 1006 w 1007"/>
                <a:gd name="T11" fmla="*/ 467 h 1886"/>
                <a:gd name="T12" fmla="*/ 1006 w 1007"/>
                <a:gd name="T13" fmla="*/ 1410 h 1886"/>
                <a:gd name="T14" fmla="*/ 499 w 1007"/>
                <a:gd name="T15" fmla="*/ 1885 h 1886"/>
                <a:gd name="T16" fmla="*/ 803 w 1007"/>
                <a:gd name="T17" fmla="*/ 483 h 1886"/>
                <a:gd name="T18" fmla="*/ 803 w 1007"/>
                <a:gd name="T19" fmla="*/ 483 h 1886"/>
                <a:gd name="T20" fmla="*/ 499 w 1007"/>
                <a:gd name="T21" fmla="*/ 179 h 1886"/>
                <a:gd name="T22" fmla="*/ 203 w 1007"/>
                <a:gd name="T23" fmla="*/ 475 h 1886"/>
                <a:gd name="T24" fmla="*/ 203 w 1007"/>
                <a:gd name="T25" fmla="*/ 1402 h 1886"/>
                <a:gd name="T26" fmla="*/ 499 w 1007"/>
                <a:gd name="T27" fmla="*/ 1706 h 1886"/>
                <a:gd name="T28" fmla="*/ 803 w 1007"/>
                <a:gd name="T29" fmla="*/ 1402 h 1886"/>
                <a:gd name="T30" fmla="*/ 803 w 1007"/>
                <a:gd name="T31" fmla="*/ 483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886">
                  <a:moveTo>
                    <a:pt x="499" y="1885"/>
                  </a:moveTo>
                  <a:lnTo>
                    <a:pt x="499" y="1885"/>
                  </a:lnTo>
                  <a:cubicBezTo>
                    <a:pt x="195" y="1885"/>
                    <a:pt x="0" y="1721"/>
                    <a:pt x="0" y="1410"/>
                  </a:cubicBezTo>
                  <a:cubicBezTo>
                    <a:pt x="0" y="460"/>
                    <a:pt x="0" y="460"/>
                    <a:pt x="0" y="460"/>
                  </a:cubicBezTo>
                  <a:cubicBezTo>
                    <a:pt x="0" y="171"/>
                    <a:pt x="226" y="0"/>
                    <a:pt x="499" y="0"/>
                  </a:cubicBezTo>
                  <a:cubicBezTo>
                    <a:pt x="788" y="0"/>
                    <a:pt x="1006" y="171"/>
                    <a:pt x="1006" y="467"/>
                  </a:cubicBezTo>
                  <a:cubicBezTo>
                    <a:pt x="1006" y="1410"/>
                    <a:pt x="1006" y="1410"/>
                    <a:pt x="1006" y="1410"/>
                  </a:cubicBezTo>
                  <a:cubicBezTo>
                    <a:pt x="1006" y="1721"/>
                    <a:pt x="803" y="1885"/>
                    <a:pt x="499" y="1885"/>
                  </a:cubicBezTo>
                  <a:close/>
                  <a:moveTo>
                    <a:pt x="803" y="483"/>
                  </a:moveTo>
                  <a:lnTo>
                    <a:pt x="803" y="483"/>
                  </a:lnTo>
                  <a:cubicBezTo>
                    <a:pt x="803" y="296"/>
                    <a:pt x="686" y="179"/>
                    <a:pt x="499" y="179"/>
                  </a:cubicBezTo>
                  <a:cubicBezTo>
                    <a:pt x="320" y="179"/>
                    <a:pt x="203" y="296"/>
                    <a:pt x="203" y="475"/>
                  </a:cubicBezTo>
                  <a:cubicBezTo>
                    <a:pt x="203" y="1402"/>
                    <a:pt x="203" y="1402"/>
                    <a:pt x="203" y="1402"/>
                  </a:cubicBezTo>
                  <a:cubicBezTo>
                    <a:pt x="203" y="1604"/>
                    <a:pt x="296" y="1706"/>
                    <a:pt x="499" y="1706"/>
                  </a:cubicBezTo>
                  <a:cubicBezTo>
                    <a:pt x="702" y="1706"/>
                    <a:pt x="803" y="1604"/>
                    <a:pt x="803" y="1402"/>
                  </a:cubicBezTo>
                  <a:lnTo>
                    <a:pt x="803" y="483"/>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30" name="Freeform 44"/>
            <p:cNvSpPr>
              <a:spLocks noChangeArrowheads="1"/>
            </p:cNvSpPr>
            <p:nvPr/>
          </p:nvSpPr>
          <p:spPr bwMode="auto">
            <a:xfrm>
              <a:off x="8866188" y="3246438"/>
              <a:ext cx="292100" cy="836612"/>
            </a:xfrm>
            <a:custGeom>
              <a:avLst/>
              <a:gdLst>
                <a:gd name="T0" fmla="*/ 601 w 812"/>
                <a:gd name="T1" fmla="*/ 2323 h 2324"/>
                <a:gd name="T2" fmla="*/ 601 w 812"/>
                <a:gd name="T3" fmla="*/ 2323 h 2324"/>
                <a:gd name="T4" fmla="*/ 242 w 812"/>
                <a:gd name="T5" fmla="*/ 1948 h 2324"/>
                <a:gd name="T6" fmla="*/ 242 w 812"/>
                <a:gd name="T7" fmla="*/ 663 h 2324"/>
                <a:gd name="T8" fmla="*/ 0 w 812"/>
                <a:gd name="T9" fmla="*/ 663 h 2324"/>
                <a:gd name="T10" fmla="*/ 0 w 812"/>
                <a:gd name="T11" fmla="*/ 484 h 2324"/>
                <a:gd name="T12" fmla="*/ 250 w 812"/>
                <a:gd name="T13" fmla="*/ 484 h 2324"/>
                <a:gd name="T14" fmla="*/ 250 w 812"/>
                <a:gd name="T15" fmla="*/ 47 h 2324"/>
                <a:gd name="T16" fmla="*/ 452 w 812"/>
                <a:gd name="T17" fmla="*/ 0 h 2324"/>
                <a:gd name="T18" fmla="*/ 452 w 812"/>
                <a:gd name="T19" fmla="*/ 484 h 2324"/>
                <a:gd name="T20" fmla="*/ 780 w 812"/>
                <a:gd name="T21" fmla="*/ 484 h 2324"/>
                <a:gd name="T22" fmla="*/ 780 w 812"/>
                <a:gd name="T23" fmla="*/ 663 h 2324"/>
                <a:gd name="T24" fmla="*/ 452 w 812"/>
                <a:gd name="T25" fmla="*/ 663 h 2324"/>
                <a:gd name="T26" fmla="*/ 452 w 812"/>
                <a:gd name="T27" fmla="*/ 1964 h 2324"/>
                <a:gd name="T28" fmla="*/ 632 w 812"/>
                <a:gd name="T29" fmla="*/ 2143 h 2324"/>
                <a:gd name="T30" fmla="*/ 803 w 812"/>
                <a:gd name="T31" fmla="*/ 2120 h 2324"/>
                <a:gd name="T32" fmla="*/ 811 w 812"/>
                <a:gd name="T33" fmla="*/ 2299 h 2324"/>
                <a:gd name="T34" fmla="*/ 601 w 812"/>
                <a:gd name="T35" fmla="*/ 2323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2" h="2324">
                  <a:moveTo>
                    <a:pt x="601" y="2323"/>
                  </a:moveTo>
                  <a:lnTo>
                    <a:pt x="601" y="2323"/>
                  </a:lnTo>
                  <a:cubicBezTo>
                    <a:pt x="343" y="2323"/>
                    <a:pt x="242" y="2198"/>
                    <a:pt x="242" y="1948"/>
                  </a:cubicBezTo>
                  <a:cubicBezTo>
                    <a:pt x="242" y="663"/>
                    <a:pt x="242" y="663"/>
                    <a:pt x="242" y="663"/>
                  </a:cubicBezTo>
                  <a:cubicBezTo>
                    <a:pt x="0" y="663"/>
                    <a:pt x="0" y="663"/>
                    <a:pt x="0" y="663"/>
                  </a:cubicBezTo>
                  <a:cubicBezTo>
                    <a:pt x="0" y="484"/>
                    <a:pt x="0" y="484"/>
                    <a:pt x="0" y="484"/>
                  </a:cubicBezTo>
                  <a:cubicBezTo>
                    <a:pt x="250" y="484"/>
                    <a:pt x="250" y="484"/>
                    <a:pt x="250" y="484"/>
                  </a:cubicBezTo>
                  <a:cubicBezTo>
                    <a:pt x="250" y="47"/>
                    <a:pt x="250" y="47"/>
                    <a:pt x="250" y="47"/>
                  </a:cubicBezTo>
                  <a:cubicBezTo>
                    <a:pt x="452" y="0"/>
                    <a:pt x="452" y="0"/>
                    <a:pt x="452" y="0"/>
                  </a:cubicBezTo>
                  <a:cubicBezTo>
                    <a:pt x="452" y="484"/>
                    <a:pt x="452" y="484"/>
                    <a:pt x="452" y="484"/>
                  </a:cubicBezTo>
                  <a:cubicBezTo>
                    <a:pt x="780" y="484"/>
                    <a:pt x="780" y="484"/>
                    <a:pt x="780" y="484"/>
                  </a:cubicBezTo>
                  <a:cubicBezTo>
                    <a:pt x="780" y="663"/>
                    <a:pt x="780" y="663"/>
                    <a:pt x="780" y="663"/>
                  </a:cubicBezTo>
                  <a:cubicBezTo>
                    <a:pt x="452" y="663"/>
                    <a:pt x="452" y="663"/>
                    <a:pt x="452" y="663"/>
                  </a:cubicBezTo>
                  <a:cubicBezTo>
                    <a:pt x="452" y="1964"/>
                    <a:pt x="452" y="1964"/>
                    <a:pt x="452" y="1964"/>
                  </a:cubicBezTo>
                  <a:cubicBezTo>
                    <a:pt x="452" y="2081"/>
                    <a:pt x="507" y="2143"/>
                    <a:pt x="632" y="2143"/>
                  </a:cubicBezTo>
                  <a:cubicBezTo>
                    <a:pt x="687" y="2143"/>
                    <a:pt x="741" y="2135"/>
                    <a:pt x="803" y="2120"/>
                  </a:cubicBezTo>
                  <a:cubicBezTo>
                    <a:pt x="811" y="2299"/>
                    <a:pt x="811" y="2299"/>
                    <a:pt x="811" y="2299"/>
                  </a:cubicBezTo>
                  <a:cubicBezTo>
                    <a:pt x="741" y="2307"/>
                    <a:pt x="671" y="2323"/>
                    <a:pt x="601" y="2323"/>
                  </a:cubicBez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31" name="Freeform 45"/>
            <p:cNvSpPr>
              <a:spLocks noChangeArrowheads="1"/>
            </p:cNvSpPr>
            <p:nvPr/>
          </p:nvSpPr>
          <p:spPr bwMode="auto">
            <a:xfrm>
              <a:off x="9245600" y="3409950"/>
              <a:ext cx="357188" cy="673100"/>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2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86" y="1799"/>
                    <a:pt x="561" y="1870"/>
                    <a:pt x="421" y="1870"/>
                  </a:cubicBezTo>
                  <a:cubicBezTo>
                    <a:pt x="133" y="1870"/>
                    <a:pt x="0" y="1714"/>
                    <a:pt x="0" y="1433"/>
                  </a:cubicBezTo>
                  <a:cubicBezTo>
                    <a:pt x="0" y="1308"/>
                    <a:pt x="0" y="1308"/>
                    <a:pt x="0" y="1308"/>
                  </a:cubicBezTo>
                  <a:cubicBezTo>
                    <a:pt x="0" y="872"/>
                    <a:pt x="429" y="755"/>
                    <a:pt x="787" y="724"/>
                  </a:cubicBezTo>
                  <a:cubicBezTo>
                    <a:pt x="787" y="452"/>
                    <a:pt x="787" y="452"/>
                    <a:pt x="787" y="452"/>
                  </a:cubicBezTo>
                  <a:cubicBezTo>
                    <a:pt x="787" y="280"/>
                    <a:pt x="709" y="171"/>
                    <a:pt x="522" y="171"/>
                  </a:cubicBezTo>
                  <a:cubicBezTo>
                    <a:pt x="273" y="171"/>
                    <a:pt x="242" y="335"/>
                    <a:pt x="242"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0" y="903"/>
                    <a:pt x="203" y="996"/>
                    <a:pt x="203" y="1308"/>
                  </a:cubicBezTo>
                  <a:cubicBezTo>
                    <a:pt x="203" y="1417"/>
                    <a:pt x="203" y="1417"/>
                    <a:pt x="203" y="1417"/>
                  </a:cubicBezTo>
                  <a:cubicBezTo>
                    <a:pt x="203" y="1581"/>
                    <a:pt x="265" y="1698"/>
                    <a:pt x="452" y="1698"/>
                  </a:cubicBezTo>
                  <a:cubicBezTo>
                    <a:pt x="585" y="1698"/>
                    <a:pt x="702" y="1612"/>
                    <a:pt x="787" y="1511"/>
                  </a:cubicBezTo>
                  <a:lnTo>
                    <a:pt x="787" y="879"/>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32" name="Freeform 46"/>
            <p:cNvSpPr>
              <a:spLocks noChangeArrowheads="1"/>
            </p:cNvSpPr>
            <p:nvPr/>
          </p:nvSpPr>
          <p:spPr bwMode="auto">
            <a:xfrm>
              <a:off x="9745663" y="3209925"/>
              <a:ext cx="69850" cy="863600"/>
            </a:xfrm>
            <a:custGeom>
              <a:avLst/>
              <a:gdLst>
                <a:gd name="T0" fmla="*/ 0 w 196"/>
                <a:gd name="T1" fmla="*/ 2400 h 2401"/>
                <a:gd name="T2" fmla="*/ 0 w 196"/>
                <a:gd name="T3" fmla="*/ 0 h 2401"/>
                <a:gd name="T4" fmla="*/ 195 w 196"/>
                <a:gd name="T5" fmla="*/ 0 h 2401"/>
                <a:gd name="T6" fmla="*/ 195 w 196"/>
                <a:gd name="T7" fmla="*/ 2400 h 2401"/>
                <a:gd name="T8" fmla="*/ 0 w 196"/>
                <a:gd name="T9" fmla="*/ 2400 h 2401"/>
              </a:gdLst>
              <a:ahLst/>
              <a:cxnLst>
                <a:cxn ang="0">
                  <a:pos x="T0" y="T1"/>
                </a:cxn>
                <a:cxn ang="0">
                  <a:pos x="T2" y="T3"/>
                </a:cxn>
                <a:cxn ang="0">
                  <a:pos x="T4" y="T5"/>
                </a:cxn>
                <a:cxn ang="0">
                  <a:pos x="T6" y="T7"/>
                </a:cxn>
                <a:cxn ang="0">
                  <a:pos x="T8" y="T9"/>
                </a:cxn>
              </a:cxnLst>
              <a:rect l="0" t="0" r="r" b="b"/>
              <a:pathLst>
                <a:path w="196" h="2401">
                  <a:moveTo>
                    <a:pt x="0" y="2400"/>
                  </a:moveTo>
                  <a:lnTo>
                    <a:pt x="0" y="0"/>
                  </a:lnTo>
                  <a:lnTo>
                    <a:pt x="195" y="0"/>
                  </a:lnTo>
                  <a:lnTo>
                    <a:pt x="195" y="2400"/>
                  </a:lnTo>
                  <a:lnTo>
                    <a:pt x="0" y="2400"/>
                  </a:ln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33" name="Freeform 47"/>
            <p:cNvSpPr>
              <a:spLocks noChangeArrowheads="1"/>
            </p:cNvSpPr>
            <p:nvPr/>
          </p:nvSpPr>
          <p:spPr bwMode="auto">
            <a:xfrm>
              <a:off x="10193338" y="3216275"/>
              <a:ext cx="398462" cy="869950"/>
            </a:xfrm>
            <a:custGeom>
              <a:avLst/>
              <a:gdLst>
                <a:gd name="T0" fmla="*/ 546 w 1108"/>
                <a:gd name="T1" fmla="*/ 2415 h 2416"/>
                <a:gd name="T2" fmla="*/ 546 w 1108"/>
                <a:gd name="T3" fmla="*/ 2415 h 2416"/>
                <a:gd name="T4" fmla="*/ 0 w 1108"/>
                <a:gd name="T5" fmla="*/ 1854 h 2416"/>
                <a:gd name="T6" fmla="*/ 0 w 1108"/>
                <a:gd name="T7" fmla="*/ 577 h 2416"/>
                <a:gd name="T8" fmla="*/ 538 w 1108"/>
                <a:gd name="T9" fmla="*/ 0 h 2416"/>
                <a:gd name="T10" fmla="*/ 1084 w 1108"/>
                <a:gd name="T11" fmla="*/ 475 h 2416"/>
                <a:gd name="T12" fmla="*/ 1084 w 1108"/>
                <a:gd name="T13" fmla="*/ 779 h 2416"/>
                <a:gd name="T14" fmla="*/ 881 w 1108"/>
                <a:gd name="T15" fmla="*/ 779 h 2416"/>
                <a:gd name="T16" fmla="*/ 546 w 1108"/>
                <a:gd name="T17" fmla="*/ 179 h 2416"/>
                <a:gd name="T18" fmla="*/ 211 w 1108"/>
                <a:gd name="T19" fmla="*/ 545 h 2416"/>
                <a:gd name="T20" fmla="*/ 211 w 1108"/>
                <a:gd name="T21" fmla="*/ 1831 h 2416"/>
                <a:gd name="T22" fmla="*/ 554 w 1108"/>
                <a:gd name="T23" fmla="*/ 2236 h 2416"/>
                <a:gd name="T24" fmla="*/ 905 w 1108"/>
                <a:gd name="T25" fmla="*/ 1589 h 2416"/>
                <a:gd name="T26" fmla="*/ 1107 w 1108"/>
                <a:gd name="T27" fmla="*/ 1589 h 2416"/>
                <a:gd name="T28" fmla="*/ 1107 w 1108"/>
                <a:gd name="T29" fmla="*/ 1862 h 2416"/>
                <a:gd name="T30" fmla="*/ 546 w 1108"/>
                <a:gd name="T31" fmla="*/ 2415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8" h="2416">
                  <a:moveTo>
                    <a:pt x="546" y="2415"/>
                  </a:moveTo>
                  <a:lnTo>
                    <a:pt x="546" y="2415"/>
                  </a:lnTo>
                  <a:cubicBezTo>
                    <a:pt x="180" y="2415"/>
                    <a:pt x="0" y="2205"/>
                    <a:pt x="0" y="1854"/>
                  </a:cubicBezTo>
                  <a:cubicBezTo>
                    <a:pt x="0" y="577"/>
                    <a:pt x="0" y="577"/>
                    <a:pt x="0" y="577"/>
                  </a:cubicBezTo>
                  <a:cubicBezTo>
                    <a:pt x="0" y="210"/>
                    <a:pt x="149" y="0"/>
                    <a:pt x="538" y="0"/>
                  </a:cubicBezTo>
                  <a:cubicBezTo>
                    <a:pt x="850" y="0"/>
                    <a:pt x="1084" y="140"/>
                    <a:pt x="1084" y="475"/>
                  </a:cubicBezTo>
                  <a:cubicBezTo>
                    <a:pt x="1084" y="779"/>
                    <a:pt x="1084" y="779"/>
                    <a:pt x="1084" y="779"/>
                  </a:cubicBezTo>
                  <a:cubicBezTo>
                    <a:pt x="881" y="779"/>
                    <a:pt x="881" y="779"/>
                    <a:pt x="881" y="779"/>
                  </a:cubicBezTo>
                  <a:cubicBezTo>
                    <a:pt x="881" y="491"/>
                    <a:pt x="936" y="179"/>
                    <a:pt x="546" y="179"/>
                  </a:cubicBezTo>
                  <a:cubicBezTo>
                    <a:pt x="297" y="179"/>
                    <a:pt x="211" y="312"/>
                    <a:pt x="211" y="545"/>
                  </a:cubicBezTo>
                  <a:cubicBezTo>
                    <a:pt x="211" y="1831"/>
                    <a:pt x="211" y="1831"/>
                    <a:pt x="211" y="1831"/>
                  </a:cubicBezTo>
                  <a:cubicBezTo>
                    <a:pt x="211" y="2065"/>
                    <a:pt x="297" y="2236"/>
                    <a:pt x="554" y="2236"/>
                  </a:cubicBezTo>
                  <a:cubicBezTo>
                    <a:pt x="944" y="2236"/>
                    <a:pt x="905" y="1870"/>
                    <a:pt x="905" y="1589"/>
                  </a:cubicBezTo>
                  <a:cubicBezTo>
                    <a:pt x="1107" y="1589"/>
                    <a:pt x="1107" y="1589"/>
                    <a:pt x="1107" y="1589"/>
                  </a:cubicBezTo>
                  <a:cubicBezTo>
                    <a:pt x="1107" y="1862"/>
                    <a:pt x="1107" y="1862"/>
                    <a:pt x="1107" y="1862"/>
                  </a:cubicBezTo>
                  <a:cubicBezTo>
                    <a:pt x="1107" y="2228"/>
                    <a:pt x="905" y="2415"/>
                    <a:pt x="546" y="2415"/>
                  </a:cubicBez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34" name="Freeform 48"/>
            <p:cNvSpPr>
              <a:spLocks noChangeArrowheads="1"/>
            </p:cNvSpPr>
            <p:nvPr/>
          </p:nvSpPr>
          <p:spPr bwMode="auto">
            <a:xfrm>
              <a:off x="10685463" y="3409950"/>
              <a:ext cx="357187" cy="673100"/>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9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94" y="1799"/>
                    <a:pt x="561" y="1870"/>
                    <a:pt x="421" y="1870"/>
                  </a:cubicBezTo>
                  <a:cubicBezTo>
                    <a:pt x="132" y="1870"/>
                    <a:pt x="0" y="1714"/>
                    <a:pt x="0" y="1433"/>
                  </a:cubicBezTo>
                  <a:cubicBezTo>
                    <a:pt x="0" y="1308"/>
                    <a:pt x="0" y="1308"/>
                    <a:pt x="0" y="1308"/>
                  </a:cubicBezTo>
                  <a:cubicBezTo>
                    <a:pt x="0" y="872"/>
                    <a:pt x="437" y="755"/>
                    <a:pt x="787" y="724"/>
                  </a:cubicBezTo>
                  <a:cubicBezTo>
                    <a:pt x="787" y="452"/>
                    <a:pt x="787" y="452"/>
                    <a:pt x="787" y="452"/>
                  </a:cubicBezTo>
                  <a:cubicBezTo>
                    <a:pt x="787" y="280"/>
                    <a:pt x="709" y="171"/>
                    <a:pt x="522" y="171"/>
                  </a:cubicBezTo>
                  <a:cubicBezTo>
                    <a:pt x="281" y="171"/>
                    <a:pt x="249" y="335"/>
                    <a:pt x="249"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8" y="903"/>
                    <a:pt x="203" y="996"/>
                    <a:pt x="203" y="1308"/>
                  </a:cubicBezTo>
                  <a:cubicBezTo>
                    <a:pt x="203" y="1417"/>
                    <a:pt x="203" y="1417"/>
                    <a:pt x="203" y="1417"/>
                  </a:cubicBezTo>
                  <a:cubicBezTo>
                    <a:pt x="203" y="1581"/>
                    <a:pt x="273" y="1698"/>
                    <a:pt x="452" y="1698"/>
                  </a:cubicBezTo>
                  <a:cubicBezTo>
                    <a:pt x="593" y="1698"/>
                    <a:pt x="702" y="1612"/>
                    <a:pt x="787" y="1511"/>
                  </a:cubicBezTo>
                  <a:lnTo>
                    <a:pt x="787" y="879"/>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35" name="Freeform 49"/>
            <p:cNvSpPr>
              <a:spLocks noChangeArrowheads="1"/>
            </p:cNvSpPr>
            <p:nvPr/>
          </p:nvSpPr>
          <p:spPr bwMode="auto">
            <a:xfrm>
              <a:off x="11179175" y="3413125"/>
              <a:ext cx="247650" cy="661988"/>
            </a:xfrm>
            <a:custGeom>
              <a:avLst/>
              <a:gdLst>
                <a:gd name="T0" fmla="*/ 195 w 687"/>
                <a:gd name="T1" fmla="*/ 593 h 1840"/>
                <a:gd name="T2" fmla="*/ 195 w 687"/>
                <a:gd name="T3" fmla="*/ 593 h 1840"/>
                <a:gd name="T4" fmla="*/ 195 w 687"/>
                <a:gd name="T5" fmla="*/ 1839 h 1840"/>
                <a:gd name="T6" fmla="*/ 0 w 687"/>
                <a:gd name="T7" fmla="*/ 1839 h 1840"/>
                <a:gd name="T8" fmla="*/ 0 w 687"/>
                <a:gd name="T9" fmla="*/ 24 h 1840"/>
                <a:gd name="T10" fmla="*/ 195 w 687"/>
                <a:gd name="T11" fmla="*/ 24 h 1840"/>
                <a:gd name="T12" fmla="*/ 195 w 687"/>
                <a:gd name="T13" fmla="*/ 336 h 1840"/>
                <a:gd name="T14" fmla="*/ 686 w 687"/>
                <a:gd name="T15" fmla="*/ 0 h 1840"/>
                <a:gd name="T16" fmla="*/ 686 w 687"/>
                <a:gd name="T17" fmla="*/ 242 h 1840"/>
                <a:gd name="T18" fmla="*/ 195 w 687"/>
                <a:gd name="T19" fmla="*/ 593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7" h="1840">
                  <a:moveTo>
                    <a:pt x="195" y="593"/>
                  </a:moveTo>
                  <a:lnTo>
                    <a:pt x="195" y="593"/>
                  </a:lnTo>
                  <a:cubicBezTo>
                    <a:pt x="195" y="1839"/>
                    <a:pt x="195" y="1839"/>
                    <a:pt x="195" y="1839"/>
                  </a:cubicBezTo>
                  <a:cubicBezTo>
                    <a:pt x="0" y="1839"/>
                    <a:pt x="0" y="1839"/>
                    <a:pt x="0" y="1839"/>
                  </a:cubicBezTo>
                  <a:cubicBezTo>
                    <a:pt x="0" y="24"/>
                    <a:pt x="0" y="24"/>
                    <a:pt x="0" y="24"/>
                  </a:cubicBezTo>
                  <a:cubicBezTo>
                    <a:pt x="195" y="24"/>
                    <a:pt x="195" y="24"/>
                    <a:pt x="195" y="24"/>
                  </a:cubicBezTo>
                  <a:cubicBezTo>
                    <a:pt x="195" y="336"/>
                    <a:pt x="195" y="336"/>
                    <a:pt x="195" y="336"/>
                  </a:cubicBezTo>
                  <a:cubicBezTo>
                    <a:pt x="312" y="172"/>
                    <a:pt x="476" y="24"/>
                    <a:pt x="686" y="0"/>
                  </a:cubicBezTo>
                  <a:cubicBezTo>
                    <a:pt x="686" y="242"/>
                    <a:pt x="686" y="242"/>
                    <a:pt x="686" y="242"/>
                  </a:cubicBezTo>
                  <a:cubicBezTo>
                    <a:pt x="460" y="258"/>
                    <a:pt x="304" y="406"/>
                    <a:pt x="195" y="593"/>
                  </a:cubicBez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36" name="Freeform 50"/>
            <p:cNvSpPr>
              <a:spLocks noChangeArrowheads="1"/>
            </p:cNvSpPr>
            <p:nvPr/>
          </p:nvSpPr>
          <p:spPr bwMode="auto">
            <a:xfrm>
              <a:off x="11510963" y="3409950"/>
              <a:ext cx="354012" cy="682625"/>
            </a:xfrm>
            <a:custGeom>
              <a:avLst/>
              <a:gdLst>
                <a:gd name="T0" fmla="*/ 491 w 984"/>
                <a:gd name="T1" fmla="*/ 1893 h 1894"/>
                <a:gd name="T2" fmla="*/ 491 w 984"/>
                <a:gd name="T3" fmla="*/ 1893 h 1894"/>
                <a:gd name="T4" fmla="*/ 0 w 984"/>
                <a:gd name="T5" fmla="*/ 1417 h 1894"/>
                <a:gd name="T6" fmla="*/ 0 w 984"/>
                <a:gd name="T7" fmla="*/ 467 h 1894"/>
                <a:gd name="T8" fmla="*/ 499 w 984"/>
                <a:gd name="T9" fmla="*/ 0 h 1894"/>
                <a:gd name="T10" fmla="*/ 983 w 984"/>
                <a:gd name="T11" fmla="*/ 460 h 1894"/>
                <a:gd name="T12" fmla="*/ 983 w 984"/>
                <a:gd name="T13" fmla="*/ 973 h 1894"/>
                <a:gd name="T14" fmla="*/ 203 w 984"/>
                <a:gd name="T15" fmla="*/ 973 h 1894"/>
                <a:gd name="T16" fmla="*/ 203 w 984"/>
                <a:gd name="T17" fmla="*/ 1410 h 1894"/>
                <a:gd name="T18" fmla="*/ 491 w 984"/>
                <a:gd name="T19" fmla="*/ 1706 h 1894"/>
                <a:gd name="T20" fmla="*/ 780 w 984"/>
                <a:gd name="T21" fmla="*/ 1301 h 1894"/>
                <a:gd name="T22" fmla="*/ 983 w 984"/>
                <a:gd name="T23" fmla="*/ 1301 h 1894"/>
                <a:gd name="T24" fmla="*/ 983 w 984"/>
                <a:gd name="T25" fmla="*/ 1425 h 1894"/>
                <a:gd name="T26" fmla="*/ 491 w 984"/>
                <a:gd name="T27" fmla="*/ 1893 h 1894"/>
                <a:gd name="T28" fmla="*/ 788 w 984"/>
                <a:gd name="T29" fmla="*/ 483 h 1894"/>
                <a:gd name="T30" fmla="*/ 788 w 984"/>
                <a:gd name="T31" fmla="*/ 483 h 1894"/>
                <a:gd name="T32" fmla="*/ 499 w 984"/>
                <a:gd name="T33" fmla="*/ 171 h 1894"/>
                <a:gd name="T34" fmla="*/ 203 w 984"/>
                <a:gd name="T35" fmla="*/ 483 h 1894"/>
                <a:gd name="T36" fmla="*/ 203 w 984"/>
                <a:gd name="T37" fmla="*/ 802 h 1894"/>
                <a:gd name="T38" fmla="*/ 788 w 984"/>
                <a:gd name="T39" fmla="*/ 802 h 1894"/>
                <a:gd name="T40" fmla="*/ 788 w 984"/>
                <a:gd name="T41" fmla="*/ 483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4" h="1894">
                  <a:moveTo>
                    <a:pt x="491" y="1893"/>
                  </a:moveTo>
                  <a:lnTo>
                    <a:pt x="491" y="1893"/>
                  </a:lnTo>
                  <a:cubicBezTo>
                    <a:pt x="195" y="1893"/>
                    <a:pt x="0" y="1714"/>
                    <a:pt x="0" y="1417"/>
                  </a:cubicBezTo>
                  <a:cubicBezTo>
                    <a:pt x="0" y="467"/>
                    <a:pt x="0" y="467"/>
                    <a:pt x="0" y="467"/>
                  </a:cubicBezTo>
                  <a:cubicBezTo>
                    <a:pt x="0" y="156"/>
                    <a:pt x="203" y="0"/>
                    <a:pt x="499" y="0"/>
                  </a:cubicBezTo>
                  <a:cubicBezTo>
                    <a:pt x="796" y="0"/>
                    <a:pt x="983" y="163"/>
                    <a:pt x="983" y="460"/>
                  </a:cubicBezTo>
                  <a:cubicBezTo>
                    <a:pt x="983" y="973"/>
                    <a:pt x="983" y="973"/>
                    <a:pt x="983" y="973"/>
                  </a:cubicBezTo>
                  <a:cubicBezTo>
                    <a:pt x="203" y="973"/>
                    <a:pt x="203" y="973"/>
                    <a:pt x="203" y="973"/>
                  </a:cubicBezTo>
                  <a:cubicBezTo>
                    <a:pt x="203" y="1410"/>
                    <a:pt x="203" y="1410"/>
                    <a:pt x="203" y="1410"/>
                  </a:cubicBezTo>
                  <a:cubicBezTo>
                    <a:pt x="203" y="1597"/>
                    <a:pt x="304" y="1706"/>
                    <a:pt x="491" y="1706"/>
                  </a:cubicBezTo>
                  <a:cubicBezTo>
                    <a:pt x="780" y="1706"/>
                    <a:pt x="780" y="1534"/>
                    <a:pt x="780" y="1301"/>
                  </a:cubicBezTo>
                  <a:cubicBezTo>
                    <a:pt x="983" y="1301"/>
                    <a:pt x="983" y="1301"/>
                    <a:pt x="983" y="1301"/>
                  </a:cubicBezTo>
                  <a:cubicBezTo>
                    <a:pt x="983" y="1425"/>
                    <a:pt x="983" y="1425"/>
                    <a:pt x="983" y="1425"/>
                  </a:cubicBezTo>
                  <a:cubicBezTo>
                    <a:pt x="983" y="1745"/>
                    <a:pt x="796" y="1893"/>
                    <a:pt x="491" y="1893"/>
                  </a:cubicBezTo>
                  <a:close/>
                  <a:moveTo>
                    <a:pt x="788" y="483"/>
                  </a:moveTo>
                  <a:lnTo>
                    <a:pt x="788" y="483"/>
                  </a:lnTo>
                  <a:cubicBezTo>
                    <a:pt x="788" y="296"/>
                    <a:pt x="686" y="171"/>
                    <a:pt x="499" y="171"/>
                  </a:cubicBezTo>
                  <a:cubicBezTo>
                    <a:pt x="297" y="171"/>
                    <a:pt x="203" y="288"/>
                    <a:pt x="203" y="483"/>
                  </a:cubicBezTo>
                  <a:cubicBezTo>
                    <a:pt x="203" y="802"/>
                    <a:pt x="203" y="802"/>
                    <a:pt x="203" y="802"/>
                  </a:cubicBezTo>
                  <a:cubicBezTo>
                    <a:pt x="788" y="802"/>
                    <a:pt x="788" y="802"/>
                    <a:pt x="788" y="802"/>
                  </a:cubicBezTo>
                  <a:lnTo>
                    <a:pt x="788" y="483"/>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grpSp>
        <p:nvGrpSpPr>
          <p:cNvPr id="237" name="Group 236"/>
          <p:cNvGrpSpPr/>
          <p:nvPr userDrawn="1"/>
        </p:nvGrpSpPr>
        <p:grpSpPr>
          <a:xfrm>
            <a:off x="1824675" y="4535051"/>
            <a:ext cx="862599" cy="552591"/>
            <a:chOff x="5280097" y="204415"/>
            <a:chExt cx="1655725" cy="1060676"/>
          </a:xfrm>
        </p:grpSpPr>
        <p:grpSp>
          <p:nvGrpSpPr>
            <p:cNvPr id="238" name="Group 237"/>
            <p:cNvGrpSpPr/>
            <p:nvPr/>
          </p:nvGrpSpPr>
          <p:grpSpPr>
            <a:xfrm>
              <a:off x="5280097" y="204415"/>
              <a:ext cx="586025" cy="333456"/>
              <a:chOff x="563111" y="332755"/>
              <a:chExt cx="853159" cy="485459"/>
            </a:xfrm>
            <a:solidFill>
              <a:schemeClr val="accent1"/>
            </a:solidFill>
          </p:grpSpPr>
          <p:sp>
            <p:nvSpPr>
              <p:cNvPr id="260" name="Freeform 1"/>
              <p:cNvSpPr>
                <a:spLocks noChangeArrowheads="1"/>
              </p:cNvSpPr>
              <p:nvPr/>
            </p:nvSpPr>
            <p:spPr bwMode="auto">
              <a:xfrm>
                <a:off x="563111" y="349577"/>
                <a:ext cx="221100" cy="459024"/>
              </a:xfrm>
              <a:custGeom>
                <a:avLst/>
                <a:gdLst>
                  <a:gd name="T0" fmla="*/ 343 w 406"/>
                  <a:gd name="T1" fmla="*/ 787 h 844"/>
                  <a:gd name="T2" fmla="*/ 343 w 406"/>
                  <a:gd name="T3" fmla="*/ 787 h 844"/>
                  <a:gd name="T4" fmla="*/ 153 w 406"/>
                  <a:gd name="T5" fmla="*/ 843 h 844"/>
                  <a:gd name="T6" fmla="*/ 0 w 406"/>
                  <a:gd name="T7" fmla="*/ 843 h 844"/>
                  <a:gd name="T8" fmla="*/ 0 w 406"/>
                  <a:gd name="T9" fmla="*/ 0 h 844"/>
                  <a:gd name="T10" fmla="*/ 153 w 406"/>
                  <a:gd name="T11" fmla="*/ 0 h 844"/>
                  <a:gd name="T12" fmla="*/ 246 w 406"/>
                  <a:gd name="T13" fmla="*/ 8 h 844"/>
                  <a:gd name="T14" fmla="*/ 317 w 406"/>
                  <a:gd name="T15" fmla="*/ 42 h 844"/>
                  <a:gd name="T16" fmla="*/ 363 w 406"/>
                  <a:gd name="T17" fmla="*/ 102 h 844"/>
                  <a:gd name="T18" fmla="*/ 379 w 406"/>
                  <a:gd name="T19" fmla="*/ 192 h 844"/>
                  <a:gd name="T20" fmla="*/ 343 w 406"/>
                  <a:gd name="T21" fmla="*/ 325 h 844"/>
                  <a:gd name="T22" fmla="*/ 235 w 406"/>
                  <a:gd name="T23" fmla="*/ 388 h 844"/>
                  <a:gd name="T24" fmla="*/ 314 w 406"/>
                  <a:gd name="T25" fmla="*/ 410 h 844"/>
                  <a:gd name="T26" fmla="*/ 368 w 406"/>
                  <a:gd name="T27" fmla="*/ 458 h 844"/>
                  <a:gd name="T28" fmla="*/ 396 w 406"/>
                  <a:gd name="T29" fmla="*/ 523 h 844"/>
                  <a:gd name="T30" fmla="*/ 405 w 406"/>
                  <a:gd name="T31" fmla="*/ 606 h 844"/>
                  <a:gd name="T32" fmla="*/ 343 w 406"/>
                  <a:gd name="T33" fmla="*/ 787 h 844"/>
                  <a:gd name="T34" fmla="*/ 295 w 406"/>
                  <a:gd name="T35" fmla="*/ 124 h 844"/>
                  <a:gd name="T36" fmla="*/ 295 w 406"/>
                  <a:gd name="T37" fmla="*/ 124 h 844"/>
                  <a:gd name="T38" fmla="*/ 261 w 406"/>
                  <a:gd name="T39" fmla="*/ 85 h 844"/>
                  <a:gd name="T40" fmla="*/ 210 w 406"/>
                  <a:gd name="T41" fmla="*/ 68 h 844"/>
                  <a:gd name="T42" fmla="*/ 142 w 406"/>
                  <a:gd name="T43" fmla="*/ 62 h 844"/>
                  <a:gd name="T44" fmla="*/ 71 w 406"/>
                  <a:gd name="T45" fmla="*/ 62 h 844"/>
                  <a:gd name="T46" fmla="*/ 71 w 406"/>
                  <a:gd name="T47" fmla="*/ 362 h 844"/>
                  <a:gd name="T48" fmla="*/ 156 w 406"/>
                  <a:gd name="T49" fmla="*/ 362 h 844"/>
                  <a:gd name="T50" fmla="*/ 272 w 406"/>
                  <a:gd name="T51" fmla="*/ 314 h 844"/>
                  <a:gd name="T52" fmla="*/ 306 w 406"/>
                  <a:gd name="T53" fmla="*/ 192 h 844"/>
                  <a:gd name="T54" fmla="*/ 295 w 406"/>
                  <a:gd name="T55" fmla="*/ 124 h 844"/>
                  <a:gd name="T56" fmla="*/ 289 w 406"/>
                  <a:gd name="T57" fmla="*/ 470 h 844"/>
                  <a:gd name="T58" fmla="*/ 289 w 406"/>
                  <a:gd name="T59" fmla="*/ 470 h 844"/>
                  <a:gd name="T60" fmla="*/ 156 w 406"/>
                  <a:gd name="T61" fmla="*/ 424 h 844"/>
                  <a:gd name="T62" fmla="*/ 71 w 406"/>
                  <a:gd name="T63" fmla="*/ 424 h 844"/>
                  <a:gd name="T64" fmla="*/ 71 w 406"/>
                  <a:gd name="T65" fmla="*/ 781 h 844"/>
                  <a:gd name="T66" fmla="*/ 144 w 406"/>
                  <a:gd name="T67" fmla="*/ 781 h 844"/>
                  <a:gd name="T68" fmla="*/ 286 w 406"/>
                  <a:gd name="T69" fmla="*/ 742 h 844"/>
                  <a:gd name="T70" fmla="*/ 331 w 406"/>
                  <a:gd name="T71" fmla="*/ 606 h 844"/>
                  <a:gd name="T72" fmla="*/ 289 w 406"/>
                  <a:gd name="T73" fmla="*/ 4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6" h="844">
                    <a:moveTo>
                      <a:pt x="343" y="787"/>
                    </a:moveTo>
                    <a:lnTo>
                      <a:pt x="343" y="787"/>
                    </a:lnTo>
                    <a:cubicBezTo>
                      <a:pt x="300" y="824"/>
                      <a:pt x="238" y="843"/>
                      <a:pt x="153" y="843"/>
                    </a:cubicBezTo>
                    <a:cubicBezTo>
                      <a:pt x="0" y="843"/>
                      <a:pt x="0" y="843"/>
                      <a:pt x="0" y="843"/>
                    </a:cubicBezTo>
                    <a:cubicBezTo>
                      <a:pt x="0" y="0"/>
                      <a:pt x="0" y="0"/>
                      <a:pt x="0" y="0"/>
                    </a:cubicBezTo>
                    <a:cubicBezTo>
                      <a:pt x="153" y="0"/>
                      <a:pt x="153" y="0"/>
                      <a:pt x="153" y="0"/>
                    </a:cubicBezTo>
                    <a:cubicBezTo>
                      <a:pt x="187" y="0"/>
                      <a:pt x="218" y="2"/>
                      <a:pt x="246" y="8"/>
                    </a:cubicBezTo>
                    <a:cubicBezTo>
                      <a:pt x="272" y="17"/>
                      <a:pt x="297" y="25"/>
                      <a:pt x="317" y="42"/>
                    </a:cubicBezTo>
                    <a:cubicBezTo>
                      <a:pt x="337" y="56"/>
                      <a:pt x="351" y="76"/>
                      <a:pt x="363" y="102"/>
                    </a:cubicBezTo>
                    <a:cubicBezTo>
                      <a:pt x="374" y="124"/>
                      <a:pt x="379" y="155"/>
                      <a:pt x="379" y="192"/>
                    </a:cubicBezTo>
                    <a:cubicBezTo>
                      <a:pt x="379" y="249"/>
                      <a:pt x="368" y="294"/>
                      <a:pt x="343" y="325"/>
                    </a:cubicBezTo>
                    <a:cubicBezTo>
                      <a:pt x="320" y="356"/>
                      <a:pt x="283" y="376"/>
                      <a:pt x="235" y="388"/>
                    </a:cubicBezTo>
                    <a:cubicBezTo>
                      <a:pt x="266" y="390"/>
                      <a:pt x="292" y="396"/>
                      <a:pt x="314" y="410"/>
                    </a:cubicBezTo>
                    <a:cubicBezTo>
                      <a:pt x="334" y="422"/>
                      <a:pt x="354" y="438"/>
                      <a:pt x="368" y="458"/>
                    </a:cubicBezTo>
                    <a:cubicBezTo>
                      <a:pt x="379" y="478"/>
                      <a:pt x="391" y="498"/>
                      <a:pt x="396" y="523"/>
                    </a:cubicBezTo>
                    <a:cubicBezTo>
                      <a:pt x="402" y="549"/>
                      <a:pt x="405" y="577"/>
                      <a:pt x="405" y="606"/>
                    </a:cubicBezTo>
                    <a:cubicBezTo>
                      <a:pt x="405" y="688"/>
                      <a:pt x="385" y="750"/>
                      <a:pt x="343" y="787"/>
                    </a:cubicBezTo>
                    <a:close/>
                    <a:moveTo>
                      <a:pt x="295" y="124"/>
                    </a:moveTo>
                    <a:lnTo>
                      <a:pt x="295" y="124"/>
                    </a:lnTo>
                    <a:cubicBezTo>
                      <a:pt x="286" y="107"/>
                      <a:pt x="278" y="96"/>
                      <a:pt x="261" y="85"/>
                    </a:cubicBezTo>
                    <a:cubicBezTo>
                      <a:pt x="246" y="76"/>
                      <a:pt x="229" y="70"/>
                      <a:pt x="210" y="68"/>
                    </a:cubicBezTo>
                    <a:cubicBezTo>
                      <a:pt x="190" y="65"/>
                      <a:pt x="167" y="62"/>
                      <a:pt x="142" y="62"/>
                    </a:cubicBezTo>
                    <a:cubicBezTo>
                      <a:pt x="71" y="62"/>
                      <a:pt x="71" y="62"/>
                      <a:pt x="71" y="62"/>
                    </a:cubicBezTo>
                    <a:cubicBezTo>
                      <a:pt x="71" y="362"/>
                      <a:pt x="71" y="362"/>
                      <a:pt x="71" y="362"/>
                    </a:cubicBezTo>
                    <a:cubicBezTo>
                      <a:pt x="156" y="362"/>
                      <a:pt x="156" y="362"/>
                      <a:pt x="156" y="362"/>
                    </a:cubicBezTo>
                    <a:cubicBezTo>
                      <a:pt x="210" y="362"/>
                      <a:pt x="246" y="345"/>
                      <a:pt x="272" y="314"/>
                    </a:cubicBezTo>
                    <a:cubicBezTo>
                      <a:pt x="295" y="283"/>
                      <a:pt x="306" y="243"/>
                      <a:pt x="306" y="192"/>
                    </a:cubicBezTo>
                    <a:cubicBezTo>
                      <a:pt x="306" y="164"/>
                      <a:pt x="303" y="141"/>
                      <a:pt x="295" y="124"/>
                    </a:cubicBezTo>
                    <a:close/>
                    <a:moveTo>
                      <a:pt x="289" y="470"/>
                    </a:moveTo>
                    <a:lnTo>
                      <a:pt x="289" y="470"/>
                    </a:lnTo>
                    <a:cubicBezTo>
                      <a:pt x="261" y="438"/>
                      <a:pt x="218" y="424"/>
                      <a:pt x="156" y="424"/>
                    </a:cubicBezTo>
                    <a:cubicBezTo>
                      <a:pt x="71" y="424"/>
                      <a:pt x="71" y="424"/>
                      <a:pt x="71" y="424"/>
                    </a:cubicBezTo>
                    <a:cubicBezTo>
                      <a:pt x="71" y="781"/>
                      <a:pt x="71" y="781"/>
                      <a:pt x="71" y="781"/>
                    </a:cubicBezTo>
                    <a:cubicBezTo>
                      <a:pt x="144" y="781"/>
                      <a:pt x="144" y="781"/>
                      <a:pt x="144" y="781"/>
                    </a:cubicBezTo>
                    <a:cubicBezTo>
                      <a:pt x="210" y="781"/>
                      <a:pt x="258" y="767"/>
                      <a:pt x="286" y="742"/>
                    </a:cubicBezTo>
                    <a:cubicBezTo>
                      <a:pt x="314" y="713"/>
                      <a:pt x="331" y="668"/>
                      <a:pt x="331" y="606"/>
                    </a:cubicBezTo>
                    <a:cubicBezTo>
                      <a:pt x="331" y="546"/>
                      <a:pt x="317" y="501"/>
                      <a:pt x="289" y="470"/>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61" name="Freeform 2"/>
              <p:cNvSpPr>
                <a:spLocks noChangeArrowheads="1"/>
              </p:cNvSpPr>
              <p:nvPr/>
            </p:nvSpPr>
            <p:spPr bwMode="auto">
              <a:xfrm>
                <a:off x="849100" y="332755"/>
                <a:ext cx="40855" cy="478248"/>
              </a:xfrm>
              <a:custGeom>
                <a:avLst/>
                <a:gdLst>
                  <a:gd name="T0" fmla="*/ 0 w 74"/>
                  <a:gd name="T1" fmla="*/ 0 h 876"/>
                  <a:gd name="T2" fmla="*/ 73 w 74"/>
                  <a:gd name="T3" fmla="*/ 0 h 876"/>
                  <a:gd name="T4" fmla="*/ 73 w 74"/>
                  <a:gd name="T5" fmla="*/ 875 h 876"/>
                  <a:gd name="T6" fmla="*/ 0 w 74"/>
                  <a:gd name="T7" fmla="*/ 875 h 876"/>
                  <a:gd name="T8" fmla="*/ 0 w 74"/>
                  <a:gd name="T9" fmla="*/ 0 h 876"/>
                </a:gdLst>
                <a:ahLst/>
                <a:cxnLst>
                  <a:cxn ang="0">
                    <a:pos x="T0" y="T1"/>
                  </a:cxn>
                  <a:cxn ang="0">
                    <a:pos x="T2" y="T3"/>
                  </a:cxn>
                  <a:cxn ang="0">
                    <a:pos x="T4" y="T5"/>
                  </a:cxn>
                  <a:cxn ang="0">
                    <a:pos x="T6" y="T7"/>
                  </a:cxn>
                  <a:cxn ang="0">
                    <a:pos x="T8" y="T9"/>
                  </a:cxn>
                </a:cxnLst>
                <a:rect l="0" t="0" r="r" b="b"/>
                <a:pathLst>
                  <a:path w="74" h="876">
                    <a:moveTo>
                      <a:pt x="0" y="0"/>
                    </a:moveTo>
                    <a:lnTo>
                      <a:pt x="73" y="0"/>
                    </a:lnTo>
                    <a:lnTo>
                      <a:pt x="73" y="875"/>
                    </a:lnTo>
                    <a:lnTo>
                      <a:pt x="0" y="875"/>
                    </a:ln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62" name="Freeform 3"/>
              <p:cNvSpPr>
                <a:spLocks noChangeArrowheads="1"/>
              </p:cNvSpPr>
              <p:nvPr/>
            </p:nvSpPr>
            <p:spPr bwMode="auto">
              <a:xfrm>
                <a:off x="964457" y="455321"/>
                <a:ext cx="185050" cy="360489"/>
              </a:xfrm>
              <a:custGeom>
                <a:avLst/>
                <a:gdLst>
                  <a:gd name="T0" fmla="*/ 269 w 341"/>
                  <a:gd name="T1" fmla="*/ 592 h 661"/>
                  <a:gd name="T2" fmla="*/ 269 w 341"/>
                  <a:gd name="T3" fmla="*/ 592 h 661"/>
                  <a:gd name="T4" fmla="*/ 204 w 341"/>
                  <a:gd name="T5" fmla="*/ 640 h 661"/>
                  <a:gd name="T6" fmla="*/ 128 w 341"/>
                  <a:gd name="T7" fmla="*/ 660 h 661"/>
                  <a:gd name="T8" fmla="*/ 29 w 341"/>
                  <a:gd name="T9" fmla="*/ 617 h 661"/>
                  <a:gd name="T10" fmla="*/ 0 w 341"/>
                  <a:gd name="T11" fmla="*/ 510 h 661"/>
                  <a:gd name="T12" fmla="*/ 0 w 341"/>
                  <a:gd name="T13" fmla="*/ 0 h 661"/>
                  <a:gd name="T14" fmla="*/ 71 w 341"/>
                  <a:gd name="T15" fmla="*/ 0 h 661"/>
                  <a:gd name="T16" fmla="*/ 71 w 341"/>
                  <a:gd name="T17" fmla="*/ 507 h 661"/>
                  <a:gd name="T18" fmla="*/ 85 w 341"/>
                  <a:gd name="T19" fmla="*/ 567 h 661"/>
                  <a:gd name="T20" fmla="*/ 142 w 341"/>
                  <a:gd name="T21" fmla="*/ 589 h 661"/>
                  <a:gd name="T22" fmla="*/ 176 w 341"/>
                  <a:gd name="T23" fmla="*/ 583 h 661"/>
                  <a:gd name="T24" fmla="*/ 210 w 341"/>
                  <a:gd name="T25" fmla="*/ 569 h 661"/>
                  <a:gd name="T26" fmla="*/ 244 w 341"/>
                  <a:gd name="T27" fmla="*/ 550 h 661"/>
                  <a:gd name="T28" fmla="*/ 269 w 341"/>
                  <a:gd name="T29" fmla="*/ 527 h 661"/>
                  <a:gd name="T30" fmla="*/ 269 w 341"/>
                  <a:gd name="T31" fmla="*/ 0 h 661"/>
                  <a:gd name="T32" fmla="*/ 340 w 341"/>
                  <a:gd name="T33" fmla="*/ 0 h 661"/>
                  <a:gd name="T34" fmla="*/ 340 w 341"/>
                  <a:gd name="T35" fmla="*/ 651 h 661"/>
                  <a:gd name="T36" fmla="*/ 272 w 341"/>
                  <a:gd name="T37" fmla="*/ 651 h 661"/>
                  <a:gd name="T38" fmla="*/ 269 w 341"/>
                  <a:gd name="T39" fmla="*/ 59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661">
                    <a:moveTo>
                      <a:pt x="269" y="592"/>
                    </a:moveTo>
                    <a:lnTo>
                      <a:pt x="269" y="592"/>
                    </a:lnTo>
                    <a:cubicBezTo>
                      <a:pt x="252" y="612"/>
                      <a:pt x="230" y="629"/>
                      <a:pt x="204" y="640"/>
                    </a:cubicBezTo>
                    <a:cubicBezTo>
                      <a:pt x="182" y="651"/>
                      <a:pt x="156" y="660"/>
                      <a:pt x="128" y="660"/>
                    </a:cubicBezTo>
                    <a:cubicBezTo>
                      <a:pt x="80" y="660"/>
                      <a:pt x="46" y="646"/>
                      <a:pt x="29" y="617"/>
                    </a:cubicBezTo>
                    <a:cubicBezTo>
                      <a:pt x="9" y="589"/>
                      <a:pt x="0" y="552"/>
                      <a:pt x="0" y="510"/>
                    </a:cubicBezTo>
                    <a:cubicBezTo>
                      <a:pt x="0" y="0"/>
                      <a:pt x="0" y="0"/>
                      <a:pt x="0" y="0"/>
                    </a:cubicBezTo>
                    <a:cubicBezTo>
                      <a:pt x="71" y="0"/>
                      <a:pt x="71" y="0"/>
                      <a:pt x="71" y="0"/>
                    </a:cubicBezTo>
                    <a:cubicBezTo>
                      <a:pt x="71" y="507"/>
                      <a:pt x="71" y="507"/>
                      <a:pt x="71" y="507"/>
                    </a:cubicBezTo>
                    <a:cubicBezTo>
                      <a:pt x="71" y="530"/>
                      <a:pt x="77" y="550"/>
                      <a:pt x="85" y="567"/>
                    </a:cubicBezTo>
                    <a:cubicBezTo>
                      <a:pt x="97" y="583"/>
                      <a:pt x="114" y="589"/>
                      <a:pt x="142" y="589"/>
                    </a:cubicBezTo>
                    <a:cubicBezTo>
                      <a:pt x="150" y="589"/>
                      <a:pt x="162" y="589"/>
                      <a:pt x="176" y="583"/>
                    </a:cubicBezTo>
                    <a:cubicBezTo>
                      <a:pt x="187" y="581"/>
                      <a:pt x="199" y="575"/>
                      <a:pt x="210" y="569"/>
                    </a:cubicBezTo>
                    <a:cubicBezTo>
                      <a:pt x="221" y="564"/>
                      <a:pt x="233" y="558"/>
                      <a:pt x="244" y="550"/>
                    </a:cubicBezTo>
                    <a:cubicBezTo>
                      <a:pt x="252" y="544"/>
                      <a:pt x="261" y="535"/>
                      <a:pt x="269" y="527"/>
                    </a:cubicBezTo>
                    <a:cubicBezTo>
                      <a:pt x="269" y="0"/>
                      <a:pt x="269" y="0"/>
                      <a:pt x="269" y="0"/>
                    </a:cubicBezTo>
                    <a:cubicBezTo>
                      <a:pt x="340" y="0"/>
                      <a:pt x="340" y="0"/>
                      <a:pt x="340" y="0"/>
                    </a:cubicBezTo>
                    <a:cubicBezTo>
                      <a:pt x="340" y="651"/>
                      <a:pt x="340" y="651"/>
                      <a:pt x="340" y="651"/>
                    </a:cubicBezTo>
                    <a:cubicBezTo>
                      <a:pt x="272" y="651"/>
                      <a:pt x="272" y="651"/>
                      <a:pt x="272" y="651"/>
                    </a:cubicBezTo>
                    <a:lnTo>
                      <a:pt x="269" y="59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63" name="Freeform 4"/>
              <p:cNvSpPr>
                <a:spLocks noChangeArrowheads="1"/>
              </p:cNvSpPr>
              <p:nvPr/>
            </p:nvSpPr>
            <p:spPr bwMode="auto">
              <a:xfrm>
                <a:off x="1221605" y="448112"/>
                <a:ext cx="194665" cy="370102"/>
              </a:xfrm>
              <a:custGeom>
                <a:avLst/>
                <a:gdLst>
                  <a:gd name="T0" fmla="*/ 312 w 355"/>
                  <a:gd name="T1" fmla="*/ 634 h 678"/>
                  <a:gd name="T2" fmla="*/ 312 w 355"/>
                  <a:gd name="T3" fmla="*/ 634 h 678"/>
                  <a:gd name="T4" fmla="*/ 179 w 355"/>
                  <a:gd name="T5" fmla="*/ 677 h 678"/>
                  <a:gd name="T6" fmla="*/ 49 w 355"/>
                  <a:gd name="T7" fmla="*/ 631 h 678"/>
                  <a:gd name="T8" fmla="*/ 0 w 355"/>
                  <a:gd name="T9" fmla="*/ 507 h 678"/>
                  <a:gd name="T10" fmla="*/ 0 w 355"/>
                  <a:gd name="T11" fmla="*/ 167 h 678"/>
                  <a:gd name="T12" fmla="*/ 49 w 355"/>
                  <a:gd name="T13" fmla="*/ 45 h 678"/>
                  <a:gd name="T14" fmla="*/ 182 w 355"/>
                  <a:gd name="T15" fmla="*/ 0 h 678"/>
                  <a:gd name="T16" fmla="*/ 312 w 355"/>
                  <a:gd name="T17" fmla="*/ 45 h 678"/>
                  <a:gd name="T18" fmla="*/ 354 w 355"/>
                  <a:gd name="T19" fmla="*/ 164 h 678"/>
                  <a:gd name="T20" fmla="*/ 354 w 355"/>
                  <a:gd name="T21" fmla="*/ 351 h 678"/>
                  <a:gd name="T22" fmla="*/ 74 w 355"/>
                  <a:gd name="T23" fmla="*/ 351 h 678"/>
                  <a:gd name="T24" fmla="*/ 74 w 355"/>
                  <a:gd name="T25" fmla="*/ 507 h 678"/>
                  <a:gd name="T26" fmla="*/ 100 w 355"/>
                  <a:gd name="T27" fmla="*/ 583 h 678"/>
                  <a:gd name="T28" fmla="*/ 179 w 355"/>
                  <a:gd name="T29" fmla="*/ 612 h 678"/>
                  <a:gd name="T30" fmla="*/ 258 w 355"/>
                  <a:gd name="T31" fmla="*/ 586 h 678"/>
                  <a:gd name="T32" fmla="*/ 284 w 355"/>
                  <a:gd name="T33" fmla="*/ 504 h 678"/>
                  <a:gd name="T34" fmla="*/ 284 w 355"/>
                  <a:gd name="T35" fmla="*/ 467 h 678"/>
                  <a:gd name="T36" fmla="*/ 354 w 355"/>
                  <a:gd name="T37" fmla="*/ 467 h 678"/>
                  <a:gd name="T38" fmla="*/ 354 w 355"/>
                  <a:gd name="T39" fmla="*/ 512 h 678"/>
                  <a:gd name="T40" fmla="*/ 312 w 355"/>
                  <a:gd name="T41" fmla="*/ 634 h 678"/>
                  <a:gd name="T42" fmla="*/ 255 w 355"/>
                  <a:gd name="T43" fmla="*/ 90 h 678"/>
                  <a:gd name="T44" fmla="*/ 255 w 355"/>
                  <a:gd name="T45" fmla="*/ 90 h 678"/>
                  <a:gd name="T46" fmla="*/ 179 w 355"/>
                  <a:gd name="T47" fmla="*/ 62 h 678"/>
                  <a:gd name="T48" fmla="*/ 102 w 355"/>
                  <a:gd name="T49" fmla="*/ 88 h 678"/>
                  <a:gd name="T50" fmla="*/ 74 w 355"/>
                  <a:gd name="T51" fmla="*/ 173 h 678"/>
                  <a:gd name="T52" fmla="*/ 74 w 355"/>
                  <a:gd name="T53" fmla="*/ 289 h 678"/>
                  <a:gd name="T54" fmla="*/ 284 w 355"/>
                  <a:gd name="T55" fmla="*/ 289 h 678"/>
                  <a:gd name="T56" fmla="*/ 284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2" y="634"/>
                    </a:moveTo>
                    <a:lnTo>
                      <a:pt x="312" y="634"/>
                    </a:lnTo>
                    <a:cubicBezTo>
                      <a:pt x="284" y="662"/>
                      <a:pt x="238" y="677"/>
                      <a:pt x="179" y="677"/>
                    </a:cubicBezTo>
                    <a:cubicBezTo>
                      <a:pt x="122" y="677"/>
                      <a:pt x="77" y="662"/>
                      <a:pt x="49" y="631"/>
                    </a:cubicBezTo>
                    <a:cubicBezTo>
                      <a:pt x="17" y="597"/>
                      <a:pt x="0" y="558"/>
                      <a:pt x="0" y="507"/>
                    </a:cubicBezTo>
                    <a:cubicBezTo>
                      <a:pt x="0" y="167"/>
                      <a:pt x="0" y="167"/>
                      <a:pt x="0" y="167"/>
                    </a:cubicBezTo>
                    <a:cubicBezTo>
                      <a:pt x="0" y="113"/>
                      <a:pt x="17" y="73"/>
                      <a:pt x="49" y="45"/>
                    </a:cubicBezTo>
                    <a:cubicBezTo>
                      <a:pt x="80" y="14"/>
                      <a:pt x="125" y="0"/>
                      <a:pt x="182" y="0"/>
                    </a:cubicBezTo>
                    <a:cubicBezTo>
                      <a:pt x="238" y="0"/>
                      <a:pt x="281" y="14"/>
                      <a:pt x="312" y="45"/>
                    </a:cubicBezTo>
                    <a:cubicBezTo>
                      <a:pt x="340" y="73"/>
                      <a:pt x="354" y="116"/>
                      <a:pt x="354" y="164"/>
                    </a:cubicBezTo>
                    <a:cubicBezTo>
                      <a:pt x="354" y="351"/>
                      <a:pt x="354" y="351"/>
                      <a:pt x="354" y="351"/>
                    </a:cubicBezTo>
                    <a:cubicBezTo>
                      <a:pt x="74" y="351"/>
                      <a:pt x="74" y="351"/>
                      <a:pt x="74" y="351"/>
                    </a:cubicBezTo>
                    <a:cubicBezTo>
                      <a:pt x="74" y="507"/>
                      <a:pt x="74" y="507"/>
                      <a:pt x="74" y="507"/>
                    </a:cubicBezTo>
                    <a:cubicBezTo>
                      <a:pt x="74" y="538"/>
                      <a:pt x="83" y="563"/>
                      <a:pt x="100" y="583"/>
                    </a:cubicBezTo>
                    <a:cubicBezTo>
                      <a:pt x="116" y="603"/>
                      <a:pt x="142" y="612"/>
                      <a:pt x="179" y="612"/>
                    </a:cubicBezTo>
                    <a:cubicBezTo>
                      <a:pt x="216" y="612"/>
                      <a:pt x="241" y="603"/>
                      <a:pt x="258" y="586"/>
                    </a:cubicBezTo>
                    <a:cubicBezTo>
                      <a:pt x="275" y="569"/>
                      <a:pt x="284" y="541"/>
                      <a:pt x="284" y="504"/>
                    </a:cubicBezTo>
                    <a:cubicBezTo>
                      <a:pt x="284" y="467"/>
                      <a:pt x="284" y="467"/>
                      <a:pt x="284" y="467"/>
                    </a:cubicBezTo>
                    <a:cubicBezTo>
                      <a:pt x="354" y="467"/>
                      <a:pt x="354" y="467"/>
                      <a:pt x="354" y="467"/>
                    </a:cubicBezTo>
                    <a:cubicBezTo>
                      <a:pt x="354" y="512"/>
                      <a:pt x="354" y="512"/>
                      <a:pt x="354" y="512"/>
                    </a:cubicBezTo>
                    <a:cubicBezTo>
                      <a:pt x="354" y="566"/>
                      <a:pt x="340" y="606"/>
                      <a:pt x="312" y="634"/>
                    </a:cubicBezTo>
                    <a:close/>
                    <a:moveTo>
                      <a:pt x="255" y="90"/>
                    </a:moveTo>
                    <a:lnTo>
                      <a:pt x="255" y="90"/>
                    </a:lnTo>
                    <a:cubicBezTo>
                      <a:pt x="238" y="71"/>
                      <a:pt x="213" y="62"/>
                      <a:pt x="179" y="62"/>
                    </a:cubicBezTo>
                    <a:cubicBezTo>
                      <a:pt x="148" y="62"/>
                      <a:pt x="119" y="71"/>
                      <a:pt x="102" y="88"/>
                    </a:cubicBezTo>
                    <a:cubicBezTo>
                      <a:pt x="83" y="107"/>
                      <a:pt x="74" y="136"/>
                      <a:pt x="74" y="173"/>
                    </a:cubicBezTo>
                    <a:cubicBezTo>
                      <a:pt x="74" y="289"/>
                      <a:pt x="74" y="289"/>
                      <a:pt x="74" y="289"/>
                    </a:cubicBezTo>
                    <a:cubicBezTo>
                      <a:pt x="284" y="289"/>
                      <a:pt x="284" y="289"/>
                      <a:pt x="284" y="289"/>
                    </a:cubicBezTo>
                    <a:cubicBezTo>
                      <a:pt x="284" y="173"/>
                      <a:pt x="284" y="173"/>
                      <a:pt x="284" y="173"/>
                    </a:cubicBezTo>
                    <a:cubicBezTo>
                      <a:pt x="284" y="136"/>
                      <a:pt x="275" y="110"/>
                      <a:pt x="255" y="90"/>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grpSp>
          <p:nvGrpSpPr>
            <p:cNvPr id="239" name="Group 238"/>
            <p:cNvGrpSpPr/>
            <p:nvPr/>
          </p:nvGrpSpPr>
          <p:grpSpPr>
            <a:xfrm>
              <a:off x="5280097" y="570986"/>
              <a:ext cx="1655725" cy="328504"/>
              <a:chOff x="1493174" y="339964"/>
              <a:chExt cx="2410472" cy="478250"/>
            </a:xfrm>
            <a:solidFill>
              <a:schemeClr val="tx2"/>
            </a:solidFill>
          </p:grpSpPr>
          <p:sp>
            <p:nvSpPr>
              <p:cNvPr id="248" name="Freeform 5"/>
              <p:cNvSpPr>
                <a:spLocks noChangeArrowheads="1"/>
              </p:cNvSpPr>
              <p:nvPr/>
            </p:nvSpPr>
            <p:spPr bwMode="auto">
              <a:xfrm>
                <a:off x="1493174" y="349577"/>
                <a:ext cx="213890" cy="459024"/>
              </a:xfrm>
              <a:custGeom>
                <a:avLst/>
                <a:gdLst>
                  <a:gd name="T0" fmla="*/ 382 w 394"/>
                  <a:gd name="T1" fmla="*/ 682 h 844"/>
                  <a:gd name="T2" fmla="*/ 382 w 394"/>
                  <a:gd name="T3" fmla="*/ 682 h 844"/>
                  <a:gd name="T4" fmla="*/ 348 w 394"/>
                  <a:gd name="T5" fmla="*/ 770 h 844"/>
                  <a:gd name="T6" fmla="*/ 275 w 394"/>
                  <a:gd name="T7" fmla="*/ 824 h 844"/>
                  <a:gd name="T8" fmla="*/ 156 w 394"/>
                  <a:gd name="T9" fmla="*/ 843 h 844"/>
                  <a:gd name="T10" fmla="*/ 0 w 394"/>
                  <a:gd name="T11" fmla="*/ 843 h 844"/>
                  <a:gd name="T12" fmla="*/ 0 w 394"/>
                  <a:gd name="T13" fmla="*/ 0 h 844"/>
                  <a:gd name="T14" fmla="*/ 153 w 394"/>
                  <a:gd name="T15" fmla="*/ 0 h 844"/>
                  <a:gd name="T16" fmla="*/ 272 w 394"/>
                  <a:gd name="T17" fmla="*/ 19 h 844"/>
                  <a:gd name="T18" fmla="*/ 345 w 394"/>
                  <a:gd name="T19" fmla="*/ 73 h 844"/>
                  <a:gd name="T20" fmla="*/ 382 w 394"/>
                  <a:gd name="T21" fmla="*/ 158 h 844"/>
                  <a:gd name="T22" fmla="*/ 393 w 394"/>
                  <a:gd name="T23" fmla="*/ 274 h 844"/>
                  <a:gd name="T24" fmla="*/ 393 w 394"/>
                  <a:gd name="T25" fmla="*/ 563 h 844"/>
                  <a:gd name="T26" fmla="*/ 382 w 394"/>
                  <a:gd name="T27" fmla="*/ 682 h 844"/>
                  <a:gd name="T28" fmla="*/ 314 w 394"/>
                  <a:gd name="T29" fmla="*/ 167 h 844"/>
                  <a:gd name="T30" fmla="*/ 314 w 394"/>
                  <a:gd name="T31" fmla="*/ 167 h 844"/>
                  <a:gd name="T32" fmla="*/ 286 w 394"/>
                  <a:gd name="T33" fmla="*/ 110 h 844"/>
                  <a:gd name="T34" fmla="*/ 235 w 394"/>
                  <a:gd name="T35" fmla="*/ 73 h 844"/>
                  <a:gd name="T36" fmla="*/ 153 w 394"/>
                  <a:gd name="T37" fmla="*/ 62 h 844"/>
                  <a:gd name="T38" fmla="*/ 71 w 394"/>
                  <a:gd name="T39" fmla="*/ 62 h 844"/>
                  <a:gd name="T40" fmla="*/ 71 w 394"/>
                  <a:gd name="T41" fmla="*/ 781 h 844"/>
                  <a:gd name="T42" fmla="*/ 164 w 394"/>
                  <a:gd name="T43" fmla="*/ 781 h 844"/>
                  <a:gd name="T44" fmla="*/ 246 w 394"/>
                  <a:gd name="T45" fmla="*/ 767 h 844"/>
                  <a:gd name="T46" fmla="*/ 292 w 394"/>
                  <a:gd name="T47" fmla="*/ 725 h 844"/>
                  <a:gd name="T48" fmla="*/ 314 w 394"/>
                  <a:gd name="T49" fmla="*/ 662 h 844"/>
                  <a:gd name="T50" fmla="*/ 320 w 394"/>
                  <a:gd name="T51" fmla="*/ 586 h 844"/>
                  <a:gd name="T52" fmla="*/ 320 w 394"/>
                  <a:gd name="T53" fmla="*/ 240 h 844"/>
                  <a:gd name="T54" fmla="*/ 314 w 394"/>
                  <a:gd name="T55" fmla="*/ 16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844">
                    <a:moveTo>
                      <a:pt x="382" y="682"/>
                    </a:moveTo>
                    <a:lnTo>
                      <a:pt x="382" y="682"/>
                    </a:lnTo>
                    <a:cubicBezTo>
                      <a:pt x="376" y="716"/>
                      <a:pt x="365" y="747"/>
                      <a:pt x="348" y="770"/>
                    </a:cubicBezTo>
                    <a:cubicBezTo>
                      <a:pt x="331" y="795"/>
                      <a:pt x="306" y="812"/>
                      <a:pt x="275" y="824"/>
                    </a:cubicBezTo>
                    <a:cubicBezTo>
                      <a:pt x="243" y="838"/>
                      <a:pt x="204" y="843"/>
                      <a:pt x="156" y="843"/>
                    </a:cubicBezTo>
                    <a:cubicBezTo>
                      <a:pt x="0" y="843"/>
                      <a:pt x="0" y="843"/>
                      <a:pt x="0" y="843"/>
                    </a:cubicBezTo>
                    <a:cubicBezTo>
                      <a:pt x="0" y="0"/>
                      <a:pt x="0" y="0"/>
                      <a:pt x="0" y="0"/>
                    </a:cubicBezTo>
                    <a:cubicBezTo>
                      <a:pt x="153" y="0"/>
                      <a:pt x="153" y="0"/>
                      <a:pt x="153" y="0"/>
                    </a:cubicBezTo>
                    <a:cubicBezTo>
                      <a:pt x="201" y="0"/>
                      <a:pt x="241" y="5"/>
                      <a:pt x="272" y="19"/>
                    </a:cubicBezTo>
                    <a:cubicBezTo>
                      <a:pt x="303" y="31"/>
                      <a:pt x="328" y="48"/>
                      <a:pt x="345" y="73"/>
                    </a:cubicBezTo>
                    <a:cubicBezTo>
                      <a:pt x="365" y="96"/>
                      <a:pt x="376" y="124"/>
                      <a:pt x="382" y="158"/>
                    </a:cubicBezTo>
                    <a:cubicBezTo>
                      <a:pt x="391" y="192"/>
                      <a:pt x="393" y="232"/>
                      <a:pt x="393" y="274"/>
                    </a:cubicBezTo>
                    <a:cubicBezTo>
                      <a:pt x="393" y="563"/>
                      <a:pt x="393" y="563"/>
                      <a:pt x="393" y="563"/>
                    </a:cubicBezTo>
                    <a:cubicBezTo>
                      <a:pt x="393" y="608"/>
                      <a:pt x="391" y="648"/>
                      <a:pt x="382" y="682"/>
                    </a:cubicBezTo>
                    <a:close/>
                    <a:moveTo>
                      <a:pt x="314" y="167"/>
                    </a:moveTo>
                    <a:lnTo>
                      <a:pt x="314" y="167"/>
                    </a:lnTo>
                    <a:cubicBezTo>
                      <a:pt x="308" y="144"/>
                      <a:pt x="300" y="124"/>
                      <a:pt x="286" y="110"/>
                    </a:cubicBezTo>
                    <a:cubicBezTo>
                      <a:pt x="275" y="93"/>
                      <a:pt x="258" y="82"/>
                      <a:pt x="235" y="73"/>
                    </a:cubicBezTo>
                    <a:cubicBezTo>
                      <a:pt x="215" y="65"/>
                      <a:pt x="187" y="62"/>
                      <a:pt x="153" y="62"/>
                    </a:cubicBezTo>
                    <a:cubicBezTo>
                      <a:pt x="71" y="62"/>
                      <a:pt x="71" y="62"/>
                      <a:pt x="71" y="62"/>
                    </a:cubicBezTo>
                    <a:cubicBezTo>
                      <a:pt x="71" y="781"/>
                      <a:pt x="71" y="781"/>
                      <a:pt x="71" y="781"/>
                    </a:cubicBezTo>
                    <a:cubicBezTo>
                      <a:pt x="164" y="781"/>
                      <a:pt x="164" y="781"/>
                      <a:pt x="164" y="781"/>
                    </a:cubicBezTo>
                    <a:cubicBezTo>
                      <a:pt x="198" y="781"/>
                      <a:pt x="226" y="775"/>
                      <a:pt x="246" y="767"/>
                    </a:cubicBezTo>
                    <a:cubicBezTo>
                      <a:pt x="266" y="756"/>
                      <a:pt x="280" y="744"/>
                      <a:pt x="292" y="725"/>
                    </a:cubicBezTo>
                    <a:cubicBezTo>
                      <a:pt x="303" y="708"/>
                      <a:pt x="311" y="688"/>
                      <a:pt x="314" y="662"/>
                    </a:cubicBezTo>
                    <a:cubicBezTo>
                      <a:pt x="320" y="640"/>
                      <a:pt x="320" y="614"/>
                      <a:pt x="320" y="586"/>
                    </a:cubicBezTo>
                    <a:cubicBezTo>
                      <a:pt x="320" y="240"/>
                      <a:pt x="320" y="240"/>
                      <a:pt x="320" y="240"/>
                    </a:cubicBezTo>
                    <a:cubicBezTo>
                      <a:pt x="320" y="215"/>
                      <a:pt x="317" y="189"/>
                      <a:pt x="314" y="167"/>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49" name="Freeform 6"/>
              <p:cNvSpPr>
                <a:spLocks noChangeArrowheads="1"/>
              </p:cNvSpPr>
              <p:nvPr/>
            </p:nvSpPr>
            <p:spPr bwMode="auto">
              <a:xfrm>
                <a:off x="1788775" y="339964"/>
                <a:ext cx="45663" cy="468637"/>
              </a:xfrm>
              <a:custGeom>
                <a:avLst/>
                <a:gdLst>
                  <a:gd name="T0" fmla="*/ 0 w 83"/>
                  <a:gd name="T1" fmla="*/ 0 h 861"/>
                  <a:gd name="T2" fmla="*/ 82 w 83"/>
                  <a:gd name="T3" fmla="*/ 0 h 861"/>
                  <a:gd name="T4" fmla="*/ 82 w 83"/>
                  <a:gd name="T5" fmla="*/ 102 h 861"/>
                  <a:gd name="T6" fmla="*/ 0 w 83"/>
                  <a:gd name="T7" fmla="*/ 102 h 861"/>
                  <a:gd name="T8" fmla="*/ 0 w 83"/>
                  <a:gd name="T9" fmla="*/ 0 h 861"/>
                  <a:gd name="T10" fmla="*/ 5 w 83"/>
                  <a:gd name="T11" fmla="*/ 209 h 861"/>
                  <a:gd name="T12" fmla="*/ 76 w 83"/>
                  <a:gd name="T13" fmla="*/ 209 h 861"/>
                  <a:gd name="T14" fmla="*/ 76 w 83"/>
                  <a:gd name="T15" fmla="*/ 860 h 861"/>
                  <a:gd name="T16" fmla="*/ 5 w 83"/>
                  <a:gd name="T17" fmla="*/ 860 h 861"/>
                  <a:gd name="T18" fmla="*/ 5 w 83"/>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61">
                    <a:moveTo>
                      <a:pt x="0" y="0"/>
                    </a:moveTo>
                    <a:lnTo>
                      <a:pt x="82" y="0"/>
                    </a:lnTo>
                    <a:lnTo>
                      <a:pt x="82" y="102"/>
                    </a:lnTo>
                    <a:lnTo>
                      <a:pt x="0" y="102"/>
                    </a:lnTo>
                    <a:lnTo>
                      <a:pt x="0" y="0"/>
                    </a:lnTo>
                    <a:close/>
                    <a:moveTo>
                      <a:pt x="5" y="209"/>
                    </a:moveTo>
                    <a:lnTo>
                      <a:pt x="76" y="209"/>
                    </a:lnTo>
                    <a:lnTo>
                      <a:pt x="76" y="860"/>
                    </a:lnTo>
                    <a:lnTo>
                      <a:pt x="5" y="860"/>
                    </a:lnTo>
                    <a:lnTo>
                      <a:pt x="5" y="209"/>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50" name="Freeform 7"/>
              <p:cNvSpPr>
                <a:spLocks noChangeArrowheads="1"/>
              </p:cNvSpPr>
              <p:nvPr/>
            </p:nvSpPr>
            <p:spPr bwMode="auto">
              <a:xfrm>
                <a:off x="1884905" y="448112"/>
                <a:ext cx="194665" cy="370102"/>
              </a:xfrm>
              <a:custGeom>
                <a:avLst/>
                <a:gdLst>
                  <a:gd name="T0" fmla="*/ 312 w 358"/>
                  <a:gd name="T1" fmla="*/ 640 h 678"/>
                  <a:gd name="T2" fmla="*/ 312 w 358"/>
                  <a:gd name="T3" fmla="*/ 640 h 678"/>
                  <a:gd name="T4" fmla="*/ 181 w 358"/>
                  <a:gd name="T5" fmla="*/ 677 h 678"/>
                  <a:gd name="T6" fmla="*/ 48 w 358"/>
                  <a:gd name="T7" fmla="*/ 634 h 678"/>
                  <a:gd name="T8" fmla="*/ 0 w 358"/>
                  <a:gd name="T9" fmla="*/ 510 h 678"/>
                  <a:gd name="T10" fmla="*/ 0 w 358"/>
                  <a:gd name="T11" fmla="*/ 461 h 678"/>
                  <a:gd name="T12" fmla="*/ 71 w 358"/>
                  <a:gd name="T13" fmla="*/ 461 h 678"/>
                  <a:gd name="T14" fmla="*/ 71 w 358"/>
                  <a:gd name="T15" fmla="*/ 507 h 678"/>
                  <a:gd name="T16" fmla="*/ 102 w 358"/>
                  <a:gd name="T17" fmla="*/ 589 h 678"/>
                  <a:gd name="T18" fmla="*/ 181 w 358"/>
                  <a:gd name="T19" fmla="*/ 614 h 678"/>
                  <a:gd name="T20" fmla="*/ 258 w 358"/>
                  <a:gd name="T21" fmla="*/ 592 h 678"/>
                  <a:gd name="T22" fmla="*/ 286 w 358"/>
                  <a:gd name="T23" fmla="*/ 527 h 678"/>
                  <a:gd name="T24" fmla="*/ 286 w 358"/>
                  <a:gd name="T25" fmla="*/ 512 h 678"/>
                  <a:gd name="T26" fmla="*/ 266 w 358"/>
                  <a:gd name="T27" fmla="*/ 447 h 678"/>
                  <a:gd name="T28" fmla="*/ 218 w 358"/>
                  <a:gd name="T29" fmla="*/ 396 h 678"/>
                  <a:gd name="T30" fmla="*/ 153 w 358"/>
                  <a:gd name="T31" fmla="*/ 348 h 678"/>
                  <a:gd name="T32" fmla="*/ 88 w 358"/>
                  <a:gd name="T33" fmla="*/ 294 h 678"/>
                  <a:gd name="T34" fmla="*/ 40 w 358"/>
                  <a:gd name="T35" fmla="*/ 229 h 678"/>
                  <a:gd name="T36" fmla="*/ 20 w 358"/>
                  <a:gd name="T37" fmla="*/ 144 h 678"/>
                  <a:gd name="T38" fmla="*/ 20 w 358"/>
                  <a:gd name="T39" fmla="*/ 127 h 678"/>
                  <a:gd name="T40" fmla="*/ 65 w 358"/>
                  <a:gd name="T41" fmla="*/ 34 h 678"/>
                  <a:gd name="T42" fmla="*/ 187 w 358"/>
                  <a:gd name="T43" fmla="*/ 0 h 678"/>
                  <a:gd name="T44" fmla="*/ 306 w 358"/>
                  <a:gd name="T45" fmla="*/ 39 h 678"/>
                  <a:gd name="T46" fmla="*/ 348 w 358"/>
                  <a:gd name="T47" fmla="*/ 153 h 678"/>
                  <a:gd name="T48" fmla="*/ 348 w 358"/>
                  <a:gd name="T49" fmla="*/ 192 h 678"/>
                  <a:gd name="T50" fmla="*/ 278 w 358"/>
                  <a:gd name="T51" fmla="*/ 192 h 678"/>
                  <a:gd name="T52" fmla="*/ 278 w 358"/>
                  <a:gd name="T53" fmla="*/ 156 h 678"/>
                  <a:gd name="T54" fmla="*/ 252 w 358"/>
                  <a:gd name="T55" fmla="*/ 88 h 678"/>
                  <a:gd name="T56" fmla="*/ 184 w 358"/>
                  <a:gd name="T57" fmla="*/ 62 h 678"/>
                  <a:gd name="T58" fmla="*/ 139 w 358"/>
                  <a:gd name="T59" fmla="*/ 68 h 678"/>
                  <a:gd name="T60" fmla="*/ 111 w 358"/>
                  <a:gd name="T61" fmla="*/ 85 h 678"/>
                  <a:gd name="T62" fmla="*/ 94 w 358"/>
                  <a:gd name="T63" fmla="*/ 107 h 678"/>
                  <a:gd name="T64" fmla="*/ 91 w 358"/>
                  <a:gd name="T65" fmla="*/ 127 h 678"/>
                  <a:gd name="T66" fmla="*/ 91 w 358"/>
                  <a:gd name="T67" fmla="*/ 144 h 678"/>
                  <a:gd name="T68" fmla="*/ 111 w 358"/>
                  <a:gd name="T69" fmla="*/ 209 h 678"/>
                  <a:gd name="T70" fmla="*/ 162 w 358"/>
                  <a:gd name="T71" fmla="*/ 263 h 678"/>
                  <a:gd name="T72" fmla="*/ 224 w 358"/>
                  <a:gd name="T73" fmla="*/ 311 h 678"/>
                  <a:gd name="T74" fmla="*/ 289 w 358"/>
                  <a:gd name="T75" fmla="*/ 362 h 678"/>
                  <a:gd name="T76" fmla="*/ 337 w 358"/>
                  <a:gd name="T77" fmla="*/ 425 h 678"/>
                  <a:gd name="T78" fmla="*/ 357 w 358"/>
                  <a:gd name="T79" fmla="*/ 510 h 678"/>
                  <a:gd name="T80" fmla="*/ 357 w 358"/>
                  <a:gd name="T81" fmla="*/ 527 h 678"/>
                  <a:gd name="T82" fmla="*/ 312 w 358"/>
                  <a:gd name="T83" fmla="*/ 64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8" h="678">
                    <a:moveTo>
                      <a:pt x="312" y="640"/>
                    </a:moveTo>
                    <a:lnTo>
                      <a:pt x="312" y="640"/>
                    </a:lnTo>
                    <a:cubicBezTo>
                      <a:pt x="280" y="665"/>
                      <a:pt x="238" y="677"/>
                      <a:pt x="181" y="677"/>
                    </a:cubicBezTo>
                    <a:cubicBezTo>
                      <a:pt x="125" y="677"/>
                      <a:pt x="82" y="662"/>
                      <a:pt x="48" y="634"/>
                    </a:cubicBezTo>
                    <a:cubicBezTo>
                      <a:pt x="17" y="606"/>
                      <a:pt x="0" y="563"/>
                      <a:pt x="0" y="510"/>
                    </a:cubicBezTo>
                    <a:cubicBezTo>
                      <a:pt x="0" y="461"/>
                      <a:pt x="0" y="461"/>
                      <a:pt x="0" y="461"/>
                    </a:cubicBezTo>
                    <a:cubicBezTo>
                      <a:pt x="71" y="461"/>
                      <a:pt x="71" y="461"/>
                      <a:pt x="71" y="461"/>
                    </a:cubicBezTo>
                    <a:cubicBezTo>
                      <a:pt x="71" y="507"/>
                      <a:pt x="71" y="507"/>
                      <a:pt x="71" y="507"/>
                    </a:cubicBezTo>
                    <a:cubicBezTo>
                      <a:pt x="71" y="544"/>
                      <a:pt x="82" y="569"/>
                      <a:pt x="102" y="589"/>
                    </a:cubicBezTo>
                    <a:cubicBezTo>
                      <a:pt x="122" y="606"/>
                      <a:pt x="147" y="614"/>
                      <a:pt x="181" y="614"/>
                    </a:cubicBezTo>
                    <a:cubicBezTo>
                      <a:pt x="213" y="614"/>
                      <a:pt x="238" y="609"/>
                      <a:pt x="258" y="592"/>
                    </a:cubicBezTo>
                    <a:cubicBezTo>
                      <a:pt x="278" y="578"/>
                      <a:pt x="286" y="555"/>
                      <a:pt x="286" y="527"/>
                    </a:cubicBezTo>
                    <a:cubicBezTo>
                      <a:pt x="286" y="512"/>
                      <a:pt x="286" y="512"/>
                      <a:pt x="286" y="512"/>
                    </a:cubicBezTo>
                    <a:cubicBezTo>
                      <a:pt x="286" y="487"/>
                      <a:pt x="280" y="467"/>
                      <a:pt x="266" y="447"/>
                    </a:cubicBezTo>
                    <a:cubicBezTo>
                      <a:pt x="252" y="427"/>
                      <a:pt x="238" y="410"/>
                      <a:pt x="218" y="396"/>
                    </a:cubicBezTo>
                    <a:cubicBezTo>
                      <a:pt x="198" y="379"/>
                      <a:pt x="176" y="362"/>
                      <a:pt x="153" y="348"/>
                    </a:cubicBezTo>
                    <a:cubicBezTo>
                      <a:pt x="130" y="331"/>
                      <a:pt x="108" y="314"/>
                      <a:pt x="88" y="294"/>
                    </a:cubicBezTo>
                    <a:cubicBezTo>
                      <a:pt x="68" y="277"/>
                      <a:pt x="51" y="255"/>
                      <a:pt x="40" y="229"/>
                    </a:cubicBezTo>
                    <a:cubicBezTo>
                      <a:pt x="26" y="207"/>
                      <a:pt x="20" y="178"/>
                      <a:pt x="20" y="144"/>
                    </a:cubicBezTo>
                    <a:cubicBezTo>
                      <a:pt x="20" y="127"/>
                      <a:pt x="20" y="127"/>
                      <a:pt x="20" y="127"/>
                    </a:cubicBezTo>
                    <a:cubicBezTo>
                      <a:pt x="20" y="85"/>
                      <a:pt x="34" y="54"/>
                      <a:pt x="65" y="34"/>
                    </a:cubicBezTo>
                    <a:cubicBezTo>
                      <a:pt x="94" y="11"/>
                      <a:pt x="136" y="0"/>
                      <a:pt x="187" y="0"/>
                    </a:cubicBezTo>
                    <a:cubicBezTo>
                      <a:pt x="238" y="0"/>
                      <a:pt x="278" y="14"/>
                      <a:pt x="306" y="39"/>
                    </a:cubicBezTo>
                    <a:cubicBezTo>
                      <a:pt x="334" y="65"/>
                      <a:pt x="348" y="105"/>
                      <a:pt x="348" y="153"/>
                    </a:cubicBezTo>
                    <a:cubicBezTo>
                      <a:pt x="348" y="192"/>
                      <a:pt x="348" y="192"/>
                      <a:pt x="348" y="192"/>
                    </a:cubicBezTo>
                    <a:cubicBezTo>
                      <a:pt x="278" y="192"/>
                      <a:pt x="278" y="192"/>
                      <a:pt x="278" y="192"/>
                    </a:cubicBezTo>
                    <a:cubicBezTo>
                      <a:pt x="278" y="156"/>
                      <a:pt x="278" y="156"/>
                      <a:pt x="278" y="156"/>
                    </a:cubicBezTo>
                    <a:cubicBezTo>
                      <a:pt x="278" y="127"/>
                      <a:pt x="269" y="102"/>
                      <a:pt x="252" y="88"/>
                    </a:cubicBezTo>
                    <a:cubicBezTo>
                      <a:pt x="235" y="71"/>
                      <a:pt x="213" y="62"/>
                      <a:pt x="184" y="62"/>
                    </a:cubicBezTo>
                    <a:cubicBezTo>
                      <a:pt x="164" y="62"/>
                      <a:pt x="150" y="65"/>
                      <a:pt x="139" y="68"/>
                    </a:cubicBezTo>
                    <a:cubicBezTo>
                      <a:pt x="128" y="73"/>
                      <a:pt x="116" y="79"/>
                      <a:pt x="111" y="85"/>
                    </a:cubicBezTo>
                    <a:cubicBezTo>
                      <a:pt x="102" y="93"/>
                      <a:pt x="96" y="99"/>
                      <a:pt x="94" y="107"/>
                    </a:cubicBezTo>
                    <a:cubicBezTo>
                      <a:pt x="94" y="116"/>
                      <a:pt x="91" y="122"/>
                      <a:pt x="91" y="127"/>
                    </a:cubicBezTo>
                    <a:cubicBezTo>
                      <a:pt x="91" y="144"/>
                      <a:pt x="91" y="144"/>
                      <a:pt x="91" y="144"/>
                    </a:cubicBezTo>
                    <a:cubicBezTo>
                      <a:pt x="91" y="170"/>
                      <a:pt x="99" y="192"/>
                      <a:pt x="111" y="209"/>
                    </a:cubicBezTo>
                    <a:cubicBezTo>
                      <a:pt x="125" y="229"/>
                      <a:pt x="142" y="246"/>
                      <a:pt x="162" y="263"/>
                    </a:cubicBezTo>
                    <a:cubicBezTo>
                      <a:pt x="181" y="277"/>
                      <a:pt x="201" y="294"/>
                      <a:pt x="224" y="311"/>
                    </a:cubicBezTo>
                    <a:cubicBezTo>
                      <a:pt x="247" y="325"/>
                      <a:pt x="269" y="342"/>
                      <a:pt x="289" y="362"/>
                    </a:cubicBezTo>
                    <a:cubicBezTo>
                      <a:pt x="309" y="379"/>
                      <a:pt x="323" y="402"/>
                      <a:pt x="337" y="425"/>
                    </a:cubicBezTo>
                    <a:cubicBezTo>
                      <a:pt x="351" y="450"/>
                      <a:pt x="357" y="478"/>
                      <a:pt x="357" y="510"/>
                    </a:cubicBezTo>
                    <a:cubicBezTo>
                      <a:pt x="357" y="527"/>
                      <a:pt x="357" y="527"/>
                      <a:pt x="357" y="527"/>
                    </a:cubicBezTo>
                    <a:cubicBezTo>
                      <a:pt x="357" y="575"/>
                      <a:pt x="343" y="614"/>
                      <a:pt x="312" y="64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51" name="Freeform 8"/>
              <p:cNvSpPr>
                <a:spLocks noChangeArrowheads="1"/>
              </p:cNvSpPr>
              <p:nvPr/>
            </p:nvSpPr>
            <p:spPr bwMode="auto">
              <a:xfrm>
                <a:off x="2115618" y="361594"/>
                <a:ext cx="158615" cy="451813"/>
              </a:xfrm>
              <a:custGeom>
                <a:avLst/>
                <a:gdLst>
                  <a:gd name="T0" fmla="*/ 252 w 293"/>
                  <a:gd name="T1" fmla="*/ 827 h 831"/>
                  <a:gd name="T2" fmla="*/ 252 w 293"/>
                  <a:gd name="T3" fmla="*/ 827 h 831"/>
                  <a:gd name="T4" fmla="*/ 212 w 293"/>
                  <a:gd name="T5" fmla="*/ 830 h 831"/>
                  <a:gd name="T6" fmla="*/ 116 w 293"/>
                  <a:gd name="T7" fmla="*/ 799 h 831"/>
                  <a:gd name="T8" fmla="*/ 88 w 293"/>
                  <a:gd name="T9" fmla="*/ 697 h 831"/>
                  <a:gd name="T10" fmla="*/ 88 w 293"/>
                  <a:gd name="T11" fmla="*/ 235 h 831"/>
                  <a:gd name="T12" fmla="*/ 0 w 293"/>
                  <a:gd name="T13" fmla="*/ 235 h 831"/>
                  <a:gd name="T14" fmla="*/ 0 w 293"/>
                  <a:gd name="T15" fmla="*/ 173 h 831"/>
                  <a:gd name="T16" fmla="*/ 91 w 293"/>
                  <a:gd name="T17" fmla="*/ 173 h 831"/>
                  <a:gd name="T18" fmla="*/ 91 w 293"/>
                  <a:gd name="T19" fmla="*/ 17 h 831"/>
                  <a:gd name="T20" fmla="*/ 161 w 293"/>
                  <a:gd name="T21" fmla="*/ 0 h 831"/>
                  <a:gd name="T22" fmla="*/ 161 w 293"/>
                  <a:gd name="T23" fmla="*/ 173 h 831"/>
                  <a:gd name="T24" fmla="*/ 280 w 293"/>
                  <a:gd name="T25" fmla="*/ 173 h 831"/>
                  <a:gd name="T26" fmla="*/ 280 w 293"/>
                  <a:gd name="T27" fmla="*/ 235 h 831"/>
                  <a:gd name="T28" fmla="*/ 161 w 293"/>
                  <a:gd name="T29" fmla="*/ 235 h 831"/>
                  <a:gd name="T30" fmla="*/ 161 w 293"/>
                  <a:gd name="T31" fmla="*/ 706 h 831"/>
                  <a:gd name="T32" fmla="*/ 227 w 293"/>
                  <a:gd name="T33" fmla="*/ 768 h 831"/>
                  <a:gd name="T34" fmla="*/ 255 w 293"/>
                  <a:gd name="T35" fmla="*/ 765 h 831"/>
                  <a:gd name="T36" fmla="*/ 286 w 293"/>
                  <a:gd name="T37" fmla="*/ 759 h 831"/>
                  <a:gd name="T38" fmla="*/ 292 w 293"/>
                  <a:gd name="T39" fmla="*/ 822 h 831"/>
                  <a:gd name="T40" fmla="*/ 252 w 293"/>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831">
                    <a:moveTo>
                      <a:pt x="252" y="827"/>
                    </a:moveTo>
                    <a:lnTo>
                      <a:pt x="252" y="827"/>
                    </a:lnTo>
                    <a:cubicBezTo>
                      <a:pt x="241" y="830"/>
                      <a:pt x="227" y="830"/>
                      <a:pt x="212" y="830"/>
                    </a:cubicBezTo>
                    <a:cubicBezTo>
                      <a:pt x="167" y="830"/>
                      <a:pt x="136" y="819"/>
                      <a:pt x="116" y="799"/>
                    </a:cubicBezTo>
                    <a:cubicBezTo>
                      <a:pt x="96" y="776"/>
                      <a:pt x="88" y="742"/>
                      <a:pt x="88" y="697"/>
                    </a:cubicBezTo>
                    <a:cubicBezTo>
                      <a:pt x="88" y="235"/>
                      <a:pt x="88" y="235"/>
                      <a:pt x="88" y="235"/>
                    </a:cubicBezTo>
                    <a:cubicBezTo>
                      <a:pt x="0" y="235"/>
                      <a:pt x="0" y="235"/>
                      <a:pt x="0" y="235"/>
                    </a:cubicBezTo>
                    <a:cubicBezTo>
                      <a:pt x="0" y="173"/>
                      <a:pt x="0" y="173"/>
                      <a:pt x="0" y="173"/>
                    </a:cubicBezTo>
                    <a:cubicBezTo>
                      <a:pt x="91" y="173"/>
                      <a:pt x="91" y="173"/>
                      <a:pt x="91" y="173"/>
                    </a:cubicBezTo>
                    <a:cubicBezTo>
                      <a:pt x="91" y="17"/>
                      <a:pt x="91" y="17"/>
                      <a:pt x="91" y="17"/>
                    </a:cubicBezTo>
                    <a:cubicBezTo>
                      <a:pt x="161" y="0"/>
                      <a:pt x="161" y="0"/>
                      <a:pt x="161" y="0"/>
                    </a:cubicBezTo>
                    <a:cubicBezTo>
                      <a:pt x="161" y="173"/>
                      <a:pt x="161" y="173"/>
                      <a:pt x="161" y="173"/>
                    </a:cubicBezTo>
                    <a:cubicBezTo>
                      <a:pt x="280" y="173"/>
                      <a:pt x="280" y="173"/>
                      <a:pt x="280" y="173"/>
                    </a:cubicBezTo>
                    <a:cubicBezTo>
                      <a:pt x="280" y="235"/>
                      <a:pt x="280" y="235"/>
                      <a:pt x="280" y="235"/>
                    </a:cubicBezTo>
                    <a:cubicBezTo>
                      <a:pt x="161" y="235"/>
                      <a:pt x="161" y="235"/>
                      <a:pt x="161" y="235"/>
                    </a:cubicBezTo>
                    <a:cubicBezTo>
                      <a:pt x="161" y="706"/>
                      <a:pt x="161" y="706"/>
                      <a:pt x="161" y="706"/>
                    </a:cubicBezTo>
                    <a:cubicBezTo>
                      <a:pt x="161" y="748"/>
                      <a:pt x="184" y="768"/>
                      <a:pt x="227" y="768"/>
                    </a:cubicBezTo>
                    <a:cubicBezTo>
                      <a:pt x="235" y="768"/>
                      <a:pt x="246" y="768"/>
                      <a:pt x="255" y="765"/>
                    </a:cubicBezTo>
                    <a:cubicBezTo>
                      <a:pt x="266" y="765"/>
                      <a:pt x="275" y="762"/>
                      <a:pt x="286" y="759"/>
                    </a:cubicBezTo>
                    <a:cubicBezTo>
                      <a:pt x="292" y="822"/>
                      <a:pt x="292" y="822"/>
                      <a:pt x="292" y="822"/>
                    </a:cubicBezTo>
                    <a:cubicBezTo>
                      <a:pt x="278" y="824"/>
                      <a:pt x="266" y="827"/>
                      <a:pt x="252" y="82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52" name="Freeform 9"/>
              <p:cNvSpPr>
                <a:spLocks noChangeArrowheads="1"/>
              </p:cNvSpPr>
              <p:nvPr/>
            </p:nvSpPr>
            <p:spPr bwMode="auto">
              <a:xfrm>
                <a:off x="2319897" y="339964"/>
                <a:ext cx="45661" cy="468637"/>
              </a:xfrm>
              <a:custGeom>
                <a:avLst/>
                <a:gdLst>
                  <a:gd name="T0" fmla="*/ 0 w 83"/>
                  <a:gd name="T1" fmla="*/ 0 h 861"/>
                  <a:gd name="T2" fmla="*/ 82 w 83"/>
                  <a:gd name="T3" fmla="*/ 0 h 861"/>
                  <a:gd name="T4" fmla="*/ 82 w 83"/>
                  <a:gd name="T5" fmla="*/ 102 h 861"/>
                  <a:gd name="T6" fmla="*/ 0 w 83"/>
                  <a:gd name="T7" fmla="*/ 102 h 861"/>
                  <a:gd name="T8" fmla="*/ 0 w 83"/>
                  <a:gd name="T9" fmla="*/ 0 h 861"/>
                  <a:gd name="T10" fmla="*/ 5 w 83"/>
                  <a:gd name="T11" fmla="*/ 209 h 861"/>
                  <a:gd name="T12" fmla="*/ 76 w 83"/>
                  <a:gd name="T13" fmla="*/ 209 h 861"/>
                  <a:gd name="T14" fmla="*/ 76 w 83"/>
                  <a:gd name="T15" fmla="*/ 860 h 861"/>
                  <a:gd name="T16" fmla="*/ 5 w 83"/>
                  <a:gd name="T17" fmla="*/ 860 h 861"/>
                  <a:gd name="T18" fmla="*/ 5 w 83"/>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61">
                    <a:moveTo>
                      <a:pt x="0" y="0"/>
                    </a:moveTo>
                    <a:lnTo>
                      <a:pt x="82" y="0"/>
                    </a:lnTo>
                    <a:lnTo>
                      <a:pt x="82" y="102"/>
                    </a:lnTo>
                    <a:lnTo>
                      <a:pt x="0" y="102"/>
                    </a:lnTo>
                    <a:lnTo>
                      <a:pt x="0" y="0"/>
                    </a:lnTo>
                    <a:close/>
                    <a:moveTo>
                      <a:pt x="5" y="209"/>
                    </a:moveTo>
                    <a:lnTo>
                      <a:pt x="76" y="209"/>
                    </a:lnTo>
                    <a:lnTo>
                      <a:pt x="76" y="860"/>
                    </a:lnTo>
                    <a:lnTo>
                      <a:pt x="5" y="860"/>
                    </a:lnTo>
                    <a:lnTo>
                      <a:pt x="5" y="209"/>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53" name="Freeform 10"/>
              <p:cNvSpPr>
                <a:spLocks noChangeArrowheads="1"/>
              </p:cNvSpPr>
              <p:nvPr/>
            </p:nvSpPr>
            <p:spPr bwMode="auto">
              <a:xfrm>
                <a:off x="2442462" y="450514"/>
                <a:ext cx="185052" cy="360489"/>
              </a:xfrm>
              <a:custGeom>
                <a:avLst/>
                <a:gdLst>
                  <a:gd name="T0" fmla="*/ 266 w 340"/>
                  <a:gd name="T1" fmla="*/ 155 h 660"/>
                  <a:gd name="T2" fmla="*/ 266 w 340"/>
                  <a:gd name="T3" fmla="*/ 155 h 660"/>
                  <a:gd name="T4" fmla="*/ 252 w 340"/>
                  <a:gd name="T5" fmla="*/ 90 h 660"/>
                  <a:gd name="T6" fmla="*/ 192 w 340"/>
                  <a:gd name="T7" fmla="*/ 68 h 660"/>
                  <a:gd name="T8" fmla="*/ 127 w 340"/>
                  <a:gd name="T9" fmla="*/ 90 h 660"/>
                  <a:gd name="T10" fmla="*/ 70 w 340"/>
                  <a:gd name="T11" fmla="*/ 138 h 660"/>
                  <a:gd name="T12" fmla="*/ 70 w 340"/>
                  <a:gd name="T13" fmla="*/ 659 h 660"/>
                  <a:gd name="T14" fmla="*/ 0 w 340"/>
                  <a:gd name="T15" fmla="*/ 659 h 660"/>
                  <a:gd name="T16" fmla="*/ 0 w 340"/>
                  <a:gd name="T17" fmla="*/ 8 h 660"/>
                  <a:gd name="T18" fmla="*/ 67 w 340"/>
                  <a:gd name="T19" fmla="*/ 8 h 660"/>
                  <a:gd name="T20" fmla="*/ 70 w 340"/>
                  <a:gd name="T21" fmla="*/ 68 h 660"/>
                  <a:gd name="T22" fmla="*/ 130 w 340"/>
                  <a:gd name="T23" fmla="*/ 19 h 660"/>
                  <a:gd name="T24" fmla="*/ 203 w 340"/>
                  <a:gd name="T25" fmla="*/ 0 h 660"/>
                  <a:gd name="T26" fmla="*/ 308 w 340"/>
                  <a:gd name="T27" fmla="*/ 39 h 660"/>
                  <a:gd name="T28" fmla="*/ 339 w 340"/>
                  <a:gd name="T29" fmla="*/ 147 h 660"/>
                  <a:gd name="T30" fmla="*/ 339 w 340"/>
                  <a:gd name="T31" fmla="*/ 659 h 660"/>
                  <a:gd name="T32" fmla="*/ 266 w 340"/>
                  <a:gd name="T33" fmla="*/ 659 h 660"/>
                  <a:gd name="T34" fmla="*/ 266 w 340"/>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0" h="660">
                    <a:moveTo>
                      <a:pt x="266" y="155"/>
                    </a:moveTo>
                    <a:lnTo>
                      <a:pt x="266" y="155"/>
                    </a:lnTo>
                    <a:cubicBezTo>
                      <a:pt x="266" y="127"/>
                      <a:pt x="263" y="107"/>
                      <a:pt x="252" y="90"/>
                    </a:cubicBezTo>
                    <a:cubicBezTo>
                      <a:pt x="243" y="76"/>
                      <a:pt x="223" y="68"/>
                      <a:pt x="192" y="68"/>
                    </a:cubicBezTo>
                    <a:cubicBezTo>
                      <a:pt x="169" y="68"/>
                      <a:pt x="147" y="76"/>
                      <a:pt x="127" y="90"/>
                    </a:cubicBezTo>
                    <a:cubicBezTo>
                      <a:pt x="104" y="107"/>
                      <a:pt x="87" y="121"/>
                      <a:pt x="70" y="138"/>
                    </a:cubicBezTo>
                    <a:cubicBezTo>
                      <a:pt x="70" y="659"/>
                      <a:pt x="70" y="659"/>
                      <a:pt x="70" y="659"/>
                    </a:cubicBezTo>
                    <a:cubicBezTo>
                      <a:pt x="0" y="659"/>
                      <a:pt x="0" y="659"/>
                      <a:pt x="0" y="659"/>
                    </a:cubicBezTo>
                    <a:cubicBezTo>
                      <a:pt x="0" y="8"/>
                      <a:pt x="0" y="8"/>
                      <a:pt x="0" y="8"/>
                    </a:cubicBezTo>
                    <a:cubicBezTo>
                      <a:pt x="67" y="8"/>
                      <a:pt x="67" y="8"/>
                      <a:pt x="67" y="8"/>
                    </a:cubicBezTo>
                    <a:cubicBezTo>
                      <a:pt x="70" y="68"/>
                      <a:pt x="70" y="68"/>
                      <a:pt x="70" y="68"/>
                    </a:cubicBezTo>
                    <a:cubicBezTo>
                      <a:pt x="87" y="51"/>
                      <a:pt x="107" y="34"/>
                      <a:pt x="130" y="19"/>
                    </a:cubicBezTo>
                    <a:cubicBezTo>
                      <a:pt x="152" y="8"/>
                      <a:pt x="178" y="0"/>
                      <a:pt x="203" y="0"/>
                    </a:cubicBezTo>
                    <a:cubicBezTo>
                      <a:pt x="252" y="0"/>
                      <a:pt x="286" y="14"/>
                      <a:pt x="308" y="39"/>
                    </a:cubicBezTo>
                    <a:cubicBezTo>
                      <a:pt x="328" y="65"/>
                      <a:pt x="339" y="102"/>
                      <a:pt x="339" y="147"/>
                    </a:cubicBezTo>
                    <a:cubicBezTo>
                      <a:pt x="339" y="659"/>
                      <a:pt x="339" y="659"/>
                      <a:pt x="339" y="659"/>
                    </a:cubicBezTo>
                    <a:cubicBezTo>
                      <a:pt x="266" y="659"/>
                      <a:pt x="266" y="659"/>
                      <a:pt x="266" y="659"/>
                    </a:cubicBezTo>
                    <a:lnTo>
                      <a:pt x="266" y="15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54" name="Freeform 11"/>
              <p:cNvSpPr>
                <a:spLocks noChangeArrowheads="1"/>
              </p:cNvSpPr>
              <p:nvPr/>
            </p:nvSpPr>
            <p:spPr bwMode="auto">
              <a:xfrm>
                <a:off x="2694805" y="448112"/>
                <a:ext cx="187454" cy="370102"/>
              </a:xfrm>
              <a:custGeom>
                <a:avLst/>
                <a:gdLst>
                  <a:gd name="T0" fmla="*/ 170 w 346"/>
                  <a:gd name="T1" fmla="*/ 677 h 678"/>
                  <a:gd name="T2" fmla="*/ 170 w 346"/>
                  <a:gd name="T3" fmla="*/ 677 h 678"/>
                  <a:gd name="T4" fmla="*/ 37 w 346"/>
                  <a:gd name="T5" fmla="*/ 626 h 678"/>
                  <a:gd name="T6" fmla="*/ 0 w 346"/>
                  <a:gd name="T7" fmla="*/ 487 h 678"/>
                  <a:gd name="T8" fmla="*/ 0 w 346"/>
                  <a:gd name="T9" fmla="*/ 173 h 678"/>
                  <a:gd name="T10" fmla="*/ 45 w 346"/>
                  <a:gd name="T11" fmla="*/ 48 h 678"/>
                  <a:gd name="T12" fmla="*/ 170 w 346"/>
                  <a:gd name="T13" fmla="*/ 0 h 678"/>
                  <a:gd name="T14" fmla="*/ 294 w 346"/>
                  <a:gd name="T15" fmla="*/ 42 h 678"/>
                  <a:gd name="T16" fmla="*/ 340 w 346"/>
                  <a:gd name="T17" fmla="*/ 167 h 678"/>
                  <a:gd name="T18" fmla="*/ 340 w 346"/>
                  <a:gd name="T19" fmla="*/ 223 h 678"/>
                  <a:gd name="T20" fmla="*/ 266 w 346"/>
                  <a:gd name="T21" fmla="*/ 223 h 678"/>
                  <a:gd name="T22" fmla="*/ 266 w 346"/>
                  <a:gd name="T23" fmla="*/ 201 h 678"/>
                  <a:gd name="T24" fmla="*/ 266 w 346"/>
                  <a:gd name="T25" fmla="*/ 150 h 678"/>
                  <a:gd name="T26" fmla="*/ 255 w 346"/>
                  <a:gd name="T27" fmla="*/ 105 h 678"/>
                  <a:gd name="T28" fmla="*/ 224 w 346"/>
                  <a:gd name="T29" fmla="*/ 76 h 678"/>
                  <a:gd name="T30" fmla="*/ 167 w 346"/>
                  <a:gd name="T31" fmla="*/ 62 h 678"/>
                  <a:gd name="T32" fmla="*/ 122 w 346"/>
                  <a:gd name="T33" fmla="*/ 73 h 678"/>
                  <a:gd name="T34" fmla="*/ 91 w 346"/>
                  <a:gd name="T35" fmla="*/ 99 h 678"/>
                  <a:gd name="T36" fmla="*/ 76 w 346"/>
                  <a:gd name="T37" fmla="*/ 139 h 678"/>
                  <a:gd name="T38" fmla="*/ 71 w 346"/>
                  <a:gd name="T39" fmla="*/ 187 h 678"/>
                  <a:gd name="T40" fmla="*/ 71 w 346"/>
                  <a:gd name="T41" fmla="*/ 484 h 678"/>
                  <a:gd name="T42" fmla="*/ 74 w 346"/>
                  <a:gd name="T43" fmla="*/ 532 h 678"/>
                  <a:gd name="T44" fmla="*/ 91 w 346"/>
                  <a:gd name="T45" fmla="*/ 572 h 678"/>
                  <a:gd name="T46" fmla="*/ 119 w 346"/>
                  <a:gd name="T47" fmla="*/ 600 h 678"/>
                  <a:gd name="T48" fmla="*/ 170 w 346"/>
                  <a:gd name="T49" fmla="*/ 612 h 678"/>
                  <a:gd name="T50" fmla="*/ 227 w 346"/>
                  <a:gd name="T51" fmla="*/ 600 h 678"/>
                  <a:gd name="T52" fmla="*/ 258 w 346"/>
                  <a:gd name="T53" fmla="*/ 572 h 678"/>
                  <a:gd name="T54" fmla="*/ 272 w 346"/>
                  <a:gd name="T55" fmla="*/ 532 h 678"/>
                  <a:gd name="T56" fmla="*/ 275 w 346"/>
                  <a:gd name="T57" fmla="*/ 481 h 678"/>
                  <a:gd name="T58" fmla="*/ 275 w 346"/>
                  <a:gd name="T59" fmla="*/ 436 h 678"/>
                  <a:gd name="T60" fmla="*/ 345 w 346"/>
                  <a:gd name="T61" fmla="*/ 436 h 678"/>
                  <a:gd name="T62" fmla="*/ 345 w 346"/>
                  <a:gd name="T63" fmla="*/ 507 h 678"/>
                  <a:gd name="T64" fmla="*/ 170 w 346"/>
                  <a:gd name="T65" fmla="*/ 67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6" h="678">
                    <a:moveTo>
                      <a:pt x="170" y="677"/>
                    </a:moveTo>
                    <a:lnTo>
                      <a:pt x="170" y="677"/>
                    </a:lnTo>
                    <a:cubicBezTo>
                      <a:pt x="108" y="677"/>
                      <a:pt x="62" y="660"/>
                      <a:pt x="37" y="626"/>
                    </a:cubicBezTo>
                    <a:cubicBezTo>
                      <a:pt x="11" y="592"/>
                      <a:pt x="0" y="546"/>
                      <a:pt x="0" y="487"/>
                    </a:cubicBezTo>
                    <a:cubicBezTo>
                      <a:pt x="0" y="173"/>
                      <a:pt x="0" y="173"/>
                      <a:pt x="0" y="173"/>
                    </a:cubicBezTo>
                    <a:cubicBezTo>
                      <a:pt x="0" y="122"/>
                      <a:pt x="14" y="79"/>
                      <a:pt x="45" y="48"/>
                    </a:cubicBezTo>
                    <a:cubicBezTo>
                      <a:pt x="74" y="17"/>
                      <a:pt x="116" y="0"/>
                      <a:pt x="170" y="0"/>
                    </a:cubicBezTo>
                    <a:cubicBezTo>
                      <a:pt x="224" y="0"/>
                      <a:pt x="263" y="14"/>
                      <a:pt x="294" y="42"/>
                    </a:cubicBezTo>
                    <a:cubicBezTo>
                      <a:pt x="323" y="73"/>
                      <a:pt x="340" y="113"/>
                      <a:pt x="340" y="167"/>
                    </a:cubicBezTo>
                    <a:cubicBezTo>
                      <a:pt x="340" y="223"/>
                      <a:pt x="340" y="223"/>
                      <a:pt x="340" y="223"/>
                    </a:cubicBezTo>
                    <a:cubicBezTo>
                      <a:pt x="266" y="223"/>
                      <a:pt x="266" y="223"/>
                      <a:pt x="266" y="223"/>
                    </a:cubicBezTo>
                    <a:cubicBezTo>
                      <a:pt x="266" y="201"/>
                      <a:pt x="266" y="201"/>
                      <a:pt x="266" y="201"/>
                    </a:cubicBezTo>
                    <a:cubicBezTo>
                      <a:pt x="266" y="184"/>
                      <a:pt x="266" y="167"/>
                      <a:pt x="266" y="150"/>
                    </a:cubicBezTo>
                    <a:cubicBezTo>
                      <a:pt x="263" y="133"/>
                      <a:pt x="261" y="119"/>
                      <a:pt x="255" y="105"/>
                    </a:cubicBezTo>
                    <a:cubicBezTo>
                      <a:pt x="246" y="93"/>
                      <a:pt x="238" y="82"/>
                      <a:pt x="224" y="76"/>
                    </a:cubicBezTo>
                    <a:cubicBezTo>
                      <a:pt x="209" y="68"/>
                      <a:pt x="193" y="62"/>
                      <a:pt x="167" y="62"/>
                    </a:cubicBezTo>
                    <a:cubicBezTo>
                      <a:pt x="150" y="62"/>
                      <a:pt x="133" y="65"/>
                      <a:pt x="122" y="73"/>
                    </a:cubicBezTo>
                    <a:cubicBezTo>
                      <a:pt x="108" y="79"/>
                      <a:pt x="99" y="88"/>
                      <a:pt x="91" y="99"/>
                    </a:cubicBezTo>
                    <a:cubicBezTo>
                      <a:pt x="82" y="110"/>
                      <a:pt x="79" y="124"/>
                      <a:pt x="76" y="139"/>
                    </a:cubicBezTo>
                    <a:cubicBezTo>
                      <a:pt x="74" y="153"/>
                      <a:pt x="71" y="170"/>
                      <a:pt x="71" y="187"/>
                    </a:cubicBezTo>
                    <a:cubicBezTo>
                      <a:pt x="71" y="484"/>
                      <a:pt x="71" y="484"/>
                      <a:pt x="71" y="484"/>
                    </a:cubicBezTo>
                    <a:cubicBezTo>
                      <a:pt x="71" y="498"/>
                      <a:pt x="74" y="515"/>
                      <a:pt x="74" y="532"/>
                    </a:cubicBezTo>
                    <a:cubicBezTo>
                      <a:pt x="76" y="546"/>
                      <a:pt x="82" y="561"/>
                      <a:pt x="91" y="572"/>
                    </a:cubicBezTo>
                    <a:cubicBezTo>
                      <a:pt x="96" y="583"/>
                      <a:pt x="108" y="594"/>
                      <a:pt x="119" y="600"/>
                    </a:cubicBezTo>
                    <a:cubicBezTo>
                      <a:pt x="133" y="609"/>
                      <a:pt x="147" y="612"/>
                      <a:pt x="170" y="612"/>
                    </a:cubicBezTo>
                    <a:cubicBezTo>
                      <a:pt x="195" y="612"/>
                      <a:pt x="212" y="609"/>
                      <a:pt x="227" y="600"/>
                    </a:cubicBezTo>
                    <a:cubicBezTo>
                      <a:pt x="241" y="594"/>
                      <a:pt x="252" y="586"/>
                      <a:pt x="258" y="572"/>
                    </a:cubicBezTo>
                    <a:cubicBezTo>
                      <a:pt x="266" y="561"/>
                      <a:pt x="269" y="546"/>
                      <a:pt x="272" y="532"/>
                    </a:cubicBezTo>
                    <a:cubicBezTo>
                      <a:pt x="272" y="515"/>
                      <a:pt x="275" y="498"/>
                      <a:pt x="275" y="481"/>
                    </a:cubicBezTo>
                    <a:cubicBezTo>
                      <a:pt x="275" y="436"/>
                      <a:pt x="275" y="436"/>
                      <a:pt x="275" y="436"/>
                    </a:cubicBezTo>
                    <a:cubicBezTo>
                      <a:pt x="345" y="436"/>
                      <a:pt x="345" y="436"/>
                      <a:pt x="345" y="436"/>
                    </a:cubicBezTo>
                    <a:cubicBezTo>
                      <a:pt x="345" y="507"/>
                      <a:pt x="345" y="507"/>
                      <a:pt x="345" y="507"/>
                    </a:cubicBezTo>
                    <a:cubicBezTo>
                      <a:pt x="345" y="620"/>
                      <a:pt x="286" y="677"/>
                      <a:pt x="170" y="67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55" name="Freeform 12"/>
              <p:cNvSpPr>
                <a:spLocks noChangeArrowheads="1"/>
              </p:cNvSpPr>
              <p:nvPr/>
            </p:nvSpPr>
            <p:spPr bwMode="auto">
              <a:xfrm>
                <a:off x="2927921" y="361594"/>
                <a:ext cx="158615" cy="451813"/>
              </a:xfrm>
              <a:custGeom>
                <a:avLst/>
                <a:gdLst>
                  <a:gd name="T0" fmla="*/ 252 w 292"/>
                  <a:gd name="T1" fmla="*/ 827 h 831"/>
                  <a:gd name="T2" fmla="*/ 252 w 292"/>
                  <a:gd name="T3" fmla="*/ 827 h 831"/>
                  <a:gd name="T4" fmla="*/ 212 w 292"/>
                  <a:gd name="T5" fmla="*/ 830 h 831"/>
                  <a:gd name="T6" fmla="*/ 116 w 292"/>
                  <a:gd name="T7" fmla="*/ 799 h 831"/>
                  <a:gd name="T8" fmla="*/ 87 w 292"/>
                  <a:gd name="T9" fmla="*/ 697 h 831"/>
                  <a:gd name="T10" fmla="*/ 87 w 292"/>
                  <a:gd name="T11" fmla="*/ 235 h 831"/>
                  <a:gd name="T12" fmla="*/ 0 w 292"/>
                  <a:gd name="T13" fmla="*/ 235 h 831"/>
                  <a:gd name="T14" fmla="*/ 0 w 292"/>
                  <a:gd name="T15" fmla="*/ 173 h 831"/>
                  <a:gd name="T16" fmla="*/ 90 w 292"/>
                  <a:gd name="T17" fmla="*/ 173 h 831"/>
                  <a:gd name="T18" fmla="*/ 90 w 292"/>
                  <a:gd name="T19" fmla="*/ 17 h 831"/>
                  <a:gd name="T20" fmla="*/ 161 w 292"/>
                  <a:gd name="T21" fmla="*/ 0 h 831"/>
                  <a:gd name="T22" fmla="*/ 161 w 292"/>
                  <a:gd name="T23" fmla="*/ 173 h 831"/>
                  <a:gd name="T24" fmla="*/ 280 w 292"/>
                  <a:gd name="T25" fmla="*/ 173 h 831"/>
                  <a:gd name="T26" fmla="*/ 280 w 292"/>
                  <a:gd name="T27" fmla="*/ 235 h 831"/>
                  <a:gd name="T28" fmla="*/ 161 w 292"/>
                  <a:gd name="T29" fmla="*/ 235 h 831"/>
                  <a:gd name="T30" fmla="*/ 161 w 292"/>
                  <a:gd name="T31" fmla="*/ 706 h 831"/>
                  <a:gd name="T32" fmla="*/ 226 w 292"/>
                  <a:gd name="T33" fmla="*/ 768 h 831"/>
                  <a:gd name="T34" fmla="*/ 254 w 292"/>
                  <a:gd name="T35" fmla="*/ 765 h 831"/>
                  <a:gd name="T36" fmla="*/ 286 w 292"/>
                  <a:gd name="T37" fmla="*/ 759 h 831"/>
                  <a:gd name="T38" fmla="*/ 291 w 292"/>
                  <a:gd name="T39" fmla="*/ 822 h 831"/>
                  <a:gd name="T40" fmla="*/ 252 w 292"/>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2" h="831">
                    <a:moveTo>
                      <a:pt x="252" y="827"/>
                    </a:moveTo>
                    <a:lnTo>
                      <a:pt x="252" y="827"/>
                    </a:lnTo>
                    <a:cubicBezTo>
                      <a:pt x="238" y="830"/>
                      <a:pt x="226" y="830"/>
                      <a:pt x="212" y="830"/>
                    </a:cubicBezTo>
                    <a:cubicBezTo>
                      <a:pt x="167" y="830"/>
                      <a:pt x="136" y="819"/>
                      <a:pt x="116" y="799"/>
                    </a:cubicBezTo>
                    <a:cubicBezTo>
                      <a:pt x="96" y="776"/>
                      <a:pt x="87" y="742"/>
                      <a:pt x="87" y="697"/>
                    </a:cubicBezTo>
                    <a:cubicBezTo>
                      <a:pt x="87" y="235"/>
                      <a:pt x="87" y="235"/>
                      <a:pt x="87" y="235"/>
                    </a:cubicBezTo>
                    <a:cubicBezTo>
                      <a:pt x="0" y="235"/>
                      <a:pt x="0" y="235"/>
                      <a:pt x="0" y="235"/>
                    </a:cubicBezTo>
                    <a:cubicBezTo>
                      <a:pt x="0" y="173"/>
                      <a:pt x="0" y="173"/>
                      <a:pt x="0" y="173"/>
                    </a:cubicBezTo>
                    <a:cubicBezTo>
                      <a:pt x="90" y="173"/>
                      <a:pt x="90" y="173"/>
                      <a:pt x="90" y="173"/>
                    </a:cubicBezTo>
                    <a:cubicBezTo>
                      <a:pt x="90" y="17"/>
                      <a:pt x="90" y="17"/>
                      <a:pt x="90" y="17"/>
                    </a:cubicBezTo>
                    <a:cubicBezTo>
                      <a:pt x="161" y="0"/>
                      <a:pt x="161" y="0"/>
                      <a:pt x="161" y="0"/>
                    </a:cubicBezTo>
                    <a:cubicBezTo>
                      <a:pt x="161" y="173"/>
                      <a:pt x="161" y="173"/>
                      <a:pt x="161" y="173"/>
                    </a:cubicBezTo>
                    <a:cubicBezTo>
                      <a:pt x="280" y="173"/>
                      <a:pt x="280" y="173"/>
                      <a:pt x="280" y="173"/>
                    </a:cubicBezTo>
                    <a:cubicBezTo>
                      <a:pt x="280" y="235"/>
                      <a:pt x="280" y="235"/>
                      <a:pt x="280" y="235"/>
                    </a:cubicBezTo>
                    <a:cubicBezTo>
                      <a:pt x="161" y="235"/>
                      <a:pt x="161" y="235"/>
                      <a:pt x="161" y="235"/>
                    </a:cubicBezTo>
                    <a:cubicBezTo>
                      <a:pt x="161" y="706"/>
                      <a:pt x="161" y="706"/>
                      <a:pt x="161" y="706"/>
                    </a:cubicBezTo>
                    <a:cubicBezTo>
                      <a:pt x="161" y="748"/>
                      <a:pt x="184" y="768"/>
                      <a:pt x="226" y="768"/>
                    </a:cubicBezTo>
                    <a:cubicBezTo>
                      <a:pt x="235" y="768"/>
                      <a:pt x="246" y="768"/>
                      <a:pt x="254" y="765"/>
                    </a:cubicBezTo>
                    <a:cubicBezTo>
                      <a:pt x="266" y="765"/>
                      <a:pt x="274" y="762"/>
                      <a:pt x="286" y="759"/>
                    </a:cubicBezTo>
                    <a:cubicBezTo>
                      <a:pt x="291" y="822"/>
                      <a:pt x="291" y="822"/>
                      <a:pt x="291" y="822"/>
                    </a:cubicBezTo>
                    <a:cubicBezTo>
                      <a:pt x="277" y="824"/>
                      <a:pt x="266" y="827"/>
                      <a:pt x="252" y="82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56" name="Freeform 13"/>
              <p:cNvSpPr>
                <a:spLocks noChangeArrowheads="1"/>
              </p:cNvSpPr>
              <p:nvPr/>
            </p:nvSpPr>
            <p:spPr bwMode="auto">
              <a:xfrm>
                <a:off x="3132199" y="339964"/>
                <a:ext cx="45661" cy="468637"/>
              </a:xfrm>
              <a:custGeom>
                <a:avLst/>
                <a:gdLst>
                  <a:gd name="T0" fmla="*/ 0 w 84"/>
                  <a:gd name="T1" fmla="*/ 0 h 861"/>
                  <a:gd name="T2" fmla="*/ 83 w 84"/>
                  <a:gd name="T3" fmla="*/ 0 h 861"/>
                  <a:gd name="T4" fmla="*/ 83 w 84"/>
                  <a:gd name="T5" fmla="*/ 102 h 861"/>
                  <a:gd name="T6" fmla="*/ 0 w 84"/>
                  <a:gd name="T7" fmla="*/ 102 h 861"/>
                  <a:gd name="T8" fmla="*/ 0 w 84"/>
                  <a:gd name="T9" fmla="*/ 0 h 861"/>
                  <a:gd name="T10" fmla="*/ 6 w 84"/>
                  <a:gd name="T11" fmla="*/ 209 h 861"/>
                  <a:gd name="T12" fmla="*/ 77 w 84"/>
                  <a:gd name="T13" fmla="*/ 209 h 861"/>
                  <a:gd name="T14" fmla="*/ 77 w 84"/>
                  <a:gd name="T15" fmla="*/ 860 h 861"/>
                  <a:gd name="T16" fmla="*/ 6 w 84"/>
                  <a:gd name="T17" fmla="*/ 860 h 861"/>
                  <a:gd name="T18" fmla="*/ 6 w 84"/>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61">
                    <a:moveTo>
                      <a:pt x="0" y="0"/>
                    </a:moveTo>
                    <a:lnTo>
                      <a:pt x="83" y="0"/>
                    </a:lnTo>
                    <a:lnTo>
                      <a:pt x="83" y="102"/>
                    </a:lnTo>
                    <a:lnTo>
                      <a:pt x="0" y="102"/>
                    </a:lnTo>
                    <a:lnTo>
                      <a:pt x="0" y="0"/>
                    </a:lnTo>
                    <a:close/>
                    <a:moveTo>
                      <a:pt x="6" y="209"/>
                    </a:moveTo>
                    <a:lnTo>
                      <a:pt x="77" y="209"/>
                    </a:lnTo>
                    <a:lnTo>
                      <a:pt x="77" y="860"/>
                    </a:lnTo>
                    <a:lnTo>
                      <a:pt x="6" y="860"/>
                    </a:lnTo>
                    <a:lnTo>
                      <a:pt x="6" y="209"/>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57" name="Freeform 14"/>
              <p:cNvSpPr>
                <a:spLocks noChangeArrowheads="1"/>
              </p:cNvSpPr>
              <p:nvPr/>
            </p:nvSpPr>
            <p:spPr bwMode="auto">
              <a:xfrm>
                <a:off x="3245152" y="448112"/>
                <a:ext cx="197068" cy="367698"/>
              </a:xfrm>
              <a:custGeom>
                <a:avLst/>
                <a:gdLst>
                  <a:gd name="T0" fmla="*/ 312 w 363"/>
                  <a:gd name="T1" fmla="*/ 631 h 675"/>
                  <a:gd name="T2" fmla="*/ 312 w 363"/>
                  <a:gd name="T3" fmla="*/ 631 h 675"/>
                  <a:gd name="T4" fmla="*/ 181 w 363"/>
                  <a:gd name="T5" fmla="*/ 674 h 675"/>
                  <a:gd name="T6" fmla="*/ 48 w 363"/>
                  <a:gd name="T7" fmla="*/ 631 h 675"/>
                  <a:gd name="T8" fmla="*/ 0 w 363"/>
                  <a:gd name="T9" fmla="*/ 507 h 675"/>
                  <a:gd name="T10" fmla="*/ 0 w 363"/>
                  <a:gd name="T11" fmla="*/ 164 h 675"/>
                  <a:gd name="T12" fmla="*/ 14 w 363"/>
                  <a:gd name="T13" fmla="*/ 96 h 675"/>
                  <a:gd name="T14" fmla="*/ 54 w 363"/>
                  <a:gd name="T15" fmla="*/ 45 h 675"/>
                  <a:gd name="T16" fmla="*/ 110 w 363"/>
                  <a:gd name="T17" fmla="*/ 11 h 675"/>
                  <a:gd name="T18" fmla="*/ 181 w 363"/>
                  <a:gd name="T19" fmla="*/ 0 h 675"/>
                  <a:gd name="T20" fmla="*/ 252 w 363"/>
                  <a:gd name="T21" fmla="*/ 11 h 675"/>
                  <a:gd name="T22" fmla="*/ 309 w 363"/>
                  <a:gd name="T23" fmla="*/ 45 h 675"/>
                  <a:gd name="T24" fmla="*/ 348 w 363"/>
                  <a:gd name="T25" fmla="*/ 96 h 675"/>
                  <a:gd name="T26" fmla="*/ 362 w 363"/>
                  <a:gd name="T27" fmla="*/ 167 h 675"/>
                  <a:gd name="T28" fmla="*/ 362 w 363"/>
                  <a:gd name="T29" fmla="*/ 507 h 675"/>
                  <a:gd name="T30" fmla="*/ 312 w 363"/>
                  <a:gd name="T31" fmla="*/ 631 h 675"/>
                  <a:gd name="T32" fmla="*/ 261 w 363"/>
                  <a:gd name="T33" fmla="*/ 93 h 675"/>
                  <a:gd name="T34" fmla="*/ 261 w 363"/>
                  <a:gd name="T35" fmla="*/ 93 h 675"/>
                  <a:gd name="T36" fmla="*/ 181 w 363"/>
                  <a:gd name="T37" fmla="*/ 62 h 675"/>
                  <a:gd name="T38" fmla="*/ 102 w 363"/>
                  <a:gd name="T39" fmla="*/ 93 h 675"/>
                  <a:gd name="T40" fmla="*/ 74 w 363"/>
                  <a:gd name="T41" fmla="*/ 170 h 675"/>
                  <a:gd name="T42" fmla="*/ 74 w 363"/>
                  <a:gd name="T43" fmla="*/ 504 h 675"/>
                  <a:gd name="T44" fmla="*/ 181 w 363"/>
                  <a:gd name="T45" fmla="*/ 612 h 675"/>
                  <a:gd name="T46" fmla="*/ 289 w 363"/>
                  <a:gd name="T47" fmla="*/ 504 h 675"/>
                  <a:gd name="T48" fmla="*/ 289 w 363"/>
                  <a:gd name="T49" fmla="*/ 173 h 675"/>
                  <a:gd name="T50" fmla="*/ 261 w 363"/>
                  <a:gd name="T51" fmla="*/ 9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3" h="675">
                    <a:moveTo>
                      <a:pt x="312" y="631"/>
                    </a:moveTo>
                    <a:lnTo>
                      <a:pt x="312" y="631"/>
                    </a:lnTo>
                    <a:cubicBezTo>
                      <a:pt x="280" y="660"/>
                      <a:pt x="235" y="674"/>
                      <a:pt x="181" y="674"/>
                    </a:cubicBezTo>
                    <a:cubicBezTo>
                      <a:pt x="125" y="674"/>
                      <a:pt x="82" y="660"/>
                      <a:pt x="48" y="631"/>
                    </a:cubicBezTo>
                    <a:cubicBezTo>
                      <a:pt x="17" y="603"/>
                      <a:pt x="0" y="563"/>
                      <a:pt x="0" y="507"/>
                    </a:cubicBezTo>
                    <a:cubicBezTo>
                      <a:pt x="0" y="164"/>
                      <a:pt x="0" y="164"/>
                      <a:pt x="0" y="164"/>
                    </a:cubicBezTo>
                    <a:cubicBezTo>
                      <a:pt x="0" y="139"/>
                      <a:pt x="6" y="116"/>
                      <a:pt x="14" y="96"/>
                    </a:cubicBezTo>
                    <a:cubicBezTo>
                      <a:pt x="23" y="76"/>
                      <a:pt x="37" y="59"/>
                      <a:pt x="54" y="45"/>
                    </a:cubicBezTo>
                    <a:cubicBezTo>
                      <a:pt x="71" y="31"/>
                      <a:pt x="88" y="20"/>
                      <a:pt x="110" y="11"/>
                    </a:cubicBezTo>
                    <a:cubicBezTo>
                      <a:pt x="133" y="3"/>
                      <a:pt x="156" y="0"/>
                      <a:pt x="181" y="0"/>
                    </a:cubicBezTo>
                    <a:cubicBezTo>
                      <a:pt x="207" y="0"/>
                      <a:pt x="229" y="3"/>
                      <a:pt x="252" y="11"/>
                    </a:cubicBezTo>
                    <a:cubicBezTo>
                      <a:pt x="272" y="20"/>
                      <a:pt x="292" y="31"/>
                      <a:pt x="309" y="45"/>
                    </a:cubicBezTo>
                    <a:cubicBezTo>
                      <a:pt x="326" y="59"/>
                      <a:pt x="337" y="76"/>
                      <a:pt x="348" y="96"/>
                    </a:cubicBezTo>
                    <a:cubicBezTo>
                      <a:pt x="357" y="119"/>
                      <a:pt x="362" y="141"/>
                      <a:pt x="362" y="167"/>
                    </a:cubicBezTo>
                    <a:cubicBezTo>
                      <a:pt x="362" y="507"/>
                      <a:pt x="362" y="507"/>
                      <a:pt x="362" y="507"/>
                    </a:cubicBezTo>
                    <a:cubicBezTo>
                      <a:pt x="362" y="563"/>
                      <a:pt x="346" y="603"/>
                      <a:pt x="312" y="631"/>
                    </a:cubicBezTo>
                    <a:close/>
                    <a:moveTo>
                      <a:pt x="261" y="93"/>
                    </a:moveTo>
                    <a:lnTo>
                      <a:pt x="261" y="93"/>
                    </a:lnTo>
                    <a:cubicBezTo>
                      <a:pt x="241" y="73"/>
                      <a:pt x="212" y="62"/>
                      <a:pt x="181" y="62"/>
                    </a:cubicBezTo>
                    <a:cubicBezTo>
                      <a:pt x="147" y="62"/>
                      <a:pt x="122" y="73"/>
                      <a:pt x="102" y="93"/>
                    </a:cubicBezTo>
                    <a:cubicBezTo>
                      <a:pt x="82" y="110"/>
                      <a:pt x="74" y="136"/>
                      <a:pt x="74" y="170"/>
                    </a:cubicBezTo>
                    <a:cubicBezTo>
                      <a:pt x="74" y="504"/>
                      <a:pt x="74" y="504"/>
                      <a:pt x="74" y="504"/>
                    </a:cubicBezTo>
                    <a:cubicBezTo>
                      <a:pt x="74" y="575"/>
                      <a:pt x="108" y="612"/>
                      <a:pt x="181" y="612"/>
                    </a:cubicBezTo>
                    <a:cubicBezTo>
                      <a:pt x="252" y="612"/>
                      <a:pt x="289" y="575"/>
                      <a:pt x="289" y="504"/>
                    </a:cubicBezTo>
                    <a:cubicBezTo>
                      <a:pt x="289" y="173"/>
                      <a:pt x="289" y="173"/>
                      <a:pt x="289" y="173"/>
                    </a:cubicBezTo>
                    <a:cubicBezTo>
                      <a:pt x="289" y="139"/>
                      <a:pt x="280" y="113"/>
                      <a:pt x="261" y="93"/>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58" name="Freeform 15"/>
              <p:cNvSpPr>
                <a:spLocks noChangeArrowheads="1"/>
              </p:cNvSpPr>
              <p:nvPr/>
            </p:nvSpPr>
            <p:spPr bwMode="auto">
              <a:xfrm>
                <a:off x="3514317" y="450514"/>
                <a:ext cx="185052" cy="360489"/>
              </a:xfrm>
              <a:custGeom>
                <a:avLst/>
                <a:gdLst>
                  <a:gd name="T0" fmla="*/ 269 w 341"/>
                  <a:gd name="T1" fmla="*/ 155 h 660"/>
                  <a:gd name="T2" fmla="*/ 269 w 341"/>
                  <a:gd name="T3" fmla="*/ 155 h 660"/>
                  <a:gd name="T4" fmla="*/ 252 w 341"/>
                  <a:gd name="T5" fmla="*/ 90 h 660"/>
                  <a:gd name="T6" fmla="*/ 192 w 341"/>
                  <a:gd name="T7" fmla="*/ 68 h 660"/>
                  <a:gd name="T8" fmla="*/ 127 w 341"/>
                  <a:gd name="T9" fmla="*/ 90 h 660"/>
                  <a:gd name="T10" fmla="*/ 71 w 341"/>
                  <a:gd name="T11" fmla="*/ 138 h 660"/>
                  <a:gd name="T12" fmla="*/ 71 w 341"/>
                  <a:gd name="T13" fmla="*/ 659 h 660"/>
                  <a:gd name="T14" fmla="*/ 0 w 341"/>
                  <a:gd name="T15" fmla="*/ 659 h 660"/>
                  <a:gd name="T16" fmla="*/ 0 w 341"/>
                  <a:gd name="T17" fmla="*/ 8 h 660"/>
                  <a:gd name="T18" fmla="*/ 68 w 341"/>
                  <a:gd name="T19" fmla="*/ 8 h 660"/>
                  <a:gd name="T20" fmla="*/ 71 w 341"/>
                  <a:gd name="T21" fmla="*/ 68 h 660"/>
                  <a:gd name="T22" fmla="*/ 130 w 341"/>
                  <a:gd name="T23" fmla="*/ 19 h 660"/>
                  <a:gd name="T24" fmla="*/ 204 w 341"/>
                  <a:gd name="T25" fmla="*/ 0 h 660"/>
                  <a:gd name="T26" fmla="*/ 308 w 341"/>
                  <a:gd name="T27" fmla="*/ 39 h 660"/>
                  <a:gd name="T28" fmla="*/ 340 w 341"/>
                  <a:gd name="T29" fmla="*/ 147 h 660"/>
                  <a:gd name="T30" fmla="*/ 340 w 341"/>
                  <a:gd name="T31" fmla="*/ 659 h 660"/>
                  <a:gd name="T32" fmla="*/ 269 w 341"/>
                  <a:gd name="T33" fmla="*/ 659 h 660"/>
                  <a:gd name="T34" fmla="*/ 269 w 341"/>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660">
                    <a:moveTo>
                      <a:pt x="269" y="155"/>
                    </a:moveTo>
                    <a:lnTo>
                      <a:pt x="269" y="155"/>
                    </a:lnTo>
                    <a:cubicBezTo>
                      <a:pt x="269" y="127"/>
                      <a:pt x="263" y="107"/>
                      <a:pt x="252" y="90"/>
                    </a:cubicBezTo>
                    <a:cubicBezTo>
                      <a:pt x="243" y="76"/>
                      <a:pt x="223" y="68"/>
                      <a:pt x="192" y="68"/>
                    </a:cubicBezTo>
                    <a:cubicBezTo>
                      <a:pt x="170" y="68"/>
                      <a:pt x="147" y="76"/>
                      <a:pt x="127" y="90"/>
                    </a:cubicBezTo>
                    <a:cubicBezTo>
                      <a:pt x="105" y="107"/>
                      <a:pt x="88" y="121"/>
                      <a:pt x="71" y="138"/>
                    </a:cubicBezTo>
                    <a:cubicBezTo>
                      <a:pt x="71" y="659"/>
                      <a:pt x="71" y="659"/>
                      <a:pt x="71" y="659"/>
                    </a:cubicBezTo>
                    <a:cubicBezTo>
                      <a:pt x="0" y="659"/>
                      <a:pt x="0" y="659"/>
                      <a:pt x="0" y="659"/>
                    </a:cubicBezTo>
                    <a:cubicBezTo>
                      <a:pt x="0" y="8"/>
                      <a:pt x="0" y="8"/>
                      <a:pt x="0" y="8"/>
                    </a:cubicBezTo>
                    <a:cubicBezTo>
                      <a:pt x="68" y="8"/>
                      <a:pt x="68" y="8"/>
                      <a:pt x="68" y="8"/>
                    </a:cubicBezTo>
                    <a:cubicBezTo>
                      <a:pt x="71" y="68"/>
                      <a:pt x="71" y="68"/>
                      <a:pt x="71" y="68"/>
                    </a:cubicBezTo>
                    <a:cubicBezTo>
                      <a:pt x="88" y="51"/>
                      <a:pt x="107" y="34"/>
                      <a:pt x="130" y="19"/>
                    </a:cubicBezTo>
                    <a:cubicBezTo>
                      <a:pt x="153" y="8"/>
                      <a:pt x="178" y="0"/>
                      <a:pt x="204" y="0"/>
                    </a:cubicBezTo>
                    <a:cubicBezTo>
                      <a:pt x="252" y="0"/>
                      <a:pt x="289" y="14"/>
                      <a:pt x="308" y="39"/>
                    </a:cubicBezTo>
                    <a:cubicBezTo>
                      <a:pt x="328" y="65"/>
                      <a:pt x="340" y="102"/>
                      <a:pt x="340" y="147"/>
                    </a:cubicBezTo>
                    <a:cubicBezTo>
                      <a:pt x="340" y="659"/>
                      <a:pt x="340" y="659"/>
                      <a:pt x="340" y="659"/>
                    </a:cubicBezTo>
                    <a:cubicBezTo>
                      <a:pt x="269" y="659"/>
                      <a:pt x="269" y="659"/>
                      <a:pt x="269" y="659"/>
                    </a:cubicBezTo>
                    <a:lnTo>
                      <a:pt x="269" y="15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59" name="Freeform 16"/>
              <p:cNvSpPr>
                <a:spLocks noChangeArrowheads="1"/>
              </p:cNvSpPr>
              <p:nvPr/>
            </p:nvSpPr>
            <p:spPr bwMode="auto">
              <a:xfrm>
                <a:off x="3749837" y="654792"/>
                <a:ext cx="153809" cy="156211"/>
              </a:xfrm>
              <a:custGeom>
                <a:avLst/>
                <a:gdLst>
                  <a:gd name="T0" fmla="*/ 142 w 284"/>
                  <a:gd name="T1" fmla="*/ 286 h 287"/>
                  <a:gd name="T2" fmla="*/ 142 w 284"/>
                  <a:gd name="T3" fmla="*/ 286 h 287"/>
                  <a:gd name="T4" fmla="*/ 0 w 284"/>
                  <a:gd name="T5" fmla="*/ 142 h 287"/>
                  <a:gd name="T6" fmla="*/ 142 w 284"/>
                  <a:gd name="T7" fmla="*/ 0 h 287"/>
                  <a:gd name="T8" fmla="*/ 283 w 284"/>
                  <a:gd name="T9" fmla="*/ 142 h 287"/>
                  <a:gd name="T10" fmla="*/ 142 w 284"/>
                  <a:gd name="T11" fmla="*/ 286 h 287"/>
                  <a:gd name="T12" fmla="*/ 142 w 284"/>
                  <a:gd name="T13" fmla="*/ 29 h 287"/>
                  <a:gd name="T14" fmla="*/ 142 w 284"/>
                  <a:gd name="T15" fmla="*/ 29 h 287"/>
                  <a:gd name="T16" fmla="*/ 31 w 284"/>
                  <a:gd name="T17" fmla="*/ 142 h 287"/>
                  <a:gd name="T18" fmla="*/ 142 w 284"/>
                  <a:gd name="T19" fmla="*/ 261 h 287"/>
                  <a:gd name="T20" fmla="*/ 252 w 284"/>
                  <a:gd name="T21" fmla="*/ 142 h 287"/>
                  <a:gd name="T22" fmla="*/ 142 w 284"/>
                  <a:gd name="T23" fmla="*/ 29 h 287"/>
                  <a:gd name="T24" fmla="*/ 170 w 284"/>
                  <a:gd name="T25" fmla="*/ 210 h 287"/>
                  <a:gd name="T26" fmla="*/ 170 w 284"/>
                  <a:gd name="T27" fmla="*/ 210 h 287"/>
                  <a:gd name="T28" fmla="*/ 142 w 284"/>
                  <a:gd name="T29" fmla="*/ 153 h 287"/>
                  <a:gd name="T30" fmla="*/ 119 w 284"/>
                  <a:gd name="T31" fmla="*/ 153 h 287"/>
                  <a:gd name="T32" fmla="*/ 119 w 284"/>
                  <a:gd name="T33" fmla="*/ 210 h 287"/>
                  <a:gd name="T34" fmla="*/ 96 w 284"/>
                  <a:gd name="T35" fmla="*/ 210 h 287"/>
                  <a:gd name="T36" fmla="*/ 96 w 284"/>
                  <a:gd name="T37" fmla="*/ 74 h 287"/>
                  <a:gd name="T38" fmla="*/ 145 w 284"/>
                  <a:gd name="T39" fmla="*/ 74 h 287"/>
                  <a:gd name="T40" fmla="*/ 193 w 284"/>
                  <a:gd name="T41" fmla="*/ 111 h 287"/>
                  <a:gd name="T42" fmla="*/ 167 w 284"/>
                  <a:gd name="T43" fmla="*/ 148 h 287"/>
                  <a:gd name="T44" fmla="*/ 195 w 284"/>
                  <a:gd name="T45" fmla="*/ 210 h 287"/>
                  <a:gd name="T46" fmla="*/ 170 w 284"/>
                  <a:gd name="T47" fmla="*/ 210 h 287"/>
                  <a:gd name="T48" fmla="*/ 142 w 284"/>
                  <a:gd name="T49" fmla="*/ 94 h 287"/>
                  <a:gd name="T50" fmla="*/ 142 w 284"/>
                  <a:gd name="T51" fmla="*/ 94 h 287"/>
                  <a:gd name="T52" fmla="*/ 119 w 284"/>
                  <a:gd name="T53" fmla="*/ 94 h 287"/>
                  <a:gd name="T54" fmla="*/ 119 w 284"/>
                  <a:gd name="T55" fmla="*/ 131 h 287"/>
                  <a:gd name="T56" fmla="*/ 139 w 284"/>
                  <a:gd name="T57" fmla="*/ 131 h 287"/>
                  <a:gd name="T58" fmla="*/ 167 w 284"/>
                  <a:gd name="T59" fmla="*/ 114 h 287"/>
                  <a:gd name="T60" fmla="*/ 142 w 284"/>
                  <a:gd name="T61" fmla="*/ 9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287">
                    <a:moveTo>
                      <a:pt x="142" y="286"/>
                    </a:moveTo>
                    <a:lnTo>
                      <a:pt x="142" y="286"/>
                    </a:lnTo>
                    <a:cubicBezTo>
                      <a:pt x="57" y="286"/>
                      <a:pt x="0" y="227"/>
                      <a:pt x="0" y="142"/>
                    </a:cubicBezTo>
                    <a:cubicBezTo>
                      <a:pt x="0" y="60"/>
                      <a:pt x="57" y="0"/>
                      <a:pt x="142" y="0"/>
                    </a:cubicBezTo>
                    <a:cubicBezTo>
                      <a:pt x="224" y="0"/>
                      <a:pt x="283" y="60"/>
                      <a:pt x="283" y="142"/>
                    </a:cubicBezTo>
                    <a:cubicBezTo>
                      <a:pt x="283" y="230"/>
                      <a:pt x="229" y="286"/>
                      <a:pt x="142" y="286"/>
                    </a:cubicBezTo>
                    <a:close/>
                    <a:moveTo>
                      <a:pt x="142" y="29"/>
                    </a:moveTo>
                    <a:lnTo>
                      <a:pt x="142" y="29"/>
                    </a:lnTo>
                    <a:cubicBezTo>
                      <a:pt x="71" y="29"/>
                      <a:pt x="31" y="74"/>
                      <a:pt x="31" y="142"/>
                    </a:cubicBezTo>
                    <a:cubicBezTo>
                      <a:pt x="31" y="210"/>
                      <a:pt x="74" y="261"/>
                      <a:pt x="142" y="261"/>
                    </a:cubicBezTo>
                    <a:cubicBezTo>
                      <a:pt x="210" y="261"/>
                      <a:pt x="252" y="210"/>
                      <a:pt x="252" y="142"/>
                    </a:cubicBezTo>
                    <a:cubicBezTo>
                      <a:pt x="252" y="77"/>
                      <a:pt x="210" y="29"/>
                      <a:pt x="142" y="29"/>
                    </a:cubicBezTo>
                    <a:close/>
                    <a:moveTo>
                      <a:pt x="170" y="210"/>
                    </a:moveTo>
                    <a:lnTo>
                      <a:pt x="170" y="210"/>
                    </a:lnTo>
                    <a:cubicBezTo>
                      <a:pt x="142" y="153"/>
                      <a:pt x="142" y="153"/>
                      <a:pt x="142" y="153"/>
                    </a:cubicBezTo>
                    <a:cubicBezTo>
                      <a:pt x="119" y="153"/>
                      <a:pt x="119" y="153"/>
                      <a:pt x="119" y="153"/>
                    </a:cubicBezTo>
                    <a:cubicBezTo>
                      <a:pt x="119" y="210"/>
                      <a:pt x="119" y="210"/>
                      <a:pt x="119" y="210"/>
                    </a:cubicBezTo>
                    <a:cubicBezTo>
                      <a:pt x="96" y="210"/>
                      <a:pt x="96" y="210"/>
                      <a:pt x="96" y="210"/>
                    </a:cubicBezTo>
                    <a:cubicBezTo>
                      <a:pt x="96" y="74"/>
                      <a:pt x="96" y="74"/>
                      <a:pt x="96" y="74"/>
                    </a:cubicBezTo>
                    <a:cubicBezTo>
                      <a:pt x="145" y="74"/>
                      <a:pt x="145" y="74"/>
                      <a:pt x="145" y="74"/>
                    </a:cubicBezTo>
                    <a:cubicBezTo>
                      <a:pt x="170" y="74"/>
                      <a:pt x="193" y="82"/>
                      <a:pt x="193" y="111"/>
                    </a:cubicBezTo>
                    <a:cubicBezTo>
                      <a:pt x="193" y="131"/>
                      <a:pt x="184" y="142"/>
                      <a:pt x="167" y="148"/>
                    </a:cubicBezTo>
                    <a:cubicBezTo>
                      <a:pt x="195" y="210"/>
                      <a:pt x="195" y="210"/>
                      <a:pt x="195" y="210"/>
                    </a:cubicBezTo>
                    <a:lnTo>
                      <a:pt x="170" y="210"/>
                    </a:lnTo>
                    <a:close/>
                    <a:moveTo>
                      <a:pt x="142" y="94"/>
                    </a:moveTo>
                    <a:lnTo>
                      <a:pt x="142" y="94"/>
                    </a:lnTo>
                    <a:cubicBezTo>
                      <a:pt x="119" y="94"/>
                      <a:pt x="119" y="94"/>
                      <a:pt x="119" y="94"/>
                    </a:cubicBezTo>
                    <a:cubicBezTo>
                      <a:pt x="119" y="131"/>
                      <a:pt x="119" y="131"/>
                      <a:pt x="119" y="131"/>
                    </a:cubicBezTo>
                    <a:cubicBezTo>
                      <a:pt x="139" y="131"/>
                      <a:pt x="139" y="131"/>
                      <a:pt x="139" y="131"/>
                    </a:cubicBezTo>
                    <a:cubicBezTo>
                      <a:pt x="153" y="131"/>
                      <a:pt x="167" y="128"/>
                      <a:pt x="167" y="114"/>
                    </a:cubicBezTo>
                    <a:cubicBezTo>
                      <a:pt x="167" y="94"/>
                      <a:pt x="156" y="94"/>
                      <a:pt x="142" y="94"/>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grpSp>
          <p:nvGrpSpPr>
            <p:cNvPr id="240" name="Group 239"/>
            <p:cNvGrpSpPr/>
            <p:nvPr/>
          </p:nvGrpSpPr>
          <p:grpSpPr>
            <a:xfrm>
              <a:off x="5280097" y="939889"/>
              <a:ext cx="1106018" cy="325202"/>
              <a:chOff x="4028615" y="344771"/>
              <a:chExt cx="1610186" cy="473443"/>
            </a:xfrm>
            <a:solidFill>
              <a:srgbClr val="595959"/>
            </a:solidFill>
          </p:grpSpPr>
          <p:sp>
            <p:nvSpPr>
              <p:cNvPr id="241" name="Freeform 17"/>
              <p:cNvSpPr>
                <a:spLocks noChangeArrowheads="1"/>
              </p:cNvSpPr>
              <p:nvPr/>
            </p:nvSpPr>
            <p:spPr bwMode="auto">
              <a:xfrm>
                <a:off x="4028615" y="344771"/>
                <a:ext cx="216294" cy="473443"/>
              </a:xfrm>
              <a:custGeom>
                <a:avLst/>
                <a:gdLst>
                  <a:gd name="T0" fmla="*/ 345 w 397"/>
                  <a:gd name="T1" fmla="*/ 816 h 868"/>
                  <a:gd name="T2" fmla="*/ 345 w 397"/>
                  <a:gd name="T3" fmla="*/ 816 h 868"/>
                  <a:gd name="T4" fmla="*/ 195 w 397"/>
                  <a:gd name="T5" fmla="*/ 867 h 868"/>
                  <a:gd name="T6" fmla="*/ 51 w 397"/>
                  <a:gd name="T7" fmla="*/ 816 h 868"/>
                  <a:gd name="T8" fmla="*/ 0 w 397"/>
                  <a:gd name="T9" fmla="*/ 666 h 868"/>
                  <a:gd name="T10" fmla="*/ 0 w 397"/>
                  <a:gd name="T11" fmla="*/ 207 h 868"/>
                  <a:gd name="T12" fmla="*/ 45 w 397"/>
                  <a:gd name="T13" fmla="*/ 54 h 868"/>
                  <a:gd name="T14" fmla="*/ 192 w 397"/>
                  <a:gd name="T15" fmla="*/ 0 h 868"/>
                  <a:gd name="T16" fmla="*/ 337 w 397"/>
                  <a:gd name="T17" fmla="*/ 43 h 868"/>
                  <a:gd name="T18" fmla="*/ 388 w 397"/>
                  <a:gd name="T19" fmla="*/ 170 h 868"/>
                  <a:gd name="T20" fmla="*/ 388 w 397"/>
                  <a:gd name="T21" fmla="*/ 281 h 868"/>
                  <a:gd name="T22" fmla="*/ 314 w 397"/>
                  <a:gd name="T23" fmla="*/ 281 h 868"/>
                  <a:gd name="T24" fmla="*/ 314 w 397"/>
                  <a:gd name="T25" fmla="*/ 179 h 868"/>
                  <a:gd name="T26" fmla="*/ 286 w 397"/>
                  <a:gd name="T27" fmla="*/ 94 h 868"/>
                  <a:gd name="T28" fmla="*/ 195 w 397"/>
                  <a:gd name="T29" fmla="*/ 65 h 868"/>
                  <a:gd name="T30" fmla="*/ 99 w 397"/>
                  <a:gd name="T31" fmla="*/ 99 h 868"/>
                  <a:gd name="T32" fmla="*/ 73 w 397"/>
                  <a:gd name="T33" fmla="*/ 196 h 868"/>
                  <a:gd name="T34" fmla="*/ 73 w 397"/>
                  <a:gd name="T35" fmla="*/ 654 h 868"/>
                  <a:gd name="T36" fmla="*/ 102 w 397"/>
                  <a:gd name="T37" fmla="*/ 762 h 868"/>
                  <a:gd name="T38" fmla="*/ 198 w 397"/>
                  <a:gd name="T39" fmla="*/ 802 h 868"/>
                  <a:gd name="T40" fmla="*/ 292 w 397"/>
                  <a:gd name="T41" fmla="*/ 765 h 868"/>
                  <a:gd name="T42" fmla="*/ 323 w 397"/>
                  <a:gd name="T43" fmla="*/ 657 h 868"/>
                  <a:gd name="T44" fmla="*/ 323 w 397"/>
                  <a:gd name="T45" fmla="*/ 569 h 868"/>
                  <a:gd name="T46" fmla="*/ 396 w 397"/>
                  <a:gd name="T47" fmla="*/ 569 h 868"/>
                  <a:gd name="T48" fmla="*/ 396 w 397"/>
                  <a:gd name="T49" fmla="*/ 669 h 868"/>
                  <a:gd name="T50" fmla="*/ 345 w 397"/>
                  <a:gd name="T51" fmla="*/ 816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7" h="868">
                    <a:moveTo>
                      <a:pt x="345" y="816"/>
                    </a:moveTo>
                    <a:lnTo>
                      <a:pt x="345" y="816"/>
                    </a:lnTo>
                    <a:cubicBezTo>
                      <a:pt x="311" y="850"/>
                      <a:pt x="260" y="867"/>
                      <a:pt x="195" y="867"/>
                    </a:cubicBezTo>
                    <a:cubicBezTo>
                      <a:pt x="133" y="867"/>
                      <a:pt x="85" y="850"/>
                      <a:pt x="51" y="816"/>
                    </a:cubicBezTo>
                    <a:cubicBezTo>
                      <a:pt x="17" y="782"/>
                      <a:pt x="0" y="731"/>
                      <a:pt x="0" y="666"/>
                    </a:cubicBezTo>
                    <a:cubicBezTo>
                      <a:pt x="0" y="207"/>
                      <a:pt x="0" y="207"/>
                      <a:pt x="0" y="207"/>
                    </a:cubicBezTo>
                    <a:cubicBezTo>
                      <a:pt x="0" y="142"/>
                      <a:pt x="17" y="91"/>
                      <a:pt x="45" y="54"/>
                    </a:cubicBezTo>
                    <a:cubicBezTo>
                      <a:pt x="73" y="17"/>
                      <a:pt x="124" y="0"/>
                      <a:pt x="192" y="0"/>
                    </a:cubicBezTo>
                    <a:cubicBezTo>
                      <a:pt x="258" y="0"/>
                      <a:pt x="306" y="14"/>
                      <a:pt x="337" y="43"/>
                    </a:cubicBezTo>
                    <a:cubicBezTo>
                      <a:pt x="371" y="74"/>
                      <a:pt x="388" y="116"/>
                      <a:pt x="388" y="170"/>
                    </a:cubicBezTo>
                    <a:cubicBezTo>
                      <a:pt x="388" y="281"/>
                      <a:pt x="388" y="281"/>
                      <a:pt x="388" y="281"/>
                    </a:cubicBezTo>
                    <a:cubicBezTo>
                      <a:pt x="314" y="281"/>
                      <a:pt x="314" y="281"/>
                      <a:pt x="314" y="281"/>
                    </a:cubicBezTo>
                    <a:cubicBezTo>
                      <a:pt x="314" y="179"/>
                      <a:pt x="314" y="179"/>
                      <a:pt x="314" y="179"/>
                    </a:cubicBezTo>
                    <a:cubicBezTo>
                      <a:pt x="314" y="142"/>
                      <a:pt x="306" y="114"/>
                      <a:pt x="286" y="94"/>
                    </a:cubicBezTo>
                    <a:cubicBezTo>
                      <a:pt x="266" y="74"/>
                      <a:pt x="235" y="65"/>
                      <a:pt x="195" y="65"/>
                    </a:cubicBezTo>
                    <a:cubicBezTo>
                      <a:pt x="147" y="65"/>
                      <a:pt x="116" y="77"/>
                      <a:pt x="99" y="99"/>
                    </a:cubicBezTo>
                    <a:cubicBezTo>
                      <a:pt x="82" y="122"/>
                      <a:pt x="73" y="153"/>
                      <a:pt x="73" y="196"/>
                    </a:cubicBezTo>
                    <a:cubicBezTo>
                      <a:pt x="73" y="654"/>
                      <a:pt x="73" y="654"/>
                      <a:pt x="73" y="654"/>
                    </a:cubicBezTo>
                    <a:cubicBezTo>
                      <a:pt x="73" y="700"/>
                      <a:pt x="82" y="737"/>
                      <a:pt x="102" y="762"/>
                    </a:cubicBezTo>
                    <a:cubicBezTo>
                      <a:pt x="119" y="787"/>
                      <a:pt x="153" y="802"/>
                      <a:pt x="198" y="802"/>
                    </a:cubicBezTo>
                    <a:cubicBezTo>
                      <a:pt x="241" y="802"/>
                      <a:pt x="272" y="787"/>
                      <a:pt x="292" y="765"/>
                    </a:cubicBezTo>
                    <a:cubicBezTo>
                      <a:pt x="311" y="739"/>
                      <a:pt x="323" y="703"/>
                      <a:pt x="323" y="657"/>
                    </a:cubicBezTo>
                    <a:cubicBezTo>
                      <a:pt x="323" y="569"/>
                      <a:pt x="323" y="569"/>
                      <a:pt x="323" y="569"/>
                    </a:cubicBezTo>
                    <a:cubicBezTo>
                      <a:pt x="396" y="569"/>
                      <a:pt x="396" y="569"/>
                      <a:pt x="396" y="569"/>
                    </a:cubicBezTo>
                    <a:cubicBezTo>
                      <a:pt x="396" y="669"/>
                      <a:pt x="396" y="669"/>
                      <a:pt x="396" y="669"/>
                    </a:cubicBezTo>
                    <a:cubicBezTo>
                      <a:pt x="396" y="734"/>
                      <a:pt x="379" y="782"/>
                      <a:pt x="345" y="81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42" name="Freeform 18"/>
              <p:cNvSpPr>
                <a:spLocks noChangeArrowheads="1"/>
              </p:cNvSpPr>
              <p:nvPr/>
            </p:nvSpPr>
            <p:spPr bwMode="auto">
              <a:xfrm>
                <a:off x="4300185" y="448112"/>
                <a:ext cx="194663" cy="370102"/>
              </a:xfrm>
              <a:custGeom>
                <a:avLst/>
                <a:gdLst>
                  <a:gd name="T0" fmla="*/ 312 w 355"/>
                  <a:gd name="T1" fmla="*/ 634 h 678"/>
                  <a:gd name="T2" fmla="*/ 312 w 355"/>
                  <a:gd name="T3" fmla="*/ 634 h 678"/>
                  <a:gd name="T4" fmla="*/ 179 w 355"/>
                  <a:gd name="T5" fmla="*/ 677 h 678"/>
                  <a:gd name="T6" fmla="*/ 46 w 355"/>
                  <a:gd name="T7" fmla="*/ 631 h 678"/>
                  <a:gd name="T8" fmla="*/ 0 w 355"/>
                  <a:gd name="T9" fmla="*/ 507 h 678"/>
                  <a:gd name="T10" fmla="*/ 0 w 355"/>
                  <a:gd name="T11" fmla="*/ 167 h 678"/>
                  <a:gd name="T12" fmla="*/ 48 w 355"/>
                  <a:gd name="T13" fmla="*/ 45 h 678"/>
                  <a:gd name="T14" fmla="*/ 181 w 355"/>
                  <a:gd name="T15" fmla="*/ 0 h 678"/>
                  <a:gd name="T16" fmla="*/ 309 w 355"/>
                  <a:gd name="T17" fmla="*/ 45 h 678"/>
                  <a:gd name="T18" fmla="*/ 354 w 355"/>
                  <a:gd name="T19" fmla="*/ 164 h 678"/>
                  <a:gd name="T20" fmla="*/ 354 w 355"/>
                  <a:gd name="T21" fmla="*/ 351 h 678"/>
                  <a:gd name="T22" fmla="*/ 74 w 355"/>
                  <a:gd name="T23" fmla="*/ 351 h 678"/>
                  <a:gd name="T24" fmla="*/ 74 w 355"/>
                  <a:gd name="T25" fmla="*/ 507 h 678"/>
                  <a:gd name="T26" fmla="*/ 99 w 355"/>
                  <a:gd name="T27" fmla="*/ 583 h 678"/>
                  <a:gd name="T28" fmla="*/ 176 w 355"/>
                  <a:gd name="T29" fmla="*/ 612 h 678"/>
                  <a:gd name="T30" fmla="*/ 258 w 355"/>
                  <a:gd name="T31" fmla="*/ 586 h 678"/>
                  <a:gd name="T32" fmla="*/ 281 w 355"/>
                  <a:gd name="T33" fmla="*/ 504 h 678"/>
                  <a:gd name="T34" fmla="*/ 281 w 355"/>
                  <a:gd name="T35" fmla="*/ 467 h 678"/>
                  <a:gd name="T36" fmla="*/ 354 w 355"/>
                  <a:gd name="T37" fmla="*/ 467 h 678"/>
                  <a:gd name="T38" fmla="*/ 354 w 355"/>
                  <a:gd name="T39" fmla="*/ 512 h 678"/>
                  <a:gd name="T40" fmla="*/ 312 w 355"/>
                  <a:gd name="T41" fmla="*/ 634 h 678"/>
                  <a:gd name="T42" fmla="*/ 255 w 355"/>
                  <a:gd name="T43" fmla="*/ 90 h 678"/>
                  <a:gd name="T44" fmla="*/ 255 w 355"/>
                  <a:gd name="T45" fmla="*/ 90 h 678"/>
                  <a:gd name="T46" fmla="*/ 179 w 355"/>
                  <a:gd name="T47" fmla="*/ 62 h 678"/>
                  <a:gd name="T48" fmla="*/ 102 w 355"/>
                  <a:gd name="T49" fmla="*/ 88 h 678"/>
                  <a:gd name="T50" fmla="*/ 74 w 355"/>
                  <a:gd name="T51" fmla="*/ 173 h 678"/>
                  <a:gd name="T52" fmla="*/ 74 w 355"/>
                  <a:gd name="T53" fmla="*/ 289 h 678"/>
                  <a:gd name="T54" fmla="*/ 283 w 355"/>
                  <a:gd name="T55" fmla="*/ 289 h 678"/>
                  <a:gd name="T56" fmla="*/ 283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2" y="634"/>
                    </a:moveTo>
                    <a:lnTo>
                      <a:pt x="312" y="634"/>
                    </a:lnTo>
                    <a:cubicBezTo>
                      <a:pt x="283" y="662"/>
                      <a:pt x="238" y="677"/>
                      <a:pt x="179" y="677"/>
                    </a:cubicBezTo>
                    <a:cubicBezTo>
                      <a:pt x="122" y="677"/>
                      <a:pt x="77" y="662"/>
                      <a:pt x="46" y="631"/>
                    </a:cubicBezTo>
                    <a:cubicBezTo>
                      <a:pt x="17" y="597"/>
                      <a:pt x="0" y="558"/>
                      <a:pt x="0" y="507"/>
                    </a:cubicBezTo>
                    <a:cubicBezTo>
                      <a:pt x="0" y="167"/>
                      <a:pt x="0" y="167"/>
                      <a:pt x="0" y="167"/>
                    </a:cubicBezTo>
                    <a:cubicBezTo>
                      <a:pt x="0" y="113"/>
                      <a:pt x="17" y="73"/>
                      <a:pt x="48" y="45"/>
                    </a:cubicBezTo>
                    <a:cubicBezTo>
                      <a:pt x="80" y="14"/>
                      <a:pt x="125" y="0"/>
                      <a:pt x="181" y="0"/>
                    </a:cubicBezTo>
                    <a:cubicBezTo>
                      <a:pt x="238" y="0"/>
                      <a:pt x="281" y="14"/>
                      <a:pt x="309" y="45"/>
                    </a:cubicBezTo>
                    <a:cubicBezTo>
                      <a:pt x="340" y="73"/>
                      <a:pt x="354" y="116"/>
                      <a:pt x="354" y="164"/>
                    </a:cubicBezTo>
                    <a:cubicBezTo>
                      <a:pt x="354" y="351"/>
                      <a:pt x="354" y="351"/>
                      <a:pt x="354" y="351"/>
                    </a:cubicBezTo>
                    <a:cubicBezTo>
                      <a:pt x="74" y="351"/>
                      <a:pt x="74" y="351"/>
                      <a:pt x="74" y="351"/>
                    </a:cubicBezTo>
                    <a:cubicBezTo>
                      <a:pt x="74" y="507"/>
                      <a:pt x="74" y="507"/>
                      <a:pt x="74" y="507"/>
                    </a:cubicBezTo>
                    <a:cubicBezTo>
                      <a:pt x="74" y="538"/>
                      <a:pt x="82" y="563"/>
                      <a:pt x="99" y="583"/>
                    </a:cubicBezTo>
                    <a:cubicBezTo>
                      <a:pt x="116" y="603"/>
                      <a:pt x="142" y="612"/>
                      <a:pt x="176" y="612"/>
                    </a:cubicBezTo>
                    <a:cubicBezTo>
                      <a:pt x="213" y="612"/>
                      <a:pt x="241" y="603"/>
                      <a:pt x="258" y="586"/>
                    </a:cubicBezTo>
                    <a:cubicBezTo>
                      <a:pt x="275" y="569"/>
                      <a:pt x="281" y="541"/>
                      <a:pt x="281" y="504"/>
                    </a:cubicBezTo>
                    <a:cubicBezTo>
                      <a:pt x="281" y="467"/>
                      <a:pt x="281" y="467"/>
                      <a:pt x="281" y="467"/>
                    </a:cubicBezTo>
                    <a:cubicBezTo>
                      <a:pt x="354" y="467"/>
                      <a:pt x="354" y="467"/>
                      <a:pt x="354" y="467"/>
                    </a:cubicBezTo>
                    <a:cubicBezTo>
                      <a:pt x="354" y="512"/>
                      <a:pt x="354" y="512"/>
                      <a:pt x="354" y="512"/>
                    </a:cubicBezTo>
                    <a:cubicBezTo>
                      <a:pt x="354" y="566"/>
                      <a:pt x="340" y="606"/>
                      <a:pt x="312" y="634"/>
                    </a:cubicBezTo>
                    <a:close/>
                    <a:moveTo>
                      <a:pt x="255" y="90"/>
                    </a:moveTo>
                    <a:lnTo>
                      <a:pt x="255" y="90"/>
                    </a:lnTo>
                    <a:cubicBezTo>
                      <a:pt x="238" y="71"/>
                      <a:pt x="213" y="62"/>
                      <a:pt x="179" y="62"/>
                    </a:cubicBezTo>
                    <a:cubicBezTo>
                      <a:pt x="145" y="62"/>
                      <a:pt x="119" y="71"/>
                      <a:pt x="102" y="88"/>
                    </a:cubicBezTo>
                    <a:cubicBezTo>
                      <a:pt x="82" y="107"/>
                      <a:pt x="74" y="136"/>
                      <a:pt x="74" y="173"/>
                    </a:cubicBezTo>
                    <a:cubicBezTo>
                      <a:pt x="74" y="289"/>
                      <a:pt x="74" y="289"/>
                      <a:pt x="74" y="289"/>
                    </a:cubicBezTo>
                    <a:cubicBezTo>
                      <a:pt x="283" y="289"/>
                      <a:pt x="283" y="289"/>
                      <a:pt x="283" y="289"/>
                    </a:cubicBezTo>
                    <a:cubicBezTo>
                      <a:pt x="283" y="173"/>
                      <a:pt x="283" y="173"/>
                      <a:pt x="283" y="173"/>
                    </a:cubicBezTo>
                    <a:cubicBezTo>
                      <a:pt x="283" y="136"/>
                      <a:pt x="275" y="110"/>
                      <a:pt x="255" y="90"/>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43" name="Freeform 19"/>
              <p:cNvSpPr>
                <a:spLocks noChangeArrowheads="1"/>
              </p:cNvSpPr>
              <p:nvPr/>
            </p:nvSpPr>
            <p:spPr bwMode="auto">
              <a:xfrm>
                <a:off x="4562139" y="450514"/>
                <a:ext cx="187454" cy="360489"/>
              </a:xfrm>
              <a:custGeom>
                <a:avLst/>
                <a:gdLst>
                  <a:gd name="T0" fmla="*/ 269 w 343"/>
                  <a:gd name="T1" fmla="*/ 155 h 660"/>
                  <a:gd name="T2" fmla="*/ 269 w 343"/>
                  <a:gd name="T3" fmla="*/ 155 h 660"/>
                  <a:gd name="T4" fmla="*/ 255 w 343"/>
                  <a:gd name="T5" fmla="*/ 90 h 660"/>
                  <a:gd name="T6" fmla="*/ 195 w 343"/>
                  <a:gd name="T7" fmla="*/ 68 h 660"/>
                  <a:gd name="T8" fmla="*/ 127 w 343"/>
                  <a:gd name="T9" fmla="*/ 90 h 660"/>
                  <a:gd name="T10" fmla="*/ 73 w 343"/>
                  <a:gd name="T11" fmla="*/ 138 h 660"/>
                  <a:gd name="T12" fmla="*/ 73 w 343"/>
                  <a:gd name="T13" fmla="*/ 659 h 660"/>
                  <a:gd name="T14" fmla="*/ 0 w 343"/>
                  <a:gd name="T15" fmla="*/ 659 h 660"/>
                  <a:gd name="T16" fmla="*/ 0 w 343"/>
                  <a:gd name="T17" fmla="*/ 8 h 660"/>
                  <a:gd name="T18" fmla="*/ 70 w 343"/>
                  <a:gd name="T19" fmla="*/ 8 h 660"/>
                  <a:gd name="T20" fmla="*/ 70 w 343"/>
                  <a:gd name="T21" fmla="*/ 68 h 660"/>
                  <a:gd name="T22" fmla="*/ 133 w 343"/>
                  <a:gd name="T23" fmla="*/ 19 h 660"/>
                  <a:gd name="T24" fmla="*/ 206 w 343"/>
                  <a:gd name="T25" fmla="*/ 0 h 660"/>
                  <a:gd name="T26" fmla="*/ 308 w 343"/>
                  <a:gd name="T27" fmla="*/ 39 h 660"/>
                  <a:gd name="T28" fmla="*/ 342 w 343"/>
                  <a:gd name="T29" fmla="*/ 147 h 660"/>
                  <a:gd name="T30" fmla="*/ 342 w 343"/>
                  <a:gd name="T31" fmla="*/ 659 h 660"/>
                  <a:gd name="T32" fmla="*/ 269 w 343"/>
                  <a:gd name="T33" fmla="*/ 659 h 660"/>
                  <a:gd name="T34" fmla="*/ 269 w 343"/>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3" h="660">
                    <a:moveTo>
                      <a:pt x="269" y="155"/>
                    </a:moveTo>
                    <a:lnTo>
                      <a:pt x="269" y="155"/>
                    </a:lnTo>
                    <a:cubicBezTo>
                      <a:pt x="269" y="127"/>
                      <a:pt x="263" y="107"/>
                      <a:pt x="255" y="90"/>
                    </a:cubicBezTo>
                    <a:cubicBezTo>
                      <a:pt x="243" y="76"/>
                      <a:pt x="223" y="68"/>
                      <a:pt x="195" y="68"/>
                    </a:cubicBezTo>
                    <a:cubicBezTo>
                      <a:pt x="172" y="68"/>
                      <a:pt x="150" y="76"/>
                      <a:pt x="127" y="90"/>
                    </a:cubicBezTo>
                    <a:cubicBezTo>
                      <a:pt x="107" y="107"/>
                      <a:pt x="87" y="121"/>
                      <a:pt x="73" y="138"/>
                    </a:cubicBezTo>
                    <a:cubicBezTo>
                      <a:pt x="73" y="659"/>
                      <a:pt x="73" y="659"/>
                      <a:pt x="73" y="659"/>
                    </a:cubicBezTo>
                    <a:cubicBezTo>
                      <a:pt x="0" y="659"/>
                      <a:pt x="0" y="659"/>
                      <a:pt x="0" y="659"/>
                    </a:cubicBezTo>
                    <a:cubicBezTo>
                      <a:pt x="0" y="8"/>
                      <a:pt x="0" y="8"/>
                      <a:pt x="0" y="8"/>
                    </a:cubicBezTo>
                    <a:cubicBezTo>
                      <a:pt x="70" y="8"/>
                      <a:pt x="70" y="8"/>
                      <a:pt x="70" y="8"/>
                    </a:cubicBezTo>
                    <a:cubicBezTo>
                      <a:pt x="70" y="68"/>
                      <a:pt x="70" y="68"/>
                      <a:pt x="70" y="68"/>
                    </a:cubicBezTo>
                    <a:cubicBezTo>
                      <a:pt x="90" y="51"/>
                      <a:pt x="110" y="34"/>
                      <a:pt x="133" y="19"/>
                    </a:cubicBezTo>
                    <a:cubicBezTo>
                      <a:pt x="155" y="8"/>
                      <a:pt x="178" y="0"/>
                      <a:pt x="206" y="0"/>
                    </a:cubicBezTo>
                    <a:cubicBezTo>
                      <a:pt x="255" y="0"/>
                      <a:pt x="289" y="14"/>
                      <a:pt x="308" y="39"/>
                    </a:cubicBezTo>
                    <a:cubicBezTo>
                      <a:pt x="331" y="65"/>
                      <a:pt x="342" y="102"/>
                      <a:pt x="342" y="147"/>
                    </a:cubicBezTo>
                    <a:cubicBezTo>
                      <a:pt x="342" y="659"/>
                      <a:pt x="342" y="659"/>
                      <a:pt x="342" y="659"/>
                    </a:cubicBezTo>
                    <a:cubicBezTo>
                      <a:pt x="269" y="659"/>
                      <a:pt x="269" y="659"/>
                      <a:pt x="269" y="659"/>
                    </a:cubicBezTo>
                    <a:lnTo>
                      <a:pt x="269" y="15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44" name="Freeform 20"/>
              <p:cNvSpPr>
                <a:spLocks noChangeArrowheads="1"/>
              </p:cNvSpPr>
              <p:nvPr/>
            </p:nvSpPr>
            <p:spPr bwMode="auto">
              <a:xfrm>
                <a:off x="4804870" y="361594"/>
                <a:ext cx="158615" cy="451813"/>
              </a:xfrm>
              <a:custGeom>
                <a:avLst/>
                <a:gdLst>
                  <a:gd name="T0" fmla="*/ 252 w 293"/>
                  <a:gd name="T1" fmla="*/ 827 h 831"/>
                  <a:gd name="T2" fmla="*/ 252 w 293"/>
                  <a:gd name="T3" fmla="*/ 827 h 831"/>
                  <a:gd name="T4" fmla="*/ 216 w 293"/>
                  <a:gd name="T5" fmla="*/ 830 h 831"/>
                  <a:gd name="T6" fmla="*/ 116 w 293"/>
                  <a:gd name="T7" fmla="*/ 799 h 831"/>
                  <a:gd name="T8" fmla="*/ 88 w 293"/>
                  <a:gd name="T9" fmla="*/ 697 h 831"/>
                  <a:gd name="T10" fmla="*/ 88 w 293"/>
                  <a:gd name="T11" fmla="*/ 235 h 831"/>
                  <a:gd name="T12" fmla="*/ 0 w 293"/>
                  <a:gd name="T13" fmla="*/ 235 h 831"/>
                  <a:gd name="T14" fmla="*/ 0 w 293"/>
                  <a:gd name="T15" fmla="*/ 173 h 831"/>
                  <a:gd name="T16" fmla="*/ 91 w 293"/>
                  <a:gd name="T17" fmla="*/ 173 h 831"/>
                  <a:gd name="T18" fmla="*/ 91 w 293"/>
                  <a:gd name="T19" fmla="*/ 17 h 831"/>
                  <a:gd name="T20" fmla="*/ 162 w 293"/>
                  <a:gd name="T21" fmla="*/ 0 h 831"/>
                  <a:gd name="T22" fmla="*/ 162 w 293"/>
                  <a:gd name="T23" fmla="*/ 173 h 831"/>
                  <a:gd name="T24" fmla="*/ 281 w 293"/>
                  <a:gd name="T25" fmla="*/ 173 h 831"/>
                  <a:gd name="T26" fmla="*/ 281 w 293"/>
                  <a:gd name="T27" fmla="*/ 235 h 831"/>
                  <a:gd name="T28" fmla="*/ 162 w 293"/>
                  <a:gd name="T29" fmla="*/ 235 h 831"/>
                  <a:gd name="T30" fmla="*/ 162 w 293"/>
                  <a:gd name="T31" fmla="*/ 706 h 831"/>
                  <a:gd name="T32" fmla="*/ 227 w 293"/>
                  <a:gd name="T33" fmla="*/ 768 h 831"/>
                  <a:gd name="T34" fmla="*/ 255 w 293"/>
                  <a:gd name="T35" fmla="*/ 765 h 831"/>
                  <a:gd name="T36" fmla="*/ 286 w 293"/>
                  <a:gd name="T37" fmla="*/ 759 h 831"/>
                  <a:gd name="T38" fmla="*/ 292 w 293"/>
                  <a:gd name="T39" fmla="*/ 822 h 831"/>
                  <a:gd name="T40" fmla="*/ 252 w 293"/>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831">
                    <a:moveTo>
                      <a:pt x="252" y="827"/>
                    </a:moveTo>
                    <a:lnTo>
                      <a:pt x="252" y="827"/>
                    </a:lnTo>
                    <a:cubicBezTo>
                      <a:pt x="241" y="830"/>
                      <a:pt x="227" y="830"/>
                      <a:pt x="216" y="830"/>
                    </a:cubicBezTo>
                    <a:cubicBezTo>
                      <a:pt x="167" y="830"/>
                      <a:pt x="136" y="819"/>
                      <a:pt x="116" y="799"/>
                    </a:cubicBezTo>
                    <a:cubicBezTo>
                      <a:pt x="97" y="776"/>
                      <a:pt x="88" y="742"/>
                      <a:pt x="88" y="697"/>
                    </a:cubicBezTo>
                    <a:cubicBezTo>
                      <a:pt x="88" y="235"/>
                      <a:pt x="88" y="235"/>
                      <a:pt x="88" y="235"/>
                    </a:cubicBezTo>
                    <a:cubicBezTo>
                      <a:pt x="0" y="235"/>
                      <a:pt x="0" y="235"/>
                      <a:pt x="0" y="235"/>
                    </a:cubicBezTo>
                    <a:cubicBezTo>
                      <a:pt x="0" y="173"/>
                      <a:pt x="0" y="173"/>
                      <a:pt x="0" y="173"/>
                    </a:cubicBezTo>
                    <a:cubicBezTo>
                      <a:pt x="91" y="173"/>
                      <a:pt x="91" y="173"/>
                      <a:pt x="91" y="173"/>
                    </a:cubicBezTo>
                    <a:cubicBezTo>
                      <a:pt x="91" y="17"/>
                      <a:pt x="91" y="17"/>
                      <a:pt x="91" y="17"/>
                    </a:cubicBezTo>
                    <a:cubicBezTo>
                      <a:pt x="162" y="0"/>
                      <a:pt x="162" y="0"/>
                      <a:pt x="162" y="0"/>
                    </a:cubicBezTo>
                    <a:cubicBezTo>
                      <a:pt x="162" y="173"/>
                      <a:pt x="162" y="173"/>
                      <a:pt x="162" y="173"/>
                    </a:cubicBezTo>
                    <a:cubicBezTo>
                      <a:pt x="281" y="173"/>
                      <a:pt x="281" y="173"/>
                      <a:pt x="281" y="173"/>
                    </a:cubicBezTo>
                    <a:cubicBezTo>
                      <a:pt x="281" y="235"/>
                      <a:pt x="281" y="235"/>
                      <a:pt x="281" y="235"/>
                    </a:cubicBezTo>
                    <a:cubicBezTo>
                      <a:pt x="162" y="235"/>
                      <a:pt x="162" y="235"/>
                      <a:pt x="162" y="235"/>
                    </a:cubicBezTo>
                    <a:cubicBezTo>
                      <a:pt x="162" y="706"/>
                      <a:pt x="162" y="706"/>
                      <a:pt x="162" y="706"/>
                    </a:cubicBezTo>
                    <a:cubicBezTo>
                      <a:pt x="162" y="748"/>
                      <a:pt x="184" y="768"/>
                      <a:pt x="227" y="768"/>
                    </a:cubicBezTo>
                    <a:cubicBezTo>
                      <a:pt x="235" y="768"/>
                      <a:pt x="247" y="768"/>
                      <a:pt x="255" y="765"/>
                    </a:cubicBezTo>
                    <a:cubicBezTo>
                      <a:pt x="266" y="765"/>
                      <a:pt x="278" y="762"/>
                      <a:pt x="286" y="759"/>
                    </a:cubicBezTo>
                    <a:cubicBezTo>
                      <a:pt x="292" y="822"/>
                      <a:pt x="292" y="822"/>
                      <a:pt x="292" y="822"/>
                    </a:cubicBezTo>
                    <a:cubicBezTo>
                      <a:pt x="278" y="824"/>
                      <a:pt x="266" y="827"/>
                      <a:pt x="252" y="82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45" name="Freeform 21"/>
              <p:cNvSpPr>
                <a:spLocks noChangeArrowheads="1"/>
              </p:cNvSpPr>
              <p:nvPr/>
            </p:nvSpPr>
            <p:spPr bwMode="auto">
              <a:xfrm>
                <a:off x="5011550" y="448112"/>
                <a:ext cx="194663" cy="370102"/>
              </a:xfrm>
              <a:custGeom>
                <a:avLst/>
                <a:gdLst>
                  <a:gd name="T0" fmla="*/ 311 w 355"/>
                  <a:gd name="T1" fmla="*/ 634 h 678"/>
                  <a:gd name="T2" fmla="*/ 311 w 355"/>
                  <a:gd name="T3" fmla="*/ 634 h 678"/>
                  <a:gd name="T4" fmla="*/ 178 w 355"/>
                  <a:gd name="T5" fmla="*/ 677 h 678"/>
                  <a:gd name="T6" fmla="*/ 45 w 355"/>
                  <a:gd name="T7" fmla="*/ 631 h 678"/>
                  <a:gd name="T8" fmla="*/ 0 w 355"/>
                  <a:gd name="T9" fmla="*/ 507 h 678"/>
                  <a:gd name="T10" fmla="*/ 0 w 355"/>
                  <a:gd name="T11" fmla="*/ 167 h 678"/>
                  <a:gd name="T12" fmla="*/ 48 w 355"/>
                  <a:gd name="T13" fmla="*/ 45 h 678"/>
                  <a:gd name="T14" fmla="*/ 181 w 355"/>
                  <a:gd name="T15" fmla="*/ 0 h 678"/>
                  <a:gd name="T16" fmla="*/ 308 w 355"/>
                  <a:gd name="T17" fmla="*/ 45 h 678"/>
                  <a:gd name="T18" fmla="*/ 354 w 355"/>
                  <a:gd name="T19" fmla="*/ 164 h 678"/>
                  <a:gd name="T20" fmla="*/ 354 w 355"/>
                  <a:gd name="T21" fmla="*/ 351 h 678"/>
                  <a:gd name="T22" fmla="*/ 73 w 355"/>
                  <a:gd name="T23" fmla="*/ 351 h 678"/>
                  <a:gd name="T24" fmla="*/ 73 w 355"/>
                  <a:gd name="T25" fmla="*/ 507 h 678"/>
                  <a:gd name="T26" fmla="*/ 99 w 355"/>
                  <a:gd name="T27" fmla="*/ 583 h 678"/>
                  <a:gd name="T28" fmla="*/ 175 w 355"/>
                  <a:gd name="T29" fmla="*/ 612 h 678"/>
                  <a:gd name="T30" fmla="*/ 257 w 355"/>
                  <a:gd name="T31" fmla="*/ 586 h 678"/>
                  <a:gd name="T32" fmla="*/ 280 w 355"/>
                  <a:gd name="T33" fmla="*/ 504 h 678"/>
                  <a:gd name="T34" fmla="*/ 280 w 355"/>
                  <a:gd name="T35" fmla="*/ 467 h 678"/>
                  <a:gd name="T36" fmla="*/ 354 w 355"/>
                  <a:gd name="T37" fmla="*/ 467 h 678"/>
                  <a:gd name="T38" fmla="*/ 354 w 355"/>
                  <a:gd name="T39" fmla="*/ 512 h 678"/>
                  <a:gd name="T40" fmla="*/ 311 w 355"/>
                  <a:gd name="T41" fmla="*/ 634 h 678"/>
                  <a:gd name="T42" fmla="*/ 255 w 355"/>
                  <a:gd name="T43" fmla="*/ 90 h 678"/>
                  <a:gd name="T44" fmla="*/ 255 w 355"/>
                  <a:gd name="T45" fmla="*/ 90 h 678"/>
                  <a:gd name="T46" fmla="*/ 178 w 355"/>
                  <a:gd name="T47" fmla="*/ 62 h 678"/>
                  <a:gd name="T48" fmla="*/ 99 w 355"/>
                  <a:gd name="T49" fmla="*/ 88 h 678"/>
                  <a:gd name="T50" fmla="*/ 73 w 355"/>
                  <a:gd name="T51" fmla="*/ 173 h 678"/>
                  <a:gd name="T52" fmla="*/ 73 w 355"/>
                  <a:gd name="T53" fmla="*/ 289 h 678"/>
                  <a:gd name="T54" fmla="*/ 283 w 355"/>
                  <a:gd name="T55" fmla="*/ 289 h 678"/>
                  <a:gd name="T56" fmla="*/ 283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1" y="634"/>
                    </a:moveTo>
                    <a:lnTo>
                      <a:pt x="311" y="634"/>
                    </a:lnTo>
                    <a:cubicBezTo>
                      <a:pt x="280" y="662"/>
                      <a:pt x="238" y="677"/>
                      <a:pt x="178" y="677"/>
                    </a:cubicBezTo>
                    <a:cubicBezTo>
                      <a:pt x="119" y="677"/>
                      <a:pt x="76" y="662"/>
                      <a:pt x="45" y="631"/>
                    </a:cubicBezTo>
                    <a:cubicBezTo>
                      <a:pt x="14" y="597"/>
                      <a:pt x="0" y="558"/>
                      <a:pt x="0" y="507"/>
                    </a:cubicBezTo>
                    <a:cubicBezTo>
                      <a:pt x="0" y="167"/>
                      <a:pt x="0" y="167"/>
                      <a:pt x="0" y="167"/>
                    </a:cubicBezTo>
                    <a:cubicBezTo>
                      <a:pt x="0" y="113"/>
                      <a:pt x="17" y="73"/>
                      <a:pt x="48" y="45"/>
                    </a:cubicBezTo>
                    <a:cubicBezTo>
                      <a:pt x="79" y="14"/>
                      <a:pt x="122" y="0"/>
                      <a:pt x="181" y="0"/>
                    </a:cubicBezTo>
                    <a:cubicBezTo>
                      <a:pt x="238" y="0"/>
                      <a:pt x="280" y="14"/>
                      <a:pt x="308" y="45"/>
                    </a:cubicBezTo>
                    <a:cubicBezTo>
                      <a:pt x="340" y="73"/>
                      <a:pt x="354" y="116"/>
                      <a:pt x="354" y="164"/>
                    </a:cubicBezTo>
                    <a:cubicBezTo>
                      <a:pt x="354" y="351"/>
                      <a:pt x="354" y="351"/>
                      <a:pt x="354" y="351"/>
                    </a:cubicBezTo>
                    <a:cubicBezTo>
                      <a:pt x="73" y="351"/>
                      <a:pt x="73" y="351"/>
                      <a:pt x="73" y="351"/>
                    </a:cubicBezTo>
                    <a:cubicBezTo>
                      <a:pt x="73" y="507"/>
                      <a:pt x="73" y="507"/>
                      <a:pt x="73" y="507"/>
                    </a:cubicBezTo>
                    <a:cubicBezTo>
                      <a:pt x="73" y="538"/>
                      <a:pt x="82" y="563"/>
                      <a:pt x="99" y="583"/>
                    </a:cubicBezTo>
                    <a:cubicBezTo>
                      <a:pt x="116" y="603"/>
                      <a:pt x="141" y="612"/>
                      <a:pt x="175" y="612"/>
                    </a:cubicBezTo>
                    <a:cubicBezTo>
                      <a:pt x="212" y="612"/>
                      <a:pt x="240" y="603"/>
                      <a:pt x="257" y="586"/>
                    </a:cubicBezTo>
                    <a:cubicBezTo>
                      <a:pt x="272" y="569"/>
                      <a:pt x="280" y="541"/>
                      <a:pt x="280" y="504"/>
                    </a:cubicBezTo>
                    <a:cubicBezTo>
                      <a:pt x="280" y="467"/>
                      <a:pt x="280" y="467"/>
                      <a:pt x="280" y="467"/>
                    </a:cubicBezTo>
                    <a:cubicBezTo>
                      <a:pt x="354" y="467"/>
                      <a:pt x="354" y="467"/>
                      <a:pt x="354" y="467"/>
                    </a:cubicBezTo>
                    <a:cubicBezTo>
                      <a:pt x="354" y="512"/>
                      <a:pt x="354" y="512"/>
                      <a:pt x="354" y="512"/>
                    </a:cubicBezTo>
                    <a:cubicBezTo>
                      <a:pt x="354" y="566"/>
                      <a:pt x="340" y="606"/>
                      <a:pt x="311" y="634"/>
                    </a:cubicBezTo>
                    <a:close/>
                    <a:moveTo>
                      <a:pt x="255" y="90"/>
                    </a:moveTo>
                    <a:lnTo>
                      <a:pt x="255" y="90"/>
                    </a:lnTo>
                    <a:cubicBezTo>
                      <a:pt x="235" y="71"/>
                      <a:pt x="209" y="62"/>
                      <a:pt x="178" y="62"/>
                    </a:cubicBezTo>
                    <a:cubicBezTo>
                      <a:pt x="144" y="62"/>
                      <a:pt x="119" y="71"/>
                      <a:pt x="99" y="88"/>
                    </a:cubicBezTo>
                    <a:cubicBezTo>
                      <a:pt x="82" y="107"/>
                      <a:pt x="73" y="136"/>
                      <a:pt x="73" y="173"/>
                    </a:cubicBezTo>
                    <a:cubicBezTo>
                      <a:pt x="73" y="289"/>
                      <a:pt x="73" y="289"/>
                      <a:pt x="73" y="289"/>
                    </a:cubicBezTo>
                    <a:cubicBezTo>
                      <a:pt x="283" y="289"/>
                      <a:pt x="283" y="289"/>
                      <a:pt x="283" y="289"/>
                    </a:cubicBezTo>
                    <a:cubicBezTo>
                      <a:pt x="283" y="173"/>
                      <a:pt x="283" y="173"/>
                      <a:pt x="283" y="173"/>
                    </a:cubicBezTo>
                    <a:cubicBezTo>
                      <a:pt x="283" y="136"/>
                      <a:pt x="272" y="110"/>
                      <a:pt x="255" y="90"/>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46" name="Freeform 22"/>
              <p:cNvSpPr>
                <a:spLocks noChangeArrowheads="1"/>
              </p:cNvSpPr>
              <p:nvPr/>
            </p:nvSpPr>
            <p:spPr bwMode="auto">
              <a:xfrm>
                <a:off x="5273505" y="450514"/>
                <a:ext cx="134583" cy="360489"/>
              </a:xfrm>
              <a:custGeom>
                <a:avLst/>
                <a:gdLst>
                  <a:gd name="T0" fmla="*/ 145 w 248"/>
                  <a:gd name="T1" fmla="*/ 124 h 660"/>
                  <a:gd name="T2" fmla="*/ 145 w 248"/>
                  <a:gd name="T3" fmla="*/ 124 h 660"/>
                  <a:gd name="T4" fmla="*/ 74 w 248"/>
                  <a:gd name="T5" fmla="*/ 212 h 660"/>
                  <a:gd name="T6" fmla="*/ 74 w 248"/>
                  <a:gd name="T7" fmla="*/ 659 h 660"/>
                  <a:gd name="T8" fmla="*/ 0 w 248"/>
                  <a:gd name="T9" fmla="*/ 659 h 660"/>
                  <a:gd name="T10" fmla="*/ 0 w 248"/>
                  <a:gd name="T11" fmla="*/ 8 h 660"/>
                  <a:gd name="T12" fmla="*/ 71 w 248"/>
                  <a:gd name="T13" fmla="*/ 8 h 660"/>
                  <a:gd name="T14" fmla="*/ 71 w 248"/>
                  <a:gd name="T15" fmla="*/ 119 h 660"/>
                  <a:gd name="T16" fmla="*/ 148 w 248"/>
                  <a:gd name="T17" fmla="*/ 39 h 660"/>
                  <a:gd name="T18" fmla="*/ 247 w 248"/>
                  <a:gd name="T19" fmla="*/ 0 h 660"/>
                  <a:gd name="T20" fmla="*/ 247 w 248"/>
                  <a:gd name="T21" fmla="*/ 87 h 660"/>
                  <a:gd name="T22" fmla="*/ 145 w 248"/>
                  <a:gd name="T23" fmla="*/ 1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660">
                    <a:moveTo>
                      <a:pt x="145" y="124"/>
                    </a:moveTo>
                    <a:lnTo>
                      <a:pt x="145" y="124"/>
                    </a:lnTo>
                    <a:cubicBezTo>
                      <a:pt x="116" y="147"/>
                      <a:pt x="94" y="178"/>
                      <a:pt x="74" y="212"/>
                    </a:cubicBezTo>
                    <a:cubicBezTo>
                      <a:pt x="74" y="659"/>
                      <a:pt x="74" y="659"/>
                      <a:pt x="74" y="659"/>
                    </a:cubicBezTo>
                    <a:cubicBezTo>
                      <a:pt x="0" y="659"/>
                      <a:pt x="0" y="659"/>
                      <a:pt x="0" y="659"/>
                    </a:cubicBezTo>
                    <a:cubicBezTo>
                      <a:pt x="0" y="8"/>
                      <a:pt x="0" y="8"/>
                      <a:pt x="0" y="8"/>
                    </a:cubicBezTo>
                    <a:cubicBezTo>
                      <a:pt x="71" y="8"/>
                      <a:pt x="71" y="8"/>
                      <a:pt x="71" y="8"/>
                    </a:cubicBezTo>
                    <a:cubicBezTo>
                      <a:pt x="71" y="119"/>
                      <a:pt x="71" y="119"/>
                      <a:pt x="71" y="119"/>
                    </a:cubicBezTo>
                    <a:cubicBezTo>
                      <a:pt x="94" y="90"/>
                      <a:pt x="119" y="65"/>
                      <a:pt x="148" y="39"/>
                    </a:cubicBezTo>
                    <a:cubicBezTo>
                      <a:pt x="176" y="17"/>
                      <a:pt x="210" y="2"/>
                      <a:pt x="247" y="0"/>
                    </a:cubicBezTo>
                    <a:cubicBezTo>
                      <a:pt x="247" y="87"/>
                      <a:pt x="247" y="87"/>
                      <a:pt x="247" y="87"/>
                    </a:cubicBezTo>
                    <a:cubicBezTo>
                      <a:pt x="207" y="90"/>
                      <a:pt x="173" y="102"/>
                      <a:pt x="145" y="12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47" name="Freeform 23"/>
              <p:cNvSpPr>
                <a:spLocks noChangeArrowheads="1"/>
              </p:cNvSpPr>
              <p:nvPr/>
            </p:nvSpPr>
            <p:spPr bwMode="auto">
              <a:xfrm>
                <a:off x="5441733" y="448112"/>
                <a:ext cx="197068" cy="370102"/>
              </a:xfrm>
              <a:custGeom>
                <a:avLst/>
                <a:gdLst>
                  <a:gd name="T0" fmla="*/ 311 w 361"/>
                  <a:gd name="T1" fmla="*/ 640 h 678"/>
                  <a:gd name="T2" fmla="*/ 311 w 361"/>
                  <a:gd name="T3" fmla="*/ 640 h 678"/>
                  <a:gd name="T4" fmla="*/ 181 w 361"/>
                  <a:gd name="T5" fmla="*/ 677 h 678"/>
                  <a:gd name="T6" fmla="*/ 48 w 361"/>
                  <a:gd name="T7" fmla="*/ 634 h 678"/>
                  <a:gd name="T8" fmla="*/ 0 w 361"/>
                  <a:gd name="T9" fmla="*/ 510 h 678"/>
                  <a:gd name="T10" fmla="*/ 0 w 361"/>
                  <a:gd name="T11" fmla="*/ 461 h 678"/>
                  <a:gd name="T12" fmla="*/ 73 w 361"/>
                  <a:gd name="T13" fmla="*/ 461 h 678"/>
                  <a:gd name="T14" fmla="*/ 73 w 361"/>
                  <a:gd name="T15" fmla="*/ 507 h 678"/>
                  <a:gd name="T16" fmla="*/ 102 w 361"/>
                  <a:gd name="T17" fmla="*/ 589 h 678"/>
                  <a:gd name="T18" fmla="*/ 181 w 361"/>
                  <a:gd name="T19" fmla="*/ 614 h 678"/>
                  <a:gd name="T20" fmla="*/ 258 w 361"/>
                  <a:gd name="T21" fmla="*/ 592 h 678"/>
                  <a:gd name="T22" fmla="*/ 286 w 361"/>
                  <a:gd name="T23" fmla="*/ 527 h 678"/>
                  <a:gd name="T24" fmla="*/ 286 w 361"/>
                  <a:gd name="T25" fmla="*/ 512 h 678"/>
                  <a:gd name="T26" fmla="*/ 266 w 361"/>
                  <a:gd name="T27" fmla="*/ 447 h 678"/>
                  <a:gd name="T28" fmla="*/ 218 w 361"/>
                  <a:gd name="T29" fmla="*/ 396 h 678"/>
                  <a:gd name="T30" fmla="*/ 153 w 361"/>
                  <a:gd name="T31" fmla="*/ 348 h 678"/>
                  <a:gd name="T32" fmla="*/ 88 w 361"/>
                  <a:gd name="T33" fmla="*/ 294 h 678"/>
                  <a:gd name="T34" fmla="*/ 40 w 361"/>
                  <a:gd name="T35" fmla="*/ 229 h 678"/>
                  <a:gd name="T36" fmla="*/ 20 w 361"/>
                  <a:gd name="T37" fmla="*/ 144 h 678"/>
                  <a:gd name="T38" fmla="*/ 20 w 361"/>
                  <a:gd name="T39" fmla="*/ 127 h 678"/>
                  <a:gd name="T40" fmla="*/ 65 w 361"/>
                  <a:gd name="T41" fmla="*/ 34 h 678"/>
                  <a:gd name="T42" fmla="*/ 187 w 361"/>
                  <a:gd name="T43" fmla="*/ 0 h 678"/>
                  <a:gd name="T44" fmla="*/ 306 w 361"/>
                  <a:gd name="T45" fmla="*/ 39 h 678"/>
                  <a:gd name="T46" fmla="*/ 348 w 361"/>
                  <a:gd name="T47" fmla="*/ 153 h 678"/>
                  <a:gd name="T48" fmla="*/ 348 w 361"/>
                  <a:gd name="T49" fmla="*/ 192 h 678"/>
                  <a:gd name="T50" fmla="*/ 277 w 361"/>
                  <a:gd name="T51" fmla="*/ 192 h 678"/>
                  <a:gd name="T52" fmla="*/ 277 w 361"/>
                  <a:gd name="T53" fmla="*/ 156 h 678"/>
                  <a:gd name="T54" fmla="*/ 252 w 361"/>
                  <a:gd name="T55" fmla="*/ 88 h 678"/>
                  <a:gd name="T56" fmla="*/ 184 w 361"/>
                  <a:gd name="T57" fmla="*/ 62 h 678"/>
                  <a:gd name="T58" fmla="*/ 139 w 361"/>
                  <a:gd name="T59" fmla="*/ 68 h 678"/>
                  <a:gd name="T60" fmla="*/ 110 w 361"/>
                  <a:gd name="T61" fmla="*/ 85 h 678"/>
                  <a:gd name="T62" fmla="*/ 96 w 361"/>
                  <a:gd name="T63" fmla="*/ 107 h 678"/>
                  <a:gd name="T64" fmla="*/ 91 w 361"/>
                  <a:gd name="T65" fmla="*/ 127 h 678"/>
                  <a:gd name="T66" fmla="*/ 91 w 361"/>
                  <a:gd name="T67" fmla="*/ 144 h 678"/>
                  <a:gd name="T68" fmla="*/ 110 w 361"/>
                  <a:gd name="T69" fmla="*/ 209 h 678"/>
                  <a:gd name="T70" fmla="*/ 161 w 361"/>
                  <a:gd name="T71" fmla="*/ 263 h 678"/>
                  <a:gd name="T72" fmla="*/ 224 w 361"/>
                  <a:gd name="T73" fmla="*/ 311 h 678"/>
                  <a:gd name="T74" fmla="*/ 289 w 361"/>
                  <a:gd name="T75" fmla="*/ 362 h 678"/>
                  <a:gd name="T76" fmla="*/ 337 w 361"/>
                  <a:gd name="T77" fmla="*/ 425 h 678"/>
                  <a:gd name="T78" fmla="*/ 360 w 361"/>
                  <a:gd name="T79" fmla="*/ 510 h 678"/>
                  <a:gd name="T80" fmla="*/ 360 w 361"/>
                  <a:gd name="T81" fmla="*/ 527 h 678"/>
                  <a:gd name="T82" fmla="*/ 311 w 361"/>
                  <a:gd name="T83" fmla="*/ 64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678">
                    <a:moveTo>
                      <a:pt x="311" y="640"/>
                    </a:moveTo>
                    <a:lnTo>
                      <a:pt x="311" y="640"/>
                    </a:lnTo>
                    <a:cubicBezTo>
                      <a:pt x="280" y="665"/>
                      <a:pt x="238" y="677"/>
                      <a:pt x="181" y="677"/>
                    </a:cubicBezTo>
                    <a:cubicBezTo>
                      <a:pt x="125" y="677"/>
                      <a:pt x="82" y="662"/>
                      <a:pt x="48" y="634"/>
                    </a:cubicBezTo>
                    <a:cubicBezTo>
                      <a:pt x="17" y="606"/>
                      <a:pt x="0" y="563"/>
                      <a:pt x="0" y="510"/>
                    </a:cubicBezTo>
                    <a:cubicBezTo>
                      <a:pt x="0" y="461"/>
                      <a:pt x="0" y="461"/>
                      <a:pt x="0" y="461"/>
                    </a:cubicBezTo>
                    <a:cubicBezTo>
                      <a:pt x="73" y="461"/>
                      <a:pt x="73" y="461"/>
                      <a:pt x="73" y="461"/>
                    </a:cubicBezTo>
                    <a:cubicBezTo>
                      <a:pt x="73" y="507"/>
                      <a:pt x="73" y="507"/>
                      <a:pt x="73" y="507"/>
                    </a:cubicBezTo>
                    <a:cubicBezTo>
                      <a:pt x="73" y="544"/>
                      <a:pt x="82" y="569"/>
                      <a:pt x="102" y="589"/>
                    </a:cubicBezTo>
                    <a:cubicBezTo>
                      <a:pt x="122" y="606"/>
                      <a:pt x="147" y="614"/>
                      <a:pt x="181" y="614"/>
                    </a:cubicBezTo>
                    <a:cubicBezTo>
                      <a:pt x="215" y="614"/>
                      <a:pt x="238" y="609"/>
                      <a:pt x="258" y="592"/>
                    </a:cubicBezTo>
                    <a:cubicBezTo>
                      <a:pt x="277" y="578"/>
                      <a:pt x="286" y="555"/>
                      <a:pt x="286" y="527"/>
                    </a:cubicBezTo>
                    <a:cubicBezTo>
                      <a:pt x="286" y="512"/>
                      <a:pt x="286" y="512"/>
                      <a:pt x="286" y="512"/>
                    </a:cubicBezTo>
                    <a:cubicBezTo>
                      <a:pt x="286" y="487"/>
                      <a:pt x="280" y="467"/>
                      <a:pt x="266" y="447"/>
                    </a:cubicBezTo>
                    <a:cubicBezTo>
                      <a:pt x="255" y="427"/>
                      <a:pt x="238" y="410"/>
                      <a:pt x="218" y="396"/>
                    </a:cubicBezTo>
                    <a:cubicBezTo>
                      <a:pt x="198" y="379"/>
                      <a:pt x="175" y="362"/>
                      <a:pt x="153" y="348"/>
                    </a:cubicBezTo>
                    <a:cubicBezTo>
                      <a:pt x="130" y="331"/>
                      <a:pt x="107" y="314"/>
                      <a:pt x="88" y="294"/>
                    </a:cubicBezTo>
                    <a:cubicBezTo>
                      <a:pt x="68" y="277"/>
                      <a:pt x="51" y="255"/>
                      <a:pt x="40" y="229"/>
                    </a:cubicBezTo>
                    <a:cubicBezTo>
                      <a:pt x="25" y="207"/>
                      <a:pt x="20" y="178"/>
                      <a:pt x="20" y="144"/>
                    </a:cubicBezTo>
                    <a:cubicBezTo>
                      <a:pt x="20" y="127"/>
                      <a:pt x="20" y="127"/>
                      <a:pt x="20" y="127"/>
                    </a:cubicBezTo>
                    <a:cubicBezTo>
                      <a:pt x="20" y="85"/>
                      <a:pt x="34" y="54"/>
                      <a:pt x="65" y="34"/>
                    </a:cubicBezTo>
                    <a:cubicBezTo>
                      <a:pt x="96" y="11"/>
                      <a:pt x="136" y="0"/>
                      <a:pt x="187" y="0"/>
                    </a:cubicBezTo>
                    <a:cubicBezTo>
                      <a:pt x="238" y="0"/>
                      <a:pt x="277" y="14"/>
                      <a:pt x="306" y="39"/>
                    </a:cubicBezTo>
                    <a:cubicBezTo>
                      <a:pt x="334" y="65"/>
                      <a:pt x="348" y="105"/>
                      <a:pt x="348" y="153"/>
                    </a:cubicBezTo>
                    <a:cubicBezTo>
                      <a:pt x="348" y="192"/>
                      <a:pt x="348" y="192"/>
                      <a:pt x="348" y="192"/>
                    </a:cubicBezTo>
                    <a:cubicBezTo>
                      <a:pt x="277" y="192"/>
                      <a:pt x="277" y="192"/>
                      <a:pt x="277" y="192"/>
                    </a:cubicBezTo>
                    <a:cubicBezTo>
                      <a:pt x="277" y="156"/>
                      <a:pt x="277" y="156"/>
                      <a:pt x="277" y="156"/>
                    </a:cubicBezTo>
                    <a:cubicBezTo>
                      <a:pt x="277" y="127"/>
                      <a:pt x="269" y="102"/>
                      <a:pt x="252" y="88"/>
                    </a:cubicBezTo>
                    <a:cubicBezTo>
                      <a:pt x="235" y="71"/>
                      <a:pt x="212" y="62"/>
                      <a:pt x="184" y="62"/>
                    </a:cubicBezTo>
                    <a:cubicBezTo>
                      <a:pt x="164" y="62"/>
                      <a:pt x="150" y="65"/>
                      <a:pt x="139" y="68"/>
                    </a:cubicBezTo>
                    <a:cubicBezTo>
                      <a:pt x="127" y="73"/>
                      <a:pt x="116" y="79"/>
                      <a:pt x="110" y="85"/>
                    </a:cubicBezTo>
                    <a:cubicBezTo>
                      <a:pt x="102" y="93"/>
                      <a:pt x="99" y="99"/>
                      <a:pt x="96" y="107"/>
                    </a:cubicBezTo>
                    <a:cubicBezTo>
                      <a:pt x="93" y="116"/>
                      <a:pt x="91" y="122"/>
                      <a:pt x="91" y="127"/>
                    </a:cubicBezTo>
                    <a:cubicBezTo>
                      <a:pt x="91" y="144"/>
                      <a:pt x="91" y="144"/>
                      <a:pt x="91" y="144"/>
                    </a:cubicBezTo>
                    <a:cubicBezTo>
                      <a:pt x="91" y="170"/>
                      <a:pt x="99" y="192"/>
                      <a:pt x="110" y="209"/>
                    </a:cubicBezTo>
                    <a:cubicBezTo>
                      <a:pt x="125" y="229"/>
                      <a:pt x="141" y="246"/>
                      <a:pt x="161" y="263"/>
                    </a:cubicBezTo>
                    <a:cubicBezTo>
                      <a:pt x="181" y="277"/>
                      <a:pt x="201" y="294"/>
                      <a:pt x="224" y="311"/>
                    </a:cubicBezTo>
                    <a:cubicBezTo>
                      <a:pt x="249" y="325"/>
                      <a:pt x="269" y="342"/>
                      <a:pt x="289" y="362"/>
                    </a:cubicBezTo>
                    <a:cubicBezTo>
                      <a:pt x="309" y="379"/>
                      <a:pt x="326" y="402"/>
                      <a:pt x="337" y="425"/>
                    </a:cubicBezTo>
                    <a:cubicBezTo>
                      <a:pt x="351" y="450"/>
                      <a:pt x="360" y="478"/>
                      <a:pt x="360" y="510"/>
                    </a:cubicBezTo>
                    <a:cubicBezTo>
                      <a:pt x="360" y="527"/>
                      <a:pt x="360" y="527"/>
                      <a:pt x="360" y="527"/>
                    </a:cubicBezTo>
                    <a:cubicBezTo>
                      <a:pt x="360" y="575"/>
                      <a:pt x="343" y="614"/>
                      <a:pt x="311" y="64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grpSp>
      <p:grpSp>
        <p:nvGrpSpPr>
          <p:cNvPr id="264" name="Group 263"/>
          <p:cNvGrpSpPr/>
          <p:nvPr userDrawn="1"/>
        </p:nvGrpSpPr>
        <p:grpSpPr>
          <a:xfrm>
            <a:off x="1824675" y="3407040"/>
            <a:ext cx="850504" cy="552295"/>
            <a:chOff x="563111" y="204415"/>
            <a:chExt cx="1632509" cy="1060108"/>
          </a:xfrm>
        </p:grpSpPr>
        <p:grpSp>
          <p:nvGrpSpPr>
            <p:cNvPr id="265" name="Group 264"/>
            <p:cNvGrpSpPr/>
            <p:nvPr/>
          </p:nvGrpSpPr>
          <p:grpSpPr>
            <a:xfrm>
              <a:off x="563111" y="204415"/>
              <a:ext cx="575902" cy="328157"/>
              <a:chOff x="563111" y="204415"/>
              <a:chExt cx="575902" cy="328157"/>
            </a:xfrm>
          </p:grpSpPr>
          <p:sp>
            <p:nvSpPr>
              <p:cNvPr id="310" name="Freeform 1"/>
              <p:cNvSpPr>
                <a:spLocks noChangeArrowheads="1"/>
              </p:cNvSpPr>
              <p:nvPr/>
            </p:nvSpPr>
            <p:spPr bwMode="auto">
              <a:xfrm>
                <a:off x="563111" y="216241"/>
                <a:ext cx="149593" cy="311602"/>
              </a:xfrm>
              <a:custGeom>
                <a:avLst/>
                <a:gdLst>
                  <a:gd name="T0" fmla="*/ 936 w 1116"/>
                  <a:gd name="T1" fmla="*/ 2166 h 2323"/>
                  <a:gd name="T2" fmla="*/ 936 w 1116"/>
                  <a:gd name="T3" fmla="*/ 2166 h 2323"/>
                  <a:gd name="T4" fmla="*/ 421 w 1116"/>
                  <a:gd name="T5" fmla="*/ 2322 h 2323"/>
                  <a:gd name="T6" fmla="*/ 0 w 1116"/>
                  <a:gd name="T7" fmla="*/ 2322 h 2323"/>
                  <a:gd name="T8" fmla="*/ 0 w 1116"/>
                  <a:gd name="T9" fmla="*/ 0 h 2323"/>
                  <a:gd name="T10" fmla="*/ 421 w 1116"/>
                  <a:gd name="T11" fmla="*/ 0 h 2323"/>
                  <a:gd name="T12" fmla="*/ 670 w 1116"/>
                  <a:gd name="T13" fmla="*/ 23 h 2323"/>
                  <a:gd name="T14" fmla="*/ 873 w 1116"/>
                  <a:gd name="T15" fmla="*/ 109 h 2323"/>
                  <a:gd name="T16" fmla="*/ 998 w 1116"/>
                  <a:gd name="T17" fmla="*/ 273 h 2323"/>
                  <a:gd name="T18" fmla="*/ 1037 w 1116"/>
                  <a:gd name="T19" fmla="*/ 530 h 2323"/>
                  <a:gd name="T20" fmla="*/ 943 w 1116"/>
                  <a:gd name="T21" fmla="*/ 896 h 2323"/>
                  <a:gd name="T22" fmla="*/ 639 w 1116"/>
                  <a:gd name="T23" fmla="*/ 1068 h 2323"/>
                  <a:gd name="T24" fmla="*/ 858 w 1116"/>
                  <a:gd name="T25" fmla="*/ 1130 h 2323"/>
                  <a:gd name="T26" fmla="*/ 1006 w 1116"/>
                  <a:gd name="T27" fmla="*/ 1262 h 2323"/>
                  <a:gd name="T28" fmla="*/ 1084 w 1116"/>
                  <a:gd name="T29" fmla="*/ 1441 h 2323"/>
                  <a:gd name="T30" fmla="*/ 1115 w 1116"/>
                  <a:gd name="T31" fmla="*/ 1659 h 2323"/>
                  <a:gd name="T32" fmla="*/ 936 w 1116"/>
                  <a:gd name="T33" fmla="*/ 2166 h 2323"/>
                  <a:gd name="T34" fmla="*/ 811 w 1116"/>
                  <a:gd name="T35" fmla="*/ 343 h 2323"/>
                  <a:gd name="T36" fmla="*/ 811 w 1116"/>
                  <a:gd name="T37" fmla="*/ 343 h 2323"/>
                  <a:gd name="T38" fmla="*/ 717 w 1116"/>
                  <a:gd name="T39" fmla="*/ 234 h 2323"/>
                  <a:gd name="T40" fmla="*/ 577 w 1116"/>
                  <a:gd name="T41" fmla="*/ 187 h 2323"/>
                  <a:gd name="T42" fmla="*/ 390 w 1116"/>
                  <a:gd name="T43" fmla="*/ 171 h 2323"/>
                  <a:gd name="T44" fmla="*/ 195 w 1116"/>
                  <a:gd name="T45" fmla="*/ 171 h 2323"/>
                  <a:gd name="T46" fmla="*/ 195 w 1116"/>
                  <a:gd name="T47" fmla="*/ 998 h 2323"/>
                  <a:gd name="T48" fmla="*/ 429 w 1116"/>
                  <a:gd name="T49" fmla="*/ 998 h 2323"/>
                  <a:gd name="T50" fmla="*/ 741 w 1116"/>
                  <a:gd name="T51" fmla="*/ 865 h 2323"/>
                  <a:gd name="T52" fmla="*/ 842 w 1116"/>
                  <a:gd name="T53" fmla="*/ 530 h 2323"/>
                  <a:gd name="T54" fmla="*/ 811 w 1116"/>
                  <a:gd name="T55" fmla="*/ 343 h 2323"/>
                  <a:gd name="T56" fmla="*/ 787 w 1116"/>
                  <a:gd name="T57" fmla="*/ 1293 h 2323"/>
                  <a:gd name="T58" fmla="*/ 787 w 1116"/>
                  <a:gd name="T59" fmla="*/ 1293 h 2323"/>
                  <a:gd name="T60" fmla="*/ 429 w 1116"/>
                  <a:gd name="T61" fmla="*/ 1160 h 2323"/>
                  <a:gd name="T62" fmla="*/ 195 w 1116"/>
                  <a:gd name="T63" fmla="*/ 1160 h 2323"/>
                  <a:gd name="T64" fmla="*/ 195 w 1116"/>
                  <a:gd name="T65" fmla="*/ 2150 h 2323"/>
                  <a:gd name="T66" fmla="*/ 398 w 1116"/>
                  <a:gd name="T67" fmla="*/ 2150 h 2323"/>
                  <a:gd name="T68" fmla="*/ 787 w 1116"/>
                  <a:gd name="T69" fmla="*/ 2033 h 2323"/>
                  <a:gd name="T70" fmla="*/ 904 w 1116"/>
                  <a:gd name="T71" fmla="*/ 1659 h 2323"/>
                  <a:gd name="T72" fmla="*/ 787 w 1116"/>
                  <a:gd name="T73" fmla="*/ 1293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6" h="2323">
                    <a:moveTo>
                      <a:pt x="936" y="2166"/>
                    </a:moveTo>
                    <a:lnTo>
                      <a:pt x="936" y="2166"/>
                    </a:lnTo>
                    <a:cubicBezTo>
                      <a:pt x="826" y="2267"/>
                      <a:pt x="647" y="2322"/>
                      <a:pt x="421" y="2322"/>
                    </a:cubicBezTo>
                    <a:cubicBezTo>
                      <a:pt x="0" y="2322"/>
                      <a:pt x="0" y="2322"/>
                      <a:pt x="0" y="2322"/>
                    </a:cubicBezTo>
                    <a:cubicBezTo>
                      <a:pt x="0" y="0"/>
                      <a:pt x="0" y="0"/>
                      <a:pt x="0" y="0"/>
                    </a:cubicBezTo>
                    <a:cubicBezTo>
                      <a:pt x="421" y="0"/>
                      <a:pt x="421" y="0"/>
                      <a:pt x="421" y="0"/>
                    </a:cubicBezTo>
                    <a:cubicBezTo>
                      <a:pt x="514" y="0"/>
                      <a:pt x="593" y="8"/>
                      <a:pt x="670" y="23"/>
                    </a:cubicBezTo>
                    <a:cubicBezTo>
                      <a:pt x="749" y="39"/>
                      <a:pt x="819" y="70"/>
                      <a:pt x="873" y="109"/>
                    </a:cubicBezTo>
                    <a:cubicBezTo>
                      <a:pt x="928" y="156"/>
                      <a:pt x="967" y="210"/>
                      <a:pt x="998" y="273"/>
                    </a:cubicBezTo>
                    <a:cubicBezTo>
                      <a:pt x="1021" y="343"/>
                      <a:pt x="1037" y="428"/>
                      <a:pt x="1037" y="530"/>
                    </a:cubicBezTo>
                    <a:cubicBezTo>
                      <a:pt x="1037" y="686"/>
                      <a:pt x="1006" y="811"/>
                      <a:pt x="943" y="896"/>
                    </a:cubicBezTo>
                    <a:cubicBezTo>
                      <a:pt x="881" y="982"/>
                      <a:pt x="780" y="1037"/>
                      <a:pt x="639" y="1068"/>
                    </a:cubicBezTo>
                    <a:cubicBezTo>
                      <a:pt x="725" y="1075"/>
                      <a:pt x="803" y="1091"/>
                      <a:pt x="858" y="1130"/>
                    </a:cubicBezTo>
                    <a:cubicBezTo>
                      <a:pt x="920" y="1160"/>
                      <a:pt x="967" y="1207"/>
                      <a:pt x="1006" y="1262"/>
                    </a:cubicBezTo>
                    <a:cubicBezTo>
                      <a:pt x="1045" y="1308"/>
                      <a:pt x="1068" y="1371"/>
                      <a:pt x="1084" y="1441"/>
                    </a:cubicBezTo>
                    <a:cubicBezTo>
                      <a:pt x="1107" y="1511"/>
                      <a:pt x="1115" y="1589"/>
                      <a:pt x="1115" y="1659"/>
                    </a:cubicBezTo>
                    <a:cubicBezTo>
                      <a:pt x="1115" y="1893"/>
                      <a:pt x="1053" y="2064"/>
                      <a:pt x="936" y="2166"/>
                    </a:cubicBezTo>
                    <a:close/>
                    <a:moveTo>
                      <a:pt x="811" y="343"/>
                    </a:moveTo>
                    <a:lnTo>
                      <a:pt x="811" y="343"/>
                    </a:lnTo>
                    <a:cubicBezTo>
                      <a:pt x="787" y="296"/>
                      <a:pt x="756" y="265"/>
                      <a:pt x="717" y="234"/>
                    </a:cubicBezTo>
                    <a:cubicBezTo>
                      <a:pt x="678" y="210"/>
                      <a:pt x="632" y="195"/>
                      <a:pt x="577" y="187"/>
                    </a:cubicBezTo>
                    <a:cubicBezTo>
                      <a:pt x="522" y="171"/>
                      <a:pt x="460" y="171"/>
                      <a:pt x="390" y="171"/>
                    </a:cubicBezTo>
                    <a:cubicBezTo>
                      <a:pt x="195" y="171"/>
                      <a:pt x="195" y="171"/>
                      <a:pt x="195" y="171"/>
                    </a:cubicBezTo>
                    <a:cubicBezTo>
                      <a:pt x="195" y="998"/>
                      <a:pt x="195" y="998"/>
                      <a:pt x="195" y="998"/>
                    </a:cubicBezTo>
                    <a:cubicBezTo>
                      <a:pt x="429" y="998"/>
                      <a:pt x="429" y="998"/>
                      <a:pt x="429" y="998"/>
                    </a:cubicBezTo>
                    <a:cubicBezTo>
                      <a:pt x="569" y="998"/>
                      <a:pt x="678" y="951"/>
                      <a:pt x="741" y="865"/>
                    </a:cubicBezTo>
                    <a:cubicBezTo>
                      <a:pt x="811" y="779"/>
                      <a:pt x="842" y="670"/>
                      <a:pt x="842" y="530"/>
                    </a:cubicBezTo>
                    <a:cubicBezTo>
                      <a:pt x="842" y="452"/>
                      <a:pt x="826" y="389"/>
                      <a:pt x="811" y="343"/>
                    </a:cubicBezTo>
                    <a:close/>
                    <a:moveTo>
                      <a:pt x="787" y="1293"/>
                    </a:moveTo>
                    <a:lnTo>
                      <a:pt x="787" y="1293"/>
                    </a:lnTo>
                    <a:cubicBezTo>
                      <a:pt x="717" y="1207"/>
                      <a:pt x="593" y="1160"/>
                      <a:pt x="429" y="1160"/>
                    </a:cubicBezTo>
                    <a:cubicBezTo>
                      <a:pt x="195" y="1160"/>
                      <a:pt x="195" y="1160"/>
                      <a:pt x="195" y="1160"/>
                    </a:cubicBezTo>
                    <a:cubicBezTo>
                      <a:pt x="195" y="2150"/>
                      <a:pt x="195" y="2150"/>
                      <a:pt x="195" y="2150"/>
                    </a:cubicBezTo>
                    <a:cubicBezTo>
                      <a:pt x="398" y="2150"/>
                      <a:pt x="398" y="2150"/>
                      <a:pt x="398" y="2150"/>
                    </a:cubicBezTo>
                    <a:cubicBezTo>
                      <a:pt x="577" y="2150"/>
                      <a:pt x="710" y="2111"/>
                      <a:pt x="787" y="2033"/>
                    </a:cubicBezTo>
                    <a:cubicBezTo>
                      <a:pt x="866" y="1963"/>
                      <a:pt x="904" y="1838"/>
                      <a:pt x="904" y="1659"/>
                    </a:cubicBezTo>
                    <a:cubicBezTo>
                      <a:pt x="904" y="1503"/>
                      <a:pt x="866" y="1378"/>
                      <a:pt x="787" y="1293"/>
                    </a:cubicBezTo>
                    <a:close/>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11" name="Freeform 2"/>
              <p:cNvSpPr>
                <a:spLocks noChangeArrowheads="1"/>
              </p:cNvSpPr>
              <p:nvPr/>
            </p:nvSpPr>
            <p:spPr bwMode="auto">
              <a:xfrm>
                <a:off x="756458" y="204415"/>
                <a:ext cx="26016" cy="322837"/>
              </a:xfrm>
              <a:custGeom>
                <a:avLst/>
                <a:gdLst>
                  <a:gd name="T0" fmla="*/ 0 w 196"/>
                  <a:gd name="T1" fmla="*/ 0 h 2409"/>
                  <a:gd name="T2" fmla="*/ 195 w 196"/>
                  <a:gd name="T3" fmla="*/ 0 h 2409"/>
                  <a:gd name="T4" fmla="*/ 195 w 196"/>
                  <a:gd name="T5" fmla="*/ 2408 h 2409"/>
                  <a:gd name="T6" fmla="*/ 0 w 196"/>
                  <a:gd name="T7" fmla="*/ 2408 h 2409"/>
                  <a:gd name="T8" fmla="*/ 0 w 196"/>
                  <a:gd name="T9" fmla="*/ 0 h 2409"/>
                </a:gdLst>
                <a:ahLst/>
                <a:cxnLst>
                  <a:cxn ang="0">
                    <a:pos x="T0" y="T1"/>
                  </a:cxn>
                  <a:cxn ang="0">
                    <a:pos x="T2" y="T3"/>
                  </a:cxn>
                  <a:cxn ang="0">
                    <a:pos x="T4" y="T5"/>
                  </a:cxn>
                  <a:cxn ang="0">
                    <a:pos x="T6" y="T7"/>
                  </a:cxn>
                  <a:cxn ang="0">
                    <a:pos x="T8" y="T9"/>
                  </a:cxn>
                </a:cxnLst>
                <a:rect l="0" t="0" r="r" b="b"/>
                <a:pathLst>
                  <a:path w="196" h="2409">
                    <a:moveTo>
                      <a:pt x="0" y="0"/>
                    </a:moveTo>
                    <a:lnTo>
                      <a:pt x="195" y="0"/>
                    </a:lnTo>
                    <a:lnTo>
                      <a:pt x="195" y="2408"/>
                    </a:lnTo>
                    <a:lnTo>
                      <a:pt x="0" y="2408"/>
                    </a:lnTo>
                    <a:lnTo>
                      <a:pt x="0" y="0"/>
                    </a:lnTo>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12" name="Freeform 3"/>
              <p:cNvSpPr>
                <a:spLocks noChangeArrowheads="1"/>
              </p:cNvSpPr>
              <p:nvPr/>
            </p:nvSpPr>
            <p:spPr bwMode="auto">
              <a:xfrm>
                <a:off x="835097" y="287194"/>
                <a:ext cx="125350" cy="242423"/>
              </a:xfrm>
              <a:custGeom>
                <a:avLst/>
                <a:gdLst>
                  <a:gd name="T0" fmla="*/ 741 w 937"/>
                  <a:gd name="T1" fmla="*/ 1628 h 1808"/>
                  <a:gd name="T2" fmla="*/ 741 w 937"/>
                  <a:gd name="T3" fmla="*/ 1628 h 1808"/>
                  <a:gd name="T4" fmla="*/ 562 w 937"/>
                  <a:gd name="T5" fmla="*/ 1760 h 1808"/>
                  <a:gd name="T6" fmla="*/ 343 w 937"/>
                  <a:gd name="T7" fmla="*/ 1807 h 1808"/>
                  <a:gd name="T8" fmla="*/ 70 w 937"/>
                  <a:gd name="T9" fmla="*/ 1690 h 1808"/>
                  <a:gd name="T10" fmla="*/ 0 w 937"/>
                  <a:gd name="T11" fmla="*/ 1402 h 1808"/>
                  <a:gd name="T12" fmla="*/ 0 w 937"/>
                  <a:gd name="T13" fmla="*/ 0 h 1808"/>
                  <a:gd name="T14" fmla="*/ 195 w 937"/>
                  <a:gd name="T15" fmla="*/ 0 h 1808"/>
                  <a:gd name="T16" fmla="*/ 195 w 937"/>
                  <a:gd name="T17" fmla="*/ 1386 h 1808"/>
                  <a:gd name="T18" fmla="*/ 234 w 937"/>
                  <a:gd name="T19" fmla="*/ 1558 h 1808"/>
                  <a:gd name="T20" fmla="*/ 390 w 937"/>
                  <a:gd name="T21" fmla="*/ 1620 h 1808"/>
                  <a:gd name="T22" fmla="*/ 476 w 937"/>
                  <a:gd name="T23" fmla="*/ 1605 h 1808"/>
                  <a:gd name="T24" fmla="*/ 577 w 937"/>
                  <a:gd name="T25" fmla="*/ 1566 h 1808"/>
                  <a:gd name="T26" fmla="*/ 663 w 937"/>
                  <a:gd name="T27" fmla="*/ 1511 h 1808"/>
                  <a:gd name="T28" fmla="*/ 733 w 937"/>
                  <a:gd name="T29" fmla="*/ 1449 h 1808"/>
                  <a:gd name="T30" fmla="*/ 733 w 937"/>
                  <a:gd name="T31" fmla="*/ 0 h 1808"/>
                  <a:gd name="T32" fmla="*/ 936 w 937"/>
                  <a:gd name="T33" fmla="*/ 0 h 1808"/>
                  <a:gd name="T34" fmla="*/ 936 w 937"/>
                  <a:gd name="T35" fmla="*/ 1792 h 1808"/>
                  <a:gd name="T36" fmla="*/ 749 w 937"/>
                  <a:gd name="T37" fmla="*/ 1792 h 1808"/>
                  <a:gd name="T38" fmla="*/ 741 w 937"/>
                  <a:gd name="T39" fmla="*/ 1628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7" h="1808">
                    <a:moveTo>
                      <a:pt x="741" y="1628"/>
                    </a:moveTo>
                    <a:lnTo>
                      <a:pt x="741" y="1628"/>
                    </a:lnTo>
                    <a:cubicBezTo>
                      <a:pt x="686" y="1683"/>
                      <a:pt x="632" y="1729"/>
                      <a:pt x="562" y="1760"/>
                    </a:cubicBezTo>
                    <a:cubicBezTo>
                      <a:pt x="499" y="1792"/>
                      <a:pt x="421" y="1807"/>
                      <a:pt x="343" y="1807"/>
                    </a:cubicBezTo>
                    <a:cubicBezTo>
                      <a:pt x="219" y="1807"/>
                      <a:pt x="125" y="1768"/>
                      <a:pt x="70" y="1690"/>
                    </a:cubicBezTo>
                    <a:cubicBezTo>
                      <a:pt x="24" y="1613"/>
                      <a:pt x="0" y="1519"/>
                      <a:pt x="0" y="1402"/>
                    </a:cubicBezTo>
                    <a:cubicBezTo>
                      <a:pt x="0" y="0"/>
                      <a:pt x="0" y="0"/>
                      <a:pt x="0" y="0"/>
                    </a:cubicBezTo>
                    <a:cubicBezTo>
                      <a:pt x="195" y="0"/>
                      <a:pt x="195" y="0"/>
                      <a:pt x="195" y="0"/>
                    </a:cubicBezTo>
                    <a:cubicBezTo>
                      <a:pt x="195" y="1386"/>
                      <a:pt x="195" y="1386"/>
                      <a:pt x="195" y="1386"/>
                    </a:cubicBezTo>
                    <a:cubicBezTo>
                      <a:pt x="195" y="1456"/>
                      <a:pt x="211" y="1511"/>
                      <a:pt x="234" y="1558"/>
                    </a:cubicBezTo>
                    <a:cubicBezTo>
                      <a:pt x="265" y="1597"/>
                      <a:pt x="312" y="1620"/>
                      <a:pt x="390" y="1620"/>
                    </a:cubicBezTo>
                    <a:cubicBezTo>
                      <a:pt x="413" y="1620"/>
                      <a:pt x="445" y="1620"/>
                      <a:pt x="476" y="1605"/>
                    </a:cubicBezTo>
                    <a:cubicBezTo>
                      <a:pt x="507" y="1597"/>
                      <a:pt x="546" y="1581"/>
                      <a:pt x="577" y="1566"/>
                    </a:cubicBezTo>
                    <a:cubicBezTo>
                      <a:pt x="608" y="1550"/>
                      <a:pt x="640" y="1534"/>
                      <a:pt x="663" y="1511"/>
                    </a:cubicBezTo>
                    <a:cubicBezTo>
                      <a:pt x="694" y="1488"/>
                      <a:pt x="718" y="1472"/>
                      <a:pt x="733" y="1449"/>
                    </a:cubicBezTo>
                    <a:cubicBezTo>
                      <a:pt x="733" y="0"/>
                      <a:pt x="733" y="0"/>
                      <a:pt x="733" y="0"/>
                    </a:cubicBezTo>
                    <a:cubicBezTo>
                      <a:pt x="936" y="0"/>
                      <a:pt x="936" y="0"/>
                      <a:pt x="936" y="0"/>
                    </a:cubicBezTo>
                    <a:cubicBezTo>
                      <a:pt x="936" y="1792"/>
                      <a:pt x="936" y="1792"/>
                      <a:pt x="936" y="1792"/>
                    </a:cubicBezTo>
                    <a:cubicBezTo>
                      <a:pt x="749" y="1792"/>
                      <a:pt x="749" y="1792"/>
                      <a:pt x="749" y="1792"/>
                    </a:cubicBezTo>
                    <a:lnTo>
                      <a:pt x="741" y="1628"/>
                    </a:lnTo>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13" name="Freeform 4"/>
              <p:cNvSpPr>
                <a:spLocks noChangeArrowheads="1"/>
              </p:cNvSpPr>
              <p:nvPr/>
            </p:nvSpPr>
            <p:spPr bwMode="auto">
              <a:xfrm>
                <a:off x="1008341" y="283054"/>
                <a:ext cx="130672" cy="249518"/>
              </a:xfrm>
              <a:custGeom>
                <a:avLst/>
                <a:gdLst>
                  <a:gd name="T0" fmla="*/ 858 w 976"/>
                  <a:gd name="T1" fmla="*/ 1745 h 1863"/>
                  <a:gd name="T2" fmla="*/ 858 w 976"/>
                  <a:gd name="T3" fmla="*/ 1745 h 1863"/>
                  <a:gd name="T4" fmla="*/ 492 w 976"/>
                  <a:gd name="T5" fmla="*/ 1862 h 1863"/>
                  <a:gd name="T6" fmla="*/ 125 w 976"/>
                  <a:gd name="T7" fmla="*/ 1729 h 1863"/>
                  <a:gd name="T8" fmla="*/ 0 w 976"/>
                  <a:gd name="T9" fmla="*/ 1394 h 1863"/>
                  <a:gd name="T10" fmla="*/ 0 w 976"/>
                  <a:gd name="T11" fmla="*/ 460 h 1863"/>
                  <a:gd name="T12" fmla="*/ 133 w 976"/>
                  <a:gd name="T13" fmla="*/ 116 h 1863"/>
                  <a:gd name="T14" fmla="*/ 499 w 976"/>
                  <a:gd name="T15" fmla="*/ 0 h 1863"/>
                  <a:gd name="T16" fmla="*/ 851 w 976"/>
                  <a:gd name="T17" fmla="*/ 124 h 1863"/>
                  <a:gd name="T18" fmla="*/ 975 w 976"/>
                  <a:gd name="T19" fmla="*/ 452 h 1863"/>
                  <a:gd name="T20" fmla="*/ 975 w 976"/>
                  <a:gd name="T21" fmla="*/ 958 h 1863"/>
                  <a:gd name="T22" fmla="*/ 203 w 976"/>
                  <a:gd name="T23" fmla="*/ 958 h 1863"/>
                  <a:gd name="T24" fmla="*/ 203 w 976"/>
                  <a:gd name="T25" fmla="*/ 1386 h 1863"/>
                  <a:gd name="T26" fmla="*/ 273 w 976"/>
                  <a:gd name="T27" fmla="*/ 1604 h 1863"/>
                  <a:gd name="T28" fmla="*/ 484 w 976"/>
                  <a:gd name="T29" fmla="*/ 1682 h 1863"/>
                  <a:gd name="T30" fmla="*/ 710 w 976"/>
                  <a:gd name="T31" fmla="*/ 1612 h 1863"/>
                  <a:gd name="T32" fmla="*/ 772 w 976"/>
                  <a:gd name="T33" fmla="*/ 1386 h 1863"/>
                  <a:gd name="T34" fmla="*/ 772 w 976"/>
                  <a:gd name="T35" fmla="*/ 1285 h 1863"/>
                  <a:gd name="T36" fmla="*/ 975 w 976"/>
                  <a:gd name="T37" fmla="*/ 1285 h 1863"/>
                  <a:gd name="T38" fmla="*/ 975 w 976"/>
                  <a:gd name="T39" fmla="*/ 1410 h 1863"/>
                  <a:gd name="T40" fmla="*/ 858 w 976"/>
                  <a:gd name="T41" fmla="*/ 1745 h 1863"/>
                  <a:gd name="T42" fmla="*/ 702 w 976"/>
                  <a:gd name="T43" fmla="*/ 249 h 1863"/>
                  <a:gd name="T44" fmla="*/ 702 w 976"/>
                  <a:gd name="T45" fmla="*/ 249 h 1863"/>
                  <a:gd name="T46" fmla="*/ 492 w 976"/>
                  <a:gd name="T47" fmla="*/ 171 h 1863"/>
                  <a:gd name="T48" fmla="*/ 273 w 976"/>
                  <a:gd name="T49" fmla="*/ 241 h 1863"/>
                  <a:gd name="T50" fmla="*/ 203 w 976"/>
                  <a:gd name="T51" fmla="*/ 467 h 1863"/>
                  <a:gd name="T52" fmla="*/ 203 w 976"/>
                  <a:gd name="T53" fmla="*/ 794 h 1863"/>
                  <a:gd name="T54" fmla="*/ 780 w 976"/>
                  <a:gd name="T55" fmla="*/ 794 h 1863"/>
                  <a:gd name="T56" fmla="*/ 780 w 976"/>
                  <a:gd name="T57" fmla="*/ 467 h 1863"/>
                  <a:gd name="T58" fmla="*/ 702 w 976"/>
                  <a:gd name="T59" fmla="*/ 249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6" h="1863">
                    <a:moveTo>
                      <a:pt x="858" y="1745"/>
                    </a:moveTo>
                    <a:lnTo>
                      <a:pt x="858" y="1745"/>
                    </a:lnTo>
                    <a:cubicBezTo>
                      <a:pt x="772" y="1823"/>
                      <a:pt x="655" y="1862"/>
                      <a:pt x="492" y="1862"/>
                    </a:cubicBezTo>
                    <a:cubicBezTo>
                      <a:pt x="328" y="1862"/>
                      <a:pt x="211" y="1823"/>
                      <a:pt x="125" y="1729"/>
                    </a:cubicBezTo>
                    <a:cubicBezTo>
                      <a:pt x="40" y="1644"/>
                      <a:pt x="0" y="1534"/>
                      <a:pt x="0" y="1394"/>
                    </a:cubicBezTo>
                    <a:cubicBezTo>
                      <a:pt x="0" y="460"/>
                      <a:pt x="0" y="460"/>
                      <a:pt x="0" y="460"/>
                    </a:cubicBezTo>
                    <a:cubicBezTo>
                      <a:pt x="0" y="312"/>
                      <a:pt x="47" y="202"/>
                      <a:pt x="133" y="116"/>
                    </a:cubicBezTo>
                    <a:cubicBezTo>
                      <a:pt x="219" y="39"/>
                      <a:pt x="336" y="0"/>
                      <a:pt x="499" y="0"/>
                    </a:cubicBezTo>
                    <a:cubicBezTo>
                      <a:pt x="655" y="0"/>
                      <a:pt x="772" y="39"/>
                      <a:pt x="851" y="124"/>
                    </a:cubicBezTo>
                    <a:cubicBezTo>
                      <a:pt x="936" y="202"/>
                      <a:pt x="975" y="312"/>
                      <a:pt x="975" y="452"/>
                    </a:cubicBezTo>
                    <a:cubicBezTo>
                      <a:pt x="975" y="958"/>
                      <a:pt x="975" y="958"/>
                      <a:pt x="975" y="958"/>
                    </a:cubicBezTo>
                    <a:cubicBezTo>
                      <a:pt x="203" y="958"/>
                      <a:pt x="203" y="958"/>
                      <a:pt x="203" y="958"/>
                    </a:cubicBezTo>
                    <a:cubicBezTo>
                      <a:pt x="203" y="1386"/>
                      <a:pt x="203" y="1386"/>
                      <a:pt x="203" y="1386"/>
                    </a:cubicBezTo>
                    <a:cubicBezTo>
                      <a:pt x="203" y="1480"/>
                      <a:pt x="227" y="1550"/>
                      <a:pt x="273" y="1604"/>
                    </a:cubicBezTo>
                    <a:cubicBezTo>
                      <a:pt x="320" y="1651"/>
                      <a:pt x="390" y="1682"/>
                      <a:pt x="484" y="1682"/>
                    </a:cubicBezTo>
                    <a:cubicBezTo>
                      <a:pt x="585" y="1682"/>
                      <a:pt x="663" y="1659"/>
                      <a:pt x="710" y="1612"/>
                    </a:cubicBezTo>
                    <a:cubicBezTo>
                      <a:pt x="749" y="1565"/>
                      <a:pt x="772" y="1487"/>
                      <a:pt x="772" y="1386"/>
                    </a:cubicBezTo>
                    <a:cubicBezTo>
                      <a:pt x="772" y="1285"/>
                      <a:pt x="772" y="1285"/>
                      <a:pt x="772" y="1285"/>
                    </a:cubicBezTo>
                    <a:cubicBezTo>
                      <a:pt x="975" y="1285"/>
                      <a:pt x="975" y="1285"/>
                      <a:pt x="975" y="1285"/>
                    </a:cubicBezTo>
                    <a:cubicBezTo>
                      <a:pt x="975" y="1410"/>
                      <a:pt x="975" y="1410"/>
                      <a:pt x="975" y="1410"/>
                    </a:cubicBezTo>
                    <a:cubicBezTo>
                      <a:pt x="975" y="1550"/>
                      <a:pt x="936" y="1667"/>
                      <a:pt x="858" y="1745"/>
                    </a:cubicBezTo>
                    <a:close/>
                    <a:moveTo>
                      <a:pt x="702" y="249"/>
                    </a:moveTo>
                    <a:lnTo>
                      <a:pt x="702" y="249"/>
                    </a:lnTo>
                    <a:cubicBezTo>
                      <a:pt x="648" y="195"/>
                      <a:pt x="578" y="171"/>
                      <a:pt x="492" y="171"/>
                    </a:cubicBezTo>
                    <a:cubicBezTo>
                      <a:pt x="398" y="171"/>
                      <a:pt x="328" y="195"/>
                      <a:pt x="273" y="241"/>
                    </a:cubicBezTo>
                    <a:cubicBezTo>
                      <a:pt x="227" y="296"/>
                      <a:pt x="203" y="366"/>
                      <a:pt x="203" y="467"/>
                    </a:cubicBezTo>
                    <a:cubicBezTo>
                      <a:pt x="203" y="794"/>
                      <a:pt x="203" y="794"/>
                      <a:pt x="203" y="794"/>
                    </a:cubicBezTo>
                    <a:cubicBezTo>
                      <a:pt x="780" y="794"/>
                      <a:pt x="780" y="794"/>
                      <a:pt x="780" y="794"/>
                    </a:cubicBezTo>
                    <a:cubicBezTo>
                      <a:pt x="780" y="467"/>
                      <a:pt x="780" y="467"/>
                      <a:pt x="780" y="467"/>
                    </a:cubicBezTo>
                    <a:cubicBezTo>
                      <a:pt x="780" y="374"/>
                      <a:pt x="749" y="296"/>
                      <a:pt x="702" y="249"/>
                    </a:cubicBezTo>
                    <a:close/>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14" name="Freeform 26"/>
              <p:cNvSpPr>
                <a:spLocks noChangeArrowheads="1"/>
              </p:cNvSpPr>
              <p:nvPr/>
            </p:nvSpPr>
            <p:spPr bwMode="auto">
              <a:xfrm>
                <a:off x="563111" y="216241"/>
                <a:ext cx="149593" cy="311602"/>
              </a:xfrm>
              <a:custGeom>
                <a:avLst/>
                <a:gdLst>
                  <a:gd name="T0" fmla="*/ 936 w 1116"/>
                  <a:gd name="T1" fmla="*/ 2166 h 2323"/>
                  <a:gd name="T2" fmla="*/ 936 w 1116"/>
                  <a:gd name="T3" fmla="*/ 2166 h 2323"/>
                  <a:gd name="T4" fmla="*/ 421 w 1116"/>
                  <a:gd name="T5" fmla="*/ 2322 h 2323"/>
                  <a:gd name="T6" fmla="*/ 0 w 1116"/>
                  <a:gd name="T7" fmla="*/ 2322 h 2323"/>
                  <a:gd name="T8" fmla="*/ 0 w 1116"/>
                  <a:gd name="T9" fmla="*/ 0 h 2323"/>
                  <a:gd name="T10" fmla="*/ 421 w 1116"/>
                  <a:gd name="T11" fmla="*/ 0 h 2323"/>
                  <a:gd name="T12" fmla="*/ 670 w 1116"/>
                  <a:gd name="T13" fmla="*/ 23 h 2323"/>
                  <a:gd name="T14" fmla="*/ 873 w 1116"/>
                  <a:gd name="T15" fmla="*/ 109 h 2323"/>
                  <a:gd name="T16" fmla="*/ 998 w 1116"/>
                  <a:gd name="T17" fmla="*/ 273 h 2323"/>
                  <a:gd name="T18" fmla="*/ 1037 w 1116"/>
                  <a:gd name="T19" fmla="*/ 530 h 2323"/>
                  <a:gd name="T20" fmla="*/ 943 w 1116"/>
                  <a:gd name="T21" fmla="*/ 896 h 2323"/>
                  <a:gd name="T22" fmla="*/ 639 w 1116"/>
                  <a:gd name="T23" fmla="*/ 1068 h 2323"/>
                  <a:gd name="T24" fmla="*/ 858 w 1116"/>
                  <a:gd name="T25" fmla="*/ 1130 h 2323"/>
                  <a:gd name="T26" fmla="*/ 1006 w 1116"/>
                  <a:gd name="T27" fmla="*/ 1262 h 2323"/>
                  <a:gd name="T28" fmla="*/ 1084 w 1116"/>
                  <a:gd name="T29" fmla="*/ 1441 h 2323"/>
                  <a:gd name="T30" fmla="*/ 1115 w 1116"/>
                  <a:gd name="T31" fmla="*/ 1659 h 2323"/>
                  <a:gd name="T32" fmla="*/ 936 w 1116"/>
                  <a:gd name="T33" fmla="*/ 2166 h 2323"/>
                  <a:gd name="T34" fmla="*/ 811 w 1116"/>
                  <a:gd name="T35" fmla="*/ 343 h 2323"/>
                  <a:gd name="T36" fmla="*/ 811 w 1116"/>
                  <a:gd name="T37" fmla="*/ 343 h 2323"/>
                  <a:gd name="T38" fmla="*/ 717 w 1116"/>
                  <a:gd name="T39" fmla="*/ 234 h 2323"/>
                  <a:gd name="T40" fmla="*/ 577 w 1116"/>
                  <a:gd name="T41" fmla="*/ 187 h 2323"/>
                  <a:gd name="T42" fmla="*/ 390 w 1116"/>
                  <a:gd name="T43" fmla="*/ 171 h 2323"/>
                  <a:gd name="T44" fmla="*/ 195 w 1116"/>
                  <a:gd name="T45" fmla="*/ 171 h 2323"/>
                  <a:gd name="T46" fmla="*/ 195 w 1116"/>
                  <a:gd name="T47" fmla="*/ 998 h 2323"/>
                  <a:gd name="T48" fmla="*/ 429 w 1116"/>
                  <a:gd name="T49" fmla="*/ 998 h 2323"/>
                  <a:gd name="T50" fmla="*/ 741 w 1116"/>
                  <a:gd name="T51" fmla="*/ 865 h 2323"/>
                  <a:gd name="T52" fmla="*/ 842 w 1116"/>
                  <a:gd name="T53" fmla="*/ 530 h 2323"/>
                  <a:gd name="T54" fmla="*/ 811 w 1116"/>
                  <a:gd name="T55" fmla="*/ 343 h 2323"/>
                  <a:gd name="T56" fmla="*/ 787 w 1116"/>
                  <a:gd name="T57" fmla="*/ 1293 h 2323"/>
                  <a:gd name="T58" fmla="*/ 787 w 1116"/>
                  <a:gd name="T59" fmla="*/ 1293 h 2323"/>
                  <a:gd name="T60" fmla="*/ 429 w 1116"/>
                  <a:gd name="T61" fmla="*/ 1160 h 2323"/>
                  <a:gd name="T62" fmla="*/ 195 w 1116"/>
                  <a:gd name="T63" fmla="*/ 1160 h 2323"/>
                  <a:gd name="T64" fmla="*/ 195 w 1116"/>
                  <a:gd name="T65" fmla="*/ 2150 h 2323"/>
                  <a:gd name="T66" fmla="*/ 398 w 1116"/>
                  <a:gd name="T67" fmla="*/ 2150 h 2323"/>
                  <a:gd name="T68" fmla="*/ 787 w 1116"/>
                  <a:gd name="T69" fmla="*/ 2033 h 2323"/>
                  <a:gd name="T70" fmla="*/ 904 w 1116"/>
                  <a:gd name="T71" fmla="*/ 1659 h 2323"/>
                  <a:gd name="T72" fmla="*/ 787 w 1116"/>
                  <a:gd name="T73" fmla="*/ 1293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6" h="2323">
                    <a:moveTo>
                      <a:pt x="936" y="2166"/>
                    </a:moveTo>
                    <a:lnTo>
                      <a:pt x="936" y="2166"/>
                    </a:lnTo>
                    <a:cubicBezTo>
                      <a:pt x="826" y="2267"/>
                      <a:pt x="647" y="2322"/>
                      <a:pt x="421" y="2322"/>
                    </a:cubicBezTo>
                    <a:cubicBezTo>
                      <a:pt x="0" y="2322"/>
                      <a:pt x="0" y="2322"/>
                      <a:pt x="0" y="2322"/>
                    </a:cubicBezTo>
                    <a:cubicBezTo>
                      <a:pt x="0" y="0"/>
                      <a:pt x="0" y="0"/>
                      <a:pt x="0" y="0"/>
                    </a:cubicBezTo>
                    <a:cubicBezTo>
                      <a:pt x="421" y="0"/>
                      <a:pt x="421" y="0"/>
                      <a:pt x="421" y="0"/>
                    </a:cubicBezTo>
                    <a:cubicBezTo>
                      <a:pt x="514" y="0"/>
                      <a:pt x="593" y="8"/>
                      <a:pt x="670" y="23"/>
                    </a:cubicBezTo>
                    <a:cubicBezTo>
                      <a:pt x="749" y="39"/>
                      <a:pt x="819" y="70"/>
                      <a:pt x="873" y="109"/>
                    </a:cubicBezTo>
                    <a:cubicBezTo>
                      <a:pt x="928" y="156"/>
                      <a:pt x="967" y="210"/>
                      <a:pt x="998" y="273"/>
                    </a:cubicBezTo>
                    <a:cubicBezTo>
                      <a:pt x="1021" y="343"/>
                      <a:pt x="1037" y="428"/>
                      <a:pt x="1037" y="530"/>
                    </a:cubicBezTo>
                    <a:cubicBezTo>
                      <a:pt x="1037" y="686"/>
                      <a:pt x="1006" y="811"/>
                      <a:pt x="943" y="896"/>
                    </a:cubicBezTo>
                    <a:cubicBezTo>
                      <a:pt x="881" y="982"/>
                      <a:pt x="780" y="1037"/>
                      <a:pt x="639" y="1068"/>
                    </a:cubicBezTo>
                    <a:cubicBezTo>
                      <a:pt x="725" y="1075"/>
                      <a:pt x="803" y="1091"/>
                      <a:pt x="858" y="1130"/>
                    </a:cubicBezTo>
                    <a:cubicBezTo>
                      <a:pt x="920" y="1160"/>
                      <a:pt x="967" y="1207"/>
                      <a:pt x="1006" y="1262"/>
                    </a:cubicBezTo>
                    <a:cubicBezTo>
                      <a:pt x="1045" y="1308"/>
                      <a:pt x="1068" y="1371"/>
                      <a:pt x="1084" y="1441"/>
                    </a:cubicBezTo>
                    <a:cubicBezTo>
                      <a:pt x="1107" y="1511"/>
                      <a:pt x="1115" y="1589"/>
                      <a:pt x="1115" y="1659"/>
                    </a:cubicBezTo>
                    <a:cubicBezTo>
                      <a:pt x="1115" y="1893"/>
                      <a:pt x="1053" y="2064"/>
                      <a:pt x="936" y="2166"/>
                    </a:cubicBezTo>
                    <a:close/>
                    <a:moveTo>
                      <a:pt x="811" y="343"/>
                    </a:moveTo>
                    <a:lnTo>
                      <a:pt x="811" y="343"/>
                    </a:lnTo>
                    <a:cubicBezTo>
                      <a:pt x="787" y="296"/>
                      <a:pt x="756" y="265"/>
                      <a:pt x="717" y="234"/>
                    </a:cubicBezTo>
                    <a:cubicBezTo>
                      <a:pt x="678" y="210"/>
                      <a:pt x="632" y="195"/>
                      <a:pt x="577" y="187"/>
                    </a:cubicBezTo>
                    <a:cubicBezTo>
                      <a:pt x="522" y="171"/>
                      <a:pt x="460" y="171"/>
                      <a:pt x="390" y="171"/>
                    </a:cubicBezTo>
                    <a:cubicBezTo>
                      <a:pt x="195" y="171"/>
                      <a:pt x="195" y="171"/>
                      <a:pt x="195" y="171"/>
                    </a:cubicBezTo>
                    <a:cubicBezTo>
                      <a:pt x="195" y="998"/>
                      <a:pt x="195" y="998"/>
                      <a:pt x="195" y="998"/>
                    </a:cubicBezTo>
                    <a:cubicBezTo>
                      <a:pt x="429" y="998"/>
                      <a:pt x="429" y="998"/>
                      <a:pt x="429" y="998"/>
                    </a:cubicBezTo>
                    <a:cubicBezTo>
                      <a:pt x="569" y="998"/>
                      <a:pt x="678" y="951"/>
                      <a:pt x="741" y="865"/>
                    </a:cubicBezTo>
                    <a:cubicBezTo>
                      <a:pt x="811" y="779"/>
                      <a:pt x="842" y="670"/>
                      <a:pt x="842" y="530"/>
                    </a:cubicBezTo>
                    <a:cubicBezTo>
                      <a:pt x="842" y="452"/>
                      <a:pt x="826" y="389"/>
                      <a:pt x="811" y="343"/>
                    </a:cubicBezTo>
                    <a:close/>
                    <a:moveTo>
                      <a:pt x="787" y="1293"/>
                    </a:moveTo>
                    <a:lnTo>
                      <a:pt x="787" y="1293"/>
                    </a:lnTo>
                    <a:cubicBezTo>
                      <a:pt x="717" y="1207"/>
                      <a:pt x="593" y="1160"/>
                      <a:pt x="429" y="1160"/>
                    </a:cubicBezTo>
                    <a:cubicBezTo>
                      <a:pt x="195" y="1160"/>
                      <a:pt x="195" y="1160"/>
                      <a:pt x="195" y="1160"/>
                    </a:cubicBezTo>
                    <a:cubicBezTo>
                      <a:pt x="195" y="2150"/>
                      <a:pt x="195" y="2150"/>
                      <a:pt x="195" y="2150"/>
                    </a:cubicBezTo>
                    <a:cubicBezTo>
                      <a:pt x="398" y="2150"/>
                      <a:pt x="398" y="2150"/>
                      <a:pt x="398" y="2150"/>
                    </a:cubicBezTo>
                    <a:cubicBezTo>
                      <a:pt x="577" y="2150"/>
                      <a:pt x="710" y="2111"/>
                      <a:pt x="787" y="2033"/>
                    </a:cubicBezTo>
                    <a:cubicBezTo>
                      <a:pt x="866" y="1963"/>
                      <a:pt x="904" y="1838"/>
                      <a:pt x="904" y="1659"/>
                    </a:cubicBezTo>
                    <a:cubicBezTo>
                      <a:pt x="904" y="1503"/>
                      <a:pt x="866" y="1378"/>
                      <a:pt x="787" y="1293"/>
                    </a:cubicBezTo>
                    <a:close/>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15" name="Freeform 27"/>
              <p:cNvSpPr>
                <a:spLocks noChangeArrowheads="1"/>
              </p:cNvSpPr>
              <p:nvPr/>
            </p:nvSpPr>
            <p:spPr bwMode="auto">
              <a:xfrm>
                <a:off x="756458" y="204415"/>
                <a:ext cx="26016" cy="322837"/>
              </a:xfrm>
              <a:custGeom>
                <a:avLst/>
                <a:gdLst>
                  <a:gd name="T0" fmla="*/ 0 w 196"/>
                  <a:gd name="T1" fmla="*/ 0 h 2409"/>
                  <a:gd name="T2" fmla="*/ 195 w 196"/>
                  <a:gd name="T3" fmla="*/ 0 h 2409"/>
                  <a:gd name="T4" fmla="*/ 195 w 196"/>
                  <a:gd name="T5" fmla="*/ 2408 h 2409"/>
                  <a:gd name="T6" fmla="*/ 0 w 196"/>
                  <a:gd name="T7" fmla="*/ 2408 h 2409"/>
                  <a:gd name="T8" fmla="*/ 0 w 196"/>
                  <a:gd name="T9" fmla="*/ 0 h 2409"/>
                </a:gdLst>
                <a:ahLst/>
                <a:cxnLst>
                  <a:cxn ang="0">
                    <a:pos x="T0" y="T1"/>
                  </a:cxn>
                  <a:cxn ang="0">
                    <a:pos x="T2" y="T3"/>
                  </a:cxn>
                  <a:cxn ang="0">
                    <a:pos x="T4" y="T5"/>
                  </a:cxn>
                  <a:cxn ang="0">
                    <a:pos x="T6" y="T7"/>
                  </a:cxn>
                  <a:cxn ang="0">
                    <a:pos x="T8" y="T9"/>
                  </a:cxn>
                </a:cxnLst>
                <a:rect l="0" t="0" r="r" b="b"/>
                <a:pathLst>
                  <a:path w="196" h="2409">
                    <a:moveTo>
                      <a:pt x="0" y="0"/>
                    </a:moveTo>
                    <a:lnTo>
                      <a:pt x="195" y="0"/>
                    </a:lnTo>
                    <a:lnTo>
                      <a:pt x="195" y="2408"/>
                    </a:lnTo>
                    <a:lnTo>
                      <a:pt x="0" y="2408"/>
                    </a:lnTo>
                    <a:lnTo>
                      <a:pt x="0" y="0"/>
                    </a:lnTo>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16" name="Freeform 28"/>
              <p:cNvSpPr>
                <a:spLocks noChangeArrowheads="1"/>
              </p:cNvSpPr>
              <p:nvPr/>
            </p:nvSpPr>
            <p:spPr bwMode="auto">
              <a:xfrm>
                <a:off x="835097" y="287194"/>
                <a:ext cx="125350" cy="242423"/>
              </a:xfrm>
              <a:custGeom>
                <a:avLst/>
                <a:gdLst>
                  <a:gd name="T0" fmla="*/ 741 w 937"/>
                  <a:gd name="T1" fmla="*/ 1628 h 1808"/>
                  <a:gd name="T2" fmla="*/ 741 w 937"/>
                  <a:gd name="T3" fmla="*/ 1628 h 1808"/>
                  <a:gd name="T4" fmla="*/ 562 w 937"/>
                  <a:gd name="T5" fmla="*/ 1760 h 1808"/>
                  <a:gd name="T6" fmla="*/ 343 w 937"/>
                  <a:gd name="T7" fmla="*/ 1807 h 1808"/>
                  <a:gd name="T8" fmla="*/ 70 w 937"/>
                  <a:gd name="T9" fmla="*/ 1690 h 1808"/>
                  <a:gd name="T10" fmla="*/ 0 w 937"/>
                  <a:gd name="T11" fmla="*/ 1402 h 1808"/>
                  <a:gd name="T12" fmla="*/ 0 w 937"/>
                  <a:gd name="T13" fmla="*/ 0 h 1808"/>
                  <a:gd name="T14" fmla="*/ 195 w 937"/>
                  <a:gd name="T15" fmla="*/ 0 h 1808"/>
                  <a:gd name="T16" fmla="*/ 195 w 937"/>
                  <a:gd name="T17" fmla="*/ 1386 h 1808"/>
                  <a:gd name="T18" fmla="*/ 234 w 937"/>
                  <a:gd name="T19" fmla="*/ 1558 h 1808"/>
                  <a:gd name="T20" fmla="*/ 390 w 937"/>
                  <a:gd name="T21" fmla="*/ 1620 h 1808"/>
                  <a:gd name="T22" fmla="*/ 476 w 937"/>
                  <a:gd name="T23" fmla="*/ 1605 h 1808"/>
                  <a:gd name="T24" fmla="*/ 577 w 937"/>
                  <a:gd name="T25" fmla="*/ 1566 h 1808"/>
                  <a:gd name="T26" fmla="*/ 663 w 937"/>
                  <a:gd name="T27" fmla="*/ 1511 h 1808"/>
                  <a:gd name="T28" fmla="*/ 733 w 937"/>
                  <a:gd name="T29" fmla="*/ 1449 h 1808"/>
                  <a:gd name="T30" fmla="*/ 733 w 937"/>
                  <a:gd name="T31" fmla="*/ 0 h 1808"/>
                  <a:gd name="T32" fmla="*/ 936 w 937"/>
                  <a:gd name="T33" fmla="*/ 0 h 1808"/>
                  <a:gd name="T34" fmla="*/ 936 w 937"/>
                  <a:gd name="T35" fmla="*/ 1792 h 1808"/>
                  <a:gd name="T36" fmla="*/ 749 w 937"/>
                  <a:gd name="T37" fmla="*/ 1792 h 1808"/>
                  <a:gd name="T38" fmla="*/ 741 w 937"/>
                  <a:gd name="T39" fmla="*/ 1628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7" h="1808">
                    <a:moveTo>
                      <a:pt x="741" y="1628"/>
                    </a:moveTo>
                    <a:lnTo>
                      <a:pt x="741" y="1628"/>
                    </a:lnTo>
                    <a:cubicBezTo>
                      <a:pt x="686" y="1683"/>
                      <a:pt x="632" y="1729"/>
                      <a:pt x="562" y="1760"/>
                    </a:cubicBezTo>
                    <a:cubicBezTo>
                      <a:pt x="499" y="1792"/>
                      <a:pt x="421" y="1807"/>
                      <a:pt x="343" y="1807"/>
                    </a:cubicBezTo>
                    <a:cubicBezTo>
                      <a:pt x="219" y="1807"/>
                      <a:pt x="125" y="1768"/>
                      <a:pt x="70" y="1690"/>
                    </a:cubicBezTo>
                    <a:cubicBezTo>
                      <a:pt x="24" y="1613"/>
                      <a:pt x="0" y="1519"/>
                      <a:pt x="0" y="1402"/>
                    </a:cubicBezTo>
                    <a:cubicBezTo>
                      <a:pt x="0" y="0"/>
                      <a:pt x="0" y="0"/>
                      <a:pt x="0" y="0"/>
                    </a:cubicBezTo>
                    <a:cubicBezTo>
                      <a:pt x="195" y="0"/>
                      <a:pt x="195" y="0"/>
                      <a:pt x="195" y="0"/>
                    </a:cubicBezTo>
                    <a:cubicBezTo>
                      <a:pt x="195" y="1386"/>
                      <a:pt x="195" y="1386"/>
                      <a:pt x="195" y="1386"/>
                    </a:cubicBezTo>
                    <a:cubicBezTo>
                      <a:pt x="195" y="1456"/>
                      <a:pt x="211" y="1511"/>
                      <a:pt x="234" y="1558"/>
                    </a:cubicBezTo>
                    <a:cubicBezTo>
                      <a:pt x="265" y="1597"/>
                      <a:pt x="312" y="1620"/>
                      <a:pt x="390" y="1620"/>
                    </a:cubicBezTo>
                    <a:cubicBezTo>
                      <a:pt x="413" y="1620"/>
                      <a:pt x="445" y="1620"/>
                      <a:pt x="476" y="1605"/>
                    </a:cubicBezTo>
                    <a:cubicBezTo>
                      <a:pt x="507" y="1597"/>
                      <a:pt x="546" y="1581"/>
                      <a:pt x="577" y="1566"/>
                    </a:cubicBezTo>
                    <a:cubicBezTo>
                      <a:pt x="608" y="1550"/>
                      <a:pt x="640" y="1534"/>
                      <a:pt x="663" y="1511"/>
                    </a:cubicBezTo>
                    <a:cubicBezTo>
                      <a:pt x="694" y="1488"/>
                      <a:pt x="718" y="1472"/>
                      <a:pt x="733" y="1449"/>
                    </a:cubicBezTo>
                    <a:cubicBezTo>
                      <a:pt x="733" y="0"/>
                      <a:pt x="733" y="0"/>
                      <a:pt x="733" y="0"/>
                    </a:cubicBezTo>
                    <a:cubicBezTo>
                      <a:pt x="936" y="0"/>
                      <a:pt x="936" y="0"/>
                      <a:pt x="936" y="0"/>
                    </a:cubicBezTo>
                    <a:cubicBezTo>
                      <a:pt x="936" y="1792"/>
                      <a:pt x="936" y="1792"/>
                      <a:pt x="936" y="1792"/>
                    </a:cubicBezTo>
                    <a:cubicBezTo>
                      <a:pt x="749" y="1792"/>
                      <a:pt x="749" y="1792"/>
                      <a:pt x="749" y="1792"/>
                    </a:cubicBezTo>
                    <a:lnTo>
                      <a:pt x="741" y="1628"/>
                    </a:lnTo>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17" name="Freeform 29"/>
              <p:cNvSpPr>
                <a:spLocks noChangeArrowheads="1"/>
              </p:cNvSpPr>
              <p:nvPr/>
            </p:nvSpPr>
            <p:spPr bwMode="auto">
              <a:xfrm>
                <a:off x="1008341" y="283054"/>
                <a:ext cx="130672" cy="249518"/>
              </a:xfrm>
              <a:custGeom>
                <a:avLst/>
                <a:gdLst>
                  <a:gd name="T0" fmla="*/ 858 w 976"/>
                  <a:gd name="T1" fmla="*/ 1745 h 1863"/>
                  <a:gd name="T2" fmla="*/ 858 w 976"/>
                  <a:gd name="T3" fmla="*/ 1745 h 1863"/>
                  <a:gd name="T4" fmla="*/ 492 w 976"/>
                  <a:gd name="T5" fmla="*/ 1862 h 1863"/>
                  <a:gd name="T6" fmla="*/ 125 w 976"/>
                  <a:gd name="T7" fmla="*/ 1729 h 1863"/>
                  <a:gd name="T8" fmla="*/ 0 w 976"/>
                  <a:gd name="T9" fmla="*/ 1394 h 1863"/>
                  <a:gd name="T10" fmla="*/ 0 w 976"/>
                  <a:gd name="T11" fmla="*/ 460 h 1863"/>
                  <a:gd name="T12" fmla="*/ 133 w 976"/>
                  <a:gd name="T13" fmla="*/ 116 h 1863"/>
                  <a:gd name="T14" fmla="*/ 499 w 976"/>
                  <a:gd name="T15" fmla="*/ 0 h 1863"/>
                  <a:gd name="T16" fmla="*/ 851 w 976"/>
                  <a:gd name="T17" fmla="*/ 124 h 1863"/>
                  <a:gd name="T18" fmla="*/ 975 w 976"/>
                  <a:gd name="T19" fmla="*/ 452 h 1863"/>
                  <a:gd name="T20" fmla="*/ 975 w 976"/>
                  <a:gd name="T21" fmla="*/ 958 h 1863"/>
                  <a:gd name="T22" fmla="*/ 203 w 976"/>
                  <a:gd name="T23" fmla="*/ 958 h 1863"/>
                  <a:gd name="T24" fmla="*/ 203 w 976"/>
                  <a:gd name="T25" fmla="*/ 1386 h 1863"/>
                  <a:gd name="T26" fmla="*/ 273 w 976"/>
                  <a:gd name="T27" fmla="*/ 1604 h 1863"/>
                  <a:gd name="T28" fmla="*/ 484 w 976"/>
                  <a:gd name="T29" fmla="*/ 1682 h 1863"/>
                  <a:gd name="T30" fmla="*/ 710 w 976"/>
                  <a:gd name="T31" fmla="*/ 1612 h 1863"/>
                  <a:gd name="T32" fmla="*/ 772 w 976"/>
                  <a:gd name="T33" fmla="*/ 1386 h 1863"/>
                  <a:gd name="T34" fmla="*/ 772 w 976"/>
                  <a:gd name="T35" fmla="*/ 1285 h 1863"/>
                  <a:gd name="T36" fmla="*/ 975 w 976"/>
                  <a:gd name="T37" fmla="*/ 1285 h 1863"/>
                  <a:gd name="T38" fmla="*/ 975 w 976"/>
                  <a:gd name="T39" fmla="*/ 1410 h 1863"/>
                  <a:gd name="T40" fmla="*/ 858 w 976"/>
                  <a:gd name="T41" fmla="*/ 1745 h 1863"/>
                  <a:gd name="T42" fmla="*/ 702 w 976"/>
                  <a:gd name="T43" fmla="*/ 249 h 1863"/>
                  <a:gd name="T44" fmla="*/ 702 w 976"/>
                  <a:gd name="T45" fmla="*/ 249 h 1863"/>
                  <a:gd name="T46" fmla="*/ 492 w 976"/>
                  <a:gd name="T47" fmla="*/ 171 h 1863"/>
                  <a:gd name="T48" fmla="*/ 273 w 976"/>
                  <a:gd name="T49" fmla="*/ 241 h 1863"/>
                  <a:gd name="T50" fmla="*/ 203 w 976"/>
                  <a:gd name="T51" fmla="*/ 467 h 1863"/>
                  <a:gd name="T52" fmla="*/ 203 w 976"/>
                  <a:gd name="T53" fmla="*/ 794 h 1863"/>
                  <a:gd name="T54" fmla="*/ 780 w 976"/>
                  <a:gd name="T55" fmla="*/ 794 h 1863"/>
                  <a:gd name="T56" fmla="*/ 780 w 976"/>
                  <a:gd name="T57" fmla="*/ 467 h 1863"/>
                  <a:gd name="T58" fmla="*/ 702 w 976"/>
                  <a:gd name="T59" fmla="*/ 249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6" h="1863">
                    <a:moveTo>
                      <a:pt x="858" y="1745"/>
                    </a:moveTo>
                    <a:lnTo>
                      <a:pt x="858" y="1745"/>
                    </a:lnTo>
                    <a:cubicBezTo>
                      <a:pt x="772" y="1823"/>
                      <a:pt x="655" y="1862"/>
                      <a:pt x="492" y="1862"/>
                    </a:cubicBezTo>
                    <a:cubicBezTo>
                      <a:pt x="328" y="1862"/>
                      <a:pt x="211" y="1823"/>
                      <a:pt x="125" y="1729"/>
                    </a:cubicBezTo>
                    <a:cubicBezTo>
                      <a:pt x="40" y="1644"/>
                      <a:pt x="0" y="1534"/>
                      <a:pt x="0" y="1394"/>
                    </a:cubicBezTo>
                    <a:cubicBezTo>
                      <a:pt x="0" y="460"/>
                      <a:pt x="0" y="460"/>
                      <a:pt x="0" y="460"/>
                    </a:cubicBezTo>
                    <a:cubicBezTo>
                      <a:pt x="0" y="312"/>
                      <a:pt x="47" y="202"/>
                      <a:pt x="133" y="116"/>
                    </a:cubicBezTo>
                    <a:cubicBezTo>
                      <a:pt x="219" y="39"/>
                      <a:pt x="336" y="0"/>
                      <a:pt x="499" y="0"/>
                    </a:cubicBezTo>
                    <a:cubicBezTo>
                      <a:pt x="655" y="0"/>
                      <a:pt x="772" y="39"/>
                      <a:pt x="851" y="124"/>
                    </a:cubicBezTo>
                    <a:cubicBezTo>
                      <a:pt x="936" y="202"/>
                      <a:pt x="975" y="312"/>
                      <a:pt x="975" y="452"/>
                    </a:cubicBezTo>
                    <a:cubicBezTo>
                      <a:pt x="975" y="958"/>
                      <a:pt x="975" y="958"/>
                      <a:pt x="975" y="958"/>
                    </a:cubicBezTo>
                    <a:cubicBezTo>
                      <a:pt x="203" y="958"/>
                      <a:pt x="203" y="958"/>
                      <a:pt x="203" y="958"/>
                    </a:cubicBezTo>
                    <a:cubicBezTo>
                      <a:pt x="203" y="1386"/>
                      <a:pt x="203" y="1386"/>
                      <a:pt x="203" y="1386"/>
                    </a:cubicBezTo>
                    <a:cubicBezTo>
                      <a:pt x="203" y="1480"/>
                      <a:pt x="227" y="1550"/>
                      <a:pt x="273" y="1604"/>
                    </a:cubicBezTo>
                    <a:cubicBezTo>
                      <a:pt x="320" y="1651"/>
                      <a:pt x="390" y="1682"/>
                      <a:pt x="484" y="1682"/>
                    </a:cubicBezTo>
                    <a:cubicBezTo>
                      <a:pt x="585" y="1682"/>
                      <a:pt x="663" y="1659"/>
                      <a:pt x="710" y="1612"/>
                    </a:cubicBezTo>
                    <a:cubicBezTo>
                      <a:pt x="749" y="1565"/>
                      <a:pt x="772" y="1487"/>
                      <a:pt x="772" y="1386"/>
                    </a:cubicBezTo>
                    <a:cubicBezTo>
                      <a:pt x="772" y="1285"/>
                      <a:pt x="772" y="1285"/>
                      <a:pt x="772" y="1285"/>
                    </a:cubicBezTo>
                    <a:cubicBezTo>
                      <a:pt x="975" y="1285"/>
                      <a:pt x="975" y="1285"/>
                      <a:pt x="975" y="1285"/>
                    </a:cubicBezTo>
                    <a:cubicBezTo>
                      <a:pt x="975" y="1410"/>
                      <a:pt x="975" y="1410"/>
                      <a:pt x="975" y="1410"/>
                    </a:cubicBezTo>
                    <a:cubicBezTo>
                      <a:pt x="975" y="1550"/>
                      <a:pt x="936" y="1667"/>
                      <a:pt x="858" y="1745"/>
                    </a:cubicBezTo>
                    <a:close/>
                    <a:moveTo>
                      <a:pt x="702" y="249"/>
                    </a:moveTo>
                    <a:lnTo>
                      <a:pt x="702" y="249"/>
                    </a:lnTo>
                    <a:cubicBezTo>
                      <a:pt x="648" y="195"/>
                      <a:pt x="578" y="171"/>
                      <a:pt x="492" y="171"/>
                    </a:cubicBezTo>
                    <a:cubicBezTo>
                      <a:pt x="398" y="171"/>
                      <a:pt x="328" y="195"/>
                      <a:pt x="273" y="241"/>
                    </a:cubicBezTo>
                    <a:cubicBezTo>
                      <a:pt x="227" y="296"/>
                      <a:pt x="203" y="366"/>
                      <a:pt x="203" y="467"/>
                    </a:cubicBezTo>
                    <a:cubicBezTo>
                      <a:pt x="203" y="794"/>
                      <a:pt x="203" y="794"/>
                      <a:pt x="203" y="794"/>
                    </a:cubicBezTo>
                    <a:cubicBezTo>
                      <a:pt x="780" y="794"/>
                      <a:pt x="780" y="794"/>
                      <a:pt x="780" y="794"/>
                    </a:cubicBezTo>
                    <a:cubicBezTo>
                      <a:pt x="780" y="467"/>
                      <a:pt x="780" y="467"/>
                      <a:pt x="780" y="467"/>
                    </a:cubicBezTo>
                    <a:cubicBezTo>
                      <a:pt x="780" y="374"/>
                      <a:pt x="749" y="296"/>
                      <a:pt x="702" y="249"/>
                    </a:cubicBezTo>
                    <a:close/>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grpSp>
          <p:nvGrpSpPr>
            <p:cNvPr id="266" name="Group 265"/>
            <p:cNvGrpSpPr/>
            <p:nvPr/>
          </p:nvGrpSpPr>
          <p:grpSpPr>
            <a:xfrm>
              <a:off x="563111" y="571355"/>
              <a:ext cx="1632509" cy="322836"/>
              <a:chOff x="1192819" y="209736"/>
              <a:chExt cx="1632509" cy="322836"/>
            </a:xfrm>
          </p:grpSpPr>
          <p:sp>
            <p:nvSpPr>
              <p:cNvPr id="286" name="Freeform 5"/>
              <p:cNvSpPr>
                <a:spLocks noChangeArrowheads="1"/>
              </p:cNvSpPr>
              <p:nvPr/>
            </p:nvSpPr>
            <p:spPr bwMode="auto">
              <a:xfrm>
                <a:off x="1192819" y="216241"/>
                <a:ext cx="144271" cy="311602"/>
              </a:xfrm>
              <a:custGeom>
                <a:avLst/>
                <a:gdLst>
                  <a:gd name="T0" fmla="*/ 1052 w 1077"/>
                  <a:gd name="T1" fmla="*/ 1877 h 2323"/>
                  <a:gd name="T2" fmla="*/ 1052 w 1077"/>
                  <a:gd name="T3" fmla="*/ 1877 h 2323"/>
                  <a:gd name="T4" fmla="*/ 959 w 1077"/>
                  <a:gd name="T5" fmla="*/ 2119 h 2323"/>
                  <a:gd name="T6" fmla="*/ 756 w 1077"/>
                  <a:gd name="T7" fmla="*/ 2267 h 2323"/>
                  <a:gd name="T8" fmla="*/ 429 w 1077"/>
                  <a:gd name="T9" fmla="*/ 2322 h 2323"/>
                  <a:gd name="T10" fmla="*/ 0 w 1077"/>
                  <a:gd name="T11" fmla="*/ 2322 h 2323"/>
                  <a:gd name="T12" fmla="*/ 0 w 1077"/>
                  <a:gd name="T13" fmla="*/ 0 h 2323"/>
                  <a:gd name="T14" fmla="*/ 421 w 1077"/>
                  <a:gd name="T15" fmla="*/ 0 h 2323"/>
                  <a:gd name="T16" fmla="*/ 748 w 1077"/>
                  <a:gd name="T17" fmla="*/ 46 h 2323"/>
                  <a:gd name="T18" fmla="*/ 951 w 1077"/>
                  <a:gd name="T19" fmla="*/ 195 h 2323"/>
                  <a:gd name="T20" fmla="*/ 1052 w 1077"/>
                  <a:gd name="T21" fmla="*/ 436 h 2323"/>
                  <a:gd name="T22" fmla="*/ 1076 w 1077"/>
                  <a:gd name="T23" fmla="*/ 756 h 2323"/>
                  <a:gd name="T24" fmla="*/ 1076 w 1077"/>
                  <a:gd name="T25" fmla="*/ 1550 h 2323"/>
                  <a:gd name="T26" fmla="*/ 1052 w 1077"/>
                  <a:gd name="T27" fmla="*/ 1877 h 2323"/>
                  <a:gd name="T28" fmla="*/ 858 w 1077"/>
                  <a:gd name="T29" fmla="*/ 460 h 2323"/>
                  <a:gd name="T30" fmla="*/ 858 w 1077"/>
                  <a:gd name="T31" fmla="*/ 460 h 2323"/>
                  <a:gd name="T32" fmla="*/ 787 w 1077"/>
                  <a:gd name="T33" fmla="*/ 304 h 2323"/>
                  <a:gd name="T34" fmla="*/ 647 w 1077"/>
                  <a:gd name="T35" fmla="*/ 202 h 2323"/>
                  <a:gd name="T36" fmla="*/ 421 w 1077"/>
                  <a:gd name="T37" fmla="*/ 171 h 2323"/>
                  <a:gd name="T38" fmla="*/ 195 w 1077"/>
                  <a:gd name="T39" fmla="*/ 171 h 2323"/>
                  <a:gd name="T40" fmla="*/ 195 w 1077"/>
                  <a:gd name="T41" fmla="*/ 2150 h 2323"/>
                  <a:gd name="T42" fmla="*/ 452 w 1077"/>
                  <a:gd name="T43" fmla="*/ 2150 h 2323"/>
                  <a:gd name="T44" fmla="*/ 670 w 1077"/>
                  <a:gd name="T45" fmla="*/ 2111 h 2323"/>
                  <a:gd name="T46" fmla="*/ 803 w 1077"/>
                  <a:gd name="T47" fmla="*/ 1994 h 2323"/>
                  <a:gd name="T48" fmla="*/ 865 w 1077"/>
                  <a:gd name="T49" fmla="*/ 1823 h 2323"/>
                  <a:gd name="T50" fmla="*/ 881 w 1077"/>
                  <a:gd name="T51" fmla="*/ 1612 h 2323"/>
                  <a:gd name="T52" fmla="*/ 881 w 1077"/>
                  <a:gd name="T53" fmla="*/ 662 h 2323"/>
                  <a:gd name="T54" fmla="*/ 858 w 1077"/>
                  <a:gd name="T55" fmla="*/ 46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7" h="2323">
                    <a:moveTo>
                      <a:pt x="1052" y="1877"/>
                    </a:moveTo>
                    <a:lnTo>
                      <a:pt x="1052" y="1877"/>
                    </a:lnTo>
                    <a:cubicBezTo>
                      <a:pt x="1037" y="1971"/>
                      <a:pt x="1006" y="2057"/>
                      <a:pt x="959" y="2119"/>
                    </a:cubicBezTo>
                    <a:cubicBezTo>
                      <a:pt x="912" y="2189"/>
                      <a:pt x="842" y="2236"/>
                      <a:pt x="756" y="2267"/>
                    </a:cubicBezTo>
                    <a:cubicBezTo>
                      <a:pt x="670" y="2306"/>
                      <a:pt x="561" y="2322"/>
                      <a:pt x="429" y="2322"/>
                    </a:cubicBezTo>
                    <a:cubicBezTo>
                      <a:pt x="0" y="2322"/>
                      <a:pt x="0" y="2322"/>
                      <a:pt x="0" y="2322"/>
                    </a:cubicBezTo>
                    <a:cubicBezTo>
                      <a:pt x="0" y="0"/>
                      <a:pt x="0" y="0"/>
                      <a:pt x="0" y="0"/>
                    </a:cubicBezTo>
                    <a:cubicBezTo>
                      <a:pt x="421" y="0"/>
                      <a:pt x="421" y="0"/>
                      <a:pt x="421" y="0"/>
                    </a:cubicBezTo>
                    <a:cubicBezTo>
                      <a:pt x="553" y="0"/>
                      <a:pt x="663" y="15"/>
                      <a:pt x="748" y="46"/>
                    </a:cubicBezTo>
                    <a:cubicBezTo>
                      <a:pt x="834" y="86"/>
                      <a:pt x="904" y="132"/>
                      <a:pt x="951" y="195"/>
                    </a:cubicBezTo>
                    <a:cubicBezTo>
                      <a:pt x="998" y="265"/>
                      <a:pt x="1037" y="343"/>
                      <a:pt x="1052" y="436"/>
                    </a:cubicBezTo>
                    <a:cubicBezTo>
                      <a:pt x="1068" y="530"/>
                      <a:pt x="1076" y="639"/>
                      <a:pt x="1076" y="756"/>
                    </a:cubicBezTo>
                    <a:cubicBezTo>
                      <a:pt x="1076" y="1550"/>
                      <a:pt x="1076" y="1550"/>
                      <a:pt x="1076" y="1550"/>
                    </a:cubicBezTo>
                    <a:cubicBezTo>
                      <a:pt x="1076" y="1675"/>
                      <a:pt x="1068" y="1784"/>
                      <a:pt x="1052" y="1877"/>
                    </a:cubicBezTo>
                    <a:close/>
                    <a:moveTo>
                      <a:pt x="858" y="460"/>
                    </a:moveTo>
                    <a:lnTo>
                      <a:pt x="858" y="460"/>
                    </a:lnTo>
                    <a:cubicBezTo>
                      <a:pt x="850" y="397"/>
                      <a:pt x="819" y="343"/>
                      <a:pt x="787" y="304"/>
                    </a:cubicBezTo>
                    <a:cubicBezTo>
                      <a:pt x="748" y="257"/>
                      <a:pt x="709" y="226"/>
                      <a:pt x="647" y="202"/>
                    </a:cubicBezTo>
                    <a:cubicBezTo>
                      <a:pt x="592" y="179"/>
                      <a:pt x="515" y="171"/>
                      <a:pt x="421" y="171"/>
                    </a:cubicBezTo>
                    <a:cubicBezTo>
                      <a:pt x="195" y="171"/>
                      <a:pt x="195" y="171"/>
                      <a:pt x="195" y="171"/>
                    </a:cubicBezTo>
                    <a:cubicBezTo>
                      <a:pt x="195" y="2150"/>
                      <a:pt x="195" y="2150"/>
                      <a:pt x="195" y="2150"/>
                    </a:cubicBezTo>
                    <a:cubicBezTo>
                      <a:pt x="452" y="2150"/>
                      <a:pt x="452" y="2150"/>
                      <a:pt x="452" y="2150"/>
                    </a:cubicBezTo>
                    <a:cubicBezTo>
                      <a:pt x="546" y="2150"/>
                      <a:pt x="616" y="2135"/>
                      <a:pt x="670" y="2111"/>
                    </a:cubicBezTo>
                    <a:cubicBezTo>
                      <a:pt x="725" y="2080"/>
                      <a:pt x="772" y="2041"/>
                      <a:pt x="803" y="1994"/>
                    </a:cubicBezTo>
                    <a:cubicBezTo>
                      <a:pt x="834" y="1947"/>
                      <a:pt x="858" y="1893"/>
                      <a:pt x="865" y="1823"/>
                    </a:cubicBezTo>
                    <a:cubicBezTo>
                      <a:pt x="873" y="1760"/>
                      <a:pt x="881" y="1683"/>
                      <a:pt x="881" y="1612"/>
                    </a:cubicBezTo>
                    <a:cubicBezTo>
                      <a:pt x="881" y="662"/>
                      <a:pt x="881" y="662"/>
                      <a:pt x="881" y="662"/>
                    </a:cubicBezTo>
                    <a:cubicBezTo>
                      <a:pt x="881" y="584"/>
                      <a:pt x="873" y="522"/>
                      <a:pt x="858" y="460"/>
                    </a:cubicBez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87" name="Freeform 6"/>
              <p:cNvSpPr>
                <a:spLocks noChangeArrowheads="1"/>
              </p:cNvSpPr>
              <p:nvPr/>
            </p:nvSpPr>
            <p:spPr bwMode="auto">
              <a:xfrm>
                <a:off x="1392078" y="209736"/>
                <a:ext cx="30155" cy="317515"/>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8 w 227"/>
                  <a:gd name="T11" fmla="*/ 577 h 2370"/>
                  <a:gd name="T12" fmla="*/ 211 w 227"/>
                  <a:gd name="T13" fmla="*/ 577 h 2370"/>
                  <a:gd name="T14" fmla="*/ 211 w 227"/>
                  <a:gd name="T15" fmla="*/ 2369 h 2370"/>
                  <a:gd name="T16" fmla="*/ 8 w 227"/>
                  <a:gd name="T17" fmla="*/ 2369 h 2370"/>
                  <a:gd name="T18" fmla="*/ 8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8" y="577"/>
                    </a:moveTo>
                    <a:lnTo>
                      <a:pt x="211" y="577"/>
                    </a:lnTo>
                    <a:lnTo>
                      <a:pt x="211" y="2369"/>
                    </a:lnTo>
                    <a:lnTo>
                      <a:pt x="8" y="2369"/>
                    </a:lnTo>
                    <a:lnTo>
                      <a:pt x="8" y="577"/>
                    </a:ln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88" name="Freeform 7"/>
              <p:cNvSpPr>
                <a:spLocks noChangeArrowheads="1"/>
              </p:cNvSpPr>
              <p:nvPr/>
            </p:nvSpPr>
            <p:spPr bwMode="auto">
              <a:xfrm>
                <a:off x="1458301" y="283054"/>
                <a:ext cx="131854" cy="249518"/>
              </a:xfrm>
              <a:custGeom>
                <a:avLst/>
                <a:gdLst>
                  <a:gd name="T0" fmla="*/ 858 w 984"/>
                  <a:gd name="T1" fmla="*/ 1753 h 1863"/>
                  <a:gd name="T2" fmla="*/ 858 w 984"/>
                  <a:gd name="T3" fmla="*/ 1753 h 1863"/>
                  <a:gd name="T4" fmla="*/ 499 w 984"/>
                  <a:gd name="T5" fmla="*/ 1862 h 1863"/>
                  <a:gd name="T6" fmla="*/ 133 w 984"/>
                  <a:gd name="T7" fmla="*/ 1745 h 1863"/>
                  <a:gd name="T8" fmla="*/ 0 w 984"/>
                  <a:gd name="T9" fmla="*/ 1402 h 1863"/>
                  <a:gd name="T10" fmla="*/ 0 w 984"/>
                  <a:gd name="T11" fmla="*/ 1269 h 1863"/>
                  <a:gd name="T12" fmla="*/ 195 w 984"/>
                  <a:gd name="T13" fmla="*/ 1269 h 1863"/>
                  <a:gd name="T14" fmla="*/ 195 w 984"/>
                  <a:gd name="T15" fmla="*/ 1394 h 1863"/>
                  <a:gd name="T16" fmla="*/ 273 w 984"/>
                  <a:gd name="T17" fmla="*/ 1620 h 1863"/>
                  <a:gd name="T18" fmla="*/ 499 w 984"/>
                  <a:gd name="T19" fmla="*/ 1690 h 1863"/>
                  <a:gd name="T20" fmla="*/ 710 w 984"/>
                  <a:gd name="T21" fmla="*/ 1628 h 1863"/>
                  <a:gd name="T22" fmla="*/ 788 w 984"/>
                  <a:gd name="T23" fmla="*/ 1448 h 1863"/>
                  <a:gd name="T24" fmla="*/ 788 w 984"/>
                  <a:gd name="T25" fmla="*/ 1410 h 1863"/>
                  <a:gd name="T26" fmla="*/ 733 w 984"/>
                  <a:gd name="T27" fmla="*/ 1230 h 1863"/>
                  <a:gd name="T28" fmla="*/ 593 w 984"/>
                  <a:gd name="T29" fmla="*/ 1090 h 1863"/>
                  <a:gd name="T30" fmla="*/ 414 w 984"/>
                  <a:gd name="T31" fmla="*/ 958 h 1863"/>
                  <a:gd name="T32" fmla="*/ 242 w 984"/>
                  <a:gd name="T33" fmla="*/ 809 h 1863"/>
                  <a:gd name="T34" fmla="*/ 102 w 984"/>
                  <a:gd name="T35" fmla="*/ 631 h 1863"/>
                  <a:gd name="T36" fmla="*/ 47 w 984"/>
                  <a:gd name="T37" fmla="*/ 397 h 1863"/>
                  <a:gd name="T38" fmla="*/ 47 w 984"/>
                  <a:gd name="T39" fmla="*/ 350 h 1863"/>
                  <a:gd name="T40" fmla="*/ 172 w 984"/>
                  <a:gd name="T41" fmla="*/ 85 h 1863"/>
                  <a:gd name="T42" fmla="*/ 507 w 984"/>
                  <a:gd name="T43" fmla="*/ 0 h 1863"/>
                  <a:gd name="T44" fmla="*/ 835 w 984"/>
                  <a:gd name="T45" fmla="*/ 109 h 1863"/>
                  <a:gd name="T46" fmla="*/ 960 w 984"/>
                  <a:gd name="T47" fmla="*/ 413 h 1863"/>
                  <a:gd name="T48" fmla="*/ 960 w 984"/>
                  <a:gd name="T49" fmla="*/ 530 h 1863"/>
                  <a:gd name="T50" fmla="*/ 764 w 984"/>
                  <a:gd name="T51" fmla="*/ 530 h 1863"/>
                  <a:gd name="T52" fmla="*/ 764 w 984"/>
                  <a:gd name="T53" fmla="*/ 429 h 1863"/>
                  <a:gd name="T54" fmla="*/ 694 w 984"/>
                  <a:gd name="T55" fmla="*/ 233 h 1863"/>
                  <a:gd name="T56" fmla="*/ 499 w 984"/>
                  <a:gd name="T57" fmla="*/ 171 h 1863"/>
                  <a:gd name="T58" fmla="*/ 375 w 984"/>
                  <a:gd name="T59" fmla="*/ 187 h 1863"/>
                  <a:gd name="T60" fmla="*/ 297 w 984"/>
                  <a:gd name="T61" fmla="*/ 233 h 1863"/>
                  <a:gd name="T62" fmla="*/ 258 w 984"/>
                  <a:gd name="T63" fmla="*/ 296 h 1863"/>
                  <a:gd name="T64" fmla="*/ 250 w 984"/>
                  <a:gd name="T65" fmla="*/ 350 h 1863"/>
                  <a:gd name="T66" fmla="*/ 250 w 984"/>
                  <a:gd name="T67" fmla="*/ 397 h 1863"/>
                  <a:gd name="T68" fmla="*/ 305 w 984"/>
                  <a:gd name="T69" fmla="*/ 576 h 1863"/>
                  <a:gd name="T70" fmla="*/ 437 w 984"/>
                  <a:gd name="T71" fmla="*/ 716 h 1863"/>
                  <a:gd name="T72" fmla="*/ 616 w 984"/>
                  <a:gd name="T73" fmla="*/ 848 h 1863"/>
                  <a:gd name="T74" fmla="*/ 788 w 984"/>
                  <a:gd name="T75" fmla="*/ 989 h 1863"/>
                  <a:gd name="T76" fmla="*/ 928 w 984"/>
                  <a:gd name="T77" fmla="*/ 1168 h 1863"/>
                  <a:gd name="T78" fmla="*/ 983 w 984"/>
                  <a:gd name="T79" fmla="*/ 1402 h 1863"/>
                  <a:gd name="T80" fmla="*/ 983 w 984"/>
                  <a:gd name="T81" fmla="*/ 1448 h 1863"/>
                  <a:gd name="T82" fmla="*/ 858 w 984"/>
                  <a:gd name="T83" fmla="*/ 1753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4" h="1863">
                    <a:moveTo>
                      <a:pt x="858" y="1753"/>
                    </a:moveTo>
                    <a:lnTo>
                      <a:pt x="858" y="1753"/>
                    </a:lnTo>
                    <a:cubicBezTo>
                      <a:pt x="764" y="1831"/>
                      <a:pt x="648" y="1862"/>
                      <a:pt x="499" y="1862"/>
                    </a:cubicBezTo>
                    <a:cubicBezTo>
                      <a:pt x="343" y="1862"/>
                      <a:pt x="219" y="1823"/>
                      <a:pt x="133" y="1745"/>
                    </a:cubicBezTo>
                    <a:cubicBezTo>
                      <a:pt x="39" y="1659"/>
                      <a:pt x="0" y="1550"/>
                      <a:pt x="0" y="1402"/>
                    </a:cubicBezTo>
                    <a:cubicBezTo>
                      <a:pt x="0" y="1269"/>
                      <a:pt x="0" y="1269"/>
                      <a:pt x="0" y="1269"/>
                    </a:cubicBezTo>
                    <a:cubicBezTo>
                      <a:pt x="195" y="1269"/>
                      <a:pt x="195" y="1269"/>
                      <a:pt x="195" y="1269"/>
                    </a:cubicBezTo>
                    <a:cubicBezTo>
                      <a:pt x="195" y="1394"/>
                      <a:pt x="195" y="1394"/>
                      <a:pt x="195" y="1394"/>
                    </a:cubicBezTo>
                    <a:cubicBezTo>
                      <a:pt x="195" y="1495"/>
                      <a:pt x="226" y="1565"/>
                      <a:pt x="273" y="1620"/>
                    </a:cubicBezTo>
                    <a:cubicBezTo>
                      <a:pt x="328" y="1667"/>
                      <a:pt x="406" y="1690"/>
                      <a:pt x="499" y="1690"/>
                    </a:cubicBezTo>
                    <a:cubicBezTo>
                      <a:pt x="585" y="1690"/>
                      <a:pt x="655" y="1675"/>
                      <a:pt x="710" y="1628"/>
                    </a:cubicBezTo>
                    <a:cubicBezTo>
                      <a:pt x="757" y="1589"/>
                      <a:pt x="788" y="1527"/>
                      <a:pt x="788" y="1448"/>
                    </a:cubicBezTo>
                    <a:cubicBezTo>
                      <a:pt x="788" y="1410"/>
                      <a:pt x="788" y="1410"/>
                      <a:pt x="788" y="1410"/>
                    </a:cubicBezTo>
                    <a:cubicBezTo>
                      <a:pt x="788" y="1339"/>
                      <a:pt x="764" y="1277"/>
                      <a:pt x="733" y="1230"/>
                    </a:cubicBezTo>
                    <a:cubicBezTo>
                      <a:pt x="694" y="1176"/>
                      <a:pt x="648" y="1129"/>
                      <a:pt x="593" y="1090"/>
                    </a:cubicBezTo>
                    <a:cubicBezTo>
                      <a:pt x="538" y="1043"/>
                      <a:pt x="484" y="996"/>
                      <a:pt x="414" y="958"/>
                    </a:cubicBezTo>
                    <a:cubicBezTo>
                      <a:pt x="351" y="911"/>
                      <a:pt x="297" y="864"/>
                      <a:pt x="242" y="809"/>
                    </a:cubicBezTo>
                    <a:cubicBezTo>
                      <a:pt x="188" y="755"/>
                      <a:pt x="141" y="700"/>
                      <a:pt x="102" y="631"/>
                    </a:cubicBezTo>
                    <a:cubicBezTo>
                      <a:pt x="71" y="569"/>
                      <a:pt x="47" y="491"/>
                      <a:pt x="47" y="397"/>
                    </a:cubicBezTo>
                    <a:cubicBezTo>
                      <a:pt x="47" y="350"/>
                      <a:pt x="47" y="350"/>
                      <a:pt x="47" y="350"/>
                    </a:cubicBezTo>
                    <a:cubicBezTo>
                      <a:pt x="47" y="233"/>
                      <a:pt x="94" y="148"/>
                      <a:pt x="172" y="85"/>
                    </a:cubicBezTo>
                    <a:cubicBezTo>
                      <a:pt x="258" y="31"/>
                      <a:pt x="367" y="0"/>
                      <a:pt x="507" y="0"/>
                    </a:cubicBezTo>
                    <a:cubicBezTo>
                      <a:pt x="648" y="0"/>
                      <a:pt x="757" y="31"/>
                      <a:pt x="835" y="109"/>
                    </a:cubicBezTo>
                    <a:cubicBezTo>
                      <a:pt x="920" y="179"/>
                      <a:pt x="960" y="280"/>
                      <a:pt x="960" y="413"/>
                    </a:cubicBezTo>
                    <a:cubicBezTo>
                      <a:pt x="960" y="530"/>
                      <a:pt x="960" y="530"/>
                      <a:pt x="960" y="530"/>
                    </a:cubicBezTo>
                    <a:cubicBezTo>
                      <a:pt x="764" y="530"/>
                      <a:pt x="764" y="530"/>
                      <a:pt x="764" y="530"/>
                    </a:cubicBezTo>
                    <a:cubicBezTo>
                      <a:pt x="764" y="429"/>
                      <a:pt x="764" y="429"/>
                      <a:pt x="764" y="429"/>
                    </a:cubicBezTo>
                    <a:cubicBezTo>
                      <a:pt x="764" y="343"/>
                      <a:pt x="741" y="280"/>
                      <a:pt x="694" y="233"/>
                    </a:cubicBezTo>
                    <a:cubicBezTo>
                      <a:pt x="648" y="195"/>
                      <a:pt x="585" y="171"/>
                      <a:pt x="499" y="171"/>
                    </a:cubicBezTo>
                    <a:cubicBezTo>
                      <a:pt x="453" y="171"/>
                      <a:pt x="406" y="171"/>
                      <a:pt x="375" y="187"/>
                    </a:cubicBezTo>
                    <a:cubicBezTo>
                      <a:pt x="343" y="202"/>
                      <a:pt x="320" y="218"/>
                      <a:pt x="297" y="233"/>
                    </a:cubicBezTo>
                    <a:cubicBezTo>
                      <a:pt x="281" y="257"/>
                      <a:pt x="265" y="272"/>
                      <a:pt x="258" y="296"/>
                    </a:cubicBezTo>
                    <a:cubicBezTo>
                      <a:pt x="250" y="319"/>
                      <a:pt x="250" y="335"/>
                      <a:pt x="250" y="350"/>
                    </a:cubicBezTo>
                    <a:cubicBezTo>
                      <a:pt x="250" y="397"/>
                      <a:pt x="250" y="397"/>
                      <a:pt x="250" y="397"/>
                    </a:cubicBezTo>
                    <a:cubicBezTo>
                      <a:pt x="250" y="467"/>
                      <a:pt x="265" y="522"/>
                      <a:pt x="305" y="576"/>
                    </a:cubicBezTo>
                    <a:cubicBezTo>
                      <a:pt x="343" y="623"/>
                      <a:pt x="390" y="677"/>
                      <a:pt x="437" y="716"/>
                    </a:cubicBezTo>
                    <a:cubicBezTo>
                      <a:pt x="492" y="763"/>
                      <a:pt x="554" y="809"/>
                      <a:pt x="616" y="848"/>
                    </a:cubicBezTo>
                    <a:cubicBezTo>
                      <a:pt x="679" y="895"/>
                      <a:pt x="741" y="942"/>
                      <a:pt x="788" y="989"/>
                    </a:cubicBezTo>
                    <a:cubicBezTo>
                      <a:pt x="842" y="1043"/>
                      <a:pt x="889" y="1105"/>
                      <a:pt x="928" y="1168"/>
                    </a:cubicBezTo>
                    <a:cubicBezTo>
                      <a:pt x="967" y="1238"/>
                      <a:pt x="983" y="1316"/>
                      <a:pt x="983" y="1402"/>
                    </a:cubicBezTo>
                    <a:cubicBezTo>
                      <a:pt x="983" y="1448"/>
                      <a:pt x="983" y="1448"/>
                      <a:pt x="983" y="1448"/>
                    </a:cubicBezTo>
                    <a:cubicBezTo>
                      <a:pt x="983" y="1581"/>
                      <a:pt x="944" y="1682"/>
                      <a:pt x="858" y="1753"/>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89" name="Freeform 8"/>
              <p:cNvSpPr>
                <a:spLocks noChangeArrowheads="1"/>
              </p:cNvSpPr>
              <p:nvPr/>
            </p:nvSpPr>
            <p:spPr bwMode="auto">
              <a:xfrm>
                <a:off x="1613807" y="223336"/>
                <a:ext cx="107612" cy="306281"/>
              </a:xfrm>
              <a:custGeom>
                <a:avLst/>
                <a:gdLst>
                  <a:gd name="T0" fmla="*/ 702 w 804"/>
                  <a:gd name="T1" fmla="*/ 2276 h 2284"/>
                  <a:gd name="T2" fmla="*/ 702 w 804"/>
                  <a:gd name="T3" fmla="*/ 2276 h 2284"/>
                  <a:gd name="T4" fmla="*/ 593 w 804"/>
                  <a:gd name="T5" fmla="*/ 2283 h 2284"/>
                  <a:gd name="T6" fmla="*/ 328 w 804"/>
                  <a:gd name="T7" fmla="*/ 2198 h 2284"/>
                  <a:gd name="T8" fmla="*/ 242 w 804"/>
                  <a:gd name="T9" fmla="*/ 1917 h 2284"/>
                  <a:gd name="T10" fmla="*/ 242 w 804"/>
                  <a:gd name="T11" fmla="*/ 647 h 2284"/>
                  <a:gd name="T12" fmla="*/ 0 w 804"/>
                  <a:gd name="T13" fmla="*/ 647 h 2284"/>
                  <a:gd name="T14" fmla="*/ 0 w 804"/>
                  <a:gd name="T15" fmla="*/ 476 h 2284"/>
                  <a:gd name="T16" fmla="*/ 250 w 804"/>
                  <a:gd name="T17" fmla="*/ 476 h 2284"/>
                  <a:gd name="T18" fmla="*/ 250 w 804"/>
                  <a:gd name="T19" fmla="*/ 39 h 2284"/>
                  <a:gd name="T20" fmla="*/ 452 w 804"/>
                  <a:gd name="T21" fmla="*/ 0 h 2284"/>
                  <a:gd name="T22" fmla="*/ 452 w 804"/>
                  <a:gd name="T23" fmla="*/ 476 h 2284"/>
                  <a:gd name="T24" fmla="*/ 772 w 804"/>
                  <a:gd name="T25" fmla="*/ 476 h 2284"/>
                  <a:gd name="T26" fmla="*/ 772 w 804"/>
                  <a:gd name="T27" fmla="*/ 647 h 2284"/>
                  <a:gd name="T28" fmla="*/ 452 w 804"/>
                  <a:gd name="T29" fmla="*/ 647 h 2284"/>
                  <a:gd name="T30" fmla="*/ 452 w 804"/>
                  <a:gd name="T31" fmla="*/ 1932 h 2284"/>
                  <a:gd name="T32" fmla="*/ 624 w 804"/>
                  <a:gd name="T33" fmla="*/ 2112 h 2284"/>
                  <a:gd name="T34" fmla="*/ 710 w 804"/>
                  <a:gd name="T35" fmla="*/ 2104 h 2284"/>
                  <a:gd name="T36" fmla="*/ 796 w 804"/>
                  <a:gd name="T37" fmla="*/ 2089 h 2284"/>
                  <a:gd name="T38" fmla="*/ 803 w 804"/>
                  <a:gd name="T39" fmla="*/ 2260 h 2284"/>
                  <a:gd name="T40" fmla="*/ 702 w 804"/>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4" h="2284">
                    <a:moveTo>
                      <a:pt x="702" y="2276"/>
                    </a:moveTo>
                    <a:lnTo>
                      <a:pt x="702" y="2276"/>
                    </a:lnTo>
                    <a:cubicBezTo>
                      <a:pt x="663" y="2283"/>
                      <a:pt x="632" y="2283"/>
                      <a:pt x="593" y="2283"/>
                    </a:cubicBezTo>
                    <a:cubicBezTo>
                      <a:pt x="468" y="2283"/>
                      <a:pt x="374" y="2252"/>
                      <a:pt x="328" y="2198"/>
                    </a:cubicBezTo>
                    <a:cubicBezTo>
                      <a:pt x="273" y="2135"/>
                      <a:pt x="242" y="2042"/>
                      <a:pt x="242" y="1917"/>
                    </a:cubicBezTo>
                    <a:cubicBezTo>
                      <a:pt x="242" y="647"/>
                      <a:pt x="242" y="647"/>
                      <a:pt x="242" y="647"/>
                    </a:cubicBezTo>
                    <a:cubicBezTo>
                      <a:pt x="0" y="647"/>
                      <a:pt x="0" y="647"/>
                      <a:pt x="0" y="647"/>
                    </a:cubicBezTo>
                    <a:cubicBezTo>
                      <a:pt x="0" y="476"/>
                      <a:pt x="0" y="476"/>
                      <a:pt x="0" y="476"/>
                    </a:cubicBezTo>
                    <a:cubicBezTo>
                      <a:pt x="250" y="476"/>
                      <a:pt x="250" y="476"/>
                      <a:pt x="250" y="476"/>
                    </a:cubicBezTo>
                    <a:cubicBezTo>
                      <a:pt x="250" y="39"/>
                      <a:pt x="250" y="39"/>
                      <a:pt x="250" y="39"/>
                    </a:cubicBezTo>
                    <a:cubicBezTo>
                      <a:pt x="452" y="0"/>
                      <a:pt x="452" y="0"/>
                      <a:pt x="452" y="0"/>
                    </a:cubicBezTo>
                    <a:cubicBezTo>
                      <a:pt x="452" y="476"/>
                      <a:pt x="452" y="476"/>
                      <a:pt x="452" y="476"/>
                    </a:cubicBezTo>
                    <a:cubicBezTo>
                      <a:pt x="772" y="476"/>
                      <a:pt x="772" y="476"/>
                      <a:pt x="772" y="476"/>
                    </a:cubicBezTo>
                    <a:cubicBezTo>
                      <a:pt x="772" y="647"/>
                      <a:pt x="772" y="647"/>
                      <a:pt x="772" y="647"/>
                    </a:cubicBezTo>
                    <a:cubicBezTo>
                      <a:pt x="452" y="647"/>
                      <a:pt x="452" y="647"/>
                      <a:pt x="452" y="647"/>
                    </a:cubicBezTo>
                    <a:cubicBezTo>
                      <a:pt x="452" y="1932"/>
                      <a:pt x="452" y="1932"/>
                      <a:pt x="452" y="1932"/>
                    </a:cubicBezTo>
                    <a:cubicBezTo>
                      <a:pt x="452" y="2057"/>
                      <a:pt x="507" y="2112"/>
                      <a:pt x="624" y="2112"/>
                    </a:cubicBezTo>
                    <a:cubicBezTo>
                      <a:pt x="655" y="2112"/>
                      <a:pt x="679" y="2112"/>
                      <a:pt x="710" y="2104"/>
                    </a:cubicBezTo>
                    <a:cubicBezTo>
                      <a:pt x="733" y="2104"/>
                      <a:pt x="764" y="2096"/>
                      <a:pt x="796" y="2089"/>
                    </a:cubicBezTo>
                    <a:cubicBezTo>
                      <a:pt x="803" y="2260"/>
                      <a:pt x="803" y="2260"/>
                      <a:pt x="803" y="2260"/>
                    </a:cubicBezTo>
                    <a:cubicBezTo>
                      <a:pt x="772" y="2268"/>
                      <a:pt x="733" y="2268"/>
                      <a:pt x="702" y="2276"/>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90" name="Freeform 9"/>
              <p:cNvSpPr>
                <a:spLocks noChangeArrowheads="1"/>
              </p:cNvSpPr>
              <p:nvPr/>
            </p:nvSpPr>
            <p:spPr bwMode="auto">
              <a:xfrm>
                <a:off x="1752756" y="209736"/>
                <a:ext cx="30155" cy="317515"/>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6 w 227"/>
                  <a:gd name="T11" fmla="*/ 577 h 2370"/>
                  <a:gd name="T12" fmla="*/ 211 w 227"/>
                  <a:gd name="T13" fmla="*/ 577 h 2370"/>
                  <a:gd name="T14" fmla="*/ 211 w 227"/>
                  <a:gd name="T15" fmla="*/ 2369 h 2370"/>
                  <a:gd name="T16" fmla="*/ 16 w 227"/>
                  <a:gd name="T17" fmla="*/ 2369 h 2370"/>
                  <a:gd name="T18" fmla="*/ 16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6" y="577"/>
                    </a:moveTo>
                    <a:lnTo>
                      <a:pt x="211" y="577"/>
                    </a:lnTo>
                    <a:lnTo>
                      <a:pt x="211" y="2369"/>
                    </a:lnTo>
                    <a:lnTo>
                      <a:pt x="16" y="2369"/>
                    </a:lnTo>
                    <a:lnTo>
                      <a:pt x="16" y="577"/>
                    </a:ln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91" name="Freeform 10"/>
              <p:cNvSpPr>
                <a:spLocks noChangeArrowheads="1"/>
              </p:cNvSpPr>
              <p:nvPr/>
            </p:nvSpPr>
            <p:spPr bwMode="auto">
              <a:xfrm>
                <a:off x="1834352" y="284237"/>
                <a:ext cx="126533" cy="243606"/>
              </a:xfrm>
              <a:custGeom>
                <a:avLst/>
                <a:gdLst>
                  <a:gd name="T0" fmla="*/ 741 w 945"/>
                  <a:gd name="T1" fmla="*/ 429 h 1817"/>
                  <a:gd name="T2" fmla="*/ 741 w 945"/>
                  <a:gd name="T3" fmla="*/ 429 h 1817"/>
                  <a:gd name="T4" fmla="*/ 702 w 945"/>
                  <a:gd name="T5" fmla="*/ 250 h 1817"/>
                  <a:gd name="T6" fmla="*/ 538 w 945"/>
                  <a:gd name="T7" fmla="*/ 188 h 1817"/>
                  <a:gd name="T8" fmla="*/ 351 w 945"/>
                  <a:gd name="T9" fmla="*/ 250 h 1817"/>
                  <a:gd name="T10" fmla="*/ 203 w 945"/>
                  <a:gd name="T11" fmla="*/ 382 h 1817"/>
                  <a:gd name="T12" fmla="*/ 203 w 945"/>
                  <a:gd name="T13" fmla="*/ 1816 h 1817"/>
                  <a:gd name="T14" fmla="*/ 0 w 945"/>
                  <a:gd name="T15" fmla="*/ 1816 h 1817"/>
                  <a:gd name="T16" fmla="*/ 0 w 945"/>
                  <a:gd name="T17" fmla="*/ 24 h 1817"/>
                  <a:gd name="T18" fmla="*/ 195 w 945"/>
                  <a:gd name="T19" fmla="*/ 24 h 1817"/>
                  <a:gd name="T20" fmla="*/ 195 w 945"/>
                  <a:gd name="T21" fmla="*/ 188 h 1817"/>
                  <a:gd name="T22" fmla="*/ 367 w 945"/>
                  <a:gd name="T23" fmla="*/ 55 h 1817"/>
                  <a:gd name="T24" fmla="*/ 570 w 945"/>
                  <a:gd name="T25" fmla="*/ 0 h 1817"/>
                  <a:gd name="T26" fmla="*/ 850 w 945"/>
                  <a:gd name="T27" fmla="*/ 109 h 1817"/>
                  <a:gd name="T28" fmla="*/ 944 w 945"/>
                  <a:gd name="T29" fmla="*/ 398 h 1817"/>
                  <a:gd name="T30" fmla="*/ 944 w 945"/>
                  <a:gd name="T31" fmla="*/ 1816 h 1817"/>
                  <a:gd name="T32" fmla="*/ 741 w 945"/>
                  <a:gd name="T33" fmla="*/ 1816 h 1817"/>
                  <a:gd name="T34" fmla="*/ 741 w 945"/>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5" h="1817">
                    <a:moveTo>
                      <a:pt x="741" y="429"/>
                    </a:moveTo>
                    <a:lnTo>
                      <a:pt x="741" y="429"/>
                    </a:lnTo>
                    <a:cubicBezTo>
                      <a:pt x="741" y="351"/>
                      <a:pt x="725" y="297"/>
                      <a:pt x="702" y="250"/>
                    </a:cubicBezTo>
                    <a:cubicBezTo>
                      <a:pt x="671" y="211"/>
                      <a:pt x="616" y="188"/>
                      <a:pt x="538" y="188"/>
                    </a:cubicBezTo>
                    <a:cubicBezTo>
                      <a:pt x="476" y="188"/>
                      <a:pt x="414" y="211"/>
                      <a:pt x="351" y="250"/>
                    </a:cubicBezTo>
                    <a:cubicBezTo>
                      <a:pt x="297" y="297"/>
                      <a:pt x="242" y="336"/>
                      <a:pt x="203" y="382"/>
                    </a:cubicBezTo>
                    <a:cubicBezTo>
                      <a:pt x="203" y="1816"/>
                      <a:pt x="203" y="1816"/>
                      <a:pt x="203" y="1816"/>
                    </a:cubicBezTo>
                    <a:cubicBezTo>
                      <a:pt x="0" y="1816"/>
                      <a:pt x="0" y="1816"/>
                      <a:pt x="0" y="1816"/>
                    </a:cubicBezTo>
                    <a:cubicBezTo>
                      <a:pt x="0" y="24"/>
                      <a:pt x="0" y="24"/>
                      <a:pt x="0" y="24"/>
                    </a:cubicBezTo>
                    <a:cubicBezTo>
                      <a:pt x="195" y="24"/>
                      <a:pt x="195" y="24"/>
                      <a:pt x="195" y="24"/>
                    </a:cubicBezTo>
                    <a:cubicBezTo>
                      <a:pt x="195" y="188"/>
                      <a:pt x="195" y="188"/>
                      <a:pt x="195" y="188"/>
                    </a:cubicBezTo>
                    <a:cubicBezTo>
                      <a:pt x="250" y="141"/>
                      <a:pt x="305" y="94"/>
                      <a:pt x="367" y="55"/>
                    </a:cubicBezTo>
                    <a:cubicBezTo>
                      <a:pt x="429" y="16"/>
                      <a:pt x="492" y="0"/>
                      <a:pt x="570" y="0"/>
                    </a:cubicBezTo>
                    <a:cubicBezTo>
                      <a:pt x="702" y="0"/>
                      <a:pt x="796" y="39"/>
                      <a:pt x="850" y="109"/>
                    </a:cubicBezTo>
                    <a:cubicBezTo>
                      <a:pt x="913" y="180"/>
                      <a:pt x="944" y="273"/>
                      <a:pt x="944" y="398"/>
                    </a:cubicBezTo>
                    <a:cubicBezTo>
                      <a:pt x="944" y="1816"/>
                      <a:pt x="944" y="1816"/>
                      <a:pt x="944" y="1816"/>
                    </a:cubicBezTo>
                    <a:cubicBezTo>
                      <a:pt x="741" y="1816"/>
                      <a:pt x="741" y="1816"/>
                      <a:pt x="741" y="1816"/>
                    </a:cubicBezTo>
                    <a:lnTo>
                      <a:pt x="741" y="429"/>
                    </a:ln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92" name="Freeform 11"/>
              <p:cNvSpPr>
                <a:spLocks noChangeArrowheads="1"/>
              </p:cNvSpPr>
              <p:nvPr/>
            </p:nvSpPr>
            <p:spPr bwMode="auto">
              <a:xfrm>
                <a:off x="2005822" y="283054"/>
                <a:ext cx="128898" cy="249518"/>
              </a:xfrm>
              <a:custGeom>
                <a:avLst/>
                <a:gdLst>
                  <a:gd name="T0" fmla="*/ 476 w 960"/>
                  <a:gd name="T1" fmla="*/ 1862 h 1863"/>
                  <a:gd name="T2" fmla="*/ 476 w 960"/>
                  <a:gd name="T3" fmla="*/ 1862 h 1863"/>
                  <a:gd name="T4" fmla="*/ 109 w 960"/>
                  <a:gd name="T5" fmla="*/ 1721 h 1863"/>
                  <a:gd name="T6" fmla="*/ 0 w 960"/>
                  <a:gd name="T7" fmla="*/ 1339 h 1863"/>
                  <a:gd name="T8" fmla="*/ 0 w 960"/>
                  <a:gd name="T9" fmla="*/ 475 h 1863"/>
                  <a:gd name="T10" fmla="*/ 125 w 960"/>
                  <a:gd name="T11" fmla="*/ 132 h 1863"/>
                  <a:gd name="T12" fmla="*/ 476 w 960"/>
                  <a:gd name="T13" fmla="*/ 0 h 1863"/>
                  <a:gd name="T14" fmla="*/ 819 w 960"/>
                  <a:gd name="T15" fmla="*/ 116 h 1863"/>
                  <a:gd name="T16" fmla="*/ 936 w 960"/>
                  <a:gd name="T17" fmla="*/ 460 h 1863"/>
                  <a:gd name="T18" fmla="*/ 936 w 960"/>
                  <a:gd name="T19" fmla="*/ 616 h 1863"/>
                  <a:gd name="T20" fmla="*/ 741 w 960"/>
                  <a:gd name="T21" fmla="*/ 616 h 1863"/>
                  <a:gd name="T22" fmla="*/ 741 w 960"/>
                  <a:gd name="T23" fmla="*/ 553 h 1863"/>
                  <a:gd name="T24" fmla="*/ 733 w 960"/>
                  <a:gd name="T25" fmla="*/ 413 h 1863"/>
                  <a:gd name="T26" fmla="*/ 702 w 960"/>
                  <a:gd name="T27" fmla="*/ 288 h 1863"/>
                  <a:gd name="T28" fmla="*/ 624 w 960"/>
                  <a:gd name="T29" fmla="*/ 202 h 1863"/>
                  <a:gd name="T30" fmla="*/ 468 w 960"/>
                  <a:gd name="T31" fmla="*/ 171 h 1863"/>
                  <a:gd name="T32" fmla="*/ 335 w 960"/>
                  <a:gd name="T33" fmla="*/ 202 h 1863"/>
                  <a:gd name="T34" fmla="*/ 257 w 960"/>
                  <a:gd name="T35" fmla="*/ 272 h 1863"/>
                  <a:gd name="T36" fmla="*/ 211 w 960"/>
                  <a:gd name="T37" fmla="*/ 382 h 1863"/>
                  <a:gd name="T38" fmla="*/ 203 w 960"/>
                  <a:gd name="T39" fmla="*/ 514 h 1863"/>
                  <a:gd name="T40" fmla="*/ 203 w 960"/>
                  <a:gd name="T41" fmla="*/ 1324 h 1863"/>
                  <a:gd name="T42" fmla="*/ 211 w 960"/>
                  <a:gd name="T43" fmla="*/ 1464 h 1863"/>
                  <a:gd name="T44" fmla="*/ 250 w 960"/>
                  <a:gd name="T45" fmla="*/ 1573 h 1863"/>
                  <a:gd name="T46" fmla="*/ 335 w 960"/>
                  <a:gd name="T47" fmla="*/ 1651 h 1863"/>
                  <a:gd name="T48" fmla="*/ 476 w 960"/>
                  <a:gd name="T49" fmla="*/ 1682 h 1863"/>
                  <a:gd name="T50" fmla="*/ 632 w 960"/>
                  <a:gd name="T51" fmla="*/ 1651 h 1863"/>
                  <a:gd name="T52" fmla="*/ 717 w 960"/>
                  <a:gd name="T53" fmla="*/ 1573 h 1863"/>
                  <a:gd name="T54" fmla="*/ 749 w 960"/>
                  <a:gd name="T55" fmla="*/ 1464 h 1863"/>
                  <a:gd name="T56" fmla="*/ 756 w 960"/>
                  <a:gd name="T57" fmla="*/ 1324 h 1863"/>
                  <a:gd name="T58" fmla="*/ 756 w 960"/>
                  <a:gd name="T59" fmla="*/ 1199 h 1863"/>
                  <a:gd name="T60" fmla="*/ 959 w 960"/>
                  <a:gd name="T61" fmla="*/ 1199 h 1863"/>
                  <a:gd name="T62" fmla="*/ 959 w 960"/>
                  <a:gd name="T63" fmla="*/ 1386 h 1863"/>
                  <a:gd name="T64" fmla="*/ 476 w 960"/>
                  <a:gd name="T65" fmla="*/ 1862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0" h="1863">
                    <a:moveTo>
                      <a:pt x="476" y="1862"/>
                    </a:moveTo>
                    <a:lnTo>
                      <a:pt x="476" y="1862"/>
                    </a:lnTo>
                    <a:cubicBezTo>
                      <a:pt x="304" y="1862"/>
                      <a:pt x="180" y="1815"/>
                      <a:pt x="109" y="1721"/>
                    </a:cubicBezTo>
                    <a:cubicBezTo>
                      <a:pt x="39" y="1628"/>
                      <a:pt x="0" y="1503"/>
                      <a:pt x="0" y="1339"/>
                    </a:cubicBezTo>
                    <a:cubicBezTo>
                      <a:pt x="0" y="475"/>
                      <a:pt x="0" y="475"/>
                      <a:pt x="0" y="475"/>
                    </a:cubicBezTo>
                    <a:cubicBezTo>
                      <a:pt x="0" y="327"/>
                      <a:pt x="47" y="218"/>
                      <a:pt x="125" y="132"/>
                    </a:cubicBezTo>
                    <a:cubicBezTo>
                      <a:pt x="211" y="39"/>
                      <a:pt x="327" y="0"/>
                      <a:pt x="476" y="0"/>
                    </a:cubicBezTo>
                    <a:cubicBezTo>
                      <a:pt x="616" y="0"/>
                      <a:pt x="733" y="39"/>
                      <a:pt x="819" y="116"/>
                    </a:cubicBezTo>
                    <a:cubicBezTo>
                      <a:pt x="897" y="195"/>
                      <a:pt x="936" y="312"/>
                      <a:pt x="936" y="460"/>
                    </a:cubicBezTo>
                    <a:cubicBezTo>
                      <a:pt x="936" y="616"/>
                      <a:pt x="936" y="616"/>
                      <a:pt x="936" y="616"/>
                    </a:cubicBezTo>
                    <a:cubicBezTo>
                      <a:pt x="741" y="616"/>
                      <a:pt x="741" y="616"/>
                      <a:pt x="741" y="616"/>
                    </a:cubicBezTo>
                    <a:cubicBezTo>
                      <a:pt x="741" y="553"/>
                      <a:pt x="741" y="553"/>
                      <a:pt x="741" y="553"/>
                    </a:cubicBezTo>
                    <a:cubicBezTo>
                      <a:pt x="741" y="506"/>
                      <a:pt x="741" y="460"/>
                      <a:pt x="733" y="413"/>
                    </a:cubicBezTo>
                    <a:cubicBezTo>
                      <a:pt x="733" y="366"/>
                      <a:pt x="725" y="327"/>
                      <a:pt x="702" y="288"/>
                    </a:cubicBezTo>
                    <a:cubicBezTo>
                      <a:pt x="686" y="257"/>
                      <a:pt x="663" y="226"/>
                      <a:pt x="624" y="202"/>
                    </a:cubicBezTo>
                    <a:cubicBezTo>
                      <a:pt x="585" y="187"/>
                      <a:pt x="530" y="171"/>
                      <a:pt x="468" y="171"/>
                    </a:cubicBezTo>
                    <a:cubicBezTo>
                      <a:pt x="413" y="171"/>
                      <a:pt x="374" y="179"/>
                      <a:pt x="335" y="202"/>
                    </a:cubicBezTo>
                    <a:cubicBezTo>
                      <a:pt x="304" y="218"/>
                      <a:pt x="273" y="241"/>
                      <a:pt x="257" y="272"/>
                    </a:cubicBezTo>
                    <a:cubicBezTo>
                      <a:pt x="234" y="304"/>
                      <a:pt x="218" y="343"/>
                      <a:pt x="211" y="382"/>
                    </a:cubicBezTo>
                    <a:cubicBezTo>
                      <a:pt x="203" y="421"/>
                      <a:pt x="203" y="467"/>
                      <a:pt x="203" y="514"/>
                    </a:cubicBezTo>
                    <a:cubicBezTo>
                      <a:pt x="203" y="1324"/>
                      <a:pt x="203" y="1324"/>
                      <a:pt x="203" y="1324"/>
                    </a:cubicBezTo>
                    <a:cubicBezTo>
                      <a:pt x="203" y="1371"/>
                      <a:pt x="203" y="1417"/>
                      <a:pt x="211" y="1464"/>
                    </a:cubicBezTo>
                    <a:cubicBezTo>
                      <a:pt x="218" y="1503"/>
                      <a:pt x="234" y="1542"/>
                      <a:pt x="250" y="1573"/>
                    </a:cubicBezTo>
                    <a:cubicBezTo>
                      <a:pt x="273" y="1604"/>
                      <a:pt x="296" y="1636"/>
                      <a:pt x="335" y="1651"/>
                    </a:cubicBezTo>
                    <a:cubicBezTo>
                      <a:pt x="367" y="1675"/>
                      <a:pt x="413" y="1682"/>
                      <a:pt x="476" y="1682"/>
                    </a:cubicBezTo>
                    <a:cubicBezTo>
                      <a:pt x="538" y="1682"/>
                      <a:pt x="593" y="1675"/>
                      <a:pt x="632" y="1651"/>
                    </a:cubicBezTo>
                    <a:cubicBezTo>
                      <a:pt x="671" y="1636"/>
                      <a:pt x="694" y="1612"/>
                      <a:pt x="717" y="1573"/>
                    </a:cubicBezTo>
                    <a:cubicBezTo>
                      <a:pt x="733" y="1542"/>
                      <a:pt x="749" y="1503"/>
                      <a:pt x="749" y="1464"/>
                    </a:cubicBezTo>
                    <a:cubicBezTo>
                      <a:pt x="756" y="1417"/>
                      <a:pt x="756" y="1371"/>
                      <a:pt x="756" y="1324"/>
                    </a:cubicBezTo>
                    <a:cubicBezTo>
                      <a:pt x="756" y="1199"/>
                      <a:pt x="756" y="1199"/>
                      <a:pt x="756" y="1199"/>
                    </a:cubicBezTo>
                    <a:cubicBezTo>
                      <a:pt x="959" y="1199"/>
                      <a:pt x="959" y="1199"/>
                      <a:pt x="959" y="1199"/>
                    </a:cubicBezTo>
                    <a:cubicBezTo>
                      <a:pt x="959" y="1386"/>
                      <a:pt x="959" y="1386"/>
                      <a:pt x="959" y="1386"/>
                    </a:cubicBezTo>
                    <a:cubicBezTo>
                      <a:pt x="959" y="1706"/>
                      <a:pt x="795" y="1862"/>
                      <a:pt x="476" y="1862"/>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93" name="Freeform 12"/>
              <p:cNvSpPr>
                <a:spLocks noChangeArrowheads="1"/>
              </p:cNvSpPr>
              <p:nvPr/>
            </p:nvSpPr>
            <p:spPr bwMode="auto">
              <a:xfrm>
                <a:off x="2164283" y="223336"/>
                <a:ext cx="107612" cy="306281"/>
              </a:xfrm>
              <a:custGeom>
                <a:avLst/>
                <a:gdLst>
                  <a:gd name="T0" fmla="*/ 701 w 803"/>
                  <a:gd name="T1" fmla="*/ 2276 h 2284"/>
                  <a:gd name="T2" fmla="*/ 701 w 803"/>
                  <a:gd name="T3" fmla="*/ 2276 h 2284"/>
                  <a:gd name="T4" fmla="*/ 592 w 803"/>
                  <a:gd name="T5" fmla="*/ 2283 h 2284"/>
                  <a:gd name="T6" fmla="*/ 327 w 803"/>
                  <a:gd name="T7" fmla="*/ 2198 h 2284"/>
                  <a:gd name="T8" fmla="*/ 241 w 803"/>
                  <a:gd name="T9" fmla="*/ 1917 h 2284"/>
                  <a:gd name="T10" fmla="*/ 241 w 803"/>
                  <a:gd name="T11" fmla="*/ 647 h 2284"/>
                  <a:gd name="T12" fmla="*/ 0 w 803"/>
                  <a:gd name="T13" fmla="*/ 647 h 2284"/>
                  <a:gd name="T14" fmla="*/ 0 w 803"/>
                  <a:gd name="T15" fmla="*/ 476 h 2284"/>
                  <a:gd name="T16" fmla="*/ 249 w 803"/>
                  <a:gd name="T17" fmla="*/ 476 h 2284"/>
                  <a:gd name="T18" fmla="*/ 249 w 803"/>
                  <a:gd name="T19" fmla="*/ 39 h 2284"/>
                  <a:gd name="T20" fmla="*/ 452 w 803"/>
                  <a:gd name="T21" fmla="*/ 0 h 2284"/>
                  <a:gd name="T22" fmla="*/ 452 w 803"/>
                  <a:gd name="T23" fmla="*/ 476 h 2284"/>
                  <a:gd name="T24" fmla="*/ 771 w 803"/>
                  <a:gd name="T25" fmla="*/ 476 h 2284"/>
                  <a:gd name="T26" fmla="*/ 771 w 803"/>
                  <a:gd name="T27" fmla="*/ 647 h 2284"/>
                  <a:gd name="T28" fmla="*/ 452 w 803"/>
                  <a:gd name="T29" fmla="*/ 647 h 2284"/>
                  <a:gd name="T30" fmla="*/ 452 w 803"/>
                  <a:gd name="T31" fmla="*/ 1932 h 2284"/>
                  <a:gd name="T32" fmla="*/ 623 w 803"/>
                  <a:gd name="T33" fmla="*/ 2112 h 2284"/>
                  <a:gd name="T34" fmla="*/ 709 w 803"/>
                  <a:gd name="T35" fmla="*/ 2104 h 2284"/>
                  <a:gd name="T36" fmla="*/ 795 w 803"/>
                  <a:gd name="T37" fmla="*/ 2089 h 2284"/>
                  <a:gd name="T38" fmla="*/ 802 w 803"/>
                  <a:gd name="T39" fmla="*/ 2260 h 2284"/>
                  <a:gd name="T40" fmla="*/ 701 w 803"/>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3" h="2284">
                    <a:moveTo>
                      <a:pt x="701" y="2276"/>
                    </a:moveTo>
                    <a:lnTo>
                      <a:pt x="701" y="2276"/>
                    </a:lnTo>
                    <a:cubicBezTo>
                      <a:pt x="662" y="2283"/>
                      <a:pt x="631" y="2283"/>
                      <a:pt x="592" y="2283"/>
                    </a:cubicBezTo>
                    <a:cubicBezTo>
                      <a:pt x="467" y="2283"/>
                      <a:pt x="374" y="2252"/>
                      <a:pt x="327" y="2198"/>
                    </a:cubicBezTo>
                    <a:cubicBezTo>
                      <a:pt x="272" y="2135"/>
                      <a:pt x="241" y="2042"/>
                      <a:pt x="241" y="1917"/>
                    </a:cubicBezTo>
                    <a:cubicBezTo>
                      <a:pt x="241" y="647"/>
                      <a:pt x="241" y="647"/>
                      <a:pt x="241" y="647"/>
                    </a:cubicBezTo>
                    <a:cubicBezTo>
                      <a:pt x="0" y="647"/>
                      <a:pt x="0" y="647"/>
                      <a:pt x="0" y="647"/>
                    </a:cubicBezTo>
                    <a:cubicBezTo>
                      <a:pt x="0" y="476"/>
                      <a:pt x="0" y="476"/>
                      <a:pt x="0" y="476"/>
                    </a:cubicBezTo>
                    <a:cubicBezTo>
                      <a:pt x="249" y="476"/>
                      <a:pt x="249" y="476"/>
                      <a:pt x="249" y="476"/>
                    </a:cubicBezTo>
                    <a:cubicBezTo>
                      <a:pt x="249" y="39"/>
                      <a:pt x="249" y="39"/>
                      <a:pt x="249" y="39"/>
                    </a:cubicBezTo>
                    <a:cubicBezTo>
                      <a:pt x="452" y="0"/>
                      <a:pt x="452" y="0"/>
                      <a:pt x="452" y="0"/>
                    </a:cubicBezTo>
                    <a:cubicBezTo>
                      <a:pt x="452" y="476"/>
                      <a:pt x="452" y="476"/>
                      <a:pt x="452" y="476"/>
                    </a:cubicBezTo>
                    <a:cubicBezTo>
                      <a:pt x="771" y="476"/>
                      <a:pt x="771" y="476"/>
                      <a:pt x="771" y="476"/>
                    </a:cubicBezTo>
                    <a:cubicBezTo>
                      <a:pt x="771" y="647"/>
                      <a:pt x="771" y="647"/>
                      <a:pt x="771" y="647"/>
                    </a:cubicBezTo>
                    <a:cubicBezTo>
                      <a:pt x="452" y="647"/>
                      <a:pt x="452" y="647"/>
                      <a:pt x="452" y="647"/>
                    </a:cubicBezTo>
                    <a:cubicBezTo>
                      <a:pt x="452" y="1932"/>
                      <a:pt x="452" y="1932"/>
                      <a:pt x="452" y="1932"/>
                    </a:cubicBezTo>
                    <a:cubicBezTo>
                      <a:pt x="452" y="2057"/>
                      <a:pt x="506" y="2112"/>
                      <a:pt x="623" y="2112"/>
                    </a:cubicBezTo>
                    <a:cubicBezTo>
                      <a:pt x="655" y="2112"/>
                      <a:pt x="678" y="2112"/>
                      <a:pt x="709" y="2104"/>
                    </a:cubicBezTo>
                    <a:cubicBezTo>
                      <a:pt x="732" y="2104"/>
                      <a:pt x="764" y="2096"/>
                      <a:pt x="795" y="2089"/>
                    </a:cubicBezTo>
                    <a:cubicBezTo>
                      <a:pt x="802" y="2260"/>
                      <a:pt x="802" y="2260"/>
                      <a:pt x="802" y="2260"/>
                    </a:cubicBezTo>
                    <a:cubicBezTo>
                      <a:pt x="771" y="2268"/>
                      <a:pt x="732" y="2268"/>
                      <a:pt x="701" y="2276"/>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94" name="Freeform 13"/>
              <p:cNvSpPr>
                <a:spLocks noChangeArrowheads="1"/>
              </p:cNvSpPr>
              <p:nvPr/>
            </p:nvSpPr>
            <p:spPr bwMode="auto">
              <a:xfrm>
                <a:off x="2303233" y="209736"/>
                <a:ext cx="30155" cy="317515"/>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5 w 227"/>
                  <a:gd name="T11" fmla="*/ 577 h 2370"/>
                  <a:gd name="T12" fmla="*/ 210 w 227"/>
                  <a:gd name="T13" fmla="*/ 577 h 2370"/>
                  <a:gd name="T14" fmla="*/ 210 w 227"/>
                  <a:gd name="T15" fmla="*/ 2369 h 2370"/>
                  <a:gd name="T16" fmla="*/ 15 w 227"/>
                  <a:gd name="T17" fmla="*/ 2369 h 2370"/>
                  <a:gd name="T18" fmla="*/ 15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5" y="577"/>
                    </a:moveTo>
                    <a:lnTo>
                      <a:pt x="210" y="577"/>
                    </a:lnTo>
                    <a:lnTo>
                      <a:pt x="210" y="2369"/>
                    </a:lnTo>
                    <a:lnTo>
                      <a:pt x="15" y="2369"/>
                    </a:lnTo>
                    <a:lnTo>
                      <a:pt x="15" y="577"/>
                    </a:ln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95" name="Freeform 14"/>
              <p:cNvSpPr>
                <a:spLocks noChangeArrowheads="1"/>
              </p:cNvSpPr>
              <p:nvPr/>
            </p:nvSpPr>
            <p:spPr bwMode="auto">
              <a:xfrm>
                <a:off x="2380099" y="283054"/>
                <a:ext cx="133037" cy="248927"/>
              </a:xfrm>
              <a:custGeom>
                <a:avLst/>
                <a:gdLst>
                  <a:gd name="T0" fmla="*/ 857 w 991"/>
                  <a:gd name="T1" fmla="*/ 1737 h 1855"/>
                  <a:gd name="T2" fmla="*/ 857 w 991"/>
                  <a:gd name="T3" fmla="*/ 1737 h 1855"/>
                  <a:gd name="T4" fmla="*/ 491 w 991"/>
                  <a:gd name="T5" fmla="*/ 1854 h 1855"/>
                  <a:gd name="T6" fmla="*/ 133 w 991"/>
                  <a:gd name="T7" fmla="*/ 1737 h 1855"/>
                  <a:gd name="T8" fmla="*/ 0 w 991"/>
                  <a:gd name="T9" fmla="*/ 1386 h 1855"/>
                  <a:gd name="T10" fmla="*/ 0 w 991"/>
                  <a:gd name="T11" fmla="*/ 452 h 1855"/>
                  <a:gd name="T12" fmla="*/ 40 w 991"/>
                  <a:gd name="T13" fmla="*/ 265 h 1855"/>
                  <a:gd name="T14" fmla="*/ 141 w 991"/>
                  <a:gd name="T15" fmla="*/ 116 h 1855"/>
                  <a:gd name="T16" fmla="*/ 305 w 991"/>
                  <a:gd name="T17" fmla="*/ 31 h 1855"/>
                  <a:gd name="T18" fmla="*/ 491 w 991"/>
                  <a:gd name="T19" fmla="*/ 0 h 1855"/>
                  <a:gd name="T20" fmla="*/ 686 w 991"/>
                  <a:gd name="T21" fmla="*/ 31 h 1855"/>
                  <a:gd name="T22" fmla="*/ 849 w 991"/>
                  <a:gd name="T23" fmla="*/ 116 h 1855"/>
                  <a:gd name="T24" fmla="*/ 951 w 991"/>
                  <a:gd name="T25" fmla="*/ 265 h 1855"/>
                  <a:gd name="T26" fmla="*/ 990 w 991"/>
                  <a:gd name="T27" fmla="*/ 460 h 1855"/>
                  <a:gd name="T28" fmla="*/ 990 w 991"/>
                  <a:gd name="T29" fmla="*/ 1386 h 1855"/>
                  <a:gd name="T30" fmla="*/ 857 w 991"/>
                  <a:gd name="T31" fmla="*/ 1737 h 1855"/>
                  <a:gd name="T32" fmla="*/ 709 w 991"/>
                  <a:gd name="T33" fmla="*/ 257 h 1855"/>
                  <a:gd name="T34" fmla="*/ 709 w 991"/>
                  <a:gd name="T35" fmla="*/ 257 h 1855"/>
                  <a:gd name="T36" fmla="*/ 491 w 991"/>
                  <a:gd name="T37" fmla="*/ 171 h 1855"/>
                  <a:gd name="T38" fmla="*/ 281 w 991"/>
                  <a:gd name="T39" fmla="*/ 249 h 1855"/>
                  <a:gd name="T40" fmla="*/ 195 w 991"/>
                  <a:gd name="T41" fmla="*/ 467 h 1855"/>
                  <a:gd name="T42" fmla="*/ 195 w 991"/>
                  <a:gd name="T43" fmla="*/ 1386 h 1855"/>
                  <a:gd name="T44" fmla="*/ 491 w 991"/>
                  <a:gd name="T45" fmla="*/ 1682 h 1855"/>
                  <a:gd name="T46" fmla="*/ 795 w 991"/>
                  <a:gd name="T47" fmla="*/ 1386 h 1855"/>
                  <a:gd name="T48" fmla="*/ 795 w 991"/>
                  <a:gd name="T49" fmla="*/ 467 h 1855"/>
                  <a:gd name="T50" fmla="*/ 709 w 991"/>
                  <a:gd name="T51" fmla="*/ 25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1" h="1855">
                    <a:moveTo>
                      <a:pt x="857" y="1737"/>
                    </a:moveTo>
                    <a:lnTo>
                      <a:pt x="857" y="1737"/>
                    </a:lnTo>
                    <a:cubicBezTo>
                      <a:pt x="764" y="1815"/>
                      <a:pt x="647" y="1854"/>
                      <a:pt x="491" y="1854"/>
                    </a:cubicBezTo>
                    <a:cubicBezTo>
                      <a:pt x="343" y="1854"/>
                      <a:pt x="227" y="1815"/>
                      <a:pt x="133" y="1737"/>
                    </a:cubicBezTo>
                    <a:cubicBezTo>
                      <a:pt x="47" y="1659"/>
                      <a:pt x="0" y="1542"/>
                      <a:pt x="0" y="1386"/>
                    </a:cubicBezTo>
                    <a:cubicBezTo>
                      <a:pt x="0" y="452"/>
                      <a:pt x="0" y="452"/>
                      <a:pt x="0" y="452"/>
                    </a:cubicBezTo>
                    <a:cubicBezTo>
                      <a:pt x="0" y="382"/>
                      <a:pt x="16" y="319"/>
                      <a:pt x="40" y="265"/>
                    </a:cubicBezTo>
                    <a:cubicBezTo>
                      <a:pt x="63" y="210"/>
                      <a:pt x="102" y="156"/>
                      <a:pt x="141" y="116"/>
                    </a:cubicBezTo>
                    <a:cubicBezTo>
                      <a:pt x="188" y="78"/>
                      <a:pt x="242" y="46"/>
                      <a:pt x="305" y="31"/>
                    </a:cubicBezTo>
                    <a:cubicBezTo>
                      <a:pt x="367" y="7"/>
                      <a:pt x="429" y="0"/>
                      <a:pt x="491" y="0"/>
                    </a:cubicBezTo>
                    <a:cubicBezTo>
                      <a:pt x="561" y="0"/>
                      <a:pt x="631" y="7"/>
                      <a:pt x="686" y="31"/>
                    </a:cubicBezTo>
                    <a:cubicBezTo>
                      <a:pt x="748" y="46"/>
                      <a:pt x="803" y="78"/>
                      <a:pt x="849" y="116"/>
                    </a:cubicBezTo>
                    <a:cubicBezTo>
                      <a:pt x="888" y="156"/>
                      <a:pt x="927" y="210"/>
                      <a:pt x="951" y="265"/>
                    </a:cubicBezTo>
                    <a:cubicBezTo>
                      <a:pt x="982" y="327"/>
                      <a:pt x="990" y="389"/>
                      <a:pt x="990" y="460"/>
                    </a:cubicBezTo>
                    <a:cubicBezTo>
                      <a:pt x="990" y="1386"/>
                      <a:pt x="990" y="1386"/>
                      <a:pt x="990" y="1386"/>
                    </a:cubicBezTo>
                    <a:cubicBezTo>
                      <a:pt x="990" y="1542"/>
                      <a:pt x="943" y="1659"/>
                      <a:pt x="857" y="1737"/>
                    </a:cubicBezTo>
                    <a:close/>
                    <a:moveTo>
                      <a:pt x="709" y="257"/>
                    </a:moveTo>
                    <a:lnTo>
                      <a:pt x="709" y="257"/>
                    </a:lnTo>
                    <a:cubicBezTo>
                      <a:pt x="654" y="202"/>
                      <a:pt x="584" y="171"/>
                      <a:pt x="491" y="171"/>
                    </a:cubicBezTo>
                    <a:cubicBezTo>
                      <a:pt x="406" y="171"/>
                      <a:pt x="336" y="202"/>
                      <a:pt x="281" y="249"/>
                    </a:cubicBezTo>
                    <a:cubicBezTo>
                      <a:pt x="227" y="304"/>
                      <a:pt x="195" y="374"/>
                      <a:pt x="195" y="467"/>
                    </a:cubicBezTo>
                    <a:cubicBezTo>
                      <a:pt x="195" y="1386"/>
                      <a:pt x="195" y="1386"/>
                      <a:pt x="195" y="1386"/>
                    </a:cubicBezTo>
                    <a:cubicBezTo>
                      <a:pt x="195" y="1581"/>
                      <a:pt x="297" y="1682"/>
                      <a:pt x="491" y="1682"/>
                    </a:cubicBezTo>
                    <a:cubicBezTo>
                      <a:pt x="694" y="1682"/>
                      <a:pt x="795" y="1581"/>
                      <a:pt x="795" y="1386"/>
                    </a:cubicBezTo>
                    <a:cubicBezTo>
                      <a:pt x="795" y="467"/>
                      <a:pt x="795" y="467"/>
                      <a:pt x="795" y="467"/>
                    </a:cubicBezTo>
                    <a:cubicBezTo>
                      <a:pt x="795" y="382"/>
                      <a:pt x="764" y="312"/>
                      <a:pt x="709" y="257"/>
                    </a:cubicBez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96" name="Freeform 15"/>
              <p:cNvSpPr>
                <a:spLocks noChangeArrowheads="1"/>
              </p:cNvSpPr>
              <p:nvPr/>
            </p:nvSpPr>
            <p:spPr bwMode="auto">
              <a:xfrm>
                <a:off x="2562211" y="284237"/>
                <a:ext cx="125350" cy="243606"/>
              </a:xfrm>
              <a:custGeom>
                <a:avLst/>
                <a:gdLst>
                  <a:gd name="T0" fmla="*/ 733 w 937"/>
                  <a:gd name="T1" fmla="*/ 429 h 1817"/>
                  <a:gd name="T2" fmla="*/ 733 w 937"/>
                  <a:gd name="T3" fmla="*/ 429 h 1817"/>
                  <a:gd name="T4" fmla="*/ 694 w 937"/>
                  <a:gd name="T5" fmla="*/ 250 h 1817"/>
                  <a:gd name="T6" fmla="*/ 530 w 937"/>
                  <a:gd name="T7" fmla="*/ 188 h 1817"/>
                  <a:gd name="T8" fmla="*/ 351 w 937"/>
                  <a:gd name="T9" fmla="*/ 250 h 1817"/>
                  <a:gd name="T10" fmla="*/ 195 w 937"/>
                  <a:gd name="T11" fmla="*/ 382 h 1817"/>
                  <a:gd name="T12" fmla="*/ 195 w 937"/>
                  <a:gd name="T13" fmla="*/ 1816 h 1817"/>
                  <a:gd name="T14" fmla="*/ 0 w 937"/>
                  <a:gd name="T15" fmla="*/ 1816 h 1817"/>
                  <a:gd name="T16" fmla="*/ 0 w 937"/>
                  <a:gd name="T17" fmla="*/ 24 h 1817"/>
                  <a:gd name="T18" fmla="*/ 187 w 937"/>
                  <a:gd name="T19" fmla="*/ 24 h 1817"/>
                  <a:gd name="T20" fmla="*/ 195 w 937"/>
                  <a:gd name="T21" fmla="*/ 188 h 1817"/>
                  <a:gd name="T22" fmla="*/ 359 w 937"/>
                  <a:gd name="T23" fmla="*/ 55 h 1817"/>
                  <a:gd name="T24" fmla="*/ 562 w 937"/>
                  <a:gd name="T25" fmla="*/ 0 h 1817"/>
                  <a:gd name="T26" fmla="*/ 850 w 937"/>
                  <a:gd name="T27" fmla="*/ 109 h 1817"/>
                  <a:gd name="T28" fmla="*/ 936 w 937"/>
                  <a:gd name="T29" fmla="*/ 398 h 1817"/>
                  <a:gd name="T30" fmla="*/ 936 w 937"/>
                  <a:gd name="T31" fmla="*/ 1816 h 1817"/>
                  <a:gd name="T32" fmla="*/ 733 w 937"/>
                  <a:gd name="T33" fmla="*/ 1816 h 1817"/>
                  <a:gd name="T34" fmla="*/ 733 w 937"/>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7" h="1817">
                    <a:moveTo>
                      <a:pt x="733" y="429"/>
                    </a:moveTo>
                    <a:lnTo>
                      <a:pt x="733" y="429"/>
                    </a:lnTo>
                    <a:cubicBezTo>
                      <a:pt x="733" y="351"/>
                      <a:pt x="725" y="297"/>
                      <a:pt x="694" y="250"/>
                    </a:cubicBezTo>
                    <a:cubicBezTo>
                      <a:pt x="663" y="211"/>
                      <a:pt x="608" y="188"/>
                      <a:pt x="530" y="188"/>
                    </a:cubicBezTo>
                    <a:cubicBezTo>
                      <a:pt x="468" y="188"/>
                      <a:pt x="406" y="211"/>
                      <a:pt x="351" y="250"/>
                    </a:cubicBezTo>
                    <a:cubicBezTo>
                      <a:pt x="289" y="297"/>
                      <a:pt x="234" y="336"/>
                      <a:pt x="195" y="382"/>
                    </a:cubicBezTo>
                    <a:cubicBezTo>
                      <a:pt x="195" y="1816"/>
                      <a:pt x="195" y="1816"/>
                      <a:pt x="195" y="1816"/>
                    </a:cubicBezTo>
                    <a:cubicBezTo>
                      <a:pt x="0" y="1816"/>
                      <a:pt x="0" y="1816"/>
                      <a:pt x="0" y="1816"/>
                    </a:cubicBezTo>
                    <a:cubicBezTo>
                      <a:pt x="0" y="24"/>
                      <a:pt x="0" y="24"/>
                      <a:pt x="0" y="24"/>
                    </a:cubicBezTo>
                    <a:cubicBezTo>
                      <a:pt x="187" y="24"/>
                      <a:pt x="187" y="24"/>
                      <a:pt x="187" y="24"/>
                    </a:cubicBezTo>
                    <a:cubicBezTo>
                      <a:pt x="195" y="188"/>
                      <a:pt x="195" y="188"/>
                      <a:pt x="195" y="188"/>
                    </a:cubicBezTo>
                    <a:cubicBezTo>
                      <a:pt x="242" y="141"/>
                      <a:pt x="296" y="94"/>
                      <a:pt x="359" y="55"/>
                    </a:cubicBezTo>
                    <a:cubicBezTo>
                      <a:pt x="421" y="16"/>
                      <a:pt x="484" y="0"/>
                      <a:pt x="562" y="0"/>
                    </a:cubicBezTo>
                    <a:cubicBezTo>
                      <a:pt x="694" y="0"/>
                      <a:pt x="788" y="39"/>
                      <a:pt x="850" y="109"/>
                    </a:cubicBezTo>
                    <a:cubicBezTo>
                      <a:pt x="905" y="180"/>
                      <a:pt x="936" y="273"/>
                      <a:pt x="936" y="398"/>
                    </a:cubicBezTo>
                    <a:cubicBezTo>
                      <a:pt x="936" y="1816"/>
                      <a:pt x="936" y="1816"/>
                      <a:pt x="936" y="1816"/>
                    </a:cubicBezTo>
                    <a:cubicBezTo>
                      <a:pt x="733" y="1816"/>
                      <a:pt x="733" y="1816"/>
                      <a:pt x="733" y="1816"/>
                    </a:cubicBezTo>
                    <a:lnTo>
                      <a:pt x="733" y="429"/>
                    </a:ln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97" name="Freeform 16"/>
              <p:cNvSpPr>
                <a:spLocks noChangeArrowheads="1"/>
              </p:cNvSpPr>
              <p:nvPr/>
            </p:nvSpPr>
            <p:spPr bwMode="auto">
              <a:xfrm>
                <a:off x="2721855" y="423187"/>
                <a:ext cx="103473" cy="105838"/>
              </a:xfrm>
              <a:custGeom>
                <a:avLst/>
                <a:gdLst>
                  <a:gd name="T0" fmla="*/ 390 w 773"/>
                  <a:gd name="T1" fmla="*/ 788 h 789"/>
                  <a:gd name="T2" fmla="*/ 390 w 773"/>
                  <a:gd name="T3" fmla="*/ 788 h 789"/>
                  <a:gd name="T4" fmla="*/ 0 w 773"/>
                  <a:gd name="T5" fmla="*/ 390 h 789"/>
                  <a:gd name="T6" fmla="*/ 390 w 773"/>
                  <a:gd name="T7" fmla="*/ 0 h 789"/>
                  <a:gd name="T8" fmla="*/ 772 w 773"/>
                  <a:gd name="T9" fmla="*/ 390 h 789"/>
                  <a:gd name="T10" fmla="*/ 390 w 773"/>
                  <a:gd name="T11" fmla="*/ 788 h 789"/>
                  <a:gd name="T12" fmla="*/ 390 w 773"/>
                  <a:gd name="T13" fmla="*/ 70 h 789"/>
                  <a:gd name="T14" fmla="*/ 390 w 773"/>
                  <a:gd name="T15" fmla="*/ 70 h 789"/>
                  <a:gd name="T16" fmla="*/ 78 w 773"/>
                  <a:gd name="T17" fmla="*/ 390 h 789"/>
                  <a:gd name="T18" fmla="*/ 390 w 773"/>
                  <a:gd name="T19" fmla="*/ 710 h 789"/>
                  <a:gd name="T20" fmla="*/ 694 w 773"/>
                  <a:gd name="T21" fmla="*/ 390 h 789"/>
                  <a:gd name="T22" fmla="*/ 390 w 773"/>
                  <a:gd name="T23" fmla="*/ 70 h 789"/>
                  <a:gd name="T24" fmla="*/ 460 w 773"/>
                  <a:gd name="T25" fmla="*/ 577 h 789"/>
                  <a:gd name="T26" fmla="*/ 460 w 773"/>
                  <a:gd name="T27" fmla="*/ 577 h 789"/>
                  <a:gd name="T28" fmla="*/ 390 w 773"/>
                  <a:gd name="T29" fmla="*/ 421 h 789"/>
                  <a:gd name="T30" fmla="*/ 328 w 773"/>
                  <a:gd name="T31" fmla="*/ 421 h 789"/>
                  <a:gd name="T32" fmla="*/ 328 w 773"/>
                  <a:gd name="T33" fmla="*/ 577 h 789"/>
                  <a:gd name="T34" fmla="*/ 265 w 773"/>
                  <a:gd name="T35" fmla="*/ 577 h 789"/>
                  <a:gd name="T36" fmla="*/ 265 w 773"/>
                  <a:gd name="T37" fmla="*/ 195 h 789"/>
                  <a:gd name="T38" fmla="*/ 390 w 773"/>
                  <a:gd name="T39" fmla="*/ 195 h 789"/>
                  <a:gd name="T40" fmla="*/ 523 w 773"/>
                  <a:gd name="T41" fmla="*/ 304 h 789"/>
                  <a:gd name="T42" fmla="*/ 452 w 773"/>
                  <a:gd name="T43" fmla="*/ 405 h 789"/>
                  <a:gd name="T44" fmla="*/ 538 w 773"/>
                  <a:gd name="T45" fmla="*/ 577 h 789"/>
                  <a:gd name="T46" fmla="*/ 460 w 773"/>
                  <a:gd name="T47" fmla="*/ 577 h 789"/>
                  <a:gd name="T48" fmla="*/ 382 w 773"/>
                  <a:gd name="T49" fmla="*/ 258 h 789"/>
                  <a:gd name="T50" fmla="*/ 382 w 773"/>
                  <a:gd name="T51" fmla="*/ 258 h 789"/>
                  <a:gd name="T52" fmla="*/ 328 w 773"/>
                  <a:gd name="T53" fmla="*/ 258 h 789"/>
                  <a:gd name="T54" fmla="*/ 328 w 773"/>
                  <a:gd name="T55" fmla="*/ 359 h 789"/>
                  <a:gd name="T56" fmla="*/ 382 w 773"/>
                  <a:gd name="T57" fmla="*/ 359 h 789"/>
                  <a:gd name="T58" fmla="*/ 460 w 773"/>
                  <a:gd name="T59" fmla="*/ 312 h 789"/>
                  <a:gd name="T60" fmla="*/ 382 w 773"/>
                  <a:gd name="T61" fmla="*/ 25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3" h="789">
                    <a:moveTo>
                      <a:pt x="390" y="788"/>
                    </a:moveTo>
                    <a:lnTo>
                      <a:pt x="390" y="788"/>
                    </a:lnTo>
                    <a:cubicBezTo>
                      <a:pt x="148" y="788"/>
                      <a:pt x="0" y="624"/>
                      <a:pt x="0" y="390"/>
                    </a:cubicBezTo>
                    <a:cubicBezTo>
                      <a:pt x="0" y="164"/>
                      <a:pt x="156" y="0"/>
                      <a:pt x="390" y="0"/>
                    </a:cubicBezTo>
                    <a:cubicBezTo>
                      <a:pt x="616" y="0"/>
                      <a:pt x="772" y="164"/>
                      <a:pt x="772" y="390"/>
                    </a:cubicBezTo>
                    <a:cubicBezTo>
                      <a:pt x="772" y="624"/>
                      <a:pt x="624" y="788"/>
                      <a:pt x="390" y="788"/>
                    </a:cubicBezTo>
                    <a:close/>
                    <a:moveTo>
                      <a:pt x="390" y="70"/>
                    </a:moveTo>
                    <a:lnTo>
                      <a:pt x="390" y="70"/>
                    </a:lnTo>
                    <a:cubicBezTo>
                      <a:pt x="195" y="70"/>
                      <a:pt x="78" y="203"/>
                      <a:pt x="78" y="390"/>
                    </a:cubicBezTo>
                    <a:cubicBezTo>
                      <a:pt x="78" y="577"/>
                      <a:pt x="203" y="710"/>
                      <a:pt x="390" y="710"/>
                    </a:cubicBezTo>
                    <a:cubicBezTo>
                      <a:pt x="577" y="710"/>
                      <a:pt x="694" y="577"/>
                      <a:pt x="694" y="390"/>
                    </a:cubicBezTo>
                    <a:cubicBezTo>
                      <a:pt x="694" y="211"/>
                      <a:pt x="577" y="70"/>
                      <a:pt x="390" y="70"/>
                    </a:cubicBezTo>
                    <a:close/>
                    <a:moveTo>
                      <a:pt x="460" y="577"/>
                    </a:moveTo>
                    <a:lnTo>
                      <a:pt x="460" y="577"/>
                    </a:lnTo>
                    <a:cubicBezTo>
                      <a:pt x="390" y="421"/>
                      <a:pt x="390" y="421"/>
                      <a:pt x="390" y="421"/>
                    </a:cubicBezTo>
                    <a:cubicBezTo>
                      <a:pt x="328" y="421"/>
                      <a:pt x="328" y="421"/>
                      <a:pt x="328" y="421"/>
                    </a:cubicBezTo>
                    <a:cubicBezTo>
                      <a:pt x="328" y="577"/>
                      <a:pt x="328" y="577"/>
                      <a:pt x="328" y="577"/>
                    </a:cubicBezTo>
                    <a:cubicBezTo>
                      <a:pt x="265" y="577"/>
                      <a:pt x="265" y="577"/>
                      <a:pt x="265" y="577"/>
                    </a:cubicBezTo>
                    <a:cubicBezTo>
                      <a:pt x="265" y="195"/>
                      <a:pt x="265" y="195"/>
                      <a:pt x="265" y="195"/>
                    </a:cubicBezTo>
                    <a:cubicBezTo>
                      <a:pt x="390" y="195"/>
                      <a:pt x="390" y="195"/>
                      <a:pt x="390" y="195"/>
                    </a:cubicBezTo>
                    <a:cubicBezTo>
                      <a:pt x="460" y="195"/>
                      <a:pt x="523" y="218"/>
                      <a:pt x="523" y="304"/>
                    </a:cubicBezTo>
                    <a:cubicBezTo>
                      <a:pt x="523" y="359"/>
                      <a:pt x="499" y="390"/>
                      <a:pt x="452" y="405"/>
                    </a:cubicBezTo>
                    <a:cubicBezTo>
                      <a:pt x="538" y="577"/>
                      <a:pt x="538" y="577"/>
                      <a:pt x="538" y="577"/>
                    </a:cubicBezTo>
                    <a:lnTo>
                      <a:pt x="460" y="577"/>
                    </a:lnTo>
                    <a:close/>
                    <a:moveTo>
                      <a:pt x="382" y="258"/>
                    </a:moveTo>
                    <a:lnTo>
                      <a:pt x="382" y="258"/>
                    </a:lnTo>
                    <a:cubicBezTo>
                      <a:pt x="328" y="258"/>
                      <a:pt x="328" y="258"/>
                      <a:pt x="328" y="258"/>
                    </a:cubicBezTo>
                    <a:cubicBezTo>
                      <a:pt x="328" y="359"/>
                      <a:pt x="328" y="359"/>
                      <a:pt x="328" y="359"/>
                    </a:cubicBezTo>
                    <a:cubicBezTo>
                      <a:pt x="382" y="359"/>
                      <a:pt x="382" y="359"/>
                      <a:pt x="382" y="359"/>
                    </a:cubicBezTo>
                    <a:cubicBezTo>
                      <a:pt x="421" y="359"/>
                      <a:pt x="460" y="351"/>
                      <a:pt x="460" y="312"/>
                    </a:cubicBezTo>
                    <a:cubicBezTo>
                      <a:pt x="460" y="258"/>
                      <a:pt x="429" y="258"/>
                      <a:pt x="382" y="258"/>
                    </a:cubicBez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98" name="Freeform 30"/>
              <p:cNvSpPr>
                <a:spLocks noChangeArrowheads="1"/>
              </p:cNvSpPr>
              <p:nvPr/>
            </p:nvSpPr>
            <p:spPr bwMode="auto">
              <a:xfrm>
                <a:off x="1192819" y="216241"/>
                <a:ext cx="144271" cy="311602"/>
              </a:xfrm>
              <a:custGeom>
                <a:avLst/>
                <a:gdLst>
                  <a:gd name="T0" fmla="*/ 1052 w 1077"/>
                  <a:gd name="T1" fmla="*/ 1877 h 2323"/>
                  <a:gd name="T2" fmla="*/ 1052 w 1077"/>
                  <a:gd name="T3" fmla="*/ 1877 h 2323"/>
                  <a:gd name="T4" fmla="*/ 959 w 1077"/>
                  <a:gd name="T5" fmla="*/ 2119 h 2323"/>
                  <a:gd name="T6" fmla="*/ 756 w 1077"/>
                  <a:gd name="T7" fmla="*/ 2267 h 2323"/>
                  <a:gd name="T8" fmla="*/ 429 w 1077"/>
                  <a:gd name="T9" fmla="*/ 2322 h 2323"/>
                  <a:gd name="T10" fmla="*/ 0 w 1077"/>
                  <a:gd name="T11" fmla="*/ 2322 h 2323"/>
                  <a:gd name="T12" fmla="*/ 0 w 1077"/>
                  <a:gd name="T13" fmla="*/ 0 h 2323"/>
                  <a:gd name="T14" fmla="*/ 421 w 1077"/>
                  <a:gd name="T15" fmla="*/ 0 h 2323"/>
                  <a:gd name="T16" fmla="*/ 748 w 1077"/>
                  <a:gd name="T17" fmla="*/ 46 h 2323"/>
                  <a:gd name="T18" fmla="*/ 951 w 1077"/>
                  <a:gd name="T19" fmla="*/ 195 h 2323"/>
                  <a:gd name="T20" fmla="*/ 1052 w 1077"/>
                  <a:gd name="T21" fmla="*/ 436 h 2323"/>
                  <a:gd name="T22" fmla="*/ 1076 w 1077"/>
                  <a:gd name="T23" fmla="*/ 756 h 2323"/>
                  <a:gd name="T24" fmla="*/ 1076 w 1077"/>
                  <a:gd name="T25" fmla="*/ 1550 h 2323"/>
                  <a:gd name="T26" fmla="*/ 1052 w 1077"/>
                  <a:gd name="T27" fmla="*/ 1877 h 2323"/>
                  <a:gd name="T28" fmla="*/ 858 w 1077"/>
                  <a:gd name="T29" fmla="*/ 460 h 2323"/>
                  <a:gd name="T30" fmla="*/ 858 w 1077"/>
                  <a:gd name="T31" fmla="*/ 460 h 2323"/>
                  <a:gd name="T32" fmla="*/ 787 w 1077"/>
                  <a:gd name="T33" fmla="*/ 304 h 2323"/>
                  <a:gd name="T34" fmla="*/ 647 w 1077"/>
                  <a:gd name="T35" fmla="*/ 202 h 2323"/>
                  <a:gd name="T36" fmla="*/ 421 w 1077"/>
                  <a:gd name="T37" fmla="*/ 171 h 2323"/>
                  <a:gd name="T38" fmla="*/ 195 w 1077"/>
                  <a:gd name="T39" fmla="*/ 171 h 2323"/>
                  <a:gd name="T40" fmla="*/ 195 w 1077"/>
                  <a:gd name="T41" fmla="*/ 2150 h 2323"/>
                  <a:gd name="T42" fmla="*/ 452 w 1077"/>
                  <a:gd name="T43" fmla="*/ 2150 h 2323"/>
                  <a:gd name="T44" fmla="*/ 670 w 1077"/>
                  <a:gd name="T45" fmla="*/ 2111 h 2323"/>
                  <a:gd name="T46" fmla="*/ 803 w 1077"/>
                  <a:gd name="T47" fmla="*/ 1994 h 2323"/>
                  <a:gd name="T48" fmla="*/ 865 w 1077"/>
                  <a:gd name="T49" fmla="*/ 1823 h 2323"/>
                  <a:gd name="T50" fmla="*/ 881 w 1077"/>
                  <a:gd name="T51" fmla="*/ 1612 h 2323"/>
                  <a:gd name="T52" fmla="*/ 881 w 1077"/>
                  <a:gd name="T53" fmla="*/ 662 h 2323"/>
                  <a:gd name="T54" fmla="*/ 858 w 1077"/>
                  <a:gd name="T55" fmla="*/ 46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7" h="2323">
                    <a:moveTo>
                      <a:pt x="1052" y="1877"/>
                    </a:moveTo>
                    <a:lnTo>
                      <a:pt x="1052" y="1877"/>
                    </a:lnTo>
                    <a:cubicBezTo>
                      <a:pt x="1037" y="1971"/>
                      <a:pt x="1006" y="2057"/>
                      <a:pt x="959" y="2119"/>
                    </a:cubicBezTo>
                    <a:cubicBezTo>
                      <a:pt x="912" y="2189"/>
                      <a:pt x="842" y="2236"/>
                      <a:pt x="756" y="2267"/>
                    </a:cubicBezTo>
                    <a:cubicBezTo>
                      <a:pt x="670" y="2306"/>
                      <a:pt x="561" y="2322"/>
                      <a:pt x="429" y="2322"/>
                    </a:cubicBezTo>
                    <a:cubicBezTo>
                      <a:pt x="0" y="2322"/>
                      <a:pt x="0" y="2322"/>
                      <a:pt x="0" y="2322"/>
                    </a:cubicBezTo>
                    <a:cubicBezTo>
                      <a:pt x="0" y="0"/>
                      <a:pt x="0" y="0"/>
                      <a:pt x="0" y="0"/>
                    </a:cubicBezTo>
                    <a:cubicBezTo>
                      <a:pt x="421" y="0"/>
                      <a:pt x="421" y="0"/>
                      <a:pt x="421" y="0"/>
                    </a:cubicBezTo>
                    <a:cubicBezTo>
                      <a:pt x="553" y="0"/>
                      <a:pt x="663" y="15"/>
                      <a:pt x="748" y="46"/>
                    </a:cubicBezTo>
                    <a:cubicBezTo>
                      <a:pt x="834" y="86"/>
                      <a:pt x="904" y="132"/>
                      <a:pt x="951" y="195"/>
                    </a:cubicBezTo>
                    <a:cubicBezTo>
                      <a:pt x="998" y="265"/>
                      <a:pt x="1037" y="343"/>
                      <a:pt x="1052" y="436"/>
                    </a:cubicBezTo>
                    <a:cubicBezTo>
                      <a:pt x="1068" y="530"/>
                      <a:pt x="1076" y="639"/>
                      <a:pt x="1076" y="756"/>
                    </a:cubicBezTo>
                    <a:cubicBezTo>
                      <a:pt x="1076" y="1550"/>
                      <a:pt x="1076" y="1550"/>
                      <a:pt x="1076" y="1550"/>
                    </a:cubicBezTo>
                    <a:cubicBezTo>
                      <a:pt x="1076" y="1675"/>
                      <a:pt x="1068" y="1784"/>
                      <a:pt x="1052" y="1877"/>
                    </a:cubicBezTo>
                    <a:close/>
                    <a:moveTo>
                      <a:pt x="858" y="460"/>
                    </a:moveTo>
                    <a:lnTo>
                      <a:pt x="858" y="460"/>
                    </a:lnTo>
                    <a:cubicBezTo>
                      <a:pt x="850" y="397"/>
                      <a:pt x="819" y="343"/>
                      <a:pt x="787" y="304"/>
                    </a:cubicBezTo>
                    <a:cubicBezTo>
                      <a:pt x="748" y="257"/>
                      <a:pt x="709" y="226"/>
                      <a:pt x="647" y="202"/>
                    </a:cubicBezTo>
                    <a:cubicBezTo>
                      <a:pt x="592" y="179"/>
                      <a:pt x="515" y="171"/>
                      <a:pt x="421" y="171"/>
                    </a:cubicBezTo>
                    <a:cubicBezTo>
                      <a:pt x="195" y="171"/>
                      <a:pt x="195" y="171"/>
                      <a:pt x="195" y="171"/>
                    </a:cubicBezTo>
                    <a:cubicBezTo>
                      <a:pt x="195" y="2150"/>
                      <a:pt x="195" y="2150"/>
                      <a:pt x="195" y="2150"/>
                    </a:cubicBezTo>
                    <a:cubicBezTo>
                      <a:pt x="452" y="2150"/>
                      <a:pt x="452" y="2150"/>
                      <a:pt x="452" y="2150"/>
                    </a:cubicBezTo>
                    <a:cubicBezTo>
                      <a:pt x="546" y="2150"/>
                      <a:pt x="616" y="2135"/>
                      <a:pt x="670" y="2111"/>
                    </a:cubicBezTo>
                    <a:cubicBezTo>
                      <a:pt x="725" y="2080"/>
                      <a:pt x="772" y="2041"/>
                      <a:pt x="803" y="1994"/>
                    </a:cubicBezTo>
                    <a:cubicBezTo>
                      <a:pt x="834" y="1947"/>
                      <a:pt x="858" y="1893"/>
                      <a:pt x="865" y="1823"/>
                    </a:cubicBezTo>
                    <a:cubicBezTo>
                      <a:pt x="873" y="1760"/>
                      <a:pt x="881" y="1683"/>
                      <a:pt x="881" y="1612"/>
                    </a:cubicBezTo>
                    <a:cubicBezTo>
                      <a:pt x="881" y="662"/>
                      <a:pt x="881" y="662"/>
                      <a:pt x="881" y="662"/>
                    </a:cubicBezTo>
                    <a:cubicBezTo>
                      <a:pt x="881" y="584"/>
                      <a:pt x="873" y="522"/>
                      <a:pt x="858" y="460"/>
                    </a:cubicBez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99" name="Freeform 31"/>
              <p:cNvSpPr>
                <a:spLocks noChangeArrowheads="1"/>
              </p:cNvSpPr>
              <p:nvPr/>
            </p:nvSpPr>
            <p:spPr bwMode="auto">
              <a:xfrm>
                <a:off x="1392078" y="209736"/>
                <a:ext cx="30155" cy="317515"/>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8 w 227"/>
                  <a:gd name="T11" fmla="*/ 577 h 2370"/>
                  <a:gd name="T12" fmla="*/ 211 w 227"/>
                  <a:gd name="T13" fmla="*/ 577 h 2370"/>
                  <a:gd name="T14" fmla="*/ 211 w 227"/>
                  <a:gd name="T15" fmla="*/ 2369 h 2370"/>
                  <a:gd name="T16" fmla="*/ 8 w 227"/>
                  <a:gd name="T17" fmla="*/ 2369 h 2370"/>
                  <a:gd name="T18" fmla="*/ 8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8" y="577"/>
                    </a:moveTo>
                    <a:lnTo>
                      <a:pt x="211" y="577"/>
                    </a:lnTo>
                    <a:lnTo>
                      <a:pt x="211" y="2369"/>
                    </a:lnTo>
                    <a:lnTo>
                      <a:pt x="8" y="2369"/>
                    </a:lnTo>
                    <a:lnTo>
                      <a:pt x="8" y="577"/>
                    </a:ln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00" name="Freeform 32"/>
              <p:cNvSpPr>
                <a:spLocks noChangeArrowheads="1"/>
              </p:cNvSpPr>
              <p:nvPr/>
            </p:nvSpPr>
            <p:spPr bwMode="auto">
              <a:xfrm>
                <a:off x="1458301" y="283054"/>
                <a:ext cx="131854" cy="249518"/>
              </a:xfrm>
              <a:custGeom>
                <a:avLst/>
                <a:gdLst>
                  <a:gd name="T0" fmla="*/ 858 w 984"/>
                  <a:gd name="T1" fmla="*/ 1753 h 1863"/>
                  <a:gd name="T2" fmla="*/ 858 w 984"/>
                  <a:gd name="T3" fmla="*/ 1753 h 1863"/>
                  <a:gd name="T4" fmla="*/ 499 w 984"/>
                  <a:gd name="T5" fmla="*/ 1862 h 1863"/>
                  <a:gd name="T6" fmla="*/ 133 w 984"/>
                  <a:gd name="T7" fmla="*/ 1745 h 1863"/>
                  <a:gd name="T8" fmla="*/ 0 w 984"/>
                  <a:gd name="T9" fmla="*/ 1402 h 1863"/>
                  <a:gd name="T10" fmla="*/ 0 w 984"/>
                  <a:gd name="T11" fmla="*/ 1269 h 1863"/>
                  <a:gd name="T12" fmla="*/ 195 w 984"/>
                  <a:gd name="T13" fmla="*/ 1269 h 1863"/>
                  <a:gd name="T14" fmla="*/ 195 w 984"/>
                  <a:gd name="T15" fmla="*/ 1394 h 1863"/>
                  <a:gd name="T16" fmla="*/ 273 w 984"/>
                  <a:gd name="T17" fmla="*/ 1620 h 1863"/>
                  <a:gd name="T18" fmla="*/ 499 w 984"/>
                  <a:gd name="T19" fmla="*/ 1690 h 1863"/>
                  <a:gd name="T20" fmla="*/ 710 w 984"/>
                  <a:gd name="T21" fmla="*/ 1628 h 1863"/>
                  <a:gd name="T22" fmla="*/ 788 w 984"/>
                  <a:gd name="T23" fmla="*/ 1448 h 1863"/>
                  <a:gd name="T24" fmla="*/ 788 w 984"/>
                  <a:gd name="T25" fmla="*/ 1410 h 1863"/>
                  <a:gd name="T26" fmla="*/ 733 w 984"/>
                  <a:gd name="T27" fmla="*/ 1230 h 1863"/>
                  <a:gd name="T28" fmla="*/ 593 w 984"/>
                  <a:gd name="T29" fmla="*/ 1090 h 1863"/>
                  <a:gd name="T30" fmla="*/ 414 w 984"/>
                  <a:gd name="T31" fmla="*/ 958 h 1863"/>
                  <a:gd name="T32" fmla="*/ 242 w 984"/>
                  <a:gd name="T33" fmla="*/ 809 h 1863"/>
                  <a:gd name="T34" fmla="*/ 102 w 984"/>
                  <a:gd name="T35" fmla="*/ 631 h 1863"/>
                  <a:gd name="T36" fmla="*/ 47 w 984"/>
                  <a:gd name="T37" fmla="*/ 397 h 1863"/>
                  <a:gd name="T38" fmla="*/ 47 w 984"/>
                  <a:gd name="T39" fmla="*/ 350 h 1863"/>
                  <a:gd name="T40" fmla="*/ 172 w 984"/>
                  <a:gd name="T41" fmla="*/ 85 h 1863"/>
                  <a:gd name="T42" fmla="*/ 507 w 984"/>
                  <a:gd name="T43" fmla="*/ 0 h 1863"/>
                  <a:gd name="T44" fmla="*/ 835 w 984"/>
                  <a:gd name="T45" fmla="*/ 109 h 1863"/>
                  <a:gd name="T46" fmla="*/ 960 w 984"/>
                  <a:gd name="T47" fmla="*/ 413 h 1863"/>
                  <a:gd name="T48" fmla="*/ 960 w 984"/>
                  <a:gd name="T49" fmla="*/ 530 h 1863"/>
                  <a:gd name="T50" fmla="*/ 764 w 984"/>
                  <a:gd name="T51" fmla="*/ 530 h 1863"/>
                  <a:gd name="T52" fmla="*/ 764 w 984"/>
                  <a:gd name="T53" fmla="*/ 429 h 1863"/>
                  <a:gd name="T54" fmla="*/ 694 w 984"/>
                  <a:gd name="T55" fmla="*/ 233 h 1863"/>
                  <a:gd name="T56" fmla="*/ 499 w 984"/>
                  <a:gd name="T57" fmla="*/ 171 h 1863"/>
                  <a:gd name="T58" fmla="*/ 375 w 984"/>
                  <a:gd name="T59" fmla="*/ 187 h 1863"/>
                  <a:gd name="T60" fmla="*/ 297 w 984"/>
                  <a:gd name="T61" fmla="*/ 233 h 1863"/>
                  <a:gd name="T62" fmla="*/ 258 w 984"/>
                  <a:gd name="T63" fmla="*/ 296 h 1863"/>
                  <a:gd name="T64" fmla="*/ 250 w 984"/>
                  <a:gd name="T65" fmla="*/ 350 h 1863"/>
                  <a:gd name="T66" fmla="*/ 250 w 984"/>
                  <a:gd name="T67" fmla="*/ 397 h 1863"/>
                  <a:gd name="T68" fmla="*/ 305 w 984"/>
                  <a:gd name="T69" fmla="*/ 576 h 1863"/>
                  <a:gd name="T70" fmla="*/ 437 w 984"/>
                  <a:gd name="T71" fmla="*/ 716 h 1863"/>
                  <a:gd name="T72" fmla="*/ 616 w 984"/>
                  <a:gd name="T73" fmla="*/ 848 h 1863"/>
                  <a:gd name="T74" fmla="*/ 788 w 984"/>
                  <a:gd name="T75" fmla="*/ 989 h 1863"/>
                  <a:gd name="T76" fmla="*/ 928 w 984"/>
                  <a:gd name="T77" fmla="*/ 1168 h 1863"/>
                  <a:gd name="T78" fmla="*/ 983 w 984"/>
                  <a:gd name="T79" fmla="*/ 1402 h 1863"/>
                  <a:gd name="T80" fmla="*/ 983 w 984"/>
                  <a:gd name="T81" fmla="*/ 1448 h 1863"/>
                  <a:gd name="T82" fmla="*/ 858 w 984"/>
                  <a:gd name="T83" fmla="*/ 1753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4" h="1863">
                    <a:moveTo>
                      <a:pt x="858" y="1753"/>
                    </a:moveTo>
                    <a:lnTo>
                      <a:pt x="858" y="1753"/>
                    </a:lnTo>
                    <a:cubicBezTo>
                      <a:pt x="764" y="1831"/>
                      <a:pt x="648" y="1862"/>
                      <a:pt x="499" y="1862"/>
                    </a:cubicBezTo>
                    <a:cubicBezTo>
                      <a:pt x="343" y="1862"/>
                      <a:pt x="219" y="1823"/>
                      <a:pt x="133" y="1745"/>
                    </a:cubicBezTo>
                    <a:cubicBezTo>
                      <a:pt x="39" y="1659"/>
                      <a:pt x="0" y="1550"/>
                      <a:pt x="0" y="1402"/>
                    </a:cubicBezTo>
                    <a:cubicBezTo>
                      <a:pt x="0" y="1269"/>
                      <a:pt x="0" y="1269"/>
                      <a:pt x="0" y="1269"/>
                    </a:cubicBezTo>
                    <a:cubicBezTo>
                      <a:pt x="195" y="1269"/>
                      <a:pt x="195" y="1269"/>
                      <a:pt x="195" y="1269"/>
                    </a:cubicBezTo>
                    <a:cubicBezTo>
                      <a:pt x="195" y="1394"/>
                      <a:pt x="195" y="1394"/>
                      <a:pt x="195" y="1394"/>
                    </a:cubicBezTo>
                    <a:cubicBezTo>
                      <a:pt x="195" y="1495"/>
                      <a:pt x="226" y="1565"/>
                      <a:pt x="273" y="1620"/>
                    </a:cubicBezTo>
                    <a:cubicBezTo>
                      <a:pt x="328" y="1667"/>
                      <a:pt x="406" y="1690"/>
                      <a:pt x="499" y="1690"/>
                    </a:cubicBezTo>
                    <a:cubicBezTo>
                      <a:pt x="585" y="1690"/>
                      <a:pt x="655" y="1675"/>
                      <a:pt x="710" y="1628"/>
                    </a:cubicBezTo>
                    <a:cubicBezTo>
                      <a:pt x="757" y="1589"/>
                      <a:pt x="788" y="1527"/>
                      <a:pt x="788" y="1448"/>
                    </a:cubicBezTo>
                    <a:cubicBezTo>
                      <a:pt x="788" y="1410"/>
                      <a:pt x="788" y="1410"/>
                      <a:pt x="788" y="1410"/>
                    </a:cubicBezTo>
                    <a:cubicBezTo>
                      <a:pt x="788" y="1339"/>
                      <a:pt x="764" y="1277"/>
                      <a:pt x="733" y="1230"/>
                    </a:cubicBezTo>
                    <a:cubicBezTo>
                      <a:pt x="694" y="1176"/>
                      <a:pt x="648" y="1129"/>
                      <a:pt x="593" y="1090"/>
                    </a:cubicBezTo>
                    <a:cubicBezTo>
                      <a:pt x="538" y="1043"/>
                      <a:pt x="484" y="996"/>
                      <a:pt x="414" y="958"/>
                    </a:cubicBezTo>
                    <a:cubicBezTo>
                      <a:pt x="351" y="911"/>
                      <a:pt x="297" y="864"/>
                      <a:pt x="242" y="809"/>
                    </a:cubicBezTo>
                    <a:cubicBezTo>
                      <a:pt x="188" y="755"/>
                      <a:pt x="141" y="700"/>
                      <a:pt x="102" y="631"/>
                    </a:cubicBezTo>
                    <a:cubicBezTo>
                      <a:pt x="71" y="569"/>
                      <a:pt x="47" y="491"/>
                      <a:pt x="47" y="397"/>
                    </a:cubicBezTo>
                    <a:cubicBezTo>
                      <a:pt x="47" y="350"/>
                      <a:pt x="47" y="350"/>
                      <a:pt x="47" y="350"/>
                    </a:cubicBezTo>
                    <a:cubicBezTo>
                      <a:pt x="47" y="233"/>
                      <a:pt x="94" y="148"/>
                      <a:pt x="172" y="85"/>
                    </a:cubicBezTo>
                    <a:cubicBezTo>
                      <a:pt x="258" y="31"/>
                      <a:pt x="367" y="0"/>
                      <a:pt x="507" y="0"/>
                    </a:cubicBezTo>
                    <a:cubicBezTo>
                      <a:pt x="648" y="0"/>
                      <a:pt x="757" y="31"/>
                      <a:pt x="835" y="109"/>
                    </a:cubicBezTo>
                    <a:cubicBezTo>
                      <a:pt x="920" y="179"/>
                      <a:pt x="960" y="280"/>
                      <a:pt x="960" y="413"/>
                    </a:cubicBezTo>
                    <a:cubicBezTo>
                      <a:pt x="960" y="530"/>
                      <a:pt x="960" y="530"/>
                      <a:pt x="960" y="530"/>
                    </a:cubicBezTo>
                    <a:cubicBezTo>
                      <a:pt x="764" y="530"/>
                      <a:pt x="764" y="530"/>
                      <a:pt x="764" y="530"/>
                    </a:cubicBezTo>
                    <a:cubicBezTo>
                      <a:pt x="764" y="429"/>
                      <a:pt x="764" y="429"/>
                      <a:pt x="764" y="429"/>
                    </a:cubicBezTo>
                    <a:cubicBezTo>
                      <a:pt x="764" y="343"/>
                      <a:pt x="741" y="280"/>
                      <a:pt x="694" y="233"/>
                    </a:cubicBezTo>
                    <a:cubicBezTo>
                      <a:pt x="648" y="195"/>
                      <a:pt x="585" y="171"/>
                      <a:pt x="499" y="171"/>
                    </a:cubicBezTo>
                    <a:cubicBezTo>
                      <a:pt x="453" y="171"/>
                      <a:pt x="406" y="171"/>
                      <a:pt x="375" y="187"/>
                    </a:cubicBezTo>
                    <a:cubicBezTo>
                      <a:pt x="343" y="202"/>
                      <a:pt x="320" y="218"/>
                      <a:pt x="297" y="233"/>
                    </a:cubicBezTo>
                    <a:cubicBezTo>
                      <a:pt x="281" y="257"/>
                      <a:pt x="265" y="272"/>
                      <a:pt x="258" y="296"/>
                    </a:cubicBezTo>
                    <a:cubicBezTo>
                      <a:pt x="250" y="319"/>
                      <a:pt x="250" y="335"/>
                      <a:pt x="250" y="350"/>
                    </a:cubicBezTo>
                    <a:cubicBezTo>
                      <a:pt x="250" y="397"/>
                      <a:pt x="250" y="397"/>
                      <a:pt x="250" y="397"/>
                    </a:cubicBezTo>
                    <a:cubicBezTo>
                      <a:pt x="250" y="467"/>
                      <a:pt x="265" y="522"/>
                      <a:pt x="305" y="576"/>
                    </a:cubicBezTo>
                    <a:cubicBezTo>
                      <a:pt x="343" y="623"/>
                      <a:pt x="390" y="677"/>
                      <a:pt x="437" y="716"/>
                    </a:cubicBezTo>
                    <a:cubicBezTo>
                      <a:pt x="492" y="763"/>
                      <a:pt x="554" y="809"/>
                      <a:pt x="616" y="848"/>
                    </a:cubicBezTo>
                    <a:cubicBezTo>
                      <a:pt x="679" y="895"/>
                      <a:pt x="741" y="942"/>
                      <a:pt x="788" y="989"/>
                    </a:cubicBezTo>
                    <a:cubicBezTo>
                      <a:pt x="842" y="1043"/>
                      <a:pt x="889" y="1105"/>
                      <a:pt x="928" y="1168"/>
                    </a:cubicBezTo>
                    <a:cubicBezTo>
                      <a:pt x="967" y="1238"/>
                      <a:pt x="983" y="1316"/>
                      <a:pt x="983" y="1402"/>
                    </a:cubicBezTo>
                    <a:cubicBezTo>
                      <a:pt x="983" y="1448"/>
                      <a:pt x="983" y="1448"/>
                      <a:pt x="983" y="1448"/>
                    </a:cubicBezTo>
                    <a:cubicBezTo>
                      <a:pt x="983" y="1581"/>
                      <a:pt x="944" y="1682"/>
                      <a:pt x="858" y="1753"/>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01" name="Freeform 33"/>
              <p:cNvSpPr>
                <a:spLocks noChangeArrowheads="1"/>
              </p:cNvSpPr>
              <p:nvPr/>
            </p:nvSpPr>
            <p:spPr bwMode="auto">
              <a:xfrm>
                <a:off x="1613807" y="223336"/>
                <a:ext cx="107612" cy="306281"/>
              </a:xfrm>
              <a:custGeom>
                <a:avLst/>
                <a:gdLst>
                  <a:gd name="T0" fmla="*/ 702 w 804"/>
                  <a:gd name="T1" fmla="*/ 2276 h 2284"/>
                  <a:gd name="T2" fmla="*/ 702 w 804"/>
                  <a:gd name="T3" fmla="*/ 2276 h 2284"/>
                  <a:gd name="T4" fmla="*/ 593 w 804"/>
                  <a:gd name="T5" fmla="*/ 2283 h 2284"/>
                  <a:gd name="T6" fmla="*/ 328 w 804"/>
                  <a:gd name="T7" fmla="*/ 2198 h 2284"/>
                  <a:gd name="T8" fmla="*/ 242 w 804"/>
                  <a:gd name="T9" fmla="*/ 1917 h 2284"/>
                  <a:gd name="T10" fmla="*/ 242 w 804"/>
                  <a:gd name="T11" fmla="*/ 647 h 2284"/>
                  <a:gd name="T12" fmla="*/ 0 w 804"/>
                  <a:gd name="T13" fmla="*/ 647 h 2284"/>
                  <a:gd name="T14" fmla="*/ 0 w 804"/>
                  <a:gd name="T15" fmla="*/ 476 h 2284"/>
                  <a:gd name="T16" fmla="*/ 250 w 804"/>
                  <a:gd name="T17" fmla="*/ 476 h 2284"/>
                  <a:gd name="T18" fmla="*/ 250 w 804"/>
                  <a:gd name="T19" fmla="*/ 39 h 2284"/>
                  <a:gd name="T20" fmla="*/ 452 w 804"/>
                  <a:gd name="T21" fmla="*/ 0 h 2284"/>
                  <a:gd name="T22" fmla="*/ 452 w 804"/>
                  <a:gd name="T23" fmla="*/ 476 h 2284"/>
                  <a:gd name="T24" fmla="*/ 772 w 804"/>
                  <a:gd name="T25" fmla="*/ 476 h 2284"/>
                  <a:gd name="T26" fmla="*/ 772 w 804"/>
                  <a:gd name="T27" fmla="*/ 647 h 2284"/>
                  <a:gd name="T28" fmla="*/ 452 w 804"/>
                  <a:gd name="T29" fmla="*/ 647 h 2284"/>
                  <a:gd name="T30" fmla="*/ 452 w 804"/>
                  <a:gd name="T31" fmla="*/ 1932 h 2284"/>
                  <a:gd name="T32" fmla="*/ 624 w 804"/>
                  <a:gd name="T33" fmla="*/ 2112 h 2284"/>
                  <a:gd name="T34" fmla="*/ 710 w 804"/>
                  <a:gd name="T35" fmla="*/ 2104 h 2284"/>
                  <a:gd name="T36" fmla="*/ 796 w 804"/>
                  <a:gd name="T37" fmla="*/ 2089 h 2284"/>
                  <a:gd name="T38" fmla="*/ 803 w 804"/>
                  <a:gd name="T39" fmla="*/ 2260 h 2284"/>
                  <a:gd name="T40" fmla="*/ 702 w 804"/>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4" h="2284">
                    <a:moveTo>
                      <a:pt x="702" y="2276"/>
                    </a:moveTo>
                    <a:lnTo>
                      <a:pt x="702" y="2276"/>
                    </a:lnTo>
                    <a:cubicBezTo>
                      <a:pt x="663" y="2283"/>
                      <a:pt x="632" y="2283"/>
                      <a:pt x="593" y="2283"/>
                    </a:cubicBezTo>
                    <a:cubicBezTo>
                      <a:pt x="468" y="2283"/>
                      <a:pt x="374" y="2252"/>
                      <a:pt x="328" y="2198"/>
                    </a:cubicBezTo>
                    <a:cubicBezTo>
                      <a:pt x="273" y="2135"/>
                      <a:pt x="242" y="2042"/>
                      <a:pt x="242" y="1917"/>
                    </a:cubicBezTo>
                    <a:cubicBezTo>
                      <a:pt x="242" y="647"/>
                      <a:pt x="242" y="647"/>
                      <a:pt x="242" y="647"/>
                    </a:cubicBezTo>
                    <a:cubicBezTo>
                      <a:pt x="0" y="647"/>
                      <a:pt x="0" y="647"/>
                      <a:pt x="0" y="647"/>
                    </a:cubicBezTo>
                    <a:cubicBezTo>
                      <a:pt x="0" y="476"/>
                      <a:pt x="0" y="476"/>
                      <a:pt x="0" y="476"/>
                    </a:cubicBezTo>
                    <a:cubicBezTo>
                      <a:pt x="250" y="476"/>
                      <a:pt x="250" y="476"/>
                      <a:pt x="250" y="476"/>
                    </a:cubicBezTo>
                    <a:cubicBezTo>
                      <a:pt x="250" y="39"/>
                      <a:pt x="250" y="39"/>
                      <a:pt x="250" y="39"/>
                    </a:cubicBezTo>
                    <a:cubicBezTo>
                      <a:pt x="452" y="0"/>
                      <a:pt x="452" y="0"/>
                      <a:pt x="452" y="0"/>
                    </a:cubicBezTo>
                    <a:cubicBezTo>
                      <a:pt x="452" y="476"/>
                      <a:pt x="452" y="476"/>
                      <a:pt x="452" y="476"/>
                    </a:cubicBezTo>
                    <a:cubicBezTo>
                      <a:pt x="772" y="476"/>
                      <a:pt x="772" y="476"/>
                      <a:pt x="772" y="476"/>
                    </a:cubicBezTo>
                    <a:cubicBezTo>
                      <a:pt x="772" y="647"/>
                      <a:pt x="772" y="647"/>
                      <a:pt x="772" y="647"/>
                    </a:cubicBezTo>
                    <a:cubicBezTo>
                      <a:pt x="452" y="647"/>
                      <a:pt x="452" y="647"/>
                      <a:pt x="452" y="647"/>
                    </a:cubicBezTo>
                    <a:cubicBezTo>
                      <a:pt x="452" y="1932"/>
                      <a:pt x="452" y="1932"/>
                      <a:pt x="452" y="1932"/>
                    </a:cubicBezTo>
                    <a:cubicBezTo>
                      <a:pt x="452" y="2057"/>
                      <a:pt x="507" y="2112"/>
                      <a:pt x="624" y="2112"/>
                    </a:cubicBezTo>
                    <a:cubicBezTo>
                      <a:pt x="655" y="2112"/>
                      <a:pt x="679" y="2112"/>
                      <a:pt x="710" y="2104"/>
                    </a:cubicBezTo>
                    <a:cubicBezTo>
                      <a:pt x="733" y="2104"/>
                      <a:pt x="764" y="2096"/>
                      <a:pt x="796" y="2089"/>
                    </a:cubicBezTo>
                    <a:cubicBezTo>
                      <a:pt x="803" y="2260"/>
                      <a:pt x="803" y="2260"/>
                      <a:pt x="803" y="2260"/>
                    </a:cubicBezTo>
                    <a:cubicBezTo>
                      <a:pt x="772" y="2268"/>
                      <a:pt x="733" y="2268"/>
                      <a:pt x="702" y="2276"/>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02" name="Freeform 34"/>
              <p:cNvSpPr>
                <a:spLocks noChangeArrowheads="1"/>
              </p:cNvSpPr>
              <p:nvPr/>
            </p:nvSpPr>
            <p:spPr bwMode="auto">
              <a:xfrm>
                <a:off x="1752756" y="209736"/>
                <a:ext cx="30155" cy="317515"/>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6 w 227"/>
                  <a:gd name="T11" fmla="*/ 577 h 2370"/>
                  <a:gd name="T12" fmla="*/ 211 w 227"/>
                  <a:gd name="T13" fmla="*/ 577 h 2370"/>
                  <a:gd name="T14" fmla="*/ 211 w 227"/>
                  <a:gd name="T15" fmla="*/ 2369 h 2370"/>
                  <a:gd name="T16" fmla="*/ 16 w 227"/>
                  <a:gd name="T17" fmla="*/ 2369 h 2370"/>
                  <a:gd name="T18" fmla="*/ 16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6" y="577"/>
                    </a:moveTo>
                    <a:lnTo>
                      <a:pt x="211" y="577"/>
                    </a:lnTo>
                    <a:lnTo>
                      <a:pt x="211" y="2369"/>
                    </a:lnTo>
                    <a:lnTo>
                      <a:pt x="16" y="2369"/>
                    </a:lnTo>
                    <a:lnTo>
                      <a:pt x="16" y="577"/>
                    </a:ln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03" name="Freeform 35"/>
              <p:cNvSpPr>
                <a:spLocks noChangeArrowheads="1"/>
              </p:cNvSpPr>
              <p:nvPr/>
            </p:nvSpPr>
            <p:spPr bwMode="auto">
              <a:xfrm>
                <a:off x="1834352" y="284237"/>
                <a:ext cx="126533" cy="243606"/>
              </a:xfrm>
              <a:custGeom>
                <a:avLst/>
                <a:gdLst>
                  <a:gd name="T0" fmla="*/ 741 w 945"/>
                  <a:gd name="T1" fmla="*/ 429 h 1817"/>
                  <a:gd name="T2" fmla="*/ 741 w 945"/>
                  <a:gd name="T3" fmla="*/ 429 h 1817"/>
                  <a:gd name="T4" fmla="*/ 702 w 945"/>
                  <a:gd name="T5" fmla="*/ 250 h 1817"/>
                  <a:gd name="T6" fmla="*/ 538 w 945"/>
                  <a:gd name="T7" fmla="*/ 188 h 1817"/>
                  <a:gd name="T8" fmla="*/ 351 w 945"/>
                  <a:gd name="T9" fmla="*/ 250 h 1817"/>
                  <a:gd name="T10" fmla="*/ 203 w 945"/>
                  <a:gd name="T11" fmla="*/ 382 h 1817"/>
                  <a:gd name="T12" fmla="*/ 203 w 945"/>
                  <a:gd name="T13" fmla="*/ 1816 h 1817"/>
                  <a:gd name="T14" fmla="*/ 0 w 945"/>
                  <a:gd name="T15" fmla="*/ 1816 h 1817"/>
                  <a:gd name="T16" fmla="*/ 0 w 945"/>
                  <a:gd name="T17" fmla="*/ 24 h 1817"/>
                  <a:gd name="T18" fmla="*/ 195 w 945"/>
                  <a:gd name="T19" fmla="*/ 24 h 1817"/>
                  <a:gd name="T20" fmla="*/ 195 w 945"/>
                  <a:gd name="T21" fmla="*/ 188 h 1817"/>
                  <a:gd name="T22" fmla="*/ 367 w 945"/>
                  <a:gd name="T23" fmla="*/ 55 h 1817"/>
                  <a:gd name="T24" fmla="*/ 570 w 945"/>
                  <a:gd name="T25" fmla="*/ 0 h 1817"/>
                  <a:gd name="T26" fmla="*/ 850 w 945"/>
                  <a:gd name="T27" fmla="*/ 109 h 1817"/>
                  <a:gd name="T28" fmla="*/ 944 w 945"/>
                  <a:gd name="T29" fmla="*/ 398 h 1817"/>
                  <a:gd name="T30" fmla="*/ 944 w 945"/>
                  <a:gd name="T31" fmla="*/ 1816 h 1817"/>
                  <a:gd name="T32" fmla="*/ 741 w 945"/>
                  <a:gd name="T33" fmla="*/ 1816 h 1817"/>
                  <a:gd name="T34" fmla="*/ 741 w 945"/>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5" h="1817">
                    <a:moveTo>
                      <a:pt x="741" y="429"/>
                    </a:moveTo>
                    <a:lnTo>
                      <a:pt x="741" y="429"/>
                    </a:lnTo>
                    <a:cubicBezTo>
                      <a:pt x="741" y="351"/>
                      <a:pt x="725" y="297"/>
                      <a:pt x="702" y="250"/>
                    </a:cubicBezTo>
                    <a:cubicBezTo>
                      <a:pt x="671" y="211"/>
                      <a:pt x="616" y="188"/>
                      <a:pt x="538" y="188"/>
                    </a:cubicBezTo>
                    <a:cubicBezTo>
                      <a:pt x="476" y="188"/>
                      <a:pt x="414" y="211"/>
                      <a:pt x="351" y="250"/>
                    </a:cubicBezTo>
                    <a:cubicBezTo>
                      <a:pt x="297" y="297"/>
                      <a:pt x="242" y="336"/>
                      <a:pt x="203" y="382"/>
                    </a:cubicBezTo>
                    <a:cubicBezTo>
                      <a:pt x="203" y="1816"/>
                      <a:pt x="203" y="1816"/>
                      <a:pt x="203" y="1816"/>
                    </a:cubicBezTo>
                    <a:cubicBezTo>
                      <a:pt x="0" y="1816"/>
                      <a:pt x="0" y="1816"/>
                      <a:pt x="0" y="1816"/>
                    </a:cubicBezTo>
                    <a:cubicBezTo>
                      <a:pt x="0" y="24"/>
                      <a:pt x="0" y="24"/>
                      <a:pt x="0" y="24"/>
                    </a:cubicBezTo>
                    <a:cubicBezTo>
                      <a:pt x="195" y="24"/>
                      <a:pt x="195" y="24"/>
                      <a:pt x="195" y="24"/>
                    </a:cubicBezTo>
                    <a:cubicBezTo>
                      <a:pt x="195" y="188"/>
                      <a:pt x="195" y="188"/>
                      <a:pt x="195" y="188"/>
                    </a:cubicBezTo>
                    <a:cubicBezTo>
                      <a:pt x="250" y="141"/>
                      <a:pt x="305" y="94"/>
                      <a:pt x="367" y="55"/>
                    </a:cubicBezTo>
                    <a:cubicBezTo>
                      <a:pt x="429" y="16"/>
                      <a:pt x="492" y="0"/>
                      <a:pt x="570" y="0"/>
                    </a:cubicBezTo>
                    <a:cubicBezTo>
                      <a:pt x="702" y="0"/>
                      <a:pt x="796" y="39"/>
                      <a:pt x="850" y="109"/>
                    </a:cubicBezTo>
                    <a:cubicBezTo>
                      <a:pt x="913" y="180"/>
                      <a:pt x="944" y="273"/>
                      <a:pt x="944" y="398"/>
                    </a:cubicBezTo>
                    <a:cubicBezTo>
                      <a:pt x="944" y="1816"/>
                      <a:pt x="944" y="1816"/>
                      <a:pt x="944" y="1816"/>
                    </a:cubicBezTo>
                    <a:cubicBezTo>
                      <a:pt x="741" y="1816"/>
                      <a:pt x="741" y="1816"/>
                      <a:pt x="741" y="1816"/>
                    </a:cubicBezTo>
                    <a:lnTo>
                      <a:pt x="741" y="429"/>
                    </a:ln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04" name="Freeform 36"/>
              <p:cNvSpPr>
                <a:spLocks noChangeArrowheads="1"/>
              </p:cNvSpPr>
              <p:nvPr/>
            </p:nvSpPr>
            <p:spPr bwMode="auto">
              <a:xfrm>
                <a:off x="2005822" y="283054"/>
                <a:ext cx="128898" cy="249518"/>
              </a:xfrm>
              <a:custGeom>
                <a:avLst/>
                <a:gdLst>
                  <a:gd name="T0" fmla="*/ 476 w 960"/>
                  <a:gd name="T1" fmla="*/ 1862 h 1863"/>
                  <a:gd name="T2" fmla="*/ 476 w 960"/>
                  <a:gd name="T3" fmla="*/ 1862 h 1863"/>
                  <a:gd name="T4" fmla="*/ 109 w 960"/>
                  <a:gd name="T5" fmla="*/ 1721 h 1863"/>
                  <a:gd name="T6" fmla="*/ 0 w 960"/>
                  <a:gd name="T7" fmla="*/ 1339 h 1863"/>
                  <a:gd name="T8" fmla="*/ 0 w 960"/>
                  <a:gd name="T9" fmla="*/ 475 h 1863"/>
                  <a:gd name="T10" fmla="*/ 125 w 960"/>
                  <a:gd name="T11" fmla="*/ 132 h 1863"/>
                  <a:gd name="T12" fmla="*/ 476 w 960"/>
                  <a:gd name="T13" fmla="*/ 0 h 1863"/>
                  <a:gd name="T14" fmla="*/ 819 w 960"/>
                  <a:gd name="T15" fmla="*/ 116 h 1863"/>
                  <a:gd name="T16" fmla="*/ 936 w 960"/>
                  <a:gd name="T17" fmla="*/ 460 h 1863"/>
                  <a:gd name="T18" fmla="*/ 936 w 960"/>
                  <a:gd name="T19" fmla="*/ 616 h 1863"/>
                  <a:gd name="T20" fmla="*/ 741 w 960"/>
                  <a:gd name="T21" fmla="*/ 616 h 1863"/>
                  <a:gd name="T22" fmla="*/ 741 w 960"/>
                  <a:gd name="T23" fmla="*/ 553 h 1863"/>
                  <a:gd name="T24" fmla="*/ 733 w 960"/>
                  <a:gd name="T25" fmla="*/ 413 h 1863"/>
                  <a:gd name="T26" fmla="*/ 702 w 960"/>
                  <a:gd name="T27" fmla="*/ 288 h 1863"/>
                  <a:gd name="T28" fmla="*/ 624 w 960"/>
                  <a:gd name="T29" fmla="*/ 202 h 1863"/>
                  <a:gd name="T30" fmla="*/ 468 w 960"/>
                  <a:gd name="T31" fmla="*/ 171 h 1863"/>
                  <a:gd name="T32" fmla="*/ 335 w 960"/>
                  <a:gd name="T33" fmla="*/ 202 h 1863"/>
                  <a:gd name="T34" fmla="*/ 257 w 960"/>
                  <a:gd name="T35" fmla="*/ 272 h 1863"/>
                  <a:gd name="T36" fmla="*/ 211 w 960"/>
                  <a:gd name="T37" fmla="*/ 382 h 1863"/>
                  <a:gd name="T38" fmla="*/ 203 w 960"/>
                  <a:gd name="T39" fmla="*/ 514 h 1863"/>
                  <a:gd name="T40" fmla="*/ 203 w 960"/>
                  <a:gd name="T41" fmla="*/ 1324 h 1863"/>
                  <a:gd name="T42" fmla="*/ 211 w 960"/>
                  <a:gd name="T43" fmla="*/ 1464 h 1863"/>
                  <a:gd name="T44" fmla="*/ 250 w 960"/>
                  <a:gd name="T45" fmla="*/ 1573 h 1863"/>
                  <a:gd name="T46" fmla="*/ 335 w 960"/>
                  <a:gd name="T47" fmla="*/ 1651 h 1863"/>
                  <a:gd name="T48" fmla="*/ 476 w 960"/>
                  <a:gd name="T49" fmla="*/ 1682 h 1863"/>
                  <a:gd name="T50" fmla="*/ 632 w 960"/>
                  <a:gd name="T51" fmla="*/ 1651 h 1863"/>
                  <a:gd name="T52" fmla="*/ 717 w 960"/>
                  <a:gd name="T53" fmla="*/ 1573 h 1863"/>
                  <a:gd name="T54" fmla="*/ 749 w 960"/>
                  <a:gd name="T55" fmla="*/ 1464 h 1863"/>
                  <a:gd name="T56" fmla="*/ 756 w 960"/>
                  <a:gd name="T57" fmla="*/ 1324 h 1863"/>
                  <a:gd name="T58" fmla="*/ 756 w 960"/>
                  <a:gd name="T59" fmla="*/ 1199 h 1863"/>
                  <a:gd name="T60" fmla="*/ 959 w 960"/>
                  <a:gd name="T61" fmla="*/ 1199 h 1863"/>
                  <a:gd name="T62" fmla="*/ 959 w 960"/>
                  <a:gd name="T63" fmla="*/ 1386 h 1863"/>
                  <a:gd name="T64" fmla="*/ 476 w 960"/>
                  <a:gd name="T65" fmla="*/ 1862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0" h="1863">
                    <a:moveTo>
                      <a:pt x="476" y="1862"/>
                    </a:moveTo>
                    <a:lnTo>
                      <a:pt x="476" y="1862"/>
                    </a:lnTo>
                    <a:cubicBezTo>
                      <a:pt x="304" y="1862"/>
                      <a:pt x="180" y="1815"/>
                      <a:pt x="109" y="1721"/>
                    </a:cubicBezTo>
                    <a:cubicBezTo>
                      <a:pt x="39" y="1628"/>
                      <a:pt x="0" y="1503"/>
                      <a:pt x="0" y="1339"/>
                    </a:cubicBezTo>
                    <a:cubicBezTo>
                      <a:pt x="0" y="475"/>
                      <a:pt x="0" y="475"/>
                      <a:pt x="0" y="475"/>
                    </a:cubicBezTo>
                    <a:cubicBezTo>
                      <a:pt x="0" y="327"/>
                      <a:pt x="47" y="218"/>
                      <a:pt x="125" y="132"/>
                    </a:cubicBezTo>
                    <a:cubicBezTo>
                      <a:pt x="211" y="39"/>
                      <a:pt x="327" y="0"/>
                      <a:pt x="476" y="0"/>
                    </a:cubicBezTo>
                    <a:cubicBezTo>
                      <a:pt x="616" y="0"/>
                      <a:pt x="733" y="39"/>
                      <a:pt x="819" y="116"/>
                    </a:cubicBezTo>
                    <a:cubicBezTo>
                      <a:pt x="897" y="195"/>
                      <a:pt x="936" y="312"/>
                      <a:pt x="936" y="460"/>
                    </a:cubicBezTo>
                    <a:cubicBezTo>
                      <a:pt x="936" y="616"/>
                      <a:pt x="936" y="616"/>
                      <a:pt x="936" y="616"/>
                    </a:cubicBezTo>
                    <a:cubicBezTo>
                      <a:pt x="741" y="616"/>
                      <a:pt x="741" y="616"/>
                      <a:pt x="741" y="616"/>
                    </a:cubicBezTo>
                    <a:cubicBezTo>
                      <a:pt x="741" y="553"/>
                      <a:pt x="741" y="553"/>
                      <a:pt x="741" y="553"/>
                    </a:cubicBezTo>
                    <a:cubicBezTo>
                      <a:pt x="741" y="506"/>
                      <a:pt x="741" y="460"/>
                      <a:pt x="733" y="413"/>
                    </a:cubicBezTo>
                    <a:cubicBezTo>
                      <a:pt x="733" y="366"/>
                      <a:pt x="725" y="327"/>
                      <a:pt x="702" y="288"/>
                    </a:cubicBezTo>
                    <a:cubicBezTo>
                      <a:pt x="686" y="257"/>
                      <a:pt x="663" y="226"/>
                      <a:pt x="624" y="202"/>
                    </a:cubicBezTo>
                    <a:cubicBezTo>
                      <a:pt x="585" y="187"/>
                      <a:pt x="530" y="171"/>
                      <a:pt x="468" y="171"/>
                    </a:cubicBezTo>
                    <a:cubicBezTo>
                      <a:pt x="413" y="171"/>
                      <a:pt x="374" y="179"/>
                      <a:pt x="335" y="202"/>
                    </a:cubicBezTo>
                    <a:cubicBezTo>
                      <a:pt x="304" y="218"/>
                      <a:pt x="273" y="241"/>
                      <a:pt x="257" y="272"/>
                    </a:cubicBezTo>
                    <a:cubicBezTo>
                      <a:pt x="234" y="304"/>
                      <a:pt x="218" y="343"/>
                      <a:pt x="211" y="382"/>
                    </a:cubicBezTo>
                    <a:cubicBezTo>
                      <a:pt x="203" y="421"/>
                      <a:pt x="203" y="467"/>
                      <a:pt x="203" y="514"/>
                    </a:cubicBezTo>
                    <a:cubicBezTo>
                      <a:pt x="203" y="1324"/>
                      <a:pt x="203" y="1324"/>
                      <a:pt x="203" y="1324"/>
                    </a:cubicBezTo>
                    <a:cubicBezTo>
                      <a:pt x="203" y="1371"/>
                      <a:pt x="203" y="1417"/>
                      <a:pt x="211" y="1464"/>
                    </a:cubicBezTo>
                    <a:cubicBezTo>
                      <a:pt x="218" y="1503"/>
                      <a:pt x="234" y="1542"/>
                      <a:pt x="250" y="1573"/>
                    </a:cubicBezTo>
                    <a:cubicBezTo>
                      <a:pt x="273" y="1604"/>
                      <a:pt x="296" y="1636"/>
                      <a:pt x="335" y="1651"/>
                    </a:cubicBezTo>
                    <a:cubicBezTo>
                      <a:pt x="367" y="1675"/>
                      <a:pt x="413" y="1682"/>
                      <a:pt x="476" y="1682"/>
                    </a:cubicBezTo>
                    <a:cubicBezTo>
                      <a:pt x="538" y="1682"/>
                      <a:pt x="593" y="1675"/>
                      <a:pt x="632" y="1651"/>
                    </a:cubicBezTo>
                    <a:cubicBezTo>
                      <a:pt x="671" y="1636"/>
                      <a:pt x="694" y="1612"/>
                      <a:pt x="717" y="1573"/>
                    </a:cubicBezTo>
                    <a:cubicBezTo>
                      <a:pt x="733" y="1542"/>
                      <a:pt x="749" y="1503"/>
                      <a:pt x="749" y="1464"/>
                    </a:cubicBezTo>
                    <a:cubicBezTo>
                      <a:pt x="756" y="1417"/>
                      <a:pt x="756" y="1371"/>
                      <a:pt x="756" y="1324"/>
                    </a:cubicBezTo>
                    <a:cubicBezTo>
                      <a:pt x="756" y="1199"/>
                      <a:pt x="756" y="1199"/>
                      <a:pt x="756" y="1199"/>
                    </a:cubicBezTo>
                    <a:cubicBezTo>
                      <a:pt x="959" y="1199"/>
                      <a:pt x="959" y="1199"/>
                      <a:pt x="959" y="1199"/>
                    </a:cubicBezTo>
                    <a:cubicBezTo>
                      <a:pt x="959" y="1386"/>
                      <a:pt x="959" y="1386"/>
                      <a:pt x="959" y="1386"/>
                    </a:cubicBezTo>
                    <a:cubicBezTo>
                      <a:pt x="959" y="1706"/>
                      <a:pt x="795" y="1862"/>
                      <a:pt x="476" y="1862"/>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05" name="Freeform 37"/>
              <p:cNvSpPr>
                <a:spLocks noChangeArrowheads="1"/>
              </p:cNvSpPr>
              <p:nvPr/>
            </p:nvSpPr>
            <p:spPr bwMode="auto">
              <a:xfrm>
                <a:off x="2164283" y="223336"/>
                <a:ext cx="107612" cy="306281"/>
              </a:xfrm>
              <a:custGeom>
                <a:avLst/>
                <a:gdLst>
                  <a:gd name="T0" fmla="*/ 701 w 803"/>
                  <a:gd name="T1" fmla="*/ 2276 h 2284"/>
                  <a:gd name="T2" fmla="*/ 701 w 803"/>
                  <a:gd name="T3" fmla="*/ 2276 h 2284"/>
                  <a:gd name="T4" fmla="*/ 592 w 803"/>
                  <a:gd name="T5" fmla="*/ 2283 h 2284"/>
                  <a:gd name="T6" fmla="*/ 327 w 803"/>
                  <a:gd name="T7" fmla="*/ 2198 h 2284"/>
                  <a:gd name="T8" fmla="*/ 241 w 803"/>
                  <a:gd name="T9" fmla="*/ 1917 h 2284"/>
                  <a:gd name="T10" fmla="*/ 241 w 803"/>
                  <a:gd name="T11" fmla="*/ 647 h 2284"/>
                  <a:gd name="T12" fmla="*/ 0 w 803"/>
                  <a:gd name="T13" fmla="*/ 647 h 2284"/>
                  <a:gd name="T14" fmla="*/ 0 w 803"/>
                  <a:gd name="T15" fmla="*/ 476 h 2284"/>
                  <a:gd name="T16" fmla="*/ 249 w 803"/>
                  <a:gd name="T17" fmla="*/ 476 h 2284"/>
                  <a:gd name="T18" fmla="*/ 249 w 803"/>
                  <a:gd name="T19" fmla="*/ 39 h 2284"/>
                  <a:gd name="T20" fmla="*/ 452 w 803"/>
                  <a:gd name="T21" fmla="*/ 0 h 2284"/>
                  <a:gd name="T22" fmla="*/ 452 w 803"/>
                  <a:gd name="T23" fmla="*/ 476 h 2284"/>
                  <a:gd name="T24" fmla="*/ 771 w 803"/>
                  <a:gd name="T25" fmla="*/ 476 h 2284"/>
                  <a:gd name="T26" fmla="*/ 771 w 803"/>
                  <a:gd name="T27" fmla="*/ 647 h 2284"/>
                  <a:gd name="T28" fmla="*/ 452 w 803"/>
                  <a:gd name="T29" fmla="*/ 647 h 2284"/>
                  <a:gd name="T30" fmla="*/ 452 w 803"/>
                  <a:gd name="T31" fmla="*/ 1932 h 2284"/>
                  <a:gd name="T32" fmla="*/ 623 w 803"/>
                  <a:gd name="T33" fmla="*/ 2112 h 2284"/>
                  <a:gd name="T34" fmla="*/ 709 w 803"/>
                  <a:gd name="T35" fmla="*/ 2104 h 2284"/>
                  <a:gd name="T36" fmla="*/ 795 w 803"/>
                  <a:gd name="T37" fmla="*/ 2089 h 2284"/>
                  <a:gd name="T38" fmla="*/ 802 w 803"/>
                  <a:gd name="T39" fmla="*/ 2260 h 2284"/>
                  <a:gd name="T40" fmla="*/ 701 w 803"/>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3" h="2284">
                    <a:moveTo>
                      <a:pt x="701" y="2276"/>
                    </a:moveTo>
                    <a:lnTo>
                      <a:pt x="701" y="2276"/>
                    </a:lnTo>
                    <a:cubicBezTo>
                      <a:pt x="662" y="2283"/>
                      <a:pt x="631" y="2283"/>
                      <a:pt x="592" y="2283"/>
                    </a:cubicBezTo>
                    <a:cubicBezTo>
                      <a:pt x="467" y="2283"/>
                      <a:pt x="374" y="2252"/>
                      <a:pt x="327" y="2198"/>
                    </a:cubicBezTo>
                    <a:cubicBezTo>
                      <a:pt x="272" y="2135"/>
                      <a:pt x="241" y="2042"/>
                      <a:pt x="241" y="1917"/>
                    </a:cubicBezTo>
                    <a:cubicBezTo>
                      <a:pt x="241" y="647"/>
                      <a:pt x="241" y="647"/>
                      <a:pt x="241" y="647"/>
                    </a:cubicBezTo>
                    <a:cubicBezTo>
                      <a:pt x="0" y="647"/>
                      <a:pt x="0" y="647"/>
                      <a:pt x="0" y="647"/>
                    </a:cubicBezTo>
                    <a:cubicBezTo>
                      <a:pt x="0" y="476"/>
                      <a:pt x="0" y="476"/>
                      <a:pt x="0" y="476"/>
                    </a:cubicBezTo>
                    <a:cubicBezTo>
                      <a:pt x="249" y="476"/>
                      <a:pt x="249" y="476"/>
                      <a:pt x="249" y="476"/>
                    </a:cubicBezTo>
                    <a:cubicBezTo>
                      <a:pt x="249" y="39"/>
                      <a:pt x="249" y="39"/>
                      <a:pt x="249" y="39"/>
                    </a:cubicBezTo>
                    <a:cubicBezTo>
                      <a:pt x="452" y="0"/>
                      <a:pt x="452" y="0"/>
                      <a:pt x="452" y="0"/>
                    </a:cubicBezTo>
                    <a:cubicBezTo>
                      <a:pt x="452" y="476"/>
                      <a:pt x="452" y="476"/>
                      <a:pt x="452" y="476"/>
                    </a:cubicBezTo>
                    <a:cubicBezTo>
                      <a:pt x="771" y="476"/>
                      <a:pt x="771" y="476"/>
                      <a:pt x="771" y="476"/>
                    </a:cubicBezTo>
                    <a:cubicBezTo>
                      <a:pt x="771" y="647"/>
                      <a:pt x="771" y="647"/>
                      <a:pt x="771" y="647"/>
                    </a:cubicBezTo>
                    <a:cubicBezTo>
                      <a:pt x="452" y="647"/>
                      <a:pt x="452" y="647"/>
                      <a:pt x="452" y="647"/>
                    </a:cubicBezTo>
                    <a:cubicBezTo>
                      <a:pt x="452" y="1932"/>
                      <a:pt x="452" y="1932"/>
                      <a:pt x="452" y="1932"/>
                    </a:cubicBezTo>
                    <a:cubicBezTo>
                      <a:pt x="452" y="2057"/>
                      <a:pt x="506" y="2112"/>
                      <a:pt x="623" y="2112"/>
                    </a:cubicBezTo>
                    <a:cubicBezTo>
                      <a:pt x="655" y="2112"/>
                      <a:pt x="678" y="2112"/>
                      <a:pt x="709" y="2104"/>
                    </a:cubicBezTo>
                    <a:cubicBezTo>
                      <a:pt x="732" y="2104"/>
                      <a:pt x="764" y="2096"/>
                      <a:pt x="795" y="2089"/>
                    </a:cubicBezTo>
                    <a:cubicBezTo>
                      <a:pt x="802" y="2260"/>
                      <a:pt x="802" y="2260"/>
                      <a:pt x="802" y="2260"/>
                    </a:cubicBezTo>
                    <a:cubicBezTo>
                      <a:pt x="771" y="2268"/>
                      <a:pt x="732" y="2268"/>
                      <a:pt x="701" y="2276"/>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06" name="Freeform 38"/>
              <p:cNvSpPr>
                <a:spLocks noChangeArrowheads="1"/>
              </p:cNvSpPr>
              <p:nvPr/>
            </p:nvSpPr>
            <p:spPr bwMode="auto">
              <a:xfrm>
                <a:off x="2303233" y="209736"/>
                <a:ext cx="30155" cy="317515"/>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5 w 227"/>
                  <a:gd name="T11" fmla="*/ 577 h 2370"/>
                  <a:gd name="T12" fmla="*/ 210 w 227"/>
                  <a:gd name="T13" fmla="*/ 577 h 2370"/>
                  <a:gd name="T14" fmla="*/ 210 w 227"/>
                  <a:gd name="T15" fmla="*/ 2369 h 2370"/>
                  <a:gd name="T16" fmla="*/ 15 w 227"/>
                  <a:gd name="T17" fmla="*/ 2369 h 2370"/>
                  <a:gd name="T18" fmla="*/ 15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5" y="577"/>
                    </a:moveTo>
                    <a:lnTo>
                      <a:pt x="210" y="577"/>
                    </a:lnTo>
                    <a:lnTo>
                      <a:pt x="210" y="2369"/>
                    </a:lnTo>
                    <a:lnTo>
                      <a:pt x="15" y="2369"/>
                    </a:lnTo>
                    <a:lnTo>
                      <a:pt x="15" y="577"/>
                    </a:ln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07" name="Freeform 39"/>
              <p:cNvSpPr>
                <a:spLocks noChangeArrowheads="1"/>
              </p:cNvSpPr>
              <p:nvPr/>
            </p:nvSpPr>
            <p:spPr bwMode="auto">
              <a:xfrm>
                <a:off x="2380099" y="283054"/>
                <a:ext cx="133037" cy="248927"/>
              </a:xfrm>
              <a:custGeom>
                <a:avLst/>
                <a:gdLst>
                  <a:gd name="T0" fmla="*/ 857 w 991"/>
                  <a:gd name="T1" fmla="*/ 1737 h 1855"/>
                  <a:gd name="T2" fmla="*/ 857 w 991"/>
                  <a:gd name="T3" fmla="*/ 1737 h 1855"/>
                  <a:gd name="T4" fmla="*/ 491 w 991"/>
                  <a:gd name="T5" fmla="*/ 1854 h 1855"/>
                  <a:gd name="T6" fmla="*/ 133 w 991"/>
                  <a:gd name="T7" fmla="*/ 1737 h 1855"/>
                  <a:gd name="T8" fmla="*/ 0 w 991"/>
                  <a:gd name="T9" fmla="*/ 1386 h 1855"/>
                  <a:gd name="T10" fmla="*/ 0 w 991"/>
                  <a:gd name="T11" fmla="*/ 452 h 1855"/>
                  <a:gd name="T12" fmla="*/ 40 w 991"/>
                  <a:gd name="T13" fmla="*/ 265 h 1855"/>
                  <a:gd name="T14" fmla="*/ 141 w 991"/>
                  <a:gd name="T15" fmla="*/ 116 h 1855"/>
                  <a:gd name="T16" fmla="*/ 305 w 991"/>
                  <a:gd name="T17" fmla="*/ 31 h 1855"/>
                  <a:gd name="T18" fmla="*/ 491 w 991"/>
                  <a:gd name="T19" fmla="*/ 0 h 1855"/>
                  <a:gd name="T20" fmla="*/ 686 w 991"/>
                  <a:gd name="T21" fmla="*/ 31 h 1855"/>
                  <a:gd name="T22" fmla="*/ 849 w 991"/>
                  <a:gd name="T23" fmla="*/ 116 h 1855"/>
                  <a:gd name="T24" fmla="*/ 951 w 991"/>
                  <a:gd name="T25" fmla="*/ 265 h 1855"/>
                  <a:gd name="T26" fmla="*/ 990 w 991"/>
                  <a:gd name="T27" fmla="*/ 460 h 1855"/>
                  <a:gd name="T28" fmla="*/ 990 w 991"/>
                  <a:gd name="T29" fmla="*/ 1386 h 1855"/>
                  <a:gd name="T30" fmla="*/ 857 w 991"/>
                  <a:gd name="T31" fmla="*/ 1737 h 1855"/>
                  <a:gd name="T32" fmla="*/ 709 w 991"/>
                  <a:gd name="T33" fmla="*/ 257 h 1855"/>
                  <a:gd name="T34" fmla="*/ 709 w 991"/>
                  <a:gd name="T35" fmla="*/ 257 h 1855"/>
                  <a:gd name="T36" fmla="*/ 491 w 991"/>
                  <a:gd name="T37" fmla="*/ 171 h 1855"/>
                  <a:gd name="T38" fmla="*/ 281 w 991"/>
                  <a:gd name="T39" fmla="*/ 249 h 1855"/>
                  <a:gd name="T40" fmla="*/ 195 w 991"/>
                  <a:gd name="T41" fmla="*/ 467 h 1855"/>
                  <a:gd name="T42" fmla="*/ 195 w 991"/>
                  <a:gd name="T43" fmla="*/ 1386 h 1855"/>
                  <a:gd name="T44" fmla="*/ 491 w 991"/>
                  <a:gd name="T45" fmla="*/ 1682 h 1855"/>
                  <a:gd name="T46" fmla="*/ 795 w 991"/>
                  <a:gd name="T47" fmla="*/ 1386 h 1855"/>
                  <a:gd name="T48" fmla="*/ 795 w 991"/>
                  <a:gd name="T49" fmla="*/ 467 h 1855"/>
                  <a:gd name="T50" fmla="*/ 709 w 991"/>
                  <a:gd name="T51" fmla="*/ 25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1" h="1855">
                    <a:moveTo>
                      <a:pt x="857" y="1737"/>
                    </a:moveTo>
                    <a:lnTo>
                      <a:pt x="857" y="1737"/>
                    </a:lnTo>
                    <a:cubicBezTo>
                      <a:pt x="764" y="1815"/>
                      <a:pt x="647" y="1854"/>
                      <a:pt x="491" y="1854"/>
                    </a:cubicBezTo>
                    <a:cubicBezTo>
                      <a:pt x="343" y="1854"/>
                      <a:pt x="227" y="1815"/>
                      <a:pt x="133" y="1737"/>
                    </a:cubicBezTo>
                    <a:cubicBezTo>
                      <a:pt x="47" y="1659"/>
                      <a:pt x="0" y="1542"/>
                      <a:pt x="0" y="1386"/>
                    </a:cubicBezTo>
                    <a:cubicBezTo>
                      <a:pt x="0" y="452"/>
                      <a:pt x="0" y="452"/>
                      <a:pt x="0" y="452"/>
                    </a:cubicBezTo>
                    <a:cubicBezTo>
                      <a:pt x="0" y="382"/>
                      <a:pt x="16" y="319"/>
                      <a:pt x="40" y="265"/>
                    </a:cubicBezTo>
                    <a:cubicBezTo>
                      <a:pt x="63" y="210"/>
                      <a:pt x="102" y="156"/>
                      <a:pt x="141" y="116"/>
                    </a:cubicBezTo>
                    <a:cubicBezTo>
                      <a:pt x="188" y="78"/>
                      <a:pt x="242" y="46"/>
                      <a:pt x="305" y="31"/>
                    </a:cubicBezTo>
                    <a:cubicBezTo>
                      <a:pt x="367" y="7"/>
                      <a:pt x="429" y="0"/>
                      <a:pt x="491" y="0"/>
                    </a:cubicBezTo>
                    <a:cubicBezTo>
                      <a:pt x="561" y="0"/>
                      <a:pt x="631" y="7"/>
                      <a:pt x="686" y="31"/>
                    </a:cubicBezTo>
                    <a:cubicBezTo>
                      <a:pt x="748" y="46"/>
                      <a:pt x="803" y="78"/>
                      <a:pt x="849" y="116"/>
                    </a:cubicBezTo>
                    <a:cubicBezTo>
                      <a:pt x="888" y="156"/>
                      <a:pt x="927" y="210"/>
                      <a:pt x="951" y="265"/>
                    </a:cubicBezTo>
                    <a:cubicBezTo>
                      <a:pt x="982" y="327"/>
                      <a:pt x="990" y="389"/>
                      <a:pt x="990" y="460"/>
                    </a:cubicBezTo>
                    <a:cubicBezTo>
                      <a:pt x="990" y="1386"/>
                      <a:pt x="990" y="1386"/>
                      <a:pt x="990" y="1386"/>
                    </a:cubicBezTo>
                    <a:cubicBezTo>
                      <a:pt x="990" y="1542"/>
                      <a:pt x="943" y="1659"/>
                      <a:pt x="857" y="1737"/>
                    </a:cubicBezTo>
                    <a:close/>
                    <a:moveTo>
                      <a:pt x="709" y="257"/>
                    </a:moveTo>
                    <a:lnTo>
                      <a:pt x="709" y="257"/>
                    </a:lnTo>
                    <a:cubicBezTo>
                      <a:pt x="654" y="202"/>
                      <a:pt x="584" y="171"/>
                      <a:pt x="491" y="171"/>
                    </a:cubicBezTo>
                    <a:cubicBezTo>
                      <a:pt x="406" y="171"/>
                      <a:pt x="336" y="202"/>
                      <a:pt x="281" y="249"/>
                    </a:cubicBezTo>
                    <a:cubicBezTo>
                      <a:pt x="227" y="304"/>
                      <a:pt x="195" y="374"/>
                      <a:pt x="195" y="467"/>
                    </a:cubicBezTo>
                    <a:cubicBezTo>
                      <a:pt x="195" y="1386"/>
                      <a:pt x="195" y="1386"/>
                      <a:pt x="195" y="1386"/>
                    </a:cubicBezTo>
                    <a:cubicBezTo>
                      <a:pt x="195" y="1581"/>
                      <a:pt x="297" y="1682"/>
                      <a:pt x="491" y="1682"/>
                    </a:cubicBezTo>
                    <a:cubicBezTo>
                      <a:pt x="694" y="1682"/>
                      <a:pt x="795" y="1581"/>
                      <a:pt x="795" y="1386"/>
                    </a:cubicBezTo>
                    <a:cubicBezTo>
                      <a:pt x="795" y="467"/>
                      <a:pt x="795" y="467"/>
                      <a:pt x="795" y="467"/>
                    </a:cubicBezTo>
                    <a:cubicBezTo>
                      <a:pt x="795" y="382"/>
                      <a:pt x="764" y="312"/>
                      <a:pt x="709" y="257"/>
                    </a:cubicBez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08" name="Freeform 40"/>
              <p:cNvSpPr>
                <a:spLocks noChangeArrowheads="1"/>
              </p:cNvSpPr>
              <p:nvPr/>
            </p:nvSpPr>
            <p:spPr bwMode="auto">
              <a:xfrm>
                <a:off x="2562211" y="284237"/>
                <a:ext cx="125350" cy="243606"/>
              </a:xfrm>
              <a:custGeom>
                <a:avLst/>
                <a:gdLst>
                  <a:gd name="T0" fmla="*/ 733 w 937"/>
                  <a:gd name="T1" fmla="*/ 429 h 1817"/>
                  <a:gd name="T2" fmla="*/ 733 w 937"/>
                  <a:gd name="T3" fmla="*/ 429 h 1817"/>
                  <a:gd name="T4" fmla="*/ 694 w 937"/>
                  <a:gd name="T5" fmla="*/ 250 h 1817"/>
                  <a:gd name="T6" fmla="*/ 530 w 937"/>
                  <a:gd name="T7" fmla="*/ 188 h 1817"/>
                  <a:gd name="T8" fmla="*/ 351 w 937"/>
                  <a:gd name="T9" fmla="*/ 250 h 1817"/>
                  <a:gd name="T10" fmla="*/ 195 w 937"/>
                  <a:gd name="T11" fmla="*/ 382 h 1817"/>
                  <a:gd name="T12" fmla="*/ 195 w 937"/>
                  <a:gd name="T13" fmla="*/ 1816 h 1817"/>
                  <a:gd name="T14" fmla="*/ 0 w 937"/>
                  <a:gd name="T15" fmla="*/ 1816 h 1817"/>
                  <a:gd name="T16" fmla="*/ 0 w 937"/>
                  <a:gd name="T17" fmla="*/ 24 h 1817"/>
                  <a:gd name="T18" fmla="*/ 187 w 937"/>
                  <a:gd name="T19" fmla="*/ 24 h 1817"/>
                  <a:gd name="T20" fmla="*/ 195 w 937"/>
                  <a:gd name="T21" fmla="*/ 188 h 1817"/>
                  <a:gd name="T22" fmla="*/ 359 w 937"/>
                  <a:gd name="T23" fmla="*/ 55 h 1817"/>
                  <a:gd name="T24" fmla="*/ 562 w 937"/>
                  <a:gd name="T25" fmla="*/ 0 h 1817"/>
                  <a:gd name="T26" fmla="*/ 850 w 937"/>
                  <a:gd name="T27" fmla="*/ 109 h 1817"/>
                  <a:gd name="T28" fmla="*/ 936 w 937"/>
                  <a:gd name="T29" fmla="*/ 398 h 1817"/>
                  <a:gd name="T30" fmla="*/ 936 w 937"/>
                  <a:gd name="T31" fmla="*/ 1816 h 1817"/>
                  <a:gd name="T32" fmla="*/ 733 w 937"/>
                  <a:gd name="T33" fmla="*/ 1816 h 1817"/>
                  <a:gd name="T34" fmla="*/ 733 w 937"/>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7" h="1817">
                    <a:moveTo>
                      <a:pt x="733" y="429"/>
                    </a:moveTo>
                    <a:lnTo>
                      <a:pt x="733" y="429"/>
                    </a:lnTo>
                    <a:cubicBezTo>
                      <a:pt x="733" y="351"/>
                      <a:pt x="725" y="297"/>
                      <a:pt x="694" y="250"/>
                    </a:cubicBezTo>
                    <a:cubicBezTo>
                      <a:pt x="663" y="211"/>
                      <a:pt x="608" y="188"/>
                      <a:pt x="530" y="188"/>
                    </a:cubicBezTo>
                    <a:cubicBezTo>
                      <a:pt x="468" y="188"/>
                      <a:pt x="406" y="211"/>
                      <a:pt x="351" y="250"/>
                    </a:cubicBezTo>
                    <a:cubicBezTo>
                      <a:pt x="289" y="297"/>
                      <a:pt x="234" y="336"/>
                      <a:pt x="195" y="382"/>
                    </a:cubicBezTo>
                    <a:cubicBezTo>
                      <a:pt x="195" y="1816"/>
                      <a:pt x="195" y="1816"/>
                      <a:pt x="195" y="1816"/>
                    </a:cubicBezTo>
                    <a:cubicBezTo>
                      <a:pt x="0" y="1816"/>
                      <a:pt x="0" y="1816"/>
                      <a:pt x="0" y="1816"/>
                    </a:cubicBezTo>
                    <a:cubicBezTo>
                      <a:pt x="0" y="24"/>
                      <a:pt x="0" y="24"/>
                      <a:pt x="0" y="24"/>
                    </a:cubicBezTo>
                    <a:cubicBezTo>
                      <a:pt x="187" y="24"/>
                      <a:pt x="187" y="24"/>
                      <a:pt x="187" y="24"/>
                    </a:cubicBezTo>
                    <a:cubicBezTo>
                      <a:pt x="195" y="188"/>
                      <a:pt x="195" y="188"/>
                      <a:pt x="195" y="188"/>
                    </a:cubicBezTo>
                    <a:cubicBezTo>
                      <a:pt x="242" y="141"/>
                      <a:pt x="296" y="94"/>
                      <a:pt x="359" y="55"/>
                    </a:cubicBezTo>
                    <a:cubicBezTo>
                      <a:pt x="421" y="16"/>
                      <a:pt x="484" y="0"/>
                      <a:pt x="562" y="0"/>
                    </a:cubicBezTo>
                    <a:cubicBezTo>
                      <a:pt x="694" y="0"/>
                      <a:pt x="788" y="39"/>
                      <a:pt x="850" y="109"/>
                    </a:cubicBezTo>
                    <a:cubicBezTo>
                      <a:pt x="905" y="180"/>
                      <a:pt x="936" y="273"/>
                      <a:pt x="936" y="398"/>
                    </a:cubicBezTo>
                    <a:cubicBezTo>
                      <a:pt x="936" y="1816"/>
                      <a:pt x="936" y="1816"/>
                      <a:pt x="936" y="1816"/>
                    </a:cubicBezTo>
                    <a:cubicBezTo>
                      <a:pt x="733" y="1816"/>
                      <a:pt x="733" y="1816"/>
                      <a:pt x="733" y="1816"/>
                    </a:cubicBezTo>
                    <a:lnTo>
                      <a:pt x="733" y="429"/>
                    </a:ln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09" name="Freeform 41"/>
              <p:cNvSpPr>
                <a:spLocks noChangeArrowheads="1"/>
              </p:cNvSpPr>
              <p:nvPr/>
            </p:nvSpPr>
            <p:spPr bwMode="auto">
              <a:xfrm>
                <a:off x="2721855" y="423187"/>
                <a:ext cx="103473" cy="105838"/>
              </a:xfrm>
              <a:custGeom>
                <a:avLst/>
                <a:gdLst>
                  <a:gd name="T0" fmla="*/ 390 w 773"/>
                  <a:gd name="T1" fmla="*/ 788 h 789"/>
                  <a:gd name="T2" fmla="*/ 390 w 773"/>
                  <a:gd name="T3" fmla="*/ 788 h 789"/>
                  <a:gd name="T4" fmla="*/ 0 w 773"/>
                  <a:gd name="T5" fmla="*/ 390 h 789"/>
                  <a:gd name="T6" fmla="*/ 390 w 773"/>
                  <a:gd name="T7" fmla="*/ 0 h 789"/>
                  <a:gd name="T8" fmla="*/ 772 w 773"/>
                  <a:gd name="T9" fmla="*/ 390 h 789"/>
                  <a:gd name="T10" fmla="*/ 390 w 773"/>
                  <a:gd name="T11" fmla="*/ 788 h 789"/>
                  <a:gd name="T12" fmla="*/ 390 w 773"/>
                  <a:gd name="T13" fmla="*/ 70 h 789"/>
                  <a:gd name="T14" fmla="*/ 390 w 773"/>
                  <a:gd name="T15" fmla="*/ 70 h 789"/>
                  <a:gd name="T16" fmla="*/ 78 w 773"/>
                  <a:gd name="T17" fmla="*/ 390 h 789"/>
                  <a:gd name="T18" fmla="*/ 390 w 773"/>
                  <a:gd name="T19" fmla="*/ 710 h 789"/>
                  <a:gd name="T20" fmla="*/ 694 w 773"/>
                  <a:gd name="T21" fmla="*/ 390 h 789"/>
                  <a:gd name="T22" fmla="*/ 390 w 773"/>
                  <a:gd name="T23" fmla="*/ 70 h 789"/>
                  <a:gd name="T24" fmla="*/ 460 w 773"/>
                  <a:gd name="T25" fmla="*/ 577 h 789"/>
                  <a:gd name="T26" fmla="*/ 460 w 773"/>
                  <a:gd name="T27" fmla="*/ 577 h 789"/>
                  <a:gd name="T28" fmla="*/ 390 w 773"/>
                  <a:gd name="T29" fmla="*/ 421 h 789"/>
                  <a:gd name="T30" fmla="*/ 328 w 773"/>
                  <a:gd name="T31" fmla="*/ 421 h 789"/>
                  <a:gd name="T32" fmla="*/ 328 w 773"/>
                  <a:gd name="T33" fmla="*/ 577 h 789"/>
                  <a:gd name="T34" fmla="*/ 265 w 773"/>
                  <a:gd name="T35" fmla="*/ 577 h 789"/>
                  <a:gd name="T36" fmla="*/ 265 w 773"/>
                  <a:gd name="T37" fmla="*/ 195 h 789"/>
                  <a:gd name="T38" fmla="*/ 390 w 773"/>
                  <a:gd name="T39" fmla="*/ 195 h 789"/>
                  <a:gd name="T40" fmla="*/ 523 w 773"/>
                  <a:gd name="T41" fmla="*/ 304 h 789"/>
                  <a:gd name="T42" fmla="*/ 452 w 773"/>
                  <a:gd name="T43" fmla="*/ 405 h 789"/>
                  <a:gd name="T44" fmla="*/ 538 w 773"/>
                  <a:gd name="T45" fmla="*/ 577 h 789"/>
                  <a:gd name="T46" fmla="*/ 460 w 773"/>
                  <a:gd name="T47" fmla="*/ 577 h 789"/>
                  <a:gd name="T48" fmla="*/ 382 w 773"/>
                  <a:gd name="T49" fmla="*/ 258 h 789"/>
                  <a:gd name="T50" fmla="*/ 382 w 773"/>
                  <a:gd name="T51" fmla="*/ 258 h 789"/>
                  <a:gd name="T52" fmla="*/ 328 w 773"/>
                  <a:gd name="T53" fmla="*/ 258 h 789"/>
                  <a:gd name="T54" fmla="*/ 328 w 773"/>
                  <a:gd name="T55" fmla="*/ 359 h 789"/>
                  <a:gd name="T56" fmla="*/ 382 w 773"/>
                  <a:gd name="T57" fmla="*/ 359 h 789"/>
                  <a:gd name="T58" fmla="*/ 460 w 773"/>
                  <a:gd name="T59" fmla="*/ 312 h 789"/>
                  <a:gd name="T60" fmla="*/ 382 w 773"/>
                  <a:gd name="T61" fmla="*/ 25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3" h="789">
                    <a:moveTo>
                      <a:pt x="390" y="788"/>
                    </a:moveTo>
                    <a:lnTo>
                      <a:pt x="390" y="788"/>
                    </a:lnTo>
                    <a:cubicBezTo>
                      <a:pt x="148" y="788"/>
                      <a:pt x="0" y="624"/>
                      <a:pt x="0" y="390"/>
                    </a:cubicBezTo>
                    <a:cubicBezTo>
                      <a:pt x="0" y="164"/>
                      <a:pt x="156" y="0"/>
                      <a:pt x="390" y="0"/>
                    </a:cubicBezTo>
                    <a:cubicBezTo>
                      <a:pt x="616" y="0"/>
                      <a:pt x="772" y="164"/>
                      <a:pt x="772" y="390"/>
                    </a:cubicBezTo>
                    <a:cubicBezTo>
                      <a:pt x="772" y="624"/>
                      <a:pt x="624" y="788"/>
                      <a:pt x="390" y="788"/>
                    </a:cubicBezTo>
                    <a:close/>
                    <a:moveTo>
                      <a:pt x="390" y="70"/>
                    </a:moveTo>
                    <a:lnTo>
                      <a:pt x="390" y="70"/>
                    </a:lnTo>
                    <a:cubicBezTo>
                      <a:pt x="195" y="70"/>
                      <a:pt x="78" y="203"/>
                      <a:pt x="78" y="390"/>
                    </a:cubicBezTo>
                    <a:cubicBezTo>
                      <a:pt x="78" y="577"/>
                      <a:pt x="203" y="710"/>
                      <a:pt x="390" y="710"/>
                    </a:cubicBezTo>
                    <a:cubicBezTo>
                      <a:pt x="577" y="710"/>
                      <a:pt x="694" y="577"/>
                      <a:pt x="694" y="390"/>
                    </a:cubicBezTo>
                    <a:cubicBezTo>
                      <a:pt x="694" y="211"/>
                      <a:pt x="577" y="70"/>
                      <a:pt x="390" y="70"/>
                    </a:cubicBezTo>
                    <a:close/>
                    <a:moveTo>
                      <a:pt x="460" y="577"/>
                    </a:moveTo>
                    <a:lnTo>
                      <a:pt x="460" y="577"/>
                    </a:lnTo>
                    <a:cubicBezTo>
                      <a:pt x="390" y="421"/>
                      <a:pt x="390" y="421"/>
                      <a:pt x="390" y="421"/>
                    </a:cubicBezTo>
                    <a:cubicBezTo>
                      <a:pt x="328" y="421"/>
                      <a:pt x="328" y="421"/>
                      <a:pt x="328" y="421"/>
                    </a:cubicBezTo>
                    <a:cubicBezTo>
                      <a:pt x="328" y="577"/>
                      <a:pt x="328" y="577"/>
                      <a:pt x="328" y="577"/>
                    </a:cubicBezTo>
                    <a:cubicBezTo>
                      <a:pt x="265" y="577"/>
                      <a:pt x="265" y="577"/>
                      <a:pt x="265" y="577"/>
                    </a:cubicBezTo>
                    <a:cubicBezTo>
                      <a:pt x="265" y="195"/>
                      <a:pt x="265" y="195"/>
                      <a:pt x="265" y="195"/>
                    </a:cubicBezTo>
                    <a:cubicBezTo>
                      <a:pt x="390" y="195"/>
                      <a:pt x="390" y="195"/>
                      <a:pt x="390" y="195"/>
                    </a:cubicBezTo>
                    <a:cubicBezTo>
                      <a:pt x="460" y="195"/>
                      <a:pt x="523" y="218"/>
                      <a:pt x="523" y="304"/>
                    </a:cubicBezTo>
                    <a:cubicBezTo>
                      <a:pt x="523" y="359"/>
                      <a:pt x="499" y="390"/>
                      <a:pt x="452" y="405"/>
                    </a:cubicBezTo>
                    <a:cubicBezTo>
                      <a:pt x="538" y="577"/>
                      <a:pt x="538" y="577"/>
                      <a:pt x="538" y="577"/>
                    </a:cubicBezTo>
                    <a:lnTo>
                      <a:pt x="460" y="577"/>
                    </a:lnTo>
                    <a:close/>
                    <a:moveTo>
                      <a:pt x="382" y="258"/>
                    </a:moveTo>
                    <a:lnTo>
                      <a:pt x="382" y="258"/>
                    </a:lnTo>
                    <a:cubicBezTo>
                      <a:pt x="328" y="258"/>
                      <a:pt x="328" y="258"/>
                      <a:pt x="328" y="258"/>
                    </a:cubicBezTo>
                    <a:cubicBezTo>
                      <a:pt x="328" y="359"/>
                      <a:pt x="328" y="359"/>
                      <a:pt x="328" y="359"/>
                    </a:cubicBezTo>
                    <a:cubicBezTo>
                      <a:pt x="382" y="359"/>
                      <a:pt x="382" y="359"/>
                      <a:pt x="382" y="359"/>
                    </a:cubicBezTo>
                    <a:cubicBezTo>
                      <a:pt x="421" y="359"/>
                      <a:pt x="460" y="351"/>
                      <a:pt x="460" y="312"/>
                    </a:cubicBezTo>
                    <a:cubicBezTo>
                      <a:pt x="460" y="258"/>
                      <a:pt x="429" y="258"/>
                      <a:pt x="382" y="258"/>
                    </a:cubicBez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grpSp>
          <p:nvGrpSpPr>
            <p:cNvPr id="267" name="Group 266"/>
            <p:cNvGrpSpPr/>
            <p:nvPr/>
          </p:nvGrpSpPr>
          <p:grpSpPr>
            <a:xfrm>
              <a:off x="563111" y="935774"/>
              <a:ext cx="1429111" cy="328749"/>
              <a:chOff x="2888595" y="208554"/>
              <a:chExt cx="1429111" cy="328749"/>
            </a:xfrm>
          </p:grpSpPr>
          <p:sp>
            <p:nvSpPr>
              <p:cNvPr id="268" name="Freeform 17"/>
              <p:cNvSpPr>
                <a:spLocks noChangeArrowheads="1"/>
              </p:cNvSpPr>
              <p:nvPr/>
            </p:nvSpPr>
            <p:spPr bwMode="auto">
              <a:xfrm>
                <a:off x="2888595" y="215058"/>
                <a:ext cx="153731" cy="315741"/>
              </a:xfrm>
              <a:custGeom>
                <a:avLst/>
                <a:gdLst>
                  <a:gd name="T0" fmla="*/ 670 w 1147"/>
                  <a:gd name="T1" fmla="*/ 171 h 2354"/>
                  <a:gd name="T2" fmla="*/ 670 w 1147"/>
                  <a:gd name="T3" fmla="*/ 2353 h 2354"/>
                  <a:gd name="T4" fmla="*/ 468 w 1147"/>
                  <a:gd name="T5" fmla="*/ 2353 h 2354"/>
                  <a:gd name="T6" fmla="*/ 468 w 1147"/>
                  <a:gd name="T7" fmla="*/ 171 h 2354"/>
                  <a:gd name="T8" fmla="*/ 0 w 1147"/>
                  <a:gd name="T9" fmla="*/ 171 h 2354"/>
                  <a:gd name="T10" fmla="*/ 0 w 1147"/>
                  <a:gd name="T11" fmla="*/ 0 h 2354"/>
                  <a:gd name="T12" fmla="*/ 1146 w 1147"/>
                  <a:gd name="T13" fmla="*/ 0 h 2354"/>
                  <a:gd name="T14" fmla="*/ 1146 w 1147"/>
                  <a:gd name="T15" fmla="*/ 171 h 2354"/>
                  <a:gd name="T16" fmla="*/ 670 w 1147"/>
                  <a:gd name="T17" fmla="*/ 171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7" h="2354">
                    <a:moveTo>
                      <a:pt x="670" y="171"/>
                    </a:moveTo>
                    <a:lnTo>
                      <a:pt x="670" y="2353"/>
                    </a:lnTo>
                    <a:lnTo>
                      <a:pt x="468" y="2353"/>
                    </a:lnTo>
                    <a:lnTo>
                      <a:pt x="468" y="171"/>
                    </a:lnTo>
                    <a:lnTo>
                      <a:pt x="0" y="171"/>
                    </a:lnTo>
                    <a:lnTo>
                      <a:pt x="0" y="0"/>
                    </a:lnTo>
                    <a:lnTo>
                      <a:pt x="1146" y="0"/>
                    </a:lnTo>
                    <a:lnTo>
                      <a:pt x="1146" y="171"/>
                    </a:lnTo>
                    <a:lnTo>
                      <a:pt x="670" y="171"/>
                    </a:ln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69" name="Freeform 18"/>
              <p:cNvSpPr>
                <a:spLocks noChangeArrowheads="1"/>
              </p:cNvSpPr>
              <p:nvPr/>
            </p:nvSpPr>
            <p:spPr bwMode="auto">
              <a:xfrm>
                <a:off x="3032866" y="283054"/>
                <a:ext cx="134811" cy="253066"/>
              </a:xfrm>
              <a:custGeom>
                <a:avLst/>
                <a:gdLst>
                  <a:gd name="T0" fmla="*/ 499 w 1007"/>
                  <a:gd name="T1" fmla="*/ 1885 h 1886"/>
                  <a:gd name="T2" fmla="*/ 499 w 1007"/>
                  <a:gd name="T3" fmla="*/ 1885 h 1886"/>
                  <a:gd name="T4" fmla="*/ 0 w 1007"/>
                  <a:gd name="T5" fmla="*/ 1410 h 1886"/>
                  <a:gd name="T6" fmla="*/ 0 w 1007"/>
                  <a:gd name="T7" fmla="*/ 460 h 1886"/>
                  <a:gd name="T8" fmla="*/ 499 w 1007"/>
                  <a:gd name="T9" fmla="*/ 0 h 1886"/>
                  <a:gd name="T10" fmla="*/ 1006 w 1007"/>
                  <a:gd name="T11" fmla="*/ 467 h 1886"/>
                  <a:gd name="T12" fmla="*/ 1006 w 1007"/>
                  <a:gd name="T13" fmla="*/ 1410 h 1886"/>
                  <a:gd name="T14" fmla="*/ 499 w 1007"/>
                  <a:gd name="T15" fmla="*/ 1885 h 1886"/>
                  <a:gd name="T16" fmla="*/ 803 w 1007"/>
                  <a:gd name="T17" fmla="*/ 483 h 1886"/>
                  <a:gd name="T18" fmla="*/ 803 w 1007"/>
                  <a:gd name="T19" fmla="*/ 483 h 1886"/>
                  <a:gd name="T20" fmla="*/ 499 w 1007"/>
                  <a:gd name="T21" fmla="*/ 179 h 1886"/>
                  <a:gd name="T22" fmla="*/ 203 w 1007"/>
                  <a:gd name="T23" fmla="*/ 475 h 1886"/>
                  <a:gd name="T24" fmla="*/ 203 w 1007"/>
                  <a:gd name="T25" fmla="*/ 1402 h 1886"/>
                  <a:gd name="T26" fmla="*/ 499 w 1007"/>
                  <a:gd name="T27" fmla="*/ 1706 h 1886"/>
                  <a:gd name="T28" fmla="*/ 803 w 1007"/>
                  <a:gd name="T29" fmla="*/ 1402 h 1886"/>
                  <a:gd name="T30" fmla="*/ 803 w 1007"/>
                  <a:gd name="T31" fmla="*/ 483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886">
                    <a:moveTo>
                      <a:pt x="499" y="1885"/>
                    </a:moveTo>
                    <a:lnTo>
                      <a:pt x="499" y="1885"/>
                    </a:lnTo>
                    <a:cubicBezTo>
                      <a:pt x="195" y="1885"/>
                      <a:pt x="0" y="1721"/>
                      <a:pt x="0" y="1410"/>
                    </a:cubicBezTo>
                    <a:cubicBezTo>
                      <a:pt x="0" y="460"/>
                      <a:pt x="0" y="460"/>
                      <a:pt x="0" y="460"/>
                    </a:cubicBezTo>
                    <a:cubicBezTo>
                      <a:pt x="0" y="171"/>
                      <a:pt x="226" y="0"/>
                      <a:pt x="499" y="0"/>
                    </a:cubicBezTo>
                    <a:cubicBezTo>
                      <a:pt x="788" y="0"/>
                      <a:pt x="1006" y="171"/>
                      <a:pt x="1006" y="467"/>
                    </a:cubicBezTo>
                    <a:cubicBezTo>
                      <a:pt x="1006" y="1410"/>
                      <a:pt x="1006" y="1410"/>
                      <a:pt x="1006" y="1410"/>
                    </a:cubicBezTo>
                    <a:cubicBezTo>
                      <a:pt x="1006" y="1721"/>
                      <a:pt x="803" y="1885"/>
                      <a:pt x="499" y="1885"/>
                    </a:cubicBezTo>
                    <a:close/>
                    <a:moveTo>
                      <a:pt x="803" y="483"/>
                    </a:moveTo>
                    <a:lnTo>
                      <a:pt x="803" y="483"/>
                    </a:lnTo>
                    <a:cubicBezTo>
                      <a:pt x="803" y="296"/>
                      <a:pt x="686" y="179"/>
                      <a:pt x="499" y="179"/>
                    </a:cubicBezTo>
                    <a:cubicBezTo>
                      <a:pt x="320" y="179"/>
                      <a:pt x="203" y="296"/>
                      <a:pt x="203" y="475"/>
                    </a:cubicBezTo>
                    <a:cubicBezTo>
                      <a:pt x="203" y="1402"/>
                      <a:pt x="203" y="1402"/>
                      <a:pt x="203" y="1402"/>
                    </a:cubicBezTo>
                    <a:cubicBezTo>
                      <a:pt x="203" y="1604"/>
                      <a:pt x="296" y="1706"/>
                      <a:pt x="499" y="1706"/>
                    </a:cubicBezTo>
                    <a:cubicBezTo>
                      <a:pt x="702" y="1706"/>
                      <a:pt x="803" y="1604"/>
                      <a:pt x="803" y="1402"/>
                    </a:cubicBezTo>
                    <a:lnTo>
                      <a:pt x="803" y="483"/>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70" name="Freeform 19"/>
              <p:cNvSpPr>
                <a:spLocks noChangeArrowheads="1"/>
              </p:cNvSpPr>
              <p:nvPr/>
            </p:nvSpPr>
            <p:spPr bwMode="auto">
              <a:xfrm>
                <a:off x="3200788" y="222153"/>
                <a:ext cx="108795" cy="311602"/>
              </a:xfrm>
              <a:custGeom>
                <a:avLst/>
                <a:gdLst>
                  <a:gd name="T0" fmla="*/ 601 w 812"/>
                  <a:gd name="T1" fmla="*/ 2323 h 2324"/>
                  <a:gd name="T2" fmla="*/ 601 w 812"/>
                  <a:gd name="T3" fmla="*/ 2323 h 2324"/>
                  <a:gd name="T4" fmla="*/ 242 w 812"/>
                  <a:gd name="T5" fmla="*/ 1948 h 2324"/>
                  <a:gd name="T6" fmla="*/ 242 w 812"/>
                  <a:gd name="T7" fmla="*/ 663 h 2324"/>
                  <a:gd name="T8" fmla="*/ 0 w 812"/>
                  <a:gd name="T9" fmla="*/ 663 h 2324"/>
                  <a:gd name="T10" fmla="*/ 0 w 812"/>
                  <a:gd name="T11" fmla="*/ 484 h 2324"/>
                  <a:gd name="T12" fmla="*/ 250 w 812"/>
                  <a:gd name="T13" fmla="*/ 484 h 2324"/>
                  <a:gd name="T14" fmla="*/ 250 w 812"/>
                  <a:gd name="T15" fmla="*/ 47 h 2324"/>
                  <a:gd name="T16" fmla="*/ 452 w 812"/>
                  <a:gd name="T17" fmla="*/ 0 h 2324"/>
                  <a:gd name="T18" fmla="*/ 452 w 812"/>
                  <a:gd name="T19" fmla="*/ 484 h 2324"/>
                  <a:gd name="T20" fmla="*/ 780 w 812"/>
                  <a:gd name="T21" fmla="*/ 484 h 2324"/>
                  <a:gd name="T22" fmla="*/ 780 w 812"/>
                  <a:gd name="T23" fmla="*/ 663 h 2324"/>
                  <a:gd name="T24" fmla="*/ 452 w 812"/>
                  <a:gd name="T25" fmla="*/ 663 h 2324"/>
                  <a:gd name="T26" fmla="*/ 452 w 812"/>
                  <a:gd name="T27" fmla="*/ 1964 h 2324"/>
                  <a:gd name="T28" fmla="*/ 632 w 812"/>
                  <a:gd name="T29" fmla="*/ 2143 h 2324"/>
                  <a:gd name="T30" fmla="*/ 803 w 812"/>
                  <a:gd name="T31" fmla="*/ 2120 h 2324"/>
                  <a:gd name="T32" fmla="*/ 811 w 812"/>
                  <a:gd name="T33" fmla="*/ 2299 h 2324"/>
                  <a:gd name="T34" fmla="*/ 601 w 812"/>
                  <a:gd name="T35" fmla="*/ 2323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2" h="2324">
                    <a:moveTo>
                      <a:pt x="601" y="2323"/>
                    </a:moveTo>
                    <a:lnTo>
                      <a:pt x="601" y="2323"/>
                    </a:lnTo>
                    <a:cubicBezTo>
                      <a:pt x="343" y="2323"/>
                      <a:pt x="242" y="2198"/>
                      <a:pt x="242" y="1948"/>
                    </a:cubicBezTo>
                    <a:cubicBezTo>
                      <a:pt x="242" y="663"/>
                      <a:pt x="242" y="663"/>
                      <a:pt x="242" y="663"/>
                    </a:cubicBezTo>
                    <a:cubicBezTo>
                      <a:pt x="0" y="663"/>
                      <a:pt x="0" y="663"/>
                      <a:pt x="0" y="663"/>
                    </a:cubicBezTo>
                    <a:cubicBezTo>
                      <a:pt x="0" y="484"/>
                      <a:pt x="0" y="484"/>
                      <a:pt x="0" y="484"/>
                    </a:cubicBezTo>
                    <a:cubicBezTo>
                      <a:pt x="250" y="484"/>
                      <a:pt x="250" y="484"/>
                      <a:pt x="250" y="484"/>
                    </a:cubicBezTo>
                    <a:cubicBezTo>
                      <a:pt x="250" y="47"/>
                      <a:pt x="250" y="47"/>
                      <a:pt x="250" y="47"/>
                    </a:cubicBezTo>
                    <a:cubicBezTo>
                      <a:pt x="452" y="0"/>
                      <a:pt x="452" y="0"/>
                      <a:pt x="452" y="0"/>
                    </a:cubicBezTo>
                    <a:cubicBezTo>
                      <a:pt x="452" y="484"/>
                      <a:pt x="452" y="484"/>
                      <a:pt x="452" y="484"/>
                    </a:cubicBezTo>
                    <a:cubicBezTo>
                      <a:pt x="780" y="484"/>
                      <a:pt x="780" y="484"/>
                      <a:pt x="780" y="484"/>
                    </a:cubicBezTo>
                    <a:cubicBezTo>
                      <a:pt x="780" y="663"/>
                      <a:pt x="780" y="663"/>
                      <a:pt x="780" y="663"/>
                    </a:cubicBezTo>
                    <a:cubicBezTo>
                      <a:pt x="452" y="663"/>
                      <a:pt x="452" y="663"/>
                      <a:pt x="452" y="663"/>
                    </a:cubicBezTo>
                    <a:cubicBezTo>
                      <a:pt x="452" y="1964"/>
                      <a:pt x="452" y="1964"/>
                      <a:pt x="452" y="1964"/>
                    </a:cubicBezTo>
                    <a:cubicBezTo>
                      <a:pt x="452" y="2081"/>
                      <a:pt x="507" y="2143"/>
                      <a:pt x="632" y="2143"/>
                    </a:cubicBezTo>
                    <a:cubicBezTo>
                      <a:pt x="687" y="2143"/>
                      <a:pt x="741" y="2135"/>
                      <a:pt x="803" y="2120"/>
                    </a:cubicBezTo>
                    <a:cubicBezTo>
                      <a:pt x="811" y="2299"/>
                      <a:pt x="811" y="2299"/>
                      <a:pt x="811" y="2299"/>
                    </a:cubicBezTo>
                    <a:cubicBezTo>
                      <a:pt x="741" y="2307"/>
                      <a:pt x="671" y="2323"/>
                      <a:pt x="601" y="2323"/>
                    </a:cubicBez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71" name="Freeform 20"/>
              <p:cNvSpPr>
                <a:spLocks noChangeArrowheads="1"/>
              </p:cNvSpPr>
              <p:nvPr/>
            </p:nvSpPr>
            <p:spPr bwMode="auto">
              <a:xfrm>
                <a:off x="3342103" y="283054"/>
                <a:ext cx="133037" cy="250701"/>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2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86" y="1799"/>
                      <a:pt x="561" y="1870"/>
                      <a:pt x="421" y="1870"/>
                    </a:cubicBezTo>
                    <a:cubicBezTo>
                      <a:pt x="133" y="1870"/>
                      <a:pt x="0" y="1714"/>
                      <a:pt x="0" y="1433"/>
                    </a:cubicBezTo>
                    <a:cubicBezTo>
                      <a:pt x="0" y="1308"/>
                      <a:pt x="0" y="1308"/>
                      <a:pt x="0" y="1308"/>
                    </a:cubicBezTo>
                    <a:cubicBezTo>
                      <a:pt x="0" y="872"/>
                      <a:pt x="429" y="755"/>
                      <a:pt x="787" y="724"/>
                    </a:cubicBezTo>
                    <a:cubicBezTo>
                      <a:pt x="787" y="452"/>
                      <a:pt x="787" y="452"/>
                      <a:pt x="787" y="452"/>
                    </a:cubicBezTo>
                    <a:cubicBezTo>
                      <a:pt x="787" y="280"/>
                      <a:pt x="709" y="171"/>
                      <a:pt x="522" y="171"/>
                    </a:cubicBezTo>
                    <a:cubicBezTo>
                      <a:pt x="273" y="171"/>
                      <a:pt x="242" y="335"/>
                      <a:pt x="242"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0" y="903"/>
                      <a:pt x="203" y="996"/>
                      <a:pt x="203" y="1308"/>
                    </a:cubicBezTo>
                    <a:cubicBezTo>
                      <a:pt x="203" y="1417"/>
                      <a:pt x="203" y="1417"/>
                      <a:pt x="203" y="1417"/>
                    </a:cubicBezTo>
                    <a:cubicBezTo>
                      <a:pt x="203" y="1581"/>
                      <a:pt x="265" y="1698"/>
                      <a:pt x="452" y="1698"/>
                    </a:cubicBezTo>
                    <a:cubicBezTo>
                      <a:pt x="585" y="1698"/>
                      <a:pt x="702" y="1612"/>
                      <a:pt x="787" y="1511"/>
                    </a:cubicBezTo>
                    <a:lnTo>
                      <a:pt x="787" y="879"/>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72" name="Freeform 21"/>
              <p:cNvSpPr>
                <a:spLocks noChangeArrowheads="1"/>
              </p:cNvSpPr>
              <p:nvPr/>
            </p:nvSpPr>
            <p:spPr bwMode="auto">
              <a:xfrm>
                <a:off x="3528354" y="208554"/>
                <a:ext cx="26016" cy="321654"/>
              </a:xfrm>
              <a:custGeom>
                <a:avLst/>
                <a:gdLst>
                  <a:gd name="T0" fmla="*/ 0 w 196"/>
                  <a:gd name="T1" fmla="*/ 2400 h 2401"/>
                  <a:gd name="T2" fmla="*/ 0 w 196"/>
                  <a:gd name="T3" fmla="*/ 0 h 2401"/>
                  <a:gd name="T4" fmla="*/ 195 w 196"/>
                  <a:gd name="T5" fmla="*/ 0 h 2401"/>
                  <a:gd name="T6" fmla="*/ 195 w 196"/>
                  <a:gd name="T7" fmla="*/ 2400 h 2401"/>
                  <a:gd name="T8" fmla="*/ 0 w 196"/>
                  <a:gd name="T9" fmla="*/ 2400 h 2401"/>
                </a:gdLst>
                <a:ahLst/>
                <a:cxnLst>
                  <a:cxn ang="0">
                    <a:pos x="T0" y="T1"/>
                  </a:cxn>
                  <a:cxn ang="0">
                    <a:pos x="T2" y="T3"/>
                  </a:cxn>
                  <a:cxn ang="0">
                    <a:pos x="T4" y="T5"/>
                  </a:cxn>
                  <a:cxn ang="0">
                    <a:pos x="T6" y="T7"/>
                  </a:cxn>
                  <a:cxn ang="0">
                    <a:pos x="T8" y="T9"/>
                  </a:cxn>
                </a:cxnLst>
                <a:rect l="0" t="0" r="r" b="b"/>
                <a:pathLst>
                  <a:path w="196" h="2401">
                    <a:moveTo>
                      <a:pt x="0" y="2400"/>
                    </a:moveTo>
                    <a:lnTo>
                      <a:pt x="0" y="0"/>
                    </a:lnTo>
                    <a:lnTo>
                      <a:pt x="195" y="0"/>
                    </a:lnTo>
                    <a:lnTo>
                      <a:pt x="195" y="2400"/>
                    </a:lnTo>
                    <a:lnTo>
                      <a:pt x="0" y="2400"/>
                    </a:ln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73" name="Freeform 22"/>
              <p:cNvSpPr>
                <a:spLocks noChangeArrowheads="1"/>
              </p:cNvSpPr>
              <p:nvPr/>
            </p:nvSpPr>
            <p:spPr bwMode="auto">
              <a:xfrm>
                <a:off x="3695094" y="210919"/>
                <a:ext cx="148410" cy="324019"/>
              </a:xfrm>
              <a:custGeom>
                <a:avLst/>
                <a:gdLst>
                  <a:gd name="T0" fmla="*/ 546 w 1108"/>
                  <a:gd name="T1" fmla="*/ 2415 h 2416"/>
                  <a:gd name="T2" fmla="*/ 546 w 1108"/>
                  <a:gd name="T3" fmla="*/ 2415 h 2416"/>
                  <a:gd name="T4" fmla="*/ 0 w 1108"/>
                  <a:gd name="T5" fmla="*/ 1854 h 2416"/>
                  <a:gd name="T6" fmla="*/ 0 w 1108"/>
                  <a:gd name="T7" fmla="*/ 577 h 2416"/>
                  <a:gd name="T8" fmla="*/ 538 w 1108"/>
                  <a:gd name="T9" fmla="*/ 0 h 2416"/>
                  <a:gd name="T10" fmla="*/ 1084 w 1108"/>
                  <a:gd name="T11" fmla="*/ 475 h 2416"/>
                  <a:gd name="T12" fmla="*/ 1084 w 1108"/>
                  <a:gd name="T13" fmla="*/ 779 h 2416"/>
                  <a:gd name="T14" fmla="*/ 881 w 1108"/>
                  <a:gd name="T15" fmla="*/ 779 h 2416"/>
                  <a:gd name="T16" fmla="*/ 546 w 1108"/>
                  <a:gd name="T17" fmla="*/ 179 h 2416"/>
                  <a:gd name="T18" fmla="*/ 211 w 1108"/>
                  <a:gd name="T19" fmla="*/ 545 h 2416"/>
                  <a:gd name="T20" fmla="*/ 211 w 1108"/>
                  <a:gd name="T21" fmla="*/ 1831 h 2416"/>
                  <a:gd name="T22" fmla="*/ 554 w 1108"/>
                  <a:gd name="T23" fmla="*/ 2236 h 2416"/>
                  <a:gd name="T24" fmla="*/ 905 w 1108"/>
                  <a:gd name="T25" fmla="*/ 1589 h 2416"/>
                  <a:gd name="T26" fmla="*/ 1107 w 1108"/>
                  <a:gd name="T27" fmla="*/ 1589 h 2416"/>
                  <a:gd name="T28" fmla="*/ 1107 w 1108"/>
                  <a:gd name="T29" fmla="*/ 1862 h 2416"/>
                  <a:gd name="T30" fmla="*/ 546 w 1108"/>
                  <a:gd name="T31" fmla="*/ 2415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8" h="2416">
                    <a:moveTo>
                      <a:pt x="546" y="2415"/>
                    </a:moveTo>
                    <a:lnTo>
                      <a:pt x="546" y="2415"/>
                    </a:lnTo>
                    <a:cubicBezTo>
                      <a:pt x="180" y="2415"/>
                      <a:pt x="0" y="2205"/>
                      <a:pt x="0" y="1854"/>
                    </a:cubicBezTo>
                    <a:cubicBezTo>
                      <a:pt x="0" y="577"/>
                      <a:pt x="0" y="577"/>
                      <a:pt x="0" y="577"/>
                    </a:cubicBezTo>
                    <a:cubicBezTo>
                      <a:pt x="0" y="210"/>
                      <a:pt x="149" y="0"/>
                      <a:pt x="538" y="0"/>
                    </a:cubicBezTo>
                    <a:cubicBezTo>
                      <a:pt x="850" y="0"/>
                      <a:pt x="1084" y="140"/>
                      <a:pt x="1084" y="475"/>
                    </a:cubicBezTo>
                    <a:cubicBezTo>
                      <a:pt x="1084" y="779"/>
                      <a:pt x="1084" y="779"/>
                      <a:pt x="1084" y="779"/>
                    </a:cubicBezTo>
                    <a:cubicBezTo>
                      <a:pt x="881" y="779"/>
                      <a:pt x="881" y="779"/>
                      <a:pt x="881" y="779"/>
                    </a:cubicBezTo>
                    <a:cubicBezTo>
                      <a:pt x="881" y="491"/>
                      <a:pt x="936" y="179"/>
                      <a:pt x="546" y="179"/>
                    </a:cubicBezTo>
                    <a:cubicBezTo>
                      <a:pt x="297" y="179"/>
                      <a:pt x="211" y="312"/>
                      <a:pt x="211" y="545"/>
                    </a:cubicBezTo>
                    <a:cubicBezTo>
                      <a:pt x="211" y="1831"/>
                      <a:pt x="211" y="1831"/>
                      <a:pt x="211" y="1831"/>
                    </a:cubicBezTo>
                    <a:cubicBezTo>
                      <a:pt x="211" y="2065"/>
                      <a:pt x="297" y="2236"/>
                      <a:pt x="554" y="2236"/>
                    </a:cubicBezTo>
                    <a:cubicBezTo>
                      <a:pt x="944" y="2236"/>
                      <a:pt x="905" y="1870"/>
                      <a:pt x="905" y="1589"/>
                    </a:cubicBezTo>
                    <a:cubicBezTo>
                      <a:pt x="1107" y="1589"/>
                      <a:pt x="1107" y="1589"/>
                      <a:pt x="1107" y="1589"/>
                    </a:cubicBezTo>
                    <a:cubicBezTo>
                      <a:pt x="1107" y="1862"/>
                      <a:pt x="1107" y="1862"/>
                      <a:pt x="1107" y="1862"/>
                    </a:cubicBezTo>
                    <a:cubicBezTo>
                      <a:pt x="1107" y="2228"/>
                      <a:pt x="905" y="2415"/>
                      <a:pt x="546" y="2415"/>
                    </a:cubicBez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74" name="Freeform 23"/>
              <p:cNvSpPr>
                <a:spLocks noChangeArrowheads="1"/>
              </p:cNvSpPr>
              <p:nvPr/>
            </p:nvSpPr>
            <p:spPr bwMode="auto">
              <a:xfrm>
                <a:off x="3878389" y="283054"/>
                <a:ext cx="133037" cy="250701"/>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9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94" y="1799"/>
                      <a:pt x="561" y="1870"/>
                      <a:pt x="421" y="1870"/>
                    </a:cubicBezTo>
                    <a:cubicBezTo>
                      <a:pt x="132" y="1870"/>
                      <a:pt x="0" y="1714"/>
                      <a:pt x="0" y="1433"/>
                    </a:cubicBezTo>
                    <a:cubicBezTo>
                      <a:pt x="0" y="1308"/>
                      <a:pt x="0" y="1308"/>
                      <a:pt x="0" y="1308"/>
                    </a:cubicBezTo>
                    <a:cubicBezTo>
                      <a:pt x="0" y="872"/>
                      <a:pt x="437" y="755"/>
                      <a:pt x="787" y="724"/>
                    </a:cubicBezTo>
                    <a:cubicBezTo>
                      <a:pt x="787" y="452"/>
                      <a:pt x="787" y="452"/>
                      <a:pt x="787" y="452"/>
                    </a:cubicBezTo>
                    <a:cubicBezTo>
                      <a:pt x="787" y="280"/>
                      <a:pt x="709" y="171"/>
                      <a:pt x="522" y="171"/>
                    </a:cubicBezTo>
                    <a:cubicBezTo>
                      <a:pt x="281" y="171"/>
                      <a:pt x="249" y="335"/>
                      <a:pt x="249"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8" y="903"/>
                      <a:pt x="203" y="996"/>
                      <a:pt x="203" y="1308"/>
                    </a:cubicBezTo>
                    <a:cubicBezTo>
                      <a:pt x="203" y="1417"/>
                      <a:pt x="203" y="1417"/>
                      <a:pt x="203" y="1417"/>
                    </a:cubicBezTo>
                    <a:cubicBezTo>
                      <a:pt x="203" y="1581"/>
                      <a:pt x="273" y="1698"/>
                      <a:pt x="452" y="1698"/>
                    </a:cubicBezTo>
                    <a:cubicBezTo>
                      <a:pt x="593" y="1698"/>
                      <a:pt x="702" y="1612"/>
                      <a:pt x="787" y="1511"/>
                    </a:cubicBezTo>
                    <a:lnTo>
                      <a:pt x="787" y="879"/>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75" name="Freeform 24"/>
              <p:cNvSpPr>
                <a:spLocks noChangeArrowheads="1"/>
              </p:cNvSpPr>
              <p:nvPr/>
            </p:nvSpPr>
            <p:spPr bwMode="auto">
              <a:xfrm>
                <a:off x="4062275" y="284237"/>
                <a:ext cx="92239" cy="246562"/>
              </a:xfrm>
              <a:custGeom>
                <a:avLst/>
                <a:gdLst>
                  <a:gd name="T0" fmla="*/ 195 w 687"/>
                  <a:gd name="T1" fmla="*/ 593 h 1840"/>
                  <a:gd name="T2" fmla="*/ 195 w 687"/>
                  <a:gd name="T3" fmla="*/ 593 h 1840"/>
                  <a:gd name="T4" fmla="*/ 195 w 687"/>
                  <a:gd name="T5" fmla="*/ 1839 h 1840"/>
                  <a:gd name="T6" fmla="*/ 0 w 687"/>
                  <a:gd name="T7" fmla="*/ 1839 h 1840"/>
                  <a:gd name="T8" fmla="*/ 0 w 687"/>
                  <a:gd name="T9" fmla="*/ 24 h 1840"/>
                  <a:gd name="T10" fmla="*/ 195 w 687"/>
                  <a:gd name="T11" fmla="*/ 24 h 1840"/>
                  <a:gd name="T12" fmla="*/ 195 w 687"/>
                  <a:gd name="T13" fmla="*/ 336 h 1840"/>
                  <a:gd name="T14" fmla="*/ 686 w 687"/>
                  <a:gd name="T15" fmla="*/ 0 h 1840"/>
                  <a:gd name="T16" fmla="*/ 686 w 687"/>
                  <a:gd name="T17" fmla="*/ 242 h 1840"/>
                  <a:gd name="T18" fmla="*/ 195 w 687"/>
                  <a:gd name="T19" fmla="*/ 593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7" h="1840">
                    <a:moveTo>
                      <a:pt x="195" y="593"/>
                    </a:moveTo>
                    <a:lnTo>
                      <a:pt x="195" y="593"/>
                    </a:lnTo>
                    <a:cubicBezTo>
                      <a:pt x="195" y="1839"/>
                      <a:pt x="195" y="1839"/>
                      <a:pt x="195" y="1839"/>
                    </a:cubicBezTo>
                    <a:cubicBezTo>
                      <a:pt x="0" y="1839"/>
                      <a:pt x="0" y="1839"/>
                      <a:pt x="0" y="1839"/>
                    </a:cubicBezTo>
                    <a:cubicBezTo>
                      <a:pt x="0" y="24"/>
                      <a:pt x="0" y="24"/>
                      <a:pt x="0" y="24"/>
                    </a:cubicBezTo>
                    <a:cubicBezTo>
                      <a:pt x="195" y="24"/>
                      <a:pt x="195" y="24"/>
                      <a:pt x="195" y="24"/>
                    </a:cubicBezTo>
                    <a:cubicBezTo>
                      <a:pt x="195" y="336"/>
                      <a:pt x="195" y="336"/>
                      <a:pt x="195" y="336"/>
                    </a:cubicBezTo>
                    <a:cubicBezTo>
                      <a:pt x="312" y="172"/>
                      <a:pt x="476" y="24"/>
                      <a:pt x="686" y="0"/>
                    </a:cubicBezTo>
                    <a:cubicBezTo>
                      <a:pt x="686" y="242"/>
                      <a:pt x="686" y="242"/>
                      <a:pt x="686" y="242"/>
                    </a:cubicBezTo>
                    <a:cubicBezTo>
                      <a:pt x="460" y="258"/>
                      <a:pt x="304" y="406"/>
                      <a:pt x="195" y="593"/>
                    </a:cubicBez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76" name="Freeform 25"/>
              <p:cNvSpPr>
                <a:spLocks noChangeArrowheads="1"/>
              </p:cNvSpPr>
              <p:nvPr/>
            </p:nvSpPr>
            <p:spPr bwMode="auto">
              <a:xfrm>
                <a:off x="4185852" y="283054"/>
                <a:ext cx="131854" cy="254249"/>
              </a:xfrm>
              <a:custGeom>
                <a:avLst/>
                <a:gdLst>
                  <a:gd name="T0" fmla="*/ 491 w 984"/>
                  <a:gd name="T1" fmla="*/ 1893 h 1894"/>
                  <a:gd name="T2" fmla="*/ 491 w 984"/>
                  <a:gd name="T3" fmla="*/ 1893 h 1894"/>
                  <a:gd name="T4" fmla="*/ 0 w 984"/>
                  <a:gd name="T5" fmla="*/ 1417 h 1894"/>
                  <a:gd name="T6" fmla="*/ 0 w 984"/>
                  <a:gd name="T7" fmla="*/ 467 h 1894"/>
                  <a:gd name="T8" fmla="*/ 499 w 984"/>
                  <a:gd name="T9" fmla="*/ 0 h 1894"/>
                  <a:gd name="T10" fmla="*/ 983 w 984"/>
                  <a:gd name="T11" fmla="*/ 460 h 1894"/>
                  <a:gd name="T12" fmla="*/ 983 w 984"/>
                  <a:gd name="T13" fmla="*/ 973 h 1894"/>
                  <a:gd name="T14" fmla="*/ 203 w 984"/>
                  <a:gd name="T15" fmla="*/ 973 h 1894"/>
                  <a:gd name="T16" fmla="*/ 203 w 984"/>
                  <a:gd name="T17" fmla="*/ 1410 h 1894"/>
                  <a:gd name="T18" fmla="*/ 491 w 984"/>
                  <a:gd name="T19" fmla="*/ 1706 h 1894"/>
                  <a:gd name="T20" fmla="*/ 780 w 984"/>
                  <a:gd name="T21" fmla="*/ 1301 h 1894"/>
                  <a:gd name="T22" fmla="*/ 983 w 984"/>
                  <a:gd name="T23" fmla="*/ 1301 h 1894"/>
                  <a:gd name="T24" fmla="*/ 983 w 984"/>
                  <a:gd name="T25" fmla="*/ 1425 h 1894"/>
                  <a:gd name="T26" fmla="*/ 491 w 984"/>
                  <a:gd name="T27" fmla="*/ 1893 h 1894"/>
                  <a:gd name="T28" fmla="*/ 788 w 984"/>
                  <a:gd name="T29" fmla="*/ 483 h 1894"/>
                  <a:gd name="T30" fmla="*/ 788 w 984"/>
                  <a:gd name="T31" fmla="*/ 483 h 1894"/>
                  <a:gd name="T32" fmla="*/ 499 w 984"/>
                  <a:gd name="T33" fmla="*/ 171 h 1894"/>
                  <a:gd name="T34" fmla="*/ 203 w 984"/>
                  <a:gd name="T35" fmla="*/ 483 h 1894"/>
                  <a:gd name="T36" fmla="*/ 203 w 984"/>
                  <a:gd name="T37" fmla="*/ 802 h 1894"/>
                  <a:gd name="T38" fmla="*/ 788 w 984"/>
                  <a:gd name="T39" fmla="*/ 802 h 1894"/>
                  <a:gd name="T40" fmla="*/ 788 w 984"/>
                  <a:gd name="T41" fmla="*/ 483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4" h="1894">
                    <a:moveTo>
                      <a:pt x="491" y="1893"/>
                    </a:moveTo>
                    <a:lnTo>
                      <a:pt x="491" y="1893"/>
                    </a:lnTo>
                    <a:cubicBezTo>
                      <a:pt x="195" y="1893"/>
                      <a:pt x="0" y="1714"/>
                      <a:pt x="0" y="1417"/>
                    </a:cubicBezTo>
                    <a:cubicBezTo>
                      <a:pt x="0" y="467"/>
                      <a:pt x="0" y="467"/>
                      <a:pt x="0" y="467"/>
                    </a:cubicBezTo>
                    <a:cubicBezTo>
                      <a:pt x="0" y="156"/>
                      <a:pt x="203" y="0"/>
                      <a:pt x="499" y="0"/>
                    </a:cubicBezTo>
                    <a:cubicBezTo>
                      <a:pt x="796" y="0"/>
                      <a:pt x="983" y="163"/>
                      <a:pt x="983" y="460"/>
                    </a:cubicBezTo>
                    <a:cubicBezTo>
                      <a:pt x="983" y="973"/>
                      <a:pt x="983" y="973"/>
                      <a:pt x="983" y="973"/>
                    </a:cubicBezTo>
                    <a:cubicBezTo>
                      <a:pt x="203" y="973"/>
                      <a:pt x="203" y="973"/>
                      <a:pt x="203" y="973"/>
                    </a:cubicBezTo>
                    <a:cubicBezTo>
                      <a:pt x="203" y="1410"/>
                      <a:pt x="203" y="1410"/>
                      <a:pt x="203" y="1410"/>
                    </a:cubicBezTo>
                    <a:cubicBezTo>
                      <a:pt x="203" y="1597"/>
                      <a:pt x="304" y="1706"/>
                      <a:pt x="491" y="1706"/>
                    </a:cubicBezTo>
                    <a:cubicBezTo>
                      <a:pt x="780" y="1706"/>
                      <a:pt x="780" y="1534"/>
                      <a:pt x="780" y="1301"/>
                    </a:cubicBezTo>
                    <a:cubicBezTo>
                      <a:pt x="983" y="1301"/>
                      <a:pt x="983" y="1301"/>
                      <a:pt x="983" y="1301"/>
                    </a:cubicBezTo>
                    <a:cubicBezTo>
                      <a:pt x="983" y="1425"/>
                      <a:pt x="983" y="1425"/>
                      <a:pt x="983" y="1425"/>
                    </a:cubicBezTo>
                    <a:cubicBezTo>
                      <a:pt x="983" y="1745"/>
                      <a:pt x="796" y="1893"/>
                      <a:pt x="491" y="1893"/>
                    </a:cubicBezTo>
                    <a:close/>
                    <a:moveTo>
                      <a:pt x="788" y="483"/>
                    </a:moveTo>
                    <a:lnTo>
                      <a:pt x="788" y="483"/>
                    </a:lnTo>
                    <a:cubicBezTo>
                      <a:pt x="788" y="296"/>
                      <a:pt x="686" y="171"/>
                      <a:pt x="499" y="171"/>
                    </a:cubicBezTo>
                    <a:cubicBezTo>
                      <a:pt x="297" y="171"/>
                      <a:pt x="203" y="288"/>
                      <a:pt x="203" y="483"/>
                    </a:cubicBezTo>
                    <a:cubicBezTo>
                      <a:pt x="203" y="802"/>
                      <a:pt x="203" y="802"/>
                      <a:pt x="203" y="802"/>
                    </a:cubicBezTo>
                    <a:cubicBezTo>
                      <a:pt x="788" y="802"/>
                      <a:pt x="788" y="802"/>
                      <a:pt x="788" y="802"/>
                    </a:cubicBezTo>
                    <a:lnTo>
                      <a:pt x="788" y="483"/>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77" name="Freeform 42"/>
              <p:cNvSpPr>
                <a:spLocks noChangeArrowheads="1"/>
              </p:cNvSpPr>
              <p:nvPr/>
            </p:nvSpPr>
            <p:spPr bwMode="auto">
              <a:xfrm>
                <a:off x="2888595" y="215058"/>
                <a:ext cx="153731" cy="315741"/>
              </a:xfrm>
              <a:custGeom>
                <a:avLst/>
                <a:gdLst>
                  <a:gd name="T0" fmla="*/ 670 w 1147"/>
                  <a:gd name="T1" fmla="*/ 171 h 2354"/>
                  <a:gd name="T2" fmla="*/ 670 w 1147"/>
                  <a:gd name="T3" fmla="*/ 2353 h 2354"/>
                  <a:gd name="T4" fmla="*/ 468 w 1147"/>
                  <a:gd name="T5" fmla="*/ 2353 h 2354"/>
                  <a:gd name="T6" fmla="*/ 468 w 1147"/>
                  <a:gd name="T7" fmla="*/ 171 h 2354"/>
                  <a:gd name="T8" fmla="*/ 0 w 1147"/>
                  <a:gd name="T9" fmla="*/ 171 h 2354"/>
                  <a:gd name="T10" fmla="*/ 0 w 1147"/>
                  <a:gd name="T11" fmla="*/ 0 h 2354"/>
                  <a:gd name="T12" fmla="*/ 1146 w 1147"/>
                  <a:gd name="T13" fmla="*/ 0 h 2354"/>
                  <a:gd name="T14" fmla="*/ 1146 w 1147"/>
                  <a:gd name="T15" fmla="*/ 171 h 2354"/>
                  <a:gd name="T16" fmla="*/ 670 w 1147"/>
                  <a:gd name="T17" fmla="*/ 171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7" h="2354">
                    <a:moveTo>
                      <a:pt x="670" y="171"/>
                    </a:moveTo>
                    <a:lnTo>
                      <a:pt x="670" y="2353"/>
                    </a:lnTo>
                    <a:lnTo>
                      <a:pt x="468" y="2353"/>
                    </a:lnTo>
                    <a:lnTo>
                      <a:pt x="468" y="171"/>
                    </a:lnTo>
                    <a:lnTo>
                      <a:pt x="0" y="171"/>
                    </a:lnTo>
                    <a:lnTo>
                      <a:pt x="0" y="0"/>
                    </a:lnTo>
                    <a:lnTo>
                      <a:pt x="1146" y="0"/>
                    </a:lnTo>
                    <a:lnTo>
                      <a:pt x="1146" y="171"/>
                    </a:lnTo>
                    <a:lnTo>
                      <a:pt x="670" y="171"/>
                    </a:ln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78" name="Freeform 43"/>
              <p:cNvSpPr>
                <a:spLocks noChangeArrowheads="1"/>
              </p:cNvSpPr>
              <p:nvPr/>
            </p:nvSpPr>
            <p:spPr bwMode="auto">
              <a:xfrm>
                <a:off x="3032866" y="283054"/>
                <a:ext cx="134811" cy="253066"/>
              </a:xfrm>
              <a:custGeom>
                <a:avLst/>
                <a:gdLst>
                  <a:gd name="T0" fmla="*/ 499 w 1007"/>
                  <a:gd name="T1" fmla="*/ 1885 h 1886"/>
                  <a:gd name="T2" fmla="*/ 499 w 1007"/>
                  <a:gd name="T3" fmla="*/ 1885 h 1886"/>
                  <a:gd name="T4" fmla="*/ 0 w 1007"/>
                  <a:gd name="T5" fmla="*/ 1410 h 1886"/>
                  <a:gd name="T6" fmla="*/ 0 w 1007"/>
                  <a:gd name="T7" fmla="*/ 460 h 1886"/>
                  <a:gd name="T8" fmla="*/ 499 w 1007"/>
                  <a:gd name="T9" fmla="*/ 0 h 1886"/>
                  <a:gd name="T10" fmla="*/ 1006 w 1007"/>
                  <a:gd name="T11" fmla="*/ 467 h 1886"/>
                  <a:gd name="T12" fmla="*/ 1006 w 1007"/>
                  <a:gd name="T13" fmla="*/ 1410 h 1886"/>
                  <a:gd name="T14" fmla="*/ 499 w 1007"/>
                  <a:gd name="T15" fmla="*/ 1885 h 1886"/>
                  <a:gd name="T16" fmla="*/ 803 w 1007"/>
                  <a:gd name="T17" fmla="*/ 483 h 1886"/>
                  <a:gd name="T18" fmla="*/ 803 w 1007"/>
                  <a:gd name="T19" fmla="*/ 483 h 1886"/>
                  <a:gd name="T20" fmla="*/ 499 w 1007"/>
                  <a:gd name="T21" fmla="*/ 179 h 1886"/>
                  <a:gd name="T22" fmla="*/ 203 w 1007"/>
                  <a:gd name="T23" fmla="*/ 475 h 1886"/>
                  <a:gd name="T24" fmla="*/ 203 w 1007"/>
                  <a:gd name="T25" fmla="*/ 1402 h 1886"/>
                  <a:gd name="T26" fmla="*/ 499 w 1007"/>
                  <a:gd name="T27" fmla="*/ 1706 h 1886"/>
                  <a:gd name="T28" fmla="*/ 803 w 1007"/>
                  <a:gd name="T29" fmla="*/ 1402 h 1886"/>
                  <a:gd name="T30" fmla="*/ 803 w 1007"/>
                  <a:gd name="T31" fmla="*/ 483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886">
                    <a:moveTo>
                      <a:pt x="499" y="1885"/>
                    </a:moveTo>
                    <a:lnTo>
                      <a:pt x="499" y="1885"/>
                    </a:lnTo>
                    <a:cubicBezTo>
                      <a:pt x="195" y="1885"/>
                      <a:pt x="0" y="1721"/>
                      <a:pt x="0" y="1410"/>
                    </a:cubicBezTo>
                    <a:cubicBezTo>
                      <a:pt x="0" y="460"/>
                      <a:pt x="0" y="460"/>
                      <a:pt x="0" y="460"/>
                    </a:cubicBezTo>
                    <a:cubicBezTo>
                      <a:pt x="0" y="171"/>
                      <a:pt x="226" y="0"/>
                      <a:pt x="499" y="0"/>
                    </a:cubicBezTo>
                    <a:cubicBezTo>
                      <a:pt x="788" y="0"/>
                      <a:pt x="1006" y="171"/>
                      <a:pt x="1006" y="467"/>
                    </a:cubicBezTo>
                    <a:cubicBezTo>
                      <a:pt x="1006" y="1410"/>
                      <a:pt x="1006" y="1410"/>
                      <a:pt x="1006" y="1410"/>
                    </a:cubicBezTo>
                    <a:cubicBezTo>
                      <a:pt x="1006" y="1721"/>
                      <a:pt x="803" y="1885"/>
                      <a:pt x="499" y="1885"/>
                    </a:cubicBezTo>
                    <a:close/>
                    <a:moveTo>
                      <a:pt x="803" y="483"/>
                    </a:moveTo>
                    <a:lnTo>
                      <a:pt x="803" y="483"/>
                    </a:lnTo>
                    <a:cubicBezTo>
                      <a:pt x="803" y="296"/>
                      <a:pt x="686" y="179"/>
                      <a:pt x="499" y="179"/>
                    </a:cubicBezTo>
                    <a:cubicBezTo>
                      <a:pt x="320" y="179"/>
                      <a:pt x="203" y="296"/>
                      <a:pt x="203" y="475"/>
                    </a:cubicBezTo>
                    <a:cubicBezTo>
                      <a:pt x="203" y="1402"/>
                      <a:pt x="203" y="1402"/>
                      <a:pt x="203" y="1402"/>
                    </a:cubicBezTo>
                    <a:cubicBezTo>
                      <a:pt x="203" y="1604"/>
                      <a:pt x="296" y="1706"/>
                      <a:pt x="499" y="1706"/>
                    </a:cubicBezTo>
                    <a:cubicBezTo>
                      <a:pt x="702" y="1706"/>
                      <a:pt x="803" y="1604"/>
                      <a:pt x="803" y="1402"/>
                    </a:cubicBezTo>
                    <a:lnTo>
                      <a:pt x="803" y="483"/>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79" name="Freeform 44"/>
              <p:cNvSpPr>
                <a:spLocks noChangeArrowheads="1"/>
              </p:cNvSpPr>
              <p:nvPr/>
            </p:nvSpPr>
            <p:spPr bwMode="auto">
              <a:xfrm>
                <a:off x="3200788" y="222153"/>
                <a:ext cx="108795" cy="311602"/>
              </a:xfrm>
              <a:custGeom>
                <a:avLst/>
                <a:gdLst>
                  <a:gd name="T0" fmla="*/ 601 w 812"/>
                  <a:gd name="T1" fmla="*/ 2323 h 2324"/>
                  <a:gd name="T2" fmla="*/ 601 w 812"/>
                  <a:gd name="T3" fmla="*/ 2323 h 2324"/>
                  <a:gd name="T4" fmla="*/ 242 w 812"/>
                  <a:gd name="T5" fmla="*/ 1948 h 2324"/>
                  <a:gd name="T6" fmla="*/ 242 w 812"/>
                  <a:gd name="T7" fmla="*/ 663 h 2324"/>
                  <a:gd name="T8" fmla="*/ 0 w 812"/>
                  <a:gd name="T9" fmla="*/ 663 h 2324"/>
                  <a:gd name="T10" fmla="*/ 0 w 812"/>
                  <a:gd name="T11" fmla="*/ 484 h 2324"/>
                  <a:gd name="T12" fmla="*/ 250 w 812"/>
                  <a:gd name="T13" fmla="*/ 484 h 2324"/>
                  <a:gd name="T14" fmla="*/ 250 w 812"/>
                  <a:gd name="T15" fmla="*/ 47 h 2324"/>
                  <a:gd name="T16" fmla="*/ 452 w 812"/>
                  <a:gd name="T17" fmla="*/ 0 h 2324"/>
                  <a:gd name="T18" fmla="*/ 452 w 812"/>
                  <a:gd name="T19" fmla="*/ 484 h 2324"/>
                  <a:gd name="T20" fmla="*/ 780 w 812"/>
                  <a:gd name="T21" fmla="*/ 484 h 2324"/>
                  <a:gd name="T22" fmla="*/ 780 w 812"/>
                  <a:gd name="T23" fmla="*/ 663 h 2324"/>
                  <a:gd name="T24" fmla="*/ 452 w 812"/>
                  <a:gd name="T25" fmla="*/ 663 h 2324"/>
                  <a:gd name="T26" fmla="*/ 452 w 812"/>
                  <a:gd name="T27" fmla="*/ 1964 h 2324"/>
                  <a:gd name="T28" fmla="*/ 632 w 812"/>
                  <a:gd name="T29" fmla="*/ 2143 h 2324"/>
                  <a:gd name="T30" fmla="*/ 803 w 812"/>
                  <a:gd name="T31" fmla="*/ 2120 h 2324"/>
                  <a:gd name="T32" fmla="*/ 811 w 812"/>
                  <a:gd name="T33" fmla="*/ 2299 h 2324"/>
                  <a:gd name="T34" fmla="*/ 601 w 812"/>
                  <a:gd name="T35" fmla="*/ 2323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2" h="2324">
                    <a:moveTo>
                      <a:pt x="601" y="2323"/>
                    </a:moveTo>
                    <a:lnTo>
                      <a:pt x="601" y="2323"/>
                    </a:lnTo>
                    <a:cubicBezTo>
                      <a:pt x="343" y="2323"/>
                      <a:pt x="242" y="2198"/>
                      <a:pt x="242" y="1948"/>
                    </a:cubicBezTo>
                    <a:cubicBezTo>
                      <a:pt x="242" y="663"/>
                      <a:pt x="242" y="663"/>
                      <a:pt x="242" y="663"/>
                    </a:cubicBezTo>
                    <a:cubicBezTo>
                      <a:pt x="0" y="663"/>
                      <a:pt x="0" y="663"/>
                      <a:pt x="0" y="663"/>
                    </a:cubicBezTo>
                    <a:cubicBezTo>
                      <a:pt x="0" y="484"/>
                      <a:pt x="0" y="484"/>
                      <a:pt x="0" y="484"/>
                    </a:cubicBezTo>
                    <a:cubicBezTo>
                      <a:pt x="250" y="484"/>
                      <a:pt x="250" y="484"/>
                      <a:pt x="250" y="484"/>
                    </a:cubicBezTo>
                    <a:cubicBezTo>
                      <a:pt x="250" y="47"/>
                      <a:pt x="250" y="47"/>
                      <a:pt x="250" y="47"/>
                    </a:cubicBezTo>
                    <a:cubicBezTo>
                      <a:pt x="452" y="0"/>
                      <a:pt x="452" y="0"/>
                      <a:pt x="452" y="0"/>
                    </a:cubicBezTo>
                    <a:cubicBezTo>
                      <a:pt x="452" y="484"/>
                      <a:pt x="452" y="484"/>
                      <a:pt x="452" y="484"/>
                    </a:cubicBezTo>
                    <a:cubicBezTo>
                      <a:pt x="780" y="484"/>
                      <a:pt x="780" y="484"/>
                      <a:pt x="780" y="484"/>
                    </a:cubicBezTo>
                    <a:cubicBezTo>
                      <a:pt x="780" y="663"/>
                      <a:pt x="780" y="663"/>
                      <a:pt x="780" y="663"/>
                    </a:cubicBezTo>
                    <a:cubicBezTo>
                      <a:pt x="452" y="663"/>
                      <a:pt x="452" y="663"/>
                      <a:pt x="452" y="663"/>
                    </a:cubicBezTo>
                    <a:cubicBezTo>
                      <a:pt x="452" y="1964"/>
                      <a:pt x="452" y="1964"/>
                      <a:pt x="452" y="1964"/>
                    </a:cubicBezTo>
                    <a:cubicBezTo>
                      <a:pt x="452" y="2081"/>
                      <a:pt x="507" y="2143"/>
                      <a:pt x="632" y="2143"/>
                    </a:cubicBezTo>
                    <a:cubicBezTo>
                      <a:pt x="687" y="2143"/>
                      <a:pt x="741" y="2135"/>
                      <a:pt x="803" y="2120"/>
                    </a:cubicBezTo>
                    <a:cubicBezTo>
                      <a:pt x="811" y="2299"/>
                      <a:pt x="811" y="2299"/>
                      <a:pt x="811" y="2299"/>
                    </a:cubicBezTo>
                    <a:cubicBezTo>
                      <a:pt x="741" y="2307"/>
                      <a:pt x="671" y="2323"/>
                      <a:pt x="601" y="2323"/>
                    </a:cubicBez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80" name="Freeform 45"/>
              <p:cNvSpPr>
                <a:spLocks noChangeArrowheads="1"/>
              </p:cNvSpPr>
              <p:nvPr/>
            </p:nvSpPr>
            <p:spPr bwMode="auto">
              <a:xfrm>
                <a:off x="3342103" y="283054"/>
                <a:ext cx="133037" cy="250701"/>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2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86" y="1799"/>
                      <a:pt x="561" y="1870"/>
                      <a:pt x="421" y="1870"/>
                    </a:cubicBezTo>
                    <a:cubicBezTo>
                      <a:pt x="133" y="1870"/>
                      <a:pt x="0" y="1714"/>
                      <a:pt x="0" y="1433"/>
                    </a:cubicBezTo>
                    <a:cubicBezTo>
                      <a:pt x="0" y="1308"/>
                      <a:pt x="0" y="1308"/>
                      <a:pt x="0" y="1308"/>
                    </a:cubicBezTo>
                    <a:cubicBezTo>
                      <a:pt x="0" y="872"/>
                      <a:pt x="429" y="755"/>
                      <a:pt x="787" y="724"/>
                    </a:cubicBezTo>
                    <a:cubicBezTo>
                      <a:pt x="787" y="452"/>
                      <a:pt x="787" y="452"/>
                      <a:pt x="787" y="452"/>
                    </a:cubicBezTo>
                    <a:cubicBezTo>
                      <a:pt x="787" y="280"/>
                      <a:pt x="709" y="171"/>
                      <a:pt x="522" y="171"/>
                    </a:cubicBezTo>
                    <a:cubicBezTo>
                      <a:pt x="273" y="171"/>
                      <a:pt x="242" y="335"/>
                      <a:pt x="242"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0" y="903"/>
                      <a:pt x="203" y="996"/>
                      <a:pt x="203" y="1308"/>
                    </a:cubicBezTo>
                    <a:cubicBezTo>
                      <a:pt x="203" y="1417"/>
                      <a:pt x="203" y="1417"/>
                      <a:pt x="203" y="1417"/>
                    </a:cubicBezTo>
                    <a:cubicBezTo>
                      <a:pt x="203" y="1581"/>
                      <a:pt x="265" y="1698"/>
                      <a:pt x="452" y="1698"/>
                    </a:cubicBezTo>
                    <a:cubicBezTo>
                      <a:pt x="585" y="1698"/>
                      <a:pt x="702" y="1612"/>
                      <a:pt x="787" y="1511"/>
                    </a:cubicBezTo>
                    <a:lnTo>
                      <a:pt x="787" y="879"/>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81" name="Freeform 46"/>
              <p:cNvSpPr>
                <a:spLocks noChangeArrowheads="1"/>
              </p:cNvSpPr>
              <p:nvPr/>
            </p:nvSpPr>
            <p:spPr bwMode="auto">
              <a:xfrm>
                <a:off x="3528354" y="208554"/>
                <a:ext cx="26016" cy="321654"/>
              </a:xfrm>
              <a:custGeom>
                <a:avLst/>
                <a:gdLst>
                  <a:gd name="T0" fmla="*/ 0 w 196"/>
                  <a:gd name="T1" fmla="*/ 2400 h 2401"/>
                  <a:gd name="T2" fmla="*/ 0 w 196"/>
                  <a:gd name="T3" fmla="*/ 0 h 2401"/>
                  <a:gd name="T4" fmla="*/ 195 w 196"/>
                  <a:gd name="T5" fmla="*/ 0 h 2401"/>
                  <a:gd name="T6" fmla="*/ 195 w 196"/>
                  <a:gd name="T7" fmla="*/ 2400 h 2401"/>
                  <a:gd name="T8" fmla="*/ 0 w 196"/>
                  <a:gd name="T9" fmla="*/ 2400 h 2401"/>
                </a:gdLst>
                <a:ahLst/>
                <a:cxnLst>
                  <a:cxn ang="0">
                    <a:pos x="T0" y="T1"/>
                  </a:cxn>
                  <a:cxn ang="0">
                    <a:pos x="T2" y="T3"/>
                  </a:cxn>
                  <a:cxn ang="0">
                    <a:pos x="T4" y="T5"/>
                  </a:cxn>
                  <a:cxn ang="0">
                    <a:pos x="T6" y="T7"/>
                  </a:cxn>
                  <a:cxn ang="0">
                    <a:pos x="T8" y="T9"/>
                  </a:cxn>
                </a:cxnLst>
                <a:rect l="0" t="0" r="r" b="b"/>
                <a:pathLst>
                  <a:path w="196" h="2401">
                    <a:moveTo>
                      <a:pt x="0" y="2400"/>
                    </a:moveTo>
                    <a:lnTo>
                      <a:pt x="0" y="0"/>
                    </a:lnTo>
                    <a:lnTo>
                      <a:pt x="195" y="0"/>
                    </a:lnTo>
                    <a:lnTo>
                      <a:pt x="195" y="2400"/>
                    </a:lnTo>
                    <a:lnTo>
                      <a:pt x="0" y="2400"/>
                    </a:ln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82" name="Freeform 47"/>
              <p:cNvSpPr>
                <a:spLocks noChangeArrowheads="1"/>
              </p:cNvSpPr>
              <p:nvPr/>
            </p:nvSpPr>
            <p:spPr bwMode="auto">
              <a:xfrm>
                <a:off x="3695094" y="210919"/>
                <a:ext cx="148410" cy="324019"/>
              </a:xfrm>
              <a:custGeom>
                <a:avLst/>
                <a:gdLst>
                  <a:gd name="T0" fmla="*/ 546 w 1108"/>
                  <a:gd name="T1" fmla="*/ 2415 h 2416"/>
                  <a:gd name="T2" fmla="*/ 546 w 1108"/>
                  <a:gd name="T3" fmla="*/ 2415 h 2416"/>
                  <a:gd name="T4" fmla="*/ 0 w 1108"/>
                  <a:gd name="T5" fmla="*/ 1854 h 2416"/>
                  <a:gd name="T6" fmla="*/ 0 w 1108"/>
                  <a:gd name="T7" fmla="*/ 577 h 2416"/>
                  <a:gd name="T8" fmla="*/ 538 w 1108"/>
                  <a:gd name="T9" fmla="*/ 0 h 2416"/>
                  <a:gd name="T10" fmla="*/ 1084 w 1108"/>
                  <a:gd name="T11" fmla="*/ 475 h 2416"/>
                  <a:gd name="T12" fmla="*/ 1084 w 1108"/>
                  <a:gd name="T13" fmla="*/ 779 h 2416"/>
                  <a:gd name="T14" fmla="*/ 881 w 1108"/>
                  <a:gd name="T15" fmla="*/ 779 h 2416"/>
                  <a:gd name="T16" fmla="*/ 546 w 1108"/>
                  <a:gd name="T17" fmla="*/ 179 h 2416"/>
                  <a:gd name="T18" fmla="*/ 211 w 1108"/>
                  <a:gd name="T19" fmla="*/ 545 h 2416"/>
                  <a:gd name="T20" fmla="*/ 211 w 1108"/>
                  <a:gd name="T21" fmla="*/ 1831 h 2416"/>
                  <a:gd name="T22" fmla="*/ 554 w 1108"/>
                  <a:gd name="T23" fmla="*/ 2236 h 2416"/>
                  <a:gd name="T24" fmla="*/ 905 w 1108"/>
                  <a:gd name="T25" fmla="*/ 1589 h 2416"/>
                  <a:gd name="T26" fmla="*/ 1107 w 1108"/>
                  <a:gd name="T27" fmla="*/ 1589 h 2416"/>
                  <a:gd name="T28" fmla="*/ 1107 w 1108"/>
                  <a:gd name="T29" fmla="*/ 1862 h 2416"/>
                  <a:gd name="T30" fmla="*/ 546 w 1108"/>
                  <a:gd name="T31" fmla="*/ 2415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8" h="2416">
                    <a:moveTo>
                      <a:pt x="546" y="2415"/>
                    </a:moveTo>
                    <a:lnTo>
                      <a:pt x="546" y="2415"/>
                    </a:lnTo>
                    <a:cubicBezTo>
                      <a:pt x="180" y="2415"/>
                      <a:pt x="0" y="2205"/>
                      <a:pt x="0" y="1854"/>
                    </a:cubicBezTo>
                    <a:cubicBezTo>
                      <a:pt x="0" y="577"/>
                      <a:pt x="0" y="577"/>
                      <a:pt x="0" y="577"/>
                    </a:cubicBezTo>
                    <a:cubicBezTo>
                      <a:pt x="0" y="210"/>
                      <a:pt x="149" y="0"/>
                      <a:pt x="538" y="0"/>
                    </a:cubicBezTo>
                    <a:cubicBezTo>
                      <a:pt x="850" y="0"/>
                      <a:pt x="1084" y="140"/>
                      <a:pt x="1084" y="475"/>
                    </a:cubicBezTo>
                    <a:cubicBezTo>
                      <a:pt x="1084" y="779"/>
                      <a:pt x="1084" y="779"/>
                      <a:pt x="1084" y="779"/>
                    </a:cubicBezTo>
                    <a:cubicBezTo>
                      <a:pt x="881" y="779"/>
                      <a:pt x="881" y="779"/>
                      <a:pt x="881" y="779"/>
                    </a:cubicBezTo>
                    <a:cubicBezTo>
                      <a:pt x="881" y="491"/>
                      <a:pt x="936" y="179"/>
                      <a:pt x="546" y="179"/>
                    </a:cubicBezTo>
                    <a:cubicBezTo>
                      <a:pt x="297" y="179"/>
                      <a:pt x="211" y="312"/>
                      <a:pt x="211" y="545"/>
                    </a:cubicBezTo>
                    <a:cubicBezTo>
                      <a:pt x="211" y="1831"/>
                      <a:pt x="211" y="1831"/>
                      <a:pt x="211" y="1831"/>
                    </a:cubicBezTo>
                    <a:cubicBezTo>
                      <a:pt x="211" y="2065"/>
                      <a:pt x="297" y="2236"/>
                      <a:pt x="554" y="2236"/>
                    </a:cubicBezTo>
                    <a:cubicBezTo>
                      <a:pt x="944" y="2236"/>
                      <a:pt x="905" y="1870"/>
                      <a:pt x="905" y="1589"/>
                    </a:cubicBezTo>
                    <a:cubicBezTo>
                      <a:pt x="1107" y="1589"/>
                      <a:pt x="1107" y="1589"/>
                      <a:pt x="1107" y="1589"/>
                    </a:cubicBezTo>
                    <a:cubicBezTo>
                      <a:pt x="1107" y="1862"/>
                      <a:pt x="1107" y="1862"/>
                      <a:pt x="1107" y="1862"/>
                    </a:cubicBezTo>
                    <a:cubicBezTo>
                      <a:pt x="1107" y="2228"/>
                      <a:pt x="905" y="2415"/>
                      <a:pt x="546" y="2415"/>
                    </a:cubicBez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83" name="Freeform 48"/>
              <p:cNvSpPr>
                <a:spLocks noChangeArrowheads="1"/>
              </p:cNvSpPr>
              <p:nvPr/>
            </p:nvSpPr>
            <p:spPr bwMode="auto">
              <a:xfrm>
                <a:off x="3878389" y="283054"/>
                <a:ext cx="133037" cy="250701"/>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9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94" y="1799"/>
                      <a:pt x="561" y="1870"/>
                      <a:pt x="421" y="1870"/>
                    </a:cubicBezTo>
                    <a:cubicBezTo>
                      <a:pt x="132" y="1870"/>
                      <a:pt x="0" y="1714"/>
                      <a:pt x="0" y="1433"/>
                    </a:cubicBezTo>
                    <a:cubicBezTo>
                      <a:pt x="0" y="1308"/>
                      <a:pt x="0" y="1308"/>
                      <a:pt x="0" y="1308"/>
                    </a:cubicBezTo>
                    <a:cubicBezTo>
                      <a:pt x="0" y="872"/>
                      <a:pt x="437" y="755"/>
                      <a:pt x="787" y="724"/>
                    </a:cubicBezTo>
                    <a:cubicBezTo>
                      <a:pt x="787" y="452"/>
                      <a:pt x="787" y="452"/>
                      <a:pt x="787" y="452"/>
                    </a:cubicBezTo>
                    <a:cubicBezTo>
                      <a:pt x="787" y="280"/>
                      <a:pt x="709" y="171"/>
                      <a:pt x="522" y="171"/>
                    </a:cubicBezTo>
                    <a:cubicBezTo>
                      <a:pt x="281" y="171"/>
                      <a:pt x="249" y="335"/>
                      <a:pt x="249"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8" y="903"/>
                      <a:pt x="203" y="996"/>
                      <a:pt x="203" y="1308"/>
                    </a:cubicBezTo>
                    <a:cubicBezTo>
                      <a:pt x="203" y="1417"/>
                      <a:pt x="203" y="1417"/>
                      <a:pt x="203" y="1417"/>
                    </a:cubicBezTo>
                    <a:cubicBezTo>
                      <a:pt x="203" y="1581"/>
                      <a:pt x="273" y="1698"/>
                      <a:pt x="452" y="1698"/>
                    </a:cubicBezTo>
                    <a:cubicBezTo>
                      <a:pt x="593" y="1698"/>
                      <a:pt x="702" y="1612"/>
                      <a:pt x="787" y="1511"/>
                    </a:cubicBezTo>
                    <a:lnTo>
                      <a:pt x="787" y="879"/>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84" name="Freeform 49"/>
              <p:cNvSpPr>
                <a:spLocks noChangeArrowheads="1"/>
              </p:cNvSpPr>
              <p:nvPr/>
            </p:nvSpPr>
            <p:spPr bwMode="auto">
              <a:xfrm>
                <a:off x="4062275" y="284237"/>
                <a:ext cx="92239" cy="246562"/>
              </a:xfrm>
              <a:custGeom>
                <a:avLst/>
                <a:gdLst>
                  <a:gd name="T0" fmla="*/ 195 w 687"/>
                  <a:gd name="T1" fmla="*/ 593 h 1840"/>
                  <a:gd name="T2" fmla="*/ 195 w 687"/>
                  <a:gd name="T3" fmla="*/ 593 h 1840"/>
                  <a:gd name="T4" fmla="*/ 195 w 687"/>
                  <a:gd name="T5" fmla="*/ 1839 h 1840"/>
                  <a:gd name="T6" fmla="*/ 0 w 687"/>
                  <a:gd name="T7" fmla="*/ 1839 h 1840"/>
                  <a:gd name="T8" fmla="*/ 0 w 687"/>
                  <a:gd name="T9" fmla="*/ 24 h 1840"/>
                  <a:gd name="T10" fmla="*/ 195 w 687"/>
                  <a:gd name="T11" fmla="*/ 24 h 1840"/>
                  <a:gd name="T12" fmla="*/ 195 w 687"/>
                  <a:gd name="T13" fmla="*/ 336 h 1840"/>
                  <a:gd name="T14" fmla="*/ 686 w 687"/>
                  <a:gd name="T15" fmla="*/ 0 h 1840"/>
                  <a:gd name="T16" fmla="*/ 686 w 687"/>
                  <a:gd name="T17" fmla="*/ 242 h 1840"/>
                  <a:gd name="T18" fmla="*/ 195 w 687"/>
                  <a:gd name="T19" fmla="*/ 593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7" h="1840">
                    <a:moveTo>
                      <a:pt x="195" y="593"/>
                    </a:moveTo>
                    <a:lnTo>
                      <a:pt x="195" y="593"/>
                    </a:lnTo>
                    <a:cubicBezTo>
                      <a:pt x="195" y="1839"/>
                      <a:pt x="195" y="1839"/>
                      <a:pt x="195" y="1839"/>
                    </a:cubicBezTo>
                    <a:cubicBezTo>
                      <a:pt x="0" y="1839"/>
                      <a:pt x="0" y="1839"/>
                      <a:pt x="0" y="1839"/>
                    </a:cubicBezTo>
                    <a:cubicBezTo>
                      <a:pt x="0" y="24"/>
                      <a:pt x="0" y="24"/>
                      <a:pt x="0" y="24"/>
                    </a:cubicBezTo>
                    <a:cubicBezTo>
                      <a:pt x="195" y="24"/>
                      <a:pt x="195" y="24"/>
                      <a:pt x="195" y="24"/>
                    </a:cubicBezTo>
                    <a:cubicBezTo>
                      <a:pt x="195" y="336"/>
                      <a:pt x="195" y="336"/>
                      <a:pt x="195" y="336"/>
                    </a:cubicBezTo>
                    <a:cubicBezTo>
                      <a:pt x="312" y="172"/>
                      <a:pt x="476" y="24"/>
                      <a:pt x="686" y="0"/>
                    </a:cubicBezTo>
                    <a:cubicBezTo>
                      <a:pt x="686" y="242"/>
                      <a:pt x="686" y="242"/>
                      <a:pt x="686" y="242"/>
                    </a:cubicBezTo>
                    <a:cubicBezTo>
                      <a:pt x="460" y="258"/>
                      <a:pt x="304" y="406"/>
                      <a:pt x="195" y="593"/>
                    </a:cubicBez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85" name="Freeform 50"/>
              <p:cNvSpPr>
                <a:spLocks noChangeArrowheads="1"/>
              </p:cNvSpPr>
              <p:nvPr/>
            </p:nvSpPr>
            <p:spPr bwMode="auto">
              <a:xfrm>
                <a:off x="4185852" y="283054"/>
                <a:ext cx="131854" cy="254249"/>
              </a:xfrm>
              <a:custGeom>
                <a:avLst/>
                <a:gdLst>
                  <a:gd name="T0" fmla="*/ 491 w 984"/>
                  <a:gd name="T1" fmla="*/ 1893 h 1894"/>
                  <a:gd name="T2" fmla="*/ 491 w 984"/>
                  <a:gd name="T3" fmla="*/ 1893 h 1894"/>
                  <a:gd name="T4" fmla="*/ 0 w 984"/>
                  <a:gd name="T5" fmla="*/ 1417 h 1894"/>
                  <a:gd name="T6" fmla="*/ 0 w 984"/>
                  <a:gd name="T7" fmla="*/ 467 h 1894"/>
                  <a:gd name="T8" fmla="*/ 499 w 984"/>
                  <a:gd name="T9" fmla="*/ 0 h 1894"/>
                  <a:gd name="T10" fmla="*/ 983 w 984"/>
                  <a:gd name="T11" fmla="*/ 460 h 1894"/>
                  <a:gd name="T12" fmla="*/ 983 w 984"/>
                  <a:gd name="T13" fmla="*/ 973 h 1894"/>
                  <a:gd name="T14" fmla="*/ 203 w 984"/>
                  <a:gd name="T15" fmla="*/ 973 h 1894"/>
                  <a:gd name="T16" fmla="*/ 203 w 984"/>
                  <a:gd name="T17" fmla="*/ 1410 h 1894"/>
                  <a:gd name="T18" fmla="*/ 491 w 984"/>
                  <a:gd name="T19" fmla="*/ 1706 h 1894"/>
                  <a:gd name="T20" fmla="*/ 780 w 984"/>
                  <a:gd name="T21" fmla="*/ 1301 h 1894"/>
                  <a:gd name="T22" fmla="*/ 983 w 984"/>
                  <a:gd name="T23" fmla="*/ 1301 h 1894"/>
                  <a:gd name="T24" fmla="*/ 983 w 984"/>
                  <a:gd name="T25" fmla="*/ 1425 h 1894"/>
                  <a:gd name="T26" fmla="*/ 491 w 984"/>
                  <a:gd name="T27" fmla="*/ 1893 h 1894"/>
                  <a:gd name="T28" fmla="*/ 788 w 984"/>
                  <a:gd name="T29" fmla="*/ 483 h 1894"/>
                  <a:gd name="T30" fmla="*/ 788 w 984"/>
                  <a:gd name="T31" fmla="*/ 483 h 1894"/>
                  <a:gd name="T32" fmla="*/ 499 w 984"/>
                  <a:gd name="T33" fmla="*/ 171 h 1894"/>
                  <a:gd name="T34" fmla="*/ 203 w 984"/>
                  <a:gd name="T35" fmla="*/ 483 h 1894"/>
                  <a:gd name="T36" fmla="*/ 203 w 984"/>
                  <a:gd name="T37" fmla="*/ 802 h 1894"/>
                  <a:gd name="T38" fmla="*/ 788 w 984"/>
                  <a:gd name="T39" fmla="*/ 802 h 1894"/>
                  <a:gd name="T40" fmla="*/ 788 w 984"/>
                  <a:gd name="T41" fmla="*/ 483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4" h="1894">
                    <a:moveTo>
                      <a:pt x="491" y="1893"/>
                    </a:moveTo>
                    <a:lnTo>
                      <a:pt x="491" y="1893"/>
                    </a:lnTo>
                    <a:cubicBezTo>
                      <a:pt x="195" y="1893"/>
                      <a:pt x="0" y="1714"/>
                      <a:pt x="0" y="1417"/>
                    </a:cubicBezTo>
                    <a:cubicBezTo>
                      <a:pt x="0" y="467"/>
                      <a:pt x="0" y="467"/>
                      <a:pt x="0" y="467"/>
                    </a:cubicBezTo>
                    <a:cubicBezTo>
                      <a:pt x="0" y="156"/>
                      <a:pt x="203" y="0"/>
                      <a:pt x="499" y="0"/>
                    </a:cubicBezTo>
                    <a:cubicBezTo>
                      <a:pt x="796" y="0"/>
                      <a:pt x="983" y="163"/>
                      <a:pt x="983" y="460"/>
                    </a:cubicBezTo>
                    <a:cubicBezTo>
                      <a:pt x="983" y="973"/>
                      <a:pt x="983" y="973"/>
                      <a:pt x="983" y="973"/>
                    </a:cubicBezTo>
                    <a:cubicBezTo>
                      <a:pt x="203" y="973"/>
                      <a:pt x="203" y="973"/>
                      <a:pt x="203" y="973"/>
                    </a:cubicBezTo>
                    <a:cubicBezTo>
                      <a:pt x="203" y="1410"/>
                      <a:pt x="203" y="1410"/>
                      <a:pt x="203" y="1410"/>
                    </a:cubicBezTo>
                    <a:cubicBezTo>
                      <a:pt x="203" y="1597"/>
                      <a:pt x="304" y="1706"/>
                      <a:pt x="491" y="1706"/>
                    </a:cubicBezTo>
                    <a:cubicBezTo>
                      <a:pt x="780" y="1706"/>
                      <a:pt x="780" y="1534"/>
                      <a:pt x="780" y="1301"/>
                    </a:cubicBezTo>
                    <a:cubicBezTo>
                      <a:pt x="983" y="1301"/>
                      <a:pt x="983" y="1301"/>
                      <a:pt x="983" y="1301"/>
                    </a:cubicBezTo>
                    <a:cubicBezTo>
                      <a:pt x="983" y="1425"/>
                      <a:pt x="983" y="1425"/>
                      <a:pt x="983" y="1425"/>
                    </a:cubicBezTo>
                    <a:cubicBezTo>
                      <a:pt x="983" y="1745"/>
                      <a:pt x="796" y="1893"/>
                      <a:pt x="491" y="1893"/>
                    </a:cubicBezTo>
                    <a:close/>
                    <a:moveTo>
                      <a:pt x="788" y="483"/>
                    </a:moveTo>
                    <a:lnTo>
                      <a:pt x="788" y="483"/>
                    </a:lnTo>
                    <a:cubicBezTo>
                      <a:pt x="788" y="296"/>
                      <a:pt x="686" y="171"/>
                      <a:pt x="499" y="171"/>
                    </a:cubicBezTo>
                    <a:cubicBezTo>
                      <a:pt x="297" y="171"/>
                      <a:pt x="203" y="288"/>
                      <a:pt x="203" y="483"/>
                    </a:cubicBezTo>
                    <a:cubicBezTo>
                      <a:pt x="203" y="802"/>
                      <a:pt x="203" y="802"/>
                      <a:pt x="203" y="802"/>
                    </a:cubicBezTo>
                    <a:cubicBezTo>
                      <a:pt x="788" y="802"/>
                      <a:pt x="788" y="802"/>
                      <a:pt x="788" y="802"/>
                    </a:cubicBezTo>
                    <a:lnTo>
                      <a:pt x="788" y="483"/>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grpSp>
      <p:grpSp>
        <p:nvGrpSpPr>
          <p:cNvPr id="318" name="Group 317"/>
          <p:cNvGrpSpPr/>
          <p:nvPr userDrawn="1"/>
        </p:nvGrpSpPr>
        <p:grpSpPr>
          <a:xfrm>
            <a:off x="1824675" y="5663357"/>
            <a:ext cx="774023" cy="327523"/>
            <a:chOff x="1282473" y="4037694"/>
            <a:chExt cx="4051527" cy="1714380"/>
          </a:xfrm>
        </p:grpSpPr>
        <p:grpSp>
          <p:nvGrpSpPr>
            <p:cNvPr id="319" name="Group 318"/>
            <p:cNvGrpSpPr/>
            <p:nvPr userDrawn="1"/>
          </p:nvGrpSpPr>
          <p:grpSpPr>
            <a:xfrm>
              <a:off x="1282473" y="4037694"/>
              <a:ext cx="1429535" cy="814729"/>
              <a:chOff x="1282473" y="4037694"/>
              <a:chExt cx="1429535" cy="814729"/>
            </a:xfrm>
            <a:solidFill>
              <a:schemeClr val="accent1"/>
            </a:solidFill>
          </p:grpSpPr>
          <p:sp>
            <p:nvSpPr>
              <p:cNvPr id="333" name="Freeform 33"/>
              <p:cNvSpPr>
                <a:spLocks noChangeArrowheads="1"/>
              </p:cNvSpPr>
              <p:nvPr/>
            </p:nvSpPr>
            <p:spPr bwMode="auto">
              <a:xfrm>
                <a:off x="1282473" y="4066002"/>
                <a:ext cx="368884" cy="773152"/>
              </a:xfrm>
              <a:custGeom>
                <a:avLst/>
                <a:gdLst>
                  <a:gd name="T0" fmla="*/ 1552 w 1838"/>
                  <a:gd name="T1" fmla="*/ 3595 h 3854"/>
                  <a:gd name="T2" fmla="*/ 1552 w 1838"/>
                  <a:gd name="T3" fmla="*/ 3595 h 3854"/>
                  <a:gd name="T4" fmla="*/ 699 w 1838"/>
                  <a:gd name="T5" fmla="*/ 3853 h 3854"/>
                  <a:gd name="T6" fmla="*/ 0 w 1838"/>
                  <a:gd name="T7" fmla="*/ 3853 h 3854"/>
                  <a:gd name="T8" fmla="*/ 0 w 1838"/>
                  <a:gd name="T9" fmla="*/ 0 h 3854"/>
                  <a:gd name="T10" fmla="*/ 699 w 1838"/>
                  <a:gd name="T11" fmla="*/ 0 h 3854"/>
                  <a:gd name="T12" fmla="*/ 1112 w 1838"/>
                  <a:gd name="T13" fmla="*/ 38 h 3854"/>
                  <a:gd name="T14" fmla="*/ 1436 w 1838"/>
                  <a:gd name="T15" fmla="*/ 181 h 3854"/>
                  <a:gd name="T16" fmla="*/ 1643 w 1838"/>
                  <a:gd name="T17" fmla="*/ 452 h 3854"/>
                  <a:gd name="T18" fmla="*/ 1720 w 1838"/>
                  <a:gd name="T19" fmla="*/ 879 h 3854"/>
                  <a:gd name="T20" fmla="*/ 1565 w 1838"/>
                  <a:gd name="T21" fmla="*/ 1487 h 3854"/>
                  <a:gd name="T22" fmla="*/ 1061 w 1838"/>
                  <a:gd name="T23" fmla="*/ 1771 h 3854"/>
                  <a:gd name="T24" fmla="*/ 1423 w 1838"/>
                  <a:gd name="T25" fmla="*/ 1862 h 3854"/>
                  <a:gd name="T26" fmla="*/ 1669 w 1838"/>
                  <a:gd name="T27" fmla="*/ 2081 h 3854"/>
                  <a:gd name="T28" fmla="*/ 1798 w 1838"/>
                  <a:gd name="T29" fmla="*/ 2392 h 3854"/>
                  <a:gd name="T30" fmla="*/ 1837 w 1838"/>
                  <a:gd name="T31" fmla="*/ 2754 h 3854"/>
                  <a:gd name="T32" fmla="*/ 1552 w 1838"/>
                  <a:gd name="T33" fmla="*/ 3595 h 3854"/>
                  <a:gd name="T34" fmla="*/ 1345 w 1838"/>
                  <a:gd name="T35" fmla="*/ 569 h 3854"/>
                  <a:gd name="T36" fmla="*/ 1345 w 1838"/>
                  <a:gd name="T37" fmla="*/ 569 h 3854"/>
                  <a:gd name="T38" fmla="*/ 1190 w 1838"/>
                  <a:gd name="T39" fmla="*/ 388 h 3854"/>
                  <a:gd name="T40" fmla="*/ 957 w 1838"/>
                  <a:gd name="T41" fmla="*/ 297 h 3854"/>
                  <a:gd name="T42" fmla="*/ 647 w 1838"/>
                  <a:gd name="T43" fmla="*/ 284 h 3854"/>
                  <a:gd name="T44" fmla="*/ 324 w 1838"/>
                  <a:gd name="T45" fmla="*/ 284 h 3854"/>
                  <a:gd name="T46" fmla="*/ 324 w 1838"/>
                  <a:gd name="T47" fmla="*/ 1642 h 3854"/>
                  <a:gd name="T48" fmla="*/ 699 w 1838"/>
                  <a:gd name="T49" fmla="*/ 1642 h 3854"/>
                  <a:gd name="T50" fmla="*/ 1229 w 1838"/>
                  <a:gd name="T51" fmla="*/ 1435 h 3854"/>
                  <a:gd name="T52" fmla="*/ 1397 w 1838"/>
                  <a:gd name="T53" fmla="*/ 879 h 3854"/>
                  <a:gd name="T54" fmla="*/ 1345 w 1838"/>
                  <a:gd name="T55" fmla="*/ 569 h 3854"/>
                  <a:gd name="T56" fmla="*/ 1307 w 1838"/>
                  <a:gd name="T57" fmla="*/ 2146 h 3854"/>
                  <a:gd name="T58" fmla="*/ 1307 w 1838"/>
                  <a:gd name="T59" fmla="*/ 2146 h 3854"/>
                  <a:gd name="T60" fmla="*/ 712 w 1838"/>
                  <a:gd name="T61" fmla="*/ 1926 h 3854"/>
                  <a:gd name="T62" fmla="*/ 324 w 1838"/>
                  <a:gd name="T63" fmla="*/ 1926 h 3854"/>
                  <a:gd name="T64" fmla="*/ 324 w 1838"/>
                  <a:gd name="T65" fmla="*/ 3569 h 3854"/>
                  <a:gd name="T66" fmla="*/ 647 w 1838"/>
                  <a:gd name="T67" fmla="*/ 3569 h 3854"/>
                  <a:gd name="T68" fmla="*/ 1307 w 1838"/>
                  <a:gd name="T69" fmla="*/ 3375 h 3854"/>
                  <a:gd name="T70" fmla="*/ 1501 w 1838"/>
                  <a:gd name="T71" fmla="*/ 2754 h 3854"/>
                  <a:gd name="T72" fmla="*/ 1307 w 1838"/>
                  <a:gd name="T73" fmla="*/ 2146 h 3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8" h="3854">
                    <a:moveTo>
                      <a:pt x="1552" y="3595"/>
                    </a:moveTo>
                    <a:lnTo>
                      <a:pt x="1552" y="3595"/>
                    </a:lnTo>
                    <a:cubicBezTo>
                      <a:pt x="1371" y="3763"/>
                      <a:pt x="1074" y="3853"/>
                      <a:pt x="699" y="3853"/>
                    </a:cubicBezTo>
                    <a:cubicBezTo>
                      <a:pt x="0" y="3853"/>
                      <a:pt x="0" y="3853"/>
                      <a:pt x="0" y="3853"/>
                    </a:cubicBezTo>
                    <a:cubicBezTo>
                      <a:pt x="0" y="0"/>
                      <a:pt x="0" y="0"/>
                      <a:pt x="0" y="0"/>
                    </a:cubicBezTo>
                    <a:cubicBezTo>
                      <a:pt x="699" y="0"/>
                      <a:pt x="699" y="0"/>
                      <a:pt x="699" y="0"/>
                    </a:cubicBezTo>
                    <a:cubicBezTo>
                      <a:pt x="841" y="0"/>
                      <a:pt x="983" y="12"/>
                      <a:pt x="1112" y="38"/>
                    </a:cubicBezTo>
                    <a:cubicBezTo>
                      <a:pt x="1242" y="64"/>
                      <a:pt x="1345" y="116"/>
                      <a:pt x="1436" y="181"/>
                    </a:cubicBezTo>
                    <a:cubicBezTo>
                      <a:pt x="1526" y="245"/>
                      <a:pt x="1604" y="336"/>
                      <a:pt x="1643" y="452"/>
                    </a:cubicBezTo>
                    <a:cubicBezTo>
                      <a:pt x="1695" y="569"/>
                      <a:pt x="1720" y="711"/>
                      <a:pt x="1720" y="879"/>
                    </a:cubicBezTo>
                    <a:cubicBezTo>
                      <a:pt x="1720" y="1138"/>
                      <a:pt x="1669" y="1332"/>
                      <a:pt x="1565" y="1487"/>
                    </a:cubicBezTo>
                    <a:cubicBezTo>
                      <a:pt x="1462" y="1629"/>
                      <a:pt x="1294" y="1719"/>
                      <a:pt x="1061" y="1771"/>
                    </a:cubicBezTo>
                    <a:cubicBezTo>
                      <a:pt x="1203" y="1771"/>
                      <a:pt x="1333" y="1810"/>
                      <a:pt x="1423" y="1862"/>
                    </a:cubicBezTo>
                    <a:cubicBezTo>
                      <a:pt x="1526" y="1926"/>
                      <a:pt x="1604" y="2004"/>
                      <a:pt x="1669" y="2081"/>
                    </a:cubicBezTo>
                    <a:cubicBezTo>
                      <a:pt x="1733" y="2172"/>
                      <a:pt x="1772" y="2276"/>
                      <a:pt x="1798" y="2392"/>
                    </a:cubicBezTo>
                    <a:cubicBezTo>
                      <a:pt x="1824" y="2509"/>
                      <a:pt x="1837" y="2625"/>
                      <a:pt x="1837" y="2754"/>
                    </a:cubicBezTo>
                    <a:cubicBezTo>
                      <a:pt x="1837" y="3142"/>
                      <a:pt x="1746" y="3414"/>
                      <a:pt x="1552" y="3595"/>
                    </a:cubicBezTo>
                    <a:close/>
                    <a:moveTo>
                      <a:pt x="1345" y="569"/>
                    </a:moveTo>
                    <a:lnTo>
                      <a:pt x="1345" y="569"/>
                    </a:lnTo>
                    <a:cubicBezTo>
                      <a:pt x="1307" y="491"/>
                      <a:pt x="1255" y="426"/>
                      <a:pt x="1190" y="388"/>
                    </a:cubicBezTo>
                    <a:cubicBezTo>
                      <a:pt x="1126" y="349"/>
                      <a:pt x="1048" y="323"/>
                      <a:pt x="957" y="297"/>
                    </a:cubicBezTo>
                    <a:cubicBezTo>
                      <a:pt x="867" y="284"/>
                      <a:pt x="764" y="284"/>
                      <a:pt x="647" y="284"/>
                    </a:cubicBezTo>
                    <a:cubicBezTo>
                      <a:pt x="324" y="284"/>
                      <a:pt x="324" y="284"/>
                      <a:pt x="324" y="284"/>
                    </a:cubicBezTo>
                    <a:cubicBezTo>
                      <a:pt x="324" y="1642"/>
                      <a:pt x="324" y="1642"/>
                      <a:pt x="324" y="1642"/>
                    </a:cubicBezTo>
                    <a:cubicBezTo>
                      <a:pt x="699" y="1642"/>
                      <a:pt x="699" y="1642"/>
                      <a:pt x="699" y="1642"/>
                    </a:cubicBezTo>
                    <a:cubicBezTo>
                      <a:pt x="944" y="1642"/>
                      <a:pt x="1126" y="1577"/>
                      <a:pt x="1229" y="1435"/>
                    </a:cubicBezTo>
                    <a:cubicBezTo>
                      <a:pt x="1333" y="1293"/>
                      <a:pt x="1397" y="1099"/>
                      <a:pt x="1397" y="879"/>
                    </a:cubicBezTo>
                    <a:cubicBezTo>
                      <a:pt x="1397" y="750"/>
                      <a:pt x="1371" y="646"/>
                      <a:pt x="1345" y="569"/>
                    </a:cubicBezTo>
                    <a:close/>
                    <a:moveTo>
                      <a:pt x="1307" y="2146"/>
                    </a:moveTo>
                    <a:lnTo>
                      <a:pt x="1307" y="2146"/>
                    </a:lnTo>
                    <a:cubicBezTo>
                      <a:pt x="1177" y="2004"/>
                      <a:pt x="983" y="1926"/>
                      <a:pt x="712" y="1926"/>
                    </a:cubicBezTo>
                    <a:cubicBezTo>
                      <a:pt x="324" y="1926"/>
                      <a:pt x="324" y="1926"/>
                      <a:pt x="324" y="1926"/>
                    </a:cubicBezTo>
                    <a:cubicBezTo>
                      <a:pt x="324" y="3569"/>
                      <a:pt x="324" y="3569"/>
                      <a:pt x="324" y="3569"/>
                    </a:cubicBezTo>
                    <a:cubicBezTo>
                      <a:pt x="647" y="3569"/>
                      <a:pt x="647" y="3569"/>
                      <a:pt x="647" y="3569"/>
                    </a:cubicBezTo>
                    <a:cubicBezTo>
                      <a:pt x="957" y="3569"/>
                      <a:pt x="1164" y="3504"/>
                      <a:pt x="1307" y="3375"/>
                    </a:cubicBezTo>
                    <a:cubicBezTo>
                      <a:pt x="1436" y="3258"/>
                      <a:pt x="1501" y="3051"/>
                      <a:pt x="1501" y="2754"/>
                    </a:cubicBezTo>
                    <a:cubicBezTo>
                      <a:pt x="1501" y="2495"/>
                      <a:pt x="1436" y="2288"/>
                      <a:pt x="1307" y="2146"/>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34" name="Freeform 34"/>
              <p:cNvSpPr>
                <a:spLocks noChangeArrowheads="1"/>
              </p:cNvSpPr>
              <p:nvPr/>
            </p:nvSpPr>
            <p:spPr bwMode="auto">
              <a:xfrm>
                <a:off x="1762818" y="4037694"/>
                <a:ext cx="64576" cy="801459"/>
              </a:xfrm>
              <a:custGeom>
                <a:avLst/>
                <a:gdLst>
                  <a:gd name="T0" fmla="*/ 0 w 324"/>
                  <a:gd name="T1" fmla="*/ 0 h 3996"/>
                  <a:gd name="T2" fmla="*/ 323 w 324"/>
                  <a:gd name="T3" fmla="*/ 0 h 3996"/>
                  <a:gd name="T4" fmla="*/ 323 w 324"/>
                  <a:gd name="T5" fmla="*/ 3995 h 3996"/>
                  <a:gd name="T6" fmla="*/ 0 w 324"/>
                  <a:gd name="T7" fmla="*/ 3995 h 3996"/>
                  <a:gd name="T8" fmla="*/ 0 w 324"/>
                  <a:gd name="T9" fmla="*/ 0 h 3996"/>
                </a:gdLst>
                <a:ahLst/>
                <a:cxnLst>
                  <a:cxn ang="0">
                    <a:pos x="T0" y="T1"/>
                  </a:cxn>
                  <a:cxn ang="0">
                    <a:pos x="T2" y="T3"/>
                  </a:cxn>
                  <a:cxn ang="0">
                    <a:pos x="T4" y="T5"/>
                  </a:cxn>
                  <a:cxn ang="0">
                    <a:pos x="T6" y="T7"/>
                  </a:cxn>
                  <a:cxn ang="0">
                    <a:pos x="T8" y="T9"/>
                  </a:cxn>
                </a:cxnLst>
                <a:rect l="0" t="0" r="r" b="b"/>
                <a:pathLst>
                  <a:path w="324" h="3996">
                    <a:moveTo>
                      <a:pt x="0" y="0"/>
                    </a:moveTo>
                    <a:lnTo>
                      <a:pt x="323" y="0"/>
                    </a:lnTo>
                    <a:lnTo>
                      <a:pt x="323" y="3995"/>
                    </a:lnTo>
                    <a:lnTo>
                      <a:pt x="0" y="3995"/>
                    </a:ln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35" name="Freeform 35"/>
              <p:cNvSpPr>
                <a:spLocks noChangeArrowheads="1"/>
              </p:cNvSpPr>
              <p:nvPr/>
            </p:nvSpPr>
            <p:spPr bwMode="auto">
              <a:xfrm>
                <a:off x="1954779" y="4242040"/>
                <a:ext cx="311384" cy="602421"/>
              </a:xfrm>
              <a:custGeom>
                <a:avLst/>
                <a:gdLst>
                  <a:gd name="T0" fmla="*/ 1242 w 1553"/>
                  <a:gd name="T1" fmla="*/ 2703 h 3001"/>
                  <a:gd name="T2" fmla="*/ 1242 w 1553"/>
                  <a:gd name="T3" fmla="*/ 2703 h 3001"/>
                  <a:gd name="T4" fmla="*/ 944 w 1553"/>
                  <a:gd name="T5" fmla="*/ 2923 h 3001"/>
                  <a:gd name="T6" fmla="*/ 582 w 1553"/>
                  <a:gd name="T7" fmla="*/ 3000 h 3001"/>
                  <a:gd name="T8" fmla="*/ 129 w 1553"/>
                  <a:gd name="T9" fmla="*/ 2806 h 3001"/>
                  <a:gd name="T10" fmla="*/ 0 w 1553"/>
                  <a:gd name="T11" fmla="*/ 2328 h 3001"/>
                  <a:gd name="T12" fmla="*/ 0 w 1553"/>
                  <a:gd name="T13" fmla="*/ 0 h 3001"/>
                  <a:gd name="T14" fmla="*/ 336 w 1553"/>
                  <a:gd name="T15" fmla="*/ 0 h 3001"/>
                  <a:gd name="T16" fmla="*/ 336 w 1553"/>
                  <a:gd name="T17" fmla="*/ 2302 h 3001"/>
                  <a:gd name="T18" fmla="*/ 401 w 1553"/>
                  <a:gd name="T19" fmla="*/ 2586 h 3001"/>
                  <a:gd name="T20" fmla="*/ 647 w 1553"/>
                  <a:gd name="T21" fmla="*/ 2690 h 3001"/>
                  <a:gd name="T22" fmla="*/ 802 w 1553"/>
                  <a:gd name="T23" fmla="*/ 2664 h 3001"/>
                  <a:gd name="T24" fmla="*/ 970 w 1553"/>
                  <a:gd name="T25" fmla="*/ 2599 h 3001"/>
                  <a:gd name="T26" fmla="*/ 1112 w 1553"/>
                  <a:gd name="T27" fmla="*/ 2509 h 3001"/>
                  <a:gd name="T28" fmla="*/ 1228 w 1553"/>
                  <a:gd name="T29" fmla="*/ 2405 h 3001"/>
                  <a:gd name="T30" fmla="*/ 1228 w 1553"/>
                  <a:gd name="T31" fmla="*/ 0 h 3001"/>
                  <a:gd name="T32" fmla="*/ 1552 w 1553"/>
                  <a:gd name="T33" fmla="*/ 0 h 3001"/>
                  <a:gd name="T34" fmla="*/ 1552 w 1553"/>
                  <a:gd name="T35" fmla="*/ 2974 h 3001"/>
                  <a:gd name="T36" fmla="*/ 1242 w 1553"/>
                  <a:gd name="T37" fmla="*/ 2974 h 3001"/>
                  <a:gd name="T38" fmla="*/ 1242 w 1553"/>
                  <a:gd name="T39" fmla="*/ 2703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3" h="3001">
                    <a:moveTo>
                      <a:pt x="1242" y="2703"/>
                    </a:moveTo>
                    <a:lnTo>
                      <a:pt x="1242" y="2703"/>
                    </a:lnTo>
                    <a:cubicBezTo>
                      <a:pt x="1151" y="2793"/>
                      <a:pt x="1048" y="2858"/>
                      <a:pt x="944" y="2923"/>
                    </a:cubicBezTo>
                    <a:cubicBezTo>
                      <a:pt x="828" y="2974"/>
                      <a:pt x="711" y="3000"/>
                      <a:pt x="582" y="3000"/>
                    </a:cubicBezTo>
                    <a:cubicBezTo>
                      <a:pt x="362" y="3000"/>
                      <a:pt x="220" y="2936"/>
                      <a:pt x="129" y="2806"/>
                    </a:cubicBezTo>
                    <a:cubicBezTo>
                      <a:pt x="52" y="2677"/>
                      <a:pt x="0" y="2522"/>
                      <a:pt x="0" y="2328"/>
                    </a:cubicBezTo>
                    <a:cubicBezTo>
                      <a:pt x="0" y="0"/>
                      <a:pt x="0" y="0"/>
                      <a:pt x="0" y="0"/>
                    </a:cubicBezTo>
                    <a:cubicBezTo>
                      <a:pt x="336" y="0"/>
                      <a:pt x="336" y="0"/>
                      <a:pt x="336" y="0"/>
                    </a:cubicBezTo>
                    <a:cubicBezTo>
                      <a:pt x="336" y="2302"/>
                      <a:pt x="336" y="2302"/>
                      <a:pt x="336" y="2302"/>
                    </a:cubicBezTo>
                    <a:cubicBezTo>
                      <a:pt x="336" y="2418"/>
                      <a:pt x="362" y="2509"/>
                      <a:pt x="401" y="2586"/>
                    </a:cubicBezTo>
                    <a:cubicBezTo>
                      <a:pt x="440" y="2651"/>
                      <a:pt x="530" y="2690"/>
                      <a:pt x="647" y="2690"/>
                    </a:cubicBezTo>
                    <a:cubicBezTo>
                      <a:pt x="698" y="2690"/>
                      <a:pt x="750" y="2677"/>
                      <a:pt x="802" y="2664"/>
                    </a:cubicBezTo>
                    <a:cubicBezTo>
                      <a:pt x="853" y="2651"/>
                      <a:pt x="905" y="2625"/>
                      <a:pt x="970" y="2599"/>
                    </a:cubicBezTo>
                    <a:cubicBezTo>
                      <a:pt x="1021" y="2573"/>
                      <a:pt x="1073" y="2547"/>
                      <a:pt x="1112" y="2509"/>
                    </a:cubicBezTo>
                    <a:cubicBezTo>
                      <a:pt x="1164" y="2470"/>
                      <a:pt x="1203" y="2444"/>
                      <a:pt x="1228" y="2405"/>
                    </a:cubicBezTo>
                    <a:cubicBezTo>
                      <a:pt x="1228" y="0"/>
                      <a:pt x="1228" y="0"/>
                      <a:pt x="1228" y="0"/>
                    </a:cubicBezTo>
                    <a:cubicBezTo>
                      <a:pt x="1552" y="0"/>
                      <a:pt x="1552" y="0"/>
                      <a:pt x="1552" y="0"/>
                    </a:cubicBezTo>
                    <a:cubicBezTo>
                      <a:pt x="1552" y="2974"/>
                      <a:pt x="1552" y="2974"/>
                      <a:pt x="1552" y="2974"/>
                    </a:cubicBezTo>
                    <a:cubicBezTo>
                      <a:pt x="1242" y="2974"/>
                      <a:pt x="1242" y="2974"/>
                      <a:pt x="1242" y="2974"/>
                    </a:cubicBezTo>
                    <a:lnTo>
                      <a:pt x="1242" y="270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36" name="Freeform 36"/>
              <p:cNvSpPr>
                <a:spLocks noChangeArrowheads="1"/>
              </p:cNvSpPr>
              <p:nvPr/>
            </p:nvSpPr>
            <p:spPr bwMode="auto">
              <a:xfrm>
                <a:off x="2387355" y="4232309"/>
                <a:ext cx="324653" cy="620114"/>
              </a:xfrm>
              <a:custGeom>
                <a:avLst/>
                <a:gdLst>
                  <a:gd name="T0" fmla="*/ 1422 w 1617"/>
                  <a:gd name="T1" fmla="*/ 2897 h 3092"/>
                  <a:gd name="T2" fmla="*/ 1422 w 1617"/>
                  <a:gd name="T3" fmla="*/ 2897 h 3092"/>
                  <a:gd name="T4" fmla="*/ 802 w 1617"/>
                  <a:gd name="T5" fmla="*/ 3091 h 3092"/>
                  <a:gd name="T6" fmla="*/ 206 w 1617"/>
                  <a:gd name="T7" fmla="*/ 2871 h 3092"/>
                  <a:gd name="T8" fmla="*/ 0 w 1617"/>
                  <a:gd name="T9" fmla="*/ 2315 h 3092"/>
                  <a:gd name="T10" fmla="*/ 0 w 1617"/>
                  <a:gd name="T11" fmla="*/ 763 h 3092"/>
                  <a:gd name="T12" fmla="*/ 206 w 1617"/>
                  <a:gd name="T13" fmla="*/ 194 h 3092"/>
                  <a:gd name="T14" fmla="*/ 827 w 1617"/>
                  <a:gd name="T15" fmla="*/ 0 h 3092"/>
                  <a:gd name="T16" fmla="*/ 1410 w 1617"/>
                  <a:gd name="T17" fmla="*/ 194 h 3092"/>
                  <a:gd name="T18" fmla="*/ 1616 w 1617"/>
                  <a:gd name="T19" fmla="*/ 750 h 3092"/>
                  <a:gd name="T20" fmla="*/ 1616 w 1617"/>
                  <a:gd name="T21" fmla="*/ 1591 h 3092"/>
                  <a:gd name="T22" fmla="*/ 323 w 1617"/>
                  <a:gd name="T23" fmla="*/ 1591 h 3092"/>
                  <a:gd name="T24" fmla="*/ 323 w 1617"/>
                  <a:gd name="T25" fmla="*/ 2302 h 3092"/>
                  <a:gd name="T26" fmla="*/ 452 w 1617"/>
                  <a:gd name="T27" fmla="*/ 2651 h 3092"/>
                  <a:gd name="T28" fmla="*/ 802 w 1617"/>
                  <a:gd name="T29" fmla="*/ 2794 h 3092"/>
                  <a:gd name="T30" fmla="*/ 1164 w 1617"/>
                  <a:gd name="T31" fmla="*/ 2677 h 3092"/>
                  <a:gd name="T32" fmla="*/ 1280 w 1617"/>
                  <a:gd name="T33" fmla="*/ 2302 h 3092"/>
                  <a:gd name="T34" fmla="*/ 1280 w 1617"/>
                  <a:gd name="T35" fmla="*/ 2121 h 3092"/>
                  <a:gd name="T36" fmla="*/ 1616 w 1617"/>
                  <a:gd name="T37" fmla="*/ 2121 h 3092"/>
                  <a:gd name="T38" fmla="*/ 1616 w 1617"/>
                  <a:gd name="T39" fmla="*/ 2328 h 3092"/>
                  <a:gd name="T40" fmla="*/ 1422 w 1617"/>
                  <a:gd name="T41" fmla="*/ 2897 h 3092"/>
                  <a:gd name="T42" fmla="*/ 1164 w 1617"/>
                  <a:gd name="T43" fmla="*/ 414 h 3092"/>
                  <a:gd name="T44" fmla="*/ 1164 w 1617"/>
                  <a:gd name="T45" fmla="*/ 414 h 3092"/>
                  <a:gd name="T46" fmla="*/ 814 w 1617"/>
                  <a:gd name="T47" fmla="*/ 272 h 3092"/>
                  <a:gd name="T48" fmla="*/ 452 w 1617"/>
                  <a:gd name="T49" fmla="*/ 401 h 3092"/>
                  <a:gd name="T50" fmla="*/ 323 w 1617"/>
                  <a:gd name="T51" fmla="*/ 776 h 3092"/>
                  <a:gd name="T52" fmla="*/ 323 w 1617"/>
                  <a:gd name="T53" fmla="*/ 1306 h 3092"/>
                  <a:gd name="T54" fmla="*/ 1293 w 1617"/>
                  <a:gd name="T55" fmla="*/ 1306 h 3092"/>
                  <a:gd name="T56" fmla="*/ 1293 w 1617"/>
                  <a:gd name="T57" fmla="*/ 776 h 3092"/>
                  <a:gd name="T58" fmla="*/ 1164 w 1617"/>
                  <a:gd name="T59" fmla="*/ 414 h 3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7" h="3092">
                    <a:moveTo>
                      <a:pt x="1422" y="2897"/>
                    </a:moveTo>
                    <a:lnTo>
                      <a:pt x="1422" y="2897"/>
                    </a:lnTo>
                    <a:cubicBezTo>
                      <a:pt x="1280" y="3026"/>
                      <a:pt x="1086" y="3091"/>
                      <a:pt x="802" y="3091"/>
                    </a:cubicBezTo>
                    <a:cubicBezTo>
                      <a:pt x="543" y="3091"/>
                      <a:pt x="349" y="3013"/>
                      <a:pt x="206" y="2871"/>
                    </a:cubicBezTo>
                    <a:cubicBezTo>
                      <a:pt x="65" y="2729"/>
                      <a:pt x="0" y="2548"/>
                      <a:pt x="0" y="2315"/>
                    </a:cubicBezTo>
                    <a:cubicBezTo>
                      <a:pt x="0" y="763"/>
                      <a:pt x="0" y="763"/>
                      <a:pt x="0" y="763"/>
                    </a:cubicBezTo>
                    <a:cubicBezTo>
                      <a:pt x="0" y="517"/>
                      <a:pt x="65" y="337"/>
                      <a:pt x="206" y="194"/>
                    </a:cubicBezTo>
                    <a:cubicBezTo>
                      <a:pt x="349" y="65"/>
                      <a:pt x="556" y="0"/>
                      <a:pt x="827" y="0"/>
                    </a:cubicBezTo>
                    <a:cubicBezTo>
                      <a:pt x="1073" y="0"/>
                      <a:pt x="1280" y="65"/>
                      <a:pt x="1410" y="194"/>
                    </a:cubicBezTo>
                    <a:cubicBezTo>
                      <a:pt x="1551" y="337"/>
                      <a:pt x="1616" y="517"/>
                      <a:pt x="1616" y="750"/>
                    </a:cubicBezTo>
                    <a:cubicBezTo>
                      <a:pt x="1616" y="1591"/>
                      <a:pt x="1616" y="1591"/>
                      <a:pt x="1616" y="1591"/>
                    </a:cubicBezTo>
                    <a:cubicBezTo>
                      <a:pt x="323" y="1591"/>
                      <a:pt x="323" y="1591"/>
                      <a:pt x="323" y="1591"/>
                    </a:cubicBezTo>
                    <a:cubicBezTo>
                      <a:pt x="323" y="2302"/>
                      <a:pt x="323" y="2302"/>
                      <a:pt x="323" y="2302"/>
                    </a:cubicBezTo>
                    <a:cubicBezTo>
                      <a:pt x="323" y="2457"/>
                      <a:pt x="362" y="2574"/>
                      <a:pt x="452" y="2651"/>
                    </a:cubicBezTo>
                    <a:cubicBezTo>
                      <a:pt x="530" y="2742"/>
                      <a:pt x="646" y="2794"/>
                      <a:pt x="802" y="2794"/>
                    </a:cubicBezTo>
                    <a:cubicBezTo>
                      <a:pt x="970" y="2794"/>
                      <a:pt x="1099" y="2755"/>
                      <a:pt x="1164" y="2677"/>
                    </a:cubicBezTo>
                    <a:cubicBezTo>
                      <a:pt x="1241" y="2587"/>
                      <a:pt x="1280" y="2470"/>
                      <a:pt x="1280" y="2302"/>
                    </a:cubicBezTo>
                    <a:cubicBezTo>
                      <a:pt x="1280" y="2121"/>
                      <a:pt x="1280" y="2121"/>
                      <a:pt x="1280" y="2121"/>
                    </a:cubicBezTo>
                    <a:cubicBezTo>
                      <a:pt x="1616" y="2121"/>
                      <a:pt x="1616" y="2121"/>
                      <a:pt x="1616" y="2121"/>
                    </a:cubicBezTo>
                    <a:cubicBezTo>
                      <a:pt x="1616" y="2328"/>
                      <a:pt x="1616" y="2328"/>
                      <a:pt x="1616" y="2328"/>
                    </a:cubicBezTo>
                    <a:cubicBezTo>
                      <a:pt x="1616" y="2574"/>
                      <a:pt x="1551" y="2768"/>
                      <a:pt x="1422" y="2897"/>
                    </a:cubicBezTo>
                    <a:close/>
                    <a:moveTo>
                      <a:pt x="1164" y="414"/>
                    </a:moveTo>
                    <a:lnTo>
                      <a:pt x="1164" y="414"/>
                    </a:lnTo>
                    <a:cubicBezTo>
                      <a:pt x="1073" y="323"/>
                      <a:pt x="957" y="272"/>
                      <a:pt x="814" y="272"/>
                    </a:cubicBezTo>
                    <a:cubicBezTo>
                      <a:pt x="659" y="272"/>
                      <a:pt x="543" y="323"/>
                      <a:pt x="452" y="401"/>
                    </a:cubicBezTo>
                    <a:cubicBezTo>
                      <a:pt x="375" y="479"/>
                      <a:pt x="323" y="608"/>
                      <a:pt x="323" y="776"/>
                    </a:cubicBezTo>
                    <a:cubicBezTo>
                      <a:pt x="323" y="1306"/>
                      <a:pt x="323" y="1306"/>
                      <a:pt x="323" y="1306"/>
                    </a:cubicBezTo>
                    <a:cubicBezTo>
                      <a:pt x="1293" y="1306"/>
                      <a:pt x="1293" y="1306"/>
                      <a:pt x="1293" y="1306"/>
                    </a:cubicBezTo>
                    <a:cubicBezTo>
                      <a:pt x="1293" y="776"/>
                      <a:pt x="1293" y="776"/>
                      <a:pt x="1293" y="776"/>
                    </a:cubicBezTo>
                    <a:cubicBezTo>
                      <a:pt x="1293" y="621"/>
                      <a:pt x="1241" y="492"/>
                      <a:pt x="1164" y="414"/>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grpSp>
          <p:nvGrpSpPr>
            <p:cNvPr id="320" name="Group 319"/>
            <p:cNvGrpSpPr/>
            <p:nvPr userDrawn="1"/>
          </p:nvGrpSpPr>
          <p:grpSpPr>
            <a:xfrm>
              <a:off x="1282473" y="4947961"/>
              <a:ext cx="4051527" cy="804113"/>
              <a:chOff x="1282473" y="4947961"/>
              <a:chExt cx="4051527" cy="804113"/>
            </a:xfrm>
            <a:solidFill>
              <a:schemeClr val="tx2"/>
            </a:solidFill>
          </p:grpSpPr>
          <p:sp>
            <p:nvSpPr>
              <p:cNvPr id="321" name="Freeform 37"/>
              <p:cNvSpPr>
                <a:spLocks noChangeArrowheads="1"/>
              </p:cNvSpPr>
              <p:nvPr userDrawn="1"/>
            </p:nvSpPr>
            <p:spPr bwMode="auto">
              <a:xfrm>
                <a:off x="1282473" y="4963884"/>
                <a:ext cx="358268" cy="773152"/>
              </a:xfrm>
              <a:custGeom>
                <a:avLst/>
                <a:gdLst>
                  <a:gd name="T0" fmla="*/ 1746 w 1786"/>
                  <a:gd name="T1" fmla="*/ 3130 h 3855"/>
                  <a:gd name="T2" fmla="*/ 1746 w 1786"/>
                  <a:gd name="T3" fmla="*/ 3130 h 3855"/>
                  <a:gd name="T4" fmla="*/ 1591 w 1786"/>
                  <a:gd name="T5" fmla="*/ 3531 h 3855"/>
                  <a:gd name="T6" fmla="*/ 1255 w 1786"/>
                  <a:gd name="T7" fmla="*/ 3776 h 3855"/>
                  <a:gd name="T8" fmla="*/ 699 w 1786"/>
                  <a:gd name="T9" fmla="*/ 3854 h 3855"/>
                  <a:gd name="T10" fmla="*/ 0 w 1786"/>
                  <a:gd name="T11" fmla="*/ 3854 h 3855"/>
                  <a:gd name="T12" fmla="*/ 0 w 1786"/>
                  <a:gd name="T13" fmla="*/ 0 h 3855"/>
                  <a:gd name="T14" fmla="*/ 699 w 1786"/>
                  <a:gd name="T15" fmla="*/ 0 h 3855"/>
                  <a:gd name="T16" fmla="*/ 1242 w 1786"/>
                  <a:gd name="T17" fmla="*/ 90 h 3855"/>
                  <a:gd name="T18" fmla="*/ 1578 w 1786"/>
                  <a:gd name="T19" fmla="*/ 336 h 3855"/>
                  <a:gd name="T20" fmla="*/ 1746 w 1786"/>
                  <a:gd name="T21" fmla="*/ 724 h 3855"/>
                  <a:gd name="T22" fmla="*/ 1785 w 1786"/>
                  <a:gd name="T23" fmla="*/ 1267 h 3855"/>
                  <a:gd name="T24" fmla="*/ 1785 w 1786"/>
                  <a:gd name="T25" fmla="*/ 2587 h 3855"/>
                  <a:gd name="T26" fmla="*/ 1746 w 1786"/>
                  <a:gd name="T27" fmla="*/ 3130 h 3855"/>
                  <a:gd name="T28" fmla="*/ 1423 w 1786"/>
                  <a:gd name="T29" fmla="*/ 763 h 3855"/>
                  <a:gd name="T30" fmla="*/ 1423 w 1786"/>
                  <a:gd name="T31" fmla="*/ 763 h 3855"/>
                  <a:gd name="T32" fmla="*/ 1307 w 1786"/>
                  <a:gd name="T33" fmla="*/ 504 h 3855"/>
                  <a:gd name="T34" fmla="*/ 1074 w 1786"/>
                  <a:gd name="T35" fmla="*/ 349 h 3855"/>
                  <a:gd name="T36" fmla="*/ 699 w 1786"/>
                  <a:gd name="T37" fmla="*/ 285 h 3855"/>
                  <a:gd name="T38" fmla="*/ 324 w 1786"/>
                  <a:gd name="T39" fmla="*/ 285 h 3855"/>
                  <a:gd name="T40" fmla="*/ 324 w 1786"/>
                  <a:gd name="T41" fmla="*/ 3569 h 3855"/>
                  <a:gd name="T42" fmla="*/ 750 w 1786"/>
                  <a:gd name="T43" fmla="*/ 3569 h 3855"/>
                  <a:gd name="T44" fmla="*/ 1112 w 1786"/>
                  <a:gd name="T45" fmla="*/ 3505 h 3855"/>
                  <a:gd name="T46" fmla="*/ 1333 w 1786"/>
                  <a:gd name="T47" fmla="*/ 3324 h 3855"/>
                  <a:gd name="T48" fmla="*/ 1436 w 1786"/>
                  <a:gd name="T49" fmla="*/ 3039 h 3855"/>
                  <a:gd name="T50" fmla="*/ 1462 w 1786"/>
                  <a:gd name="T51" fmla="*/ 2677 h 3855"/>
                  <a:gd name="T52" fmla="*/ 1462 w 1786"/>
                  <a:gd name="T53" fmla="*/ 1112 h 3855"/>
                  <a:gd name="T54" fmla="*/ 1423 w 1786"/>
                  <a:gd name="T55" fmla="*/ 763 h 3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86" h="3855">
                    <a:moveTo>
                      <a:pt x="1746" y="3130"/>
                    </a:moveTo>
                    <a:lnTo>
                      <a:pt x="1746" y="3130"/>
                    </a:lnTo>
                    <a:cubicBezTo>
                      <a:pt x="1720" y="3285"/>
                      <a:pt x="1669" y="3414"/>
                      <a:pt x="1591" y="3531"/>
                    </a:cubicBezTo>
                    <a:cubicBezTo>
                      <a:pt x="1501" y="3634"/>
                      <a:pt x="1397" y="3711"/>
                      <a:pt x="1255" y="3776"/>
                    </a:cubicBezTo>
                    <a:cubicBezTo>
                      <a:pt x="1112" y="3828"/>
                      <a:pt x="932" y="3854"/>
                      <a:pt x="699" y="3854"/>
                    </a:cubicBezTo>
                    <a:cubicBezTo>
                      <a:pt x="0" y="3854"/>
                      <a:pt x="0" y="3854"/>
                      <a:pt x="0" y="3854"/>
                    </a:cubicBezTo>
                    <a:cubicBezTo>
                      <a:pt x="0" y="0"/>
                      <a:pt x="0" y="0"/>
                      <a:pt x="0" y="0"/>
                    </a:cubicBezTo>
                    <a:cubicBezTo>
                      <a:pt x="699" y="0"/>
                      <a:pt x="699" y="0"/>
                      <a:pt x="699" y="0"/>
                    </a:cubicBezTo>
                    <a:cubicBezTo>
                      <a:pt x="919" y="0"/>
                      <a:pt x="1100" y="39"/>
                      <a:pt x="1242" y="90"/>
                    </a:cubicBezTo>
                    <a:cubicBezTo>
                      <a:pt x="1384" y="142"/>
                      <a:pt x="1501" y="233"/>
                      <a:pt x="1578" y="336"/>
                    </a:cubicBezTo>
                    <a:cubicBezTo>
                      <a:pt x="1656" y="440"/>
                      <a:pt x="1708" y="569"/>
                      <a:pt x="1746" y="724"/>
                    </a:cubicBezTo>
                    <a:cubicBezTo>
                      <a:pt x="1772" y="892"/>
                      <a:pt x="1785" y="1060"/>
                      <a:pt x="1785" y="1267"/>
                    </a:cubicBezTo>
                    <a:cubicBezTo>
                      <a:pt x="1785" y="2587"/>
                      <a:pt x="1785" y="2587"/>
                      <a:pt x="1785" y="2587"/>
                    </a:cubicBezTo>
                    <a:cubicBezTo>
                      <a:pt x="1785" y="2780"/>
                      <a:pt x="1772" y="2962"/>
                      <a:pt x="1746" y="3130"/>
                    </a:cubicBezTo>
                    <a:close/>
                    <a:moveTo>
                      <a:pt x="1423" y="763"/>
                    </a:moveTo>
                    <a:lnTo>
                      <a:pt x="1423" y="763"/>
                    </a:lnTo>
                    <a:cubicBezTo>
                      <a:pt x="1397" y="659"/>
                      <a:pt x="1358" y="582"/>
                      <a:pt x="1307" y="504"/>
                    </a:cubicBezTo>
                    <a:cubicBezTo>
                      <a:pt x="1242" y="440"/>
                      <a:pt x="1164" y="375"/>
                      <a:pt x="1074" y="349"/>
                    </a:cubicBezTo>
                    <a:cubicBezTo>
                      <a:pt x="983" y="311"/>
                      <a:pt x="854" y="285"/>
                      <a:pt x="699" y="285"/>
                    </a:cubicBezTo>
                    <a:cubicBezTo>
                      <a:pt x="324" y="285"/>
                      <a:pt x="324" y="285"/>
                      <a:pt x="324" y="285"/>
                    </a:cubicBezTo>
                    <a:cubicBezTo>
                      <a:pt x="324" y="3569"/>
                      <a:pt x="324" y="3569"/>
                      <a:pt x="324" y="3569"/>
                    </a:cubicBezTo>
                    <a:cubicBezTo>
                      <a:pt x="750" y="3569"/>
                      <a:pt x="750" y="3569"/>
                      <a:pt x="750" y="3569"/>
                    </a:cubicBezTo>
                    <a:cubicBezTo>
                      <a:pt x="906" y="3569"/>
                      <a:pt x="1022" y="3556"/>
                      <a:pt x="1112" y="3505"/>
                    </a:cubicBezTo>
                    <a:cubicBezTo>
                      <a:pt x="1203" y="3466"/>
                      <a:pt x="1281" y="3401"/>
                      <a:pt x="1333" y="3324"/>
                    </a:cubicBezTo>
                    <a:cubicBezTo>
                      <a:pt x="1384" y="3233"/>
                      <a:pt x="1423" y="3142"/>
                      <a:pt x="1436" y="3039"/>
                    </a:cubicBezTo>
                    <a:cubicBezTo>
                      <a:pt x="1449" y="2923"/>
                      <a:pt x="1462" y="2806"/>
                      <a:pt x="1462" y="2677"/>
                    </a:cubicBezTo>
                    <a:cubicBezTo>
                      <a:pt x="1462" y="1112"/>
                      <a:pt x="1462" y="1112"/>
                      <a:pt x="1462" y="1112"/>
                    </a:cubicBezTo>
                    <a:cubicBezTo>
                      <a:pt x="1462" y="983"/>
                      <a:pt x="1449" y="866"/>
                      <a:pt x="1423" y="763"/>
                    </a:cubicBez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22" name="Freeform 38"/>
              <p:cNvSpPr>
                <a:spLocks noChangeArrowheads="1"/>
              </p:cNvSpPr>
              <p:nvPr/>
            </p:nvSpPr>
            <p:spPr bwMode="auto">
              <a:xfrm>
                <a:off x="1777856" y="4947961"/>
                <a:ext cx="75192" cy="789075"/>
              </a:xfrm>
              <a:custGeom>
                <a:avLst/>
                <a:gdLst>
                  <a:gd name="T0" fmla="*/ 0 w 376"/>
                  <a:gd name="T1" fmla="*/ 0 h 3933"/>
                  <a:gd name="T2" fmla="*/ 375 w 376"/>
                  <a:gd name="T3" fmla="*/ 0 h 3933"/>
                  <a:gd name="T4" fmla="*/ 375 w 376"/>
                  <a:gd name="T5" fmla="*/ 479 h 3933"/>
                  <a:gd name="T6" fmla="*/ 0 w 376"/>
                  <a:gd name="T7" fmla="*/ 479 h 3933"/>
                  <a:gd name="T8" fmla="*/ 0 w 376"/>
                  <a:gd name="T9" fmla="*/ 0 h 3933"/>
                  <a:gd name="T10" fmla="*/ 13 w 376"/>
                  <a:gd name="T11" fmla="*/ 970 h 3933"/>
                  <a:gd name="T12" fmla="*/ 349 w 376"/>
                  <a:gd name="T13" fmla="*/ 970 h 3933"/>
                  <a:gd name="T14" fmla="*/ 349 w 376"/>
                  <a:gd name="T15" fmla="*/ 3932 h 3933"/>
                  <a:gd name="T16" fmla="*/ 13 w 376"/>
                  <a:gd name="T17" fmla="*/ 3932 h 3933"/>
                  <a:gd name="T18" fmla="*/ 13 w 376"/>
                  <a:gd name="T19" fmla="*/ 970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933">
                    <a:moveTo>
                      <a:pt x="0" y="0"/>
                    </a:moveTo>
                    <a:lnTo>
                      <a:pt x="375" y="0"/>
                    </a:lnTo>
                    <a:lnTo>
                      <a:pt x="375" y="479"/>
                    </a:lnTo>
                    <a:lnTo>
                      <a:pt x="0" y="479"/>
                    </a:lnTo>
                    <a:lnTo>
                      <a:pt x="0" y="0"/>
                    </a:lnTo>
                    <a:close/>
                    <a:moveTo>
                      <a:pt x="13" y="970"/>
                    </a:moveTo>
                    <a:lnTo>
                      <a:pt x="349" y="970"/>
                    </a:lnTo>
                    <a:lnTo>
                      <a:pt x="349" y="3932"/>
                    </a:lnTo>
                    <a:lnTo>
                      <a:pt x="13" y="3932"/>
                    </a:lnTo>
                    <a:lnTo>
                      <a:pt x="13" y="97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23" name="Freeform 39"/>
              <p:cNvSpPr>
                <a:spLocks noChangeArrowheads="1"/>
              </p:cNvSpPr>
              <p:nvPr/>
            </p:nvSpPr>
            <p:spPr bwMode="auto">
              <a:xfrm>
                <a:off x="1941510" y="5129306"/>
                <a:ext cx="327307" cy="622768"/>
              </a:xfrm>
              <a:custGeom>
                <a:avLst/>
                <a:gdLst>
                  <a:gd name="T0" fmla="*/ 1410 w 1631"/>
                  <a:gd name="T1" fmla="*/ 2922 h 3105"/>
                  <a:gd name="T2" fmla="*/ 1410 w 1631"/>
                  <a:gd name="T3" fmla="*/ 2922 h 3105"/>
                  <a:gd name="T4" fmla="*/ 815 w 1631"/>
                  <a:gd name="T5" fmla="*/ 3104 h 3105"/>
                  <a:gd name="T6" fmla="*/ 220 w 1631"/>
                  <a:gd name="T7" fmla="*/ 2897 h 3105"/>
                  <a:gd name="T8" fmla="*/ 0 w 1631"/>
                  <a:gd name="T9" fmla="*/ 2340 h 3105"/>
                  <a:gd name="T10" fmla="*/ 0 w 1631"/>
                  <a:gd name="T11" fmla="*/ 2108 h 3105"/>
                  <a:gd name="T12" fmla="*/ 324 w 1631"/>
                  <a:gd name="T13" fmla="*/ 2108 h 3105"/>
                  <a:gd name="T14" fmla="*/ 324 w 1631"/>
                  <a:gd name="T15" fmla="*/ 2328 h 3105"/>
                  <a:gd name="T16" fmla="*/ 453 w 1631"/>
                  <a:gd name="T17" fmla="*/ 2690 h 3105"/>
                  <a:gd name="T18" fmla="*/ 828 w 1631"/>
                  <a:gd name="T19" fmla="*/ 2819 h 3105"/>
                  <a:gd name="T20" fmla="*/ 1164 w 1631"/>
                  <a:gd name="T21" fmla="*/ 2715 h 3105"/>
                  <a:gd name="T22" fmla="*/ 1293 w 1631"/>
                  <a:gd name="T23" fmla="*/ 2405 h 3105"/>
                  <a:gd name="T24" fmla="*/ 1293 w 1631"/>
                  <a:gd name="T25" fmla="*/ 2340 h 3105"/>
                  <a:gd name="T26" fmla="*/ 1216 w 1631"/>
                  <a:gd name="T27" fmla="*/ 2043 h 3105"/>
                  <a:gd name="T28" fmla="*/ 983 w 1631"/>
                  <a:gd name="T29" fmla="*/ 1810 h 3105"/>
                  <a:gd name="T30" fmla="*/ 686 w 1631"/>
                  <a:gd name="T31" fmla="*/ 1590 h 3105"/>
                  <a:gd name="T32" fmla="*/ 401 w 1631"/>
                  <a:gd name="T33" fmla="*/ 1358 h 3105"/>
                  <a:gd name="T34" fmla="*/ 169 w 1631"/>
                  <a:gd name="T35" fmla="*/ 1060 h 3105"/>
                  <a:gd name="T36" fmla="*/ 78 w 1631"/>
                  <a:gd name="T37" fmla="*/ 672 h 3105"/>
                  <a:gd name="T38" fmla="*/ 78 w 1631"/>
                  <a:gd name="T39" fmla="*/ 582 h 3105"/>
                  <a:gd name="T40" fmla="*/ 285 w 1631"/>
                  <a:gd name="T41" fmla="*/ 155 h 3105"/>
                  <a:gd name="T42" fmla="*/ 841 w 1631"/>
                  <a:gd name="T43" fmla="*/ 0 h 3105"/>
                  <a:gd name="T44" fmla="*/ 1384 w 1631"/>
                  <a:gd name="T45" fmla="*/ 181 h 3105"/>
                  <a:gd name="T46" fmla="*/ 1591 w 1631"/>
                  <a:gd name="T47" fmla="*/ 698 h 3105"/>
                  <a:gd name="T48" fmla="*/ 1591 w 1631"/>
                  <a:gd name="T49" fmla="*/ 879 h 3105"/>
                  <a:gd name="T50" fmla="*/ 1268 w 1631"/>
                  <a:gd name="T51" fmla="*/ 879 h 3105"/>
                  <a:gd name="T52" fmla="*/ 1268 w 1631"/>
                  <a:gd name="T53" fmla="*/ 724 h 3105"/>
                  <a:gd name="T54" fmla="*/ 1151 w 1631"/>
                  <a:gd name="T55" fmla="*/ 400 h 3105"/>
                  <a:gd name="T56" fmla="*/ 828 w 1631"/>
                  <a:gd name="T57" fmla="*/ 284 h 3105"/>
                  <a:gd name="T58" fmla="*/ 621 w 1631"/>
                  <a:gd name="T59" fmla="*/ 323 h 3105"/>
                  <a:gd name="T60" fmla="*/ 492 w 1631"/>
                  <a:gd name="T61" fmla="*/ 400 h 3105"/>
                  <a:gd name="T62" fmla="*/ 427 w 1631"/>
                  <a:gd name="T63" fmla="*/ 491 h 3105"/>
                  <a:gd name="T64" fmla="*/ 414 w 1631"/>
                  <a:gd name="T65" fmla="*/ 595 h 3105"/>
                  <a:gd name="T66" fmla="*/ 414 w 1631"/>
                  <a:gd name="T67" fmla="*/ 672 h 3105"/>
                  <a:gd name="T68" fmla="*/ 505 w 1631"/>
                  <a:gd name="T69" fmla="*/ 957 h 3105"/>
                  <a:gd name="T70" fmla="*/ 724 w 1631"/>
                  <a:gd name="T71" fmla="*/ 1202 h 3105"/>
                  <a:gd name="T72" fmla="*/ 1022 w 1631"/>
                  <a:gd name="T73" fmla="*/ 1422 h 3105"/>
                  <a:gd name="T74" fmla="*/ 1307 w 1631"/>
                  <a:gd name="T75" fmla="*/ 1655 h 3105"/>
                  <a:gd name="T76" fmla="*/ 1539 w 1631"/>
                  <a:gd name="T77" fmla="*/ 1952 h 3105"/>
                  <a:gd name="T78" fmla="*/ 1630 w 1631"/>
                  <a:gd name="T79" fmla="*/ 2340 h 3105"/>
                  <a:gd name="T80" fmla="*/ 1630 w 1631"/>
                  <a:gd name="T81" fmla="*/ 2405 h 3105"/>
                  <a:gd name="T82" fmla="*/ 1410 w 1631"/>
                  <a:gd name="T83" fmla="*/ 2922 h 3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1" h="3105">
                    <a:moveTo>
                      <a:pt x="1410" y="2922"/>
                    </a:moveTo>
                    <a:lnTo>
                      <a:pt x="1410" y="2922"/>
                    </a:lnTo>
                    <a:cubicBezTo>
                      <a:pt x="1268" y="3039"/>
                      <a:pt x="1074" y="3104"/>
                      <a:pt x="815" y="3104"/>
                    </a:cubicBezTo>
                    <a:cubicBezTo>
                      <a:pt x="569" y="3104"/>
                      <a:pt x="362" y="3026"/>
                      <a:pt x="220" y="2897"/>
                    </a:cubicBezTo>
                    <a:cubicBezTo>
                      <a:pt x="65" y="2767"/>
                      <a:pt x="0" y="2573"/>
                      <a:pt x="0" y="2340"/>
                    </a:cubicBezTo>
                    <a:cubicBezTo>
                      <a:pt x="0" y="2108"/>
                      <a:pt x="0" y="2108"/>
                      <a:pt x="0" y="2108"/>
                    </a:cubicBezTo>
                    <a:cubicBezTo>
                      <a:pt x="324" y="2108"/>
                      <a:pt x="324" y="2108"/>
                      <a:pt x="324" y="2108"/>
                    </a:cubicBezTo>
                    <a:cubicBezTo>
                      <a:pt x="324" y="2328"/>
                      <a:pt x="324" y="2328"/>
                      <a:pt x="324" y="2328"/>
                    </a:cubicBezTo>
                    <a:cubicBezTo>
                      <a:pt x="324" y="2483"/>
                      <a:pt x="362" y="2612"/>
                      <a:pt x="453" y="2690"/>
                    </a:cubicBezTo>
                    <a:cubicBezTo>
                      <a:pt x="544" y="2780"/>
                      <a:pt x="673" y="2819"/>
                      <a:pt x="828" y="2819"/>
                    </a:cubicBezTo>
                    <a:cubicBezTo>
                      <a:pt x="970" y="2819"/>
                      <a:pt x="1086" y="2780"/>
                      <a:pt x="1164" y="2715"/>
                    </a:cubicBezTo>
                    <a:cubicBezTo>
                      <a:pt x="1255" y="2638"/>
                      <a:pt x="1293" y="2535"/>
                      <a:pt x="1293" y="2405"/>
                    </a:cubicBezTo>
                    <a:cubicBezTo>
                      <a:pt x="1293" y="2340"/>
                      <a:pt x="1293" y="2340"/>
                      <a:pt x="1293" y="2340"/>
                    </a:cubicBezTo>
                    <a:cubicBezTo>
                      <a:pt x="1293" y="2224"/>
                      <a:pt x="1268" y="2134"/>
                      <a:pt x="1216" y="2043"/>
                    </a:cubicBezTo>
                    <a:cubicBezTo>
                      <a:pt x="1151" y="1966"/>
                      <a:pt x="1074" y="1888"/>
                      <a:pt x="983" y="1810"/>
                    </a:cubicBezTo>
                    <a:cubicBezTo>
                      <a:pt x="893" y="1733"/>
                      <a:pt x="802" y="1668"/>
                      <a:pt x="686" y="1590"/>
                    </a:cubicBezTo>
                    <a:cubicBezTo>
                      <a:pt x="582" y="1513"/>
                      <a:pt x="492" y="1435"/>
                      <a:pt x="401" y="1358"/>
                    </a:cubicBezTo>
                    <a:cubicBezTo>
                      <a:pt x="311" y="1267"/>
                      <a:pt x="233" y="1164"/>
                      <a:pt x="169" y="1060"/>
                    </a:cubicBezTo>
                    <a:cubicBezTo>
                      <a:pt x="117" y="944"/>
                      <a:pt x="78" y="814"/>
                      <a:pt x="78" y="672"/>
                    </a:cubicBezTo>
                    <a:cubicBezTo>
                      <a:pt x="78" y="582"/>
                      <a:pt x="78" y="582"/>
                      <a:pt x="78" y="582"/>
                    </a:cubicBezTo>
                    <a:cubicBezTo>
                      <a:pt x="78" y="400"/>
                      <a:pt x="155" y="259"/>
                      <a:pt x="285" y="155"/>
                    </a:cubicBezTo>
                    <a:cubicBezTo>
                      <a:pt x="427" y="52"/>
                      <a:pt x="608" y="0"/>
                      <a:pt x="841" y="0"/>
                    </a:cubicBezTo>
                    <a:cubicBezTo>
                      <a:pt x="1074" y="0"/>
                      <a:pt x="1255" y="64"/>
                      <a:pt x="1384" y="181"/>
                    </a:cubicBezTo>
                    <a:cubicBezTo>
                      <a:pt x="1526" y="310"/>
                      <a:pt x="1591" y="478"/>
                      <a:pt x="1591" y="698"/>
                    </a:cubicBezTo>
                    <a:cubicBezTo>
                      <a:pt x="1591" y="879"/>
                      <a:pt x="1591" y="879"/>
                      <a:pt x="1591" y="879"/>
                    </a:cubicBezTo>
                    <a:cubicBezTo>
                      <a:pt x="1268" y="879"/>
                      <a:pt x="1268" y="879"/>
                      <a:pt x="1268" y="879"/>
                    </a:cubicBezTo>
                    <a:cubicBezTo>
                      <a:pt x="1268" y="724"/>
                      <a:pt x="1268" y="724"/>
                      <a:pt x="1268" y="724"/>
                    </a:cubicBezTo>
                    <a:cubicBezTo>
                      <a:pt x="1268" y="582"/>
                      <a:pt x="1229" y="478"/>
                      <a:pt x="1151" y="400"/>
                    </a:cubicBezTo>
                    <a:cubicBezTo>
                      <a:pt x="1074" y="323"/>
                      <a:pt x="957" y="284"/>
                      <a:pt x="828" y="284"/>
                    </a:cubicBezTo>
                    <a:cubicBezTo>
                      <a:pt x="750" y="284"/>
                      <a:pt x="673" y="297"/>
                      <a:pt x="621" y="323"/>
                    </a:cubicBezTo>
                    <a:cubicBezTo>
                      <a:pt x="569" y="336"/>
                      <a:pt x="531" y="362"/>
                      <a:pt x="492" y="400"/>
                    </a:cubicBezTo>
                    <a:cubicBezTo>
                      <a:pt x="466" y="427"/>
                      <a:pt x="440" y="465"/>
                      <a:pt x="427" y="491"/>
                    </a:cubicBezTo>
                    <a:cubicBezTo>
                      <a:pt x="414" y="530"/>
                      <a:pt x="414" y="569"/>
                      <a:pt x="414" y="595"/>
                    </a:cubicBezTo>
                    <a:cubicBezTo>
                      <a:pt x="414" y="672"/>
                      <a:pt x="414" y="672"/>
                      <a:pt x="414" y="672"/>
                    </a:cubicBezTo>
                    <a:cubicBezTo>
                      <a:pt x="414" y="776"/>
                      <a:pt x="440" y="879"/>
                      <a:pt x="505" y="957"/>
                    </a:cubicBezTo>
                    <a:cubicBezTo>
                      <a:pt x="569" y="1047"/>
                      <a:pt x="634" y="1125"/>
                      <a:pt x="724" y="1202"/>
                    </a:cubicBezTo>
                    <a:cubicBezTo>
                      <a:pt x="815" y="1280"/>
                      <a:pt x="918" y="1345"/>
                      <a:pt x="1022" y="1422"/>
                    </a:cubicBezTo>
                    <a:cubicBezTo>
                      <a:pt x="1125" y="1487"/>
                      <a:pt x="1229" y="1565"/>
                      <a:pt x="1307" y="1655"/>
                    </a:cubicBezTo>
                    <a:cubicBezTo>
                      <a:pt x="1397" y="1745"/>
                      <a:pt x="1475" y="1836"/>
                      <a:pt x="1539" y="1952"/>
                    </a:cubicBezTo>
                    <a:cubicBezTo>
                      <a:pt x="1604" y="2056"/>
                      <a:pt x="1630" y="2185"/>
                      <a:pt x="1630" y="2340"/>
                    </a:cubicBezTo>
                    <a:cubicBezTo>
                      <a:pt x="1630" y="2405"/>
                      <a:pt x="1630" y="2405"/>
                      <a:pt x="1630" y="2405"/>
                    </a:cubicBezTo>
                    <a:cubicBezTo>
                      <a:pt x="1630" y="2638"/>
                      <a:pt x="1552" y="2806"/>
                      <a:pt x="1410" y="292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24" name="Freeform 40"/>
              <p:cNvSpPr>
                <a:spLocks noChangeArrowheads="1"/>
              </p:cNvSpPr>
              <p:nvPr/>
            </p:nvSpPr>
            <p:spPr bwMode="auto">
              <a:xfrm>
                <a:off x="2328085" y="4984230"/>
                <a:ext cx="267154" cy="758114"/>
              </a:xfrm>
              <a:custGeom>
                <a:avLst/>
                <a:gdLst>
                  <a:gd name="T0" fmla="*/ 1164 w 1333"/>
                  <a:gd name="T1" fmla="*/ 3776 h 3777"/>
                  <a:gd name="T2" fmla="*/ 1164 w 1333"/>
                  <a:gd name="T3" fmla="*/ 3776 h 3777"/>
                  <a:gd name="T4" fmla="*/ 983 w 1333"/>
                  <a:gd name="T5" fmla="*/ 3776 h 3777"/>
                  <a:gd name="T6" fmla="*/ 531 w 1333"/>
                  <a:gd name="T7" fmla="*/ 3634 h 3777"/>
                  <a:gd name="T8" fmla="*/ 401 w 1333"/>
                  <a:gd name="T9" fmla="*/ 3181 h 3777"/>
                  <a:gd name="T10" fmla="*/ 401 w 1333"/>
                  <a:gd name="T11" fmla="*/ 1073 h 3777"/>
                  <a:gd name="T12" fmla="*/ 0 w 1333"/>
                  <a:gd name="T13" fmla="*/ 1073 h 3777"/>
                  <a:gd name="T14" fmla="*/ 0 w 1333"/>
                  <a:gd name="T15" fmla="*/ 788 h 3777"/>
                  <a:gd name="T16" fmla="*/ 414 w 1333"/>
                  <a:gd name="T17" fmla="*/ 788 h 3777"/>
                  <a:gd name="T18" fmla="*/ 414 w 1333"/>
                  <a:gd name="T19" fmla="*/ 64 h 3777"/>
                  <a:gd name="T20" fmla="*/ 750 w 1333"/>
                  <a:gd name="T21" fmla="*/ 0 h 3777"/>
                  <a:gd name="T22" fmla="*/ 750 w 1333"/>
                  <a:gd name="T23" fmla="*/ 788 h 3777"/>
                  <a:gd name="T24" fmla="*/ 1280 w 1333"/>
                  <a:gd name="T25" fmla="*/ 788 h 3777"/>
                  <a:gd name="T26" fmla="*/ 1280 w 1333"/>
                  <a:gd name="T27" fmla="*/ 1073 h 3777"/>
                  <a:gd name="T28" fmla="*/ 750 w 1333"/>
                  <a:gd name="T29" fmla="*/ 1073 h 3777"/>
                  <a:gd name="T30" fmla="*/ 750 w 1333"/>
                  <a:gd name="T31" fmla="*/ 3207 h 3777"/>
                  <a:gd name="T32" fmla="*/ 1035 w 1333"/>
                  <a:gd name="T33" fmla="*/ 3504 h 3777"/>
                  <a:gd name="T34" fmla="*/ 1177 w 1333"/>
                  <a:gd name="T35" fmla="*/ 3491 h 3777"/>
                  <a:gd name="T36" fmla="*/ 1319 w 1333"/>
                  <a:gd name="T37" fmla="*/ 3452 h 3777"/>
                  <a:gd name="T38" fmla="*/ 1332 w 1333"/>
                  <a:gd name="T39" fmla="*/ 3750 h 3777"/>
                  <a:gd name="T40" fmla="*/ 1164 w 1333"/>
                  <a:gd name="T41" fmla="*/ 3776 h 3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3" h="3777">
                    <a:moveTo>
                      <a:pt x="1164" y="3776"/>
                    </a:moveTo>
                    <a:lnTo>
                      <a:pt x="1164" y="3776"/>
                    </a:lnTo>
                    <a:cubicBezTo>
                      <a:pt x="1100" y="3776"/>
                      <a:pt x="1048" y="3776"/>
                      <a:pt x="983" y="3776"/>
                    </a:cubicBezTo>
                    <a:cubicBezTo>
                      <a:pt x="776" y="3776"/>
                      <a:pt x="621" y="3737"/>
                      <a:pt x="531" y="3634"/>
                    </a:cubicBezTo>
                    <a:cubicBezTo>
                      <a:pt x="453" y="3543"/>
                      <a:pt x="401" y="3388"/>
                      <a:pt x="401" y="3181"/>
                    </a:cubicBezTo>
                    <a:cubicBezTo>
                      <a:pt x="401" y="1073"/>
                      <a:pt x="401" y="1073"/>
                      <a:pt x="401" y="1073"/>
                    </a:cubicBezTo>
                    <a:cubicBezTo>
                      <a:pt x="0" y="1073"/>
                      <a:pt x="0" y="1073"/>
                      <a:pt x="0" y="1073"/>
                    </a:cubicBezTo>
                    <a:cubicBezTo>
                      <a:pt x="0" y="788"/>
                      <a:pt x="0" y="788"/>
                      <a:pt x="0" y="788"/>
                    </a:cubicBezTo>
                    <a:cubicBezTo>
                      <a:pt x="414" y="788"/>
                      <a:pt x="414" y="788"/>
                      <a:pt x="414" y="788"/>
                    </a:cubicBezTo>
                    <a:cubicBezTo>
                      <a:pt x="414" y="64"/>
                      <a:pt x="414" y="64"/>
                      <a:pt x="414" y="64"/>
                    </a:cubicBezTo>
                    <a:cubicBezTo>
                      <a:pt x="750" y="0"/>
                      <a:pt x="750" y="0"/>
                      <a:pt x="750" y="0"/>
                    </a:cubicBezTo>
                    <a:cubicBezTo>
                      <a:pt x="750" y="788"/>
                      <a:pt x="750" y="788"/>
                      <a:pt x="750" y="788"/>
                    </a:cubicBezTo>
                    <a:cubicBezTo>
                      <a:pt x="1280" y="788"/>
                      <a:pt x="1280" y="788"/>
                      <a:pt x="1280" y="788"/>
                    </a:cubicBezTo>
                    <a:cubicBezTo>
                      <a:pt x="1280" y="1073"/>
                      <a:pt x="1280" y="1073"/>
                      <a:pt x="1280" y="1073"/>
                    </a:cubicBezTo>
                    <a:cubicBezTo>
                      <a:pt x="750" y="1073"/>
                      <a:pt x="750" y="1073"/>
                      <a:pt x="750" y="1073"/>
                    </a:cubicBezTo>
                    <a:cubicBezTo>
                      <a:pt x="750" y="3207"/>
                      <a:pt x="750" y="3207"/>
                      <a:pt x="750" y="3207"/>
                    </a:cubicBezTo>
                    <a:cubicBezTo>
                      <a:pt x="750" y="3401"/>
                      <a:pt x="841" y="3504"/>
                      <a:pt x="1035" y="3504"/>
                    </a:cubicBezTo>
                    <a:cubicBezTo>
                      <a:pt x="1087" y="3504"/>
                      <a:pt x="1125" y="3491"/>
                      <a:pt x="1177" y="3491"/>
                    </a:cubicBezTo>
                    <a:cubicBezTo>
                      <a:pt x="1216" y="3478"/>
                      <a:pt x="1268" y="3465"/>
                      <a:pt x="1319" y="3452"/>
                    </a:cubicBezTo>
                    <a:cubicBezTo>
                      <a:pt x="1332" y="3750"/>
                      <a:pt x="1332" y="3750"/>
                      <a:pt x="1332" y="3750"/>
                    </a:cubicBezTo>
                    <a:cubicBezTo>
                      <a:pt x="1280" y="3750"/>
                      <a:pt x="1216" y="3763"/>
                      <a:pt x="1164" y="377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25" name="Freeform 41"/>
              <p:cNvSpPr>
                <a:spLocks noChangeArrowheads="1"/>
              </p:cNvSpPr>
              <p:nvPr/>
            </p:nvSpPr>
            <p:spPr bwMode="auto">
              <a:xfrm>
                <a:off x="2673085" y="4947961"/>
                <a:ext cx="75192" cy="789075"/>
              </a:xfrm>
              <a:custGeom>
                <a:avLst/>
                <a:gdLst>
                  <a:gd name="T0" fmla="*/ 0 w 376"/>
                  <a:gd name="T1" fmla="*/ 0 h 3933"/>
                  <a:gd name="T2" fmla="*/ 375 w 376"/>
                  <a:gd name="T3" fmla="*/ 0 h 3933"/>
                  <a:gd name="T4" fmla="*/ 375 w 376"/>
                  <a:gd name="T5" fmla="*/ 479 h 3933"/>
                  <a:gd name="T6" fmla="*/ 0 w 376"/>
                  <a:gd name="T7" fmla="*/ 479 h 3933"/>
                  <a:gd name="T8" fmla="*/ 0 w 376"/>
                  <a:gd name="T9" fmla="*/ 0 h 3933"/>
                  <a:gd name="T10" fmla="*/ 26 w 376"/>
                  <a:gd name="T11" fmla="*/ 970 h 3933"/>
                  <a:gd name="T12" fmla="*/ 350 w 376"/>
                  <a:gd name="T13" fmla="*/ 970 h 3933"/>
                  <a:gd name="T14" fmla="*/ 350 w 376"/>
                  <a:gd name="T15" fmla="*/ 3932 h 3933"/>
                  <a:gd name="T16" fmla="*/ 26 w 376"/>
                  <a:gd name="T17" fmla="*/ 3932 h 3933"/>
                  <a:gd name="T18" fmla="*/ 26 w 376"/>
                  <a:gd name="T19" fmla="*/ 970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933">
                    <a:moveTo>
                      <a:pt x="0" y="0"/>
                    </a:moveTo>
                    <a:lnTo>
                      <a:pt x="375" y="0"/>
                    </a:lnTo>
                    <a:lnTo>
                      <a:pt x="375" y="479"/>
                    </a:lnTo>
                    <a:lnTo>
                      <a:pt x="0" y="479"/>
                    </a:lnTo>
                    <a:lnTo>
                      <a:pt x="0" y="0"/>
                    </a:lnTo>
                    <a:close/>
                    <a:moveTo>
                      <a:pt x="26" y="970"/>
                    </a:moveTo>
                    <a:lnTo>
                      <a:pt x="350" y="970"/>
                    </a:lnTo>
                    <a:lnTo>
                      <a:pt x="350" y="3932"/>
                    </a:lnTo>
                    <a:lnTo>
                      <a:pt x="26" y="3932"/>
                    </a:lnTo>
                    <a:lnTo>
                      <a:pt x="26" y="97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26" name="Freeform 42"/>
              <p:cNvSpPr>
                <a:spLocks noChangeArrowheads="1"/>
              </p:cNvSpPr>
              <p:nvPr/>
            </p:nvSpPr>
            <p:spPr bwMode="auto">
              <a:xfrm>
                <a:off x="2875661" y="5134614"/>
                <a:ext cx="311384" cy="602422"/>
              </a:xfrm>
              <a:custGeom>
                <a:avLst/>
                <a:gdLst>
                  <a:gd name="T0" fmla="*/ 1229 w 1553"/>
                  <a:gd name="T1" fmla="*/ 698 h 3001"/>
                  <a:gd name="T2" fmla="*/ 1229 w 1553"/>
                  <a:gd name="T3" fmla="*/ 698 h 3001"/>
                  <a:gd name="T4" fmla="*/ 1164 w 1553"/>
                  <a:gd name="T5" fmla="*/ 413 h 3001"/>
                  <a:gd name="T6" fmla="*/ 893 w 1553"/>
                  <a:gd name="T7" fmla="*/ 297 h 3001"/>
                  <a:gd name="T8" fmla="*/ 582 w 1553"/>
                  <a:gd name="T9" fmla="*/ 413 h 3001"/>
                  <a:gd name="T10" fmla="*/ 336 w 1553"/>
                  <a:gd name="T11" fmla="*/ 620 h 3001"/>
                  <a:gd name="T12" fmla="*/ 336 w 1553"/>
                  <a:gd name="T13" fmla="*/ 3000 h 3001"/>
                  <a:gd name="T14" fmla="*/ 0 w 1553"/>
                  <a:gd name="T15" fmla="*/ 3000 h 3001"/>
                  <a:gd name="T16" fmla="*/ 0 w 1553"/>
                  <a:gd name="T17" fmla="*/ 38 h 3001"/>
                  <a:gd name="T18" fmla="*/ 310 w 1553"/>
                  <a:gd name="T19" fmla="*/ 38 h 3001"/>
                  <a:gd name="T20" fmla="*/ 324 w 1553"/>
                  <a:gd name="T21" fmla="*/ 310 h 3001"/>
                  <a:gd name="T22" fmla="*/ 608 w 1553"/>
                  <a:gd name="T23" fmla="*/ 90 h 3001"/>
                  <a:gd name="T24" fmla="*/ 944 w 1553"/>
                  <a:gd name="T25" fmla="*/ 0 h 3001"/>
                  <a:gd name="T26" fmla="*/ 1410 w 1553"/>
                  <a:gd name="T27" fmla="*/ 168 h 3001"/>
                  <a:gd name="T28" fmla="*/ 1552 w 1553"/>
                  <a:gd name="T29" fmla="*/ 659 h 3001"/>
                  <a:gd name="T30" fmla="*/ 1552 w 1553"/>
                  <a:gd name="T31" fmla="*/ 3000 h 3001"/>
                  <a:gd name="T32" fmla="*/ 1229 w 1553"/>
                  <a:gd name="T33" fmla="*/ 3000 h 3001"/>
                  <a:gd name="T34" fmla="*/ 1229 w 1553"/>
                  <a:gd name="T35" fmla="*/ 698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3" h="3001">
                    <a:moveTo>
                      <a:pt x="1229" y="698"/>
                    </a:moveTo>
                    <a:lnTo>
                      <a:pt x="1229" y="698"/>
                    </a:lnTo>
                    <a:cubicBezTo>
                      <a:pt x="1229" y="581"/>
                      <a:pt x="1203" y="478"/>
                      <a:pt x="1164" y="413"/>
                    </a:cubicBezTo>
                    <a:cubicBezTo>
                      <a:pt x="1112" y="336"/>
                      <a:pt x="1022" y="297"/>
                      <a:pt x="893" y="297"/>
                    </a:cubicBezTo>
                    <a:cubicBezTo>
                      <a:pt x="789" y="297"/>
                      <a:pt x="686" y="336"/>
                      <a:pt x="582" y="413"/>
                    </a:cubicBezTo>
                    <a:cubicBezTo>
                      <a:pt x="492" y="478"/>
                      <a:pt x="401" y="556"/>
                      <a:pt x="336" y="620"/>
                    </a:cubicBezTo>
                    <a:cubicBezTo>
                      <a:pt x="336" y="3000"/>
                      <a:pt x="336" y="3000"/>
                      <a:pt x="336" y="3000"/>
                    </a:cubicBezTo>
                    <a:cubicBezTo>
                      <a:pt x="0" y="3000"/>
                      <a:pt x="0" y="3000"/>
                      <a:pt x="0" y="3000"/>
                    </a:cubicBezTo>
                    <a:cubicBezTo>
                      <a:pt x="0" y="38"/>
                      <a:pt x="0" y="38"/>
                      <a:pt x="0" y="38"/>
                    </a:cubicBezTo>
                    <a:cubicBezTo>
                      <a:pt x="310" y="38"/>
                      <a:pt x="310" y="38"/>
                      <a:pt x="310" y="38"/>
                    </a:cubicBezTo>
                    <a:cubicBezTo>
                      <a:pt x="324" y="310"/>
                      <a:pt x="324" y="310"/>
                      <a:pt x="324" y="310"/>
                    </a:cubicBezTo>
                    <a:cubicBezTo>
                      <a:pt x="414" y="219"/>
                      <a:pt x="504" y="155"/>
                      <a:pt x="608" y="90"/>
                    </a:cubicBezTo>
                    <a:cubicBezTo>
                      <a:pt x="698" y="26"/>
                      <a:pt x="815" y="0"/>
                      <a:pt x="944" y="0"/>
                    </a:cubicBezTo>
                    <a:cubicBezTo>
                      <a:pt x="1164" y="0"/>
                      <a:pt x="1319" y="51"/>
                      <a:pt x="1410" y="168"/>
                    </a:cubicBezTo>
                    <a:cubicBezTo>
                      <a:pt x="1513" y="284"/>
                      <a:pt x="1552" y="452"/>
                      <a:pt x="1552" y="659"/>
                    </a:cubicBezTo>
                    <a:cubicBezTo>
                      <a:pt x="1552" y="3000"/>
                      <a:pt x="1552" y="3000"/>
                      <a:pt x="1552" y="3000"/>
                    </a:cubicBezTo>
                    <a:cubicBezTo>
                      <a:pt x="1229" y="3000"/>
                      <a:pt x="1229" y="3000"/>
                      <a:pt x="1229" y="3000"/>
                    </a:cubicBezTo>
                    <a:lnTo>
                      <a:pt x="1229" y="69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27" name="Freeform 43"/>
              <p:cNvSpPr>
                <a:spLocks noChangeArrowheads="1"/>
              </p:cNvSpPr>
              <p:nvPr/>
            </p:nvSpPr>
            <p:spPr bwMode="auto">
              <a:xfrm>
                <a:off x="3301160" y="5129306"/>
                <a:ext cx="319345" cy="622768"/>
              </a:xfrm>
              <a:custGeom>
                <a:avLst/>
                <a:gdLst>
                  <a:gd name="T0" fmla="*/ 789 w 1592"/>
                  <a:gd name="T1" fmla="*/ 3104 h 3105"/>
                  <a:gd name="T2" fmla="*/ 789 w 1592"/>
                  <a:gd name="T3" fmla="*/ 3104 h 3105"/>
                  <a:gd name="T4" fmla="*/ 181 w 1592"/>
                  <a:gd name="T5" fmla="*/ 2871 h 3105"/>
                  <a:gd name="T6" fmla="*/ 0 w 1592"/>
                  <a:gd name="T7" fmla="*/ 2237 h 3105"/>
                  <a:gd name="T8" fmla="*/ 0 w 1592"/>
                  <a:gd name="T9" fmla="*/ 789 h 3105"/>
                  <a:gd name="T10" fmla="*/ 207 w 1592"/>
                  <a:gd name="T11" fmla="*/ 220 h 3105"/>
                  <a:gd name="T12" fmla="*/ 789 w 1592"/>
                  <a:gd name="T13" fmla="*/ 0 h 3105"/>
                  <a:gd name="T14" fmla="*/ 1345 w 1592"/>
                  <a:gd name="T15" fmla="*/ 207 h 3105"/>
                  <a:gd name="T16" fmla="*/ 1552 w 1592"/>
                  <a:gd name="T17" fmla="*/ 763 h 3105"/>
                  <a:gd name="T18" fmla="*/ 1552 w 1592"/>
                  <a:gd name="T19" fmla="*/ 1021 h 3105"/>
                  <a:gd name="T20" fmla="*/ 1229 w 1592"/>
                  <a:gd name="T21" fmla="*/ 1021 h 3105"/>
                  <a:gd name="T22" fmla="*/ 1229 w 1592"/>
                  <a:gd name="T23" fmla="*/ 931 h 3105"/>
                  <a:gd name="T24" fmla="*/ 1216 w 1592"/>
                  <a:gd name="T25" fmla="*/ 685 h 3105"/>
                  <a:gd name="T26" fmla="*/ 1164 w 1592"/>
                  <a:gd name="T27" fmla="*/ 491 h 3105"/>
                  <a:gd name="T28" fmla="*/ 1034 w 1592"/>
                  <a:gd name="T29" fmla="*/ 349 h 3105"/>
                  <a:gd name="T30" fmla="*/ 776 w 1592"/>
                  <a:gd name="T31" fmla="*/ 297 h 3105"/>
                  <a:gd name="T32" fmla="*/ 556 w 1592"/>
                  <a:gd name="T33" fmla="*/ 336 h 3105"/>
                  <a:gd name="T34" fmla="*/ 427 w 1592"/>
                  <a:gd name="T35" fmla="*/ 465 h 3105"/>
                  <a:gd name="T36" fmla="*/ 349 w 1592"/>
                  <a:gd name="T37" fmla="*/ 646 h 3105"/>
                  <a:gd name="T38" fmla="*/ 336 w 1592"/>
                  <a:gd name="T39" fmla="*/ 853 h 3105"/>
                  <a:gd name="T40" fmla="*/ 336 w 1592"/>
                  <a:gd name="T41" fmla="*/ 2211 h 3105"/>
                  <a:gd name="T42" fmla="*/ 349 w 1592"/>
                  <a:gd name="T43" fmla="*/ 2431 h 3105"/>
                  <a:gd name="T44" fmla="*/ 414 w 1592"/>
                  <a:gd name="T45" fmla="*/ 2625 h 3105"/>
                  <a:gd name="T46" fmla="*/ 556 w 1592"/>
                  <a:gd name="T47" fmla="*/ 2754 h 3105"/>
                  <a:gd name="T48" fmla="*/ 789 w 1592"/>
                  <a:gd name="T49" fmla="*/ 2793 h 3105"/>
                  <a:gd name="T50" fmla="*/ 1048 w 1592"/>
                  <a:gd name="T51" fmla="*/ 2754 h 3105"/>
                  <a:gd name="T52" fmla="*/ 1190 w 1592"/>
                  <a:gd name="T53" fmla="*/ 2625 h 3105"/>
                  <a:gd name="T54" fmla="*/ 1241 w 1592"/>
                  <a:gd name="T55" fmla="*/ 2431 h 3105"/>
                  <a:gd name="T56" fmla="*/ 1255 w 1592"/>
                  <a:gd name="T57" fmla="*/ 2198 h 3105"/>
                  <a:gd name="T58" fmla="*/ 1255 w 1592"/>
                  <a:gd name="T59" fmla="*/ 2004 h 3105"/>
                  <a:gd name="T60" fmla="*/ 1591 w 1592"/>
                  <a:gd name="T61" fmla="*/ 2004 h 3105"/>
                  <a:gd name="T62" fmla="*/ 1591 w 1592"/>
                  <a:gd name="T63" fmla="*/ 2314 h 3105"/>
                  <a:gd name="T64" fmla="*/ 789 w 1592"/>
                  <a:gd name="T65" fmla="*/ 3104 h 3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2" h="3105">
                    <a:moveTo>
                      <a:pt x="789" y="3104"/>
                    </a:moveTo>
                    <a:lnTo>
                      <a:pt x="789" y="3104"/>
                    </a:lnTo>
                    <a:cubicBezTo>
                      <a:pt x="504" y="3104"/>
                      <a:pt x="297" y="3026"/>
                      <a:pt x="181" y="2871"/>
                    </a:cubicBezTo>
                    <a:cubicBezTo>
                      <a:pt x="65" y="2703"/>
                      <a:pt x="0" y="2496"/>
                      <a:pt x="0" y="2237"/>
                    </a:cubicBezTo>
                    <a:cubicBezTo>
                      <a:pt x="0" y="789"/>
                      <a:pt x="0" y="789"/>
                      <a:pt x="0" y="789"/>
                    </a:cubicBezTo>
                    <a:cubicBezTo>
                      <a:pt x="0" y="556"/>
                      <a:pt x="78" y="362"/>
                      <a:pt x="207" y="220"/>
                    </a:cubicBezTo>
                    <a:cubicBezTo>
                      <a:pt x="349" y="77"/>
                      <a:pt x="530" y="0"/>
                      <a:pt x="789" y="0"/>
                    </a:cubicBezTo>
                    <a:cubicBezTo>
                      <a:pt x="1022" y="0"/>
                      <a:pt x="1216" y="64"/>
                      <a:pt x="1345" y="207"/>
                    </a:cubicBezTo>
                    <a:cubicBezTo>
                      <a:pt x="1487" y="336"/>
                      <a:pt x="1552" y="517"/>
                      <a:pt x="1552" y="763"/>
                    </a:cubicBezTo>
                    <a:cubicBezTo>
                      <a:pt x="1552" y="1021"/>
                      <a:pt x="1552" y="1021"/>
                      <a:pt x="1552" y="1021"/>
                    </a:cubicBezTo>
                    <a:cubicBezTo>
                      <a:pt x="1229" y="1021"/>
                      <a:pt x="1229" y="1021"/>
                      <a:pt x="1229" y="1021"/>
                    </a:cubicBezTo>
                    <a:cubicBezTo>
                      <a:pt x="1229" y="931"/>
                      <a:pt x="1229" y="931"/>
                      <a:pt x="1229" y="931"/>
                    </a:cubicBezTo>
                    <a:cubicBezTo>
                      <a:pt x="1229" y="840"/>
                      <a:pt x="1229" y="763"/>
                      <a:pt x="1216" y="685"/>
                    </a:cubicBezTo>
                    <a:cubicBezTo>
                      <a:pt x="1216" y="607"/>
                      <a:pt x="1190" y="543"/>
                      <a:pt x="1164" y="491"/>
                    </a:cubicBezTo>
                    <a:cubicBezTo>
                      <a:pt x="1138" y="427"/>
                      <a:pt x="1086" y="388"/>
                      <a:pt x="1034" y="349"/>
                    </a:cubicBezTo>
                    <a:cubicBezTo>
                      <a:pt x="970" y="310"/>
                      <a:pt x="879" y="297"/>
                      <a:pt x="776" y="297"/>
                    </a:cubicBezTo>
                    <a:cubicBezTo>
                      <a:pt x="686" y="297"/>
                      <a:pt x="621" y="310"/>
                      <a:pt x="556" y="336"/>
                    </a:cubicBezTo>
                    <a:cubicBezTo>
                      <a:pt x="504" y="375"/>
                      <a:pt x="453" y="414"/>
                      <a:pt x="427" y="465"/>
                    </a:cubicBezTo>
                    <a:cubicBezTo>
                      <a:pt x="388" y="517"/>
                      <a:pt x="362" y="569"/>
                      <a:pt x="349" y="646"/>
                    </a:cubicBezTo>
                    <a:cubicBezTo>
                      <a:pt x="336" y="711"/>
                      <a:pt x="336" y="776"/>
                      <a:pt x="336" y="853"/>
                    </a:cubicBezTo>
                    <a:cubicBezTo>
                      <a:pt x="336" y="2211"/>
                      <a:pt x="336" y="2211"/>
                      <a:pt x="336" y="2211"/>
                    </a:cubicBezTo>
                    <a:cubicBezTo>
                      <a:pt x="336" y="2289"/>
                      <a:pt x="336" y="2366"/>
                      <a:pt x="349" y="2431"/>
                    </a:cubicBezTo>
                    <a:cubicBezTo>
                      <a:pt x="362" y="2509"/>
                      <a:pt x="388" y="2560"/>
                      <a:pt x="414" y="2625"/>
                    </a:cubicBezTo>
                    <a:cubicBezTo>
                      <a:pt x="453" y="2677"/>
                      <a:pt x="492" y="2715"/>
                      <a:pt x="556" y="2754"/>
                    </a:cubicBezTo>
                    <a:cubicBezTo>
                      <a:pt x="608" y="2780"/>
                      <a:pt x="686" y="2793"/>
                      <a:pt x="789" y="2793"/>
                    </a:cubicBezTo>
                    <a:cubicBezTo>
                      <a:pt x="893" y="2793"/>
                      <a:pt x="983" y="2780"/>
                      <a:pt x="1048" y="2754"/>
                    </a:cubicBezTo>
                    <a:cubicBezTo>
                      <a:pt x="1112" y="2715"/>
                      <a:pt x="1151" y="2677"/>
                      <a:pt x="1190" y="2625"/>
                    </a:cubicBezTo>
                    <a:cubicBezTo>
                      <a:pt x="1216" y="2560"/>
                      <a:pt x="1241" y="2509"/>
                      <a:pt x="1241" y="2431"/>
                    </a:cubicBezTo>
                    <a:cubicBezTo>
                      <a:pt x="1255" y="2366"/>
                      <a:pt x="1255" y="2289"/>
                      <a:pt x="1255" y="2198"/>
                    </a:cubicBezTo>
                    <a:cubicBezTo>
                      <a:pt x="1255" y="2004"/>
                      <a:pt x="1255" y="2004"/>
                      <a:pt x="1255" y="2004"/>
                    </a:cubicBezTo>
                    <a:cubicBezTo>
                      <a:pt x="1591" y="2004"/>
                      <a:pt x="1591" y="2004"/>
                      <a:pt x="1591" y="2004"/>
                    </a:cubicBezTo>
                    <a:cubicBezTo>
                      <a:pt x="1591" y="2314"/>
                      <a:pt x="1591" y="2314"/>
                      <a:pt x="1591" y="2314"/>
                    </a:cubicBezTo>
                    <a:cubicBezTo>
                      <a:pt x="1591" y="2832"/>
                      <a:pt x="1319" y="3104"/>
                      <a:pt x="789" y="310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28" name="Freeform 44"/>
              <p:cNvSpPr>
                <a:spLocks noChangeArrowheads="1"/>
              </p:cNvSpPr>
              <p:nvPr/>
            </p:nvSpPr>
            <p:spPr bwMode="auto">
              <a:xfrm>
                <a:off x="3693043" y="4984230"/>
                <a:ext cx="267153" cy="758114"/>
              </a:xfrm>
              <a:custGeom>
                <a:avLst/>
                <a:gdLst>
                  <a:gd name="T0" fmla="*/ 1164 w 1333"/>
                  <a:gd name="T1" fmla="*/ 3776 h 3777"/>
                  <a:gd name="T2" fmla="*/ 1164 w 1333"/>
                  <a:gd name="T3" fmla="*/ 3776 h 3777"/>
                  <a:gd name="T4" fmla="*/ 983 w 1333"/>
                  <a:gd name="T5" fmla="*/ 3776 h 3777"/>
                  <a:gd name="T6" fmla="*/ 530 w 1333"/>
                  <a:gd name="T7" fmla="*/ 3634 h 3777"/>
                  <a:gd name="T8" fmla="*/ 401 w 1333"/>
                  <a:gd name="T9" fmla="*/ 3181 h 3777"/>
                  <a:gd name="T10" fmla="*/ 401 w 1333"/>
                  <a:gd name="T11" fmla="*/ 1073 h 3777"/>
                  <a:gd name="T12" fmla="*/ 0 w 1333"/>
                  <a:gd name="T13" fmla="*/ 1073 h 3777"/>
                  <a:gd name="T14" fmla="*/ 0 w 1333"/>
                  <a:gd name="T15" fmla="*/ 788 h 3777"/>
                  <a:gd name="T16" fmla="*/ 414 w 1333"/>
                  <a:gd name="T17" fmla="*/ 788 h 3777"/>
                  <a:gd name="T18" fmla="*/ 414 w 1333"/>
                  <a:gd name="T19" fmla="*/ 64 h 3777"/>
                  <a:gd name="T20" fmla="*/ 750 w 1333"/>
                  <a:gd name="T21" fmla="*/ 0 h 3777"/>
                  <a:gd name="T22" fmla="*/ 750 w 1333"/>
                  <a:gd name="T23" fmla="*/ 788 h 3777"/>
                  <a:gd name="T24" fmla="*/ 1280 w 1333"/>
                  <a:gd name="T25" fmla="*/ 788 h 3777"/>
                  <a:gd name="T26" fmla="*/ 1280 w 1333"/>
                  <a:gd name="T27" fmla="*/ 1073 h 3777"/>
                  <a:gd name="T28" fmla="*/ 750 w 1333"/>
                  <a:gd name="T29" fmla="*/ 1073 h 3777"/>
                  <a:gd name="T30" fmla="*/ 750 w 1333"/>
                  <a:gd name="T31" fmla="*/ 3207 h 3777"/>
                  <a:gd name="T32" fmla="*/ 1034 w 1333"/>
                  <a:gd name="T33" fmla="*/ 3504 h 3777"/>
                  <a:gd name="T34" fmla="*/ 1177 w 1333"/>
                  <a:gd name="T35" fmla="*/ 3491 h 3777"/>
                  <a:gd name="T36" fmla="*/ 1319 w 1333"/>
                  <a:gd name="T37" fmla="*/ 3452 h 3777"/>
                  <a:gd name="T38" fmla="*/ 1332 w 1333"/>
                  <a:gd name="T39" fmla="*/ 3750 h 3777"/>
                  <a:gd name="T40" fmla="*/ 1164 w 1333"/>
                  <a:gd name="T41" fmla="*/ 3776 h 3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3" h="3777">
                    <a:moveTo>
                      <a:pt x="1164" y="3776"/>
                    </a:moveTo>
                    <a:lnTo>
                      <a:pt x="1164" y="3776"/>
                    </a:lnTo>
                    <a:cubicBezTo>
                      <a:pt x="1099" y="3776"/>
                      <a:pt x="1047" y="3776"/>
                      <a:pt x="983" y="3776"/>
                    </a:cubicBezTo>
                    <a:cubicBezTo>
                      <a:pt x="776" y="3776"/>
                      <a:pt x="621" y="3737"/>
                      <a:pt x="530" y="3634"/>
                    </a:cubicBezTo>
                    <a:cubicBezTo>
                      <a:pt x="453" y="3543"/>
                      <a:pt x="401" y="3388"/>
                      <a:pt x="401" y="3181"/>
                    </a:cubicBezTo>
                    <a:cubicBezTo>
                      <a:pt x="401" y="1073"/>
                      <a:pt x="401" y="1073"/>
                      <a:pt x="401" y="1073"/>
                    </a:cubicBezTo>
                    <a:cubicBezTo>
                      <a:pt x="0" y="1073"/>
                      <a:pt x="0" y="1073"/>
                      <a:pt x="0" y="1073"/>
                    </a:cubicBezTo>
                    <a:cubicBezTo>
                      <a:pt x="0" y="788"/>
                      <a:pt x="0" y="788"/>
                      <a:pt x="0" y="788"/>
                    </a:cubicBezTo>
                    <a:cubicBezTo>
                      <a:pt x="414" y="788"/>
                      <a:pt x="414" y="788"/>
                      <a:pt x="414" y="788"/>
                    </a:cubicBezTo>
                    <a:cubicBezTo>
                      <a:pt x="414" y="64"/>
                      <a:pt x="414" y="64"/>
                      <a:pt x="414" y="64"/>
                    </a:cubicBezTo>
                    <a:cubicBezTo>
                      <a:pt x="750" y="0"/>
                      <a:pt x="750" y="0"/>
                      <a:pt x="750" y="0"/>
                    </a:cubicBezTo>
                    <a:cubicBezTo>
                      <a:pt x="750" y="788"/>
                      <a:pt x="750" y="788"/>
                      <a:pt x="750" y="788"/>
                    </a:cubicBezTo>
                    <a:cubicBezTo>
                      <a:pt x="1280" y="788"/>
                      <a:pt x="1280" y="788"/>
                      <a:pt x="1280" y="788"/>
                    </a:cubicBezTo>
                    <a:cubicBezTo>
                      <a:pt x="1280" y="1073"/>
                      <a:pt x="1280" y="1073"/>
                      <a:pt x="1280" y="1073"/>
                    </a:cubicBezTo>
                    <a:cubicBezTo>
                      <a:pt x="750" y="1073"/>
                      <a:pt x="750" y="1073"/>
                      <a:pt x="750" y="1073"/>
                    </a:cubicBezTo>
                    <a:cubicBezTo>
                      <a:pt x="750" y="3207"/>
                      <a:pt x="750" y="3207"/>
                      <a:pt x="750" y="3207"/>
                    </a:cubicBezTo>
                    <a:cubicBezTo>
                      <a:pt x="750" y="3401"/>
                      <a:pt x="840" y="3504"/>
                      <a:pt x="1034" y="3504"/>
                    </a:cubicBezTo>
                    <a:cubicBezTo>
                      <a:pt x="1086" y="3504"/>
                      <a:pt x="1125" y="3491"/>
                      <a:pt x="1177" y="3491"/>
                    </a:cubicBezTo>
                    <a:cubicBezTo>
                      <a:pt x="1216" y="3478"/>
                      <a:pt x="1267" y="3465"/>
                      <a:pt x="1319" y="3452"/>
                    </a:cubicBezTo>
                    <a:cubicBezTo>
                      <a:pt x="1332" y="3750"/>
                      <a:pt x="1332" y="3750"/>
                      <a:pt x="1332" y="3750"/>
                    </a:cubicBezTo>
                    <a:cubicBezTo>
                      <a:pt x="1280" y="3750"/>
                      <a:pt x="1216" y="3763"/>
                      <a:pt x="1164" y="377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29" name="Freeform 45"/>
              <p:cNvSpPr>
                <a:spLocks noChangeArrowheads="1"/>
              </p:cNvSpPr>
              <p:nvPr/>
            </p:nvSpPr>
            <p:spPr bwMode="auto">
              <a:xfrm>
                <a:off x="4037158" y="4947961"/>
                <a:ext cx="75192" cy="789075"/>
              </a:xfrm>
              <a:custGeom>
                <a:avLst/>
                <a:gdLst>
                  <a:gd name="T0" fmla="*/ 0 w 376"/>
                  <a:gd name="T1" fmla="*/ 0 h 3933"/>
                  <a:gd name="T2" fmla="*/ 375 w 376"/>
                  <a:gd name="T3" fmla="*/ 0 h 3933"/>
                  <a:gd name="T4" fmla="*/ 375 w 376"/>
                  <a:gd name="T5" fmla="*/ 479 h 3933"/>
                  <a:gd name="T6" fmla="*/ 0 w 376"/>
                  <a:gd name="T7" fmla="*/ 479 h 3933"/>
                  <a:gd name="T8" fmla="*/ 0 w 376"/>
                  <a:gd name="T9" fmla="*/ 0 h 3933"/>
                  <a:gd name="T10" fmla="*/ 26 w 376"/>
                  <a:gd name="T11" fmla="*/ 970 h 3933"/>
                  <a:gd name="T12" fmla="*/ 349 w 376"/>
                  <a:gd name="T13" fmla="*/ 970 h 3933"/>
                  <a:gd name="T14" fmla="*/ 349 w 376"/>
                  <a:gd name="T15" fmla="*/ 3932 h 3933"/>
                  <a:gd name="T16" fmla="*/ 26 w 376"/>
                  <a:gd name="T17" fmla="*/ 3932 h 3933"/>
                  <a:gd name="T18" fmla="*/ 26 w 376"/>
                  <a:gd name="T19" fmla="*/ 970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933">
                    <a:moveTo>
                      <a:pt x="0" y="0"/>
                    </a:moveTo>
                    <a:lnTo>
                      <a:pt x="375" y="0"/>
                    </a:lnTo>
                    <a:lnTo>
                      <a:pt x="375" y="479"/>
                    </a:lnTo>
                    <a:lnTo>
                      <a:pt x="0" y="479"/>
                    </a:lnTo>
                    <a:lnTo>
                      <a:pt x="0" y="0"/>
                    </a:lnTo>
                    <a:close/>
                    <a:moveTo>
                      <a:pt x="26" y="970"/>
                    </a:moveTo>
                    <a:lnTo>
                      <a:pt x="349" y="970"/>
                    </a:lnTo>
                    <a:lnTo>
                      <a:pt x="349" y="3932"/>
                    </a:lnTo>
                    <a:lnTo>
                      <a:pt x="26" y="3932"/>
                    </a:lnTo>
                    <a:lnTo>
                      <a:pt x="26" y="97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30" name="Freeform 46"/>
              <p:cNvSpPr>
                <a:spLocks noChangeArrowheads="1"/>
              </p:cNvSpPr>
              <p:nvPr/>
            </p:nvSpPr>
            <p:spPr bwMode="auto">
              <a:xfrm>
                <a:off x="4229118" y="5129306"/>
                <a:ext cx="329961" cy="620114"/>
              </a:xfrm>
              <a:custGeom>
                <a:avLst/>
                <a:gdLst>
                  <a:gd name="T0" fmla="*/ 1422 w 1644"/>
                  <a:gd name="T1" fmla="*/ 2897 h 3091"/>
                  <a:gd name="T2" fmla="*/ 1422 w 1644"/>
                  <a:gd name="T3" fmla="*/ 2897 h 3091"/>
                  <a:gd name="T4" fmla="*/ 815 w 1644"/>
                  <a:gd name="T5" fmla="*/ 3090 h 3091"/>
                  <a:gd name="T6" fmla="*/ 220 w 1644"/>
                  <a:gd name="T7" fmla="*/ 2897 h 3091"/>
                  <a:gd name="T8" fmla="*/ 0 w 1644"/>
                  <a:gd name="T9" fmla="*/ 2314 h 3091"/>
                  <a:gd name="T10" fmla="*/ 0 w 1644"/>
                  <a:gd name="T11" fmla="*/ 763 h 3091"/>
                  <a:gd name="T12" fmla="*/ 65 w 1644"/>
                  <a:gd name="T13" fmla="*/ 439 h 3091"/>
                  <a:gd name="T14" fmla="*/ 233 w 1644"/>
                  <a:gd name="T15" fmla="*/ 207 h 3091"/>
                  <a:gd name="T16" fmla="*/ 504 w 1644"/>
                  <a:gd name="T17" fmla="*/ 52 h 3091"/>
                  <a:gd name="T18" fmla="*/ 815 w 1644"/>
                  <a:gd name="T19" fmla="*/ 0 h 3091"/>
                  <a:gd name="T20" fmla="*/ 1138 w 1644"/>
                  <a:gd name="T21" fmla="*/ 52 h 3091"/>
                  <a:gd name="T22" fmla="*/ 1410 w 1644"/>
                  <a:gd name="T23" fmla="*/ 207 h 3091"/>
                  <a:gd name="T24" fmla="*/ 1578 w 1644"/>
                  <a:gd name="T25" fmla="*/ 452 h 3091"/>
                  <a:gd name="T26" fmla="*/ 1643 w 1644"/>
                  <a:gd name="T27" fmla="*/ 776 h 3091"/>
                  <a:gd name="T28" fmla="*/ 1643 w 1644"/>
                  <a:gd name="T29" fmla="*/ 2314 h 3091"/>
                  <a:gd name="T30" fmla="*/ 1422 w 1644"/>
                  <a:gd name="T31" fmla="*/ 2897 h 3091"/>
                  <a:gd name="T32" fmla="*/ 1177 w 1644"/>
                  <a:gd name="T33" fmla="*/ 427 h 3091"/>
                  <a:gd name="T34" fmla="*/ 1177 w 1644"/>
                  <a:gd name="T35" fmla="*/ 427 h 3091"/>
                  <a:gd name="T36" fmla="*/ 815 w 1644"/>
                  <a:gd name="T37" fmla="*/ 297 h 3091"/>
                  <a:gd name="T38" fmla="*/ 466 w 1644"/>
                  <a:gd name="T39" fmla="*/ 427 h 3091"/>
                  <a:gd name="T40" fmla="*/ 323 w 1644"/>
                  <a:gd name="T41" fmla="*/ 776 h 3091"/>
                  <a:gd name="T42" fmla="*/ 323 w 1644"/>
                  <a:gd name="T43" fmla="*/ 2302 h 3091"/>
                  <a:gd name="T44" fmla="*/ 815 w 1644"/>
                  <a:gd name="T45" fmla="*/ 2793 h 3091"/>
                  <a:gd name="T46" fmla="*/ 1319 w 1644"/>
                  <a:gd name="T47" fmla="*/ 2302 h 3091"/>
                  <a:gd name="T48" fmla="*/ 1319 w 1644"/>
                  <a:gd name="T49" fmla="*/ 789 h 3091"/>
                  <a:gd name="T50" fmla="*/ 1177 w 1644"/>
                  <a:gd name="T51" fmla="*/ 427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4" h="3091">
                    <a:moveTo>
                      <a:pt x="1422" y="2897"/>
                    </a:moveTo>
                    <a:lnTo>
                      <a:pt x="1422" y="2897"/>
                    </a:lnTo>
                    <a:cubicBezTo>
                      <a:pt x="1267" y="3026"/>
                      <a:pt x="1074" y="3090"/>
                      <a:pt x="815" y="3090"/>
                    </a:cubicBezTo>
                    <a:cubicBezTo>
                      <a:pt x="569" y="3090"/>
                      <a:pt x="375" y="3026"/>
                      <a:pt x="220" y="2897"/>
                    </a:cubicBezTo>
                    <a:cubicBezTo>
                      <a:pt x="77" y="2767"/>
                      <a:pt x="0" y="2573"/>
                      <a:pt x="0" y="2314"/>
                    </a:cubicBezTo>
                    <a:cubicBezTo>
                      <a:pt x="0" y="763"/>
                      <a:pt x="0" y="763"/>
                      <a:pt x="0" y="763"/>
                    </a:cubicBezTo>
                    <a:cubicBezTo>
                      <a:pt x="0" y="646"/>
                      <a:pt x="26" y="530"/>
                      <a:pt x="65" y="439"/>
                    </a:cubicBezTo>
                    <a:cubicBezTo>
                      <a:pt x="103" y="349"/>
                      <a:pt x="168" y="271"/>
                      <a:pt x="233" y="207"/>
                    </a:cubicBezTo>
                    <a:cubicBezTo>
                      <a:pt x="310" y="142"/>
                      <a:pt x="401" y="90"/>
                      <a:pt x="504" y="52"/>
                    </a:cubicBezTo>
                    <a:cubicBezTo>
                      <a:pt x="595" y="26"/>
                      <a:pt x="711" y="0"/>
                      <a:pt x="815" y="0"/>
                    </a:cubicBezTo>
                    <a:cubicBezTo>
                      <a:pt x="931" y="0"/>
                      <a:pt x="1047" y="26"/>
                      <a:pt x="1138" y="52"/>
                    </a:cubicBezTo>
                    <a:cubicBezTo>
                      <a:pt x="1242" y="90"/>
                      <a:pt x="1332" y="142"/>
                      <a:pt x="1410" y="207"/>
                    </a:cubicBezTo>
                    <a:cubicBezTo>
                      <a:pt x="1474" y="271"/>
                      <a:pt x="1539" y="349"/>
                      <a:pt x="1578" y="452"/>
                    </a:cubicBezTo>
                    <a:cubicBezTo>
                      <a:pt x="1629" y="543"/>
                      <a:pt x="1643" y="646"/>
                      <a:pt x="1643" y="776"/>
                    </a:cubicBezTo>
                    <a:cubicBezTo>
                      <a:pt x="1643" y="2314"/>
                      <a:pt x="1643" y="2314"/>
                      <a:pt x="1643" y="2314"/>
                    </a:cubicBezTo>
                    <a:cubicBezTo>
                      <a:pt x="1643" y="2573"/>
                      <a:pt x="1565" y="2767"/>
                      <a:pt x="1422" y="2897"/>
                    </a:cubicBezTo>
                    <a:close/>
                    <a:moveTo>
                      <a:pt x="1177" y="427"/>
                    </a:moveTo>
                    <a:lnTo>
                      <a:pt x="1177" y="427"/>
                    </a:lnTo>
                    <a:cubicBezTo>
                      <a:pt x="1086" y="336"/>
                      <a:pt x="970" y="297"/>
                      <a:pt x="815" y="297"/>
                    </a:cubicBezTo>
                    <a:cubicBezTo>
                      <a:pt x="672" y="297"/>
                      <a:pt x="556" y="336"/>
                      <a:pt x="466" y="427"/>
                    </a:cubicBezTo>
                    <a:cubicBezTo>
                      <a:pt x="375" y="517"/>
                      <a:pt x="323" y="633"/>
                      <a:pt x="323" y="776"/>
                    </a:cubicBezTo>
                    <a:cubicBezTo>
                      <a:pt x="323" y="2302"/>
                      <a:pt x="323" y="2302"/>
                      <a:pt x="323" y="2302"/>
                    </a:cubicBezTo>
                    <a:cubicBezTo>
                      <a:pt x="323" y="2638"/>
                      <a:pt x="491" y="2793"/>
                      <a:pt x="815" y="2793"/>
                    </a:cubicBezTo>
                    <a:cubicBezTo>
                      <a:pt x="1151" y="2793"/>
                      <a:pt x="1319" y="2638"/>
                      <a:pt x="1319" y="2302"/>
                    </a:cubicBezTo>
                    <a:cubicBezTo>
                      <a:pt x="1319" y="789"/>
                      <a:pt x="1319" y="789"/>
                      <a:pt x="1319" y="789"/>
                    </a:cubicBezTo>
                    <a:cubicBezTo>
                      <a:pt x="1319" y="633"/>
                      <a:pt x="1267" y="517"/>
                      <a:pt x="1177" y="427"/>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31" name="Freeform 47"/>
              <p:cNvSpPr>
                <a:spLocks noChangeArrowheads="1"/>
              </p:cNvSpPr>
              <p:nvPr/>
            </p:nvSpPr>
            <p:spPr bwMode="auto">
              <a:xfrm>
                <a:off x="4681156" y="5134614"/>
                <a:ext cx="311384" cy="602422"/>
              </a:xfrm>
              <a:custGeom>
                <a:avLst/>
                <a:gdLst>
                  <a:gd name="T0" fmla="*/ 1216 w 1553"/>
                  <a:gd name="T1" fmla="*/ 698 h 3001"/>
                  <a:gd name="T2" fmla="*/ 1216 w 1553"/>
                  <a:gd name="T3" fmla="*/ 698 h 3001"/>
                  <a:gd name="T4" fmla="*/ 1151 w 1553"/>
                  <a:gd name="T5" fmla="*/ 413 h 3001"/>
                  <a:gd name="T6" fmla="*/ 879 w 1553"/>
                  <a:gd name="T7" fmla="*/ 297 h 3001"/>
                  <a:gd name="T8" fmla="*/ 569 w 1553"/>
                  <a:gd name="T9" fmla="*/ 413 h 3001"/>
                  <a:gd name="T10" fmla="*/ 324 w 1553"/>
                  <a:gd name="T11" fmla="*/ 620 h 3001"/>
                  <a:gd name="T12" fmla="*/ 324 w 1553"/>
                  <a:gd name="T13" fmla="*/ 3000 h 3001"/>
                  <a:gd name="T14" fmla="*/ 0 w 1553"/>
                  <a:gd name="T15" fmla="*/ 3000 h 3001"/>
                  <a:gd name="T16" fmla="*/ 0 w 1553"/>
                  <a:gd name="T17" fmla="*/ 38 h 3001"/>
                  <a:gd name="T18" fmla="*/ 310 w 1553"/>
                  <a:gd name="T19" fmla="*/ 38 h 3001"/>
                  <a:gd name="T20" fmla="*/ 324 w 1553"/>
                  <a:gd name="T21" fmla="*/ 310 h 3001"/>
                  <a:gd name="T22" fmla="*/ 595 w 1553"/>
                  <a:gd name="T23" fmla="*/ 90 h 3001"/>
                  <a:gd name="T24" fmla="*/ 931 w 1553"/>
                  <a:gd name="T25" fmla="*/ 0 h 3001"/>
                  <a:gd name="T26" fmla="*/ 1410 w 1553"/>
                  <a:gd name="T27" fmla="*/ 168 h 3001"/>
                  <a:gd name="T28" fmla="*/ 1552 w 1553"/>
                  <a:gd name="T29" fmla="*/ 659 h 3001"/>
                  <a:gd name="T30" fmla="*/ 1552 w 1553"/>
                  <a:gd name="T31" fmla="*/ 3000 h 3001"/>
                  <a:gd name="T32" fmla="*/ 1216 w 1553"/>
                  <a:gd name="T33" fmla="*/ 3000 h 3001"/>
                  <a:gd name="T34" fmla="*/ 1216 w 1553"/>
                  <a:gd name="T35" fmla="*/ 698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3" h="3001">
                    <a:moveTo>
                      <a:pt x="1216" y="698"/>
                    </a:moveTo>
                    <a:lnTo>
                      <a:pt x="1216" y="698"/>
                    </a:lnTo>
                    <a:cubicBezTo>
                      <a:pt x="1216" y="581"/>
                      <a:pt x="1190" y="478"/>
                      <a:pt x="1151" y="413"/>
                    </a:cubicBezTo>
                    <a:cubicBezTo>
                      <a:pt x="1100" y="336"/>
                      <a:pt x="1009" y="297"/>
                      <a:pt x="879" y="297"/>
                    </a:cubicBezTo>
                    <a:cubicBezTo>
                      <a:pt x="776" y="297"/>
                      <a:pt x="673" y="336"/>
                      <a:pt x="569" y="413"/>
                    </a:cubicBezTo>
                    <a:cubicBezTo>
                      <a:pt x="479" y="478"/>
                      <a:pt x="388" y="556"/>
                      <a:pt x="324" y="620"/>
                    </a:cubicBezTo>
                    <a:cubicBezTo>
                      <a:pt x="324" y="3000"/>
                      <a:pt x="324" y="3000"/>
                      <a:pt x="324" y="3000"/>
                    </a:cubicBezTo>
                    <a:cubicBezTo>
                      <a:pt x="0" y="3000"/>
                      <a:pt x="0" y="3000"/>
                      <a:pt x="0" y="3000"/>
                    </a:cubicBezTo>
                    <a:cubicBezTo>
                      <a:pt x="0" y="38"/>
                      <a:pt x="0" y="38"/>
                      <a:pt x="0" y="38"/>
                    </a:cubicBezTo>
                    <a:cubicBezTo>
                      <a:pt x="310" y="38"/>
                      <a:pt x="310" y="38"/>
                      <a:pt x="310" y="38"/>
                    </a:cubicBezTo>
                    <a:cubicBezTo>
                      <a:pt x="324" y="310"/>
                      <a:pt x="324" y="310"/>
                      <a:pt x="324" y="310"/>
                    </a:cubicBezTo>
                    <a:cubicBezTo>
                      <a:pt x="401" y="219"/>
                      <a:pt x="492" y="155"/>
                      <a:pt x="595" y="90"/>
                    </a:cubicBezTo>
                    <a:cubicBezTo>
                      <a:pt x="699" y="26"/>
                      <a:pt x="802" y="0"/>
                      <a:pt x="931" y="0"/>
                    </a:cubicBezTo>
                    <a:cubicBezTo>
                      <a:pt x="1151" y="0"/>
                      <a:pt x="1307" y="51"/>
                      <a:pt x="1410" y="168"/>
                    </a:cubicBezTo>
                    <a:cubicBezTo>
                      <a:pt x="1500" y="284"/>
                      <a:pt x="1552" y="452"/>
                      <a:pt x="1552" y="659"/>
                    </a:cubicBezTo>
                    <a:cubicBezTo>
                      <a:pt x="1552" y="3000"/>
                      <a:pt x="1552" y="3000"/>
                      <a:pt x="1552" y="3000"/>
                    </a:cubicBezTo>
                    <a:cubicBezTo>
                      <a:pt x="1216" y="3000"/>
                      <a:pt x="1216" y="3000"/>
                      <a:pt x="1216" y="3000"/>
                    </a:cubicBezTo>
                    <a:lnTo>
                      <a:pt x="1216" y="69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32" name="Freeform 48"/>
              <p:cNvSpPr>
                <a:spLocks noChangeArrowheads="1"/>
              </p:cNvSpPr>
              <p:nvPr/>
            </p:nvSpPr>
            <p:spPr bwMode="auto">
              <a:xfrm>
                <a:off x="5077462" y="5476960"/>
                <a:ext cx="256538" cy="264499"/>
              </a:xfrm>
              <a:custGeom>
                <a:avLst/>
                <a:gdLst>
                  <a:gd name="T0" fmla="*/ 647 w 1281"/>
                  <a:gd name="T1" fmla="*/ 1319 h 1320"/>
                  <a:gd name="T2" fmla="*/ 647 w 1281"/>
                  <a:gd name="T3" fmla="*/ 1319 h 1320"/>
                  <a:gd name="T4" fmla="*/ 0 w 1281"/>
                  <a:gd name="T5" fmla="*/ 659 h 1320"/>
                  <a:gd name="T6" fmla="*/ 647 w 1281"/>
                  <a:gd name="T7" fmla="*/ 0 h 1320"/>
                  <a:gd name="T8" fmla="*/ 1280 w 1281"/>
                  <a:gd name="T9" fmla="*/ 659 h 1320"/>
                  <a:gd name="T10" fmla="*/ 647 w 1281"/>
                  <a:gd name="T11" fmla="*/ 1319 h 1320"/>
                  <a:gd name="T12" fmla="*/ 647 w 1281"/>
                  <a:gd name="T13" fmla="*/ 129 h 1320"/>
                  <a:gd name="T14" fmla="*/ 647 w 1281"/>
                  <a:gd name="T15" fmla="*/ 129 h 1320"/>
                  <a:gd name="T16" fmla="*/ 129 w 1281"/>
                  <a:gd name="T17" fmla="*/ 659 h 1320"/>
                  <a:gd name="T18" fmla="*/ 647 w 1281"/>
                  <a:gd name="T19" fmla="*/ 1189 h 1320"/>
                  <a:gd name="T20" fmla="*/ 1151 w 1281"/>
                  <a:gd name="T21" fmla="*/ 659 h 1320"/>
                  <a:gd name="T22" fmla="*/ 647 w 1281"/>
                  <a:gd name="T23" fmla="*/ 129 h 1320"/>
                  <a:gd name="T24" fmla="*/ 763 w 1281"/>
                  <a:gd name="T25" fmla="*/ 957 h 1320"/>
                  <a:gd name="T26" fmla="*/ 763 w 1281"/>
                  <a:gd name="T27" fmla="*/ 957 h 1320"/>
                  <a:gd name="T28" fmla="*/ 647 w 1281"/>
                  <a:gd name="T29" fmla="*/ 698 h 1320"/>
                  <a:gd name="T30" fmla="*/ 543 w 1281"/>
                  <a:gd name="T31" fmla="*/ 698 h 1320"/>
                  <a:gd name="T32" fmla="*/ 543 w 1281"/>
                  <a:gd name="T33" fmla="*/ 957 h 1320"/>
                  <a:gd name="T34" fmla="*/ 427 w 1281"/>
                  <a:gd name="T35" fmla="*/ 957 h 1320"/>
                  <a:gd name="T36" fmla="*/ 427 w 1281"/>
                  <a:gd name="T37" fmla="*/ 336 h 1320"/>
                  <a:gd name="T38" fmla="*/ 647 w 1281"/>
                  <a:gd name="T39" fmla="*/ 336 h 1320"/>
                  <a:gd name="T40" fmla="*/ 866 w 1281"/>
                  <a:gd name="T41" fmla="*/ 517 h 1320"/>
                  <a:gd name="T42" fmla="*/ 750 w 1281"/>
                  <a:gd name="T43" fmla="*/ 685 h 1320"/>
                  <a:gd name="T44" fmla="*/ 892 w 1281"/>
                  <a:gd name="T45" fmla="*/ 957 h 1320"/>
                  <a:gd name="T46" fmla="*/ 763 w 1281"/>
                  <a:gd name="T47" fmla="*/ 957 h 1320"/>
                  <a:gd name="T48" fmla="*/ 634 w 1281"/>
                  <a:gd name="T49" fmla="*/ 426 h 1320"/>
                  <a:gd name="T50" fmla="*/ 634 w 1281"/>
                  <a:gd name="T51" fmla="*/ 426 h 1320"/>
                  <a:gd name="T52" fmla="*/ 543 w 1281"/>
                  <a:gd name="T53" fmla="*/ 426 h 1320"/>
                  <a:gd name="T54" fmla="*/ 543 w 1281"/>
                  <a:gd name="T55" fmla="*/ 607 h 1320"/>
                  <a:gd name="T56" fmla="*/ 634 w 1281"/>
                  <a:gd name="T57" fmla="*/ 607 h 1320"/>
                  <a:gd name="T58" fmla="*/ 763 w 1281"/>
                  <a:gd name="T59" fmla="*/ 517 h 1320"/>
                  <a:gd name="T60" fmla="*/ 634 w 1281"/>
                  <a:gd name="T61" fmla="*/ 426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1" h="1320">
                    <a:moveTo>
                      <a:pt x="647" y="1319"/>
                    </a:moveTo>
                    <a:lnTo>
                      <a:pt x="647" y="1319"/>
                    </a:lnTo>
                    <a:cubicBezTo>
                      <a:pt x="245" y="1319"/>
                      <a:pt x="0" y="1047"/>
                      <a:pt x="0" y="659"/>
                    </a:cubicBezTo>
                    <a:cubicBezTo>
                      <a:pt x="0" y="271"/>
                      <a:pt x="259" y="0"/>
                      <a:pt x="647" y="0"/>
                    </a:cubicBezTo>
                    <a:cubicBezTo>
                      <a:pt x="1021" y="0"/>
                      <a:pt x="1280" y="271"/>
                      <a:pt x="1280" y="659"/>
                    </a:cubicBezTo>
                    <a:cubicBezTo>
                      <a:pt x="1280" y="1047"/>
                      <a:pt x="1035" y="1319"/>
                      <a:pt x="647" y="1319"/>
                    </a:cubicBezTo>
                    <a:close/>
                    <a:moveTo>
                      <a:pt x="647" y="129"/>
                    </a:moveTo>
                    <a:lnTo>
                      <a:pt x="647" y="129"/>
                    </a:lnTo>
                    <a:cubicBezTo>
                      <a:pt x="323" y="129"/>
                      <a:pt x="129" y="349"/>
                      <a:pt x="129" y="659"/>
                    </a:cubicBezTo>
                    <a:cubicBezTo>
                      <a:pt x="129" y="957"/>
                      <a:pt x="323" y="1189"/>
                      <a:pt x="647" y="1189"/>
                    </a:cubicBezTo>
                    <a:cubicBezTo>
                      <a:pt x="957" y="1189"/>
                      <a:pt x="1151" y="957"/>
                      <a:pt x="1151" y="659"/>
                    </a:cubicBezTo>
                    <a:cubicBezTo>
                      <a:pt x="1151" y="349"/>
                      <a:pt x="957" y="129"/>
                      <a:pt x="647" y="129"/>
                    </a:cubicBezTo>
                    <a:close/>
                    <a:moveTo>
                      <a:pt x="763" y="957"/>
                    </a:moveTo>
                    <a:lnTo>
                      <a:pt x="763" y="957"/>
                    </a:lnTo>
                    <a:cubicBezTo>
                      <a:pt x="647" y="698"/>
                      <a:pt x="647" y="698"/>
                      <a:pt x="647" y="698"/>
                    </a:cubicBezTo>
                    <a:cubicBezTo>
                      <a:pt x="543" y="698"/>
                      <a:pt x="543" y="698"/>
                      <a:pt x="543" y="698"/>
                    </a:cubicBezTo>
                    <a:cubicBezTo>
                      <a:pt x="543" y="957"/>
                      <a:pt x="543" y="957"/>
                      <a:pt x="543" y="957"/>
                    </a:cubicBezTo>
                    <a:cubicBezTo>
                      <a:pt x="427" y="957"/>
                      <a:pt x="427" y="957"/>
                      <a:pt x="427" y="957"/>
                    </a:cubicBezTo>
                    <a:cubicBezTo>
                      <a:pt x="427" y="336"/>
                      <a:pt x="427" y="336"/>
                      <a:pt x="427" y="336"/>
                    </a:cubicBezTo>
                    <a:cubicBezTo>
                      <a:pt x="647" y="336"/>
                      <a:pt x="647" y="336"/>
                      <a:pt x="647" y="336"/>
                    </a:cubicBezTo>
                    <a:cubicBezTo>
                      <a:pt x="763" y="336"/>
                      <a:pt x="866" y="375"/>
                      <a:pt x="866" y="517"/>
                    </a:cubicBezTo>
                    <a:cubicBezTo>
                      <a:pt x="866" y="595"/>
                      <a:pt x="828" y="659"/>
                      <a:pt x="750" y="685"/>
                    </a:cubicBezTo>
                    <a:cubicBezTo>
                      <a:pt x="892" y="957"/>
                      <a:pt x="892" y="957"/>
                      <a:pt x="892" y="957"/>
                    </a:cubicBezTo>
                    <a:lnTo>
                      <a:pt x="763" y="957"/>
                    </a:lnTo>
                    <a:close/>
                    <a:moveTo>
                      <a:pt x="634" y="426"/>
                    </a:moveTo>
                    <a:lnTo>
                      <a:pt x="634" y="426"/>
                    </a:lnTo>
                    <a:cubicBezTo>
                      <a:pt x="543" y="426"/>
                      <a:pt x="543" y="426"/>
                      <a:pt x="543" y="426"/>
                    </a:cubicBezTo>
                    <a:cubicBezTo>
                      <a:pt x="543" y="607"/>
                      <a:pt x="543" y="607"/>
                      <a:pt x="543" y="607"/>
                    </a:cubicBezTo>
                    <a:cubicBezTo>
                      <a:pt x="634" y="607"/>
                      <a:pt x="634" y="607"/>
                      <a:pt x="634" y="607"/>
                    </a:cubicBezTo>
                    <a:cubicBezTo>
                      <a:pt x="685" y="607"/>
                      <a:pt x="763" y="595"/>
                      <a:pt x="763" y="517"/>
                    </a:cubicBezTo>
                    <a:cubicBezTo>
                      <a:pt x="763" y="439"/>
                      <a:pt x="711" y="426"/>
                      <a:pt x="634" y="426"/>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grpSp>
      <p:grpSp>
        <p:nvGrpSpPr>
          <p:cNvPr id="337" name="Group 336"/>
          <p:cNvGrpSpPr>
            <a:grpSpLocks noChangeAspect="1"/>
          </p:cNvGrpSpPr>
          <p:nvPr userDrawn="1"/>
        </p:nvGrpSpPr>
        <p:grpSpPr>
          <a:xfrm>
            <a:off x="1824675" y="1908439"/>
            <a:ext cx="1976261" cy="174799"/>
            <a:chOff x="563111" y="332755"/>
            <a:chExt cx="5488558" cy="485459"/>
          </a:xfrm>
        </p:grpSpPr>
        <p:grpSp>
          <p:nvGrpSpPr>
            <p:cNvPr id="338" name="Group 337"/>
            <p:cNvGrpSpPr/>
            <p:nvPr/>
          </p:nvGrpSpPr>
          <p:grpSpPr>
            <a:xfrm>
              <a:off x="563111" y="332755"/>
              <a:ext cx="853159" cy="485459"/>
              <a:chOff x="563111" y="332755"/>
              <a:chExt cx="853159" cy="485459"/>
            </a:xfrm>
            <a:solidFill>
              <a:schemeClr val="accent1"/>
            </a:solidFill>
          </p:grpSpPr>
          <p:sp>
            <p:nvSpPr>
              <p:cNvPr id="363" name="Freeform 1"/>
              <p:cNvSpPr>
                <a:spLocks noChangeArrowheads="1"/>
              </p:cNvSpPr>
              <p:nvPr/>
            </p:nvSpPr>
            <p:spPr bwMode="auto">
              <a:xfrm>
                <a:off x="563111" y="349577"/>
                <a:ext cx="221100" cy="459024"/>
              </a:xfrm>
              <a:custGeom>
                <a:avLst/>
                <a:gdLst>
                  <a:gd name="T0" fmla="*/ 343 w 406"/>
                  <a:gd name="T1" fmla="*/ 787 h 844"/>
                  <a:gd name="T2" fmla="*/ 343 w 406"/>
                  <a:gd name="T3" fmla="*/ 787 h 844"/>
                  <a:gd name="T4" fmla="*/ 153 w 406"/>
                  <a:gd name="T5" fmla="*/ 843 h 844"/>
                  <a:gd name="T6" fmla="*/ 0 w 406"/>
                  <a:gd name="T7" fmla="*/ 843 h 844"/>
                  <a:gd name="T8" fmla="*/ 0 w 406"/>
                  <a:gd name="T9" fmla="*/ 0 h 844"/>
                  <a:gd name="T10" fmla="*/ 153 w 406"/>
                  <a:gd name="T11" fmla="*/ 0 h 844"/>
                  <a:gd name="T12" fmla="*/ 246 w 406"/>
                  <a:gd name="T13" fmla="*/ 8 h 844"/>
                  <a:gd name="T14" fmla="*/ 317 w 406"/>
                  <a:gd name="T15" fmla="*/ 42 h 844"/>
                  <a:gd name="T16" fmla="*/ 363 w 406"/>
                  <a:gd name="T17" fmla="*/ 102 h 844"/>
                  <a:gd name="T18" fmla="*/ 379 w 406"/>
                  <a:gd name="T19" fmla="*/ 192 h 844"/>
                  <a:gd name="T20" fmla="*/ 343 w 406"/>
                  <a:gd name="T21" fmla="*/ 325 h 844"/>
                  <a:gd name="T22" fmla="*/ 235 w 406"/>
                  <a:gd name="T23" fmla="*/ 388 h 844"/>
                  <a:gd name="T24" fmla="*/ 314 w 406"/>
                  <a:gd name="T25" fmla="*/ 410 h 844"/>
                  <a:gd name="T26" fmla="*/ 368 w 406"/>
                  <a:gd name="T27" fmla="*/ 458 h 844"/>
                  <a:gd name="T28" fmla="*/ 396 w 406"/>
                  <a:gd name="T29" fmla="*/ 523 h 844"/>
                  <a:gd name="T30" fmla="*/ 405 w 406"/>
                  <a:gd name="T31" fmla="*/ 606 h 844"/>
                  <a:gd name="T32" fmla="*/ 343 w 406"/>
                  <a:gd name="T33" fmla="*/ 787 h 844"/>
                  <a:gd name="T34" fmla="*/ 295 w 406"/>
                  <a:gd name="T35" fmla="*/ 124 h 844"/>
                  <a:gd name="T36" fmla="*/ 295 w 406"/>
                  <a:gd name="T37" fmla="*/ 124 h 844"/>
                  <a:gd name="T38" fmla="*/ 261 w 406"/>
                  <a:gd name="T39" fmla="*/ 85 h 844"/>
                  <a:gd name="T40" fmla="*/ 210 w 406"/>
                  <a:gd name="T41" fmla="*/ 68 h 844"/>
                  <a:gd name="T42" fmla="*/ 142 w 406"/>
                  <a:gd name="T43" fmla="*/ 62 h 844"/>
                  <a:gd name="T44" fmla="*/ 71 w 406"/>
                  <a:gd name="T45" fmla="*/ 62 h 844"/>
                  <a:gd name="T46" fmla="*/ 71 w 406"/>
                  <a:gd name="T47" fmla="*/ 362 h 844"/>
                  <a:gd name="T48" fmla="*/ 156 w 406"/>
                  <a:gd name="T49" fmla="*/ 362 h 844"/>
                  <a:gd name="T50" fmla="*/ 272 w 406"/>
                  <a:gd name="T51" fmla="*/ 314 h 844"/>
                  <a:gd name="T52" fmla="*/ 306 w 406"/>
                  <a:gd name="T53" fmla="*/ 192 h 844"/>
                  <a:gd name="T54" fmla="*/ 295 w 406"/>
                  <a:gd name="T55" fmla="*/ 124 h 844"/>
                  <a:gd name="T56" fmla="*/ 289 w 406"/>
                  <a:gd name="T57" fmla="*/ 470 h 844"/>
                  <a:gd name="T58" fmla="*/ 289 w 406"/>
                  <a:gd name="T59" fmla="*/ 470 h 844"/>
                  <a:gd name="T60" fmla="*/ 156 w 406"/>
                  <a:gd name="T61" fmla="*/ 424 h 844"/>
                  <a:gd name="T62" fmla="*/ 71 w 406"/>
                  <a:gd name="T63" fmla="*/ 424 h 844"/>
                  <a:gd name="T64" fmla="*/ 71 w 406"/>
                  <a:gd name="T65" fmla="*/ 781 h 844"/>
                  <a:gd name="T66" fmla="*/ 144 w 406"/>
                  <a:gd name="T67" fmla="*/ 781 h 844"/>
                  <a:gd name="T68" fmla="*/ 286 w 406"/>
                  <a:gd name="T69" fmla="*/ 742 h 844"/>
                  <a:gd name="T70" fmla="*/ 331 w 406"/>
                  <a:gd name="T71" fmla="*/ 606 h 844"/>
                  <a:gd name="T72" fmla="*/ 289 w 406"/>
                  <a:gd name="T73" fmla="*/ 4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6" h="844">
                    <a:moveTo>
                      <a:pt x="343" y="787"/>
                    </a:moveTo>
                    <a:lnTo>
                      <a:pt x="343" y="787"/>
                    </a:lnTo>
                    <a:cubicBezTo>
                      <a:pt x="300" y="824"/>
                      <a:pt x="238" y="843"/>
                      <a:pt x="153" y="843"/>
                    </a:cubicBezTo>
                    <a:cubicBezTo>
                      <a:pt x="0" y="843"/>
                      <a:pt x="0" y="843"/>
                      <a:pt x="0" y="843"/>
                    </a:cubicBezTo>
                    <a:cubicBezTo>
                      <a:pt x="0" y="0"/>
                      <a:pt x="0" y="0"/>
                      <a:pt x="0" y="0"/>
                    </a:cubicBezTo>
                    <a:cubicBezTo>
                      <a:pt x="153" y="0"/>
                      <a:pt x="153" y="0"/>
                      <a:pt x="153" y="0"/>
                    </a:cubicBezTo>
                    <a:cubicBezTo>
                      <a:pt x="187" y="0"/>
                      <a:pt x="218" y="2"/>
                      <a:pt x="246" y="8"/>
                    </a:cubicBezTo>
                    <a:cubicBezTo>
                      <a:pt x="272" y="17"/>
                      <a:pt x="297" y="25"/>
                      <a:pt x="317" y="42"/>
                    </a:cubicBezTo>
                    <a:cubicBezTo>
                      <a:pt x="337" y="56"/>
                      <a:pt x="351" y="76"/>
                      <a:pt x="363" y="102"/>
                    </a:cubicBezTo>
                    <a:cubicBezTo>
                      <a:pt x="374" y="124"/>
                      <a:pt x="379" y="155"/>
                      <a:pt x="379" y="192"/>
                    </a:cubicBezTo>
                    <a:cubicBezTo>
                      <a:pt x="379" y="249"/>
                      <a:pt x="368" y="294"/>
                      <a:pt x="343" y="325"/>
                    </a:cubicBezTo>
                    <a:cubicBezTo>
                      <a:pt x="320" y="356"/>
                      <a:pt x="283" y="376"/>
                      <a:pt x="235" y="388"/>
                    </a:cubicBezTo>
                    <a:cubicBezTo>
                      <a:pt x="266" y="390"/>
                      <a:pt x="292" y="396"/>
                      <a:pt x="314" y="410"/>
                    </a:cubicBezTo>
                    <a:cubicBezTo>
                      <a:pt x="334" y="422"/>
                      <a:pt x="354" y="438"/>
                      <a:pt x="368" y="458"/>
                    </a:cubicBezTo>
                    <a:cubicBezTo>
                      <a:pt x="379" y="478"/>
                      <a:pt x="391" y="498"/>
                      <a:pt x="396" y="523"/>
                    </a:cubicBezTo>
                    <a:cubicBezTo>
                      <a:pt x="402" y="549"/>
                      <a:pt x="405" y="577"/>
                      <a:pt x="405" y="606"/>
                    </a:cubicBezTo>
                    <a:cubicBezTo>
                      <a:pt x="405" y="688"/>
                      <a:pt x="385" y="750"/>
                      <a:pt x="343" y="787"/>
                    </a:cubicBezTo>
                    <a:close/>
                    <a:moveTo>
                      <a:pt x="295" y="124"/>
                    </a:moveTo>
                    <a:lnTo>
                      <a:pt x="295" y="124"/>
                    </a:lnTo>
                    <a:cubicBezTo>
                      <a:pt x="286" y="107"/>
                      <a:pt x="278" y="96"/>
                      <a:pt x="261" y="85"/>
                    </a:cubicBezTo>
                    <a:cubicBezTo>
                      <a:pt x="246" y="76"/>
                      <a:pt x="229" y="70"/>
                      <a:pt x="210" y="68"/>
                    </a:cubicBezTo>
                    <a:cubicBezTo>
                      <a:pt x="190" y="65"/>
                      <a:pt x="167" y="62"/>
                      <a:pt x="142" y="62"/>
                    </a:cubicBezTo>
                    <a:cubicBezTo>
                      <a:pt x="71" y="62"/>
                      <a:pt x="71" y="62"/>
                      <a:pt x="71" y="62"/>
                    </a:cubicBezTo>
                    <a:cubicBezTo>
                      <a:pt x="71" y="362"/>
                      <a:pt x="71" y="362"/>
                      <a:pt x="71" y="362"/>
                    </a:cubicBezTo>
                    <a:cubicBezTo>
                      <a:pt x="156" y="362"/>
                      <a:pt x="156" y="362"/>
                      <a:pt x="156" y="362"/>
                    </a:cubicBezTo>
                    <a:cubicBezTo>
                      <a:pt x="210" y="362"/>
                      <a:pt x="246" y="345"/>
                      <a:pt x="272" y="314"/>
                    </a:cubicBezTo>
                    <a:cubicBezTo>
                      <a:pt x="295" y="283"/>
                      <a:pt x="306" y="243"/>
                      <a:pt x="306" y="192"/>
                    </a:cubicBezTo>
                    <a:cubicBezTo>
                      <a:pt x="306" y="164"/>
                      <a:pt x="303" y="141"/>
                      <a:pt x="295" y="124"/>
                    </a:cubicBezTo>
                    <a:close/>
                    <a:moveTo>
                      <a:pt x="289" y="470"/>
                    </a:moveTo>
                    <a:lnTo>
                      <a:pt x="289" y="470"/>
                    </a:lnTo>
                    <a:cubicBezTo>
                      <a:pt x="261" y="438"/>
                      <a:pt x="218" y="424"/>
                      <a:pt x="156" y="424"/>
                    </a:cubicBezTo>
                    <a:cubicBezTo>
                      <a:pt x="71" y="424"/>
                      <a:pt x="71" y="424"/>
                      <a:pt x="71" y="424"/>
                    </a:cubicBezTo>
                    <a:cubicBezTo>
                      <a:pt x="71" y="781"/>
                      <a:pt x="71" y="781"/>
                      <a:pt x="71" y="781"/>
                    </a:cubicBezTo>
                    <a:cubicBezTo>
                      <a:pt x="144" y="781"/>
                      <a:pt x="144" y="781"/>
                      <a:pt x="144" y="781"/>
                    </a:cubicBezTo>
                    <a:cubicBezTo>
                      <a:pt x="210" y="781"/>
                      <a:pt x="258" y="767"/>
                      <a:pt x="286" y="742"/>
                    </a:cubicBezTo>
                    <a:cubicBezTo>
                      <a:pt x="314" y="713"/>
                      <a:pt x="331" y="668"/>
                      <a:pt x="331" y="606"/>
                    </a:cubicBezTo>
                    <a:cubicBezTo>
                      <a:pt x="331" y="546"/>
                      <a:pt x="317" y="501"/>
                      <a:pt x="289" y="470"/>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64" name="Freeform 2"/>
              <p:cNvSpPr>
                <a:spLocks noChangeArrowheads="1"/>
              </p:cNvSpPr>
              <p:nvPr/>
            </p:nvSpPr>
            <p:spPr bwMode="auto">
              <a:xfrm>
                <a:off x="849100" y="332755"/>
                <a:ext cx="40855" cy="478248"/>
              </a:xfrm>
              <a:custGeom>
                <a:avLst/>
                <a:gdLst>
                  <a:gd name="T0" fmla="*/ 0 w 74"/>
                  <a:gd name="T1" fmla="*/ 0 h 876"/>
                  <a:gd name="T2" fmla="*/ 73 w 74"/>
                  <a:gd name="T3" fmla="*/ 0 h 876"/>
                  <a:gd name="T4" fmla="*/ 73 w 74"/>
                  <a:gd name="T5" fmla="*/ 875 h 876"/>
                  <a:gd name="T6" fmla="*/ 0 w 74"/>
                  <a:gd name="T7" fmla="*/ 875 h 876"/>
                  <a:gd name="T8" fmla="*/ 0 w 74"/>
                  <a:gd name="T9" fmla="*/ 0 h 876"/>
                </a:gdLst>
                <a:ahLst/>
                <a:cxnLst>
                  <a:cxn ang="0">
                    <a:pos x="T0" y="T1"/>
                  </a:cxn>
                  <a:cxn ang="0">
                    <a:pos x="T2" y="T3"/>
                  </a:cxn>
                  <a:cxn ang="0">
                    <a:pos x="T4" y="T5"/>
                  </a:cxn>
                  <a:cxn ang="0">
                    <a:pos x="T6" y="T7"/>
                  </a:cxn>
                  <a:cxn ang="0">
                    <a:pos x="T8" y="T9"/>
                  </a:cxn>
                </a:cxnLst>
                <a:rect l="0" t="0" r="r" b="b"/>
                <a:pathLst>
                  <a:path w="74" h="876">
                    <a:moveTo>
                      <a:pt x="0" y="0"/>
                    </a:moveTo>
                    <a:lnTo>
                      <a:pt x="73" y="0"/>
                    </a:lnTo>
                    <a:lnTo>
                      <a:pt x="73" y="875"/>
                    </a:lnTo>
                    <a:lnTo>
                      <a:pt x="0" y="875"/>
                    </a:ln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65" name="Freeform 3"/>
              <p:cNvSpPr>
                <a:spLocks noChangeArrowheads="1"/>
              </p:cNvSpPr>
              <p:nvPr/>
            </p:nvSpPr>
            <p:spPr bwMode="auto">
              <a:xfrm>
                <a:off x="964457" y="455321"/>
                <a:ext cx="185050" cy="360489"/>
              </a:xfrm>
              <a:custGeom>
                <a:avLst/>
                <a:gdLst>
                  <a:gd name="T0" fmla="*/ 269 w 341"/>
                  <a:gd name="T1" fmla="*/ 592 h 661"/>
                  <a:gd name="T2" fmla="*/ 269 w 341"/>
                  <a:gd name="T3" fmla="*/ 592 h 661"/>
                  <a:gd name="T4" fmla="*/ 204 w 341"/>
                  <a:gd name="T5" fmla="*/ 640 h 661"/>
                  <a:gd name="T6" fmla="*/ 128 w 341"/>
                  <a:gd name="T7" fmla="*/ 660 h 661"/>
                  <a:gd name="T8" fmla="*/ 29 w 341"/>
                  <a:gd name="T9" fmla="*/ 617 h 661"/>
                  <a:gd name="T10" fmla="*/ 0 w 341"/>
                  <a:gd name="T11" fmla="*/ 510 h 661"/>
                  <a:gd name="T12" fmla="*/ 0 w 341"/>
                  <a:gd name="T13" fmla="*/ 0 h 661"/>
                  <a:gd name="T14" fmla="*/ 71 w 341"/>
                  <a:gd name="T15" fmla="*/ 0 h 661"/>
                  <a:gd name="T16" fmla="*/ 71 w 341"/>
                  <a:gd name="T17" fmla="*/ 507 h 661"/>
                  <a:gd name="T18" fmla="*/ 85 w 341"/>
                  <a:gd name="T19" fmla="*/ 567 h 661"/>
                  <a:gd name="T20" fmla="*/ 142 w 341"/>
                  <a:gd name="T21" fmla="*/ 589 h 661"/>
                  <a:gd name="T22" fmla="*/ 176 w 341"/>
                  <a:gd name="T23" fmla="*/ 583 h 661"/>
                  <a:gd name="T24" fmla="*/ 210 w 341"/>
                  <a:gd name="T25" fmla="*/ 569 h 661"/>
                  <a:gd name="T26" fmla="*/ 244 w 341"/>
                  <a:gd name="T27" fmla="*/ 550 h 661"/>
                  <a:gd name="T28" fmla="*/ 269 w 341"/>
                  <a:gd name="T29" fmla="*/ 527 h 661"/>
                  <a:gd name="T30" fmla="*/ 269 w 341"/>
                  <a:gd name="T31" fmla="*/ 0 h 661"/>
                  <a:gd name="T32" fmla="*/ 340 w 341"/>
                  <a:gd name="T33" fmla="*/ 0 h 661"/>
                  <a:gd name="T34" fmla="*/ 340 w 341"/>
                  <a:gd name="T35" fmla="*/ 651 h 661"/>
                  <a:gd name="T36" fmla="*/ 272 w 341"/>
                  <a:gd name="T37" fmla="*/ 651 h 661"/>
                  <a:gd name="T38" fmla="*/ 269 w 341"/>
                  <a:gd name="T39" fmla="*/ 59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661">
                    <a:moveTo>
                      <a:pt x="269" y="592"/>
                    </a:moveTo>
                    <a:lnTo>
                      <a:pt x="269" y="592"/>
                    </a:lnTo>
                    <a:cubicBezTo>
                      <a:pt x="252" y="612"/>
                      <a:pt x="230" y="629"/>
                      <a:pt x="204" y="640"/>
                    </a:cubicBezTo>
                    <a:cubicBezTo>
                      <a:pt x="182" y="651"/>
                      <a:pt x="156" y="660"/>
                      <a:pt x="128" y="660"/>
                    </a:cubicBezTo>
                    <a:cubicBezTo>
                      <a:pt x="80" y="660"/>
                      <a:pt x="46" y="646"/>
                      <a:pt x="29" y="617"/>
                    </a:cubicBezTo>
                    <a:cubicBezTo>
                      <a:pt x="9" y="589"/>
                      <a:pt x="0" y="552"/>
                      <a:pt x="0" y="510"/>
                    </a:cubicBezTo>
                    <a:cubicBezTo>
                      <a:pt x="0" y="0"/>
                      <a:pt x="0" y="0"/>
                      <a:pt x="0" y="0"/>
                    </a:cubicBezTo>
                    <a:cubicBezTo>
                      <a:pt x="71" y="0"/>
                      <a:pt x="71" y="0"/>
                      <a:pt x="71" y="0"/>
                    </a:cubicBezTo>
                    <a:cubicBezTo>
                      <a:pt x="71" y="507"/>
                      <a:pt x="71" y="507"/>
                      <a:pt x="71" y="507"/>
                    </a:cubicBezTo>
                    <a:cubicBezTo>
                      <a:pt x="71" y="530"/>
                      <a:pt x="77" y="550"/>
                      <a:pt x="85" y="567"/>
                    </a:cubicBezTo>
                    <a:cubicBezTo>
                      <a:pt x="97" y="583"/>
                      <a:pt x="114" y="589"/>
                      <a:pt x="142" y="589"/>
                    </a:cubicBezTo>
                    <a:cubicBezTo>
                      <a:pt x="150" y="589"/>
                      <a:pt x="162" y="589"/>
                      <a:pt x="176" y="583"/>
                    </a:cubicBezTo>
                    <a:cubicBezTo>
                      <a:pt x="187" y="581"/>
                      <a:pt x="199" y="575"/>
                      <a:pt x="210" y="569"/>
                    </a:cubicBezTo>
                    <a:cubicBezTo>
                      <a:pt x="221" y="564"/>
                      <a:pt x="233" y="558"/>
                      <a:pt x="244" y="550"/>
                    </a:cubicBezTo>
                    <a:cubicBezTo>
                      <a:pt x="252" y="544"/>
                      <a:pt x="261" y="535"/>
                      <a:pt x="269" y="527"/>
                    </a:cubicBezTo>
                    <a:cubicBezTo>
                      <a:pt x="269" y="0"/>
                      <a:pt x="269" y="0"/>
                      <a:pt x="269" y="0"/>
                    </a:cubicBezTo>
                    <a:cubicBezTo>
                      <a:pt x="340" y="0"/>
                      <a:pt x="340" y="0"/>
                      <a:pt x="340" y="0"/>
                    </a:cubicBezTo>
                    <a:cubicBezTo>
                      <a:pt x="340" y="651"/>
                      <a:pt x="340" y="651"/>
                      <a:pt x="340" y="651"/>
                    </a:cubicBezTo>
                    <a:cubicBezTo>
                      <a:pt x="272" y="651"/>
                      <a:pt x="272" y="651"/>
                      <a:pt x="272" y="651"/>
                    </a:cubicBezTo>
                    <a:lnTo>
                      <a:pt x="269" y="59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66" name="Freeform 4"/>
              <p:cNvSpPr>
                <a:spLocks noChangeArrowheads="1"/>
              </p:cNvSpPr>
              <p:nvPr/>
            </p:nvSpPr>
            <p:spPr bwMode="auto">
              <a:xfrm>
                <a:off x="1221605" y="448112"/>
                <a:ext cx="194665" cy="370102"/>
              </a:xfrm>
              <a:custGeom>
                <a:avLst/>
                <a:gdLst>
                  <a:gd name="T0" fmla="*/ 312 w 355"/>
                  <a:gd name="T1" fmla="*/ 634 h 678"/>
                  <a:gd name="T2" fmla="*/ 312 w 355"/>
                  <a:gd name="T3" fmla="*/ 634 h 678"/>
                  <a:gd name="T4" fmla="*/ 179 w 355"/>
                  <a:gd name="T5" fmla="*/ 677 h 678"/>
                  <a:gd name="T6" fmla="*/ 49 w 355"/>
                  <a:gd name="T7" fmla="*/ 631 h 678"/>
                  <a:gd name="T8" fmla="*/ 0 w 355"/>
                  <a:gd name="T9" fmla="*/ 507 h 678"/>
                  <a:gd name="T10" fmla="*/ 0 w 355"/>
                  <a:gd name="T11" fmla="*/ 167 h 678"/>
                  <a:gd name="T12" fmla="*/ 49 w 355"/>
                  <a:gd name="T13" fmla="*/ 45 h 678"/>
                  <a:gd name="T14" fmla="*/ 182 w 355"/>
                  <a:gd name="T15" fmla="*/ 0 h 678"/>
                  <a:gd name="T16" fmla="*/ 312 w 355"/>
                  <a:gd name="T17" fmla="*/ 45 h 678"/>
                  <a:gd name="T18" fmla="*/ 354 w 355"/>
                  <a:gd name="T19" fmla="*/ 164 h 678"/>
                  <a:gd name="T20" fmla="*/ 354 w 355"/>
                  <a:gd name="T21" fmla="*/ 351 h 678"/>
                  <a:gd name="T22" fmla="*/ 74 w 355"/>
                  <a:gd name="T23" fmla="*/ 351 h 678"/>
                  <a:gd name="T24" fmla="*/ 74 w 355"/>
                  <a:gd name="T25" fmla="*/ 507 h 678"/>
                  <a:gd name="T26" fmla="*/ 100 w 355"/>
                  <a:gd name="T27" fmla="*/ 583 h 678"/>
                  <a:gd name="T28" fmla="*/ 179 w 355"/>
                  <a:gd name="T29" fmla="*/ 612 h 678"/>
                  <a:gd name="T30" fmla="*/ 258 w 355"/>
                  <a:gd name="T31" fmla="*/ 586 h 678"/>
                  <a:gd name="T32" fmla="*/ 284 w 355"/>
                  <a:gd name="T33" fmla="*/ 504 h 678"/>
                  <a:gd name="T34" fmla="*/ 284 w 355"/>
                  <a:gd name="T35" fmla="*/ 467 h 678"/>
                  <a:gd name="T36" fmla="*/ 354 w 355"/>
                  <a:gd name="T37" fmla="*/ 467 h 678"/>
                  <a:gd name="T38" fmla="*/ 354 w 355"/>
                  <a:gd name="T39" fmla="*/ 512 h 678"/>
                  <a:gd name="T40" fmla="*/ 312 w 355"/>
                  <a:gd name="T41" fmla="*/ 634 h 678"/>
                  <a:gd name="T42" fmla="*/ 255 w 355"/>
                  <a:gd name="T43" fmla="*/ 90 h 678"/>
                  <a:gd name="T44" fmla="*/ 255 w 355"/>
                  <a:gd name="T45" fmla="*/ 90 h 678"/>
                  <a:gd name="T46" fmla="*/ 179 w 355"/>
                  <a:gd name="T47" fmla="*/ 62 h 678"/>
                  <a:gd name="T48" fmla="*/ 102 w 355"/>
                  <a:gd name="T49" fmla="*/ 88 h 678"/>
                  <a:gd name="T50" fmla="*/ 74 w 355"/>
                  <a:gd name="T51" fmla="*/ 173 h 678"/>
                  <a:gd name="T52" fmla="*/ 74 w 355"/>
                  <a:gd name="T53" fmla="*/ 289 h 678"/>
                  <a:gd name="T54" fmla="*/ 284 w 355"/>
                  <a:gd name="T55" fmla="*/ 289 h 678"/>
                  <a:gd name="T56" fmla="*/ 284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2" y="634"/>
                    </a:moveTo>
                    <a:lnTo>
                      <a:pt x="312" y="634"/>
                    </a:lnTo>
                    <a:cubicBezTo>
                      <a:pt x="284" y="662"/>
                      <a:pt x="238" y="677"/>
                      <a:pt x="179" y="677"/>
                    </a:cubicBezTo>
                    <a:cubicBezTo>
                      <a:pt x="122" y="677"/>
                      <a:pt x="77" y="662"/>
                      <a:pt x="49" y="631"/>
                    </a:cubicBezTo>
                    <a:cubicBezTo>
                      <a:pt x="17" y="597"/>
                      <a:pt x="0" y="558"/>
                      <a:pt x="0" y="507"/>
                    </a:cubicBezTo>
                    <a:cubicBezTo>
                      <a:pt x="0" y="167"/>
                      <a:pt x="0" y="167"/>
                      <a:pt x="0" y="167"/>
                    </a:cubicBezTo>
                    <a:cubicBezTo>
                      <a:pt x="0" y="113"/>
                      <a:pt x="17" y="73"/>
                      <a:pt x="49" y="45"/>
                    </a:cubicBezTo>
                    <a:cubicBezTo>
                      <a:pt x="80" y="14"/>
                      <a:pt x="125" y="0"/>
                      <a:pt x="182" y="0"/>
                    </a:cubicBezTo>
                    <a:cubicBezTo>
                      <a:pt x="238" y="0"/>
                      <a:pt x="281" y="14"/>
                      <a:pt x="312" y="45"/>
                    </a:cubicBezTo>
                    <a:cubicBezTo>
                      <a:pt x="340" y="73"/>
                      <a:pt x="354" y="116"/>
                      <a:pt x="354" y="164"/>
                    </a:cubicBezTo>
                    <a:cubicBezTo>
                      <a:pt x="354" y="351"/>
                      <a:pt x="354" y="351"/>
                      <a:pt x="354" y="351"/>
                    </a:cubicBezTo>
                    <a:cubicBezTo>
                      <a:pt x="74" y="351"/>
                      <a:pt x="74" y="351"/>
                      <a:pt x="74" y="351"/>
                    </a:cubicBezTo>
                    <a:cubicBezTo>
                      <a:pt x="74" y="507"/>
                      <a:pt x="74" y="507"/>
                      <a:pt x="74" y="507"/>
                    </a:cubicBezTo>
                    <a:cubicBezTo>
                      <a:pt x="74" y="538"/>
                      <a:pt x="83" y="563"/>
                      <a:pt x="100" y="583"/>
                    </a:cubicBezTo>
                    <a:cubicBezTo>
                      <a:pt x="116" y="603"/>
                      <a:pt x="142" y="612"/>
                      <a:pt x="179" y="612"/>
                    </a:cubicBezTo>
                    <a:cubicBezTo>
                      <a:pt x="216" y="612"/>
                      <a:pt x="241" y="603"/>
                      <a:pt x="258" y="586"/>
                    </a:cubicBezTo>
                    <a:cubicBezTo>
                      <a:pt x="275" y="569"/>
                      <a:pt x="284" y="541"/>
                      <a:pt x="284" y="504"/>
                    </a:cubicBezTo>
                    <a:cubicBezTo>
                      <a:pt x="284" y="467"/>
                      <a:pt x="284" y="467"/>
                      <a:pt x="284" y="467"/>
                    </a:cubicBezTo>
                    <a:cubicBezTo>
                      <a:pt x="354" y="467"/>
                      <a:pt x="354" y="467"/>
                      <a:pt x="354" y="467"/>
                    </a:cubicBezTo>
                    <a:cubicBezTo>
                      <a:pt x="354" y="512"/>
                      <a:pt x="354" y="512"/>
                      <a:pt x="354" y="512"/>
                    </a:cubicBezTo>
                    <a:cubicBezTo>
                      <a:pt x="354" y="566"/>
                      <a:pt x="340" y="606"/>
                      <a:pt x="312" y="634"/>
                    </a:cubicBezTo>
                    <a:close/>
                    <a:moveTo>
                      <a:pt x="255" y="90"/>
                    </a:moveTo>
                    <a:lnTo>
                      <a:pt x="255" y="90"/>
                    </a:lnTo>
                    <a:cubicBezTo>
                      <a:pt x="238" y="71"/>
                      <a:pt x="213" y="62"/>
                      <a:pt x="179" y="62"/>
                    </a:cubicBezTo>
                    <a:cubicBezTo>
                      <a:pt x="148" y="62"/>
                      <a:pt x="119" y="71"/>
                      <a:pt x="102" y="88"/>
                    </a:cubicBezTo>
                    <a:cubicBezTo>
                      <a:pt x="83" y="107"/>
                      <a:pt x="74" y="136"/>
                      <a:pt x="74" y="173"/>
                    </a:cubicBezTo>
                    <a:cubicBezTo>
                      <a:pt x="74" y="289"/>
                      <a:pt x="74" y="289"/>
                      <a:pt x="74" y="289"/>
                    </a:cubicBezTo>
                    <a:cubicBezTo>
                      <a:pt x="284" y="289"/>
                      <a:pt x="284" y="289"/>
                      <a:pt x="284" y="289"/>
                    </a:cubicBezTo>
                    <a:cubicBezTo>
                      <a:pt x="284" y="173"/>
                      <a:pt x="284" y="173"/>
                      <a:pt x="284" y="173"/>
                    </a:cubicBezTo>
                    <a:cubicBezTo>
                      <a:pt x="284" y="136"/>
                      <a:pt x="275" y="110"/>
                      <a:pt x="255" y="90"/>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grpSp>
          <p:nvGrpSpPr>
            <p:cNvPr id="339" name="Group 338"/>
            <p:cNvGrpSpPr/>
            <p:nvPr/>
          </p:nvGrpSpPr>
          <p:grpSpPr>
            <a:xfrm>
              <a:off x="1493174" y="339964"/>
              <a:ext cx="2410472" cy="478250"/>
              <a:chOff x="1493174" y="339964"/>
              <a:chExt cx="2410472" cy="478250"/>
            </a:xfrm>
            <a:solidFill>
              <a:schemeClr val="tx2"/>
            </a:solidFill>
          </p:grpSpPr>
          <p:sp>
            <p:nvSpPr>
              <p:cNvPr id="351" name="Freeform 5"/>
              <p:cNvSpPr>
                <a:spLocks noChangeArrowheads="1"/>
              </p:cNvSpPr>
              <p:nvPr/>
            </p:nvSpPr>
            <p:spPr bwMode="auto">
              <a:xfrm>
                <a:off x="1493174" y="349577"/>
                <a:ext cx="213890" cy="459024"/>
              </a:xfrm>
              <a:custGeom>
                <a:avLst/>
                <a:gdLst>
                  <a:gd name="T0" fmla="*/ 382 w 394"/>
                  <a:gd name="T1" fmla="*/ 682 h 844"/>
                  <a:gd name="T2" fmla="*/ 382 w 394"/>
                  <a:gd name="T3" fmla="*/ 682 h 844"/>
                  <a:gd name="T4" fmla="*/ 348 w 394"/>
                  <a:gd name="T5" fmla="*/ 770 h 844"/>
                  <a:gd name="T6" fmla="*/ 275 w 394"/>
                  <a:gd name="T7" fmla="*/ 824 h 844"/>
                  <a:gd name="T8" fmla="*/ 156 w 394"/>
                  <a:gd name="T9" fmla="*/ 843 h 844"/>
                  <a:gd name="T10" fmla="*/ 0 w 394"/>
                  <a:gd name="T11" fmla="*/ 843 h 844"/>
                  <a:gd name="T12" fmla="*/ 0 w 394"/>
                  <a:gd name="T13" fmla="*/ 0 h 844"/>
                  <a:gd name="T14" fmla="*/ 153 w 394"/>
                  <a:gd name="T15" fmla="*/ 0 h 844"/>
                  <a:gd name="T16" fmla="*/ 272 w 394"/>
                  <a:gd name="T17" fmla="*/ 19 h 844"/>
                  <a:gd name="T18" fmla="*/ 345 w 394"/>
                  <a:gd name="T19" fmla="*/ 73 h 844"/>
                  <a:gd name="T20" fmla="*/ 382 w 394"/>
                  <a:gd name="T21" fmla="*/ 158 h 844"/>
                  <a:gd name="T22" fmla="*/ 393 w 394"/>
                  <a:gd name="T23" fmla="*/ 274 h 844"/>
                  <a:gd name="T24" fmla="*/ 393 w 394"/>
                  <a:gd name="T25" fmla="*/ 563 h 844"/>
                  <a:gd name="T26" fmla="*/ 382 w 394"/>
                  <a:gd name="T27" fmla="*/ 682 h 844"/>
                  <a:gd name="T28" fmla="*/ 314 w 394"/>
                  <a:gd name="T29" fmla="*/ 167 h 844"/>
                  <a:gd name="T30" fmla="*/ 314 w 394"/>
                  <a:gd name="T31" fmla="*/ 167 h 844"/>
                  <a:gd name="T32" fmla="*/ 286 w 394"/>
                  <a:gd name="T33" fmla="*/ 110 h 844"/>
                  <a:gd name="T34" fmla="*/ 235 w 394"/>
                  <a:gd name="T35" fmla="*/ 73 h 844"/>
                  <a:gd name="T36" fmla="*/ 153 w 394"/>
                  <a:gd name="T37" fmla="*/ 62 h 844"/>
                  <a:gd name="T38" fmla="*/ 71 w 394"/>
                  <a:gd name="T39" fmla="*/ 62 h 844"/>
                  <a:gd name="T40" fmla="*/ 71 w 394"/>
                  <a:gd name="T41" fmla="*/ 781 h 844"/>
                  <a:gd name="T42" fmla="*/ 164 w 394"/>
                  <a:gd name="T43" fmla="*/ 781 h 844"/>
                  <a:gd name="T44" fmla="*/ 246 w 394"/>
                  <a:gd name="T45" fmla="*/ 767 h 844"/>
                  <a:gd name="T46" fmla="*/ 292 w 394"/>
                  <a:gd name="T47" fmla="*/ 725 h 844"/>
                  <a:gd name="T48" fmla="*/ 314 w 394"/>
                  <a:gd name="T49" fmla="*/ 662 h 844"/>
                  <a:gd name="T50" fmla="*/ 320 w 394"/>
                  <a:gd name="T51" fmla="*/ 586 h 844"/>
                  <a:gd name="T52" fmla="*/ 320 w 394"/>
                  <a:gd name="T53" fmla="*/ 240 h 844"/>
                  <a:gd name="T54" fmla="*/ 314 w 394"/>
                  <a:gd name="T55" fmla="*/ 16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844">
                    <a:moveTo>
                      <a:pt x="382" y="682"/>
                    </a:moveTo>
                    <a:lnTo>
                      <a:pt x="382" y="682"/>
                    </a:lnTo>
                    <a:cubicBezTo>
                      <a:pt x="376" y="716"/>
                      <a:pt x="365" y="747"/>
                      <a:pt x="348" y="770"/>
                    </a:cubicBezTo>
                    <a:cubicBezTo>
                      <a:pt x="331" y="795"/>
                      <a:pt x="306" y="812"/>
                      <a:pt x="275" y="824"/>
                    </a:cubicBezTo>
                    <a:cubicBezTo>
                      <a:pt x="243" y="838"/>
                      <a:pt x="204" y="843"/>
                      <a:pt x="156" y="843"/>
                    </a:cubicBezTo>
                    <a:cubicBezTo>
                      <a:pt x="0" y="843"/>
                      <a:pt x="0" y="843"/>
                      <a:pt x="0" y="843"/>
                    </a:cubicBezTo>
                    <a:cubicBezTo>
                      <a:pt x="0" y="0"/>
                      <a:pt x="0" y="0"/>
                      <a:pt x="0" y="0"/>
                    </a:cubicBezTo>
                    <a:cubicBezTo>
                      <a:pt x="153" y="0"/>
                      <a:pt x="153" y="0"/>
                      <a:pt x="153" y="0"/>
                    </a:cubicBezTo>
                    <a:cubicBezTo>
                      <a:pt x="201" y="0"/>
                      <a:pt x="241" y="5"/>
                      <a:pt x="272" y="19"/>
                    </a:cubicBezTo>
                    <a:cubicBezTo>
                      <a:pt x="303" y="31"/>
                      <a:pt x="328" y="48"/>
                      <a:pt x="345" y="73"/>
                    </a:cubicBezTo>
                    <a:cubicBezTo>
                      <a:pt x="365" y="96"/>
                      <a:pt x="376" y="124"/>
                      <a:pt x="382" y="158"/>
                    </a:cubicBezTo>
                    <a:cubicBezTo>
                      <a:pt x="391" y="192"/>
                      <a:pt x="393" y="232"/>
                      <a:pt x="393" y="274"/>
                    </a:cubicBezTo>
                    <a:cubicBezTo>
                      <a:pt x="393" y="563"/>
                      <a:pt x="393" y="563"/>
                      <a:pt x="393" y="563"/>
                    </a:cubicBezTo>
                    <a:cubicBezTo>
                      <a:pt x="393" y="608"/>
                      <a:pt x="391" y="648"/>
                      <a:pt x="382" y="682"/>
                    </a:cubicBezTo>
                    <a:close/>
                    <a:moveTo>
                      <a:pt x="314" y="167"/>
                    </a:moveTo>
                    <a:lnTo>
                      <a:pt x="314" y="167"/>
                    </a:lnTo>
                    <a:cubicBezTo>
                      <a:pt x="308" y="144"/>
                      <a:pt x="300" y="124"/>
                      <a:pt x="286" y="110"/>
                    </a:cubicBezTo>
                    <a:cubicBezTo>
                      <a:pt x="275" y="93"/>
                      <a:pt x="258" y="82"/>
                      <a:pt x="235" y="73"/>
                    </a:cubicBezTo>
                    <a:cubicBezTo>
                      <a:pt x="215" y="65"/>
                      <a:pt x="187" y="62"/>
                      <a:pt x="153" y="62"/>
                    </a:cubicBezTo>
                    <a:cubicBezTo>
                      <a:pt x="71" y="62"/>
                      <a:pt x="71" y="62"/>
                      <a:pt x="71" y="62"/>
                    </a:cubicBezTo>
                    <a:cubicBezTo>
                      <a:pt x="71" y="781"/>
                      <a:pt x="71" y="781"/>
                      <a:pt x="71" y="781"/>
                    </a:cubicBezTo>
                    <a:cubicBezTo>
                      <a:pt x="164" y="781"/>
                      <a:pt x="164" y="781"/>
                      <a:pt x="164" y="781"/>
                    </a:cubicBezTo>
                    <a:cubicBezTo>
                      <a:pt x="198" y="781"/>
                      <a:pt x="226" y="775"/>
                      <a:pt x="246" y="767"/>
                    </a:cubicBezTo>
                    <a:cubicBezTo>
                      <a:pt x="266" y="756"/>
                      <a:pt x="280" y="744"/>
                      <a:pt x="292" y="725"/>
                    </a:cubicBezTo>
                    <a:cubicBezTo>
                      <a:pt x="303" y="708"/>
                      <a:pt x="311" y="688"/>
                      <a:pt x="314" y="662"/>
                    </a:cubicBezTo>
                    <a:cubicBezTo>
                      <a:pt x="320" y="640"/>
                      <a:pt x="320" y="614"/>
                      <a:pt x="320" y="586"/>
                    </a:cubicBezTo>
                    <a:cubicBezTo>
                      <a:pt x="320" y="240"/>
                      <a:pt x="320" y="240"/>
                      <a:pt x="320" y="240"/>
                    </a:cubicBezTo>
                    <a:cubicBezTo>
                      <a:pt x="320" y="215"/>
                      <a:pt x="317" y="189"/>
                      <a:pt x="314" y="167"/>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52" name="Freeform 6"/>
              <p:cNvSpPr>
                <a:spLocks noChangeArrowheads="1"/>
              </p:cNvSpPr>
              <p:nvPr/>
            </p:nvSpPr>
            <p:spPr bwMode="auto">
              <a:xfrm>
                <a:off x="1788775" y="339964"/>
                <a:ext cx="45663" cy="468637"/>
              </a:xfrm>
              <a:custGeom>
                <a:avLst/>
                <a:gdLst>
                  <a:gd name="T0" fmla="*/ 0 w 83"/>
                  <a:gd name="T1" fmla="*/ 0 h 861"/>
                  <a:gd name="T2" fmla="*/ 82 w 83"/>
                  <a:gd name="T3" fmla="*/ 0 h 861"/>
                  <a:gd name="T4" fmla="*/ 82 w 83"/>
                  <a:gd name="T5" fmla="*/ 102 h 861"/>
                  <a:gd name="T6" fmla="*/ 0 w 83"/>
                  <a:gd name="T7" fmla="*/ 102 h 861"/>
                  <a:gd name="T8" fmla="*/ 0 w 83"/>
                  <a:gd name="T9" fmla="*/ 0 h 861"/>
                  <a:gd name="T10" fmla="*/ 5 w 83"/>
                  <a:gd name="T11" fmla="*/ 209 h 861"/>
                  <a:gd name="T12" fmla="*/ 76 w 83"/>
                  <a:gd name="T13" fmla="*/ 209 h 861"/>
                  <a:gd name="T14" fmla="*/ 76 w 83"/>
                  <a:gd name="T15" fmla="*/ 860 h 861"/>
                  <a:gd name="T16" fmla="*/ 5 w 83"/>
                  <a:gd name="T17" fmla="*/ 860 h 861"/>
                  <a:gd name="T18" fmla="*/ 5 w 83"/>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61">
                    <a:moveTo>
                      <a:pt x="0" y="0"/>
                    </a:moveTo>
                    <a:lnTo>
                      <a:pt x="82" y="0"/>
                    </a:lnTo>
                    <a:lnTo>
                      <a:pt x="82" y="102"/>
                    </a:lnTo>
                    <a:lnTo>
                      <a:pt x="0" y="102"/>
                    </a:lnTo>
                    <a:lnTo>
                      <a:pt x="0" y="0"/>
                    </a:lnTo>
                    <a:close/>
                    <a:moveTo>
                      <a:pt x="5" y="209"/>
                    </a:moveTo>
                    <a:lnTo>
                      <a:pt x="76" y="209"/>
                    </a:lnTo>
                    <a:lnTo>
                      <a:pt x="76" y="860"/>
                    </a:lnTo>
                    <a:lnTo>
                      <a:pt x="5" y="860"/>
                    </a:lnTo>
                    <a:lnTo>
                      <a:pt x="5" y="209"/>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53" name="Freeform 7"/>
              <p:cNvSpPr>
                <a:spLocks noChangeArrowheads="1"/>
              </p:cNvSpPr>
              <p:nvPr/>
            </p:nvSpPr>
            <p:spPr bwMode="auto">
              <a:xfrm>
                <a:off x="1884905" y="448112"/>
                <a:ext cx="194665" cy="370102"/>
              </a:xfrm>
              <a:custGeom>
                <a:avLst/>
                <a:gdLst>
                  <a:gd name="T0" fmla="*/ 312 w 358"/>
                  <a:gd name="T1" fmla="*/ 640 h 678"/>
                  <a:gd name="T2" fmla="*/ 312 w 358"/>
                  <a:gd name="T3" fmla="*/ 640 h 678"/>
                  <a:gd name="T4" fmla="*/ 181 w 358"/>
                  <a:gd name="T5" fmla="*/ 677 h 678"/>
                  <a:gd name="T6" fmla="*/ 48 w 358"/>
                  <a:gd name="T7" fmla="*/ 634 h 678"/>
                  <a:gd name="T8" fmla="*/ 0 w 358"/>
                  <a:gd name="T9" fmla="*/ 510 h 678"/>
                  <a:gd name="T10" fmla="*/ 0 w 358"/>
                  <a:gd name="T11" fmla="*/ 461 h 678"/>
                  <a:gd name="T12" fmla="*/ 71 w 358"/>
                  <a:gd name="T13" fmla="*/ 461 h 678"/>
                  <a:gd name="T14" fmla="*/ 71 w 358"/>
                  <a:gd name="T15" fmla="*/ 507 h 678"/>
                  <a:gd name="T16" fmla="*/ 102 w 358"/>
                  <a:gd name="T17" fmla="*/ 589 h 678"/>
                  <a:gd name="T18" fmla="*/ 181 w 358"/>
                  <a:gd name="T19" fmla="*/ 614 h 678"/>
                  <a:gd name="T20" fmla="*/ 258 w 358"/>
                  <a:gd name="T21" fmla="*/ 592 h 678"/>
                  <a:gd name="T22" fmla="*/ 286 w 358"/>
                  <a:gd name="T23" fmla="*/ 527 h 678"/>
                  <a:gd name="T24" fmla="*/ 286 w 358"/>
                  <a:gd name="T25" fmla="*/ 512 h 678"/>
                  <a:gd name="T26" fmla="*/ 266 w 358"/>
                  <a:gd name="T27" fmla="*/ 447 h 678"/>
                  <a:gd name="T28" fmla="*/ 218 w 358"/>
                  <a:gd name="T29" fmla="*/ 396 h 678"/>
                  <a:gd name="T30" fmla="*/ 153 w 358"/>
                  <a:gd name="T31" fmla="*/ 348 h 678"/>
                  <a:gd name="T32" fmla="*/ 88 w 358"/>
                  <a:gd name="T33" fmla="*/ 294 h 678"/>
                  <a:gd name="T34" fmla="*/ 40 w 358"/>
                  <a:gd name="T35" fmla="*/ 229 h 678"/>
                  <a:gd name="T36" fmla="*/ 20 w 358"/>
                  <a:gd name="T37" fmla="*/ 144 h 678"/>
                  <a:gd name="T38" fmla="*/ 20 w 358"/>
                  <a:gd name="T39" fmla="*/ 127 h 678"/>
                  <a:gd name="T40" fmla="*/ 65 w 358"/>
                  <a:gd name="T41" fmla="*/ 34 h 678"/>
                  <a:gd name="T42" fmla="*/ 187 w 358"/>
                  <a:gd name="T43" fmla="*/ 0 h 678"/>
                  <a:gd name="T44" fmla="*/ 306 w 358"/>
                  <a:gd name="T45" fmla="*/ 39 h 678"/>
                  <a:gd name="T46" fmla="*/ 348 w 358"/>
                  <a:gd name="T47" fmla="*/ 153 h 678"/>
                  <a:gd name="T48" fmla="*/ 348 w 358"/>
                  <a:gd name="T49" fmla="*/ 192 h 678"/>
                  <a:gd name="T50" fmla="*/ 278 w 358"/>
                  <a:gd name="T51" fmla="*/ 192 h 678"/>
                  <a:gd name="T52" fmla="*/ 278 w 358"/>
                  <a:gd name="T53" fmla="*/ 156 h 678"/>
                  <a:gd name="T54" fmla="*/ 252 w 358"/>
                  <a:gd name="T55" fmla="*/ 88 h 678"/>
                  <a:gd name="T56" fmla="*/ 184 w 358"/>
                  <a:gd name="T57" fmla="*/ 62 h 678"/>
                  <a:gd name="T58" fmla="*/ 139 w 358"/>
                  <a:gd name="T59" fmla="*/ 68 h 678"/>
                  <a:gd name="T60" fmla="*/ 111 w 358"/>
                  <a:gd name="T61" fmla="*/ 85 h 678"/>
                  <a:gd name="T62" fmla="*/ 94 w 358"/>
                  <a:gd name="T63" fmla="*/ 107 h 678"/>
                  <a:gd name="T64" fmla="*/ 91 w 358"/>
                  <a:gd name="T65" fmla="*/ 127 h 678"/>
                  <a:gd name="T66" fmla="*/ 91 w 358"/>
                  <a:gd name="T67" fmla="*/ 144 h 678"/>
                  <a:gd name="T68" fmla="*/ 111 w 358"/>
                  <a:gd name="T69" fmla="*/ 209 h 678"/>
                  <a:gd name="T70" fmla="*/ 162 w 358"/>
                  <a:gd name="T71" fmla="*/ 263 h 678"/>
                  <a:gd name="T72" fmla="*/ 224 w 358"/>
                  <a:gd name="T73" fmla="*/ 311 h 678"/>
                  <a:gd name="T74" fmla="*/ 289 w 358"/>
                  <a:gd name="T75" fmla="*/ 362 h 678"/>
                  <a:gd name="T76" fmla="*/ 337 w 358"/>
                  <a:gd name="T77" fmla="*/ 425 h 678"/>
                  <a:gd name="T78" fmla="*/ 357 w 358"/>
                  <a:gd name="T79" fmla="*/ 510 h 678"/>
                  <a:gd name="T80" fmla="*/ 357 w 358"/>
                  <a:gd name="T81" fmla="*/ 527 h 678"/>
                  <a:gd name="T82" fmla="*/ 312 w 358"/>
                  <a:gd name="T83" fmla="*/ 64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8" h="678">
                    <a:moveTo>
                      <a:pt x="312" y="640"/>
                    </a:moveTo>
                    <a:lnTo>
                      <a:pt x="312" y="640"/>
                    </a:lnTo>
                    <a:cubicBezTo>
                      <a:pt x="280" y="665"/>
                      <a:pt x="238" y="677"/>
                      <a:pt x="181" y="677"/>
                    </a:cubicBezTo>
                    <a:cubicBezTo>
                      <a:pt x="125" y="677"/>
                      <a:pt x="82" y="662"/>
                      <a:pt x="48" y="634"/>
                    </a:cubicBezTo>
                    <a:cubicBezTo>
                      <a:pt x="17" y="606"/>
                      <a:pt x="0" y="563"/>
                      <a:pt x="0" y="510"/>
                    </a:cubicBezTo>
                    <a:cubicBezTo>
                      <a:pt x="0" y="461"/>
                      <a:pt x="0" y="461"/>
                      <a:pt x="0" y="461"/>
                    </a:cubicBezTo>
                    <a:cubicBezTo>
                      <a:pt x="71" y="461"/>
                      <a:pt x="71" y="461"/>
                      <a:pt x="71" y="461"/>
                    </a:cubicBezTo>
                    <a:cubicBezTo>
                      <a:pt x="71" y="507"/>
                      <a:pt x="71" y="507"/>
                      <a:pt x="71" y="507"/>
                    </a:cubicBezTo>
                    <a:cubicBezTo>
                      <a:pt x="71" y="544"/>
                      <a:pt x="82" y="569"/>
                      <a:pt x="102" y="589"/>
                    </a:cubicBezTo>
                    <a:cubicBezTo>
                      <a:pt x="122" y="606"/>
                      <a:pt x="147" y="614"/>
                      <a:pt x="181" y="614"/>
                    </a:cubicBezTo>
                    <a:cubicBezTo>
                      <a:pt x="213" y="614"/>
                      <a:pt x="238" y="609"/>
                      <a:pt x="258" y="592"/>
                    </a:cubicBezTo>
                    <a:cubicBezTo>
                      <a:pt x="278" y="578"/>
                      <a:pt x="286" y="555"/>
                      <a:pt x="286" y="527"/>
                    </a:cubicBezTo>
                    <a:cubicBezTo>
                      <a:pt x="286" y="512"/>
                      <a:pt x="286" y="512"/>
                      <a:pt x="286" y="512"/>
                    </a:cubicBezTo>
                    <a:cubicBezTo>
                      <a:pt x="286" y="487"/>
                      <a:pt x="280" y="467"/>
                      <a:pt x="266" y="447"/>
                    </a:cubicBezTo>
                    <a:cubicBezTo>
                      <a:pt x="252" y="427"/>
                      <a:pt x="238" y="410"/>
                      <a:pt x="218" y="396"/>
                    </a:cubicBezTo>
                    <a:cubicBezTo>
                      <a:pt x="198" y="379"/>
                      <a:pt x="176" y="362"/>
                      <a:pt x="153" y="348"/>
                    </a:cubicBezTo>
                    <a:cubicBezTo>
                      <a:pt x="130" y="331"/>
                      <a:pt x="108" y="314"/>
                      <a:pt x="88" y="294"/>
                    </a:cubicBezTo>
                    <a:cubicBezTo>
                      <a:pt x="68" y="277"/>
                      <a:pt x="51" y="255"/>
                      <a:pt x="40" y="229"/>
                    </a:cubicBezTo>
                    <a:cubicBezTo>
                      <a:pt x="26" y="207"/>
                      <a:pt x="20" y="178"/>
                      <a:pt x="20" y="144"/>
                    </a:cubicBezTo>
                    <a:cubicBezTo>
                      <a:pt x="20" y="127"/>
                      <a:pt x="20" y="127"/>
                      <a:pt x="20" y="127"/>
                    </a:cubicBezTo>
                    <a:cubicBezTo>
                      <a:pt x="20" y="85"/>
                      <a:pt x="34" y="54"/>
                      <a:pt x="65" y="34"/>
                    </a:cubicBezTo>
                    <a:cubicBezTo>
                      <a:pt x="94" y="11"/>
                      <a:pt x="136" y="0"/>
                      <a:pt x="187" y="0"/>
                    </a:cubicBezTo>
                    <a:cubicBezTo>
                      <a:pt x="238" y="0"/>
                      <a:pt x="278" y="14"/>
                      <a:pt x="306" y="39"/>
                    </a:cubicBezTo>
                    <a:cubicBezTo>
                      <a:pt x="334" y="65"/>
                      <a:pt x="348" y="105"/>
                      <a:pt x="348" y="153"/>
                    </a:cubicBezTo>
                    <a:cubicBezTo>
                      <a:pt x="348" y="192"/>
                      <a:pt x="348" y="192"/>
                      <a:pt x="348" y="192"/>
                    </a:cubicBezTo>
                    <a:cubicBezTo>
                      <a:pt x="278" y="192"/>
                      <a:pt x="278" y="192"/>
                      <a:pt x="278" y="192"/>
                    </a:cubicBezTo>
                    <a:cubicBezTo>
                      <a:pt x="278" y="156"/>
                      <a:pt x="278" y="156"/>
                      <a:pt x="278" y="156"/>
                    </a:cubicBezTo>
                    <a:cubicBezTo>
                      <a:pt x="278" y="127"/>
                      <a:pt x="269" y="102"/>
                      <a:pt x="252" y="88"/>
                    </a:cubicBezTo>
                    <a:cubicBezTo>
                      <a:pt x="235" y="71"/>
                      <a:pt x="213" y="62"/>
                      <a:pt x="184" y="62"/>
                    </a:cubicBezTo>
                    <a:cubicBezTo>
                      <a:pt x="164" y="62"/>
                      <a:pt x="150" y="65"/>
                      <a:pt x="139" y="68"/>
                    </a:cubicBezTo>
                    <a:cubicBezTo>
                      <a:pt x="128" y="73"/>
                      <a:pt x="116" y="79"/>
                      <a:pt x="111" y="85"/>
                    </a:cubicBezTo>
                    <a:cubicBezTo>
                      <a:pt x="102" y="93"/>
                      <a:pt x="96" y="99"/>
                      <a:pt x="94" y="107"/>
                    </a:cubicBezTo>
                    <a:cubicBezTo>
                      <a:pt x="94" y="116"/>
                      <a:pt x="91" y="122"/>
                      <a:pt x="91" y="127"/>
                    </a:cubicBezTo>
                    <a:cubicBezTo>
                      <a:pt x="91" y="144"/>
                      <a:pt x="91" y="144"/>
                      <a:pt x="91" y="144"/>
                    </a:cubicBezTo>
                    <a:cubicBezTo>
                      <a:pt x="91" y="170"/>
                      <a:pt x="99" y="192"/>
                      <a:pt x="111" y="209"/>
                    </a:cubicBezTo>
                    <a:cubicBezTo>
                      <a:pt x="125" y="229"/>
                      <a:pt x="142" y="246"/>
                      <a:pt x="162" y="263"/>
                    </a:cubicBezTo>
                    <a:cubicBezTo>
                      <a:pt x="181" y="277"/>
                      <a:pt x="201" y="294"/>
                      <a:pt x="224" y="311"/>
                    </a:cubicBezTo>
                    <a:cubicBezTo>
                      <a:pt x="247" y="325"/>
                      <a:pt x="269" y="342"/>
                      <a:pt x="289" y="362"/>
                    </a:cubicBezTo>
                    <a:cubicBezTo>
                      <a:pt x="309" y="379"/>
                      <a:pt x="323" y="402"/>
                      <a:pt x="337" y="425"/>
                    </a:cubicBezTo>
                    <a:cubicBezTo>
                      <a:pt x="351" y="450"/>
                      <a:pt x="357" y="478"/>
                      <a:pt x="357" y="510"/>
                    </a:cubicBezTo>
                    <a:cubicBezTo>
                      <a:pt x="357" y="527"/>
                      <a:pt x="357" y="527"/>
                      <a:pt x="357" y="527"/>
                    </a:cubicBezTo>
                    <a:cubicBezTo>
                      <a:pt x="357" y="575"/>
                      <a:pt x="343" y="614"/>
                      <a:pt x="312" y="64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54" name="Freeform 8"/>
              <p:cNvSpPr>
                <a:spLocks noChangeArrowheads="1"/>
              </p:cNvSpPr>
              <p:nvPr/>
            </p:nvSpPr>
            <p:spPr bwMode="auto">
              <a:xfrm>
                <a:off x="2115618" y="361594"/>
                <a:ext cx="158615" cy="451813"/>
              </a:xfrm>
              <a:custGeom>
                <a:avLst/>
                <a:gdLst>
                  <a:gd name="T0" fmla="*/ 252 w 293"/>
                  <a:gd name="T1" fmla="*/ 827 h 831"/>
                  <a:gd name="T2" fmla="*/ 252 w 293"/>
                  <a:gd name="T3" fmla="*/ 827 h 831"/>
                  <a:gd name="T4" fmla="*/ 212 w 293"/>
                  <a:gd name="T5" fmla="*/ 830 h 831"/>
                  <a:gd name="T6" fmla="*/ 116 w 293"/>
                  <a:gd name="T7" fmla="*/ 799 h 831"/>
                  <a:gd name="T8" fmla="*/ 88 w 293"/>
                  <a:gd name="T9" fmla="*/ 697 h 831"/>
                  <a:gd name="T10" fmla="*/ 88 w 293"/>
                  <a:gd name="T11" fmla="*/ 235 h 831"/>
                  <a:gd name="T12" fmla="*/ 0 w 293"/>
                  <a:gd name="T13" fmla="*/ 235 h 831"/>
                  <a:gd name="T14" fmla="*/ 0 w 293"/>
                  <a:gd name="T15" fmla="*/ 173 h 831"/>
                  <a:gd name="T16" fmla="*/ 91 w 293"/>
                  <a:gd name="T17" fmla="*/ 173 h 831"/>
                  <a:gd name="T18" fmla="*/ 91 w 293"/>
                  <a:gd name="T19" fmla="*/ 17 h 831"/>
                  <a:gd name="T20" fmla="*/ 161 w 293"/>
                  <a:gd name="T21" fmla="*/ 0 h 831"/>
                  <a:gd name="T22" fmla="*/ 161 w 293"/>
                  <a:gd name="T23" fmla="*/ 173 h 831"/>
                  <a:gd name="T24" fmla="*/ 280 w 293"/>
                  <a:gd name="T25" fmla="*/ 173 h 831"/>
                  <a:gd name="T26" fmla="*/ 280 w 293"/>
                  <a:gd name="T27" fmla="*/ 235 h 831"/>
                  <a:gd name="T28" fmla="*/ 161 w 293"/>
                  <a:gd name="T29" fmla="*/ 235 h 831"/>
                  <a:gd name="T30" fmla="*/ 161 w 293"/>
                  <a:gd name="T31" fmla="*/ 706 h 831"/>
                  <a:gd name="T32" fmla="*/ 227 w 293"/>
                  <a:gd name="T33" fmla="*/ 768 h 831"/>
                  <a:gd name="T34" fmla="*/ 255 w 293"/>
                  <a:gd name="T35" fmla="*/ 765 h 831"/>
                  <a:gd name="T36" fmla="*/ 286 w 293"/>
                  <a:gd name="T37" fmla="*/ 759 h 831"/>
                  <a:gd name="T38" fmla="*/ 292 w 293"/>
                  <a:gd name="T39" fmla="*/ 822 h 831"/>
                  <a:gd name="T40" fmla="*/ 252 w 293"/>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831">
                    <a:moveTo>
                      <a:pt x="252" y="827"/>
                    </a:moveTo>
                    <a:lnTo>
                      <a:pt x="252" y="827"/>
                    </a:lnTo>
                    <a:cubicBezTo>
                      <a:pt x="241" y="830"/>
                      <a:pt x="227" y="830"/>
                      <a:pt x="212" y="830"/>
                    </a:cubicBezTo>
                    <a:cubicBezTo>
                      <a:pt x="167" y="830"/>
                      <a:pt x="136" y="819"/>
                      <a:pt x="116" y="799"/>
                    </a:cubicBezTo>
                    <a:cubicBezTo>
                      <a:pt x="96" y="776"/>
                      <a:pt x="88" y="742"/>
                      <a:pt x="88" y="697"/>
                    </a:cubicBezTo>
                    <a:cubicBezTo>
                      <a:pt x="88" y="235"/>
                      <a:pt x="88" y="235"/>
                      <a:pt x="88" y="235"/>
                    </a:cubicBezTo>
                    <a:cubicBezTo>
                      <a:pt x="0" y="235"/>
                      <a:pt x="0" y="235"/>
                      <a:pt x="0" y="235"/>
                    </a:cubicBezTo>
                    <a:cubicBezTo>
                      <a:pt x="0" y="173"/>
                      <a:pt x="0" y="173"/>
                      <a:pt x="0" y="173"/>
                    </a:cubicBezTo>
                    <a:cubicBezTo>
                      <a:pt x="91" y="173"/>
                      <a:pt x="91" y="173"/>
                      <a:pt x="91" y="173"/>
                    </a:cubicBezTo>
                    <a:cubicBezTo>
                      <a:pt x="91" y="17"/>
                      <a:pt x="91" y="17"/>
                      <a:pt x="91" y="17"/>
                    </a:cubicBezTo>
                    <a:cubicBezTo>
                      <a:pt x="161" y="0"/>
                      <a:pt x="161" y="0"/>
                      <a:pt x="161" y="0"/>
                    </a:cubicBezTo>
                    <a:cubicBezTo>
                      <a:pt x="161" y="173"/>
                      <a:pt x="161" y="173"/>
                      <a:pt x="161" y="173"/>
                    </a:cubicBezTo>
                    <a:cubicBezTo>
                      <a:pt x="280" y="173"/>
                      <a:pt x="280" y="173"/>
                      <a:pt x="280" y="173"/>
                    </a:cubicBezTo>
                    <a:cubicBezTo>
                      <a:pt x="280" y="235"/>
                      <a:pt x="280" y="235"/>
                      <a:pt x="280" y="235"/>
                    </a:cubicBezTo>
                    <a:cubicBezTo>
                      <a:pt x="161" y="235"/>
                      <a:pt x="161" y="235"/>
                      <a:pt x="161" y="235"/>
                    </a:cubicBezTo>
                    <a:cubicBezTo>
                      <a:pt x="161" y="706"/>
                      <a:pt x="161" y="706"/>
                      <a:pt x="161" y="706"/>
                    </a:cubicBezTo>
                    <a:cubicBezTo>
                      <a:pt x="161" y="748"/>
                      <a:pt x="184" y="768"/>
                      <a:pt x="227" y="768"/>
                    </a:cubicBezTo>
                    <a:cubicBezTo>
                      <a:pt x="235" y="768"/>
                      <a:pt x="246" y="768"/>
                      <a:pt x="255" y="765"/>
                    </a:cubicBezTo>
                    <a:cubicBezTo>
                      <a:pt x="266" y="765"/>
                      <a:pt x="275" y="762"/>
                      <a:pt x="286" y="759"/>
                    </a:cubicBezTo>
                    <a:cubicBezTo>
                      <a:pt x="292" y="822"/>
                      <a:pt x="292" y="822"/>
                      <a:pt x="292" y="822"/>
                    </a:cubicBezTo>
                    <a:cubicBezTo>
                      <a:pt x="278" y="824"/>
                      <a:pt x="266" y="827"/>
                      <a:pt x="252" y="82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55" name="Freeform 9"/>
              <p:cNvSpPr>
                <a:spLocks noChangeArrowheads="1"/>
              </p:cNvSpPr>
              <p:nvPr/>
            </p:nvSpPr>
            <p:spPr bwMode="auto">
              <a:xfrm>
                <a:off x="2319897" y="339964"/>
                <a:ext cx="45661" cy="468637"/>
              </a:xfrm>
              <a:custGeom>
                <a:avLst/>
                <a:gdLst>
                  <a:gd name="T0" fmla="*/ 0 w 83"/>
                  <a:gd name="T1" fmla="*/ 0 h 861"/>
                  <a:gd name="T2" fmla="*/ 82 w 83"/>
                  <a:gd name="T3" fmla="*/ 0 h 861"/>
                  <a:gd name="T4" fmla="*/ 82 w 83"/>
                  <a:gd name="T5" fmla="*/ 102 h 861"/>
                  <a:gd name="T6" fmla="*/ 0 w 83"/>
                  <a:gd name="T7" fmla="*/ 102 h 861"/>
                  <a:gd name="T8" fmla="*/ 0 w 83"/>
                  <a:gd name="T9" fmla="*/ 0 h 861"/>
                  <a:gd name="T10" fmla="*/ 5 w 83"/>
                  <a:gd name="T11" fmla="*/ 209 h 861"/>
                  <a:gd name="T12" fmla="*/ 76 w 83"/>
                  <a:gd name="T13" fmla="*/ 209 h 861"/>
                  <a:gd name="T14" fmla="*/ 76 w 83"/>
                  <a:gd name="T15" fmla="*/ 860 h 861"/>
                  <a:gd name="T16" fmla="*/ 5 w 83"/>
                  <a:gd name="T17" fmla="*/ 860 h 861"/>
                  <a:gd name="T18" fmla="*/ 5 w 83"/>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61">
                    <a:moveTo>
                      <a:pt x="0" y="0"/>
                    </a:moveTo>
                    <a:lnTo>
                      <a:pt x="82" y="0"/>
                    </a:lnTo>
                    <a:lnTo>
                      <a:pt x="82" y="102"/>
                    </a:lnTo>
                    <a:lnTo>
                      <a:pt x="0" y="102"/>
                    </a:lnTo>
                    <a:lnTo>
                      <a:pt x="0" y="0"/>
                    </a:lnTo>
                    <a:close/>
                    <a:moveTo>
                      <a:pt x="5" y="209"/>
                    </a:moveTo>
                    <a:lnTo>
                      <a:pt x="76" y="209"/>
                    </a:lnTo>
                    <a:lnTo>
                      <a:pt x="76" y="860"/>
                    </a:lnTo>
                    <a:lnTo>
                      <a:pt x="5" y="860"/>
                    </a:lnTo>
                    <a:lnTo>
                      <a:pt x="5" y="209"/>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56" name="Freeform 10"/>
              <p:cNvSpPr>
                <a:spLocks noChangeArrowheads="1"/>
              </p:cNvSpPr>
              <p:nvPr/>
            </p:nvSpPr>
            <p:spPr bwMode="auto">
              <a:xfrm>
                <a:off x="2442462" y="450514"/>
                <a:ext cx="185052" cy="360489"/>
              </a:xfrm>
              <a:custGeom>
                <a:avLst/>
                <a:gdLst>
                  <a:gd name="T0" fmla="*/ 266 w 340"/>
                  <a:gd name="T1" fmla="*/ 155 h 660"/>
                  <a:gd name="T2" fmla="*/ 266 w 340"/>
                  <a:gd name="T3" fmla="*/ 155 h 660"/>
                  <a:gd name="T4" fmla="*/ 252 w 340"/>
                  <a:gd name="T5" fmla="*/ 90 h 660"/>
                  <a:gd name="T6" fmla="*/ 192 w 340"/>
                  <a:gd name="T7" fmla="*/ 68 h 660"/>
                  <a:gd name="T8" fmla="*/ 127 w 340"/>
                  <a:gd name="T9" fmla="*/ 90 h 660"/>
                  <a:gd name="T10" fmla="*/ 70 w 340"/>
                  <a:gd name="T11" fmla="*/ 138 h 660"/>
                  <a:gd name="T12" fmla="*/ 70 w 340"/>
                  <a:gd name="T13" fmla="*/ 659 h 660"/>
                  <a:gd name="T14" fmla="*/ 0 w 340"/>
                  <a:gd name="T15" fmla="*/ 659 h 660"/>
                  <a:gd name="T16" fmla="*/ 0 w 340"/>
                  <a:gd name="T17" fmla="*/ 8 h 660"/>
                  <a:gd name="T18" fmla="*/ 67 w 340"/>
                  <a:gd name="T19" fmla="*/ 8 h 660"/>
                  <a:gd name="T20" fmla="*/ 70 w 340"/>
                  <a:gd name="T21" fmla="*/ 68 h 660"/>
                  <a:gd name="T22" fmla="*/ 130 w 340"/>
                  <a:gd name="T23" fmla="*/ 19 h 660"/>
                  <a:gd name="T24" fmla="*/ 203 w 340"/>
                  <a:gd name="T25" fmla="*/ 0 h 660"/>
                  <a:gd name="T26" fmla="*/ 308 w 340"/>
                  <a:gd name="T27" fmla="*/ 39 h 660"/>
                  <a:gd name="T28" fmla="*/ 339 w 340"/>
                  <a:gd name="T29" fmla="*/ 147 h 660"/>
                  <a:gd name="T30" fmla="*/ 339 w 340"/>
                  <a:gd name="T31" fmla="*/ 659 h 660"/>
                  <a:gd name="T32" fmla="*/ 266 w 340"/>
                  <a:gd name="T33" fmla="*/ 659 h 660"/>
                  <a:gd name="T34" fmla="*/ 266 w 340"/>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0" h="660">
                    <a:moveTo>
                      <a:pt x="266" y="155"/>
                    </a:moveTo>
                    <a:lnTo>
                      <a:pt x="266" y="155"/>
                    </a:lnTo>
                    <a:cubicBezTo>
                      <a:pt x="266" y="127"/>
                      <a:pt x="263" y="107"/>
                      <a:pt x="252" y="90"/>
                    </a:cubicBezTo>
                    <a:cubicBezTo>
                      <a:pt x="243" y="76"/>
                      <a:pt x="223" y="68"/>
                      <a:pt x="192" y="68"/>
                    </a:cubicBezTo>
                    <a:cubicBezTo>
                      <a:pt x="169" y="68"/>
                      <a:pt x="147" y="76"/>
                      <a:pt x="127" y="90"/>
                    </a:cubicBezTo>
                    <a:cubicBezTo>
                      <a:pt x="104" y="107"/>
                      <a:pt x="87" y="121"/>
                      <a:pt x="70" y="138"/>
                    </a:cubicBezTo>
                    <a:cubicBezTo>
                      <a:pt x="70" y="659"/>
                      <a:pt x="70" y="659"/>
                      <a:pt x="70" y="659"/>
                    </a:cubicBezTo>
                    <a:cubicBezTo>
                      <a:pt x="0" y="659"/>
                      <a:pt x="0" y="659"/>
                      <a:pt x="0" y="659"/>
                    </a:cubicBezTo>
                    <a:cubicBezTo>
                      <a:pt x="0" y="8"/>
                      <a:pt x="0" y="8"/>
                      <a:pt x="0" y="8"/>
                    </a:cubicBezTo>
                    <a:cubicBezTo>
                      <a:pt x="67" y="8"/>
                      <a:pt x="67" y="8"/>
                      <a:pt x="67" y="8"/>
                    </a:cubicBezTo>
                    <a:cubicBezTo>
                      <a:pt x="70" y="68"/>
                      <a:pt x="70" y="68"/>
                      <a:pt x="70" y="68"/>
                    </a:cubicBezTo>
                    <a:cubicBezTo>
                      <a:pt x="87" y="51"/>
                      <a:pt x="107" y="34"/>
                      <a:pt x="130" y="19"/>
                    </a:cubicBezTo>
                    <a:cubicBezTo>
                      <a:pt x="152" y="8"/>
                      <a:pt x="178" y="0"/>
                      <a:pt x="203" y="0"/>
                    </a:cubicBezTo>
                    <a:cubicBezTo>
                      <a:pt x="252" y="0"/>
                      <a:pt x="286" y="14"/>
                      <a:pt x="308" y="39"/>
                    </a:cubicBezTo>
                    <a:cubicBezTo>
                      <a:pt x="328" y="65"/>
                      <a:pt x="339" y="102"/>
                      <a:pt x="339" y="147"/>
                    </a:cubicBezTo>
                    <a:cubicBezTo>
                      <a:pt x="339" y="659"/>
                      <a:pt x="339" y="659"/>
                      <a:pt x="339" y="659"/>
                    </a:cubicBezTo>
                    <a:cubicBezTo>
                      <a:pt x="266" y="659"/>
                      <a:pt x="266" y="659"/>
                      <a:pt x="266" y="659"/>
                    </a:cubicBezTo>
                    <a:lnTo>
                      <a:pt x="266" y="15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57" name="Freeform 11"/>
              <p:cNvSpPr>
                <a:spLocks noChangeArrowheads="1"/>
              </p:cNvSpPr>
              <p:nvPr/>
            </p:nvSpPr>
            <p:spPr bwMode="auto">
              <a:xfrm>
                <a:off x="2694805" y="448112"/>
                <a:ext cx="187454" cy="370102"/>
              </a:xfrm>
              <a:custGeom>
                <a:avLst/>
                <a:gdLst>
                  <a:gd name="T0" fmla="*/ 170 w 346"/>
                  <a:gd name="T1" fmla="*/ 677 h 678"/>
                  <a:gd name="T2" fmla="*/ 170 w 346"/>
                  <a:gd name="T3" fmla="*/ 677 h 678"/>
                  <a:gd name="T4" fmla="*/ 37 w 346"/>
                  <a:gd name="T5" fmla="*/ 626 h 678"/>
                  <a:gd name="T6" fmla="*/ 0 w 346"/>
                  <a:gd name="T7" fmla="*/ 487 h 678"/>
                  <a:gd name="T8" fmla="*/ 0 w 346"/>
                  <a:gd name="T9" fmla="*/ 173 h 678"/>
                  <a:gd name="T10" fmla="*/ 45 w 346"/>
                  <a:gd name="T11" fmla="*/ 48 h 678"/>
                  <a:gd name="T12" fmla="*/ 170 w 346"/>
                  <a:gd name="T13" fmla="*/ 0 h 678"/>
                  <a:gd name="T14" fmla="*/ 294 w 346"/>
                  <a:gd name="T15" fmla="*/ 42 h 678"/>
                  <a:gd name="T16" fmla="*/ 340 w 346"/>
                  <a:gd name="T17" fmla="*/ 167 h 678"/>
                  <a:gd name="T18" fmla="*/ 340 w 346"/>
                  <a:gd name="T19" fmla="*/ 223 h 678"/>
                  <a:gd name="T20" fmla="*/ 266 w 346"/>
                  <a:gd name="T21" fmla="*/ 223 h 678"/>
                  <a:gd name="T22" fmla="*/ 266 w 346"/>
                  <a:gd name="T23" fmla="*/ 201 h 678"/>
                  <a:gd name="T24" fmla="*/ 266 w 346"/>
                  <a:gd name="T25" fmla="*/ 150 h 678"/>
                  <a:gd name="T26" fmla="*/ 255 w 346"/>
                  <a:gd name="T27" fmla="*/ 105 h 678"/>
                  <a:gd name="T28" fmla="*/ 224 w 346"/>
                  <a:gd name="T29" fmla="*/ 76 h 678"/>
                  <a:gd name="T30" fmla="*/ 167 w 346"/>
                  <a:gd name="T31" fmla="*/ 62 h 678"/>
                  <a:gd name="T32" fmla="*/ 122 w 346"/>
                  <a:gd name="T33" fmla="*/ 73 h 678"/>
                  <a:gd name="T34" fmla="*/ 91 w 346"/>
                  <a:gd name="T35" fmla="*/ 99 h 678"/>
                  <a:gd name="T36" fmla="*/ 76 w 346"/>
                  <a:gd name="T37" fmla="*/ 139 h 678"/>
                  <a:gd name="T38" fmla="*/ 71 w 346"/>
                  <a:gd name="T39" fmla="*/ 187 h 678"/>
                  <a:gd name="T40" fmla="*/ 71 w 346"/>
                  <a:gd name="T41" fmla="*/ 484 h 678"/>
                  <a:gd name="T42" fmla="*/ 74 w 346"/>
                  <a:gd name="T43" fmla="*/ 532 h 678"/>
                  <a:gd name="T44" fmla="*/ 91 w 346"/>
                  <a:gd name="T45" fmla="*/ 572 h 678"/>
                  <a:gd name="T46" fmla="*/ 119 w 346"/>
                  <a:gd name="T47" fmla="*/ 600 h 678"/>
                  <a:gd name="T48" fmla="*/ 170 w 346"/>
                  <a:gd name="T49" fmla="*/ 612 h 678"/>
                  <a:gd name="T50" fmla="*/ 227 w 346"/>
                  <a:gd name="T51" fmla="*/ 600 h 678"/>
                  <a:gd name="T52" fmla="*/ 258 w 346"/>
                  <a:gd name="T53" fmla="*/ 572 h 678"/>
                  <a:gd name="T54" fmla="*/ 272 w 346"/>
                  <a:gd name="T55" fmla="*/ 532 h 678"/>
                  <a:gd name="T56" fmla="*/ 275 w 346"/>
                  <a:gd name="T57" fmla="*/ 481 h 678"/>
                  <a:gd name="T58" fmla="*/ 275 w 346"/>
                  <a:gd name="T59" fmla="*/ 436 h 678"/>
                  <a:gd name="T60" fmla="*/ 345 w 346"/>
                  <a:gd name="T61" fmla="*/ 436 h 678"/>
                  <a:gd name="T62" fmla="*/ 345 w 346"/>
                  <a:gd name="T63" fmla="*/ 507 h 678"/>
                  <a:gd name="T64" fmla="*/ 170 w 346"/>
                  <a:gd name="T65" fmla="*/ 67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6" h="678">
                    <a:moveTo>
                      <a:pt x="170" y="677"/>
                    </a:moveTo>
                    <a:lnTo>
                      <a:pt x="170" y="677"/>
                    </a:lnTo>
                    <a:cubicBezTo>
                      <a:pt x="108" y="677"/>
                      <a:pt x="62" y="660"/>
                      <a:pt x="37" y="626"/>
                    </a:cubicBezTo>
                    <a:cubicBezTo>
                      <a:pt x="11" y="592"/>
                      <a:pt x="0" y="546"/>
                      <a:pt x="0" y="487"/>
                    </a:cubicBezTo>
                    <a:cubicBezTo>
                      <a:pt x="0" y="173"/>
                      <a:pt x="0" y="173"/>
                      <a:pt x="0" y="173"/>
                    </a:cubicBezTo>
                    <a:cubicBezTo>
                      <a:pt x="0" y="122"/>
                      <a:pt x="14" y="79"/>
                      <a:pt x="45" y="48"/>
                    </a:cubicBezTo>
                    <a:cubicBezTo>
                      <a:pt x="74" y="17"/>
                      <a:pt x="116" y="0"/>
                      <a:pt x="170" y="0"/>
                    </a:cubicBezTo>
                    <a:cubicBezTo>
                      <a:pt x="224" y="0"/>
                      <a:pt x="263" y="14"/>
                      <a:pt x="294" y="42"/>
                    </a:cubicBezTo>
                    <a:cubicBezTo>
                      <a:pt x="323" y="73"/>
                      <a:pt x="340" y="113"/>
                      <a:pt x="340" y="167"/>
                    </a:cubicBezTo>
                    <a:cubicBezTo>
                      <a:pt x="340" y="223"/>
                      <a:pt x="340" y="223"/>
                      <a:pt x="340" y="223"/>
                    </a:cubicBezTo>
                    <a:cubicBezTo>
                      <a:pt x="266" y="223"/>
                      <a:pt x="266" y="223"/>
                      <a:pt x="266" y="223"/>
                    </a:cubicBezTo>
                    <a:cubicBezTo>
                      <a:pt x="266" y="201"/>
                      <a:pt x="266" y="201"/>
                      <a:pt x="266" y="201"/>
                    </a:cubicBezTo>
                    <a:cubicBezTo>
                      <a:pt x="266" y="184"/>
                      <a:pt x="266" y="167"/>
                      <a:pt x="266" y="150"/>
                    </a:cubicBezTo>
                    <a:cubicBezTo>
                      <a:pt x="263" y="133"/>
                      <a:pt x="261" y="119"/>
                      <a:pt x="255" y="105"/>
                    </a:cubicBezTo>
                    <a:cubicBezTo>
                      <a:pt x="246" y="93"/>
                      <a:pt x="238" y="82"/>
                      <a:pt x="224" y="76"/>
                    </a:cubicBezTo>
                    <a:cubicBezTo>
                      <a:pt x="209" y="68"/>
                      <a:pt x="193" y="62"/>
                      <a:pt x="167" y="62"/>
                    </a:cubicBezTo>
                    <a:cubicBezTo>
                      <a:pt x="150" y="62"/>
                      <a:pt x="133" y="65"/>
                      <a:pt x="122" y="73"/>
                    </a:cubicBezTo>
                    <a:cubicBezTo>
                      <a:pt x="108" y="79"/>
                      <a:pt x="99" y="88"/>
                      <a:pt x="91" y="99"/>
                    </a:cubicBezTo>
                    <a:cubicBezTo>
                      <a:pt x="82" y="110"/>
                      <a:pt x="79" y="124"/>
                      <a:pt x="76" y="139"/>
                    </a:cubicBezTo>
                    <a:cubicBezTo>
                      <a:pt x="74" y="153"/>
                      <a:pt x="71" y="170"/>
                      <a:pt x="71" y="187"/>
                    </a:cubicBezTo>
                    <a:cubicBezTo>
                      <a:pt x="71" y="484"/>
                      <a:pt x="71" y="484"/>
                      <a:pt x="71" y="484"/>
                    </a:cubicBezTo>
                    <a:cubicBezTo>
                      <a:pt x="71" y="498"/>
                      <a:pt x="74" y="515"/>
                      <a:pt x="74" y="532"/>
                    </a:cubicBezTo>
                    <a:cubicBezTo>
                      <a:pt x="76" y="546"/>
                      <a:pt x="82" y="561"/>
                      <a:pt x="91" y="572"/>
                    </a:cubicBezTo>
                    <a:cubicBezTo>
                      <a:pt x="96" y="583"/>
                      <a:pt x="108" y="594"/>
                      <a:pt x="119" y="600"/>
                    </a:cubicBezTo>
                    <a:cubicBezTo>
                      <a:pt x="133" y="609"/>
                      <a:pt x="147" y="612"/>
                      <a:pt x="170" y="612"/>
                    </a:cubicBezTo>
                    <a:cubicBezTo>
                      <a:pt x="195" y="612"/>
                      <a:pt x="212" y="609"/>
                      <a:pt x="227" y="600"/>
                    </a:cubicBezTo>
                    <a:cubicBezTo>
                      <a:pt x="241" y="594"/>
                      <a:pt x="252" y="586"/>
                      <a:pt x="258" y="572"/>
                    </a:cubicBezTo>
                    <a:cubicBezTo>
                      <a:pt x="266" y="561"/>
                      <a:pt x="269" y="546"/>
                      <a:pt x="272" y="532"/>
                    </a:cubicBezTo>
                    <a:cubicBezTo>
                      <a:pt x="272" y="515"/>
                      <a:pt x="275" y="498"/>
                      <a:pt x="275" y="481"/>
                    </a:cubicBezTo>
                    <a:cubicBezTo>
                      <a:pt x="275" y="436"/>
                      <a:pt x="275" y="436"/>
                      <a:pt x="275" y="436"/>
                    </a:cubicBezTo>
                    <a:cubicBezTo>
                      <a:pt x="345" y="436"/>
                      <a:pt x="345" y="436"/>
                      <a:pt x="345" y="436"/>
                    </a:cubicBezTo>
                    <a:cubicBezTo>
                      <a:pt x="345" y="507"/>
                      <a:pt x="345" y="507"/>
                      <a:pt x="345" y="507"/>
                    </a:cubicBezTo>
                    <a:cubicBezTo>
                      <a:pt x="345" y="620"/>
                      <a:pt x="286" y="677"/>
                      <a:pt x="170" y="67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58" name="Freeform 12"/>
              <p:cNvSpPr>
                <a:spLocks noChangeArrowheads="1"/>
              </p:cNvSpPr>
              <p:nvPr/>
            </p:nvSpPr>
            <p:spPr bwMode="auto">
              <a:xfrm>
                <a:off x="2927921" y="361594"/>
                <a:ext cx="158615" cy="451813"/>
              </a:xfrm>
              <a:custGeom>
                <a:avLst/>
                <a:gdLst>
                  <a:gd name="T0" fmla="*/ 252 w 292"/>
                  <a:gd name="T1" fmla="*/ 827 h 831"/>
                  <a:gd name="T2" fmla="*/ 252 w 292"/>
                  <a:gd name="T3" fmla="*/ 827 h 831"/>
                  <a:gd name="T4" fmla="*/ 212 w 292"/>
                  <a:gd name="T5" fmla="*/ 830 h 831"/>
                  <a:gd name="T6" fmla="*/ 116 w 292"/>
                  <a:gd name="T7" fmla="*/ 799 h 831"/>
                  <a:gd name="T8" fmla="*/ 87 w 292"/>
                  <a:gd name="T9" fmla="*/ 697 h 831"/>
                  <a:gd name="T10" fmla="*/ 87 w 292"/>
                  <a:gd name="T11" fmla="*/ 235 h 831"/>
                  <a:gd name="T12" fmla="*/ 0 w 292"/>
                  <a:gd name="T13" fmla="*/ 235 h 831"/>
                  <a:gd name="T14" fmla="*/ 0 w 292"/>
                  <a:gd name="T15" fmla="*/ 173 h 831"/>
                  <a:gd name="T16" fmla="*/ 90 w 292"/>
                  <a:gd name="T17" fmla="*/ 173 h 831"/>
                  <a:gd name="T18" fmla="*/ 90 w 292"/>
                  <a:gd name="T19" fmla="*/ 17 h 831"/>
                  <a:gd name="T20" fmla="*/ 161 w 292"/>
                  <a:gd name="T21" fmla="*/ 0 h 831"/>
                  <a:gd name="T22" fmla="*/ 161 w 292"/>
                  <a:gd name="T23" fmla="*/ 173 h 831"/>
                  <a:gd name="T24" fmla="*/ 280 w 292"/>
                  <a:gd name="T25" fmla="*/ 173 h 831"/>
                  <a:gd name="T26" fmla="*/ 280 w 292"/>
                  <a:gd name="T27" fmla="*/ 235 h 831"/>
                  <a:gd name="T28" fmla="*/ 161 w 292"/>
                  <a:gd name="T29" fmla="*/ 235 h 831"/>
                  <a:gd name="T30" fmla="*/ 161 w 292"/>
                  <a:gd name="T31" fmla="*/ 706 h 831"/>
                  <a:gd name="T32" fmla="*/ 226 w 292"/>
                  <a:gd name="T33" fmla="*/ 768 h 831"/>
                  <a:gd name="T34" fmla="*/ 254 w 292"/>
                  <a:gd name="T35" fmla="*/ 765 h 831"/>
                  <a:gd name="T36" fmla="*/ 286 w 292"/>
                  <a:gd name="T37" fmla="*/ 759 h 831"/>
                  <a:gd name="T38" fmla="*/ 291 w 292"/>
                  <a:gd name="T39" fmla="*/ 822 h 831"/>
                  <a:gd name="T40" fmla="*/ 252 w 292"/>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2" h="831">
                    <a:moveTo>
                      <a:pt x="252" y="827"/>
                    </a:moveTo>
                    <a:lnTo>
                      <a:pt x="252" y="827"/>
                    </a:lnTo>
                    <a:cubicBezTo>
                      <a:pt x="238" y="830"/>
                      <a:pt x="226" y="830"/>
                      <a:pt x="212" y="830"/>
                    </a:cubicBezTo>
                    <a:cubicBezTo>
                      <a:pt x="167" y="830"/>
                      <a:pt x="136" y="819"/>
                      <a:pt x="116" y="799"/>
                    </a:cubicBezTo>
                    <a:cubicBezTo>
                      <a:pt x="96" y="776"/>
                      <a:pt x="87" y="742"/>
                      <a:pt x="87" y="697"/>
                    </a:cubicBezTo>
                    <a:cubicBezTo>
                      <a:pt x="87" y="235"/>
                      <a:pt x="87" y="235"/>
                      <a:pt x="87" y="235"/>
                    </a:cubicBezTo>
                    <a:cubicBezTo>
                      <a:pt x="0" y="235"/>
                      <a:pt x="0" y="235"/>
                      <a:pt x="0" y="235"/>
                    </a:cubicBezTo>
                    <a:cubicBezTo>
                      <a:pt x="0" y="173"/>
                      <a:pt x="0" y="173"/>
                      <a:pt x="0" y="173"/>
                    </a:cubicBezTo>
                    <a:cubicBezTo>
                      <a:pt x="90" y="173"/>
                      <a:pt x="90" y="173"/>
                      <a:pt x="90" y="173"/>
                    </a:cubicBezTo>
                    <a:cubicBezTo>
                      <a:pt x="90" y="17"/>
                      <a:pt x="90" y="17"/>
                      <a:pt x="90" y="17"/>
                    </a:cubicBezTo>
                    <a:cubicBezTo>
                      <a:pt x="161" y="0"/>
                      <a:pt x="161" y="0"/>
                      <a:pt x="161" y="0"/>
                    </a:cubicBezTo>
                    <a:cubicBezTo>
                      <a:pt x="161" y="173"/>
                      <a:pt x="161" y="173"/>
                      <a:pt x="161" y="173"/>
                    </a:cubicBezTo>
                    <a:cubicBezTo>
                      <a:pt x="280" y="173"/>
                      <a:pt x="280" y="173"/>
                      <a:pt x="280" y="173"/>
                    </a:cubicBezTo>
                    <a:cubicBezTo>
                      <a:pt x="280" y="235"/>
                      <a:pt x="280" y="235"/>
                      <a:pt x="280" y="235"/>
                    </a:cubicBezTo>
                    <a:cubicBezTo>
                      <a:pt x="161" y="235"/>
                      <a:pt x="161" y="235"/>
                      <a:pt x="161" y="235"/>
                    </a:cubicBezTo>
                    <a:cubicBezTo>
                      <a:pt x="161" y="706"/>
                      <a:pt x="161" y="706"/>
                      <a:pt x="161" y="706"/>
                    </a:cubicBezTo>
                    <a:cubicBezTo>
                      <a:pt x="161" y="748"/>
                      <a:pt x="184" y="768"/>
                      <a:pt x="226" y="768"/>
                    </a:cubicBezTo>
                    <a:cubicBezTo>
                      <a:pt x="235" y="768"/>
                      <a:pt x="246" y="768"/>
                      <a:pt x="254" y="765"/>
                    </a:cubicBezTo>
                    <a:cubicBezTo>
                      <a:pt x="266" y="765"/>
                      <a:pt x="274" y="762"/>
                      <a:pt x="286" y="759"/>
                    </a:cubicBezTo>
                    <a:cubicBezTo>
                      <a:pt x="291" y="822"/>
                      <a:pt x="291" y="822"/>
                      <a:pt x="291" y="822"/>
                    </a:cubicBezTo>
                    <a:cubicBezTo>
                      <a:pt x="277" y="824"/>
                      <a:pt x="266" y="827"/>
                      <a:pt x="252" y="82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59" name="Freeform 13"/>
              <p:cNvSpPr>
                <a:spLocks noChangeArrowheads="1"/>
              </p:cNvSpPr>
              <p:nvPr/>
            </p:nvSpPr>
            <p:spPr bwMode="auto">
              <a:xfrm>
                <a:off x="3132199" y="339964"/>
                <a:ext cx="45661" cy="468637"/>
              </a:xfrm>
              <a:custGeom>
                <a:avLst/>
                <a:gdLst>
                  <a:gd name="T0" fmla="*/ 0 w 84"/>
                  <a:gd name="T1" fmla="*/ 0 h 861"/>
                  <a:gd name="T2" fmla="*/ 83 w 84"/>
                  <a:gd name="T3" fmla="*/ 0 h 861"/>
                  <a:gd name="T4" fmla="*/ 83 w 84"/>
                  <a:gd name="T5" fmla="*/ 102 h 861"/>
                  <a:gd name="T6" fmla="*/ 0 w 84"/>
                  <a:gd name="T7" fmla="*/ 102 h 861"/>
                  <a:gd name="T8" fmla="*/ 0 w 84"/>
                  <a:gd name="T9" fmla="*/ 0 h 861"/>
                  <a:gd name="T10" fmla="*/ 6 w 84"/>
                  <a:gd name="T11" fmla="*/ 209 h 861"/>
                  <a:gd name="T12" fmla="*/ 77 w 84"/>
                  <a:gd name="T13" fmla="*/ 209 h 861"/>
                  <a:gd name="T14" fmla="*/ 77 w 84"/>
                  <a:gd name="T15" fmla="*/ 860 h 861"/>
                  <a:gd name="T16" fmla="*/ 6 w 84"/>
                  <a:gd name="T17" fmla="*/ 860 h 861"/>
                  <a:gd name="T18" fmla="*/ 6 w 84"/>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61">
                    <a:moveTo>
                      <a:pt x="0" y="0"/>
                    </a:moveTo>
                    <a:lnTo>
                      <a:pt x="83" y="0"/>
                    </a:lnTo>
                    <a:lnTo>
                      <a:pt x="83" y="102"/>
                    </a:lnTo>
                    <a:lnTo>
                      <a:pt x="0" y="102"/>
                    </a:lnTo>
                    <a:lnTo>
                      <a:pt x="0" y="0"/>
                    </a:lnTo>
                    <a:close/>
                    <a:moveTo>
                      <a:pt x="6" y="209"/>
                    </a:moveTo>
                    <a:lnTo>
                      <a:pt x="77" y="209"/>
                    </a:lnTo>
                    <a:lnTo>
                      <a:pt x="77" y="860"/>
                    </a:lnTo>
                    <a:lnTo>
                      <a:pt x="6" y="860"/>
                    </a:lnTo>
                    <a:lnTo>
                      <a:pt x="6" y="209"/>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60" name="Freeform 14"/>
              <p:cNvSpPr>
                <a:spLocks noChangeArrowheads="1"/>
              </p:cNvSpPr>
              <p:nvPr/>
            </p:nvSpPr>
            <p:spPr bwMode="auto">
              <a:xfrm>
                <a:off x="3245152" y="448112"/>
                <a:ext cx="197068" cy="367698"/>
              </a:xfrm>
              <a:custGeom>
                <a:avLst/>
                <a:gdLst>
                  <a:gd name="T0" fmla="*/ 312 w 363"/>
                  <a:gd name="T1" fmla="*/ 631 h 675"/>
                  <a:gd name="T2" fmla="*/ 312 w 363"/>
                  <a:gd name="T3" fmla="*/ 631 h 675"/>
                  <a:gd name="T4" fmla="*/ 181 w 363"/>
                  <a:gd name="T5" fmla="*/ 674 h 675"/>
                  <a:gd name="T6" fmla="*/ 48 w 363"/>
                  <a:gd name="T7" fmla="*/ 631 h 675"/>
                  <a:gd name="T8" fmla="*/ 0 w 363"/>
                  <a:gd name="T9" fmla="*/ 507 h 675"/>
                  <a:gd name="T10" fmla="*/ 0 w 363"/>
                  <a:gd name="T11" fmla="*/ 164 h 675"/>
                  <a:gd name="T12" fmla="*/ 14 w 363"/>
                  <a:gd name="T13" fmla="*/ 96 h 675"/>
                  <a:gd name="T14" fmla="*/ 54 w 363"/>
                  <a:gd name="T15" fmla="*/ 45 h 675"/>
                  <a:gd name="T16" fmla="*/ 110 w 363"/>
                  <a:gd name="T17" fmla="*/ 11 h 675"/>
                  <a:gd name="T18" fmla="*/ 181 w 363"/>
                  <a:gd name="T19" fmla="*/ 0 h 675"/>
                  <a:gd name="T20" fmla="*/ 252 w 363"/>
                  <a:gd name="T21" fmla="*/ 11 h 675"/>
                  <a:gd name="T22" fmla="*/ 309 w 363"/>
                  <a:gd name="T23" fmla="*/ 45 h 675"/>
                  <a:gd name="T24" fmla="*/ 348 w 363"/>
                  <a:gd name="T25" fmla="*/ 96 h 675"/>
                  <a:gd name="T26" fmla="*/ 362 w 363"/>
                  <a:gd name="T27" fmla="*/ 167 h 675"/>
                  <a:gd name="T28" fmla="*/ 362 w 363"/>
                  <a:gd name="T29" fmla="*/ 507 h 675"/>
                  <a:gd name="T30" fmla="*/ 312 w 363"/>
                  <a:gd name="T31" fmla="*/ 631 h 675"/>
                  <a:gd name="T32" fmla="*/ 261 w 363"/>
                  <a:gd name="T33" fmla="*/ 93 h 675"/>
                  <a:gd name="T34" fmla="*/ 261 w 363"/>
                  <a:gd name="T35" fmla="*/ 93 h 675"/>
                  <a:gd name="T36" fmla="*/ 181 w 363"/>
                  <a:gd name="T37" fmla="*/ 62 h 675"/>
                  <a:gd name="T38" fmla="*/ 102 w 363"/>
                  <a:gd name="T39" fmla="*/ 93 h 675"/>
                  <a:gd name="T40" fmla="*/ 74 w 363"/>
                  <a:gd name="T41" fmla="*/ 170 h 675"/>
                  <a:gd name="T42" fmla="*/ 74 w 363"/>
                  <a:gd name="T43" fmla="*/ 504 h 675"/>
                  <a:gd name="T44" fmla="*/ 181 w 363"/>
                  <a:gd name="T45" fmla="*/ 612 h 675"/>
                  <a:gd name="T46" fmla="*/ 289 w 363"/>
                  <a:gd name="T47" fmla="*/ 504 h 675"/>
                  <a:gd name="T48" fmla="*/ 289 w 363"/>
                  <a:gd name="T49" fmla="*/ 173 h 675"/>
                  <a:gd name="T50" fmla="*/ 261 w 363"/>
                  <a:gd name="T51" fmla="*/ 9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3" h="675">
                    <a:moveTo>
                      <a:pt x="312" y="631"/>
                    </a:moveTo>
                    <a:lnTo>
                      <a:pt x="312" y="631"/>
                    </a:lnTo>
                    <a:cubicBezTo>
                      <a:pt x="280" y="660"/>
                      <a:pt x="235" y="674"/>
                      <a:pt x="181" y="674"/>
                    </a:cubicBezTo>
                    <a:cubicBezTo>
                      <a:pt x="125" y="674"/>
                      <a:pt x="82" y="660"/>
                      <a:pt x="48" y="631"/>
                    </a:cubicBezTo>
                    <a:cubicBezTo>
                      <a:pt x="17" y="603"/>
                      <a:pt x="0" y="563"/>
                      <a:pt x="0" y="507"/>
                    </a:cubicBezTo>
                    <a:cubicBezTo>
                      <a:pt x="0" y="164"/>
                      <a:pt x="0" y="164"/>
                      <a:pt x="0" y="164"/>
                    </a:cubicBezTo>
                    <a:cubicBezTo>
                      <a:pt x="0" y="139"/>
                      <a:pt x="6" y="116"/>
                      <a:pt x="14" y="96"/>
                    </a:cubicBezTo>
                    <a:cubicBezTo>
                      <a:pt x="23" y="76"/>
                      <a:pt x="37" y="59"/>
                      <a:pt x="54" y="45"/>
                    </a:cubicBezTo>
                    <a:cubicBezTo>
                      <a:pt x="71" y="31"/>
                      <a:pt x="88" y="20"/>
                      <a:pt x="110" y="11"/>
                    </a:cubicBezTo>
                    <a:cubicBezTo>
                      <a:pt x="133" y="3"/>
                      <a:pt x="156" y="0"/>
                      <a:pt x="181" y="0"/>
                    </a:cubicBezTo>
                    <a:cubicBezTo>
                      <a:pt x="207" y="0"/>
                      <a:pt x="229" y="3"/>
                      <a:pt x="252" y="11"/>
                    </a:cubicBezTo>
                    <a:cubicBezTo>
                      <a:pt x="272" y="20"/>
                      <a:pt x="292" y="31"/>
                      <a:pt x="309" y="45"/>
                    </a:cubicBezTo>
                    <a:cubicBezTo>
                      <a:pt x="326" y="59"/>
                      <a:pt x="337" y="76"/>
                      <a:pt x="348" y="96"/>
                    </a:cubicBezTo>
                    <a:cubicBezTo>
                      <a:pt x="357" y="119"/>
                      <a:pt x="362" y="141"/>
                      <a:pt x="362" y="167"/>
                    </a:cubicBezTo>
                    <a:cubicBezTo>
                      <a:pt x="362" y="507"/>
                      <a:pt x="362" y="507"/>
                      <a:pt x="362" y="507"/>
                    </a:cubicBezTo>
                    <a:cubicBezTo>
                      <a:pt x="362" y="563"/>
                      <a:pt x="346" y="603"/>
                      <a:pt x="312" y="631"/>
                    </a:cubicBezTo>
                    <a:close/>
                    <a:moveTo>
                      <a:pt x="261" y="93"/>
                    </a:moveTo>
                    <a:lnTo>
                      <a:pt x="261" y="93"/>
                    </a:lnTo>
                    <a:cubicBezTo>
                      <a:pt x="241" y="73"/>
                      <a:pt x="212" y="62"/>
                      <a:pt x="181" y="62"/>
                    </a:cubicBezTo>
                    <a:cubicBezTo>
                      <a:pt x="147" y="62"/>
                      <a:pt x="122" y="73"/>
                      <a:pt x="102" y="93"/>
                    </a:cubicBezTo>
                    <a:cubicBezTo>
                      <a:pt x="82" y="110"/>
                      <a:pt x="74" y="136"/>
                      <a:pt x="74" y="170"/>
                    </a:cubicBezTo>
                    <a:cubicBezTo>
                      <a:pt x="74" y="504"/>
                      <a:pt x="74" y="504"/>
                      <a:pt x="74" y="504"/>
                    </a:cubicBezTo>
                    <a:cubicBezTo>
                      <a:pt x="74" y="575"/>
                      <a:pt x="108" y="612"/>
                      <a:pt x="181" y="612"/>
                    </a:cubicBezTo>
                    <a:cubicBezTo>
                      <a:pt x="252" y="612"/>
                      <a:pt x="289" y="575"/>
                      <a:pt x="289" y="504"/>
                    </a:cubicBezTo>
                    <a:cubicBezTo>
                      <a:pt x="289" y="173"/>
                      <a:pt x="289" y="173"/>
                      <a:pt x="289" y="173"/>
                    </a:cubicBezTo>
                    <a:cubicBezTo>
                      <a:pt x="289" y="139"/>
                      <a:pt x="280" y="113"/>
                      <a:pt x="261" y="93"/>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61" name="Freeform 15"/>
              <p:cNvSpPr>
                <a:spLocks noChangeArrowheads="1"/>
              </p:cNvSpPr>
              <p:nvPr/>
            </p:nvSpPr>
            <p:spPr bwMode="auto">
              <a:xfrm>
                <a:off x="3514317" y="450514"/>
                <a:ext cx="185052" cy="360489"/>
              </a:xfrm>
              <a:custGeom>
                <a:avLst/>
                <a:gdLst>
                  <a:gd name="T0" fmla="*/ 269 w 341"/>
                  <a:gd name="T1" fmla="*/ 155 h 660"/>
                  <a:gd name="T2" fmla="*/ 269 w 341"/>
                  <a:gd name="T3" fmla="*/ 155 h 660"/>
                  <a:gd name="T4" fmla="*/ 252 w 341"/>
                  <a:gd name="T5" fmla="*/ 90 h 660"/>
                  <a:gd name="T6" fmla="*/ 192 w 341"/>
                  <a:gd name="T7" fmla="*/ 68 h 660"/>
                  <a:gd name="T8" fmla="*/ 127 w 341"/>
                  <a:gd name="T9" fmla="*/ 90 h 660"/>
                  <a:gd name="T10" fmla="*/ 71 w 341"/>
                  <a:gd name="T11" fmla="*/ 138 h 660"/>
                  <a:gd name="T12" fmla="*/ 71 w 341"/>
                  <a:gd name="T13" fmla="*/ 659 h 660"/>
                  <a:gd name="T14" fmla="*/ 0 w 341"/>
                  <a:gd name="T15" fmla="*/ 659 h 660"/>
                  <a:gd name="T16" fmla="*/ 0 w 341"/>
                  <a:gd name="T17" fmla="*/ 8 h 660"/>
                  <a:gd name="T18" fmla="*/ 68 w 341"/>
                  <a:gd name="T19" fmla="*/ 8 h 660"/>
                  <a:gd name="T20" fmla="*/ 71 w 341"/>
                  <a:gd name="T21" fmla="*/ 68 h 660"/>
                  <a:gd name="T22" fmla="*/ 130 w 341"/>
                  <a:gd name="T23" fmla="*/ 19 h 660"/>
                  <a:gd name="T24" fmla="*/ 204 w 341"/>
                  <a:gd name="T25" fmla="*/ 0 h 660"/>
                  <a:gd name="T26" fmla="*/ 308 w 341"/>
                  <a:gd name="T27" fmla="*/ 39 h 660"/>
                  <a:gd name="T28" fmla="*/ 340 w 341"/>
                  <a:gd name="T29" fmla="*/ 147 h 660"/>
                  <a:gd name="T30" fmla="*/ 340 w 341"/>
                  <a:gd name="T31" fmla="*/ 659 h 660"/>
                  <a:gd name="T32" fmla="*/ 269 w 341"/>
                  <a:gd name="T33" fmla="*/ 659 h 660"/>
                  <a:gd name="T34" fmla="*/ 269 w 341"/>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660">
                    <a:moveTo>
                      <a:pt x="269" y="155"/>
                    </a:moveTo>
                    <a:lnTo>
                      <a:pt x="269" y="155"/>
                    </a:lnTo>
                    <a:cubicBezTo>
                      <a:pt x="269" y="127"/>
                      <a:pt x="263" y="107"/>
                      <a:pt x="252" y="90"/>
                    </a:cubicBezTo>
                    <a:cubicBezTo>
                      <a:pt x="243" y="76"/>
                      <a:pt x="223" y="68"/>
                      <a:pt x="192" y="68"/>
                    </a:cubicBezTo>
                    <a:cubicBezTo>
                      <a:pt x="170" y="68"/>
                      <a:pt x="147" y="76"/>
                      <a:pt x="127" y="90"/>
                    </a:cubicBezTo>
                    <a:cubicBezTo>
                      <a:pt x="105" y="107"/>
                      <a:pt x="88" y="121"/>
                      <a:pt x="71" y="138"/>
                    </a:cubicBezTo>
                    <a:cubicBezTo>
                      <a:pt x="71" y="659"/>
                      <a:pt x="71" y="659"/>
                      <a:pt x="71" y="659"/>
                    </a:cubicBezTo>
                    <a:cubicBezTo>
                      <a:pt x="0" y="659"/>
                      <a:pt x="0" y="659"/>
                      <a:pt x="0" y="659"/>
                    </a:cubicBezTo>
                    <a:cubicBezTo>
                      <a:pt x="0" y="8"/>
                      <a:pt x="0" y="8"/>
                      <a:pt x="0" y="8"/>
                    </a:cubicBezTo>
                    <a:cubicBezTo>
                      <a:pt x="68" y="8"/>
                      <a:pt x="68" y="8"/>
                      <a:pt x="68" y="8"/>
                    </a:cubicBezTo>
                    <a:cubicBezTo>
                      <a:pt x="71" y="68"/>
                      <a:pt x="71" y="68"/>
                      <a:pt x="71" y="68"/>
                    </a:cubicBezTo>
                    <a:cubicBezTo>
                      <a:pt x="88" y="51"/>
                      <a:pt x="107" y="34"/>
                      <a:pt x="130" y="19"/>
                    </a:cubicBezTo>
                    <a:cubicBezTo>
                      <a:pt x="153" y="8"/>
                      <a:pt x="178" y="0"/>
                      <a:pt x="204" y="0"/>
                    </a:cubicBezTo>
                    <a:cubicBezTo>
                      <a:pt x="252" y="0"/>
                      <a:pt x="289" y="14"/>
                      <a:pt x="308" y="39"/>
                    </a:cubicBezTo>
                    <a:cubicBezTo>
                      <a:pt x="328" y="65"/>
                      <a:pt x="340" y="102"/>
                      <a:pt x="340" y="147"/>
                    </a:cubicBezTo>
                    <a:cubicBezTo>
                      <a:pt x="340" y="659"/>
                      <a:pt x="340" y="659"/>
                      <a:pt x="340" y="659"/>
                    </a:cubicBezTo>
                    <a:cubicBezTo>
                      <a:pt x="269" y="659"/>
                      <a:pt x="269" y="659"/>
                      <a:pt x="269" y="659"/>
                    </a:cubicBezTo>
                    <a:lnTo>
                      <a:pt x="269" y="15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62" name="Freeform 16"/>
              <p:cNvSpPr>
                <a:spLocks noChangeArrowheads="1"/>
              </p:cNvSpPr>
              <p:nvPr/>
            </p:nvSpPr>
            <p:spPr bwMode="auto">
              <a:xfrm>
                <a:off x="3749837" y="654792"/>
                <a:ext cx="153809" cy="156211"/>
              </a:xfrm>
              <a:custGeom>
                <a:avLst/>
                <a:gdLst>
                  <a:gd name="T0" fmla="*/ 142 w 284"/>
                  <a:gd name="T1" fmla="*/ 286 h 287"/>
                  <a:gd name="T2" fmla="*/ 142 w 284"/>
                  <a:gd name="T3" fmla="*/ 286 h 287"/>
                  <a:gd name="T4" fmla="*/ 0 w 284"/>
                  <a:gd name="T5" fmla="*/ 142 h 287"/>
                  <a:gd name="T6" fmla="*/ 142 w 284"/>
                  <a:gd name="T7" fmla="*/ 0 h 287"/>
                  <a:gd name="T8" fmla="*/ 283 w 284"/>
                  <a:gd name="T9" fmla="*/ 142 h 287"/>
                  <a:gd name="T10" fmla="*/ 142 w 284"/>
                  <a:gd name="T11" fmla="*/ 286 h 287"/>
                  <a:gd name="T12" fmla="*/ 142 w 284"/>
                  <a:gd name="T13" fmla="*/ 29 h 287"/>
                  <a:gd name="T14" fmla="*/ 142 w 284"/>
                  <a:gd name="T15" fmla="*/ 29 h 287"/>
                  <a:gd name="T16" fmla="*/ 31 w 284"/>
                  <a:gd name="T17" fmla="*/ 142 h 287"/>
                  <a:gd name="T18" fmla="*/ 142 w 284"/>
                  <a:gd name="T19" fmla="*/ 261 h 287"/>
                  <a:gd name="T20" fmla="*/ 252 w 284"/>
                  <a:gd name="T21" fmla="*/ 142 h 287"/>
                  <a:gd name="T22" fmla="*/ 142 w 284"/>
                  <a:gd name="T23" fmla="*/ 29 h 287"/>
                  <a:gd name="T24" fmla="*/ 170 w 284"/>
                  <a:gd name="T25" fmla="*/ 210 h 287"/>
                  <a:gd name="T26" fmla="*/ 170 w 284"/>
                  <a:gd name="T27" fmla="*/ 210 h 287"/>
                  <a:gd name="T28" fmla="*/ 142 w 284"/>
                  <a:gd name="T29" fmla="*/ 153 h 287"/>
                  <a:gd name="T30" fmla="*/ 119 w 284"/>
                  <a:gd name="T31" fmla="*/ 153 h 287"/>
                  <a:gd name="T32" fmla="*/ 119 w 284"/>
                  <a:gd name="T33" fmla="*/ 210 h 287"/>
                  <a:gd name="T34" fmla="*/ 96 w 284"/>
                  <a:gd name="T35" fmla="*/ 210 h 287"/>
                  <a:gd name="T36" fmla="*/ 96 w 284"/>
                  <a:gd name="T37" fmla="*/ 74 h 287"/>
                  <a:gd name="T38" fmla="*/ 145 w 284"/>
                  <a:gd name="T39" fmla="*/ 74 h 287"/>
                  <a:gd name="T40" fmla="*/ 193 w 284"/>
                  <a:gd name="T41" fmla="*/ 111 h 287"/>
                  <a:gd name="T42" fmla="*/ 167 w 284"/>
                  <a:gd name="T43" fmla="*/ 148 h 287"/>
                  <a:gd name="T44" fmla="*/ 195 w 284"/>
                  <a:gd name="T45" fmla="*/ 210 h 287"/>
                  <a:gd name="T46" fmla="*/ 170 w 284"/>
                  <a:gd name="T47" fmla="*/ 210 h 287"/>
                  <a:gd name="T48" fmla="*/ 142 w 284"/>
                  <a:gd name="T49" fmla="*/ 94 h 287"/>
                  <a:gd name="T50" fmla="*/ 142 w 284"/>
                  <a:gd name="T51" fmla="*/ 94 h 287"/>
                  <a:gd name="T52" fmla="*/ 119 w 284"/>
                  <a:gd name="T53" fmla="*/ 94 h 287"/>
                  <a:gd name="T54" fmla="*/ 119 w 284"/>
                  <a:gd name="T55" fmla="*/ 131 h 287"/>
                  <a:gd name="T56" fmla="*/ 139 w 284"/>
                  <a:gd name="T57" fmla="*/ 131 h 287"/>
                  <a:gd name="T58" fmla="*/ 167 w 284"/>
                  <a:gd name="T59" fmla="*/ 114 h 287"/>
                  <a:gd name="T60" fmla="*/ 142 w 284"/>
                  <a:gd name="T61" fmla="*/ 9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287">
                    <a:moveTo>
                      <a:pt x="142" y="286"/>
                    </a:moveTo>
                    <a:lnTo>
                      <a:pt x="142" y="286"/>
                    </a:lnTo>
                    <a:cubicBezTo>
                      <a:pt x="57" y="286"/>
                      <a:pt x="0" y="227"/>
                      <a:pt x="0" y="142"/>
                    </a:cubicBezTo>
                    <a:cubicBezTo>
                      <a:pt x="0" y="60"/>
                      <a:pt x="57" y="0"/>
                      <a:pt x="142" y="0"/>
                    </a:cubicBezTo>
                    <a:cubicBezTo>
                      <a:pt x="224" y="0"/>
                      <a:pt x="283" y="60"/>
                      <a:pt x="283" y="142"/>
                    </a:cubicBezTo>
                    <a:cubicBezTo>
                      <a:pt x="283" y="230"/>
                      <a:pt x="229" y="286"/>
                      <a:pt x="142" y="286"/>
                    </a:cubicBezTo>
                    <a:close/>
                    <a:moveTo>
                      <a:pt x="142" y="29"/>
                    </a:moveTo>
                    <a:lnTo>
                      <a:pt x="142" y="29"/>
                    </a:lnTo>
                    <a:cubicBezTo>
                      <a:pt x="71" y="29"/>
                      <a:pt x="31" y="74"/>
                      <a:pt x="31" y="142"/>
                    </a:cubicBezTo>
                    <a:cubicBezTo>
                      <a:pt x="31" y="210"/>
                      <a:pt x="74" y="261"/>
                      <a:pt x="142" y="261"/>
                    </a:cubicBezTo>
                    <a:cubicBezTo>
                      <a:pt x="210" y="261"/>
                      <a:pt x="252" y="210"/>
                      <a:pt x="252" y="142"/>
                    </a:cubicBezTo>
                    <a:cubicBezTo>
                      <a:pt x="252" y="77"/>
                      <a:pt x="210" y="29"/>
                      <a:pt x="142" y="29"/>
                    </a:cubicBezTo>
                    <a:close/>
                    <a:moveTo>
                      <a:pt x="170" y="210"/>
                    </a:moveTo>
                    <a:lnTo>
                      <a:pt x="170" y="210"/>
                    </a:lnTo>
                    <a:cubicBezTo>
                      <a:pt x="142" y="153"/>
                      <a:pt x="142" y="153"/>
                      <a:pt x="142" y="153"/>
                    </a:cubicBezTo>
                    <a:cubicBezTo>
                      <a:pt x="119" y="153"/>
                      <a:pt x="119" y="153"/>
                      <a:pt x="119" y="153"/>
                    </a:cubicBezTo>
                    <a:cubicBezTo>
                      <a:pt x="119" y="210"/>
                      <a:pt x="119" y="210"/>
                      <a:pt x="119" y="210"/>
                    </a:cubicBezTo>
                    <a:cubicBezTo>
                      <a:pt x="96" y="210"/>
                      <a:pt x="96" y="210"/>
                      <a:pt x="96" y="210"/>
                    </a:cubicBezTo>
                    <a:cubicBezTo>
                      <a:pt x="96" y="74"/>
                      <a:pt x="96" y="74"/>
                      <a:pt x="96" y="74"/>
                    </a:cubicBezTo>
                    <a:cubicBezTo>
                      <a:pt x="145" y="74"/>
                      <a:pt x="145" y="74"/>
                      <a:pt x="145" y="74"/>
                    </a:cubicBezTo>
                    <a:cubicBezTo>
                      <a:pt x="170" y="74"/>
                      <a:pt x="193" y="82"/>
                      <a:pt x="193" y="111"/>
                    </a:cubicBezTo>
                    <a:cubicBezTo>
                      <a:pt x="193" y="131"/>
                      <a:pt x="184" y="142"/>
                      <a:pt x="167" y="148"/>
                    </a:cubicBezTo>
                    <a:cubicBezTo>
                      <a:pt x="195" y="210"/>
                      <a:pt x="195" y="210"/>
                      <a:pt x="195" y="210"/>
                    </a:cubicBezTo>
                    <a:lnTo>
                      <a:pt x="170" y="210"/>
                    </a:lnTo>
                    <a:close/>
                    <a:moveTo>
                      <a:pt x="142" y="94"/>
                    </a:moveTo>
                    <a:lnTo>
                      <a:pt x="142" y="94"/>
                    </a:lnTo>
                    <a:cubicBezTo>
                      <a:pt x="119" y="94"/>
                      <a:pt x="119" y="94"/>
                      <a:pt x="119" y="94"/>
                    </a:cubicBezTo>
                    <a:cubicBezTo>
                      <a:pt x="119" y="131"/>
                      <a:pt x="119" y="131"/>
                      <a:pt x="119" y="131"/>
                    </a:cubicBezTo>
                    <a:cubicBezTo>
                      <a:pt x="139" y="131"/>
                      <a:pt x="139" y="131"/>
                      <a:pt x="139" y="131"/>
                    </a:cubicBezTo>
                    <a:cubicBezTo>
                      <a:pt x="153" y="131"/>
                      <a:pt x="167" y="128"/>
                      <a:pt x="167" y="114"/>
                    </a:cubicBezTo>
                    <a:cubicBezTo>
                      <a:pt x="167" y="94"/>
                      <a:pt x="156" y="94"/>
                      <a:pt x="142" y="94"/>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grpSp>
          <p:nvGrpSpPr>
            <p:cNvPr id="340" name="Group 339"/>
            <p:cNvGrpSpPr/>
            <p:nvPr/>
          </p:nvGrpSpPr>
          <p:grpSpPr>
            <a:xfrm>
              <a:off x="4028615" y="344771"/>
              <a:ext cx="2023054" cy="473443"/>
              <a:chOff x="4028615" y="344771"/>
              <a:chExt cx="2023054" cy="473443"/>
            </a:xfrm>
            <a:solidFill>
              <a:srgbClr val="595959"/>
            </a:solidFill>
          </p:grpSpPr>
          <p:sp>
            <p:nvSpPr>
              <p:cNvPr id="341" name="Freeform 17"/>
              <p:cNvSpPr>
                <a:spLocks noChangeArrowheads="1"/>
              </p:cNvSpPr>
              <p:nvPr/>
            </p:nvSpPr>
            <p:spPr bwMode="auto">
              <a:xfrm>
                <a:off x="4028615" y="344771"/>
                <a:ext cx="216294" cy="473443"/>
              </a:xfrm>
              <a:custGeom>
                <a:avLst/>
                <a:gdLst>
                  <a:gd name="T0" fmla="*/ 345 w 397"/>
                  <a:gd name="T1" fmla="*/ 816 h 868"/>
                  <a:gd name="T2" fmla="*/ 345 w 397"/>
                  <a:gd name="T3" fmla="*/ 816 h 868"/>
                  <a:gd name="T4" fmla="*/ 195 w 397"/>
                  <a:gd name="T5" fmla="*/ 867 h 868"/>
                  <a:gd name="T6" fmla="*/ 51 w 397"/>
                  <a:gd name="T7" fmla="*/ 816 h 868"/>
                  <a:gd name="T8" fmla="*/ 0 w 397"/>
                  <a:gd name="T9" fmla="*/ 666 h 868"/>
                  <a:gd name="T10" fmla="*/ 0 w 397"/>
                  <a:gd name="T11" fmla="*/ 207 h 868"/>
                  <a:gd name="T12" fmla="*/ 45 w 397"/>
                  <a:gd name="T13" fmla="*/ 54 h 868"/>
                  <a:gd name="T14" fmla="*/ 192 w 397"/>
                  <a:gd name="T15" fmla="*/ 0 h 868"/>
                  <a:gd name="T16" fmla="*/ 337 w 397"/>
                  <a:gd name="T17" fmla="*/ 43 h 868"/>
                  <a:gd name="T18" fmla="*/ 388 w 397"/>
                  <a:gd name="T19" fmla="*/ 170 h 868"/>
                  <a:gd name="T20" fmla="*/ 388 w 397"/>
                  <a:gd name="T21" fmla="*/ 281 h 868"/>
                  <a:gd name="T22" fmla="*/ 314 w 397"/>
                  <a:gd name="T23" fmla="*/ 281 h 868"/>
                  <a:gd name="T24" fmla="*/ 314 w 397"/>
                  <a:gd name="T25" fmla="*/ 179 h 868"/>
                  <a:gd name="T26" fmla="*/ 286 w 397"/>
                  <a:gd name="T27" fmla="*/ 94 h 868"/>
                  <a:gd name="T28" fmla="*/ 195 w 397"/>
                  <a:gd name="T29" fmla="*/ 65 h 868"/>
                  <a:gd name="T30" fmla="*/ 99 w 397"/>
                  <a:gd name="T31" fmla="*/ 99 h 868"/>
                  <a:gd name="T32" fmla="*/ 73 w 397"/>
                  <a:gd name="T33" fmla="*/ 196 h 868"/>
                  <a:gd name="T34" fmla="*/ 73 w 397"/>
                  <a:gd name="T35" fmla="*/ 654 h 868"/>
                  <a:gd name="T36" fmla="*/ 102 w 397"/>
                  <a:gd name="T37" fmla="*/ 762 h 868"/>
                  <a:gd name="T38" fmla="*/ 198 w 397"/>
                  <a:gd name="T39" fmla="*/ 802 h 868"/>
                  <a:gd name="T40" fmla="*/ 292 w 397"/>
                  <a:gd name="T41" fmla="*/ 765 h 868"/>
                  <a:gd name="T42" fmla="*/ 323 w 397"/>
                  <a:gd name="T43" fmla="*/ 657 h 868"/>
                  <a:gd name="T44" fmla="*/ 323 w 397"/>
                  <a:gd name="T45" fmla="*/ 569 h 868"/>
                  <a:gd name="T46" fmla="*/ 396 w 397"/>
                  <a:gd name="T47" fmla="*/ 569 h 868"/>
                  <a:gd name="T48" fmla="*/ 396 w 397"/>
                  <a:gd name="T49" fmla="*/ 669 h 868"/>
                  <a:gd name="T50" fmla="*/ 345 w 397"/>
                  <a:gd name="T51" fmla="*/ 816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7" h="868">
                    <a:moveTo>
                      <a:pt x="345" y="816"/>
                    </a:moveTo>
                    <a:lnTo>
                      <a:pt x="345" y="816"/>
                    </a:lnTo>
                    <a:cubicBezTo>
                      <a:pt x="311" y="850"/>
                      <a:pt x="260" y="867"/>
                      <a:pt x="195" y="867"/>
                    </a:cubicBezTo>
                    <a:cubicBezTo>
                      <a:pt x="133" y="867"/>
                      <a:pt x="85" y="850"/>
                      <a:pt x="51" y="816"/>
                    </a:cubicBezTo>
                    <a:cubicBezTo>
                      <a:pt x="17" y="782"/>
                      <a:pt x="0" y="731"/>
                      <a:pt x="0" y="666"/>
                    </a:cubicBezTo>
                    <a:cubicBezTo>
                      <a:pt x="0" y="207"/>
                      <a:pt x="0" y="207"/>
                      <a:pt x="0" y="207"/>
                    </a:cubicBezTo>
                    <a:cubicBezTo>
                      <a:pt x="0" y="142"/>
                      <a:pt x="17" y="91"/>
                      <a:pt x="45" y="54"/>
                    </a:cubicBezTo>
                    <a:cubicBezTo>
                      <a:pt x="73" y="17"/>
                      <a:pt x="124" y="0"/>
                      <a:pt x="192" y="0"/>
                    </a:cubicBezTo>
                    <a:cubicBezTo>
                      <a:pt x="258" y="0"/>
                      <a:pt x="306" y="14"/>
                      <a:pt x="337" y="43"/>
                    </a:cubicBezTo>
                    <a:cubicBezTo>
                      <a:pt x="371" y="74"/>
                      <a:pt x="388" y="116"/>
                      <a:pt x="388" y="170"/>
                    </a:cubicBezTo>
                    <a:cubicBezTo>
                      <a:pt x="388" y="281"/>
                      <a:pt x="388" y="281"/>
                      <a:pt x="388" y="281"/>
                    </a:cubicBezTo>
                    <a:cubicBezTo>
                      <a:pt x="314" y="281"/>
                      <a:pt x="314" y="281"/>
                      <a:pt x="314" y="281"/>
                    </a:cubicBezTo>
                    <a:cubicBezTo>
                      <a:pt x="314" y="179"/>
                      <a:pt x="314" y="179"/>
                      <a:pt x="314" y="179"/>
                    </a:cubicBezTo>
                    <a:cubicBezTo>
                      <a:pt x="314" y="142"/>
                      <a:pt x="306" y="114"/>
                      <a:pt x="286" y="94"/>
                    </a:cubicBezTo>
                    <a:cubicBezTo>
                      <a:pt x="266" y="74"/>
                      <a:pt x="235" y="65"/>
                      <a:pt x="195" y="65"/>
                    </a:cubicBezTo>
                    <a:cubicBezTo>
                      <a:pt x="147" y="65"/>
                      <a:pt x="116" y="77"/>
                      <a:pt x="99" y="99"/>
                    </a:cubicBezTo>
                    <a:cubicBezTo>
                      <a:pt x="82" y="122"/>
                      <a:pt x="73" y="153"/>
                      <a:pt x="73" y="196"/>
                    </a:cubicBezTo>
                    <a:cubicBezTo>
                      <a:pt x="73" y="654"/>
                      <a:pt x="73" y="654"/>
                      <a:pt x="73" y="654"/>
                    </a:cubicBezTo>
                    <a:cubicBezTo>
                      <a:pt x="73" y="700"/>
                      <a:pt x="82" y="737"/>
                      <a:pt x="102" y="762"/>
                    </a:cubicBezTo>
                    <a:cubicBezTo>
                      <a:pt x="119" y="787"/>
                      <a:pt x="153" y="802"/>
                      <a:pt x="198" y="802"/>
                    </a:cubicBezTo>
                    <a:cubicBezTo>
                      <a:pt x="241" y="802"/>
                      <a:pt x="272" y="787"/>
                      <a:pt x="292" y="765"/>
                    </a:cubicBezTo>
                    <a:cubicBezTo>
                      <a:pt x="311" y="739"/>
                      <a:pt x="323" y="703"/>
                      <a:pt x="323" y="657"/>
                    </a:cubicBezTo>
                    <a:cubicBezTo>
                      <a:pt x="323" y="569"/>
                      <a:pt x="323" y="569"/>
                      <a:pt x="323" y="569"/>
                    </a:cubicBezTo>
                    <a:cubicBezTo>
                      <a:pt x="396" y="569"/>
                      <a:pt x="396" y="569"/>
                      <a:pt x="396" y="569"/>
                    </a:cubicBezTo>
                    <a:cubicBezTo>
                      <a:pt x="396" y="669"/>
                      <a:pt x="396" y="669"/>
                      <a:pt x="396" y="669"/>
                    </a:cubicBezTo>
                    <a:cubicBezTo>
                      <a:pt x="396" y="734"/>
                      <a:pt x="379" y="782"/>
                      <a:pt x="345" y="81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42" name="Freeform 18"/>
              <p:cNvSpPr>
                <a:spLocks noChangeArrowheads="1"/>
              </p:cNvSpPr>
              <p:nvPr/>
            </p:nvSpPr>
            <p:spPr bwMode="auto">
              <a:xfrm>
                <a:off x="4300185" y="448112"/>
                <a:ext cx="194663" cy="370102"/>
              </a:xfrm>
              <a:custGeom>
                <a:avLst/>
                <a:gdLst>
                  <a:gd name="T0" fmla="*/ 312 w 355"/>
                  <a:gd name="T1" fmla="*/ 634 h 678"/>
                  <a:gd name="T2" fmla="*/ 312 w 355"/>
                  <a:gd name="T3" fmla="*/ 634 h 678"/>
                  <a:gd name="T4" fmla="*/ 179 w 355"/>
                  <a:gd name="T5" fmla="*/ 677 h 678"/>
                  <a:gd name="T6" fmla="*/ 46 w 355"/>
                  <a:gd name="T7" fmla="*/ 631 h 678"/>
                  <a:gd name="T8" fmla="*/ 0 w 355"/>
                  <a:gd name="T9" fmla="*/ 507 h 678"/>
                  <a:gd name="T10" fmla="*/ 0 w 355"/>
                  <a:gd name="T11" fmla="*/ 167 h 678"/>
                  <a:gd name="T12" fmla="*/ 48 w 355"/>
                  <a:gd name="T13" fmla="*/ 45 h 678"/>
                  <a:gd name="T14" fmla="*/ 181 w 355"/>
                  <a:gd name="T15" fmla="*/ 0 h 678"/>
                  <a:gd name="T16" fmla="*/ 309 w 355"/>
                  <a:gd name="T17" fmla="*/ 45 h 678"/>
                  <a:gd name="T18" fmla="*/ 354 w 355"/>
                  <a:gd name="T19" fmla="*/ 164 h 678"/>
                  <a:gd name="T20" fmla="*/ 354 w 355"/>
                  <a:gd name="T21" fmla="*/ 351 h 678"/>
                  <a:gd name="T22" fmla="*/ 74 w 355"/>
                  <a:gd name="T23" fmla="*/ 351 h 678"/>
                  <a:gd name="T24" fmla="*/ 74 w 355"/>
                  <a:gd name="T25" fmla="*/ 507 h 678"/>
                  <a:gd name="T26" fmla="*/ 99 w 355"/>
                  <a:gd name="T27" fmla="*/ 583 h 678"/>
                  <a:gd name="T28" fmla="*/ 176 w 355"/>
                  <a:gd name="T29" fmla="*/ 612 h 678"/>
                  <a:gd name="T30" fmla="*/ 258 w 355"/>
                  <a:gd name="T31" fmla="*/ 586 h 678"/>
                  <a:gd name="T32" fmla="*/ 281 w 355"/>
                  <a:gd name="T33" fmla="*/ 504 h 678"/>
                  <a:gd name="T34" fmla="*/ 281 w 355"/>
                  <a:gd name="T35" fmla="*/ 467 h 678"/>
                  <a:gd name="T36" fmla="*/ 354 w 355"/>
                  <a:gd name="T37" fmla="*/ 467 h 678"/>
                  <a:gd name="T38" fmla="*/ 354 w 355"/>
                  <a:gd name="T39" fmla="*/ 512 h 678"/>
                  <a:gd name="T40" fmla="*/ 312 w 355"/>
                  <a:gd name="T41" fmla="*/ 634 h 678"/>
                  <a:gd name="T42" fmla="*/ 255 w 355"/>
                  <a:gd name="T43" fmla="*/ 90 h 678"/>
                  <a:gd name="T44" fmla="*/ 255 w 355"/>
                  <a:gd name="T45" fmla="*/ 90 h 678"/>
                  <a:gd name="T46" fmla="*/ 179 w 355"/>
                  <a:gd name="T47" fmla="*/ 62 h 678"/>
                  <a:gd name="T48" fmla="*/ 102 w 355"/>
                  <a:gd name="T49" fmla="*/ 88 h 678"/>
                  <a:gd name="T50" fmla="*/ 74 w 355"/>
                  <a:gd name="T51" fmla="*/ 173 h 678"/>
                  <a:gd name="T52" fmla="*/ 74 w 355"/>
                  <a:gd name="T53" fmla="*/ 289 h 678"/>
                  <a:gd name="T54" fmla="*/ 283 w 355"/>
                  <a:gd name="T55" fmla="*/ 289 h 678"/>
                  <a:gd name="T56" fmla="*/ 283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2" y="634"/>
                    </a:moveTo>
                    <a:lnTo>
                      <a:pt x="312" y="634"/>
                    </a:lnTo>
                    <a:cubicBezTo>
                      <a:pt x="283" y="662"/>
                      <a:pt x="238" y="677"/>
                      <a:pt x="179" y="677"/>
                    </a:cubicBezTo>
                    <a:cubicBezTo>
                      <a:pt x="122" y="677"/>
                      <a:pt x="77" y="662"/>
                      <a:pt x="46" y="631"/>
                    </a:cubicBezTo>
                    <a:cubicBezTo>
                      <a:pt x="17" y="597"/>
                      <a:pt x="0" y="558"/>
                      <a:pt x="0" y="507"/>
                    </a:cubicBezTo>
                    <a:cubicBezTo>
                      <a:pt x="0" y="167"/>
                      <a:pt x="0" y="167"/>
                      <a:pt x="0" y="167"/>
                    </a:cubicBezTo>
                    <a:cubicBezTo>
                      <a:pt x="0" y="113"/>
                      <a:pt x="17" y="73"/>
                      <a:pt x="48" y="45"/>
                    </a:cubicBezTo>
                    <a:cubicBezTo>
                      <a:pt x="80" y="14"/>
                      <a:pt x="125" y="0"/>
                      <a:pt x="181" y="0"/>
                    </a:cubicBezTo>
                    <a:cubicBezTo>
                      <a:pt x="238" y="0"/>
                      <a:pt x="281" y="14"/>
                      <a:pt x="309" y="45"/>
                    </a:cubicBezTo>
                    <a:cubicBezTo>
                      <a:pt x="340" y="73"/>
                      <a:pt x="354" y="116"/>
                      <a:pt x="354" y="164"/>
                    </a:cubicBezTo>
                    <a:cubicBezTo>
                      <a:pt x="354" y="351"/>
                      <a:pt x="354" y="351"/>
                      <a:pt x="354" y="351"/>
                    </a:cubicBezTo>
                    <a:cubicBezTo>
                      <a:pt x="74" y="351"/>
                      <a:pt x="74" y="351"/>
                      <a:pt x="74" y="351"/>
                    </a:cubicBezTo>
                    <a:cubicBezTo>
                      <a:pt x="74" y="507"/>
                      <a:pt x="74" y="507"/>
                      <a:pt x="74" y="507"/>
                    </a:cubicBezTo>
                    <a:cubicBezTo>
                      <a:pt x="74" y="538"/>
                      <a:pt x="82" y="563"/>
                      <a:pt x="99" y="583"/>
                    </a:cubicBezTo>
                    <a:cubicBezTo>
                      <a:pt x="116" y="603"/>
                      <a:pt x="142" y="612"/>
                      <a:pt x="176" y="612"/>
                    </a:cubicBezTo>
                    <a:cubicBezTo>
                      <a:pt x="213" y="612"/>
                      <a:pt x="241" y="603"/>
                      <a:pt x="258" y="586"/>
                    </a:cubicBezTo>
                    <a:cubicBezTo>
                      <a:pt x="275" y="569"/>
                      <a:pt x="281" y="541"/>
                      <a:pt x="281" y="504"/>
                    </a:cubicBezTo>
                    <a:cubicBezTo>
                      <a:pt x="281" y="467"/>
                      <a:pt x="281" y="467"/>
                      <a:pt x="281" y="467"/>
                    </a:cubicBezTo>
                    <a:cubicBezTo>
                      <a:pt x="354" y="467"/>
                      <a:pt x="354" y="467"/>
                      <a:pt x="354" y="467"/>
                    </a:cubicBezTo>
                    <a:cubicBezTo>
                      <a:pt x="354" y="512"/>
                      <a:pt x="354" y="512"/>
                      <a:pt x="354" y="512"/>
                    </a:cubicBezTo>
                    <a:cubicBezTo>
                      <a:pt x="354" y="566"/>
                      <a:pt x="340" y="606"/>
                      <a:pt x="312" y="634"/>
                    </a:cubicBezTo>
                    <a:close/>
                    <a:moveTo>
                      <a:pt x="255" y="90"/>
                    </a:moveTo>
                    <a:lnTo>
                      <a:pt x="255" y="90"/>
                    </a:lnTo>
                    <a:cubicBezTo>
                      <a:pt x="238" y="71"/>
                      <a:pt x="213" y="62"/>
                      <a:pt x="179" y="62"/>
                    </a:cubicBezTo>
                    <a:cubicBezTo>
                      <a:pt x="145" y="62"/>
                      <a:pt x="119" y="71"/>
                      <a:pt x="102" y="88"/>
                    </a:cubicBezTo>
                    <a:cubicBezTo>
                      <a:pt x="82" y="107"/>
                      <a:pt x="74" y="136"/>
                      <a:pt x="74" y="173"/>
                    </a:cubicBezTo>
                    <a:cubicBezTo>
                      <a:pt x="74" y="289"/>
                      <a:pt x="74" y="289"/>
                      <a:pt x="74" y="289"/>
                    </a:cubicBezTo>
                    <a:cubicBezTo>
                      <a:pt x="283" y="289"/>
                      <a:pt x="283" y="289"/>
                      <a:pt x="283" y="289"/>
                    </a:cubicBezTo>
                    <a:cubicBezTo>
                      <a:pt x="283" y="173"/>
                      <a:pt x="283" y="173"/>
                      <a:pt x="283" y="173"/>
                    </a:cubicBezTo>
                    <a:cubicBezTo>
                      <a:pt x="283" y="136"/>
                      <a:pt x="275" y="110"/>
                      <a:pt x="255" y="90"/>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43" name="Freeform 19"/>
              <p:cNvSpPr>
                <a:spLocks noChangeArrowheads="1"/>
              </p:cNvSpPr>
              <p:nvPr/>
            </p:nvSpPr>
            <p:spPr bwMode="auto">
              <a:xfrm>
                <a:off x="4562139" y="450514"/>
                <a:ext cx="187454" cy="360489"/>
              </a:xfrm>
              <a:custGeom>
                <a:avLst/>
                <a:gdLst>
                  <a:gd name="T0" fmla="*/ 269 w 343"/>
                  <a:gd name="T1" fmla="*/ 155 h 660"/>
                  <a:gd name="T2" fmla="*/ 269 w 343"/>
                  <a:gd name="T3" fmla="*/ 155 h 660"/>
                  <a:gd name="T4" fmla="*/ 255 w 343"/>
                  <a:gd name="T5" fmla="*/ 90 h 660"/>
                  <a:gd name="T6" fmla="*/ 195 w 343"/>
                  <a:gd name="T7" fmla="*/ 68 h 660"/>
                  <a:gd name="T8" fmla="*/ 127 w 343"/>
                  <a:gd name="T9" fmla="*/ 90 h 660"/>
                  <a:gd name="T10" fmla="*/ 73 w 343"/>
                  <a:gd name="T11" fmla="*/ 138 h 660"/>
                  <a:gd name="T12" fmla="*/ 73 w 343"/>
                  <a:gd name="T13" fmla="*/ 659 h 660"/>
                  <a:gd name="T14" fmla="*/ 0 w 343"/>
                  <a:gd name="T15" fmla="*/ 659 h 660"/>
                  <a:gd name="T16" fmla="*/ 0 w 343"/>
                  <a:gd name="T17" fmla="*/ 8 h 660"/>
                  <a:gd name="T18" fmla="*/ 70 w 343"/>
                  <a:gd name="T19" fmla="*/ 8 h 660"/>
                  <a:gd name="T20" fmla="*/ 70 w 343"/>
                  <a:gd name="T21" fmla="*/ 68 h 660"/>
                  <a:gd name="T22" fmla="*/ 133 w 343"/>
                  <a:gd name="T23" fmla="*/ 19 h 660"/>
                  <a:gd name="T24" fmla="*/ 206 w 343"/>
                  <a:gd name="T25" fmla="*/ 0 h 660"/>
                  <a:gd name="T26" fmla="*/ 308 w 343"/>
                  <a:gd name="T27" fmla="*/ 39 h 660"/>
                  <a:gd name="T28" fmla="*/ 342 w 343"/>
                  <a:gd name="T29" fmla="*/ 147 h 660"/>
                  <a:gd name="T30" fmla="*/ 342 w 343"/>
                  <a:gd name="T31" fmla="*/ 659 h 660"/>
                  <a:gd name="T32" fmla="*/ 269 w 343"/>
                  <a:gd name="T33" fmla="*/ 659 h 660"/>
                  <a:gd name="T34" fmla="*/ 269 w 343"/>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3" h="660">
                    <a:moveTo>
                      <a:pt x="269" y="155"/>
                    </a:moveTo>
                    <a:lnTo>
                      <a:pt x="269" y="155"/>
                    </a:lnTo>
                    <a:cubicBezTo>
                      <a:pt x="269" y="127"/>
                      <a:pt x="263" y="107"/>
                      <a:pt x="255" y="90"/>
                    </a:cubicBezTo>
                    <a:cubicBezTo>
                      <a:pt x="243" y="76"/>
                      <a:pt x="223" y="68"/>
                      <a:pt x="195" y="68"/>
                    </a:cubicBezTo>
                    <a:cubicBezTo>
                      <a:pt x="172" y="68"/>
                      <a:pt x="150" y="76"/>
                      <a:pt x="127" y="90"/>
                    </a:cubicBezTo>
                    <a:cubicBezTo>
                      <a:pt x="107" y="107"/>
                      <a:pt x="87" y="121"/>
                      <a:pt x="73" y="138"/>
                    </a:cubicBezTo>
                    <a:cubicBezTo>
                      <a:pt x="73" y="659"/>
                      <a:pt x="73" y="659"/>
                      <a:pt x="73" y="659"/>
                    </a:cubicBezTo>
                    <a:cubicBezTo>
                      <a:pt x="0" y="659"/>
                      <a:pt x="0" y="659"/>
                      <a:pt x="0" y="659"/>
                    </a:cubicBezTo>
                    <a:cubicBezTo>
                      <a:pt x="0" y="8"/>
                      <a:pt x="0" y="8"/>
                      <a:pt x="0" y="8"/>
                    </a:cubicBezTo>
                    <a:cubicBezTo>
                      <a:pt x="70" y="8"/>
                      <a:pt x="70" y="8"/>
                      <a:pt x="70" y="8"/>
                    </a:cubicBezTo>
                    <a:cubicBezTo>
                      <a:pt x="70" y="68"/>
                      <a:pt x="70" y="68"/>
                      <a:pt x="70" y="68"/>
                    </a:cubicBezTo>
                    <a:cubicBezTo>
                      <a:pt x="90" y="51"/>
                      <a:pt x="110" y="34"/>
                      <a:pt x="133" y="19"/>
                    </a:cubicBezTo>
                    <a:cubicBezTo>
                      <a:pt x="155" y="8"/>
                      <a:pt x="178" y="0"/>
                      <a:pt x="206" y="0"/>
                    </a:cubicBezTo>
                    <a:cubicBezTo>
                      <a:pt x="255" y="0"/>
                      <a:pt x="289" y="14"/>
                      <a:pt x="308" y="39"/>
                    </a:cubicBezTo>
                    <a:cubicBezTo>
                      <a:pt x="331" y="65"/>
                      <a:pt x="342" y="102"/>
                      <a:pt x="342" y="147"/>
                    </a:cubicBezTo>
                    <a:cubicBezTo>
                      <a:pt x="342" y="659"/>
                      <a:pt x="342" y="659"/>
                      <a:pt x="342" y="659"/>
                    </a:cubicBezTo>
                    <a:cubicBezTo>
                      <a:pt x="269" y="659"/>
                      <a:pt x="269" y="659"/>
                      <a:pt x="269" y="659"/>
                    </a:cubicBezTo>
                    <a:lnTo>
                      <a:pt x="269" y="15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44" name="Freeform 20"/>
              <p:cNvSpPr>
                <a:spLocks noChangeArrowheads="1"/>
              </p:cNvSpPr>
              <p:nvPr/>
            </p:nvSpPr>
            <p:spPr bwMode="auto">
              <a:xfrm>
                <a:off x="4804870" y="361594"/>
                <a:ext cx="158615" cy="451813"/>
              </a:xfrm>
              <a:custGeom>
                <a:avLst/>
                <a:gdLst>
                  <a:gd name="T0" fmla="*/ 252 w 293"/>
                  <a:gd name="T1" fmla="*/ 827 h 831"/>
                  <a:gd name="T2" fmla="*/ 252 w 293"/>
                  <a:gd name="T3" fmla="*/ 827 h 831"/>
                  <a:gd name="T4" fmla="*/ 216 w 293"/>
                  <a:gd name="T5" fmla="*/ 830 h 831"/>
                  <a:gd name="T6" fmla="*/ 116 w 293"/>
                  <a:gd name="T7" fmla="*/ 799 h 831"/>
                  <a:gd name="T8" fmla="*/ 88 w 293"/>
                  <a:gd name="T9" fmla="*/ 697 h 831"/>
                  <a:gd name="T10" fmla="*/ 88 w 293"/>
                  <a:gd name="T11" fmla="*/ 235 h 831"/>
                  <a:gd name="T12" fmla="*/ 0 w 293"/>
                  <a:gd name="T13" fmla="*/ 235 h 831"/>
                  <a:gd name="T14" fmla="*/ 0 w 293"/>
                  <a:gd name="T15" fmla="*/ 173 h 831"/>
                  <a:gd name="T16" fmla="*/ 91 w 293"/>
                  <a:gd name="T17" fmla="*/ 173 h 831"/>
                  <a:gd name="T18" fmla="*/ 91 w 293"/>
                  <a:gd name="T19" fmla="*/ 17 h 831"/>
                  <a:gd name="T20" fmla="*/ 162 w 293"/>
                  <a:gd name="T21" fmla="*/ 0 h 831"/>
                  <a:gd name="T22" fmla="*/ 162 w 293"/>
                  <a:gd name="T23" fmla="*/ 173 h 831"/>
                  <a:gd name="T24" fmla="*/ 281 w 293"/>
                  <a:gd name="T25" fmla="*/ 173 h 831"/>
                  <a:gd name="T26" fmla="*/ 281 w 293"/>
                  <a:gd name="T27" fmla="*/ 235 h 831"/>
                  <a:gd name="T28" fmla="*/ 162 w 293"/>
                  <a:gd name="T29" fmla="*/ 235 h 831"/>
                  <a:gd name="T30" fmla="*/ 162 w 293"/>
                  <a:gd name="T31" fmla="*/ 706 h 831"/>
                  <a:gd name="T32" fmla="*/ 227 w 293"/>
                  <a:gd name="T33" fmla="*/ 768 h 831"/>
                  <a:gd name="T34" fmla="*/ 255 w 293"/>
                  <a:gd name="T35" fmla="*/ 765 h 831"/>
                  <a:gd name="T36" fmla="*/ 286 w 293"/>
                  <a:gd name="T37" fmla="*/ 759 h 831"/>
                  <a:gd name="T38" fmla="*/ 292 w 293"/>
                  <a:gd name="T39" fmla="*/ 822 h 831"/>
                  <a:gd name="T40" fmla="*/ 252 w 293"/>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831">
                    <a:moveTo>
                      <a:pt x="252" y="827"/>
                    </a:moveTo>
                    <a:lnTo>
                      <a:pt x="252" y="827"/>
                    </a:lnTo>
                    <a:cubicBezTo>
                      <a:pt x="241" y="830"/>
                      <a:pt x="227" y="830"/>
                      <a:pt x="216" y="830"/>
                    </a:cubicBezTo>
                    <a:cubicBezTo>
                      <a:pt x="167" y="830"/>
                      <a:pt x="136" y="819"/>
                      <a:pt x="116" y="799"/>
                    </a:cubicBezTo>
                    <a:cubicBezTo>
                      <a:pt x="97" y="776"/>
                      <a:pt x="88" y="742"/>
                      <a:pt x="88" y="697"/>
                    </a:cubicBezTo>
                    <a:cubicBezTo>
                      <a:pt x="88" y="235"/>
                      <a:pt x="88" y="235"/>
                      <a:pt x="88" y="235"/>
                    </a:cubicBezTo>
                    <a:cubicBezTo>
                      <a:pt x="0" y="235"/>
                      <a:pt x="0" y="235"/>
                      <a:pt x="0" y="235"/>
                    </a:cubicBezTo>
                    <a:cubicBezTo>
                      <a:pt x="0" y="173"/>
                      <a:pt x="0" y="173"/>
                      <a:pt x="0" y="173"/>
                    </a:cubicBezTo>
                    <a:cubicBezTo>
                      <a:pt x="91" y="173"/>
                      <a:pt x="91" y="173"/>
                      <a:pt x="91" y="173"/>
                    </a:cubicBezTo>
                    <a:cubicBezTo>
                      <a:pt x="91" y="17"/>
                      <a:pt x="91" y="17"/>
                      <a:pt x="91" y="17"/>
                    </a:cubicBezTo>
                    <a:cubicBezTo>
                      <a:pt x="162" y="0"/>
                      <a:pt x="162" y="0"/>
                      <a:pt x="162" y="0"/>
                    </a:cubicBezTo>
                    <a:cubicBezTo>
                      <a:pt x="162" y="173"/>
                      <a:pt x="162" y="173"/>
                      <a:pt x="162" y="173"/>
                    </a:cubicBezTo>
                    <a:cubicBezTo>
                      <a:pt x="281" y="173"/>
                      <a:pt x="281" y="173"/>
                      <a:pt x="281" y="173"/>
                    </a:cubicBezTo>
                    <a:cubicBezTo>
                      <a:pt x="281" y="235"/>
                      <a:pt x="281" y="235"/>
                      <a:pt x="281" y="235"/>
                    </a:cubicBezTo>
                    <a:cubicBezTo>
                      <a:pt x="162" y="235"/>
                      <a:pt x="162" y="235"/>
                      <a:pt x="162" y="235"/>
                    </a:cubicBezTo>
                    <a:cubicBezTo>
                      <a:pt x="162" y="706"/>
                      <a:pt x="162" y="706"/>
                      <a:pt x="162" y="706"/>
                    </a:cubicBezTo>
                    <a:cubicBezTo>
                      <a:pt x="162" y="748"/>
                      <a:pt x="184" y="768"/>
                      <a:pt x="227" y="768"/>
                    </a:cubicBezTo>
                    <a:cubicBezTo>
                      <a:pt x="235" y="768"/>
                      <a:pt x="247" y="768"/>
                      <a:pt x="255" y="765"/>
                    </a:cubicBezTo>
                    <a:cubicBezTo>
                      <a:pt x="266" y="765"/>
                      <a:pt x="278" y="762"/>
                      <a:pt x="286" y="759"/>
                    </a:cubicBezTo>
                    <a:cubicBezTo>
                      <a:pt x="292" y="822"/>
                      <a:pt x="292" y="822"/>
                      <a:pt x="292" y="822"/>
                    </a:cubicBezTo>
                    <a:cubicBezTo>
                      <a:pt x="278" y="824"/>
                      <a:pt x="266" y="827"/>
                      <a:pt x="252" y="82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45" name="Freeform 21"/>
              <p:cNvSpPr>
                <a:spLocks noChangeArrowheads="1"/>
              </p:cNvSpPr>
              <p:nvPr/>
            </p:nvSpPr>
            <p:spPr bwMode="auto">
              <a:xfrm>
                <a:off x="5011550" y="448112"/>
                <a:ext cx="194663" cy="370102"/>
              </a:xfrm>
              <a:custGeom>
                <a:avLst/>
                <a:gdLst>
                  <a:gd name="T0" fmla="*/ 311 w 355"/>
                  <a:gd name="T1" fmla="*/ 634 h 678"/>
                  <a:gd name="T2" fmla="*/ 311 w 355"/>
                  <a:gd name="T3" fmla="*/ 634 h 678"/>
                  <a:gd name="T4" fmla="*/ 178 w 355"/>
                  <a:gd name="T5" fmla="*/ 677 h 678"/>
                  <a:gd name="T6" fmla="*/ 45 w 355"/>
                  <a:gd name="T7" fmla="*/ 631 h 678"/>
                  <a:gd name="T8" fmla="*/ 0 w 355"/>
                  <a:gd name="T9" fmla="*/ 507 h 678"/>
                  <a:gd name="T10" fmla="*/ 0 w 355"/>
                  <a:gd name="T11" fmla="*/ 167 h 678"/>
                  <a:gd name="T12" fmla="*/ 48 w 355"/>
                  <a:gd name="T13" fmla="*/ 45 h 678"/>
                  <a:gd name="T14" fmla="*/ 181 w 355"/>
                  <a:gd name="T15" fmla="*/ 0 h 678"/>
                  <a:gd name="T16" fmla="*/ 308 w 355"/>
                  <a:gd name="T17" fmla="*/ 45 h 678"/>
                  <a:gd name="T18" fmla="*/ 354 w 355"/>
                  <a:gd name="T19" fmla="*/ 164 h 678"/>
                  <a:gd name="T20" fmla="*/ 354 w 355"/>
                  <a:gd name="T21" fmla="*/ 351 h 678"/>
                  <a:gd name="T22" fmla="*/ 73 w 355"/>
                  <a:gd name="T23" fmla="*/ 351 h 678"/>
                  <a:gd name="T24" fmla="*/ 73 w 355"/>
                  <a:gd name="T25" fmla="*/ 507 h 678"/>
                  <a:gd name="T26" fmla="*/ 99 w 355"/>
                  <a:gd name="T27" fmla="*/ 583 h 678"/>
                  <a:gd name="T28" fmla="*/ 175 w 355"/>
                  <a:gd name="T29" fmla="*/ 612 h 678"/>
                  <a:gd name="T30" fmla="*/ 257 w 355"/>
                  <a:gd name="T31" fmla="*/ 586 h 678"/>
                  <a:gd name="T32" fmla="*/ 280 w 355"/>
                  <a:gd name="T33" fmla="*/ 504 h 678"/>
                  <a:gd name="T34" fmla="*/ 280 w 355"/>
                  <a:gd name="T35" fmla="*/ 467 h 678"/>
                  <a:gd name="T36" fmla="*/ 354 w 355"/>
                  <a:gd name="T37" fmla="*/ 467 h 678"/>
                  <a:gd name="T38" fmla="*/ 354 w 355"/>
                  <a:gd name="T39" fmla="*/ 512 h 678"/>
                  <a:gd name="T40" fmla="*/ 311 w 355"/>
                  <a:gd name="T41" fmla="*/ 634 h 678"/>
                  <a:gd name="T42" fmla="*/ 255 w 355"/>
                  <a:gd name="T43" fmla="*/ 90 h 678"/>
                  <a:gd name="T44" fmla="*/ 255 w 355"/>
                  <a:gd name="T45" fmla="*/ 90 h 678"/>
                  <a:gd name="T46" fmla="*/ 178 w 355"/>
                  <a:gd name="T47" fmla="*/ 62 h 678"/>
                  <a:gd name="T48" fmla="*/ 99 w 355"/>
                  <a:gd name="T49" fmla="*/ 88 h 678"/>
                  <a:gd name="T50" fmla="*/ 73 w 355"/>
                  <a:gd name="T51" fmla="*/ 173 h 678"/>
                  <a:gd name="T52" fmla="*/ 73 w 355"/>
                  <a:gd name="T53" fmla="*/ 289 h 678"/>
                  <a:gd name="T54" fmla="*/ 283 w 355"/>
                  <a:gd name="T55" fmla="*/ 289 h 678"/>
                  <a:gd name="T56" fmla="*/ 283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1" y="634"/>
                    </a:moveTo>
                    <a:lnTo>
                      <a:pt x="311" y="634"/>
                    </a:lnTo>
                    <a:cubicBezTo>
                      <a:pt x="280" y="662"/>
                      <a:pt x="238" y="677"/>
                      <a:pt x="178" y="677"/>
                    </a:cubicBezTo>
                    <a:cubicBezTo>
                      <a:pt x="119" y="677"/>
                      <a:pt x="76" y="662"/>
                      <a:pt x="45" y="631"/>
                    </a:cubicBezTo>
                    <a:cubicBezTo>
                      <a:pt x="14" y="597"/>
                      <a:pt x="0" y="558"/>
                      <a:pt x="0" y="507"/>
                    </a:cubicBezTo>
                    <a:cubicBezTo>
                      <a:pt x="0" y="167"/>
                      <a:pt x="0" y="167"/>
                      <a:pt x="0" y="167"/>
                    </a:cubicBezTo>
                    <a:cubicBezTo>
                      <a:pt x="0" y="113"/>
                      <a:pt x="17" y="73"/>
                      <a:pt x="48" y="45"/>
                    </a:cubicBezTo>
                    <a:cubicBezTo>
                      <a:pt x="79" y="14"/>
                      <a:pt x="122" y="0"/>
                      <a:pt x="181" y="0"/>
                    </a:cubicBezTo>
                    <a:cubicBezTo>
                      <a:pt x="238" y="0"/>
                      <a:pt x="280" y="14"/>
                      <a:pt x="308" y="45"/>
                    </a:cubicBezTo>
                    <a:cubicBezTo>
                      <a:pt x="340" y="73"/>
                      <a:pt x="354" y="116"/>
                      <a:pt x="354" y="164"/>
                    </a:cubicBezTo>
                    <a:cubicBezTo>
                      <a:pt x="354" y="351"/>
                      <a:pt x="354" y="351"/>
                      <a:pt x="354" y="351"/>
                    </a:cubicBezTo>
                    <a:cubicBezTo>
                      <a:pt x="73" y="351"/>
                      <a:pt x="73" y="351"/>
                      <a:pt x="73" y="351"/>
                    </a:cubicBezTo>
                    <a:cubicBezTo>
                      <a:pt x="73" y="507"/>
                      <a:pt x="73" y="507"/>
                      <a:pt x="73" y="507"/>
                    </a:cubicBezTo>
                    <a:cubicBezTo>
                      <a:pt x="73" y="538"/>
                      <a:pt x="82" y="563"/>
                      <a:pt x="99" y="583"/>
                    </a:cubicBezTo>
                    <a:cubicBezTo>
                      <a:pt x="116" y="603"/>
                      <a:pt x="141" y="612"/>
                      <a:pt x="175" y="612"/>
                    </a:cubicBezTo>
                    <a:cubicBezTo>
                      <a:pt x="212" y="612"/>
                      <a:pt x="240" y="603"/>
                      <a:pt x="257" y="586"/>
                    </a:cubicBezTo>
                    <a:cubicBezTo>
                      <a:pt x="272" y="569"/>
                      <a:pt x="280" y="541"/>
                      <a:pt x="280" y="504"/>
                    </a:cubicBezTo>
                    <a:cubicBezTo>
                      <a:pt x="280" y="467"/>
                      <a:pt x="280" y="467"/>
                      <a:pt x="280" y="467"/>
                    </a:cubicBezTo>
                    <a:cubicBezTo>
                      <a:pt x="354" y="467"/>
                      <a:pt x="354" y="467"/>
                      <a:pt x="354" y="467"/>
                    </a:cubicBezTo>
                    <a:cubicBezTo>
                      <a:pt x="354" y="512"/>
                      <a:pt x="354" y="512"/>
                      <a:pt x="354" y="512"/>
                    </a:cubicBezTo>
                    <a:cubicBezTo>
                      <a:pt x="354" y="566"/>
                      <a:pt x="340" y="606"/>
                      <a:pt x="311" y="634"/>
                    </a:cubicBezTo>
                    <a:close/>
                    <a:moveTo>
                      <a:pt x="255" y="90"/>
                    </a:moveTo>
                    <a:lnTo>
                      <a:pt x="255" y="90"/>
                    </a:lnTo>
                    <a:cubicBezTo>
                      <a:pt x="235" y="71"/>
                      <a:pt x="209" y="62"/>
                      <a:pt x="178" y="62"/>
                    </a:cubicBezTo>
                    <a:cubicBezTo>
                      <a:pt x="144" y="62"/>
                      <a:pt x="119" y="71"/>
                      <a:pt x="99" y="88"/>
                    </a:cubicBezTo>
                    <a:cubicBezTo>
                      <a:pt x="82" y="107"/>
                      <a:pt x="73" y="136"/>
                      <a:pt x="73" y="173"/>
                    </a:cubicBezTo>
                    <a:cubicBezTo>
                      <a:pt x="73" y="289"/>
                      <a:pt x="73" y="289"/>
                      <a:pt x="73" y="289"/>
                    </a:cubicBezTo>
                    <a:cubicBezTo>
                      <a:pt x="283" y="289"/>
                      <a:pt x="283" y="289"/>
                      <a:pt x="283" y="289"/>
                    </a:cubicBezTo>
                    <a:cubicBezTo>
                      <a:pt x="283" y="173"/>
                      <a:pt x="283" y="173"/>
                      <a:pt x="283" y="173"/>
                    </a:cubicBezTo>
                    <a:cubicBezTo>
                      <a:pt x="283" y="136"/>
                      <a:pt x="272" y="110"/>
                      <a:pt x="255" y="90"/>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46" name="Freeform 22"/>
              <p:cNvSpPr>
                <a:spLocks noChangeArrowheads="1"/>
              </p:cNvSpPr>
              <p:nvPr/>
            </p:nvSpPr>
            <p:spPr bwMode="auto">
              <a:xfrm>
                <a:off x="5273505" y="450514"/>
                <a:ext cx="134583" cy="360489"/>
              </a:xfrm>
              <a:custGeom>
                <a:avLst/>
                <a:gdLst>
                  <a:gd name="T0" fmla="*/ 145 w 248"/>
                  <a:gd name="T1" fmla="*/ 124 h 660"/>
                  <a:gd name="T2" fmla="*/ 145 w 248"/>
                  <a:gd name="T3" fmla="*/ 124 h 660"/>
                  <a:gd name="T4" fmla="*/ 74 w 248"/>
                  <a:gd name="T5" fmla="*/ 212 h 660"/>
                  <a:gd name="T6" fmla="*/ 74 w 248"/>
                  <a:gd name="T7" fmla="*/ 659 h 660"/>
                  <a:gd name="T8" fmla="*/ 0 w 248"/>
                  <a:gd name="T9" fmla="*/ 659 h 660"/>
                  <a:gd name="T10" fmla="*/ 0 w 248"/>
                  <a:gd name="T11" fmla="*/ 8 h 660"/>
                  <a:gd name="T12" fmla="*/ 71 w 248"/>
                  <a:gd name="T13" fmla="*/ 8 h 660"/>
                  <a:gd name="T14" fmla="*/ 71 w 248"/>
                  <a:gd name="T15" fmla="*/ 119 h 660"/>
                  <a:gd name="T16" fmla="*/ 148 w 248"/>
                  <a:gd name="T17" fmla="*/ 39 h 660"/>
                  <a:gd name="T18" fmla="*/ 247 w 248"/>
                  <a:gd name="T19" fmla="*/ 0 h 660"/>
                  <a:gd name="T20" fmla="*/ 247 w 248"/>
                  <a:gd name="T21" fmla="*/ 87 h 660"/>
                  <a:gd name="T22" fmla="*/ 145 w 248"/>
                  <a:gd name="T23" fmla="*/ 1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660">
                    <a:moveTo>
                      <a:pt x="145" y="124"/>
                    </a:moveTo>
                    <a:lnTo>
                      <a:pt x="145" y="124"/>
                    </a:lnTo>
                    <a:cubicBezTo>
                      <a:pt x="116" y="147"/>
                      <a:pt x="94" y="178"/>
                      <a:pt x="74" y="212"/>
                    </a:cubicBezTo>
                    <a:cubicBezTo>
                      <a:pt x="74" y="659"/>
                      <a:pt x="74" y="659"/>
                      <a:pt x="74" y="659"/>
                    </a:cubicBezTo>
                    <a:cubicBezTo>
                      <a:pt x="0" y="659"/>
                      <a:pt x="0" y="659"/>
                      <a:pt x="0" y="659"/>
                    </a:cubicBezTo>
                    <a:cubicBezTo>
                      <a:pt x="0" y="8"/>
                      <a:pt x="0" y="8"/>
                      <a:pt x="0" y="8"/>
                    </a:cubicBezTo>
                    <a:cubicBezTo>
                      <a:pt x="71" y="8"/>
                      <a:pt x="71" y="8"/>
                      <a:pt x="71" y="8"/>
                    </a:cubicBezTo>
                    <a:cubicBezTo>
                      <a:pt x="71" y="119"/>
                      <a:pt x="71" y="119"/>
                      <a:pt x="71" y="119"/>
                    </a:cubicBezTo>
                    <a:cubicBezTo>
                      <a:pt x="94" y="90"/>
                      <a:pt x="119" y="65"/>
                      <a:pt x="148" y="39"/>
                    </a:cubicBezTo>
                    <a:cubicBezTo>
                      <a:pt x="176" y="17"/>
                      <a:pt x="210" y="2"/>
                      <a:pt x="247" y="0"/>
                    </a:cubicBezTo>
                    <a:cubicBezTo>
                      <a:pt x="247" y="87"/>
                      <a:pt x="247" y="87"/>
                      <a:pt x="247" y="87"/>
                    </a:cubicBezTo>
                    <a:cubicBezTo>
                      <a:pt x="207" y="90"/>
                      <a:pt x="173" y="102"/>
                      <a:pt x="145" y="12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47" name="Freeform 23"/>
              <p:cNvSpPr>
                <a:spLocks noChangeArrowheads="1"/>
              </p:cNvSpPr>
              <p:nvPr/>
            </p:nvSpPr>
            <p:spPr bwMode="auto">
              <a:xfrm>
                <a:off x="5441733" y="448112"/>
                <a:ext cx="197068" cy="370102"/>
              </a:xfrm>
              <a:custGeom>
                <a:avLst/>
                <a:gdLst>
                  <a:gd name="T0" fmla="*/ 311 w 361"/>
                  <a:gd name="T1" fmla="*/ 640 h 678"/>
                  <a:gd name="T2" fmla="*/ 311 w 361"/>
                  <a:gd name="T3" fmla="*/ 640 h 678"/>
                  <a:gd name="T4" fmla="*/ 181 w 361"/>
                  <a:gd name="T5" fmla="*/ 677 h 678"/>
                  <a:gd name="T6" fmla="*/ 48 w 361"/>
                  <a:gd name="T7" fmla="*/ 634 h 678"/>
                  <a:gd name="T8" fmla="*/ 0 w 361"/>
                  <a:gd name="T9" fmla="*/ 510 h 678"/>
                  <a:gd name="T10" fmla="*/ 0 w 361"/>
                  <a:gd name="T11" fmla="*/ 461 h 678"/>
                  <a:gd name="T12" fmla="*/ 73 w 361"/>
                  <a:gd name="T13" fmla="*/ 461 h 678"/>
                  <a:gd name="T14" fmla="*/ 73 w 361"/>
                  <a:gd name="T15" fmla="*/ 507 h 678"/>
                  <a:gd name="T16" fmla="*/ 102 w 361"/>
                  <a:gd name="T17" fmla="*/ 589 h 678"/>
                  <a:gd name="T18" fmla="*/ 181 w 361"/>
                  <a:gd name="T19" fmla="*/ 614 h 678"/>
                  <a:gd name="T20" fmla="*/ 258 w 361"/>
                  <a:gd name="T21" fmla="*/ 592 h 678"/>
                  <a:gd name="T22" fmla="*/ 286 w 361"/>
                  <a:gd name="T23" fmla="*/ 527 h 678"/>
                  <a:gd name="T24" fmla="*/ 286 w 361"/>
                  <a:gd name="T25" fmla="*/ 512 h 678"/>
                  <a:gd name="T26" fmla="*/ 266 w 361"/>
                  <a:gd name="T27" fmla="*/ 447 h 678"/>
                  <a:gd name="T28" fmla="*/ 218 w 361"/>
                  <a:gd name="T29" fmla="*/ 396 h 678"/>
                  <a:gd name="T30" fmla="*/ 153 w 361"/>
                  <a:gd name="T31" fmla="*/ 348 h 678"/>
                  <a:gd name="T32" fmla="*/ 88 w 361"/>
                  <a:gd name="T33" fmla="*/ 294 h 678"/>
                  <a:gd name="T34" fmla="*/ 40 w 361"/>
                  <a:gd name="T35" fmla="*/ 229 h 678"/>
                  <a:gd name="T36" fmla="*/ 20 w 361"/>
                  <a:gd name="T37" fmla="*/ 144 h 678"/>
                  <a:gd name="T38" fmla="*/ 20 w 361"/>
                  <a:gd name="T39" fmla="*/ 127 h 678"/>
                  <a:gd name="T40" fmla="*/ 65 w 361"/>
                  <a:gd name="T41" fmla="*/ 34 h 678"/>
                  <a:gd name="T42" fmla="*/ 187 w 361"/>
                  <a:gd name="T43" fmla="*/ 0 h 678"/>
                  <a:gd name="T44" fmla="*/ 306 w 361"/>
                  <a:gd name="T45" fmla="*/ 39 h 678"/>
                  <a:gd name="T46" fmla="*/ 348 w 361"/>
                  <a:gd name="T47" fmla="*/ 153 h 678"/>
                  <a:gd name="T48" fmla="*/ 348 w 361"/>
                  <a:gd name="T49" fmla="*/ 192 h 678"/>
                  <a:gd name="T50" fmla="*/ 277 w 361"/>
                  <a:gd name="T51" fmla="*/ 192 h 678"/>
                  <a:gd name="T52" fmla="*/ 277 w 361"/>
                  <a:gd name="T53" fmla="*/ 156 h 678"/>
                  <a:gd name="T54" fmla="*/ 252 w 361"/>
                  <a:gd name="T55" fmla="*/ 88 h 678"/>
                  <a:gd name="T56" fmla="*/ 184 w 361"/>
                  <a:gd name="T57" fmla="*/ 62 h 678"/>
                  <a:gd name="T58" fmla="*/ 139 w 361"/>
                  <a:gd name="T59" fmla="*/ 68 h 678"/>
                  <a:gd name="T60" fmla="*/ 110 w 361"/>
                  <a:gd name="T61" fmla="*/ 85 h 678"/>
                  <a:gd name="T62" fmla="*/ 96 w 361"/>
                  <a:gd name="T63" fmla="*/ 107 h 678"/>
                  <a:gd name="T64" fmla="*/ 91 w 361"/>
                  <a:gd name="T65" fmla="*/ 127 h 678"/>
                  <a:gd name="T66" fmla="*/ 91 w 361"/>
                  <a:gd name="T67" fmla="*/ 144 h 678"/>
                  <a:gd name="T68" fmla="*/ 110 w 361"/>
                  <a:gd name="T69" fmla="*/ 209 h 678"/>
                  <a:gd name="T70" fmla="*/ 161 w 361"/>
                  <a:gd name="T71" fmla="*/ 263 h 678"/>
                  <a:gd name="T72" fmla="*/ 224 w 361"/>
                  <a:gd name="T73" fmla="*/ 311 h 678"/>
                  <a:gd name="T74" fmla="*/ 289 w 361"/>
                  <a:gd name="T75" fmla="*/ 362 h 678"/>
                  <a:gd name="T76" fmla="*/ 337 w 361"/>
                  <a:gd name="T77" fmla="*/ 425 h 678"/>
                  <a:gd name="T78" fmla="*/ 360 w 361"/>
                  <a:gd name="T79" fmla="*/ 510 h 678"/>
                  <a:gd name="T80" fmla="*/ 360 w 361"/>
                  <a:gd name="T81" fmla="*/ 527 h 678"/>
                  <a:gd name="T82" fmla="*/ 311 w 361"/>
                  <a:gd name="T83" fmla="*/ 64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678">
                    <a:moveTo>
                      <a:pt x="311" y="640"/>
                    </a:moveTo>
                    <a:lnTo>
                      <a:pt x="311" y="640"/>
                    </a:lnTo>
                    <a:cubicBezTo>
                      <a:pt x="280" y="665"/>
                      <a:pt x="238" y="677"/>
                      <a:pt x="181" y="677"/>
                    </a:cubicBezTo>
                    <a:cubicBezTo>
                      <a:pt x="125" y="677"/>
                      <a:pt x="82" y="662"/>
                      <a:pt x="48" y="634"/>
                    </a:cubicBezTo>
                    <a:cubicBezTo>
                      <a:pt x="17" y="606"/>
                      <a:pt x="0" y="563"/>
                      <a:pt x="0" y="510"/>
                    </a:cubicBezTo>
                    <a:cubicBezTo>
                      <a:pt x="0" y="461"/>
                      <a:pt x="0" y="461"/>
                      <a:pt x="0" y="461"/>
                    </a:cubicBezTo>
                    <a:cubicBezTo>
                      <a:pt x="73" y="461"/>
                      <a:pt x="73" y="461"/>
                      <a:pt x="73" y="461"/>
                    </a:cubicBezTo>
                    <a:cubicBezTo>
                      <a:pt x="73" y="507"/>
                      <a:pt x="73" y="507"/>
                      <a:pt x="73" y="507"/>
                    </a:cubicBezTo>
                    <a:cubicBezTo>
                      <a:pt x="73" y="544"/>
                      <a:pt x="82" y="569"/>
                      <a:pt x="102" y="589"/>
                    </a:cubicBezTo>
                    <a:cubicBezTo>
                      <a:pt x="122" y="606"/>
                      <a:pt x="147" y="614"/>
                      <a:pt x="181" y="614"/>
                    </a:cubicBezTo>
                    <a:cubicBezTo>
                      <a:pt x="215" y="614"/>
                      <a:pt x="238" y="609"/>
                      <a:pt x="258" y="592"/>
                    </a:cubicBezTo>
                    <a:cubicBezTo>
                      <a:pt x="277" y="578"/>
                      <a:pt x="286" y="555"/>
                      <a:pt x="286" y="527"/>
                    </a:cubicBezTo>
                    <a:cubicBezTo>
                      <a:pt x="286" y="512"/>
                      <a:pt x="286" y="512"/>
                      <a:pt x="286" y="512"/>
                    </a:cubicBezTo>
                    <a:cubicBezTo>
                      <a:pt x="286" y="487"/>
                      <a:pt x="280" y="467"/>
                      <a:pt x="266" y="447"/>
                    </a:cubicBezTo>
                    <a:cubicBezTo>
                      <a:pt x="255" y="427"/>
                      <a:pt x="238" y="410"/>
                      <a:pt x="218" y="396"/>
                    </a:cubicBezTo>
                    <a:cubicBezTo>
                      <a:pt x="198" y="379"/>
                      <a:pt x="175" y="362"/>
                      <a:pt x="153" y="348"/>
                    </a:cubicBezTo>
                    <a:cubicBezTo>
                      <a:pt x="130" y="331"/>
                      <a:pt x="107" y="314"/>
                      <a:pt x="88" y="294"/>
                    </a:cubicBezTo>
                    <a:cubicBezTo>
                      <a:pt x="68" y="277"/>
                      <a:pt x="51" y="255"/>
                      <a:pt x="40" y="229"/>
                    </a:cubicBezTo>
                    <a:cubicBezTo>
                      <a:pt x="25" y="207"/>
                      <a:pt x="20" y="178"/>
                      <a:pt x="20" y="144"/>
                    </a:cubicBezTo>
                    <a:cubicBezTo>
                      <a:pt x="20" y="127"/>
                      <a:pt x="20" y="127"/>
                      <a:pt x="20" y="127"/>
                    </a:cubicBezTo>
                    <a:cubicBezTo>
                      <a:pt x="20" y="85"/>
                      <a:pt x="34" y="54"/>
                      <a:pt x="65" y="34"/>
                    </a:cubicBezTo>
                    <a:cubicBezTo>
                      <a:pt x="96" y="11"/>
                      <a:pt x="136" y="0"/>
                      <a:pt x="187" y="0"/>
                    </a:cubicBezTo>
                    <a:cubicBezTo>
                      <a:pt x="238" y="0"/>
                      <a:pt x="277" y="14"/>
                      <a:pt x="306" y="39"/>
                    </a:cubicBezTo>
                    <a:cubicBezTo>
                      <a:pt x="334" y="65"/>
                      <a:pt x="348" y="105"/>
                      <a:pt x="348" y="153"/>
                    </a:cubicBezTo>
                    <a:cubicBezTo>
                      <a:pt x="348" y="192"/>
                      <a:pt x="348" y="192"/>
                      <a:pt x="348" y="192"/>
                    </a:cubicBezTo>
                    <a:cubicBezTo>
                      <a:pt x="277" y="192"/>
                      <a:pt x="277" y="192"/>
                      <a:pt x="277" y="192"/>
                    </a:cubicBezTo>
                    <a:cubicBezTo>
                      <a:pt x="277" y="156"/>
                      <a:pt x="277" y="156"/>
                      <a:pt x="277" y="156"/>
                    </a:cubicBezTo>
                    <a:cubicBezTo>
                      <a:pt x="277" y="127"/>
                      <a:pt x="269" y="102"/>
                      <a:pt x="252" y="88"/>
                    </a:cubicBezTo>
                    <a:cubicBezTo>
                      <a:pt x="235" y="71"/>
                      <a:pt x="212" y="62"/>
                      <a:pt x="184" y="62"/>
                    </a:cubicBezTo>
                    <a:cubicBezTo>
                      <a:pt x="164" y="62"/>
                      <a:pt x="150" y="65"/>
                      <a:pt x="139" y="68"/>
                    </a:cubicBezTo>
                    <a:cubicBezTo>
                      <a:pt x="127" y="73"/>
                      <a:pt x="116" y="79"/>
                      <a:pt x="110" y="85"/>
                    </a:cubicBezTo>
                    <a:cubicBezTo>
                      <a:pt x="102" y="93"/>
                      <a:pt x="99" y="99"/>
                      <a:pt x="96" y="107"/>
                    </a:cubicBezTo>
                    <a:cubicBezTo>
                      <a:pt x="93" y="116"/>
                      <a:pt x="91" y="122"/>
                      <a:pt x="91" y="127"/>
                    </a:cubicBezTo>
                    <a:cubicBezTo>
                      <a:pt x="91" y="144"/>
                      <a:pt x="91" y="144"/>
                      <a:pt x="91" y="144"/>
                    </a:cubicBezTo>
                    <a:cubicBezTo>
                      <a:pt x="91" y="170"/>
                      <a:pt x="99" y="192"/>
                      <a:pt x="110" y="209"/>
                    </a:cubicBezTo>
                    <a:cubicBezTo>
                      <a:pt x="125" y="229"/>
                      <a:pt x="141" y="246"/>
                      <a:pt x="161" y="263"/>
                    </a:cubicBezTo>
                    <a:cubicBezTo>
                      <a:pt x="181" y="277"/>
                      <a:pt x="201" y="294"/>
                      <a:pt x="224" y="311"/>
                    </a:cubicBezTo>
                    <a:cubicBezTo>
                      <a:pt x="249" y="325"/>
                      <a:pt x="269" y="342"/>
                      <a:pt x="289" y="362"/>
                    </a:cubicBezTo>
                    <a:cubicBezTo>
                      <a:pt x="309" y="379"/>
                      <a:pt x="326" y="402"/>
                      <a:pt x="337" y="425"/>
                    </a:cubicBezTo>
                    <a:cubicBezTo>
                      <a:pt x="351" y="450"/>
                      <a:pt x="360" y="478"/>
                      <a:pt x="360" y="510"/>
                    </a:cubicBezTo>
                    <a:cubicBezTo>
                      <a:pt x="360" y="527"/>
                      <a:pt x="360" y="527"/>
                      <a:pt x="360" y="527"/>
                    </a:cubicBezTo>
                    <a:cubicBezTo>
                      <a:pt x="360" y="575"/>
                      <a:pt x="343" y="614"/>
                      <a:pt x="311" y="64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nvGrpSpPr>
              <p:cNvPr id="348" name="Group 347"/>
              <p:cNvGrpSpPr/>
              <p:nvPr/>
            </p:nvGrpSpPr>
            <p:grpSpPr>
              <a:xfrm>
                <a:off x="5694152" y="457200"/>
                <a:ext cx="357517" cy="357517"/>
                <a:chOff x="5694152" y="457200"/>
                <a:chExt cx="357517" cy="357517"/>
              </a:xfrm>
              <a:grpFill/>
            </p:grpSpPr>
            <p:sp>
              <p:nvSpPr>
                <p:cNvPr id="349" name="Rectangle 348"/>
                <p:cNvSpPr/>
                <p:nvPr/>
              </p:nvSpPr>
              <p:spPr>
                <a:xfrm>
                  <a:off x="5841040" y="457200"/>
                  <a:ext cx="63741" cy="357517"/>
                </a:xfrm>
                <a:prstGeom prst="rect">
                  <a:avLst/>
                </a:prstGeom>
                <a:grpFill/>
                <a:ln>
                  <a:noFill/>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tx1"/>
                    </a:solidFill>
                    <a:latin typeface="Arial"/>
                  </a:endParaRPr>
                </a:p>
              </p:txBody>
            </p:sp>
            <p:sp>
              <p:nvSpPr>
                <p:cNvPr id="350" name="Rectangle 349"/>
                <p:cNvSpPr/>
                <p:nvPr/>
              </p:nvSpPr>
              <p:spPr>
                <a:xfrm rot="16200000">
                  <a:off x="5841040" y="457200"/>
                  <a:ext cx="63741" cy="357517"/>
                </a:xfrm>
                <a:prstGeom prst="rect">
                  <a:avLst/>
                </a:prstGeom>
                <a:grpFill/>
                <a:ln>
                  <a:noFill/>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tx1"/>
                    </a:solidFill>
                    <a:latin typeface="Arial"/>
                  </a:endParaRPr>
                </a:p>
              </p:txBody>
            </p:sp>
          </p:grpSp>
        </p:grpSp>
      </p:gr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00224" y="1537142"/>
            <a:ext cx="1388611" cy="251332"/>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245760" y="939935"/>
            <a:ext cx="1645654" cy="256932"/>
          </a:xfrm>
          <a:prstGeom prst="rect">
            <a:avLst/>
          </a:prstGeom>
        </p:spPr>
      </p:pic>
      <p:pic>
        <p:nvPicPr>
          <p:cNvPr id="9" name="Picture 8"/>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7499744" y="2863149"/>
            <a:ext cx="1382429" cy="377930"/>
          </a:xfrm>
          <a:prstGeom prst="rect">
            <a:avLst/>
          </a:prstGeom>
        </p:spPr>
      </p:pic>
      <p:pic>
        <p:nvPicPr>
          <p:cNvPr id="10" name="Picture 9"/>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691849" y="5248978"/>
            <a:ext cx="1217840" cy="689343"/>
          </a:xfrm>
          <a:prstGeom prst="rect">
            <a:avLst/>
          </a:prstGeom>
        </p:spPr>
      </p:pic>
      <p:pic>
        <p:nvPicPr>
          <p:cNvPr id="369" name="Picture 368"/>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7518991" y="4385001"/>
            <a:ext cx="1367506" cy="603136"/>
          </a:xfrm>
          <a:prstGeom prst="rect">
            <a:avLst/>
          </a:prstGeom>
        </p:spPr>
      </p:pic>
      <p:pic>
        <p:nvPicPr>
          <p:cNvPr id="3" name="Picture 2" descr="BVA_Affiliated_300_201803.png"/>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7265435" y="3590600"/>
            <a:ext cx="1622249" cy="470497"/>
          </a:xfrm>
          <a:prstGeom prst="rect">
            <a:avLst/>
          </a:prstGeom>
        </p:spPr>
      </p:pic>
      <p:pic>
        <p:nvPicPr>
          <p:cNvPr id="368" name="Picture 367" descr="AnthemEAP logo PMS300 and black.png"/>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7295164" y="292821"/>
            <a:ext cx="1590404" cy="397601"/>
          </a:xfrm>
          <a:prstGeom prst="rect">
            <a:avLst/>
          </a:prstGeom>
        </p:spPr>
      </p:pic>
    </p:spTree>
    <p:extLst>
      <p:ext uri="{BB962C8B-B14F-4D97-AF65-F5344CB8AC3E}">
        <p14:creationId xmlns:p14="http://schemas.microsoft.com/office/powerpoint/2010/main" val="414797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s White">
    <p:spTree>
      <p:nvGrpSpPr>
        <p:cNvPr id="1" name=""/>
        <p:cNvGrpSpPr/>
        <p:nvPr/>
      </p:nvGrpSpPr>
      <p:grpSpPr>
        <a:xfrm>
          <a:off x="0" y="0"/>
          <a:ext cx="0" cy="0"/>
          <a:chOff x="0" y="0"/>
          <a:chExt cx="0" cy="0"/>
        </a:xfrm>
      </p:grpSpPr>
      <p:grpSp>
        <p:nvGrpSpPr>
          <p:cNvPr id="5" name="Group 4"/>
          <p:cNvGrpSpPr/>
          <p:nvPr userDrawn="1"/>
        </p:nvGrpSpPr>
        <p:grpSpPr>
          <a:xfrm>
            <a:off x="7324276" y="2479783"/>
            <a:ext cx="1819724" cy="549940"/>
            <a:chOff x="5797239" y="2334415"/>
            <a:chExt cx="1819724" cy="549940"/>
          </a:xfrm>
          <a:solidFill>
            <a:srgbClr val="FF0000">
              <a:alpha val="0"/>
            </a:srgbClr>
          </a:solidFill>
        </p:grpSpPr>
        <p:sp>
          <p:nvSpPr>
            <p:cNvPr id="127" name="Rectangle 126"/>
            <p:cNvSpPr/>
            <p:nvPr userDrawn="1"/>
          </p:nvSpPr>
          <p:spPr>
            <a:xfrm rot="10800000">
              <a:off x="5797239" y="2334415"/>
              <a:ext cx="1819724" cy="12677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28" name="Rectangle 127"/>
            <p:cNvSpPr/>
            <p:nvPr userDrawn="1"/>
          </p:nvSpPr>
          <p:spPr>
            <a:xfrm rot="10800000">
              <a:off x="5797239" y="2757577"/>
              <a:ext cx="1819724" cy="12677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29" name="Rectangle 128"/>
            <p:cNvSpPr/>
            <p:nvPr userDrawn="1"/>
          </p:nvSpPr>
          <p:spPr>
            <a:xfrm rot="5400000">
              <a:off x="5585661" y="2546000"/>
              <a:ext cx="549936" cy="12677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30" name="Rectangle 129"/>
            <p:cNvSpPr/>
            <p:nvPr userDrawn="1"/>
          </p:nvSpPr>
          <p:spPr>
            <a:xfrm rot="5400000">
              <a:off x="7278606" y="2546000"/>
              <a:ext cx="549936" cy="12677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69" name="Group 68"/>
          <p:cNvGrpSpPr/>
          <p:nvPr userDrawn="1"/>
        </p:nvGrpSpPr>
        <p:grpSpPr>
          <a:xfrm>
            <a:off x="1646430" y="168668"/>
            <a:ext cx="1425395" cy="653608"/>
            <a:chOff x="8177224" y="233805"/>
            <a:chExt cx="966776" cy="445422"/>
          </a:xfrm>
        </p:grpSpPr>
        <p:grpSp>
          <p:nvGrpSpPr>
            <p:cNvPr id="70" name="Group 69"/>
            <p:cNvGrpSpPr/>
            <p:nvPr userDrawn="1"/>
          </p:nvGrpSpPr>
          <p:grpSpPr>
            <a:xfrm>
              <a:off x="8177224" y="233805"/>
              <a:ext cx="966776" cy="445422"/>
              <a:chOff x="4214176" y="1612031"/>
              <a:chExt cx="966776" cy="445422"/>
            </a:xfrm>
            <a:solidFill>
              <a:srgbClr val="FF0000">
                <a:alpha val="0"/>
              </a:srgbClr>
            </a:solidFill>
          </p:grpSpPr>
          <p:sp>
            <p:nvSpPr>
              <p:cNvPr id="75" name="Rectangle 74"/>
              <p:cNvSpPr/>
              <p:nvPr userDrawn="1"/>
            </p:nvSpPr>
            <p:spPr>
              <a:xfrm>
                <a:off x="4214176" y="1612031"/>
                <a:ext cx="966776"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76" name="Rectangle 75"/>
              <p:cNvSpPr/>
              <p:nvPr userDrawn="1"/>
            </p:nvSpPr>
            <p:spPr>
              <a:xfrm>
                <a:off x="4214176" y="1930681"/>
                <a:ext cx="966776"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77" name="Rectangle 76"/>
              <p:cNvSpPr/>
              <p:nvPr userDrawn="1"/>
            </p:nvSpPr>
            <p:spPr>
              <a:xfrm rot="16200000">
                <a:off x="4054851" y="1771356"/>
                <a:ext cx="445422"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78" name="Rectangle 77"/>
              <p:cNvSpPr/>
              <p:nvPr userDrawn="1"/>
            </p:nvSpPr>
            <p:spPr>
              <a:xfrm rot="16200000">
                <a:off x="4894855" y="1771356"/>
                <a:ext cx="445422"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71" name="Group 70"/>
            <p:cNvGrpSpPr>
              <a:grpSpLocks noChangeAspect="1"/>
            </p:cNvGrpSpPr>
            <p:nvPr userDrawn="1"/>
          </p:nvGrpSpPr>
          <p:grpSpPr>
            <a:xfrm>
              <a:off x="8303996" y="360792"/>
              <a:ext cx="713232" cy="191663"/>
              <a:chOff x="4323998" y="952501"/>
              <a:chExt cx="2140336" cy="575162"/>
            </a:xfrm>
            <a:solidFill>
              <a:srgbClr val="FFFFFF"/>
            </a:solidFill>
          </p:grpSpPr>
          <p:sp>
            <p:nvSpPr>
              <p:cNvPr id="72" name="Rectangle 71"/>
              <p:cNvSpPr>
                <a:spLocks/>
              </p:cNvSpPr>
              <p:nvPr userDrawn="1"/>
            </p:nvSpPr>
            <p:spPr>
              <a:xfrm flipV="1">
                <a:off x="4324351" y="1491089"/>
                <a:ext cx="2022474" cy="3657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73" name="Freeform 6"/>
              <p:cNvSpPr>
                <a:spLocks noChangeArrowheads="1"/>
              </p:cNvSpPr>
              <p:nvPr/>
            </p:nvSpPr>
            <p:spPr bwMode="auto">
              <a:xfrm>
                <a:off x="4323998" y="952501"/>
                <a:ext cx="2023736" cy="471588"/>
              </a:xfrm>
              <a:custGeom>
                <a:avLst/>
                <a:gdLst>
                  <a:gd name="T0" fmla="*/ 9011 w 12015"/>
                  <a:gd name="T1" fmla="*/ 2199 h 2800"/>
                  <a:gd name="T2" fmla="*/ 8879 w 12015"/>
                  <a:gd name="T3" fmla="*/ 2209 h 2800"/>
                  <a:gd name="T4" fmla="*/ 9022 w 12015"/>
                  <a:gd name="T5" fmla="*/ 1853 h 2800"/>
                  <a:gd name="T6" fmla="*/ 8278 w 12015"/>
                  <a:gd name="T7" fmla="*/ 1100 h 2800"/>
                  <a:gd name="T8" fmla="*/ 8329 w 12015"/>
                  <a:gd name="T9" fmla="*/ 2799 h 2800"/>
                  <a:gd name="T10" fmla="*/ 8278 w 12015"/>
                  <a:gd name="T11" fmla="*/ 1201 h 2800"/>
                  <a:gd name="T12" fmla="*/ 8563 w 12015"/>
                  <a:gd name="T13" fmla="*/ 1721 h 2800"/>
                  <a:gd name="T14" fmla="*/ 5478 w 12015"/>
                  <a:gd name="T15" fmla="*/ 2442 h 2800"/>
                  <a:gd name="T16" fmla="*/ 4317 w 12015"/>
                  <a:gd name="T17" fmla="*/ 1252 h 2800"/>
                  <a:gd name="T18" fmla="*/ 4297 w 12015"/>
                  <a:gd name="T19" fmla="*/ 1150 h 2800"/>
                  <a:gd name="T20" fmla="*/ 4572 w 12015"/>
                  <a:gd name="T21" fmla="*/ 672 h 2800"/>
                  <a:gd name="T22" fmla="*/ 4969 w 12015"/>
                  <a:gd name="T23" fmla="*/ 662 h 2800"/>
                  <a:gd name="T24" fmla="*/ 5366 w 12015"/>
                  <a:gd name="T25" fmla="*/ 1161 h 2800"/>
                  <a:gd name="T26" fmla="*/ 4969 w 12015"/>
                  <a:gd name="T27" fmla="*/ 1252 h 2800"/>
                  <a:gd name="T28" fmla="*/ 5366 w 12015"/>
                  <a:gd name="T29" fmla="*/ 2422 h 2800"/>
                  <a:gd name="T30" fmla="*/ 5478 w 12015"/>
                  <a:gd name="T31" fmla="*/ 2442 h 2800"/>
                  <a:gd name="T32" fmla="*/ 4317 w 12015"/>
                  <a:gd name="T33" fmla="*/ 2656 h 2800"/>
                  <a:gd name="T34" fmla="*/ 4073 w 12015"/>
                  <a:gd name="T35" fmla="*/ 1629 h 2800"/>
                  <a:gd name="T36" fmla="*/ 3025 w 12015"/>
                  <a:gd name="T37" fmla="*/ 1161 h 2800"/>
                  <a:gd name="T38" fmla="*/ 2373 w 12015"/>
                  <a:gd name="T39" fmla="*/ 1150 h 2800"/>
                  <a:gd name="T40" fmla="*/ 2403 w 12015"/>
                  <a:gd name="T41" fmla="*/ 1252 h 2800"/>
                  <a:gd name="T42" fmla="*/ 1273 w 12015"/>
                  <a:gd name="T43" fmla="*/ 10 h 2800"/>
                  <a:gd name="T44" fmla="*/ 1161 w 12015"/>
                  <a:gd name="T45" fmla="*/ 0 h 2800"/>
                  <a:gd name="T46" fmla="*/ 0 w 12015"/>
                  <a:gd name="T47" fmla="*/ 2646 h 2800"/>
                  <a:gd name="T48" fmla="*/ 21 w 12015"/>
                  <a:gd name="T49" fmla="*/ 2748 h 2800"/>
                  <a:gd name="T50" fmla="*/ 754 w 12015"/>
                  <a:gd name="T51" fmla="*/ 2656 h 2800"/>
                  <a:gd name="T52" fmla="*/ 663 w 12015"/>
                  <a:gd name="T53" fmla="*/ 1904 h 2800"/>
                  <a:gd name="T54" fmla="*/ 1375 w 12015"/>
                  <a:gd name="T55" fmla="*/ 2646 h 2800"/>
                  <a:gd name="T56" fmla="*/ 1375 w 12015"/>
                  <a:gd name="T57" fmla="*/ 2748 h 2800"/>
                  <a:gd name="T58" fmla="*/ 3269 w 12015"/>
                  <a:gd name="T59" fmla="*/ 2656 h 2800"/>
                  <a:gd name="T60" fmla="*/ 3025 w 12015"/>
                  <a:gd name="T61" fmla="*/ 1873 h 2800"/>
                  <a:gd name="T62" fmla="*/ 3462 w 12015"/>
                  <a:gd name="T63" fmla="*/ 2646 h 2800"/>
                  <a:gd name="T64" fmla="*/ 3452 w 12015"/>
                  <a:gd name="T65" fmla="*/ 2748 h 2800"/>
                  <a:gd name="T66" fmla="*/ 703 w 12015"/>
                  <a:gd name="T67" fmla="*/ 1771 h 2800"/>
                  <a:gd name="T68" fmla="*/ 6344 w 12015"/>
                  <a:gd name="T69" fmla="*/ 2646 h 2800"/>
                  <a:gd name="T70" fmla="*/ 6374 w 12015"/>
                  <a:gd name="T71" fmla="*/ 2738 h 2800"/>
                  <a:gd name="T72" fmla="*/ 5448 w 12015"/>
                  <a:gd name="T73" fmla="*/ 2748 h 2800"/>
                  <a:gd name="T74" fmla="*/ 5468 w 12015"/>
                  <a:gd name="T75" fmla="*/ 2646 h 2800"/>
                  <a:gd name="T76" fmla="*/ 5468 w 12015"/>
                  <a:gd name="T77" fmla="*/ 122 h 2800"/>
                  <a:gd name="T78" fmla="*/ 5488 w 12015"/>
                  <a:gd name="T79" fmla="*/ 30 h 2800"/>
                  <a:gd name="T80" fmla="*/ 6120 w 12015"/>
                  <a:gd name="T81" fmla="*/ 1334 h 2800"/>
                  <a:gd name="T82" fmla="*/ 7464 w 12015"/>
                  <a:gd name="T83" fmla="*/ 2646 h 2800"/>
                  <a:gd name="T84" fmla="*/ 7474 w 12015"/>
                  <a:gd name="T85" fmla="*/ 2748 h 2800"/>
                  <a:gd name="T86" fmla="*/ 6568 w 12015"/>
                  <a:gd name="T87" fmla="*/ 2738 h 2800"/>
                  <a:gd name="T88" fmla="*/ 6822 w 12015"/>
                  <a:gd name="T89" fmla="*/ 2646 h 2800"/>
                  <a:gd name="T90" fmla="*/ 6120 w 12015"/>
                  <a:gd name="T91" fmla="*/ 1863 h 2800"/>
                  <a:gd name="T92" fmla="*/ 11994 w 12015"/>
                  <a:gd name="T93" fmla="*/ 2748 h 2800"/>
                  <a:gd name="T94" fmla="*/ 11118 w 12015"/>
                  <a:gd name="T95" fmla="*/ 2656 h 2800"/>
                  <a:gd name="T96" fmla="*/ 11342 w 12015"/>
                  <a:gd name="T97" fmla="*/ 1639 h 2800"/>
                  <a:gd name="T98" fmla="*/ 10741 w 12015"/>
                  <a:gd name="T99" fmla="*/ 1873 h 2800"/>
                  <a:gd name="T100" fmla="*/ 10965 w 12015"/>
                  <a:gd name="T101" fmla="*/ 2656 h 2800"/>
                  <a:gd name="T102" fmla="*/ 10120 w 12015"/>
                  <a:gd name="T103" fmla="*/ 2748 h 2800"/>
                  <a:gd name="T104" fmla="*/ 10120 w 12015"/>
                  <a:gd name="T105" fmla="*/ 2646 h 2800"/>
                  <a:gd name="T106" fmla="*/ 10314 w 12015"/>
                  <a:gd name="T107" fmla="*/ 1364 h 2800"/>
                  <a:gd name="T108" fmla="*/ 9744 w 12015"/>
                  <a:gd name="T109" fmla="*/ 2646 h 2800"/>
                  <a:gd name="T110" fmla="*/ 9967 w 12015"/>
                  <a:gd name="T111" fmla="*/ 2738 h 2800"/>
                  <a:gd name="T112" fmla="*/ 9093 w 12015"/>
                  <a:gd name="T113" fmla="*/ 2748 h 2800"/>
                  <a:gd name="T114" fmla="*/ 9103 w 12015"/>
                  <a:gd name="T115" fmla="*/ 2646 h 2800"/>
                  <a:gd name="T116" fmla="*/ 9093 w 12015"/>
                  <a:gd name="T117" fmla="*/ 1252 h 2800"/>
                  <a:gd name="T118" fmla="*/ 9093 w 12015"/>
                  <a:gd name="T119" fmla="*/ 1150 h 2800"/>
                  <a:gd name="T120" fmla="*/ 9733 w 12015"/>
                  <a:gd name="T121" fmla="*/ 1313 h 2800"/>
                  <a:gd name="T122" fmla="*/ 11769 w 12015"/>
                  <a:gd name="T123" fmla="*/ 1558 h 2800"/>
                  <a:gd name="T124" fmla="*/ 12014 w 12015"/>
                  <a:gd name="T125" fmla="*/ 2656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15" h="2800">
                    <a:moveTo>
                      <a:pt x="8329" y="2799"/>
                    </a:moveTo>
                    <a:lnTo>
                      <a:pt x="8329" y="2799"/>
                    </a:lnTo>
                    <a:cubicBezTo>
                      <a:pt x="8736" y="2799"/>
                      <a:pt x="8971" y="2493"/>
                      <a:pt x="9011" y="2219"/>
                    </a:cubicBezTo>
                    <a:cubicBezTo>
                      <a:pt x="9011" y="2199"/>
                      <a:pt x="9011" y="2199"/>
                      <a:pt x="9011" y="2199"/>
                    </a:cubicBezTo>
                    <a:cubicBezTo>
                      <a:pt x="8991" y="2199"/>
                      <a:pt x="8991" y="2199"/>
                      <a:pt x="8991" y="2199"/>
                    </a:cubicBezTo>
                    <a:cubicBezTo>
                      <a:pt x="8889" y="2199"/>
                      <a:pt x="8889" y="2199"/>
                      <a:pt x="8889" y="2199"/>
                    </a:cubicBezTo>
                    <a:cubicBezTo>
                      <a:pt x="8879" y="2199"/>
                      <a:pt x="8879" y="2199"/>
                      <a:pt x="8879" y="2199"/>
                    </a:cubicBezTo>
                    <a:cubicBezTo>
                      <a:pt x="8879" y="2209"/>
                      <a:pt x="8879" y="2209"/>
                      <a:pt x="8879" y="2209"/>
                    </a:cubicBezTo>
                    <a:cubicBezTo>
                      <a:pt x="8849" y="2442"/>
                      <a:pt x="8655" y="2687"/>
                      <a:pt x="8349" y="2676"/>
                    </a:cubicBezTo>
                    <a:cubicBezTo>
                      <a:pt x="8115" y="2676"/>
                      <a:pt x="7973" y="2513"/>
                      <a:pt x="7973" y="2229"/>
                    </a:cubicBezTo>
                    <a:cubicBezTo>
                      <a:pt x="7973" y="1853"/>
                      <a:pt x="7973" y="1853"/>
                      <a:pt x="7973" y="1853"/>
                    </a:cubicBezTo>
                    <a:cubicBezTo>
                      <a:pt x="9022" y="1853"/>
                      <a:pt x="9022" y="1853"/>
                      <a:pt x="9022" y="1853"/>
                    </a:cubicBezTo>
                    <a:cubicBezTo>
                      <a:pt x="9032" y="1853"/>
                      <a:pt x="9032" y="1853"/>
                      <a:pt x="9032" y="1853"/>
                    </a:cubicBezTo>
                    <a:cubicBezTo>
                      <a:pt x="9032" y="1833"/>
                      <a:pt x="9032" y="1833"/>
                      <a:pt x="9032" y="1833"/>
                    </a:cubicBezTo>
                    <a:cubicBezTo>
                      <a:pt x="9022" y="1588"/>
                      <a:pt x="8950" y="1405"/>
                      <a:pt x="8808" y="1273"/>
                    </a:cubicBezTo>
                    <a:cubicBezTo>
                      <a:pt x="8675" y="1161"/>
                      <a:pt x="8492" y="1100"/>
                      <a:pt x="8278" y="1100"/>
                    </a:cubicBezTo>
                    <a:cubicBezTo>
                      <a:pt x="8085" y="1100"/>
                      <a:pt x="7901" y="1181"/>
                      <a:pt x="7759" y="1334"/>
                    </a:cubicBezTo>
                    <a:cubicBezTo>
                      <a:pt x="7606" y="1496"/>
                      <a:pt x="7525" y="1721"/>
                      <a:pt x="7525" y="1965"/>
                    </a:cubicBezTo>
                    <a:cubicBezTo>
                      <a:pt x="7525" y="2199"/>
                      <a:pt x="7606" y="2412"/>
                      <a:pt x="7769" y="2565"/>
                    </a:cubicBezTo>
                    <a:cubicBezTo>
                      <a:pt x="7922" y="2717"/>
                      <a:pt x="8115" y="2799"/>
                      <a:pt x="8329" y="2799"/>
                    </a:cubicBezTo>
                    <a:close/>
                    <a:moveTo>
                      <a:pt x="7973" y="1558"/>
                    </a:moveTo>
                    <a:lnTo>
                      <a:pt x="7973" y="1558"/>
                    </a:lnTo>
                    <a:cubicBezTo>
                      <a:pt x="7973" y="1446"/>
                      <a:pt x="8003" y="1344"/>
                      <a:pt x="8064" y="1283"/>
                    </a:cubicBezTo>
                    <a:cubicBezTo>
                      <a:pt x="8115" y="1232"/>
                      <a:pt x="8197" y="1201"/>
                      <a:pt x="8278" y="1201"/>
                    </a:cubicBezTo>
                    <a:lnTo>
                      <a:pt x="8278" y="1201"/>
                    </a:lnTo>
                    <a:lnTo>
                      <a:pt x="8278" y="1201"/>
                    </a:lnTo>
                    <a:cubicBezTo>
                      <a:pt x="8472" y="1201"/>
                      <a:pt x="8563" y="1334"/>
                      <a:pt x="8563" y="1558"/>
                    </a:cubicBezTo>
                    <a:cubicBezTo>
                      <a:pt x="8563" y="1721"/>
                      <a:pt x="8563" y="1721"/>
                      <a:pt x="8563" y="1721"/>
                    </a:cubicBezTo>
                    <a:cubicBezTo>
                      <a:pt x="7973" y="1721"/>
                      <a:pt x="7973" y="1721"/>
                      <a:pt x="7973" y="1721"/>
                    </a:cubicBezTo>
                    <a:lnTo>
                      <a:pt x="7973" y="1558"/>
                    </a:lnTo>
                    <a:close/>
                    <a:moveTo>
                      <a:pt x="5478" y="2442"/>
                    </a:moveTo>
                    <a:lnTo>
                      <a:pt x="5478" y="2442"/>
                    </a:lnTo>
                    <a:cubicBezTo>
                      <a:pt x="5468" y="2524"/>
                      <a:pt x="5397" y="2799"/>
                      <a:pt x="5040" y="2799"/>
                    </a:cubicBezTo>
                    <a:cubicBezTo>
                      <a:pt x="4725" y="2799"/>
                      <a:pt x="4572" y="2615"/>
                      <a:pt x="4572" y="2250"/>
                    </a:cubicBezTo>
                    <a:cubicBezTo>
                      <a:pt x="4572" y="1252"/>
                      <a:pt x="4572" y="1252"/>
                      <a:pt x="4572" y="1252"/>
                    </a:cubicBezTo>
                    <a:cubicBezTo>
                      <a:pt x="4317" y="1252"/>
                      <a:pt x="4317" y="1252"/>
                      <a:pt x="4317" y="1252"/>
                    </a:cubicBezTo>
                    <a:cubicBezTo>
                      <a:pt x="4297" y="1252"/>
                      <a:pt x="4297" y="1252"/>
                      <a:pt x="4297" y="1252"/>
                    </a:cubicBezTo>
                    <a:cubicBezTo>
                      <a:pt x="4297" y="1242"/>
                      <a:pt x="4297" y="1242"/>
                      <a:pt x="4297" y="1242"/>
                    </a:cubicBezTo>
                    <a:cubicBezTo>
                      <a:pt x="4297" y="1150"/>
                      <a:pt x="4297" y="1150"/>
                      <a:pt x="4297" y="1150"/>
                    </a:cubicBezTo>
                    <a:lnTo>
                      <a:pt x="4297" y="1150"/>
                    </a:lnTo>
                    <a:cubicBezTo>
                      <a:pt x="4317" y="1150"/>
                      <a:pt x="4317" y="1150"/>
                      <a:pt x="4317" y="1150"/>
                    </a:cubicBezTo>
                    <a:cubicBezTo>
                      <a:pt x="4572" y="1150"/>
                      <a:pt x="4572" y="1150"/>
                      <a:pt x="4572" y="1150"/>
                    </a:cubicBezTo>
                    <a:cubicBezTo>
                      <a:pt x="4572" y="682"/>
                      <a:pt x="4572" y="682"/>
                      <a:pt x="4572" y="682"/>
                    </a:cubicBezTo>
                    <a:cubicBezTo>
                      <a:pt x="4572" y="672"/>
                      <a:pt x="4572" y="672"/>
                      <a:pt x="4572" y="672"/>
                    </a:cubicBezTo>
                    <a:cubicBezTo>
                      <a:pt x="4582" y="672"/>
                      <a:pt x="4582" y="672"/>
                      <a:pt x="4582" y="672"/>
                    </a:cubicBezTo>
                    <a:cubicBezTo>
                      <a:pt x="4674" y="672"/>
                      <a:pt x="4867" y="662"/>
                      <a:pt x="4959" y="652"/>
                    </a:cubicBezTo>
                    <a:cubicBezTo>
                      <a:pt x="4969" y="652"/>
                      <a:pt x="4969" y="652"/>
                      <a:pt x="4969" y="652"/>
                    </a:cubicBezTo>
                    <a:cubicBezTo>
                      <a:pt x="4969" y="662"/>
                      <a:pt x="4969" y="662"/>
                      <a:pt x="4969" y="662"/>
                    </a:cubicBezTo>
                    <a:cubicBezTo>
                      <a:pt x="4969" y="1150"/>
                      <a:pt x="4969" y="1150"/>
                      <a:pt x="4969" y="1150"/>
                    </a:cubicBezTo>
                    <a:cubicBezTo>
                      <a:pt x="5346" y="1150"/>
                      <a:pt x="5346" y="1150"/>
                      <a:pt x="5346" y="1150"/>
                    </a:cubicBezTo>
                    <a:cubicBezTo>
                      <a:pt x="5366" y="1150"/>
                      <a:pt x="5366" y="1150"/>
                      <a:pt x="5366" y="1150"/>
                    </a:cubicBezTo>
                    <a:cubicBezTo>
                      <a:pt x="5366" y="1161"/>
                      <a:pt x="5366" y="1161"/>
                      <a:pt x="5366" y="1161"/>
                    </a:cubicBezTo>
                    <a:cubicBezTo>
                      <a:pt x="5366" y="1242"/>
                      <a:pt x="5366" y="1242"/>
                      <a:pt x="5366" y="1242"/>
                    </a:cubicBezTo>
                    <a:cubicBezTo>
                      <a:pt x="5356" y="1252"/>
                      <a:pt x="5356" y="1252"/>
                      <a:pt x="5356" y="1252"/>
                    </a:cubicBezTo>
                    <a:cubicBezTo>
                      <a:pt x="5346" y="1252"/>
                      <a:pt x="5346" y="1252"/>
                      <a:pt x="5346" y="1252"/>
                    </a:cubicBezTo>
                    <a:cubicBezTo>
                      <a:pt x="4969" y="1252"/>
                      <a:pt x="4969" y="1252"/>
                      <a:pt x="4969" y="1252"/>
                    </a:cubicBezTo>
                    <a:cubicBezTo>
                      <a:pt x="4969" y="2391"/>
                      <a:pt x="4969" y="2391"/>
                      <a:pt x="4969" y="2391"/>
                    </a:cubicBezTo>
                    <a:cubicBezTo>
                      <a:pt x="4969" y="2565"/>
                      <a:pt x="5030" y="2646"/>
                      <a:pt x="5153" y="2646"/>
                    </a:cubicBezTo>
                    <a:cubicBezTo>
                      <a:pt x="5305" y="2646"/>
                      <a:pt x="5346" y="2513"/>
                      <a:pt x="5366" y="2442"/>
                    </a:cubicBezTo>
                    <a:cubicBezTo>
                      <a:pt x="5366" y="2422"/>
                      <a:pt x="5366" y="2422"/>
                      <a:pt x="5366" y="2422"/>
                    </a:cubicBezTo>
                    <a:cubicBezTo>
                      <a:pt x="5376" y="2422"/>
                      <a:pt x="5376" y="2422"/>
                      <a:pt x="5376" y="2422"/>
                    </a:cubicBezTo>
                    <a:cubicBezTo>
                      <a:pt x="5468" y="2422"/>
                      <a:pt x="5468" y="2422"/>
                      <a:pt x="5468" y="2422"/>
                    </a:cubicBezTo>
                    <a:cubicBezTo>
                      <a:pt x="5478" y="2422"/>
                      <a:pt x="5478" y="2422"/>
                      <a:pt x="5478" y="2422"/>
                    </a:cubicBezTo>
                    <a:lnTo>
                      <a:pt x="5478" y="2442"/>
                    </a:lnTo>
                    <a:close/>
                    <a:moveTo>
                      <a:pt x="4317" y="2748"/>
                    </a:moveTo>
                    <a:lnTo>
                      <a:pt x="4317" y="2748"/>
                    </a:lnTo>
                    <a:cubicBezTo>
                      <a:pt x="4317" y="2738"/>
                      <a:pt x="4317" y="2738"/>
                      <a:pt x="4317" y="2738"/>
                    </a:cubicBezTo>
                    <a:cubicBezTo>
                      <a:pt x="4317" y="2656"/>
                      <a:pt x="4317" y="2656"/>
                      <a:pt x="4317" y="2656"/>
                    </a:cubicBezTo>
                    <a:cubicBezTo>
                      <a:pt x="4317" y="2646"/>
                      <a:pt x="4317" y="2646"/>
                      <a:pt x="4317" y="2646"/>
                    </a:cubicBezTo>
                    <a:lnTo>
                      <a:pt x="4317" y="2646"/>
                    </a:lnTo>
                    <a:cubicBezTo>
                      <a:pt x="4073" y="2646"/>
                      <a:pt x="4073" y="2646"/>
                      <a:pt x="4073" y="2646"/>
                    </a:cubicBezTo>
                    <a:cubicBezTo>
                      <a:pt x="4073" y="1629"/>
                      <a:pt x="4073" y="1629"/>
                      <a:pt x="4073" y="1629"/>
                    </a:cubicBezTo>
                    <a:cubicBezTo>
                      <a:pt x="4073" y="1476"/>
                      <a:pt x="4022" y="1344"/>
                      <a:pt x="3931" y="1252"/>
                    </a:cubicBezTo>
                    <a:cubicBezTo>
                      <a:pt x="3829" y="1150"/>
                      <a:pt x="3686" y="1100"/>
                      <a:pt x="3534" y="1100"/>
                    </a:cubicBezTo>
                    <a:cubicBezTo>
                      <a:pt x="3320" y="1100"/>
                      <a:pt x="3157" y="1181"/>
                      <a:pt x="3025" y="1354"/>
                    </a:cubicBezTo>
                    <a:cubicBezTo>
                      <a:pt x="3025" y="1161"/>
                      <a:pt x="3025" y="1161"/>
                      <a:pt x="3025" y="1161"/>
                    </a:cubicBezTo>
                    <a:cubicBezTo>
                      <a:pt x="3025" y="1150"/>
                      <a:pt x="3025" y="1150"/>
                      <a:pt x="3025" y="1150"/>
                    </a:cubicBezTo>
                    <a:cubicBezTo>
                      <a:pt x="3014" y="1150"/>
                      <a:pt x="3014" y="1150"/>
                      <a:pt x="3014" y="1150"/>
                    </a:cubicBezTo>
                    <a:cubicBezTo>
                      <a:pt x="2403" y="1150"/>
                      <a:pt x="2403" y="1150"/>
                      <a:pt x="2403" y="1150"/>
                    </a:cubicBezTo>
                    <a:cubicBezTo>
                      <a:pt x="2373" y="1150"/>
                      <a:pt x="2373" y="1150"/>
                      <a:pt x="2373" y="1150"/>
                    </a:cubicBezTo>
                    <a:cubicBezTo>
                      <a:pt x="2373" y="1161"/>
                      <a:pt x="2373" y="1161"/>
                      <a:pt x="2373" y="1161"/>
                    </a:cubicBezTo>
                    <a:cubicBezTo>
                      <a:pt x="2373" y="1242"/>
                      <a:pt x="2373" y="1242"/>
                      <a:pt x="2373" y="1242"/>
                    </a:cubicBezTo>
                    <a:cubicBezTo>
                      <a:pt x="2373" y="1252"/>
                      <a:pt x="2373" y="1252"/>
                      <a:pt x="2373" y="1252"/>
                    </a:cubicBezTo>
                    <a:cubicBezTo>
                      <a:pt x="2403" y="1252"/>
                      <a:pt x="2403" y="1252"/>
                      <a:pt x="2403" y="1252"/>
                    </a:cubicBezTo>
                    <a:cubicBezTo>
                      <a:pt x="2627" y="1252"/>
                      <a:pt x="2627" y="1252"/>
                      <a:pt x="2627" y="1252"/>
                    </a:cubicBezTo>
                    <a:cubicBezTo>
                      <a:pt x="2627" y="2646"/>
                      <a:pt x="2627" y="2646"/>
                      <a:pt x="2627" y="2646"/>
                    </a:cubicBezTo>
                    <a:cubicBezTo>
                      <a:pt x="2190" y="2646"/>
                      <a:pt x="2190" y="2646"/>
                      <a:pt x="2190" y="2646"/>
                    </a:cubicBezTo>
                    <a:cubicBezTo>
                      <a:pt x="1273" y="10"/>
                      <a:pt x="1273" y="10"/>
                      <a:pt x="1273" y="10"/>
                    </a:cubicBezTo>
                    <a:cubicBezTo>
                      <a:pt x="1273" y="0"/>
                      <a:pt x="1273" y="0"/>
                      <a:pt x="1273" y="0"/>
                    </a:cubicBezTo>
                    <a:cubicBezTo>
                      <a:pt x="1263" y="0"/>
                      <a:pt x="1263" y="0"/>
                      <a:pt x="1263" y="0"/>
                    </a:cubicBezTo>
                    <a:cubicBezTo>
                      <a:pt x="1171" y="0"/>
                      <a:pt x="1171" y="0"/>
                      <a:pt x="1171" y="0"/>
                    </a:cubicBezTo>
                    <a:cubicBezTo>
                      <a:pt x="1161" y="0"/>
                      <a:pt x="1161" y="0"/>
                      <a:pt x="1161" y="0"/>
                    </a:cubicBezTo>
                    <a:cubicBezTo>
                      <a:pt x="1161" y="10"/>
                      <a:pt x="1161" y="10"/>
                      <a:pt x="1161" y="10"/>
                    </a:cubicBezTo>
                    <a:cubicBezTo>
                      <a:pt x="255" y="2646"/>
                      <a:pt x="255" y="2646"/>
                      <a:pt x="255" y="2646"/>
                    </a:cubicBezTo>
                    <a:cubicBezTo>
                      <a:pt x="21" y="2646"/>
                      <a:pt x="21" y="2646"/>
                      <a:pt x="21" y="2646"/>
                    </a:cubicBezTo>
                    <a:cubicBezTo>
                      <a:pt x="0" y="2646"/>
                      <a:pt x="0" y="2646"/>
                      <a:pt x="0" y="2646"/>
                    </a:cubicBezTo>
                    <a:cubicBezTo>
                      <a:pt x="0" y="2656"/>
                      <a:pt x="0" y="2656"/>
                      <a:pt x="0" y="2656"/>
                    </a:cubicBezTo>
                    <a:cubicBezTo>
                      <a:pt x="0" y="2738"/>
                      <a:pt x="0" y="2738"/>
                      <a:pt x="0" y="2738"/>
                    </a:cubicBezTo>
                    <a:cubicBezTo>
                      <a:pt x="0" y="2748"/>
                      <a:pt x="0" y="2748"/>
                      <a:pt x="0" y="2748"/>
                    </a:cubicBezTo>
                    <a:cubicBezTo>
                      <a:pt x="21" y="2748"/>
                      <a:pt x="21" y="2748"/>
                      <a:pt x="21" y="2748"/>
                    </a:cubicBezTo>
                    <a:cubicBezTo>
                      <a:pt x="744" y="2748"/>
                      <a:pt x="744" y="2748"/>
                      <a:pt x="744" y="2748"/>
                    </a:cubicBezTo>
                    <a:cubicBezTo>
                      <a:pt x="754" y="2748"/>
                      <a:pt x="754" y="2748"/>
                      <a:pt x="754" y="2748"/>
                    </a:cubicBezTo>
                    <a:cubicBezTo>
                      <a:pt x="754" y="2738"/>
                      <a:pt x="754" y="2738"/>
                      <a:pt x="754" y="2738"/>
                    </a:cubicBezTo>
                    <a:cubicBezTo>
                      <a:pt x="754" y="2656"/>
                      <a:pt x="754" y="2656"/>
                      <a:pt x="754" y="2656"/>
                    </a:cubicBezTo>
                    <a:cubicBezTo>
                      <a:pt x="754" y="2646"/>
                      <a:pt x="754" y="2646"/>
                      <a:pt x="754" y="2646"/>
                    </a:cubicBezTo>
                    <a:cubicBezTo>
                      <a:pt x="744" y="2646"/>
                      <a:pt x="744" y="2646"/>
                      <a:pt x="744" y="2646"/>
                    </a:cubicBezTo>
                    <a:cubicBezTo>
                      <a:pt x="408" y="2646"/>
                      <a:pt x="408" y="2646"/>
                      <a:pt x="408" y="2646"/>
                    </a:cubicBezTo>
                    <a:cubicBezTo>
                      <a:pt x="663" y="1904"/>
                      <a:pt x="663" y="1904"/>
                      <a:pt x="663" y="1904"/>
                    </a:cubicBezTo>
                    <a:cubicBezTo>
                      <a:pt x="1467" y="1904"/>
                      <a:pt x="1467" y="1904"/>
                      <a:pt x="1467" y="1904"/>
                    </a:cubicBezTo>
                    <a:cubicBezTo>
                      <a:pt x="1711" y="2646"/>
                      <a:pt x="1711" y="2646"/>
                      <a:pt x="1711" y="2646"/>
                    </a:cubicBezTo>
                    <a:cubicBezTo>
                      <a:pt x="1375" y="2646"/>
                      <a:pt x="1375" y="2646"/>
                      <a:pt x="1375" y="2646"/>
                    </a:cubicBezTo>
                    <a:lnTo>
                      <a:pt x="1375" y="2646"/>
                    </a:lnTo>
                    <a:cubicBezTo>
                      <a:pt x="1375" y="2656"/>
                      <a:pt x="1375" y="2656"/>
                      <a:pt x="1375" y="2656"/>
                    </a:cubicBezTo>
                    <a:cubicBezTo>
                      <a:pt x="1375" y="2738"/>
                      <a:pt x="1375" y="2738"/>
                      <a:pt x="1375" y="2738"/>
                    </a:cubicBezTo>
                    <a:cubicBezTo>
                      <a:pt x="1375" y="2748"/>
                      <a:pt x="1375" y="2748"/>
                      <a:pt x="1375" y="2748"/>
                    </a:cubicBezTo>
                    <a:lnTo>
                      <a:pt x="1375" y="2748"/>
                    </a:lnTo>
                    <a:cubicBezTo>
                      <a:pt x="3269" y="2748"/>
                      <a:pt x="3269" y="2748"/>
                      <a:pt x="3269" y="2748"/>
                    </a:cubicBezTo>
                    <a:lnTo>
                      <a:pt x="3269" y="2748"/>
                    </a:lnTo>
                    <a:cubicBezTo>
                      <a:pt x="3269" y="2738"/>
                      <a:pt x="3269" y="2738"/>
                      <a:pt x="3269" y="2738"/>
                    </a:cubicBezTo>
                    <a:cubicBezTo>
                      <a:pt x="3269" y="2656"/>
                      <a:pt x="3269" y="2656"/>
                      <a:pt x="3269" y="2656"/>
                    </a:cubicBezTo>
                    <a:cubicBezTo>
                      <a:pt x="3269" y="2646"/>
                      <a:pt x="3269" y="2646"/>
                      <a:pt x="3269" y="2646"/>
                    </a:cubicBezTo>
                    <a:lnTo>
                      <a:pt x="3269" y="2646"/>
                    </a:lnTo>
                    <a:cubicBezTo>
                      <a:pt x="3025" y="2646"/>
                      <a:pt x="3025" y="2646"/>
                      <a:pt x="3025" y="2646"/>
                    </a:cubicBezTo>
                    <a:cubicBezTo>
                      <a:pt x="3025" y="1873"/>
                      <a:pt x="3025" y="1873"/>
                      <a:pt x="3025" y="1873"/>
                    </a:cubicBezTo>
                    <a:cubicBezTo>
                      <a:pt x="3025" y="1415"/>
                      <a:pt x="3269" y="1242"/>
                      <a:pt x="3432" y="1242"/>
                    </a:cubicBezTo>
                    <a:cubicBezTo>
                      <a:pt x="3595" y="1242"/>
                      <a:pt x="3676" y="1354"/>
                      <a:pt x="3676" y="1558"/>
                    </a:cubicBezTo>
                    <a:cubicBezTo>
                      <a:pt x="3676" y="2646"/>
                      <a:pt x="3676" y="2646"/>
                      <a:pt x="3676" y="2646"/>
                    </a:cubicBezTo>
                    <a:cubicBezTo>
                      <a:pt x="3462" y="2646"/>
                      <a:pt x="3462" y="2646"/>
                      <a:pt x="3462" y="2646"/>
                    </a:cubicBezTo>
                    <a:cubicBezTo>
                      <a:pt x="3452" y="2646"/>
                      <a:pt x="3452" y="2646"/>
                      <a:pt x="3452" y="2646"/>
                    </a:cubicBezTo>
                    <a:cubicBezTo>
                      <a:pt x="3452" y="2656"/>
                      <a:pt x="3452" y="2656"/>
                      <a:pt x="3452" y="2656"/>
                    </a:cubicBezTo>
                    <a:cubicBezTo>
                      <a:pt x="3452" y="2738"/>
                      <a:pt x="3452" y="2738"/>
                      <a:pt x="3452" y="2738"/>
                    </a:cubicBezTo>
                    <a:cubicBezTo>
                      <a:pt x="3452" y="2748"/>
                      <a:pt x="3452" y="2748"/>
                      <a:pt x="3452" y="2748"/>
                    </a:cubicBezTo>
                    <a:cubicBezTo>
                      <a:pt x="3462" y="2748"/>
                      <a:pt x="3462" y="2748"/>
                      <a:pt x="3462" y="2748"/>
                    </a:cubicBezTo>
                    <a:cubicBezTo>
                      <a:pt x="4317" y="2748"/>
                      <a:pt x="4317" y="2748"/>
                      <a:pt x="4317" y="2748"/>
                    </a:cubicBezTo>
                    <a:close/>
                    <a:moveTo>
                      <a:pt x="703" y="1771"/>
                    </a:moveTo>
                    <a:lnTo>
                      <a:pt x="703" y="1771"/>
                    </a:lnTo>
                    <a:cubicBezTo>
                      <a:pt x="1049" y="702"/>
                      <a:pt x="1049" y="702"/>
                      <a:pt x="1049" y="702"/>
                    </a:cubicBezTo>
                    <a:cubicBezTo>
                      <a:pt x="1426" y="1771"/>
                      <a:pt x="1426" y="1771"/>
                      <a:pt x="1426" y="1771"/>
                    </a:cubicBezTo>
                    <a:lnTo>
                      <a:pt x="703" y="1771"/>
                    </a:lnTo>
                    <a:close/>
                    <a:moveTo>
                      <a:pt x="6344" y="2646"/>
                    </a:moveTo>
                    <a:lnTo>
                      <a:pt x="6344" y="2646"/>
                    </a:lnTo>
                    <a:cubicBezTo>
                      <a:pt x="6374" y="2646"/>
                      <a:pt x="6374" y="2646"/>
                      <a:pt x="6374" y="2646"/>
                    </a:cubicBezTo>
                    <a:cubicBezTo>
                      <a:pt x="6374" y="2656"/>
                      <a:pt x="6374" y="2656"/>
                      <a:pt x="6374" y="2656"/>
                    </a:cubicBezTo>
                    <a:cubicBezTo>
                      <a:pt x="6374" y="2738"/>
                      <a:pt x="6374" y="2738"/>
                      <a:pt x="6374" y="2738"/>
                    </a:cubicBezTo>
                    <a:cubicBezTo>
                      <a:pt x="6374" y="2748"/>
                      <a:pt x="6374" y="2748"/>
                      <a:pt x="6374" y="2748"/>
                    </a:cubicBezTo>
                    <a:cubicBezTo>
                      <a:pt x="6344" y="2748"/>
                      <a:pt x="6344" y="2748"/>
                      <a:pt x="6344" y="2748"/>
                    </a:cubicBezTo>
                    <a:cubicBezTo>
                      <a:pt x="5468" y="2748"/>
                      <a:pt x="5468" y="2748"/>
                      <a:pt x="5468" y="2748"/>
                    </a:cubicBezTo>
                    <a:cubicBezTo>
                      <a:pt x="5448" y="2748"/>
                      <a:pt x="5448" y="2748"/>
                      <a:pt x="5448" y="2748"/>
                    </a:cubicBezTo>
                    <a:cubicBezTo>
                      <a:pt x="5448" y="2738"/>
                      <a:pt x="5448" y="2738"/>
                      <a:pt x="5448" y="2738"/>
                    </a:cubicBezTo>
                    <a:cubicBezTo>
                      <a:pt x="5448" y="2656"/>
                      <a:pt x="5448" y="2656"/>
                      <a:pt x="5448" y="2656"/>
                    </a:cubicBezTo>
                    <a:cubicBezTo>
                      <a:pt x="5448" y="2646"/>
                      <a:pt x="5448" y="2646"/>
                      <a:pt x="5448" y="2646"/>
                    </a:cubicBezTo>
                    <a:cubicBezTo>
                      <a:pt x="5468" y="2646"/>
                      <a:pt x="5468" y="2646"/>
                      <a:pt x="5468" y="2646"/>
                    </a:cubicBezTo>
                    <a:cubicBezTo>
                      <a:pt x="5723" y="2646"/>
                      <a:pt x="5723" y="2646"/>
                      <a:pt x="5723" y="2646"/>
                    </a:cubicBezTo>
                    <a:cubicBezTo>
                      <a:pt x="5723" y="122"/>
                      <a:pt x="5723" y="122"/>
                      <a:pt x="5723" y="122"/>
                    </a:cubicBezTo>
                    <a:cubicBezTo>
                      <a:pt x="5488" y="122"/>
                      <a:pt x="5488" y="122"/>
                      <a:pt x="5488" y="122"/>
                    </a:cubicBezTo>
                    <a:cubicBezTo>
                      <a:pt x="5468" y="122"/>
                      <a:pt x="5468" y="122"/>
                      <a:pt x="5468" y="122"/>
                    </a:cubicBezTo>
                    <a:cubicBezTo>
                      <a:pt x="5468" y="112"/>
                      <a:pt x="5468" y="112"/>
                      <a:pt x="5468" y="112"/>
                    </a:cubicBezTo>
                    <a:cubicBezTo>
                      <a:pt x="5468" y="20"/>
                      <a:pt x="5468" y="20"/>
                      <a:pt x="5468" y="20"/>
                    </a:cubicBezTo>
                    <a:cubicBezTo>
                      <a:pt x="5468" y="30"/>
                      <a:pt x="5468" y="30"/>
                      <a:pt x="5468" y="30"/>
                    </a:cubicBezTo>
                    <a:cubicBezTo>
                      <a:pt x="5488" y="30"/>
                      <a:pt x="5488" y="30"/>
                      <a:pt x="5488" y="30"/>
                    </a:cubicBezTo>
                    <a:cubicBezTo>
                      <a:pt x="6099" y="30"/>
                      <a:pt x="6099" y="30"/>
                      <a:pt x="6099" y="30"/>
                    </a:cubicBezTo>
                    <a:cubicBezTo>
                      <a:pt x="6120" y="30"/>
                      <a:pt x="6120" y="30"/>
                      <a:pt x="6120" y="30"/>
                    </a:cubicBezTo>
                    <a:cubicBezTo>
                      <a:pt x="6120" y="20"/>
                      <a:pt x="6120" y="20"/>
                      <a:pt x="6120" y="20"/>
                    </a:cubicBezTo>
                    <a:cubicBezTo>
                      <a:pt x="6120" y="1334"/>
                      <a:pt x="6120" y="1334"/>
                      <a:pt x="6120" y="1334"/>
                    </a:cubicBezTo>
                    <a:cubicBezTo>
                      <a:pt x="6171" y="1252"/>
                      <a:pt x="6354" y="1100"/>
                      <a:pt x="6670" y="1100"/>
                    </a:cubicBezTo>
                    <a:cubicBezTo>
                      <a:pt x="7077" y="1100"/>
                      <a:pt x="7219" y="1374"/>
                      <a:pt x="7219" y="1619"/>
                    </a:cubicBezTo>
                    <a:cubicBezTo>
                      <a:pt x="7219" y="2646"/>
                      <a:pt x="7219" y="2646"/>
                      <a:pt x="7219" y="2646"/>
                    </a:cubicBezTo>
                    <a:cubicBezTo>
                      <a:pt x="7464" y="2646"/>
                      <a:pt x="7464" y="2646"/>
                      <a:pt x="7464" y="2646"/>
                    </a:cubicBezTo>
                    <a:cubicBezTo>
                      <a:pt x="7474" y="2646"/>
                      <a:pt x="7474" y="2646"/>
                      <a:pt x="7474" y="2646"/>
                    </a:cubicBezTo>
                    <a:cubicBezTo>
                      <a:pt x="7474" y="2656"/>
                      <a:pt x="7474" y="2656"/>
                      <a:pt x="7474" y="2656"/>
                    </a:cubicBezTo>
                    <a:cubicBezTo>
                      <a:pt x="7474" y="2738"/>
                      <a:pt x="7474" y="2738"/>
                      <a:pt x="7474" y="2738"/>
                    </a:cubicBezTo>
                    <a:cubicBezTo>
                      <a:pt x="7474" y="2748"/>
                      <a:pt x="7474" y="2748"/>
                      <a:pt x="7474" y="2748"/>
                    </a:cubicBezTo>
                    <a:cubicBezTo>
                      <a:pt x="7464" y="2748"/>
                      <a:pt x="7464" y="2748"/>
                      <a:pt x="7464" y="2748"/>
                    </a:cubicBezTo>
                    <a:cubicBezTo>
                      <a:pt x="6578" y="2748"/>
                      <a:pt x="6578" y="2748"/>
                      <a:pt x="6578" y="2748"/>
                    </a:cubicBezTo>
                    <a:cubicBezTo>
                      <a:pt x="6568" y="2748"/>
                      <a:pt x="6568" y="2748"/>
                      <a:pt x="6568" y="2748"/>
                    </a:cubicBezTo>
                    <a:cubicBezTo>
                      <a:pt x="6568" y="2738"/>
                      <a:pt x="6568" y="2738"/>
                      <a:pt x="6568" y="2738"/>
                    </a:cubicBezTo>
                    <a:cubicBezTo>
                      <a:pt x="6568" y="2656"/>
                      <a:pt x="6568" y="2656"/>
                      <a:pt x="6568" y="2656"/>
                    </a:cubicBezTo>
                    <a:cubicBezTo>
                      <a:pt x="6568" y="2646"/>
                      <a:pt x="6568" y="2646"/>
                      <a:pt x="6568" y="2646"/>
                    </a:cubicBezTo>
                    <a:cubicBezTo>
                      <a:pt x="6578" y="2646"/>
                      <a:pt x="6578" y="2646"/>
                      <a:pt x="6578" y="2646"/>
                    </a:cubicBezTo>
                    <a:cubicBezTo>
                      <a:pt x="6822" y="2646"/>
                      <a:pt x="6822" y="2646"/>
                      <a:pt x="6822" y="2646"/>
                    </a:cubicBezTo>
                    <a:cubicBezTo>
                      <a:pt x="6822" y="1578"/>
                      <a:pt x="6822" y="1578"/>
                      <a:pt x="6822" y="1578"/>
                    </a:cubicBezTo>
                    <a:cubicBezTo>
                      <a:pt x="6822" y="1425"/>
                      <a:pt x="6771" y="1252"/>
                      <a:pt x="6547" y="1252"/>
                    </a:cubicBezTo>
                    <a:cubicBezTo>
                      <a:pt x="6456" y="1252"/>
                      <a:pt x="6364" y="1293"/>
                      <a:pt x="6283" y="1364"/>
                    </a:cubicBezTo>
                    <a:cubicBezTo>
                      <a:pt x="6211" y="1446"/>
                      <a:pt x="6120" y="1588"/>
                      <a:pt x="6120" y="1863"/>
                    </a:cubicBezTo>
                    <a:cubicBezTo>
                      <a:pt x="6120" y="2646"/>
                      <a:pt x="6120" y="2646"/>
                      <a:pt x="6120" y="2646"/>
                    </a:cubicBezTo>
                    <a:lnTo>
                      <a:pt x="6344" y="2646"/>
                    </a:lnTo>
                    <a:close/>
                    <a:moveTo>
                      <a:pt x="11994" y="2748"/>
                    </a:moveTo>
                    <a:lnTo>
                      <a:pt x="11994" y="2748"/>
                    </a:lnTo>
                    <a:cubicBezTo>
                      <a:pt x="11128" y="2748"/>
                      <a:pt x="11128" y="2748"/>
                      <a:pt x="11128" y="2748"/>
                    </a:cubicBezTo>
                    <a:cubicBezTo>
                      <a:pt x="11118" y="2748"/>
                      <a:pt x="11118" y="2748"/>
                      <a:pt x="11118" y="2748"/>
                    </a:cubicBezTo>
                    <a:cubicBezTo>
                      <a:pt x="11118" y="2738"/>
                      <a:pt x="11118" y="2738"/>
                      <a:pt x="11118" y="2738"/>
                    </a:cubicBezTo>
                    <a:cubicBezTo>
                      <a:pt x="11118" y="2656"/>
                      <a:pt x="11118" y="2656"/>
                      <a:pt x="11118" y="2656"/>
                    </a:cubicBezTo>
                    <a:cubicBezTo>
                      <a:pt x="11118" y="2646"/>
                      <a:pt x="11118" y="2646"/>
                      <a:pt x="11118" y="2646"/>
                    </a:cubicBezTo>
                    <a:cubicBezTo>
                      <a:pt x="11128" y="2646"/>
                      <a:pt x="11128" y="2646"/>
                      <a:pt x="11128" y="2646"/>
                    </a:cubicBezTo>
                    <a:cubicBezTo>
                      <a:pt x="11342" y="2646"/>
                      <a:pt x="11342" y="2646"/>
                      <a:pt x="11342" y="2646"/>
                    </a:cubicBezTo>
                    <a:cubicBezTo>
                      <a:pt x="11342" y="1639"/>
                      <a:pt x="11342" y="1639"/>
                      <a:pt x="11342" y="1639"/>
                    </a:cubicBezTo>
                    <a:cubicBezTo>
                      <a:pt x="11342" y="1537"/>
                      <a:pt x="11352" y="1425"/>
                      <a:pt x="11311" y="1364"/>
                    </a:cubicBezTo>
                    <a:cubicBezTo>
                      <a:pt x="11311" y="1354"/>
                      <a:pt x="11271" y="1252"/>
                      <a:pt x="11128" y="1252"/>
                    </a:cubicBezTo>
                    <a:cubicBezTo>
                      <a:pt x="11026" y="1252"/>
                      <a:pt x="10914" y="1303"/>
                      <a:pt x="10843" y="1395"/>
                    </a:cubicBezTo>
                    <a:cubicBezTo>
                      <a:pt x="10762" y="1507"/>
                      <a:pt x="10762" y="1649"/>
                      <a:pt x="10741" y="1873"/>
                    </a:cubicBezTo>
                    <a:cubicBezTo>
                      <a:pt x="10741" y="2646"/>
                      <a:pt x="10741" y="2646"/>
                      <a:pt x="10741" y="2646"/>
                    </a:cubicBezTo>
                    <a:cubicBezTo>
                      <a:pt x="10965" y="2646"/>
                      <a:pt x="10965" y="2646"/>
                      <a:pt x="10965" y="2646"/>
                    </a:cubicBezTo>
                    <a:lnTo>
                      <a:pt x="10965" y="2646"/>
                    </a:lnTo>
                    <a:cubicBezTo>
                      <a:pt x="10965" y="2656"/>
                      <a:pt x="10965" y="2656"/>
                      <a:pt x="10965" y="2656"/>
                    </a:cubicBezTo>
                    <a:cubicBezTo>
                      <a:pt x="10965" y="2738"/>
                      <a:pt x="10965" y="2738"/>
                      <a:pt x="10965" y="2738"/>
                    </a:cubicBezTo>
                    <a:cubicBezTo>
                      <a:pt x="10965" y="2748"/>
                      <a:pt x="10965" y="2748"/>
                      <a:pt x="10965" y="2748"/>
                    </a:cubicBezTo>
                    <a:lnTo>
                      <a:pt x="10965" y="2748"/>
                    </a:lnTo>
                    <a:cubicBezTo>
                      <a:pt x="10120" y="2748"/>
                      <a:pt x="10120" y="2748"/>
                      <a:pt x="10120" y="2748"/>
                    </a:cubicBezTo>
                    <a:lnTo>
                      <a:pt x="10120" y="2748"/>
                    </a:lnTo>
                    <a:cubicBezTo>
                      <a:pt x="10120" y="2738"/>
                      <a:pt x="10120" y="2738"/>
                      <a:pt x="10120" y="2738"/>
                    </a:cubicBezTo>
                    <a:cubicBezTo>
                      <a:pt x="10120" y="2656"/>
                      <a:pt x="10120" y="2656"/>
                      <a:pt x="10120" y="2656"/>
                    </a:cubicBezTo>
                    <a:cubicBezTo>
                      <a:pt x="10120" y="2646"/>
                      <a:pt x="10120" y="2646"/>
                      <a:pt x="10120" y="2646"/>
                    </a:cubicBezTo>
                    <a:lnTo>
                      <a:pt x="10120" y="2646"/>
                    </a:lnTo>
                    <a:cubicBezTo>
                      <a:pt x="10344" y="2646"/>
                      <a:pt x="10344" y="2646"/>
                      <a:pt x="10344" y="2646"/>
                    </a:cubicBezTo>
                    <a:cubicBezTo>
                      <a:pt x="10344" y="1639"/>
                      <a:pt x="10344" y="1639"/>
                      <a:pt x="10344" y="1639"/>
                    </a:cubicBezTo>
                    <a:cubicBezTo>
                      <a:pt x="10344" y="1537"/>
                      <a:pt x="10344" y="1425"/>
                      <a:pt x="10314" y="1364"/>
                    </a:cubicBezTo>
                    <a:cubicBezTo>
                      <a:pt x="10303" y="1354"/>
                      <a:pt x="10263" y="1252"/>
                      <a:pt x="10130" y="1252"/>
                    </a:cubicBezTo>
                    <a:cubicBezTo>
                      <a:pt x="10018" y="1252"/>
                      <a:pt x="9906" y="1303"/>
                      <a:pt x="9835" y="1395"/>
                    </a:cubicBezTo>
                    <a:cubicBezTo>
                      <a:pt x="9764" y="1507"/>
                      <a:pt x="9744" y="1649"/>
                      <a:pt x="9744" y="1873"/>
                    </a:cubicBezTo>
                    <a:cubicBezTo>
                      <a:pt x="9744" y="2646"/>
                      <a:pt x="9744" y="2646"/>
                      <a:pt x="9744" y="2646"/>
                    </a:cubicBezTo>
                    <a:cubicBezTo>
                      <a:pt x="9957" y="2646"/>
                      <a:pt x="9957" y="2646"/>
                      <a:pt x="9957" y="2646"/>
                    </a:cubicBezTo>
                    <a:cubicBezTo>
                      <a:pt x="9967" y="2646"/>
                      <a:pt x="9967" y="2646"/>
                      <a:pt x="9967" y="2646"/>
                    </a:cubicBezTo>
                    <a:cubicBezTo>
                      <a:pt x="9967" y="2656"/>
                      <a:pt x="9967" y="2656"/>
                      <a:pt x="9967" y="2656"/>
                    </a:cubicBezTo>
                    <a:cubicBezTo>
                      <a:pt x="9967" y="2738"/>
                      <a:pt x="9967" y="2738"/>
                      <a:pt x="9967" y="2738"/>
                    </a:cubicBezTo>
                    <a:cubicBezTo>
                      <a:pt x="9967" y="2748"/>
                      <a:pt x="9967" y="2748"/>
                      <a:pt x="9967" y="2748"/>
                    </a:cubicBezTo>
                    <a:cubicBezTo>
                      <a:pt x="9957" y="2748"/>
                      <a:pt x="9957" y="2748"/>
                      <a:pt x="9957" y="2748"/>
                    </a:cubicBezTo>
                    <a:cubicBezTo>
                      <a:pt x="9103" y="2748"/>
                      <a:pt x="9103" y="2748"/>
                      <a:pt x="9103" y="2748"/>
                    </a:cubicBezTo>
                    <a:cubicBezTo>
                      <a:pt x="9093" y="2748"/>
                      <a:pt x="9093" y="2748"/>
                      <a:pt x="9093" y="2748"/>
                    </a:cubicBezTo>
                    <a:cubicBezTo>
                      <a:pt x="9093" y="2738"/>
                      <a:pt x="9093" y="2738"/>
                      <a:pt x="9093" y="2738"/>
                    </a:cubicBezTo>
                    <a:cubicBezTo>
                      <a:pt x="9093" y="2656"/>
                      <a:pt x="9093" y="2656"/>
                      <a:pt x="9093" y="2656"/>
                    </a:cubicBezTo>
                    <a:cubicBezTo>
                      <a:pt x="9093" y="2646"/>
                      <a:pt x="9093" y="2646"/>
                      <a:pt x="9093" y="2646"/>
                    </a:cubicBezTo>
                    <a:cubicBezTo>
                      <a:pt x="9103" y="2646"/>
                      <a:pt x="9103" y="2646"/>
                      <a:pt x="9103" y="2646"/>
                    </a:cubicBezTo>
                    <a:cubicBezTo>
                      <a:pt x="9346" y="2646"/>
                      <a:pt x="9346" y="2646"/>
                      <a:pt x="9346" y="2646"/>
                    </a:cubicBezTo>
                    <a:cubicBezTo>
                      <a:pt x="9346" y="1252"/>
                      <a:pt x="9346" y="1252"/>
                      <a:pt x="9346" y="1252"/>
                    </a:cubicBezTo>
                    <a:cubicBezTo>
                      <a:pt x="9093" y="1252"/>
                      <a:pt x="9093" y="1252"/>
                      <a:pt x="9093" y="1252"/>
                    </a:cubicBezTo>
                    <a:lnTo>
                      <a:pt x="9093" y="1252"/>
                    </a:lnTo>
                    <a:cubicBezTo>
                      <a:pt x="9093" y="1242"/>
                      <a:pt x="9093" y="1242"/>
                      <a:pt x="9093" y="1242"/>
                    </a:cubicBezTo>
                    <a:cubicBezTo>
                      <a:pt x="9093" y="1161"/>
                      <a:pt x="9093" y="1161"/>
                      <a:pt x="9093" y="1161"/>
                    </a:cubicBezTo>
                    <a:cubicBezTo>
                      <a:pt x="9093" y="1150"/>
                      <a:pt x="9093" y="1150"/>
                      <a:pt x="9093" y="1150"/>
                    </a:cubicBezTo>
                    <a:lnTo>
                      <a:pt x="9093" y="1150"/>
                    </a:lnTo>
                    <a:cubicBezTo>
                      <a:pt x="9723" y="1150"/>
                      <a:pt x="9723" y="1150"/>
                      <a:pt x="9723" y="1150"/>
                    </a:cubicBezTo>
                    <a:cubicBezTo>
                      <a:pt x="9733" y="1150"/>
                      <a:pt x="9733" y="1150"/>
                      <a:pt x="9733" y="1150"/>
                    </a:cubicBezTo>
                    <a:cubicBezTo>
                      <a:pt x="9733" y="1161"/>
                      <a:pt x="9733" y="1161"/>
                      <a:pt x="9733" y="1161"/>
                    </a:cubicBezTo>
                    <a:cubicBezTo>
                      <a:pt x="9733" y="1313"/>
                      <a:pt x="9733" y="1313"/>
                      <a:pt x="9733" y="1313"/>
                    </a:cubicBezTo>
                    <a:cubicBezTo>
                      <a:pt x="9855" y="1181"/>
                      <a:pt x="10049" y="1100"/>
                      <a:pt x="10252" y="1100"/>
                    </a:cubicBezTo>
                    <a:cubicBezTo>
                      <a:pt x="10477" y="1100"/>
                      <a:pt x="10640" y="1181"/>
                      <a:pt x="10721" y="1344"/>
                    </a:cubicBezTo>
                    <a:cubicBezTo>
                      <a:pt x="10792" y="1242"/>
                      <a:pt x="10955" y="1100"/>
                      <a:pt x="11250" y="1100"/>
                    </a:cubicBezTo>
                    <a:cubicBezTo>
                      <a:pt x="11566" y="1100"/>
                      <a:pt x="11769" y="1273"/>
                      <a:pt x="11769" y="1558"/>
                    </a:cubicBezTo>
                    <a:cubicBezTo>
                      <a:pt x="11769" y="2646"/>
                      <a:pt x="11769" y="2646"/>
                      <a:pt x="11769" y="2646"/>
                    </a:cubicBezTo>
                    <a:cubicBezTo>
                      <a:pt x="11994" y="2646"/>
                      <a:pt x="11994" y="2646"/>
                      <a:pt x="11994" y="2646"/>
                    </a:cubicBezTo>
                    <a:cubicBezTo>
                      <a:pt x="12014" y="2646"/>
                      <a:pt x="12014" y="2646"/>
                      <a:pt x="12014" y="2646"/>
                    </a:cubicBezTo>
                    <a:cubicBezTo>
                      <a:pt x="12014" y="2656"/>
                      <a:pt x="12014" y="2656"/>
                      <a:pt x="12014" y="2656"/>
                    </a:cubicBezTo>
                    <a:cubicBezTo>
                      <a:pt x="12014" y="2738"/>
                      <a:pt x="12014" y="2738"/>
                      <a:pt x="12014" y="2738"/>
                    </a:cubicBezTo>
                    <a:cubicBezTo>
                      <a:pt x="12014" y="2748"/>
                      <a:pt x="12014" y="2748"/>
                      <a:pt x="12014" y="2748"/>
                    </a:cubicBezTo>
                    <a:lnTo>
                      <a:pt x="11994" y="2748"/>
                    </a:lnTo>
                    <a:close/>
                  </a:path>
                </a:pathLst>
              </a:custGeom>
              <a:grp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74" name="Freeform 7"/>
              <p:cNvSpPr>
                <a:spLocks noChangeArrowheads="1"/>
              </p:cNvSpPr>
              <p:nvPr userDrawn="1"/>
            </p:nvSpPr>
            <p:spPr bwMode="auto">
              <a:xfrm>
                <a:off x="6378186" y="1337938"/>
                <a:ext cx="86148" cy="86148"/>
              </a:xfrm>
              <a:custGeom>
                <a:avLst/>
                <a:gdLst>
                  <a:gd name="T0" fmla="*/ 255 w 510"/>
                  <a:gd name="T1" fmla="*/ 0 h 510"/>
                  <a:gd name="T2" fmla="*/ 255 w 510"/>
                  <a:gd name="T3" fmla="*/ 0 h 510"/>
                  <a:gd name="T4" fmla="*/ 377 w 510"/>
                  <a:gd name="T5" fmla="*/ 30 h 510"/>
                  <a:gd name="T6" fmla="*/ 468 w 510"/>
                  <a:gd name="T7" fmla="*/ 132 h 510"/>
                  <a:gd name="T8" fmla="*/ 509 w 510"/>
                  <a:gd name="T9" fmla="*/ 254 h 510"/>
                  <a:gd name="T10" fmla="*/ 468 w 510"/>
                  <a:gd name="T11" fmla="*/ 376 h 510"/>
                  <a:gd name="T12" fmla="*/ 377 w 510"/>
                  <a:gd name="T13" fmla="*/ 478 h 510"/>
                  <a:gd name="T14" fmla="*/ 255 w 510"/>
                  <a:gd name="T15" fmla="*/ 509 h 510"/>
                  <a:gd name="T16" fmla="*/ 133 w 510"/>
                  <a:gd name="T17" fmla="*/ 478 h 510"/>
                  <a:gd name="T18" fmla="*/ 31 w 510"/>
                  <a:gd name="T19" fmla="*/ 376 h 510"/>
                  <a:gd name="T20" fmla="*/ 0 w 510"/>
                  <a:gd name="T21" fmla="*/ 254 h 510"/>
                  <a:gd name="T22" fmla="*/ 31 w 510"/>
                  <a:gd name="T23" fmla="*/ 132 h 510"/>
                  <a:gd name="T24" fmla="*/ 133 w 510"/>
                  <a:gd name="T25" fmla="*/ 30 h 510"/>
                  <a:gd name="T26" fmla="*/ 255 w 510"/>
                  <a:gd name="T27" fmla="*/ 0 h 510"/>
                  <a:gd name="T28" fmla="*/ 255 w 510"/>
                  <a:gd name="T29" fmla="*/ 40 h 510"/>
                  <a:gd name="T30" fmla="*/ 255 w 510"/>
                  <a:gd name="T31" fmla="*/ 40 h 510"/>
                  <a:gd name="T32" fmla="*/ 153 w 510"/>
                  <a:gd name="T33" fmla="*/ 71 h 510"/>
                  <a:gd name="T34" fmla="*/ 72 w 510"/>
                  <a:gd name="T35" fmla="*/ 152 h 510"/>
                  <a:gd name="T36" fmla="*/ 41 w 510"/>
                  <a:gd name="T37" fmla="*/ 254 h 510"/>
                  <a:gd name="T38" fmla="*/ 72 w 510"/>
                  <a:gd name="T39" fmla="*/ 356 h 510"/>
                  <a:gd name="T40" fmla="*/ 153 w 510"/>
                  <a:gd name="T41" fmla="*/ 437 h 510"/>
                  <a:gd name="T42" fmla="*/ 255 w 510"/>
                  <a:gd name="T43" fmla="*/ 468 h 510"/>
                  <a:gd name="T44" fmla="*/ 357 w 510"/>
                  <a:gd name="T45" fmla="*/ 437 h 510"/>
                  <a:gd name="T46" fmla="*/ 438 w 510"/>
                  <a:gd name="T47" fmla="*/ 356 h 510"/>
                  <a:gd name="T48" fmla="*/ 468 w 510"/>
                  <a:gd name="T49" fmla="*/ 254 h 510"/>
                  <a:gd name="T50" fmla="*/ 438 w 510"/>
                  <a:gd name="T51" fmla="*/ 152 h 510"/>
                  <a:gd name="T52" fmla="*/ 357 w 510"/>
                  <a:gd name="T53" fmla="*/ 71 h 510"/>
                  <a:gd name="T54" fmla="*/ 255 w 510"/>
                  <a:gd name="T55" fmla="*/ 40 h 510"/>
                  <a:gd name="T56" fmla="*/ 143 w 510"/>
                  <a:gd name="T57" fmla="*/ 397 h 510"/>
                  <a:gd name="T58" fmla="*/ 143 w 510"/>
                  <a:gd name="T59" fmla="*/ 397 h 510"/>
                  <a:gd name="T60" fmla="*/ 143 w 510"/>
                  <a:gd name="T61" fmla="*/ 122 h 510"/>
                  <a:gd name="T62" fmla="*/ 234 w 510"/>
                  <a:gd name="T63" fmla="*/ 122 h 510"/>
                  <a:gd name="T64" fmla="*/ 306 w 510"/>
                  <a:gd name="T65" fmla="*/ 132 h 510"/>
                  <a:gd name="T66" fmla="*/ 336 w 510"/>
                  <a:gd name="T67" fmla="*/ 152 h 510"/>
                  <a:gd name="T68" fmla="*/ 357 w 510"/>
                  <a:gd name="T69" fmla="*/ 193 h 510"/>
                  <a:gd name="T70" fmla="*/ 336 w 510"/>
                  <a:gd name="T71" fmla="*/ 244 h 510"/>
                  <a:gd name="T72" fmla="*/ 275 w 510"/>
                  <a:gd name="T73" fmla="*/ 275 h 510"/>
                  <a:gd name="T74" fmla="*/ 295 w 510"/>
                  <a:gd name="T75" fmla="*/ 285 h 510"/>
                  <a:gd name="T76" fmla="*/ 336 w 510"/>
                  <a:gd name="T77" fmla="*/ 336 h 510"/>
                  <a:gd name="T78" fmla="*/ 367 w 510"/>
                  <a:gd name="T79" fmla="*/ 397 h 510"/>
                  <a:gd name="T80" fmla="*/ 316 w 510"/>
                  <a:gd name="T81" fmla="*/ 397 h 510"/>
                  <a:gd name="T82" fmla="*/ 295 w 510"/>
                  <a:gd name="T83" fmla="*/ 356 h 510"/>
                  <a:gd name="T84" fmla="*/ 245 w 510"/>
                  <a:gd name="T85" fmla="*/ 285 h 510"/>
                  <a:gd name="T86" fmla="*/ 214 w 510"/>
                  <a:gd name="T87" fmla="*/ 275 h 510"/>
                  <a:gd name="T88" fmla="*/ 183 w 510"/>
                  <a:gd name="T89" fmla="*/ 275 h 510"/>
                  <a:gd name="T90" fmla="*/ 183 w 510"/>
                  <a:gd name="T91" fmla="*/ 397 h 510"/>
                  <a:gd name="T92" fmla="*/ 143 w 510"/>
                  <a:gd name="T93" fmla="*/ 397 h 510"/>
                  <a:gd name="T94" fmla="*/ 183 w 510"/>
                  <a:gd name="T95" fmla="*/ 244 h 510"/>
                  <a:gd name="T96" fmla="*/ 183 w 510"/>
                  <a:gd name="T97" fmla="*/ 244 h 510"/>
                  <a:gd name="T98" fmla="*/ 245 w 510"/>
                  <a:gd name="T99" fmla="*/ 244 h 510"/>
                  <a:gd name="T100" fmla="*/ 295 w 510"/>
                  <a:gd name="T101" fmla="*/ 234 h 510"/>
                  <a:gd name="T102" fmla="*/ 306 w 510"/>
                  <a:gd name="T103" fmla="*/ 203 h 510"/>
                  <a:gd name="T104" fmla="*/ 295 w 510"/>
                  <a:gd name="T105" fmla="*/ 183 h 510"/>
                  <a:gd name="T106" fmla="*/ 285 w 510"/>
                  <a:gd name="T107" fmla="*/ 163 h 510"/>
                  <a:gd name="T108" fmla="*/ 234 w 510"/>
                  <a:gd name="T109" fmla="*/ 163 h 510"/>
                  <a:gd name="T110" fmla="*/ 183 w 510"/>
                  <a:gd name="T111" fmla="*/ 163 h 510"/>
                  <a:gd name="T112" fmla="*/ 183 w 510"/>
                  <a:gd name="T113" fmla="*/ 24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0" h="510">
                    <a:moveTo>
                      <a:pt x="255" y="0"/>
                    </a:moveTo>
                    <a:lnTo>
                      <a:pt x="255" y="0"/>
                    </a:lnTo>
                    <a:cubicBezTo>
                      <a:pt x="295" y="0"/>
                      <a:pt x="336" y="10"/>
                      <a:pt x="377" y="30"/>
                    </a:cubicBezTo>
                    <a:cubicBezTo>
                      <a:pt x="418" y="61"/>
                      <a:pt x="448" y="91"/>
                      <a:pt x="468" y="132"/>
                    </a:cubicBezTo>
                    <a:cubicBezTo>
                      <a:pt x="499" y="173"/>
                      <a:pt x="509" y="213"/>
                      <a:pt x="509" y="254"/>
                    </a:cubicBezTo>
                    <a:cubicBezTo>
                      <a:pt x="509" y="295"/>
                      <a:pt x="499" y="336"/>
                      <a:pt x="468" y="376"/>
                    </a:cubicBezTo>
                    <a:cubicBezTo>
                      <a:pt x="448" y="417"/>
                      <a:pt x="418" y="448"/>
                      <a:pt x="377" y="478"/>
                    </a:cubicBezTo>
                    <a:cubicBezTo>
                      <a:pt x="336" y="498"/>
                      <a:pt x="295" y="509"/>
                      <a:pt x="255" y="509"/>
                    </a:cubicBezTo>
                    <a:cubicBezTo>
                      <a:pt x="214" y="509"/>
                      <a:pt x="173" y="498"/>
                      <a:pt x="133" y="478"/>
                    </a:cubicBezTo>
                    <a:cubicBezTo>
                      <a:pt x="92" y="448"/>
                      <a:pt x="61" y="417"/>
                      <a:pt x="31" y="376"/>
                    </a:cubicBezTo>
                    <a:cubicBezTo>
                      <a:pt x="10" y="336"/>
                      <a:pt x="0" y="295"/>
                      <a:pt x="0" y="254"/>
                    </a:cubicBezTo>
                    <a:cubicBezTo>
                      <a:pt x="0" y="213"/>
                      <a:pt x="10" y="173"/>
                      <a:pt x="31" y="132"/>
                    </a:cubicBezTo>
                    <a:cubicBezTo>
                      <a:pt x="61" y="91"/>
                      <a:pt x="92" y="61"/>
                      <a:pt x="133" y="30"/>
                    </a:cubicBezTo>
                    <a:cubicBezTo>
                      <a:pt x="173" y="10"/>
                      <a:pt x="214" y="0"/>
                      <a:pt x="255" y="0"/>
                    </a:cubicBezTo>
                    <a:close/>
                    <a:moveTo>
                      <a:pt x="255" y="40"/>
                    </a:moveTo>
                    <a:lnTo>
                      <a:pt x="255" y="40"/>
                    </a:lnTo>
                    <a:cubicBezTo>
                      <a:pt x="214" y="40"/>
                      <a:pt x="183" y="50"/>
                      <a:pt x="153" y="71"/>
                    </a:cubicBezTo>
                    <a:cubicBezTo>
                      <a:pt x="112" y="91"/>
                      <a:pt x="92" y="112"/>
                      <a:pt x="72" y="152"/>
                    </a:cubicBezTo>
                    <a:cubicBezTo>
                      <a:pt x="51" y="183"/>
                      <a:pt x="41" y="213"/>
                      <a:pt x="41" y="254"/>
                    </a:cubicBezTo>
                    <a:cubicBezTo>
                      <a:pt x="41" y="295"/>
                      <a:pt x="51" y="325"/>
                      <a:pt x="72" y="356"/>
                    </a:cubicBezTo>
                    <a:cubicBezTo>
                      <a:pt x="92" y="397"/>
                      <a:pt x="112" y="417"/>
                      <a:pt x="153" y="437"/>
                    </a:cubicBezTo>
                    <a:cubicBezTo>
                      <a:pt x="183" y="458"/>
                      <a:pt x="214" y="468"/>
                      <a:pt x="255" y="468"/>
                    </a:cubicBezTo>
                    <a:cubicBezTo>
                      <a:pt x="285" y="468"/>
                      <a:pt x="326" y="458"/>
                      <a:pt x="357" y="437"/>
                    </a:cubicBezTo>
                    <a:cubicBezTo>
                      <a:pt x="397" y="417"/>
                      <a:pt x="418" y="397"/>
                      <a:pt x="438" y="356"/>
                    </a:cubicBezTo>
                    <a:cubicBezTo>
                      <a:pt x="458" y="325"/>
                      <a:pt x="468" y="295"/>
                      <a:pt x="468" y="254"/>
                    </a:cubicBezTo>
                    <a:cubicBezTo>
                      <a:pt x="468" y="213"/>
                      <a:pt x="458" y="183"/>
                      <a:pt x="438" y="152"/>
                    </a:cubicBezTo>
                    <a:cubicBezTo>
                      <a:pt x="418" y="112"/>
                      <a:pt x="387" y="91"/>
                      <a:pt x="357" y="71"/>
                    </a:cubicBezTo>
                    <a:cubicBezTo>
                      <a:pt x="326" y="50"/>
                      <a:pt x="285" y="40"/>
                      <a:pt x="255" y="40"/>
                    </a:cubicBezTo>
                    <a:close/>
                    <a:moveTo>
                      <a:pt x="143" y="397"/>
                    </a:moveTo>
                    <a:lnTo>
                      <a:pt x="143" y="397"/>
                    </a:lnTo>
                    <a:cubicBezTo>
                      <a:pt x="143" y="122"/>
                      <a:pt x="143" y="122"/>
                      <a:pt x="143" y="122"/>
                    </a:cubicBezTo>
                    <a:cubicBezTo>
                      <a:pt x="234" y="122"/>
                      <a:pt x="234" y="122"/>
                      <a:pt x="234" y="122"/>
                    </a:cubicBezTo>
                    <a:cubicBezTo>
                      <a:pt x="265" y="122"/>
                      <a:pt x="295" y="122"/>
                      <a:pt x="306" y="132"/>
                    </a:cubicBezTo>
                    <a:cubicBezTo>
                      <a:pt x="316" y="132"/>
                      <a:pt x="336" y="142"/>
                      <a:pt x="336" y="152"/>
                    </a:cubicBezTo>
                    <a:cubicBezTo>
                      <a:pt x="346" y="173"/>
                      <a:pt x="357" y="183"/>
                      <a:pt x="357" y="193"/>
                    </a:cubicBezTo>
                    <a:cubicBezTo>
                      <a:pt x="357" y="213"/>
                      <a:pt x="346" y="234"/>
                      <a:pt x="336" y="244"/>
                    </a:cubicBezTo>
                    <a:cubicBezTo>
                      <a:pt x="316" y="264"/>
                      <a:pt x="295" y="275"/>
                      <a:pt x="275" y="275"/>
                    </a:cubicBezTo>
                    <a:cubicBezTo>
                      <a:pt x="285" y="275"/>
                      <a:pt x="295" y="285"/>
                      <a:pt x="295" y="285"/>
                    </a:cubicBezTo>
                    <a:cubicBezTo>
                      <a:pt x="306" y="295"/>
                      <a:pt x="326" y="315"/>
                      <a:pt x="336" y="336"/>
                    </a:cubicBezTo>
                    <a:cubicBezTo>
                      <a:pt x="367" y="397"/>
                      <a:pt x="367" y="397"/>
                      <a:pt x="367" y="397"/>
                    </a:cubicBezTo>
                    <a:cubicBezTo>
                      <a:pt x="316" y="397"/>
                      <a:pt x="316" y="397"/>
                      <a:pt x="316" y="397"/>
                    </a:cubicBezTo>
                    <a:cubicBezTo>
                      <a:pt x="295" y="356"/>
                      <a:pt x="295" y="356"/>
                      <a:pt x="295" y="356"/>
                    </a:cubicBezTo>
                    <a:cubicBezTo>
                      <a:pt x="275" y="315"/>
                      <a:pt x="255" y="295"/>
                      <a:pt x="245" y="285"/>
                    </a:cubicBezTo>
                    <a:cubicBezTo>
                      <a:pt x="245" y="285"/>
                      <a:pt x="224" y="275"/>
                      <a:pt x="214" y="275"/>
                    </a:cubicBezTo>
                    <a:cubicBezTo>
                      <a:pt x="183" y="275"/>
                      <a:pt x="183" y="275"/>
                      <a:pt x="183" y="275"/>
                    </a:cubicBezTo>
                    <a:cubicBezTo>
                      <a:pt x="183" y="397"/>
                      <a:pt x="183" y="397"/>
                      <a:pt x="183" y="397"/>
                    </a:cubicBezTo>
                    <a:lnTo>
                      <a:pt x="143" y="397"/>
                    </a:lnTo>
                    <a:close/>
                    <a:moveTo>
                      <a:pt x="183" y="244"/>
                    </a:moveTo>
                    <a:lnTo>
                      <a:pt x="183" y="244"/>
                    </a:lnTo>
                    <a:cubicBezTo>
                      <a:pt x="245" y="244"/>
                      <a:pt x="245" y="244"/>
                      <a:pt x="245" y="244"/>
                    </a:cubicBezTo>
                    <a:cubicBezTo>
                      <a:pt x="265" y="244"/>
                      <a:pt x="285" y="234"/>
                      <a:pt x="295" y="234"/>
                    </a:cubicBezTo>
                    <a:cubicBezTo>
                      <a:pt x="306" y="223"/>
                      <a:pt x="306" y="213"/>
                      <a:pt x="306" y="203"/>
                    </a:cubicBezTo>
                    <a:cubicBezTo>
                      <a:pt x="306" y="193"/>
                      <a:pt x="306" y="183"/>
                      <a:pt x="295" y="183"/>
                    </a:cubicBezTo>
                    <a:cubicBezTo>
                      <a:pt x="295" y="173"/>
                      <a:pt x="285" y="163"/>
                      <a:pt x="285" y="163"/>
                    </a:cubicBezTo>
                    <a:cubicBezTo>
                      <a:pt x="275" y="163"/>
                      <a:pt x="255" y="163"/>
                      <a:pt x="234" y="163"/>
                    </a:cubicBezTo>
                    <a:cubicBezTo>
                      <a:pt x="183" y="163"/>
                      <a:pt x="183" y="163"/>
                      <a:pt x="183" y="163"/>
                    </a:cubicBezTo>
                    <a:lnTo>
                      <a:pt x="183" y="244"/>
                    </a:lnTo>
                    <a:close/>
                  </a:path>
                </a:pathLst>
              </a:custGeom>
              <a:grp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grpSp>
      <p:pic>
        <p:nvPicPr>
          <p:cNvPr id="305" name="Picture 30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46288" y="931911"/>
            <a:ext cx="1644180" cy="256703"/>
          </a:xfrm>
          <a:prstGeom prst="rect">
            <a:avLst/>
          </a:prstGeom>
        </p:spPr>
      </p:pic>
      <p:pic>
        <p:nvPicPr>
          <p:cNvPr id="306" name="Picture 30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10735" y="1544049"/>
            <a:ext cx="1364890" cy="246095"/>
          </a:xfrm>
          <a:prstGeom prst="rect">
            <a:avLst/>
          </a:prstGeom>
        </p:spPr>
      </p:pic>
      <p:pic>
        <p:nvPicPr>
          <p:cNvPr id="307" name="Picture 30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280618" y="2150931"/>
            <a:ext cx="1613373" cy="379848"/>
          </a:xfrm>
          <a:prstGeom prst="rect">
            <a:avLst/>
          </a:prstGeom>
        </p:spPr>
      </p:pic>
      <p:pic>
        <p:nvPicPr>
          <p:cNvPr id="308" name="Picture 307"/>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7501599" y="2868641"/>
            <a:ext cx="1373176" cy="376315"/>
          </a:xfrm>
          <a:prstGeom prst="rect">
            <a:avLst/>
          </a:prstGeom>
        </p:spPr>
      </p:pic>
      <p:pic>
        <p:nvPicPr>
          <p:cNvPr id="309" name="Picture 308"/>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268008" y="3589829"/>
            <a:ext cx="1630434" cy="466727"/>
          </a:xfrm>
          <a:prstGeom prst="rect">
            <a:avLst/>
          </a:prstGeom>
        </p:spPr>
      </p:pic>
      <p:pic>
        <p:nvPicPr>
          <p:cNvPr id="317" name="Picture 316"/>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7519872" y="4432928"/>
            <a:ext cx="1375967" cy="606676"/>
          </a:xfrm>
          <a:prstGeom prst="rect">
            <a:avLst/>
          </a:prstGeom>
        </p:spPr>
      </p:pic>
      <p:pic>
        <p:nvPicPr>
          <p:cNvPr id="318" name="Picture 317"/>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7711752" y="5326386"/>
            <a:ext cx="1175671" cy="619359"/>
          </a:xfrm>
          <a:prstGeom prst="rect">
            <a:avLst/>
          </a:prstGeom>
        </p:spPr>
      </p:pic>
      <p:pic>
        <p:nvPicPr>
          <p:cNvPr id="33" name="Picture 32" descr="AnthemEAP logo white.png"/>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7295164" y="294868"/>
            <a:ext cx="1594536" cy="398634"/>
          </a:xfrm>
          <a:prstGeom prst="rect">
            <a:avLst/>
          </a:prstGeom>
        </p:spPr>
      </p:pic>
    </p:spTree>
    <p:extLst>
      <p:ext uri="{BB962C8B-B14F-4D97-AF65-F5344CB8AC3E}">
        <p14:creationId xmlns:p14="http://schemas.microsoft.com/office/powerpoint/2010/main" val="221361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cons and chart samples">
    <p:bg>
      <p:bgPr>
        <a:solidFill>
          <a:schemeClr val="bg1">
            <a:lumMod val="85000"/>
          </a:schemeClr>
        </a:solidFill>
        <a:effectLst/>
      </p:bgPr>
    </p:bg>
    <p:spTree>
      <p:nvGrpSpPr>
        <p:cNvPr id="1" name=""/>
        <p:cNvGrpSpPr/>
        <p:nvPr/>
      </p:nvGrpSpPr>
      <p:grpSpPr>
        <a:xfrm>
          <a:off x="0" y="0"/>
          <a:ext cx="0" cy="0"/>
          <a:chOff x="0" y="0"/>
          <a:chExt cx="0" cy="0"/>
        </a:xfrm>
      </p:grpSpPr>
      <p:grpSp>
        <p:nvGrpSpPr>
          <p:cNvPr id="26" name="Group 25"/>
          <p:cNvGrpSpPr>
            <a:grpSpLocks/>
          </p:cNvGrpSpPr>
          <p:nvPr userDrawn="1"/>
        </p:nvGrpSpPr>
        <p:grpSpPr>
          <a:xfrm>
            <a:off x="1543987" y="294041"/>
            <a:ext cx="457200" cy="457200"/>
            <a:chOff x="3962400" y="4191000"/>
            <a:chExt cx="1143000" cy="1143000"/>
          </a:xfrm>
          <a:solidFill>
            <a:schemeClr val="bg1"/>
          </a:solidFill>
          <a:effectLst/>
        </p:grpSpPr>
        <p:sp>
          <p:nvSpPr>
            <p:cNvPr id="27" name="Donut 26"/>
            <p:cNvSpPr/>
            <p:nvPr/>
          </p:nvSpPr>
          <p:spPr>
            <a:xfrm>
              <a:off x="3962400" y="4191000"/>
              <a:ext cx="1143000" cy="1143000"/>
            </a:xfrm>
            <a:prstGeom prst="donut">
              <a:avLst>
                <a:gd name="adj" fmla="val 48685"/>
              </a:avLst>
            </a:prstGeom>
            <a:solidFill>
              <a:schemeClr val="bg1"/>
            </a:solidFill>
            <a:ln>
              <a:noFill/>
            </a:ln>
            <a:effectLst>
              <a:outerShdw blurRad="50800" dist="254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28" name="Cross 27"/>
            <p:cNvSpPr/>
            <p:nvPr/>
          </p:nvSpPr>
          <p:spPr>
            <a:xfrm>
              <a:off x="4191000" y="4419600"/>
              <a:ext cx="685800" cy="685800"/>
            </a:xfrm>
            <a:prstGeom prst="plus">
              <a:avLst>
                <a:gd name="adj" fmla="val 47577"/>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sp>
        <p:nvSpPr>
          <p:cNvPr id="29" name="Freeform 1">
            <a:hlinkClick r:id="" action="ppaction://noaction"/>
          </p:cNvPr>
          <p:cNvSpPr>
            <a:spLocks noChangeAspect="1" noChangeArrowheads="1"/>
          </p:cNvSpPr>
          <p:nvPr userDrawn="1"/>
        </p:nvSpPr>
        <p:spPr bwMode="auto">
          <a:xfrm>
            <a:off x="1618087" y="1065312"/>
            <a:ext cx="315149" cy="248843"/>
          </a:xfrm>
          <a:custGeom>
            <a:avLst/>
            <a:gdLst>
              <a:gd name="T0" fmla="*/ 1219 w 7126"/>
              <a:gd name="T1" fmla="*/ 3968 h 5626"/>
              <a:gd name="T2" fmla="*/ 1219 w 7126"/>
              <a:gd name="T3" fmla="*/ 3968 h 5626"/>
              <a:gd name="T4" fmla="*/ 62 w 7126"/>
              <a:gd name="T5" fmla="*/ 3968 h 5626"/>
              <a:gd name="T6" fmla="*/ 62 w 7126"/>
              <a:gd name="T7" fmla="*/ 3562 h 5626"/>
              <a:gd name="T8" fmla="*/ 1625 w 7126"/>
              <a:gd name="T9" fmla="*/ 3562 h 5626"/>
              <a:gd name="T10" fmla="*/ 1875 w 7126"/>
              <a:gd name="T11" fmla="*/ 3375 h 5626"/>
              <a:gd name="T12" fmla="*/ 2062 w 7126"/>
              <a:gd name="T13" fmla="*/ 2781 h 5626"/>
              <a:gd name="T14" fmla="*/ 2469 w 7126"/>
              <a:gd name="T15" fmla="*/ 4156 h 5626"/>
              <a:gd name="T16" fmla="*/ 2687 w 7126"/>
              <a:gd name="T17" fmla="*/ 4344 h 5626"/>
              <a:gd name="T18" fmla="*/ 2937 w 7126"/>
              <a:gd name="T19" fmla="*/ 4125 h 5626"/>
              <a:gd name="T20" fmla="*/ 3375 w 7126"/>
              <a:gd name="T21" fmla="*/ 2375 h 5626"/>
              <a:gd name="T22" fmla="*/ 3562 w 7126"/>
              <a:gd name="T23" fmla="*/ 3344 h 5626"/>
              <a:gd name="T24" fmla="*/ 3812 w 7126"/>
              <a:gd name="T25" fmla="*/ 3562 h 5626"/>
              <a:gd name="T26" fmla="*/ 5000 w 7126"/>
              <a:gd name="T27" fmla="*/ 3562 h 5626"/>
              <a:gd name="T28" fmla="*/ 5000 w 7126"/>
              <a:gd name="T29" fmla="*/ 3125 h 5626"/>
              <a:gd name="T30" fmla="*/ 4031 w 7126"/>
              <a:gd name="T31" fmla="*/ 3125 h 5626"/>
              <a:gd name="T32" fmla="*/ 3625 w 7126"/>
              <a:gd name="T33" fmla="*/ 1343 h 5626"/>
              <a:gd name="T34" fmla="*/ 3437 w 7126"/>
              <a:gd name="T35" fmla="*/ 1156 h 5626"/>
              <a:gd name="T36" fmla="*/ 3219 w 7126"/>
              <a:gd name="T37" fmla="*/ 1343 h 5626"/>
              <a:gd name="T38" fmla="*/ 2656 w 7126"/>
              <a:gd name="T39" fmla="*/ 3281 h 5626"/>
              <a:gd name="T40" fmla="*/ 2312 w 7126"/>
              <a:gd name="T41" fmla="*/ 2125 h 5626"/>
              <a:gd name="T42" fmla="*/ 2094 w 7126"/>
              <a:gd name="T43" fmla="*/ 1937 h 5626"/>
              <a:gd name="T44" fmla="*/ 1844 w 7126"/>
              <a:gd name="T45" fmla="*/ 2125 h 5626"/>
              <a:gd name="T46" fmla="*/ 1469 w 7126"/>
              <a:gd name="T47" fmla="*/ 3125 h 5626"/>
              <a:gd name="T48" fmla="*/ 531 w 7126"/>
              <a:gd name="T49" fmla="*/ 3125 h 5626"/>
              <a:gd name="T50" fmla="*/ 1406 w 7126"/>
              <a:gd name="T51" fmla="*/ 469 h 5626"/>
              <a:gd name="T52" fmla="*/ 3437 w 7126"/>
              <a:gd name="T53" fmla="*/ 844 h 5626"/>
              <a:gd name="T54" fmla="*/ 5469 w 7126"/>
              <a:gd name="T55" fmla="*/ 469 h 5626"/>
              <a:gd name="T56" fmla="*/ 5656 w 7126"/>
              <a:gd name="T57" fmla="*/ 4156 h 5626"/>
              <a:gd name="T58" fmla="*/ 4000 w 7126"/>
              <a:gd name="T59" fmla="*/ 5250 h 5626"/>
              <a:gd name="T60" fmla="*/ 3437 w 7126"/>
              <a:gd name="T61" fmla="*/ 5625 h 5626"/>
              <a:gd name="T62" fmla="*/ 2906 w 7126"/>
              <a:gd name="T63" fmla="*/ 5250 h 5626"/>
              <a:gd name="T64" fmla="*/ 1406 w 7126"/>
              <a:gd name="T65" fmla="*/ 4156 h 5626"/>
              <a:gd name="T66" fmla="*/ 1219 w 7126"/>
              <a:gd name="T67" fmla="*/ 3968 h 5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26" h="5626">
                <a:moveTo>
                  <a:pt x="1219" y="3968"/>
                </a:moveTo>
                <a:lnTo>
                  <a:pt x="1219" y="3968"/>
                </a:lnTo>
                <a:cubicBezTo>
                  <a:pt x="62" y="3968"/>
                  <a:pt x="62" y="3968"/>
                  <a:pt x="62" y="3968"/>
                </a:cubicBezTo>
                <a:cubicBezTo>
                  <a:pt x="62" y="3562"/>
                  <a:pt x="62" y="3562"/>
                  <a:pt x="62" y="3562"/>
                </a:cubicBezTo>
                <a:cubicBezTo>
                  <a:pt x="1625" y="3562"/>
                  <a:pt x="1625" y="3562"/>
                  <a:pt x="1625" y="3562"/>
                </a:cubicBezTo>
                <a:cubicBezTo>
                  <a:pt x="1750" y="3562"/>
                  <a:pt x="1844" y="3469"/>
                  <a:pt x="1875" y="3375"/>
                </a:cubicBezTo>
                <a:cubicBezTo>
                  <a:pt x="2062" y="2781"/>
                  <a:pt x="2062" y="2781"/>
                  <a:pt x="2062" y="2781"/>
                </a:cubicBezTo>
                <a:cubicBezTo>
                  <a:pt x="2469" y="4156"/>
                  <a:pt x="2469" y="4156"/>
                  <a:pt x="2469" y="4156"/>
                </a:cubicBezTo>
                <a:cubicBezTo>
                  <a:pt x="2500" y="4250"/>
                  <a:pt x="2594" y="4344"/>
                  <a:pt x="2687" y="4344"/>
                </a:cubicBezTo>
                <a:cubicBezTo>
                  <a:pt x="2812" y="4344"/>
                  <a:pt x="2906" y="4250"/>
                  <a:pt x="2937" y="4125"/>
                </a:cubicBezTo>
                <a:cubicBezTo>
                  <a:pt x="3375" y="2375"/>
                  <a:pt x="3375" y="2375"/>
                  <a:pt x="3375" y="2375"/>
                </a:cubicBezTo>
                <a:cubicBezTo>
                  <a:pt x="3562" y="3344"/>
                  <a:pt x="3562" y="3344"/>
                  <a:pt x="3562" y="3344"/>
                </a:cubicBezTo>
                <a:cubicBezTo>
                  <a:pt x="3594" y="3469"/>
                  <a:pt x="3719" y="3562"/>
                  <a:pt x="3812" y="3562"/>
                </a:cubicBezTo>
                <a:cubicBezTo>
                  <a:pt x="5000" y="3562"/>
                  <a:pt x="5000" y="3562"/>
                  <a:pt x="5000" y="3562"/>
                </a:cubicBezTo>
                <a:cubicBezTo>
                  <a:pt x="5000" y="3125"/>
                  <a:pt x="5000" y="3125"/>
                  <a:pt x="5000" y="3125"/>
                </a:cubicBezTo>
                <a:cubicBezTo>
                  <a:pt x="4031" y="3125"/>
                  <a:pt x="4031" y="3125"/>
                  <a:pt x="4031" y="3125"/>
                </a:cubicBezTo>
                <a:cubicBezTo>
                  <a:pt x="3625" y="1343"/>
                  <a:pt x="3625" y="1343"/>
                  <a:pt x="3625" y="1343"/>
                </a:cubicBezTo>
                <a:cubicBezTo>
                  <a:pt x="3594" y="1250"/>
                  <a:pt x="3562" y="1156"/>
                  <a:pt x="3437" y="1156"/>
                </a:cubicBezTo>
                <a:cubicBezTo>
                  <a:pt x="3312" y="1125"/>
                  <a:pt x="3250" y="1219"/>
                  <a:pt x="3219" y="1343"/>
                </a:cubicBezTo>
                <a:cubicBezTo>
                  <a:pt x="2656" y="3281"/>
                  <a:pt x="2656" y="3281"/>
                  <a:pt x="2656" y="3281"/>
                </a:cubicBezTo>
                <a:cubicBezTo>
                  <a:pt x="2312" y="2125"/>
                  <a:pt x="2312" y="2125"/>
                  <a:pt x="2312" y="2125"/>
                </a:cubicBezTo>
                <a:cubicBezTo>
                  <a:pt x="2281" y="2031"/>
                  <a:pt x="2187" y="1937"/>
                  <a:pt x="2094" y="1937"/>
                </a:cubicBezTo>
                <a:cubicBezTo>
                  <a:pt x="1969" y="1937"/>
                  <a:pt x="1875" y="2000"/>
                  <a:pt x="1844" y="2125"/>
                </a:cubicBezTo>
                <a:cubicBezTo>
                  <a:pt x="1469" y="3125"/>
                  <a:pt x="1469" y="3125"/>
                  <a:pt x="1469" y="3125"/>
                </a:cubicBezTo>
                <a:cubicBezTo>
                  <a:pt x="531" y="3125"/>
                  <a:pt x="531" y="3125"/>
                  <a:pt x="531" y="3125"/>
                </a:cubicBezTo>
                <a:cubicBezTo>
                  <a:pt x="0" y="2031"/>
                  <a:pt x="469" y="875"/>
                  <a:pt x="1406" y="469"/>
                </a:cubicBezTo>
                <a:cubicBezTo>
                  <a:pt x="2531" y="0"/>
                  <a:pt x="3156" y="844"/>
                  <a:pt x="3437" y="844"/>
                </a:cubicBezTo>
                <a:cubicBezTo>
                  <a:pt x="3719" y="844"/>
                  <a:pt x="4312" y="94"/>
                  <a:pt x="5469" y="469"/>
                </a:cubicBezTo>
                <a:cubicBezTo>
                  <a:pt x="6562" y="844"/>
                  <a:pt x="7125" y="2875"/>
                  <a:pt x="5656" y="4156"/>
                </a:cubicBezTo>
                <a:cubicBezTo>
                  <a:pt x="5187" y="4562"/>
                  <a:pt x="4469" y="4969"/>
                  <a:pt x="4000" y="5250"/>
                </a:cubicBezTo>
                <a:cubicBezTo>
                  <a:pt x="3875" y="5344"/>
                  <a:pt x="3437" y="5625"/>
                  <a:pt x="3437" y="5625"/>
                </a:cubicBezTo>
                <a:cubicBezTo>
                  <a:pt x="3437" y="5625"/>
                  <a:pt x="3031" y="5344"/>
                  <a:pt x="2906" y="5250"/>
                </a:cubicBezTo>
                <a:cubicBezTo>
                  <a:pt x="2437" y="4969"/>
                  <a:pt x="1906" y="4531"/>
                  <a:pt x="1406" y="4156"/>
                </a:cubicBezTo>
                <a:lnTo>
                  <a:pt x="1219" y="3968"/>
                </a:lnTo>
              </a:path>
            </a:pathLst>
          </a:custGeom>
          <a:solidFill>
            <a:srgbClr val="0079C2"/>
          </a:solidFill>
          <a:ln>
            <a:noFill/>
          </a:ln>
          <a:effectLst/>
        </p:spPr>
        <p:txBody>
          <a:bodyPr wrap="none" anchor="ctr"/>
          <a:lstStyle/>
          <a:p>
            <a:endParaRPr lang="en-US" dirty="0">
              <a:solidFill>
                <a:srgbClr val="7F2259"/>
              </a:solidFill>
              <a:latin typeface="Arial"/>
            </a:endParaRPr>
          </a:p>
        </p:txBody>
      </p:sp>
      <p:sp>
        <p:nvSpPr>
          <p:cNvPr id="30" name="Freeform 2">
            <a:hlinkClick r:id="" action="ppaction://noaction"/>
          </p:cNvPr>
          <p:cNvSpPr>
            <a:spLocks noChangeAspect="1" noChangeArrowheads="1"/>
          </p:cNvSpPr>
          <p:nvPr userDrawn="1"/>
        </p:nvSpPr>
        <p:spPr bwMode="auto">
          <a:xfrm>
            <a:off x="1673884" y="1621456"/>
            <a:ext cx="177837" cy="293464"/>
          </a:xfrm>
          <a:custGeom>
            <a:avLst/>
            <a:gdLst>
              <a:gd name="T0" fmla="*/ 3467 w 3656"/>
              <a:gd name="T1" fmla="*/ 6032 h 6033"/>
              <a:gd name="T2" fmla="*/ 3655 w 3656"/>
              <a:gd name="T3" fmla="*/ 2657 h 6033"/>
              <a:gd name="T4" fmla="*/ 3561 w 3656"/>
              <a:gd name="T5" fmla="*/ 2469 h 6033"/>
              <a:gd name="T6" fmla="*/ 2592 w 3656"/>
              <a:gd name="T7" fmla="*/ 1938 h 6033"/>
              <a:gd name="T8" fmla="*/ 2217 w 3656"/>
              <a:gd name="T9" fmla="*/ 1750 h 6033"/>
              <a:gd name="T10" fmla="*/ 2311 w 3656"/>
              <a:gd name="T11" fmla="*/ 2219 h 6033"/>
              <a:gd name="T12" fmla="*/ 3186 w 3656"/>
              <a:gd name="T13" fmla="*/ 2688 h 6033"/>
              <a:gd name="T14" fmla="*/ 3280 w 3656"/>
              <a:gd name="T15" fmla="*/ 2875 h 6033"/>
              <a:gd name="T16" fmla="*/ 3280 w 3656"/>
              <a:gd name="T17" fmla="*/ 3094 h 6033"/>
              <a:gd name="T18" fmla="*/ 375 w 3656"/>
              <a:gd name="T19" fmla="*/ 2875 h 6033"/>
              <a:gd name="T20" fmla="*/ 1343 w 3656"/>
              <a:gd name="T21" fmla="*/ 2250 h 6033"/>
              <a:gd name="T22" fmla="*/ 1436 w 3656"/>
              <a:gd name="T23" fmla="*/ 1750 h 6033"/>
              <a:gd name="T24" fmla="*/ 1062 w 3656"/>
              <a:gd name="T25" fmla="*/ 1938 h 6033"/>
              <a:gd name="T26" fmla="*/ 93 w 3656"/>
              <a:gd name="T27" fmla="*/ 2469 h 6033"/>
              <a:gd name="T28" fmla="*/ 0 w 3656"/>
              <a:gd name="T29" fmla="*/ 5813 h 6033"/>
              <a:gd name="T30" fmla="*/ 3467 w 3656"/>
              <a:gd name="T31" fmla="*/ 6032 h 6033"/>
              <a:gd name="T32" fmla="*/ 1031 w 3656"/>
              <a:gd name="T33" fmla="*/ 3532 h 6033"/>
              <a:gd name="T34" fmla="*/ 1655 w 3656"/>
              <a:gd name="T35" fmla="*/ 3344 h 6033"/>
              <a:gd name="T36" fmla="*/ 1811 w 3656"/>
              <a:gd name="T37" fmla="*/ 4375 h 6033"/>
              <a:gd name="T38" fmla="*/ 2405 w 3656"/>
              <a:gd name="T39" fmla="*/ 4469 h 6033"/>
              <a:gd name="T40" fmla="*/ 2717 w 3656"/>
              <a:gd name="T41" fmla="*/ 4563 h 6033"/>
              <a:gd name="T42" fmla="*/ 2374 w 3656"/>
              <a:gd name="T43" fmla="*/ 5032 h 6033"/>
              <a:gd name="T44" fmla="*/ 2780 w 3656"/>
              <a:gd name="T45" fmla="*/ 5563 h 6033"/>
              <a:gd name="T46" fmla="*/ 2436 w 3656"/>
              <a:gd name="T47" fmla="*/ 5657 h 6033"/>
              <a:gd name="T48" fmla="*/ 1874 w 3656"/>
              <a:gd name="T49" fmla="*/ 5657 h 6033"/>
              <a:gd name="T50" fmla="*/ 1561 w 3656"/>
              <a:gd name="T51" fmla="*/ 5563 h 6033"/>
              <a:gd name="T52" fmla="*/ 1936 w 3656"/>
              <a:gd name="T53" fmla="*/ 5032 h 6033"/>
              <a:gd name="T54" fmla="*/ 1405 w 3656"/>
              <a:gd name="T55" fmla="*/ 4907 h 6033"/>
              <a:gd name="T56" fmla="*/ 1031 w 3656"/>
              <a:gd name="T57" fmla="*/ 4907 h 6033"/>
              <a:gd name="T58" fmla="*/ 2999 w 3656"/>
              <a:gd name="T59" fmla="*/ 1375 h 6033"/>
              <a:gd name="T60" fmla="*/ 656 w 3656"/>
              <a:gd name="T61" fmla="*/ 1375 h 6033"/>
              <a:gd name="T62" fmla="*/ 1062 w 3656"/>
              <a:gd name="T63" fmla="*/ 0 h 6033"/>
              <a:gd name="T64" fmla="*/ 2999 w 3656"/>
              <a:gd name="T65" fmla="*/ 407 h 6033"/>
              <a:gd name="T66" fmla="*/ 1655 w 3656"/>
              <a:gd name="T67" fmla="*/ 4094 h 6033"/>
              <a:gd name="T68" fmla="*/ 1374 w 3656"/>
              <a:gd name="T69" fmla="*/ 4094 h 6033"/>
              <a:gd name="T70" fmla="*/ 1655 w 3656"/>
              <a:gd name="T71" fmla="*/ 3625 h 6033"/>
              <a:gd name="T72" fmla="*/ 1655 w 3656"/>
              <a:gd name="T73" fmla="*/ 4094 h 6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56" h="6033">
                <a:moveTo>
                  <a:pt x="3467" y="6032"/>
                </a:moveTo>
                <a:lnTo>
                  <a:pt x="3467" y="6032"/>
                </a:lnTo>
                <a:cubicBezTo>
                  <a:pt x="3561" y="6032"/>
                  <a:pt x="3655" y="5938"/>
                  <a:pt x="3655" y="5813"/>
                </a:cubicBezTo>
                <a:cubicBezTo>
                  <a:pt x="3655" y="2657"/>
                  <a:pt x="3655" y="2657"/>
                  <a:pt x="3655" y="2657"/>
                </a:cubicBezTo>
                <a:cubicBezTo>
                  <a:pt x="3655" y="2563"/>
                  <a:pt x="3624" y="2500"/>
                  <a:pt x="3561" y="2469"/>
                </a:cubicBezTo>
                <a:lnTo>
                  <a:pt x="3561" y="2469"/>
                </a:lnTo>
                <a:lnTo>
                  <a:pt x="3561" y="2469"/>
                </a:lnTo>
                <a:cubicBezTo>
                  <a:pt x="2592" y="1938"/>
                  <a:pt x="2592" y="1938"/>
                  <a:pt x="2592" y="1938"/>
                </a:cubicBezTo>
                <a:cubicBezTo>
                  <a:pt x="2592" y="1750"/>
                  <a:pt x="2592" y="1750"/>
                  <a:pt x="2592" y="1750"/>
                </a:cubicBezTo>
                <a:cubicBezTo>
                  <a:pt x="2217" y="1750"/>
                  <a:pt x="2217" y="1750"/>
                  <a:pt x="2217" y="1750"/>
                </a:cubicBezTo>
                <a:cubicBezTo>
                  <a:pt x="2217" y="2063"/>
                  <a:pt x="2217" y="2063"/>
                  <a:pt x="2217" y="2063"/>
                </a:cubicBezTo>
                <a:cubicBezTo>
                  <a:pt x="2217" y="2125"/>
                  <a:pt x="2249" y="2188"/>
                  <a:pt x="2311" y="2219"/>
                </a:cubicBezTo>
                <a:lnTo>
                  <a:pt x="2311" y="2219"/>
                </a:lnTo>
                <a:cubicBezTo>
                  <a:pt x="3186" y="2688"/>
                  <a:pt x="3186" y="2688"/>
                  <a:pt x="3186" y="2688"/>
                </a:cubicBezTo>
                <a:cubicBezTo>
                  <a:pt x="3217" y="2719"/>
                  <a:pt x="3280" y="2781"/>
                  <a:pt x="3280" y="2875"/>
                </a:cubicBezTo>
                <a:lnTo>
                  <a:pt x="3280" y="2875"/>
                </a:lnTo>
                <a:lnTo>
                  <a:pt x="3280" y="2875"/>
                </a:lnTo>
                <a:cubicBezTo>
                  <a:pt x="3280" y="3094"/>
                  <a:pt x="3280" y="3094"/>
                  <a:pt x="3280" y="3094"/>
                </a:cubicBezTo>
                <a:cubicBezTo>
                  <a:pt x="375" y="3094"/>
                  <a:pt x="375" y="3094"/>
                  <a:pt x="375" y="3094"/>
                </a:cubicBezTo>
                <a:cubicBezTo>
                  <a:pt x="375" y="2875"/>
                  <a:pt x="375" y="2875"/>
                  <a:pt x="375" y="2875"/>
                </a:cubicBezTo>
                <a:cubicBezTo>
                  <a:pt x="375" y="2813"/>
                  <a:pt x="406" y="2750"/>
                  <a:pt x="468" y="2688"/>
                </a:cubicBezTo>
                <a:cubicBezTo>
                  <a:pt x="1343" y="2250"/>
                  <a:pt x="1343" y="2250"/>
                  <a:pt x="1343" y="2250"/>
                </a:cubicBezTo>
                <a:cubicBezTo>
                  <a:pt x="1405" y="2188"/>
                  <a:pt x="1436" y="2125"/>
                  <a:pt x="1436" y="2063"/>
                </a:cubicBezTo>
                <a:cubicBezTo>
                  <a:pt x="1436" y="1750"/>
                  <a:pt x="1436" y="1750"/>
                  <a:pt x="1436" y="1750"/>
                </a:cubicBezTo>
                <a:cubicBezTo>
                  <a:pt x="1062" y="1750"/>
                  <a:pt x="1062" y="1750"/>
                  <a:pt x="1062" y="1750"/>
                </a:cubicBezTo>
                <a:cubicBezTo>
                  <a:pt x="1062" y="1938"/>
                  <a:pt x="1062" y="1938"/>
                  <a:pt x="1062" y="1938"/>
                </a:cubicBezTo>
                <a:cubicBezTo>
                  <a:pt x="93" y="2469"/>
                  <a:pt x="93" y="2469"/>
                  <a:pt x="93" y="2469"/>
                </a:cubicBezTo>
                <a:lnTo>
                  <a:pt x="93" y="2469"/>
                </a:lnTo>
                <a:cubicBezTo>
                  <a:pt x="31" y="2500"/>
                  <a:pt x="0" y="2563"/>
                  <a:pt x="0" y="2657"/>
                </a:cubicBezTo>
                <a:cubicBezTo>
                  <a:pt x="0" y="5813"/>
                  <a:pt x="0" y="5813"/>
                  <a:pt x="0" y="5813"/>
                </a:cubicBezTo>
                <a:cubicBezTo>
                  <a:pt x="0" y="5938"/>
                  <a:pt x="62" y="6032"/>
                  <a:pt x="187" y="6032"/>
                </a:cubicBezTo>
                <a:lnTo>
                  <a:pt x="3467" y="6032"/>
                </a:lnTo>
                <a:close/>
                <a:moveTo>
                  <a:pt x="1031" y="3532"/>
                </a:moveTo>
                <a:lnTo>
                  <a:pt x="1031" y="3532"/>
                </a:lnTo>
                <a:cubicBezTo>
                  <a:pt x="1031" y="3407"/>
                  <a:pt x="1093" y="3344"/>
                  <a:pt x="1218" y="3344"/>
                </a:cubicBezTo>
                <a:cubicBezTo>
                  <a:pt x="1655" y="3344"/>
                  <a:pt x="1655" y="3344"/>
                  <a:pt x="1655" y="3344"/>
                </a:cubicBezTo>
                <a:cubicBezTo>
                  <a:pt x="2061" y="3344"/>
                  <a:pt x="2280" y="3532"/>
                  <a:pt x="2280" y="3906"/>
                </a:cubicBezTo>
                <a:cubicBezTo>
                  <a:pt x="2280" y="4157"/>
                  <a:pt x="2092" y="4313"/>
                  <a:pt x="1811" y="4375"/>
                </a:cubicBezTo>
                <a:cubicBezTo>
                  <a:pt x="2155" y="4782"/>
                  <a:pt x="2155" y="4782"/>
                  <a:pt x="2155" y="4782"/>
                </a:cubicBezTo>
                <a:cubicBezTo>
                  <a:pt x="2405" y="4469"/>
                  <a:pt x="2405" y="4469"/>
                  <a:pt x="2405" y="4469"/>
                </a:cubicBezTo>
                <a:cubicBezTo>
                  <a:pt x="2436" y="4438"/>
                  <a:pt x="2499" y="4407"/>
                  <a:pt x="2530" y="4407"/>
                </a:cubicBezTo>
                <a:cubicBezTo>
                  <a:pt x="2624" y="4407"/>
                  <a:pt x="2717" y="4500"/>
                  <a:pt x="2717" y="4563"/>
                </a:cubicBezTo>
                <a:cubicBezTo>
                  <a:pt x="2717" y="4625"/>
                  <a:pt x="2686" y="4657"/>
                  <a:pt x="2655" y="4719"/>
                </a:cubicBezTo>
                <a:cubicBezTo>
                  <a:pt x="2374" y="5032"/>
                  <a:pt x="2374" y="5032"/>
                  <a:pt x="2374" y="5032"/>
                </a:cubicBezTo>
                <a:cubicBezTo>
                  <a:pt x="2717" y="5438"/>
                  <a:pt x="2717" y="5438"/>
                  <a:pt x="2717" y="5438"/>
                </a:cubicBezTo>
                <a:cubicBezTo>
                  <a:pt x="2749" y="5469"/>
                  <a:pt x="2780" y="5531"/>
                  <a:pt x="2780" y="5563"/>
                </a:cubicBezTo>
                <a:cubicBezTo>
                  <a:pt x="2780" y="5688"/>
                  <a:pt x="2717" y="5750"/>
                  <a:pt x="2592" y="5750"/>
                </a:cubicBezTo>
                <a:cubicBezTo>
                  <a:pt x="2530" y="5750"/>
                  <a:pt x="2499" y="5719"/>
                  <a:pt x="2436" y="5657"/>
                </a:cubicBezTo>
                <a:cubicBezTo>
                  <a:pt x="2155" y="5313"/>
                  <a:pt x="2155" y="5313"/>
                  <a:pt x="2155" y="5313"/>
                </a:cubicBezTo>
                <a:cubicBezTo>
                  <a:pt x="1874" y="5657"/>
                  <a:pt x="1874" y="5657"/>
                  <a:pt x="1874" y="5657"/>
                </a:cubicBezTo>
                <a:cubicBezTo>
                  <a:pt x="1842" y="5719"/>
                  <a:pt x="1811" y="5750"/>
                  <a:pt x="1717" y="5750"/>
                </a:cubicBezTo>
                <a:cubicBezTo>
                  <a:pt x="1624" y="5750"/>
                  <a:pt x="1561" y="5688"/>
                  <a:pt x="1561" y="5563"/>
                </a:cubicBezTo>
                <a:cubicBezTo>
                  <a:pt x="1561" y="5531"/>
                  <a:pt x="1561" y="5469"/>
                  <a:pt x="1592" y="5438"/>
                </a:cubicBezTo>
                <a:cubicBezTo>
                  <a:pt x="1936" y="5032"/>
                  <a:pt x="1936" y="5032"/>
                  <a:pt x="1936" y="5032"/>
                </a:cubicBezTo>
                <a:cubicBezTo>
                  <a:pt x="1405" y="4375"/>
                  <a:pt x="1405" y="4375"/>
                  <a:pt x="1405" y="4375"/>
                </a:cubicBezTo>
                <a:cubicBezTo>
                  <a:pt x="1405" y="4907"/>
                  <a:pt x="1405" y="4907"/>
                  <a:pt x="1405" y="4907"/>
                </a:cubicBezTo>
                <a:cubicBezTo>
                  <a:pt x="1405" y="5032"/>
                  <a:pt x="1343" y="5125"/>
                  <a:pt x="1218" y="5125"/>
                </a:cubicBezTo>
                <a:cubicBezTo>
                  <a:pt x="1093" y="5125"/>
                  <a:pt x="1031" y="5032"/>
                  <a:pt x="1031" y="4907"/>
                </a:cubicBezTo>
                <a:lnTo>
                  <a:pt x="1031" y="3532"/>
                </a:lnTo>
                <a:close/>
                <a:moveTo>
                  <a:pt x="2999" y="1375"/>
                </a:moveTo>
                <a:lnTo>
                  <a:pt x="2999" y="1375"/>
                </a:lnTo>
                <a:cubicBezTo>
                  <a:pt x="656" y="1375"/>
                  <a:pt x="656" y="1375"/>
                  <a:pt x="656" y="1375"/>
                </a:cubicBezTo>
                <a:cubicBezTo>
                  <a:pt x="656" y="407"/>
                  <a:pt x="656" y="407"/>
                  <a:pt x="656" y="407"/>
                </a:cubicBezTo>
                <a:cubicBezTo>
                  <a:pt x="656" y="188"/>
                  <a:pt x="843" y="0"/>
                  <a:pt x="1062" y="0"/>
                </a:cubicBezTo>
                <a:cubicBezTo>
                  <a:pt x="2592" y="0"/>
                  <a:pt x="2592" y="0"/>
                  <a:pt x="2592" y="0"/>
                </a:cubicBezTo>
                <a:cubicBezTo>
                  <a:pt x="2811" y="0"/>
                  <a:pt x="2999" y="188"/>
                  <a:pt x="2999" y="407"/>
                </a:cubicBezTo>
                <a:lnTo>
                  <a:pt x="2999" y="1375"/>
                </a:lnTo>
                <a:close/>
                <a:moveTo>
                  <a:pt x="1655" y="4094"/>
                </a:moveTo>
                <a:lnTo>
                  <a:pt x="1655" y="4094"/>
                </a:lnTo>
                <a:cubicBezTo>
                  <a:pt x="1374" y="4094"/>
                  <a:pt x="1374" y="4094"/>
                  <a:pt x="1374" y="4094"/>
                </a:cubicBezTo>
                <a:cubicBezTo>
                  <a:pt x="1374" y="3625"/>
                  <a:pt x="1374" y="3625"/>
                  <a:pt x="1374" y="3625"/>
                </a:cubicBezTo>
                <a:cubicBezTo>
                  <a:pt x="1655" y="3625"/>
                  <a:pt x="1655" y="3625"/>
                  <a:pt x="1655" y="3625"/>
                </a:cubicBezTo>
                <a:cubicBezTo>
                  <a:pt x="1780" y="3625"/>
                  <a:pt x="1874" y="3719"/>
                  <a:pt x="1874" y="3875"/>
                </a:cubicBezTo>
                <a:cubicBezTo>
                  <a:pt x="1874" y="4000"/>
                  <a:pt x="1780" y="4094"/>
                  <a:pt x="1655" y="4094"/>
                </a:cubicBezTo>
                <a:close/>
              </a:path>
            </a:pathLst>
          </a:custGeom>
          <a:solidFill>
            <a:srgbClr val="0079C2"/>
          </a:solidFill>
          <a:ln>
            <a:noFill/>
          </a:ln>
          <a:effectLst/>
        </p:spPr>
        <p:txBody>
          <a:bodyPr wrap="none" anchor="ctr"/>
          <a:lstStyle/>
          <a:p>
            <a:endParaRPr lang="en-US" dirty="0">
              <a:latin typeface="Arial"/>
            </a:endParaRPr>
          </a:p>
        </p:txBody>
      </p:sp>
      <p:sp>
        <p:nvSpPr>
          <p:cNvPr id="31" name="Freeform 7">
            <a:hlinkClick r:id="" action="ppaction://noaction"/>
          </p:cNvPr>
          <p:cNvSpPr>
            <a:spLocks noChangeAspect="1" noChangeArrowheads="1"/>
          </p:cNvSpPr>
          <p:nvPr userDrawn="1"/>
        </p:nvSpPr>
        <p:spPr bwMode="auto">
          <a:xfrm>
            <a:off x="1621677" y="4459025"/>
            <a:ext cx="267507" cy="238760"/>
          </a:xfrm>
          <a:custGeom>
            <a:avLst/>
            <a:gdLst>
              <a:gd name="T0" fmla="*/ 3812 w 5501"/>
              <a:gd name="T1" fmla="*/ 438 h 4907"/>
              <a:gd name="T2" fmla="*/ 3000 w 5501"/>
              <a:gd name="T3" fmla="*/ 1844 h 4907"/>
              <a:gd name="T4" fmla="*/ 2750 w 5501"/>
              <a:gd name="T5" fmla="*/ 2375 h 4907"/>
              <a:gd name="T6" fmla="*/ 2500 w 5501"/>
              <a:gd name="T7" fmla="*/ 1813 h 4907"/>
              <a:gd name="T8" fmla="*/ 1687 w 5501"/>
              <a:gd name="T9" fmla="*/ 438 h 4907"/>
              <a:gd name="T10" fmla="*/ 0 w 5501"/>
              <a:gd name="T11" fmla="*/ 1094 h 4907"/>
              <a:gd name="T12" fmla="*/ 593 w 5501"/>
              <a:gd name="T13" fmla="*/ 1375 h 4907"/>
              <a:gd name="T14" fmla="*/ 1843 w 5501"/>
              <a:gd name="T15" fmla="*/ 2781 h 4907"/>
              <a:gd name="T16" fmla="*/ 1687 w 5501"/>
              <a:gd name="T17" fmla="*/ 3906 h 4907"/>
              <a:gd name="T18" fmla="*/ 1593 w 5501"/>
              <a:gd name="T19" fmla="*/ 4313 h 4907"/>
              <a:gd name="T20" fmla="*/ 1125 w 5501"/>
              <a:gd name="T21" fmla="*/ 4563 h 4907"/>
              <a:gd name="T22" fmla="*/ 1687 w 5501"/>
              <a:gd name="T23" fmla="*/ 4688 h 4907"/>
              <a:gd name="T24" fmla="*/ 1937 w 5501"/>
              <a:gd name="T25" fmla="*/ 4156 h 4907"/>
              <a:gd name="T26" fmla="*/ 2750 w 5501"/>
              <a:gd name="T27" fmla="*/ 3438 h 4907"/>
              <a:gd name="T28" fmla="*/ 3562 w 5501"/>
              <a:gd name="T29" fmla="*/ 4125 h 4907"/>
              <a:gd name="T30" fmla="*/ 3812 w 5501"/>
              <a:gd name="T31" fmla="*/ 4688 h 4907"/>
              <a:gd name="T32" fmla="*/ 4343 w 5501"/>
              <a:gd name="T33" fmla="*/ 4563 h 4907"/>
              <a:gd name="T34" fmla="*/ 3906 w 5501"/>
              <a:gd name="T35" fmla="*/ 4281 h 4907"/>
              <a:gd name="T36" fmla="*/ 3812 w 5501"/>
              <a:gd name="T37" fmla="*/ 3906 h 4907"/>
              <a:gd name="T38" fmla="*/ 3656 w 5501"/>
              <a:gd name="T39" fmla="*/ 2813 h 4907"/>
              <a:gd name="T40" fmla="*/ 4937 w 5501"/>
              <a:gd name="T41" fmla="*/ 1375 h 4907"/>
              <a:gd name="T42" fmla="*/ 5500 w 5501"/>
              <a:gd name="T43" fmla="*/ 1094 h 4907"/>
              <a:gd name="T44" fmla="*/ 3812 w 5501"/>
              <a:gd name="T45" fmla="*/ 438 h 4907"/>
              <a:gd name="T46" fmla="*/ 1531 w 5501"/>
              <a:gd name="T47" fmla="*/ 2063 h 4907"/>
              <a:gd name="T48" fmla="*/ 1281 w 5501"/>
              <a:gd name="T49" fmla="*/ 813 h 4907"/>
              <a:gd name="T50" fmla="*/ 1531 w 5501"/>
              <a:gd name="T51" fmla="*/ 2063 h 4907"/>
              <a:gd name="T52" fmla="*/ 2562 w 5501"/>
              <a:gd name="T53" fmla="*/ 2844 h 4907"/>
              <a:gd name="T54" fmla="*/ 1843 w 5501"/>
              <a:gd name="T55" fmla="*/ 2438 h 4907"/>
              <a:gd name="T56" fmla="*/ 2406 w 5501"/>
              <a:gd name="T57" fmla="*/ 2219 h 4907"/>
              <a:gd name="T58" fmla="*/ 2562 w 5501"/>
              <a:gd name="T59" fmla="*/ 2844 h 4907"/>
              <a:gd name="T60" fmla="*/ 3500 w 5501"/>
              <a:gd name="T61" fmla="*/ 2563 h 4907"/>
              <a:gd name="T62" fmla="*/ 2906 w 5501"/>
              <a:gd name="T63" fmla="*/ 2813 h 4907"/>
              <a:gd name="T64" fmla="*/ 3187 w 5501"/>
              <a:gd name="T65" fmla="*/ 2063 h 4907"/>
              <a:gd name="T66" fmla="*/ 3500 w 5501"/>
              <a:gd name="T67" fmla="*/ 2563 h 4907"/>
              <a:gd name="T68" fmla="*/ 4687 w 5501"/>
              <a:gd name="T69" fmla="*/ 1219 h 4907"/>
              <a:gd name="T70" fmla="*/ 3500 w 5501"/>
              <a:gd name="T71" fmla="*/ 1688 h 4907"/>
              <a:gd name="T72" fmla="*/ 4687 w 5501"/>
              <a:gd name="T73" fmla="*/ 1219 h 4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01" h="4907">
                <a:moveTo>
                  <a:pt x="3812" y="438"/>
                </a:moveTo>
                <a:lnTo>
                  <a:pt x="3812" y="438"/>
                </a:lnTo>
                <a:cubicBezTo>
                  <a:pt x="4000" y="625"/>
                  <a:pt x="4000" y="625"/>
                  <a:pt x="4000" y="625"/>
                </a:cubicBezTo>
                <a:cubicBezTo>
                  <a:pt x="3000" y="1844"/>
                  <a:pt x="3000" y="1844"/>
                  <a:pt x="3000" y="1844"/>
                </a:cubicBezTo>
                <a:cubicBezTo>
                  <a:pt x="2937" y="1906"/>
                  <a:pt x="2875" y="2000"/>
                  <a:pt x="2843" y="2094"/>
                </a:cubicBezTo>
                <a:cubicBezTo>
                  <a:pt x="2750" y="2375"/>
                  <a:pt x="2750" y="2375"/>
                  <a:pt x="2750" y="2375"/>
                </a:cubicBezTo>
                <a:cubicBezTo>
                  <a:pt x="2656" y="2094"/>
                  <a:pt x="2656" y="2094"/>
                  <a:pt x="2656" y="2094"/>
                </a:cubicBezTo>
                <a:cubicBezTo>
                  <a:pt x="2625" y="2000"/>
                  <a:pt x="2562" y="1906"/>
                  <a:pt x="2500" y="1813"/>
                </a:cubicBezTo>
                <a:cubicBezTo>
                  <a:pt x="1500" y="625"/>
                  <a:pt x="1500" y="625"/>
                  <a:pt x="1500" y="625"/>
                </a:cubicBezTo>
                <a:cubicBezTo>
                  <a:pt x="1687" y="438"/>
                  <a:pt x="1687" y="438"/>
                  <a:pt x="1687" y="438"/>
                </a:cubicBezTo>
                <a:cubicBezTo>
                  <a:pt x="1312" y="0"/>
                  <a:pt x="1312" y="0"/>
                  <a:pt x="1312" y="0"/>
                </a:cubicBezTo>
                <a:cubicBezTo>
                  <a:pt x="0" y="1094"/>
                  <a:pt x="0" y="1094"/>
                  <a:pt x="0" y="1094"/>
                </a:cubicBezTo>
                <a:cubicBezTo>
                  <a:pt x="375" y="1563"/>
                  <a:pt x="375" y="1563"/>
                  <a:pt x="375" y="1563"/>
                </a:cubicBezTo>
                <a:cubicBezTo>
                  <a:pt x="593" y="1375"/>
                  <a:pt x="593" y="1375"/>
                  <a:pt x="593" y="1375"/>
                </a:cubicBezTo>
                <a:cubicBezTo>
                  <a:pt x="1593" y="2594"/>
                  <a:pt x="1593" y="2594"/>
                  <a:pt x="1593" y="2594"/>
                </a:cubicBezTo>
                <a:cubicBezTo>
                  <a:pt x="1656" y="2656"/>
                  <a:pt x="1750" y="2750"/>
                  <a:pt x="1843" y="2781"/>
                </a:cubicBezTo>
                <a:cubicBezTo>
                  <a:pt x="2375" y="3094"/>
                  <a:pt x="2375" y="3094"/>
                  <a:pt x="2375" y="3094"/>
                </a:cubicBezTo>
                <a:cubicBezTo>
                  <a:pt x="1687" y="3906"/>
                  <a:pt x="1687" y="3906"/>
                  <a:pt x="1687" y="3906"/>
                </a:cubicBezTo>
                <a:cubicBezTo>
                  <a:pt x="1812" y="4031"/>
                  <a:pt x="1812" y="4031"/>
                  <a:pt x="1812" y="4031"/>
                </a:cubicBezTo>
                <a:cubicBezTo>
                  <a:pt x="1593" y="4313"/>
                  <a:pt x="1593" y="4313"/>
                  <a:pt x="1593" y="4313"/>
                </a:cubicBezTo>
                <a:cubicBezTo>
                  <a:pt x="1500" y="4250"/>
                  <a:pt x="1375" y="4281"/>
                  <a:pt x="1312" y="4375"/>
                </a:cubicBezTo>
                <a:cubicBezTo>
                  <a:pt x="1125" y="4563"/>
                  <a:pt x="1125" y="4563"/>
                  <a:pt x="1125" y="4563"/>
                </a:cubicBezTo>
                <a:cubicBezTo>
                  <a:pt x="1531" y="4906"/>
                  <a:pt x="1531" y="4906"/>
                  <a:pt x="1531" y="4906"/>
                </a:cubicBezTo>
                <a:cubicBezTo>
                  <a:pt x="1687" y="4688"/>
                  <a:pt x="1687" y="4688"/>
                  <a:pt x="1687" y="4688"/>
                </a:cubicBezTo>
                <a:cubicBezTo>
                  <a:pt x="1750" y="4625"/>
                  <a:pt x="1781" y="4500"/>
                  <a:pt x="1718" y="4406"/>
                </a:cubicBezTo>
                <a:cubicBezTo>
                  <a:pt x="1937" y="4156"/>
                  <a:pt x="1937" y="4156"/>
                  <a:pt x="1937" y="4156"/>
                </a:cubicBezTo>
                <a:cubicBezTo>
                  <a:pt x="2062" y="4250"/>
                  <a:pt x="2062" y="4250"/>
                  <a:pt x="2062" y="4250"/>
                </a:cubicBezTo>
                <a:cubicBezTo>
                  <a:pt x="2750" y="3438"/>
                  <a:pt x="2750" y="3438"/>
                  <a:pt x="2750" y="3438"/>
                </a:cubicBezTo>
                <a:cubicBezTo>
                  <a:pt x="3437" y="4250"/>
                  <a:pt x="3437" y="4250"/>
                  <a:pt x="3437" y="4250"/>
                </a:cubicBezTo>
                <a:cubicBezTo>
                  <a:pt x="3562" y="4125"/>
                  <a:pt x="3562" y="4125"/>
                  <a:pt x="3562" y="4125"/>
                </a:cubicBezTo>
                <a:cubicBezTo>
                  <a:pt x="3781" y="4406"/>
                  <a:pt x="3781" y="4406"/>
                  <a:pt x="3781" y="4406"/>
                </a:cubicBezTo>
                <a:cubicBezTo>
                  <a:pt x="3718" y="4500"/>
                  <a:pt x="3718" y="4625"/>
                  <a:pt x="3812" y="4688"/>
                </a:cubicBezTo>
                <a:cubicBezTo>
                  <a:pt x="3968" y="4906"/>
                  <a:pt x="3968" y="4906"/>
                  <a:pt x="3968" y="4906"/>
                </a:cubicBezTo>
                <a:cubicBezTo>
                  <a:pt x="4343" y="4563"/>
                  <a:pt x="4343" y="4563"/>
                  <a:pt x="4343" y="4563"/>
                </a:cubicBezTo>
                <a:cubicBezTo>
                  <a:pt x="4187" y="4375"/>
                  <a:pt x="4187" y="4375"/>
                  <a:pt x="4187" y="4375"/>
                </a:cubicBezTo>
                <a:cubicBezTo>
                  <a:pt x="4125" y="4281"/>
                  <a:pt x="4000" y="4250"/>
                  <a:pt x="3906" y="4281"/>
                </a:cubicBezTo>
                <a:cubicBezTo>
                  <a:pt x="3687" y="4031"/>
                  <a:pt x="3687" y="4031"/>
                  <a:pt x="3687" y="4031"/>
                </a:cubicBezTo>
                <a:cubicBezTo>
                  <a:pt x="3812" y="3906"/>
                  <a:pt x="3812" y="3906"/>
                  <a:pt x="3812" y="3906"/>
                </a:cubicBezTo>
                <a:cubicBezTo>
                  <a:pt x="3125" y="3094"/>
                  <a:pt x="3125" y="3094"/>
                  <a:pt x="3125" y="3094"/>
                </a:cubicBezTo>
                <a:cubicBezTo>
                  <a:pt x="3656" y="2813"/>
                  <a:pt x="3656" y="2813"/>
                  <a:pt x="3656" y="2813"/>
                </a:cubicBezTo>
                <a:cubicBezTo>
                  <a:pt x="3750" y="2750"/>
                  <a:pt x="3843" y="2688"/>
                  <a:pt x="3906" y="2594"/>
                </a:cubicBezTo>
                <a:cubicBezTo>
                  <a:pt x="4937" y="1375"/>
                  <a:pt x="4937" y="1375"/>
                  <a:pt x="4937" y="1375"/>
                </a:cubicBezTo>
                <a:cubicBezTo>
                  <a:pt x="5125" y="1563"/>
                  <a:pt x="5125" y="1563"/>
                  <a:pt x="5125" y="1563"/>
                </a:cubicBezTo>
                <a:cubicBezTo>
                  <a:pt x="5500" y="1094"/>
                  <a:pt x="5500" y="1094"/>
                  <a:pt x="5500" y="1094"/>
                </a:cubicBezTo>
                <a:cubicBezTo>
                  <a:pt x="4187" y="0"/>
                  <a:pt x="4187" y="0"/>
                  <a:pt x="4187" y="0"/>
                </a:cubicBezTo>
                <a:lnTo>
                  <a:pt x="3812" y="438"/>
                </a:lnTo>
                <a:close/>
                <a:moveTo>
                  <a:pt x="1531" y="2063"/>
                </a:moveTo>
                <a:lnTo>
                  <a:pt x="1531" y="2063"/>
                </a:lnTo>
                <a:cubicBezTo>
                  <a:pt x="812" y="1188"/>
                  <a:pt x="812" y="1188"/>
                  <a:pt x="812" y="1188"/>
                </a:cubicBezTo>
                <a:cubicBezTo>
                  <a:pt x="1281" y="813"/>
                  <a:pt x="1281" y="813"/>
                  <a:pt x="1281" y="813"/>
                </a:cubicBezTo>
                <a:cubicBezTo>
                  <a:pt x="2000" y="1688"/>
                  <a:pt x="2000" y="1688"/>
                  <a:pt x="2000" y="1688"/>
                </a:cubicBezTo>
                <a:lnTo>
                  <a:pt x="1531" y="2063"/>
                </a:lnTo>
                <a:close/>
                <a:moveTo>
                  <a:pt x="2562" y="2844"/>
                </a:moveTo>
                <a:lnTo>
                  <a:pt x="2562" y="2844"/>
                </a:lnTo>
                <a:cubicBezTo>
                  <a:pt x="2031" y="2563"/>
                  <a:pt x="2031" y="2563"/>
                  <a:pt x="2031" y="2563"/>
                </a:cubicBezTo>
                <a:cubicBezTo>
                  <a:pt x="1937" y="2531"/>
                  <a:pt x="1906" y="2469"/>
                  <a:pt x="1843" y="2438"/>
                </a:cubicBezTo>
                <a:cubicBezTo>
                  <a:pt x="2312" y="2031"/>
                  <a:pt x="2312" y="2031"/>
                  <a:pt x="2312" y="2031"/>
                </a:cubicBezTo>
                <a:cubicBezTo>
                  <a:pt x="2343" y="2094"/>
                  <a:pt x="2375" y="2156"/>
                  <a:pt x="2406" y="2219"/>
                </a:cubicBezTo>
                <a:cubicBezTo>
                  <a:pt x="2593" y="2813"/>
                  <a:pt x="2593" y="2813"/>
                  <a:pt x="2593" y="2813"/>
                </a:cubicBezTo>
                <a:lnTo>
                  <a:pt x="2562" y="2844"/>
                </a:lnTo>
                <a:close/>
                <a:moveTo>
                  <a:pt x="3500" y="2563"/>
                </a:moveTo>
                <a:lnTo>
                  <a:pt x="3500" y="2563"/>
                </a:lnTo>
                <a:cubicBezTo>
                  <a:pt x="2937" y="2875"/>
                  <a:pt x="2937" y="2875"/>
                  <a:pt x="2937" y="2875"/>
                </a:cubicBezTo>
                <a:cubicBezTo>
                  <a:pt x="2937" y="2844"/>
                  <a:pt x="2906" y="2813"/>
                  <a:pt x="2906" y="2813"/>
                </a:cubicBezTo>
                <a:cubicBezTo>
                  <a:pt x="3093" y="2250"/>
                  <a:pt x="3093" y="2250"/>
                  <a:pt x="3093" y="2250"/>
                </a:cubicBezTo>
                <a:cubicBezTo>
                  <a:pt x="3125" y="2156"/>
                  <a:pt x="3156" y="2094"/>
                  <a:pt x="3187" y="2063"/>
                </a:cubicBezTo>
                <a:cubicBezTo>
                  <a:pt x="3656" y="2438"/>
                  <a:pt x="3656" y="2438"/>
                  <a:pt x="3656" y="2438"/>
                </a:cubicBezTo>
                <a:cubicBezTo>
                  <a:pt x="3593" y="2500"/>
                  <a:pt x="3562" y="2531"/>
                  <a:pt x="3500" y="2563"/>
                </a:cubicBezTo>
                <a:close/>
                <a:moveTo>
                  <a:pt x="4687" y="1219"/>
                </a:moveTo>
                <a:lnTo>
                  <a:pt x="4687" y="1219"/>
                </a:lnTo>
                <a:cubicBezTo>
                  <a:pt x="3968" y="2063"/>
                  <a:pt x="3968" y="2063"/>
                  <a:pt x="3968" y="2063"/>
                </a:cubicBezTo>
                <a:cubicBezTo>
                  <a:pt x="3500" y="1688"/>
                  <a:pt x="3500" y="1688"/>
                  <a:pt x="3500" y="1688"/>
                </a:cubicBezTo>
                <a:cubicBezTo>
                  <a:pt x="4218" y="813"/>
                  <a:pt x="4218" y="813"/>
                  <a:pt x="4218" y="813"/>
                </a:cubicBezTo>
                <a:lnTo>
                  <a:pt x="4687" y="1219"/>
                </a:lnTo>
                <a:close/>
              </a:path>
            </a:pathLst>
          </a:custGeom>
          <a:solidFill>
            <a:srgbClr val="0079C2"/>
          </a:solidFill>
          <a:ln>
            <a:noFill/>
          </a:ln>
          <a:effectLst/>
        </p:spPr>
        <p:txBody>
          <a:bodyPr wrap="none" anchor="ctr"/>
          <a:lstStyle/>
          <a:p>
            <a:endParaRPr lang="en-US" dirty="0">
              <a:latin typeface="Arial"/>
            </a:endParaRPr>
          </a:p>
        </p:txBody>
      </p:sp>
      <p:sp>
        <p:nvSpPr>
          <p:cNvPr id="32" name="Freeform 5">
            <a:hlinkClick r:id="" action="ppaction://noaction"/>
          </p:cNvPr>
          <p:cNvSpPr>
            <a:spLocks noChangeAspect="1" noChangeArrowheads="1"/>
          </p:cNvSpPr>
          <p:nvPr userDrawn="1"/>
        </p:nvSpPr>
        <p:spPr bwMode="auto">
          <a:xfrm>
            <a:off x="1613347" y="3380373"/>
            <a:ext cx="293463" cy="164106"/>
          </a:xfrm>
          <a:custGeom>
            <a:avLst/>
            <a:gdLst>
              <a:gd name="T0" fmla="*/ 2999 w 6031"/>
              <a:gd name="T1" fmla="*/ 0 h 3375"/>
              <a:gd name="T2" fmla="*/ 2999 w 6031"/>
              <a:gd name="T3" fmla="*/ 0 h 3375"/>
              <a:gd name="T4" fmla="*/ 0 w 6031"/>
              <a:gd name="T5" fmla="*/ 1687 h 3375"/>
              <a:gd name="T6" fmla="*/ 2999 w 6031"/>
              <a:gd name="T7" fmla="*/ 3374 h 3375"/>
              <a:gd name="T8" fmla="*/ 6030 w 6031"/>
              <a:gd name="T9" fmla="*/ 1687 h 3375"/>
              <a:gd name="T10" fmla="*/ 2999 w 6031"/>
              <a:gd name="T11" fmla="*/ 0 h 3375"/>
              <a:gd name="T12" fmla="*/ 1719 w 6031"/>
              <a:gd name="T13" fmla="*/ 2656 h 3375"/>
              <a:gd name="T14" fmla="*/ 1719 w 6031"/>
              <a:gd name="T15" fmla="*/ 2656 h 3375"/>
              <a:gd name="T16" fmla="*/ 594 w 6031"/>
              <a:gd name="T17" fmla="*/ 1687 h 3375"/>
              <a:gd name="T18" fmla="*/ 1719 w 6031"/>
              <a:gd name="T19" fmla="*/ 719 h 3375"/>
              <a:gd name="T20" fmla="*/ 1406 w 6031"/>
              <a:gd name="T21" fmla="*/ 1687 h 3375"/>
              <a:gd name="T22" fmla="*/ 1719 w 6031"/>
              <a:gd name="T23" fmla="*/ 2656 h 3375"/>
              <a:gd name="T24" fmla="*/ 2999 w 6031"/>
              <a:gd name="T25" fmla="*/ 2937 h 3375"/>
              <a:gd name="T26" fmla="*/ 2999 w 6031"/>
              <a:gd name="T27" fmla="*/ 2937 h 3375"/>
              <a:gd name="T28" fmla="*/ 1781 w 6031"/>
              <a:gd name="T29" fmla="*/ 1687 h 3375"/>
              <a:gd name="T30" fmla="*/ 2999 w 6031"/>
              <a:gd name="T31" fmla="*/ 438 h 3375"/>
              <a:gd name="T32" fmla="*/ 4249 w 6031"/>
              <a:gd name="T33" fmla="*/ 1687 h 3375"/>
              <a:gd name="T34" fmla="*/ 2999 w 6031"/>
              <a:gd name="T35" fmla="*/ 2937 h 3375"/>
              <a:gd name="T36" fmla="*/ 4280 w 6031"/>
              <a:gd name="T37" fmla="*/ 2656 h 3375"/>
              <a:gd name="T38" fmla="*/ 4280 w 6031"/>
              <a:gd name="T39" fmla="*/ 2656 h 3375"/>
              <a:gd name="T40" fmla="*/ 4624 w 6031"/>
              <a:gd name="T41" fmla="*/ 1687 h 3375"/>
              <a:gd name="T42" fmla="*/ 4280 w 6031"/>
              <a:gd name="T43" fmla="*/ 719 h 3375"/>
              <a:gd name="T44" fmla="*/ 5436 w 6031"/>
              <a:gd name="T45" fmla="*/ 1687 h 3375"/>
              <a:gd name="T46" fmla="*/ 4280 w 6031"/>
              <a:gd name="T47" fmla="*/ 2656 h 3375"/>
              <a:gd name="T48" fmla="*/ 2999 w 6031"/>
              <a:gd name="T49" fmla="*/ 938 h 3375"/>
              <a:gd name="T50" fmla="*/ 2999 w 6031"/>
              <a:gd name="T51" fmla="*/ 938 h 3375"/>
              <a:gd name="T52" fmla="*/ 2250 w 6031"/>
              <a:gd name="T53" fmla="*/ 1687 h 3375"/>
              <a:gd name="T54" fmla="*/ 2999 w 6031"/>
              <a:gd name="T55" fmla="*/ 2468 h 3375"/>
              <a:gd name="T56" fmla="*/ 3780 w 6031"/>
              <a:gd name="T57" fmla="*/ 1687 h 3375"/>
              <a:gd name="T58" fmla="*/ 2999 w 6031"/>
              <a:gd name="T59" fmla="*/ 938 h 3375"/>
              <a:gd name="T60" fmla="*/ 2905 w 6031"/>
              <a:gd name="T61" fmla="*/ 1843 h 3375"/>
              <a:gd name="T62" fmla="*/ 2905 w 6031"/>
              <a:gd name="T63" fmla="*/ 1843 h 3375"/>
              <a:gd name="T64" fmla="*/ 2531 w 6031"/>
              <a:gd name="T65" fmla="*/ 1499 h 3375"/>
              <a:gd name="T66" fmla="*/ 2905 w 6031"/>
              <a:gd name="T67" fmla="*/ 1124 h 3375"/>
              <a:gd name="T68" fmla="*/ 3249 w 6031"/>
              <a:gd name="T69" fmla="*/ 1499 h 3375"/>
              <a:gd name="T70" fmla="*/ 2905 w 6031"/>
              <a:gd name="T71" fmla="*/ 1843 h 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31" h="3375">
                <a:moveTo>
                  <a:pt x="2999" y="0"/>
                </a:moveTo>
                <a:lnTo>
                  <a:pt x="2999" y="0"/>
                </a:lnTo>
                <a:cubicBezTo>
                  <a:pt x="1344" y="0"/>
                  <a:pt x="0" y="1687"/>
                  <a:pt x="0" y="1687"/>
                </a:cubicBezTo>
                <a:cubicBezTo>
                  <a:pt x="0" y="1687"/>
                  <a:pt x="1344" y="3374"/>
                  <a:pt x="2999" y="3374"/>
                </a:cubicBezTo>
                <a:cubicBezTo>
                  <a:pt x="4686" y="3374"/>
                  <a:pt x="6030" y="1687"/>
                  <a:pt x="6030" y="1687"/>
                </a:cubicBezTo>
                <a:cubicBezTo>
                  <a:pt x="6030" y="1687"/>
                  <a:pt x="4686" y="0"/>
                  <a:pt x="2999" y="0"/>
                </a:cubicBezTo>
                <a:close/>
                <a:moveTo>
                  <a:pt x="1719" y="2656"/>
                </a:moveTo>
                <a:lnTo>
                  <a:pt x="1719" y="2656"/>
                </a:lnTo>
                <a:cubicBezTo>
                  <a:pt x="1062" y="2249"/>
                  <a:pt x="594" y="1687"/>
                  <a:pt x="594" y="1687"/>
                </a:cubicBezTo>
                <a:cubicBezTo>
                  <a:pt x="594" y="1687"/>
                  <a:pt x="1062" y="1124"/>
                  <a:pt x="1719" y="719"/>
                </a:cubicBezTo>
                <a:cubicBezTo>
                  <a:pt x="1531" y="1000"/>
                  <a:pt x="1406" y="1343"/>
                  <a:pt x="1406" y="1687"/>
                </a:cubicBezTo>
                <a:cubicBezTo>
                  <a:pt x="1406" y="2062"/>
                  <a:pt x="1531" y="2405"/>
                  <a:pt x="1719" y="2656"/>
                </a:cubicBezTo>
                <a:close/>
                <a:moveTo>
                  <a:pt x="2999" y="2937"/>
                </a:moveTo>
                <a:lnTo>
                  <a:pt x="2999" y="2937"/>
                </a:lnTo>
                <a:cubicBezTo>
                  <a:pt x="2312" y="2937"/>
                  <a:pt x="1781" y="2374"/>
                  <a:pt x="1781" y="1687"/>
                </a:cubicBezTo>
                <a:cubicBezTo>
                  <a:pt x="1781" y="1000"/>
                  <a:pt x="2312" y="438"/>
                  <a:pt x="2999" y="438"/>
                </a:cubicBezTo>
                <a:cubicBezTo>
                  <a:pt x="3686" y="438"/>
                  <a:pt x="4249" y="1000"/>
                  <a:pt x="4249" y="1687"/>
                </a:cubicBezTo>
                <a:cubicBezTo>
                  <a:pt x="4249" y="2374"/>
                  <a:pt x="3686" y="2937"/>
                  <a:pt x="2999" y="2937"/>
                </a:cubicBezTo>
                <a:close/>
                <a:moveTo>
                  <a:pt x="4280" y="2656"/>
                </a:moveTo>
                <a:lnTo>
                  <a:pt x="4280" y="2656"/>
                </a:lnTo>
                <a:cubicBezTo>
                  <a:pt x="4499" y="2405"/>
                  <a:pt x="4624" y="2062"/>
                  <a:pt x="4624" y="1687"/>
                </a:cubicBezTo>
                <a:cubicBezTo>
                  <a:pt x="4624" y="1343"/>
                  <a:pt x="4499" y="1000"/>
                  <a:pt x="4280" y="719"/>
                </a:cubicBezTo>
                <a:cubicBezTo>
                  <a:pt x="4968" y="1124"/>
                  <a:pt x="5436" y="1687"/>
                  <a:pt x="5436" y="1687"/>
                </a:cubicBezTo>
                <a:cubicBezTo>
                  <a:pt x="5436" y="1687"/>
                  <a:pt x="4968" y="2249"/>
                  <a:pt x="4280" y="2656"/>
                </a:cubicBezTo>
                <a:close/>
                <a:moveTo>
                  <a:pt x="2999" y="938"/>
                </a:moveTo>
                <a:lnTo>
                  <a:pt x="2999" y="938"/>
                </a:lnTo>
                <a:cubicBezTo>
                  <a:pt x="2593" y="938"/>
                  <a:pt x="2250" y="1281"/>
                  <a:pt x="2250" y="1687"/>
                </a:cubicBezTo>
                <a:cubicBezTo>
                  <a:pt x="2250" y="2124"/>
                  <a:pt x="2593" y="2468"/>
                  <a:pt x="2999" y="2468"/>
                </a:cubicBezTo>
                <a:cubicBezTo>
                  <a:pt x="3436" y="2468"/>
                  <a:pt x="3780" y="2124"/>
                  <a:pt x="3780" y="1687"/>
                </a:cubicBezTo>
                <a:cubicBezTo>
                  <a:pt x="3780" y="1281"/>
                  <a:pt x="3436" y="938"/>
                  <a:pt x="2999" y="938"/>
                </a:cubicBezTo>
                <a:close/>
                <a:moveTo>
                  <a:pt x="2905" y="1843"/>
                </a:moveTo>
                <a:lnTo>
                  <a:pt x="2905" y="1843"/>
                </a:lnTo>
                <a:cubicBezTo>
                  <a:pt x="2686" y="1843"/>
                  <a:pt x="2531" y="1687"/>
                  <a:pt x="2531" y="1499"/>
                </a:cubicBezTo>
                <a:cubicBezTo>
                  <a:pt x="2531" y="1312"/>
                  <a:pt x="2686" y="1124"/>
                  <a:pt x="2905" y="1124"/>
                </a:cubicBezTo>
                <a:cubicBezTo>
                  <a:pt x="3093" y="1124"/>
                  <a:pt x="3249" y="1312"/>
                  <a:pt x="3249" y="1499"/>
                </a:cubicBezTo>
                <a:cubicBezTo>
                  <a:pt x="3249" y="1687"/>
                  <a:pt x="3093" y="1843"/>
                  <a:pt x="2905" y="1843"/>
                </a:cubicBezTo>
                <a:close/>
              </a:path>
            </a:pathLst>
          </a:custGeom>
          <a:solidFill>
            <a:srgbClr val="0079C2"/>
          </a:solidFill>
          <a:ln>
            <a:noFill/>
          </a:ln>
          <a:effectLst/>
        </p:spPr>
        <p:txBody>
          <a:bodyPr wrap="none" anchor="ctr"/>
          <a:lstStyle/>
          <a:p>
            <a:endParaRPr lang="en-US" dirty="0">
              <a:latin typeface="Arial"/>
            </a:endParaRPr>
          </a:p>
        </p:txBody>
      </p:sp>
      <p:sp>
        <p:nvSpPr>
          <p:cNvPr id="33" name="Freeform 4">
            <a:hlinkClick r:id="" action="ppaction://noaction"/>
          </p:cNvPr>
          <p:cNvSpPr>
            <a:spLocks noChangeAspect="1" noChangeArrowheads="1"/>
          </p:cNvSpPr>
          <p:nvPr userDrawn="1"/>
        </p:nvSpPr>
        <p:spPr bwMode="auto">
          <a:xfrm>
            <a:off x="1631087" y="2842115"/>
            <a:ext cx="261500" cy="196070"/>
          </a:xfrm>
          <a:custGeom>
            <a:avLst/>
            <a:gdLst>
              <a:gd name="T0" fmla="*/ 0 w 5376"/>
              <a:gd name="T1" fmla="*/ 437 h 4031"/>
              <a:gd name="T2" fmla="*/ 0 w 5376"/>
              <a:gd name="T3" fmla="*/ 437 h 4031"/>
              <a:gd name="T4" fmla="*/ 0 w 5376"/>
              <a:gd name="T5" fmla="*/ 0 h 4031"/>
              <a:gd name="T6" fmla="*/ 1125 w 5376"/>
              <a:gd name="T7" fmla="*/ 437 h 4031"/>
              <a:gd name="T8" fmla="*/ 1250 w 5376"/>
              <a:gd name="T9" fmla="*/ 437 h 4031"/>
              <a:gd name="T10" fmla="*/ 2250 w 5376"/>
              <a:gd name="T11" fmla="*/ 437 h 4031"/>
              <a:gd name="T12" fmla="*/ 2688 w 5376"/>
              <a:gd name="T13" fmla="*/ 437 h 4031"/>
              <a:gd name="T14" fmla="*/ 2688 w 5376"/>
              <a:gd name="T15" fmla="*/ 437 h 4031"/>
              <a:gd name="T16" fmla="*/ 2688 w 5376"/>
              <a:gd name="T17" fmla="*/ 437 h 4031"/>
              <a:gd name="T18" fmla="*/ 3813 w 5376"/>
              <a:gd name="T19" fmla="*/ 1500 h 4031"/>
              <a:gd name="T20" fmla="*/ 2688 w 5376"/>
              <a:gd name="T21" fmla="*/ 1500 h 4031"/>
              <a:gd name="T22" fmla="*/ 1563 w 5376"/>
              <a:gd name="T23" fmla="*/ 1500 h 4031"/>
              <a:gd name="T24" fmla="*/ 1125 w 5376"/>
              <a:gd name="T25" fmla="*/ 1500 h 4031"/>
              <a:gd name="T26" fmla="*/ 0 w 5376"/>
              <a:gd name="T27" fmla="*/ 437 h 4031"/>
              <a:gd name="T28" fmla="*/ 3875 w 5376"/>
              <a:gd name="T29" fmla="*/ 3280 h 4031"/>
              <a:gd name="T30" fmla="*/ 3875 w 5376"/>
              <a:gd name="T31" fmla="*/ 3280 h 4031"/>
              <a:gd name="T32" fmla="*/ 3875 w 5376"/>
              <a:gd name="T33" fmla="*/ 1842 h 4031"/>
              <a:gd name="T34" fmla="*/ 3813 w 5376"/>
              <a:gd name="T35" fmla="*/ 1811 h 4031"/>
              <a:gd name="T36" fmla="*/ 3594 w 5376"/>
              <a:gd name="T37" fmla="*/ 1811 h 4031"/>
              <a:gd name="T38" fmla="*/ 3563 w 5376"/>
              <a:gd name="T39" fmla="*/ 1842 h 4031"/>
              <a:gd name="T40" fmla="*/ 3563 w 5376"/>
              <a:gd name="T41" fmla="*/ 3280 h 4031"/>
              <a:gd name="T42" fmla="*/ 3250 w 5376"/>
              <a:gd name="T43" fmla="*/ 3280 h 4031"/>
              <a:gd name="T44" fmla="*/ 3250 w 5376"/>
              <a:gd name="T45" fmla="*/ 1842 h 4031"/>
              <a:gd name="T46" fmla="*/ 3188 w 5376"/>
              <a:gd name="T47" fmla="*/ 1811 h 4031"/>
              <a:gd name="T48" fmla="*/ 2969 w 5376"/>
              <a:gd name="T49" fmla="*/ 1811 h 4031"/>
              <a:gd name="T50" fmla="*/ 2906 w 5376"/>
              <a:gd name="T51" fmla="*/ 1842 h 4031"/>
              <a:gd name="T52" fmla="*/ 2906 w 5376"/>
              <a:gd name="T53" fmla="*/ 3280 h 4031"/>
              <a:gd name="T54" fmla="*/ 2594 w 5376"/>
              <a:gd name="T55" fmla="*/ 3280 h 4031"/>
              <a:gd name="T56" fmla="*/ 2594 w 5376"/>
              <a:gd name="T57" fmla="*/ 1842 h 4031"/>
              <a:gd name="T58" fmla="*/ 2532 w 5376"/>
              <a:gd name="T59" fmla="*/ 1811 h 4031"/>
              <a:gd name="T60" fmla="*/ 2313 w 5376"/>
              <a:gd name="T61" fmla="*/ 1811 h 4031"/>
              <a:gd name="T62" fmla="*/ 2282 w 5376"/>
              <a:gd name="T63" fmla="*/ 1842 h 4031"/>
              <a:gd name="T64" fmla="*/ 2282 w 5376"/>
              <a:gd name="T65" fmla="*/ 3280 h 4031"/>
              <a:gd name="T66" fmla="*/ 1969 w 5376"/>
              <a:gd name="T67" fmla="*/ 3280 h 4031"/>
              <a:gd name="T68" fmla="*/ 1969 w 5376"/>
              <a:gd name="T69" fmla="*/ 1842 h 4031"/>
              <a:gd name="T70" fmla="*/ 1907 w 5376"/>
              <a:gd name="T71" fmla="*/ 1811 h 4031"/>
              <a:gd name="T72" fmla="*/ 1688 w 5376"/>
              <a:gd name="T73" fmla="*/ 1811 h 4031"/>
              <a:gd name="T74" fmla="*/ 1625 w 5376"/>
              <a:gd name="T75" fmla="*/ 1842 h 4031"/>
              <a:gd name="T76" fmla="*/ 1625 w 5376"/>
              <a:gd name="T77" fmla="*/ 3280 h 4031"/>
              <a:gd name="T78" fmla="*/ 1313 w 5376"/>
              <a:gd name="T79" fmla="*/ 3280 h 4031"/>
              <a:gd name="T80" fmla="*/ 1313 w 5376"/>
              <a:gd name="T81" fmla="*/ 1842 h 4031"/>
              <a:gd name="T82" fmla="*/ 1250 w 5376"/>
              <a:gd name="T83" fmla="*/ 1811 h 4031"/>
              <a:gd name="T84" fmla="*/ 1063 w 5376"/>
              <a:gd name="T85" fmla="*/ 1811 h 4031"/>
              <a:gd name="T86" fmla="*/ 1000 w 5376"/>
              <a:gd name="T87" fmla="*/ 1842 h 4031"/>
              <a:gd name="T88" fmla="*/ 1000 w 5376"/>
              <a:gd name="T89" fmla="*/ 3280 h 4031"/>
              <a:gd name="T90" fmla="*/ 688 w 5376"/>
              <a:gd name="T91" fmla="*/ 3280 h 4031"/>
              <a:gd name="T92" fmla="*/ 688 w 5376"/>
              <a:gd name="T93" fmla="*/ 1842 h 4031"/>
              <a:gd name="T94" fmla="*/ 625 w 5376"/>
              <a:gd name="T95" fmla="*/ 1811 h 4031"/>
              <a:gd name="T96" fmla="*/ 407 w 5376"/>
              <a:gd name="T97" fmla="*/ 1811 h 4031"/>
              <a:gd name="T98" fmla="*/ 344 w 5376"/>
              <a:gd name="T99" fmla="*/ 1842 h 4031"/>
              <a:gd name="T100" fmla="*/ 344 w 5376"/>
              <a:gd name="T101" fmla="*/ 3280 h 4031"/>
              <a:gd name="T102" fmla="*/ 188 w 5376"/>
              <a:gd name="T103" fmla="*/ 3467 h 4031"/>
              <a:gd name="T104" fmla="*/ 188 w 5376"/>
              <a:gd name="T105" fmla="*/ 3561 h 4031"/>
              <a:gd name="T106" fmla="*/ 188 w 5376"/>
              <a:gd name="T107" fmla="*/ 3811 h 4031"/>
              <a:gd name="T108" fmla="*/ 188 w 5376"/>
              <a:gd name="T109" fmla="*/ 3967 h 4031"/>
              <a:gd name="T110" fmla="*/ 250 w 5376"/>
              <a:gd name="T111" fmla="*/ 4030 h 4031"/>
              <a:gd name="T112" fmla="*/ 5313 w 5376"/>
              <a:gd name="T113" fmla="*/ 4030 h 4031"/>
              <a:gd name="T114" fmla="*/ 5375 w 5376"/>
              <a:gd name="T115" fmla="*/ 3967 h 4031"/>
              <a:gd name="T116" fmla="*/ 5375 w 5376"/>
              <a:gd name="T117" fmla="*/ 3499 h 4031"/>
              <a:gd name="T118" fmla="*/ 3875 w 5376"/>
              <a:gd name="T119" fmla="*/ 3280 h 4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6" h="4031">
                <a:moveTo>
                  <a:pt x="0" y="437"/>
                </a:moveTo>
                <a:lnTo>
                  <a:pt x="0" y="437"/>
                </a:lnTo>
                <a:cubicBezTo>
                  <a:pt x="0" y="0"/>
                  <a:pt x="0" y="0"/>
                  <a:pt x="0" y="0"/>
                </a:cubicBezTo>
                <a:cubicBezTo>
                  <a:pt x="0" y="0"/>
                  <a:pt x="157" y="437"/>
                  <a:pt x="1125" y="437"/>
                </a:cubicBezTo>
                <a:cubicBezTo>
                  <a:pt x="1250" y="437"/>
                  <a:pt x="1250" y="437"/>
                  <a:pt x="1250" y="437"/>
                </a:cubicBezTo>
                <a:cubicBezTo>
                  <a:pt x="2250" y="437"/>
                  <a:pt x="2250" y="437"/>
                  <a:pt x="2250" y="437"/>
                </a:cubicBezTo>
                <a:cubicBezTo>
                  <a:pt x="2688" y="437"/>
                  <a:pt x="2688" y="437"/>
                  <a:pt x="2688" y="437"/>
                </a:cubicBezTo>
                <a:lnTo>
                  <a:pt x="2688" y="437"/>
                </a:lnTo>
                <a:lnTo>
                  <a:pt x="2688" y="437"/>
                </a:lnTo>
                <a:cubicBezTo>
                  <a:pt x="3313" y="437"/>
                  <a:pt x="3813" y="906"/>
                  <a:pt x="3813" y="1500"/>
                </a:cubicBezTo>
                <a:cubicBezTo>
                  <a:pt x="2688" y="1500"/>
                  <a:pt x="2688" y="1500"/>
                  <a:pt x="2688" y="1500"/>
                </a:cubicBezTo>
                <a:cubicBezTo>
                  <a:pt x="1563" y="1500"/>
                  <a:pt x="1563" y="1500"/>
                  <a:pt x="1563" y="1500"/>
                </a:cubicBezTo>
                <a:cubicBezTo>
                  <a:pt x="1125" y="1500"/>
                  <a:pt x="1125" y="1500"/>
                  <a:pt x="1125" y="1500"/>
                </a:cubicBezTo>
                <a:cubicBezTo>
                  <a:pt x="532" y="1500"/>
                  <a:pt x="0" y="1000"/>
                  <a:pt x="0" y="437"/>
                </a:cubicBezTo>
                <a:close/>
                <a:moveTo>
                  <a:pt x="3875" y="3280"/>
                </a:moveTo>
                <a:lnTo>
                  <a:pt x="3875" y="3280"/>
                </a:lnTo>
                <a:cubicBezTo>
                  <a:pt x="3875" y="1842"/>
                  <a:pt x="3875" y="1842"/>
                  <a:pt x="3875" y="1842"/>
                </a:cubicBezTo>
                <a:cubicBezTo>
                  <a:pt x="3875" y="1811"/>
                  <a:pt x="3844" y="1811"/>
                  <a:pt x="3813" y="1811"/>
                </a:cubicBezTo>
                <a:cubicBezTo>
                  <a:pt x="3594" y="1811"/>
                  <a:pt x="3594" y="1811"/>
                  <a:pt x="3594" y="1811"/>
                </a:cubicBezTo>
                <a:cubicBezTo>
                  <a:pt x="3594" y="1811"/>
                  <a:pt x="3563" y="1811"/>
                  <a:pt x="3563" y="1842"/>
                </a:cubicBezTo>
                <a:cubicBezTo>
                  <a:pt x="3563" y="3280"/>
                  <a:pt x="3563" y="3280"/>
                  <a:pt x="3563" y="3280"/>
                </a:cubicBezTo>
                <a:cubicBezTo>
                  <a:pt x="3250" y="3280"/>
                  <a:pt x="3250" y="3280"/>
                  <a:pt x="3250" y="3280"/>
                </a:cubicBezTo>
                <a:cubicBezTo>
                  <a:pt x="3250" y="1842"/>
                  <a:pt x="3250" y="1842"/>
                  <a:pt x="3250" y="1842"/>
                </a:cubicBezTo>
                <a:cubicBezTo>
                  <a:pt x="3250" y="1811"/>
                  <a:pt x="3219" y="1811"/>
                  <a:pt x="3188" y="1811"/>
                </a:cubicBezTo>
                <a:cubicBezTo>
                  <a:pt x="2969" y="1811"/>
                  <a:pt x="2969" y="1811"/>
                  <a:pt x="2969" y="1811"/>
                </a:cubicBezTo>
                <a:cubicBezTo>
                  <a:pt x="2938" y="1811"/>
                  <a:pt x="2906" y="1811"/>
                  <a:pt x="2906" y="1842"/>
                </a:cubicBezTo>
                <a:cubicBezTo>
                  <a:pt x="2906" y="3280"/>
                  <a:pt x="2906" y="3280"/>
                  <a:pt x="2906" y="3280"/>
                </a:cubicBezTo>
                <a:cubicBezTo>
                  <a:pt x="2594" y="3280"/>
                  <a:pt x="2594" y="3280"/>
                  <a:pt x="2594" y="3280"/>
                </a:cubicBezTo>
                <a:cubicBezTo>
                  <a:pt x="2594" y="1842"/>
                  <a:pt x="2594" y="1842"/>
                  <a:pt x="2594" y="1842"/>
                </a:cubicBezTo>
                <a:cubicBezTo>
                  <a:pt x="2594" y="1811"/>
                  <a:pt x="2563" y="1811"/>
                  <a:pt x="2532" y="1811"/>
                </a:cubicBezTo>
                <a:cubicBezTo>
                  <a:pt x="2313" y="1811"/>
                  <a:pt x="2313" y="1811"/>
                  <a:pt x="2313" y="1811"/>
                </a:cubicBezTo>
                <a:cubicBezTo>
                  <a:pt x="2313" y="1811"/>
                  <a:pt x="2282" y="1811"/>
                  <a:pt x="2282" y="1842"/>
                </a:cubicBezTo>
                <a:cubicBezTo>
                  <a:pt x="2282" y="3280"/>
                  <a:pt x="2282" y="3280"/>
                  <a:pt x="2282" y="3280"/>
                </a:cubicBezTo>
                <a:cubicBezTo>
                  <a:pt x="1969" y="3280"/>
                  <a:pt x="1969" y="3280"/>
                  <a:pt x="1969" y="3280"/>
                </a:cubicBezTo>
                <a:cubicBezTo>
                  <a:pt x="1969" y="1842"/>
                  <a:pt x="1969" y="1842"/>
                  <a:pt x="1969" y="1842"/>
                </a:cubicBezTo>
                <a:cubicBezTo>
                  <a:pt x="1969" y="1811"/>
                  <a:pt x="1938" y="1811"/>
                  <a:pt x="1907" y="1811"/>
                </a:cubicBezTo>
                <a:cubicBezTo>
                  <a:pt x="1688" y="1811"/>
                  <a:pt x="1688" y="1811"/>
                  <a:pt x="1688" y="1811"/>
                </a:cubicBezTo>
                <a:cubicBezTo>
                  <a:pt x="1657" y="1811"/>
                  <a:pt x="1625" y="1811"/>
                  <a:pt x="1625" y="1842"/>
                </a:cubicBezTo>
                <a:cubicBezTo>
                  <a:pt x="1625" y="3280"/>
                  <a:pt x="1625" y="3280"/>
                  <a:pt x="1625" y="3280"/>
                </a:cubicBezTo>
                <a:cubicBezTo>
                  <a:pt x="1313" y="3280"/>
                  <a:pt x="1313" y="3280"/>
                  <a:pt x="1313" y="3280"/>
                </a:cubicBezTo>
                <a:cubicBezTo>
                  <a:pt x="1313" y="1842"/>
                  <a:pt x="1313" y="1842"/>
                  <a:pt x="1313" y="1842"/>
                </a:cubicBezTo>
                <a:cubicBezTo>
                  <a:pt x="1313" y="1811"/>
                  <a:pt x="1282" y="1811"/>
                  <a:pt x="1250" y="1811"/>
                </a:cubicBezTo>
                <a:cubicBezTo>
                  <a:pt x="1063" y="1811"/>
                  <a:pt x="1063" y="1811"/>
                  <a:pt x="1063" y="1811"/>
                </a:cubicBezTo>
                <a:cubicBezTo>
                  <a:pt x="1032" y="1811"/>
                  <a:pt x="1000" y="1811"/>
                  <a:pt x="1000" y="1842"/>
                </a:cubicBezTo>
                <a:cubicBezTo>
                  <a:pt x="1000" y="3280"/>
                  <a:pt x="1000" y="3280"/>
                  <a:pt x="1000" y="3280"/>
                </a:cubicBezTo>
                <a:cubicBezTo>
                  <a:pt x="688" y="3280"/>
                  <a:pt x="688" y="3280"/>
                  <a:pt x="688" y="3280"/>
                </a:cubicBezTo>
                <a:cubicBezTo>
                  <a:pt x="688" y="1842"/>
                  <a:pt x="688" y="1842"/>
                  <a:pt x="688" y="1842"/>
                </a:cubicBezTo>
                <a:cubicBezTo>
                  <a:pt x="688" y="1811"/>
                  <a:pt x="657" y="1811"/>
                  <a:pt x="625" y="1811"/>
                </a:cubicBezTo>
                <a:cubicBezTo>
                  <a:pt x="407" y="1811"/>
                  <a:pt x="407" y="1811"/>
                  <a:pt x="407" y="1811"/>
                </a:cubicBezTo>
                <a:cubicBezTo>
                  <a:pt x="375" y="1811"/>
                  <a:pt x="344" y="1811"/>
                  <a:pt x="344" y="1842"/>
                </a:cubicBezTo>
                <a:cubicBezTo>
                  <a:pt x="344" y="3280"/>
                  <a:pt x="344" y="3280"/>
                  <a:pt x="344" y="3280"/>
                </a:cubicBezTo>
                <a:cubicBezTo>
                  <a:pt x="250" y="3311"/>
                  <a:pt x="188" y="3374"/>
                  <a:pt x="188" y="3467"/>
                </a:cubicBezTo>
                <a:cubicBezTo>
                  <a:pt x="188" y="3561"/>
                  <a:pt x="188" y="3561"/>
                  <a:pt x="188" y="3561"/>
                </a:cubicBezTo>
                <a:cubicBezTo>
                  <a:pt x="188" y="3811"/>
                  <a:pt x="188" y="3811"/>
                  <a:pt x="188" y="3811"/>
                </a:cubicBezTo>
                <a:cubicBezTo>
                  <a:pt x="188" y="3967"/>
                  <a:pt x="188" y="3967"/>
                  <a:pt x="188" y="3967"/>
                </a:cubicBezTo>
                <a:cubicBezTo>
                  <a:pt x="188" y="3999"/>
                  <a:pt x="219" y="4030"/>
                  <a:pt x="250" y="4030"/>
                </a:cubicBezTo>
                <a:cubicBezTo>
                  <a:pt x="5313" y="4030"/>
                  <a:pt x="5313" y="4030"/>
                  <a:pt x="5313" y="4030"/>
                </a:cubicBezTo>
                <a:cubicBezTo>
                  <a:pt x="5344" y="4030"/>
                  <a:pt x="5375" y="3999"/>
                  <a:pt x="5375" y="3967"/>
                </a:cubicBezTo>
                <a:cubicBezTo>
                  <a:pt x="5375" y="3499"/>
                  <a:pt x="5375" y="3499"/>
                  <a:pt x="5375" y="3499"/>
                </a:cubicBezTo>
                <a:cubicBezTo>
                  <a:pt x="5375" y="3405"/>
                  <a:pt x="3969" y="3311"/>
                  <a:pt x="3875" y="3280"/>
                </a:cubicBezTo>
                <a:close/>
              </a:path>
            </a:pathLst>
          </a:custGeom>
          <a:solidFill>
            <a:srgbClr val="0079C2"/>
          </a:solidFill>
          <a:ln>
            <a:noFill/>
          </a:ln>
          <a:effectLst/>
        </p:spPr>
        <p:txBody>
          <a:bodyPr wrap="none" anchor="ctr"/>
          <a:lstStyle/>
          <a:p>
            <a:endParaRPr lang="en-US" dirty="0">
              <a:latin typeface="Arial"/>
            </a:endParaRPr>
          </a:p>
        </p:txBody>
      </p:sp>
      <p:sp>
        <p:nvSpPr>
          <p:cNvPr id="34" name="Freeform 3">
            <a:hlinkClick r:id="" action="ppaction://noaction"/>
          </p:cNvPr>
          <p:cNvSpPr>
            <a:spLocks noChangeAspect="1" noChangeArrowheads="1"/>
          </p:cNvSpPr>
          <p:nvPr userDrawn="1"/>
        </p:nvSpPr>
        <p:spPr bwMode="auto">
          <a:xfrm>
            <a:off x="1661700" y="2269260"/>
            <a:ext cx="219785" cy="244748"/>
          </a:xfrm>
          <a:custGeom>
            <a:avLst/>
            <a:gdLst>
              <a:gd name="T0" fmla="*/ 3000 w 4969"/>
              <a:gd name="T1" fmla="*/ 5500 h 5532"/>
              <a:gd name="T2" fmla="*/ 3000 w 4969"/>
              <a:gd name="T3" fmla="*/ 5500 h 5532"/>
              <a:gd name="T4" fmla="*/ 4062 w 4969"/>
              <a:gd name="T5" fmla="*/ 5187 h 5532"/>
              <a:gd name="T6" fmla="*/ 3937 w 4969"/>
              <a:gd name="T7" fmla="*/ 3375 h 5532"/>
              <a:gd name="T8" fmla="*/ 4156 w 4969"/>
              <a:gd name="T9" fmla="*/ 781 h 5532"/>
              <a:gd name="T10" fmla="*/ 2500 w 4969"/>
              <a:gd name="T11" fmla="*/ 31 h 5532"/>
              <a:gd name="T12" fmla="*/ 1218 w 4969"/>
              <a:gd name="T13" fmla="*/ 469 h 5532"/>
              <a:gd name="T14" fmla="*/ 656 w 4969"/>
              <a:gd name="T15" fmla="*/ 2094 h 5532"/>
              <a:gd name="T16" fmla="*/ 156 w 4969"/>
              <a:gd name="T17" fmla="*/ 2937 h 5532"/>
              <a:gd name="T18" fmla="*/ 562 w 4969"/>
              <a:gd name="T19" fmla="*/ 3312 h 5532"/>
              <a:gd name="T20" fmla="*/ 656 w 4969"/>
              <a:gd name="T21" fmla="*/ 4031 h 5532"/>
              <a:gd name="T22" fmla="*/ 1125 w 4969"/>
              <a:gd name="T23" fmla="*/ 4500 h 5532"/>
              <a:gd name="T24" fmla="*/ 1968 w 4969"/>
              <a:gd name="T25" fmla="*/ 4437 h 5532"/>
              <a:gd name="T26" fmla="*/ 1968 w 4969"/>
              <a:gd name="T27" fmla="*/ 5219 h 5532"/>
              <a:gd name="T28" fmla="*/ 3000 w 4969"/>
              <a:gd name="T29" fmla="*/ 5500 h 5532"/>
              <a:gd name="T30" fmla="*/ 2468 w 4969"/>
              <a:gd name="T31" fmla="*/ 1969 h 5532"/>
              <a:gd name="T32" fmla="*/ 2468 w 4969"/>
              <a:gd name="T33" fmla="*/ 1969 h 5532"/>
              <a:gd name="T34" fmla="*/ 1375 w 4969"/>
              <a:gd name="T35" fmla="*/ 1156 h 5532"/>
              <a:gd name="T36" fmla="*/ 3156 w 4969"/>
              <a:gd name="T37" fmla="*/ 500 h 5532"/>
              <a:gd name="T38" fmla="*/ 4156 w 4969"/>
              <a:gd name="T39" fmla="*/ 1781 h 5532"/>
              <a:gd name="T40" fmla="*/ 3375 w 4969"/>
              <a:gd name="T41" fmla="*/ 2844 h 5532"/>
              <a:gd name="T42" fmla="*/ 2468 w 4969"/>
              <a:gd name="T43" fmla="*/ 1969 h 5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69" h="5532">
                <a:moveTo>
                  <a:pt x="3000" y="5500"/>
                </a:moveTo>
                <a:lnTo>
                  <a:pt x="3000" y="5500"/>
                </a:lnTo>
                <a:cubicBezTo>
                  <a:pt x="3749" y="5468"/>
                  <a:pt x="4062" y="5187"/>
                  <a:pt x="4062" y="5187"/>
                </a:cubicBezTo>
                <a:cubicBezTo>
                  <a:pt x="3937" y="3375"/>
                  <a:pt x="3937" y="3375"/>
                  <a:pt x="3937" y="3375"/>
                </a:cubicBezTo>
                <a:cubicBezTo>
                  <a:pt x="3937" y="3375"/>
                  <a:pt x="4968" y="1906"/>
                  <a:pt x="4156" y="781"/>
                </a:cubicBezTo>
                <a:cubicBezTo>
                  <a:pt x="3718" y="187"/>
                  <a:pt x="3093" y="0"/>
                  <a:pt x="2500" y="31"/>
                </a:cubicBezTo>
                <a:cubicBezTo>
                  <a:pt x="2000" y="62"/>
                  <a:pt x="1500" y="250"/>
                  <a:pt x="1218" y="469"/>
                </a:cubicBezTo>
                <a:cubicBezTo>
                  <a:pt x="468" y="1094"/>
                  <a:pt x="781" y="1875"/>
                  <a:pt x="656" y="2094"/>
                </a:cubicBezTo>
                <a:cubicBezTo>
                  <a:pt x="562" y="2312"/>
                  <a:pt x="343" y="2625"/>
                  <a:pt x="156" y="2937"/>
                </a:cubicBezTo>
                <a:cubicBezTo>
                  <a:pt x="0" y="3187"/>
                  <a:pt x="375" y="3281"/>
                  <a:pt x="562" y="3312"/>
                </a:cubicBezTo>
                <a:cubicBezTo>
                  <a:pt x="562" y="3406"/>
                  <a:pt x="625" y="3687"/>
                  <a:pt x="656" y="4031"/>
                </a:cubicBezTo>
                <a:cubicBezTo>
                  <a:pt x="687" y="4344"/>
                  <a:pt x="781" y="4500"/>
                  <a:pt x="1125" y="4500"/>
                </a:cubicBezTo>
                <a:cubicBezTo>
                  <a:pt x="1437" y="4469"/>
                  <a:pt x="1968" y="4437"/>
                  <a:pt x="1968" y="4437"/>
                </a:cubicBezTo>
                <a:cubicBezTo>
                  <a:pt x="1968" y="5219"/>
                  <a:pt x="1968" y="5219"/>
                  <a:pt x="1968" y="5219"/>
                </a:cubicBezTo>
                <a:cubicBezTo>
                  <a:pt x="1968" y="5219"/>
                  <a:pt x="2218" y="5531"/>
                  <a:pt x="3000" y="5500"/>
                </a:cubicBezTo>
                <a:close/>
                <a:moveTo>
                  <a:pt x="2468" y="1969"/>
                </a:moveTo>
                <a:lnTo>
                  <a:pt x="2468" y="1969"/>
                </a:lnTo>
                <a:cubicBezTo>
                  <a:pt x="1937" y="1625"/>
                  <a:pt x="1375" y="1750"/>
                  <a:pt x="1375" y="1156"/>
                </a:cubicBezTo>
                <a:cubicBezTo>
                  <a:pt x="1375" y="562"/>
                  <a:pt x="2156" y="281"/>
                  <a:pt x="3156" y="500"/>
                </a:cubicBezTo>
                <a:cubicBezTo>
                  <a:pt x="3718" y="656"/>
                  <a:pt x="4156" y="1218"/>
                  <a:pt x="4156" y="1781"/>
                </a:cubicBezTo>
                <a:cubicBezTo>
                  <a:pt x="4156" y="2375"/>
                  <a:pt x="3843" y="3000"/>
                  <a:pt x="3375" y="2844"/>
                </a:cubicBezTo>
                <a:cubicBezTo>
                  <a:pt x="3187" y="2781"/>
                  <a:pt x="2656" y="2125"/>
                  <a:pt x="2468" y="1969"/>
                </a:cubicBezTo>
                <a:close/>
              </a:path>
            </a:pathLst>
          </a:custGeom>
          <a:solidFill>
            <a:srgbClr val="0079C2"/>
          </a:solidFill>
          <a:ln>
            <a:noFill/>
          </a:ln>
          <a:effectLst/>
        </p:spPr>
        <p:txBody>
          <a:bodyPr wrap="none" anchor="ctr"/>
          <a:lstStyle/>
          <a:p>
            <a:endParaRPr lang="en-US" dirty="0">
              <a:latin typeface="Arial"/>
            </a:endParaRPr>
          </a:p>
        </p:txBody>
      </p:sp>
      <p:sp>
        <p:nvSpPr>
          <p:cNvPr id="35" name="Freeform 6">
            <a:hlinkClick r:id="" action="ppaction://noaction"/>
          </p:cNvPr>
          <p:cNvSpPr>
            <a:spLocks noChangeAspect="1" noChangeArrowheads="1"/>
          </p:cNvSpPr>
          <p:nvPr userDrawn="1"/>
        </p:nvSpPr>
        <p:spPr bwMode="auto">
          <a:xfrm>
            <a:off x="1618242" y="3885915"/>
            <a:ext cx="289302" cy="247534"/>
          </a:xfrm>
          <a:custGeom>
            <a:avLst/>
            <a:gdLst>
              <a:gd name="T0" fmla="*/ 3156 w 5407"/>
              <a:gd name="T1" fmla="*/ 1125 h 4625"/>
              <a:gd name="T2" fmla="*/ 3156 w 5407"/>
              <a:gd name="T3" fmla="*/ 1125 h 4625"/>
              <a:gd name="T4" fmla="*/ 3718 w 5407"/>
              <a:gd name="T5" fmla="*/ 594 h 4625"/>
              <a:gd name="T6" fmla="*/ 4250 w 5407"/>
              <a:gd name="T7" fmla="*/ 1125 h 4625"/>
              <a:gd name="T8" fmla="*/ 3718 w 5407"/>
              <a:gd name="T9" fmla="*/ 1656 h 4625"/>
              <a:gd name="T10" fmla="*/ 3156 w 5407"/>
              <a:gd name="T11" fmla="*/ 1125 h 4625"/>
              <a:gd name="T12" fmla="*/ 1031 w 5407"/>
              <a:gd name="T13" fmla="*/ 625 h 4625"/>
              <a:gd name="T14" fmla="*/ 1031 w 5407"/>
              <a:gd name="T15" fmla="*/ 625 h 4625"/>
              <a:gd name="T16" fmla="*/ 1625 w 5407"/>
              <a:gd name="T17" fmla="*/ 1219 h 4625"/>
              <a:gd name="T18" fmla="*/ 2250 w 5407"/>
              <a:gd name="T19" fmla="*/ 625 h 4625"/>
              <a:gd name="T20" fmla="*/ 1625 w 5407"/>
              <a:gd name="T21" fmla="*/ 0 h 4625"/>
              <a:gd name="T22" fmla="*/ 1031 w 5407"/>
              <a:gd name="T23" fmla="*/ 625 h 4625"/>
              <a:gd name="T24" fmla="*/ 5218 w 5407"/>
              <a:gd name="T25" fmla="*/ 4093 h 4625"/>
              <a:gd name="T26" fmla="*/ 5218 w 5407"/>
              <a:gd name="T27" fmla="*/ 4093 h 4625"/>
              <a:gd name="T28" fmla="*/ 5093 w 5407"/>
              <a:gd name="T29" fmla="*/ 4124 h 4625"/>
              <a:gd name="T30" fmla="*/ 4843 w 5407"/>
              <a:gd name="T31" fmla="*/ 3999 h 4625"/>
              <a:gd name="T32" fmla="*/ 4468 w 5407"/>
              <a:gd name="T33" fmla="*/ 3280 h 4625"/>
              <a:gd name="T34" fmla="*/ 4687 w 5407"/>
              <a:gd name="T35" fmla="*/ 4624 h 4625"/>
              <a:gd name="T36" fmla="*/ 3156 w 5407"/>
              <a:gd name="T37" fmla="*/ 4624 h 4625"/>
              <a:gd name="T38" fmla="*/ 3156 w 5407"/>
              <a:gd name="T39" fmla="*/ 4093 h 4625"/>
              <a:gd name="T40" fmla="*/ 3187 w 5407"/>
              <a:gd name="T41" fmla="*/ 4062 h 4625"/>
              <a:gd name="T42" fmla="*/ 3937 w 5407"/>
              <a:gd name="T43" fmla="*/ 3155 h 4625"/>
              <a:gd name="T44" fmla="*/ 3906 w 5407"/>
              <a:gd name="T45" fmla="*/ 2843 h 4625"/>
              <a:gd name="T46" fmla="*/ 3625 w 5407"/>
              <a:gd name="T47" fmla="*/ 2874 h 4625"/>
              <a:gd name="T48" fmla="*/ 2937 w 5407"/>
              <a:gd name="T49" fmla="*/ 3718 h 4625"/>
              <a:gd name="T50" fmla="*/ 2500 w 5407"/>
              <a:gd name="T51" fmla="*/ 3718 h 4625"/>
              <a:gd name="T52" fmla="*/ 1812 w 5407"/>
              <a:gd name="T53" fmla="*/ 2874 h 4625"/>
              <a:gd name="T54" fmla="*/ 1531 w 5407"/>
              <a:gd name="T55" fmla="*/ 2843 h 4625"/>
              <a:gd name="T56" fmla="*/ 1500 w 5407"/>
              <a:gd name="T57" fmla="*/ 3155 h 4625"/>
              <a:gd name="T58" fmla="*/ 2218 w 5407"/>
              <a:gd name="T59" fmla="*/ 4062 h 4625"/>
              <a:gd name="T60" fmla="*/ 2281 w 5407"/>
              <a:gd name="T61" fmla="*/ 4093 h 4625"/>
              <a:gd name="T62" fmla="*/ 2281 w 5407"/>
              <a:gd name="T63" fmla="*/ 4624 h 4625"/>
              <a:gd name="T64" fmla="*/ 812 w 5407"/>
              <a:gd name="T65" fmla="*/ 4624 h 4625"/>
              <a:gd name="T66" fmla="*/ 812 w 5407"/>
              <a:gd name="T67" fmla="*/ 3874 h 4625"/>
              <a:gd name="T68" fmla="*/ 843 w 5407"/>
              <a:gd name="T69" fmla="*/ 3405 h 4625"/>
              <a:gd name="T70" fmla="*/ 687 w 5407"/>
              <a:gd name="T71" fmla="*/ 3843 h 4625"/>
              <a:gd name="T72" fmla="*/ 281 w 5407"/>
              <a:gd name="T73" fmla="*/ 4062 h 4625"/>
              <a:gd name="T74" fmla="*/ 62 w 5407"/>
              <a:gd name="T75" fmla="*/ 3655 h 4625"/>
              <a:gd name="T76" fmla="*/ 656 w 5407"/>
              <a:gd name="T77" fmla="*/ 1687 h 4625"/>
              <a:gd name="T78" fmla="*/ 1000 w 5407"/>
              <a:gd name="T79" fmla="*/ 1469 h 4625"/>
              <a:gd name="T80" fmla="*/ 2281 w 5407"/>
              <a:gd name="T81" fmla="*/ 1469 h 4625"/>
              <a:gd name="T82" fmla="*/ 2593 w 5407"/>
              <a:gd name="T83" fmla="*/ 1687 h 4625"/>
              <a:gd name="T84" fmla="*/ 2812 w 5407"/>
              <a:gd name="T85" fmla="*/ 2343 h 4625"/>
              <a:gd name="T86" fmla="*/ 2968 w 5407"/>
              <a:gd name="T87" fmla="*/ 2030 h 4625"/>
              <a:gd name="T88" fmla="*/ 3218 w 5407"/>
              <a:gd name="T89" fmla="*/ 1905 h 4625"/>
              <a:gd name="T90" fmla="*/ 4187 w 5407"/>
              <a:gd name="T91" fmla="*/ 1905 h 4625"/>
              <a:gd name="T92" fmla="*/ 4437 w 5407"/>
              <a:gd name="T93" fmla="*/ 2030 h 4625"/>
              <a:gd name="T94" fmla="*/ 5343 w 5407"/>
              <a:gd name="T95" fmla="*/ 3749 h 4625"/>
              <a:gd name="T96" fmla="*/ 5218 w 5407"/>
              <a:gd name="T97" fmla="*/ 4093 h 4625"/>
              <a:gd name="T98" fmla="*/ 3062 w 5407"/>
              <a:gd name="T99" fmla="*/ 3155 h 4625"/>
              <a:gd name="T100" fmla="*/ 3062 w 5407"/>
              <a:gd name="T101" fmla="*/ 3155 h 4625"/>
              <a:gd name="T102" fmla="*/ 2718 w 5407"/>
              <a:gd name="T103" fmla="*/ 2812 h 4625"/>
              <a:gd name="T104" fmla="*/ 2343 w 5407"/>
              <a:gd name="T105" fmla="*/ 3155 h 4625"/>
              <a:gd name="T106" fmla="*/ 2718 w 5407"/>
              <a:gd name="T107" fmla="*/ 3499 h 4625"/>
              <a:gd name="T108" fmla="*/ 3062 w 5407"/>
              <a:gd name="T109" fmla="*/ 315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07" h="4625">
                <a:moveTo>
                  <a:pt x="3156" y="1125"/>
                </a:moveTo>
                <a:lnTo>
                  <a:pt x="3156" y="1125"/>
                </a:lnTo>
                <a:cubicBezTo>
                  <a:pt x="3156" y="844"/>
                  <a:pt x="3406" y="594"/>
                  <a:pt x="3718" y="594"/>
                </a:cubicBezTo>
                <a:cubicBezTo>
                  <a:pt x="4000" y="594"/>
                  <a:pt x="4250" y="844"/>
                  <a:pt x="4250" y="1125"/>
                </a:cubicBezTo>
                <a:cubicBezTo>
                  <a:pt x="4250" y="1438"/>
                  <a:pt x="4000" y="1656"/>
                  <a:pt x="3718" y="1656"/>
                </a:cubicBezTo>
                <a:cubicBezTo>
                  <a:pt x="3406" y="1656"/>
                  <a:pt x="3156" y="1438"/>
                  <a:pt x="3156" y="1125"/>
                </a:cubicBezTo>
                <a:close/>
                <a:moveTo>
                  <a:pt x="1031" y="625"/>
                </a:moveTo>
                <a:lnTo>
                  <a:pt x="1031" y="625"/>
                </a:lnTo>
                <a:cubicBezTo>
                  <a:pt x="1031" y="969"/>
                  <a:pt x="1281" y="1219"/>
                  <a:pt x="1625" y="1219"/>
                </a:cubicBezTo>
                <a:cubicBezTo>
                  <a:pt x="1968" y="1219"/>
                  <a:pt x="2250" y="969"/>
                  <a:pt x="2250" y="625"/>
                </a:cubicBezTo>
                <a:cubicBezTo>
                  <a:pt x="2250" y="281"/>
                  <a:pt x="1968" y="0"/>
                  <a:pt x="1625" y="0"/>
                </a:cubicBezTo>
                <a:cubicBezTo>
                  <a:pt x="1281" y="0"/>
                  <a:pt x="1031" y="281"/>
                  <a:pt x="1031" y="625"/>
                </a:cubicBezTo>
                <a:close/>
                <a:moveTo>
                  <a:pt x="5218" y="4093"/>
                </a:moveTo>
                <a:lnTo>
                  <a:pt x="5218" y="4093"/>
                </a:lnTo>
                <a:cubicBezTo>
                  <a:pt x="5187" y="4124"/>
                  <a:pt x="5156" y="4124"/>
                  <a:pt x="5093" y="4124"/>
                </a:cubicBezTo>
                <a:cubicBezTo>
                  <a:pt x="5000" y="4124"/>
                  <a:pt x="4906" y="4093"/>
                  <a:pt x="4843" y="3999"/>
                </a:cubicBezTo>
                <a:cubicBezTo>
                  <a:pt x="4468" y="3280"/>
                  <a:pt x="4468" y="3280"/>
                  <a:pt x="4468" y="3280"/>
                </a:cubicBezTo>
                <a:cubicBezTo>
                  <a:pt x="4687" y="4624"/>
                  <a:pt x="4687" y="4624"/>
                  <a:pt x="4687" y="4624"/>
                </a:cubicBezTo>
                <a:cubicBezTo>
                  <a:pt x="3156" y="4624"/>
                  <a:pt x="3156" y="4624"/>
                  <a:pt x="3156" y="4624"/>
                </a:cubicBezTo>
                <a:cubicBezTo>
                  <a:pt x="3156" y="4093"/>
                  <a:pt x="3156" y="4093"/>
                  <a:pt x="3156" y="4093"/>
                </a:cubicBezTo>
                <a:cubicBezTo>
                  <a:pt x="3187" y="4062"/>
                  <a:pt x="3187" y="4062"/>
                  <a:pt x="3187" y="4062"/>
                </a:cubicBezTo>
                <a:cubicBezTo>
                  <a:pt x="3937" y="3155"/>
                  <a:pt x="3937" y="3155"/>
                  <a:pt x="3937" y="3155"/>
                </a:cubicBezTo>
                <a:cubicBezTo>
                  <a:pt x="4000" y="3061"/>
                  <a:pt x="4000" y="2937"/>
                  <a:pt x="3906" y="2843"/>
                </a:cubicBezTo>
                <a:cubicBezTo>
                  <a:pt x="3812" y="2780"/>
                  <a:pt x="3687" y="2780"/>
                  <a:pt x="3625" y="2874"/>
                </a:cubicBezTo>
                <a:cubicBezTo>
                  <a:pt x="2937" y="3718"/>
                  <a:pt x="2937" y="3718"/>
                  <a:pt x="2937" y="3718"/>
                </a:cubicBezTo>
                <a:cubicBezTo>
                  <a:pt x="2500" y="3718"/>
                  <a:pt x="2500" y="3718"/>
                  <a:pt x="2500" y="3718"/>
                </a:cubicBezTo>
                <a:cubicBezTo>
                  <a:pt x="1812" y="2874"/>
                  <a:pt x="1812" y="2874"/>
                  <a:pt x="1812" y="2874"/>
                </a:cubicBezTo>
                <a:cubicBezTo>
                  <a:pt x="1750" y="2780"/>
                  <a:pt x="1625" y="2780"/>
                  <a:pt x="1531" y="2843"/>
                </a:cubicBezTo>
                <a:cubicBezTo>
                  <a:pt x="1437" y="2937"/>
                  <a:pt x="1406" y="3061"/>
                  <a:pt x="1500" y="3155"/>
                </a:cubicBezTo>
                <a:cubicBezTo>
                  <a:pt x="2218" y="4062"/>
                  <a:pt x="2218" y="4062"/>
                  <a:pt x="2218" y="4062"/>
                </a:cubicBezTo>
                <a:cubicBezTo>
                  <a:pt x="2250" y="4062"/>
                  <a:pt x="2250" y="4062"/>
                  <a:pt x="2281" y="4093"/>
                </a:cubicBezTo>
                <a:cubicBezTo>
                  <a:pt x="2281" y="4624"/>
                  <a:pt x="2281" y="4624"/>
                  <a:pt x="2281" y="4624"/>
                </a:cubicBezTo>
                <a:cubicBezTo>
                  <a:pt x="812" y="4624"/>
                  <a:pt x="812" y="4624"/>
                  <a:pt x="812" y="4624"/>
                </a:cubicBezTo>
                <a:cubicBezTo>
                  <a:pt x="812" y="3874"/>
                  <a:pt x="812" y="3874"/>
                  <a:pt x="812" y="3874"/>
                </a:cubicBezTo>
                <a:cubicBezTo>
                  <a:pt x="843" y="3405"/>
                  <a:pt x="843" y="3405"/>
                  <a:pt x="843" y="3405"/>
                </a:cubicBezTo>
                <a:cubicBezTo>
                  <a:pt x="687" y="3843"/>
                  <a:pt x="687" y="3843"/>
                  <a:pt x="687" y="3843"/>
                </a:cubicBezTo>
                <a:cubicBezTo>
                  <a:pt x="625" y="4030"/>
                  <a:pt x="437" y="4124"/>
                  <a:pt x="281" y="4062"/>
                </a:cubicBezTo>
                <a:cubicBezTo>
                  <a:pt x="93" y="3999"/>
                  <a:pt x="0" y="3812"/>
                  <a:pt x="62" y="3655"/>
                </a:cubicBezTo>
                <a:cubicBezTo>
                  <a:pt x="656" y="1687"/>
                  <a:pt x="656" y="1687"/>
                  <a:pt x="656" y="1687"/>
                </a:cubicBezTo>
                <a:cubicBezTo>
                  <a:pt x="718" y="1563"/>
                  <a:pt x="843" y="1469"/>
                  <a:pt x="1000" y="1469"/>
                </a:cubicBezTo>
                <a:cubicBezTo>
                  <a:pt x="2281" y="1469"/>
                  <a:pt x="2281" y="1469"/>
                  <a:pt x="2281" y="1469"/>
                </a:cubicBezTo>
                <a:cubicBezTo>
                  <a:pt x="2406" y="1469"/>
                  <a:pt x="2562" y="1563"/>
                  <a:pt x="2593" y="1687"/>
                </a:cubicBezTo>
                <a:cubicBezTo>
                  <a:pt x="2812" y="2343"/>
                  <a:pt x="2812" y="2343"/>
                  <a:pt x="2812" y="2343"/>
                </a:cubicBezTo>
                <a:cubicBezTo>
                  <a:pt x="2968" y="2030"/>
                  <a:pt x="2968" y="2030"/>
                  <a:pt x="2968" y="2030"/>
                </a:cubicBezTo>
                <a:cubicBezTo>
                  <a:pt x="2999" y="1937"/>
                  <a:pt x="3093" y="1905"/>
                  <a:pt x="3218" y="1905"/>
                </a:cubicBezTo>
                <a:cubicBezTo>
                  <a:pt x="4187" y="1905"/>
                  <a:pt x="4187" y="1905"/>
                  <a:pt x="4187" y="1905"/>
                </a:cubicBezTo>
                <a:cubicBezTo>
                  <a:pt x="4281" y="1905"/>
                  <a:pt x="4375" y="1937"/>
                  <a:pt x="4437" y="2030"/>
                </a:cubicBezTo>
                <a:cubicBezTo>
                  <a:pt x="5343" y="3749"/>
                  <a:pt x="5343" y="3749"/>
                  <a:pt x="5343" y="3749"/>
                </a:cubicBezTo>
                <a:cubicBezTo>
                  <a:pt x="5406" y="3874"/>
                  <a:pt x="5375" y="4030"/>
                  <a:pt x="5218" y="4093"/>
                </a:cubicBezTo>
                <a:close/>
                <a:moveTo>
                  <a:pt x="3062" y="3155"/>
                </a:moveTo>
                <a:lnTo>
                  <a:pt x="3062" y="3155"/>
                </a:lnTo>
                <a:cubicBezTo>
                  <a:pt x="3062" y="2968"/>
                  <a:pt x="2906" y="2812"/>
                  <a:pt x="2718" y="2812"/>
                </a:cubicBezTo>
                <a:cubicBezTo>
                  <a:pt x="2531" y="2812"/>
                  <a:pt x="2343" y="2968"/>
                  <a:pt x="2343" y="3155"/>
                </a:cubicBezTo>
                <a:cubicBezTo>
                  <a:pt x="2343" y="3343"/>
                  <a:pt x="2531" y="3499"/>
                  <a:pt x="2718" y="3499"/>
                </a:cubicBezTo>
                <a:cubicBezTo>
                  <a:pt x="2906" y="3499"/>
                  <a:pt x="3062" y="3343"/>
                  <a:pt x="3062" y="3155"/>
                </a:cubicBezTo>
                <a:close/>
              </a:path>
            </a:pathLst>
          </a:custGeom>
          <a:solidFill>
            <a:srgbClr val="0079C2"/>
          </a:solidFill>
          <a:ln>
            <a:noFill/>
          </a:ln>
          <a:effectLst/>
        </p:spPr>
        <p:txBody>
          <a:bodyPr wrap="none" anchor="ctr"/>
          <a:lstStyle/>
          <a:p>
            <a:endParaRPr lang="en-US" dirty="0">
              <a:latin typeface="Arial"/>
            </a:endParaRPr>
          </a:p>
        </p:txBody>
      </p:sp>
      <p:sp>
        <p:nvSpPr>
          <p:cNvPr id="36" name="Freeform 1"/>
          <p:cNvSpPr>
            <a:spLocks noChangeAspect="1" noChangeArrowheads="1"/>
          </p:cNvSpPr>
          <p:nvPr userDrawn="1"/>
        </p:nvSpPr>
        <p:spPr bwMode="auto">
          <a:xfrm>
            <a:off x="2654687" y="1053170"/>
            <a:ext cx="299448" cy="260985"/>
          </a:xfrm>
          <a:custGeom>
            <a:avLst/>
            <a:gdLst>
              <a:gd name="T0" fmla="*/ 3563 w 5595"/>
              <a:gd name="T1" fmla="*/ 2656 h 4876"/>
              <a:gd name="T2" fmla="*/ 3219 w 5595"/>
              <a:gd name="T3" fmla="*/ 3187 h 4876"/>
              <a:gd name="T4" fmla="*/ 3219 w 5595"/>
              <a:gd name="T5" fmla="*/ 3312 h 4876"/>
              <a:gd name="T6" fmla="*/ 2938 w 5595"/>
              <a:gd name="T7" fmla="*/ 3437 h 4876"/>
              <a:gd name="T8" fmla="*/ 2813 w 5595"/>
              <a:gd name="T9" fmla="*/ 3281 h 4876"/>
              <a:gd name="T10" fmla="*/ 2594 w 5595"/>
              <a:gd name="T11" fmla="*/ 3156 h 4876"/>
              <a:gd name="T12" fmla="*/ 2500 w 5595"/>
              <a:gd name="T13" fmla="*/ 2937 h 4876"/>
              <a:gd name="T14" fmla="*/ 2657 w 5595"/>
              <a:gd name="T15" fmla="*/ 2719 h 4876"/>
              <a:gd name="T16" fmla="*/ 2938 w 5595"/>
              <a:gd name="T17" fmla="*/ 2812 h 4876"/>
              <a:gd name="T18" fmla="*/ 3063 w 5595"/>
              <a:gd name="T19" fmla="*/ 2781 h 4876"/>
              <a:gd name="T20" fmla="*/ 3063 w 5595"/>
              <a:gd name="T21" fmla="*/ 2719 h 4876"/>
              <a:gd name="T22" fmla="*/ 2938 w 5595"/>
              <a:gd name="T23" fmla="*/ 2656 h 4876"/>
              <a:gd name="T24" fmla="*/ 2750 w 5595"/>
              <a:gd name="T25" fmla="*/ 2562 h 4876"/>
              <a:gd name="T26" fmla="*/ 2813 w 5595"/>
              <a:gd name="T27" fmla="*/ 1719 h 4876"/>
              <a:gd name="T28" fmla="*/ 2844 w 5595"/>
              <a:gd name="T29" fmla="*/ 1656 h 4876"/>
              <a:gd name="T30" fmla="*/ 3032 w 5595"/>
              <a:gd name="T31" fmla="*/ 1500 h 4876"/>
              <a:gd name="T32" fmla="*/ 3219 w 5595"/>
              <a:gd name="T33" fmla="*/ 1687 h 4876"/>
              <a:gd name="T34" fmla="*/ 3407 w 5595"/>
              <a:gd name="T35" fmla="*/ 1750 h 4876"/>
              <a:gd name="T36" fmla="*/ 3500 w 5595"/>
              <a:gd name="T37" fmla="*/ 1937 h 4876"/>
              <a:gd name="T38" fmla="*/ 3469 w 5595"/>
              <a:gd name="T39" fmla="*/ 2062 h 4876"/>
              <a:gd name="T40" fmla="*/ 3375 w 5595"/>
              <a:gd name="T41" fmla="*/ 2156 h 4876"/>
              <a:gd name="T42" fmla="*/ 3344 w 5595"/>
              <a:gd name="T43" fmla="*/ 2187 h 4876"/>
              <a:gd name="T44" fmla="*/ 3063 w 5595"/>
              <a:gd name="T45" fmla="*/ 2125 h 4876"/>
              <a:gd name="T46" fmla="*/ 3000 w 5595"/>
              <a:gd name="T47" fmla="*/ 2125 h 4876"/>
              <a:gd name="T48" fmla="*/ 3000 w 5595"/>
              <a:gd name="T49" fmla="*/ 2156 h 4876"/>
              <a:gd name="T50" fmla="*/ 3094 w 5595"/>
              <a:gd name="T51" fmla="*/ 2219 h 4876"/>
              <a:gd name="T52" fmla="*/ 3563 w 5595"/>
              <a:gd name="T53" fmla="*/ 2656 h 4876"/>
              <a:gd name="T54" fmla="*/ 5594 w 5595"/>
              <a:gd name="T55" fmla="*/ 2469 h 4876"/>
              <a:gd name="T56" fmla="*/ 5250 w 5595"/>
              <a:gd name="T57" fmla="*/ 2781 h 4876"/>
              <a:gd name="T58" fmla="*/ 4907 w 5595"/>
              <a:gd name="T59" fmla="*/ 3468 h 4876"/>
              <a:gd name="T60" fmla="*/ 4438 w 5595"/>
              <a:gd name="T61" fmla="*/ 4719 h 4876"/>
              <a:gd name="T62" fmla="*/ 4157 w 5595"/>
              <a:gd name="T63" fmla="*/ 4875 h 4876"/>
              <a:gd name="T64" fmla="*/ 3813 w 5595"/>
              <a:gd name="T65" fmla="*/ 4312 h 4876"/>
              <a:gd name="T66" fmla="*/ 2688 w 5595"/>
              <a:gd name="T67" fmla="*/ 4281 h 4876"/>
              <a:gd name="T68" fmla="*/ 2219 w 5595"/>
              <a:gd name="T69" fmla="*/ 4375 h 4876"/>
              <a:gd name="T70" fmla="*/ 1938 w 5595"/>
              <a:gd name="T71" fmla="*/ 4875 h 4876"/>
              <a:gd name="T72" fmla="*/ 1657 w 5595"/>
              <a:gd name="T73" fmla="*/ 4656 h 4876"/>
              <a:gd name="T74" fmla="*/ 1250 w 5595"/>
              <a:gd name="T75" fmla="*/ 3781 h 4876"/>
              <a:gd name="T76" fmla="*/ 63 w 5595"/>
              <a:gd name="T77" fmla="*/ 2281 h 4876"/>
              <a:gd name="T78" fmla="*/ 469 w 5595"/>
              <a:gd name="T79" fmla="*/ 2062 h 4876"/>
              <a:gd name="T80" fmla="*/ 1032 w 5595"/>
              <a:gd name="T81" fmla="*/ 844 h 4876"/>
              <a:gd name="T82" fmla="*/ 1344 w 5595"/>
              <a:gd name="T83" fmla="*/ 594 h 4876"/>
              <a:gd name="T84" fmla="*/ 1625 w 5595"/>
              <a:gd name="T85" fmla="*/ 875 h 4876"/>
              <a:gd name="T86" fmla="*/ 4813 w 5595"/>
              <a:gd name="T87" fmla="*/ 1156 h 4876"/>
              <a:gd name="T88" fmla="*/ 5313 w 5595"/>
              <a:gd name="T89" fmla="*/ 2187 h 4876"/>
              <a:gd name="T90" fmla="*/ 4563 w 5595"/>
              <a:gd name="T91" fmla="*/ 1375 h 4876"/>
              <a:gd name="T92" fmla="*/ 4532 w 5595"/>
              <a:gd name="T93" fmla="*/ 1344 h 4876"/>
              <a:gd name="T94" fmla="*/ 1500 w 5595"/>
              <a:gd name="T95" fmla="*/ 1219 h 4876"/>
              <a:gd name="T96" fmla="*/ 1438 w 5595"/>
              <a:gd name="T97" fmla="*/ 1156 h 4876"/>
              <a:gd name="T98" fmla="*/ 1438 w 5595"/>
              <a:gd name="T99" fmla="*/ 1500 h 4876"/>
              <a:gd name="T100" fmla="*/ 500 w 5595"/>
              <a:gd name="T101" fmla="*/ 2406 h 4876"/>
              <a:gd name="T102" fmla="*/ 407 w 5595"/>
              <a:gd name="T103" fmla="*/ 2875 h 4876"/>
              <a:gd name="T104" fmla="*/ 1938 w 5595"/>
              <a:gd name="T105" fmla="*/ 4219 h 4876"/>
              <a:gd name="T106" fmla="*/ 3282 w 5595"/>
              <a:gd name="T107" fmla="*/ 3969 h 4876"/>
              <a:gd name="T108" fmla="*/ 3625 w 5595"/>
              <a:gd name="T109" fmla="*/ 3906 h 4876"/>
              <a:gd name="T110" fmla="*/ 4125 w 5595"/>
              <a:gd name="T111" fmla="*/ 4187 h 4876"/>
              <a:gd name="T112" fmla="*/ 4500 w 5595"/>
              <a:gd name="T113" fmla="*/ 3437 h 4876"/>
              <a:gd name="T114" fmla="*/ 4563 w 5595"/>
              <a:gd name="T115" fmla="*/ 1375 h 4876"/>
              <a:gd name="T116" fmla="*/ 1688 w 5595"/>
              <a:gd name="T117" fmla="*/ 1844 h 4876"/>
              <a:gd name="T118" fmla="*/ 1688 w 5595"/>
              <a:gd name="T119" fmla="*/ 2437 h 4876"/>
              <a:gd name="T120" fmla="*/ 1688 w 5595"/>
              <a:gd name="T121" fmla="*/ 1844 h 4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95" h="4876">
                <a:moveTo>
                  <a:pt x="3563" y="2656"/>
                </a:moveTo>
                <a:lnTo>
                  <a:pt x="3563" y="2656"/>
                </a:lnTo>
                <a:cubicBezTo>
                  <a:pt x="3594" y="2781"/>
                  <a:pt x="3532" y="2906"/>
                  <a:pt x="3469" y="3031"/>
                </a:cubicBezTo>
                <a:cubicBezTo>
                  <a:pt x="3407" y="3094"/>
                  <a:pt x="3313" y="3156"/>
                  <a:pt x="3219" y="3187"/>
                </a:cubicBezTo>
                <a:cubicBezTo>
                  <a:pt x="3219" y="3281"/>
                  <a:pt x="3219" y="3281"/>
                  <a:pt x="3219" y="3281"/>
                </a:cubicBezTo>
                <a:cubicBezTo>
                  <a:pt x="3219" y="3281"/>
                  <a:pt x="3219" y="3281"/>
                  <a:pt x="3219" y="3312"/>
                </a:cubicBezTo>
                <a:cubicBezTo>
                  <a:pt x="3219" y="3375"/>
                  <a:pt x="3157" y="3437"/>
                  <a:pt x="3063" y="3437"/>
                </a:cubicBezTo>
                <a:lnTo>
                  <a:pt x="2938" y="3437"/>
                </a:lnTo>
                <a:lnTo>
                  <a:pt x="2938" y="3437"/>
                </a:lnTo>
                <a:cubicBezTo>
                  <a:pt x="2875" y="3437"/>
                  <a:pt x="2813" y="3344"/>
                  <a:pt x="2813" y="3281"/>
                </a:cubicBezTo>
                <a:cubicBezTo>
                  <a:pt x="2813" y="3218"/>
                  <a:pt x="2813" y="3218"/>
                  <a:pt x="2813" y="3218"/>
                </a:cubicBezTo>
                <a:cubicBezTo>
                  <a:pt x="2750" y="3218"/>
                  <a:pt x="2657" y="3187"/>
                  <a:pt x="2594" y="3156"/>
                </a:cubicBezTo>
                <a:cubicBezTo>
                  <a:pt x="2500" y="3094"/>
                  <a:pt x="2469" y="3031"/>
                  <a:pt x="2500" y="2937"/>
                </a:cubicBezTo>
                <a:lnTo>
                  <a:pt x="2500" y="2937"/>
                </a:lnTo>
                <a:cubicBezTo>
                  <a:pt x="2500" y="2906"/>
                  <a:pt x="2532" y="2844"/>
                  <a:pt x="2532" y="2812"/>
                </a:cubicBezTo>
                <a:cubicBezTo>
                  <a:pt x="2532" y="2781"/>
                  <a:pt x="2563" y="2719"/>
                  <a:pt x="2657" y="2719"/>
                </a:cubicBezTo>
                <a:cubicBezTo>
                  <a:pt x="2688" y="2719"/>
                  <a:pt x="2719" y="2719"/>
                  <a:pt x="2719" y="2750"/>
                </a:cubicBezTo>
                <a:cubicBezTo>
                  <a:pt x="2782" y="2781"/>
                  <a:pt x="2875" y="2781"/>
                  <a:pt x="2938" y="2812"/>
                </a:cubicBezTo>
                <a:lnTo>
                  <a:pt x="2969" y="2812"/>
                </a:lnTo>
                <a:cubicBezTo>
                  <a:pt x="3000" y="2812"/>
                  <a:pt x="3032" y="2812"/>
                  <a:pt x="3063" y="2781"/>
                </a:cubicBezTo>
                <a:lnTo>
                  <a:pt x="3063" y="2781"/>
                </a:lnTo>
                <a:cubicBezTo>
                  <a:pt x="3094" y="2750"/>
                  <a:pt x="3094" y="2719"/>
                  <a:pt x="3063" y="2719"/>
                </a:cubicBezTo>
                <a:cubicBezTo>
                  <a:pt x="3032" y="2687"/>
                  <a:pt x="3032" y="2687"/>
                  <a:pt x="3000" y="2687"/>
                </a:cubicBezTo>
                <a:cubicBezTo>
                  <a:pt x="2969" y="2656"/>
                  <a:pt x="2969" y="2656"/>
                  <a:pt x="2938" y="2656"/>
                </a:cubicBezTo>
                <a:cubicBezTo>
                  <a:pt x="2907" y="2656"/>
                  <a:pt x="2907" y="2656"/>
                  <a:pt x="2907" y="2656"/>
                </a:cubicBezTo>
                <a:cubicBezTo>
                  <a:pt x="2844" y="2625"/>
                  <a:pt x="2782" y="2594"/>
                  <a:pt x="2750" y="2562"/>
                </a:cubicBezTo>
                <a:cubicBezTo>
                  <a:pt x="2563" y="2469"/>
                  <a:pt x="2500" y="2312"/>
                  <a:pt x="2500" y="2156"/>
                </a:cubicBezTo>
                <a:cubicBezTo>
                  <a:pt x="2500" y="1937"/>
                  <a:pt x="2625" y="1812"/>
                  <a:pt x="2813" y="1719"/>
                </a:cubicBezTo>
                <a:cubicBezTo>
                  <a:pt x="2813" y="1719"/>
                  <a:pt x="2813" y="1719"/>
                  <a:pt x="2844" y="1719"/>
                </a:cubicBezTo>
                <a:lnTo>
                  <a:pt x="2844" y="1656"/>
                </a:lnTo>
                <a:cubicBezTo>
                  <a:pt x="2844" y="1562"/>
                  <a:pt x="2875" y="1500"/>
                  <a:pt x="2969" y="1500"/>
                </a:cubicBezTo>
                <a:cubicBezTo>
                  <a:pt x="3032" y="1500"/>
                  <a:pt x="3032" y="1500"/>
                  <a:pt x="3032" y="1500"/>
                </a:cubicBezTo>
                <a:cubicBezTo>
                  <a:pt x="3188" y="1500"/>
                  <a:pt x="3219" y="1562"/>
                  <a:pt x="3219" y="1687"/>
                </a:cubicBezTo>
                <a:lnTo>
                  <a:pt x="3219" y="1687"/>
                </a:lnTo>
                <a:lnTo>
                  <a:pt x="3219" y="1687"/>
                </a:lnTo>
                <a:cubicBezTo>
                  <a:pt x="3282" y="1719"/>
                  <a:pt x="3344" y="1719"/>
                  <a:pt x="3407" y="1750"/>
                </a:cubicBezTo>
                <a:cubicBezTo>
                  <a:pt x="3438" y="1781"/>
                  <a:pt x="3469" y="1781"/>
                  <a:pt x="3500" y="1844"/>
                </a:cubicBezTo>
                <a:cubicBezTo>
                  <a:pt x="3500" y="1875"/>
                  <a:pt x="3500" y="1906"/>
                  <a:pt x="3500" y="1937"/>
                </a:cubicBezTo>
                <a:cubicBezTo>
                  <a:pt x="3500" y="1969"/>
                  <a:pt x="3500" y="1969"/>
                  <a:pt x="3500" y="1969"/>
                </a:cubicBezTo>
                <a:cubicBezTo>
                  <a:pt x="3469" y="2000"/>
                  <a:pt x="3469" y="2031"/>
                  <a:pt x="3469" y="2062"/>
                </a:cubicBezTo>
                <a:cubicBezTo>
                  <a:pt x="3438" y="2125"/>
                  <a:pt x="3438" y="2156"/>
                  <a:pt x="3407" y="2156"/>
                </a:cubicBezTo>
                <a:cubicBezTo>
                  <a:pt x="3375" y="2156"/>
                  <a:pt x="3375" y="2156"/>
                  <a:pt x="3375" y="2156"/>
                </a:cubicBezTo>
                <a:lnTo>
                  <a:pt x="3375" y="2156"/>
                </a:lnTo>
                <a:cubicBezTo>
                  <a:pt x="3375" y="2187"/>
                  <a:pt x="3344" y="2187"/>
                  <a:pt x="3344" y="2187"/>
                </a:cubicBezTo>
                <a:cubicBezTo>
                  <a:pt x="3313" y="2187"/>
                  <a:pt x="3282" y="2156"/>
                  <a:pt x="3250" y="2156"/>
                </a:cubicBezTo>
                <a:cubicBezTo>
                  <a:pt x="3219" y="2125"/>
                  <a:pt x="3125" y="2125"/>
                  <a:pt x="3063" y="2125"/>
                </a:cubicBezTo>
                <a:cubicBezTo>
                  <a:pt x="3063" y="2125"/>
                  <a:pt x="3063" y="2125"/>
                  <a:pt x="3032" y="2125"/>
                </a:cubicBezTo>
                <a:lnTo>
                  <a:pt x="3000" y="2125"/>
                </a:lnTo>
                <a:lnTo>
                  <a:pt x="2969" y="2125"/>
                </a:lnTo>
                <a:cubicBezTo>
                  <a:pt x="2969" y="2156"/>
                  <a:pt x="2969" y="2156"/>
                  <a:pt x="3000" y="2156"/>
                </a:cubicBezTo>
                <a:cubicBezTo>
                  <a:pt x="3032" y="2187"/>
                  <a:pt x="3063" y="2187"/>
                  <a:pt x="3094" y="2219"/>
                </a:cubicBezTo>
                <a:lnTo>
                  <a:pt x="3094" y="2219"/>
                </a:lnTo>
                <a:cubicBezTo>
                  <a:pt x="3188" y="2250"/>
                  <a:pt x="3250" y="2281"/>
                  <a:pt x="3313" y="2312"/>
                </a:cubicBezTo>
                <a:cubicBezTo>
                  <a:pt x="3438" y="2375"/>
                  <a:pt x="3532" y="2500"/>
                  <a:pt x="3563" y="2656"/>
                </a:cubicBezTo>
                <a:close/>
                <a:moveTo>
                  <a:pt x="5594" y="2469"/>
                </a:moveTo>
                <a:lnTo>
                  <a:pt x="5594" y="2469"/>
                </a:lnTo>
                <a:cubicBezTo>
                  <a:pt x="5594" y="2625"/>
                  <a:pt x="5469" y="2781"/>
                  <a:pt x="5313" y="2781"/>
                </a:cubicBezTo>
                <a:cubicBezTo>
                  <a:pt x="5281" y="2781"/>
                  <a:pt x="5281" y="2781"/>
                  <a:pt x="5250" y="2781"/>
                </a:cubicBezTo>
                <a:cubicBezTo>
                  <a:pt x="5188" y="3000"/>
                  <a:pt x="5094" y="3218"/>
                  <a:pt x="4938" y="3437"/>
                </a:cubicBezTo>
                <a:cubicBezTo>
                  <a:pt x="4907" y="3468"/>
                  <a:pt x="4907" y="3468"/>
                  <a:pt x="4907" y="3468"/>
                </a:cubicBezTo>
                <a:cubicBezTo>
                  <a:pt x="4813" y="3562"/>
                  <a:pt x="4782" y="3594"/>
                  <a:pt x="4782" y="3625"/>
                </a:cubicBezTo>
                <a:cubicBezTo>
                  <a:pt x="4750" y="3687"/>
                  <a:pt x="4625" y="4125"/>
                  <a:pt x="4438" y="4719"/>
                </a:cubicBezTo>
                <a:cubicBezTo>
                  <a:pt x="4407" y="4812"/>
                  <a:pt x="4313" y="4875"/>
                  <a:pt x="4219" y="4875"/>
                </a:cubicBezTo>
                <a:cubicBezTo>
                  <a:pt x="4157" y="4875"/>
                  <a:pt x="4157" y="4875"/>
                  <a:pt x="4157" y="4875"/>
                </a:cubicBezTo>
                <a:cubicBezTo>
                  <a:pt x="4063" y="4875"/>
                  <a:pt x="3969" y="4812"/>
                  <a:pt x="3938" y="4719"/>
                </a:cubicBezTo>
                <a:cubicBezTo>
                  <a:pt x="3813" y="4312"/>
                  <a:pt x="3813" y="4312"/>
                  <a:pt x="3813" y="4312"/>
                </a:cubicBezTo>
                <a:cubicBezTo>
                  <a:pt x="3782" y="4250"/>
                  <a:pt x="3657" y="4187"/>
                  <a:pt x="3407" y="4281"/>
                </a:cubicBezTo>
                <a:cubicBezTo>
                  <a:pt x="3375" y="4281"/>
                  <a:pt x="3219" y="4312"/>
                  <a:pt x="2688" y="4281"/>
                </a:cubicBezTo>
                <a:cubicBezTo>
                  <a:pt x="2625" y="4250"/>
                  <a:pt x="2625" y="4250"/>
                  <a:pt x="2625" y="4250"/>
                </a:cubicBezTo>
                <a:cubicBezTo>
                  <a:pt x="2594" y="4250"/>
                  <a:pt x="2344" y="4187"/>
                  <a:pt x="2219" y="4375"/>
                </a:cubicBezTo>
                <a:cubicBezTo>
                  <a:pt x="2157" y="4719"/>
                  <a:pt x="2157" y="4719"/>
                  <a:pt x="2157" y="4719"/>
                </a:cubicBezTo>
                <a:cubicBezTo>
                  <a:pt x="2125" y="4812"/>
                  <a:pt x="2032" y="4875"/>
                  <a:pt x="1938" y="4875"/>
                </a:cubicBezTo>
                <a:cubicBezTo>
                  <a:pt x="1875" y="4875"/>
                  <a:pt x="1875" y="4875"/>
                  <a:pt x="1875" y="4875"/>
                </a:cubicBezTo>
                <a:cubicBezTo>
                  <a:pt x="1781" y="4875"/>
                  <a:pt x="1657" y="4781"/>
                  <a:pt x="1657" y="4656"/>
                </a:cubicBezTo>
                <a:cubicBezTo>
                  <a:pt x="1657" y="4531"/>
                  <a:pt x="1657" y="3906"/>
                  <a:pt x="1250" y="3781"/>
                </a:cubicBezTo>
                <a:lnTo>
                  <a:pt x="1250" y="3781"/>
                </a:lnTo>
                <a:cubicBezTo>
                  <a:pt x="719" y="3531"/>
                  <a:pt x="250" y="3187"/>
                  <a:pt x="188" y="3125"/>
                </a:cubicBezTo>
                <a:cubicBezTo>
                  <a:pt x="94" y="3062"/>
                  <a:pt x="0" y="2906"/>
                  <a:pt x="63" y="2281"/>
                </a:cubicBezTo>
                <a:cubicBezTo>
                  <a:pt x="63" y="2156"/>
                  <a:pt x="157" y="2062"/>
                  <a:pt x="282" y="2062"/>
                </a:cubicBezTo>
                <a:cubicBezTo>
                  <a:pt x="469" y="2062"/>
                  <a:pt x="469" y="2062"/>
                  <a:pt x="469" y="2062"/>
                </a:cubicBezTo>
                <a:cubicBezTo>
                  <a:pt x="657" y="1906"/>
                  <a:pt x="1000" y="1594"/>
                  <a:pt x="1125" y="1375"/>
                </a:cubicBezTo>
                <a:cubicBezTo>
                  <a:pt x="1125" y="1250"/>
                  <a:pt x="1063" y="937"/>
                  <a:pt x="1032" y="844"/>
                </a:cubicBezTo>
                <a:cubicBezTo>
                  <a:pt x="1032" y="750"/>
                  <a:pt x="1063" y="687"/>
                  <a:pt x="1125" y="625"/>
                </a:cubicBezTo>
                <a:cubicBezTo>
                  <a:pt x="1188" y="562"/>
                  <a:pt x="1282" y="562"/>
                  <a:pt x="1344" y="594"/>
                </a:cubicBezTo>
                <a:cubicBezTo>
                  <a:pt x="1375" y="594"/>
                  <a:pt x="1375" y="594"/>
                  <a:pt x="1375" y="594"/>
                </a:cubicBezTo>
                <a:cubicBezTo>
                  <a:pt x="1625" y="875"/>
                  <a:pt x="1625" y="875"/>
                  <a:pt x="1625" y="875"/>
                </a:cubicBezTo>
                <a:cubicBezTo>
                  <a:pt x="2032" y="656"/>
                  <a:pt x="3469" y="0"/>
                  <a:pt x="4750" y="1094"/>
                </a:cubicBezTo>
                <a:cubicBezTo>
                  <a:pt x="4813" y="1156"/>
                  <a:pt x="4813" y="1156"/>
                  <a:pt x="4813" y="1156"/>
                </a:cubicBezTo>
                <a:cubicBezTo>
                  <a:pt x="5094" y="1500"/>
                  <a:pt x="5250" y="1812"/>
                  <a:pt x="5281" y="2187"/>
                </a:cubicBezTo>
                <a:cubicBezTo>
                  <a:pt x="5281" y="2187"/>
                  <a:pt x="5281" y="2187"/>
                  <a:pt x="5313" y="2187"/>
                </a:cubicBezTo>
                <a:cubicBezTo>
                  <a:pt x="5469" y="2187"/>
                  <a:pt x="5594" y="2312"/>
                  <a:pt x="5594" y="2469"/>
                </a:cubicBezTo>
                <a:close/>
                <a:moveTo>
                  <a:pt x="4563" y="1375"/>
                </a:moveTo>
                <a:lnTo>
                  <a:pt x="4563" y="1375"/>
                </a:lnTo>
                <a:cubicBezTo>
                  <a:pt x="4532" y="1344"/>
                  <a:pt x="4532" y="1344"/>
                  <a:pt x="4532" y="1344"/>
                </a:cubicBezTo>
                <a:cubicBezTo>
                  <a:pt x="3282" y="281"/>
                  <a:pt x="1875" y="1094"/>
                  <a:pt x="1719" y="1187"/>
                </a:cubicBezTo>
                <a:cubicBezTo>
                  <a:pt x="1657" y="1250"/>
                  <a:pt x="1563" y="1250"/>
                  <a:pt x="1500" y="1219"/>
                </a:cubicBezTo>
                <a:cubicBezTo>
                  <a:pt x="1469" y="1187"/>
                  <a:pt x="1469" y="1187"/>
                  <a:pt x="1469" y="1187"/>
                </a:cubicBezTo>
                <a:cubicBezTo>
                  <a:pt x="1438" y="1156"/>
                  <a:pt x="1438" y="1156"/>
                  <a:pt x="1438" y="1156"/>
                </a:cubicBezTo>
                <a:cubicBezTo>
                  <a:pt x="1438" y="1250"/>
                  <a:pt x="1438" y="1375"/>
                  <a:pt x="1438" y="1437"/>
                </a:cubicBezTo>
                <a:cubicBezTo>
                  <a:pt x="1438" y="1469"/>
                  <a:pt x="1438" y="1469"/>
                  <a:pt x="1438" y="1500"/>
                </a:cubicBezTo>
                <a:cubicBezTo>
                  <a:pt x="1250" y="1844"/>
                  <a:pt x="782" y="2250"/>
                  <a:pt x="657" y="2344"/>
                </a:cubicBezTo>
                <a:cubicBezTo>
                  <a:pt x="625" y="2375"/>
                  <a:pt x="563" y="2406"/>
                  <a:pt x="500" y="2406"/>
                </a:cubicBezTo>
                <a:cubicBezTo>
                  <a:pt x="407" y="2406"/>
                  <a:pt x="407" y="2406"/>
                  <a:pt x="407" y="2406"/>
                </a:cubicBezTo>
                <a:cubicBezTo>
                  <a:pt x="375" y="2719"/>
                  <a:pt x="407" y="2844"/>
                  <a:pt x="407" y="2875"/>
                </a:cubicBezTo>
                <a:cubicBezTo>
                  <a:pt x="500" y="2937"/>
                  <a:pt x="938" y="3250"/>
                  <a:pt x="1375" y="3468"/>
                </a:cubicBezTo>
                <a:cubicBezTo>
                  <a:pt x="1719" y="3594"/>
                  <a:pt x="1875" y="3906"/>
                  <a:pt x="1938" y="4219"/>
                </a:cubicBezTo>
                <a:cubicBezTo>
                  <a:pt x="2125" y="3875"/>
                  <a:pt x="2500" y="3875"/>
                  <a:pt x="2719" y="3937"/>
                </a:cubicBezTo>
                <a:cubicBezTo>
                  <a:pt x="2969" y="3969"/>
                  <a:pt x="3219" y="3969"/>
                  <a:pt x="3282" y="3969"/>
                </a:cubicBezTo>
                <a:cubicBezTo>
                  <a:pt x="3313" y="3937"/>
                  <a:pt x="3313" y="3937"/>
                  <a:pt x="3313" y="3937"/>
                </a:cubicBezTo>
                <a:cubicBezTo>
                  <a:pt x="3438" y="3906"/>
                  <a:pt x="3532" y="3906"/>
                  <a:pt x="3625" y="3906"/>
                </a:cubicBezTo>
                <a:cubicBezTo>
                  <a:pt x="3969" y="3906"/>
                  <a:pt x="4094" y="4125"/>
                  <a:pt x="4125" y="4156"/>
                </a:cubicBezTo>
                <a:cubicBezTo>
                  <a:pt x="4125" y="4187"/>
                  <a:pt x="4125" y="4187"/>
                  <a:pt x="4125" y="4187"/>
                </a:cubicBezTo>
                <a:cubicBezTo>
                  <a:pt x="4188" y="4375"/>
                  <a:pt x="4188" y="4375"/>
                  <a:pt x="4188" y="4375"/>
                </a:cubicBezTo>
                <a:cubicBezTo>
                  <a:pt x="4469" y="3468"/>
                  <a:pt x="4469" y="3468"/>
                  <a:pt x="4500" y="3437"/>
                </a:cubicBezTo>
                <a:cubicBezTo>
                  <a:pt x="4532" y="3406"/>
                  <a:pt x="4532" y="3375"/>
                  <a:pt x="4688" y="3250"/>
                </a:cubicBezTo>
                <a:cubicBezTo>
                  <a:pt x="5313" y="2281"/>
                  <a:pt x="4750" y="1594"/>
                  <a:pt x="4563" y="1375"/>
                </a:cubicBezTo>
                <a:close/>
                <a:moveTo>
                  <a:pt x="1688" y="1844"/>
                </a:moveTo>
                <a:lnTo>
                  <a:pt x="1688" y="1844"/>
                </a:lnTo>
                <a:cubicBezTo>
                  <a:pt x="1500" y="1844"/>
                  <a:pt x="1375" y="1969"/>
                  <a:pt x="1375" y="2125"/>
                </a:cubicBezTo>
                <a:cubicBezTo>
                  <a:pt x="1375" y="2312"/>
                  <a:pt x="1500" y="2437"/>
                  <a:pt x="1688" y="2437"/>
                </a:cubicBezTo>
                <a:cubicBezTo>
                  <a:pt x="1844" y="2437"/>
                  <a:pt x="1969" y="2312"/>
                  <a:pt x="1969" y="2125"/>
                </a:cubicBezTo>
                <a:cubicBezTo>
                  <a:pt x="1969" y="1969"/>
                  <a:pt x="1844" y="1844"/>
                  <a:pt x="1688" y="1844"/>
                </a:cubicBezTo>
                <a:close/>
              </a:path>
            </a:pathLst>
          </a:custGeom>
          <a:solidFill>
            <a:srgbClr val="0079C2"/>
          </a:solidFill>
          <a:ln>
            <a:noFill/>
          </a:ln>
          <a:effectLst/>
        </p:spPr>
        <p:txBody>
          <a:bodyPr wrap="none" anchor="ctr"/>
          <a:lstStyle/>
          <a:p>
            <a:endParaRPr lang="en-US" dirty="0">
              <a:latin typeface="Arial"/>
            </a:endParaRPr>
          </a:p>
        </p:txBody>
      </p:sp>
      <p:sp>
        <p:nvSpPr>
          <p:cNvPr id="37" name="Freeform 4"/>
          <p:cNvSpPr>
            <a:spLocks noChangeAspect="1" noChangeArrowheads="1"/>
          </p:cNvSpPr>
          <p:nvPr userDrawn="1"/>
        </p:nvSpPr>
        <p:spPr bwMode="auto">
          <a:xfrm>
            <a:off x="2651858" y="2703967"/>
            <a:ext cx="321157" cy="299448"/>
          </a:xfrm>
          <a:custGeom>
            <a:avLst/>
            <a:gdLst>
              <a:gd name="T0" fmla="*/ 5250 w 6001"/>
              <a:gd name="T1" fmla="*/ 1438 h 5595"/>
              <a:gd name="T2" fmla="*/ 4562 w 6001"/>
              <a:gd name="T3" fmla="*/ 1469 h 5595"/>
              <a:gd name="T4" fmla="*/ 3687 w 6001"/>
              <a:gd name="T5" fmla="*/ 2032 h 5595"/>
              <a:gd name="T6" fmla="*/ 5718 w 6001"/>
              <a:gd name="T7" fmla="*/ 2750 h 5595"/>
              <a:gd name="T8" fmla="*/ 6000 w 6001"/>
              <a:gd name="T9" fmla="*/ 2032 h 5595"/>
              <a:gd name="T10" fmla="*/ 4000 w 6001"/>
              <a:gd name="T11" fmla="*/ 2438 h 5595"/>
              <a:gd name="T12" fmla="*/ 4281 w 6001"/>
              <a:gd name="T13" fmla="*/ 1750 h 5595"/>
              <a:gd name="T14" fmla="*/ 5000 w 6001"/>
              <a:gd name="T15" fmla="*/ 2032 h 5595"/>
              <a:gd name="T16" fmla="*/ 5687 w 6001"/>
              <a:gd name="T17" fmla="*/ 2032 h 5595"/>
              <a:gd name="T18" fmla="*/ 4843 w 6001"/>
              <a:gd name="T19" fmla="*/ 1375 h 5595"/>
              <a:gd name="T20" fmla="*/ 4875 w 6001"/>
              <a:gd name="T21" fmla="*/ 0 h 5595"/>
              <a:gd name="T22" fmla="*/ 4843 w 6001"/>
              <a:gd name="T23" fmla="*/ 313 h 5595"/>
              <a:gd name="T24" fmla="*/ 4875 w 6001"/>
              <a:gd name="T25" fmla="*/ 1063 h 5595"/>
              <a:gd name="T26" fmla="*/ 3000 w 6001"/>
              <a:gd name="T27" fmla="*/ 2875 h 5595"/>
              <a:gd name="T28" fmla="*/ 2312 w 6001"/>
              <a:gd name="T29" fmla="*/ 3594 h 5595"/>
              <a:gd name="T30" fmla="*/ 3000 w 6001"/>
              <a:gd name="T31" fmla="*/ 2875 h 5595"/>
              <a:gd name="T32" fmla="*/ 3000 w 6001"/>
              <a:gd name="T33" fmla="*/ 3938 h 5595"/>
              <a:gd name="T34" fmla="*/ 3406 w 6001"/>
              <a:gd name="T35" fmla="*/ 3563 h 5595"/>
              <a:gd name="T36" fmla="*/ 3562 w 6001"/>
              <a:gd name="T37" fmla="*/ 4313 h 5595"/>
              <a:gd name="T38" fmla="*/ 3000 w 6001"/>
              <a:gd name="T39" fmla="*/ 4625 h 5595"/>
              <a:gd name="T40" fmla="*/ 2437 w 6001"/>
              <a:gd name="T41" fmla="*/ 4313 h 5595"/>
              <a:gd name="T42" fmla="*/ 2156 w 6001"/>
              <a:gd name="T43" fmla="*/ 5594 h 5595"/>
              <a:gd name="T44" fmla="*/ 4156 w 6001"/>
              <a:gd name="T45" fmla="*/ 4907 h 5595"/>
              <a:gd name="T46" fmla="*/ 3843 w 6001"/>
              <a:gd name="T47" fmla="*/ 5313 h 5595"/>
              <a:gd name="T48" fmla="*/ 2437 w 6001"/>
              <a:gd name="T49" fmla="*/ 4625 h 5595"/>
              <a:gd name="T50" fmla="*/ 3156 w 6001"/>
              <a:gd name="T51" fmla="*/ 4907 h 5595"/>
              <a:gd name="T52" fmla="*/ 3843 w 6001"/>
              <a:gd name="T53" fmla="*/ 4907 h 5595"/>
              <a:gd name="T54" fmla="*/ 2437 w 6001"/>
              <a:gd name="T55" fmla="*/ 1032 h 5595"/>
              <a:gd name="T56" fmla="*/ 3468 w 6001"/>
              <a:gd name="T57" fmla="*/ 844 h 5595"/>
              <a:gd name="T58" fmla="*/ 2625 w 6001"/>
              <a:gd name="T59" fmla="*/ 1125 h 5595"/>
              <a:gd name="T60" fmla="*/ 1812 w 6001"/>
              <a:gd name="T61" fmla="*/ 4125 h 5595"/>
              <a:gd name="T62" fmla="*/ 1593 w 6001"/>
              <a:gd name="T63" fmla="*/ 4125 h 5595"/>
              <a:gd name="T64" fmla="*/ 1437 w 6001"/>
              <a:gd name="T65" fmla="*/ 3250 h 5595"/>
              <a:gd name="T66" fmla="*/ 1812 w 6001"/>
              <a:gd name="T67" fmla="*/ 4125 h 5595"/>
              <a:gd name="T68" fmla="*/ 2312 w 6001"/>
              <a:gd name="T69" fmla="*/ 2032 h 5595"/>
              <a:gd name="T70" fmla="*/ 1437 w 6001"/>
              <a:gd name="T71" fmla="*/ 1469 h 5595"/>
              <a:gd name="T72" fmla="*/ 750 w 6001"/>
              <a:gd name="T73" fmla="*/ 1438 h 5595"/>
              <a:gd name="T74" fmla="*/ 0 w 6001"/>
              <a:gd name="T75" fmla="*/ 2438 h 5595"/>
              <a:gd name="T76" fmla="*/ 2312 w 6001"/>
              <a:gd name="T77" fmla="*/ 2438 h 5595"/>
              <a:gd name="T78" fmla="*/ 312 w 6001"/>
              <a:gd name="T79" fmla="*/ 2438 h 5595"/>
              <a:gd name="T80" fmla="*/ 687 w 6001"/>
              <a:gd name="T81" fmla="*/ 1750 h 5595"/>
              <a:gd name="T82" fmla="*/ 1625 w 6001"/>
              <a:gd name="T83" fmla="*/ 1750 h 5595"/>
              <a:gd name="T84" fmla="*/ 2000 w 6001"/>
              <a:gd name="T85" fmla="*/ 2438 h 5595"/>
              <a:gd name="T86" fmla="*/ 4406 w 6001"/>
              <a:gd name="T87" fmla="*/ 4094 h 5595"/>
              <a:gd name="T88" fmla="*/ 4187 w 6001"/>
              <a:gd name="T89" fmla="*/ 3906 h 5595"/>
              <a:gd name="T90" fmla="*/ 4875 w 6001"/>
              <a:gd name="T91" fmla="*/ 3344 h 5595"/>
              <a:gd name="T92" fmla="*/ 1875 w 6001"/>
              <a:gd name="T93" fmla="*/ 688 h 5595"/>
              <a:gd name="T94" fmla="*/ 1125 w 6001"/>
              <a:gd name="T95" fmla="*/ 1375 h 5595"/>
              <a:gd name="T96" fmla="*/ 1562 w 6001"/>
              <a:gd name="T97" fmla="*/ 688 h 5595"/>
              <a:gd name="T98" fmla="*/ 1156 w 6001"/>
              <a:gd name="T99" fmla="*/ 313 h 5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01" h="5595">
                <a:moveTo>
                  <a:pt x="5406" y="1438"/>
                </a:moveTo>
                <a:lnTo>
                  <a:pt x="5406" y="1438"/>
                </a:lnTo>
                <a:cubicBezTo>
                  <a:pt x="5250" y="1438"/>
                  <a:pt x="5250" y="1438"/>
                  <a:pt x="5250" y="1438"/>
                </a:cubicBezTo>
                <a:cubicBezTo>
                  <a:pt x="5218" y="1438"/>
                  <a:pt x="5156" y="1438"/>
                  <a:pt x="5125" y="1469"/>
                </a:cubicBezTo>
                <a:cubicBezTo>
                  <a:pt x="4843" y="1750"/>
                  <a:pt x="4843" y="1750"/>
                  <a:pt x="4843" y="1750"/>
                </a:cubicBezTo>
                <a:cubicBezTo>
                  <a:pt x="4562" y="1469"/>
                  <a:pt x="4562" y="1469"/>
                  <a:pt x="4562" y="1469"/>
                </a:cubicBezTo>
                <a:cubicBezTo>
                  <a:pt x="4531" y="1438"/>
                  <a:pt x="4500" y="1438"/>
                  <a:pt x="4437" y="1438"/>
                </a:cubicBezTo>
                <a:cubicBezTo>
                  <a:pt x="4281" y="1438"/>
                  <a:pt x="4281" y="1438"/>
                  <a:pt x="4281" y="1438"/>
                </a:cubicBezTo>
                <a:cubicBezTo>
                  <a:pt x="3968" y="1438"/>
                  <a:pt x="3687" y="1688"/>
                  <a:pt x="3687" y="2032"/>
                </a:cubicBezTo>
                <a:cubicBezTo>
                  <a:pt x="3687" y="2438"/>
                  <a:pt x="3687" y="2438"/>
                  <a:pt x="3687" y="2438"/>
                </a:cubicBezTo>
                <a:cubicBezTo>
                  <a:pt x="3687" y="2594"/>
                  <a:pt x="3843" y="2750"/>
                  <a:pt x="4000" y="2750"/>
                </a:cubicBezTo>
                <a:cubicBezTo>
                  <a:pt x="5718" y="2750"/>
                  <a:pt x="5718" y="2750"/>
                  <a:pt x="5718" y="2750"/>
                </a:cubicBezTo>
                <a:cubicBezTo>
                  <a:pt x="5874" y="2750"/>
                  <a:pt x="6000" y="2594"/>
                  <a:pt x="6000" y="2438"/>
                </a:cubicBezTo>
                <a:cubicBezTo>
                  <a:pt x="6000" y="2032"/>
                  <a:pt x="6000" y="2032"/>
                  <a:pt x="6000" y="2032"/>
                </a:cubicBezTo>
                <a:lnTo>
                  <a:pt x="6000" y="2032"/>
                </a:lnTo>
                <a:lnTo>
                  <a:pt x="6000" y="2032"/>
                </a:lnTo>
                <a:cubicBezTo>
                  <a:pt x="6000" y="1688"/>
                  <a:pt x="5718" y="1438"/>
                  <a:pt x="5406" y="1438"/>
                </a:cubicBezTo>
                <a:close/>
                <a:moveTo>
                  <a:pt x="4000" y="2438"/>
                </a:moveTo>
                <a:lnTo>
                  <a:pt x="4000" y="2438"/>
                </a:lnTo>
                <a:cubicBezTo>
                  <a:pt x="4000" y="2032"/>
                  <a:pt x="4000" y="2032"/>
                  <a:pt x="4000" y="2032"/>
                </a:cubicBezTo>
                <a:cubicBezTo>
                  <a:pt x="4000" y="1875"/>
                  <a:pt x="4125" y="1750"/>
                  <a:pt x="4281" y="1750"/>
                </a:cubicBezTo>
                <a:cubicBezTo>
                  <a:pt x="4375" y="1750"/>
                  <a:pt x="4375" y="1750"/>
                  <a:pt x="4375" y="1750"/>
                </a:cubicBezTo>
                <a:cubicBezTo>
                  <a:pt x="4687" y="2032"/>
                  <a:pt x="4687" y="2032"/>
                  <a:pt x="4687" y="2032"/>
                </a:cubicBezTo>
                <a:cubicBezTo>
                  <a:pt x="4781" y="2125"/>
                  <a:pt x="4906" y="2125"/>
                  <a:pt x="5000" y="2032"/>
                </a:cubicBezTo>
                <a:cubicBezTo>
                  <a:pt x="5312" y="1750"/>
                  <a:pt x="5312" y="1750"/>
                  <a:pt x="5312" y="1750"/>
                </a:cubicBezTo>
                <a:cubicBezTo>
                  <a:pt x="5406" y="1750"/>
                  <a:pt x="5406" y="1750"/>
                  <a:pt x="5406" y="1750"/>
                </a:cubicBezTo>
                <a:cubicBezTo>
                  <a:pt x="5562" y="1750"/>
                  <a:pt x="5687" y="1875"/>
                  <a:pt x="5687" y="2032"/>
                </a:cubicBezTo>
                <a:cubicBezTo>
                  <a:pt x="5687" y="2438"/>
                  <a:pt x="5687" y="2438"/>
                  <a:pt x="5687" y="2438"/>
                </a:cubicBezTo>
                <a:lnTo>
                  <a:pt x="4000" y="2438"/>
                </a:lnTo>
                <a:close/>
                <a:moveTo>
                  <a:pt x="4843" y="1375"/>
                </a:moveTo>
                <a:lnTo>
                  <a:pt x="4843" y="1375"/>
                </a:lnTo>
                <a:cubicBezTo>
                  <a:pt x="5218" y="1375"/>
                  <a:pt x="5531" y="1063"/>
                  <a:pt x="5562" y="688"/>
                </a:cubicBezTo>
                <a:cubicBezTo>
                  <a:pt x="5531" y="313"/>
                  <a:pt x="5250" y="0"/>
                  <a:pt x="4875" y="0"/>
                </a:cubicBezTo>
                <a:cubicBezTo>
                  <a:pt x="4468" y="0"/>
                  <a:pt x="4156" y="313"/>
                  <a:pt x="4156" y="688"/>
                </a:cubicBezTo>
                <a:cubicBezTo>
                  <a:pt x="4156" y="1063"/>
                  <a:pt x="4468" y="1375"/>
                  <a:pt x="4843" y="1375"/>
                </a:cubicBezTo>
                <a:close/>
                <a:moveTo>
                  <a:pt x="4843" y="313"/>
                </a:moveTo>
                <a:lnTo>
                  <a:pt x="4843" y="313"/>
                </a:lnTo>
                <a:cubicBezTo>
                  <a:pt x="5062" y="313"/>
                  <a:pt x="5250" y="469"/>
                  <a:pt x="5250" y="688"/>
                </a:cubicBezTo>
                <a:cubicBezTo>
                  <a:pt x="5250" y="907"/>
                  <a:pt x="5062" y="1063"/>
                  <a:pt x="4875" y="1063"/>
                </a:cubicBezTo>
                <a:cubicBezTo>
                  <a:pt x="4656" y="1063"/>
                  <a:pt x="4468" y="907"/>
                  <a:pt x="4437" y="688"/>
                </a:cubicBezTo>
                <a:cubicBezTo>
                  <a:pt x="4468" y="469"/>
                  <a:pt x="4625" y="313"/>
                  <a:pt x="4843" y="313"/>
                </a:cubicBezTo>
                <a:close/>
                <a:moveTo>
                  <a:pt x="3000" y="2875"/>
                </a:moveTo>
                <a:lnTo>
                  <a:pt x="3000" y="2875"/>
                </a:lnTo>
                <a:lnTo>
                  <a:pt x="3000" y="2875"/>
                </a:lnTo>
                <a:cubicBezTo>
                  <a:pt x="2593" y="2875"/>
                  <a:pt x="2281" y="3188"/>
                  <a:pt x="2312" y="3594"/>
                </a:cubicBezTo>
                <a:cubicBezTo>
                  <a:pt x="2312" y="3969"/>
                  <a:pt x="2625" y="4282"/>
                  <a:pt x="3000" y="4282"/>
                </a:cubicBezTo>
                <a:cubicBezTo>
                  <a:pt x="3406" y="4282"/>
                  <a:pt x="3718" y="3938"/>
                  <a:pt x="3718" y="3563"/>
                </a:cubicBezTo>
                <a:cubicBezTo>
                  <a:pt x="3718" y="3188"/>
                  <a:pt x="3375" y="2875"/>
                  <a:pt x="3000" y="2875"/>
                </a:cubicBezTo>
                <a:close/>
                <a:moveTo>
                  <a:pt x="3000" y="3938"/>
                </a:moveTo>
                <a:lnTo>
                  <a:pt x="3000" y="3938"/>
                </a:lnTo>
                <a:lnTo>
                  <a:pt x="3000" y="3938"/>
                </a:lnTo>
                <a:cubicBezTo>
                  <a:pt x="2781" y="3938"/>
                  <a:pt x="2593" y="3750"/>
                  <a:pt x="2593" y="3532"/>
                </a:cubicBezTo>
                <a:cubicBezTo>
                  <a:pt x="2625" y="3313"/>
                  <a:pt x="2781" y="3157"/>
                  <a:pt x="3000" y="3157"/>
                </a:cubicBezTo>
                <a:cubicBezTo>
                  <a:pt x="3218" y="3157"/>
                  <a:pt x="3406" y="3344"/>
                  <a:pt x="3406" y="3563"/>
                </a:cubicBezTo>
                <a:cubicBezTo>
                  <a:pt x="3406" y="3782"/>
                  <a:pt x="3218" y="3938"/>
                  <a:pt x="3000" y="3938"/>
                </a:cubicBezTo>
                <a:close/>
                <a:moveTo>
                  <a:pt x="3562" y="4313"/>
                </a:moveTo>
                <a:lnTo>
                  <a:pt x="3562" y="4313"/>
                </a:lnTo>
                <a:cubicBezTo>
                  <a:pt x="3406" y="4313"/>
                  <a:pt x="3406" y="4313"/>
                  <a:pt x="3406" y="4313"/>
                </a:cubicBezTo>
                <a:cubicBezTo>
                  <a:pt x="3375" y="4313"/>
                  <a:pt x="3312" y="4313"/>
                  <a:pt x="3281" y="4344"/>
                </a:cubicBezTo>
                <a:cubicBezTo>
                  <a:pt x="3000" y="4625"/>
                  <a:pt x="3000" y="4625"/>
                  <a:pt x="3000" y="4625"/>
                </a:cubicBezTo>
                <a:cubicBezTo>
                  <a:pt x="2718" y="4344"/>
                  <a:pt x="2718" y="4344"/>
                  <a:pt x="2718" y="4344"/>
                </a:cubicBezTo>
                <a:cubicBezTo>
                  <a:pt x="2687" y="4313"/>
                  <a:pt x="2656" y="4313"/>
                  <a:pt x="2593" y="4313"/>
                </a:cubicBezTo>
                <a:cubicBezTo>
                  <a:pt x="2437" y="4313"/>
                  <a:pt x="2437" y="4313"/>
                  <a:pt x="2437" y="4313"/>
                </a:cubicBezTo>
                <a:cubicBezTo>
                  <a:pt x="2125" y="4313"/>
                  <a:pt x="1843" y="4563"/>
                  <a:pt x="1843" y="4907"/>
                </a:cubicBezTo>
                <a:cubicBezTo>
                  <a:pt x="1843" y="5313"/>
                  <a:pt x="1843" y="5313"/>
                  <a:pt x="1843" y="5313"/>
                </a:cubicBezTo>
                <a:cubicBezTo>
                  <a:pt x="1843" y="5469"/>
                  <a:pt x="2000" y="5594"/>
                  <a:pt x="2156" y="5594"/>
                </a:cubicBezTo>
                <a:cubicBezTo>
                  <a:pt x="3875" y="5594"/>
                  <a:pt x="3875" y="5594"/>
                  <a:pt x="3875" y="5594"/>
                </a:cubicBezTo>
                <a:cubicBezTo>
                  <a:pt x="4031" y="5594"/>
                  <a:pt x="4156" y="5469"/>
                  <a:pt x="4156" y="5313"/>
                </a:cubicBezTo>
                <a:cubicBezTo>
                  <a:pt x="4156" y="4907"/>
                  <a:pt x="4156" y="4907"/>
                  <a:pt x="4156" y="4907"/>
                </a:cubicBezTo>
                <a:cubicBezTo>
                  <a:pt x="4156" y="4563"/>
                  <a:pt x="3875" y="4313"/>
                  <a:pt x="3562" y="4313"/>
                </a:cubicBezTo>
                <a:close/>
                <a:moveTo>
                  <a:pt x="3843" y="5313"/>
                </a:moveTo>
                <a:lnTo>
                  <a:pt x="3843" y="5313"/>
                </a:lnTo>
                <a:cubicBezTo>
                  <a:pt x="2156" y="5313"/>
                  <a:pt x="2156" y="5313"/>
                  <a:pt x="2156" y="5313"/>
                </a:cubicBezTo>
                <a:cubicBezTo>
                  <a:pt x="2156" y="4907"/>
                  <a:pt x="2156" y="4907"/>
                  <a:pt x="2156" y="4907"/>
                </a:cubicBezTo>
                <a:cubicBezTo>
                  <a:pt x="2156" y="4750"/>
                  <a:pt x="2281" y="4625"/>
                  <a:pt x="2437" y="4625"/>
                </a:cubicBezTo>
                <a:cubicBezTo>
                  <a:pt x="2531" y="4625"/>
                  <a:pt x="2531" y="4625"/>
                  <a:pt x="2531" y="4625"/>
                </a:cubicBezTo>
                <a:cubicBezTo>
                  <a:pt x="2843" y="4907"/>
                  <a:pt x="2843" y="4907"/>
                  <a:pt x="2843" y="4907"/>
                </a:cubicBezTo>
                <a:cubicBezTo>
                  <a:pt x="2937" y="5000"/>
                  <a:pt x="3062" y="5000"/>
                  <a:pt x="3156" y="4907"/>
                </a:cubicBezTo>
                <a:cubicBezTo>
                  <a:pt x="3468" y="4625"/>
                  <a:pt x="3468" y="4625"/>
                  <a:pt x="3468" y="4625"/>
                </a:cubicBezTo>
                <a:cubicBezTo>
                  <a:pt x="3562" y="4625"/>
                  <a:pt x="3562" y="4625"/>
                  <a:pt x="3562" y="4625"/>
                </a:cubicBezTo>
                <a:cubicBezTo>
                  <a:pt x="3718" y="4625"/>
                  <a:pt x="3843" y="4750"/>
                  <a:pt x="3843" y="4907"/>
                </a:cubicBezTo>
                <a:lnTo>
                  <a:pt x="3843" y="5313"/>
                </a:lnTo>
                <a:close/>
                <a:moveTo>
                  <a:pt x="2437" y="1032"/>
                </a:moveTo>
                <a:lnTo>
                  <a:pt x="2437" y="1032"/>
                </a:lnTo>
                <a:cubicBezTo>
                  <a:pt x="2437" y="938"/>
                  <a:pt x="2468" y="844"/>
                  <a:pt x="2562" y="844"/>
                </a:cubicBezTo>
                <a:cubicBezTo>
                  <a:pt x="2843" y="782"/>
                  <a:pt x="3156" y="782"/>
                  <a:pt x="3437" y="844"/>
                </a:cubicBezTo>
                <a:cubicBezTo>
                  <a:pt x="3437" y="844"/>
                  <a:pt x="3437" y="844"/>
                  <a:pt x="3468" y="844"/>
                </a:cubicBezTo>
                <a:cubicBezTo>
                  <a:pt x="3531" y="844"/>
                  <a:pt x="3593" y="938"/>
                  <a:pt x="3562" y="1032"/>
                </a:cubicBezTo>
                <a:cubicBezTo>
                  <a:pt x="3531" y="1094"/>
                  <a:pt x="3468" y="1157"/>
                  <a:pt x="3375" y="1125"/>
                </a:cubicBezTo>
                <a:cubicBezTo>
                  <a:pt x="3125" y="1094"/>
                  <a:pt x="2875" y="1094"/>
                  <a:pt x="2625" y="1125"/>
                </a:cubicBezTo>
                <a:lnTo>
                  <a:pt x="2625" y="1125"/>
                </a:lnTo>
                <a:cubicBezTo>
                  <a:pt x="2531" y="1157"/>
                  <a:pt x="2468" y="1094"/>
                  <a:pt x="2437" y="1032"/>
                </a:cubicBezTo>
                <a:close/>
                <a:moveTo>
                  <a:pt x="1812" y="4125"/>
                </a:moveTo>
                <a:lnTo>
                  <a:pt x="1812" y="4125"/>
                </a:lnTo>
                <a:cubicBezTo>
                  <a:pt x="1750" y="4157"/>
                  <a:pt x="1656" y="4157"/>
                  <a:pt x="1593" y="4125"/>
                </a:cubicBezTo>
                <a:lnTo>
                  <a:pt x="1593" y="4125"/>
                </a:lnTo>
                <a:cubicBezTo>
                  <a:pt x="1406" y="3906"/>
                  <a:pt x="1250" y="3625"/>
                  <a:pt x="1156" y="3344"/>
                </a:cubicBezTo>
                <a:cubicBezTo>
                  <a:pt x="1125" y="3282"/>
                  <a:pt x="1156" y="3188"/>
                  <a:pt x="1250" y="3157"/>
                </a:cubicBezTo>
                <a:cubicBezTo>
                  <a:pt x="1312" y="3125"/>
                  <a:pt x="1406" y="3188"/>
                  <a:pt x="1437" y="3250"/>
                </a:cubicBezTo>
                <a:lnTo>
                  <a:pt x="1437" y="3250"/>
                </a:lnTo>
                <a:cubicBezTo>
                  <a:pt x="1531" y="3500"/>
                  <a:pt x="1656" y="3719"/>
                  <a:pt x="1812" y="3906"/>
                </a:cubicBezTo>
                <a:cubicBezTo>
                  <a:pt x="1875" y="3969"/>
                  <a:pt x="1875" y="4063"/>
                  <a:pt x="1812" y="4125"/>
                </a:cubicBezTo>
                <a:close/>
                <a:moveTo>
                  <a:pt x="2312" y="2438"/>
                </a:moveTo>
                <a:lnTo>
                  <a:pt x="2312" y="2438"/>
                </a:lnTo>
                <a:cubicBezTo>
                  <a:pt x="2312" y="2032"/>
                  <a:pt x="2312" y="2032"/>
                  <a:pt x="2312" y="2032"/>
                </a:cubicBezTo>
                <a:cubicBezTo>
                  <a:pt x="2312" y="1688"/>
                  <a:pt x="2031" y="1438"/>
                  <a:pt x="1718" y="1438"/>
                </a:cubicBezTo>
                <a:cubicBezTo>
                  <a:pt x="1562" y="1438"/>
                  <a:pt x="1562" y="1438"/>
                  <a:pt x="1562" y="1438"/>
                </a:cubicBezTo>
                <a:cubicBezTo>
                  <a:pt x="1500" y="1438"/>
                  <a:pt x="1468" y="1438"/>
                  <a:pt x="1437" y="1469"/>
                </a:cubicBezTo>
                <a:cubicBezTo>
                  <a:pt x="1156" y="1750"/>
                  <a:pt x="1156" y="1750"/>
                  <a:pt x="1156" y="1750"/>
                </a:cubicBezTo>
                <a:cubicBezTo>
                  <a:pt x="875" y="1469"/>
                  <a:pt x="875" y="1469"/>
                  <a:pt x="875" y="1469"/>
                </a:cubicBezTo>
                <a:cubicBezTo>
                  <a:pt x="843" y="1438"/>
                  <a:pt x="812" y="1438"/>
                  <a:pt x="750" y="1438"/>
                </a:cubicBezTo>
                <a:cubicBezTo>
                  <a:pt x="593" y="1438"/>
                  <a:pt x="593" y="1438"/>
                  <a:pt x="593" y="1438"/>
                </a:cubicBezTo>
                <a:cubicBezTo>
                  <a:pt x="281" y="1438"/>
                  <a:pt x="0" y="1688"/>
                  <a:pt x="0" y="2032"/>
                </a:cubicBezTo>
                <a:cubicBezTo>
                  <a:pt x="0" y="2438"/>
                  <a:pt x="0" y="2438"/>
                  <a:pt x="0" y="2438"/>
                </a:cubicBezTo>
                <a:cubicBezTo>
                  <a:pt x="0" y="2594"/>
                  <a:pt x="125" y="2750"/>
                  <a:pt x="312" y="2750"/>
                </a:cubicBezTo>
                <a:cubicBezTo>
                  <a:pt x="2000" y="2750"/>
                  <a:pt x="2000" y="2750"/>
                  <a:pt x="2000" y="2750"/>
                </a:cubicBezTo>
                <a:cubicBezTo>
                  <a:pt x="2187" y="2750"/>
                  <a:pt x="2312" y="2594"/>
                  <a:pt x="2312" y="2438"/>
                </a:cubicBezTo>
                <a:close/>
                <a:moveTo>
                  <a:pt x="2000" y="2438"/>
                </a:moveTo>
                <a:lnTo>
                  <a:pt x="2000" y="2438"/>
                </a:lnTo>
                <a:cubicBezTo>
                  <a:pt x="312" y="2438"/>
                  <a:pt x="312" y="2438"/>
                  <a:pt x="312" y="2438"/>
                </a:cubicBezTo>
                <a:cubicBezTo>
                  <a:pt x="312" y="2032"/>
                  <a:pt x="312" y="2032"/>
                  <a:pt x="312" y="2032"/>
                </a:cubicBezTo>
                <a:cubicBezTo>
                  <a:pt x="312" y="1875"/>
                  <a:pt x="437" y="1750"/>
                  <a:pt x="593" y="1750"/>
                </a:cubicBezTo>
                <a:cubicBezTo>
                  <a:pt x="687" y="1750"/>
                  <a:pt x="687" y="1750"/>
                  <a:pt x="687" y="1750"/>
                </a:cubicBezTo>
                <a:cubicBezTo>
                  <a:pt x="1000" y="2032"/>
                  <a:pt x="1000" y="2032"/>
                  <a:pt x="1000" y="2032"/>
                </a:cubicBezTo>
                <a:cubicBezTo>
                  <a:pt x="1093" y="2125"/>
                  <a:pt x="1218" y="2125"/>
                  <a:pt x="1312" y="2032"/>
                </a:cubicBezTo>
                <a:cubicBezTo>
                  <a:pt x="1625" y="1750"/>
                  <a:pt x="1625" y="1750"/>
                  <a:pt x="1625" y="1750"/>
                </a:cubicBezTo>
                <a:cubicBezTo>
                  <a:pt x="1718" y="1750"/>
                  <a:pt x="1718" y="1750"/>
                  <a:pt x="1718" y="1750"/>
                </a:cubicBezTo>
                <a:cubicBezTo>
                  <a:pt x="1875" y="1750"/>
                  <a:pt x="2000" y="1875"/>
                  <a:pt x="2000" y="2032"/>
                </a:cubicBezTo>
                <a:lnTo>
                  <a:pt x="2000" y="2438"/>
                </a:lnTo>
                <a:close/>
                <a:moveTo>
                  <a:pt x="4875" y="3344"/>
                </a:moveTo>
                <a:lnTo>
                  <a:pt x="4875" y="3344"/>
                </a:lnTo>
                <a:cubicBezTo>
                  <a:pt x="4781" y="3625"/>
                  <a:pt x="4625" y="3906"/>
                  <a:pt x="4406" y="4094"/>
                </a:cubicBezTo>
                <a:cubicBezTo>
                  <a:pt x="4375" y="4125"/>
                  <a:pt x="4343" y="4157"/>
                  <a:pt x="4281" y="4157"/>
                </a:cubicBezTo>
                <a:cubicBezTo>
                  <a:pt x="4250" y="4157"/>
                  <a:pt x="4218" y="4125"/>
                  <a:pt x="4187" y="4125"/>
                </a:cubicBezTo>
                <a:cubicBezTo>
                  <a:pt x="4125" y="4063"/>
                  <a:pt x="4125" y="3969"/>
                  <a:pt x="4187" y="3906"/>
                </a:cubicBezTo>
                <a:cubicBezTo>
                  <a:pt x="4343" y="3719"/>
                  <a:pt x="4500" y="3500"/>
                  <a:pt x="4562" y="3250"/>
                </a:cubicBezTo>
                <a:cubicBezTo>
                  <a:pt x="4593" y="3188"/>
                  <a:pt x="4687" y="3125"/>
                  <a:pt x="4750" y="3157"/>
                </a:cubicBezTo>
                <a:cubicBezTo>
                  <a:pt x="4843" y="3188"/>
                  <a:pt x="4875" y="3282"/>
                  <a:pt x="4875" y="3344"/>
                </a:cubicBezTo>
                <a:close/>
                <a:moveTo>
                  <a:pt x="1125" y="1375"/>
                </a:moveTo>
                <a:lnTo>
                  <a:pt x="1125" y="1375"/>
                </a:lnTo>
                <a:cubicBezTo>
                  <a:pt x="1531" y="1375"/>
                  <a:pt x="1843" y="1063"/>
                  <a:pt x="1875" y="688"/>
                </a:cubicBezTo>
                <a:cubicBezTo>
                  <a:pt x="1843" y="313"/>
                  <a:pt x="1562" y="0"/>
                  <a:pt x="1187" y="0"/>
                </a:cubicBezTo>
                <a:cubicBezTo>
                  <a:pt x="781" y="0"/>
                  <a:pt x="468" y="313"/>
                  <a:pt x="437" y="688"/>
                </a:cubicBezTo>
                <a:cubicBezTo>
                  <a:pt x="468" y="1063"/>
                  <a:pt x="750" y="1375"/>
                  <a:pt x="1125" y="1375"/>
                </a:cubicBezTo>
                <a:close/>
                <a:moveTo>
                  <a:pt x="1156" y="313"/>
                </a:moveTo>
                <a:lnTo>
                  <a:pt x="1156" y="313"/>
                </a:lnTo>
                <a:cubicBezTo>
                  <a:pt x="1375" y="313"/>
                  <a:pt x="1531" y="469"/>
                  <a:pt x="1562" y="688"/>
                </a:cubicBezTo>
                <a:cubicBezTo>
                  <a:pt x="1531" y="907"/>
                  <a:pt x="1375" y="1063"/>
                  <a:pt x="1187" y="1063"/>
                </a:cubicBezTo>
                <a:cubicBezTo>
                  <a:pt x="968" y="1063"/>
                  <a:pt x="781" y="907"/>
                  <a:pt x="750" y="688"/>
                </a:cubicBezTo>
                <a:cubicBezTo>
                  <a:pt x="781" y="469"/>
                  <a:pt x="937" y="313"/>
                  <a:pt x="1156" y="313"/>
                </a:cubicBezTo>
                <a:close/>
              </a:path>
            </a:pathLst>
          </a:custGeom>
          <a:solidFill>
            <a:srgbClr val="0079C2"/>
          </a:solidFill>
          <a:ln>
            <a:noFill/>
          </a:ln>
          <a:effectLst/>
        </p:spPr>
        <p:txBody>
          <a:bodyPr wrap="none" anchor="ctr"/>
          <a:lstStyle/>
          <a:p>
            <a:endParaRPr lang="en-US" dirty="0">
              <a:latin typeface="Arial"/>
            </a:endParaRPr>
          </a:p>
        </p:txBody>
      </p:sp>
      <p:sp>
        <p:nvSpPr>
          <p:cNvPr id="38" name="Freeform 2"/>
          <p:cNvSpPr>
            <a:spLocks noChangeAspect="1" noChangeArrowheads="1"/>
          </p:cNvSpPr>
          <p:nvPr userDrawn="1"/>
        </p:nvSpPr>
        <p:spPr bwMode="auto">
          <a:xfrm>
            <a:off x="2671914" y="1579352"/>
            <a:ext cx="272547" cy="302752"/>
          </a:xfrm>
          <a:custGeom>
            <a:avLst/>
            <a:gdLst>
              <a:gd name="T0" fmla="*/ 4780 w 5093"/>
              <a:gd name="T1" fmla="*/ 1343 h 5657"/>
              <a:gd name="T2" fmla="*/ 4780 w 5093"/>
              <a:gd name="T3" fmla="*/ 1343 h 5657"/>
              <a:gd name="T4" fmla="*/ 312 w 5093"/>
              <a:gd name="T5" fmla="*/ 1343 h 5657"/>
              <a:gd name="T6" fmla="*/ 0 w 5093"/>
              <a:gd name="T7" fmla="*/ 1656 h 5657"/>
              <a:gd name="T8" fmla="*/ 312 w 5093"/>
              <a:gd name="T9" fmla="*/ 1968 h 5657"/>
              <a:gd name="T10" fmla="*/ 1781 w 5093"/>
              <a:gd name="T11" fmla="*/ 1968 h 5657"/>
              <a:gd name="T12" fmla="*/ 1781 w 5093"/>
              <a:gd name="T13" fmla="*/ 3312 h 5657"/>
              <a:gd name="T14" fmla="*/ 1656 w 5093"/>
              <a:gd name="T15" fmla="*/ 5312 h 5657"/>
              <a:gd name="T16" fmla="*/ 1656 w 5093"/>
              <a:gd name="T17" fmla="*/ 5343 h 5657"/>
              <a:gd name="T18" fmla="*/ 1906 w 5093"/>
              <a:gd name="T19" fmla="*/ 5625 h 5657"/>
              <a:gd name="T20" fmla="*/ 2093 w 5093"/>
              <a:gd name="T21" fmla="*/ 5625 h 5657"/>
              <a:gd name="T22" fmla="*/ 2280 w 5093"/>
              <a:gd name="T23" fmla="*/ 5562 h 5657"/>
              <a:gd name="T24" fmla="*/ 2374 w 5093"/>
              <a:gd name="T25" fmla="*/ 5375 h 5657"/>
              <a:gd name="T26" fmla="*/ 2436 w 5093"/>
              <a:gd name="T27" fmla="*/ 3374 h 5657"/>
              <a:gd name="T28" fmla="*/ 2561 w 5093"/>
              <a:gd name="T29" fmla="*/ 3374 h 5657"/>
              <a:gd name="T30" fmla="*/ 2655 w 5093"/>
              <a:gd name="T31" fmla="*/ 5375 h 5657"/>
              <a:gd name="T32" fmla="*/ 2749 w 5093"/>
              <a:gd name="T33" fmla="*/ 5562 h 5657"/>
              <a:gd name="T34" fmla="*/ 2905 w 5093"/>
              <a:gd name="T35" fmla="*/ 5625 h 5657"/>
              <a:gd name="T36" fmla="*/ 3124 w 5093"/>
              <a:gd name="T37" fmla="*/ 5625 h 5657"/>
              <a:gd name="T38" fmla="*/ 3124 w 5093"/>
              <a:gd name="T39" fmla="*/ 5625 h 5657"/>
              <a:gd name="T40" fmla="*/ 3374 w 5093"/>
              <a:gd name="T41" fmla="*/ 5312 h 5657"/>
              <a:gd name="T42" fmla="*/ 3249 w 5093"/>
              <a:gd name="T43" fmla="*/ 3312 h 5657"/>
              <a:gd name="T44" fmla="*/ 3249 w 5093"/>
              <a:gd name="T45" fmla="*/ 1968 h 5657"/>
              <a:gd name="T46" fmla="*/ 4780 w 5093"/>
              <a:gd name="T47" fmla="*/ 1968 h 5657"/>
              <a:gd name="T48" fmla="*/ 5092 w 5093"/>
              <a:gd name="T49" fmla="*/ 1656 h 5657"/>
              <a:gd name="T50" fmla="*/ 4780 w 5093"/>
              <a:gd name="T51" fmla="*/ 1343 h 5657"/>
              <a:gd name="T52" fmla="*/ 1968 w 5093"/>
              <a:gd name="T53" fmla="*/ 562 h 5657"/>
              <a:gd name="T54" fmla="*/ 1968 w 5093"/>
              <a:gd name="T55" fmla="*/ 562 h 5657"/>
              <a:gd name="T56" fmla="*/ 2499 w 5093"/>
              <a:gd name="T57" fmla="*/ 0 h 5657"/>
              <a:gd name="T58" fmla="*/ 3061 w 5093"/>
              <a:gd name="T59" fmla="*/ 562 h 5657"/>
              <a:gd name="T60" fmla="*/ 2499 w 5093"/>
              <a:gd name="T61" fmla="*/ 1093 h 5657"/>
              <a:gd name="T62" fmla="*/ 1968 w 5093"/>
              <a:gd name="T63" fmla="*/ 562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93" h="5657">
                <a:moveTo>
                  <a:pt x="4780" y="1343"/>
                </a:moveTo>
                <a:lnTo>
                  <a:pt x="4780" y="1343"/>
                </a:lnTo>
                <a:cubicBezTo>
                  <a:pt x="312" y="1343"/>
                  <a:pt x="312" y="1343"/>
                  <a:pt x="312" y="1343"/>
                </a:cubicBezTo>
                <a:cubicBezTo>
                  <a:pt x="125" y="1343"/>
                  <a:pt x="0" y="1468"/>
                  <a:pt x="0" y="1656"/>
                </a:cubicBezTo>
                <a:cubicBezTo>
                  <a:pt x="0" y="1812"/>
                  <a:pt x="125" y="1968"/>
                  <a:pt x="312" y="1968"/>
                </a:cubicBezTo>
                <a:cubicBezTo>
                  <a:pt x="1781" y="1968"/>
                  <a:pt x="1781" y="1968"/>
                  <a:pt x="1781" y="1968"/>
                </a:cubicBezTo>
                <a:cubicBezTo>
                  <a:pt x="1781" y="3312"/>
                  <a:pt x="1781" y="3312"/>
                  <a:pt x="1781" y="3312"/>
                </a:cubicBezTo>
                <a:cubicBezTo>
                  <a:pt x="1656" y="5312"/>
                  <a:pt x="1656" y="5312"/>
                  <a:pt x="1656" y="5312"/>
                </a:cubicBezTo>
                <a:cubicBezTo>
                  <a:pt x="1656" y="5312"/>
                  <a:pt x="1656" y="5312"/>
                  <a:pt x="1656" y="5343"/>
                </a:cubicBezTo>
                <a:cubicBezTo>
                  <a:pt x="1625" y="5500"/>
                  <a:pt x="1750" y="5625"/>
                  <a:pt x="1906" y="5625"/>
                </a:cubicBezTo>
                <a:cubicBezTo>
                  <a:pt x="2093" y="5625"/>
                  <a:pt x="2093" y="5625"/>
                  <a:pt x="2093" y="5625"/>
                </a:cubicBezTo>
                <a:cubicBezTo>
                  <a:pt x="2156" y="5656"/>
                  <a:pt x="2218" y="5625"/>
                  <a:pt x="2280" y="5562"/>
                </a:cubicBezTo>
                <a:cubicBezTo>
                  <a:pt x="2342" y="5531"/>
                  <a:pt x="2374" y="5437"/>
                  <a:pt x="2374" y="5375"/>
                </a:cubicBezTo>
                <a:cubicBezTo>
                  <a:pt x="2436" y="3374"/>
                  <a:pt x="2436" y="3374"/>
                  <a:pt x="2436" y="3374"/>
                </a:cubicBezTo>
                <a:cubicBezTo>
                  <a:pt x="2561" y="3374"/>
                  <a:pt x="2561" y="3374"/>
                  <a:pt x="2561" y="3374"/>
                </a:cubicBezTo>
                <a:cubicBezTo>
                  <a:pt x="2655" y="5375"/>
                  <a:pt x="2655" y="5375"/>
                  <a:pt x="2655" y="5375"/>
                </a:cubicBezTo>
                <a:cubicBezTo>
                  <a:pt x="2655" y="5437"/>
                  <a:pt x="2686" y="5531"/>
                  <a:pt x="2749" y="5562"/>
                </a:cubicBezTo>
                <a:cubicBezTo>
                  <a:pt x="2780" y="5625"/>
                  <a:pt x="2842" y="5625"/>
                  <a:pt x="2905" y="5625"/>
                </a:cubicBezTo>
                <a:cubicBezTo>
                  <a:pt x="3124" y="5625"/>
                  <a:pt x="3124" y="5625"/>
                  <a:pt x="3124" y="5625"/>
                </a:cubicBezTo>
                <a:lnTo>
                  <a:pt x="3124" y="5625"/>
                </a:lnTo>
                <a:cubicBezTo>
                  <a:pt x="3280" y="5625"/>
                  <a:pt x="3405" y="5468"/>
                  <a:pt x="3374" y="5312"/>
                </a:cubicBezTo>
                <a:cubicBezTo>
                  <a:pt x="3249" y="3312"/>
                  <a:pt x="3249" y="3312"/>
                  <a:pt x="3249" y="3312"/>
                </a:cubicBezTo>
                <a:cubicBezTo>
                  <a:pt x="3249" y="1968"/>
                  <a:pt x="3249" y="1968"/>
                  <a:pt x="3249" y="1968"/>
                </a:cubicBezTo>
                <a:cubicBezTo>
                  <a:pt x="4780" y="1968"/>
                  <a:pt x="4780" y="1968"/>
                  <a:pt x="4780" y="1968"/>
                </a:cubicBezTo>
                <a:cubicBezTo>
                  <a:pt x="4936" y="1968"/>
                  <a:pt x="5061" y="1812"/>
                  <a:pt x="5092" y="1656"/>
                </a:cubicBezTo>
                <a:cubicBezTo>
                  <a:pt x="5061" y="1468"/>
                  <a:pt x="4936" y="1343"/>
                  <a:pt x="4780" y="1343"/>
                </a:cubicBezTo>
                <a:close/>
                <a:moveTo>
                  <a:pt x="1968" y="562"/>
                </a:moveTo>
                <a:lnTo>
                  <a:pt x="1968" y="562"/>
                </a:lnTo>
                <a:cubicBezTo>
                  <a:pt x="1968" y="250"/>
                  <a:pt x="2187" y="0"/>
                  <a:pt x="2499" y="0"/>
                </a:cubicBezTo>
                <a:cubicBezTo>
                  <a:pt x="2811" y="0"/>
                  <a:pt x="3061" y="250"/>
                  <a:pt x="3061" y="562"/>
                </a:cubicBezTo>
                <a:cubicBezTo>
                  <a:pt x="3061" y="843"/>
                  <a:pt x="2811" y="1093"/>
                  <a:pt x="2499" y="1093"/>
                </a:cubicBezTo>
                <a:cubicBezTo>
                  <a:pt x="2187" y="1093"/>
                  <a:pt x="1968" y="843"/>
                  <a:pt x="1968" y="562"/>
                </a:cubicBezTo>
                <a:close/>
              </a:path>
            </a:pathLst>
          </a:custGeom>
          <a:solidFill>
            <a:srgbClr val="0079C2"/>
          </a:solidFill>
          <a:ln>
            <a:noFill/>
          </a:ln>
          <a:effectLst/>
        </p:spPr>
        <p:txBody>
          <a:bodyPr wrap="none" anchor="ctr"/>
          <a:lstStyle/>
          <a:p>
            <a:endParaRPr lang="en-US" dirty="0">
              <a:latin typeface="Arial"/>
            </a:endParaRPr>
          </a:p>
        </p:txBody>
      </p:sp>
      <p:sp>
        <p:nvSpPr>
          <p:cNvPr id="39" name="Freeform 3"/>
          <p:cNvSpPr>
            <a:spLocks noChangeAspect="1" noChangeArrowheads="1"/>
          </p:cNvSpPr>
          <p:nvPr userDrawn="1"/>
        </p:nvSpPr>
        <p:spPr bwMode="auto">
          <a:xfrm>
            <a:off x="2685503" y="2144653"/>
            <a:ext cx="257682" cy="321157"/>
          </a:xfrm>
          <a:custGeom>
            <a:avLst/>
            <a:gdLst>
              <a:gd name="T0" fmla="*/ 3813 w 4814"/>
              <a:gd name="T1" fmla="*/ 4062 h 6001"/>
              <a:gd name="T2" fmla="*/ 3563 w 4814"/>
              <a:gd name="T3" fmla="*/ 5093 h 6001"/>
              <a:gd name="T4" fmla="*/ 4281 w 4814"/>
              <a:gd name="T5" fmla="*/ 1781 h 6001"/>
              <a:gd name="T6" fmla="*/ 4250 w 4814"/>
              <a:gd name="T7" fmla="*/ 1593 h 6001"/>
              <a:gd name="T8" fmla="*/ 781 w 4814"/>
              <a:gd name="T9" fmla="*/ 1593 h 6001"/>
              <a:gd name="T10" fmla="*/ 750 w 4814"/>
              <a:gd name="T11" fmla="*/ 2156 h 6001"/>
              <a:gd name="T12" fmla="*/ 344 w 4814"/>
              <a:gd name="T13" fmla="*/ 3281 h 6001"/>
              <a:gd name="T14" fmla="*/ 813 w 4814"/>
              <a:gd name="T15" fmla="*/ 3499 h 6001"/>
              <a:gd name="T16" fmla="*/ 781 w 4814"/>
              <a:gd name="T17" fmla="*/ 4625 h 6001"/>
              <a:gd name="T18" fmla="*/ 1563 w 4814"/>
              <a:gd name="T19" fmla="*/ 4937 h 6001"/>
              <a:gd name="T20" fmla="*/ 1250 w 4814"/>
              <a:gd name="T21" fmla="*/ 5093 h 6001"/>
              <a:gd name="T22" fmla="*/ 438 w 4814"/>
              <a:gd name="T23" fmla="*/ 4218 h 6001"/>
              <a:gd name="T24" fmla="*/ 375 w 4814"/>
              <a:gd name="T25" fmla="*/ 3625 h 6001"/>
              <a:gd name="T26" fmla="*/ 406 w 4814"/>
              <a:gd name="T27" fmla="*/ 2218 h 6001"/>
              <a:gd name="T28" fmla="*/ 438 w 4814"/>
              <a:gd name="T29" fmla="*/ 1562 h 6001"/>
              <a:gd name="T30" fmla="*/ 2094 w 4814"/>
              <a:gd name="T31" fmla="*/ 125 h 6001"/>
              <a:gd name="T32" fmla="*/ 4563 w 4814"/>
              <a:gd name="T33" fmla="*/ 1500 h 6001"/>
              <a:gd name="T34" fmla="*/ 4625 w 4814"/>
              <a:gd name="T35" fmla="*/ 1687 h 6001"/>
              <a:gd name="T36" fmla="*/ 2625 w 4814"/>
              <a:gd name="T37" fmla="*/ 1625 h 6001"/>
              <a:gd name="T38" fmla="*/ 3031 w 4814"/>
              <a:gd name="T39" fmla="*/ 1687 h 6001"/>
              <a:gd name="T40" fmla="*/ 2375 w 4814"/>
              <a:gd name="T41" fmla="*/ 1312 h 6001"/>
              <a:gd name="T42" fmla="*/ 3406 w 4814"/>
              <a:gd name="T43" fmla="*/ 2999 h 6001"/>
              <a:gd name="T44" fmla="*/ 2563 w 4814"/>
              <a:gd name="T45" fmla="*/ 2812 h 6001"/>
              <a:gd name="T46" fmla="*/ 2000 w 4814"/>
              <a:gd name="T47" fmla="*/ 2625 h 6001"/>
              <a:gd name="T48" fmla="*/ 1188 w 4814"/>
              <a:gd name="T49" fmla="*/ 2187 h 6001"/>
              <a:gd name="T50" fmla="*/ 1188 w 4814"/>
              <a:gd name="T51" fmla="*/ 1156 h 6001"/>
              <a:gd name="T52" fmla="*/ 1813 w 4814"/>
              <a:gd name="T53" fmla="*/ 812 h 6001"/>
              <a:gd name="T54" fmla="*/ 2531 w 4814"/>
              <a:gd name="T55" fmla="*/ 562 h 6001"/>
              <a:gd name="T56" fmla="*/ 3281 w 4814"/>
              <a:gd name="T57" fmla="*/ 750 h 6001"/>
              <a:gd name="T58" fmla="*/ 3781 w 4814"/>
              <a:gd name="T59" fmla="*/ 1156 h 6001"/>
              <a:gd name="T60" fmla="*/ 3969 w 4814"/>
              <a:gd name="T61" fmla="*/ 1937 h 6001"/>
              <a:gd name="T62" fmla="*/ 3875 w 4814"/>
              <a:gd name="T63" fmla="*/ 2750 h 6001"/>
              <a:gd name="T64" fmla="*/ 2094 w 4814"/>
              <a:gd name="T65" fmla="*/ 2156 h 6001"/>
              <a:gd name="T66" fmla="*/ 2469 w 4814"/>
              <a:gd name="T67" fmla="*/ 2531 h 6001"/>
              <a:gd name="T68" fmla="*/ 3188 w 4814"/>
              <a:gd name="T69" fmla="*/ 2687 h 6001"/>
              <a:gd name="T70" fmla="*/ 3656 w 4814"/>
              <a:gd name="T71" fmla="*/ 2562 h 6001"/>
              <a:gd name="T72" fmla="*/ 3625 w 4814"/>
              <a:gd name="T73" fmla="*/ 1937 h 6001"/>
              <a:gd name="T74" fmla="*/ 3719 w 4814"/>
              <a:gd name="T75" fmla="*/ 1687 h 6001"/>
              <a:gd name="T76" fmla="*/ 3438 w 4814"/>
              <a:gd name="T77" fmla="*/ 1281 h 6001"/>
              <a:gd name="T78" fmla="*/ 3219 w 4814"/>
              <a:gd name="T79" fmla="*/ 1093 h 6001"/>
              <a:gd name="T80" fmla="*/ 3125 w 4814"/>
              <a:gd name="T81" fmla="*/ 1093 h 6001"/>
              <a:gd name="T82" fmla="*/ 2844 w 4814"/>
              <a:gd name="T83" fmla="*/ 1093 h 6001"/>
              <a:gd name="T84" fmla="*/ 2656 w 4814"/>
              <a:gd name="T85" fmla="*/ 906 h 6001"/>
              <a:gd name="T86" fmla="*/ 2313 w 4814"/>
              <a:gd name="T87" fmla="*/ 937 h 6001"/>
              <a:gd name="T88" fmla="*/ 2375 w 4814"/>
              <a:gd name="T89" fmla="*/ 1156 h 6001"/>
              <a:gd name="T90" fmla="*/ 2094 w 4814"/>
              <a:gd name="T91" fmla="*/ 1093 h 6001"/>
              <a:gd name="T92" fmla="*/ 1844 w 4814"/>
              <a:gd name="T93" fmla="*/ 1156 h 6001"/>
              <a:gd name="T94" fmla="*/ 1688 w 4814"/>
              <a:gd name="T95" fmla="*/ 1343 h 6001"/>
              <a:gd name="T96" fmla="*/ 1281 w 4814"/>
              <a:gd name="T97" fmla="*/ 1500 h 6001"/>
              <a:gd name="T98" fmla="*/ 1531 w 4814"/>
              <a:gd name="T99" fmla="*/ 2125 h 6001"/>
              <a:gd name="T100" fmla="*/ 1844 w 4814"/>
              <a:gd name="T101" fmla="*/ 1937 h 6001"/>
              <a:gd name="T102" fmla="*/ 2125 w 4814"/>
              <a:gd name="T103" fmla="*/ 1937 h 6001"/>
              <a:gd name="T104" fmla="*/ 2906 w 4814"/>
              <a:gd name="T105" fmla="*/ 2468 h 6001"/>
              <a:gd name="T106" fmla="*/ 3281 w 4814"/>
              <a:gd name="T107" fmla="*/ 2281 h 6001"/>
              <a:gd name="T108" fmla="*/ 3188 w 4814"/>
              <a:gd name="T109" fmla="*/ 1937 h 6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14" h="6001">
                <a:moveTo>
                  <a:pt x="4031" y="3781"/>
                </a:moveTo>
                <a:lnTo>
                  <a:pt x="4031" y="3781"/>
                </a:lnTo>
                <a:cubicBezTo>
                  <a:pt x="4000" y="3781"/>
                  <a:pt x="4000" y="3781"/>
                  <a:pt x="4000" y="3781"/>
                </a:cubicBezTo>
                <a:cubicBezTo>
                  <a:pt x="3969" y="3843"/>
                  <a:pt x="3875" y="3937"/>
                  <a:pt x="3813" y="4062"/>
                </a:cubicBezTo>
                <a:cubicBezTo>
                  <a:pt x="3719" y="4312"/>
                  <a:pt x="3719" y="4625"/>
                  <a:pt x="3875" y="4968"/>
                </a:cubicBezTo>
                <a:cubicBezTo>
                  <a:pt x="3906" y="5062"/>
                  <a:pt x="3875" y="5156"/>
                  <a:pt x="3781" y="5187"/>
                </a:cubicBezTo>
                <a:cubicBezTo>
                  <a:pt x="3750" y="5218"/>
                  <a:pt x="3688" y="5218"/>
                  <a:pt x="3656" y="5187"/>
                </a:cubicBezTo>
                <a:cubicBezTo>
                  <a:pt x="3625" y="5156"/>
                  <a:pt x="3594" y="5125"/>
                  <a:pt x="3563" y="5093"/>
                </a:cubicBezTo>
                <a:cubicBezTo>
                  <a:pt x="3375" y="4656"/>
                  <a:pt x="3375" y="4250"/>
                  <a:pt x="3500" y="3937"/>
                </a:cubicBezTo>
                <a:cubicBezTo>
                  <a:pt x="3594" y="3750"/>
                  <a:pt x="3719" y="3625"/>
                  <a:pt x="3781" y="3562"/>
                </a:cubicBezTo>
                <a:cubicBezTo>
                  <a:pt x="3781" y="3531"/>
                  <a:pt x="3781" y="3531"/>
                  <a:pt x="3781" y="3531"/>
                </a:cubicBezTo>
                <a:cubicBezTo>
                  <a:pt x="4313" y="3031"/>
                  <a:pt x="4469" y="2437"/>
                  <a:pt x="4281" y="1781"/>
                </a:cubicBezTo>
                <a:cubicBezTo>
                  <a:pt x="4281" y="1750"/>
                  <a:pt x="4281" y="1750"/>
                  <a:pt x="4281" y="1750"/>
                </a:cubicBezTo>
                <a:lnTo>
                  <a:pt x="4281" y="1750"/>
                </a:lnTo>
                <a:cubicBezTo>
                  <a:pt x="4281" y="1718"/>
                  <a:pt x="4281" y="1718"/>
                  <a:pt x="4281" y="1687"/>
                </a:cubicBezTo>
                <a:cubicBezTo>
                  <a:pt x="4250" y="1656"/>
                  <a:pt x="4250" y="1625"/>
                  <a:pt x="4250" y="1593"/>
                </a:cubicBezTo>
                <a:cubicBezTo>
                  <a:pt x="4219" y="1468"/>
                  <a:pt x="4156" y="1375"/>
                  <a:pt x="4094" y="1281"/>
                </a:cubicBezTo>
                <a:cubicBezTo>
                  <a:pt x="3656" y="593"/>
                  <a:pt x="2781" y="375"/>
                  <a:pt x="2125" y="468"/>
                </a:cubicBezTo>
                <a:cubicBezTo>
                  <a:pt x="1563" y="562"/>
                  <a:pt x="1125" y="843"/>
                  <a:pt x="906" y="1281"/>
                </a:cubicBezTo>
                <a:cubicBezTo>
                  <a:pt x="844" y="1375"/>
                  <a:pt x="813" y="1500"/>
                  <a:pt x="781" y="1593"/>
                </a:cubicBezTo>
                <a:cubicBezTo>
                  <a:pt x="750" y="1656"/>
                  <a:pt x="750" y="1656"/>
                  <a:pt x="750" y="1656"/>
                </a:cubicBezTo>
                <a:lnTo>
                  <a:pt x="750" y="1656"/>
                </a:lnTo>
                <a:cubicBezTo>
                  <a:pt x="750" y="1750"/>
                  <a:pt x="750" y="1750"/>
                  <a:pt x="750" y="1750"/>
                </a:cubicBezTo>
                <a:cubicBezTo>
                  <a:pt x="719" y="1875"/>
                  <a:pt x="719" y="2000"/>
                  <a:pt x="750" y="2156"/>
                </a:cubicBezTo>
                <a:cubicBezTo>
                  <a:pt x="750" y="2218"/>
                  <a:pt x="750" y="2218"/>
                  <a:pt x="750" y="2218"/>
                </a:cubicBezTo>
                <a:cubicBezTo>
                  <a:pt x="750" y="2312"/>
                  <a:pt x="719" y="2406"/>
                  <a:pt x="688" y="2468"/>
                </a:cubicBezTo>
                <a:cubicBezTo>
                  <a:pt x="344" y="3218"/>
                  <a:pt x="344" y="3218"/>
                  <a:pt x="344" y="3218"/>
                </a:cubicBezTo>
                <a:cubicBezTo>
                  <a:pt x="313" y="3250"/>
                  <a:pt x="344" y="3250"/>
                  <a:pt x="344" y="3281"/>
                </a:cubicBezTo>
                <a:cubicBezTo>
                  <a:pt x="344" y="3281"/>
                  <a:pt x="344" y="3281"/>
                  <a:pt x="375" y="3281"/>
                </a:cubicBezTo>
                <a:cubicBezTo>
                  <a:pt x="656" y="3281"/>
                  <a:pt x="656" y="3281"/>
                  <a:pt x="656" y="3281"/>
                </a:cubicBezTo>
                <a:cubicBezTo>
                  <a:pt x="688" y="3281"/>
                  <a:pt x="750" y="3312"/>
                  <a:pt x="781" y="3343"/>
                </a:cubicBezTo>
                <a:cubicBezTo>
                  <a:pt x="813" y="3406"/>
                  <a:pt x="813" y="3437"/>
                  <a:pt x="813" y="3499"/>
                </a:cubicBezTo>
                <a:cubicBezTo>
                  <a:pt x="719" y="3968"/>
                  <a:pt x="719" y="3968"/>
                  <a:pt x="719" y="3968"/>
                </a:cubicBezTo>
                <a:cubicBezTo>
                  <a:pt x="688" y="4000"/>
                  <a:pt x="688" y="4031"/>
                  <a:pt x="719" y="4062"/>
                </a:cubicBezTo>
                <a:cubicBezTo>
                  <a:pt x="719" y="4093"/>
                  <a:pt x="719" y="4093"/>
                  <a:pt x="719" y="4093"/>
                </a:cubicBezTo>
                <a:cubicBezTo>
                  <a:pt x="781" y="4250"/>
                  <a:pt x="813" y="4437"/>
                  <a:pt x="781" y="4625"/>
                </a:cubicBezTo>
                <a:lnTo>
                  <a:pt x="781" y="4656"/>
                </a:lnTo>
                <a:cubicBezTo>
                  <a:pt x="781" y="4687"/>
                  <a:pt x="813" y="4687"/>
                  <a:pt x="813" y="4687"/>
                </a:cubicBezTo>
                <a:cubicBezTo>
                  <a:pt x="1438" y="4781"/>
                  <a:pt x="1438" y="4781"/>
                  <a:pt x="1438" y="4781"/>
                </a:cubicBezTo>
                <a:cubicBezTo>
                  <a:pt x="1531" y="4781"/>
                  <a:pt x="1563" y="4843"/>
                  <a:pt x="1563" y="4937"/>
                </a:cubicBezTo>
                <a:cubicBezTo>
                  <a:pt x="1563" y="5843"/>
                  <a:pt x="1563" y="5843"/>
                  <a:pt x="1563" y="5843"/>
                </a:cubicBezTo>
                <a:cubicBezTo>
                  <a:pt x="1563" y="5937"/>
                  <a:pt x="1500" y="6000"/>
                  <a:pt x="1406" y="6000"/>
                </a:cubicBezTo>
                <a:cubicBezTo>
                  <a:pt x="1313" y="6000"/>
                  <a:pt x="1250" y="5937"/>
                  <a:pt x="1250" y="5843"/>
                </a:cubicBezTo>
                <a:cubicBezTo>
                  <a:pt x="1250" y="5093"/>
                  <a:pt x="1250" y="5093"/>
                  <a:pt x="1250" y="5093"/>
                </a:cubicBezTo>
                <a:cubicBezTo>
                  <a:pt x="781" y="5000"/>
                  <a:pt x="781" y="5000"/>
                  <a:pt x="781" y="5000"/>
                </a:cubicBezTo>
                <a:cubicBezTo>
                  <a:pt x="688" y="5000"/>
                  <a:pt x="594" y="4937"/>
                  <a:pt x="531" y="4843"/>
                </a:cubicBezTo>
                <a:cubicBezTo>
                  <a:pt x="469" y="4750"/>
                  <a:pt x="438" y="4656"/>
                  <a:pt x="469" y="4562"/>
                </a:cubicBezTo>
                <a:cubicBezTo>
                  <a:pt x="469" y="4437"/>
                  <a:pt x="469" y="4312"/>
                  <a:pt x="438" y="4218"/>
                </a:cubicBezTo>
                <a:cubicBezTo>
                  <a:pt x="406" y="4187"/>
                  <a:pt x="406" y="4187"/>
                  <a:pt x="406" y="4187"/>
                </a:cubicBezTo>
                <a:cubicBezTo>
                  <a:pt x="375" y="4093"/>
                  <a:pt x="375" y="3968"/>
                  <a:pt x="406" y="3875"/>
                </a:cubicBezTo>
                <a:cubicBezTo>
                  <a:pt x="438" y="3625"/>
                  <a:pt x="438" y="3625"/>
                  <a:pt x="438" y="3625"/>
                </a:cubicBezTo>
                <a:cubicBezTo>
                  <a:pt x="375" y="3625"/>
                  <a:pt x="375" y="3625"/>
                  <a:pt x="375" y="3625"/>
                </a:cubicBezTo>
                <a:cubicBezTo>
                  <a:pt x="250" y="3625"/>
                  <a:pt x="125" y="3562"/>
                  <a:pt x="63" y="3437"/>
                </a:cubicBezTo>
                <a:cubicBezTo>
                  <a:pt x="0" y="3343"/>
                  <a:pt x="0" y="3187"/>
                  <a:pt x="31" y="3093"/>
                </a:cubicBezTo>
                <a:cubicBezTo>
                  <a:pt x="375" y="2312"/>
                  <a:pt x="375" y="2312"/>
                  <a:pt x="375" y="2312"/>
                </a:cubicBezTo>
                <a:cubicBezTo>
                  <a:pt x="406" y="2281"/>
                  <a:pt x="406" y="2250"/>
                  <a:pt x="406" y="2218"/>
                </a:cubicBezTo>
                <a:cubicBezTo>
                  <a:pt x="406" y="2187"/>
                  <a:pt x="406" y="2187"/>
                  <a:pt x="406" y="2187"/>
                </a:cubicBezTo>
                <a:cubicBezTo>
                  <a:pt x="406" y="2000"/>
                  <a:pt x="406" y="1843"/>
                  <a:pt x="406" y="1687"/>
                </a:cubicBezTo>
                <a:cubicBezTo>
                  <a:pt x="438" y="1593"/>
                  <a:pt x="438" y="1593"/>
                  <a:pt x="438" y="1593"/>
                </a:cubicBezTo>
                <a:lnTo>
                  <a:pt x="438" y="1562"/>
                </a:lnTo>
                <a:cubicBezTo>
                  <a:pt x="469" y="1500"/>
                  <a:pt x="469" y="1500"/>
                  <a:pt x="469" y="1500"/>
                </a:cubicBezTo>
                <a:cubicBezTo>
                  <a:pt x="500" y="1375"/>
                  <a:pt x="531" y="1250"/>
                  <a:pt x="594" y="1125"/>
                </a:cubicBezTo>
                <a:cubicBezTo>
                  <a:pt x="625" y="1093"/>
                  <a:pt x="625" y="1093"/>
                  <a:pt x="625" y="1093"/>
                </a:cubicBezTo>
                <a:cubicBezTo>
                  <a:pt x="906" y="562"/>
                  <a:pt x="1406" y="218"/>
                  <a:pt x="2094" y="125"/>
                </a:cubicBezTo>
                <a:cubicBezTo>
                  <a:pt x="2844" y="0"/>
                  <a:pt x="3875" y="281"/>
                  <a:pt x="4375" y="1093"/>
                </a:cubicBezTo>
                <a:cubicBezTo>
                  <a:pt x="4406" y="1156"/>
                  <a:pt x="4406" y="1156"/>
                  <a:pt x="4406" y="1156"/>
                </a:cubicBezTo>
                <a:cubicBezTo>
                  <a:pt x="4469" y="1250"/>
                  <a:pt x="4531" y="1343"/>
                  <a:pt x="4563" y="1468"/>
                </a:cubicBezTo>
                <a:cubicBezTo>
                  <a:pt x="4563" y="1500"/>
                  <a:pt x="4563" y="1500"/>
                  <a:pt x="4563" y="1500"/>
                </a:cubicBezTo>
                <a:lnTo>
                  <a:pt x="4594" y="1531"/>
                </a:lnTo>
                <a:lnTo>
                  <a:pt x="4594" y="1562"/>
                </a:lnTo>
                <a:lnTo>
                  <a:pt x="4594" y="1593"/>
                </a:lnTo>
                <a:cubicBezTo>
                  <a:pt x="4594" y="1593"/>
                  <a:pt x="4625" y="1656"/>
                  <a:pt x="4625" y="1687"/>
                </a:cubicBezTo>
                <a:cubicBezTo>
                  <a:pt x="4813" y="2468"/>
                  <a:pt x="4625" y="3156"/>
                  <a:pt x="4031" y="3781"/>
                </a:cubicBezTo>
                <a:close/>
                <a:moveTo>
                  <a:pt x="2500" y="1562"/>
                </a:moveTo>
                <a:lnTo>
                  <a:pt x="2500" y="1562"/>
                </a:lnTo>
                <a:cubicBezTo>
                  <a:pt x="2531" y="1562"/>
                  <a:pt x="2563" y="1593"/>
                  <a:pt x="2625" y="1625"/>
                </a:cubicBezTo>
                <a:cubicBezTo>
                  <a:pt x="2656" y="1656"/>
                  <a:pt x="2688" y="1687"/>
                  <a:pt x="2719" y="1718"/>
                </a:cubicBezTo>
                <a:cubicBezTo>
                  <a:pt x="2750" y="1781"/>
                  <a:pt x="2813" y="1812"/>
                  <a:pt x="2875" y="1812"/>
                </a:cubicBezTo>
                <a:cubicBezTo>
                  <a:pt x="2906" y="1812"/>
                  <a:pt x="2906" y="1812"/>
                  <a:pt x="2938" y="1812"/>
                </a:cubicBezTo>
                <a:cubicBezTo>
                  <a:pt x="3000" y="1781"/>
                  <a:pt x="3031" y="1750"/>
                  <a:pt x="3031" y="1687"/>
                </a:cubicBezTo>
                <a:cubicBezTo>
                  <a:pt x="3063" y="1656"/>
                  <a:pt x="3063" y="1593"/>
                  <a:pt x="3031" y="1562"/>
                </a:cubicBezTo>
                <a:cubicBezTo>
                  <a:pt x="2969" y="1468"/>
                  <a:pt x="2906" y="1406"/>
                  <a:pt x="2844" y="1343"/>
                </a:cubicBezTo>
                <a:cubicBezTo>
                  <a:pt x="2781" y="1281"/>
                  <a:pt x="2688" y="1218"/>
                  <a:pt x="2594" y="1187"/>
                </a:cubicBezTo>
                <a:cubicBezTo>
                  <a:pt x="2500" y="1187"/>
                  <a:pt x="2406" y="1218"/>
                  <a:pt x="2375" y="1312"/>
                </a:cubicBezTo>
                <a:cubicBezTo>
                  <a:pt x="2344" y="1437"/>
                  <a:pt x="2406" y="1531"/>
                  <a:pt x="2500" y="1562"/>
                </a:cubicBezTo>
                <a:close/>
                <a:moveTo>
                  <a:pt x="3656" y="2906"/>
                </a:moveTo>
                <a:lnTo>
                  <a:pt x="3656" y="2906"/>
                </a:lnTo>
                <a:cubicBezTo>
                  <a:pt x="3594" y="2968"/>
                  <a:pt x="3500" y="2999"/>
                  <a:pt x="3406" y="2999"/>
                </a:cubicBezTo>
                <a:cubicBezTo>
                  <a:pt x="3375" y="2999"/>
                  <a:pt x="3344" y="2999"/>
                  <a:pt x="3344" y="2999"/>
                </a:cubicBezTo>
                <a:cubicBezTo>
                  <a:pt x="3281" y="2999"/>
                  <a:pt x="3188" y="2999"/>
                  <a:pt x="3125" y="2968"/>
                </a:cubicBezTo>
                <a:cubicBezTo>
                  <a:pt x="3063" y="2937"/>
                  <a:pt x="3063" y="2937"/>
                  <a:pt x="3063" y="2937"/>
                </a:cubicBezTo>
                <a:cubicBezTo>
                  <a:pt x="2875" y="2875"/>
                  <a:pt x="2719" y="2843"/>
                  <a:pt x="2563" y="2812"/>
                </a:cubicBezTo>
                <a:cubicBezTo>
                  <a:pt x="2469" y="2812"/>
                  <a:pt x="2469" y="2812"/>
                  <a:pt x="2469" y="2812"/>
                </a:cubicBezTo>
                <a:lnTo>
                  <a:pt x="2469" y="2812"/>
                </a:lnTo>
                <a:cubicBezTo>
                  <a:pt x="2375" y="2812"/>
                  <a:pt x="2313" y="2781"/>
                  <a:pt x="2219" y="2750"/>
                </a:cubicBezTo>
                <a:cubicBezTo>
                  <a:pt x="2125" y="2718"/>
                  <a:pt x="2063" y="2687"/>
                  <a:pt x="2000" y="2625"/>
                </a:cubicBezTo>
                <a:cubicBezTo>
                  <a:pt x="1938" y="2562"/>
                  <a:pt x="1906" y="2500"/>
                  <a:pt x="1875" y="2406"/>
                </a:cubicBezTo>
                <a:cubicBezTo>
                  <a:pt x="1688" y="2406"/>
                  <a:pt x="1688" y="2406"/>
                  <a:pt x="1688" y="2406"/>
                </a:cubicBezTo>
                <a:cubicBezTo>
                  <a:pt x="1594" y="2406"/>
                  <a:pt x="1500" y="2406"/>
                  <a:pt x="1406" y="2343"/>
                </a:cubicBezTo>
                <a:cubicBezTo>
                  <a:pt x="1313" y="2312"/>
                  <a:pt x="1250" y="2281"/>
                  <a:pt x="1188" y="2187"/>
                </a:cubicBezTo>
                <a:cubicBezTo>
                  <a:pt x="1125" y="2125"/>
                  <a:pt x="1063" y="2062"/>
                  <a:pt x="1031" y="1968"/>
                </a:cubicBezTo>
                <a:cubicBezTo>
                  <a:pt x="1000" y="1875"/>
                  <a:pt x="969" y="1781"/>
                  <a:pt x="969" y="1687"/>
                </a:cubicBezTo>
                <a:cubicBezTo>
                  <a:pt x="969" y="1562"/>
                  <a:pt x="1000" y="1468"/>
                  <a:pt x="1031" y="1375"/>
                </a:cubicBezTo>
                <a:cubicBezTo>
                  <a:pt x="1063" y="1281"/>
                  <a:pt x="1125" y="1218"/>
                  <a:pt x="1188" y="1156"/>
                </a:cubicBezTo>
                <a:cubicBezTo>
                  <a:pt x="1250" y="1093"/>
                  <a:pt x="1313" y="1031"/>
                  <a:pt x="1406" y="1000"/>
                </a:cubicBezTo>
                <a:cubicBezTo>
                  <a:pt x="1469" y="968"/>
                  <a:pt x="1563" y="937"/>
                  <a:pt x="1656" y="937"/>
                </a:cubicBezTo>
                <a:cubicBezTo>
                  <a:pt x="1656" y="906"/>
                  <a:pt x="1688" y="906"/>
                  <a:pt x="1688" y="875"/>
                </a:cubicBezTo>
                <a:cubicBezTo>
                  <a:pt x="1719" y="843"/>
                  <a:pt x="1781" y="812"/>
                  <a:pt x="1813" y="812"/>
                </a:cubicBezTo>
                <a:cubicBezTo>
                  <a:pt x="1875" y="781"/>
                  <a:pt x="1906" y="781"/>
                  <a:pt x="1969" y="781"/>
                </a:cubicBezTo>
                <a:cubicBezTo>
                  <a:pt x="2000" y="718"/>
                  <a:pt x="2031" y="718"/>
                  <a:pt x="2063" y="687"/>
                </a:cubicBezTo>
                <a:cubicBezTo>
                  <a:pt x="2156" y="656"/>
                  <a:pt x="2219" y="625"/>
                  <a:pt x="2281" y="593"/>
                </a:cubicBezTo>
                <a:cubicBezTo>
                  <a:pt x="2375" y="562"/>
                  <a:pt x="2469" y="562"/>
                  <a:pt x="2531" y="562"/>
                </a:cubicBezTo>
                <a:cubicBezTo>
                  <a:pt x="2625" y="593"/>
                  <a:pt x="2719" y="593"/>
                  <a:pt x="2781" y="656"/>
                </a:cubicBezTo>
                <a:cubicBezTo>
                  <a:pt x="2844" y="687"/>
                  <a:pt x="2906" y="718"/>
                  <a:pt x="2938" y="750"/>
                </a:cubicBezTo>
                <a:cubicBezTo>
                  <a:pt x="3000" y="718"/>
                  <a:pt x="3063" y="718"/>
                  <a:pt x="3094" y="718"/>
                </a:cubicBezTo>
                <a:cubicBezTo>
                  <a:pt x="3156" y="718"/>
                  <a:pt x="3219" y="750"/>
                  <a:pt x="3281" y="750"/>
                </a:cubicBezTo>
                <a:cubicBezTo>
                  <a:pt x="3313" y="781"/>
                  <a:pt x="3375" y="812"/>
                  <a:pt x="3406" y="843"/>
                </a:cubicBezTo>
                <a:cubicBezTo>
                  <a:pt x="3438" y="875"/>
                  <a:pt x="3469" y="906"/>
                  <a:pt x="3469" y="968"/>
                </a:cubicBezTo>
                <a:cubicBezTo>
                  <a:pt x="3500" y="968"/>
                  <a:pt x="3531" y="1000"/>
                  <a:pt x="3563" y="1000"/>
                </a:cubicBezTo>
                <a:cubicBezTo>
                  <a:pt x="3656" y="1031"/>
                  <a:pt x="3719" y="1093"/>
                  <a:pt x="3781" y="1156"/>
                </a:cubicBezTo>
                <a:cubicBezTo>
                  <a:pt x="3844" y="1218"/>
                  <a:pt x="3906" y="1312"/>
                  <a:pt x="3938" y="1406"/>
                </a:cubicBezTo>
                <a:cubicBezTo>
                  <a:pt x="3969" y="1500"/>
                  <a:pt x="4000" y="1593"/>
                  <a:pt x="4000" y="1687"/>
                </a:cubicBezTo>
                <a:cubicBezTo>
                  <a:pt x="4000" y="1781"/>
                  <a:pt x="4000" y="1843"/>
                  <a:pt x="3969" y="1937"/>
                </a:cubicBezTo>
                <a:lnTo>
                  <a:pt x="3969" y="1937"/>
                </a:lnTo>
                <a:lnTo>
                  <a:pt x="3969" y="1937"/>
                </a:lnTo>
                <a:cubicBezTo>
                  <a:pt x="4000" y="2031"/>
                  <a:pt x="4031" y="2125"/>
                  <a:pt x="4063" y="2218"/>
                </a:cubicBezTo>
                <a:cubicBezTo>
                  <a:pt x="4063" y="2312"/>
                  <a:pt x="4063" y="2406"/>
                  <a:pt x="4031" y="2500"/>
                </a:cubicBezTo>
                <a:cubicBezTo>
                  <a:pt x="4000" y="2593"/>
                  <a:pt x="3938" y="2687"/>
                  <a:pt x="3875" y="2750"/>
                </a:cubicBezTo>
                <a:cubicBezTo>
                  <a:pt x="3813" y="2843"/>
                  <a:pt x="3750" y="2875"/>
                  <a:pt x="3656" y="2906"/>
                </a:cubicBezTo>
                <a:close/>
                <a:moveTo>
                  <a:pt x="2125" y="2000"/>
                </a:moveTo>
                <a:lnTo>
                  <a:pt x="2125" y="2000"/>
                </a:lnTo>
                <a:cubicBezTo>
                  <a:pt x="2094" y="2062"/>
                  <a:pt x="2094" y="2093"/>
                  <a:pt x="2094" y="2156"/>
                </a:cubicBezTo>
                <a:cubicBezTo>
                  <a:pt x="2094" y="2218"/>
                  <a:pt x="2094" y="2281"/>
                  <a:pt x="2125" y="2312"/>
                </a:cubicBezTo>
                <a:cubicBezTo>
                  <a:pt x="2125" y="2343"/>
                  <a:pt x="2156" y="2406"/>
                  <a:pt x="2188" y="2437"/>
                </a:cubicBezTo>
                <a:cubicBezTo>
                  <a:pt x="2219" y="2468"/>
                  <a:pt x="2281" y="2500"/>
                  <a:pt x="2313" y="2500"/>
                </a:cubicBezTo>
                <a:cubicBezTo>
                  <a:pt x="2375" y="2531"/>
                  <a:pt x="2406" y="2531"/>
                  <a:pt x="2469" y="2531"/>
                </a:cubicBezTo>
                <a:cubicBezTo>
                  <a:pt x="2500" y="2531"/>
                  <a:pt x="2500" y="2531"/>
                  <a:pt x="2500" y="2531"/>
                </a:cubicBezTo>
                <a:cubicBezTo>
                  <a:pt x="2594" y="2562"/>
                  <a:pt x="2594" y="2562"/>
                  <a:pt x="2594" y="2562"/>
                </a:cubicBezTo>
                <a:cubicBezTo>
                  <a:pt x="2781" y="2562"/>
                  <a:pt x="2938" y="2625"/>
                  <a:pt x="3156" y="2687"/>
                </a:cubicBezTo>
                <a:cubicBezTo>
                  <a:pt x="3188" y="2687"/>
                  <a:pt x="3188" y="2687"/>
                  <a:pt x="3188" y="2687"/>
                </a:cubicBezTo>
                <a:lnTo>
                  <a:pt x="3188" y="2718"/>
                </a:lnTo>
                <a:cubicBezTo>
                  <a:pt x="3250" y="2718"/>
                  <a:pt x="3313" y="2718"/>
                  <a:pt x="3375" y="2718"/>
                </a:cubicBezTo>
                <a:cubicBezTo>
                  <a:pt x="3406" y="2718"/>
                  <a:pt x="3469" y="2687"/>
                  <a:pt x="3531" y="2656"/>
                </a:cubicBezTo>
                <a:cubicBezTo>
                  <a:pt x="3594" y="2656"/>
                  <a:pt x="3625" y="2593"/>
                  <a:pt x="3656" y="2562"/>
                </a:cubicBezTo>
                <a:cubicBezTo>
                  <a:pt x="3719" y="2500"/>
                  <a:pt x="3750" y="2468"/>
                  <a:pt x="3750" y="2406"/>
                </a:cubicBezTo>
                <a:cubicBezTo>
                  <a:pt x="3781" y="2343"/>
                  <a:pt x="3781" y="2281"/>
                  <a:pt x="3781" y="2218"/>
                </a:cubicBezTo>
                <a:cubicBezTo>
                  <a:pt x="3781" y="2187"/>
                  <a:pt x="3750" y="2125"/>
                  <a:pt x="3719" y="2062"/>
                </a:cubicBezTo>
                <a:cubicBezTo>
                  <a:pt x="3688" y="2000"/>
                  <a:pt x="3656" y="1968"/>
                  <a:pt x="3625" y="1937"/>
                </a:cubicBezTo>
                <a:cubicBezTo>
                  <a:pt x="3594" y="1906"/>
                  <a:pt x="3563" y="1875"/>
                  <a:pt x="3563" y="1843"/>
                </a:cubicBezTo>
                <a:cubicBezTo>
                  <a:pt x="3563" y="1781"/>
                  <a:pt x="3594" y="1750"/>
                  <a:pt x="3594" y="1750"/>
                </a:cubicBezTo>
                <a:cubicBezTo>
                  <a:pt x="3625" y="1687"/>
                  <a:pt x="3688" y="1687"/>
                  <a:pt x="3719" y="1687"/>
                </a:cubicBezTo>
                <a:lnTo>
                  <a:pt x="3719" y="1687"/>
                </a:lnTo>
                <a:cubicBezTo>
                  <a:pt x="3719" y="1625"/>
                  <a:pt x="3719" y="1562"/>
                  <a:pt x="3688" y="1500"/>
                </a:cubicBezTo>
                <a:cubicBezTo>
                  <a:pt x="3656" y="1437"/>
                  <a:pt x="3625" y="1375"/>
                  <a:pt x="3594" y="1343"/>
                </a:cubicBezTo>
                <a:cubicBezTo>
                  <a:pt x="3563" y="1312"/>
                  <a:pt x="3531" y="1281"/>
                  <a:pt x="3469" y="1250"/>
                </a:cubicBezTo>
                <a:cubicBezTo>
                  <a:pt x="3469" y="1281"/>
                  <a:pt x="3469" y="1281"/>
                  <a:pt x="3438" y="1281"/>
                </a:cubicBezTo>
                <a:lnTo>
                  <a:pt x="3438" y="1281"/>
                </a:lnTo>
                <a:cubicBezTo>
                  <a:pt x="3438" y="1281"/>
                  <a:pt x="3406" y="1312"/>
                  <a:pt x="3375" y="1312"/>
                </a:cubicBezTo>
                <a:cubicBezTo>
                  <a:pt x="3313" y="1281"/>
                  <a:pt x="3250" y="1218"/>
                  <a:pt x="3250" y="1156"/>
                </a:cubicBezTo>
                <a:cubicBezTo>
                  <a:pt x="3250" y="1125"/>
                  <a:pt x="3250" y="1125"/>
                  <a:pt x="3219" y="1093"/>
                </a:cubicBezTo>
                <a:cubicBezTo>
                  <a:pt x="3219" y="1062"/>
                  <a:pt x="3219" y="1062"/>
                  <a:pt x="3188" y="1031"/>
                </a:cubicBezTo>
                <a:cubicBezTo>
                  <a:pt x="3188" y="1031"/>
                  <a:pt x="3188" y="1031"/>
                  <a:pt x="3156" y="1000"/>
                </a:cubicBezTo>
                <a:lnTo>
                  <a:pt x="3125" y="1000"/>
                </a:lnTo>
                <a:cubicBezTo>
                  <a:pt x="3125" y="1031"/>
                  <a:pt x="3125" y="1062"/>
                  <a:pt x="3125" y="1093"/>
                </a:cubicBezTo>
                <a:cubicBezTo>
                  <a:pt x="3094" y="1125"/>
                  <a:pt x="3094" y="1156"/>
                  <a:pt x="3063" y="1156"/>
                </a:cubicBezTo>
                <a:cubicBezTo>
                  <a:pt x="3031" y="1187"/>
                  <a:pt x="3000" y="1187"/>
                  <a:pt x="2969" y="1187"/>
                </a:cubicBezTo>
                <a:cubicBezTo>
                  <a:pt x="2938" y="1187"/>
                  <a:pt x="2875" y="1156"/>
                  <a:pt x="2844" y="1093"/>
                </a:cubicBezTo>
                <a:lnTo>
                  <a:pt x="2844" y="1093"/>
                </a:lnTo>
                <a:cubicBezTo>
                  <a:pt x="2844" y="1062"/>
                  <a:pt x="2844" y="1062"/>
                  <a:pt x="2813" y="1062"/>
                </a:cubicBezTo>
                <a:lnTo>
                  <a:pt x="2813" y="1031"/>
                </a:lnTo>
                <a:lnTo>
                  <a:pt x="2781" y="1000"/>
                </a:lnTo>
                <a:cubicBezTo>
                  <a:pt x="2719" y="937"/>
                  <a:pt x="2688" y="937"/>
                  <a:pt x="2656" y="906"/>
                </a:cubicBezTo>
                <a:cubicBezTo>
                  <a:pt x="2625" y="875"/>
                  <a:pt x="2563" y="875"/>
                  <a:pt x="2500" y="875"/>
                </a:cubicBezTo>
                <a:cubicBezTo>
                  <a:pt x="2438" y="843"/>
                  <a:pt x="2406" y="843"/>
                  <a:pt x="2375" y="875"/>
                </a:cubicBezTo>
                <a:cubicBezTo>
                  <a:pt x="2344" y="875"/>
                  <a:pt x="2313" y="875"/>
                  <a:pt x="2281" y="906"/>
                </a:cubicBezTo>
                <a:cubicBezTo>
                  <a:pt x="2281" y="906"/>
                  <a:pt x="2281" y="906"/>
                  <a:pt x="2313" y="937"/>
                </a:cubicBezTo>
                <a:lnTo>
                  <a:pt x="2313" y="937"/>
                </a:lnTo>
                <a:cubicBezTo>
                  <a:pt x="2344" y="968"/>
                  <a:pt x="2344" y="968"/>
                  <a:pt x="2344" y="968"/>
                </a:cubicBezTo>
                <a:cubicBezTo>
                  <a:pt x="2344" y="1000"/>
                  <a:pt x="2375" y="1000"/>
                  <a:pt x="2375" y="1031"/>
                </a:cubicBezTo>
                <a:cubicBezTo>
                  <a:pt x="2375" y="1062"/>
                  <a:pt x="2375" y="1093"/>
                  <a:pt x="2375" y="1156"/>
                </a:cubicBezTo>
                <a:cubicBezTo>
                  <a:pt x="2344" y="1187"/>
                  <a:pt x="2313" y="1218"/>
                  <a:pt x="2281" y="1218"/>
                </a:cubicBezTo>
                <a:cubicBezTo>
                  <a:pt x="2219" y="1250"/>
                  <a:pt x="2125" y="1218"/>
                  <a:pt x="2094" y="1156"/>
                </a:cubicBezTo>
                <a:cubicBezTo>
                  <a:pt x="2094" y="1125"/>
                  <a:pt x="2094" y="1125"/>
                  <a:pt x="2094" y="1125"/>
                </a:cubicBezTo>
                <a:lnTo>
                  <a:pt x="2094" y="1093"/>
                </a:lnTo>
                <a:cubicBezTo>
                  <a:pt x="2063" y="1093"/>
                  <a:pt x="2063" y="1062"/>
                  <a:pt x="2031" y="1062"/>
                </a:cubicBezTo>
                <a:cubicBezTo>
                  <a:pt x="2000" y="1062"/>
                  <a:pt x="1969" y="1062"/>
                  <a:pt x="1938" y="1062"/>
                </a:cubicBezTo>
                <a:cubicBezTo>
                  <a:pt x="1906" y="1062"/>
                  <a:pt x="1875" y="1093"/>
                  <a:pt x="1875" y="1093"/>
                </a:cubicBezTo>
                <a:cubicBezTo>
                  <a:pt x="1875" y="1093"/>
                  <a:pt x="1844" y="1125"/>
                  <a:pt x="1844" y="1156"/>
                </a:cubicBezTo>
                <a:cubicBezTo>
                  <a:pt x="1844" y="1156"/>
                  <a:pt x="1844" y="1156"/>
                  <a:pt x="1844" y="1187"/>
                </a:cubicBezTo>
                <a:lnTo>
                  <a:pt x="1844" y="1187"/>
                </a:lnTo>
                <a:cubicBezTo>
                  <a:pt x="1844" y="1250"/>
                  <a:pt x="1813" y="1312"/>
                  <a:pt x="1750" y="1312"/>
                </a:cubicBezTo>
                <a:cubicBezTo>
                  <a:pt x="1719" y="1343"/>
                  <a:pt x="1719" y="1343"/>
                  <a:pt x="1688" y="1343"/>
                </a:cubicBezTo>
                <a:cubicBezTo>
                  <a:pt x="1625" y="1343"/>
                  <a:pt x="1594" y="1281"/>
                  <a:pt x="1563" y="1250"/>
                </a:cubicBezTo>
                <a:lnTo>
                  <a:pt x="1531" y="1250"/>
                </a:lnTo>
                <a:cubicBezTo>
                  <a:pt x="1469" y="1281"/>
                  <a:pt x="1438" y="1312"/>
                  <a:pt x="1375" y="1343"/>
                </a:cubicBezTo>
                <a:cubicBezTo>
                  <a:pt x="1344" y="1406"/>
                  <a:pt x="1313" y="1437"/>
                  <a:pt x="1281" y="1500"/>
                </a:cubicBezTo>
                <a:cubicBezTo>
                  <a:pt x="1250" y="1562"/>
                  <a:pt x="1250" y="1625"/>
                  <a:pt x="1250" y="1687"/>
                </a:cubicBezTo>
                <a:cubicBezTo>
                  <a:pt x="1250" y="1750"/>
                  <a:pt x="1250" y="1812"/>
                  <a:pt x="1281" y="1875"/>
                </a:cubicBezTo>
                <a:cubicBezTo>
                  <a:pt x="1313" y="1937"/>
                  <a:pt x="1344" y="1968"/>
                  <a:pt x="1375" y="2000"/>
                </a:cubicBezTo>
                <a:cubicBezTo>
                  <a:pt x="1406" y="2062"/>
                  <a:pt x="1469" y="2093"/>
                  <a:pt x="1531" y="2125"/>
                </a:cubicBezTo>
                <a:cubicBezTo>
                  <a:pt x="1563" y="2125"/>
                  <a:pt x="1625" y="2156"/>
                  <a:pt x="1688" y="2156"/>
                </a:cubicBezTo>
                <a:cubicBezTo>
                  <a:pt x="1813" y="2156"/>
                  <a:pt x="1813" y="2156"/>
                  <a:pt x="1813" y="2156"/>
                </a:cubicBezTo>
                <a:cubicBezTo>
                  <a:pt x="1813" y="2093"/>
                  <a:pt x="1813" y="2031"/>
                  <a:pt x="1844" y="1968"/>
                </a:cubicBezTo>
                <a:cubicBezTo>
                  <a:pt x="1844" y="1937"/>
                  <a:pt x="1844" y="1937"/>
                  <a:pt x="1844" y="1937"/>
                </a:cubicBezTo>
                <a:cubicBezTo>
                  <a:pt x="1844" y="1906"/>
                  <a:pt x="1844" y="1906"/>
                  <a:pt x="1844" y="1906"/>
                </a:cubicBezTo>
                <a:cubicBezTo>
                  <a:pt x="1875" y="1875"/>
                  <a:pt x="1875" y="1843"/>
                  <a:pt x="1938" y="1812"/>
                </a:cubicBezTo>
                <a:cubicBezTo>
                  <a:pt x="1969" y="1812"/>
                  <a:pt x="2000" y="1812"/>
                  <a:pt x="2031" y="1812"/>
                </a:cubicBezTo>
                <a:cubicBezTo>
                  <a:pt x="2094" y="1843"/>
                  <a:pt x="2125" y="1906"/>
                  <a:pt x="2125" y="1937"/>
                </a:cubicBezTo>
                <a:cubicBezTo>
                  <a:pt x="2125" y="1968"/>
                  <a:pt x="2125" y="2000"/>
                  <a:pt x="2125" y="2000"/>
                </a:cubicBezTo>
                <a:close/>
                <a:moveTo>
                  <a:pt x="2844" y="2343"/>
                </a:moveTo>
                <a:lnTo>
                  <a:pt x="2844" y="2343"/>
                </a:lnTo>
                <a:cubicBezTo>
                  <a:pt x="2844" y="2374"/>
                  <a:pt x="2875" y="2437"/>
                  <a:pt x="2906" y="2468"/>
                </a:cubicBezTo>
                <a:cubicBezTo>
                  <a:pt x="2938" y="2500"/>
                  <a:pt x="2969" y="2531"/>
                  <a:pt x="3031" y="2531"/>
                </a:cubicBezTo>
                <a:lnTo>
                  <a:pt x="3031" y="2531"/>
                </a:lnTo>
                <a:cubicBezTo>
                  <a:pt x="3125" y="2531"/>
                  <a:pt x="3188" y="2468"/>
                  <a:pt x="3219" y="2374"/>
                </a:cubicBezTo>
                <a:cubicBezTo>
                  <a:pt x="3219" y="2312"/>
                  <a:pt x="3250" y="2281"/>
                  <a:pt x="3281" y="2281"/>
                </a:cubicBezTo>
                <a:cubicBezTo>
                  <a:pt x="3344" y="2281"/>
                  <a:pt x="3375" y="2218"/>
                  <a:pt x="3406" y="2187"/>
                </a:cubicBezTo>
                <a:cubicBezTo>
                  <a:pt x="3438" y="2156"/>
                  <a:pt x="3438" y="2093"/>
                  <a:pt x="3406" y="2062"/>
                </a:cubicBezTo>
                <a:cubicBezTo>
                  <a:pt x="3406" y="2000"/>
                  <a:pt x="3375" y="1968"/>
                  <a:pt x="3344" y="1937"/>
                </a:cubicBezTo>
                <a:cubicBezTo>
                  <a:pt x="3313" y="1937"/>
                  <a:pt x="3250" y="1906"/>
                  <a:pt x="3188" y="1937"/>
                </a:cubicBezTo>
                <a:lnTo>
                  <a:pt x="3188" y="1937"/>
                </a:lnTo>
                <a:cubicBezTo>
                  <a:pt x="3000" y="1968"/>
                  <a:pt x="2875" y="2125"/>
                  <a:pt x="2844" y="2343"/>
                </a:cubicBezTo>
                <a:close/>
              </a:path>
            </a:pathLst>
          </a:custGeom>
          <a:solidFill>
            <a:srgbClr val="0079C2"/>
          </a:solidFill>
          <a:ln>
            <a:noFill/>
          </a:ln>
          <a:effectLst/>
        </p:spPr>
        <p:txBody>
          <a:bodyPr wrap="none" anchor="ctr"/>
          <a:lstStyle/>
          <a:p>
            <a:endParaRPr lang="en-US" dirty="0">
              <a:latin typeface="Arial"/>
            </a:endParaRPr>
          </a:p>
        </p:txBody>
      </p:sp>
      <p:sp>
        <p:nvSpPr>
          <p:cNvPr id="40" name="Freeform 5"/>
          <p:cNvSpPr>
            <a:spLocks noChangeAspect="1" noChangeArrowheads="1"/>
          </p:cNvSpPr>
          <p:nvPr userDrawn="1"/>
        </p:nvSpPr>
        <p:spPr bwMode="auto">
          <a:xfrm>
            <a:off x="2676343" y="3260857"/>
            <a:ext cx="282694" cy="281043"/>
          </a:xfrm>
          <a:custGeom>
            <a:avLst/>
            <a:gdLst>
              <a:gd name="T0" fmla="*/ 2656 w 5282"/>
              <a:gd name="T1" fmla="*/ 3782 h 5251"/>
              <a:gd name="T2" fmla="*/ 2656 w 5282"/>
              <a:gd name="T3" fmla="*/ 3782 h 5251"/>
              <a:gd name="T4" fmla="*/ 3094 w 5282"/>
              <a:gd name="T5" fmla="*/ 4875 h 5251"/>
              <a:gd name="T6" fmla="*/ 2656 w 5282"/>
              <a:gd name="T7" fmla="*/ 5250 h 5251"/>
              <a:gd name="T8" fmla="*/ 0 w 5282"/>
              <a:gd name="T9" fmla="*/ 1563 h 5251"/>
              <a:gd name="T10" fmla="*/ 1594 w 5282"/>
              <a:gd name="T11" fmla="*/ 0 h 5251"/>
              <a:gd name="T12" fmla="*/ 2656 w 5282"/>
              <a:gd name="T13" fmla="*/ 375 h 5251"/>
              <a:gd name="T14" fmla="*/ 3687 w 5282"/>
              <a:gd name="T15" fmla="*/ 0 h 5251"/>
              <a:gd name="T16" fmla="*/ 5281 w 5282"/>
              <a:gd name="T17" fmla="*/ 1563 h 5251"/>
              <a:gd name="T18" fmla="*/ 4937 w 5282"/>
              <a:gd name="T19" fmla="*/ 2688 h 5251"/>
              <a:gd name="T20" fmla="*/ 4656 w 5282"/>
              <a:gd name="T21" fmla="*/ 2625 h 5251"/>
              <a:gd name="T22" fmla="*/ 4219 w 5282"/>
              <a:gd name="T23" fmla="*/ 2719 h 5251"/>
              <a:gd name="T24" fmla="*/ 3812 w 5282"/>
              <a:gd name="T25" fmla="*/ 2625 h 5251"/>
              <a:gd name="T26" fmla="*/ 2656 w 5282"/>
              <a:gd name="T27" fmla="*/ 3782 h 5251"/>
              <a:gd name="T28" fmla="*/ 4656 w 5282"/>
              <a:gd name="T29" fmla="*/ 3157 h 5251"/>
              <a:gd name="T30" fmla="*/ 4656 w 5282"/>
              <a:gd name="T31" fmla="*/ 3157 h 5251"/>
              <a:gd name="T32" fmla="*/ 4219 w 5282"/>
              <a:gd name="T33" fmla="*/ 3313 h 5251"/>
              <a:gd name="T34" fmla="*/ 3812 w 5282"/>
              <a:gd name="T35" fmla="*/ 3157 h 5251"/>
              <a:gd name="T36" fmla="*/ 3156 w 5282"/>
              <a:gd name="T37" fmla="*/ 3782 h 5251"/>
              <a:gd name="T38" fmla="*/ 4219 w 5282"/>
              <a:gd name="T39" fmla="*/ 5250 h 5251"/>
              <a:gd name="T40" fmla="*/ 5281 w 5282"/>
              <a:gd name="T41" fmla="*/ 3782 h 5251"/>
              <a:gd name="T42" fmla="*/ 4656 w 5282"/>
              <a:gd name="T43" fmla="*/ 3157 h 5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82" h="5251">
                <a:moveTo>
                  <a:pt x="2656" y="3782"/>
                </a:moveTo>
                <a:lnTo>
                  <a:pt x="2656" y="3782"/>
                </a:lnTo>
                <a:cubicBezTo>
                  <a:pt x="2656" y="4157"/>
                  <a:pt x="2844" y="4563"/>
                  <a:pt x="3094" y="4875"/>
                </a:cubicBezTo>
                <a:cubicBezTo>
                  <a:pt x="2812" y="5094"/>
                  <a:pt x="2656" y="5250"/>
                  <a:pt x="2656" y="5250"/>
                </a:cubicBezTo>
                <a:cubicBezTo>
                  <a:pt x="2656" y="5250"/>
                  <a:pt x="0" y="3157"/>
                  <a:pt x="0" y="1563"/>
                </a:cubicBezTo>
                <a:cubicBezTo>
                  <a:pt x="0" y="688"/>
                  <a:pt x="719" y="0"/>
                  <a:pt x="1594" y="0"/>
                </a:cubicBezTo>
                <a:cubicBezTo>
                  <a:pt x="1969" y="0"/>
                  <a:pt x="2344" y="157"/>
                  <a:pt x="2656" y="375"/>
                </a:cubicBezTo>
                <a:cubicBezTo>
                  <a:pt x="2937" y="157"/>
                  <a:pt x="3312" y="0"/>
                  <a:pt x="3687" y="0"/>
                </a:cubicBezTo>
                <a:cubicBezTo>
                  <a:pt x="4562" y="0"/>
                  <a:pt x="5281" y="688"/>
                  <a:pt x="5281" y="1563"/>
                </a:cubicBezTo>
                <a:cubicBezTo>
                  <a:pt x="5281" y="1907"/>
                  <a:pt x="5156" y="2313"/>
                  <a:pt x="4937" y="2688"/>
                </a:cubicBezTo>
                <a:cubicBezTo>
                  <a:pt x="4844" y="2657"/>
                  <a:pt x="4750" y="2625"/>
                  <a:pt x="4656" y="2625"/>
                </a:cubicBezTo>
                <a:cubicBezTo>
                  <a:pt x="4500" y="2625"/>
                  <a:pt x="4344" y="2657"/>
                  <a:pt x="4219" y="2719"/>
                </a:cubicBezTo>
                <a:cubicBezTo>
                  <a:pt x="4094" y="2657"/>
                  <a:pt x="3969" y="2625"/>
                  <a:pt x="3812" y="2625"/>
                </a:cubicBezTo>
                <a:cubicBezTo>
                  <a:pt x="3156" y="2625"/>
                  <a:pt x="2656" y="3157"/>
                  <a:pt x="2656" y="3782"/>
                </a:cubicBezTo>
                <a:close/>
                <a:moveTo>
                  <a:pt x="4656" y="3157"/>
                </a:moveTo>
                <a:lnTo>
                  <a:pt x="4656" y="3157"/>
                </a:lnTo>
                <a:cubicBezTo>
                  <a:pt x="4500" y="3157"/>
                  <a:pt x="4344" y="3219"/>
                  <a:pt x="4219" y="3313"/>
                </a:cubicBezTo>
                <a:cubicBezTo>
                  <a:pt x="4125" y="3219"/>
                  <a:pt x="3969" y="3157"/>
                  <a:pt x="3812" y="3157"/>
                </a:cubicBezTo>
                <a:cubicBezTo>
                  <a:pt x="3469" y="3157"/>
                  <a:pt x="3156" y="3438"/>
                  <a:pt x="3156" y="3782"/>
                </a:cubicBezTo>
                <a:cubicBezTo>
                  <a:pt x="3156" y="4407"/>
                  <a:pt x="4219" y="5250"/>
                  <a:pt x="4219" y="5250"/>
                </a:cubicBezTo>
                <a:cubicBezTo>
                  <a:pt x="4219" y="5250"/>
                  <a:pt x="5281" y="4407"/>
                  <a:pt x="5281" y="3782"/>
                </a:cubicBezTo>
                <a:cubicBezTo>
                  <a:pt x="5281" y="3438"/>
                  <a:pt x="5000" y="3157"/>
                  <a:pt x="4656" y="3157"/>
                </a:cubicBezTo>
                <a:close/>
              </a:path>
            </a:pathLst>
          </a:custGeom>
          <a:solidFill>
            <a:srgbClr val="0079C2"/>
          </a:solidFill>
          <a:ln>
            <a:noFill/>
          </a:ln>
          <a:effectLst/>
        </p:spPr>
        <p:txBody>
          <a:bodyPr wrap="none" anchor="ctr"/>
          <a:lstStyle/>
          <a:p>
            <a:endParaRPr lang="en-US" dirty="0">
              <a:latin typeface="Arial"/>
            </a:endParaRPr>
          </a:p>
        </p:txBody>
      </p:sp>
      <p:grpSp>
        <p:nvGrpSpPr>
          <p:cNvPr id="46" name="Group 45"/>
          <p:cNvGrpSpPr/>
          <p:nvPr userDrawn="1"/>
        </p:nvGrpSpPr>
        <p:grpSpPr>
          <a:xfrm>
            <a:off x="3937000" y="810993"/>
            <a:ext cx="1934882" cy="1910301"/>
            <a:chOff x="3937000" y="810993"/>
            <a:chExt cx="1934882" cy="1910301"/>
          </a:xfrm>
        </p:grpSpPr>
        <p:graphicFrame>
          <p:nvGraphicFramePr>
            <p:cNvPr id="2" name="Chart 1"/>
            <p:cNvGraphicFramePr/>
            <p:nvPr userDrawn="1"/>
          </p:nvGraphicFramePr>
          <p:xfrm>
            <a:off x="3937000" y="810993"/>
            <a:ext cx="1934882" cy="1910301"/>
          </p:xfrm>
          <a:graphic>
            <a:graphicData uri="http://schemas.openxmlformats.org/drawingml/2006/chart">
              <c:chart xmlns:c="http://schemas.openxmlformats.org/drawingml/2006/chart" xmlns:r="http://schemas.openxmlformats.org/officeDocument/2006/relationships" r:id="rId2"/>
            </a:graphicData>
          </a:graphic>
        </p:graphicFrame>
        <p:sp>
          <p:nvSpPr>
            <p:cNvPr id="45" name="TextBox 44"/>
            <p:cNvSpPr txBox="1"/>
            <p:nvPr userDrawn="1"/>
          </p:nvSpPr>
          <p:spPr>
            <a:xfrm>
              <a:off x="4194736" y="1065894"/>
              <a:ext cx="1419411" cy="1400498"/>
            </a:xfrm>
            <a:prstGeom prst="rect">
              <a:avLst/>
            </a:prstGeom>
            <a:noFill/>
          </p:spPr>
          <p:txBody>
            <a:bodyPr wrap="square" rtlCol="0" anchor="ctr">
              <a:normAutofit/>
            </a:bodyPr>
            <a:lstStyle/>
            <a:p>
              <a:pPr algn="ctr"/>
              <a:r>
                <a:rPr lang="en-US" sz="2800" dirty="0">
                  <a:solidFill>
                    <a:schemeClr val="tx2"/>
                  </a:solidFill>
                  <a:latin typeface="Arial"/>
                </a:rPr>
                <a:t>XX%</a:t>
              </a:r>
            </a:p>
          </p:txBody>
        </p:sp>
      </p:grpSp>
      <p:grpSp>
        <p:nvGrpSpPr>
          <p:cNvPr id="48" name="Group 47"/>
          <p:cNvGrpSpPr/>
          <p:nvPr userDrawn="1"/>
        </p:nvGrpSpPr>
        <p:grpSpPr>
          <a:xfrm>
            <a:off x="6554695" y="810993"/>
            <a:ext cx="1934882" cy="1910301"/>
            <a:chOff x="6554695" y="810993"/>
            <a:chExt cx="1934882" cy="1910301"/>
          </a:xfrm>
        </p:grpSpPr>
        <p:sp>
          <p:nvSpPr>
            <p:cNvPr id="43" name="Oval 42"/>
            <p:cNvSpPr/>
            <p:nvPr userDrawn="1"/>
          </p:nvSpPr>
          <p:spPr>
            <a:xfrm>
              <a:off x="6817665" y="1068396"/>
              <a:ext cx="1395494" cy="1395494"/>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aphicFrame>
          <p:nvGraphicFramePr>
            <p:cNvPr id="42" name="Chart 41"/>
            <p:cNvGraphicFramePr/>
            <p:nvPr userDrawn="1"/>
          </p:nvGraphicFramePr>
          <p:xfrm>
            <a:off x="6554695" y="810993"/>
            <a:ext cx="1934882" cy="1910301"/>
          </p:xfrm>
          <a:graphic>
            <a:graphicData uri="http://schemas.openxmlformats.org/drawingml/2006/chart">
              <c:chart xmlns:c="http://schemas.openxmlformats.org/drawingml/2006/chart" xmlns:r="http://schemas.openxmlformats.org/officeDocument/2006/relationships" r:id="rId3"/>
            </a:graphicData>
          </a:graphic>
        </p:graphicFrame>
        <p:sp>
          <p:nvSpPr>
            <p:cNvPr id="47" name="TextBox 46"/>
            <p:cNvSpPr txBox="1"/>
            <p:nvPr userDrawn="1"/>
          </p:nvSpPr>
          <p:spPr>
            <a:xfrm>
              <a:off x="7503453" y="1065894"/>
              <a:ext cx="803841" cy="1400498"/>
            </a:xfrm>
            <a:prstGeom prst="rect">
              <a:avLst/>
            </a:prstGeom>
            <a:noFill/>
          </p:spPr>
          <p:txBody>
            <a:bodyPr wrap="square" rtlCol="0" anchor="ctr">
              <a:normAutofit/>
            </a:bodyPr>
            <a:lstStyle/>
            <a:p>
              <a:pPr algn="ctr"/>
              <a:r>
                <a:rPr lang="en-US" sz="2000" dirty="0">
                  <a:solidFill>
                    <a:schemeClr val="bg1"/>
                  </a:solidFill>
                  <a:latin typeface="Arial"/>
                </a:rPr>
                <a:t>XX%</a:t>
              </a:r>
            </a:p>
          </p:txBody>
        </p:sp>
      </p:grpSp>
      <p:grpSp>
        <p:nvGrpSpPr>
          <p:cNvPr id="52" name="Group 51"/>
          <p:cNvGrpSpPr/>
          <p:nvPr userDrawn="1"/>
        </p:nvGrpSpPr>
        <p:grpSpPr>
          <a:xfrm>
            <a:off x="3599849" y="2992611"/>
            <a:ext cx="4889728" cy="1428358"/>
            <a:chOff x="3527319" y="3038185"/>
            <a:chExt cx="4720210" cy="2454534"/>
          </a:xfrm>
        </p:grpSpPr>
        <p:graphicFrame>
          <p:nvGraphicFramePr>
            <p:cNvPr id="3" name="Chart 2"/>
            <p:cNvGraphicFramePr/>
            <p:nvPr userDrawn="1"/>
          </p:nvGraphicFramePr>
          <p:xfrm>
            <a:off x="3527319" y="3038185"/>
            <a:ext cx="4720210" cy="2454534"/>
          </p:xfrm>
          <a:graphic>
            <a:graphicData uri="http://schemas.openxmlformats.org/drawingml/2006/chart">
              <c:chart xmlns:c="http://schemas.openxmlformats.org/drawingml/2006/chart" xmlns:r="http://schemas.openxmlformats.org/officeDocument/2006/relationships" r:id="rId4"/>
            </a:graphicData>
          </a:graphic>
        </p:graphicFrame>
        <p:cxnSp>
          <p:nvCxnSpPr>
            <p:cNvPr id="50" name="Straight Connector 49"/>
            <p:cNvCxnSpPr/>
            <p:nvPr userDrawn="1"/>
          </p:nvCxnSpPr>
          <p:spPr>
            <a:xfrm>
              <a:off x="3651957" y="3038185"/>
              <a:ext cx="0" cy="2454534"/>
            </a:xfrm>
            <a:prstGeom prst="line">
              <a:avLst/>
            </a:prstGeom>
            <a:ln w="12700" cmpd="sng">
              <a:solidFill>
                <a:schemeClr val="bg1">
                  <a:lumMod val="75000"/>
                </a:schemeClr>
              </a:solidFill>
              <a:headEnd type="oval"/>
              <a:tailEnd type="ova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3614791" y="4674158"/>
            <a:ext cx="2227365" cy="1523998"/>
            <a:chOff x="3485626" y="2939231"/>
            <a:chExt cx="5216836" cy="2618885"/>
          </a:xfrm>
        </p:grpSpPr>
        <p:graphicFrame>
          <p:nvGraphicFramePr>
            <p:cNvPr id="54" name="Chart 53"/>
            <p:cNvGraphicFramePr/>
            <p:nvPr userDrawn="1"/>
          </p:nvGraphicFramePr>
          <p:xfrm>
            <a:off x="3485626" y="2939231"/>
            <a:ext cx="5216836" cy="2618885"/>
          </p:xfrm>
          <a:graphic>
            <a:graphicData uri="http://schemas.openxmlformats.org/drawingml/2006/chart">
              <c:chart xmlns:c="http://schemas.openxmlformats.org/drawingml/2006/chart" xmlns:r="http://schemas.openxmlformats.org/officeDocument/2006/relationships" r:id="rId5"/>
            </a:graphicData>
          </a:graphic>
        </p:graphicFrame>
        <p:cxnSp>
          <p:nvCxnSpPr>
            <p:cNvPr id="55" name="Straight Connector 54"/>
            <p:cNvCxnSpPr/>
            <p:nvPr userDrawn="1"/>
          </p:nvCxnSpPr>
          <p:spPr>
            <a:xfrm flipH="1">
              <a:off x="3485626" y="5433686"/>
              <a:ext cx="5216836" cy="0"/>
            </a:xfrm>
            <a:prstGeom prst="line">
              <a:avLst/>
            </a:prstGeom>
            <a:ln w="12700" cmpd="sng">
              <a:solidFill>
                <a:schemeClr val="bg1">
                  <a:lumMod val="75000"/>
                </a:schemeClr>
              </a:solidFill>
              <a:headEnd type="oval"/>
              <a:tailEnd type="ova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6389769" y="4826558"/>
            <a:ext cx="1265879" cy="1523998"/>
            <a:chOff x="6389769" y="4826558"/>
            <a:chExt cx="1265879" cy="1523998"/>
          </a:xfrm>
        </p:grpSpPr>
        <p:graphicFrame>
          <p:nvGraphicFramePr>
            <p:cNvPr id="58" name="Chart 57"/>
            <p:cNvGraphicFramePr/>
            <p:nvPr userDrawn="1"/>
          </p:nvGraphicFramePr>
          <p:xfrm>
            <a:off x="6601726" y="4826558"/>
            <a:ext cx="841965" cy="1523998"/>
          </p:xfrm>
          <a:graphic>
            <a:graphicData uri="http://schemas.openxmlformats.org/drawingml/2006/chart">
              <c:chart xmlns:c="http://schemas.openxmlformats.org/drawingml/2006/chart" xmlns:r="http://schemas.openxmlformats.org/officeDocument/2006/relationships" r:id="rId6"/>
            </a:graphicData>
          </a:graphic>
        </p:graphicFrame>
        <p:cxnSp>
          <p:nvCxnSpPr>
            <p:cNvPr id="59" name="Straight Connector 58"/>
            <p:cNvCxnSpPr/>
            <p:nvPr userDrawn="1"/>
          </p:nvCxnSpPr>
          <p:spPr>
            <a:xfrm flipH="1">
              <a:off x="6389769" y="4826558"/>
              <a:ext cx="1265879" cy="0"/>
            </a:xfrm>
            <a:prstGeom prst="line">
              <a:avLst/>
            </a:prstGeom>
            <a:ln w="12700" cmpd="sng">
              <a:solidFill>
                <a:srgbClr val="BFBFBF"/>
              </a:solidFill>
              <a:headEnd type="oval"/>
              <a:tailEnd type="oval"/>
            </a:ln>
            <a:effectLst/>
          </p:spPr>
          <p:style>
            <a:lnRef idx="2">
              <a:schemeClr val="accent1"/>
            </a:lnRef>
            <a:fillRef idx="0">
              <a:schemeClr val="accent1"/>
            </a:fillRef>
            <a:effectRef idx="1">
              <a:schemeClr val="accent1"/>
            </a:effectRef>
            <a:fontRef idx="minor">
              <a:schemeClr val="tx1"/>
            </a:fontRef>
          </p:style>
        </p:cxnSp>
      </p:grpSp>
      <p:grpSp>
        <p:nvGrpSpPr>
          <p:cNvPr id="41" name="Group 40"/>
          <p:cNvGrpSpPr>
            <a:grpSpLocks/>
          </p:cNvGrpSpPr>
          <p:nvPr userDrawn="1"/>
        </p:nvGrpSpPr>
        <p:grpSpPr>
          <a:xfrm>
            <a:off x="2523799" y="294041"/>
            <a:ext cx="457200" cy="457200"/>
            <a:chOff x="3962400" y="4191000"/>
            <a:chExt cx="1143000" cy="1143000"/>
          </a:xfrm>
          <a:solidFill>
            <a:schemeClr val="bg1"/>
          </a:solidFill>
          <a:effectLst/>
        </p:grpSpPr>
        <p:sp>
          <p:nvSpPr>
            <p:cNvPr id="44" name="Donut 43"/>
            <p:cNvSpPr/>
            <p:nvPr/>
          </p:nvSpPr>
          <p:spPr>
            <a:xfrm>
              <a:off x="3962400" y="4191000"/>
              <a:ext cx="1143000" cy="1143000"/>
            </a:xfrm>
            <a:prstGeom prst="donut">
              <a:avLst>
                <a:gd name="adj" fmla="val 48685"/>
              </a:avLst>
            </a:prstGeom>
            <a:solidFill>
              <a:schemeClr val="tx2"/>
            </a:solidFill>
            <a:ln>
              <a:noFill/>
            </a:ln>
            <a:effectLst>
              <a:outerShdw blurRad="50800" dist="254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9" name="Cross 48"/>
            <p:cNvSpPr/>
            <p:nvPr/>
          </p:nvSpPr>
          <p:spPr>
            <a:xfrm>
              <a:off x="4191000" y="4419600"/>
              <a:ext cx="685800" cy="685800"/>
            </a:xfrm>
            <a:prstGeom prst="plus">
              <a:avLst>
                <a:gd name="adj" fmla="val 4757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3365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them only">
    <p:spTree>
      <p:nvGrpSpPr>
        <p:cNvPr id="1" name=""/>
        <p:cNvGrpSpPr/>
        <p:nvPr/>
      </p:nvGrpSpPr>
      <p:grpSpPr>
        <a:xfrm>
          <a:off x="0" y="0"/>
          <a:ext cx="0" cy="0"/>
          <a:chOff x="0" y="0"/>
          <a:chExt cx="0" cy="0"/>
        </a:xfrm>
      </p:grpSpPr>
      <p:grpSp>
        <p:nvGrpSpPr>
          <p:cNvPr id="17" name="Group 16"/>
          <p:cNvGrpSpPr>
            <a:grpSpLocks noChangeAspect="1"/>
          </p:cNvGrpSpPr>
          <p:nvPr userDrawn="1"/>
        </p:nvGrpSpPr>
        <p:grpSpPr>
          <a:xfrm>
            <a:off x="2870630" y="2971800"/>
            <a:ext cx="3402741" cy="914400"/>
            <a:chOff x="4323998" y="952501"/>
            <a:chExt cx="2140336" cy="575162"/>
          </a:xfrm>
        </p:grpSpPr>
        <p:sp>
          <p:nvSpPr>
            <p:cNvPr id="18" name="Rectangle 17"/>
            <p:cNvSpPr>
              <a:spLocks/>
            </p:cNvSpPr>
            <p:nvPr userDrawn="1"/>
          </p:nvSpPr>
          <p:spPr>
            <a:xfrm flipV="1">
              <a:off x="4324351" y="1491089"/>
              <a:ext cx="2022474" cy="365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9" name="Freeform 6"/>
            <p:cNvSpPr>
              <a:spLocks noChangeArrowheads="1"/>
            </p:cNvSpPr>
            <p:nvPr/>
          </p:nvSpPr>
          <p:spPr bwMode="auto">
            <a:xfrm>
              <a:off x="4323998" y="952501"/>
              <a:ext cx="2023736" cy="471588"/>
            </a:xfrm>
            <a:custGeom>
              <a:avLst/>
              <a:gdLst>
                <a:gd name="T0" fmla="*/ 9011 w 12015"/>
                <a:gd name="T1" fmla="*/ 2199 h 2800"/>
                <a:gd name="T2" fmla="*/ 8879 w 12015"/>
                <a:gd name="T3" fmla="*/ 2209 h 2800"/>
                <a:gd name="T4" fmla="*/ 9022 w 12015"/>
                <a:gd name="T5" fmla="*/ 1853 h 2800"/>
                <a:gd name="T6" fmla="*/ 8278 w 12015"/>
                <a:gd name="T7" fmla="*/ 1100 h 2800"/>
                <a:gd name="T8" fmla="*/ 8329 w 12015"/>
                <a:gd name="T9" fmla="*/ 2799 h 2800"/>
                <a:gd name="T10" fmla="*/ 8278 w 12015"/>
                <a:gd name="T11" fmla="*/ 1201 h 2800"/>
                <a:gd name="T12" fmla="*/ 8563 w 12015"/>
                <a:gd name="T13" fmla="*/ 1721 h 2800"/>
                <a:gd name="T14" fmla="*/ 5478 w 12015"/>
                <a:gd name="T15" fmla="*/ 2442 h 2800"/>
                <a:gd name="T16" fmla="*/ 4317 w 12015"/>
                <a:gd name="T17" fmla="*/ 1252 h 2800"/>
                <a:gd name="T18" fmla="*/ 4297 w 12015"/>
                <a:gd name="T19" fmla="*/ 1150 h 2800"/>
                <a:gd name="T20" fmla="*/ 4572 w 12015"/>
                <a:gd name="T21" fmla="*/ 672 h 2800"/>
                <a:gd name="T22" fmla="*/ 4969 w 12015"/>
                <a:gd name="T23" fmla="*/ 662 h 2800"/>
                <a:gd name="T24" fmla="*/ 5366 w 12015"/>
                <a:gd name="T25" fmla="*/ 1161 h 2800"/>
                <a:gd name="T26" fmla="*/ 4969 w 12015"/>
                <a:gd name="T27" fmla="*/ 1252 h 2800"/>
                <a:gd name="T28" fmla="*/ 5366 w 12015"/>
                <a:gd name="T29" fmla="*/ 2422 h 2800"/>
                <a:gd name="T30" fmla="*/ 5478 w 12015"/>
                <a:gd name="T31" fmla="*/ 2442 h 2800"/>
                <a:gd name="T32" fmla="*/ 4317 w 12015"/>
                <a:gd name="T33" fmla="*/ 2656 h 2800"/>
                <a:gd name="T34" fmla="*/ 4073 w 12015"/>
                <a:gd name="T35" fmla="*/ 1629 h 2800"/>
                <a:gd name="T36" fmla="*/ 3025 w 12015"/>
                <a:gd name="T37" fmla="*/ 1161 h 2800"/>
                <a:gd name="T38" fmla="*/ 2373 w 12015"/>
                <a:gd name="T39" fmla="*/ 1150 h 2800"/>
                <a:gd name="T40" fmla="*/ 2403 w 12015"/>
                <a:gd name="T41" fmla="*/ 1252 h 2800"/>
                <a:gd name="T42" fmla="*/ 1273 w 12015"/>
                <a:gd name="T43" fmla="*/ 10 h 2800"/>
                <a:gd name="T44" fmla="*/ 1161 w 12015"/>
                <a:gd name="T45" fmla="*/ 0 h 2800"/>
                <a:gd name="T46" fmla="*/ 0 w 12015"/>
                <a:gd name="T47" fmla="*/ 2646 h 2800"/>
                <a:gd name="T48" fmla="*/ 21 w 12015"/>
                <a:gd name="T49" fmla="*/ 2748 h 2800"/>
                <a:gd name="T50" fmla="*/ 754 w 12015"/>
                <a:gd name="T51" fmla="*/ 2656 h 2800"/>
                <a:gd name="T52" fmla="*/ 663 w 12015"/>
                <a:gd name="T53" fmla="*/ 1904 h 2800"/>
                <a:gd name="T54" fmla="*/ 1375 w 12015"/>
                <a:gd name="T55" fmla="*/ 2646 h 2800"/>
                <a:gd name="T56" fmla="*/ 1375 w 12015"/>
                <a:gd name="T57" fmla="*/ 2748 h 2800"/>
                <a:gd name="T58" fmla="*/ 3269 w 12015"/>
                <a:gd name="T59" fmla="*/ 2656 h 2800"/>
                <a:gd name="T60" fmla="*/ 3025 w 12015"/>
                <a:gd name="T61" fmla="*/ 1873 h 2800"/>
                <a:gd name="T62" fmla="*/ 3462 w 12015"/>
                <a:gd name="T63" fmla="*/ 2646 h 2800"/>
                <a:gd name="T64" fmla="*/ 3452 w 12015"/>
                <a:gd name="T65" fmla="*/ 2748 h 2800"/>
                <a:gd name="T66" fmla="*/ 703 w 12015"/>
                <a:gd name="T67" fmla="*/ 1771 h 2800"/>
                <a:gd name="T68" fmla="*/ 6344 w 12015"/>
                <a:gd name="T69" fmla="*/ 2646 h 2800"/>
                <a:gd name="T70" fmla="*/ 6374 w 12015"/>
                <a:gd name="T71" fmla="*/ 2738 h 2800"/>
                <a:gd name="T72" fmla="*/ 5448 w 12015"/>
                <a:gd name="T73" fmla="*/ 2748 h 2800"/>
                <a:gd name="T74" fmla="*/ 5468 w 12015"/>
                <a:gd name="T75" fmla="*/ 2646 h 2800"/>
                <a:gd name="T76" fmla="*/ 5468 w 12015"/>
                <a:gd name="T77" fmla="*/ 122 h 2800"/>
                <a:gd name="T78" fmla="*/ 5488 w 12015"/>
                <a:gd name="T79" fmla="*/ 30 h 2800"/>
                <a:gd name="T80" fmla="*/ 6120 w 12015"/>
                <a:gd name="T81" fmla="*/ 1334 h 2800"/>
                <a:gd name="T82" fmla="*/ 7464 w 12015"/>
                <a:gd name="T83" fmla="*/ 2646 h 2800"/>
                <a:gd name="T84" fmla="*/ 7474 w 12015"/>
                <a:gd name="T85" fmla="*/ 2748 h 2800"/>
                <a:gd name="T86" fmla="*/ 6568 w 12015"/>
                <a:gd name="T87" fmla="*/ 2738 h 2800"/>
                <a:gd name="T88" fmla="*/ 6822 w 12015"/>
                <a:gd name="T89" fmla="*/ 2646 h 2800"/>
                <a:gd name="T90" fmla="*/ 6120 w 12015"/>
                <a:gd name="T91" fmla="*/ 1863 h 2800"/>
                <a:gd name="T92" fmla="*/ 11994 w 12015"/>
                <a:gd name="T93" fmla="*/ 2748 h 2800"/>
                <a:gd name="T94" fmla="*/ 11118 w 12015"/>
                <a:gd name="T95" fmla="*/ 2656 h 2800"/>
                <a:gd name="T96" fmla="*/ 11342 w 12015"/>
                <a:gd name="T97" fmla="*/ 1639 h 2800"/>
                <a:gd name="T98" fmla="*/ 10741 w 12015"/>
                <a:gd name="T99" fmla="*/ 1873 h 2800"/>
                <a:gd name="T100" fmla="*/ 10965 w 12015"/>
                <a:gd name="T101" fmla="*/ 2656 h 2800"/>
                <a:gd name="T102" fmla="*/ 10120 w 12015"/>
                <a:gd name="T103" fmla="*/ 2748 h 2800"/>
                <a:gd name="T104" fmla="*/ 10120 w 12015"/>
                <a:gd name="T105" fmla="*/ 2646 h 2800"/>
                <a:gd name="T106" fmla="*/ 10314 w 12015"/>
                <a:gd name="T107" fmla="*/ 1364 h 2800"/>
                <a:gd name="T108" fmla="*/ 9744 w 12015"/>
                <a:gd name="T109" fmla="*/ 2646 h 2800"/>
                <a:gd name="T110" fmla="*/ 9967 w 12015"/>
                <a:gd name="T111" fmla="*/ 2738 h 2800"/>
                <a:gd name="T112" fmla="*/ 9093 w 12015"/>
                <a:gd name="T113" fmla="*/ 2748 h 2800"/>
                <a:gd name="T114" fmla="*/ 9103 w 12015"/>
                <a:gd name="T115" fmla="*/ 2646 h 2800"/>
                <a:gd name="T116" fmla="*/ 9093 w 12015"/>
                <a:gd name="T117" fmla="*/ 1252 h 2800"/>
                <a:gd name="T118" fmla="*/ 9093 w 12015"/>
                <a:gd name="T119" fmla="*/ 1150 h 2800"/>
                <a:gd name="T120" fmla="*/ 9733 w 12015"/>
                <a:gd name="T121" fmla="*/ 1313 h 2800"/>
                <a:gd name="T122" fmla="*/ 11769 w 12015"/>
                <a:gd name="T123" fmla="*/ 1558 h 2800"/>
                <a:gd name="T124" fmla="*/ 12014 w 12015"/>
                <a:gd name="T125" fmla="*/ 2656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15" h="2800">
                  <a:moveTo>
                    <a:pt x="8329" y="2799"/>
                  </a:moveTo>
                  <a:lnTo>
                    <a:pt x="8329" y="2799"/>
                  </a:lnTo>
                  <a:cubicBezTo>
                    <a:pt x="8736" y="2799"/>
                    <a:pt x="8971" y="2493"/>
                    <a:pt x="9011" y="2219"/>
                  </a:cubicBezTo>
                  <a:cubicBezTo>
                    <a:pt x="9011" y="2199"/>
                    <a:pt x="9011" y="2199"/>
                    <a:pt x="9011" y="2199"/>
                  </a:cubicBezTo>
                  <a:cubicBezTo>
                    <a:pt x="8991" y="2199"/>
                    <a:pt x="8991" y="2199"/>
                    <a:pt x="8991" y="2199"/>
                  </a:cubicBezTo>
                  <a:cubicBezTo>
                    <a:pt x="8889" y="2199"/>
                    <a:pt x="8889" y="2199"/>
                    <a:pt x="8889" y="2199"/>
                  </a:cubicBezTo>
                  <a:cubicBezTo>
                    <a:pt x="8879" y="2199"/>
                    <a:pt x="8879" y="2199"/>
                    <a:pt x="8879" y="2199"/>
                  </a:cubicBezTo>
                  <a:cubicBezTo>
                    <a:pt x="8879" y="2209"/>
                    <a:pt x="8879" y="2209"/>
                    <a:pt x="8879" y="2209"/>
                  </a:cubicBezTo>
                  <a:cubicBezTo>
                    <a:pt x="8849" y="2442"/>
                    <a:pt x="8655" y="2687"/>
                    <a:pt x="8349" y="2676"/>
                  </a:cubicBezTo>
                  <a:cubicBezTo>
                    <a:pt x="8115" y="2676"/>
                    <a:pt x="7973" y="2513"/>
                    <a:pt x="7973" y="2229"/>
                  </a:cubicBezTo>
                  <a:cubicBezTo>
                    <a:pt x="7973" y="1853"/>
                    <a:pt x="7973" y="1853"/>
                    <a:pt x="7973" y="1853"/>
                  </a:cubicBezTo>
                  <a:cubicBezTo>
                    <a:pt x="9022" y="1853"/>
                    <a:pt x="9022" y="1853"/>
                    <a:pt x="9022" y="1853"/>
                  </a:cubicBezTo>
                  <a:cubicBezTo>
                    <a:pt x="9032" y="1853"/>
                    <a:pt x="9032" y="1853"/>
                    <a:pt x="9032" y="1853"/>
                  </a:cubicBezTo>
                  <a:cubicBezTo>
                    <a:pt x="9032" y="1833"/>
                    <a:pt x="9032" y="1833"/>
                    <a:pt x="9032" y="1833"/>
                  </a:cubicBezTo>
                  <a:cubicBezTo>
                    <a:pt x="9022" y="1588"/>
                    <a:pt x="8950" y="1405"/>
                    <a:pt x="8808" y="1273"/>
                  </a:cubicBezTo>
                  <a:cubicBezTo>
                    <a:pt x="8675" y="1161"/>
                    <a:pt x="8492" y="1100"/>
                    <a:pt x="8278" y="1100"/>
                  </a:cubicBezTo>
                  <a:cubicBezTo>
                    <a:pt x="8085" y="1100"/>
                    <a:pt x="7901" y="1181"/>
                    <a:pt x="7759" y="1334"/>
                  </a:cubicBezTo>
                  <a:cubicBezTo>
                    <a:pt x="7606" y="1496"/>
                    <a:pt x="7525" y="1721"/>
                    <a:pt x="7525" y="1965"/>
                  </a:cubicBezTo>
                  <a:cubicBezTo>
                    <a:pt x="7525" y="2199"/>
                    <a:pt x="7606" y="2412"/>
                    <a:pt x="7769" y="2565"/>
                  </a:cubicBezTo>
                  <a:cubicBezTo>
                    <a:pt x="7922" y="2717"/>
                    <a:pt x="8115" y="2799"/>
                    <a:pt x="8329" y="2799"/>
                  </a:cubicBezTo>
                  <a:close/>
                  <a:moveTo>
                    <a:pt x="7973" y="1558"/>
                  </a:moveTo>
                  <a:lnTo>
                    <a:pt x="7973" y="1558"/>
                  </a:lnTo>
                  <a:cubicBezTo>
                    <a:pt x="7973" y="1446"/>
                    <a:pt x="8003" y="1344"/>
                    <a:pt x="8064" y="1283"/>
                  </a:cubicBezTo>
                  <a:cubicBezTo>
                    <a:pt x="8115" y="1232"/>
                    <a:pt x="8197" y="1201"/>
                    <a:pt x="8278" y="1201"/>
                  </a:cubicBezTo>
                  <a:lnTo>
                    <a:pt x="8278" y="1201"/>
                  </a:lnTo>
                  <a:lnTo>
                    <a:pt x="8278" y="1201"/>
                  </a:lnTo>
                  <a:cubicBezTo>
                    <a:pt x="8472" y="1201"/>
                    <a:pt x="8563" y="1334"/>
                    <a:pt x="8563" y="1558"/>
                  </a:cubicBezTo>
                  <a:cubicBezTo>
                    <a:pt x="8563" y="1721"/>
                    <a:pt x="8563" y="1721"/>
                    <a:pt x="8563" y="1721"/>
                  </a:cubicBezTo>
                  <a:cubicBezTo>
                    <a:pt x="7973" y="1721"/>
                    <a:pt x="7973" y="1721"/>
                    <a:pt x="7973" y="1721"/>
                  </a:cubicBezTo>
                  <a:lnTo>
                    <a:pt x="7973" y="1558"/>
                  </a:lnTo>
                  <a:close/>
                  <a:moveTo>
                    <a:pt x="5478" y="2442"/>
                  </a:moveTo>
                  <a:lnTo>
                    <a:pt x="5478" y="2442"/>
                  </a:lnTo>
                  <a:cubicBezTo>
                    <a:pt x="5468" y="2524"/>
                    <a:pt x="5397" y="2799"/>
                    <a:pt x="5040" y="2799"/>
                  </a:cubicBezTo>
                  <a:cubicBezTo>
                    <a:pt x="4725" y="2799"/>
                    <a:pt x="4572" y="2615"/>
                    <a:pt x="4572" y="2250"/>
                  </a:cubicBezTo>
                  <a:cubicBezTo>
                    <a:pt x="4572" y="1252"/>
                    <a:pt x="4572" y="1252"/>
                    <a:pt x="4572" y="1252"/>
                  </a:cubicBezTo>
                  <a:cubicBezTo>
                    <a:pt x="4317" y="1252"/>
                    <a:pt x="4317" y="1252"/>
                    <a:pt x="4317" y="1252"/>
                  </a:cubicBezTo>
                  <a:cubicBezTo>
                    <a:pt x="4297" y="1252"/>
                    <a:pt x="4297" y="1252"/>
                    <a:pt x="4297" y="1252"/>
                  </a:cubicBezTo>
                  <a:cubicBezTo>
                    <a:pt x="4297" y="1242"/>
                    <a:pt x="4297" y="1242"/>
                    <a:pt x="4297" y="1242"/>
                  </a:cubicBezTo>
                  <a:cubicBezTo>
                    <a:pt x="4297" y="1150"/>
                    <a:pt x="4297" y="1150"/>
                    <a:pt x="4297" y="1150"/>
                  </a:cubicBezTo>
                  <a:lnTo>
                    <a:pt x="4297" y="1150"/>
                  </a:lnTo>
                  <a:cubicBezTo>
                    <a:pt x="4317" y="1150"/>
                    <a:pt x="4317" y="1150"/>
                    <a:pt x="4317" y="1150"/>
                  </a:cubicBezTo>
                  <a:cubicBezTo>
                    <a:pt x="4572" y="1150"/>
                    <a:pt x="4572" y="1150"/>
                    <a:pt x="4572" y="1150"/>
                  </a:cubicBezTo>
                  <a:cubicBezTo>
                    <a:pt x="4572" y="682"/>
                    <a:pt x="4572" y="682"/>
                    <a:pt x="4572" y="682"/>
                  </a:cubicBezTo>
                  <a:cubicBezTo>
                    <a:pt x="4572" y="672"/>
                    <a:pt x="4572" y="672"/>
                    <a:pt x="4572" y="672"/>
                  </a:cubicBezTo>
                  <a:cubicBezTo>
                    <a:pt x="4582" y="672"/>
                    <a:pt x="4582" y="672"/>
                    <a:pt x="4582" y="672"/>
                  </a:cubicBezTo>
                  <a:cubicBezTo>
                    <a:pt x="4674" y="672"/>
                    <a:pt x="4867" y="662"/>
                    <a:pt x="4959" y="652"/>
                  </a:cubicBezTo>
                  <a:cubicBezTo>
                    <a:pt x="4969" y="652"/>
                    <a:pt x="4969" y="652"/>
                    <a:pt x="4969" y="652"/>
                  </a:cubicBezTo>
                  <a:cubicBezTo>
                    <a:pt x="4969" y="662"/>
                    <a:pt x="4969" y="662"/>
                    <a:pt x="4969" y="662"/>
                  </a:cubicBezTo>
                  <a:cubicBezTo>
                    <a:pt x="4969" y="1150"/>
                    <a:pt x="4969" y="1150"/>
                    <a:pt x="4969" y="1150"/>
                  </a:cubicBezTo>
                  <a:cubicBezTo>
                    <a:pt x="5346" y="1150"/>
                    <a:pt x="5346" y="1150"/>
                    <a:pt x="5346" y="1150"/>
                  </a:cubicBezTo>
                  <a:cubicBezTo>
                    <a:pt x="5366" y="1150"/>
                    <a:pt x="5366" y="1150"/>
                    <a:pt x="5366" y="1150"/>
                  </a:cubicBezTo>
                  <a:cubicBezTo>
                    <a:pt x="5366" y="1161"/>
                    <a:pt x="5366" y="1161"/>
                    <a:pt x="5366" y="1161"/>
                  </a:cubicBezTo>
                  <a:cubicBezTo>
                    <a:pt x="5366" y="1242"/>
                    <a:pt x="5366" y="1242"/>
                    <a:pt x="5366" y="1242"/>
                  </a:cubicBezTo>
                  <a:cubicBezTo>
                    <a:pt x="5356" y="1252"/>
                    <a:pt x="5356" y="1252"/>
                    <a:pt x="5356" y="1252"/>
                  </a:cubicBezTo>
                  <a:cubicBezTo>
                    <a:pt x="5346" y="1252"/>
                    <a:pt x="5346" y="1252"/>
                    <a:pt x="5346" y="1252"/>
                  </a:cubicBezTo>
                  <a:cubicBezTo>
                    <a:pt x="4969" y="1252"/>
                    <a:pt x="4969" y="1252"/>
                    <a:pt x="4969" y="1252"/>
                  </a:cubicBezTo>
                  <a:cubicBezTo>
                    <a:pt x="4969" y="2391"/>
                    <a:pt x="4969" y="2391"/>
                    <a:pt x="4969" y="2391"/>
                  </a:cubicBezTo>
                  <a:cubicBezTo>
                    <a:pt x="4969" y="2565"/>
                    <a:pt x="5030" y="2646"/>
                    <a:pt x="5153" y="2646"/>
                  </a:cubicBezTo>
                  <a:cubicBezTo>
                    <a:pt x="5305" y="2646"/>
                    <a:pt x="5346" y="2513"/>
                    <a:pt x="5366" y="2442"/>
                  </a:cubicBezTo>
                  <a:cubicBezTo>
                    <a:pt x="5366" y="2422"/>
                    <a:pt x="5366" y="2422"/>
                    <a:pt x="5366" y="2422"/>
                  </a:cubicBezTo>
                  <a:cubicBezTo>
                    <a:pt x="5376" y="2422"/>
                    <a:pt x="5376" y="2422"/>
                    <a:pt x="5376" y="2422"/>
                  </a:cubicBezTo>
                  <a:cubicBezTo>
                    <a:pt x="5468" y="2422"/>
                    <a:pt x="5468" y="2422"/>
                    <a:pt x="5468" y="2422"/>
                  </a:cubicBezTo>
                  <a:cubicBezTo>
                    <a:pt x="5478" y="2422"/>
                    <a:pt x="5478" y="2422"/>
                    <a:pt x="5478" y="2422"/>
                  </a:cubicBezTo>
                  <a:lnTo>
                    <a:pt x="5478" y="2442"/>
                  </a:lnTo>
                  <a:close/>
                  <a:moveTo>
                    <a:pt x="4317" y="2748"/>
                  </a:moveTo>
                  <a:lnTo>
                    <a:pt x="4317" y="2748"/>
                  </a:lnTo>
                  <a:cubicBezTo>
                    <a:pt x="4317" y="2738"/>
                    <a:pt x="4317" y="2738"/>
                    <a:pt x="4317" y="2738"/>
                  </a:cubicBezTo>
                  <a:cubicBezTo>
                    <a:pt x="4317" y="2656"/>
                    <a:pt x="4317" y="2656"/>
                    <a:pt x="4317" y="2656"/>
                  </a:cubicBezTo>
                  <a:cubicBezTo>
                    <a:pt x="4317" y="2646"/>
                    <a:pt x="4317" y="2646"/>
                    <a:pt x="4317" y="2646"/>
                  </a:cubicBezTo>
                  <a:lnTo>
                    <a:pt x="4317" y="2646"/>
                  </a:lnTo>
                  <a:cubicBezTo>
                    <a:pt x="4073" y="2646"/>
                    <a:pt x="4073" y="2646"/>
                    <a:pt x="4073" y="2646"/>
                  </a:cubicBezTo>
                  <a:cubicBezTo>
                    <a:pt x="4073" y="1629"/>
                    <a:pt x="4073" y="1629"/>
                    <a:pt x="4073" y="1629"/>
                  </a:cubicBezTo>
                  <a:cubicBezTo>
                    <a:pt x="4073" y="1476"/>
                    <a:pt x="4022" y="1344"/>
                    <a:pt x="3931" y="1252"/>
                  </a:cubicBezTo>
                  <a:cubicBezTo>
                    <a:pt x="3829" y="1150"/>
                    <a:pt x="3686" y="1100"/>
                    <a:pt x="3534" y="1100"/>
                  </a:cubicBezTo>
                  <a:cubicBezTo>
                    <a:pt x="3320" y="1100"/>
                    <a:pt x="3157" y="1181"/>
                    <a:pt x="3025" y="1354"/>
                  </a:cubicBezTo>
                  <a:cubicBezTo>
                    <a:pt x="3025" y="1161"/>
                    <a:pt x="3025" y="1161"/>
                    <a:pt x="3025" y="1161"/>
                  </a:cubicBezTo>
                  <a:cubicBezTo>
                    <a:pt x="3025" y="1150"/>
                    <a:pt x="3025" y="1150"/>
                    <a:pt x="3025" y="1150"/>
                  </a:cubicBezTo>
                  <a:cubicBezTo>
                    <a:pt x="3014" y="1150"/>
                    <a:pt x="3014" y="1150"/>
                    <a:pt x="3014" y="1150"/>
                  </a:cubicBezTo>
                  <a:cubicBezTo>
                    <a:pt x="2403" y="1150"/>
                    <a:pt x="2403" y="1150"/>
                    <a:pt x="2403" y="1150"/>
                  </a:cubicBezTo>
                  <a:cubicBezTo>
                    <a:pt x="2373" y="1150"/>
                    <a:pt x="2373" y="1150"/>
                    <a:pt x="2373" y="1150"/>
                  </a:cubicBezTo>
                  <a:cubicBezTo>
                    <a:pt x="2373" y="1161"/>
                    <a:pt x="2373" y="1161"/>
                    <a:pt x="2373" y="1161"/>
                  </a:cubicBezTo>
                  <a:cubicBezTo>
                    <a:pt x="2373" y="1242"/>
                    <a:pt x="2373" y="1242"/>
                    <a:pt x="2373" y="1242"/>
                  </a:cubicBezTo>
                  <a:cubicBezTo>
                    <a:pt x="2373" y="1252"/>
                    <a:pt x="2373" y="1252"/>
                    <a:pt x="2373" y="1252"/>
                  </a:cubicBezTo>
                  <a:cubicBezTo>
                    <a:pt x="2403" y="1252"/>
                    <a:pt x="2403" y="1252"/>
                    <a:pt x="2403" y="1252"/>
                  </a:cubicBezTo>
                  <a:cubicBezTo>
                    <a:pt x="2627" y="1252"/>
                    <a:pt x="2627" y="1252"/>
                    <a:pt x="2627" y="1252"/>
                  </a:cubicBezTo>
                  <a:cubicBezTo>
                    <a:pt x="2627" y="2646"/>
                    <a:pt x="2627" y="2646"/>
                    <a:pt x="2627" y="2646"/>
                  </a:cubicBezTo>
                  <a:cubicBezTo>
                    <a:pt x="2190" y="2646"/>
                    <a:pt x="2190" y="2646"/>
                    <a:pt x="2190" y="2646"/>
                  </a:cubicBezTo>
                  <a:cubicBezTo>
                    <a:pt x="1273" y="10"/>
                    <a:pt x="1273" y="10"/>
                    <a:pt x="1273" y="10"/>
                  </a:cubicBezTo>
                  <a:cubicBezTo>
                    <a:pt x="1273" y="0"/>
                    <a:pt x="1273" y="0"/>
                    <a:pt x="1273" y="0"/>
                  </a:cubicBezTo>
                  <a:cubicBezTo>
                    <a:pt x="1263" y="0"/>
                    <a:pt x="1263" y="0"/>
                    <a:pt x="1263" y="0"/>
                  </a:cubicBezTo>
                  <a:cubicBezTo>
                    <a:pt x="1171" y="0"/>
                    <a:pt x="1171" y="0"/>
                    <a:pt x="1171" y="0"/>
                  </a:cubicBezTo>
                  <a:cubicBezTo>
                    <a:pt x="1161" y="0"/>
                    <a:pt x="1161" y="0"/>
                    <a:pt x="1161" y="0"/>
                  </a:cubicBezTo>
                  <a:cubicBezTo>
                    <a:pt x="1161" y="10"/>
                    <a:pt x="1161" y="10"/>
                    <a:pt x="1161" y="10"/>
                  </a:cubicBezTo>
                  <a:cubicBezTo>
                    <a:pt x="255" y="2646"/>
                    <a:pt x="255" y="2646"/>
                    <a:pt x="255" y="2646"/>
                  </a:cubicBezTo>
                  <a:cubicBezTo>
                    <a:pt x="21" y="2646"/>
                    <a:pt x="21" y="2646"/>
                    <a:pt x="21" y="2646"/>
                  </a:cubicBezTo>
                  <a:cubicBezTo>
                    <a:pt x="0" y="2646"/>
                    <a:pt x="0" y="2646"/>
                    <a:pt x="0" y="2646"/>
                  </a:cubicBezTo>
                  <a:cubicBezTo>
                    <a:pt x="0" y="2656"/>
                    <a:pt x="0" y="2656"/>
                    <a:pt x="0" y="2656"/>
                  </a:cubicBezTo>
                  <a:cubicBezTo>
                    <a:pt x="0" y="2738"/>
                    <a:pt x="0" y="2738"/>
                    <a:pt x="0" y="2738"/>
                  </a:cubicBezTo>
                  <a:cubicBezTo>
                    <a:pt x="0" y="2748"/>
                    <a:pt x="0" y="2748"/>
                    <a:pt x="0" y="2748"/>
                  </a:cubicBezTo>
                  <a:cubicBezTo>
                    <a:pt x="21" y="2748"/>
                    <a:pt x="21" y="2748"/>
                    <a:pt x="21" y="2748"/>
                  </a:cubicBezTo>
                  <a:cubicBezTo>
                    <a:pt x="744" y="2748"/>
                    <a:pt x="744" y="2748"/>
                    <a:pt x="744" y="2748"/>
                  </a:cubicBezTo>
                  <a:cubicBezTo>
                    <a:pt x="754" y="2748"/>
                    <a:pt x="754" y="2748"/>
                    <a:pt x="754" y="2748"/>
                  </a:cubicBezTo>
                  <a:cubicBezTo>
                    <a:pt x="754" y="2738"/>
                    <a:pt x="754" y="2738"/>
                    <a:pt x="754" y="2738"/>
                  </a:cubicBezTo>
                  <a:cubicBezTo>
                    <a:pt x="754" y="2656"/>
                    <a:pt x="754" y="2656"/>
                    <a:pt x="754" y="2656"/>
                  </a:cubicBezTo>
                  <a:cubicBezTo>
                    <a:pt x="754" y="2646"/>
                    <a:pt x="754" y="2646"/>
                    <a:pt x="754" y="2646"/>
                  </a:cubicBezTo>
                  <a:cubicBezTo>
                    <a:pt x="744" y="2646"/>
                    <a:pt x="744" y="2646"/>
                    <a:pt x="744" y="2646"/>
                  </a:cubicBezTo>
                  <a:cubicBezTo>
                    <a:pt x="408" y="2646"/>
                    <a:pt x="408" y="2646"/>
                    <a:pt x="408" y="2646"/>
                  </a:cubicBezTo>
                  <a:cubicBezTo>
                    <a:pt x="663" y="1904"/>
                    <a:pt x="663" y="1904"/>
                    <a:pt x="663" y="1904"/>
                  </a:cubicBezTo>
                  <a:cubicBezTo>
                    <a:pt x="1467" y="1904"/>
                    <a:pt x="1467" y="1904"/>
                    <a:pt x="1467" y="1904"/>
                  </a:cubicBezTo>
                  <a:cubicBezTo>
                    <a:pt x="1711" y="2646"/>
                    <a:pt x="1711" y="2646"/>
                    <a:pt x="1711" y="2646"/>
                  </a:cubicBezTo>
                  <a:cubicBezTo>
                    <a:pt x="1375" y="2646"/>
                    <a:pt x="1375" y="2646"/>
                    <a:pt x="1375" y="2646"/>
                  </a:cubicBezTo>
                  <a:lnTo>
                    <a:pt x="1375" y="2646"/>
                  </a:lnTo>
                  <a:cubicBezTo>
                    <a:pt x="1375" y="2656"/>
                    <a:pt x="1375" y="2656"/>
                    <a:pt x="1375" y="2656"/>
                  </a:cubicBezTo>
                  <a:cubicBezTo>
                    <a:pt x="1375" y="2738"/>
                    <a:pt x="1375" y="2738"/>
                    <a:pt x="1375" y="2738"/>
                  </a:cubicBezTo>
                  <a:cubicBezTo>
                    <a:pt x="1375" y="2748"/>
                    <a:pt x="1375" y="2748"/>
                    <a:pt x="1375" y="2748"/>
                  </a:cubicBezTo>
                  <a:lnTo>
                    <a:pt x="1375" y="2748"/>
                  </a:lnTo>
                  <a:cubicBezTo>
                    <a:pt x="3269" y="2748"/>
                    <a:pt x="3269" y="2748"/>
                    <a:pt x="3269" y="2748"/>
                  </a:cubicBezTo>
                  <a:lnTo>
                    <a:pt x="3269" y="2748"/>
                  </a:lnTo>
                  <a:cubicBezTo>
                    <a:pt x="3269" y="2738"/>
                    <a:pt x="3269" y="2738"/>
                    <a:pt x="3269" y="2738"/>
                  </a:cubicBezTo>
                  <a:cubicBezTo>
                    <a:pt x="3269" y="2656"/>
                    <a:pt x="3269" y="2656"/>
                    <a:pt x="3269" y="2656"/>
                  </a:cubicBezTo>
                  <a:cubicBezTo>
                    <a:pt x="3269" y="2646"/>
                    <a:pt x="3269" y="2646"/>
                    <a:pt x="3269" y="2646"/>
                  </a:cubicBezTo>
                  <a:lnTo>
                    <a:pt x="3269" y="2646"/>
                  </a:lnTo>
                  <a:cubicBezTo>
                    <a:pt x="3025" y="2646"/>
                    <a:pt x="3025" y="2646"/>
                    <a:pt x="3025" y="2646"/>
                  </a:cubicBezTo>
                  <a:cubicBezTo>
                    <a:pt x="3025" y="1873"/>
                    <a:pt x="3025" y="1873"/>
                    <a:pt x="3025" y="1873"/>
                  </a:cubicBezTo>
                  <a:cubicBezTo>
                    <a:pt x="3025" y="1415"/>
                    <a:pt x="3269" y="1242"/>
                    <a:pt x="3432" y="1242"/>
                  </a:cubicBezTo>
                  <a:cubicBezTo>
                    <a:pt x="3595" y="1242"/>
                    <a:pt x="3676" y="1354"/>
                    <a:pt x="3676" y="1558"/>
                  </a:cubicBezTo>
                  <a:cubicBezTo>
                    <a:pt x="3676" y="2646"/>
                    <a:pt x="3676" y="2646"/>
                    <a:pt x="3676" y="2646"/>
                  </a:cubicBezTo>
                  <a:cubicBezTo>
                    <a:pt x="3462" y="2646"/>
                    <a:pt x="3462" y="2646"/>
                    <a:pt x="3462" y="2646"/>
                  </a:cubicBezTo>
                  <a:cubicBezTo>
                    <a:pt x="3452" y="2646"/>
                    <a:pt x="3452" y="2646"/>
                    <a:pt x="3452" y="2646"/>
                  </a:cubicBezTo>
                  <a:cubicBezTo>
                    <a:pt x="3452" y="2656"/>
                    <a:pt x="3452" y="2656"/>
                    <a:pt x="3452" y="2656"/>
                  </a:cubicBezTo>
                  <a:cubicBezTo>
                    <a:pt x="3452" y="2738"/>
                    <a:pt x="3452" y="2738"/>
                    <a:pt x="3452" y="2738"/>
                  </a:cubicBezTo>
                  <a:cubicBezTo>
                    <a:pt x="3452" y="2748"/>
                    <a:pt x="3452" y="2748"/>
                    <a:pt x="3452" y="2748"/>
                  </a:cubicBezTo>
                  <a:cubicBezTo>
                    <a:pt x="3462" y="2748"/>
                    <a:pt x="3462" y="2748"/>
                    <a:pt x="3462" y="2748"/>
                  </a:cubicBezTo>
                  <a:cubicBezTo>
                    <a:pt x="4317" y="2748"/>
                    <a:pt x="4317" y="2748"/>
                    <a:pt x="4317" y="2748"/>
                  </a:cubicBezTo>
                  <a:close/>
                  <a:moveTo>
                    <a:pt x="703" y="1771"/>
                  </a:moveTo>
                  <a:lnTo>
                    <a:pt x="703" y="1771"/>
                  </a:lnTo>
                  <a:cubicBezTo>
                    <a:pt x="1049" y="702"/>
                    <a:pt x="1049" y="702"/>
                    <a:pt x="1049" y="702"/>
                  </a:cubicBezTo>
                  <a:cubicBezTo>
                    <a:pt x="1426" y="1771"/>
                    <a:pt x="1426" y="1771"/>
                    <a:pt x="1426" y="1771"/>
                  </a:cubicBezTo>
                  <a:lnTo>
                    <a:pt x="703" y="1771"/>
                  </a:lnTo>
                  <a:close/>
                  <a:moveTo>
                    <a:pt x="6344" y="2646"/>
                  </a:moveTo>
                  <a:lnTo>
                    <a:pt x="6344" y="2646"/>
                  </a:lnTo>
                  <a:cubicBezTo>
                    <a:pt x="6374" y="2646"/>
                    <a:pt x="6374" y="2646"/>
                    <a:pt x="6374" y="2646"/>
                  </a:cubicBezTo>
                  <a:cubicBezTo>
                    <a:pt x="6374" y="2656"/>
                    <a:pt x="6374" y="2656"/>
                    <a:pt x="6374" y="2656"/>
                  </a:cubicBezTo>
                  <a:cubicBezTo>
                    <a:pt x="6374" y="2738"/>
                    <a:pt x="6374" y="2738"/>
                    <a:pt x="6374" y="2738"/>
                  </a:cubicBezTo>
                  <a:cubicBezTo>
                    <a:pt x="6374" y="2748"/>
                    <a:pt x="6374" y="2748"/>
                    <a:pt x="6374" y="2748"/>
                  </a:cubicBezTo>
                  <a:cubicBezTo>
                    <a:pt x="6344" y="2748"/>
                    <a:pt x="6344" y="2748"/>
                    <a:pt x="6344" y="2748"/>
                  </a:cubicBezTo>
                  <a:cubicBezTo>
                    <a:pt x="5468" y="2748"/>
                    <a:pt x="5468" y="2748"/>
                    <a:pt x="5468" y="2748"/>
                  </a:cubicBezTo>
                  <a:cubicBezTo>
                    <a:pt x="5448" y="2748"/>
                    <a:pt x="5448" y="2748"/>
                    <a:pt x="5448" y="2748"/>
                  </a:cubicBezTo>
                  <a:cubicBezTo>
                    <a:pt x="5448" y="2738"/>
                    <a:pt x="5448" y="2738"/>
                    <a:pt x="5448" y="2738"/>
                  </a:cubicBezTo>
                  <a:cubicBezTo>
                    <a:pt x="5448" y="2656"/>
                    <a:pt x="5448" y="2656"/>
                    <a:pt x="5448" y="2656"/>
                  </a:cubicBezTo>
                  <a:cubicBezTo>
                    <a:pt x="5448" y="2646"/>
                    <a:pt x="5448" y="2646"/>
                    <a:pt x="5448" y="2646"/>
                  </a:cubicBezTo>
                  <a:cubicBezTo>
                    <a:pt x="5468" y="2646"/>
                    <a:pt x="5468" y="2646"/>
                    <a:pt x="5468" y="2646"/>
                  </a:cubicBezTo>
                  <a:cubicBezTo>
                    <a:pt x="5723" y="2646"/>
                    <a:pt x="5723" y="2646"/>
                    <a:pt x="5723" y="2646"/>
                  </a:cubicBezTo>
                  <a:cubicBezTo>
                    <a:pt x="5723" y="122"/>
                    <a:pt x="5723" y="122"/>
                    <a:pt x="5723" y="122"/>
                  </a:cubicBezTo>
                  <a:cubicBezTo>
                    <a:pt x="5488" y="122"/>
                    <a:pt x="5488" y="122"/>
                    <a:pt x="5488" y="122"/>
                  </a:cubicBezTo>
                  <a:cubicBezTo>
                    <a:pt x="5468" y="122"/>
                    <a:pt x="5468" y="122"/>
                    <a:pt x="5468" y="122"/>
                  </a:cubicBezTo>
                  <a:cubicBezTo>
                    <a:pt x="5468" y="112"/>
                    <a:pt x="5468" y="112"/>
                    <a:pt x="5468" y="112"/>
                  </a:cubicBezTo>
                  <a:cubicBezTo>
                    <a:pt x="5468" y="20"/>
                    <a:pt x="5468" y="20"/>
                    <a:pt x="5468" y="20"/>
                  </a:cubicBezTo>
                  <a:cubicBezTo>
                    <a:pt x="5468" y="30"/>
                    <a:pt x="5468" y="30"/>
                    <a:pt x="5468" y="30"/>
                  </a:cubicBezTo>
                  <a:cubicBezTo>
                    <a:pt x="5488" y="30"/>
                    <a:pt x="5488" y="30"/>
                    <a:pt x="5488" y="30"/>
                  </a:cubicBezTo>
                  <a:cubicBezTo>
                    <a:pt x="6099" y="30"/>
                    <a:pt x="6099" y="30"/>
                    <a:pt x="6099" y="30"/>
                  </a:cubicBezTo>
                  <a:cubicBezTo>
                    <a:pt x="6120" y="30"/>
                    <a:pt x="6120" y="30"/>
                    <a:pt x="6120" y="30"/>
                  </a:cubicBezTo>
                  <a:cubicBezTo>
                    <a:pt x="6120" y="20"/>
                    <a:pt x="6120" y="20"/>
                    <a:pt x="6120" y="20"/>
                  </a:cubicBezTo>
                  <a:cubicBezTo>
                    <a:pt x="6120" y="1334"/>
                    <a:pt x="6120" y="1334"/>
                    <a:pt x="6120" y="1334"/>
                  </a:cubicBezTo>
                  <a:cubicBezTo>
                    <a:pt x="6171" y="1252"/>
                    <a:pt x="6354" y="1100"/>
                    <a:pt x="6670" y="1100"/>
                  </a:cubicBezTo>
                  <a:cubicBezTo>
                    <a:pt x="7077" y="1100"/>
                    <a:pt x="7219" y="1374"/>
                    <a:pt x="7219" y="1619"/>
                  </a:cubicBezTo>
                  <a:cubicBezTo>
                    <a:pt x="7219" y="2646"/>
                    <a:pt x="7219" y="2646"/>
                    <a:pt x="7219" y="2646"/>
                  </a:cubicBezTo>
                  <a:cubicBezTo>
                    <a:pt x="7464" y="2646"/>
                    <a:pt x="7464" y="2646"/>
                    <a:pt x="7464" y="2646"/>
                  </a:cubicBezTo>
                  <a:cubicBezTo>
                    <a:pt x="7474" y="2646"/>
                    <a:pt x="7474" y="2646"/>
                    <a:pt x="7474" y="2646"/>
                  </a:cubicBezTo>
                  <a:cubicBezTo>
                    <a:pt x="7474" y="2656"/>
                    <a:pt x="7474" y="2656"/>
                    <a:pt x="7474" y="2656"/>
                  </a:cubicBezTo>
                  <a:cubicBezTo>
                    <a:pt x="7474" y="2738"/>
                    <a:pt x="7474" y="2738"/>
                    <a:pt x="7474" y="2738"/>
                  </a:cubicBezTo>
                  <a:cubicBezTo>
                    <a:pt x="7474" y="2748"/>
                    <a:pt x="7474" y="2748"/>
                    <a:pt x="7474" y="2748"/>
                  </a:cubicBezTo>
                  <a:cubicBezTo>
                    <a:pt x="7464" y="2748"/>
                    <a:pt x="7464" y="2748"/>
                    <a:pt x="7464" y="2748"/>
                  </a:cubicBezTo>
                  <a:cubicBezTo>
                    <a:pt x="6578" y="2748"/>
                    <a:pt x="6578" y="2748"/>
                    <a:pt x="6578" y="2748"/>
                  </a:cubicBezTo>
                  <a:cubicBezTo>
                    <a:pt x="6568" y="2748"/>
                    <a:pt x="6568" y="2748"/>
                    <a:pt x="6568" y="2748"/>
                  </a:cubicBezTo>
                  <a:cubicBezTo>
                    <a:pt x="6568" y="2738"/>
                    <a:pt x="6568" y="2738"/>
                    <a:pt x="6568" y="2738"/>
                  </a:cubicBezTo>
                  <a:cubicBezTo>
                    <a:pt x="6568" y="2656"/>
                    <a:pt x="6568" y="2656"/>
                    <a:pt x="6568" y="2656"/>
                  </a:cubicBezTo>
                  <a:cubicBezTo>
                    <a:pt x="6568" y="2646"/>
                    <a:pt x="6568" y="2646"/>
                    <a:pt x="6568" y="2646"/>
                  </a:cubicBezTo>
                  <a:cubicBezTo>
                    <a:pt x="6578" y="2646"/>
                    <a:pt x="6578" y="2646"/>
                    <a:pt x="6578" y="2646"/>
                  </a:cubicBezTo>
                  <a:cubicBezTo>
                    <a:pt x="6822" y="2646"/>
                    <a:pt x="6822" y="2646"/>
                    <a:pt x="6822" y="2646"/>
                  </a:cubicBezTo>
                  <a:cubicBezTo>
                    <a:pt x="6822" y="1578"/>
                    <a:pt x="6822" y="1578"/>
                    <a:pt x="6822" y="1578"/>
                  </a:cubicBezTo>
                  <a:cubicBezTo>
                    <a:pt x="6822" y="1425"/>
                    <a:pt x="6771" y="1252"/>
                    <a:pt x="6547" y="1252"/>
                  </a:cubicBezTo>
                  <a:cubicBezTo>
                    <a:pt x="6456" y="1252"/>
                    <a:pt x="6364" y="1293"/>
                    <a:pt x="6283" y="1364"/>
                  </a:cubicBezTo>
                  <a:cubicBezTo>
                    <a:pt x="6211" y="1446"/>
                    <a:pt x="6120" y="1588"/>
                    <a:pt x="6120" y="1863"/>
                  </a:cubicBezTo>
                  <a:cubicBezTo>
                    <a:pt x="6120" y="2646"/>
                    <a:pt x="6120" y="2646"/>
                    <a:pt x="6120" y="2646"/>
                  </a:cubicBezTo>
                  <a:lnTo>
                    <a:pt x="6344" y="2646"/>
                  </a:lnTo>
                  <a:close/>
                  <a:moveTo>
                    <a:pt x="11994" y="2748"/>
                  </a:moveTo>
                  <a:lnTo>
                    <a:pt x="11994" y="2748"/>
                  </a:lnTo>
                  <a:cubicBezTo>
                    <a:pt x="11128" y="2748"/>
                    <a:pt x="11128" y="2748"/>
                    <a:pt x="11128" y="2748"/>
                  </a:cubicBezTo>
                  <a:cubicBezTo>
                    <a:pt x="11118" y="2748"/>
                    <a:pt x="11118" y="2748"/>
                    <a:pt x="11118" y="2748"/>
                  </a:cubicBezTo>
                  <a:cubicBezTo>
                    <a:pt x="11118" y="2738"/>
                    <a:pt x="11118" y="2738"/>
                    <a:pt x="11118" y="2738"/>
                  </a:cubicBezTo>
                  <a:cubicBezTo>
                    <a:pt x="11118" y="2656"/>
                    <a:pt x="11118" y="2656"/>
                    <a:pt x="11118" y="2656"/>
                  </a:cubicBezTo>
                  <a:cubicBezTo>
                    <a:pt x="11118" y="2646"/>
                    <a:pt x="11118" y="2646"/>
                    <a:pt x="11118" y="2646"/>
                  </a:cubicBezTo>
                  <a:cubicBezTo>
                    <a:pt x="11128" y="2646"/>
                    <a:pt x="11128" y="2646"/>
                    <a:pt x="11128" y="2646"/>
                  </a:cubicBezTo>
                  <a:cubicBezTo>
                    <a:pt x="11342" y="2646"/>
                    <a:pt x="11342" y="2646"/>
                    <a:pt x="11342" y="2646"/>
                  </a:cubicBezTo>
                  <a:cubicBezTo>
                    <a:pt x="11342" y="1639"/>
                    <a:pt x="11342" y="1639"/>
                    <a:pt x="11342" y="1639"/>
                  </a:cubicBezTo>
                  <a:cubicBezTo>
                    <a:pt x="11342" y="1537"/>
                    <a:pt x="11352" y="1425"/>
                    <a:pt x="11311" y="1364"/>
                  </a:cubicBezTo>
                  <a:cubicBezTo>
                    <a:pt x="11311" y="1354"/>
                    <a:pt x="11271" y="1252"/>
                    <a:pt x="11128" y="1252"/>
                  </a:cubicBezTo>
                  <a:cubicBezTo>
                    <a:pt x="11026" y="1252"/>
                    <a:pt x="10914" y="1303"/>
                    <a:pt x="10843" y="1395"/>
                  </a:cubicBezTo>
                  <a:cubicBezTo>
                    <a:pt x="10762" y="1507"/>
                    <a:pt x="10762" y="1649"/>
                    <a:pt x="10741" y="1873"/>
                  </a:cubicBezTo>
                  <a:cubicBezTo>
                    <a:pt x="10741" y="2646"/>
                    <a:pt x="10741" y="2646"/>
                    <a:pt x="10741" y="2646"/>
                  </a:cubicBezTo>
                  <a:cubicBezTo>
                    <a:pt x="10965" y="2646"/>
                    <a:pt x="10965" y="2646"/>
                    <a:pt x="10965" y="2646"/>
                  </a:cubicBezTo>
                  <a:lnTo>
                    <a:pt x="10965" y="2646"/>
                  </a:lnTo>
                  <a:cubicBezTo>
                    <a:pt x="10965" y="2656"/>
                    <a:pt x="10965" y="2656"/>
                    <a:pt x="10965" y="2656"/>
                  </a:cubicBezTo>
                  <a:cubicBezTo>
                    <a:pt x="10965" y="2738"/>
                    <a:pt x="10965" y="2738"/>
                    <a:pt x="10965" y="2738"/>
                  </a:cubicBezTo>
                  <a:cubicBezTo>
                    <a:pt x="10965" y="2748"/>
                    <a:pt x="10965" y="2748"/>
                    <a:pt x="10965" y="2748"/>
                  </a:cubicBezTo>
                  <a:lnTo>
                    <a:pt x="10965" y="2748"/>
                  </a:lnTo>
                  <a:cubicBezTo>
                    <a:pt x="10120" y="2748"/>
                    <a:pt x="10120" y="2748"/>
                    <a:pt x="10120" y="2748"/>
                  </a:cubicBezTo>
                  <a:lnTo>
                    <a:pt x="10120" y="2748"/>
                  </a:lnTo>
                  <a:cubicBezTo>
                    <a:pt x="10120" y="2738"/>
                    <a:pt x="10120" y="2738"/>
                    <a:pt x="10120" y="2738"/>
                  </a:cubicBezTo>
                  <a:cubicBezTo>
                    <a:pt x="10120" y="2656"/>
                    <a:pt x="10120" y="2656"/>
                    <a:pt x="10120" y="2656"/>
                  </a:cubicBezTo>
                  <a:cubicBezTo>
                    <a:pt x="10120" y="2646"/>
                    <a:pt x="10120" y="2646"/>
                    <a:pt x="10120" y="2646"/>
                  </a:cubicBezTo>
                  <a:lnTo>
                    <a:pt x="10120" y="2646"/>
                  </a:lnTo>
                  <a:cubicBezTo>
                    <a:pt x="10344" y="2646"/>
                    <a:pt x="10344" y="2646"/>
                    <a:pt x="10344" y="2646"/>
                  </a:cubicBezTo>
                  <a:cubicBezTo>
                    <a:pt x="10344" y="1639"/>
                    <a:pt x="10344" y="1639"/>
                    <a:pt x="10344" y="1639"/>
                  </a:cubicBezTo>
                  <a:cubicBezTo>
                    <a:pt x="10344" y="1537"/>
                    <a:pt x="10344" y="1425"/>
                    <a:pt x="10314" y="1364"/>
                  </a:cubicBezTo>
                  <a:cubicBezTo>
                    <a:pt x="10303" y="1354"/>
                    <a:pt x="10263" y="1252"/>
                    <a:pt x="10130" y="1252"/>
                  </a:cubicBezTo>
                  <a:cubicBezTo>
                    <a:pt x="10018" y="1252"/>
                    <a:pt x="9906" y="1303"/>
                    <a:pt x="9835" y="1395"/>
                  </a:cubicBezTo>
                  <a:cubicBezTo>
                    <a:pt x="9764" y="1507"/>
                    <a:pt x="9744" y="1649"/>
                    <a:pt x="9744" y="1873"/>
                  </a:cubicBezTo>
                  <a:cubicBezTo>
                    <a:pt x="9744" y="2646"/>
                    <a:pt x="9744" y="2646"/>
                    <a:pt x="9744" y="2646"/>
                  </a:cubicBezTo>
                  <a:cubicBezTo>
                    <a:pt x="9957" y="2646"/>
                    <a:pt x="9957" y="2646"/>
                    <a:pt x="9957" y="2646"/>
                  </a:cubicBezTo>
                  <a:cubicBezTo>
                    <a:pt x="9967" y="2646"/>
                    <a:pt x="9967" y="2646"/>
                    <a:pt x="9967" y="2646"/>
                  </a:cubicBezTo>
                  <a:cubicBezTo>
                    <a:pt x="9967" y="2656"/>
                    <a:pt x="9967" y="2656"/>
                    <a:pt x="9967" y="2656"/>
                  </a:cubicBezTo>
                  <a:cubicBezTo>
                    <a:pt x="9967" y="2738"/>
                    <a:pt x="9967" y="2738"/>
                    <a:pt x="9967" y="2738"/>
                  </a:cubicBezTo>
                  <a:cubicBezTo>
                    <a:pt x="9967" y="2748"/>
                    <a:pt x="9967" y="2748"/>
                    <a:pt x="9967" y="2748"/>
                  </a:cubicBezTo>
                  <a:cubicBezTo>
                    <a:pt x="9957" y="2748"/>
                    <a:pt x="9957" y="2748"/>
                    <a:pt x="9957" y="2748"/>
                  </a:cubicBezTo>
                  <a:cubicBezTo>
                    <a:pt x="9103" y="2748"/>
                    <a:pt x="9103" y="2748"/>
                    <a:pt x="9103" y="2748"/>
                  </a:cubicBezTo>
                  <a:cubicBezTo>
                    <a:pt x="9093" y="2748"/>
                    <a:pt x="9093" y="2748"/>
                    <a:pt x="9093" y="2748"/>
                  </a:cubicBezTo>
                  <a:cubicBezTo>
                    <a:pt x="9093" y="2738"/>
                    <a:pt x="9093" y="2738"/>
                    <a:pt x="9093" y="2738"/>
                  </a:cubicBezTo>
                  <a:cubicBezTo>
                    <a:pt x="9093" y="2656"/>
                    <a:pt x="9093" y="2656"/>
                    <a:pt x="9093" y="2656"/>
                  </a:cubicBezTo>
                  <a:cubicBezTo>
                    <a:pt x="9093" y="2646"/>
                    <a:pt x="9093" y="2646"/>
                    <a:pt x="9093" y="2646"/>
                  </a:cubicBezTo>
                  <a:cubicBezTo>
                    <a:pt x="9103" y="2646"/>
                    <a:pt x="9103" y="2646"/>
                    <a:pt x="9103" y="2646"/>
                  </a:cubicBezTo>
                  <a:cubicBezTo>
                    <a:pt x="9346" y="2646"/>
                    <a:pt x="9346" y="2646"/>
                    <a:pt x="9346" y="2646"/>
                  </a:cubicBezTo>
                  <a:cubicBezTo>
                    <a:pt x="9346" y="1252"/>
                    <a:pt x="9346" y="1252"/>
                    <a:pt x="9346" y="1252"/>
                  </a:cubicBezTo>
                  <a:cubicBezTo>
                    <a:pt x="9093" y="1252"/>
                    <a:pt x="9093" y="1252"/>
                    <a:pt x="9093" y="1252"/>
                  </a:cubicBezTo>
                  <a:lnTo>
                    <a:pt x="9093" y="1252"/>
                  </a:lnTo>
                  <a:cubicBezTo>
                    <a:pt x="9093" y="1242"/>
                    <a:pt x="9093" y="1242"/>
                    <a:pt x="9093" y="1242"/>
                  </a:cubicBezTo>
                  <a:cubicBezTo>
                    <a:pt x="9093" y="1161"/>
                    <a:pt x="9093" y="1161"/>
                    <a:pt x="9093" y="1161"/>
                  </a:cubicBezTo>
                  <a:cubicBezTo>
                    <a:pt x="9093" y="1150"/>
                    <a:pt x="9093" y="1150"/>
                    <a:pt x="9093" y="1150"/>
                  </a:cubicBezTo>
                  <a:lnTo>
                    <a:pt x="9093" y="1150"/>
                  </a:lnTo>
                  <a:cubicBezTo>
                    <a:pt x="9723" y="1150"/>
                    <a:pt x="9723" y="1150"/>
                    <a:pt x="9723" y="1150"/>
                  </a:cubicBezTo>
                  <a:cubicBezTo>
                    <a:pt x="9733" y="1150"/>
                    <a:pt x="9733" y="1150"/>
                    <a:pt x="9733" y="1150"/>
                  </a:cubicBezTo>
                  <a:cubicBezTo>
                    <a:pt x="9733" y="1161"/>
                    <a:pt x="9733" y="1161"/>
                    <a:pt x="9733" y="1161"/>
                  </a:cubicBezTo>
                  <a:cubicBezTo>
                    <a:pt x="9733" y="1313"/>
                    <a:pt x="9733" y="1313"/>
                    <a:pt x="9733" y="1313"/>
                  </a:cubicBezTo>
                  <a:cubicBezTo>
                    <a:pt x="9855" y="1181"/>
                    <a:pt x="10049" y="1100"/>
                    <a:pt x="10252" y="1100"/>
                  </a:cubicBezTo>
                  <a:cubicBezTo>
                    <a:pt x="10477" y="1100"/>
                    <a:pt x="10640" y="1181"/>
                    <a:pt x="10721" y="1344"/>
                  </a:cubicBezTo>
                  <a:cubicBezTo>
                    <a:pt x="10792" y="1242"/>
                    <a:pt x="10955" y="1100"/>
                    <a:pt x="11250" y="1100"/>
                  </a:cubicBezTo>
                  <a:cubicBezTo>
                    <a:pt x="11566" y="1100"/>
                    <a:pt x="11769" y="1273"/>
                    <a:pt x="11769" y="1558"/>
                  </a:cubicBezTo>
                  <a:cubicBezTo>
                    <a:pt x="11769" y="2646"/>
                    <a:pt x="11769" y="2646"/>
                    <a:pt x="11769" y="2646"/>
                  </a:cubicBezTo>
                  <a:cubicBezTo>
                    <a:pt x="11994" y="2646"/>
                    <a:pt x="11994" y="2646"/>
                    <a:pt x="11994" y="2646"/>
                  </a:cubicBezTo>
                  <a:cubicBezTo>
                    <a:pt x="12014" y="2646"/>
                    <a:pt x="12014" y="2646"/>
                    <a:pt x="12014" y="2646"/>
                  </a:cubicBezTo>
                  <a:cubicBezTo>
                    <a:pt x="12014" y="2656"/>
                    <a:pt x="12014" y="2656"/>
                    <a:pt x="12014" y="2656"/>
                  </a:cubicBezTo>
                  <a:cubicBezTo>
                    <a:pt x="12014" y="2738"/>
                    <a:pt x="12014" y="2738"/>
                    <a:pt x="12014" y="2738"/>
                  </a:cubicBezTo>
                  <a:cubicBezTo>
                    <a:pt x="12014" y="2748"/>
                    <a:pt x="12014" y="2748"/>
                    <a:pt x="12014" y="2748"/>
                  </a:cubicBezTo>
                  <a:lnTo>
                    <a:pt x="11994" y="2748"/>
                  </a:lnTo>
                  <a:close/>
                </a:path>
              </a:pathLst>
            </a:custGeom>
            <a:solidFill>
              <a:srgbClr val="0079C2"/>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0" name="Freeform 7"/>
            <p:cNvSpPr>
              <a:spLocks noChangeArrowheads="1"/>
            </p:cNvSpPr>
            <p:nvPr userDrawn="1"/>
          </p:nvSpPr>
          <p:spPr bwMode="auto">
            <a:xfrm>
              <a:off x="6378186" y="1337938"/>
              <a:ext cx="86148" cy="86148"/>
            </a:xfrm>
            <a:custGeom>
              <a:avLst/>
              <a:gdLst>
                <a:gd name="T0" fmla="*/ 255 w 510"/>
                <a:gd name="T1" fmla="*/ 0 h 510"/>
                <a:gd name="T2" fmla="*/ 255 w 510"/>
                <a:gd name="T3" fmla="*/ 0 h 510"/>
                <a:gd name="T4" fmla="*/ 377 w 510"/>
                <a:gd name="T5" fmla="*/ 30 h 510"/>
                <a:gd name="T6" fmla="*/ 468 w 510"/>
                <a:gd name="T7" fmla="*/ 132 h 510"/>
                <a:gd name="T8" fmla="*/ 509 w 510"/>
                <a:gd name="T9" fmla="*/ 254 h 510"/>
                <a:gd name="T10" fmla="*/ 468 w 510"/>
                <a:gd name="T11" fmla="*/ 376 h 510"/>
                <a:gd name="T12" fmla="*/ 377 w 510"/>
                <a:gd name="T13" fmla="*/ 478 h 510"/>
                <a:gd name="T14" fmla="*/ 255 w 510"/>
                <a:gd name="T15" fmla="*/ 509 h 510"/>
                <a:gd name="T16" fmla="*/ 133 w 510"/>
                <a:gd name="T17" fmla="*/ 478 h 510"/>
                <a:gd name="T18" fmla="*/ 31 w 510"/>
                <a:gd name="T19" fmla="*/ 376 h 510"/>
                <a:gd name="T20" fmla="*/ 0 w 510"/>
                <a:gd name="T21" fmla="*/ 254 h 510"/>
                <a:gd name="T22" fmla="*/ 31 w 510"/>
                <a:gd name="T23" fmla="*/ 132 h 510"/>
                <a:gd name="T24" fmla="*/ 133 w 510"/>
                <a:gd name="T25" fmla="*/ 30 h 510"/>
                <a:gd name="T26" fmla="*/ 255 w 510"/>
                <a:gd name="T27" fmla="*/ 0 h 510"/>
                <a:gd name="T28" fmla="*/ 255 w 510"/>
                <a:gd name="T29" fmla="*/ 40 h 510"/>
                <a:gd name="T30" fmla="*/ 255 w 510"/>
                <a:gd name="T31" fmla="*/ 40 h 510"/>
                <a:gd name="T32" fmla="*/ 153 w 510"/>
                <a:gd name="T33" fmla="*/ 71 h 510"/>
                <a:gd name="T34" fmla="*/ 72 w 510"/>
                <a:gd name="T35" fmla="*/ 152 h 510"/>
                <a:gd name="T36" fmla="*/ 41 w 510"/>
                <a:gd name="T37" fmla="*/ 254 h 510"/>
                <a:gd name="T38" fmla="*/ 72 w 510"/>
                <a:gd name="T39" fmla="*/ 356 h 510"/>
                <a:gd name="T40" fmla="*/ 153 w 510"/>
                <a:gd name="T41" fmla="*/ 437 h 510"/>
                <a:gd name="T42" fmla="*/ 255 w 510"/>
                <a:gd name="T43" fmla="*/ 468 h 510"/>
                <a:gd name="T44" fmla="*/ 357 w 510"/>
                <a:gd name="T45" fmla="*/ 437 h 510"/>
                <a:gd name="T46" fmla="*/ 438 w 510"/>
                <a:gd name="T47" fmla="*/ 356 h 510"/>
                <a:gd name="T48" fmla="*/ 468 w 510"/>
                <a:gd name="T49" fmla="*/ 254 h 510"/>
                <a:gd name="T50" fmla="*/ 438 w 510"/>
                <a:gd name="T51" fmla="*/ 152 h 510"/>
                <a:gd name="T52" fmla="*/ 357 w 510"/>
                <a:gd name="T53" fmla="*/ 71 h 510"/>
                <a:gd name="T54" fmla="*/ 255 w 510"/>
                <a:gd name="T55" fmla="*/ 40 h 510"/>
                <a:gd name="T56" fmla="*/ 143 w 510"/>
                <a:gd name="T57" fmla="*/ 397 h 510"/>
                <a:gd name="T58" fmla="*/ 143 w 510"/>
                <a:gd name="T59" fmla="*/ 397 h 510"/>
                <a:gd name="T60" fmla="*/ 143 w 510"/>
                <a:gd name="T61" fmla="*/ 122 h 510"/>
                <a:gd name="T62" fmla="*/ 234 w 510"/>
                <a:gd name="T63" fmla="*/ 122 h 510"/>
                <a:gd name="T64" fmla="*/ 306 w 510"/>
                <a:gd name="T65" fmla="*/ 132 h 510"/>
                <a:gd name="T66" fmla="*/ 336 w 510"/>
                <a:gd name="T67" fmla="*/ 152 h 510"/>
                <a:gd name="T68" fmla="*/ 357 w 510"/>
                <a:gd name="T69" fmla="*/ 193 h 510"/>
                <a:gd name="T70" fmla="*/ 336 w 510"/>
                <a:gd name="T71" fmla="*/ 244 h 510"/>
                <a:gd name="T72" fmla="*/ 275 w 510"/>
                <a:gd name="T73" fmla="*/ 275 h 510"/>
                <a:gd name="T74" fmla="*/ 295 w 510"/>
                <a:gd name="T75" fmla="*/ 285 h 510"/>
                <a:gd name="T76" fmla="*/ 336 w 510"/>
                <a:gd name="T77" fmla="*/ 336 h 510"/>
                <a:gd name="T78" fmla="*/ 367 w 510"/>
                <a:gd name="T79" fmla="*/ 397 h 510"/>
                <a:gd name="T80" fmla="*/ 316 w 510"/>
                <a:gd name="T81" fmla="*/ 397 h 510"/>
                <a:gd name="T82" fmla="*/ 295 w 510"/>
                <a:gd name="T83" fmla="*/ 356 h 510"/>
                <a:gd name="T84" fmla="*/ 245 w 510"/>
                <a:gd name="T85" fmla="*/ 285 h 510"/>
                <a:gd name="T86" fmla="*/ 214 w 510"/>
                <a:gd name="T87" fmla="*/ 275 h 510"/>
                <a:gd name="T88" fmla="*/ 183 w 510"/>
                <a:gd name="T89" fmla="*/ 275 h 510"/>
                <a:gd name="T90" fmla="*/ 183 w 510"/>
                <a:gd name="T91" fmla="*/ 397 h 510"/>
                <a:gd name="T92" fmla="*/ 143 w 510"/>
                <a:gd name="T93" fmla="*/ 397 h 510"/>
                <a:gd name="T94" fmla="*/ 183 w 510"/>
                <a:gd name="T95" fmla="*/ 244 h 510"/>
                <a:gd name="T96" fmla="*/ 183 w 510"/>
                <a:gd name="T97" fmla="*/ 244 h 510"/>
                <a:gd name="T98" fmla="*/ 245 w 510"/>
                <a:gd name="T99" fmla="*/ 244 h 510"/>
                <a:gd name="T100" fmla="*/ 295 w 510"/>
                <a:gd name="T101" fmla="*/ 234 h 510"/>
                <a:gd name="T102" fmla="*/ 306 w 510"/>
                <a:gd name="T103" fmla="*/ 203 h 510"/>
                <a:gd name="T104" fmla="*/ 295 w 510"/>
                <a:gd name="T105" fmla="*/ 183 h 510"/>
                <a:gd name="T106" fmla="*/ 285 w 510"/>
                <a:gd name="T107" fmla="*/ 163 h 510"/>
                <a:gd name="T108" fmla="*/ 234 w 510"/>
                <a:gd name="T109" fmla="*/ 163 h 510"/>
                <a:gd name="T110" fmla="*/ 183 w 510"/>
                <a:gd name="T111" fmla="*/ 163 h 510"/>
                <a:gd name="T112" fmla="*/ 183 w 510"/>
                <a:gd name="T113" fmla="*/ 24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0" h="510">
                  <a:moveTo>
                    <a:pt x="255" y="0"/>
                  </a:moveTo>
                  <a:lnTo>
                    <a:pt x="255" y="0"/>
                  </a:lnTo>
                  <a:cubicBezTo>
                    <a:pt x="295" y="0"/>
                    <a:pt x="336" y="10"/>
                    <a:pt x="377" y="30"/>
                  </a:cubicBezTo>
                  <a:cubicBezTo>
                    <a:pt x="418" y="61"/>
                    <a:pt x="448" y="91"/>
                    <a:pt x="468" y="132"/>
                  </a:cubicBezTo>
                  <a:cubicBezTo>
                    <a:pt x="499" y="173"/>
                    <a:pt x="509" y="213"/>
                    <a:pt x="509" y="254"/>
                  </a:cubicBezTo>
                  <a:cubicBezTo>
                    <a:pt x="509" y="295"/>
                    <a:pt x="499" y="336"/>
                    <a:pt x="468" y="376"/>
                  </a:cubicBezTo>
                  <a:cubicBezTo>
                    <a:pt x="448" y="417"/>
                    <a:pt x="418" y="448"/>
                    <a:pt x="377" y="478"/>
                  </a:cubicBezTo>
                  <a:cubicBezTo>
                    <a:pt x="336" y="498"/>
                    <a:pt x="295" y="509"/>
                    <a:pt x="255" y="509"/>
                  </a:cubicBezTo>
                  <a:cubicBezTo>
                    <a:pt x="214" y="509"/>
                    <a:pt x="173" y="498"/>
                    <a:pt x="133" y="478"/>
                  </a:cubicBezTo>
                  <a:cubicBezTo>
                    <a:pt x="92" y="448"/>
                    <a:pt x="61" y="417"/>
                    <a:pt x="31" y="376"/>
                  </a:cubicBezTo>
                  <a:cubicBezTo>
                    <a:pt x="10" y="336"/>
                    <a:pt x="0" y="295"/>
                    <a:pt x="0" y="254"/>
                  </a:cubicBezTo>
                  <a:cubicBezTo>
                    <a:pt x="0" y="213"/>
                    <a:pt x="10" y="173"/>
                    <a:pt x="31" y="132"/>
                  </a:cubicBezTo>
                  <a:cubicBezTo>
                    <a:pt x="61" y="91"/>
                    <a:pt x="92" y="61"/>
                    <a:pt x="133" y="30"/>
                  </a:cubicBezTo>
                  <a:cubicBezTo>
                    <a:pt x="173" y="10"/>
                    <a:pt x="214" y="0"/>
                    <a:pt x="255" y="0"/>
                  </a:cubicBezTo>
                  <a:close/>
                  <a:moveTo>
                    <a:pt x="255" y="40"/>
                  </a:moveTo>
                  <a:lnTo>
                    <a:pt x="255" y="40"/>
                  </a:lnTo>
                  <a:cubicBezTo>
                    <a:pt x="214" y="40"/>
                    <a:pt x="183" y="50"/>
                    <a:pt x="153" y="71"/>
                  </a:cubicBezTo>
                  <a:cubicBezTo>
                    <a:pt x="112" y="91"/>
                    <a:pt x="92" y="112"/>
                    <a:pt x="72" y="152"/>
                  </a:cubicBezTo>
                  <a:cubicBezTo>
                    <a:pt x="51" y="183"/>
                    <a:pt x="41" y="213"/>
                    <a:pt x="41" y="254"/>
                  </a:cubicBezTo>
                  <a:cubicBezTo>
                    <a:pt x="41" y="295"/>
                    <a:pt x="51" y="325"/>
                    <a:pt x="72" y="356"/>
                  </a:cubicBezTo>
                  <a:cubicBezTo>
                    <a:pt x="92" y="397"/>
                    <a:pt x="112" y="417"/>
                    <a:pt x="153" y="437"/>
                  </a:cubicBezTo>
                  <a:cubicBezTo>
                    <a:pt x="183" y="458"/>
                    <a:pt x="214" y="468"/>
                    <a:pt x="255" y="468"/>
                  </a:cubicBezTo>
                  <a:cubicBezTo>
                    <a:pt x="285" y="468"/>
                    <a:pt x="326" y="458"/>
                    <a:pt x="357" y="437"/>
                  </a:cubicBezTo>
                  <a:cubicBezTo>
                    <a:pt x="397" y="417"/>
                    <a:pt x="418" y="397"/>
                    <a:pt x="438" y="356"/>
                  </a:cubicBezTo>
                  <a:cubicBezTo>
                    <a:pt x="458" y="325"/>
                    <a:pt x="468" y="295"/>
                    <a:pt x="468" y="254"/>
                  </a:cubicBezTo>
                  <a:cubicBezTo>
                    <a:pt x="468" y="213"/>
                    <a:pt x="458" y="183"/>
                    <a:pt x="438" y="152"/>
                  </a:cubicBezTo>
                  <a:cubicBezTo>
                    <a:pt x="418" y="112"/>
                    <a:pt x="387" y="91"/>
                    <a:pt x="357" y="71"/>
                  </a:cubicBezTo>
                  <a:cubicBezTo>
                    <a:pt x="326" y="50"/>
                    <a:pt x="285" y="40"/>
                    <a:pt x="255" y="40"/>
                  </a:cubicBezTo>
                  <a:close/>
                  <a:moveTo>
                    <a:pt x="143" y="397"/>
                  </a:moveTo>
                  <a:lnTo>
                    <a:pt x="143" y="397"/>
                  </a:lnTo>
                  <a:cubicBezTo>
                    <a:pt x="143" y="122"/>
                    <a:pt x="143" y="122"/>
                    <a:pt x="143" y="122"/>
                  </a:cubicBezTo>
                  <a:cubicBezTo>
                    <a:pt x="234" y="122"/>
                    <a:pt x="234" y="122"/>
                    <a:pt x="234" y="122"/>
                  </a:cubicBezTo>
                  <a:cubicBezTo>
                    <a:pt x="265" y="122"/>
                    <a:pt x="295" y="122"/>
                    <a:pt x="306" y="132"/>
                  </a:cubicBezTo>
                  <a:cubicBezTo>
                    <a:pt x="316" y="132"/>
                    <a:pt x="336" y="142"/>
                    <a:pt x="336" y="152"/>
                  </a:cubicBezTo>
                  <a:cubicBezTo>
                    <a:pt x="346" y="173"/>
                    <a:pt x="357" y="183"/>
                    <a:pt x="357" y="193"/>
                  </a:cubicBezTo>
                  <a:cubicBezTo>
                    <a:pt x="357" y="213"/>
                    <a:pt x="346" y="234"/>
                    <a:pt x="336" y="244"/>
                  </a:cubicBezTo>
                  <a:cubicBezTo>
                    <a:pt x="316" y="264"/>
                    <a:pt x="295" y="275"/>
                    <a:pt x="275" y="275"/>
                  </a:cubicBezTo>
                  <a:cubicBezTo>
                    <a:pt x="285" y="275"/>
                    <a:pt x="295" y="285"/>
                    <a:pt x="295" y="285"/>
                  </a:cubicBezTo>
                  <a:cubicBezTo>
                    <a:pt x="306" y="295"/>
                    <a:pt x="326" y="315"/>
                    <a:pt x="336" y="336"/>
                  </a:cubicBezTo>
                  <a:cubicBezTo>
                    <a:pt x="367" y="397"/>
                    <a:pt x="367" y="397"/>
                    <a:pt x="367" y="397"/>
                  </a:cubicBezTo>
                  <a:cubicBezTo>
                    <a:pt x="316" y="397"/>
                    <a:pt x="316" y="397"/>
                    <a:pt x="316" y="397"/>
                  </a:cubicBezTo>
                  <a:cubicBezTo>
                    <a:pt x="295" y="356"/>
                    <a:pt x="295" y="356"/>
                    <a:pt x="295" y="356"/>
                  </a:cubicBezTo>
                  <a:cubicBezTo>
                    <a:pt x="275" y="315"/>
                    <a:pt x="255" y="295"/>
                    <a:pt x="245" y="285"/>
                  </a:cubicBezTo>
                  <a:cubicBezTo>
                    <a:pt x="245" y="285"/>
                    <a:pt x="224" y="275"/>
                    <a:pt x="214" y="275"/>
                  </a:cubicBezTo>
                  <a:cubicBezTo>
                    <a:pt x="183" y="275"/>
                    <a:pt x="183" y="275"/>
                    <a:pt x="183" y="275"/>
                  </a:cubicBezTo>
                  <a:cubicBezTo>
                    <a:pt x="183" y="397"/>
                    <a:pt x="183" y="397"/>
                    <a:pt x="183" y="397"/>
                  </a:cubicBezTo>
                  <a:lnTo>
                    <a:pt x="143" y="397"/>
                  </a:lnTo>
                  <a:close/>
                  <a:moveTo>
                    <a:pt x="183" y="244"/>
                  </a:moveTo>
                  <a:lnTo>
                    <a:pt x="183" y="244"/>
                  </a:lnTo>
                  <a:cubicBezTo>
                    <a:pt x="245" y="244"/>
                    <a:pt x="245" y="244"/>
                    <a:pt x="245" y="244"/>
                  </a:cubicBezTo>
                  <a:cubicBezTo>
                    <a:pt x="265" y="244"/>
                    <a:pt x="285" y="234"/>
                    <a:pt x="295" y="234"/>
                  </a:cubicBezTo>
                  <a:cubicBezTo>
                    <a:pt x="306" y="223"/>
                    <a:pt x="306" y="213"/>
                    <a:pt x="306" y="203"/>
                  </a:cubicBezTo>
                  <a:cubicBezTo>
                    <a:pt x="306" y="193"/>
                    <a:pt x="306" y="183"/>
                    <a:pt x="295" y="183"/>
                  </a:cubicBezTo>
                  <a:cubicBezTo>
                    <a:pt x="295" y="173"/>
                    <a:pt x="285" y="163"/>
                    <a:pt x="285" y="163"/>
                  </a:cubicBezTo>
                  <a:cubicBezTo>
                    <a:pt x="275" y="163"/>
                    <a:pt x="255" y="163"/>
                    <a:pt x="234" y="163"/>
                  </a:cubicBezTo>
                  <a:cubicBezTo>
                    <a:pt x="183" y="163"/>
                    <a:pt x="183" y="163"/>
                    <a:pt x="183" y="163"/>
                  </a:cubicBezTo>
                  <a:lnTo>
                    <a:pt x="183" y="244"/>
                  </a:lnTo>
                  <a:close/>
                </a:path>
              </a:pathLst>
            </a:custGeom>
            <a:solidFill>
              <a:srgbClr val="0079C2"/>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spTree>
    <p:extLst>
      <p:ext uri="{BB962C8B-B14F-4D97-AF65-F5344CB8AC3E}">
        <p14:creationId xmlns:p14="http://schemas.microsoft.com/office/powerpoint/2010/main" val="158088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S">
    <p:spTree>
      <p:nvGrpSpPr>
        <p:cNvPr id="1" name=""/>
        <p:cNvGrpSpPr/>
        <p:nvPr/>
      </p:nvGrpSpPr>
      <p:grpSpPr>
        <a:xfrm>
          <a:off x="0" y="0"/>
          <a:ext cx="0" cy="0"/>
          <a:chOff x="0" y="0"/>
          <a:chExt cx="0" cy="0"/>
        </a:xfrm>
      </p:grpSpPr>
      <p:sp>
        <p:nvSpPr>
          <p:cNvPr id="4" name="TextBox 3"/>
          <p:cNvSpPr txBox="1"/>
          <p:nvPr userDrawn="1"/>
        </p:nvSpPr>
        <p:spPr>
          <a:xfrm>
            <a:off x="457200" y="4701620"/>
            <a:ext cx="8229600" cy="1981200"/>
          </a:xfrm>
          <a:prstGeom prst="rect">
            <a:avLst/>
          </a:prstGeom>
          <a:noFill/>
        </p:spPr>
        <p:txBody>
          <a:bodyPr wrap="square" rtlCol="0" anchor="b">
            <a:noAutofit/>
          </a:bodyPr>
          <a:lstStyle/>
          <a:p>
            <a:r>
              <a:rPr lang="en-US" sz="800" dirty="0">
                <a:solidFill>
                  <a:schemeClr val="bg1">
                    <a:lumMod val="65000"/>
                  </a:schemeClr>
                </a:solidFill>
                <a:latin typeface="Arial" charset="0"/>
                <a:ea typeface="Arial" charset="0"/>
                <a:cs typeface="Arial" charset="0"/>
              </a:rPr>
              <a:t>Anthem Blue Cross and Blue Shield is the trade name of: In Colorado: Rocky Mountain Hospital and Medical Service, Inc. HMO products underwritten by HMO Colorado, Inc. In Connecticut: Anthem Health Plans, Inc. In Georgia: Blue Cross Blue Shield Healthcare Plan of Georgia, Inc. In Indiana: Anthem Insurance Companies, Inc. In Kentucky: Anthem Health Plans of Kentucky, Inc. In Maine: Anthem Health Plans of Maine, Inc. In Missouri (excluding 30 counties in the Kansas City area): </a:t>
            </a:r>
            <a:r>
              <a:rPr lang="en-US" sz="800" dirty="0" err="1">
                <a:solidFill>
                  <a:schemeClr val="bg1">
                    <a:lumMod val="65000"/>
                  </a:schemeClr>
                </a:solidFill>
                <a:latin typeface="Arial" charset="0"/>
                <a:ea typeface="Arial" charset="0"/>
                <a:cs typeface="Arial" charset="0"/>
              </a:rPr>
              <a:t>RightCHOICE</a:t>
            </a:r>
            <a:r>
              <a:rPr lang="en-US" sz="800" dirty="0">
                <a:solidFill>
                  <a:schemeClr val="bg1">
                    <a:lumMod val="65000"/>
                  </a:schemeClr>
                </a:solidFill>
                <a:latin typeface="Arial" charset="0"/>
                <a:ea typeface="Arial" charset="0"/>
                <a:cs typeface="Arial" charset="0"/>
              </a:rPr>
              <a:t>® Managed Care, Inc. (RIT), Healthy Alliance® Life Insurance Company (HALIC), and HMO Missouri, Inc. RIT and certain affiliates administer non-HMO benefits underwritten by HALIC and HMO benefits underwritten by HMO Missouri, Inc. RIT and certain affiliates only provide administrative services for self-funded plans and do not underwrite benefits. In Nevada: Rocky Mountain Hospital and Medical Service, Inc. HMO products underwritten by HMO Colorado, Inc., dba HMO Nevada. In New Hampshire: Anthem Health Plans of New Hampshire, Inc. HMO plans are administered by Anthem Health Plans of New Hampshire, Inc. and underwritten by Matthew Thornton Health Plan, Inc. In Ohio: Community Insurance Company. In Virginia: Anthem Health Plans of Virginia, Inc. trades as Anthem Blue Cross and Blue Shield in Virginia, and its service area is all of Virginia except for the City of Fairfax, the Town of Vienna, and the area east of State Route 123. In Wisconsin: Blue Cross Blue Shield of Wisconsin (BCBSWI), underwrites or administers PPO and indemnity policies and underwrites the out of network benefits in POS policies offered by </a:t>
            </a:r>
            <a:r>
              <a:rPr lang="en-US" sz="800" dirty="0" err="1">
                <a:solidFill>
                  <a:schemeClr val="bg1">
                    <a:lumMod val="65000"/>
                  </a:schemeClr>
                </a:solidFill>
                <a:latin typeface="Arial" charset="0"/>
                <a:ea typeface="Arial" charset="0"/>
                <a:cs typeface="Arial" charset="0"/>
              </a:rPr>
              <a:t>Compcare</a:t>
            </a:r>
            <a:r>
              <a:rPr lang="en-US" sz="800" dirty="0">
                <a:solidFill>
                  <a:schemeClr val="bg1">
                    <a:lumMod val="65000"/>
                  </a:schemeClr>
                </a:solidFill>
                <a:latin typeface="Arial" charset="0"/>
                <a:ea typeface="Arial" charset="0"/>
                <a:cs typeface="Arial" charset="0"/>
              </a:rPr>
              <a:t> Health Services Insurance Corporation (</a:t>
            </a:r>
            <a:r>
              <a:rPr lang="en-US" sz="800" dirty="0" err="1">
                <a:solidFill>
                  <a:schemeClr val="bg1">
                    <a:lumMod val="65000"/>
                  </a:schemeClr>
                </a:solidFill>
                <a:latin typeface="Arial" charset="0"/>
                <a:ea typeface="Arial" charset="0"/>
                <a:cs typeface="Arial" charset="0"/>
              </a:rPr>
              <a:t>Compcare</a:t>
            </a:r>
            <a:r>
              <a:rPr lang="en-US" sz="800" dirty="0">
                <a:solidFill>
                  <a:schemeClr val="bg1">
                    <a:lumMod val="65000"/>
                  </a:schemeClr>
                </a:solidFill>
                <a:latin typeface="Arial" charset="0"/>
                <a:ea typeface="Arial" charset="0"/>
                <a:cs typeface="Arial" charset="0"/>
              </a:rPr>
              <a:t>) or Wisconsin Collaborative Insurance Corporation (WCIC). </a:t>
            </a:r>
            <a:r>
              <a:rPr lang="en-US" sz="800" dirty="0" err="1">
                <a:solidFill>
                  <a:schemeClr val="bg1">
                    <a:lumMod val="65000"/>
                  </a:schemeClr>
                </a:solidFill>
                <a:latin typeface="Arial" charset="0"/>
                <a:ea typeface="Arial" charset="0"/>
                <a:cs typeface="Arial" charset="0"/>
              </a:rPr>
              <a:t>Compcare</a:t>
            </a:r>
            <a:r>
              <a:rPr lang="en-US" sz="800" dirty="0">
                <a:solidFill>
                  <a:schemeClr val="bg1">
                    <a:lumMod val="65000"/>
                  </a:schemeClr>
                </a:solidFill>
                <a:latin typeface="Arial" charset="0"/>
                <a:ea typeface="Arial" charset="0"/>
                <a:cs typeface="Arial" charset="0"/>
              </a:rPr>
              <a:t> underwrites or administers HMO or POS policies; WCIC underwrites or administers Well Priority HMO or POS policies. Independent licensees of the Blue Cross and Blue Shield Association. Anthem is a registered trademark of Anthem Insurance Companies, Inc. </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6361" y="4601733"/>
            <a:ext cx="1636272" cy="255467"/>
          </a:xfrm>
          <a:prstGeom prst="rect">
            <a:avLst/>
          </a:prstGeom>
        </p:spPr>
      </p:pic>
    </p:spTree>
    <p:extLst>
      <p:ext uri="{BB962C8B-B14F-4D97-AF65-F5344CB8AC3E}">
        <p14:creationId xmlns:p14="http://schemas.microsoft.com/office/powerpoint/2010/main" val="274848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C">
    <p:spTree>
      <p:nvGrpSpPr>
        <p:cNvPr id="1" name=""/>
        <p:cNvGrpSpPr/>
        <p:nvPr/>
      </p:nvGrpSpPr>
      <p:grpSpPr>
        <a:xfrm>
          <a:off x="0" y="0"/>
          <a:ext cx="0" cy="0"/>
          <a:chOff x="0" y="0"/>
          <a:chExt cx="0" cy="0"/>
        </a:xfrm>
      </p:grpSpPr>
      <p:sp>
        <p:nvSpPr>
          <p:cNvPr id="11" name="TextBox 10"/>
          <p:cNvSpPr txBox="1"/>
          <p:nvPr userDrawn="1"/>
        </p:nvSpPr>
        <p:spPr>
          <a:xfrm>
            <a:off x="457199" y="5912304"/>
            <a:ext cx="8465111" cy="704823"/>
          </a:xfrm>
          <a:prstGeom prst="rect">
            <a:avLst/>
          </a:prstGeom>
          <a:noFill/>
        </p:spPr>
        <p:txBody>
          <a:bodyPr wrap="square" rtlCol="0" anchor="b">
            <a:noAutofit/>
          </a:bodyPr>
          <a:lstStyle/>
          <a:p>
            <a:r>
              <a:rPr lang="en-US" sz="800" dirty="0">
                <a:solidFill>
                  <a:schemeClr val="bg1">
                    <a:lumMod val="65000"/>
                  </a:schemeClr>
                </a:solidFill>
                <a:latin typeface="Arial" charset="0"/>
                <a:ea typeface="Arial" charset="0"/>
                <a:cs typeface="Arial" charset="0"/>
              </a:rPr>
              <a:t>Anthem Blue Cross is the trade name of Blue Cross of California. Anthem Blue Cross and Anthem Blue Cross Life and Health Insurance Company are independent licensees of the Blue Cross Association. Anthem is a registered trademark of Anthem Insurance Companies, Inc.</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0796" y="5761695"/>
            <a:ext cx="1388611" cy="251332"/>
          </a:xfrm>
          <a:prstGeom prst="rect">
            <a:avLst/>
          </a:prstGeom>
        </p:spPr>
      </p:pic>
    </p:spTree>
    <p:extLst>
      <p:ext uri="{BB962C8B-B14F-4D97-AF65-F5344CB8AC3E}">
        <p14:creationId xmlns:p14="http://schemas.microsoft.com/office/powerpoint/2010/main" val="369513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NABS">
    <p:spTree>
      <p:nvGrpSpPr>
        <p:cNvPr id="1" name=""/>
        <p:cNvGrpSpPr/>
        <p:nvPr/>
      </p:nvGrpSpPr>
      <p:grpSpPr>
        <a:xfrm>
          <a:off x="0" y="0"/>
          <a:ext cx="0" cy="0"/>
          <a:chOff x="0" y="0"/>
          <a:chExt cx="0" cy="0"/>
        </a:xfrm>
      </p:grpSpPr>
      <p:sp>
        <p:nvSpPr>
          <p:cNvPr id="4" name="TextBox 3"/>
          <p:cNvSpPr txBox="1"/>
          <p:nvPr userDrawn="1"/>
        </p:nvSpPr>
        <p:spPr>
          <a:xfrm>
            <a:off x="457200" y="4648722"/>
            <a:ext cx="8229600" cy="1981200"/>
          </a:xfrm>
          <a:prstGeom prst="rect">
            <a:avLst/>
          </a:prstGeom>
          <a:noFill/>
        </p:spPr>
        <p:txBody>
          <a:bodyPr wrap="square" rtlCol="0" anchor="b">
            <a:noAutofit/>
          </a:bodyPr>
          <a:lstStyle/>
          <a:p>
            <a:r>
              <a:rPr lang="en-US" sz="800" kern="1200" dirty="0">
                <a:solidFill>
                  <a:schemeClr val="bg1">
                    <a:lumMod val="65000"/>
                  </a:schemeClr>
                </a:solidFill>
                <a:effectLst/>
                <a:latin typeface="Arial" charset="0"/>
                <a:ea typeface="Arial" charset="0"/>
                <a:cs typeface="Arial" charset="0"/>
              </a:rPr>
              <a:t>The Anthem National Accounts business unit serves members of: Anthem Blue Cross Life and Health Insurance Company and Blue Cross of California using the trade name Anthem Blue Cross in California. Using the trade name of Anthem Blue Cross and Blue Shield for the following companies in: Colorado: Rocky Mountain Hospital and Medical Service, Inc. HMO products underwritten by HMO Colorado, Inc.; Connecticut: Anthem Health Plans, Inc.; Georgia: Blue Cross Blue Shield Healthcare Plan of Georgia, Inc.; Indiana: Anthem Insurance Companies, Inc.; Kentucky: Anthem Health Plans of Kentucky, Inc.; Maine: Anthem Health Plans of Maine, Inc.; Missouri (excluding 30 counties in the Kansas City area): </a:t>
            </a:r>
            <a:r>
              <a:rPr lang="en-US" sz="800" kern="1200" dirty="0" err="1">
                <a:solidFill>
                  <a:schemeClr val="bg1">
                    <a:lumMod val="65000"/>
                  </a:schemeClr>
                </a:solidFill>
                <a:effectLst/>
                <a:latin typeface="Arial" charset="0"/>
                <a:ea typeface="Arial" charset="0"/>
                <a:cs typeface="Arial" charset="0"/>
              </a:rPr>
              <a:t>RightCHOICE</a:t>
            </a:r>
            <a:r>
              <a:rPr lang="en-US" sz="800" kern="1200" dirty="0">
                <a:solidFill>
                  <a:schemeClr val="bg1">
                    <a:lumMod val="65000"/>
                  </a:schemeClr>
                </a:solidFill>
                <a:effectLst/>
                <a:latin typeface="Arial" charset="0"/>
                <a:ea typeface="Arial" charset="0"/>
                <a:cs typeface="Arial" charset="0"/>
              </a:rPr>
              <a:t>® Managed Care, Inc. (RIT), Healthy Alliance® Life Insurance Company (HALIC), and HMO Missouri, Inc. RIT and certain affiliates administer non-HMO benefits underwritten by HALIC and HMO benefits underwritten by HMO Missouri, Inc. RIT and certain affiliates only provide administrative services for self-funded plans and do not underwrite benefits; Nevada: Rocky Mountain Hospital and Medical Service, Inc. HMO products underwritten by HMO Colorado, Inc., dba HMO Nevada; New Hampshire: Anthem Health Plans of New Hampshire, Inc. Anthem Health Plans of New Hampshire, Inc. HMO plans are administered by Anthem Health Plans of New Hampshire, Inc. and underwritten by Matthew Thornton Health Plan, Inc.; Ohio: Community Insurance Company; Virginia: Anthem Health Plans of Virginia, Inc. trades as Anthem Blue Cross and Blue Shield in Virginia, and its service area is all of Virginia except for the City of Fairfax, the Town of Vienna, and the area east of State Route 123; Wisconsin: Blue Cross Blue Shield of Wisconsin (BCBSWI), underwrites or administers PPO and indemnity policies and underwrites the out of network benefits in POS policies offered by </a:t>
            </a:r>
            <a:r>
              <a:rPr lang="en-US" sz="800" kern="1200" dirty="0" err="1">
                <a:solidFill>
                  <a:schemeClr val="bg1">
                    <a:lumMod val="65000"/>
                  </a:schemeClr>
                </a:solidFill>
                <a:effectLst/>
                <a:latin typeface="Arial" charset="0"/>
                <a:ea typeface="Arial" charset="0"/>
                <a:cs typeface="Arial" charset="0"/>
              </a:rPr>
              <a:t>Compcare</a:t>
            </a:r>
            <a:r>
              <a:rPr lang="en-US" sz="800" kern="1200" dirty="0">
                <a:solidFill>
                  <a:schemeClr val="bg1">
                    <a:lumMod val="65000"/>
                  </a:schemeClr>
                </a:solidFill>
                <a:effectLst/>
                <a:latin typeface="Arial" charset="0"/>
                <a:ea typeface="Arial" charset="0"/>
                <a:cs typeface="Arial" charset="0"/>
              </a:rPr>
              <a:t> Health Services Insurance Corporation (</a:t>
            </a:r>
            <a:r>
              <a:rPr lang="en-US" sz="800" kern="1200" dirty="0" err="1">
                <a:solidFill>
                  <a:schemeClr val="bg1">
                    <a:lumMod val="65000"/>
                  </a:schemeClr>
                </a:solidFill>
                <a:effectLst/>
                <a:latin typeface="Arial" charset="0"/>
                <a:ea typeface="Arial" charset="0"/>
                <a:cs typeface="Arial" charset="0"/>
              </a:rPr>
              <a:t>Compcare</a:t>
            </a:r>
            <a:r>
              <a:rPr lang="en-US" sz="800" kern="1200" dirty="0">
                <a:solidFill>
                  <a:schemeClr val="bg1">
                    <a:lumMod val="65000"/>
                  </a:schemeClr>
                </a:solidFill>
                <a:effectLst/>
                <a:latin typeface="Arial" charset="0"/>
                <a:ea typeface="Arial" charset="0"/>
                <a:cs typeface="Arial" charset="0"/>
              </a:rPr>
              <a:t>) or Wisconsin Collaborative Insurance Corporation (WCIC).  </a:t>
            </a:r>
            <a:r>
              <a:rPr lang="en-US" sz="800" kern="1200" dirty="0" err="1">
                <a:solidFill>
                  <a:schemeClr val="bg1">
                    <a:lumMod val="65000"/>
                  </a:schemeClr>
                </a:solidFill>
                <a:effectLst/>
                <a:latin typeface="Arial" charset="0"/>
                <a:ea typeface="Arial" charset="0"/>
                <a:cs typeface="Arial" charset="0"/>
              </a:rPr>
              <a:t>Compcare</a:t>
            </a:r>
            <a:r>
              <a:rPr lang="en-US" sz="800" kern="1200" dirty="0">
                <a:solidFill>
                  <a:schemeClr val="bg1">
                    <a:lumMod val="65000"/>
                  </a:schemeClr>
                </a:solidFill>
                <a:effectLst/>
                <a:latin typeface="Arial" charset="0"/>
                <a:ea typeface="Arial" charset="0"/>
                <a:cs typeface="Arial" charset="0"/>
              </a:rPr>
              <a:t> underwrites or administers HMO or POS policies; WCIC underwrites or administers Well Priority HMO or POS policies. In 28 eastern and southeastern counties in New York, Empire Blue Cross Blue Shield, the trade name of Empire </a:t>
            </a:r>
            <a:r>
              <a:rPr lang="en-US" sz="800" kern="1200" dirty="0" err="1">
                <a:solidFill>
                  <a:schemeClr val="bg1">
                    <a:lumMod val="65000"/>
                  </a:schemeClr>
                </a:solidFill>
                <a:effectLst/>
                <a:latin typeface="Arial" charset="0"/>
                <a:ea typeface="Arial" charset="0"/>
                <a:cs typeface="Arial" charset="0"/>
              </a:rPr>
              <a:t>HealthChoice</a:t>
            </a:r>
            <a:r>
              <a:rPr lang="en-US" sz="800" kern="1200" dirty="0">
                <a:solidFill>
                  <a:schemeClr val="bg1">
                    <a:lumMod val="65000"/>
                  </a:schemeClr>
                </a:solidFill>
                <a:effectLst/>
                <a:latin typeface="Arial" charset="0"/>
                <a:ea typeface="Arial" charset="0"/>
                <a:cs typeface="Arial" charset="0"/>
              </a:rPr>
              <a:t> Assurance, Inc., underwrites and/or administers the PPO, EPO, POS and indemnity policies. Independent licensees of the Blue Cross and Blue Shield Association. Anthem is a registered trademark of Anthem Insurance Companies Inc. </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49946" y="4089107"/>
            <a:ext cx="1477264" cy="347472"/>
          </a:xfrm>
          <a:prstGeom prst="rect">
            <a:avLst/>
          </a:prstGeom>
        </p:spPr>
      </p:pic>
    </p:spTree>
    <p:extLst>
      <p:ext uri="{BB962C8B-B14F-4D97-AF65-F5344CB8AC3E}">
        <p14:creationId xmlns:p14="http://schemas.microsoft.com/office/powerpoint/2010/main" val="291980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theme" Target="../theme/theme3.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57200" y="1600200"/>
            <a:ext cx="8229600" cy="47154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36389" y="6315644"/>
            <a:ext cx="2150411" cy="542356"/>
          </a:xfrm>
          <a:prstGeom prst="rect">
            <a:avLst/>
          </a:prstGeom>
        </p:spPr>
        <p:txBody>
          <a:bodyPr vert="horz" lIns="91440" tIns="45720" rIns="91440" bIns="45720" rtlCol="0" anchor="ctr"/>
          <a:lstStyle>
            <a:lvl1pPr algn="r">
              <a:defRPr sz="600" kern="0" spc="30">
                <a:solidFill>
                  <a:schemeClr val="bg1">
                    <a:lumMod val="75000"/>
                  </a:schemeClr>
                </a:solidFill>
              </a:defRPr>
            </a:lvl1pPr>
          </a:lstStyle>
          <a:p>
            <a:fld id="{4A873CA4-BE3C-7D4C-8436-2624394E6556}" type="datetime4">
              <a:rPr lang="en-US" smtClean="0"/>
              <a:t>July 31, 2023</a:t>
            </a:fld>
            <a:endParaRPr lang="en-US"/>
          </a:p>
        </p:txBody>
      </p:sp>
      <p:sp>
        <p:nvSpPr>
          <p:cNvPr id="5" name="Footer Placeholder 4"/>
          <p:cNvSpPr>
            <a:spLocks noGrp="1"/>
          </p:cNvSpPr>
          <p:nvPr>
            <p:ph type="ftr" sz="quarter" idx="3"/>
          </p:nvPr>
        </p:nvSpPr>
        <p:spPr>
          <a:xfrm>
            <a:off x="457199" y="6315644"/>
            <a:ext cx="5994035" cy="542356"/>
          </a:xfrm>
          <a:prstGeom prst="rect">
            <a:avLst/>
          </a:prstGeom>
        </p:spPr>
        <p:txBody>
          <a:bodyPr vert="horz" lIns="91440" tIns="45720" rIns="91440" bIns="45720" rtlCol="0" anchor="ctr"/>
          <a:lstStyle>
            <a:lvl1pPr algn="l">
              <a:defRPr sz="600" kern="0" spc="30">
                <a:solidFill>
                  <a:schemeClr val="bg1">
                    <a:lumMod val="75000"/>
                  </a:schemeClr>
                </a:solidFill>
              </a:defRPr>
            </a:lvl1pPr>
          </a:lstStyle>
          <a:p>
            <a:r>
              <a:rPr lang="en-US"/>
              <a:t>© 2017 Anthem Blue Cross Blue Shield National Accounts. All Rights Reserved.</a:t>
            </a:r>
          </a:p>
        </p:txBody>
      </p:sp>
      <p:sp>
        <p:nvSpPr>
          <p:cNvPr id="6" name="Slide Number Placeholder 5"/>
          <p:cNvSpPr>
            <a:spLocks noGrp="1"/>
          </p:cNvSpPr>
          <p:nvPr>
            <p:ph type="sldNum" sz="quarter" idx="4"/>
          </p:nvPr>
        </p:nvSpPr>
        <p:spPr>
          <a:xfrm>
            <a:off x="8601646" y="6315644"/>
            <a:ext cx="542354" cy="542356"/>
          </a:xfrm>
          <a:prstGeom prst="rect">
            <a:avLst/>
          </a:prstGeom>
        </p:spPr>
        <p:txBody>
          <a:bodyPr vert="horz" lIns="91440" tIns="45720" rIns="91440" bIns="45720" rtlCol="0" anchor="ctr"/>
          <a:lstStyle>
            <a:lvl1pPr algn="ctr">
              <a:defRPr sz="800" b="1" kern="0" spc="30">
                <a:solidFill>
                  <a:schemeClr val="bg1">
                    <a:lumMod val="75000"/>
                  </a:schemeClr>
                </a:solidFill>
              </a:defRPr>
            </a:lvl1pPr>
          </a:lstStyle>
          <a:p>
            <a:fld id="{4F481961-D54A-CF4E-B08C-72CF6FE336ED}" type="slidenum">
              <a:rPr lang="en-US" smtClean="0"/>
              <a:pPr/>
              <a:t>‹#›</a:t>
            </a:fld>
            <a:endParaRPr lang="en-US"/>
          </a:p>
        </p:txBody>
      </p:sp>
      <p:grpSp>
        <p:nvGrpSpPr>
          <p:cNvPr id="33" name="Group 32"/>
          <p:cNvGrpSpPr/>
          <p:nvPr/>
        </p:nvGrpSpPr>
        <p:grpSpPr>
          <a:xfrm>
            <a:off x="0" y="0"/>
            <a:ext cx="9144000" cy="6858000"/>
            <a:chOff x="0" y="0"/>
            <a:chExt cx="9144000" cy="6858000"/>
          </a:xfrm>
        </p:grpSpPr>
        <p:grpSp>
          <p:nvGrpSpPr>
            <p:cNvPr id="12" name="Group 11"/>
            <p:cNvGrpSpPr/>
            <p:nvPr userDrawn="1"/>
          </p:nvGrpSpPr>
          <p:grpSpPr>
            <a:xfrm>
              <a:off x="0" y="0"/>
              <a:ext cx="9144000" cy="6858000"/>
              <a:chOff x="0" y="0"/>
              <a:chExt cx="9144000" cy="6858000"/>
            </a:xfrm>
          </p:grpSpPr>
          <p:sp>
            <p:nvSpPr>
              <p:cNvPr id="7" name="Rectangle 6"/>
              <p:cNvSpPr/>
              <p:nvPr userDrawn="1"/>
            </p:nvSpPr>
            <p:spPr>
              <a:xfrm>
                <a:off x="0"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8601646"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rot="16200000">
                <a:off x="4300823" y="-4300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rot="16200000">
                <a:off x="4300823" y="2014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userDrawn="1"/>
          </p:nvGrpSpPr>
          <p:grpSpPr>
            <a:xfrm>
              <a:off x="0" y="0"/>
              <a:ext cx="9144000" cy="6858000"/>
              <a:chOff x="0" y="5257800"/>
              <a:chExt cx="9144000" cy="6858000"/>
            </a:xfrm>
          </p:grpSpPr>
          <p:sp>
            <p:nvSpPr>
              <p:cNvPr id="15" name="Rectangle 14"/>
              <p:cNvSpPr/>
              <p:nvPr userDrawn="1"/>
            </p:nvSpPr>
            <p:spPr>
              <a:xfrm>
                <a:off x="0"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2150411"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4300823"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6451235"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8601646"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 name="Group 25"/>
            <p:cNvGrpSpPr/>
            <p:nvPr userDrawn="1"/>
          </p:nvGrpSpPr>
          <p:grpSpPr>
            <a:xfrm>
              <a:off x="0" y="1"/>
              <a:ext cx="9144000" cy="6857998"/>
              <a:chOff x="0" y="1"/>
              <a:chExt cx="9144000" cy="6857998"/>
            </a:xfrm>
          </p:grpSpPr>
          <p:sp>
            <p:nvSpPr>
              <p:cNvPr id="21" name="Rectangle 20"/>
              <p:cNvSpPr/>
              <p:nvPr userDrawn="1"/>
            </p:nvSpPr>
            <p:spPr>
              <a:xfrm rot="16200000">
                <a:off x="4300823" y="-4300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rot="16200000">
                <a:off x="4300823" y="-219560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rot="16200000">
                <a:off x="4300823" y="-9039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rot="16200000">
                <a:off x="4300823" y="2014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p:cNvGrpSpPr/>
            <p:nvPr userDrawn="1"/>
          </p:nvGrpSpPr>
          <p:grpSpPr>
            <a:xfrm>
              <a:off x="0" y="0"/>
              <a:ext cx="9144000" cy="6858000"/>
              <a:chOff x="0" y="0"/>
              <a:chExt cx="9144000" cy="6858000"/>
            </a:xfrm>
          </p:grpSpPr>
          <p:sp>
            <p:nvSpPr>
              <p:cNvPr id="28" name="Rectangle 27"/>
              <p:cNvSpPr/>
              <p:nvPr userDrawn="1"/>
            </p:nvSpPr>
            <p:spPr>
              <a:xfrm rot="16200000">
                <a:off x="4300823" y="-375846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userDrawn="1"/>
            </p:nvSpPr>
            <p:spPr>
              <a:xfrm rot="16200000">
                <a:off x="4300823" y="147246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userDrawn="1"/>
            </p:nvSpPr>
            <p:spPr>
              <a:xfrm>
                <a:off x="542354"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userDrawn="1"/>
            </p:nvSpPr>
            <p:spPr>
              <a:xfrm>
                <a:off x="8059292"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77072813"/>
      </p:ext>
    </p:extLst>
  </p:cSld>
  <p:clrMap bg1="lt1" tx1="dk1" bg2="lt2" tx2="dk2" accent1="accent1" accent2="accent2" accent3="accent3" accent4="accent4" accent5="accent5" accent6="accent6" hlink="hlink" folHlink="folHlink"/>
  <p:sldLayoutIdLst>
    <p:sldLayoutId id="2147483710" r:id="rId1"/>
    <p:sldLayoutId id="214748375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0" rtl="0" eaLnBrk="1" latinLnBrk="0" hangingPunct="1">
        <a:spcBef>
          <a:spcPct val="0"/>
        </a:spcBef>
        <a:buNone/>
        <a:defRPr sz="3200" kern="0" spc="30">
          <a:solidFill>
            <a:schemeClr val="tx1"/>
          </a:solidFill>
          <a:latin typeface="+mj-lt"/>
          <a:ea typeface="+mj-ea"/>
          <a:cs typeface="+mj-cs"/>
        </a:defRPr>
      </a:lvl1pPr>
    </p:titleStyle>
    <p:bodyStyle>
      <a:lvl1pPr marL="2286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1pPr>
      <a:lvl2pPr marL="5715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2pPr>
      <a:lvl3pPr marL="800100" indent="-2159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3pPr>
      <a:lvl4pPr marL="10287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4pPr>
      <a:lvl5pPr marL="12573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pSp>
        <p:nvGrpSpPr>
          <p:cNvPr id="33" name="Group 32"/>
          <p:cNvGrpSpPr/>
          <p:nvPr/>
        </p:nvGrpSpPr>
        <p:grpSpPr>
          <a:xfrm>
            <a:off x="0" y="0"/>
            <a:ext cx="9144000" cy="6858000"/>
            <a:chOff x="0" y="0"/>
            <a:chExt cx="9144000" cy="6858000"/>
          </a:xfrm>
        </p:grpSpPr>
        <p:grpSp>
          <p:nvGrpSpPr>
            <p:cNvPr id="12" name="Group 11"/>
            <p:cNvGrpSpPr/>
            <p:nvPr userDrawn="1"/>
          </p:nvGrpSpPr>
          <p:grpSpPr>
            <a:xfrm>
              <a:off x="0" y="0"/>
              <a:ext cx="9144000" cy="6858000"/>
              <a:chOff x="0" y="0"/>
              <a:chExt cx="9144000" cy="6858000"/>
            </a:xfrm>
          </p:grpSpPr>
          <p:sp>
            <p:nvSpPr>
              <p:cNvPr id="7" name="Rectangle 6"/>
              <p:cNvSpPr/>
              <p:nvPr userDrawn="1"/>
            </p:nvSpPr>
            <p:spPr>
              <a:xfrm>
                <a:off x="0"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9" name="Rectangle 8"/>
              <p:cNvSpPr/>
              <p:nvPr userDrawn="1"/>
            </p:nvSpPr>
            <p:spPr>
              <a:xfrm>
                <a:off x="8601646"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0" name="Rectangle 9"/>
              <p:cNvSpPr/>
              <p:nvPr userDrawn="1"/>
            </p:nvSpPr>
            <p:spPr>
              <a:xfrm rot="16200000">
                <a:off x="4300823" y="-4300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1" name="Rectangle 10"/>
              <p:cNvSpPr/>
              <p:nvPr userDrawn="1"/>
            </p:nvSpPr>
            <p:spPr>
              <a:xfrm rot="16200000">
                <a:off x="4300823" y="2014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20" name="Group 19"/>
            <p:cNvGrpSpPr/>
            <p:nvPr userDrawn="1"/>
          </p:nvGrpSpPr>
          <p:grpSpPr>
            <a:xfrm>
              <a:off x="0" y="0"/>
              <a:ext cx="9144000" cy="6858000"/>
              <a:chOff x="0" y="5257800"/>
              <a:chExt cx="9144000" cy="6858000"/>
            </a:xfrm>
          </p:grpSpPr>
          <p:sp>
            <p:nvSpPr>
              <p:cNvPr id="15" name="Rectangle 14"/>
              <p:cNvSpPr/>
              <p:nvPr userDrawn="1"/>
            </p:nvSpPr>
            <p:spPr>
              <a:xfrm>
                <a:off x="0"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6" name="Rectangle 15"/>
              <p:cNvSpPr/>
              <p:nvPr userDrawn="1"/>
            </p:nvSpPr>
            <p:spPr>
              <a:xfrm>
                <a:off x="2150411"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7" name="Rectangle 16"/>
              <p:cNvSpPr/>
              <p:nvPr userDrawn="1"/>
            </p:nvSpPr>
            <p:spPr>
              <a:xfrm>
                <a:off x="4300823"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8" name="Rectangle 17"/>
              <p:cNvSpPr/>
              <p:nvPr userDrawn="1"/>
            </p:nvSpPr>
            <p:spPr>
              <a:xfrm>
                <a:off x="6451235"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9" name="Rectangle 18"/>
              <p:cNvSpPr/>
              <p:nvPr userDrawn="1"/>
            </p:nvSpPr>
            <p:spPr>
              <a:xfrm>
                <a:off x="8601646"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26" name="Group 25"/>
            <p:cNvGrpSpPr/>
            <p:nvPr userDrawn="1"/>
          </p:nvGrpSpPr>
          <p:grpSpPr>
            <a:xfrm>
              <a:off x="0" y="1"/>
              <a:ext cx="9144000" cy="6857998"/>
              <a:chOff x="0" y="1"/>
              <a:chExt cx="9144000" cy="6857998"/>
            </a:xfrm>
          </p:grpSpPr>
          <p:sp>
            <p:nvSpPr>
              <p:cNvPr id="21" name="Rectangle 20"/>
              <p:cNvSpPr/>
              <p:nvPr userDrawn="1"/>
            </p:nvSpPr>
            <p:spPr>
              <a:xfrm rot="16200000">
                <a:off x="4300823" y="-4300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2" name="Rectangle 21"/>
              <p:cNvSpPr/>
              <p:nvPr userDrawn="1"/>
            </p:nvSpPr>
            <p:spPr>
              <a:xfrm rot="16200000">
                <a:off x="4300823" y="-219560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4" name="Rectangle 23"/>
              <p:cNvSpPr/>
              <p:nvPr userDrawn="1"/>
            </p:nvSpPr>
            <p:spPr>
              <a:xfrm rot="16200000">
                <a:off x="4300823" y="-9039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5" name="Rectangle 24"/>
              <p:cNvSpPr/>
              <p:nvPr userDrawn="1"/>
            </p:nvSpPr>
            <p:spPr>
              <a:xfrm rot="16200000">
                <a:off x="4300823" y="2014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32" name="Group 31"/>
            <p:cNvGrpSpPr/>
            <p:nvPr userDrawn="1"/>
          </p:nvGrpSpPr>
          <p:grpSpPr>
            <a:xfrm>
              <a:off x="0" y="0"/>
              <a:ext cx="9144000" cy="6858000"/>
              <a:chOff x="0" y="0"/>
              <a:chExt cx="9144000" cy="6858000"/>
            </a:xfrm>
          </p:grpSpPr>
          <p:sp>
            <p:nvSpPr>
              <p:cNvPr id="28" name="Rectangle 27"/>
              <p:cNvSpPr/>
              <p:nvPr userDrawn="1"/>
            </p:nvSpPr>
            <p:spPr>
              <a:xfrm rot="16200000">
                <a:off x="4300823" y="-375846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9" name="Rectangle 28"/>
              <p:cNvSpPr/>
              <p:nvPr userDrawn="1"/>
            </p:nvSpPr>
            <p:spPr>
              <a:xfrm rot="16200000">
                <a:off x="4300823" y="147246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0" name="Rectangle 29"/>
              <p:cNvSpPr/>
              <p:nvPr userDrawn="1"/>
            </p:nvSpPr>
            <p:spPr>
              <a:xfrm>
                <a:off x="542354"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1" name="Rectangle 30"/>
              <p:cNvSpPr/>
              <p:nvPr userDrawn="1"/>
            </p:nvSpPr>
            <p:spPr>
              <a:xfrm>
                <a:off x="8059292"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sp>
        <p:nvSpPr>
          <p:cNvPr id="8" name="TextBox 7"/>
          <p:cNvSpPr txBox="1"/>
          <p:nvPr/>
        </p:nvSpPr>
        <p:spPr>
          <a:xfrm rot="16200000">
            <a:off x="-2828834" y="2828835"/>
            <a:ext cx="6858000" cy="1200329"/>
          </a:xfrm>
          <a:prstGeom prst="rect">
            <a:avLst/>
          </a:prstGeom>
          <a:noFill/>
        </p:spPr>
        <p:txBody>
          <a:bodyPr wrap="square" rIns="182880" rtlCol="0">
            <a:spAutoFit/>
          </a:bodyPr>
          <a:lstStyle/>
          <a:p>
            <a:pPr algn="r"/>
            <a:r>
              <a:rPr lang="en-US" sz="7200" dirty="0">
                <a:solidFill>
                  <a:schemeClr val="bg1">
                    <a:alpha val="50000"/>
                  </a:schemeClr>
                </a:solidFill>
                <a:latin typeface="Arial"/>
              </a:rPr>
              <a:t>ASSETS</a:t>
            </a:r>
          </a:p>
        </p:txBody>
      </p:sp>
    </p:spTree>
    <p:extLst>
      <p:ext uri="{BB962C8B-B14F-4D97-AF65-F5344CB8AC3E}">
        <p14:creationId xmlns:p14="http://schemas.microsoft.com/office/powerpoint/2010/main" val="55624480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p:txStyles>
    <p:titleStyle>
      <a:lvl1pPr algn="ctr" defTabSz="457200" rtl="0" eaLnBrk="1" latinLnBrk="0" hangingPunct="1">
        <a:spcBef>
          <a:spcPct val="0"/>
        </a:spcBef>
        <a:buNone/>
        <a:defRPr sz="3200" kern="1200">
          <a:solidFill>
            <a:schemeClr val="bg1">
              <a:lumMod val="95000"/>
            </a:schemeClr>
          </a:solidFill>
          <a:latin typeface="+mj-lt"/>
          <a:ea typeface="+mj-ea"/>
          <a:cs typeface="+mj-cs"/>
        </a:defRPr>
      </a:lvl1pPr>
    </p:titleStyle>
    <p:bodyStyle>
      <a:lvl1pPr marL="228600" indent="-228600" algn="l" defTabSz="457200"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1pPr>
      <a:lvl2pPr marL="571500" indent="-228600" algn="l" defTabSz="457200"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2pPr>
      <a:lvl3pPr marL="800100" indent="-215900" algn="l" defTabSz="457200"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3pPr>
      <a:lvl4pPr marL="1028700" indent="-228600" algn="l" defTabSz="457200"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4pPr>
      <a:lvl5pPr marL="1257300" indent="-228600" algn="l" defTabSz="457200"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3" name="Group 32"/>
          <p:cNvGrpSpPr/>
          <p:nvPr/>
        </p:nvGrpSpPr>
        <p:grpSpPr>
          <a:xfrm>
            <a:off x="0" y="0"/>
            <a:ext cx="9144000" cy="6858000"/>
            <a:chOff x="0" y="0"/>
            <a:chExt cx="9144000" cy="6858000"/>
          </a:xfrm>
        </p:grpSpPr>
        <p:grpSp>
          <p:nvGrpSpPr>
            <p:cNvPr id="12" name="Group 11"/>
            <p:cNvGrpSpPr/>
            <p:nvPr userDrawn="1"/>
          </p:nvGrpSpPr>
          <p:grpSpPr>
            <a:xfrm>
              <a:off x="0" y="0"/>
              <a:ext cx="9144000" cy="6858000"/>
              <a:chOff x="0" y="0"/>
              <a:chExt cx="9144000" cy="6858000"/>
            </a:xfrm>
          </p:grpSpPr>
          <p:sp>
            <p:nvSpPr>
              <p:cNvPr id="7" name="Rectangle 6"/>
              <p:cNvSpPr/>
              <p:nvPr userDrawn="1"/>
            </p:nvSpPr>
            <p:spPr>
              <a:xfrm>
                <a:off x="0"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9" name="Rectangle 8"/>
              <p:cNvSpPr/>
              <p:nvPr userDrawn="1"/>
            </p:nvSpPr>
            <p:spPr>
              <a:xfrm>
                <a:off x="8601646"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0" name="Rectangle 9"/>
              <p:cNvSpPr/>
              <p:nvPr userDrawn="1"/>
            </p:nvSpPr>
            <p:spPr>
              <a:xfrm rot="16200000">
                <a:off x="4300823" y="-4300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1" name="Rectangle 10"/>
              <p:cNvSpPr/>
              <p:nvPr userDrawn="1"/>
            </p:nvSpPr>
            <p:spPr>
              <a:xfrm rot="16200000">
                <a:off x="4300823" y="2014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20" name="Group 19"/>
            <p:cNvGrpSpPr/>
            <p:nvPr userDrawn="1"/>
          </p:nvGrpSpPr>
          <p:grpSpPr>
            <a:xfrm>
              <a:off x="0" y="0"/>
              <a:ext cx="9144000" cy="6858000"/>
              <a:chOff x="0" y="5257800"/>
              <a:chExt cx="9144000" cy="6858000"/>
            </a:xfrm>
          </p:grpSpPr>
          <p:sp>
            <p:nvSpPr>
              <p:cNvPr id="15" name="Rectangle 14"/>
              <p:cNvSpPr/>
              <p:nvPr userDrawn="1"/>
            </p:nvSpPr>
            <p:spPr>
              <a:xfrm>
                <a:off x="0"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6" name="Rectangle 15"/>
              <p:cNvSpPr/>
              <p:nvPr userDrawn="1"/>
            </p:nvSpPr>
            <p:spPr>
              <a:xfrm>
                <a:off x="2150411"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7" name="Rectangle 16"/>
              <p:cNvSpPr/>
              <p:nvPr userDrawn="1"/>
            </p:nvSpPr>
            <p:spPr>
              <a:xfrm>
                <a:off x="4300823"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8" name="Rectangle 17"/>
              <p:cNvSpPr/>
              <p:nvPr userDrawn="1"/>
            </p:nvSpPr>
            <p:spPr>
              <a:xfrm>
                <a:off x="6451235"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9" name="Rectangle 18"/>
              <p:cNvSpPr/>
              <p:nvPr userDrawn="1"/>
            </p:nvSpPr>
            <p:spPr>
              <a:xfrm>
                <a:off x="8601646"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26" name="Group 25"/>
            <p:cNvGrpSpPr/>
            <p:nvPr userDrawn="1"/>
          </p:nvGrpSpPr>
          <p:grpSpPr>
            <a:xfrm>
              <a:off x="0" y="1"/>
              <a:ext cx="9144000" cy="6857998"/>
              <a:chOff x="0" y="1"/>
              <a:chExt cx="9144000" cy="6857998"/>
            </a:xfrm>
          </p:grpSpPr>
          <p:sp>
            <p:nvSpPr>
              <p:cNvPr id="21" name="Rectangle 20"/>
              <p:cNvSpPr/>
              <p:nvPr userDrawn="1"/>
            </p:nvSpPr>
            <p:spPr>
              <a:xfrm rot="16200000">
                <a:off x="4300823" y="-4300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2" name="Rectangle 21"/>
              <p:cNvSpPr/>
              <p:nvPr userDrawn="1"/>
            </p:nvSpPr>
            <p:spPr>
              <a:xfrm rot="16200000">
                <a:off x="4300823" y="-219560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4" name="Rectangle 23"/>
              <p:cNvSpPr/>
              <p:nvPr userDrawn="1"/>
            </p:nvSpPr>
            <p:spPr>
              <a:xfrm rot="16200000">
                <a:off x="4300823" y="-9039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5" name="Rectangle 24"/>
              <p:cNvSpPr/>
              <p:nvPr userDrawn="1"/>
            </p:nvSpPr>
            <p:spPr>
              <a:xfrm rot="16200000">
                <a:off x="4300823" y="2014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32" name="Group 31"/>
            <p:cNvGrpSpPr/>
            <p:nvPr userDrawn="1"/>
          </p:nvGrpSpPr>
          <p:grpSpPr>
            <a:xfrm>
              <a:off x="0" y="0"/>
              <a:ext cx="9144000" cy="6858000"/>
              <a:chOff x="0" y="0"/>
              <a:chExt cx="9144000" cy="6858000"/>
            </a:xfrm>
          </p:grpSpPr>
          <p:sp>
            <p:nvSpPr>
              <p:cNvPr id="28" name="Rectangle 27"/>
              <p:cNvSpPr/>
              <p:nvPr userDrawn="1"/>
            </p:nvSpPr>
            <p:spPr>
              <a:xfrm rot="16200000">
                <a:off x="4300823" y="-375846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9" name="Rectangle 28"/>
              <p:cNvSpPr/>
              <p:nvPr userDrawn="1"/>
            </p:nvSpPr>
            <p:spPr>
              <a:xfrm rot="16200000">
                <a:off x="4300823" y="147246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0" name="Rectangle 29"/>
              <p:cNvSpPr/>
              <p:nvPr userDrawn="1"/>
            </p:nvSpPr>
            <p:spPr>
              <a:xfrm>
                <a:off x="542354"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1" name="Rectangle 30"/>
              <p:cNvSpPr/>
              <p:nvPr userDrawn="1"/>
            </p:nvSpPr>
            <p:spPr>
              <a:xfrm>
                <a:off x="8059292"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spTree>
    <p:extLst>
      <p:ext uri="{BB962C8B-B14F-4D97-AF65-F5344CB8AC3E}">
        <p14:creationId xmlns:p14="http://schemas.microsoft.com/office/powerpoint/2010/main" val="199948302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p:txStyles>
    <p:titleStyle>
      <a:lvl1pPr algn="ctr" defTabSz="457200" rtl="0" eaLnBrk="1" latinLnBrk="0" hangingPunct="1">
        <a:spcBef>
          <a:spcPct val="0"/>
        </a:spcBef>
        <a:buNone/>
        <a:defRPr sz="3200" kern="1200">
          <a:solidFill>
            <a:schemeClr val="bg1">
              <a:lumMod val="95000"/>
            </a:schemeClr>
          </a:solidFill>
          <a:latin typeface="+mj-lt"/>
          <a:ea typeface="+mj-ea"/>
          <a:cs typeface="+mj-cs"/>
        </a:defRPr>
      </a:lvl1pPr>
    </p:titleStyle>
    <p:bodyStyle>
      <a:lvl1pPr marL="228600" indent="-228600" algn="l" defTabSz="457200"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1pPr>
      <a:lvl2pPr marL="571500" indent="-228600" algn="l" defTabSz="457200"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2pPr>
      <a:lvl3pPr marL="800100" indent="-215900" algn="l" defTabSz="457200"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3pPr>
      <a:lvl4pPr marL="1028700" indent="-228600" algn="l" defTabSz="457200"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4pPr>
      <a:lvl5pPr marL="1257300" indent="-228600" algn="l" defTabSz="457200"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CA85E-B524-6242-A08E-256F0094A352}"/>
              </a:ext>
            </a:extLst>
          </p:cNvPr>
          <p:cNvSpPr>
            <a:spLocks noGrp="1"/>
          </p:cNvSpPr>
          <p:nvPr>
            <p:ph type="title"/>
          </p:nvPr>
        </p:nvSpPr>
        <p:spPr>
          <a:xfrm>
            <a:off x="4572000" y="2421036"/>
            <a:ext cx="4246146" cy="1849499"/>
          </a:xfrm>
        </p:spPr>
        <p:txBody>
          <a:bodyPr anchor="t">
            <a:noAutofit/>
          </a:bodyPr>
          <a:lstStyle/>
          <a:p>
            <a:pPr>
              <a:lnSpc>
                <a:spcPct val="90000"/>
              </a:lnSpc>
            </a:pPr>
            <a:r>
              <a:rPr lang="en-US" sz="4000" b="1" spc="0" dirty="0">
                <a:solidFill>
                  <a:schemeClr val="bg1"/>
                </a:solidFill>
              </a:rPr>
              <a:t>Cancer support </a:t>
            </a:r>
            <a:br>
              <a:rPr lang="en-US" sz="4000" b="1" spc="0" dirty="0">
                <a:solidFill>
                  <a:schemeClr val="bg1"/>
                </a:solidFill>
              </a:rPr>
            </a:br>
            <a:r>
              <a:rPr lang="en-US" sz="4000" b="1" spc="0" dirty="0">
                <a:solidFill>
                  <a:schemeClr val="bg1"/>
                </a:solidFill>
              </a:rPr>
              <a:t>every step </a:t>
            </a:r>
            <a:br>
              <a:rPr lang="en-US" sz="4000" b="1" spc="0" dirty="0">
                <a:solidFill>
                  <a:schemeClr val="bg1"/>
                </a:solidFill>
              </a:rPr>
            </a:br>
            <a:r>
              <a:rPr lang="en-US" sz="4000" b="1" spc="0" dirty="0">
                <a:solidFill>
                  <a:schemeClr val="bg1"/>
                </a:solidFill>
              </a:rPr>
              <a:t>of the way</a:t>
            </a:r>
          </a:p>
        </p:txBody>
      </p:sp>
      <p:sp>
        <p:nvSpPr>
          <p:cNvPr id="3" name="Rectangle 2">
            <a:extLst>
              <a:ext uri="{FF2B5EF4-FFF2-40B4-BE49-F238E27FC236}">
                <a16:creationId xmlns:a16="http://schemas.microsoft.com/office/drawing/2014/main" id="{8F4B95F4-7354-3E4A-85DB-F32754637BCD}"/>
              </a:ext>
            </a:extLst>
          </p:cNvPr>
          <p:cNvSpPr/>
          <p:nvPr/>
        </p:nvSpPr>
        <p:spPr>
          <a:xfrm>
            <a:off x="4610346" y="4270535"/>
            <a:ext cx="4058238" cy="707886"/>
          </a:xfrm>
          <a:prstGeom prst="rect">
            <a:avLst/>
          </a:prstGeom>
        </p:spPr>
        <p:txBody>
          <a:bodyPr wrap="square">
            <a:spAutoFit/>
          </a:bodyPr>
          <a:lstStyle/>
          <a:p>
            <a:r>
              <a:rPr lang="en-US" sz="2000" dirty="0">
                <a:solidFill>
                  <a:schemeClr val="tx2">
                    <a:lumMod val="60000"/>
                    <a:lumOff val="40000"/>
                  </a:schemeClr>
                </a:solidFill>
              </a:rPr>
              <a:t>Anthem’s Cancer </a:t>
            </a:r>
            <a:br>
              <a:rPr lang="en-US" sz="2000" dirty="0">
                <a:solidFill>
                  <a:schemeClr val="tx2">
                    <a:lumMod val="60000"/>
                    <a:lumOff val="40000"/>
                  </a:schemeClr>
                </a:solidFill>
              </a:rPr>
            </a:br>
            <a:r>
              <a:rPr lang="en-US" sz="2000" dirty="0">
                <a:solidFill>
                  <a:schemeClr val="tx2">
                    <a:lumMod val="60000"/>
                    <a:lumOff val="40000"/>
                  </a:schemeClr>
                </a:solidFill>
              </a:rPr>
              <a:t>Care Solutions</a:t>
            </a:r>
          </a:p>
        </p:txBody>
      </p:sp>
      <p:pic>
        <p:nvPicPr>
          <p:cNvPr id="5" name="Picture 4">
            <a:extLst>
              <a:ext uri="{FF2B5EF4-FFF2-40B4-BE49-F238E27FC236}">
                <a16:creationId xmlns:a16="http://schemas.microsoft.com/office/drawing/2014/main" id="{8679D85A-200B-1A49-A65B-24A628F2A2E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97742" y="357427"/>
            <a:ext cx="2048997" cy="319905"/>
          </a:xfrm>
          <a:prstGeom prst="rect">
            <a:avLst/>
          </a:prstGeom>
        </p:spPr>
      </p:pic>
      <p:sp>
        <p:nvSpPr>
          <p:cNvPr id="4" name="Rectangle 3">
            <a:extLst>
              <a:ext uri="{FF2B5EF4-FFF2-40B4-BE49-F238E27FC236}">
                <a16:creationId xmlns:a16="http://schemas.microsoft.com/office/drawing/2014/main" id="{52961D43-8752-9444-A880-04F5CCE1FB4E}"/>
              </a:ext>
            </a:extLst>
          </p:cNvPr>
          <p:cNvSpPr/>
          <p:nvPr/>
        </p:nvSpPr>
        <p:spPr>
          <a:xfrm>
            <a:off x="184393" y="6617454"/>
            <a:ext cx="1172116" cy="184666"/>
          </a:xfrm>
          <a:prstGeom prst="rect">
            <a:avLst/>
          </a:prstGeom>
        </p:spPr>
        <p:txBody>
          <a:bodyPr wrap="none">
            <a:spAutoFit/>
          </a:bodyPr>
          <a:lstStyle/>
          <a:p>
            <a:r>
              <a:rPr lang="en-US" sz="600" dirty="0"/>
              <a:t>126291MUEENABS BV 8/20</a:t>
            </a:r>
          </a:p>
        </p:txBody>
      </p:sp>
    </p:spTree>
    <p:extLst>
      <p:ext uri="{BB962C8B-B14F-4D97-AF65-F5344CB8AC3E}">
        <p14:creationId xmlns:p14="http://schemas.microsoft.com/office/powerpoint/2010/main" val="409276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A50C31F-2198-9748-A0C3-E34A22F75F73}"/>
              </a:ext>
            </a:extLst>
          </p:cNvPr>
          <p:cNvCxnSpPr>
            <a:cxnSpLocks/>
          </p:cNvCxnSpPr>
          <p:nvPr/>
        </p:nvCxnSpPr>
        <p:spPr>
          <a:xfrm>
            <a:off x="0" y="1976591"/>
            <a:ext cx="9144000" cy="0"/>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itle 5">
            <a:extLst>
              <a:ext uri="{FF2B5EF4-FFF2-40B4-BE49-F238E27FC236}">
                <a16:creationId xmlns:a16="http://schemas.microsoft.com/office/drawing/2014/main" id="{4F1B7584-0F56-CF45-9D29-9A33934A4A22}"/>
              </a:ext>
            </a:extLst>
          </p:cNvPr>
          <p:cNvSpPr>
            <a:spLocks noGrp="1"/>
          </p:cNvSpPr>
          <p:nvPr>
            <p:ph type="title"/>
          </p:nvPr>
        </p:nvSpPr>
        <p:spPr>
          <a:xfrm>
            <a:off x="423808" y="398236"/>
            <a:ext cx="5605534" cy="1144929"/>
          </a:xfrm>
        </p:spPr>
        <p:txBody>
          <a:bodyPr wrap="square" anchor="t">
            <a:spAutoFit/>
          </a:bodyPr>
          <a:lstStyle/>
          <a:p>
            <a:pPr>
              <a:lnSpc>
                <a:spcPct val="90000"/>
              </a:lnSpc>
            </a:pPr>
            <a:r>
              <a:rPr lang="en-US" sz="3800" dirty="0"/>
              <a:t>Palliative care</a:t>
            </a:r>
            <a:br>
              <a:rPr lang="en-US" sz="3800" dirty="0"/>
            </a:br>
            <a:r>
              <a:rPr lang="en-US" sz="3800" b="1" dirty="0">
                <a:solidFill>
                  <a:srgbClr val="AE2473"/>
                </a:solidFill>
              </a:rPr>
              <a:t>with a human touch</a:t>
            </a:r>
          </a:p>
        </p:txBody>
      </p:sp>
      <p:sp>
        <p:nvSpPr>
          <p:cNvPr id="8" name="Content Placeholder 2">
            <a:extLst>
              <a:ext uri="{FF2B5EF4-FFF2-40B4-BE49-F238E27FC236}">
                <a16:creationId xmlns:a16="http://schemas.microsoft.com/office/drawing/2014/main" id="{FCD32700-35EA-5547-BAA1-E8926603D9C5}"/>
              </a:ext>
            </a:extLst>
          </p:cNvPr>
          <p:cNvSpPr txBox="1">
            <a:spLocks/>
          </p:cNvSpPr>
          <p:nvPr/>
        </p:nvSpPr>
        <p:spPr>
          <a:xfrm>
            <a:off x="448845" y="2128207"/>
            <a:ext cx="5429868" cy="547907"/>
          </a:xfrm>
          <a:prstGeom prst="rect">
            <a:avLst/>
          </a:prstGeom>
        </p:spPr>
        <p:txBody>
          <a:bodyPr vert="horz" wrap="square" lIns="91440" tIns="45720" rIns="91440" bIns="45720" rtlCol="0">
            <a:spAutoFit/>
          </a:bodyPr>
          <a:lstStyle>
            <a:lvl1pPr marL="2286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1pPr>
            <a:lvl2pPr marL="5715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2pPr>
            <a:lvl3pPr marL="800100" indent="-2159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3pPr>
            <a:lvl4pPr marL="10287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4pPr>
            <a:lvl5pPr marL="12573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600"/>
              </a:spcBef>
              <a:buNone/>
            </a:pPr>
            <a:r>
              <a:rPr lang="en-US" b="1" spc="0" dirty="0">
                <a:solidFill>
                  <a:srgbClr val="AE2473"/>
                </a:solidFill>
              </a:rPr>
              <a:t>Serious Illness Support solutions can deliver </a:t>
            </a:r>
            <a:br>
              <a:rPr lang="en-US" b="1" spc="0" dirty="0">
                <a:solidFill>
                  <a:srgbClr val="AE2473"/>
                </a:solidFill>
              </a:rPr>
            </a:br>
            <a:r>
              <a:rPr lang="en-US" b="1" spc="0" dirty="0">
                <a:solidFill>
                  <a:srgbClr val="AE2473"/>
                </a:solidFill>
              </a:rPr>
              <a:t>patient-focused, coordinated care for serious illnesses.</a:t>
            </a:r>
          </a:p>
        </p:txBody>
      </p:sp>
      <p:sp>
        <p:nvSpPr>
          <p:cNvPr id="17" name="Slide Number Placeholder 4">
            <a:extLst>
              <a:ext uri="{FF2B5EF4-FFF2-40B4-BE49-F238E27FC236}">
                <a16:creationId xmlns:a16="http://schemas.microsoft.com/office/drawing/2014/main" id="{3715056B-2FD7-004E-AE30-B820C8B8E88E}"/>
              </a:ext>
            </a:extLst>
          </p:cNvPr>
          <p:cNvSpPr>
            <a:spLocks noGrp="1"/>
          </p:cNvSpPr>
          <p:nvPr>
            <p:ph type="sldNum" sz="quarter" idx="12"/>
          </p:nvPr>
        </p:nvSpPr>
        <p:spPr>
          <a:xfrm>
            <a:off x="8601646" y="6315644"/>
            <a:ext cx="542354" cy="542356"/>
          </a:xfrm>
        </p:spPr>
        <p:txBody>
          <a:bodyPr/>
          <a:lstStyle/>
          <a:p>
            <a:fld id="{4F481961-D54A-CF4E-B08C-72CF6FE336ED}" type="slidenum">
              <a:rPr lang="en-US" smtClean="0"/>
              <a:pPr/>
              <a:t>10</a:t>
            </a:fld>
            <a:endParaRPr lang="en-US"/>
          </a:p>
        </p:txBody>
      </p:sp>
      <p:grpSp>
        <p:nvGrpSpPr>
          <p:cNvPr id="2" name="Group 1">
            <a:extLst>
              <a:ext uri="{FF2B5EF4-FFF2-40B4-BE49-F238E27FC236}">
                <a16:creationId xmlns:a16="http://schemas.microsoft.com/office/drawing/2014/main" id="{7F4C18CC-ED9F-924C-9B7E-4FFD04C77B63}"/>
              </a:ext>
            </a:extLst>
          </p:cNvPr>
          <p:cNvGrpSpPr/>
          <p:nvPr/>
        </p:nvGrpSpPr>
        <p:grpSpPr>
          <a:xfrm>
            <a:off x="5954802" y="625591"/>
            <a:ext cx="2567995" cy="2567995"/>
            <a:chOff x="334976" y="4001076"/>
            <a:chExt cx="2215574" cy="2215574"/>
          </a:xfrm>
        </p:grpSpPr>
        <p:pic>
          <p:nvPicPr>
            <p:cNvPr id="16" name="Picture 15">
              <a:extLst>
                <a:ext uri="{FF2B5EF4-FFF2-40B4-BE49-F238E27FC236}">
                  <a16:creationId xmlns:a16="http://schemas.microsoft.com/office/drawing/2014/main" id="{B9E1B031-C317-2047-971D-4EECDB45768D}"/>
                </a:ext>
              </a:extLst>
            </p:cNvPr>
            <p:cNvPicPr>
              <a:picLocks noChangeAspect="1"/>
            </p:cNvPicPr>
            <p:nvPr/>
          </p:nvPicPr>
          <p:blipFill>
            <a:blip r:embed="rId3"/>
            <a:stretch>
              <a:fillRect/>
            </a:stretch>
          </p:blipFill>
          <p:spPr>
            <a:xfrm>
              <a:off x="499102" y="4170680"/>
              <a:ext cx="1889363" cy="1889363"/>
            </a:xfrm>
            <a:prstGeom prst="rect">
              <a:avLst/>
            </a:prstGeom>
          </p:spPr>
        </p:pic>
        <p:sp>
          <p:nvSpPr>
            <p:cNvPr id="29" name="Oval 28">
              <a:extLst>
                <a:ext uri="{FF2B5EF4-FFF2-40B4-BE49-F238E27FC236}">
                  <a16:creationId xmlns:a16="http://schemas.microsoft.com/office/drawing/2014/main" id="{A81FCBEA-8B39-3542-BE9F-AD938E0E47EB}"/>
                </a:ext>
              </a:extLst>
            </p:cNvPr>
            <p:cNvSpPr/>
            <p:nvPr/>
          </p:nvSpPr>
          <p:spPr>
            <a:xfrm rot="10800000">
              <a:off x="334976" y="4001076"/>
              <a:ext cx="2215574" cy="2215574"/>
            </a:xfrm>
            <a:prstGeom prst="ellipse">
              <a:avLst/>
            </a:prstGeom>
            <a:noFill/>
            <a:ln w="63500">
              <a:solidFill>
                <a:srgbClr val="AE247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Content Placeholder 2">
            <a:extLst>
              <a:ext uri="{FF2B5EF4-FFF2-40B4-BE49-F238E27FC236}">
                <a16:creationId xmlns:a16="http://schemas.microsoft.com/office/drawing/2014/main" id="{A3424372-5BF6-B947-9CF3-5B3D3D4EE2CA}"/>
              </a:ext>
            </a:extLst>
          </p:cNvPr>
          <p:cNvSpPr>
            <a:spLocks noGrp="1"/>
          </p:cNvSpPr>
          <p:nvPr>
            <p:ph sz="quarter" idx="13"/>
          </p:nvPr>
        </p:nvSpPr>
        <p:spPr>
          <a:xfrm>
            <a:off x="448845" y="2931912"/>
            <a:ext cx="4808665" cy="3174670"/>
          </a:xfrm>
        </p:spPr>
        <p:txBody>
          <a:bodyPr>
            <a:noAutofit/>
          </a:bodyPr>
          <a:lstStyle/>
          <a:p>
            <a:pPr>
              <a:lnSpc>
                <a:spcPct val="100000"/>
              </a:lnSpc>
              <a:spcBef>
                <a:spcPts val="1200"/>
              </a:spcBef>
            </a:pPr>
            <a:r>
              <a:rPr lang="en-US" sz="1200" b="1" spc="0" dirty="0"/>
              <a:t>Individualized Care Program: </a:t>
            </a:r>
            <a:r>
              <a:rPr lang="en-US" sz="1200" spc="0" dirty="0"/>
              <a:t>Palliative care is provided by phone, home visits, or in a clinical setting. It includes:</a:t>
            </a:r>
          </a:p>
          <a:p>
            <a:pPr lvl="1">
              <a:lnSpc>
                <a:spcPct val="100000"/>
              </a:lnSpc>
              <a:spcBef>
                <a:spcPts val="1200"/>
              </a:spcBef>
            </a:pPr>
            <a:r>
              <a:rPr lang="en-US" sz="1200" b="1" spc="0" dirty="0"/>
              <a:t>Care</a:t>
            </a:r>
            <a:r>
              <a:rPr lang="en-US" sz="1200" spc="0" dirty="0"/>
              <a:t> that focuses on symptom management and quality of life, helping members feel better and more supported.</a:t>
            </a:r>
          </a:p>
          <a:p>
            <a:pPr lvl="1">
              <a:lnSpc>
                <a:spcPct val="100000"/>
              </a:lnSpc>
              <a:spcBef>
                <a:spcPts val="1200"/>
              </a:spcBef>
            </a:pPr>
            <a:r>
              <a:rPr lang="en-US" sz="1200" b="1" spc="0" dirty="0"/>
              <a:t>Tools</a:t>
            </a:r>
            <a:r>
              <a:rPr lang="en-US" sz="1200" spc="0" dirty="0"/>
              <a:t> that promote earlier conversations around patient values and care options.</a:t>
            </a:r>
          </a:p>
          <a:p>
            <a:pPr lvl="1">
              <a:lnSpc>
                <a:spcPct val="100000"/>
              </a:lnSpc>
              <a:spcBef>
                <a:spcPts val="1200"/>
              </a:spcBef>
            </a:pPr>
            <a:r>
              <a:rPr lang="en-US" sz="1200" b="1" spc="0" dirty="0"/>
              <a:t>Enhanced reimbursement </a:t>
            </a:r>
            <a:r>
              <a:rPr lang="en-US" sz="1200" spc="0" dirty="0"/>
              <a:t>to support existing </a:t>
            </a:r>
            <a:br>
              <a:rPr lang="en-US" sz="1200" spc="0" dirty="0"/>
            </a:br>
            <a:r>
              <a:rPr lang="en-US" sz="1200" spc="0" dirty="0"/>
              <a:t>provider-based palliative care programs.</a:t>
            </a:r>
          </a:p>
          <a:p>
            <a:pPr>
              <a:lnSpc>
                <a:spcPct val="100000"/>
              </a:lnSpc>
              <a:spcBef>
                <a:spcPts val="1200"/>
              </a:spcBef>
            </a:pPr>
            <a:r>
              <a:rPr lang="en-US" sz="1200" b="1" spc="0" dirty="0"/>
              <a:t>Expanded hospice care: </a:t>
            </a:r>
            <a:r>
              <a:rPr lang="en-US" sz="1200" spc="0" dirty="0"/>
              <a:t>This benefit offers a full suite of hospice resources for the last 12 months of life, without the patient having to pause or stop treatment.</a:t>
            </a:r>
          </a:p>
        </p:txBody>
      </p:sp>
      <p:sp>
        <p:nvSpPr>
          <p:cNvPr id="19" name="Rectangle 18">
            <a:extLst>
              <a:ext uri="{FF2B5EF4-FFF2-40B4-BE49-F238E27FC236}">
                <a16:creationId xmlns:a16="http://schemas.microsoft.com/office/drawing/2014/main" id="{4E17A22E-1832-EC4D-95CF-2107845EAAC3}"/>
              </a:ext>
            </a:extLst>
          </p:cNvPr>
          <p:cNvSpPr/>
          <p:nvPr/>
        </p:nvSpPr>
        <p:spPr>
          <a:xfrm>
            <a:off x="5958579" y="3707353"/>
            <a:ext cx="2597247" cy="1015663"/>
          </a:xfrm>
          <a:prstGeom prst="rect">
            <a:avLst/>
          </a:prstGeom>
        </p:spPr>
        <p:txBody>
          <a:bodyPr wrap="square">
            <a:spAutoFit/>
          </a:bodyPr>
          <a:lstStyle/>
          <a:p>
            <a:pPr algn="ctr">
              <a:spcBef>
                <a:spcPts val="1800"/>
              </a:spcBef>
            </a:pPr>
            <a:r>
              <a:rPr lang="en-US" sz="2800" b="1" dirty="0">
                <a:solidFill>
                  <a:srgbClr val="AE2473"/>
                </a:solidFill>
              </a:rPr>
              <a:t>20%</a:t>
            </a:r>
            <a:r>
              <a:rPr lang="en-US" sz="1600" b="1" dirty="0">
                <a:solidFill>
                  <a:srgbClr val="AE2473"/>
                </a:solidFill>
              </a:rPr>
              <a:t> </a:t>
            </a:r>
            <a:r>
              <a:rPr lang="en-US" sz="2000" b="1" dirty="0">
                <a:solidFill>
                  <a:srgbClr val="AE2473"/>
                </a:solidFill>
              </a:rPr>
              <a:t>fewer </a:t>
            </a:r>
            <a:br>
              <a:rPr lang="en-US" sz="1600" dirty="0"/>
            </a:br>
            <a:r>
              <a:rPr lang="en-US" sz="1600" dirty="0"/>
              <a:t>ER visits with an early </a:t>
            </a:r>
            <a:br>
              <a:rPr lang="en-US" sz="1600" dirty="0"/>
            </a:br>
            <a:r>
              <a:rPr lang="en-US" sz="1600" dirty="0"/>
              <a:t>referral for palliative care</a:t>
            </a:r>
            <a:r>
              <a:rPr lang="en-US" sz="1200" baseline="30000" dirty="0"/>
              <a:t>1</a:t>
            </a:r>
            <a:endParaRPr lang="en-US" sz="1600" dirty="0"/>
          </a:p>
        </p:txBody>
      </p:sp>
      <p:sp>
        <p:nvSpPr>
          <p:cNvPr id="3" name="Rectangle 2"/>
          <p:cNvSpPr/>
          <p:nvPr/>
        </p:nvSpPr>
        <p:spPr>
          <a:xfrm>
            <a:off x="215248" y="6397141"/>
            <a:ext cx="8119682" cy="407804"/>
          </a:xfrm>
          <a:prstGeom prst="rect">
            <a:avLst/>
          </a:prstGeom>
        </p:spPr>
        <p:txBody>
          <a:bodyPr wrap="square">
            <a:spAutoFit/>
          </a:bodyPr>
          <a:lstStyle/>
          <a:p>
            <a:pPr lvl="0" defTabSz="914400">
              <a:spcBef>
                <a:spcPts val="300"/>
              </a:spcBef>
              <a:defRPr/>
            </a:pPr>
            <a:r>
              <a:rPr lang="en-US" sz="600" dirty="0">
                <a:solidFill>
                  <a:schemeClr val="bg1">
                    <a:lumMod val="50000"/>
                  </a:schemeClr>
                </a:solidFill>
                <a:latin typeface="Arial" panose="020B0604020202020204" pitchFamily="34" charset="0"/>
                <a:cs typeface="Arial" panose="020B0604020202020204" pitchFamily="34" charset="0"/>
              </a:rPr>
              <a:t>1 </a:t>
            </a:r>
            <a:r>
              <a:rPr lang="en-US" sz="600" dirty="0" err="1">
                <a:solidFill>
                  <a:schemeClr val="bg1">
                    <a:lumMod val="50000"/>
                  </a:schemeClr>
                </a:solidFill>
                <a:latin typeface="Arial" panose="020B0604020202020204" pitchFamily="34" charset="0"/>
                <a:cs typeface="Arial" panose="020B0604020202020204" pitchFamily="34" charset="0"/>
              </a:rPr>
              <a:t>Scibetta</a:t>
            </a:r>
            <a:r>
              <a:rPr lang="en-US" sz="600" dirty="0">
                <a:solidFill>
                  <a:schemeClr val="bg1">
                    <a:lumMod val="50000"/>
                  </a:schemeClr>
                </a:solidFill>
                <a:latin typeface="Arial" panose="020B0604020202020204" pitchFamily="34" charset="0"/>
                <a:cs typeface="Arial" panose="020B0604020202020204" pitchFamily="34" charset="0"/>
              </a:rPr>
              <a:t> C, Kerr K, McGuire J, </a:t>
            </a:r>
            <a:r>
              <a:rPr lang="en-US" sz="600" dirty="0" err="1">
                <a:solidFill>
                  <a:schemeClr val="bg1">
                    <a:lumMod val="50000"/>
                  </a:schemeClr>
                </a:solidFill>
                <a:latin typeface="Arial" panose="020B0604020202020204" pitchFamily="34" charset="0"/>
                <a:cs typeface="Arial" panose="020B0604020202020204" pitchFamily="34" charset="0"/>
              </a:rPr>
              <a:t>Rabow</a:t>
            </a:r>
            <a:r>
              <a:rPr lang="en-US" sz="600" dirty="0">
                <a:solidFill>
                  <a:schemeClr val="bg1">
                    <a:lumMod val="50000"/>
                  </a:schemeClr>
                </a:solidFill>
                <a:latin typeface="Arial" panose="020B0604020202020204" pitchFamily="34" charset="0"/>
                <a:cs typeface="Arial" panose="020B0604020202020204" pitchFamily="34" charset="0"/>
              </a:rPr>
              <a:t> MW. </a:t>
            </a:r>
            <a:r>
              <a:rPr lang="en-US" sz="600" i="1" dirty="0">
                <a:solidFill>
                  <a:schemeClr val="bg1">
                    <a:lumMod val="50000"/>
                  </a:schemeClr>
                </a:solidFill>
                <a:latin typeface="Arial" panose="020B0604020202020204" pitchFamily="34" charset="0"/>
                <a:cs typeface="Arial" panose="020B0604020202020204" pitchFamily="34" charset="0"/>
              </a:rPr>
              <a:t>The Costs of Waiting: Implications of the Timing of Palliative Care Consultation among a Cohort of Decedents at a Comprehensive Cancer Center. J </a:t>
            </a:r>
            <a:r>
              <a:rPr lang="en-US" sz="600" i="1" dirty="0" err="1">
                <a:solidFill>
                  <a:schemeClr val="bg1">
                    <a:lumMod val="50000"/>
                  </a:schemeClr>
                </a:solidFill>
                <a:latin typeface="Arial" panose="020B0604020202020204" pitchFamily="34" charset="0"/>
                <a:cs typeface="Arial" panose="020B0604020202020204" pitchFamily="34" charset="0"/>
              </a:rPr>
              <a:t>Palliat</a:t>
            </a:r>
            <a:r>
              <a:rPr lang="en-US" sz="600" i="1" dirty="0">
                <a:solidFill>
                  <a:schemeClr val="bg1">
                    <a:lumMod val="50000"/>
                  </a:schemeClr>
                </a:solidFill>
                <a:latin typeface="Arial" panose="020B0604020202020204" pitchFamily="34" charset="0"/>
                <a:cs typeface="Arial" panose="020B0604020202020204" pitchFamily="34" charset="0"/>
              </a:rPr>
              <a:t> Med. </a:t>
            </a:r>
            <a:r>
              <a:rPr lang="en-US" sz="600" dirty="0">
                <a:solidFill>
                  <a:schemeClr val="bg1">
                    <a:lumMod val="50000"/>
                  </a:schemeClr>
                </a:solidFill>
                <a:latin typeface="Arial" panose="020B0604020202020204" pitchFamily="34" charset="0"/>
                <a:cs typeface="Arial" panose="020B0604020202020204" pitchFamily="34" charset="0"/>
              </a:rPr>
              <a:t>2016; 19(1): 69-75.</a:t>
            </a:r>
          </a:p>
          <a:p>
            <a:pPr defTabSz="914400">
              <a:spcBef>
                <a:spcPts val="300"/>
              </a:spcBef>
              <a:defRPr/>
            </a:pPr>
            <a:r>
              <a:rPr lang="en-US" sz="600" dirty="0">
                <a:solidFill>
                  <a:schemeClr val="bg1">
                    <a:lumMod val="50000"/>
                  </a:schemeClr>
                </a:solidFill>
                <a:latin typeface="Arial" panose="020B0604020202020204" pitchFamily="34" charset="0"/>
                <a:cs typeface="Arial" panose="020B0604020202020204" pitchFamily="34" charset="0"/>
              </a:rPr>
              <a:t>2 </a:t>
            </a:r>
            <a:r>
              <a:rPr lang="en-US" sz="600" dirty="0" err="1">
                <a:solidFill>
                  <a:schemeClr val="bg1">
                    <a:lumMod val="50000"/>
                  </a:schemeClr>
                </a:solidFill>
                <a:latin typeface="Arial" panose="020B0604020202020204" pitchFamily="34" charset="0"/>
                <a:cs typeface="Arial" panose="020B0604020202020204" pitchFamily="34" charset="0"/>
              </a:rPr>
              <a:t>Ambroggi</a:t>
            </a:r>
            <a:r>
              <a:rPr lang="en-US" sz="600" dirty="0">
                <a:solidFill>
                  <a:schemeClr val="bg1">
                    <a:lumMod val="50000"/>
                  </a:schemeClr>
                </a:solidFill>
                <a:latin typeface="Arial" panose="020B0604020202020204" pitchFamily="34" charset="0"/>
                <a:cs typeface="Arial" panose="020B0604020202020204" pitchFamily="34" charset="0"/>
              </a:rPr>
              <a:t> M, </a:t>
            </a:r>
            <a:r>
              <a:rPr lang="en-US" sz="600" dirty="0" err="1">
                <a:solidFill>
                  <a:schemeClr val="bg1">
                    <a:lumMod val="50000"/>
                  </a:schemeClr>
                </a:solidFill>
                <a:latin typeface="Arial" panose="020B0604020202020204" pitchFamily="34" charset="0"/>
                <a:cs typeface="Arial" panose="020B0604020202020204" pitchFamily="34" charset="0"/>
              </a:rPr>
              <a:t>Biasini</a:t>
            </a:r>
            <a:r>
              <a:rPr lang="en-US" sz="600" dirty="0">
                <a:solidFill>
                  <a:schemeClr val="bg1">
                    <a:lumMod val="50000"/>
                  </a:schemeClr>
                </a:solidFill>
                <a:latin typeface="Arial" panose="020B0604020202020204" pitchFamily="34" charset="0"/>
                <a:cs typeface="Arial" panose="020B0604020202020204" pitchFamily="34" charset="0"/>
              </a:rPr>
              <a:t> C, </a:t>
            </a:r>
            <a:r>
              <a:rPr lang="en-US" sz="600" dirty="0" err="1">
                <a:solidFill>
                  <a:schemeClr val="bg1">
                    <a:lumMod val="50000"/>
                  </a:schemeClr>
                </a:solidFill>
                <a:latin typeface="Arial" panose="020B0604020202020204" pitchFamily="34" charset="0"/>
                <a:cs typeface="Arial" panose="020B0604020202020204" pitchFamily="34" charset="0"/>
              </a:rPr>
              <a:t>Tosacani</a:t>
            </a:r>
            <a:r>
              <a:rPr lang="en-US" sz="600" dirty="0">
                <a:solidFill>
                  <a:schemeClr val="bg1">
                    <a:lumMod val="50000"/>
                  </a:schemeClr>
                </a:solidFill>
                <a:latin typeface="Arial" panose="020B0604020202020204" pitchFamily="34" charset="0"/>
                <a:cs typeface="Arial" panose="020B0604020202020204" pitchFamily="34" charset="0"/>
              </a:rPr>
              <a:t> I, et al. </a:t>
            </a:r>
            <a:r>
              <a:rPr lang="en-US" sz="600" i="1" dirty="0">
                <a:solidFill>
                  <a:schemeClr val="bg1">
                    <a:lumMod val="50000"/>
                  </a:schemeClr>
                </a:solidFill>
                <a:latin typeface="Arial" panose="020B0604020202020204" pitchFamily="34" charset="0"/>
                <a:cs typeface="Arial" panose="020B0604020202020204" pitchFamily="34" charset="0"/>
              </a:rPr>
              <a:t>Can early palliative care with anticancer treatment improve overall survival and patient-related outcomes in advanced lung cancer patients? A review of the literature </a:t>
            </a:r>
            <a:r>
              <a:rPr lang="en-US" sz="600" dirty="0">
                <a:solidFill>
                  <a:schemeClr val="bg1">
                    <a:lumMod val="50000"/>
                  </a:schemeClr>
                </a:solidFill>
                <a:latin typeface="Arial" panose="020B0604020202020204" pitchFamily="34" charset="0"/>
                <a:cs typeface="Arial" panose="020B0604020202020204" pitchFamily="34" charset="0"/>
              </a:rPr>
              <a:t>[published correction</a:t>
            </a:r>
            <a:br>
              <a:rPr lang="en-US" sz="600" dirty="0">
                <a:solidFill>
                  <a:schemeClr val="bg1">
                    <a:lumMod val="50000"/>
                  </a:schemeClr>
                </a:solidFill>
                <a:latin typeface="Arial" panose="020B0604020202020204" pitchFamily="34" charset="0"/>
                <a:cs typeface="Arial" panose="020B0604020202020204" pitchFamily="34" charset="0"/>
              </a:rPr>
            </a:br>
            <a:r>
              <a:rPr lang="en-US" sz="600" dirty="0">
                <a:solidFill>
                  <a:schemeClr val="bg1">
                    <a:lumMod val="50000"/>
                  </a:schemeClr>
                </a:solidFill>
                <a:latin typeface="Arial" panose="020B0604020202020204" pitchFamily="34" charset="0"/>
                <a:cs typeface="Arial" panose="020B0604020202020204" pitchFamily="34" charset="0"/>
              </a:rPr>
              <a:t>   appears in </a:t>
            </a:r>
            <a:r>
              <a:rPr lang="en-US" sz="600" i="1" dirty="0">
                <a:solidFill>
                  <a:schemeClr val="bg1">
                    <a:lumMod val="50000"/>
                  </a:schemeClr>
                </a:solidFill>
                <a:latin typeface="Arial" panose="020B0604020202020204" pitchFamily="34" charset="0"/>
                <a:cs typeface="Arial" panose="020B0604020202020204" pitchFamily="34" charset="0"/>
              </a:rPr>
              <a:t>Support Care Cancer</a:t>
            </a:r>
            <a:r>
              <a:rPr lang="en-US" sz="600" dirty="0">
                <a:solidFill>
                  <a:schemeClr val="bg1">
                    <a:lumMod val="50000"/>
                  </a:schemeClr>
                </a:solidFill>
                <a:latin typeface="Arial" panose="020B0604020202020204" pitchFamily="34" charset="0"/>
                <a:cs typeface="Arial" panose="020B0604020202020204" pitchFamily="34" charset="0"/>
              </a:rPr>
              <a:t>. 2018 Jun 11]. Support Care Cancer. 2018; 26(9): 2945-2953. </a:t>
            </a:r>
            <a:r>
              <a:rPr lang="en-US" sz="600" dirty="0" err="1">
                <a:solidFill>
                  <a:schemeClr val="bg1">
                    <a:lumMod val="50000"/>
                  </a:schemeClr>
                </a:solidFill>
                <a:latin typeface="Arial" panose="020B0604020202020204" pitchFamily="34" charset="0"/>
                <a:cs typeface="Arial" panose="020B0604020202020204" pitchFamily="34" charset="0"/>
              </a:rPr>
              <a:t>doi</a:t>
            </a:r>
            <a:r>
              <a:rPr lang="en-US" sz="600" dirty="0">
                <a:solidFill>
                  <a:schemeClr val="bg1">
                    <a:lumMod val="50000"/>
                  </a:schemeClr>
                </a:solidFill>
                <a:latin typeface="Arial" panose="020B0604020202020204" pitchFamily="34" charset="0"/>
                <a:cs typeface="Arial" panose="020B0604020202020204" pitchFamily="34" charset="0"/>
              </a:rPr>
              <a:t>: 10.1007/s00520-018-4184-3.</a:t>
            </a:r>
          </a:p>
        </p:txBody>
      </p:sp>
      <p:sp>
        <p:nvSpPr>
          <p:cNvPr id="18" name="Rectangle 17">
            <a:extLst>
              <a:ext uri="{FF2B5EF4-FFF2-40B4-BE49-F238E27FC236}">
                <a16:creationId xmlns:a16="http://schemas.microsoft.com/office/drawing/2014/main" id="{885952EB-A375-D440-B20D-B9C07247BE6E}"/>
              </a:ext>
            </a:extLst>
          </p:cNvPr>
          <p:cNvSpPr/>
          <p:nvPr/>
        </p:nvSpPr>
        <p:spPr>
          <a:xfrm>
            <a:off x="5777293" y="5125348"/>
            <a:ext cx="2959819" cy="1015663"/>
          </a:xfrm>
          <a:prstGeom prst="rect">
            <a:avLst/>
          </a:prstGeom>
        </p:spPr>
        <p:txBody>
          <a:bodyPr wrap="square">
            <a:spAutoFit/>
          </a:bodyPr>
          <a:lstStyle/>
          <a:p>
            <a:pPr algn="ctr">
              <a:spcBef>
                <a:spcPts val="600"/>
              </a:spcBef>
            </a:pPr>
            <a:r>
              <a:rPr lang="en-US" sz="2800" b="1" dirty="0">
                <a:solidFill>
                  <a:srgbClr val="AE2473"/>
                </a:solidFill>
              </a:rPr>
              <a:t>2.7 </a:t>
            </a:r>
            <a:r>
              <a:rPr lang="en-US" sz="2000" b="1" dirty="0">
                <a:solidFill>
                  <a:srgbClr val="AE2473"/>
                </a:solidFill>
              </a:rPr>
              <a:t>additional</a:t>
            </a:r>
            <a:br>
              <a:rPr lang="en-US" sz="2800" dirty="0">
                <a:solidFill>
                  <a:schemeClr val="accent6"/>
                </a:solidFill>
              </a:rPr>
            </a:br>
            <a:r>
              <a:rPr lang="en-US" sz="1600" dirty="0"/>
              <a:t>months of survival when palliative care is given</a:t>
            </a:r>
            <a:r>
              <a:rPr lang="en-US" sz="1200" baseline="30000" dirty="0"/>
              <a:t>2</a:t>
            </a:r>
            <a:endParaRPr lang="en-US" sz="1600" dirty="0"/>
          </a:p>
        </p:txBody>
      </p:sp>
      <p:grpSp>
        <p:nvGrpSpPr>
          <p:cNvPr id="46" name="Group 45">
            <a:extLst>
              <a:ext uri="{FF2B5EF4-FFF2-40B4-BE49-F238E27FC236}">
                <a16:creationId xmlns:a16="http://schemas.microsoft.com/office/drawing/2014/main" id="{3082DA79-E9B3-D247-9A84-C718D8BA2AC6}"/>
              </a:ext>
            </a:extLst>
          </p:cNvPr>
          <p:cNvGrpSpPr/>
          <p:nvPr/>
        </p:nvGrpSpPr>
        <p:grpSpPr>
          <a:xfrm>
            <a:off x="7066854" y="3362528"/>
            <a:ext cx="380697" cy="380697"/>
            <a:chOff x="5962258" y="3377158"/>
            <a:chExt cx="380697" cy="380697"/>
          </a:xfrm>
        </p:grpSpPr>
        <p:sp>
          <p:nvSpPr>
            <p:cNvPr id="47" name="Oval 46">
              <a:extLst>
                <a:ext uri="{FF2B5EF4-FFF2-40B4-BE49-F238E27FC236}">
                  <a16:creationId xmlns:a16="http://schemas.microsoft.com/office/drawing/2014/main" id="{30113300-A5EB-694E-8E82-289CC017E37E}"/>
                </a:ext>
              </a:extLst>
            </p:cNvPr>
            <p:cNvSpPr/>
            <p:nvPr/>
          </p:nvSpPr>
          <p:spPr>
            <a:xfrm rot="16200000">
              <a:off x="5962258" y="3377158"/>
              <a:ext cx="380697" cy="380697"/>
            </a:xfrm>
            <a:prstGeom prst="ellipse">
              <a:avLst/>
            </a:prstGeom>
            <a:solidFill>
              <a:srgbClr val="AE24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F838BE2F-3323-8C4F-88C0-90FAB44F517E}"/>
                </a:ext>
              </a:extLst>
            </p:cNvPr>
            <p:cNvGrpSpPr/>
            <p:nvPr/>
          </p:nvGrpSpPr>
          <p:grpSpPr>
            <a:xfrm>
              <a:off x="6076517" y="3480925"/>
              <a:ext cx="152178" cy="173162"/>
              <a:chOff x="6076518" y="3480925"/>
              <a:chExt cx="152178" cy="173162"/>
            </a:xfrm>
          </p:grpSpPr>
          <p:cxnSp>
            <p:nvCxnSpPr>
              <p:cNvPr id="49" name="Straight Connector 48">
                <a:extLst>
                  <a:ext uri="{FF2B5EF4-FFF2-40B4-BE49-F238E27FC236}">
                    <a16:creationId xmlns:a16="http://schemas.microsoft.com/office/drawing/2014/main" id="{3D55D45C-4D1E-3342-B2E9-34D20D93D064}"/>
                  </a:ext>
                </a:extLst>
              </p:cNvPr>
              <p:cNvCxnSpPr/>
              <p:nvPr/>
            </p:nvCxnSpPr>
            <p:spPr>
              <a:xfrm rot="16200000">
                <a:off x="6066026" y="3567506"/>
                <a:ext cx="17316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9ABFDB9F-86FA-984A-A414-2B075D1234D6}"/>
                  </a:ext>
                </a:extLst>
              </p:cNvPr>
              <p:cNvCxnSpPr>
                <a:cxnSpLocks/>
              </p:cNvCxnSpPr>
              <p:nvPr/>
            </p:nvCxnSpPr>
            <p:spPr>
              <a:xfrm rot="16200000" flipV="1">
                <a:off x="6071272" y="3572752"/>
                <a:ext cx="86581" cy="76089"/>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B4DC626E-25E1-9A40-AFF5-DD99E5CE6B82}"/>
                  </a:ext>
                </a:extLst>
              </p:cNvPr>
              <p:cNvCxnSpPr>
                <a:cxnSpLocks/>
              </p:cNvCxnSpPr>
              <p:nvPr/>
            </p:nvCxnSpPr>
            <p:spPr>
              <a:xfrm rot="16200000">
                <a:off x="6147361" y="3572752"/>
                <a:ext cx="86581" cy="76089"/>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52" name="Group 51">
            <a:extLst>
              <a:ext uri="{FF2B5EF4-FFF2-40B4-BE49-F238E27FC236}">
                <a16:creationId xmlns:a16="http://schemas.microsoft.com/office/drawing/2014/main" id="{AE2EB0C5-C013-824D-B1D1-F05E508558E9}"/>
              </a:ext>
            </a:extLst>
          </p:cNvPr>
          <p:cNvGrpSpPr/>
          <p:nvPr/>
        </p:nvGrpSpPr>
        <p:grpSpPr>
          <a:xfrm rot="10800000">
            <a:off x="7066854" y="4825566"/>
            <a:ext cx="380697" cy="380697"/>
            <a:chOff x="5962258" y="3377158"/>
            <a:chExt cx="380697" cy="380697"/>
          </a:xfrm>
        </p:grpSpPr>
        <p:sp>
          <p:nvSpPr>
            <p:cNvPr id="53" name="Oval 52">
              <a:extLst>
                <a:ext uri="{FF2B5EF4-FFF2-40B4-BE49-F238E27FC236}">
                  <a16:creationId xmlns:a16="http://schemas.microsoft.com/office/drawing/2014/main" id="{D7EF4E4A-6CDE-8140-A1AE-6303D8A3713F}"/>
                </a:ext>
              </a:extLst>
            </p:cNvPr>
            <p:cNvSpPr/>
            <p:nvPr/>
          </p:nvSpPr>
          <p:spPr>
            <a:xfrm rot="16200000">
              <a:off x="5962258" y="3377158"/>
              <a:ext cx="380697" cy="380697"/>
            </a:xfrm>
            <a:prstGeom prst="ellipse">
              <a:avLst/>
            </a:prstGeom>
            <a:solidFill>
              <a:srgbClr val="AE24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E112EFFB-1913-CC4E-A078-305FB556289B}"/>
                </a:ext>
              </a:extLst>
            </p:cNvPr>
            <p:cNvGrpSpPr/>
            <p:nvPr/>
          </p:nvGrpSpPr>
          <p:grpSpPr>
            <a:xfrm>
              <a:off x="6076517" y="3480925"/>
              <a:ext cx="152178" cy="173162"/>
              <a:chOff x="6076518" y="3480925"/>
              <a:chExt cx="152178" cy="173162"/>
            </a:xfrm>
          </p:grpSpPr>
          <p:cxnSp>
            <p:nvCxnSpPr>
              <p:cNvPr id="55" name="Straight Connector 54">
                <a:extLst>
                  <a:ext uri="{FF2B5EF4-FFF2-40B4-BE49-F238E27FC236}">
                    <a16:creationId xmlns:a16="http://schemas.microsoft.com/office/drawing/2014/main" id="{1C71F054-631A-BA4B-B79E-6B92FF1CB1D7}"/>
                  </a:ext>
                </a:extLst>
              </p:cNvPr>
              <p:cNvCxnSpPr/>
              <p:nvPr/>
            </p:nvCxnSpPr>
            <p:spPr>
              <a:xfrm rot="16200000">
                <a:off x="6066026" y="3567506"/>
                <a:ext cx="17316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5998C1C0-5C29-2646-BC44-3EB109BE9CF0}"/>
                  </a:ext>
                </a:extLst>
              </p:cNvPr>
              <p:cNvCxnSpPr>
                <a:cxnSpLocks/>
              </p:cNvCxnSpPr>
              <p:nvPr/>
            </p:nvCxnSpPr>
            <p:spPr>
              <a:xfrm rot="16200000" flipV="1">
                <a:off x="6071272" y="3572752"/>
                <a:ext cx="86581" cy="76089"/>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1C69DA35-8DA9-424B-9538-A9BF0008B3F7}"/>
                  </a:ext>
                </a:extLst>
              </p:cNvPr>
              <p:cNvCxnSpPr>
                <a:cxnSpLocks/>
              </p:cNvCxnSpPr>
              <p:nvPr/>
            </p:nvCxnSpPr>
            <p:spPr>
              <a:xfrm rot="16200000">
                <a:off x="6147361" y="3572752"/>
                <a:ext cx="86581" cy="76089"/>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51171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22" presetClass="entr" presetSubtype="2"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10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animEffect transition="in" filter="fade">
                                      <p:cBhvr>
                                        <p:cTn id="27" dur="500"/>
                                        <p:tgtEl>
                                          <p:spTgt spid="20">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xEl>
                                              <p:pRg st="2" end="2"/>
                                            </p:txEl>
                                          </p:spTgt>
                                        </p:tgtEl>
                                        <p:attrNameLst>
                                          <p:attrName>style.visibility</p:attrName>
                                        </p:attrNameLst>
                                      </p:cBhvr>
                                      <p:to>
                                        <p:strVal val="visible"/>
                                      </p:to>
                                    </p:set>
                                    <p:animEffect transition="in" filter="fade">
                                      <p:cBhvr>
                                        <p:cTn id="30" dur="500"/>
                                        <p:tgtEl>
                                          <p:spTgt spid="20">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xEl>
                                              <p:pRg st="3" end="3"/>
                                            </p:txEl>
                                          </p:spTgt>
                                        </p:tgtEl>
                                        <p:attrNameLst>
                                          <p:attrName>style.visibility</p:attrName>
                                        </p:attrNameLst>
                                      </p:cBhvr>
                                      <p:to>
                                        <p:strVal val="visible"/>
                                      </p:to>
                                    </p:set>
                                    <p:animEffect transition="in" filter="fade">
                                      <p:cBhvr>
                                        <p:cTn id="33" dur="500"/>
                                        <p:tgtEl>
                                          <p:spTgt spid="20">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xEl>
                                              <p:pRg st="4" end="4"/>
                                            </p:txEl>
                                          </p:spTgt>
                                        </p:tgtEl>
                                        <p:attrNameLst>
                                          <p:attrName>style.visibility</p:attrName>
                                        </p:attrNameLst>
                                      </p:cBhvr>
                                      <p:to>
                                        <p:strVal val="visible"/>
                                      </p:to>
                                    </p:set>
                                    <p:animEffect transition="in" filter="fade">
                                      <p:cBhvr>
                                        <p:cTn id="38" dur="500"/>
                                        <p:tgtEl>
                                          <p:spTgt spid="20">
                                            <p:txEl>
                                              <p:pRg st="4" end="4"/>
                                            </p:txEl>
                                          </p:spTgt>
                                        </p:tgtEl>
                                      </p:cBhvr>
                                    </p:animEffect>
                                  </p:childTnLst>
                                </p:cTn>
                              </p:par>
                              <p:par>
                                <p:cTn id="39" presetID="47"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42"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uiExpand="1" build="p"/>
      <p:bldP spid="20" grpId="0" build="p"/>
      <p:bldP spid="19"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CA85E-B524-6242-A08E-256F0094A352}"/>
              </a:ext>
            </a:extLst>
          </p:cNvPr>
          <p:cNvSpPr>
            <a:spLocks noGrp="1"/>
          </p:cNvSpPr>
          <p:nvPr>
            <p:ph type="title"/>
          </p:nvPr>
        </p:nvSpPr>
        <p:spPr>
          <a:xfrm>
            <a:off x="426924" y="375855"/>
            <a:ext cx="4954145" cy="1977374"/>
          </a:xfrm>
        </p:spPr>
        <p:txBody>
          <a:bodyPr anchor="t">
            <a:noAutofit/>
          </a:bodyPr>
          <a:lstStyle/>
          <a:p>
            <a:r>
              <a:rPr lang="en-US" sz="3400" b="1" spc="0" dirty="0">
                <a:solidFill>
                  <a:schemeClr val="tx2"/>
                </a:solidFill>
              </a:rPr>
              <a:t>Supported members. </a:t>
            </a:r>
            <a:br>
              <a:rPr lang="en-US" sz="3400" b="1" spc="0" dirty="0">
                <a:solidFill>
                  <a:schemeClr val="tx2"/>
                </a:solidFill>
              </a:rPr>
            </a:br>
            <a:r>
              <a:rPr lang="en-US" sz="3400" b="1" spc="0" dirty="0">
                <a:solidFill>
                  <a:schemeClr val="tx2"/>
                </a:solidFill>
              </a:rPr>
              <a:t>Coordinated providers.</a:t>
            </a:r>
            <a:br>
              <a:rPr lang="en-US" sz="3400" b="1" spc="0" dirty="0">
                <a:solidFill>
                  <a:schemeClr val="tx2"/>
                </a:solidFill>
              </a:rPr>
            </a:br>
            <a:r>
              <a:rPr lang="en-US" sz="3400" b="1" spc="0" dirty="0">
                <a:solidFill>
                  <a:schemeClr val="tx2"/>
                </a:solidFill>
              </a:rPr>
              <a:t>Reduced costs. </a:t>
            </a:r>
          </a:p>
        </p:txBody>
      </p:sp>
      <p:sp>
        <p:nvSpPr>
          <p:cNvPr id="3" name="Rectangle 2">
            <a:extLst>
              <a:ext uri="{FF2B5EF4-FFF2-40B4-BE49-F238E27FC236}">
                <a16:creationId xmlns:a16="http://schemas.microsoft.com/office/drawing/2014/main" id="{B6448182-4928-9D42-B800-AA357B6A408E}"/>
              </a:ext>
            </a:extLst>
          </p:cNvPr>
          <p:cNvSpPr/>
          <p:nvPr/>
        </p:nvSpPr>
        <p:spPr>
          <a:xfrm>
            <a:off x="426924" y="2161843"/>
            <a:ext cx="4750557" cy="634020"/>
          </a:xfrm>
          <a:prstGeom prst="rect">
            <a:avLst/>
          </a:prstGeom>
        </p:spPr>
        <p:txBody>
          <a:bodyPr wrap="square">
            <a:spAutoFit/>
          </a:bodyPr>
          <a:lstStyle/>
          <a:p>
            <a:pPr>
              <a:lnSpc>
                <a:spcPct val="110000"/>
              </a:lnSpc>
            </a:pPr>
            <a:r>
              <a:rPr lang="en-US" sz="1600" dirty="0">
                <a:latin typeface="Arial" panose="020B0604020202020204" pitchFamily="34" charset="0"/>
                <a:ea typeface="MS Mincho" panose="02020609040205080304" pitchFamily="49" charset="-128"/>
                <a:cs typeface="Arial" panose="020B0604020202020204" pitchFamily="34" charset="0"/>
              </a:rPr>
              <a:t>We are here to give you and your employees the guidance and resources you need to fight cancer.</a:t>
            </a:r>
            <a:r>
              <a:rPr lang="en-US"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4270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41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4A4CF9-774F-B74D-8D9C-C7C9F6F4A2B4}"/>
              </a:ext>
            </a:extLst>
          </p:cNvPr>
          <p:cNvSpPr/>
          <p:nvPr/>
        </p:nvSpPr>
        <p:spPr>
          <a:xfrm flipV="1">
            <a:off x="0" y="3175"/>
            <a:ext cx="4613827" cy="6858000"/>
          </a:xfrm>
          <a:prstGeom prst="rect">
            <a:avLst/>
          </a:prstGeom>
          <a:solidFill>
            <a:schemeClr val="bg1">
              <a:alpha val="85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23" name="Picture 22">
            <a:extLst>
              <a:ext uri="{FF2B5EF4-FFF2-40B4-BE49-F238E27FC236}">
                <a16:creationId xmlns:a16="http://schemas.microsoft.com/office/drawing/2014/main" id="{A8687A7E-EC38-9B41-8A43-69671EF6C793}"/>
              </a:ext>
            </a:extLst>
          </p:cNvPr>
          <p:cNvPicPr>
            <a:picLocks noChangeAspect="1"/>
          </p:cNvPicPr>
          <p:nvPr/>
        </p:nvPicPr>
        <p:blipFill>
          <a:blip r:embed="rId4"/>
          <a:stretch>
            <a:fillRect/>
          </a:stretch>
        </p:blipFill>
        <p:spPr>
          <a:xfrm>
            <a:off x="2370653" y="3785877"/>
            <a:ext cx="1831271" cy="1831271"/>
          </a:xfrm>
          <a:prstGeom prst="rect">
            <a:avLst/>
          </a:prstGeom>
        </p:spPr>
      </p:pic>
      <p:pic>
        <p:nvPicPr>
          <p:cNvPr id="7" name="Picture 6">
            <a:extLst>
              <a:ext uri="{FF2B5EF4-FFF2-40B4-BE49-F238E27FC236}">
                <a16:creationId xmlns:a16="http://schemas.microsoft.com/office/drawing/2014/main" id="{C4092FAE-4555-E440-AD27-158BB02BCE13}"/>
              </a:ext>
            </a:extLst>
          </p:cNvPr>
          <p:cNvPicPr>
            <a:picLocks noChangeAspect="1"/>
          </p:cNvPicPr>
          <p:nvPr/>
        </p:nvPicPr>
        <p:blipFill>
          <a:blip r:embed="rId5"/>
          <a:stretch>
            <a:fillRect/>
          </a:stretch>
        </p:blipFill>
        <p:spPr>
          <a:xfrm>
            <a:off x="378774" y="3785877"/>
            <a:ext cx="1831271" cy="1831271"/>
          </a:xfrm>
          <a:prstGeom prst="rect">
            <a:avLst/>
          </a:prstGeom>
        </p:spPr>
      </p:pic>
      <p:sp>
        <p:nvSpPr>
          <p:cNvPr id="5" name="Slide Number Placeholder 4">
            <a:extLst>
              <a:ext uri="{FF2B5EF4-FFF2-40B4-BE49-F238E27FC236}">
                <a16:creationId xmlns:a16="http://schemas.microsoft.com/office/drawing/2014/main" id="{BA4617F9-6BD9-3F49-AE32-66173AE50EE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481961-D54A-CF4E-B08C-72CF6FE336ED}" type="slidenum">
              <a:rPr kumimoji="0" lang="en-US" sz="800" b="1" i="0" u="none" strike="noStrike" kern="0" cap="none" spc="30" normalizeH="0" baseline="0" noProof="0" smtClean="0">
                <a:ln>
                  <a:noFill/>
                </a:ln>
                <a:solidFill>
                  <a:schemeClr val="tx1">
                    <a:lumMod val="60000"/>
                    <a:lumOff val="40000"/>
                  </a:schemeClr>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sz="800" b="1" i="0" u="none" strike="noStrike" kern="0" cap="none" spc="30" normalizeH="0" baseline="0" noProof="0" dirty="0">
              <a:ln>
                <a:noFill/>
              </a:ln>
              <a:solidFill>
                <a:schemeClr val="tx1">
                  <a:lumMod val="60000"/>
                  <a:lumOff val="40000"/>
                </a:schemeClr>
              </a:solidFill>
              <a:effectLst/>
              <a:uLnTx/>
              <a:uFillTx/>
              <a:latin typeface="Arial"/>
              <a:ea typeface="+mn-ea"/>
              <a:cs typeface="+mn-cs"/>
            </a:endParaRPr>
          </a:p>
        </p:txBody>
      </p:sp>
      <p:sp>
        <p:nvSpPr>
          <p:cNvPr id="3" name="Rectangle 2">
            <a:extLst>
              <a:ext uri="{FF2B5EF4-FFF2-40B4-BE49-F238E27FC236}">
                <a16:creationId xmlns:a16="http://schemas.microsoft.com/office/drawing/2014/main" id="{BA09CA00-C11C-9A40-A600-7FF5BCA387C3}"/>
              </a:ext>
            </a:extLst>
          </p:cNvPr>
          <p:cNvSpPr/>
          <p:nvPr/>
        </p:nvSpPr>
        <p:spPr>
          <a:xfrm>
            <a:off x="511372" y="1827397"/>
            <a:ext cx="3663382" cy="1615827"/>
          </a:xfrm>
          <a:prstGeom prst="rect">
            <a:avLst/>
          </a:prstGeom>
        </p:spPr>
        <p:txBody>
          <a:bodyPr wrap="square">
            <a:spAutoFit/>
          </a:bodyPr>
          <a:lstStyle/>
          <a:p>
            <a:pPr marL="0" marR="0" lvl="0" indent="0" algn="l" defTabSz="457200" rtl="0" eaLnBrk="1" fontAlgn="auto" latinLnBrk="0" hangingPunct="1">
              <a:lnSpc>
                <a:spcPct val="100000"/>
              </a:lnSpc>
              <a:spcBef>
                <a:spcPts val="1800"/>
              </a:spcBef>
              <a:spcAft>
                <a:spcPts val="0"/>
              </a:spcAft>
              <a:buClrTx/>
              <a:buSzTx/>
              <a:buFontTx/>
              <a:buNone/>
              <a:tabLst/>
              <a:defRPr/>
            </a:pPr>
            <a:r>
              <a:rPr kumimoji="0" lang="en-US" sz="2800" b="1" i="0" u="none" strike="noStrike" kern="1200" cap="none" spc="0" normalizeH="0" baseline="0" noProof="0" dirty="0">
                <a:ln>
                  <a:noFill/>
                </a:ln>
                <a:solidFill>
                  <a:srgbClr val="0079C2"/>
                </a:solidFill>
                <a:effectLst/>
                <a:uLnTx/>
                <a:uFillTx/>
                <a:latin typeface="Arial"/>
                <a:ea typeface="+mn-ea"/>
                <a:cs typeface="+mn-cs"/>
              </a:rPr>
              <a:t>1.8 million </a:t>
            </a:r>
            <a:br>
              <a:rPr kumimoji="0" lang="en-US" sz="1200" b="1" i="0" u="none" strike="noStrike" kern="1200" cap="none" spc="0" normalizeH="0" baseline="0" noProof="0" dirty="0">
                <a:ln>
                  <a:noFill/>
                </a:ln>
                <a:solidFill>
                  <a:srgbClr val="0079C2"/>
                </a:solidFill>
                <a:effectLst/>
                <a:uLnTx/>
                <a:uFillTx/>
                <a:latin typeface="Arial"/>
                <a:ea typeface="+mn-ea"/>
                <a:cs typeface="+mn-cs"/>
              </a:rPr>
            </a:br>
            <a:r>
              <a:rPr kumimoji="0" lang="en-US" sz="1400" b="0" i="0" u="none" strike="noStrike" kern="1200" cap="none" spc="0" normalizeH="0" baseline="0" noProof="0" dirty="0">
                <a:ln>
                  <a:noFill/>
                </a:ln>
                <a:solidFill>
                  <a:srgbClr val="32383D"/>
                </a:solidFill>
                <a:effectLst/>
                <a:uLnTx/>
                <a:uFillTx/>
                <a:latin typeface="Arial"/>
                <a:ea typeface="+mn-ea"/>
                <a:cs typeface="+mn-cs"/>
              </a:rPr>
              <a:t>new</a:t>
            </a:r>
            <a:r>
              <a:rPr kumimoji="0" lang="en-US" sz="1400" b="1" i="0" u="none" strike="noStrike" kern="1200" cap="none" spc="0" normalizeH="0" baseline="0" noProof="0" dirty="0">
                <a:ln>
                  <a:noFill/>
                </a:ln>
                <a:solidFill>
                  <a:srgbClr val="32383D"/>
                </a:solidFill>
                <a:effectLst/>
                <a:uLnTx/>
                <a:uFillTx/>
                <a:latin typeface="Arial"/>
                <a:ea typeface="+mn-ea"/>
                <a:cs typeface="+mn-cs"/>
              </a:rPr>
              <a:t> </a:t>
            </a:r>
            <a:r>
              <a:rPr kumimoji="0" lang="en-US" sz="1400" b="0" i="0" u="none" strike="noStrike" kern="1200" cap="none" spc="0" normalizeH="0" baseline="0" noProof="0" dirty="0">
                <a:ln>
                  <a:noFill/>
                </a:ln>
                <a:solidFill>
                  <a:srgbClr val="32383D"/>
                </a:solidFill>
                <a:effectLst/>
                <a:uLnTx/>
                <a:uFillTx/>
                <a:latin typeface="Arial"/>
                <a:ea typeface="+mn-ea"/>
                <a:cs typeface="+mn-cs"/>
              </a:rPr>
              <a:t>cancer diagnoses in 2020</a:t>
            </a:r>
            <a:r>
              <a:rPr kumimoji="0" lang="en-US" sz="1400" b="0" i="0" u="none" strike="noStrike" kern="1200" cap="none" spc="0" normalizeH="0" baseline="30000" noProof="0" dirty="0">
                <a:ln>
                  <a:noFill/>
                </a:ln>
                <a:solidFill>
                  <a:srgbClr val="32383D"/>
                </a:solidFill>
                <a:effectLst/>
                <a:uLnTx/>
                <a:uFillTx/>
                <a:latin typeface="Arial"/>
                <a:ea typeface="+mn-ea"/>
                <a:cs typeface="+mn-cs"/>
              </a:rPr>
              <a:t>1</a:t>
            </a:r>
          </a:p>
          <a:p>
            <a:pPr marL="0" marR="0" lvl="0" indent="0" algn="l" defTabSz="457200" rtl="0" eaLnBrk="1" fontAlgn="auto" latinLnBrk="0" hangingPunct="1">
              <a:lnSpc>
                <a:spcPct val="100000"/>
              </a:lnSpc>
              <a:spcBef>
                <a:spcPts val="1800"/>
              </a:spcBef>
              <a:spcAft>
                <a:spcPts val="0"/>
              </a:spcAft>
              <a:buClrTx/>
              <a:buSzTx/>
              <a:buFontTx/>
              <a:buNone/>
              <a:tabLst/>
              <a:defRPr/>
            </a:pPr>
            <a:r>
              <a:rPr kumimoji="0" lang="en-US" sz="2800" b="1" i="0" u="none" strike="noStrike" kern="1200" cap="none" spc="0" normalizeH="0" baseline="0" noProof="0" dirty="0">
                <a:ln>
                  <a:noFill/>
                </a:ln>
                <a:solidFill>
                  <a:srgbClr val="0079C2"/>
                </a:solidFill>
                <a:effectLst/>
                <a:uLnTx/>
                <a:uFillTx/>
                <a:latin typeface="Arial"/>
                <a:ea typeface="+mn-ea"/>
                <a:cs typeface="+mn-cs"/>
              </a:rPr>
              <a:t>16 million </a:t>
            </a:r>
            <a:br>
              <a:rPr kumimoji="0" lang="en-US" sz="1200" b="1" i="0" u="none" strike="noStrike" kern="1200" cap="none" spc="0" normalizeH="0" baseline="0" noProof="0" dirty="0">
                <a:ln>
                  <a:noFill/>
                </a:ln>
                <a:solidFill>
                  <a:srgbClr val="0079C2"/>
                </a:solidFill>
                <a:effectLst/>
                <a:uLnTx/>
                <a:uFillTx/>
                <a:latin typeface="Arial"/>
                <a:ea typeface="+mn-ea"/>
                <a:cs typeface="+mn-cs"/>
              </a:rPr>
            </a:br>
            <a:r>
              <a:rPr kumimoji="0" lang="en-US" sz="1400" b="0" i="0" u="none" strike="noStrike" kern="1200" cap="none" spc="0" normalizeH="0" baseline="0" noProof="0" dirty="0">
                <a:ln>
                  <a:noFill/>
                </a:ln>
                <a:solidFill>
                  <a:srgbClr val="32383D"/>
                </a:solidFill>
                <a:effectLst/>
                <a:uLnTx/>
                <a:uFillTx/>
                <a:latin typeface="Arial"/>
                <a:ea typeface="+mn-ea"/>
                <a:cs typeface="+mn-cs"/>
              </a:rPr>
              <a:t>Americans living with a history of cancer</a:t>
            </a:r>
            <a:r>
              <a:rPr kumimoji="0" lang="en-US" sz="1400" b="0" i="0" u="none" strike="noStrike" kern="1200" cap="none" spc="0" normalizeH="0" baseline="30000" noProof="0" dirty="0">
                <a:ln>
                  <a:noFill/>
                </a:ln>
                <a:solidFill>
                  <a:srgbClr val="32383D"/>
                </a:solidFill>
                <a:effectLst/>
                <a:uLnTx/>
                <a:uFillTx/>
                <a:latin typeface="Arial"/>
                <a:ea typeface="+mn-ea"/>
                <a:cs typeface="+mn-cs"/>
              </a:rPr>
              <a:t>2</a:t>
            </a:r>
            <a:endParaRPr kumimoji="0" lang="en-US" sz="1400" b="0" i="0" u="none" strike="noStrike" kern="1200" cap="none" spc="0" normalizeH="0" baseline="0" noProof="0" dirty="0">
              <a:ln>
                <a:noFill/>
              </a:ln>
              <a:solidFill>
                <a:srgbClr val="32383D"/>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140420CA-2574-384F-BBC6-811093EBB959}"/>
              </a:ext>
            </a:extLst>
          </p:cNvPr>
          <p:cNvSpPr/>
          <p:nvPr/>
        </p:nvSpPr>
        <p:spPr>
          <a:xfrm>
            <a:off x="511372" y="3902478"/>
            <a:ext cx="1612823" cy="729430"/>
          </a:xfrm>
          <a:prstGeom prst="rect">
            <a:avLst/>
          </a:prstGeom>
        </p:spPr>
        <p:txBody>
          <a:bodyPr wrap="square">
            <a:spAutoFit/>
          </a:bodyPr>
          <a:lstStyle/>
          <a:p>
            <a:pPr marL="0" marR="0" lvl="0" indent="0" algn="ctr" defTabSz="457200" rtl="0" eaLnBrk="1" fontAlgn="auto" latinLnBrk="0" hangingPunct="1">
              <a:lnSpc>
                <a:spcPct val="90000"/>
              </a:lnSpc>
              <a:spcBef>
                <a:spcPts val="2400"/>
              </a:spcBef>
              <a:spcAft>
                <a:spcPts val="0"/>
              </a:spcAft>
              <a:buClrTx/>
              <a:buSzTx/>
              <a:buFontTx/>
              <a:buNone/>
              <a:tabLst/>
              <a:defRPr/>
            </a:pPr>
            <a:r>
              <a:rPr lang="en-US" sz="2800" b="1">
                <a:solidFill>
                  <a:schemeClr val="tx2"/>
                </a:solidFill>
                <a:latin typeface="Arial"/>
              </a:rPr>
              <a:t>40</a:t>
            </a:r>
            <a:r>
              <a:rPr kumimoji="0" lang="en-US" sz="2800" b="1" i="0" u="none" strike="noStrike" kern="1200" cap="none" spc="0" normalizeH="0" baseline="0" noProof="0">
                <a:ln>
                  <a:noFill/>
                </a:ln>
                <a:solidFill>
                  <a:schemeClr val="tx2"/>
                </a:solidFill>
                <a:effectLst/>
                <a:uLnTx/>
                <a:uFillTx/>
                <a:latin typeface="Arial"/>
                <a:ea typeface="+mn-ea"/>
                <a:cs typeface="+mn-cs"/>
              </a:rPr>
              <a:t>% </a:t>
            </a:r>
            <a:br>
              <a:rPr kumimoji="0" lang="en-US" sz="1200" b="1" i="0" u="none" strike="noStrike" kern="1200" cap="none" spc="0" normalizeH="0" baseline="0" noProof="0">
                <a:ln>
                  <a:noFill/>
                </a:ln>
                <a:solidFill>
                  <a:schemeClr val="tx2"/>
                </a:solidFill>
                <a:effectLst/>
                <a:uLnTx/>
                <a:uFillTx/>
                <a:latin typeface="Arial"/>
                <a:ea typeface="+mn-ea"/>
                <a:cs typeface="+mn-cs"/>
              </a:rPr>
            </a:br>
            <a:r>
              <a:rPr kumimoji="0" lang="en-US" sz="1800" b="1" i="0" u="none" strike="noStrike" kern="1200" cap="none" spc="0" normalizeH="0" baseline="0" noProof="0">
                <a:ln>
                  <a:noFill/>
                </a:ln>
                <a:solidFill>
                  <a:schemeClr val="tx2"/>
                </a:solidFill>
                <a:effectLst/>
                <a:uLnTx/>
                <a:uFillTx/>
                <a:latin typeface="Arial"/>
                <a:ea typeface="+mn-ea"/>
                <a:cs typeface="+mn-cs"/>
              </a:rPr>
              <a:t>of all men</a:t>
            </a:r>
            <a:endParaRPr kumimoji="0" lang="en-US" sz="1400" b="1" i="0" u="none" strike="noStrike" kern="1200" cap="none" spc="0" normalizeH="0" baseline="30000" noProof="0">
              <a:ln>
                <a:noFill/>
              </a:ln>
              <a:solidFill>
                <a:schemeClr val="tx2"/>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1295C2D4-B0AC-3C48-9B96-CED6EC90EADD}"/>
              </a:ext>
            </a:extLst>
          </p:cNvPr>
          <p:cNvSpPr/>
          <p:nvPr/>
        </p:nvSpPr>
        <p:spPr>
          <a:xfrm>
            <a:off x="2482474" y="3894243"/>
            <a:ext cx="1660814" cy="729430"/>
          </a:xfrm>
          <a:prstGeom prst="rect">
            <a:avLst/>
          </a:prstGeom>
        </p:spPr>
        <p:txBody>
          <a:bodyPr wrap="square">
            <a:spAutoFit/>
          </a:bodyPr>
          <a:lstStyle/>
          <a:p>
            <a:pPr marL="0" marR="0" lvl="0" indent="0" algn="ctr" defTabSz="457200" rtl="0" eaLnBrk="1" fontAlgn="auto" latinLnBrk="0" hangingPunct="1">
              <a:lnSpc>
                <a:spcPct val="90000"/>
              </a:lnSpc>
              <a:spcBef>
                <a:spcPts val="2400"/>
              </a:spcBef>
              <a:spcAft>
                <a:spcPts val="0"/>
              </a:spcAft>
              <a:buClrTx/>
              <a:buSzTx/>
              <a:buFontTx/>
              <a:buNone/>
              <a:tabLst/>
              <a:defRPr/>
            </a:pPr>
            <a:r>
              <a:rPr kumimoji="0" lang="en-US" sz="2800" b="1" i="0" u="none" strike="noStrike" kern="1200" cap="none" spc="0" normalizeH="0" baseline="0" noProof="0" dirty="0">
                <a:ln>
                  <a:noFill/>
                </a:ln>
                <a:solidFill>
                  <a:schemeClr val="tx2"/>
                </a:solidFill>
                <a:effectLst/>
                <a:uLnTx/>
                <a:uFillTx/>
                <a:latin typeface="Arial"/>
                <a:ea typeface="+mn-ea"/>
                <a:cs typeface="+mn-cs"/>
              </a:rPr>
              <a:t>38% </a:t>
            </a:r>
            <a:br>
              <a:rPr kumimoji="0" lang="en-US" sz="1200" b="1" i="0" u="none" strike="noStrike" kern="1200" cap="none" spc="0" normalizeH="0" baseline="0" noProof="0" dirty="0">
                <a:ln>
                  <a:noFill/>
                </a:ln>
                <a:solidFill>
                  <a:schemeClr val="tx2"/>
                </a:solidFill>
                <a:effectLst/>
                <a:uLnTx/>
                <a:uFillTx/>
                <a:latin typeface="Arial"/>
                <a:ea typeface="+mn-ea"/>
                <a:cs typeface="+mn-cs"/>
              </a:rPr>
            </a:br>
            <a:r>
              <a:rPr kumimoji="0" lang="en-US" sz="1800" b="1" i="0" u="none" strike="noStrike" kern="1200" cap="none" spc="0" normalizeH="0" baseline="0" noProof="0" dirty="0">
                <a:ln>
                  <a:noFill/>
                </a:ln>
                <a:solidFill>
                  <a:schemeClr val="tx2"/>
                </a:solidFill>
                <a:effectLst/>
                <a:uLnTx/>
                <a:uFillTx/>
                <a:latin typeface="Arial"/>
                <a:ea typeface="+mn-ea"/>
                <a:cs typeface="+mn-cs"/>
              </a:rPr>
              <a:t>of all women</a:t>
            </a:r>
            <a:endParaRPr kumimoji="0" lang="en-US" sz="1400" b="0" i="0" u="none" strike="noStrike" kern="1200" cap="none" spc="0" normalizeH="0" baseline="0" noProof="0" dirty="0">
              <a:ln>
                <a:noFill/>
              </a:ln>
              <a:solidFill>
                <a:schemeClr val="tx2"/>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3BA83360-D703-D141-855E-04EA1C56294C}"/>
              </a:ext>
            </a:extLst>
          </p:cNvPr>
          <p:cNvSpPr/>
          <p:nvPr/>
        </p:nvSpPr>
        <p:spPr>
          <a:xfrm>
            <a:off x="511372" y="4580827"/>
            <a:ext cx="1612823" cy="954107"/>
          </a:xfrm>
          <a:prstGeom prst="rect">
            <a:avLst/>
          </a:prstGeom>
        </p:spPr>
        <p:txBody>
          <a:bodyPr wrap="square">
            <a:spAutoFit/>
          </a:bodyPr>
          <a:lstStyle/>
          <a:p>
            <a:pPr marL="0" marR="0" lvl="0" indent="0" algn="ctr" defTabSz="457200" rtl="0" eaLnBrk="1" fontAlgn="auto" latinLnBrk="0" hangingPunct="1">
              <a:lnSpc>
                <a:spcPct val="100000"/>
              </a:lnSpc>
              <a:spcBef>
                <a:spcPts val="2400"/>
              </a:spcBef>
              <a:spcAft>
                <a:spcPts val="0"/>
              </a:spcAft>
              <a:buClrTx/>
              <a:buSzTx/>
              <a:buFontTx/>
              <a:buNone/>
              <a:tabLst/>
              <a:defRPr/>
            </a:pPr>
            <a:r>
              <a:rPr kumimoji="0" lang="en-US" sz="1400" b="0" i="0" u="none" strike="noStrike" kern="1200" cap="none" spc="0" normalizeH="0" baseline="0" noProof="0" dirty="0">
                <a:ln>
                  <a:noFill/>
                </a:ln>
                <a:solidFill>
                  <a:srgbClr val="32383D"/>
                </a:solidFill>
                <a:effectLst/>
                <a:uLnTx/>
                <a:uFillTx/>
                <a:latin typeface="Arial"/>
                <a:ea typeface="+mn-ea"/>
                <a:cs typeface="+mn-cs"/>
              </a:rPr>
              <a:t>will receive a cancer diagnosis during their lifetime.</a:t>
            </a:r>
            <a:r>
              <a:rPr kumimoji="0" lang="en-US" sz="1400" b="0" i="0" u="none" strike="noStrike" kern="1200" cap="none" spc="0" normalizeH="0" baseline="30000" noProof="0" dirty="0">
                <a:ln>
                  <a:noFill/>
                </a:ln>
                <a:solidFill>
                  <a:srgbClr val="32383D"/>
                </a:solidFill>
                <a:effectLst/>
                <a:uLnTx/>
                <a:uFillTx/>
                <a:latin typeface="Arial"/>
                <a:ea typeface="+mn-ea"/>
                <a:cs typeface="+mn-cs"/>
              </a:rPr>
              <a:t>3</a:t>
            </a:r>
            <a:endParaRPr kumimoji="0" lang="en-US" sz="1400" b="1" i="0" u="none" strike="noStrike" kern="1200" cap="none" spc="0" normalizeH="0" baseline="30000" noProof="0" dirty="0">
              <a:ln>
                <a:noFill/>
              </a:ln>
              <a:solidFill>
                <a:srgbClr val="32383D"/>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54B6C0C8-286F-1D47-A4C4-67566FB82C34}"/>
              </a:ext>
            </a:extLst>
          </p:cNvPr>
          <p:cNvSpPr/>
          <p:nvPr/>
        </p:nvSpPr>
        <p:spPr>
          <a:xfrm>
            <a:off x="2482474" y="4567504"/>
            <a:ext cx="1660814" cy="954107"/>
          </a:xfrm>
          <a:prstGeom prst="rect">
            <a:avLst/>
          </a:prstGeom>
        </p:spPr>
        <p:txBody>
          <a:bodyPr wrap="square">
            <a:spAutoFit/>
          </a:bodyPr>
          <a:lstStyle/>
          <a:p>
            <a:pPr lvl="0" algn="ctr">
              <a:spcBef>
                <a:spcPts val="2400"/>
              </a:spcBef>
              <a:defRPr/>
            </a:pPr>
            <a:r>
              <a:rPr kumimoji="0" lang="en-US" sz="1400" b="0" i="0" u="none" strike="noStrike" kern="1200" cap="none" spc="0" normalizeH="0" baseline="0" noProof="0" dirty="0">
                <a:ln>
                  <a:noFill/>
                </a:ln>
                <a:solidFill>
                  <a:srgbClr val="32383D"/>
                </a:solidFill>
                <a:effectLst/>
                <a:uLnTx/>
                <a:uFillTx/>
                <a:latin typeface="Arial"/>
                <a:ea typeface="+mn-ea"/>
                <a:cs typeface="+mn-cs"/>
              </a:rPr>
              <a:t>will </a:t>
            </a:r>
            <a:r>
              <a:rPr lang="en-US" sz="1400" dirty="0">
                <a:solidFill>
                  <a:srgbClr val="32383D"/>
                </a:solidFill>
              </a:rPr>
              <a:t>receive a cancer diagnosis </a:t>
            </a:r>
            <a:r>
              <a:rPr kumimoji="0" lang="en-US" sz="1400" b="0" i="0" u="none" strike="noStrike" kern="1200" cap="none" spc="0" normalizeH="0" baseline="0" noProof="0" dirty="0">
                <a:ln>
                  <a:noFill/>
                </a:ln>
                <a:solidFill>
                  <a:srgbClr val="32383D"/>
                </a:solidFill>
                <a:effectLst/>
                <a:uLnTx/>
                <a:uFillTx/>
                <a:latin typeface="Arial"/>
                <a:ea typeface="+mn-ea"/>
                <a:cs typeface="+mn-cs"/>
              </a:rPr>
              <a:t>during their lifetime.</a:t>
            </a:r>
            <a:r>
              <a:rPr lang="en-US" sz="1400" baseline="30000" dirty="0">
                <a:solidFill>
                  <a:srgbClr val="32383D"/>
                </a:solidFill>
                <a:latin typeface="Arial"/>
              </a:rPr>
              <a:t>3</a:t>
            </a:r>
            <a:r>
              <a:rPr kumimoji="0" lang="en-US" sz="1400" b="0" i="0" u="none" strike="noStrike" kern="1200" cap="none" spc="0" normalizeH="0" baseline="0" noProof="0" dirty="0">
                <a:ln>
                  <a:noFill/>
                </a:ln>
                <a:solidFill>
                  <a:srgbClr val="32383D"/>
                </a:solidFill>
                <a:effectLst/>
                <a:uLnTx/>
                <a:uFillTx/>
                <a:latin typeface="Arial"/>
                <a:ea typeface="+mn-ea"/>
                <a:cs typeface="+mn-cs"/>
              </a:rPr>
              <a:t> </a:t>
            </a:r>
          </a:p>
        </p:txBody>
      </p:sp>
      <p:sp>
        <p:nvSpPr>
          <p:cNvPr id="14" name="TextBox 13"/>
          <p:cNvSpPr txBox="1"/>
          <p:nvPr/>
        </p:nvSpPr>
        <p:spPr>
          <a:xfrm>
            <a:off x="313358" y="6086089"/>
            <a:ext cx="4469905" cy="630942"/>
          </a:xfrm>
          <a:prstGeom prst="rect">
            <a:avLst/>
          </a:prstGeom>
          <a:noFill/>
        </p:spPr>
        <p:txBody>
          <a:bodyPr wrap="square" rtlCol="0">
            <a:spAutoFit/>
          </a:bodyPr>
          <a:lstStyle/>
          <a:p>
            <a:pPr>
              <a:spcBef>
                <a:spcPts val="300"/>
              </a:spcBef>
              <a:defRPr/>
            </a:pPr>
            <a:r>
              <a:rPr lang="nb-NO" sz="600" noProof="0" dirty="0">
                <a:solidFill>
                  <a:schemeClr val="tx1">
                    <a:lumMod val="60000"/>
                    <a:lumOff val="40000"/>
                  </a:schemeClr>
                </a:solidFill>
                <a:latin typeface="Arial"/>
              </a:rPr>
              <a:t>1</a:t>
            </a:r>
            <a:r>
              <a:rPr lang="nb-NO" sz="600" dirty="0">
                <a:solidFill>
                  <a:schemeClr val="tx1">
                    <a:lumMod val="60000"/>
                    <a:lumOff val="40000"/>
                  </a:schemeClr>
                </a:solidFill>
                <a:latin typeface="Arial"/>
              </a:rPr>
              <a:t> National Institutes of Health, National Cancer Center website: </a:t>
            </a:r>
            <a:r>
              <a:rPr lang="nb-NO" sz="600" i="1" dirty="0">
                <a:solidFill>
                  <a:schemeClr val="tx1">
                    <a:lumMod val="60000"/>
                    <a:lumOff val="40000"/>
                  </a:schemeClr>
                </a:solidFill>
                <a:latin typeface="Arial"/>
              </a:rPr>
              <a:t>Cancer Stat Facts: Common Cancer Sites </a:t>
            </a:r>
            <a:br>
              <a:rPr lang="nb-NO" sz="600" i="1" dirty="0">
                <a:solidFill>
                  <a:schemeClr val="tx1">
                    <a:lumMod val="60000"/>
                    <a:lumOff val="40000"/>
                  </a:schemeClr>
                </a:solidFill>
                <a:latin typeface="Arial"/>
              </a:rPr>
            </a:br>
            <a:r>
              <a:rPr lang="nb-NO" sz="600" i="1" dirty="0">
                <a:solidFill>
                  <a:schemeClr val="tx1">
                    <a:lumMod val="60000"/>
                    <a:lumOff val="40000"/>
                  </a:schemeClr>
                </a:solidFill>
                <a:latin typeface="Arial"/>
              </a:rPr>
              <a:t>   </a:t>
            </a:r>
            <a:r>
              <a:rPr lang="nb-NO" sz="600" dirty="0">
                <a:solidFill>
                  <a:schemeClr val="tx1">
                    <a:lumMod val="60000"/>
                    <a:lumOff val="40000"/>
                  </a:schemeClr>
                </a:solidFill>
                <a:latin typeface="Arial"/>
              </a:rPr>
              <a:t>(accessed September 2020): </a:t>
            </a:r>
            <a:r>
              <a:rPr lang="nb-NO" sz="600" dirty="0">
                <a:solidFill>
                  <a:schemeClr val="tx1">
                    <a:lumMod val="60000"/>
                    <a:lumOff val="40000"/>
                  </a:schemeClr>
                </a:solidFill>
              </a:rPr>
              <a:t>seer.cancer.gov. </a:t>
            </a:r>
            <a:endParaRPr kumimoji="0" lang="nb-NO" sz="600" i="0" strike="noStrike" kern="1200" cap="none" spc="0" normalizeH="0" baseline="0" noProof="0" dirty="0">
              <a:ln>
                <a:noFill/>
              </a:ln>
              <a:solidFill>
                <a:schemeClr val="tx1">
                  <a:lumMod val="60000"/>
                  <a:lumOff val="40000"/>
                </a:schemeClr>
              </a:solidFill>
              <a:effectLst/>
              <a:uLnTx/>
              <a:uFillTx/>
              <a:latin typeface="Arial"/>
            </a:endParaRPr>
          </a:p>
          <a:p>
            <a:pPr lvl="0">
              <a:spcBef>
                <a:spcPts val="300"/>
              </a:spcBef>
              <a:defRPr/>
            </a:pPr>
            <a:r>
              <a:rPr lang="en-US" sz="600" dirty="0">
                <a:solidFill>
                  <a:schemeClr val="tx1">
                    <a:lumMod val="60000"/>
                    <a:lumOff val="40000"/>
                  </a:schemeClr>
                </a:solidFill>
              </a:rPr>
              <a:t>2 </a:t>
            </a:r>
            <a:r>
              <a:rPr lang="nb-NO" sz="600" dirty="0">
                <a:solidFill>
                  <a:schemeClr val="tx1">
                    <a:lumMod val="60000"/>
                    <a:lumOff val="40000"/>
                  </a:schemeClr>
                </a:solidFill>
              </a:rPr>
              <a:t>American Cancer </a:t>
            </a:r>
            <a:r>
              <a:rPr lang="nb-NO" sz="600" dirty="0" err="1">
                <a:solidFill>
                  <a:schemeClr val="tx1">
                    <a:lumMod val="60000"/>
                    <a:lumOff val="40000"/>
                  </a:schemeClr>
                </a:solidFill>
              </a:rPr>
              <a:t>Society</a:t>
            </a:r>
            <a:r>
              <a:rPr lang="nb-NO" sz="600" baseline="30000" dirty="0">
                <a:solidFill>
                  <a:schemeClr val="tx1">
                    <a:lumMod val="60000"/>
                    <a:lumOff val="40000"/>
                  </a:schemeClr>
                </a:solidFill>
              </a:rPr>
              <a:t>®</a:t>
            </a:r>
            <a:r>
              <a:rPr lang="nb-NO" sz="600" dirty="0">
                <a:solidFill>
                  <a:schemeClr val="tx1">
                    <a:lumMod val="60000"/>
                    <a:lumOff val="40000"/>
                  </a:schemeClr>
                </a:solidFill>
              </a:rPr>
              <a:t>: </a:t>
            </a:r>
            <a:r>
              <a:rPr lang="en-US" sz="600" i="1" dirty="0">
                <a:solidFill>
                  <a:schemeClr val="tx1">
                    <a:lumMod val="60000"/>
                    <a:lumOff val="40000"/>
                  </a:schemeClr>
                </a:solidFill>
              </a:rPr>
              <a:t>Cancer Facts &amp; Figures 2018 </a:t>
            </a:r>
            <a:r>
              <a:rPr lang="en-US" sz="600" dirty="0">
                <a:solidFill>
                  <a:schemeClr val="tx1">
                    <a:lumMod val="60000"/>
                    <a:lumOff val="40000"/>
                  </a:schemeClr>
                </a:solidFill>
              </a:rPr>
              <a:t>(2018): </a:t>
            </a:r>
            <a:r>
              <a:rPr lang="en-US" sz="600" dirty="0" err="1">
                <a:solidFill>
                  <a:schemeClr val="tx1">
                    <a:lumMod val="60000"/>
                    <a:lumOff val="40000"/>
                  </a:schemeClr>
                </a:solidFill>
              </a:rPr>
              <a:t>cancer.org</a:t>
            </a:r>
            <a:r>
              <a:rPr lang="en-US" sz="600" dirty="0">
                <a:solidFill>
                  <a:schemeClr val="tx1">
                    <a:lumMod val="60000"/>
                    <a:lumOff val="40000"/>
                  </a:schemeClr>
                </a:solidFill>
              </a:rPr>
              <a:t>.</a:t>
            </a:r>
          </a:p>
          <a:p>
            <a:pPr lvl="0">
              <a:spcBef>
                <a:spcPts val="300"/>
              </a:spcBef>
              <a:defRPr/>
            </a:pPr>
            <a:r>
              <a:rPr lang="en-US" sz="600" dirty="0">
                <a:solidFill>
                  <a:schemeClr val="tx1">
                    <a:lumMod val="60000"/>
                    <a:lumOff val="40000"/>
                  </a:schemeClr>
                </a:solidFill>
              </a:rPr>
              <a:t>3 </a:t>
            </a:r>
            <a:r>
              <a:rPr lang="nb-NO" sz="600" dirty="0">
                <a:solidFill>
                  <a:schemeClr val="tx1">
                    <a:lumMod val="60000"/>
                    <a:lumOff val="40000"/>
                  </a:schemeClr>
                </a:solidFill>
              </a:rPr>
              <a:t>American Cancer </a:t>
            </a:r>
            <a:r>
              <a:rPr lang="nb-NO" sz="600" dirty="0" err="1">
                <a:solidFill>
                  <a:schemeClr val="tx1">
                    <a:lumMod val="60000"/>
                    <a:lumOff val="40000"/>
                  </a:schemeClr>
                </a:solidFill>
              </a:rPr>
              <a:t>Society</a:t>
            </a:r>
            <a:r>
              <a:rPr lang="nb-NO" sz="600" dirty="0">
                <a:solidFill>
                  <a:schemeClr val="tx1">
                    <a:lumMod val="60000"/>
                    <a:lumOff val="40000"/>
                  </a:schemeClr>
                </a:solidFill>
              </a:rPr>
              <a:t>: </a:t>
            </a:r>
            <a:r>
              <a:rPr lang="nb-NO" sz="600" i="1" dirty="0">
                <a:solidFill>
                  <a:schemeClr val="tx1">
                    <a:lumMod val="60000"/>
                    <a:lumOff val="40000"/>
                  </a:schemeClr>
                </a:solidFill>
              </a:rPr>
              <a:t>Lifetime Risk of Developing or Dying from Cancer </a:t>
            </a:r>
            <a:r>
              <a:rPr lang="nb-NO" sz="600" dirty="0">
                <a:solidFill>
                  <a:schemeClr val="tx1">
                    <a:lumMod val="60000"/>
                    <a:lumOff val="40000"/>
                  </a:schemeClr>
                </a:solidFill>
              </a:rPr>
              <a:t>(accessed September 2020): </a:t>
            </a:r>
            <a:br>
              <a:rPr lang="nb-NO" sz="600" dirty="0">
                <a:solidFill>
                  <a:schemeClr val="tx1">
                    <a:lumMod val="60000"/>
                    <a:lumOff val="40000"/>
                  </a:schemeClr>
                </a:solidFill>
              </a:rPr>
            </a:br>
            <a:r>
              <a:rPr lang="nb-NO" sz="600" dirty="0">
                <a:solidFill>
                  <a:schemeClr val="tx1">
                    <a:lumMod val="60000"/>
                    <a:lumOff val="40000"/>
                  </a:schemeClr>
                </a:solidFill>
              </a:rPr>
              <a:t>   </a:t>
            </a:r>
            <a:r>
              <a:rPr lang="en-US" sz="600" dirty="0">
                <a:solidFill>
                  <a:schemeClr val="tx1">
                    <a:lumMod val="60000"/>
                    <a:lumOff val="40000"/>
                  </a:schemeClr>
                </a:solidFill>
              </a:rPr>
              <a:t>cancer.org.</a:t>
            </a:r>
            <a:endParaRPr kumimoji="0" lang="en-US" sz="600" i="0" strike="noStrike" kern="1200" cap="none" spc="0" normalizeH="0" baseline="0" noProof="0" dirty="0">
              <a:ln>
                <a:noFill/>
              </a:ln>
              <a:solidFill>
                <a:schemeClr val="tx1">
                  <a:lumMod val="60000"/>
                  <a:lumOff val="40000"/>
                </a:schemeClr>
              </a:solidFill>
              <a:effectLst/>
              <a:uLnTx/>
              <a:uFillTx/>
              <a:latin typeface="Arial"/>
            </a:endParaRPr>
          </a:p>
        </p:txBody>
      </p:sp>
      <p:sp>
        <p:nvSpPr>
          <p:cNvPr id="18" name="Title 1">
            <a:extLst>
              <a:ext uri="{FF2B5EF4-FFF2-40B4-BE49-F238E27FC236}">
                <a16:creationId xmlns:a16="http://schemas.microsoft.com/office/drawing/2014/main" id="{96533A5B-6C98-AC43-A557-D8B065E4F3AD}"/>
              </a:ext>
            </a:extLst>
          </p:cNvPr>
          <p:cNvSpPr txBox="1">
            <a:spLocks/>
          </p:cNvSpPr>
          <p:nvPr/>
        </p:nvSpPr>
        <p:spPr>
          <a:xfrm>
            <a:off x="468925" y="401354"/>
            <a:ext cx="5753202" cy="1386293"/>
          </a:xfrm>
          <a:prstGeom prst="rect">
            <a:avLst/>
          </a:prstGeom>
        </p:spPr>
        <p:txBody>
          <a:bodyPr vert="horz" lIns="91440" tIns="45720" rIns="91440" bIns="45720" rtlCol="0" anchor="t">
            <a:noAutofit/>
          </a:bodyPr>
          <a:lstStyle>
            <a:lvl1pPr algn="l" defTabSz="457200" rtl="0" eaLnBrk="1" latinLnBrk="0" hangingPunct="1">
              <a:spcBef>
                <a:spcPct val="0"/>
              </a:spcBef>
              <a:buNone/>
              <a:defRPr sz="3200" kern="0" spc="30">
                <a:solidFill>
                  <a:schemeClr val="tx1"/>
                </a:solidFill>
                <a:latin typeface="+mj-lt"/>
                <a:ea typeface="+mj-ea"/>
                <a:cs typeface="+mj-cs"/>
              </a:defRPr>
            </a:lvl1pPr>
          </a:lstStyle>
          <a:p>
            <a:pPr>
              <a:lnSpc>
                <a:spcPct val="90000"/>
              </a:lnSpc>
            </a:pPr>
            <a:r>
              <a:rPr lang="en-US" sz="3800" spc="0" dirty="0"/>
              <a:t>Cancer can </a:t>
            </a:r>
            <a:br>
              <a:rPr lang="en-US" sz="3800" spc="0" dirty="0"/>
            </a:br>
            <a:r>
              <a:rPr lang="en-US" sz="3800" spc="0" dirty="0"/>
              <a:t>touch </a:t>
            </a:r>
            <a:r>
              <a:rPr lang="en-US" sz="3800" b="1" spc="0" dirty="0">
                <a:solidFill>
                  <a:schemeClr val="tx2"/>
                </a:solidFill>
              </a:rPr>
              <a:t>everyone</a:t>
            </a:r>
          </a:p>
        </p:txBody>
      </p:sp>
    </p:spTree>
    <p:extLst>
      <p:ext uri="{BB962C8B-B14F-4D97-AF65-F5344CB8AC3E}">
        <p14:creationId xmlns:p14="http://schemas.microsoft.com/office/powerpoint/2010/main" val="89763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childTnLst>
                                </p:cTn>
                              </p:par>
                              <p:par>
                                <p:cTn id="21" presetID="21" presetClass="entr" presetSubtype="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1000"/>
                                        <p:tgtEl>
                                          <p:spTgt spid="7"/>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childTnLst>
                                </p:cTn>
                              </p:par>
                              <p:par>
                                <p:cTn id="31" presetID="21" presetClass="entr" presetSubtype="1"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heel(1)">
                                      <p:cBhvr>
                                        <p:cTn id="33" dur="1000"/>
                                        <p:tgtEl>
                                          <p:spTgt spid="23"/>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19" grpId="0"/>
      <p:bldP spid="20" grpId="0"/>
      <p:bldP spid="21" grpId="0"/>
      <p:bldP spid="22" grpId="0"/>
      <p:bldP spid="14"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B963E3-B603-FB4A-AF93-D6C141AF0E0E}"/>
              </a:ext>
            </a:extLst>
          </p:cNvPr>
          <p:cNvSpPr/>
          <p:nvPr/>
        </p:nvSpPr>
        <p:spPr>
          <a:xfrm flipV="1">
            <a:off x="4564352" y="0"/>
            <a:ext cx="4579648" cy="6858000"/>
          </a:xfrm>
          <a:prstGeom prst="rect">
            <a:avLst/>
          </a:prstGeom>
          <a:solidFill>
            <a:schemeClr val="bg1">
              <a:alpha val="88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A57CA85E-B524-6242-A08E-256F0094A352}"/>
              </a:ext>
            </a:extLst>
          </p:cNvPr>
          <p:cNvSpPr>
            <a:spLocks noGrp="1"/>
          </p:cNvSpPr>
          <p:nvPr>
            <p:ph type="title"/>
          </p:nvPr>
        </p:nvSpPr>
        <p:spPr>
          <a:xfrm>
            <a:off x="468925" y="401354"/>
            <a:ext cx="3949998" cy="1305181"/>
          </a:xfrm>
        </p:spPr>
        <p:txBody>
          <a:bodyPr anchor="t">
            <a:noAutofit/>
          </a:bodyPr>
          <a:lstStyle/>
          <a:p>
            <a:pPr>
              <a:lnSpc>
                <a:spcPct val="90000"/>
              </a:lnSpc>
            </a:pPr>
            <a:r>
              <a:rPr lang="en-US" sz="3800" spc="0" dirty="0">
                <a:solidFill>
                  <a:schemeClr val="bg1"/>
                </a:solidFill>
              </a:rPr>
              <a:t>The true </a:t>
            </a:r>
            <a:br>
              <a:rPr lang="en-US" sz="3800" spc="0" dirty="0">
                <a:solidFill>
                  <a:schemeClr val="bg1"/>
                </a:solidFill>
              </a:rPr>
            </a:br>
            <a:r>
              <a:rPr lang="en-US" sz="3800" b="1" spc="0" dirty="0">
                <a:solidFill>
                  <a:schemeClr val="bg1"/>
                </a:solidFill>
              </a:rPr>
              <a:t>costs of cancer</a:t>
            </a:r>
          </a:p>
        </p:txBody>
      </p:sp>
      <p:sp>
        <p:nvSpPr>
          <p:cNvPr id="5" name="Slide Number Placeholder 4">
            <a:extLst>
              <a:ext uri="{FF2B5EF4-FFF2-40B4-BE49-F238E27FC236}">
                <a16:creationId xmlns:a16="http://schemas.microsoft.com/office/drawing/2014/main" id="{BA4617F9-6BD9-3F49-AE32-66173AE50EE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481961-D54A-CF4E-B08C-72CF6FE336ED}" type="slidenum">
              <a:rPr kumimoji="0" lang="en-US" sz="800" b="1" i="0" u="none" strike="noStrike" kern="0" cap="none" spc="30" normalizeH="0" baseline="0" noProof="0" smtClean="0">
                <a:ln>
                  <a:noFill/>
                </a:ln>
                <a:solidFill>
                  <a:prstClr val="white">
                    <a:lumMod val="75000"/>
                  </a:prstClr>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800" b="1" i="0" u="none" strike="noStrike" kern="0" cap="none" spc="30" normalizeH="0" baseline="0" noProof="0" dirty="0">
              <a:ln>
                <a:noFill/>
              </a:ln>
              <a:solidFill>
                <a:prstClr val="white">
                  <a:lumMod val="75000"/>
                </a:prstClr>
              </a:solidFill>
              <a:effectLst/>
              <a:uLnTx/>
              <a:uFillTx/>
              <a:latin typeface="Arial"/>
              <a:ea typeface="+mn-ea"/>
              <a:cs typeface="+mn-cs"/>
            </a:endParaRPr>
          </a:p>
        </p:txBody>
      </p:sp>
      <p:sp>
        <p:nvSpPr>
          <p:cNvPr id="16" name="TextBox 15"/>
          <p:cNvSpPr txBox="1"/>
          <p:nvPr/>
        </p:nvSpPr>
        <p:spPr>
          <a:xfrm>
            <a:off x="4943012" y="2672665"/>
            <a:ext cx="3959254" cy="954107"/>
          </a:xfrm>
          <a:prstGeom prst="rect">
            <a:avLst/>
          </a:prstGeom>
          <a:noFill/>
        </p:spPr>
        <p:txBody>
          <a:bodyPr wrap="square" rtlCol="0">
            <a:spAutoFit/>
          </a:bodyPr>
          <a:lstStyle/>
          <a:p>
            <a:pPr marL="0" marR="0" lvl="0" indent="0" algn="l" defTabSz="457200" rtl="0" eaLnBrk="1" fontAlgn="auto" latinLnBrk="0" hangingPunct="1">
              <a:spcBef>
                <a:spcPts val="0"/>
              </a:spcBef>
              <a:spcAft>
                <a:spcPts val="0"/>
              </a:spcAft>
              <a:buClrTx/>
              <a:buSzTx/>
              <a:buFontTx/>
              <a:buNone/>
              <a:tabLst/>
              <a:defRPr/>
            </a:pPr>
            <a:r>
              <a:rPr lang="en-US" sz="2800" b="1" dirty="0">
                <a:solidFill>
                  <a:srgbClr val="0079C2"/>
                </a:solidFill>
                <a:latin typeface="Arial"/>
              </a:rPr>
              <a:t>Countless options and escalating prices</a:t>
            </a:r>
            <a:endParaRPr kumimoji="0" lang="en-US" sz="2800" b="1" i="0" u="none" strike="noStrike" kern="1200" cap="none" spc="0" normalizeH="0" baseline="0" noProof="0" dirty="0">
              <a:ln>
                <a:noFill/>
              </a:ln>
              <a:solidFill>
                <a:srgbClr val="0079C2"/>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F5A999B1-D827-A044-B41A-E7FC0F1A26AE}"/>
              </a:ext>
            </a:extLst>
          </p:cNvPr>
          <p:cNvSpPr/>
          <p:nvPr/>
        </p:nvSpPr>
        <p:spPr>
          <a:xfrm>
            <a:off x="4943012" y="484615"/>
            <a:ext cx="1888259" cy="1015663"/>
          </a:xfrm>
          <a:prstGeom prst="rect">
            <a:avLst/>
          </a:prstGeom>
        </p:spPr>
        <p:txBody>
          <a:bodyPr wrap="square">
            <a:spAutoFit/>
          </a:bodyPr>
          <a:lstStyle/>
          <a:p>
            <a:pPr marL="0" marR="0" lvl="0" indent="0" algn="l" defTabSz="457200" rtl="0" eaLnBrk="1" fontAlgn="auto" latinLnBrk="0" hangingPunct="1">
              <a:lnSpc>
                <a:spcPct val="100000"/>
              </a:lnSpc>
              <a:spcBef>
                <a:spcPts val="1800"/>
              </a:spcBef>
              <a:spcAft>
                <a:spcPts val="0"/>
              </a:spcAft>
              <a:buClrTx/>
              <a:buSzTx/>
              <a:buFontTx/>
              <a:buNone/>
              <a:tabLst/>
              <a:defRPr/>
            </a:pPr>
            <a:r>
              <a:rPr kumimoji="0" lang="en-US" sz="3200" b="1" i="0" u="none" strike="noStrike" kern="1200" cap="none" spc="0" normalizeH="0" baseline="0" noProof="0" dirty="0">
                <a:ln>
                  <a:noFill/>
                </a:ln>
                <a:solidFill>
                  <a:srgbClr val="0079C2"/>
                </a:solidFill>
                <a:effectLst/>
                <a:uLnTx/>
                <a:uFillTx/>
                <a:latin typeface="Arial"/>
                <a:ea typeface="+mn-ea"/>
                <a:cs typeface="+mn-cs"/>
              </a:rPr>
              <a:t>$173B</a:t>
            </a:r>
            <a:br>
              <a:rPr kumimoji="0" lang="en-US" sz="1200" b="1" i="0" u="none" strike="noStrike" kern="1200" cap="none" spc="0" normalizeH="0" baseline="0" noProof="0" dirty="0">
                <a:ln>
                  <a:noFill/>
                </a:ln>
                <a:solidFill>
                  <a:srgbClr val="32383D"/>
                </a:solidFill>
                <a:effectLst/>
                <a:uLnTx/>
                <a:uFillTx/>
                <a:latin typeface="Arial"/>
                <a:ea typeface="+mn-ea"/>
                <a:cs typeface="+mn-cs"/>
              </a:rPr>
            </a:br>
            <a:r>
              <a:rPr lang="en-US" sz="1400" dirty="0">
                <a:solidFill>
                  <a:srgbClr val="32383D"/>
                </a:solidFill>
                <a:latin typeface="Arial"/>
              </a:rPr>
              <a:t>t</a:t>
            </a:r>
            <a:r>
              <a:rPr kumimoji="0" lang="en-US" sz="1400" b="0" i="0" u="none" strike="noStrike" kern="1200" cap="none" spc="0" normalizeH="0" baseline="0" noProof="0" dirty="0" err="1">
                <a:ln>
                  <a:noFill/>
                </a:ln>
                <a:solidFill>
                  <a:srgbClr val="32383D"/>
                </a:solidFill>
                <a:effectLst/>
                <a:uLnTx/>
                <a:uFillTx/>
                <a:latin typeface="Arial"/>
                <a:ea typeface="+mn-ea"/>
                <a:cs typeface="+mn-cs"/>
              </a:rPr>
              <a:t>otal</a:t>
            </a:r>
            <a:r>
              <a:rPr kumimoji="0" lang="en-US" sz="1400" b="0" i="0" u="none" strike="noStrike" kern="1200" cap="none" spc="0" normalizeH="0" baseline="0" noProof="0" dirty="0">
                <a:ln>
                  <a:noFill/>
                </a:ln>
                <a:solidFill>
                  <a:srgbClr val="32383D"/>
                </a:solidFill>
                <a:effectLst/>
                <a:uLnTx/>
                <a:uFillTx/>
                <a:latin typeface="Arial"/>
                <a:ea typeface="+mn-ea"/>
                <a:cs typeface="+mn-cs"/>
              </a:rPr>
              <a:t> care-related costs by 2020</a:t>
            </a:r>
            <a:r>
              <a:rPr kumimoji="0" lang="en-US" sz="1200" b="0" i="0" u="none" strike="noStrike" kern="1200" cap="none" spc="0" normalizeH="0" baseline="30000" noProof="0" dirty="0">
                <a:ln>
                  <a:noFill/>
                </a:ln>
                <a:solidFill>
                  <a:srgbClr val="32383D"/>
                </a:solidFill>
                <a:effectLst/>
                <a:uLnTx/>
                <a:uFillTx/>
                <a:latin typeface="Arial"/>
                <a:ea typeface="+mn-ea"/>
                <a:cs typeface="+mn-cs"/>
              </a:rPr>
              <a:t>1</a:t>
            </a:r>
            <a:endParaRPr kumimoji="0" lang="en-US" sz="1400" b="0" i="0" u="none" strike="noStrike" kern="1200" cap="none" spc="0" normalizeH="0" baseline="0" noProof="0" dirty="0">
              <a:ln>
                <a:noFill/>
              </a:ln>
              <a:solidFill>
                <a:srgbClr val="32383D"/>
              </a:solidFill>
              <a:effectLst/>
              <a:uLnTx/>
              <a:uFillTx/>
              <a:latin typeface="Arial"/>
              <a:ea typeface="+mn-ea"/>
              <a:cs typeface="+mn-cs"/>
            </a:endParaRPr>
          </a:p>
        </p:txBody>
      </p:sp>
      <p:sp>
        <p:nvSpPr>
          <p:cNvPr id="13" name="Content Placeholder 2">
            <a:extLst>
              <a:ext uri="{FF2B5EF4-FFF2-40B4-BE49-F238E27FC236}">
                <a16:creationId xmlns:a16="http://schemas.microsoft.com/office/drawing/2014/main" id="{D2732E0F-3394-0E4F-8AF9-5E5221BE74AD}"/>
              </a:ext>
            </a:extLst>
          </p:cNvPr>
          <p:cNvSpPr>
            <a:spLocks noGrp="1"/>
          </p:cNvSpPr>
          <p:nvPr>
            <p:ph sz="quarter" idx="13"/>
          </p:nvPr>
        </p:nvSpPr>
        <p:spPr>
          <a:xfrm>
            <a:off x="4970104" y="3648105"/>
            <a:ext cx="3903526" cy="2233293"/>
          </a:xfrm>
        </p:spPr>
        <p:txBody>
          <a:bodyPr>
            <a:noAutofit/>
          </a:bodyPr>
          <a:lstStyle/>
          <a:p>
            <a:pPr lvl="0">
              <a:lnSpc>
                <a:spcPct val="100000"/>
              </a:lnSpc>
              <a:spcBef>
                <a:spcPts val="1200"/>
              </a:spcBef>
            </a:pPr>
            <a:r>
              <a:rPr lang="en-US" sz="1300" dirty="0"/>
              <a:t>100+ diseases, each with different treatments, specialists, and cost drivers</a:t>
            </a:r>
          </a:p>
          <a:p>
            <a:pPr lvl="0">
              <a:lnSpc>
                <a:spcPct val="100000"/>
              </a:lnSpc>
              <a:spcBef>
                <a:spcPts val="1200"/>
              </a:spcBef>
            </a:pPr>
            <a:r>
              <a:rPr lang="en-US" sz="1300" dirty="0"/>
              <a:t>Cost fluctuations based on patient location</a:t>
            </a:r>
          </a:p>
          <a:p>
            <a:pPr lvl="0">
              <a:lnSpc>
                <a:spcPct val="100000"/>
              </a:lnSpc>
              <a:spcBef>
                <a:spcPts val="1200"/>
              </a:spcBef>
            </a:pPr>
            <a:r>
              <a:rPr lang="en-US" sz="1300" dirty="0"/>
              <a:t>Expensive drug therapy that can often disrupt a member’s overall care</a:t>
            </a:r>
          </a:p>
          <a:p>
            <a:pPr lvl="0">
              <a:lnSpc>
                <a:spcPct val="100000"/>
              </a:lnSpc>
              <a:spcBef>
                <a:spcPts val="1200"/>
              </a:spcBef>
            </a:pPr>
            <a:r>
              <a:rPr lang="en-US" sz="1300" dirty="0"/>
              <a:t>A wide array of side effects, toxicities, and options, making it difficult to choose the </a:t>
            </a:r>
            <a:br>
              <a:rPr lang="en-US" sz="1300" dirty="0"/>
            </a:br>
            <a:r>
              <a:rPr lang="en-US" sz="1300" dirty="0"/>
              <a:t>best treatment</a:t>
            </a:r>
          </a:p>
          <a:p>
            <a:pPr lvl="0">
              <a:lnSpc>
                <a:spcPct val="100000"/>
              </a:lnSpc>
              <a:spcBef>
                <a:spcPts val="1200"/>
              </a:spcBef>
            </a:pPr>
            <a:endParaRPr lang="en-US" sz="1300" dirty="0"/>
          </a:p>
        </p:txBody>
      </p:sp>
      <p:sp>
        <p:nvSpPr>
          <p:cNvPr id="9" name="Rectangle 8">
            <a:extLst>
              <a:ext uri="{FF2B5EF4-FFF2-40B4-BE49-F238E27FC236}">
                <a16:creationId xmlns:a16="http://schemas.microsoft.com/office/drawing/2014/main" id="{2A2527E0-FD09-F64C-AEFA-E6DD0A3FDC44}"/>
              </a:ext>
            </a:extLst>
          </p:cNvPr>
          <p:cNvSpPr/>
          <p:nvPr/>
        </p:nvSpPr>
        <p:spPr>
          <a:xfrm>
            <a:off x="6890094" y="484615"/>
            <a:ext cx="2119682" cy="1015663"/>
          </a:xfrm>
          <a:prstGeom prst="rect">
            <a:avLst/>
          </a:prstGeom>
        </p:spPr>
        <p:txBody>
          <a:bodyPr wrap="square">
            <a:spAutoFit/>
          </a:bodyPr>
          <a:lstStyle/>
          <a:p>
            <a:pPr>
              <a:spcBef>
                <a:spcPts val="1800"/>
              </a:spcBef>
              <a:defRPr/>
            </a:pPr>
            <a:r>
              <a:rPr kumimoji="0" lang="en-US" sz="3200" b="1" i="0" u="none" strike="noStrike" kern="1200" cap="none" spc="0" normalizeH="0" baseline="0" noProof="0" dirty="0">
                <a:ln>
                  <a:noFill/>
                </a:ln>
                <a:solidFill>
                  <a:srgbClr val="0079C2"/>
                </a:solidFill>
                <a:effectLst/>
                <a:uLnTx/>
                <a:uFillTx/>
                <a:latin typeface="Arial"/>
                <a:ea typeface="+mn-ea"/>
                <a:cs typeface="+mn-cs"/>
              </a:rPr>
              <a:t>4x higher</a:t>
            </a:r>
            <a:br>
              <a:rPr kumimoji="0" lang="en-US" sz="1200" b="1" i="0" u="none" strike="noStrike" kern="1200" cap="none" spc="0" normalizeH="0" baseline="0" noProof="0" dirty="0">
                <a:ln>
                  <a:noFill/>
                </a:ln>
                <a:solidFill>
                  <a:srgbClr val="32383D"/>
                </a:solidFill>
                <a:effectLst/>
                <a:uLnTx/>
                <a:uFillTx/>
                <a:latin typeface="Arial"/>
                <a:ea typeface="+mn-ea"/>
                <a:cs typeface="+mn-cs"/>
              </a:rPr>
            </a:br>
            <a:r>
              <a:rPr lang="en-US" sz="1400" dirty="0">
                <a:solidFill>
                  <a:srgbClr val="32383D"/>
                </a:solidFill>
              </a:rPr>
              <a:t> average expenditures for those with cancer</a:t>
            </a:r>
            <a:r>
              <a:rPr kumimoji="0" lang="en-US" sz="1200" b="0" i="0" u="none" strike="noStrike" kern="1200" cap="none" spc="0" normalizeH="0" baseline="30000" noProof="0" dirty="0">
                <a:ln>
                  <a:noFill/>
                </a:ln>
                <a:solidFill>
                  <a:srgbClr val="32383D"/>
                </a:solidFill>
                <a:effectLst/>
                <a:uLnTx/>
                <a:uFillTx/>
                <a:latin typeface="Arial"/>
                <a:ea typeface="+mn-ea"/>
                <a:cs typeface="+mn-cs"/>
              </a:rPr>
              <a:t>2</a:t>
            </a:r>
            <a:endParaRPr kumimoji="0" lang="en-US" sz="1400" b="0" i="0" u="none" strike="noStrike" kern="1200" cap="none" spc="0" normalizeH="0" baseline="0" noProof="0" dirty="0">
              <a:ln>
                <a:noFill/>
              </a:ln>
              <a:solidFill>
                <a:srgbClr val="32383D"/>
              </a:solidFill>
              <a:effectLst/>
              <a:uLnTx/>
              <a:uFillTx/>
              <a:latin typeface="Arial"/>
              <a:ea typeface="+mn-ea"/>
              <a:cs typeface="+mn-cs"/>
            </a:endParaRPr>
          </a:p>
        </p:txBody>
      </p:sp>
      <p:cxnSp>
        <p:nvCxnSpPr>
          <p:cNvPr id="10" name="Straight Connector 9">
            <a:extLst>
              <a:ext uri="{FF2B5EF4-FFF2-40B4-BE49-F238E27FC236}">
                <a16:creationId xmlns:a16="http://schemas.microsoft.com/office/drawing/2014/main" id="{9E029E0F-AC43-E94E-A752-3D5F25CAC727}"/>
              </a:ext>
            </a:extLst>
          </p:cNvPr>
          <p:cNvCxnSpPr>
            <a:cxnSpLocks/>
          </p:cNvCxnSpPr>
          <p:nvPr/>
        </p:nvCxnSpPr>
        <p:spPr>
          <a:xfrm>
            <a:off x="4995562" y="2517725"/>
            <a:ext cx="3738787" cy="0"/>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A2527E0-FD09-F64C-AEFA-E6DD0A3FDC44}"/>
              </a:ext>
            </a:extLst>
          </p:cNvPr>
          <p:cNvSpPr/>
          <p:nvPr/>
        </p:nvSpPr>
        <p:spPr>
          <a:xfrm>
            <a:off x="4943012" y="1577748"/>
            <a:ext cx="3599739" cy="738664"/>
          </a:xfrm>
          <a:prstGeom prst="rect">
            <a:avLst/>
          </a:prstGeom>
        </p:spPr>
        <p:txBody>
          <a:bodyPr wrap="square">
            <a:spAutoFit/>
          </a:bodyPr>
          <a:lstStyle/>
          <a:p>
            <a:pPr marL="0" marR="0" lvl="0" indent="0" algn="l" defTabSz="457200" rtl="0" eaLnBrk="1" fontAlgn="auto" latinLnBrk="0" hangingPunct="1">
              <a:lnSpc>
                <a:spcPct val="100000"/>
              </a:lnSpc>
              <a:spcBef>
                <a:spcPts val="180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a:ea typeface="+mn-ea"/>
                <a:cs typeface="+mn-cs"/>
              </a:rPr>
              <a:t>Higher bankruptcy rate</a:t>
            </a:r>
            <a:br>
              <a:rPr kumimoji="0" lang="en-US" sz="1400" b="1" i="0" u="none" strike="noStrike" kern="1200" cap="none" spc="0" normalizeH="0" baseline="0" noProof="0" dirty="0">
                <a:ln>
                  <a:noFill/>
                </a:ln>
                <a:solidFill>
                  <a:srgbClr val="32383D"/>
                </a:solidFill>
                <a:effectLst/>
                <a:uLnTx/>
                <a:uFillTx/>
                <a:latin typeface="Arial"/>
                <a:ea typeface="+mn-ea"/>
                <a:cs typeface="+mn-cs"/>
              </a:rPr>
            </a:br>
            <a:r>
              <a:rPr kumimoji="0" lang="en-US" sz="1400" b="0" i="0" u="none" strike="noStrike" kern="1200" cap="none" spc="0" normalizeH="0" baseline="0" noProof="0" dirty="0">
                <a:ln>
                  <a:noFill/>
                </a:ln>
                <a:solidFill>
                  <a:srgbClr val="32383D"/>
                </a:solidFill>
                <a:effectLst/>
                <a:uLnTx/>
                <a:uFillTx/>
                <a:latin typeface="Arial"/>
                <a:ea typeface="+mn-ea"/>
                <a:cs typeface="+mn-cs"/>
              </a:rPr>
              <a:t>for individuals with a cancer diagnosis when compared to the general population</a:t>
            </a:r>
            <a:r>
              <a:rPr kumimoji="0" lang="en-US" sz="1400" b="0" i="0" u="none" strike="noStrike" kern="1200" cap="none" spc="0" normalizeH="0" baseline="30000" noProof="0" dirty="0">
                <a:ln>
                  <a:noFill/>
                </a:ln>
                <a:solidFill>
                  <a:srgbClr val="32383D"/>
                </a:solidFill>
                <a:effectLst/>
                <a:uLnTx/>
                <a:uFillTx/>
                <a:latin typeface="Arial"/>
                <a:ea typeface="+mn-ea"/>
                <a:cs typeface="+mn-cs"/>
              </a:rPr>
              <a:t>3</a:t>
            </a:r>
            <a:endParaRPr kumimoji="0" lang="en-US" sz="1400" b="0" i="0" u="none" strike="noStrike" kern="1200" cap="none" spc="0" normalizeH="0" baseline="0" noProof="0" dirty="0">
              <a:ln>
                <a:noFill/>
              </a:ln>
              <a:solidFill>
                <a:srgbClr val="32383D"/>
              </a:solidFill>
              <a:effectLst/>
              <a:uLnTx/>
              <a:uFillTx/>
              <a:latin typeface="Arial"/>
              <a:ea typeface="+mn-ea"/>
              <a:cs typeface="+mn-cs"/>
            </a:endParaRPr>
          </a:p>
        </p:txBody>
      </p:sp>
      <p:sp>
        <p:nvSpPr>
          <p:cNvPr id="3" name="TextBox 2"/>
          <p:cNvSpPr txBox="1"/>
          <p:nvPr/>
        </p:nvSpPr>
        <p:spPr>
          <a:xfrm>
            <a:off x="4995561" y="5881398"/>
            <a:ext cx="3959254" cy="723275"/>
          </a:xfrm>
          <a:prstGeom prst="rect">
            <a:avLst/>
          </a:prstGeom>
          <a:noFill/>
        </p:spPr>
        <p:txBody>
          <a:bodyPr wrap="square" rtlCol="0">
            <a:spAutoFit/>
          </a:bodyPr>
          <a:lstStyle/>
          <a:p>
            <a:pPr marR="0" lvl="0" algn="l" defTabSz="457200" rtl="0" eaLnBrk="1" fontAlgn="auto" latinLnBrk="0" hangingPunct="1">
              <a:lnSpc>
                <a:spcPct val="100000"/>
              </a:lnSpc>
              <a:spcBef>
                <a:spcPts val="300"/>
              </a:spcBef>
              <a:spcAft>
                <a:spcPts val="0"/>
              </a:spcAft>
              <a:buClrTx/>
              <a:buSzTx/>
              <a:defRPr/>
            </a:pPr>
            <a:r>
              <a:rPr kumimoji="0" lang="en-US" sz="600" b="0" i="0" u="none" strike="noStrike" kern="1200" cap="none" spc="0" normalizeH="0" baseline="0" noProof="0" dirty="0">
                <a:ln>
                  <a:noFill/>
                </a:ln>
                <a:solidFill>
                  <a:schemeClr val="tx1">
                    <a:lumMod val="60000"/>
                    <a:lumOff val="40000"/>
                  </a:schemeClr>
                </a:solidFill>
                <a:effectLst/>
                <a:uLnTx/>
                <a:uFillTx/>
                <a:latin typeface="Arial"/>
                <a:ea typeface="+mn-ea"/>
                <a:cs typeface="+mn-cs"/>
              </a:rPr>
              <a:t>1 </a:t>
            </a:r>
            <a:r>
              <a:rPr lang="en-US" sz="600" noProof="0" dirty="0">
                <a:solidFill>
                  <a:schemeClr val="tx1">
                    <a:lumMod val="60000"/>
                    <a:lumOff val="40000"/>
                  </a:schemeClr>
                </a:solidFill>
                <a:latin typeface="Arial"/>
              </a:rPr>
              <a:t>National Institutes of Health, National Cancer Institute: </a:t>
            </a:r>
            <a:r>
              <a:rPr lang="en-US" sz="600" i="1" noProof="0" dirty="0">
                <a:solidFill>
                  <a:schemeClr val="tx1">
                    <a:lumMod val="60000"/>
                    <a:lumOff val="40000"/>
                  </a:schemeClr>
                </a:solidFill>
                <a:latin typeface="Arial"/>
              </a:rPr>
              <a:t>National Costs for Cancer </a:t>
            </a:r>
            <a:br>
              <a:rPr lang="en-US" sz="600" i="1" noProof="0" dirty="0">
                <a:solidFill>
                  <a:schemeClr val="tx1">
                    <a:lumMod val="60000"/>
                    <a:lumOff val="40000"/>
                  </a:schemeClr>
                </a:solidFill>
                <a:latin typeface="Arial"/>
              </a:rPr>
            </a:br>
            <a:r>
              <a:rPr lang="en-US" sz="600" i="1" noProof="0" dirty="0">
                <a:solidFill>
                  <a:schemeClr val="tx1">
                    <a:lumMod val="60000"/>
                    <a:lumOff val="40000"/>
                  </a:schemeClr>
                </a:solidFill>
                <a:latin typeface="Arial"/>
              </a:rPr>
              <a:t>   Care</a:t>
            </a:r>
            <a:r>
              <a:rPr lang="en-US" sz="600" noProof="0" dirty="0">
                <a:solidFill>
                  <a:schemeClr val="tx1">
                    <a:lumMod val="60000"/>
                    <a:lumOff val="40000"/>
                  </a:schemeClr>
                </a:solidFill>
                <a:latin typeface="Arial"/>
              </a:rPr>
              <a:t> (accessed August 2020): </a:t>
            </a:r>
            <a:r>
              <a:rPr kumimoji="0" lang="en-US" sz="600" b="0" i="0" u="none" strike="noStrike" kern="1200" cap="none" spc="0" normalizeH="0" baseline="0" noProof="0" dirty="0">
                <a:ln>
                  <a:noFill/>
                </a:ln>
                <a:solidFill>
                  <a:schemeClr val="tx1">
                    <a:lumMod val="60000"/>
                    <a:lumOff val="40000"/>
                  </a:schemeClr>
                </a:solidFill>
                <a:effectLst/>
                <a:uLnTx/>
                <a:uFillTx/>
                <a:latin typeface="Arial"/>
                <a:ea typeface="+mn-ea"/>
                <a:cs typeface="+mn-cs"/>
              </a:rPr>
              <a:t>cancer.gov.</a:t>
            </a:r>
          </a:p>
          <a:p>
            <a:pPr marL="63500" indent="-63500">
              <a:spcBef>
                <a:spcPts val="300"/>
              </a:spcBef>
              <a:defRPr/>
            </a:pPr>
            <a:r>
              <a:rPr kumimoji="0" lang="en-US" sz="600" b="0" i="0" u="none" strike="noStrike" kern="1200" cap="none" spc="0" normalizeH="0" baseline="0" noProof="0" dirty="0">
                <a:ln>
                  <a:noFill/>
                </a:ln>
                <a:solidFill>
                  <a:schemeClr val="tx1">
                    <a:lumMod val="60000"/>
                    <a:lumOff val="40000"/>
                  </a:schemeClr>
                </a:solidFill>
                <a:effectLst/>
                <a:uLnTx/>
                <a:uFillTx/>
                <a:latin typeface="Arial"/>
                <a:ea typeface="+mn-ea"/>
                <a:cs typeface="+mn-cs"/>
              </a:rPr>
              <a:t>2 </a:t>
            </a:r>
            <a:r>
              <a:rPr lang="en-US" sz="600" dirty="0">
                <a:solidFill>
                  <a:schemeClr val="tx1">
                    <a:lumMod val="60000"/>
                    <a:lumOff val="40000"/>
                  </a:schemeClr>
                </a:solidFill>
              </a:rPr>
              <a:t>Park J, Look KA. </a:t>
            </a:r>
            <a:r>
              <a:rPr lang="en-US" sz="600" i="1" dirty="0">
                <a:solidFill>
                  <a:schemeClr val="tx1">
                    <a:lumMod val="60000"/>
                    <a:lumOff val="40000"/>
                  </a:schemeClr>
                </a:solidFill>
              </a:rPr>
              <a:t>Health Care Expenditure Burden of Cancer Care in the United States. </a:t>
            </a:r>
            <a:br>
              <a:rPr lang="en-US" sz="600" i="1" dirty="0">
                <a:solidFill>
                  <a:schemeClr val="tx1">
                    <a:lumMod val="60000"/>
                    <a:lumOff val="40000"/>
                  </a:schemeClr>
                </a:solidFill>
              </a:rPr>
            </a:br>
            <a:r>
              <a:rPr lang="en-US" sz="600" i="1" dirty="0">
                <a:solidFill>
                  <a:schemeClr val="tx1">
                    <a:lumMod val="60000"/>
                    <a:lumOff val="40000"/>
                  </a:schemeClr>
                </a:solidFill>
              </a:rPr>
              <a:t>The Journal of Health Care Organizations.</a:t>
            </a:r>
            <a:r>
              <a:rPr lang="en-US" sz="600" dirty="0">
                <a:solidFill>
                  <a:schemeClr val="tx1">
                    <a:lumMod val="60000"/>
                    <a:lumOff val="40000"/>
                  </a:schemeClr>
                </a:solidFill>
              </a:rPr>
              <a:t> 2019; 56: 0046958019880696. </a:t>
            </a:r>
            <a:r>
              <a:rPr lang="en-US" sz="600" dirty="0" err="1">
                <a:solidFill>
                  <a:schemeClr val="tx1">
                    <a:lumMod val="60000"/>
                    <a:lumOff val="40000"/>
                  </a:schemeClr>
                </a:solidFill>
              </a:rPr>
              <a:t>doi</a:t>
            </a:r>
            <a:r>
              <a:rPr lang="en-US" sz="600" dirty="0">
                <a:solidFill>
                  <a:schemeClr val="tx1">
                    <a:lumMod val="60000"/>
                    <a:lumOff val="40000"/>
                  </a:schemeClr>
                </a:solidFill>
              </a:rPr>
              <a:t>: 10.1177/0046958019880696</a:t>
            </a:r>
            <a:r>
              <a:rPr lang="en-US" sz="600" dirty="0">
                <a:solidFill>
                  <a:schemeClr val="tx1">
                    <a:lumMod val="60000"/>
                    <a:lumOff val="40000"/>
                  </a:schemeClr>
                </a:solidFill>
                <a:latin typeface="Arial"/>
              </a:rPr>
              <a:t>.</a:t>
            </a:r>
          </a:p>
          <a:p>
            <a:pPr marL="63500" indent="-63500">
              <a:spcBef>
                <a:spcPts val="300"/>
              </a:spcBef>
              <a:defRPr/>
            </a:pPr>
            <a:r>
              <a:rPr lang="en-US" sz="600" dirty="0">
                <a:solidFill>
                  <a:schemeClr val="tx1">
                    <a:lumMod val="60000"/>
                    <a:lumOff val="40000"/>
                  </a:schemeClr>
                </a:solidFill>
                <a:latin typeface="Arial"/>
              </a:rPr>
              <a:t>3 </a:t>
            </a:r>
            <a:r>
              <a:rPr lang="en-US" sz="600" dirty="0">
                <a:solidFill>
                  <a:schemeClr val="tx1">
                    <a:lumMod val="60000"/>
                    <a:lumOff val="40000"/>
                  </a:schemeClr>
                </a:solidFill>
              </a:rPr>
              <a:t>Liang MI, Huh WK. </a:t>
            </a:r>
            <a:r>
              <a:rPr lang="en-US" sz="600" i="1" dirty="0">
                <a:solidFill>
                  <a:schemeClr val="tx1">
                    <a:lumMod val="60000"/>
                    <a:lumOff val="40000"/>
                  </a:schemeClr>
                </a:solidFill>
              </a:rPr>
              <a:t>Financial toxicity – an overlooked side effect </a:t>
            </a:r>
            <a:r>
              <a:rPr lang="en-US" sz="600" dirty="0">
                <a:solidFill>
                  <a:schemeClr val="tx1">
                    <a:lumMod val="60000"/>
                    <a:lumOff val="40000"/>
                  </a:schemeClr>
                </a:solidFill>
              </a:rPr>
              <a:t>[published correction appears in </a:t>
            </a:r>
            <a:r>
              <a:rPr lang="en-US" sz="600" i="1" dirty="0" err="1">
                <a:solidFill>
                  <a:schemeClr val="tx1">
                    <a:lumMod val="60000"/>
                    <a:lumOff val="40000"/>
                  </a:schemeClr>
                </a:solidFill>
              </a:rPr>
              <a:t>Gynecol</a:t>
            </a:r>
            <a:r>
              <a:rPr lang="en-US" sz="600" i="1" dirty="0">
                <a:solidFill>
                  <a:schemeClr val="tx1">
                    <a:lumMod val="60000"/>
                    <a:lumOff val="40000"/>
                  </a:schemeClr>
                </a:solidFill>
              </a:rPr>
              <a:t> Oncol. </a:t>
            </a:r>
            <a:r>
              <a:rPr lang="en-US" sz="600" dirty="0">
                <a:solidFill>
                  <a:schemeClr val="tx1">
                    <a:lumMod val="60000"/>
                    <a:lumOff val="40000"/>
                  </a:schemeClr>
                </a:solidFill>
              </a:rPr>
              <a:t>2019 Aug; 154(2): 449]. </a:t>
            </a:r>
            <a:r>
              <a:rPr lang="en-US" sz="600" i="1" dirty="0" err="1">
                <a:solidFill>
                  <a:schemeClr val="tx1">
                    <a:lumMod val="60000"/>
                    <a:lumOff val="40000"/>
                  </a:schemeClr>
                </a:solidFill>
              </a:rPr>
              <a:t>Gynecol</a:t>
            </a:r>
            <a:r>
              <a:rPr lang="en-US" sz="600" i="1" dirty="0">
                <a:solidFill>
                  <a:schemeClr val="tx1">
                    <a:lumMod val="60000"/>
                    <a:lumOff val="40000"/>
                  </a:schemeClr>
                </a:solidFill>
              </a:rPr>
              <a:t> Oncol. </a:t>
            </a:r>
            <a:r>
              <a:rPr lang="en-US" sz="600" dirty="0">
                <a:solidFill>
                  <a:schemeClr val="tx1">
                    <a:lumMod val="60000"/>
                    <a:lumOff val="40000"/>
                  </a:schemeClr>
                </a:solidFill>
              </a:rPr>
              <a:t>2018; 150(1): 3-6. </a:t>
            </a:r>
            <a:r>
              <a:rPr lang="en-US" sz="600" dirty="0" err="1">
                <a:solidFill>
                  <a:schemeClr val="tx1">
                    <a:lumMod val="60000"/>
                    <a:lumOff val="40000"/>
                  </a:schemeClr>
                </a:solidFill>
              </a:rPr>
              <a:t>doi</a:t>
            </a:r>
            <a:r>
              <a:rPr lang="en-US" sz="600" dirty="0">
                <a:solidFill>
                  <a:schemeClr val="tx1">
                    <a:lumMod val="60000"/>
                    <a:lumOff val="40000"/>
                  </a:schemeClr>
                </a:solidFill>
              </a:rPr>
              <a:t>: 10.1016/j.ygyno.2018.05.012.</a:t>
            </a:r>
          </a:p>
        </p:txBody>
      </p:sp>
    </p:spTree>
    <p:extLst>
      <p:ext uri="{BB962C8B-B14F-4D97-AF65-F5344CB8AC3E}">
        <p14:creationId xmlns:p14="http://schemas.microsoft.com/office/powerpoint/2010/main" val="340684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10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fade">
                                      <p:cBhvr>
                                        <p:cTn id="38" dur="500"/>
                                        <p:tgtEl>
                                          <p:spTgt spid="13">
                                            <p:txEl>
                                              <p:pRg st="0" end="0"/>
                                            </p:txEl>
                                          </p:spTgt>
                                        </p:tgtEl>
                                      </p:cBhvr>
                                    </p:animEffect>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13">
                                            <p:txEl>
                                              <p:pRg st="1" end="1"/>
                                            </p:txEl>
                                          </p:spTgt>
                                        </p:tgtEl>
                                        <p:attrNameLst>
                                          <p:attrName>style.visibility</p:attrName>
                                        </p:attrNameLst>
                                      </p:cBhvr>
                                      <p:to>
                                        <p:strVal val="visible"/>
                                      </p:to>
                                    </p:set>
                                    <p:animEffect transition="in" filter="fade">
                                      <p:cBhvr>
                                        <p:cTn id="42" dur="500"/>
                                        <p:tgtEl>
                                          <p:spTgt spid="13">
                                            <p:txEl>
                                              <p:pRg st="1" end="1"/>
                                            </p:txEl>
                                          </p:spTgt>
                                        </p:tgtEl>
                                      </p:cBhvr>
                                    </p:animEffect>
                                  </p:childTnLst>
                                </p:cTn>
                              </p:par>
                            </p:childTnLst>
                          </p:cTn>
                        </p:par>
                        <p:par>
                          <p:cTn id="43" fill="hold">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13">
                                            <p:txEl>
                                              <p:pRg st="2" end="2"/>
                                            </p:txEl>
                                          </p:spTgt>
                                        </p:tgtEl>
                                        <p:attrNameLst>
                                          <p:attrName>style.visibility</p:attrName>
                                        </p:attrNameLst>
                                      </p:cBhvr>
                                      <p:to>
                                        <p:strVal val="visible"/>
                                      </p:to>
                                    </p:set>
                                    <p:animEffect transition="in" filter="fade">
                                      <p:cBhvr>
                                        <p:cTn id="46" dur="500"/>
                                        <p:tgtEl>
                                          <p:spTgt spid="1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xEl>
                                              <p:pRg st="3" end="3"/>
                                            </p:txEl>
                                          </p:spTgt>
                                        </p:tgtEl>
                                        <p:attrNameLst>
                                          <p:attrName>style.visibility</p:attrName>
                                        </p:attrNameLst>
                                      </p:cBhvr>
                                      <p:to>
                                        <p:strVal val="visible"/>
                                      </p:to>
                                    </p:set>
                                    <p:animEffect transition="in" filter="fade">
                                      <p:cBhvr>
                                        <p:cTn id="51" dur="500"/>
                                        <p:tgtEl>
                                          <p:spTgt spid="13">
                                            <p:txEl>
                                              <p:pRg st="3" end="3"/>
                                            </p:txEl>
                                          </p:spTgt>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6" grpId="0"/>
      <p:bldP spid="12" grpId="0"/>
      <p:bldP spid="13" grpId="0" uiExpand="1" build="p"/>
      <p:bldP spid="9" grpId="0"/>
      <p:bldP spid="11"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D725B0E0-0F07-644F-B879-0FDC0BAD6840}"/>
              </a:ext>
            </a:extLst>
          </p:cNvPr>
          <p:cNvCxnSpPr>
            <a:cxnSpLocks/>
          </p:cNvCxnSpPr>
          <p:nvPr/>
        </p:nvCxnSpPr>
        <p:spPr>
          <a:xfrm>
            <a:off x="0" y="4074332"/>
            <a:ext cx="9144000" cy="0"/>
          </a:xfrm>
          <a:prstGeom prst="line">
            <a:avLst/>
          </a:prstGeom>
          <a:ln w="889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E6E2E88-96AE-6F4B-80B9-4DF5E3A2CCE6}"/>
              </a:ext>
            </a:extLst>
          </p:cNvPr>
          <p:cNvCxnSpPr>
            <a:cxnSpLocks/>
          </p:cNvCxnSpPr>
          <p:nvPr/>
        </p:nvCxnSpPr>
        <p:spPr>
          <a:xfrm>
            <a:off x="0" y="4277532"/>
            <a:ext cx="9144000" cy="0"/>
          </a:xfrm>
          <a:prstGeom prst="line">
            <a:avLst/>
          </a:prstGeom>
          <a:ln w="889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3A54ECB-804E-D249-BE54-5E39654EAB04}"/>
              </a:ext>
            </a:extLst>
          </p:cNvPr>
          <p:cNvCxnSpPr>
            <a:cxnSpLocks/>
          </p:cNvCxnSpPr>
          <p:nvPr/>
        </p:nvCxnSpPr>
        <p:spPr>
          <a:xfrm>
            <a:off x="0" y="3854198"/>
            <a:ext cx="9144000" cy="0"/>
          </a:xfrm>
          <a:prstGeom prst="line">
            <a:avLst/>
          </a:prstGeom>
          <a:ln w="889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5" name="Picture 24">
            <a:extLst>
              <a:ext uri="{FF2B5EF4-FFF2-40B4-BE49-F238E27FC236}">
                <a16:creationId xmlns:a16="http://schemas.microsoft.com/office/drawing/2014/main" id="{9F74A74E-7152-104D-BE5A-84E2CC27D22F}"/>
              </a:ext>
            </a:extLst>
          </p:cNvPr>
          <p:cNvPicPr>
            <a:picLocks noChangeAspect="1"/>
          </p:cNvPicPr>
          <p:nvPr/>
        </p:nvPicPr>
        <p:blipFill>
          <a:blip r:embed="rId3"/>
          <a:stretch>
            <a:fillRect/>
          </a:stretch>
        </p:blipFill>
        <p:spPr>
          <a:xfrm>
            <a:off x="1585773" y="2824092"/>
            <a:ext cx="5972455" cy="2544039"/>
          </a:xfrm>
          <a:prstGeom prst="rect">
            <a:avLst/>
          </a:prstGeom>
        </p:spPr>
      </p:pic>
      <p:sp>
        <p:nvSpPr>
          <p:cNvPr id="2" name="Title 1">
            <a:extLst>
              <a:ext uri="{FF2B5EF4-FFF2-40B4-BE49-F238E27FC236}">
                <a16:creationId xmlns:a16="http://schemas.microsoft.com/office/drawing/2014/main" id="{A57CA85E-B524-6242-A08E-256F0094A352}"/>
              </a:ext>
            </a:extLst>
          </p:cNvPr>
          <p:cNvSpPr>
            <a:spLocks noGrp="1"/>
          </p:cNvSpPr>
          <p:nvPr>
            <p:ph type="title"/>
          </p:nvPr>
        </p:nvSpPr>
        <p:spPr>
          <a:xfrm>
            <a:off x="1178869" y="1271776"/>
            <a:ext cx="6841801" cy="743763"/>
          </a:xfrm>
        </p:spPr>
        <p:txBody>
          <a:bodyPr anchor="t">
            <a:noAutofit/>
          </a:bodyPr>
          <a:lstStyle/>
          <a:p>
            <a:pPr algn="ctr">
              <a:lnSpc>
                <a:spcPct val="110000"/>
              </a:lnSpc>
            </a:pPr>
            <a:r>
              <a:rPr lang="en-US" sz="1600" dirty="0"/>
              <a:t>At Anthem, we are transforming what it means to fight cancer</a:t>
            </a:r>
            <a:br>
              <a:rPr lang="en-US" sz="1600" dirty="0"/>
            </a:br>
            <a:r>
              <a:rPr lang="en-US" sz="1600" dirty="0"/>
              <a:t>and everything that comes with it. </a:t>
            </a:r>
            <a:endParaRPr lang="en-US" sz="1600" spc="0" dirty="0">
              <a:solidFill>
                <a:schemeClr val="bg1"/>
              </a:solidFill>
            </a:endParaRPr>
          </a:p>
        </p:txBody>
      </p:sp>
      <p:sp>
        <p:nvSpPr>
          <p:cNvPr id="5" name="Slide Number Placeholder 4">
            <a:extLst>
              <a:ext uri="{FF2B5EF4-FFF2-40B4-BE49-F238E27FC236}">
                <a16:creationId xmlns:a16="http://schemas.microsoft.com/office/drawing/2014/main" id="{BA4617F9-6BD9-3F49-AE32-66173AE50EE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481961-D54A-CF4E-B08C-72CF6FE336ED}" type="slidenum">
              <a:rPr kumimoji="0" lang="en-US" sz="800" b="1" i="0" u="none" strike="noStrike" kern="0" cap="none" spc="30" normalizeH="0" baseline="0" noProof="0" smtClean="0">
                <a:ln>
                  <a:noFill/>
                </a:ln>
                <a:solidFill>
                  <a:prstClr val="white">
                    <a:lumMod val="75000"/>
                  </a:prstClr>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800" b="1" i="0" u="none" strike="noStrike" kern="0" cap="none" spc="30" normalizeH="0" baseline="0" noProof="0">
              <a:ln>
                <a:noFill/>
              </a:ln>
              <a:solidFill>
                <a:prstClr val="white">
                  <a:lumMod val="75000"/>
                </a:prstClr>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79E2233-0BD9-034D-85F9-5EBDBAEA108E}"/>
              </a:ext>
            </a:extLst>
          </p:cNvPr>
          <p:cNvSpPr/>
          <p:nvPr/>
        </p:nvSpPr>
        <p:spPr>
          <a:xfrm>
            <a:off x="1248065" y="465109"/>
            <a:ext cx="6647870" cy="67710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0079C2"/>
                </a:solidFill>
                <a:effectLst/>
                <a:uLnTx/>
                <a:uFillTx/>
                <a:latin typeface="Arial" panose="020B0604020202020204" pitchFamily="34" charset="0"/>
                <a:ea typeface="MS Mincho" panose="02020609040205080304" pitchFamily="49" charset="-128"/>
                <a:cs typeface="Arial" panose="020B0604020202020204" pitchFamily="34" charset="0"/>
              </a:rPr>
              <a:t>Support </a:t>
            </a:r>
            <a:r>
              <a:rPr kumimoji="0" lang="en-US" sz="3800" b="0" i="0" u="none" strike="noStrike" kern="1200" cap="none" spc="0" normalizeH="0" baseline="0" noProof="0" dirty="0">
                <a:ln>
                  <a:noFill/>
                </a:ln>
                <a:solidFill>
                  <a:srgbClr val="32383D"/>
                </a:solidFill>
                <a:effectLst/>
                <a:uLnTx/>
                <a:uFillTx/>
                <a:latin typeface="Arial" panose="020B0604020202020204" pitchFamily="34" charset="0"/>
                <a:ea typeface="MS Mincho" panose="02020609040205080304" pitchFamily="49" charset="-128"/>
                <a:cs typeface="Arial" panose="020B0604020202020204" pitchFamily="34" charset="0"/>
              </a:rPr>
              <a:t>from every angle</a:t>
            </a:r>
          </a:p>
        </p:txBody>
      </p:sp>
      <p:sp>
        <p:nvSpPr>
          <p:cNvPr id="26" name="Content Placeholder 2">
            <a:extLst>
              <a:ext uri="{FF2B5EF4-FFF2-40B4-BE49-F238E27FC236}">
                <a16:creationId xmlns:a16="http://schemas.microsoft.com/office/drawing/2014/main" id="{B1A8672B-C767-5542-948A-E3AC80D98F71}"/>
              </a:ext>
            </a:extLst>
          </p:cNvPr>
          <p:cNvSpPr txBox="1">
            <a:spLocks/>
          </p:cNvSpPr>
          <p:nvPr/>
        </p:nvSpPr>
        <p:spPr>
          <a:xfrm>
            <a:off x="1953315" y="5477359"/>
            <a:ext cx="1745790" cy="880672"/>
          </a:xfrm>
          <a:prstGeom prst="rect">
            <a:avLst/>
          </a:prstGeom>
        </p:spPr>
        <p:txBody>
          <a:bodyPr vert="horz" lIns="91440" tIns="45720" rIns="91440" bIns="45720" rtlCol="0">
            <a:normAutofit/>
          </a:bodyPr>
          <a:lstStyle>
            <a:lvl1pPr marL="2286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1pPr>
            <a:lvl2pPr marL="5715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2pPr>
            <a:lvl3pPr marL="800100" indent="-2159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3pPr>
            <a:lvl4pPr marL="10287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4pPr>
            <a:lvl5pPr marL="12573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0000"/>
              </a:lnSpc>
              <a:spcBef>
                <a:spcPts val="600"/>
              </a:spcBef>
              <a:buClr>
                <a:srgbClr val="32383D">
                  <a:lumMod val="40000"/>
                  <a:lumOff val="60000"/>
                </a:srgbClr>
              </a:buClr>
              <a:buNone/>
              <a:defRPr/>
            </a:pPr>
            <a:r>
              <a:rPr lang="en-US" sz="1100" spc="0" dirty="0">
                <a:solidFill>
                  <a:srgbClr val="32383D"/>
                </a:solidFill>
                <a:latin typeface="Arial"/>
                <a:ea typeface="Calibri" charset="0"/>
                <a:cs typeface="Calibri" charset="0"/>
              </a:rPr>
              <a:t>G</a:t>
            </a:r>
            <a:r>
              <a:rPr kumimoji="0" lang="en-US" sz="1100" b="0" i="0" u="none" strike="noStrike" kern="0" cap="none" spc="0" normalizeH="0" baseline="0" noProof="0" dirty="0" err="1">
                <a:ln>
                  <a:noFill/>
                </a:ln>
                <a:solidFill>
                  <a:srgbClr val="32383D"/>
                </a:solidFill>
                <a:effectLst/>
                <a:uLnTx/>
                <a:uFillTx/>
                <a:latin typeface="Arial"/>
                <a:ea typeface="Calibri" charset="0"/>
                <a:cs typeface="Calibri" charset="0"/>
              </a:rPr>
              <a:t>uided</a:t>
            </a:r>
            <a:r>
              <a:rPr kumimoji="0" lang="en-US" sz="1100" b="0" i="0" u="none" strike="noStrike" kern="0" cap="none" spc="0" normalizeH="0" baseline="0" noProof="0" dirty="0">
                <a:ln>
                  <a:noFill/>
                </a:ln>
                <a:solidFill>
                  <a:srgbClr val="32383D"/>
                </a:solidFill>
                <a:effectLst/>
                <a:uLnTx/>
                <a:uFillTx/>
                <a:latin typeface="Arial"/>
                <a:ea typeface="Calibri" charset="0"/>
                <a:cs typeface="Calibri" charset="0"/>
              </a:rPr>
              <a:t> through prevention, treatment, </a:t>
            </a:r>
            <a:r>
              <a:rPr lang="en-US" sz="1100" spc="0" dirty="0">
                <a:solidFill>
                  <a:srgbClr val="32383D"/>
                </a:solidFill>
                <a:ea typeface="Calibri" charset="0"/>
                <a:cs typeface="Calibri" charset="0"/>
              </a:rPr>
              <a:t>prevention and treatment</a:t>
            </a:r>
          </a:p>
        </p:txBody>
      </p:sp>
      <p:sp>
        <p:nvSpPr>
          <p:cNvPr id="27" name="Content Placeholder 2">
            <a:extLst>
              <a:ext uri="{FF2B5EF4-FFF2-40B4-BE49-F238E27FC236}">
                <a16:creationId xmlns:a16="http://schemas.microsoft.com/office/drawing/2014/main" id="{DE7F1A40-0230-5442-B5D4-C75B720F381F}"/>
              </a:ext>
            </a:extLst>
          </p:cNvPr>
          <p:cNvSpPr txBox="1">
            <a:spLocks/>
          </p:cNvSpPr>
          <p:nvPr/>
        </p:nvSpPr>
        <p:spPr>
          <a:xfrm>
            <a:off x="5430564" y="5447018"/>
            <a:ext cx="1777598" cy="1245035"/>
          </a:xfrm>
          <a:prstGeom prst="rect">
            <a:avLst/>
          </a:prstGeom>
        </p:spPr>
        <p:txBody>
          <a:bodyPr vert="horz" lIns="91440" tIns="45720" rIns="91440" bIns="45720" rtlCol="0">
            <a:normAutofit/>
          </a:bodyPr>
          <a:lstStyle>
            <a:lvl1pPr marL="2286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1pPr>
            <a:lvl2pPr marL="5715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2pPr>
            <a:lvl3pPr marL="800100" indent="-2159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3pPr>
            <a:lvl4pPr marL="10287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4pPr>
            <a:lvl5pPr marL="12573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lnSpc>
                <a:spcPct val="100000"/>
              </a:lnSpc>
              <a:spcBef>
                <a:spcPts val="600"/>
              </a:spcBef>
              <a:buClr>
                <a:srgbClr val="32383D">
                  <a:lumMod val="40000"/>
                  <a:lumOff val="60000"/>
                </a:srgbClr>
              </a:buClr>
              <a:buNone/>
              <a:defRPr/>
            </a:pPr>
            <a:r>
              <a:rPr lang="en-US" sz="1100" spc="0" dirty="0">
                <a:solidFill>
                  <a:srgbClr val="32383D"/>
                </a:solidFill>
                <a:ea typeface="Calibri" charset="0"/>
                <a:cs typeface="Calibri" charset="0"/>
              </a:rPr>
              <a:t>Affecting both employers and members; putting </a:t>
            </a:r>
            <a:br>
              <a:rPr lang="en-US" sz="1100" spc="0" dirty="0">
                <a:solidFill>
                  <a:srgbClr val="32383D"/>
                </a:solidFill>
                <a:ea typeface="Calibri" charset="0"/>
                <a:cs typeface="Calibri" charset="0"/>
              </a:rPr>
            </a:br>
            <a:r>
              <a:rPr lang="en-US" sz="1100" spc="0" dirty="0">
                <a:solidFill>
                  <a:srgbClr val="32383D"/>
                </a:solidFill>
                <a:ea typeface="Calibri" charset="0"/>
                <a:cs typeface="Calibri" charset="0"/>
              </a:rPr>
              <a:t>high-quality care within reach at every stage of the cancer journey</a:t>
            </a:r>
            <a:endParaRPr lang="en-US" sz="1100" b="1" spc="0" dirty="0">
              <a:solidFill>
                <a:srgbClr val="9E005D"/>
              </a:solidFill>
            </a:endParaRPr>
          </a:p>
        </p:txBody>
      </p:sp>
      <p:sp>
        <p:nvSpPr>
          <p:cNvPr id="28" name="Content Placeholder 2">
            <a:extLst>
              <a:ext uri="{FF2B5EF4-FFF2-40B4-BE49-F238E27FC236}">
                <a16:creationId xmlns:a16="http://schemas.microsoft.com/office/drawing/2014/main" id="{7A0C270B-BDF5-804D-A239-5BC940D2D576}"/>
              </a:ext>
            </a:extLst>
          </p:cNvPr>
          <p:cNvSpPr txBox="1">
            <a:spLocks/>
          </p:cNvSpPr>
          <p:nvPr/>
        </p:nvSpPr>
        <p:spPr>
          <a:xfrm>
            <a:off x="3747441" y="5472999"/>
            <a:ext cx="1649117" cy="1043775"/>
          </a:xfrm>
          <a:prstGeom prst="rect">
            <a:avLst/>
          </a:prstGeom>
        </p:spPr>
        <p:txBody>
          <a:bodyPr vert="horz" lIns="91440" tIns="45720" rIns="91440" bIns="45720" rtlCol="0">
            <a:normAutofit/>
          </a:bodyPr>
          <a:lstStyle>
            <a:lvl1pPr marL="2286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1pPr>
            <a:lvl2pPr marL="5715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2pPr>
            <a:lvl3pPr marL="800100" indent="-2159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3pPr>
            <a:lvl4pPr marL="10287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4pPr>
            <a:lvl5pPr marL="12573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lnSpc>
                <a:spcPct val="100000"/>
              </a:lnSpc>
              <a:spcBef>
                <a:spcPts val="600"/>
              </a:spcBef>
              <a:buClr>
                <a:srgbClr val="32383D">
                  <a:lumMod val="40000"/>
                  <a:lumOff val="60000"/>
                </a:srgbClr>
              </a:buClr>
              <a:buNone/>
              <a:defRPr/>
            </a:pPr>
            <a:r>
              <a:rPr lang="en-US" sz="1100" spc="0" dirty="0">
                <a:solidFill>
                  <a:srgbClr val="32383D"/>
                </a:solidFill>
                <a:ea typeface="Calibri" charset="0"/>
                <a:cs typeface="Calibri" charset="0"/>
              </a:rPr>
              <a:t>Setting a new benchmark for quality and affordability</a:t>
            </a:r>
            <a:endParaRPr lang="en-US" sz="1100" b="1" spc="0" dirty="0">
              <a:solidFill>
                <a:srgbClr val="EE9621"/>
              </a:solidFill>
            </a:endParaRPr>
          </a:p>
        </p:txBody>
      </p:sp>
      <p:sp>
        <p:nvSpPr>
          <p:cNvPr id="3" name="Rectangle 2">
            <a:extLst>
              <a:ext uri="{FF2B5EF4-FFF2-40B4-BE49-F238E27FC236}">
                <a16:creationId xmlns:a16="http://schemas.microsoft.com/office/drawing/2014/main" id="{7746653B-0E1F-A049-B192-ADB6713A580B}"/>
              </a:ext>
            </a:extLst>
          </p:cNvPr>
          <p:cNvSpPr/>
          <p:nvPr/>
        </p:nvSpPr>
        <p:spPr>
          <a:xfrm>
            <a:off x="1854661" y="2220751"/>
            <a:ext cx="1943099" cy="535531"/>
          </a:xfrm>
          <a:prstGeom prst="rect">
            <a:avLst/>
          </a:prstGeom>
        </p:spPr>
        <p:txBody>
          <a:bodyPr wrap="square">
            <a:spAutoFit/>
          </a:bodyPr>
          <a:lstStyle/>
          <a:p>
            <a:pPr marL="0" marR="0" lvl="0" indent="0" algn="ctr" defTabSz="457200" rtl="0" eaLnBrk="1" fontAlgn="auto" latinLnBrk="0" hangingPunct="1">
              <a:lnSpc>
                <a:spcPct val="90000"/>
              </a:lnSpc>
              <a:spcBef>
                <a:spcPts val="600"/>
              </a:spcBef>
              <a:spcAft>
                <a:spcPts val="0"/>
              </a:spcAft>
              <a:buClrTx/>
              <a:buSzTx/>
              <a:buFontTx/>
              <a:buNone/>
              <a:tabLst/>
              <a:defRPr/>
            </a:pPr>
            <a:r>
              <a:rPr kumimoji="0" lang="en-US" sz="1600" b="1" i="0" u="none" strike="noStrike" kern="1200" cap="none" spc="0" normalizeH="0" baseline="0" noProof="0" dirty="0">
                <a:ln>
                  <a:noFill/>
                </a:ln>
                <a:solidFill>
                  <a:srgbClr val="D41441"/>
                </a:solidFill>
                <a:effectLst/>
                <a:uLnTx/>
                <a:uFillTx/>
                <a:latin typeface="Arial"/>
                <a:ea typeface="Calibri" charset="0"/>
                <a:cs typeface="Calibri" charset="0"/>
              </a:rPr>
              <a:t>Supported members</a:t>
            </a:r>
          </a:p>
        </p:txBody>
      </p:sp>
      <p:sp>
        <p:nvSpPr>
          <p:cNvPr id="12" name="Rectangle 11">
            <a:extLst>
              <a:ext uri="{FF2B5EF4-FFF2-40B4-BE49-F238E27FC236}">
                <a16:creationId xmlns:a16="http://schemas.microsoft.com/office/drawing/2014/main" id="{87D01E43-C0A1-7644-8284-ECFEE02CC033}"/>
              </a:ext>
            </a:extLst>
          </p:cNvPr>
          <p:cNvSpPr/>
          <p:nvPr/>
        </p:nvSpPr>
        <p:spPr>
          <a:xfrm>
            <a:off x="5347814" y="2195654"/>
            <a:ext cx="1943099" cy="535531"/>
          </a:xfrm>
          <a:prstGeom prst="rect">
            <a:avLst/>
          </a:prstGeom>
        </p:spPr>
        <p:txBody>
          <a:bodyPr wrap="square">
            <a:spAutoFit/>
          </a:bodyPr>
          <a:lstStyle/>
          <a:p>
            <a:pPr marL="0" marR="0" lvl="0" indent="0" algn="ctr" defTabSz="457200" rtl="0" eaLnBrk="1" fontAlgn="auto" latinLnBrk="0" hangingPunct="1">
              <a:lnSpc>
                <a:spcPct val="90000"/>
              </a:lnSpc>
              <a:spcBef>
                <a:spcPts val="600"/>
              </a:spcBef>
              <a:spcAft>
                <a:spcPts val="0"/>
              </a:spcAft>
              <a:buClrTx/>
              <a:buSzTx/>
              <a:buFontTx/>
              <a:buNone/>
              <a:tabLst/>
              <a:defRPr/>
            </a:pPr>
            <a:r>
              <a:rPr kumimoji="0" lang="en-US" sz="1600" b="1" i="0" u="none" strike="noStrike" kern="1200" cap="none" spc="0" normalizeH="0" baseline="0" noProof="0" dirty="0">
                <a:ln>
                  <a:noFill/>
                </a:ln>
                <a:solidFill>
                  <a:srgbClr val="EE9621"/>
                </a:solidFill>
                <a:effectLst/>
                <a:uLnTx/>
                <a:uFillTx/>
                <a:latin typeface="Arial"/>
                <a:ea typeface="Calibri" charset="0"/>
                <a:cs typeface="Calibri" charset="0"/>
              </a:rPr>
              <a:t>Reduced </a:t>
            </a:r>
            <a:br>
              <a:rPr kumimoji="0" lang="en-US" sz="1600" b="1" i="0" u="none" strike="noStrike" kern="1200" cap="none" spc="0" normalizeH="0" baseline="0" noProof="0" dirty="0">
                <a:ln>
                  <a:noFill/>
                </a:ln>
                <a:solidFill>
                  <a:srgbClr val="EE9621"/>
                </a:solidFill>
                <a:effectLst/>
                <a:uLnTx/>
                <a:uFillTx/>
                <a:latin typeface="Arial"/>
                <a:ea typeface="Calibri" charset="0"/>
                <a:cs typeface="Calibri" charset="0"/>
              </a:rPr>
            </a:br>
            <a:r>
              <a:rPr kumimoji="0" lang="en-US" sz="1600" b="1" i="0" u="none" strike="noStrike" kern="1200" cap="none" spc="0" normalizeH="0" baseline="0" noProof="0" dirty="0">
                <a:ln>
                  <a:noFill/>
                </a:ln>
                <a:solidFill>
                  <a:srgbClr val="EE9621"/>
                </a:solidFill>
                <a:effectLst/>
                <a:uLnTx/>
                <a:uFillTx/>
                <a:latin typeface="Arial"/>
                <a:ea typeface="Calibri" charset="0"/>
                <a:cs typeface="Calibri" charset="0"/>
              </a:rPr>
              <a:t>costs</a:t>
            </a:r>
          </a:p>
        </p:txBody>
      </p:sp>
      <p:sp>
        <p:nvSpPr>
          <p:cNvPr id="13" name="Rectangle 12">
            <a:extLst>
              <a:ext uri="{FF2B5EF4-FFF2-40B4-BE49-F238E27FC236}">
                <a16:creationId xmlns:a16="http://schemas.microsoft.com/office/drawing/2014/main" id="{EC54712E-F9FE-F947-A928-48BA964D581C}"/>
              </a:ext>
            </a:extLst>
          </p:cNvPr>
          <p:cNvSpPr/>
          <p:nvPr/>
        </p:nvSpPr>
        <p:spPr>
          <a:xfrm>
            <a:off x="3628221" y="2220751"/>
            <a:ext cx="1943099" cy="535531"/>
          </a:xfrm>
          <a:prstGeom prst="rect">
            <a:avLst/>
          </a:prstGeom>
        </p:spPr>
        <p:txBody>
          <a:bodyPr wrap="square">
            <a:spAutoFit/>
          </a:bodyPr>
          <a:lstStyle/>
          <a:p>
            <a:pPr marL="0" marR="0" lvl="0" indent="0" algn="ctr" defTabSz="457200" rtl="0" eaLnBrk="1" fontAlgn="auto" latinLnBrk="0" hangingPunct="1">
              <a:lnSpc>
                <a:spcPct val="90000"/>
              </a:lnSpc>
              <a:spcBef>
                <a:spcPts val="600"/>
              </a:spcBef>
              <a:spcAft>
                <a:spcPts val="0"/>
              </a:spcAft>
              <a:buClrTx/>
              <a:buSzTx/>
              <a:buFontTx/>
              <a:buNone/>
              <a:tabLst/>
              <a:defRPr/>
            </a:pPr>
            <a:r>
              <a:rPr kumimoji="0" lang="en-US" sz="1600" b="1" i="0" u="none" strike="noStrike" kern="1200" cap="none" spc="0" normalizeH="0" baseline="0" noProof="0" dirty="0">
                <a:ln>
                  <a:noFill/>
                </a:ln>
                <a:solidFill>
                  <a:srgbClr val="9E005D"/>
                </a:solidFill>
                <a:effectLst/>
                <a:uLnTx/>
                <a:uFillTx/>
                <a:latin typeface="Arial"/>
                <a:ea typeface="Calibri" charset="0"/>
                <a:cs typeface="Calibri" charset="0"/>
              </a:rPr>
              <a:t>Coordinated</a:t>
            </a:r>
            <a:br>
              <a:rPr kumimoji="0" lang="en-US" sz="1600" b="1" i="0" u="none" strike="noStrike" kern="1200" cap="none" spc="0" normalizeH="0" baseline="0" noProof="0" dirty="0">
                <a:ln>
                  <a:noFill/>
                </a:ln>
                <a:solidFill>
                  <a:srgbClr val="9E005D"/>
                </a:solidFill>
                <a:effectLst/>
                <a:uLnTx/>
                <a:uFillTx/>
                <a:latin typeface="Arial"/>
                <a:ea typeface="Calibri" charset="0"/>
                <a:cs typeface="Calibri" charset="0"/>
              </a:rPr>
            </a:br>
            <a:r>
              <a:rPr kumimoji="0" lang="en-US" sz="1600" b="1" i="0" u="none" strike="noStrike" kern="1200" cap="none" spc="0" normalizeH="0" baseline="0" noProof="0" dirty="0">
                <a:ln>
                  <a:noFill/>
                </a:ln>
                <a:solidFill>
                  <a:srgbClr val="9E005D"/>
                </a:solidFill>
                <a:effectLst/>
                <a:uLnTx/>
                <a:uFillTx/>
                <a:latin typeface="Arial"/>
                <a:ea typeface="Calibri" charset="0"/>
                <a:cs typeface="Calibri" charset="0"/>
              </a:rPr>
              <a:t>providers</a:t>
            </a:r>
          </a:p>
        </p:txBody>
      </p:sp>
    </p:spTree>
    <p:extLst>
      <p:ext uri="{BB962C8B-B14F-4D97-AF65-F5344CB8AC3E}">
        <p14:creationId xmlns:p14="http://schemas.microsoft.com/office/powerpoint/2010/main" val="91528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childTnLst>
                                </p:cTn>
                              </p:par>
                              <p:par>
                                <p:cTn id="16" presetID="22" presetClass="entr" presetSubtype="2"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right)">
                                      <p:cBhvr>
                                        <p:cTn id="18" dur="1000"/>
                                        <p:tgtEl>
                                          <p:spTgt spid="29"/>
                                        </p:tgtEl>
                                      </p:cBhvr>
                                    </p:animEffect>
                                  </p:childTnLst>
                                </p:cTn>
                              </p:par>
                              <p:par>
                                <p:cTn id="19" presetID="22" presetClass="entr" presetSubtype="8"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1000"/>
                                        <p:tgtEl>
                                          <p:spTgt spid="14"/>
                                        </p:tgtEl>
                                      </p:cBhvr>
                                    </p:animEffect>
                                  </p:childTnLst>
                                </p:cTn>
                              </p:par>
                              <p:par>
                                <p:cTn id="22" presetID="22" presetClass="entr" presetSubtype="8"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1000"/>
                                        <p:tgtEl>
                                          <p:spTgt spid="15"/>
                                        </p:tgtEl>
                                      </p:cBhvr>
                                    </p:animEffect>
                                  </p:childTnLst>
                                </p:cTn>
                              </p:par>
                            </p:childTnLst>
                          </p:cTn>
                        </p:par>
                        <p:par>
                          <p:cTn id="25" fill="hold">
                            <p:stCondLst>
                              <p:cond delay="3000"/>
                            </p:stCondLst>
                            <p:childTnLst>
                              <p:par>
                                <p:cTn id="26" presetID="47" presetClass="entr" presetSubtype="0" fill="hold" grpId="0" nodeType="afterEffect">
                                  <p:stCondLst>
                                    <p:cond delay="0"/>
                                  </p:stCondLst>
                                  <p:childTnLst>
                                    <p:set>
                                      <p:cBhvr>
                                        <p:cTn id="27" dur="1" fill="hold">
                                          <p:stCondLst>
                                            <p:cond delay="0"/>
                                          </p:stCondLst>
                                        </p:cTn>
                                        <p:tgtEl>
                                          <p:spTgt spid="26">
                                            <p:txEl>
                                              <p:pRg st="0" end="0"/>
                                            </p:txEl>
                                          </p:spTgt>
                                        </p:tgtEl>
                                        <p:attrNameLst>
                                          <p:attrName>style.visibility</p:attrName>
                                        </p:attrNameLst>
                                      </p:cBhvr>
                                      <p:to>
                                        <p:strVal val="visible"/>
                                      </p:to>
                                    </p:set>
                                    <p:animEffect transition="in" filter="fade">
                                      <p:cBhvr>
                                        <p:cTn id="28" dur="1000"/>
                                        <p:tgtEl>
                                          <p:spTgt spid="26">
                                            <p:txEl>
                                              <p:pRg st="0" end="0"/>
                                            </p:txEl>
                                          </p:spTgt>
                                        </p:tgtEl>
                                      </p:cBhvr>
                                    </p:animEffect>
                                    <p:anim calcmode="lin" valueType="num">
                                      <p:cBhvr>
                                        <p:cTn id="29"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6">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7" presetClass="entr" presetSubtype="0" fill="hold" grpId="0" nodeType="afterEffect">
                                  <p:stCondLst>
                                    <p:cond delay="0"/>
                                  </p:stCondLst>
                                  <p:childTnLst>
                                    <p:set>
                                      <p:cBhvr>
                                        <p:cTn id="38" dur="1" fill="hold">
                                          <p:stCondLst>
                                            <p:cond delay="0"/>
                                          </p:stCondLst>
                                        </p:cTn>
                                        <p:tgtEl>
                                          <p:spTgt spid="27">
                                            <p:txEl>
                                              <p:pRg st="0" end="0"/>
                                            </p:txEl>
                                          </p:spTgt>
                                        </p:tgtEl>
                                        <p:attrNameLst>
                                          <p:attrName>style.visibility</p:attrName>
                                        </p:attrNameLst>
                                      </p:cBhvr>
                                      <p:to>
                                        <p:strVal val="visible"/>
                                      </p:to>
                                    </p:set>
                                    <p:animEffect transition="in" filter="fade">
                                      <p:cBhvr>
                                        <p:cTn id="39" dur="1000"/>
                                        <p:tgtEl>
                                          <p:spTgt spid="27">
                                            <p:txEl>
                                              <p:pRg st="0" end="0"/>
                                            </p:txEl>
                                          </p:spTgt>
                                        </p:tgtEl>
                                      </p:cBhvr>
                                    </p:animEffect>
                                    <p:anim calcmode="lin" valueType="num">
                                      <p:cBhvr>
                                        <p:cTn id="40"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27">
                                            <p:txEl>
                                              <p:pRg st="0" end="0"/>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7" presetClass="entr" presetSubtype="0" fill="hold" grpId="0" nodeType="afterEffect">
                                  <p:stCondLst>
                                    <p:cond delay="0"/>
                                  </p:stCondLst>
                                  <p:childTnLst>
                                    <p:set>
                                      <p:cBhvr>
                                        <p:cTn id="49" dur="1" fill="hold">
                                          <p:stCondLst>
                                            <p:cond delay="0"/>
                                          </p:stCondLst>
                                        </p:cTn>
                                        <p:tgtEl>
                                          <p:spTgt spid="28">
                                            <p:txEl>
                                              <p:pRg st="0" end="0"/>
                                            </p:txEl>
                                          </p:spTgt>
                                        </p:tgtEl>
                                        <p:attrNameLst>
                                          <p:attrName>style.visibility</p:attrName>
                                        </p:attrNameLst>
                                      </p:cBhvr>
                                      <p:to>
                                        <p:strVal val="visible"/>
                                      </p:to>
                                    </p:set>
                                    <p:animEffect transition="in" filter="fade">
                                      <p:cBhvr>
                                        <p:cTn id="50" dur="1000"/>
                                        <p:tgtEl>
                                          <p:spTgt spid="28">
                                            <p:txEl>
                                              <p:pRg st="0" end="0"/>
                                            </p:txEl>
                                          </p:spTgt>
                                        </p:tgtEl>
                                      </p:cBhvr>
                                    </p:animEffect>
                                    <p:anim calcmode="lin" valueType="num">
                                      <p:cBhvr>
                                        <p:cTn id="51"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52" dur="1000" fill="hold"/>
                                        <p:tgtEl>
                                          <p:spTgt spid="28">
                                            <p:txEl>
                                              <p:pRg st="0" end="0"/>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26" grpId="0" uiExpand="1" build="p"/>
      <p:bldP spid="27" grpId="0" uiExpand="1" build="p"/>
      <p:bldP spid="28" grpId="0" uiExpand="1" build="p"/>
      <p:bldP spid="3"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4617F9-6BD9-3F49-AE32-66173AE50EE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481961-D54A-CF4E-B08C-72CF6FE336ED}" type="slidenum">
              <a:rPr kumimoji="0" lang="en-US" sz="800" b="1" i="0" u="none" strike="noStrike" kern="0" cap="none" spc="30" normalizeH="0" baseline="0" noProof="0" smtClean="0">
                <a:ln>
                  <a:noFill/>
                </a:ln>
                <a:solidFill>
                  <a:prstClr val="white">
                    <a:lumMod val="75000"/>
                  </a:prstClr>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800" b="1" i="0" u="none" strike="noStrike" kern="0" cap="none" spc="30" normalizeH="0" baseline="0" noProof="0">
              <a:ln>
                <a:noFill/>
              </a:ln>
              <a:solidFill>
                <a:prstClr val="white">
                  <a:lumMod val="75000"/>
                </a:prstClr>
              </a:solidFill>
              <a:effectLst/>
              <a:uLnTx/>
              <a:uFillTx/>
              <a:latin typeface="Arial"/>
              <a:ea typeface="+mn-ea"/>
              <a:cs typeface="+mn-cs"/>
            </a:endParaRPr>
          </a:p>
        </p:txBody>
      </p:sp>
      <p:sp>
        <p:nvSpPr>
          <p:cNvPr id="6" name="Title 5">
            <a:extLst>
              <a:ext uri="{FF2B5EF4-FFF2-40B4-BE49-F238E27FC236}">
                <a16:creationId xmlns:a16="http://schemas.microsoft.com/office/drawing/2014/main" id="{A6CD4DF6-A644-A84B-A2BE-13CD32EF6998}"/>
              </a:ext>
            </a:extLst>
          </p:cNvPr>
          <p:cNvSpPr>
            <a:spLocks noGrp="1"/>
          </p:cNvSpPr>
          <p:nvPr>
            <p:ph type="title"/>
          </p:nvPr>
        </p:nvSpPr>
        <p:spPr>
          <a:xfrm>
            <a:off x="3637995" y="295501"/>
            <a:ext cx="5359068" cy="1480103"/>
          </a:xfrm>
        </p:spPr>
        <p:txBody>
          <a:bodyPr>
            <a:noAutofit/>
          </a:bodyPr>
          <a:lstStyle/>
          <a:p>
            <a:pPr>
              <a:lnSpc>
                <a:spcPct val="95000"/>
              </a:lnSpc>
            </a:pPr>
            <a:r>
              <a:rPr lang="en-US" sz="3400" dirty="0"/>
              <a:t>Unwavering aid through </a:t>
            </a:r>
            <a:r>
              <a:rPr lang="en-US" sz="3400" b="1" dirty="0">
                <a:solidFill>
                  <a:srgbClr val="AE2473"/>
                </a:solidFill>
              </a:rPr>
              <a:t>treatment and beyond </a:t>
            </a:r>
          </a:p>
        </p:txBody>
      </p:sp>
      <p:sp>
        <p:nvSpPr>
          <p:cNvPr id="14" name="Content Placeholder 2">
            <a:extLst>
              <a:ext uri="{FF2B5EF4-FFF2-40B4-BE49-F238E27FC236}">
                <a16:creationId xmlns:a16="http://schemas.microsoft.com/office/drawing/2014/main" id="{DE15F1FC-3B1D-1645-A9E6-963AC1C9B423}"/>
              </a:ext>
            </a:extLst>
          </p:cNvPr>
          <p:cNvSpPr txBox="1">
            <a:spLocks/>
          </p:cNvSpPr>
          <p:nvPr/>
        </p:nvSpPr>
        <p:spPr>
          <a:xfrm>
            <a:off x="3637995" y="1912238"/>
            <a:ext cx="4874484" cy="566309"/>
          </a:xfrm>
          <a:prstGeom prst="rect">
            <a:avLst/>
          </a:prstGeom>
        </p:spPr>
        <p:txBody>
          <a:bodyPr vert="horz" wrap="square" lIns="91440" tIns="45720" rIns="91440" bIns="45720" rtlCol="0">
            <a:spAutoFit/>
          </a:bodyPr>
          <a:lstStyle>
            <a:lvl1pPr marL="2286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1pPr>
            <a:lvl2pPr marL="5715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2pPr>
            <a:lvl3pPr marL="800100" indent="-2159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3pPr>
            <a:lvl4pPr marL="10287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4pPr>
            <a:lvl5pPr marL="12573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10000"/>
              </a:lnSpc>
              <a:spcBef>
                <a:spcPts val="600"/>
              </a:spcBef>
              <a:spcAft>
                <a:spcPts val="0"/>
              </a:spcAft>
              <a:buClr>
                <a:srgbClr val="32383D">
                  <a:lumMod val="40000"/>
                  <a:lumOff val="60000"/>
                </a:srgbClr>
              </a:buClr>
              <a:buSzTx/>
              <a:buFont typeface="Lucida Grande"/>
              <a:buNone/>
              <a:tabLst/>
              <a:defRPr/>
            </a:pPr>
            <a:r>
              <a:rPr kumimoji="0" lang="en-US" sz="1400" i="0" u="none" strike="noStrike" kern="0" cap="none" spc="0" normalizeH="0" baseline="0" noProof="0" dirty="0">
                <a:ln>
                  <a:noFill/>
                </a:ln>
                <a:solidFill>
                  <a:srgbClr val="AE2473"/>
                </a:solidFill>
                <a:effectLst/>
                <a:uLnTx/>
                <a:uFillTx/>
                <a:latin typeface="Arial"/>
                <a:ea typeface="+mn-ea"/>
                <a:cs typeface="+mn-cs"/>
              </a:rPr>
              <a:t>Our solutions address the complexities of cancer treatment for everyone who feels their impact.</a:t>
            </a:r>
            <a:endParaRPr kumimoji="0" lang="en-US" sz="1200" i="0" u="none" strike="noStrike" kern="0" cap="none" spc="0" normalizeH="0" baseline="0" noProof="0" dirty="0">
              <a:ln>
                <a:noFill/>
              </a:ln>
              <a:solidFill>
                <a:srgbClr val="AE2473"/>
              </a:solidFill>
              <a:effectLst/>
              <a:uLnTx/>
              <a:uFillTx/>
              <a:latin typeface="Arial"/>
              <a:ea typeface="+mn-ea"/>
              <a:cs typeface="+mn-cs"/>
            </a:endParaRPr>
          </a:p>
        </p:txBody>
      </p:sp>
      <p:sp>
        <p:nvSpPr>
          <p:cNvPr id="7" name="Rectangle 6">
            <a:extLst>
              <a:ext uri="{FF2B5EF4-FFF2-40B4-BE49-F238E27FC236}">
                <a16:creationId xmlns:a16="http://schemas.microsoft.com/office/drawing/2014/main" id="{94C34F8E-A53C-AF4F-9869-93C3A42AAB68}"/>
              </a:ext>
            </a:extLst>
          </p:cNvPr>
          <p:cNvSpPr/>
          <p:nvPr/>
        </p:nvSpPr>
        <p:spPr>
          <a:xfrm>
            <a:off x="3218866" y="2880397"/>
            <a:ext cx="1191873" cy="492443"/>
          </a:xfrm>
          <a:prstGeom prst="rect">
            <a:avLst/>
          </a:prstGeom>
        </p:spPr>
        <p:txBody>
          <a:bodyPr wrap="square">
            <a:spAutoFit/>
          </a:bodyPr>
          <a:lstStyle/>
          <a:p>
            <a:pPr algn="ctr"/>
            <a:r>
              <a:rPr lang="en-US" sz="1300" b="1" dirty="0">
                <a:solidFill>
                  <a:srgbClr val="32383D"/>
                </a:solidFill>
              </a:rPr>
              <a:t>Treatment Pathways</a:t>
            </a:r>
            <a:endParaRPr lang="en-US" sz="1300" b="1" dirty="0"/>
          </a:p>
        </p:txBody>
      </p:sp>
      <p:sp>
        <p:nvSpPr>
          <p:cNvPr id="17" name="Rectangle 16">
            <a:extLst>
              <a:ext uri="{FF2B5EF4-FFF2-40B4-BE49-F238E27FC236}">
                <a16:creationId xmlns:a16="http://schemas.microsoft.com/office/drawing/2014/main" id="{2988ED33-BE3E-2249-8CD4-1BD345E42D6B}"/>
              </a:ext>
            </a:extLst>
          </p:cNvPr>
          <p:cNvSpPr/>
          <p:nvPr/>
        </p:nvSpPr>
        <p:spPr>
          <a:xfrm>
            <a:off x="4368907" y="2880397"/>
            <a:ext cx="1293173" cy="1092607"/>
          </a:xfrm>
          <a:prstGeom prst="rect">
            <a:avLst/>
          </a:prstGeom>
        </p:spPr>
        <p:txBody>
          <a:bodyPr wrap="square">
            <a:spAutoFit/>
          </a:bodyPr>
          <a:lstStyle/>
          <a:p>
            <a:pPr algn="ctr"/>
            <a:r>
              <a:rPr lang="en-US" sz="1300" b="1" dirty="0">
                <a:solidFill>
                  <a:srgbClr val="32383D"/>
                </a:solidFill>
              </a:rPr>
              <a:t>Case Management support and Cancer Care Navigators</a:t>
            </a:r>
          </a:p>
        </p:txBody>
      </p:sp>
      <p:sp>
        <p:nvSpPr>
          <p:cNvPr id="18" name="Rectangle 17">
            <a:extLst>
              <a:ext uri="{FF2B5EF4-FFF2-40B4-BE49-F238E27FC236}">
                <a16:creationId xmlns:a16="http://schemas.microsoft.com/office/drawing/2014/main" id="{1098282D-0014-0A44-8DEE-3B53946D81AE}"/>
              </a:ext>
            </a:extLst>
          </p:cNvPr>
          <p:cNvSpPr/>
          <p:nvPr/>
        </p:nvSpPr>
        <p:spPr>
          <a:xfrm>
            <a:off x="6656267" y="2880397"/>
            <a:ext cx="1191873" cy="492443"/>
          </a:xfrm>
          <a:prstGeom prst="rect">
            <a:avLst/>
          </a:prstGeom>
        </p:spPr>
        <p:txBody>
          <a:bodyPr wrap="square">
            <a:spAutoFit/>
          </a:bodyPr>
          <a:lstStyle/>
          <a:p>
            <a:pPr algn="ctr"/>
            <a:r>
              <a:rPr lang="en-US" sz="1300" b="1">
                <a:solidFill>
                  <a:srgbClr val="32383D"/>
                </a:solidFill>
              </a:rPr>
              <a:t>Palliative care</a:t>
            </a:r>
            <a:endParaRPr lang="en-US" sz="1300" b="1"/>
          </a:p>
        </p:txBody>
      </p:sp>
      <p:sp>
        <p:nvSpPr>
          <p:cNvPr id="19" name="Rectangle 18">
            <a:extLst>
              <a:ext uri="{FF2B5EF4-FFF2-40B4-BE49-F238E27FC236}">
                <a16:creationId xmlns:a16="http://schemas.microsoft.com/office/drawing/2014/main" id="{21E78304-12CD-7145-815B-7D4013D293CB}"/>
              </a:ext>
            </a:extLst>
          </p:cNvPr>
          <p:cNvSpPr/>
          <p:nvPr/>
        </p:nvSpPr>
        <p:spPr>
          <a:xfrm>
            <a:off x="7805189" y="2880397"/>
            <a:ext cx="1191873" cy="492443"/>
          </a:xfrm>
          <a:prstGeom prst="rect">
            <a:avLst/>
          </a:prstGeom>
        </p:spPr>
        <p:txBody>
          <a:bodyPr wrap="square">
            <a:spAutoFit/>
          </a:bodyPr>
          <a:lstStyle/>
          <a:p>
            <a:pPr algn="ctr"/>
            <a:r>
              <a:rPr lang="en-US" sz="1300" b="1" dirty="0">
                <a:solidFill>
                  <a:srgbClr val="32383D"/>
                </a:solidFill>
              </a:rPr>
              <a:t>Recovery or hospice</a:t>
            </a:r>
          </a:p>
        </p:txBody>
      </p:sp>
      <p:grpSp>
        <p:nvGrpSpPr>
          <p:cNvPr id="2" name="Group 1">
            <a:extLst>
              <a:ext uri="{FF2B5EF4-FFF2-40B4-BE49-F238E27FC236}">
                <a16:creationId xmlns:a16="http://schemas.microsoft.com/office/drawing/2014/main" id="{A9B81DFC-1550-C342-95BB-917040F7A9BB}"/>
              </a:ext>
            </a:extLst>
          </p:cNvPr>
          <p:cNvGrpSpPr/>
          <p:nvPr/>
        </p:nvGrpSpPr>
        <p:grpSpPr>
          <a:xfrm>
            <a:off x="3706648" y="2593856"/>
            <a:ext cx="223576" cy="223576"/>
            <a:chOff x="3992233" y="2991056"/>
            <a:chExt cx="223576" cy="223576"/>
          </a:xfrm>
        </p:grpSpPr>
        <p:sp>
          <p:nvSpPr>
            <p:cNvPr id="15" name="Oval 14">
              <a:extLst>
                <a:ext uri="{FF2B5EF4-FFF2-40B4-BE49-F238E27FC236}">
                  <a16:creationId xmlns:a16="http://schemas.microsoft.com/office/drawing/2014/main" id="{CCAE65B6-CBE3-164E-865D-FEC08C9DBD5B}"/>
                </a:ext>
              </a:extLst>
            </p:cNvPr>
            <p:cNvSpPr/>
            <p:nvPr/>
          </p:nvSpPr>
          <p:spPr>
            <a:xfrm>
              <a:off x="4027821" y="3026644"/>
              <a:ext cx="152400" cy="152400"/>
            </a:xfrm>
            <a:prstGeom prst="ellipse">
              <a:avLst/>
            </a:prstGeom>
            <a:solidFill>
              <a:srgbClr val="AE2473">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B77977-FE9D-E447-BB36-566EDCB77053}"/>
                </a:ext>
              </a:extLst>
            </p:cNvPr>
            <p:cNvSpPr/>
            <p:nvPr/>
          </p:nvSpPr>
          <p:spPr>
            <a:xfrm>
              <a:off x="3992233" y="2991056"/>
              <a:ext cx="223576" cy="223576"/>
            </a:xfrm>
            <a:prstGeom prst="ellipse">
              <a:avLst/>
            </a:prstGeom>
            <a:noFill/>
            <a:ln w="12700">
              <a:solidFill>
                <a:srgbClr val="AE247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4090CB5-59C3-424A-9E33-EFE166E20744}"/>
              </a:ext>
            </a:extLst>
          </p:cNvPr>
          <p:cNvGrpSpPr/>
          <p:nvPr/>
        </p:nvGrpSpPr>
        <p:grpSpPr>
          <a:xfrm>
            <a:off x="4885513" y="2593856"/>
            <a:ext cx="223576" cy="223576"/>
            <a:chOff x="3992233" y="2991056"/>
            <a:chExt cx="223576" cy="223576"/>
          </a:xfrm>
        </p:grpSpPr>
        <p:sp>
          <p:nvSpPr>
            <p:cNvPr id="34" name="Oval 33">
              <a:extLst>
                <a:ext uri="{FF2B5EF4-FFF2-40B4-BE49-F238E27FC236}">
                  <a16:creationId xmlns:a16="http://schemas.microsoft.com/office/drawing/2014/main" id="{5E52F78D-91F6-174B-9863-31A2FE1A6531}"/>
                </a:ext>
              </a:extLst>
            </p:cNvPr>
            <p:cNvSpPr/>
            <p:nvPr/>
          </p:nvSpPr>
          <p:spPr>
            <a:xfrm>
              <a:off x="4027821" y="3026644"/>
              <a:ext cx="152400" cy="152400"/>
            </a:xfrm>
            <a:prstGeom prst="ellipse">
              <a:avLst/>
            </a:prstGeom>
            <a:solidFill>
              <a:srgbClr val="AE2473">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1F3552D1-3264-F44B-91A9-80C3AC50EDF1}"/>
                </a:ext>
              </a:extLst>
            </p:cNvPr>
            <p:cNvSpPr/>
            <p:nvPr/>
          </p:nvSpPr>
          <p:spPr>
            <a:xfrm>
              <a:off x="3992233" y="2991056"/>
              <a:ext cx="223576" cy="223576"/>
            </a:xfrm>
            <a:prstGeom prst="ellipse">
              <a:avLst/>
            </a:prstGeom>
            <a:no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04531257-7B42-EC46-A2DB-3685F1D11B30}"/>
              </a:ext>
            </a:extLst>
          </p:cNvPr>
          <p:cNvGrpSpPr/>
          <p:nvPr/>
        </p:nvGrpSpPr>
        <p:grpSpPr>
          <a:xfrm>
            <a:off x="7140415" y="2593856"/>
            <a:ext cx="223576" cy="223576"/>
            <a:chOff x="3992233" y="2991056"/>
            <a:chExt cx="223576" cy="223576"/>
          </a:xfrm>
        </p:grpSpPr>
        <p:sp>
          <p:nvSpPr>
            <p:cNvPr id="37" name="Oval 36">
              <a:extLst>
                <a:ext uri="{FF2B5EF4-FFF2-40B4-BE49-F238E27FC236}">
                  <a16:creationId xmlns:a16="http://schemas.microsoft.com/office/drawing/2014/main" id="{024DB1F8-5968-A24B-98EE-75F3C5C403A0}"/>
                </a:ext>
              </a:extLst>
            </p:cNvPr>
            <p:cNvSpPr/>
            <p:nvPr/>
          </p:nvSpPr>
          <p:spPr>
            <a:xfrm>
              <a:off x="4027821" y="3026644"/>
              <a:ext cx="152400" cy="152400"/>
            </a:xfrm>
            <a:prstGeom prst="ellipse">
              <a:avLst/>
            </a:prstGeom>
            <a:solidFill>
              <a:srgbClr val="AE2473">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D5E984F-2B64-7D48-9A5F-18408D919CD4}"/>
                </a:ext>
              </a:extLst>
            </p:cNvPr>
            <p:cNvSpPr/>
            <p:nvPr/>
          </p:nvSpPr>
          <p:spPr>
            <a:xfrm>
              <a:off x="3992233" y="2991056"/>
              <a:ext cx="223576" cy="223576"/>
            </a:xfrm>
            <a:prstGeom prst="ellipse">
              <a:avLst/>
            </a:prstGeom>
            <a:noFill/>
            <a:ln w="12700">
              <a:solidFill>
                <a:srgbClr val="AE247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66BD3246-546E-8348-A7F3-F74C6F12E5C0}"/>
              </a:ext>
            </a:extLst>
          </p:cNvPr>
          <p:cNvGrpSpPr/>
          <p:nvPr/>
        </p:nvGrpSpPr>
        <p:grpSpPr>
          <a:xfrm>
            <a:off x="8289337" y="2593856"/>
            <a:ext cx="223576" cy="223576"/>
            <a:chOff x="3992233" y="2991056"/>
            <a:chExt cx="223576" cy="223576"/>
          </a:xfrm>
        </p:grpSpPr>
        <p:sp>
          <p:nvSpPr>
            <p:cNvPr id="40" name="Oval 39">
              <a:extLst>
                <a:ext uri="{FF2B5EF4-FFF2-40B4-BE49-F238E27FC236}">
                  <a16:creationId xmlns:a16="http://schemas.microsoft.com/office/drawing/2014/main" id="{13BC45A3-2396-3D4C-8C5C-F4ADE273BE1F}"/>
                </a:ext>
              </a:extLst>
            </p:cNvPr>
            <p:cNvSpPr/>
            <p:nvPr/>
          </p:nvSpPr>
          <p:spPr>
            <a:xfrm>
              <a:off x="4027821" y="3026644"/>
              <a:ext cx="152400" cy="152400"/>
            </a:xfrm>
            <a:prstGeom prst="ellipse">
              <a:avLst/>
            </a:prstGeom>
            <a:solidFill>
              <a:srgbClr val="AE2473">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89F07EFD-D990-EE41-A818-6BC3A7274599}"/>
                </a:ext>
              </a:extLst>
            </p:cNvPr>
            <p:cNvSpPr/>
            <p:nvPr/>
          </p:nvSpPr>
          <p:spPr>
            <a:xfrm>
              <a:off x="3992233" y="2991056"/>
              <a:ext cx="223576" cy="223576"/>
            </a:xfrm>
            <a:prstGeom prst="ellipse">
              <a:avLst/>
            </a:prstGeom>
            <a:noFill/>
            <a:ln w="12700">
              <a:solidFill>
                <a:srgbClr val="AE247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4" name="Straight Connector 3">
            <a:extLst>
              <a:ext uri="{FF2B5EF4-FFF2-40B4-BE49-F238E27FC236}">
                <a16:creationId xmlns:a16="http://schemas.microsoft.com/office/drawing/2014/main" id="{CCAC0C5D-8F4E-B34D-BDBF-1895ED7BA14D}"/>
              </a:ext>
            </a:extLst>
          </p:cNvPr>
          <p:cNvCxnSpPr>
            <a:cxnSpLocks/>
          </p:cNvCxnSpPr>
          <p:nvPr/>
        </p:nvCxnSpPr>
        <p:spPr>
          <a:xfrm>
            <a:off x="3923451" y="2705644"/>
            <a:ext cx="955289" cy="0"/>
          </a:xfrm>
          <a:prstGeom prst="line">
            <a:avLst/>
          </a:prstGeom>
          <a:ln w="12700">
            <a:solidFill>
              <a:srgbClr val="AE2473"/>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8310784-E9FC-D44F-85EB-6A7A94068D53}"/>
              </a:ext>
            </a:extLst>
          </p:cNvPr>
          <p:cNvCxnSpPr>
            <a:cxnSpLocks/>
            <a:stCxn id="28" idx="6"/>
            <a:endCxn id="38" idx="2"/>
          </p:cNvCxnSpPr>
          <p:nvPr/>
        </p:nvCxnSpPr>
        <p:spPr>
          <a:xfrm>
            <a:off x="6326857" y="2705404"/>
            <a:ext cx="813558" cy="240"/>
          </a:xfrm>
          <a:prstGeom prst="line">
            <a:avLst/>
          </a:prstGeom>
          <a:ln w="12700">
            <a:solidFill>
              <a:srgbClr val="AE2473"/>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C38B5F0-9AF0-D74A-973D-10978A4D0EF4}"/>
              </a:ext>
            </a:extLst>
          </p:cNvPr>
          <p:cNvCxnSpPr>
            <a:cxnSpLocks/>
            <a:stCxn id="38" idx="6"/>
            <a:endCxn id="41" idx="2"/>
          </p:cNvCxnSpPr>
          <p:nvPr/>
        </p:nvCxnSpPr>
        <p:spPr>
          <a:xfrm>
            <a:off x="7363991" y="2705644"/>
            <a:ext cx="925346" cy="0"/>
          </a:xfrm>
          <a:prstGeom prst="line">
            <a:avLst/>
          </a:prstGeom>
          <a:ln w="12700">
            <a:solidFill>
              <a:srgbClr val="AE2473"/>
            </a:solidFill>
          </a:ln>
          <a:effectLst/>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94C34F8E-A53C-AF4F-9869-93C3A42AAB68}"/>
              </a:ext>
            </a:extLst>
          </p:cNvPr>
          <p:cNvSpPr/>
          <p:nvPr/>
        </p:nvSpPr>
        <p:spPr>
          <a:xfrm>
            <a:off x="5360004" y="2880397"/>
            <a:ext cx="1710129" cy="892552"/>
          </a:xfrm>
          <a:prstGeom prst="rect">
            <a:avLst/>
          </a:prstGeom>
        </p:spPr>
        <p:txBody>
          <a:bodyPr wrap="square">
            <a:spAutoFit/>
          </a:bodyPr>
          <a:lstStyle/>
          <a:p>
            <a:pPr algn="ctr"/>
            <a:r>
              <a:rPr lang="en-US" sz="1300" b="1" dirty="0">
                <a:solidFill>
                  <a:srgbClr val="32383D"/>
                </a:solidFill>
              </a:rPr>
              <a:t>Stronger </a:t>
            </a:r>
            <a:br>
              <a:rPr lang="en-US" sz="1300" b="1" dirty="0">
                <a:solidFill>
                  <a:srgbClr val="32383D"/>
                </a:solidFill>
              </a:rPr>
            </a:br>
            <a:r>
              <a:rPr lang="en-US" sz="1300" b="1" dirty="0">
                <a:solidFill>
                  <a:srgbClr val="32383D"/>
                </a:solidFill>
              </a:rPr>
              <a:t>Together </a:t>
            </a:r>
            <a:br>
              <a:rPr lang="en-US" sz="1300" b="1" dirty="0">
                <a:solidFill>
                  <a:srgbClr val="32383D"/>
                </a:solidFill>
              </a:rPr>
            </a:br>
            <a:r>
              <a:rPr lang="en-US" sz="1300" b="1" dirty="0">
                <a:solidFill>
                  <a:srgbClr val="32383D"/>
                </a:solidFill>
              </a:rPr>
              <a:t>web-based</a:t>
            </a:r>
            <a:br>
              <a:rPr lang="en-US" sz="1300" b="1" dirty="0">
                <a:solidFill>
                  <a:srgbClr val="32383D"/>
                </a:solidFill>
              </a:rPr>
            </a:br>
            <a:r>
              <a:rPr lang="en-US" sz="1300" b="1" dirty="0">
                <a:solidFill>
                  <a:srgbClr val="32383D"/>
                </a:solidFill>
              </a:rPr>
              <a:t>resources</a:t>
            </a:r>
          </a:p>
        </p:txBody>
      </p:sp>
      <p:grpSp>
        <p:nvGrpSpPr>
          <p:cNvPr id="26" name="Group 25">
            <a:extLst>
              <a:ext uri="{FF2B5EF4-FFF2-40B4-BE49-F238E27FC236}">
                <a16:creationId xmlns:a16="http://schemas.microsoft.com/office/drawing/2014/main" id="{C45B997D-B263-F544-AEA8-894E85436C2E}"/>
              </a:ext>
            </a:extLst>
          </p:cNvPr>
          <p:cNvGrpSpPr/>
          <p:nvPr/>
        </p:nvGrpSpPr>
        <p:grpSpPr>
          <a:xfrm>
            <a:off x="6103281" y="2593616"/>
            <a:ext cx="223576" cy="223576"/>
            <a:chOff x="3992233" y="2991056"/>
            <a:chExt cx="223576" cy="223576"/>
          </a:xfrm>
        </p:grpSpPr>
        <p:sp>
          <p:nvSpPr>
            <p:cNvPr id="27" name="Oval 26">
              <a:extLst>
                <a:ext uri="{FF2B5EF4-FFF2-40B4-BE49-F238E27FC236}">
                  <a16:creationId xmlns:a16="http://schemas.microsoft.com/office/drawing/2014/main" id="{65D9FD6B-A851-5243-BF7D-3B952E8D7BC3}"/>
                </a:ext>
              </a:extLst>
            </p:cNvPr>
            <p:cNvSpPr/>
            <p:nvPr/>
          </p:nvSpPr>
          <p:spPr>
            <a:xfrm>
              <a:off x="4027821" y="3026644"/>
              <a:ext cx="152400" cy="152400"/>
            </a:xfrm>
            <a:prstGeom prst="ellipse">
              <a:avLst/>
            </a:prstGeom>
            <a:solidFill>
              <a:srgbClr val="AE2473">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874ED2B-44B8-4748-8B4B-E8BCCA2EAAE2}"/>
                </a:ext>
              </a:extLst>
            </p:cNvPr>
            <p:cNvSpPr/>
            <p:nvPr/>
          </p:nvSpPr>
          <p:spPr>
            <a:xfrm>
              <a:off x="3992233" y="2991056"/>
              <a:ext cx="223576" cy="223576"/>
            </a:xfrm>
            <a:prstGeom prst="ellipse">
              <a:avLst/>
            </a:prstGeom>
            <a:noFill/>
            <a:ln w="12700">
              <a:solidFill>
                <a:srgbClr val="AE247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9" name="Straight Connector 28">
            <a:extLst>
              <a:ext uri="{FF2B5EF4-FFF2-40B4-BE49-F238E27FC236}">
                <a16:creationId xmlns:a16="http://schemas.microsoft.com/office/drawing/2014/main" id="{36B4E0B0-CE25-C245-BC12-8C428CD60BC7}"/>
              </a:ext>
            </a:extLst>
          </p:cNvPr>
          <p:cNvCxnSpPr>
            <a:cxnSpLocks/>
            <a:stCxn id="35" idx="6"/>
            <a:endCxn id="28" idx="2"/>
          </p:cNvCxnSpPr>
          <p:nvPr/>
        </p:nvCxnSpPr>
        <p:spPr>
          <a:xfrm flipV="1">
            <a:off x="5109089" y="2705404"/>
            <a:ext cx="994192" cy="240"/>
          </a:xfrm>
          <a:prstGeom prst="line">
            <a:avLst/>
          </a:prstGeom>
          <a:ln w="12700">
            <a:solidFill>
              <a:srgbClr val="AE247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36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31"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style.rotation</p:attrName>
                                        </p:attrNameLst>
                                      </p:cBhvr>
                                      <p:tavLst>
                                        <p:tav tm="0">
                                          <p:val>
                                            <p:fltVal val="90"/>
                                          </p:val>
                                        </p:tav>
                                        <p:tav tm="100000">
                                          <p:val>
                                            <p:fltVal val="0"/>
                                          </p:val>
                                        </p:tav>
                                      </p:tavLst>
                                    </p:anim>
                                    <p:animEffect transition="in" filter="fade">
                                      <p:cBhvr>
                                        <p:cTn id="21" dur="1000"/>
                                        <p:tgtEl>
                                          <p:spTgt spid="2"/>
                                        </p:tgtEl>
                                      </p:cBhvr>
                                    </p:animEffect>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31"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000" fill="hold"/>
                                        <p:tgtEl>
                                          <p:spTgt spid="24"/>
                                        </p:tgtEl>
                                        <p:attrNameLst>
                                          <p:attrName>ppt_w</p:attrName>
                                        </p:attrNameLst>
                                      </p:cBhvr>
                                      <p:tavLst>
                                        <p:tav tm="0">
                                          <p:val>
                                            <p:fltVal val="0"/>
                                          </p:val>
                                        </p:tav>
                                        <p:tav tm="100000">
                                          <p:val>
                                            <p:strVal val="#ppt_w"/>
                                          </p:val>
                                        </p:tav>
                                      </p:tavLst>
                                    </p:anim>
                                    <p:anim calcmode="lin" valueType="num">
                                      <p:cBhvr>
                                        <p:cTn id="33" dur="1000" fill="hold"/>
                                        <p:tgtEl>
                                          <p:spTgt spid="24"/>
                                        </p:tgtEl>
                                        <p:attrNameLst>
                                          <p:attrName>ppt_h</p:attrName>
                                        </p:attrNameLst>
                                      </p:cBhvr>
                                      <p:tavLst>
                                        <p:tav tm="0">
                                          <p:val>
                                            <p:fltVal val="0"/>
                                          </p:val>
                                        </p:tav>
                                        <p:tav tm="100000">
                                          <p:val>
                                            <p:strVal val="#ppt_h"/>
                                          </p:val>
                                        </p:tav>
                                      </p:tavLst>
                                    </p:anim>
                                    <p:anim calcmode="lin" valueType="num">
                                      <p:cBhvr>
                                        <p:cTn id="34" dur="1000" fill="hold"/>
                                        <p:tgtEl>
                                          <p:spTgt spid="24"/>
                                        </p:tgtEl>
                                        <p:attrNameLst>
                                          <p:attrName>style.rotation</p:attrName>
                                        </p:attrNameLst>
                                      </p:cBhvr>
                                      <p:tavLst>
                                        <p:tav tm="0">
                                          <p:val>
                                            <p:fltVal val="90"/>
                                          </p:val>
                                        </p:tav>
                                        <p:tav tm="100000">
                                          <p:val>
                                            <p:fltVal val="0"/>
                                          </p:val>
                                        </p:tav>
                                      </p:tavLst>
                                    </p:anim>
                                    <p:animEffect transition="in" filter="fade">
                                      <p:cBhvr>
                                        <p:cTn id="35" dur="1000"/>
                                        <p:tgtEl>
                                          <p:spTgt spid="24"/>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31"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1000" fill="hold"/>
                                        <p:tgtEl>
                                          <p:spTgt spid="26"/>
                                        </p:tgtEl>
                                        <p:attrNameLst>
                                          <p:attrName>ppt_w</p:attrName>
                                        </p:attrNameLst>
                                      </p:cBhvr>
                                      <p:tavLst>
                                        <p:tav tm="0">
                                          <p:val>
                                            <p:fltVal val="0"/>
                                          </p:val>
                                        </p:tav>
                                        <p:tav tm="100000">
                                          <p:val>
                                            <p:strVal val="#ppt_w"/>
                                          </p:val>
                                        </p:tav>
                                      </p:tavLst>
                                    </p:anim>
                                    <p:anim calcmode="lin" valueType="num">
                                      <p:cBhvr>
                                        <p:cTn id="47" dur="1000" fill="hold"/>
                                        <p:tgtEl>
                                          <p:spTgt spid="26"/>
                                        </p:tgtEl>
                                        <p:attrNameLst>
                                          <p:attrName>ppt_h</p:attrName>
                                        </p:attrNameLst>
                                      </p:cBhvr>
                                      <p:tavLst>
                                        <p:tav tm="0">
                                          <p:val>
                                            <p:fltVal val="0"/>
                                          </p:val>
                                        </p:tav>
                                        <p:tav tm="100000">
                                          <p:val>
                                            <p:strVal val="#ppt_h"/>
                                          </p:val>
                                        </p:tav>
                                      </p:tavLst>
                                    </p:anim>
                                    <p:anim calcmode="lin" valueType="num">
                                      <p:cBhvr>
                                        <p:cTn id="48" dur="1000" fill="hold"/>
                                        <p:tgtEl>
                                          <p:spTgt spid="26"/>
                                        </p:tgtEl>
                                        <p:attrNameLst>
                                          <p:attrName>style.rotation</p:attrName>
                                        </p:attrNameLst>
                                      </p:cBhvr>
                                      <p:tavLst>
                                        <p:tav tm="0">
                                          <p:val>
                                            <p:fltVal val="90"/>
                                          </p:val>
                                        </p:tav>
                                        <p:tav tm="100000">
                                          <p:val>
                                            <p:fltVal val="0"/>
                                          </p:val>
                                        </p:tav>
                                      </p:tavLst>
                                    </p:anim>
                                    <p:animEffect transition="in" filter="fade">
                                      <p:cBhvr>
                                        <p:cTn id="49" dur="1000"/>
                                        <p:tgtEl>
                                          <p:spTgt spid="26"/>
                                        </p:tgtEl>
                                      </p:cBhvr>
                                    </p:animEffect>
                                  </p:childTnLst>
                                </p:cTn>
                              </p:par>
                            </p:childTnLst>
                          </p:cTn>
                        </p:par>
                        <p:par>
                          <p:cTn id="50" fill="hold">
                            <p:stCondLst>
                              <p:cond delay="6000"/>
                            </p:stCondLst>
                            <p:childTnLst>
                              <p:par>
                                <p:cTn id="51" presetID="22" presetClass="entr" presetSubtype="8"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left)">
                                      <p:cBhvr>
                                        <p:cTn id="53" dur="500"/>
                                        <p:tgtEl>
                                          <p:spTgt spid="42"/>
                                        </p:tgtEl>
                                      </p:cBhvr>
                                    </p:animEffect>
                                  </p:childTnLst>
                                </p:cTn>
                              </p:par>
                            </p:childTnLst>
                          </p:cTn>
                        </p:par>
                        <p:par>
                          <p:cTn id="54" fill="hold">
                            <p:stCondLst>
                              <p:cond delay="6500"/>
                            </p:stCondLst>
                            <p:childTnLst>
                              <p:par>
                                <p:cTn id="55" presetID="10"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31" presetClass="entr" presetSubtype="0"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1000" fill="hold"/>
                                        <p:tgtEl>
                                          <p:spTgt spid="36"/>
                                        </p:tgtEl>
                                        <p:attrNameLst>
                                          <p:attrName>ppt_w</p:attrName>
                                        </p:attrNameLst>
                                      </p:cBhvr>
                                      <p:tavLst>
                                        <p:tav tm="0">
                                          <p:val>
                                            <p:fltVal val="0"/>
                                          </p:val>
                                        </p:tav>
                                        <p:tav tm="100000">
                                          <p:val>
                                            <p:strVal val="#ppt_w"/>
                                          </p:val>
                                        </p:tav>
                                      </p:tavLst>
                                    </p:anim>
                                    <p:anim calcmode="lin" valueType="num">
                                      <p:cBhvr>
                                        <p:cTn id="61" dur="1000" fill="hold"/>
                                        <p:tgtEl>
                                          <p:spTgt spid="36"/>
                                        </p:tgtEl>
                                        <p:attrNameLst>
                                          <p:attrName>ppt_h</p:attrName>
                                        </p:attrNameLst>
                                      </p:cBhvr>
                                      <p:tavLst>
                                        <p:tav tm="0">
                                          <p:val>
                                            <p:fltVal val="0"/>
                                          </p:val>
                                        </p:tav>
                                        <p:tav tm="100000">
                                          <p:val>
                                            <p:strVal val="#ppt_h"/>
                                          </p:val>
                                        </p:tav>
                                      </p:tavLst>
                                    </p:anim>
                                    <p:anim calcmode="lin" valueType="num">
                                      <p:cBhvr>
                                        <p:cTn id="62" dur="1000" fill="hold"/>
                                        <p:tgtEl>
                                          <p:spTgt spid="36"/>
                                        </p:tgtEl>
                                        <p:attrNameLst>
                                          <p:attrName>style.rotation</p:attrName>
                                        </p:attrNameLst>
                                      </p:cBhvr>
                                      <p:tavLst>
                                        <p:tav tm="0">
                                          <p:val>
                                            <p:fltVal val="90"/>
                                          </p:val>
                                        </p:tav>
                                        <p:tav tm="100000">
                                          <p:val>
                                            <p:fltVal val="0"/>
                                          </p:val>
                                        </p:tav>
                                      </p:tavLst>
                                    </p:anim>
                                    <p:animEffect transition="in" filter="fade">
                                      <p:cBhvr>
                                        <p:cTn id="63" dur="1000"/>
                                        <p:tgtEl>
                                          <p:spTgt spid="36"/>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left)">
                                      <p:cBhvr>
                                        <p:cTn id="67" dur="500"/>
                                        <p:tgtEl>
                                          <p:spTgt spid="43"/>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par>
                                <p:cTn id="72" presetID="31" presetClass="entr" presetSubtype="0" fill="hold" nodeType="withEffect">
                                  <p:stCondLst>
                                    <p:cond delay="0"/>
                                  </p:stCondLst>
                                  <p:childTnLst>
                                    <p:set>
                                      <p:cBhvr>
                                        <p:cTn id="73" dur="1" fill="hold">
                                          <p:stCondLst>
                                            <p:cond delay="0"/>
                                          </p:stCondLst>
                                        </p:cTn>
                                        <p:tgtEl>
                                          <p:spTgt spid="39"/>
                                        </p:tgtEl>
                                        <p:attrNameLst>
                                          <p:attrName>style.visibility</p:attrName>
                                        </p:attrNameLst>
                                      </p:cBhvr>
                                      <p:to>
                                        <p:strVal val="visible"/>
                                      </p:to>
                                    </p:set>
                                    <p:anim calcmode="lin" valueType="num">
                                      <p:cBhvr>
                                        <p:cTn id="74" dur="1000" fill="hold"/>
                                        <p:tgtEl>
                                          <p:spTgt spid="39"/>
                                        </p:tgtEl>
                                        <p:attrNameLst>
                                          <p:attrName>ppt_w</p:attrName>
                                        </p:attrNameLst>
                                      </p:cBhvr>
                                      <p:tavLst>
                                        <p:tav tm="0">
                                          <p:val>
                                            <p:fltVal val="0"/>
                                          </p:val>
                                        </p:tav>
                                        <p:tav tm="100000">
                                          <p:val>
                                            <p:strVal val="#ppt_w"/>
                                          </p:val>
                                        </p:tav>
                                      </p:tavLst>
                                    </p:anim>
                                    <p:anim calcmode="lin" valueType="num">
                                      <p:cBhvr>
                                        <p:cTn id="75" dur="1000" fill="hold"/>
                                        <p:tgtEl>
                                          <p:spTgt spid="39"/>
                                        </p:tgtEl>
                                        <p:attrNameLst>
                                          <p:attrName>ppt_h</p:attrName>
                                        </p:attrNameLst>
                                      </p:cBhvr>
                                      <p:tavLst>
                                        <p:tav tm="0">
                                          <p:val>
                                            <p:fltVal val="0"/>
                                          </p:val>
                                        </p:tav>
                                        <p:tav tm="100000">
                                          <p:val>
                                            <p:strVal val="#ppt_h"/>
                                          </p:val>
                                        </p:tav>
                                      </p:tavLst>
                                    </p:anim>
                                    <p:anim calcmode="lin" valueType="num">
                                      <p:cBhvr>
                                        <p:cTn id="76" dur="1000" fill="hold"/>
                                        <p:tgtEl>
                                          <p:spTgt spid="39"/>
                                        </p:tgtEl>
                                        <p:attrNameLst>
                                          <p:attrName>style.rotation</p:attrName>
                                        </p:attrNameLst>
                                      </p:cBhvr>
                                      <p:tavLst>
                                        <p:tav tm="0">
                                          <p:val>
                                            <p:fltVal val="90"/>
                                          </p:val>
                                        </p:tav>
                                        <p:tav tm="100000">
                                          <p:val>
                                            <p:fltVal val="0"/>
                                          </p:val>
                                        </p:tav>
                                      </p:tavLst>
                                    </p:anim>
                                    <p:animEffect transition="in" filter="fade">
                                      <p:cBhvr>
                                        <p:cTn id="7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7" grpId="0"/>
      <p:bldP spid="17" grpId="0"/>
      <p:bldP spid="18" grpId="0"/>
      <p:bldP spid="19"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B963E3-B603-FB4A-AF93-D6C141AF0E0E}"/>
              </a:ext>
            </a:extLst>
          </p:cNvPr>
          <p:cNvSpPr/>
          <p:nvPr/>
        </p:nvSpPr>
        <p:spPr>
          <a:xfrm flipV="1">
            <a:off x="0" y="0"/>
            <a:ext cx="4818888" cy="6858000"/>
          </a:xfrm>
          <a:prstGeom prst="rect">
            <a:avLst/>
          </a:prstGeom>
          <a:solidFill>
            <a:schemeClr val="bg1">
              <a:alpha val="85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BA4617F9-6BD9-3F49-AE32-66173AE50EE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481961-D54A-CF4E-B08C-72CF6FE336ED}" type="slidenum">
              <a:rPr kumimoji="0" lang="en-US" sz="800" b="1" i="0" u="none" strike="noStrike" kern="0" cap="none" spc="30" normalizeH="0" baseline="0" noProof="0" smtClean="0">
                <a:ln>
                  <a:noFill/>
                </a:ln>
                <a:solidFill>
                  <a:schemeClr val="bg1"/>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800" b="1" i="0" u="none" strike="noStrike" kern="0" cap="none" spc="30" normalizeH="0" baseline="0" noProof="0">
              <a:ln>
                <a:noFill/>
              </a:ln>
              <a:solidFill>
                <a:schemeClr val="bg1"/>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F5A999B1-D827-A044-B41A-E7FC0F1A26AE}"/>
              </a:ext>
            </a:extLst>
          </p:cNvPr>
          <p:cNvSpPr/>
          <p:nvPr/>
        </p:nvSpPr>
        <p:spPr>
          <a:xfrm>
            <a:off x="661347" y="3668850"/>
            <a:ext cx="2188125" cy="892552"/>
          </a:xfrm>
          <a:prstGeom prst="rect">
            <a:avLst/>
          </a:prstGeom>
        </p:spPr>
        <p:txBody>
          <a:bodyPr wrap="square">
            <a:spAutoFit/>
          </a:bodyPr>
          <a:lstStyle/>
          <a:p>
            <a:pPr marL="0" marR="0" lvl="0" indent="0" algn="l" defTabSz="457200" rtl="0" eaLnBrk="1" fontAlgn="auto" latinLnBrk="0" hangingPunct="1">
              <a:lnSpc>
                <a:spcPct val="100000"/>
              </a:lnSpc>
              <a:spcBef>
                <a:spcPts val="1800"/>
              </a:spcBef>
              <a:spcAft>
                <a:spcPts val="0"/>
              </a:spcAft>
              <a:buClrTx/>
              <a:buSzTx/>
              <a:buFontTx/>
              <a:buNone/>
              <a:tabLst/>
              <a:defRPr/>
            </a:pPr>
            <a:r>
              <a:rPr kumimoji="0" lang="en-US" sz="2800" b="1" i="0" u="none" strike="noStrike" kern="1200" cap="none" spc="0" normalizeH="0" baseline="0" noProof="0" dirty="0">
                <a:ln>
                  <a:noFill/>
                </a:ln>
                <a:solidFill>
                  <a:srgbClr val="AE2473"/>
                </a:solidFill>
                <a:effectLst/>
                <a:uLnTx/>
                <a:uFillTx/>
                <a:latin typeface="Arial"/>
                <a:ea typeface="+mn-ea"/>
                <a:cs typeface="+mn-cs"/>
              </a:rPr>
              <a:t>12%-17%</a:t>
            </a:r>
            <a:br>
              <a:rPr kumimoji="0" lang="en-US" sz="1200" b="1" i="0" u="none" strike="noStrike" kern="1200" cap="none" spc="0" normalizeH="0" baseline="0" noProof="0" dirty="0">
                <a:ln>
                  <a:noFill/>
                </a:ln>
                <a:solidFill>
                  <a:srgbClr val="AE2473"/>
                </a:solidFill>
                <a:effectLst/>
                <a:uLnTx/>
                <a:uFillTx/>
                <a:latin typeface="Arial"/>
                <a:ea typeface="+mn-ea"/>
                <a:cs typeface="+mn-cs"/>
              </a:rPr>
            </a:br>
            <a:r>
              <a:rPr kumimoji="0" lang="en-US" sz="1200" b="0" i="0" u="none" strike="noStrike" kern="1200" cap="none" spc="0" normalizeH="0" baseline="0" noProof="0" dirty="0">
                <a:ln>
                  <a:noFill/>
                </a:ln>
                <a:solidFill>
                  <a:srgbClr val="32383D"/>
                </a:solidFill>
                <a:effectLst/>
                <a:uLnTx/>
                <a:uFillTx/>
                <a:latin typeface="Arial"/>
                <a:ea typeface="+mn-ea"/>
                <a:cs typeface="+mn-cs"/>
              </a:rPr>
              <a:t>decrease in emergency </a:t>
            </a:r>
            <a:br>
              <a:rPr kumimoji="0" lang="en-US" sz="1200" b="0" i="0" u="none" strike="noStrike" kern="1200" cap="none" spc="0" normalizeH="0" baseline="0" noProof="0" dirty="0">
                <a:ln>
                  <a:noFill/>
                </a:ln>
                <a:solidFill>
                  <a:srgbClr val="32383D"/>
                </a:solidFill>
                <a:effectLst/>
                <a:uLnTx/>
                <a:uFillTx/>
                <a:latin typeface="Arial"/>
                <a:ea typeface="+mn-ea"/>
                <a:cs typeface="+mn-cs"/>
              </a:rPr>
            </a:br>
            <a:r>
              <a:rPr kumimoji="0" lang="en-US" sz="1200" b="0" i="0" u="none" strike="noStrike" kern="1200" cap="none" spc="0" normalizeH="0" baseline="0" noProof="0" dirty="0">
                <a:ln>
                  <a:noFill/>
                </a:ln>
                <a:solidFill>
                  <a:srgbClr val="32383D"/>
                </a:solidFill>
                <a:effectLst/>
                <a:uLnTx/>
                <a:uFillTx/>
                <a:latin typeface="Arial"/>
                <a:ea typeface="+mn-ea"/>
                <a:cs typeface="+mn-cs"/>
              </a:rPr>
              <a:t>room (ER) visits</a:t>
            </a:r>
            <a:r>
              <a:rPr lang="en-US" sz="1200" baseline="30000" dirty="0">
                <a:solidFill>
                  <a:srgbClr val="32383D"/>
                </a:solidFill>
                <a:latin typeface="Arial"/>
              </a:rPr>
              <a:t>*</a:t>
            </a:r>
            <a:endParaRPr kumimoji="0" lang="en-US" sz="1200" b="0" i="0" u="none" strike="noStrike" kern="1200" cap="none" spc="0" normalizeH="0" baseline="30000" noProof="0" dirty="0">
              <a:ln>
                <a:noFill/>
              </a:ln>
              <a:solidFill>
                <a:srgbClr val="32383D"/>
              </a:solidFill>
              <a:effectLst/>
              <a:uLnTx/>
              <a:uFillTx/>
              <a:latin typeface="Arial"/>
              <a:ea typeface="+mn-ea"/>
              <a:cs typeface="+mn-cs"/>
            </a:endParaRPr>
          </a:p>
        </p:txBody>
      </p:sp>
      <p:sp>
        <p:nvSpPr>
          <p:cNvPr id="13" name="Content Placeholder 2">
            <a:extLst>
              <a:ext uri="{FF2B5EF4-FFF2-40B4-BE49-F238E27FC236}">
                <a16:creationId xmlns:a16="http://schemas.microsoft.com/office/drawing/2014/main" id="{D2732E0F-3394-0E4F-8AF9-5E5221BE74AD}"/>
              </a:ext>
            </a:extLst>
          </p:cNvPr>
          <p:cNvSpPr>
            <a:spLocks noGrp="1"/>
          </p:cNvSpPr>
          <p:nvPr>
            <p:ph sz="quarter" idx="13"/>
          </p:nvPr>
        </p:nvSpPr>
        <p:spPr>
          <a:xfrm>
            <a:off x="392838" y="4695949"/>
            <a:ext cx="3688757" cy="1530185"/>
          </a:xfrm>
        </p:spPr>
        <p:txBody>
          <a:bodyPr>
            <a:noAutofit/>
          </a:bodyPr>
          <a:lstStyle/>
          <a:p>
            <a:pPr marL="0" indent="0">
              <a:lnSpc>
                <a:spcPct val="100000"/>
              </a:lnSpc>
              <a:spcBef>
                <a:spcPts val="900"/>
              </a:spcBef>
              <a:buNone/>
            </a:pPr>
            <a:r>
              <a:rPr lang="en-US" sz="1200" b="1" spc="0" dirty="0">
                <a:latin typeface="Arial" panose="020B0604020202020204" pitchFamily="34" charset="0"/>
                <a:cs typeface="Arial" panose="020B0604020202020204" pitchFamily="34" charset="0"/>
              </a:rPr>
              <a:t>Treatment pathways meet the field’s most rigorous care standards:</a:t>
            </a:r>
          </a:p>
          <a:p>
            <a:pPr>
              <a:lnSpc>
                <a:spcPct val="100000"/>
              </a:lnSpc>
              <a:spcBef>
                <a:spcPts val="900"/>
              </a:spcBef>
            </a:pPr>
            <a:r>
              <a:rPr lang="en-US" sz="1200" spc="0" dirty="0">
                <a:latin typeface="Arial" panose="020B0604020202020204" pitchFamily="34" charset="0"/>
                <a:cs typeface="Arial" panose="020B0604020202020204" pitchFamily="34" charset="0"/>
              </a:rPr>
              <a:t>Medical evidence and best practice guidelines</a:t>
            </a:r>
          </a:p>
          <a:p>
            <a:pPr>
              <a:lnSpc>
                <a:spcPct val="100000"/>
              </a:lnSpc>
              <a:spcBef>
                <a:spcPts val="900"/>
              </a:spcBef>
            </a:pPr>
            <a:r>
              <a:rPr lang="en-US" sz="1200" spc="0" dirty="0">
                <a:latin typeface="Arial" panose="020B0604020202020204" pitchFamily="34" charset="0"/>
                <a:cs typeface="Arial" panose="020B0604020202020204" pitchFamily="34" charset="0"/>
              </a:rPr>
              <a:t>Affordability and quality benchmarks</a:t>
            </a:r>
          </a:p>
          <a:p>
            <a:pPr>
              <a:lnSpc>
                <a:spcPct val="100000"/>
              </a:lnSpc>
              <a:spcBef>
                <a:spcPts val="900"/>
              </a:spcBef>
            </a:pPr>
            <a:r>
              <a:rPr lang="en-US" sz="1200" spc="0" dirty="0">
                <a:latin typeface="Arial" panose="020B0604020202020204" pitchFamily="34" charset="0"/>
                <a:cs typeface="Arial" panose="020B0604020202020204" pitchFamily="34" charset="0"/>
              </a:rPr>
              <a:t>Lower toxicity and other measures that promote the best quality of life for patients</a:t>
            </a:r>
            <a:endParaRPr lang="en-US" sz="1200" spc="0" dirty="0"/>
          </a:p>
        </p:txBody>
      </p:sp>
      <p:sp>
        <p:nvSpPr>
          <p:cNvPr id="9" name="Rectangle 8">
            <a:extLst>
              <a:ext uri="{FF2B5EF4-FFF2-40B4-BE49-F238E27FC236}">
                <a16:creationId xmlns:a16="http://schemas.microsoft.com/office/drawing/2014/main" id="{2A2527E0-FD09-F64C-AEFA-E6DD0A3FDC44}"/>
              </a:ext>
            </a:extLst>
          </p:cNvPr>
          <p:cNvSpPr/>
          <p:nvPr/>
        </p:nvSpPr>
        <p:spPr>
          <a:xfrm>
            <a:off x="2980349" y="3668850"/>
            <a:ext cx="1888259" cy="892552"/>
          </a:xfrm>
          <a:prstGeom prst="rect">
            <a:avLst/>
          </a:prstGeom>
        </p:spPr>
        <p:txBody>
          <a:bodyPr wrap="square">
            <a:spAutoFit/>
          </a:bodyPr>
          <a:lstStyle/>
          <a:p>
            <a:pPr marL="0" marR="0" lvl="0" indent="0" algn="l" defTabSz="457200" rtl="0" eaLnBrk="1" fontAlgn="auto" latinLnBrk="0" hangingPunct="1">
              <a:lnSpc>
                <a:spcPct val="100000"/>
              </a:lnSpc>
              <a:spcBef>
                <a:spcPts val="1800"/>
              </a:spcBef>
              <a:spcAft>
                <a:spcPts val="0"/>
              </a:spcAft>
              <a:buClrTx/>
              <a:buSzTx/>
              <a:buFontTx/>
              <a:buNone/>
              <a:tabLst/>
              <a:defRPr/>
            </a:pPr>
            <a:r>
              <a:rPr kumimoji="0" lang="en-US" sz="2800" b="1" i="0" u="none" strike="noStrike" kern="1200" cap="none" spc="0" normalizeH="0" baseline="0" noProof="0" dirty="0">
                <a:ln>
                  <a:noFill/>
                </a:ln>
                <a:solidFill>
                  <a:srgbClr val="AE2473"/>
                </a:solidFill>
                <a:effectLst/>
                <a:uLnTx/>
                <a:uFillTx/>
                <a:latin typeface="Arial"/>
                <a:ea typeface="+mn-ea"/>
                <a:cs typeface="+mn-cs"/>
              </a:rPr>
              <a:t>13%-18%</a:t>
            </a:r>
            <a:br>
              <a:rPr kumimoji="0" lang="en-US" sz="1200" b="1" i="0" u="none" strike="noStrike" kern="1200" cap="none" spc="0" normalizeH="0" baseline="0" noProof="0" dirty="0">
                <a:ln>
                  <a:noFill/>
                </a:ln>
                <a:solidFill>
                  <a:srgbClr val="AE2473"/>
                </a:solidFill>
                <a:effectLst/>
                <a:uLnTx/>
                <a:uFillTx/>
                <a:latin typeface="Arial"/>
                <a:ea typeface="+mn-ea"/>
                <a:cs typeface="+mn-cs"/>
              </a:rPr>
            </a:br>
            <a:r>
              <a:rPr kumimoji="0" lang="en-US" sz="1200" b="0" i="0" u="none" strike="noStrike" kern="1200" cap="none" spc="0" normalizeH="0" baseline="0" noProof="0" dirty="0">
                <a:ln>
                  <a:noFill/>
                </a:ln>
                <a:solidFill>
                  <a:srgbClr val="32383D"/>
                </a:solidFill>
                <a:effectLst/>
                <a:uLnTx/>
                <a:uFillTx/>
                <a:latin typeface="Arial"/>
              </a:rPr>
              <a:t>reduction in</a:t>
            </a:r>
            <a:r>
              <a:rPr lang="en-US" sz="1200" dirty="0">
                <a:solidFill>
                  <a:srgbClr val="32383D"/>
                </a:solidFill>
                <a:latin typeface="Arial"/>
              </a:rPr>
              <a:t> hospital admissions</a:t>
            </a:r>
            <a:r>
              <a:rPr lang="en-US" sz="1200" baseline="30000" dirty="0">
                <a:solidFill>
                  <a:srgbClr val="32383D"/>
                </a:solidFill>
                <a:latin typeface="Arial"/>
              </a:rPr>
              <a:t>*</a:t>
            </a:r>
            <a:endParaRPr kumimoji="0" lang="en-US" sz="1200" b="0" i="0" u="none" strike="noStrike" kern="1200" cap="none" spc="0" normalizeH="0" baseline="30000" noProof="0" dirty="0">
              <a:ln>
                <a:noFill/>
              </a:ln>
              <a:solidFill>
                <a:srgbClr val="32383D"/>
              </a:solidFill>
              <a:effectLst/>
              <a:uLnTx/>
              <a:uFillTx/>
              <a:latin typeface="Arial"/>
            </a:endParaRPr>
          </a:p>
        </p:txBody>
      </p:sp>
      <p:sp>
        <p:nvSpPr>
          <p:cNvPr id="6" name="Title 5">
            <a:extLst>
              <a:ext uri="{FF2B5EF4-FFF2-40B4-BE49-F238E27FC236}">
                <a16:creationId xmlns:a16="http://schemas.microsoft.com/office/drawing/2014/main" id="{F2A88FF6-645D-0943-80D4-E39538683892}"/>
              </a:ext>
            </a:extLst>
          </p:cNvPr>
          <p:cNvSpPr>
            <a:spLocks noGrp="1"/>
          </p:cNvSpPr>
          <p:nvPr>
            <p:ph type="title"/>
          </p:nvPr>
        </p:nvSpPr>
        <p:spPr>
          <a:xfrm>
            <a:off x="333067" y="242244"/>
            <a:ext cx="4660067" cy="1470584"/>
          </a:xfrm>
        </p:spPr>
        <p:txBody>
          <a:bodyPr>
            <a:noAutofit/>
          </a:bodyPr>
          <a:lstStyle/>
          <a:p>
            <a:pPr>
              <a:lnSpc>
                <a:spcPct val="85000"/>
              </a:lnSpc>
            </a:pPr>
            <a:r>
              <a:rPr lang="en-US" sz="3400" dirty="0"/>
              <a:t>A clear path to </a:t>
            </a:r>
            <a:br>
              <a:rPr lang="en-US" sz="3400" b="1" dirty="0">
                <a:solidFill>
                  <a:schemeClr val="accent5"/>
                </a:solidFill>
              </a:rPr>
            </a:br>
            <a:r>
              <a:rPr lang="en-US" sz="3400" b="1" dirty="0">
                <a:solidFill>
                  <a:srgbClr val="AE2473"/>
                </a:solidFill>
              </a:rPr>
              <a:t>the most effective treatments</a:t>
            </a:r>
            <a:endParaRPr lang="en-US" sz="3400" dirty="0">
              <a:solidFill>
                <a:srgbClr val="AE2473"/>
              </a:solidFill>
            </a:endParaRPr>
          </a:p>
        </p:txBody>
      </p:sp>
      <p:sp>
        <p:nvSpPr>
          <p:cNvPr id="14" name="Content Placeholder 2">
            <a:extLst>
              <a:ext uri="{FF2B5EF4-FFF2-40B4-BE49-F238E27FC236}">
                <a16:creationId xmlns:a16="http://schemas.microsoft.com/office/drawing/2014/main" id="{4D680D89-835B-4E4A-8ABC-019AB57A8873}"/>
              </a:ext>
            </a:extLst>
          </p:cNvPr>
          <p:cNvSpPr txBox="1">
            <a:spLocks/>
          </p:cNvSpPr>
          <p:nvPr/>
        </p:nvSpPr>
        <p:spPr>
          <a:xfrm>
            <a:off x="361564" y="1698830"/>
            <a:ext cx="3870176" cy="1968243"/>
          </a:xfrm>
          <a:prstGeom prst="rect">
            <a:avLst/>
          </a:prstGeom>
        </p:spPr>
        <p:txBody>
          <a:bodyPr vert="horz" lIns="91440" tIns="45720" rIns="91440" bIns="45720" rtlCol="0">
            <a:normAutofit lnSpcReduction="10000"/>
          </a:bodyPr>
          <a:lstStyle>
            <a:lvl1pPr marL="2286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1pPr>
            <a:lvl2pPr marL="5715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2pPr>
            <a:lvl3pPr marL="800100" indent="-2159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3pPr>
            <a:lvl4pPr marL="10287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4pPr>
            <a:lvl5pPr marL="12573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66618">
              <a:spcBef>
                <a:spcPts val="1200"/>
              </a:spcBef>
              <a:buFont typeface="Lucida Grande"/>
              <a:buNone/>
              <a:defRPr/>
            </a:pPr>
            <a:r>
              <a:rPr lang="en-US" sz="1500" b="1" spc="0" dirty="0">
                <a:solidFill>
                  <a:srgbClr val="AE2473"/>
                </a:solidFill>
              </a:rPr>
              <a:t>The challenge</a:t>
            </a:r>
            <a:br>
              <a:rPr lang="en-US" sz="1500" b="1" spc="0" dirty="0">
                <a:solidFill>
                  <a:schemeClr val="accent5"/>
                </a:solidFill>
              </a:rPr>
            </a:br>
            <a:r>
              <a:rPr lang="en-US" sz="1200" spc="0" dirty="0"/>
              <a:t>Nearly 33% of people undergoing chemotherapy do not receive a treatment plan consistent with current medical evidence and best practices. </a:t>
            </a:r>
            <a:endParaRPr lang="en-US" sz="1200" b="1" spc="0" dirty="0"/>
          </a:p>
          <a:p>
            <a:pPr marL="0" indent="0" defTabSz="466618">
              <a:spcBef>
                <a:spcPts val="1200"/>
              </a:spcBef>
              <a:buFont typeface="Lucida Grande"/>
              <a:buNone/>
              <a:defRPr/>
            </a:pPr>
            <a:r>
              <a:rPr lang="en-US" sz="1500" b="1" spc="0" dirty="0">
                <a:solidFill>
                  <a:srgbClr val="AE2473"/>
                </a:solidFill>
              </a:rPr>
              <a:t>The solution</a:t>
            </a:r>
            <a:br>
              <a:rPr lang="en-US" sz="1500" b="1" spc="0" dirty="0">
                <a:solidFill>
                  <a:schemeClr val="accent5"/>
                </a:solidFill>
              </a:rPr>
            </a:br>
            <a:r>
              <a:rPr lang="en-US" sz="1200" spc="0" dirty="0"/>
              <a:t>Our Cancer Care Quality Program empowers doctors to enhance outcomes, value, and quality of life for patients everywhere. </a:t>
            </a:r>
            <a:endParaRPr lang="en-US" sz="1200" dirty="0"/>
          </a:p>
        </p:txBody>
      </p:sp>
      <p:grpSp>
        <p:nvGrpSpPr>
          <p:cNvPr id="18" name="Group 17">
            <a:extLst>
              <a:ext uri="{FF2B5EF4-FFF2-40B4-BE49-F238E27FC236}">
                <a16:creationId xmlns:a16="http://schemas.microsoft.com/office/drawing/2014/main" id="{7C889016-7E8E-954D-B411-0E44E20A6D79}"/>
              </a:ext>
            </a:extLst>
          </p:cNvPr>
          <p:cNvGrpSpPr/>
          <p:nvPr/>
        </p:nvGrpSpPr>
        <p:grpSpPr>
          <a:xfrm rot="16200000">
            <a:off x="320089" y="3741015"/>
            <a:ext cx="380697" cy="380697"/>
            <a:chOff x="3289295" y="4181660"/>
            <a:chExt cx="474311" cy="474311"/>
          </a:xfrm>
        </p:grpSpPr>
        <p:sp>
          <p:nvSpPr>
            <p:cNvPr id="19" name="Oval 18">
              <a:extLst>
                <a:ext uri="{FF2B5EF4-FFF2-40B4-BE49-F238E27FC236}">
                  <a16:creationId xmlns:a16="http://schemas.microsoft.com/office/drawing/2014/main" id="{B5CBE4E5-B730-2948-BE63-798514876F3B}"/>
                </a:ext>
              </a:extLst>
            </p:cNvPr>
            <p:cNvSpPr/>
            <p:nvPr/>
          </p:nvSpPr>
          <p:spPr>
            <a:xfrm>
              <a:off x="3289295" y="4181660"/>
              <a:ext cx="474311" cy="474311"/>
            </a:xfrm>
            <a:prstGeom prst="ellipse">
              <a:avLst/>
            </a:prstGeom>
            <a:solidFill>
              <a:srgbClr val="AE24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CE51CB7-3713-214A-9AB7-9DEA5C7BC04E}"/>
                </a:ext>
              </a:extLst>
            </p:cNvPr>
            <p:cNvGrpSpPr/>
            <p:nvPr/>
          </p:nvGrpSpPr>
          <p:grpSpPr>
            <a:xfrm>
              <a:off x="3418579" y="4324016"/>
              <a:ext cx="215742" cy="189598"/>
              <a:chOff x="3429000" y="4332315"/>
              <a:chExt cx="215742" cy="189598"/>
            </a:xfrm>
          </p:grpSpPr>
          <p:cxnSp>
            <p:nvCxnSpPr>
              <p:cNvPr id="21" name="Straight Connector 20">
                <a:extLst>
                  <a:ext uri="{FF2B5EF4-FFF2-40B4-BE49-F238E27FC236}">
                    <a16:creationId xmlns:a16="http://schemas.microsoft.com/office/drawing/2014/main" id="{9996642E-B975-6345-B012-8695FD219FEA}"/>
                  </a:ext>
                </a:extLst>
              </p:cNvPr>
              <p:cNvCxnSpPr/>
              <p:nvPr/>
            </p:nvCxnSpPr>
            <p:spPr>
              <a:xfrm>
                <a:off x="3429000" y="4427114"/>
                <a:ext cx="2157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1002240-1267-1047-A413-BDDFBB05F8EB}"/>
                  </a:ext>
                </a:extLst>
              </p:cNvPr>
              <p:cNvCxnSpPr>
                <a:cxnSpLocks/>
              </p:cNvCxnSpPr>
              <p:nvPr/>
            </p:nvCxnSpPr>
            <p:spPr>
              <a:xfrm flipV="1">
                <a:off x="3429000" y="4332315"/>
                <a:ext cx="107871" cy="94799"/>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1040546-30DE-2D42-9574-8B313CFE08F1}"/>
                  </a:ext>
                </a:extLst>
              </p:cNvPr>
              <p:cNvCxnSpPr>
                <a:cxnSpLocks/>
              </p:cNvCxnSpPr>
              <p:nvPr/>
            </p:nvCxnSpPr>
            <p:spPr>
              <a:xfrm>
                <a:off x="3429000" y="4427114"/>
                <a:ext cx="107871" cy="94799"/>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24" name="Group 23">
            <a:extLst>
              <a:ext uri="{FF2B5EF4-FFF2-40B4-BE49-F238E27FC236}">
                <a16:creationId xmlns:a16="http://schemas.microsoft.com/office/drawing/2014/main" id="{A779923B-6EE5-3044-8609-E69B4F8ED6D8}"/>
              </a:ext>
            </a:extLst>
          </p:cNvPr>
          <p:cNvGrpSpPr/>
          <p:nvPr/>
        </p:nvGrpSpPr>
        <p:grpSpPr>
          <a:xfrm rot="16200000">
            <a:off x="2629778" y="3741014"/>
            <a:ext cx="380697" cy="380697"/>
            <a:chOff x="3289295" y="4181660"/>
            <a:chExt cx="474311" cy="474311"/>
          </a:xfrm>
        </p:grpSpPr>
        <p:sp>
          <p:nvSpPr>
            <p:cNvPr id="25" name="Oval 24">
              <a:extLst>
                <a:ext uri="{FF2B5EF4-FFF2-40B4-BE49-F238E27FC236}">
                  <a16:creationId xmlns:a16="http://schemas.microsoft.com/office/drawing/2014/main" id="{DDC24488-518F-9343-913A-3E4811244ED9}"/>
                </a:ext>
              </a:extLst>
            </p:cNvPr>
            <p:cNvSpPr/>
            <p:nvPr/>
          </p:nvSpPr>
          <p:spPr>
            <a:xfrm>
              <a:off x="3289295" y="4181660"/>
              <a:ext cx="474311" cy="474311"/>
            </a:xfrm>
            <a:prstGeom prst="ellipse">
              <a:avLst/>
            </a:prstGeom>
            <a:solidFill>
              <a:srgbClr val="AE24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327E5331-371A-AD44-8C92-FE393ED3681E}"/>
                </a:ext>
              </a:extLst>
            </p:cNvPr>
            <p:cNvGrpSpPr/>
            <p:nvPr/>
          </p:nvGrpSpPr>
          <p:grpSpPr>
            <a:xfrm>
              <a:off x="3418579" y="4324016"/>
              <a:ext cx="215742" cy="189598"/>
              <a:chOff x="3429000" y="4332315"/>
              <a:chExt cx="215742" cy="189598"/>
            </a:xfrm>
          </p:grpSpPr>
          <p:cxnSp>
            <p:nvCxnSpPr>
              <p:cNvPr id="27" name="Straight Connector 26">
                <a:extLst>
                  <a:ext uri="{FF2B5EF4-FFF2-40B4-BE49-F238E27FC236}">
                    <a16:creationId xmlns:a16="http://schemas.microsoft.com/office/drawing/2014/main" id="{A3DDDF77-7529-1644-B14A-5DB1105C90AB}"/>
                  </a:ext>
                </a:extLst>
              </p:cNvPr>
              <p:cNvCxnSpPr/>
              <p:nvPr/>
            </p:nvCxnSpPr>
            <p:spPr>
              <a:xfrm>
                <a:off x="3429000" y="4427114"/>
                <a:ext cx="2157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C47B13AD-BCF8-274E-8FFA-58008752DFDC}"/>
                  </a:ext>
                </a:extLst>
              </p:cNvPr>
              <p:cNvCxnSpPr>
                <a:cxnSpLocks/>
              </p:cNvCxnSpPr>
              <p:nvPr/>
            </p:nvCxnSpPr>
            <p:spPr>
              <a:xfrm flipV="1">
                <a:off x="3429000" y="4332315"/>
                <a:ext cx="107871" cy="94799"/>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EAEB300-620B-6145-9570-8934FD133767}"/>
                  </a:ext>
                </a:extLst>
              </p:cNvPr>
              <p:cNvCxnSpPr>
                <a:cxnSpLocks/>
              </p:cNvCxnSpPr>
              <p:nvPr/>
            </p:nvCxnSpPr>
            <p:spPr>
              <a:xfrm>
                <a:off x="3429000" y="4427114"/>
                <a:ext cx="107871" cy="94799"/>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31" name="TextBox 30"/>
          <p:cNvSpPr txBox="1"/>
          <p:nvPr/>
        </p:nvSpPr>
        <p:spPr>
          <a:xfrm>
            <a:off x="341692" y="6286384"/>
            <a:ext cx="4380734" cy="492443"/>
          </a:xfrm>
          <a:prstGeom prst="rect">
            <a:avLst/>
          </a:prstGeom>
          <a:noFill/>
        </p:spPr>
        <p:txBody>
          <a:bodyPr wrap="square" rtlCol="0">
            <a:spAutoFit/>
          </a:bodyPr>
          <a:lstStyle/>
          <a:p>
            <a:r>
              <a:rPr lang="en-US" sz="700" b="1" dirty="0">
                <a:solidFill>
                  <a:schemeClr val="tx1">
                    <a:lumMod val="60000"/>
                    <a:lumOff val="40000"/>
                  </a:schemeClr>
                </a:solidFill>
              </a:rPr>
              <a:t>Note: </a:t>
            </a:r>
            <a:r>
              <a:rPr lang="en-US" sz="700" dirty="0">
                <a:solidFill>
                  <a:schemeClr val="tx1">
                    <a:lumMod val="60000"/>
                    <a:lumOff val="40000"/>
                  </a:schemeClr>
                </a:solidFill>
              </a:rPr>
              <a:t>These statistics are for members on Pathways versus non-Pathways treatments, across breast, colon, lung, lymphoma, leukemia, rectal, myeloma, ovarian, pancreatic, and melanoma cancers.</a:t>
            </a:r>
          </a:p>
          <a:p>
            <a:endParaRPr lang="en-US" sz="600" dirty="0">
              <a:solidFill>
                <a:schemeClr val="tx1">
                  <a:lumMod val="60000"/>
                  <a:lumOff val="40000"/>
                </a:schemeClr>
              </a:solidFill>
            </a:endParaRPr>
          </a:p>
          <a:p>
            <a:r>
              <a:rPr lang="en-US" sz="600" dirty="0">
                <a:solidFill>
                  <a:schemeClr val="tx1">
                    <a:lumMod val="60000"/>
                    <a:lumOff val="40000"/>
                  </a:schemeClr>
                </a:solidFill>
              </a:rPr>
              <a:t>* Anthem internal analysis, July 1, 2014 to August 31, 2018.</a:t>
            </a:r>
          </a:p>
        </p:txBody>
      </p:sp>
    </p:spTree>
    <p:extLst>
      <p:ext uri="{BB962C8B-B14F-4D97-AF65-F5344CB8AC3E}">
        <p14:creationId xmlns:p14="http://schemas.microsoft.com/office/powerpoint/2010/main" val="222880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1000"/>
                                        <p:tgtEl>
                                          <p:spTgt spid="14">
                                            <p:txEl>
                                              <p:pRg st="0" end="0"/>
                                            </p:txEl>
                                          </p:spTgt>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fade">
                                      <p:cBhvr>
                                        <p:cTn id="21" dur="1000"/>
                                        <p:tgtEl>
                                          <p:spTgt spid="14">
                                            <p:txEl>
                                              <p:pRg st="1" end="1"/>
                                            </p:txEl>
                                          </p:spTgt>
                                        </p:tgtEl>
                                      </p:cBhvr>
                                    </p:animEffect>
                                  </p:childTnLst>
                                </p:cTn>
                              </p:par>
                            </p:childTnLst>
                          </p:cTn>
                        </p:par>
                        <p:par>
                          <p:cTn id="22" fill="hold">
                            <p:stCondLst>
                              <p:cond delay="4000"/>
                            </p:stCondLst>
                            <p:childTnLst>
                              <p:par>
                                <p:cTn id="23" presetID="47"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childTnLst>
                                </p:cTn>
                              </p:par>
                            </p:childTnLst>
                          </p:cTn>
                        </p:par>
                        <p:par>
                          <p:cTn id="40" fill="hold">
                            <p:stCondLst>
                              <p:cond delay="6000"/>
                            </p:stCondLst>
                            <p:childTnLst>
                              <p:par>
                                <p:cTn id="41" presetID="10" presetClass="entr" presetSubtype="0" fill="hold" grpId="0" nodeType="after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fade">
                                      <p:cBhvr>
                                        <p:cTn id="43" dur="500"/>
                                        <p:tgtEl>
                                          <p:spTgt spid="13">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xEl>
                                              <p:pRg st="1" end="1"/>
                                            </p:txEl>
                                          </p:spTgt>
                                        </p:tgtEl>
                                        <p:attrNameLst>
                                          <p:attrName>style.visibility</p:attrName>
                                        </p:attrNameLst>
                                      </p:cBhvr>
                                      <p:to>
                                        <p:strVal val="visible"/>
                                      </p:to>
                                    </p:set>
                                    <p:animEffect transition="in" filter="fade">
                                      <p:cBhvr>
                                        <p:cTn id="48" dur="500"/>
                                        <p:tgtEl>
                                          <p:spTgt spid="13">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xEl>
                                              <p:pRg st="2" end="2"/>
                                            </p:txEl>
                                          </p:spTgt>
                                        </p:tgtEl>
                                        <p:attrNameLst>
                                          <p:attrName>style.visibility</p:attrName>
                                        </p:attrNameLst>
                                      </p:cBhvr>
                                      <p:to>
                                        <p:strVal val="visible"/>
                                      </p:to>
                                    </p:set>
                                    <p:animEffect transition="in" filter="fade">
                                      <p:cBhvr>
                                        <p:cTn id="53" dur="500"/>
                                        <p:tgtEl>
                                          <p:spTgt spid="13">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500"/>
                                        <p:tgtEl>
                                          <p:spTgt spid="13">
                                            <p:txEl>
                                              <p:pRg st="3" end="3"/>
                                            </p:txEl>
                                          </p:spTgt>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build="p"/>
      <p:bldP spid="9" grpId="0"/>
      <p:bldP spid="6" grpId="0"/>
      <p:bldP spid="14" grpId="0" uiExpand="1" build="allAtOnce"/>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8540" y="412230"/>
            <a:ext cx="5968813" cy="1143000"/>
          </a:xfrm>
        </p:spPr>
        <p:txBody>
          <a:bodyPr>
            <a:noAutofit/>
          </a:bodyPr>
          <a:lstStyle/>
          <a:p>
            <a:r>
              <a:rPr lang="en-US" sz="3400" dirty="0"/>
              <a:t>Navigating post-diagnosis </a:t>
            </a:r>
            <a:br>
              <a:rPr lang="en-US" sz="3400" dirty="0"/>
            </a:br>
            <a:r>
              <a:rPr lang="en-US" sz="3400" b="1" dirty="0">
                <a:solidFill>
                  <a:srgbClr val="AE2473"/>
                </a:solidFill>
              </a:rPr>
              <a:t>with specialized support</a:t>
            </a:r>
          </a:p>
        </p:txBody>
      </p:sp>
      <p:sp>
        <p:nvSpPr>
          <p:cNvPr id="3" name="Content Placeholder 2"/>
          <p:cNvSpPr>
            <a:spLocks noGrp="1"/>
          </p:cNvSpPr>
          <p:nvPr>
            <p:ph sz="quarter" idx="13"/>
          </p:nvPr>
        </p:nvSpPr>
        <p:spPr>
          <a:xfrm>
            <a:off x="418540" y="2852546"/>
            <a:ext cx="3530313" cy="3893694"/>
          </a:xfrm>
        </p:spPr>
        <p:txBody>
          <a:bodyPr>
            <a:normAutofit/>
          </a:bodyPr>
          <a:lstStyle/>
          <a:p>
            <a:pPr>
              <a:lnSpc>
                <a:spcPct val="100000"/>
              </a:lnSpc>
              <a:spcBef>
                <a:spcPts val="900"/>
              </a:spcBef>
            </a:pPr>
            <a:r>
              <a:rPr lang="en-US" sz="1200" b="1" dirty="0"/>
              <a:t>Cancer Care Navigators </a:t>
            </a:r>
            <a:r>
              <a:rPr lang="en-US" sz="1200" dirty="0"/>
              <a:t>act as a single point of contact for members and their care teams, and can answer questions about care and benefits. </a:t>
            </a:r>
          </a:p>
          <a:p>
            <a:pPr>
              <a:lnSpc>
                <a:spcPct val="100000"/>
              </a:lnSpc>
              <a:spcBef>
                <a:spcPts val="900"/>
              </a:spcBef>
            </a:pPr>
            <a:r>
              <a:rPr lang="en-US" sz="1200" b="1" dirty="0"/>
              <a:t>Oncology-focused nurse coaches </a:t>
            </a:r>
            <a:br>
              <a:rPr lang="en-US" sz="1200" b="1" dirty="0"/>
            </a:br>
            <a:r>
              <a:rPr lang="en-US" sz="1200" dirty="0"/>
              <a:t>strive to provide education and seamless care coordination.</a:t>
            </a:r>
          </a:p>
          <a:p>
            <a:pPr>
              <a:lnSpc>
                <a:spcPct val="100000"/>
              </a:lnSpc>
              <a:spcBef>
                <a:spcPts val="900"/>
              </a:spcBef>
            </a:pPr>
            <a:r>
              <a:rPr lang="en-US" sz="1200" b="1" dirty="0"/>
              <a:t>Registered dieticians </a:t>
            </a:r>
            <a:r>
              <a:rPr lang="en-US" sz="1200" dirty="0"/>
              <a:t>help members with</a:t>
            </a:r>
            <a:br>
              <a:rPr lang="en-US" sz="1200" dirty="0"/>
            </a:br>
            <a:r>
              <a:rPr lang="en-US" sz="1200" dirty="0"/>
              <a:t>special or modified nutritional requirements.</a:t>
            </a:r>
          </a:p>
          <a:p>
            <a:pPr>
              <a:lnSpc>
                <a:spcPct val="100000"/>
              </a:lnSpc>
              <a:spcBef>
                <a:spcPts val="900"/>
              </a:spcBef>
            </a:pPr>
            <a:r>
              <a:rPr lang="en-US" sz="1200" b="1" dirty="0"/>
              <a:t>Behavioral health experts </a:t>
            </a:r>
            <a:r>
              <a:rPr lang="en-US" sz="1200" dirty="0"/>
              <a:t>help enhance </a:t>
            </a:r>
            <a:br>
              <a:rPr lang="en-US" sz="1200" dirty="0"/>
            </a:br>
            <a:r>
              <a:rPr lang="en-US" sz="1200" dirty="0"/>
              <a:t>members’ emotional well-being.</a:t>
            </a:r>
          </a:p>
          <a:p>
            <a:pPr>
              <a:lnSpc>
                <a:spcPct val="100000"/>
              </a:lnSpc>
              <a:spcBef>
                <a:spcPts val="900"/>
              </a:spcBef>
            </a:pPr>
            <a:r>
              <a:rPr lang="en-US" sz="1200" b="1" dirty="0"/>
              <a:t>Employee Assistance Program (EAP) services </a:t>
            </a:r>
            <a:r>
              <a:rPr lang="en-US" sz="1200" dirty="0"/>
              <a:t>provide counseling for the </a:t>
            </a:r>
            <a:br>
              <a:rPr lang="en-US" sz="1200" dirty="0"/>
            </a:br>
            <a:r>
              <a:rPr lang="en-US" sz="1200" dirty="0"/>
              <a:t>entire household.*</a:t>
            </a:r>
          </a:p>
          <a:p>
            <a:pPr>
              <a:lnSpc>
                <a:spcPct val="100000"/>
              </a:lnSpc>
              <a:spcBef>
                <a:spcPts val="900"/>
              </a:spcBef>
            </a:pPr>
            <a:r>
              <a:rPr lang="en-US" sz="1200" b="1" dirty="0"/>
              <a:t>Anthem disability benefits </a:t>
            </a:r>
            <a:r>
              <a:rPr lang="en-US" sz="1200" dirty="0"/>
              <a:t>give members a financial safety net.*</a:t>
            </a:r>
          </a:p>
        </p:txBody>
      </p:sp>
      <p:sp>
        <p:nvSpPr>
          <p:cNvPr id="4" name="Rectangle 3">
            <a:extLst>
              <a:ext uri="{FF2B5EF4-FFF2-40B4-BE49-F238E27FC236}">
                <a16:creationId xmlns:a16="http://schemas.microsoft.com/office/drawing/2014/main" id="{A7B2041D-F322-7245-ACDC-9E2387A7B7CF}"/>
              </a:ext>
            </a:extLst>
          </p:cNvPr>
          <p:cNvSpPr/>
          <p:nvPr/>
        </p:nvSpPr>
        <p:spPr>
          <a:xfrm>
            <a:off x="418540" y="1682995"/>
            <a:ext cx="3530313" cy="1169551"/>
          </a:xfrm>
          <a:prstGeom prst="rect">
            <a:avLst/>
          </a:prstGeom>
        </p:spPr>
        <p:txBody>
          <a:bodyPr wrap="square">
            <a:spAutoFit/>
          </a:bodyPr>
          <a:lstStyle/>
          <a:p>
            <a:pPr lvl="0"/>
            <a:r>
              <a:rPr lang="en-US" sz="1400" dirty="0">
                <a:solidFill>
                  <a:srgbClr val="AE2473"/>
                </a:solidFill>
              </a:rPr>
              <a:t>Our multidisciplinary Oncology Case Management team can connect members to the whole-person care they need ‒ where and when they need it most.</a:t>
            </a:r>
          </a:p>
          <a:p>
            <a:pPr lvl="0"/>
            <a:endParaRPr lang="en-US" sz="1400" b="1" dirty="0">
              <a:solidFill>
                <a:srgbClr val="AE2473"/>
              </a:solidFill>
            </a:endParaRPr>
          </a:p>
        </p:txBody>
      </p:sp>
      <p:sp>
        <p:nvSpPr>
          <p:cNvPr id="5" name="Slide Number Placeholder 4">
            <a:extLst>
              <a:ext uri="{FF2B5EF4-FFF2-40B4-BE49-F238E27FC236}">
                <a16:creationId xmlns:a16="http://schemas.microsoft.com/office/drawing/2014/main" id="{5B1B11CD-9A69-1B41-93D7-772FF9A87DB6}"/>
              </a:ext>
            </a:extLst>
          </p:cNvPr>
          <p:cNvSpPr>
            <a:spLocks noGrp="1"/>
          </p:cNvSpPr>
          <p:nvPr>
            <p:ph type="sldNum" sz="quarter" idx="12"/>
          </p:nvPr>
        </p:nvSpPr>
        <p:spPr>
          <a:xfrm>
            <a:off x="8601646" y="6315644"/>
            <a:ext cx="542354" cy="54235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481961-D54A-CF4E-B08C-72CF6FE336ED}" type="slidenum">
              <a:rPr kumimoji="0" lang="en-US" sz="800" b="1" i="0" u="none" strike="noStrike" kern="0" cap="none" spc="30" normalizeH="0" baseline="0" noProof="0" smtClean="0">
                <a:ln>
                  <a:noFill/>
                </a:ln>
                <a:solidFill>
                  <a:prstClr val="white">
                    <a:lumMod val="75000"/>
                  </a:prstClr>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800" b="1" i="0" u="none" strike="noStrike" kern="0" cap="none" spc="30" normalizeH="0" baseline="0" noProof="0" dirty="0">
              <a:ln>
                <a:noFill/>
              </a:ln>
              <a:solidFill>
                <a:prstClr val="white">
                  <a:lumMod val="75000"/>
                </a:prstClr>
              </a:solidFill>
              <a:effectLst/>
              <a:uLnTx/>
              <a:uFillTx/>
              <a:latin typeface="Arial"/>
              <a:ea typeface="+mn-ea"/>
              <a:cs typeface="+mn-cs"/>
            </a:endParaRPr>
          </a:p>
        </p:txBody>
      </p:sp>
      <p:sp>
        <p:nvSpPr>
          <p:cNvPr id="6" name="TextBox 5"/>
          <p:cNvSpPr txBox="1"/>
          <p:nvPr/>
        </p:nvSpPr>
        <p:spPr>
          <a:xfrm>
            <a:off x="4448896" y="6508360"/>
            <a:ext cx="4346990" cy="184666"/>
          </a:xfrm>
          <a:prstGeom prst="rect">
            <a:avLst/>
          </a:prstGeom>
          <a:noFill/>
        </p:spPr>
        <p:txBody>
          <a:bodyPr wrap="square" rtlCol="0">
            <a:spAutoFit/>
          </a:bodyPr>
          <a:lstStyle/>
          <a:p>
            <a:r>
              <a:rPr lang="en-US" sz="600" dirty="0">
                <a:solidFill>
                  <a:schemeClr val="bg2"/>
                </a:solidFill>
              </a:rPr>
              <a:t>* EAP services and disability coverage are available at an additional cost.</a:t>
            </a:r>
          </a:p>
        </p:txBody>
      </p:sp>
    </p:spTree>
    <p:extLst>
      <p:ext uri="{BB962C8B-B14F-4D97-AF65-F5344CB8AC3E}">
        <p14:creationId xmlns:p14="http://schemas.microsoft.com/office/powerpoint/2010/main" val="59150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looking at a computer&#10;&#10;Description automatically generated">
            <a:extLst>
              <a:ext uri="{FF2B5EF4-FFF2-40B4-BE49-F238E27FC236}">
                <a16:creationId xmlns:a16="http://schemas.microsoft.com/office/drawing/2014/main" id="{FEA01D62-32A1-8D46-8890-2A2B5BFEF2E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11198"/>
          <a:stretch/>
        </p:blipFill>
        <p:spPr>
          <a:xfrm>
            <a:off x="1" y="0"/>
            <a:ext cx="9144000" cy="6858000"/>
          </a:xfrm>
          <a:prstGeom prst="rect">
            <a:avLst/>
          </a:prstGeom>
        </p:spPr>
      </p:pic>
      <p:sp>
        <p:nvSpPr>
          <p:cNvPr id="11" name="Rectangle 10">
            <a:extLst>
              <a:ext uri="{FF2B5EF4-FFF2-40B4-BE49-F238E27FC236}">
                <a16:creationId xmlns:a16="http://schemas.microsoft.com/office/drawing/2014/main" id="{60377D61-BEF5-7147-88B2-975E96E3ABE9}"/>
              </a:ext>
            </a:extLst>
          </p:cNvPr>
          <p:cNvSpPr/>
          <p:nvPr/>
        </p:nvSpPr>
        <p:spPr>
          <a:xfrm flipV="1">
            <a:off x="0" y="0"/>
            <a:ext cx="5035826" cy="6858000"/>
          </a:xfrm>
          <a:prstGeom prst="rect">
            <a:avLst/>
          </a:prstGeom>
          <a:solidFill>
            <a:schemeClr val="bg1">
              <a:alpha val="85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396876" y="652192"/>
            <a:ext cx="5231764" cy="870350"/>
          </a:xfrm>
        </p:spPr>
        <p:txBody>
          <a:bodyPr>
            <a:noAutofit/>
          </a:bodyPr>
          <a:lstStyle/>
          <a:p>
            <a:pPr>
              <a:lnSpc>
                <a:spcPct val="85000"/>
              </a:lnSpc>
            </a:pPr>
            <a:r>
              <a:rPr lang="en-US" sz="3000" dirty="0"/>
              <a:t>Cancer Care Navigators:</a:t>
            </a:r>
            <a:br>
              <a:rPr lang="en-US" sz="3000" dirty="0"/>
            </a:br>
            <a:r>
              <a:rPr lang="en-US" sz="3000" b="1" dirty="0">
                <a:solidFill>
                  <a:srgbClr val="AE2473"/>
                </a:solidFill>
              </a:rPr>
              <a:t>supporting employees </a:t>
            </a:r>
            <a:br>
              <a:rPr lang="en-US" sz="3000" b="1" dirty="0">
                <a:solidFill>
                  <a:srgbClr val="AE2473"/>
                </a:solidFill>
              </a:rPr>
            </a:br>
            <a:r>
              <a:rPr lang="en-US" sz="3000" b="1" dirty="0">
                <a:solidFill>
                  <a:srgbClr val="AE2473"/>
                </a:solidFill>
              </a:rPr>
              <a:t>through cancer</a:t>
            </a:r>
          </a:p>
        </p:txBody>
      </p:sp>
      <p:sp>
        <p:nvSpPr>
          <p:cNvPr id="5" name="Content Placeholder 4"/>
          <p:cNvSpPr>
            <a:spLocks noGrp="1"/>
          </p:cNvSpPr>
          <p:nvPr>
            <p:ph sz="quarter" idx="10"/>
          </p:nvPr>
        </p:nvSpPr>
        <p:spPr>
          <a:xfrm>
            <a:off x="396579" y="3017521"/>
            <a:ext cx="3773084" cy="3778347"/>
          </a:xfrm>
        </p:spPr>
        <p:txBody>
          <a:bodyPr>
            <a:normAutofit/>
          </a:bodyPr>
          <a:lstStyle/>
          <a:p>
            <a:pPr marL="0" indent="0">
              <a:buNone/>
            </a:pPr>
            <a:r>
              <a:rPr lang="en-US" sz="1200" b="1" dirty="0"/>
              <a:t>Cancer Care Navigators are health educators specially trained to understand different cancer diagnoses and needs. They can:</a:t>
            </a:r>
            <a:endParaRPr lang="en-US" sz="1200" dirty="0"/>
          </a:p>
          <a:p>
            <a:pPr lvl="0"/>
            <a:r>
              <a:rPr lang="en-US" sz="1200" dirty="0"/>
              <a:t>Coordinate care and act as a single point of contact for employees, their oncologists, and their care teams.</a:t>
            </a:r>
          </a:p>
          <a:p>
            <a:pPr lvl="0"/>
            <a:r>
              <a:rPr lang="en-US" sz="1200" dirty="0"/>
              <a:t>Approach the whole person, supporting both emotional and physical health. </a:t>
            </a:r>
          </a:p>
          <a:p>
            <a:r>
              <a:rPr lang="en-US" sz="1200" dirty="0"/>
              <a:t>Connect employees and their loved ones </a:t>
            </a:r>
            <a:br>
              <a:rPr lang="en-US" sz="1200" dirty="0"/>
            </a:br>
            <a:r>
              <a:rPr lang="en-US" sz="1200" dirty="0"/>
              <a:t>to community resources.</a:t>
            </a:r>
          </a:p>
          <a:p>
            <a:pPr lvl="0"/>
            <a:r>
              <a:rPr lang="en-US" sz="1200" dirty="0"/>
              <a:t>Answer questions about treatment, medication, side effects, and Anthem benefits. </a:t>
            </a:r>
          </a:p>
          <a:p>
            <a:pPr lvl="0"/>
            <a:r>
              <a:rPr lang="en-US" sz="1200" dirty="0"/>
              <a:t>Help prevent unnecessary and costly procedures, tests, and ER or hospital visits.</a:t>
            </a:r>
          </a:p>
        </p:txBody>
      </p:sp>
      <p:sp>
        <p:nvSpPr>
          <p:cNvPr id="8" name="Content Placeholder 4">
            <a:extLst>
              <a:ext uri="{FF2B5EF4-FFF2-40B4-BE49-F238E27FC236}">
                <a16:creationId xmlns:a16="http://schemas.microsoft.com/office/drawing/2014/main" id="{A18CDB04-2841-B941-8F57-1A9BE6D30D33}"/>
              </a:ext>
            </a:extLst>
          </p:cNvPr>
          <p:cNvSpPr txBox="1">
            <a:spLocks/>
          </p:cNvSpPr>
          <p:nvPr/>
        </p:nvSpPr>
        <p:spPr>
          <a:xfrm>
            <a:off x="396579" y="1901953"/>
            <a:ext cx="4290568" cy="1115568"/>
          </a:xfrm>
          <a:prstGeom prst="rect">
            <a:avLst/>
          </a:prstGeom>
        </p:spPr>
        <p:txBody>
          <a:bodyPr vert="horz" lIns="91440" tIns="45720" rIns="91440" bIns="45720" rtlCol="0">
            <a:noAutofit/>
          </a:bodyPr>
          <a:lstStyle>
            <a:lvl1pPr marL="2286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1pPr>
            <a:lvl2pPr marL="5715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accent1"/>
                </a:solidFill>
                <a:latin typeface="+mn-lt"/>
                <a:ea typeface="+mn-ea"/>
                <a:cs typeface="+mn-cs"/>
              </a:defRPr>
            </a:lvl2pPr>
            <a:lvl3pPr marL="800100" indent="-2159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3pPr>
            <a:lvl4pPr marL="10287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4pPr>
            <a:lvl5pPr marL="12573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pPr>
            <a:r>
              <a:rPr lang="en-US" dirty="0">
                <a:solidFill>
                  <a:srgbClr val="AE2473"/>
                </a:solidFill>
              </a:rPr>
              <a:t>Anthem wants to make your employees’ lives less stressful during this difficult time. Our Cancer Care Navigators are ready to help manage their care, so they can focus on well-being.</a:t>
            </a:r>
          </a:p>
        </p:txBody>
      </p:sp>
      <p:sp>
        <p:nvSpPr>
          <p:cNvPr id="13" name="Slide Number Placeholder 4">
            <a:extLst>
              <a:ext uri="{FF2B5EF4-FFF2-40B4-BE49-F238E27FC236}">
                <a16:creationId xmlns:a16="http://schemas.microsoft.com/office/drawing/2014/main" id="{6440A5BB-F174-D748-BCE0-01DED0292B56}"/>
              </a:ext>
            </a:extLst>
          </p:cNvPr>
          <p:cNvSpPr txBox="1">
            <a:spLocks/>
          </p:cNvSpPr>
          <p:nvPr/>
        </p:nvSpPr>
        <p:spPr>
          <a:xfrm>
            <a:off x="8601646" y="6475308"/>
            <a:ext cx="542354" cy="32850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4F481961-D54A-CF4E-B08C-72CF6FE336ED}" type="slidenum">
              <a:rPr lang="en-US" sz="800" b="1" kern="0" spc="30" smtClean="0">
                <a:solidFill>
                  <a:prstClr val="white">
                    <a:lumMod val="75000"/>
                  </a:prstClr>
                </a:solidFill>
                <a:latin typeface="Arial"/>
              </a:rPr>
              <a:pPr algn="ctr">
                <a:defRPr/>
              </a:pPr>
              <a:t>8</a:t>
            </a:fld>
            <a:endParaRPr lang="en-US" sz="800" b="1" kern="0" spc="30" dirty="0">
              <a:solidFill>
                <a:prstClr val="white">
                  <a:lumMod val="75000"/>
                </a:prstClr>
              </a:solidFill>
              <a:latin typeface="Arial"/>
            </a:endParaRPr>
          </a:p>
        </p:txBody>
      </p:sp>
    </p:spTree>
    <p:extLst>
      <p:ext uri="{BB962C8B-B14F-4D97-AF65-F5344CB8AC3E}">
        <p14:creationId xmlns:p14="http://schemas.microsoft.com/office/powerpoint/2010/main" val="225480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21B051-A558-9F4D-AD08-0676579939FE}"/>
              </a:ext>
            </a:extLst>
          </p:cNvPr>
          <p:cNvSpPr/>
          <p:nvPr/>
        </p:nvSpPr>
        <p:spPr>
          <a:xfrm flipV="1">
            <a:off x="0" y="4572000"/>
            <a:ext cx="9144000" cy="2286000"/>
          </a:xfrm>
          <a:prstGeom prst="rect">
            <a:avLst/>
          </a:prstGeom>
          <a:solidFill>
            <a:schemeClr val="bg1">
              <a:alpha val="94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Slide Number Placeholder 4">
            <a:extLst>
              <a:ext uri="{FF2B5EF4-FFF2-40B4-BE49-F238E27FC236}">
                <a16:creationId xmlns:a16="http://schemas.microsoft.com/office/drawing/2014/main" id="{BA4617F9-6BD9-3F49-AE32-66173AE50EE5}"/>
              </a:ext>
            </a:extLst>
          </p:cNvPr>
          <p:cNvSpPr>
            <a:spLocks noGrp="1"/>
          </p:cNvSpPr>
          <p:nvPr>
            <p:ph type="sldNum" sz="quarter" idx="12"/>
          </p:nvPr>
        </p:nvSpPr>
        <p:spPr/>
        <p:txBody>
          <a:bodyPr/>
          <a:lstStyle/>
          <a:p>
            <a:fld id="{4F481961-D54A-CF4E-B08C-72CF6FE336ED}" type="slidenum">
              <a:rPr lang="en-US" smtClean="0"/>
              <a:pPr/>
              <a:t>9</a:t>
            </a:fld>
            <a:endParaRPr lang="en-US"/>
          </a:p>
        </p:txBody>
      </p:sp>
      <p:sp>
        <p:nvSpPr>
          <p:cNvPr id="18" name="Rectangle 17">
            <a:extLst>
              <a:ext uri="{FF2B5EF4-FFF2-40B4-BE49-F238E27FC236}">
                <a16:creationId xmlns:a16="http://schemas.microsoft.com/office/drawing/2014/main" id="{D79E2233-0BD9-034D-85F9-5EBDBAEA108E}"/>
              </a:ext>
            </a:extLst>
          </p:cNvPr>
          <p:cNvSpPr/>
          <p:nvPr/>
        </p:nvSpPr>
        <p:spPr>
          <a:xfrm>
            <a:off x="391417" y="1697247"/>
            <a:ext cx="3508927" cy="707886"/>
          </a:xfrm>
          <a:prstGeom prst="rect">
            <a:avLst/>
          </a:prstGeom>
        </p:spPr>
        <p:txBody>
          <a:bodyPr wrap="square">
            <a:spAutoFit/>
          </a:bodyPr>
          <a:lstStyle/>
          <a:p>
            <a:r>
              <a:rPr lang="en-US" sz="2000" dirty="0">
                <a:latin typeface="Arial" panose="020B0604020202020204" pitchFamily="34" charset="0"/>
                <a:ea typeface="MS Mincho" panose="02020609040205080304" pitchFamily="49" charset="-128"/>
                <a:cs typeface="Arial" panose="020B0604020202020204" pitchFamily="34" charset="0"/>
              </a:rPr>
              <a:t>Community resources to enhance the care journey  </a:t>
            </a:r>
          </a:p>
        </p:txBody>
      </p:sp>
      <p:sp>
        <p:nvSpPr>
          <p:cNvPr id="4" name="Title 3">
            <a:extLst>
              <a:ext uri="{FF2B5EF4-FFF2-40B4-BE49-F238E27FC236}">
                <a16:creationId xmlns:a16="http://schemas.microsoft.com/office/drawing/2014/main" id="{77AD1515-2A84-DF49-AF58-33725600EFF6}"/>
              </a:ext>
            </a:extLst>
          </p:cNvPr>
          <p:cNvSpPr>
            <a:spLocks noGrp="1"/>
          </p:cNvSpPr>
          <p:nvPr>
            <p:ph type="title"/>
          </p:nvPr>
        </p:nvSpPr>
        <p:spPr>
          <a:xfrm>
            <a:off x="391417" y="375307"/>
            <a:ext cx="4985414" cy="1320095"/>
          </a:xfrm>
        </p:spPr>
        <p:txBody>
          <a:bodyPr anchor="t">
            <a:noAutofit/>
          </a:bodyPr>
          <a:lstStyle/>
          <a:p>
            <a:pPr>
              <a:lnSpc>
                <a:spcPct val="95000"/>
              </a:lnSpc>
            </a:pPr>
            <a:r>
              <a:rPr lang="en-US" sz="3800" b="1" spc="0" dirty="0">
                <a:solidFill>
                  <a:srgbClr val="AE2473"/>
                </a:solidFill>
              </a:rPr>
              <a:t>Stronger </a:t>
            </a:r>
            <a:br>
              <a:rPr lang="en-US" sz="3800" b="1" spc="0" dirty="0">
                <a:solidFill>
                  <a:srgbClr val="AE2473"/>
                </a:solidFill>
              </a:rPr>
            </a:br>
            <a:r>
              <a:rPr lang="en-US" sz="3800" spc="0" dirty="0"/>
              <a:t>Together</a:t>
            </a:r>
            <a:endParaRPr lang="en-US" sz="3800" b="1" spc="0" dirty="0"/>
          </a:p>
        </p:txBody>
      </p:sp>
      <p:cxnSp>
        <p:nvCxnSpPr>
          <p:cNvPr id="9" name="Straight Connector 8">
            <a:extLst>
              <a:ext uri="{FF2B5EF4-FFF2-40B4-BE49-F238E27FC236}">
                <a16:creationId xmlns:a16="http://schemas.microsoft.com/office/drawing/2014/main" id="{3302B739-D01B-094F-BE26-A54E0CB39F79}"/>
              </a:ext>
            </a:extLst>
          </p:cNvPr>
          <p:cNvCxnSpPr>
            <a:cxnSpLocks/>
          </p:cNvCxnSpPr>
          <p:nvPr/>
        </p:nvCxnSpPr>
        <p:spPr>
          <a:xfrm>
            <a:off x="0" y="4554446"/>
            <a:ext cx="9144000" cy="0"/>
          </a:xfrm>
          <a:prstGeom prst="line">
            <a:avLst/>
          </a:prstGeom>
          <a:ln w="88900">
            <a:solidFill>
              <a:srgbClr val="AE2473"/>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2">
            <a:extLst>
              <a:ext uri="{FF2B5EF4-FFF2-40B4-BE49-F238E27FC236}">
                <a16:creationId xmlns:a16="http://schemas.microsoft.com/office/drawing/2014/main" id="{DAFB76E9-1117-4749-A350-70BF43522C3A}"/>
              </a:ext>
            </a:extLst>
          </p:cNvPr>
          <p:cNvSpPr txBox="1">
            <a:spLocks/>
          </p:cNvSpPr>
          <p:nvPr/>
        </p:nvSpPr>
        <p:spPr>
          <a:xfrm>
            <a:off x="391417" y="2608604"/>
            <a:ext cx="3003108" cy="1049076"/>
          </a:xfrm>
          <a:prstGeom prst="rect">
            <a:avLst/>
          </a:prstGeom>
        </p:spPr>
        <p:txBody>
          <a:bodyPr vert="horz" lIns="91440" tIns="45720" rIns="91440" bIns="45720" rtlCol="0">
            <a:noAutofit/>
          </a:bodyPr>
          <a:lstStyle>
            <a:lvl1pPr marL="2286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1pPr>
            <a:lvl2pPr marL="5715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2pPr>
            <a:lvl3pPr marL="800100" indent="-2159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3pPr>
            <a:lvl4pPr marL="10287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4pPr>
            <a:lvl5pPr marL="12573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600"/>
              </a:spcBef>
              <a:buFont typeface="Lucida Grande"/>
              <a:buNone/>
            </a:pPr>
            <a:r>
              <a:rPr lang="en-US" sz="1600" b="1" spc="0" dirty="0">
                <a:solidFill>
                  <a:srgbClr val="AE2473"/>
                </a:solidFill>
              </a:rPr>
              <a:t>Stronger Together helps give those affected by cancer the tools to fight it from every angle.</a:t>
            </a:r>
          </a:p>
        </p:txBody>
      </p:sp>
      <p:sp>
        <p:nvSpPr>
          <p:cNvPr id="7" name="Content Placeholder 2">
            <a:extLst>
              <a:ext uri="{FF2B5EF4-FFF2-40B4-BE49-F238E27FC236}">
                <a16:creationId xmlns:a16="http://schemas.microsoft.com/office/drawing/2014/main" id="{31CFBA43-E29F-6249-94F7-9586470335B2}"/>
              </a:ext>
            </a:extLst>
          </p:cNvPr>
          <p:cNvSpPr>
            <a:spLocks noGrp="1"/>
          </p:cNvSpPr>
          <p:nvPr>
            <p:ph sz="quarter" idx="13"/>
          </p:nvPr>
        </p:nvSpPr>
        <p:spPr>
          <a:xfrm>
            <a:off x="391417" y="4778878"/>
            <a:ext cx="2880092" cy="1780854"/>
          </a:xfrm>
        </p:spPr>
        <p:txBody>
          <a:bodyPr>
            <a:noAutofit/>
          </a:bodyPr>
          <a:lstStyle/>
          <a:p>
            <a:pPr marL="0" lvl="0" indent="0">
              <a:lnSpc>
                <a:spcPct val="100000"/>
              </a:lnSpc>
              <a:spcBef>
                <a:spcPts val="600"/>
              </a:spcBef>
              <a:buNone/>
            </a:pPr>
            <a:r>
              <a:rPr lang="en-US" b="1" spc="0" dirty="0">
                <a:solidFill>
                  <a:srgbClr val="AE2473"/>
                </a:solidFill>
              </a:rPr>
              <a:t>Patients and survivors </a:t>
            </a:r>
          </a:p>
          <a:p>
            <a:pPr lvl="0">
              <a:lnSpc>
                <a:spcPct val="100000"/>
              </a:lnSpc>
              <a:spcBef>
                <a:spcPts val="600"/>
              </a:spcBef>
            </a:pPr>
            <a:r>
              <a:rPr lang="en-US" b="1" spc="0" dirty="0"/>
              <a:t>Let’s Talk Treatment Options </a:t>
            </a:r>
            <a:r>
              <a:rPr lang="en-US" spc="0" dirty="0"/>
              <a:t>and </a:t>
            </a:r>
            <a:r>
              <a:rPr lang="en-US" b="1" spc="0" dirty="0"/>
              <a:t>Take Action for Health </a:t>
            </a:r>
            <a:r>
              <a:rPr lang="en-US" spc="0" dirty="0"/>
              <a:t>personalized websites</a:t>
            </a:r>
          </a:p>
          <a:p>
            <a:pPr lvl="0">
              <a:lnSpc>
                <a:spcPct val="100000"/>
              </a:lnSpc>
              <a:spcBef>
                <a:spcPts val="600"/>
              </a:spcBef>
            </a:pPr>
            <a:r>
              <a:rPr lang="en-US" spc="0" dirty="0"/>
              <a:t>Apps for managing treatment plans and self-help strategies</a:t>
            </a:r>
          </a:p>
        </p:txBody>
      </p:sp>
      <p:sp>
        <p:nvSpPr>
          <p:cNvPr id="13" name="Content Placeholder 2">
            <a:extLst>
              <a:ext uri="{FF2B5EF4-FFF2-40B4-BE49-F238E27FC236}">
                <a16:creationId xmlns:a16="http://schemas.microsoft.com/office/drawing/2014/main" id="{3C1FE5BA-1341-C445-89A7-10356F3F44FB}"/>
              </a:ext>
            </a:extLst>
          </p:cNvPr>
          <p:cNvSpPr txBox="1">
            <a:spLocks/>
          </p:cNvSpPr>
          <p:nvPr/>
        </p:nvSpPr>
        <p:spPr>
          <a:xfrm>
            <a:off x="6536270" y="4778878"/>
            <a:ext cx="2730746" cy="1759782"/>
          </a:xfrm>
          <a:prstGeom prst="rect">
            <a:avLst/>
          </a:prstGeom>
        </p:spPr>
        <p:txBody>
          <a:bodyPr vert="horz" lIns="91440" tIns="45720" rIns="91440" bIns="45720" rtlCol="0">
            <a:noAutofit/>
          </a:bodyPr>
          <a:lstStyle>
            <a:lvl1pPr marL="2286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1pPr>
            <a:lvl2pPr marL="5715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2pPr>
            <a:lvl3pPr marL="800100" indent="-2159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3pPr>
            <a:lvl4pPr marL="10287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4pPr>
            <a:lvl5pPr marL="12573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1200"/>
              </a:spcBef>
              <a:buFont typeface="Lucida Grande"/>
              <a:buNone/>
            </a:pPr>
            <a:r>
              <a:rPr lang="en-US" b="1" spc="0" dirty="0">
                <a:solidFill>
                  <a:srgbClr val="AE2473"/>
                </a:solidFill>
              </a:rPr>
              <a:t>Employers</a:t>
            </a:r>
            <a:br>
              <a:rPr lang="en-US" b="1" spc="0" dirty="0"/>
            </a:br>
            <a:r>
              <a:rPr lang="en-US" b="1" spc="0" dirty="0"/>
              <a:t>Workplace Transitions </a:t>
            </a:r>
            <a:r>
              <a:rPr lang="en-US" spc="0" dirty="0"/>
              <a:t>program to help employers navigate cancer in </a:t>
            </a:r>
            <a:br>
              <a:rPr lang="en-US" spc="0" dirty="0"/>
            </a:br>
            <a:r>
              <a:rPr lang="en-US" spc="0" dirty="0"/>
              <a:t>the workplace</a:t>
            </a:r>
          </a:p>
        </p:txBody>
      </p:sp>
      <p:sp>
        <p:nvSpPr>
          <p:cNvPr id="11" name="Content Placeholder 2">
            <a:extLst>
              <a:ext uri="{FF2B5EF4-FFF2-40B4-BE49-F238E27FC236}">
                <a16:creationId xmlns:a16="http://schemas.microsoft.com/office/drawing/2014/main" id="{CEC3719D-8CB6-3341-8C30-9D1D29E5CDC9}"/>
              </a:ext>
            </a:extLst>
          </p:cNvPr>
          <p:cNvSpPr txBox="1">
            <a:spLocks/>
          </p:cNvSpPr>
          <p:nvPr/>
        </p:nvSpPr>
        <p:spPr>
          <a:xfrm>
            <a:off x="3606852" y="4778878"/>
            <a:ext cx="2801583" cy="1780854"/>
          </a:xfrm>
          <a:prstGeom prst="rect">
            <a:avLst/>
          </a:prstGeom>
        </p:spPr>
        <p:txBody>
          <a:bodyPr vert="horz" lIns="91440" tIns="45720" rIns="91440" bIns="45720" rtlCol="0">
            <a:normAutofit/>
          </a:bodyPr>
          <a:lstStyle>
            <a:lvl1pPr marL="2286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1pPr>
            <a:lvl2pPr marL="5715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2pPr>
            <a:lvl3pPr marL="800100" indent="-2159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3pPr>
            <a:lvl4pPr marL="10287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4pPr>
            <a:lvl5pPr marL="1257300" indent="-228600" algn="l" defTabSz="457200" rtl="0" eaLnBrk="1" latinLnBrk="0" hangingPunct="1">
              <a:lnSpc>
                <a:spcPct val="120000"/>
              </a:lnSpc>
              <a:spcBef>
                <a:spcPct val="20000"/>
              </a:spcBef>
              <a:buClr>
                <a:schemeClr val="tx1">
                  <a:lumMod val="40000"/>
                  <a:lumOff val="60000"/>
                </a:schemeClr>
              </a:buClr>
              <a:buFont typeface="Lucida Grande"/>
              <a:buChar char="+"/>
              <a:defRPr sz="1400" kern="0" spc="3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1200"/>
              </a:spcBef>
              <a:buFont typeface="Lucida Grande"/>
              <a:buNone/>
            </a:pPr>
            <a:r>
              <a:rPr lang="en-US" b="1" spc="0" dirty="0">
                <a:solidFill>
                  <a:srgbClr val="AE2473"/>
                </a:solidFill>
              </a:rPr>
              <a:t>Family and caregivers</a:t>
            </a:r>
            <a:br>
              <a:rPr lang="en-US" b="1" spc="0" dirty="0"/>
            </a:br>
            <a:r>
              <a:rPr lang="en-US" b="1" spc="0" dirty="0"/>
              <a:t>Help for Cancer Caregivers </a:t>
            </a:r>
            <a:r>
              <a:rPr lang="en-US" spc="0" dirty="0"/>
              <a:t>support group</a:t>
            </a:r>
          </a:p>
        </p:txBody>
      </p:sp>
      <p:grpSp>
        <p:nvGrpSpPr>
          <p:cNvPr id="6" name="Group 5">
            <a:extLst>
              <a:ext uri="{FF2B5EF4-FFF2-40B4-BE49-F238E27FC236}">
                <a16:creationId xmlns:a16="http://schemas.microsoft.com/office/drawing/2014/main" id="{7B0FFB91-228B-294D-B313-DAFEDF7FFA90}"/>
              </a:ext>
            </a:extLst>
          </p:cNvPr>
          <p:cNvGrpSpPr/>
          <p:nvPr/>
        </p:nvGrpSpPr>
        <p:grpSpPr>
          <a:xfrm>
            <a:off x="3718326" y="6054991"/>
            <a:ext cx="4145752" cy="568963"/>
            <a:chOff x="3718326" y="6054991"/>
            <a:chExt cx="4145752" cy="568963"/>
          </a:xfrm>
        </p:grpSpPr>
        <p:sp>
          <p:nvSpPr>
            <p:cNvPr id="2" name="TextBox 1"/>
            <p:cNvSpPr txBox="1"/>
            <p:nvPr/>
          </p:nvSpPr>
          <p:spPr>
            <a:xfrm>
              <a:off x="3878644" y="6096223"/>
              <a:ext cx="3985434" cy="461665"/>
            </a:xfrm>
            <a:prstGeom prst="rect">
              <a:avLst/>
            </a:prstGeom>
            <a:noFill/>
          </p:spPr>
          <p:txBody>
            <a:bodyPr wrap="square" rtlCol="0" anchor="ctr">
              <a:spAutoFit/>
            </a:bodyPr>
            <a:lstStyle/>
            <a:p>
              <a:r>
                <a:rPr lang="en-US" sz="1200" b="1" dirty="0">
                  <a:solidFill>
                    <a:schemeClr val="tx2"/>
                  </a:solidFill>
                </a:rPr>
                <a:t>You can find all these resources at</a:t>
              </a:r>
            </a:p>
            <a:p>
              <a:r>
                <a:rPr lang="en-US" sz="1100" b="1" dirty="0"/>
                <a:t>communityresources.anthem.com.</a:t>
              </a:r>
            </a:p>
          </p:txBody>
        </p:sp>
        <p:sp>
          <p:nvSpPr>
            <p:cNvPr id="3" name="Chevron 2">
              <a:extLst>
                <a:ext uri="{FF2B5EF4-FFF2-40B4-BE49-F238E27FC236}">
                  <a16:creationId xmlns:a16="http://schemas.microsoft.com/office/drawing/2014/main" id="{0619A539-31A1-5A40-9BB0-DAA14A824902}"/>
                </a:ext>
              </a:extLst>
            </p:cNvPr>
            <p:cNvSpPr/>
            <p:nvPr/>
          </p:nvSpPr>
          <p:spPr>
            <a:xfrm>
              <a:off x="3718326" y="6162729"/>
              <a:ext cx="160318" cy="328652"/>
            </a:xfrm>
            <a:prstGeom prst="chevron">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5" name="Group 14">
              <a:extLst>
                <a:ext uri="{FF2B5EF4-FFF2-40B4-BE49-F238E27FC236}">
                  <a16:creationId xmlns:a16="http://schemas.microsoft.com/office/drawing/2014/main" id="{5AA756DF-3526-5A44-AE87-767045238B6A}"/>
                </a:ext>
              </a:extLst>
            </p:cNvPr>
            <p:cNvGrpSpPr/>
            <p:nvPr/>
          </p:nvGrpSpPr>
          <p:grpSpPr>
            <a:xfrm>
              <a:off x="3718327" y="6054991"/>
              <a:ext cx="2801582" cy="568963"/>
              <a:chOff x="3718326" y="6054991"/>
              <a:chExt cx="3156607" cy="568963"/>
            </a:xfrm>
          </p:grpSpPr>
          <p:cxnSp>
            <p:nvCxnSpPr>
              <p:cNvPr id="14" name="Straight Connector 13">
                <a:extLst>
                  <a:ext uri="{FF2B5EF4-FFF2-40B4-BE49-F238E27FC236}">
                    <a16:creationId xmlns:a16="http://schemas.microsoft.com/office/drawing/2014/main" id="{30A2056F-B168-B849-8696-2869BC4ECBB3}"/>
                  </a:ext>
                </a:extLst>
              </p:cNvPr>
              <p:cNvCxnSpPr>
                <a:cxnSpLocks/>
              </p:cNvCxnSpPr>
              <p:nvPr/>
            </p:nvCxnSpPr>
            <p:spPr>
              <a:xfrm>
                <a:off x="3718326" y="6054991"/>
                <a:ext cx="3156607"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8773F7D-1CDD-2044-99F6-25B81EFE76D2}"/>
                  </a:ext>
                </a:extLst>
              </p:cNvPr>
              <p:cNvCxnSpPr>
                <a:cxnSpLocks/>
              </p:cNvCxnSpPr>
              <p:nvPr/>
            </p:nvCxnSpPr>
            <p:spPr>
              <a:xfrm>
                <a:off x="3718326" y="6623954"/>
                <a:ext cx="3156607"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35977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1000"/>
                                        <p:tgtEl>
                                          <p:spTgt spid="12">
                                            <p:txEl>
                                              <p:pRg st="0" end="0"/>
                                            </p:txEl>
                                          </p:spTgt>
                                        </p:tgtEl>
                                      </p:cBhvr>
                                    </p:animEffect>
                                    <p:anim calcmode="lin" valueType="num">
                                      <p:cBhvr>
                                        <p:cTn id="19"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fade">
                                      <p:cBhvr>
                                        <p:cTn id="35" dur="500"/>
                                        <p:tgtEl>
                                          <p:spTgt spid="7">
                                            <p:txEl>
                                              <p:pRg st="2" end="2"/>
                                            </p:txEl>
                                          </p:spTgt>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fade">
                                      <p:cBhvr>
                                        <p:cTn id="39" dur="500"/>
                                        <p:tgtEl>
                                          <p:spTgt spid="11">
                                            <p:txEl>
                                              <p:pRg st="0" end="0"/>
                                            </p:txEl>
                                          </p:spTgt>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fade">
                                      <p:cBhvr>
                                        <p:cTn id="43"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4" grpId="0"/>
      <p:bldP spid="12" grpId="0" build="p"/>
      <p:bldP spid="7" grpId="0" build="p"/>
      <p:bldP spid="13" grpId="0" build="p"/>
      <p:bldP spid="1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2750436|-4547200|-15981193|-6769568|-8298864|Anthem&quot;,&quot;Id&quot;:&quot;5dd5be9032314117c0625379&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NA160-Sales_Story-R1.3-030117">
  <a:themeElements>
    <a:clrScheme name="174">
      <a:dk1>
        <a:srgbClr val="32383D"/>
      </a:dk1>
      <a:lt1>
        <a:srgbClr val="FFFFFF"/>
      </a:lt1>
      <a:dk2>
        <a:srgbClr val="0079C2"/>
      </a:dk2>
      <a:lt2>
        <a:srgbClr val="FFFFFF"/>
      </a:lt2>
      <a:accent1>
        <a:srgbClr val="69B3E7"/>
      </a:accent1>
      <a:accent2>
        <a:srgbClr val="39B564"/>
      </a:accent2>
      <a:accent3>
        <a:srgbClr val="EE9621"/>
      </a:accent3>
      <a:accent4>
        <a:srgbClr val="FE5E3C"/>
      </a:accent4>
      <a:accent5>
        <a:srgbClr val="D41441"/>
      </a:accent5>
      <a:accent6>
        <a:srgbClr val="AE2473"/>
      </a:accent6>
      <a:hlink>
        <a:srgbClr val="32383D"/>
      </a:hlink>
      <a:folHlink>
        <a:srgbClr val="32383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A160-Sales_Story-R1.3-030117" id="{8B147366-E00A-4596-B435-A734F1F4EACA}" vid="{6C190F1C-F069-4F5A-8126-8ABD29245EF9}"/>
    </a:ext>
  </a:extLst>
</a:theme>
</file>

<file path=ppt/theme/theme2.xml><?xml version="1.0" encoding="utf-8"?>
<a:theme xmlns:a="http://schemas.openxmlformats.org/drawingml/2006/main" name="Assets">
  <a:themeElements>
    <a:clrScheme name="Custom 338">
      <a:dk1>
        <a:srgbClr val="32383D"/>
      </a:dk1>
      <a:lt1>
        <a:sysClr val="window" lastClr="FFFFFF"/>
      </a:lt1>
      <a:dk2>
        <a:srgbClr val="0072BC"/>
      </a:dk2>
      <a:lt2>
        <a:srgbClr val="B32572"/>
      </a:lt2>
      <a:accent1>
        <a:srgbClr val="DB1E36"/>
      </a:accent1>
      <a:accent2>
        <a:srgbClr val="A2B427"/>
      </a:accent2>
      <a:accent3>
        <a:srgbClr val="009BA7"/>
      </a:accent3>
      <a:accent4>
        <a:srgbClr val="F58021"/>
      </a:accent4>
      <a:accent5>
        <a:srgbClr val="FFE539"/>
      </a:accent5>
      <a:accent6>
        <a:srgbClr val="58B6E7"/>
      </a:accent6>
      <a:hlink>
        <a:srgbClr val="009BA7"/>
      </a:hlink>
      <a:folHlink>
        <a:srgbClr val="8D8E8D"/>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A160-Sales_Story-R1.3-030117" id="{8B147366-E00A-4596-B435-A734F1F4EACA}" vid="{7E4FC6E4-C3E3-4B7E-93BB-A6BC68DC2930}"/>
    </a:ext>
  </a:extLst>
</a:theme>
</file>

<file path=ppt/theme/theme3.xml><?xml version="1.0" encoding="utf-8"?>
<a:theme xmlns:a="http://schemas.openxmlformats.org/drawingml/2006/main" name="Legal">
  <a:themeElements>
    <a:clrScheme name="Custom 346">
      <a:dk1>
        <a:srgbClr val="32383D"/>
      </a:dk1>
      <a:lt1>
        <a:sysClr val="window" lastClr="FFFFFF"/>
      </a:lt1>
      <a:dk2>
        <a:srgbClr val="0072BC"/>
      </a:dk2>
      <a:lt2>
        <a:srgbClr val="B32572"/>
      </a:lt2>
      <a:accent1>
        <a:srgbClr val="DB1E36"/>
      </a:accent1>
      <a:accent2>
        <a:srgbClr val="A2B427"/>
      </a:accent2>
      <a:accent3>
        <a:srgbClr val="009BA7"/>
      </a:accent3>
      <a:accent4>
        <a:srgbClr val="F58021"/>
      </a:accent4>
      <a:accent5>
        <a:srgbClr val="FFE539"/>
      </a:accent5>
      <a:accent6>
        <a:srgbClr val="58B6E7"/>
      </a:accent6>
      <a:hlink>
        <a:srgbClr val="009BA7"/>
      </a:hlink>
      <a:folHlink>
        <a:srgbClr val="8D8E8D"/>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A160-Sales_Story-R1.3-030117" id="{8B147366-E00A-4596-B435-A734F1F4EACA}" vid="{A843BF01-A378-4C7E-8E3C-5A691079264B}"/>
    </a:ext>
  </a:extLst>
</a:theme>
</file>

<file path=ppt/theme/theme4.xml><?xml version="1.0" encoding="utf-8"?>
<a:theme xmlns:a="http://schemas.openxmlformats.org/drawingml/2006/main" name="Office Theme">
  <a:themeElements>
    <a:clrScheme name="Anthem 2017">
      <a:dk1>
        <a:srgbClr val="32383D"/>
      </a:dk1>
      <a:lt1>
        <a:sysClr val="window" lastClr="FFFFFF"/>
      </a:lt1>
      <a:dk2>
        <a:srgbClr val="0079C2"/>
      </a:dk2>
      <a:lt2>
        <a:srgbClr val="FFFFFF"/>
      </a:lt2>
      <a:accent1>
        <a:srgbClr val="69B3E7"/>
      </a:accent1>
      <a:accent2>
        <a:srgbClr val="39B564"/>
      </a:accent2>
      <a:accent3>
        <a:srgbClr val="EE9621"/>
      </a:accent3>
      <a:accent4>
        <a:srgbClr val="FE5E3C"/>
      </a:accent4>
      <a:accent5>
        <a:srgbClr val="D41441"/>
      </a:accent5>
      <a:accent6>
        <a:srgbClr val="9E005D"/>
      </a:accent6>
      <a:hlink>
        <a:srgbClr val="32383D"/>
      </a:hlink>
      <a:folHlink>
        <a:srgbClr val="32383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Anthem 2017">
      <a:dk1>
        <a:srgbClr val="32383D"/>
      </a:dk1>
      <a:lt1>
        <a:sysClr val="window" lastClr="FFFFFF"/>
      </a:lt1>
      <a:dk2>
        <a:srgbClr val="0079C2"/>
      </a:dk2>
      <a:lt2>
        <a:srgbClr val="FFFFFF"/>
      </a:lt2>
      <a:accent1>
        <a:srgbClr val="69B3E7"/>
      </a:accent1>
      <a:accent2>
        <a:srgbClr val="39B564"/>
      </a:accent2>
      <a:accent3>
        <a:srgbClr val="EE9621"/>
      </a:accent3>
      <a:accent4>
        <a:srgbClr val="FE5E3C"/>
      </a:accent4>
      <a:accent5>
        <a:srgbClr val="D41441"/>
      </a:accent5>
      <a:accent6>
        <a:srgbClr val="9E005D"/>
      </a:accent6>
      <a:hlink>
        <a:srgbClr val="32383D"/>
      </a:hlink>
      <a:folHlink>
        <a:srgbClr val="32383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 UniqueId="300c3612-c560-4a90-a955-4950c3b074e4" Name="Computed" ContentType="XML" MajorVersion="0" MinorVersion="1" isLocalCopy="False" IsBaseObject="False" DataSourceId="0f1ccd38-ee01-49bf-ad9f-bf516a51d874" DataSourceMajorVersion="0" DataSourceMinorVersion="1"/>
</file>

<file path=customXml/item10.xml><?xml version="1.0" encoding="utf-8"?>
<VariableListDefinition name="AD_HOC" displayName="AD_HOC" id="2bde26af-6816-4514-bbc9-b1647d579c48" isdomainofvalue="False" dataSourceId="a1e0d014-fb2c-4b19-9dbc-471cf48c61ed"/>
</file>

<file path=customXml/item2.xml><?xml version="1.0" encoding="utf-8"?>
<VariableList UniqueId="2bde26af-6816-4514-bbc9-b1647d579c48" Name="AD_HOC" ContentType="XML" MajorVersion="0" MinorVersion="1" isLocalCopy="False" IsBaseObject="False" DataSourceId="a1e0d014-fb2c-4b19-9dbc-471cf48c61ed" DataSourceMajorVersion="0" DataSourceMinorVersion="1"/>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VariableListDefinition name="System" displayName="System" id="270697d0-d914-43d6-a219-b13cbd6a7d7b" isdomainofvalue="False" dataSourceId="9812ed50-2a81-4e0e-8a4b-a1c024701cf2"/>
</file>

<file path=customXml/item5.xml><?xml version="1.0" encoding="utf-8"?>
<VariableListDefinition name="Computed" displayName="Computed" id="300c3612-c560-4a90-a955-4950c3b074e4" isdomainofvalue="False" dataSourceId="0f1ccd38-ee01-49bf-ad9f-bf516a51d874"/>
</file>

<file path=customXml/item6.xml><?xml version="1.0" encoding="utf-8"?>
<VariableList UniqueId="270697d0-d914-43d6-a219-b13cbd6a7d7b" Name="System" ContentType="XML" MajorVersion="0" MinorVersion="1" isLocalCopy="False" IsBaseObject="False" DataSourceId="9812ed50-2a81-4e0e-8a4b-a1c024701cf2" DataSourceMajorVersion="0" DataSourceMinorVersion="1"/>
</file>

<file path=customXml/item7.xml><?xml version="1.0" encoding="utf-8"?>
<AllExternalAdhocVariableMappings/>
</file>

<file path=customXml/item8.xml><?xml version="1.0" encoding="utf-8"?>
<ct:contentTypeSchema xmlns:ct="http://schemas.microsoft.com/office/2006/metadata/contentType" xmlns:ma="http://schemas.microsoft.com/office/2006/metadata/properties/metaAttributes" ct:_="" ma:_="" ma:contentTypeName="Document" ma:contentTypeID="0x0101007B4F514B3F795949A4E720D247E7F782" ma:contentTypeVersion="11" ma:contentTypeDescription="Create a new document." ma:contentTypeScope="" ma:versionID="5a5545cff5d9481c1bffa71603e990af">
  <xsd:schema xmlns:xsd="http://www.w3.org/2001/XMLSchema" xmlns:xs="http://www.w3.org/2001/XMLSchema" xmlns:p="http://schemas.microsoft.com/office/2006/metadata/properties" xmlns:ns2="027e9161-55cc-4827-b61e-7d8a8b2b98a5" xmlns:ns3="ed46c018-320c-458e-b7a0-53d043bd7b7a" targetNamespace="http://schemas.microsoft.com/office/2006/metadata/properties" ma:root="true" ma:fieldsID="c4d32faed297081511b249df9a02d96d" ns2:_="" ns3:_="">
    <xsd:import namespace="027e9161-55cc-4827-b61e-7d8a8b2b98a5"/>
    <xsd:import namespace="ed46c018-320c-458e-b7a0-53d043bd7b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7e9161-55cc-4827-b61e-7d8a8b2b9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8f9e939-d534-4f71-907e-9b2d3f0ad47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46c018-320c-458e-b7a0-53d043bd7b7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887500b-2882-4256-87a0-2acc362c28ad}" ma:internalName="TaxCatchAll" ma:showField="CatchAllData" ma:web="ed46c018-320c-458e-b7a0-53d043bd7b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p:properties xmlns:p="http://schemas.microsoft.com/office/2006/metadata/properties" xmlns:xsi="http://www.w3.org/2001/XMLSchema-instance" xmlns:pc="http://schemas.microsoft.com/office/infopath/2007/PartnerControls">
  <documentManagement>
    <lcf76f155ced4ddcb4097134ff3c332f xmlns="027e9161-55cc-4827-b61e-7d8a8b2b98a5">
      <Terms xmlns="http://schemas.microsoft.com/office/infopath/2007/PartnerControls"/>
    </lcf76f155ced4ddcb4097134ff3c332f>
    <TaxCatchAll xmlns="ed46c018-320c-458e-b7a0-53d043bd7b7a" xsi:nil="true"/>
  </documentManagement>
</p:properties>
</file>

<file path=customXml/itemProps1.xml><?xml version="1.0" encoding="utf-8"?>
<ds:datastoreItem xmlns:ds="http://schemas.openxmlformats.org/officeDocument/2006/customXml" ds:itemID="{355D3790-7B5F-4DC1-8C38-E603C30A60EC}">
  <ds:schemaRefs/>
</ds:datastoreItem>
</file>

<file path=customXml/itemProps10.xml><?xml version="1.0" encoding="utf-8"?>
<ds:datastoreItem xmlns:ds="http://schemas.openxmlformats.org/officeDocument/2006/customXml" ds:itemID="{8ADF863A-CF30-4ECE-B71C-41087E6EEBA8}">
  <ds:schemaRefs/>
</ds:datastoreItem>
</file>

<file path=customXml/itemProps2.xml><?xml version="1.0" encoding="utf-8"?>
<ds:datastoreItem xmlns:ds="http://schemas.openxmlformats.org/officeDocument/2006/customXml" ds:itemID="{03632410-9155-47A1-9BF7-75233E86A4B7}">
  <ds:schemaRefs/>
</ds:datastoreItem>
</file>

<file path=customXml/itemProps3.xml><?xml version="1.0" encoding="utf-8"?>
<ds:datastoreItem xmlns:ds="http://schemas.openxmlformats.org/officeDocument/2006/customXml" ds:itemID="{3C873BFE-DF81-4E3E-8BCA-3A739CD3966A}">
  <ds:schemaRefs>
    <ds:schemaRef ds:uri="http://schemas.microsoft.com/sharepoint/v3/contenttype/forms"/>
  </ds:schemaRefs>
</ds:datastoreItem>
</file>

<file path=customXml/itemProps4.xml><?xml version="1.0" encoding="utf-8"?>
<ds:datastoreItem xmlns:ds="http://schemas.openxmlformats.org/officeDocument/2006/customXml" ds:itemID="{DE7953E0-3109-4B76-80DE-98E6CA781E6E}">
  <ds:schemaRefs/>
</ds:datastoreItem>
</file>

<file path=customXml/itemProps5.xml><?xml version="1.0" encoding="utf-8"?>
<ds:datastoreItem xmlns:ds="http://schemas.openxmlformats.org/officeDocument/2006/customXml" ds:itemID="{638726EA-E1FE-4A8E-843F-EAD02F2F12A3}">
  <ds:schemaRefs/>
</ds:datastoreItem>
</file>

<file path=customXml/itemProps6.xml><?xml version="1.0" encoding="utf-8"?>
<ds:datastoreItem xmlns:ds="http://schemas.openxmlformats.org/officeDocument/2006/customXml" ds:itemID="{D0F31CA9-5C61-488D-9A53-C134B7432041}">
  <ds:schemaRefs/>
</ds:datastoreItem>
</file>

<file path=customXml/itemProps7.xml><?xml version="1.0" encoding="utf-8"?>
<ds:datastoreItem xmlns:ds="http://schemas.openxmlformats.org/officeDocument/2006/customXml" ds:itemID="{D9125185-8A5A-4299-A72E-9D7DC09BF78A}">
  <ds:schemaRefs/>
</ds:datastoreItem>
</file>

<file path=customXml/itemProps8.xml><?xml version="1.0" encoding="utf-8"?>
<ds:datastoreItem xmlns:ds="http://schemas.openxmlformats.org/officeDocument/2006/customXml" ds:itemID="{0D451C30-FD08-46C1-8550-2AF89D7D16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7e9161-55cc-4827-b61e-7d8a8b2b98a5"/>
    <ds:schemaRef ds:uri="ed46c018-320c-458e-b7a0-53d043bd7b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9.xml><?xml version="1.0" encoding="utf-8"?>
<ds:datastoreItem xmlns:ds="http://schemas.openxmlformats.org/officeDocument/2006/customXml" ds:itemID="{3963C165-055C-484F-99A9-0CB93714BE48}">
  <ds:schemaRefs>
    <ds:schemaRef ds:uri="http://purl.org/dc/elements/1.1/"/>
    <ds:schemaRef ds:uri="http://schemas.openxmlformats.org/package/2006/metadata/core-properties"/>
    <ds:schemaRef ds:uri="http://purl.org/dc/dcmitype/"/>
    <ds:schemaRef ds:uri="http://schemas.microsoft.com/office/2006/documentManagement/types"/>
    <ds:schemaRef ds:uri="http://purl.org/dc/terms/"/>
    <ds:schemaRef ds:uri="cd90fec6-c4f0-456f-8368-b5dd30576d5d"/>
    <ds:schemaRef ds:uri="http://schemas.microsoft.com/office/infopath/2007/PartnerControls"/>
    <ds:schemaRef ds:uri="http://schemas.microsoft.com/office/2006/metadata/properties"/>
    <ds:schemaRef ds:uri="http://www.w3.org/XML/1998/namespace"/>
    <ds:schemaRef ds:uri="027e9161-55cc-4827-b61e-7d8a8b2b98a5"/>
    <ds:schemaRef ds:uri="ed46c018-320c-458e-b7a0-53d043bd7b7a"/>
  </ds:schemaRefs>
</ds:datastoreItem>
</file>

<file path=docProps/app.xml><?xml version="1.0" encoding="utf-8"?>
<Properties xmlns="http://schemas.openxmlformats.org/officeDocument/2006/extended-properties" xmlns:vt="http://schemas.openxmlformats.org/officeDocument/2006/docPropsVTypes">
  <Template>ANA160-Sales_Story-R1.3-030117.potx</Template>
  <TotalTime>9506</TotalTime>
  <Words>3897</Words>
  <Application>Microsoft Office PowerPoint</Application>
  <PresentationFormat>On-screen Show (4:3)</PresentationFormat>
  <Paragraphs>252</Paragraphs>
  <Slides>12</Slides>
  <Notes>12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12</vt:i4>
      </vt:variant>
    </vt:vector>
  </HeadingPairs>
  <TitlesOfParts>
    <vt:vector size="20" baseType="lpstr">
      <vt:lpstr>Arial</vt:lpstr>
      <vt:lpstr>Calibri</vt:lpstr>
      <vt:lpstr>Century Gothic</vt:lpstr>
      <vt:lpstr>Lucida Grande</vt:lpstr>
      <vt:lpstr>ANA160-Sales_Story-R1.3-030117</vt:lpstr>
      <vt:lpstr>Assets</vt:lpstr>
      <vt:lpstr>Legal</vt:lpstr>
      <vt:lpstr>think-cell Slide</vt:lpstr>
      <vt:lpstr>Cancer support  every step  of the way</vt:lpstr>
      <vt:lpstr>PowerPoint Presentation</vt:lpstr>
      <vt:lpstr>The true  costs of cancer</vt:lpstr>
      <vt:lpstr>At Anthem, we are transforming what it means to fight cancer and everything that comes with it. </vt:lpstr>
      <vt:lpstr>Unwavering aid through treatment and beyond </vt:lpstr>
      <vt:lpstr>A clear path to  the most effective treatments</vt:lpstr>
      <vt:lpstr>Navigating post-diagnosis  with specialized support</vt:lpstr>
      <vt:lpstr>Cancer Care Navigators: supporting employees  through cancer</vt:lpstr>
      <vt:lpstr>Stronger  Together</vt:lpstr>
      <vt:lpstr>Palliative care with a human touch</vt:lpstr>
      <vt:lpstr>Supported members.  Coordinated providers. Reduced costs. </vt:lpstr>
      <vt:lpstr>PowerPoint Presentation</vt:lpstr>
    </vt:vector>
  </TitlesOfParts>
  <Company>Langrand and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Langrand and Company</dc:creator>
  <cp:lastModifiedBy>Gabriella Bond</cp:lastModifiedBy>
  <cp:revision>320</cp:revision>
  <cp:lastPrinted>2023-07-23T21:05:17Z</cp:lastPrinted>
  <dcterms:created xsi:type="dcterms:W3CDTF">2017-02-28T17:16:47Z</dcterms:created>
  <dcterms:modified xsi:type="dcterms:W3CDTF">2023-07-31T17:58:23Z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0x0101007B4F514B3F795949A4E720D247E7F782</vt:lpwstr>
  </property>
</Properties>
</file>