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1F_0.xml" ContentType="application/vnd.ms-powerpoint.comments+xml"/>
  <Override PartName="/ppt/comments/modernComment_7FFFE4E6_83F96962.xml" ContentType="application/vnd.ms-powerpoint.comments+xml"/>
  <Override PartName="/ppt/notesSlides/notesSlide3.xml" ContentType="application/vnd.openxmlformats-officedocument.presentationml.notesSlide+xml"/>
  <Override PartName="/ppt/comments/modernComment_3F1_5CDA6D3D.xml" ContentType="application/vnd.ms-powerpoint.comments+xml"/>
  <Override PartName="/ppt/comments/modernComment_3F3_5192188A.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23E_408E5232.xml" ContentType="application/vnd.ms-powerpoint.comments+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2" r:id="rId4"/>
  </p:sldMasterIdLst>
  <p:notesMasterIdLst>
    <p:notesMasterId r:id="rId75"/>
  </p:notesMasterIdLst>
  <p:sldIdLst>
    <p:sldId id="257" r:id="rId5"/>
    <p:sldId id="939" r:id="rId6"/>
    <p:sldId id="940" r:id="rId7"/>
    <p:sldId id="359" r:id="rId8"/>
    <p:sldId id="938" r:id="rId9"/>
    <p:sldId id="677" r:id="rId10"/>
    <p:sldId id="623" r:id="rId11"/>
    <p:sldId id="624" r:id="rId12"/>
    <p:sldId id="625" r:id="rId13"/>
    <p:sldId id="627" r:id="rId14"/>
    <p:sldId id="628" r:id="rId15"/>
    <p:sldId id="629" r:id="rId16"/>
    <p:sldId id="631" r:id="rId17"/>
    <p:sldId id="633" r:id="rId18"/>
    <p:sldId id="632" r:id="rId19"/>
    <p:sldId id="719" r:id="rId20"/>
    <p:sldId id="2147476707" r:id="rId21"/>
    <p:sldId id="630" r:id="rId22"/>
    <p:sldId id="568" r:id="rId23"/>
    <p:sldId id="637" r:id="rId24"/>
    <p:sldId id="930" r:id="rId25"/>
    <p:sldId id="935" r:id="rId26"/>
    <p:sldId id="284" r:id="rId27"/>
    <p:sldId id="287" r:id="rId28"/>
    <p:sldId id="2147476710" r:id="rId29"/>
    <p:sldId id="2147476709" r:id="rId30"/>
    <p:sldId id="278" r:id="rId31"/>
    <p:sldId id="1009" r:id="rId32"/>
    <p:sldId id="1011" r:id="rId33"/>
    <p:sldId id="928" r:id="rId34"/>
    <p:sldId id="557" r:id="rId35"/>
    <p:sldId id="1007" r:id="rId36"/>
    <p:sldId id="1008" r:id="rId37"/>
    <p:sldId id="2147476712" r:id="rId38"/>
    <p:sldId id="942" r:id="rId39"/>
    <p:sldId id="641" r:id="rId40"/>
    <p:sldId id="640" r:id="rId41"/>
    <p:sldId id="2147476698" r:id="rId42"/>
    <p:sldId id="2147476699" r:id="rId43"/>
    <p:sldId id="545" r:id="rId44"/>
    <p:sldId id="572" r:id="rId45"/>
    <p:sldId id="573" r:id="rId46"/>
    <p:sldId id="650" r:id="rId47"/>
    <p:sldId id="651" r:id="rId48"/>
    <p:sldId id="540" r:id="rId49"/>
    <p:sldId id="645" r:id="rId50"/>
    <p:sldId id="646" r:id="rId51"/>
    <p:sldId id="574" r:id="rId52"/>
    <p:sldId id="2147476700" r:id="rId53"/>
    <p:sldId id="2147476702" r:id="rId54"/>
    <p:sldId id="541" r:id="rId55"/>
    <p:sldId id="2147470133" r:id="rId56"/>
    <p:sldId id="2147470137" r:id="rId57"/>
    <p:sldId id="2147470138" r:id="rId58"/>
    <p:sldId id="516" r:id="rId59"/>
    <p:sldId id="2147374382" r:id="rId60"/>
    <p:sldId id="578" r:id="rId61"/>
    <p:sldId id="580" r:id="rId62"/>
    <p:sldId id="267" r:id="rId63"/>
    <p:sldId id="2147476711" r:id="rId64"/>
    <p:sldId id="353" r:id="rId65"/>
    <p:sldId id="943" r:id="rId66"/>
    <p:sldId id="665" r:id="rId67"/>
    <p:sldId id="551" r:id="rId68"/>
    <p:sldId id="666" r:id="rId69"/>
    <p:sldId id="667" r:id="rId70"/>
    <p:sldId id="668" r:id="rId71"/>
    <p:sldId id="669" r:id="rId72"/>
    <p:sldId id="670" r:id="rId73"/>
    <p:sldId id="659" r:id="rId7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7D1F"/>
    <a:srgbClr val="3C63FF"/>
    <a:srgbClr val="FFE5E5"/>
    <a:srgbClr val="FFA7A7"/>
    <a:srgbClr val="969FA7"/>
    <a:srgbClr val="0C68B3"/>
    <a:srgbClr val="465359"/>
    <a:srgbClr val="1CAD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95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comments/modernComment_3F1_5CDA6D3D.xml><?xml version="1.0" encoding="utf-8"?>
<p188:cmLst xmlns:a="http://schemas.openxmlformats.org/drawingml/2006/main" xmlns:r="http://schemas.openxmlformats.org/officeDocument/2006/relationships" xmlns:p188="http://schemas.microsoft.com/office/powerpoint/2018/8/main">
  <p188:cm id="{BAE8CEBC-3280-46E7-B67B-438251395DA7}" authorId="{00000000-0000-0000-0000-000000000000}" status="resolved" created="2026-09-30T00:09:02.627">
    <pc:sldMkLst xmlns:pc="http://schemas.microsoft.com/office/powerpoint/2013/main/command">
      <pc:docMk/>
      <pc:sldMk cId="1557818685" sldId="1009"/>
    </pc:sldMkLst>
    <p188:txBody>
      <a:bodyPr/>
      <a:lstStyle/>
      <a:p>
        <a:r>
          <a:rPr lang="en-US"/>
          <a:t>keep?</a:t>
        </a:r>
      </a:p>
    </p188:txBody>
    <p188:extLst>
      <p:ext xmlns:p="http://schemas.openxmlformats.org/presentationml/2006/main" uri="{5BB2D875-25FF-4072-B9AC-8F64D62656EB}">
        <p228:taskDetails xmlns:p228="http://schemas.microsoft.com/office/powerpoint/2022/08/main">
          <p228:history/>
        </p228:taskDetails>
      </p:ext>
    </p188:extLst>
  </p188:cm>
</p188:cmLst>
</file>

<file path=ppt/comments/modernComment_3F3_5192188A.xml><?xml version="1.0" encoding="utf-8"?>
<p188:cmLst xmlns:a="http://schemas.openxmlformats.org/drawingml/2006/main" xmlns:r="http://schemas.openxmlformats.org/officeDocument/2006/relationships" xmlns:p188="http://schemas.microsoft.com/office/powerpoint/2018/8/main">
  <p188:cm id="{32673399-01D1-442E-99D7-7F088F028ABD}" authorId="{00000000-0000-0000-0000-000000000000}" created="2026-09-30T00:06:07.511">
    <pc:sldMkLst xmlns:pc="http://schemas.microsoft.com/office/powerpoint/2013/main/command">
      <pc:docMk/>
      <pc:sldMk cId="1368529034" sldId="1011"/>
    </pc:sldMkLst>
    <p188:replyLst>
      <p188:reply id="{EF670FEA-2224-4CA4-A605-CF9D417B6430}" authorId="{00000000-0000-0000-0000-000000000000}" created="2026-10-07T18:55:58.614">
        <p188:txBody>
          <a:bodyPr/>
          <a:lstStyle/>
          <a:p>
            <a:r>
              <a:rPr lang="en-US"/>
              <a:t>No, I updated to include prevention also.
</a:t>
            </a:r>
          </a:p>
        </p188:txBody>
      </p188:reply>
    </p188:replyLst>
    <p188:txBody>
      <a:bodyPr/>
      <a:lstStyle/>
      <a:p>
        <a:r>
          <a:rPr lang="en-US"/>
          <a:t>Remove?</a:t>
        </a:r>
      </a:p>
    </p188:txBody>
    <p188:extLst>
      <p:ext xmlns:p="http://schemas.openxmlformats.org/presentationml/2006/main" uri="{5BB2D875-25FF-4072-B9AC-8F64D62656EB}">
        <p228:taskDetails xmlns:p228="http://schemas.microsoft.com/office/powerpoint/2022/08/main">
          <p228:history/>
        </p228:taskDetails>
      </p:ext>
    </p188:extLst>
  </p188:cm>
</p188:cmLst>
</file>

<file path=ppt/comments/modernComment_7FFFE4E6_83F96962.xml><?xml version="1.0" encoding="utf-8"?>
<p188:cmLst xmlns:a="http://schemas.openxmlformats.org/drawingml/2006/main" xmlns:r="http://schemas.openxmlformats.org/officeDocument/2006/relationships" xmlns:p188="http://schemas.microsoft.com/office/powerpoint/2018/8/main">
  <p188:cm id="{6B61B450-BE61-494C-BAF9-FB286669E3AE}" authorId="{00000000-0000-0000-0000-000000000000}" created="2026-09-30T18:48:44.386">
    <pc:sldMkLst xmlns:pc="http://schemas.microsoft.com/office/powerpoint/2013/main/command">
      <pc:docMk/>
      <pc:sldMk cId="2214160738" sldId="2147476710"/>
    </pc:sldMkLst>
    <p188:txBody>
      <a:bodyPr/>
      <a:lstStyle/>
      <a:p>
        <a:r>
          <a:rPr lang="en-US"/>
          <a:t>Move to Anthem’s Tools and Resources section.  I’d add, Coming in Q1 2027</a:t>
        </a:r>
      </a:p>
    </p188:txBody>
    <p188:extLst>
      <p:ext xmlns:p="http://schemas.openxmlformats.org/presentationml/2006/main" uri="{5BB2D875-25FF-4072-B9AC-8F64D62656EB}">
        <p228:taskDetails xmlns:p228="http://schemas.microsoft.com/office/powerpoint/2022/08/main">
          <p228:history/>
        </p228:taskDetails>
      </p:ext>
    </p188:extLst>
  </p188:cm>
</p188:cmLst>
</file>

<file path=ppt/comments/modernComment_11F_0.xml><?xml version="1.0" encoding="utf-8"?>
<p188:cmLst xmlns:a="http://schemas.openxmlformats.org/drawingml/2006/main" xmlns:r="http://schemas.openxmlformats.org/officeDocument/2006/relationships" xmlns:p188="http://schemas.microsoft.com/office/powerpoint/2018/8/main">
  <p188:cm id="{D6A2AD94-7EF9-4E5D-8607-A627BDAE260F}" authorId="{00000000-0000-0000-0000-000000000000}" created="2026-09-30T18:48:18.518">
    <pc:sldMkLst xmlns:pc="http://schemas.microsoft.com/office/powerpoint/2013/main/command">
      <pc:docMk/>
      <pc:sldMk cId="0" sldId="287"/>
    </pc:sldMkLst>
    <p188:txBody>
      <a:bodyPr/>
      <a:lstStyle/>
      <a:p>
        <a:r>
          <a:rPr lang="en-US"/>
          <a:t>I’d incorporate this into Anthem’s tools and resources later in the deck</a:t>
        </a:r>
      </a:p>
    </p188:txBody>
    <p188:extLst>
      <p:ext xmlns:p="http://schemas.openxmlformats.org/presentationml/2006/main" uri="{5BB2D875-25FF-4072-B9AC-8F64D62656EB}">
        <p228:taskDetails xmlns:p228="http://schemas.microsoft.com/office/powerpoint/2022/08/main">
          <p228:history/>
        </p228:taskDetails>
      </p:ext>
    </p188:extLst>
  </p188:cm>
</p188:cmLst>
</file>

<file path=ppt/comments/modernComment_23E_408E5232.xml><?xml version="1.0" encoding="utf-8"?>
<p188:cmLst xmlns:a="http://schemas.openxmlformats.org/drawingml/2006/main" xmlns:r="http://schemas.openxmlformats.org/officeDocument/2006/relationships" xmlns:p188="http://schemas.microsoft.com/office/powerpoint/2018/8/main">
  <p188:cm id="{A5D18020-4C2B-4FD2-822E-4C70B01A7BBB}" authorId="{00000000-0000-0000-0000-000000000000}" status="resolved" created="2026-09-28T00:03:05.040">
    <ac:txMkLst xmlns:ac="http://schemas.microsoft.com/office/drawing/2013/main/command">
      <pc:docMk xmlns:pc="http://schemas.microsoft.com/office/powerpoint/2013/main/command"/>
      <pc:sldMk xmlns:pc="http://schemas.microsoft.com/office/powerpoint/2013/main/command" cId="1083068978" sldId="574"/>
      <ac:spMk id="3" creationId="{00000000-0000-0000-0000-000000000000}"/>
      <ac:txMk cp="0">
        <ac:context len="717" hash="1440063247"/>
      </ac:txMk>
    </ac:txMkLst>
    <p188:pos x="9959142" y="2212926"/>
    <p188:txBody>
      <a:bodyPr/>
      <a:lstStyle/>
      <a:p>
        <a:r>
          <a:rPr lang="en-US"/>
          <a:t>Need to update with one-time OE GI info</a:t>
        </a:r>
      </a:p>
    </p188:txBody>
    <p188:extLst>
      <p:ext xmlns:p="http://schemas.openxmlformats.org/presentationml/2006/main" uri="{5BB2D875-25FF-4072-B9AC-8F64D62656EB}">
        <p228:taskDetails xmlns:p228="http://schemas.microsoft.com/office/powerpoint/2022/08/main">
          <p228:history/>
        </p228:taskDetails>
      </p:ext>
    </p188:extLst>
  </p188:cm>
</p188:cmLst>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CCFE93-823F-463D-AF15-7BABD4E2D7ED}" type="doc">
      <dgm:prSet loTypeId="urn:microsoft.com/office/officeart/2005/8/layout/vList2" loCatId="list" qsTypeId="urn:microsoft.com/office/officeart/2005/8/quickstyle/simple1#2" qsCatId="simple" csTypeId="urn:microsoft.com/office/officeart/2005/8/colors/accent1_2#2" csCatId="accent1"/>
      <dgm:spPr/>
      <dgm:t>
        <a:bodyPr/>
        <a:lstStyle/>
        <a:p>
          <a:endParaRPr lang="en-US"/>
        </a:p>
      </dgm:t>
    </dgm:pt>
    <dgm:pt modelId="{FA1D0305-BF1B-4F97-8E9D-9C789FD1892A}">
      <dgm:prSet custT="1"/>
      <dgm:spPr/>
      <dgm:t>
        <a:bodyPr/>
        <a:lstStyle/>
        <a:p>
          <a:pPr algn="l">
            <a:lnSpc>
              <a:spcPct val="90000"/>
            </a:lnSpc>
          </a:pPr>
          <a:r>
            <a:rPr lang="en-US" sz="1900">
              <a:solidFill>
                <a:srgbClr val="FFFFFF"/>
              </a:solidFill>
              <a:latin typeface="Franklin Gothic Book"/>
              <a:ea typeface="+mn-ea"/>
              <a:cs typeface="+mn-cs"/>
            </a:rPr>
            <a:t>Dedicated </a:t>
          </a:r>
          <a:r>
            <a:rPr lang="en-US" sz="1900" b="0">
              <a:solidFill>
                <a:srgbClr val="FFFFFF"/>
              </a:solidFill>
              <a:latin typeface="Franklin Gothic Book"/>
              <a:ea typeface="+mn-ea"/>
              <a:cs typeface="+mn-cs"/>
            </a:rPr>
            <a:t>Care Manager</a:t>
          </a:r>
          <a:r>
            <a:rPr lang="en-US" sz="1900">
              <a:solidFill>
                <a:srgbClr val="FFFFFF"/>
              </a:solidFill>
              <a:latin typeface="Franklin Gothic Book"/>
              <a:ea typeface="+mn-ea"/>
              <a:cs typeface="+mn-cs"/>
            </a:rPr>
            <a:t> at the ready </a:t>
          </a:r>
        </a:p>
      </dgm:t>
    </dgm:pt>
    <dgm:pt modelId="{A73FB32E-5B9D-4100-AA2C-AF12CF4FDCEB}" type="parTrans" cxnId="{C6377855-B0D2-4ED9-A05C-44A8FDCDC0AC}">
      <dgm:prSet/>
      <dgm:spPr/>
      <dgm:t>
        <a:bodyPr/>
        <a:lstStyle/>
        <a:p>
          <a:endParaRPr lang="en-US"/>
        </a:p>
      </dgm:t>
    </dgm:pt>
    <dgm:pt modelId="{44E2B170-B5A0-4449-BE62-667D48813BDF}" type="sibTrans" cxnId="{C6377855-B0D2-4ED9-A05C-44A8FDCDC0AC}">
      <dgm:prSet/>
      <dgm:spPr/>
      <dgm:t>
        <a:bodyPr/>
        <a:lstStyle/>
        <a:p>
          <a:endParaRPr lang="en-US"/>
        </a:p>
      </dgm:t>
    </dgm:pt>
    <dgm:pt modelId="{E9D1DE5C-5FCF-4198-94FC-27AD9FC42F3A}">
      <dgm:prSet/>
      <dgm:spPr/>
      <dgm:t>
        <a:bodyPr/>
        <a:lstStyle/>
        <a:p>
          <a:pPr algn="l">
            <a:lnSpc>
              <a:spcPct val="90000"/>
            </a:lnSpc>
          </a:pPr>
          <a:r>
            <a:rPr lang="en-US" sz="1900">
              <a:solidFill>
                <a:srgbClr val="FFFFFF"/>
              </a:solidFill>
              <a:latin typeface="Franklin Gothic Book" panose="020B0502020104020203"/>
              <a:ea typeface="+mn-ea"/>
              <a:cs typeface="+mn-cs"/>
            </a:rPr>
            <a:t>Personalized</a:t>
          </a:r>
          <a:r>
            <a:rPr lang="en-US" sz="1900" b="0">
              <a:solidFill>
                <a:srgbClr val="FFFFFF"/>
              </a:solidFill>
              <a:latin typeface="Franklin Gothic Book" panose="020B0502020104020203"/>
              <a:ea typeface="+mn-ea"/>
              <a:cs typeface="+mn-cs"/>
            </a:rPr>
            <a:t> </a:t>
          </a:r>
          <a:r>
            <a:rPr lang="en-US" sz="1900">
              <a:solidFill>
                <a:srgbClr val="FFFFFF"/>
              </a:solidFill>
              <a:latin typeface="Franklin Gothic Book" panose="020B0502020104020203"/>
              <a:ea typeface="+mn-ea"/>
              <a:cs typeface="+mn-cs"/>
            </a:rPr>
            <a:t>c</a:t>
          </a:r>
          <a:r>
            <a:rPr lang="en-US" sz="1900" b="0">
              <a:solidFill>
                <a:srgbClr val="FFFFFF"/>
              </a:solidFill>
              <a:latin typeface="Franklin Gothic Book" panose="020B0502020104020203"/>
              <a:ea typeface="+mn-ea"/>
              <a:cs typeface="+mn-cs"/>
            </a:rPr>
            <a:t>are </a:t>
          </a:r>
          <a:r>
            <a:rPr lang="en-US" sz="1900">
              <a:solidFill>
                <a:srgbClr val="FFFFFF"/>
              </a:solidFill>
              <a:latin typeface="Franklin Gothic Book" panose="020B0502020104020203"/>
              <a:ea typeface="+mn-ea"/>
              <a:cs typeface="+mn-cs"/>
            </a:rPr>
            <a:t>p</a:t>
          </a:r>
          <a:r>
            <a:rPr lang="en-US" sz="1900" b="0">
              <a:solidFill>
                <a:srgbClr val="FFFFFF"/>
              </a:solidFill>
              <a:latin typeface="Franklin Gothic Book" panose="020B0502020104020203"/>
              <a:ea typeface="+mn-ea"/>
              <a:cs typeface="+mn-cs"/>
            </a:rPr>
            <a:t>lan </a:t>
          </a:r>
          <a:r>
            <a:rPr lang="en-US" sz="1900">
              <a:solidFill>
                <a:srgbClr val="FFFFFF"/>
              </a:solidFill>
              <a:latin typeface="Franklin Gothic Book" panose="020B0502020104020203"/>
              <a:ea typeface="+mn-ea"/>
              <a:cs typeface="+mn-cs"/>
            </a:rPr>
            <a:t>based on each </a:t>
          </a:r>
          <a:r>
            <a:rPr lang="en-US" sz="1900" b="0">
              <a:solidFill>
                <a:srgbClr val="FFFFFF"/>
              </a:solidFill>
              <a:latin typeface="Franklin Gothic Book" panose="020B0502020104020203"/>
              <a:ea typeface="+mn-ea"/>
              <a:cs typeface="+mn-cs"/>
            </a:rPr>
            <a:t>family’s needs</a:t>
          </a:r>
          <a:endParaRPr lang="en-US" sz="1900">
            <a:solidFill>
              <a:srgbClr val="FFFFFF"/>
            </a:solidFill>
            <a:latin typeface="Franklin Gothic Book" panose="020B0502020104020203"/>
            <a:ea typeface="+mn-ea"/>
            <a:cs typeface="+mn-cs"/>
          </a:endParaRPr>
        </a:p>
      </dgm:t>
    </dgm:pt>
    <dgm:pt modelId="{48B96A72-0F06-4C42-AF2B-043645C375E5}" type="parTrans" cxnId="{354EE2A6-B5FA-4D0A-B181-7E2E31DB55C6}">
      <dgm:prSet/>
      <dgm:spPr/>
      <dgm:t>
        <a:bodyPr/>
        <a:lstStyle/>
        <a:p>
          <a:endParaRPr lang="en-US"/>
        </a:p>
      </dgm:t>
    </dgm:pt>
    <dgm:pt modelId="{F3DF148D-9821-4F1D-B664-9313A89B3012}" type="sibTrans" cxnId="{354EE2A6-B5FA-4D0A-B181-7E2E31DB55C6}">
      <dgm:prSet/>
      <dgm:spPr/>
      <dgm:t>
        <a:bodyPr/>
        <a:lstStyle/>
        <a:p>
          <a:endParaRPr lang="en-US"/>
        </a:p>
      </dgm:t>
    </dgm:pt>
    <dgm:pt modelId="{2CFBEE2D-3F06-4B67-A00D-804BAEF52642}">
      <dgm:prSet/>
      <dgm:spPr/>
      <dgm:t>
        <a:bodyPr/>
        <a:lstStyle/>
        <a:p>
          <a:pPr algn="l">
            <a:lnSpc>
              <a:spcPct val="90000"/>
            </a:lnSpc>
          </a:pPr>
          <a:r>
            <a:rPr lang="en-US" sz="1900" b="0">
              <a:solidFill>
                <a:srgbClr val="FFFFFF"/>
              </a:solidFill>
              <a:latin typeface="Franklin Gothic Book" panose="020B0502020104020203"/>
              <a:ea typeface="+mn-ea"/>
              <a:cs typeface="+mn-cs"/>
            </a:rPr>
            <a:t>Time-saving tools that simplify complicated tasks</a:t>
          </a:r>
          <a:endParaRPr lang="en-US" sz="1900">
            <a:solidFill>
              <a:srgbClr val="FFFFFF"/>
            </a:solidFill>
            <a:latin typeface="Franklin Gothic Book" panose="020B0502020104020203"/>
            <a:ea typeface="+mn-ea"/>
            <a:cs typeface="+mn-cs"/>
          </a:endParaRPr>
        </a:p>
      </dgm:t>
    </dgm:pt>
    <dgm:pt modelId="{C6ACFC1F-C1C9-43CC-B5CA-E07C1B8A1EA1}" type="parTrans" cxnId="{681D5CB3-172A-405D-9B39-C6E85D4E02B3}">
      <dgm:prSet/>
      <dgm:spPr/>
      <dgm:t>
        <a:bodyPr/>
        <a:lstStyle/>
        <a:p>
          <a:endParaRPr lang="en-US"/>
        </a:p>
      </dgm:t>
    </dgm:pt>
    <dgm:pt modelId="{86E34E8A-5877-4187-9B7D-32087F4C2DDF}" type="sibTrans" cxnId="{681D5CB3-172A-405D-9B39-C6E85D4E02B3}">
      <dgm:prSet/>
      <dgm:spPr/>
      <dgm:t>
        <a:bodyPr/>
        <a:lstStyle/>
        <a:p>
          <a:endParaRPr lang="en-US"/>
        </a:p>
      </dgm:t>
    </dgm:pt>
    <dgm:pt modelId="{207C2437-53C7-47EC-AF5B-27B763542C29}">
      <dgm:prSet/>
      <dgm:spPr/>
      <dgm:t>
        <a:bodyPr/>
        <a:lstStyle/>
        <a:p>
          <a:pPr algn="l">
            <a:lnSpc>
              <a:spcPct val="90000"/>
            </a:lnSpc>
          </a:pPr>
          <a:r>
            <a:rPr lang="en-US" sz="1900" b="0">
              <a:solidFill>
                <a:srgbClr val="FFFFFF"/>
              </a:solidFill>
              <a:latin typeface="Franklin Gothic Book" panose="020B0502020104020203"/>
              <a:ea typeface="+mn-ea"/>
              <a:cs typeface="+mn-cs"/>
            </a:rPr>
            <a:t>Probate and estate settlement guidance </a:t>
          </a:r>
          <a:endParaRPr lang="en-US" sz="1900">
            <a:solidFill>
              <a:srgbClr val="FFFFFF"/>
            </a:solidFill>
            <a:latin typeface="Franklin Gothic Book" panose="020B0502020104020203"/>
            <a:ea typeface="+mn-ea"/>
            <a:cs typeface="+mn-cs"/>
          </a:endParaRPr>
        </a:p>
      </dgm:t>
    </dgm:pt>
    <dgm:pt modelId="{195037C6-1C51-49F2-926B-3B5BE6ACDBF1}" type="parTrans" cxnId="{CDF3EBC0-682D-4DD2-9EAA-85AF7E762DAC}">
      <dgm:prSet/>
      <dgm:spPr/>
      <dgm:t>
        <a:bodyPr/>
        <a:lstStyle/>
        <a:p>
          <a:endParaRPr lang="en-US"/>
        </a:p>
      </dgm:t>
    </dgm:pt>
    <dgm:pt modelId="{50C4746E-E2FA-4646-BB2B-34EC6C317D13}" type="sibTrans" cxnId="{CDF3EBC0-682D-4DD2-9EAA-85AF7E762DAC}">
      <dgm:prSet/>
      <dgm:spPr/>
      <dgm:t>
        <a:bodyPr/>
        <a:lstStyle/>
        <a:p>
          <a:endParaRPr lang="en-US"/>
        </a:p>
      </dgm:t>
    </dgm:pt>
    <dgm:pt modelId="{387FF3FE-E45A-424E-9E41-66E9C13CEE03}">
      <dgm:prSet/>
      <dgm:spPr/>
      <dgm:t>
        <a:bodyPr/>
        <a:lstStyle/>
        <a:p>
          <a:pPr algn="l">
            <a:lnSpc>
              <a:spcPct val="90000"/>
            </a:lnSpc>
          </a:pPr>
          <a:r>
            <a:rPr lang="en-US" sz="1900" b="0">
              <a:solidFill>
                <a:srgbClr val="FFFFFF"/>
              </a:solidFill>
              <a:latin typeface="Franklin Gothic Book" panose="020B0502020104020203"/>
              <a:ea typeface="+mn-ea"/>
              <a:cs typeface="+mn-cs"/>
            </a:rPr>
            <a:t>Emotional support for coping with grief</a:t>
          </a:r>
          <a:endParaRPr lang="en-US" sz="1900">
            <a:solidFill>
              <a:srgbClr val="FFFFFF"/>
            </a:solidFill>
            <a:latin typeface="Franklin Gothic Book" panose="020B0502020104020203"/>
            <a:ea typeface="+mn-ea"/>
            <a:cs typeface="+mn-cs"/>
          </a:endParaRPr>
        </a:p>
      </dgm:t>
    </dgm:pt>
    <dgm:pt modelId="{671DED83-5295-47DF-96FC-71BE9743C654}" type="parTrans" cxnId="{21112892-1A5B-49DA-AD2C-ABF4DBAC1426}">
      <dgm:prSet/>
      <dgm:spPr/>
      <dgm:t>
        <a:bodyPr/>
        <a:lstStyle/>
        <a:p>
          <a:endParaRPr lang="en-US"/>
        </a:p>
      </dgm:t>
    </dgm:pt>
    <dgm:pt modelId="{1C4F6B43-C592-4055-A096-7014C518EC71}" type="sibTrans" cxnId="{21112892-1A5B-49DA-AD2C-ABF4DBAC1426}">
      <dgm:prSet/>
      <dgm:spPr/>
      <dgm:t>
        <a:bodyPr/>
        <a:lstStyle/>
        <a:p>
          <a:endParaRPr lang="en-US"/>
        </a:p>
      </dgm:t>
    </dgm:pt>
    <dgm:pt modelId="{01C96641-41D5-4ED3-84D8-43E019A82AE7}">
      <dgm:prSet/>
      <dgm:spPr/>
      <dgm:t>
        <a:bodyPr/>
        <a:lstStyle/>
        <a:p>
          <a:pPr algn="l">
            <a:lnSpc>
              <a:spcPct val="90000"/>
            </a:lnSpc>
          </a:pPr>
          <a:r>
            <a:rPr lang="en-US" sz="1900" b="0">
              <a:solidFill>
                <a:srgbClr val="FFFFFF"/>
              </a:solidFill>
              <a:latin typeface="Franklin Gothic Book" panose="020B0502020104020203"/>
              <a:ea typeface="+mn-ea"/>
              <a:cs typeface="+mn-cs"/>
            </a:rPr>
            <a:t>Available at no cost</a:t>
          </a:r>
          <a:endParaRPr lang="en-US" sz="1900">
            <a:solidFill>
              <a:srgbClr val="FFFFFF"/>
            </a:solidFill>
            <a:latin typeface="Franklin Gothic Book" panose="020B0502020104020203"/>
            <a:ea typeface="+mn-ea"/>
            <a:cs typeface="+mn-cs"/>
          </a:endParaRPr>
        </a:p>
      </dgm:t>
    </dgm:pt>
    <dgm:pt modelId="{B835B525-07F8-43E7-835F-81AF8839C8FB}" type="parTrans" cxnId="{55089E7B-09DD-4C6F-9E6C-377EC2440E93}">
      <dgm:prSet/>
      <dgm:spPr/>
      <dgm:t>
        <a:bodyPr/>
        <a:lstStyle/>
        <a:p>
          <a:endParaRPr lang="en-US"/>
        </a:p>
      </dgm:t>
    </dgm:pt>
    <dgm:pt modelId="{1BB30AA8-3DA0-4FA8-972E-79EE379FE446}" type="sibTrans" cxnId="{55089E7B-09DD-4C6F-9E6C-377EC2440E93}">
      <dgm:prSet/>
      <dgm:spPr/>
      <dgm:t>
        <a:bodyPr/>
        <a:lstStyle/>
        <a:p>
          <a:endParaRPr lang="en-US"/>
        </a:p>
      </dgm:t>
    </dgm:pt>
    <dgm:pt modelId="{FFF0FE0B-5945-4667-B6B8-82C2BFDBDD38}" type="pres">
      <dgm:prSet presAssocID="{6FCCFE93-823F-463D-AF15-7BABD4E2D7ED}" presName="linear" presStyleCnt="0">
        <dgm:presLayoutVars>
          <dgm:animLvl val="lvl"/>
          <dgm:resizeHandles val="exact"/>
        </dgm:presLayoutVars>
      </dgm:prSet>
      <dgm:spPr/>
    </dgm:pt>
    <dgm:pt modelId="{D2D50A1E-CD2A-4F60-BD5E-20AFC4D0C850}" type="pres">
      <dgm:prSet presAssocID="{FA1D0305-BF1B-4F97-8E9D-9C789FD1892A}" presName="parentText" presStyleLbl="node1" presStyleIdx="0" presStyleCnt="6">
        <dgm:presLayoutVars>
          <dgm:chMax val="0"/>
          <dgm:bulletEnabled val="1"/>
        </dgm:presLayoutVars>
      </dgm:prSet>
      <dgm:spPr/>
    </dgm:pt>
    <dgm:pt modelId="{C7A6AE6F-8D50-4E86-A53F-29D02D82D505}" type="pres">
      <dgm:prSet presAssocID="{44E2B170-B5A0-4449-BE62-667D48813BDF}" presName="spacer" presStyleCnt="0"/>
      <dgm:spPr/>
    </dgm:pt>
    <dgm:pt modelId="{84CF0561-051B-4692-B33A-7946F8A97B9E}" type="pres">
      <dgm:prSet presAssocID="{E9D1DE5C-5FCF-4198-94FC-27AD9FC42F3A}" presName="parentText" presStyleLbl="node1" presStyleIdx="1" presStyleCnt="6">
        <dgm:presLayoutVars>
          <dgm:chMax val="0"/>
          <dgm:bulletEnabled val="1"/>
        </dgm:presLayoutVars>
      </dgm:prSet>
      <dgm:spPr/>
    </dgm:pt>
    <dgm:pt modelId="{0799C3C1-CA96-4143-A57B-6BBAB874B707}" type="pres">
      <dgm:prSet presAssocID="{F3DF148D-9821-4F1D-B664-9313A89B3012}" presName="spacer" presStyleCnt="0"/>
      <dgm:spPr/>
    </dgm:pt>
    <dgm:pt modelId="{1142F1D7-2820-4C08-97FB-DB7E807DCE7D}" type="pres">
      <dgm:prSet presAssocID="{2CFBEE2D-3F06-4B67-A00D-804BAEF52642}" presName="parentText" presStyleLbl="node1" presStyleIdx="2" presStyleCnt="6">
        <dgm:presLayoutVars>
          <dgm:chMax val="0"/>
          <dgm:bulletEnabled val="1"/>
        </dgm:presLayoutVars>
      </dgm:prSet>
      <dgm:spPr/>
    </dgm:pt>
    <dgm:pt modelId="{EC595535-B44E-492C-B8C7-38C6BDF10B2A}" type="pres">
      <dgm:prSet presAssocID="{86E34E8A-5877-4187-9B7D-32087F4C2DDF}" presName="spacer" presStyleCnt="0"/>
      <dgm:spPr/>
    </dgm:pt>
    <dgm:pt modelId="{B8416E96-94E7-48D5-9905-9335559D42AF}" type="pres">
      <dgm:prSet presAssocID="{207C2437-53C7-47EC-AF5B-27B763542C29}" presName="parentText" presStyleLbl="node1" presStyleIdx="3" presStyleCnt="6">
        <dgm:presLayoutVars>
          <dgm:chMax val="0"/>
          <dgm:bulletEnabled val="1"/>
        </dgm:presLayoutVars>
      </dgm:prSet>
      <dgm:spPr/>
    </dgm:pt>
    <dgm:pt modelId="{85E15EDF-081C-4A6B-9CCB-4AF28BDB5965}" type="pres">
      <dgm:prSet presAssocID="{50C4746E-E2FA-4646-BB2B-34EC6C317D13}" presName="spacer" presStyleCnt="0"/>
      <dgm:spPr/>
    </dgm:pt>
    <dgm:pt modelId="{E64E896E-B794-44C6-BE93-798F64919F77}" type="pres">
      <dgm:prSet presAssocID="{387FF3FE-E45A-424E-9E41-66E9C13CEE03}" presName="parentText" presStyleLbl="node1" presStyleIdx="4" presStyleCnt="6">
        <dgm:presLayoutVars>
          <dgm:chMax val="0"/>
          <dgm:bulletEnabled val="1"/>
        </dgm:presLayoutVars>
      </dgm:prSet>
      <dgm:spPr/>
    </dgm:pt>
    <dgm:pt modelId="{FC2A8B4B-4F9A-408B-8AC9-AAAB519B67E9}" type="pres">
      <dgm:prSet presAssocID="{1C4F6B43-C592-4055-A096-7014C518EC71}" presName="spacer" presStyleCnt="0"/>
      <dgm:spPr/>
    </dgm:pt>
    <dgm:pt modelId="{D80A4AA1-BB83-4C27-9A87-B7B99BA42DB6}" type="pres">
      <dgm:prSet presAssocID="{01C96641-41D5-4ED3-84D8-43E019A82AE7}" presName="parentText" presStyleLbl="node1" presStyleIdx="5" presStyleCnt="6">
        <dgm:presLayoutVars>
          <dgm:chMax val="0"/>
          <dgm:bulletEnabled val="1"/>
        </dgm:presLayoutVars>
      </dgm:prSet>
      <dgm:spPr/>
    </dgm:pt>
  </dgm:ptLst>
  <dgm:cxnLst>
    <dgm:cxn modelId="{9A277702-DE01-4D0E-AA3C-BAF126EF70FA}" type="presOf" srcId="{6FCCFE93-823F-463D-AF15-7BABD4E2D7ED}" destId="{FFF0FE0B-5945-4667-B6B8-82C2BFDBDD38}" srcOrd="0" destOrd="0" presId="urn:microsoft.com/office/officeart/2005/8/layout/vList2"/>
    <dgm:cxn modelId="{E8B3EF03-75E6-41C0-9F95-FCE445BEFD39}" type="presOf" srcId="{01C96641-41D5-4ED3-84D8-43E019A82AE7}" destId="{D80A4AA1-BB83-4C27-9A87-B7B99BA42DB6}" srcOrd="0" destOrd="0" presId="urn:microsoft.com/office/officeart/2005/8/layout/vList2"/>
    <dgm:cxn modelId="{C4815A1D-F727-49F8-AAFF-39CB09B8DB85}" type="presOf" srcId="{FA1D0305-BF1B-4F97-8E9D-9C789FD1892A}" destId="{D2D50A1E-CD2A-4F60-BD5E-20AFC4D0C850}" srcOrd="0" destOrd="0" presId="urn:microsoft.com/office/officeart/2005/8/layout/vList2"/>
    <dgm:cxn modelId="{5A51B246-2F78-4473-A72C-6E0B0E4522F2}" type="presOf" srcId="{387FF3FE-E45A-424E-9E41-66E9C13CEE03}" destId="{E64E896E-B794-44C6-BE93-798F64919F77}" srcOrd="0" destOrd="0" presId="urn:microsoft.com/office/officeart/2005/8/layout/vList2"/>
    <dgm:cxn modelId="{C6377855-B0D2-4ED9-A05C-44A8FDCDC0AC}" srcId="{6FCCFE93-823F-463D-AF15-7BABD4E2D7ED}" destId="{FA1D0305-BF1B-4F97-8E9D-9C789FD1892A}" srcOrd="0" destOrd="0" parTransId="{A73FB32E-5B9D-4100-AA2C-AF12CF4FDCEB}" sibTransId="{44E2B170-B5A0-4449-BE62-667D48813BDF}"/>
    <dgm:cxn modelId="{55089E7B-09DD-4C6F-9E6C-377EC2440E93}" srcId="{6FCCFE93-823F-463D-AF15-7BABD4E2D7ED}" destId="{01C96641-41D5-4ED3-84D8-43E019A82AE7}" srcOrd="5" destOrd="0" parTransId="{B835B525-07F8-43E7-835F-81AF8839C8FB}" sibTransId="{1BB30AA8-3DA0-4FA8-972E-79EE379FE446}"/>
    <dgm:cxn modelId="{496AF17E-8547-4D51-BEF2-F84C065E7CCC}" type="presOf" srcId="{E9D1DE5C-5FCF-4198-94FC-27AD9FC42F3A}" destId="{84CF0561-051B-4692-B33A-7946F8A97B9E}" srcOrd="0" destOrd="0" presId="urn:microsoft.com/office/officeart/2005/8/layout/vList2"/>
    <dgm:cxn modelId="{03572382-6775-4E69-84AA-505CF4F23E89}" type="presOf" srcId="{2CFBEE2D-3F06-4B67-A00D-804BAEF52642}" destId="{1142F1D7-2820-4C08-97FB-DB7E807DCE7D}" srcOrd="0" destOrd="0" presId="urn:microsoft.com/office/officeart/2005/8/layout/vList2"/>
    <dgm:cxn modelId="{21112892-1A5B-49DA-AD2C-ABF4DBAC1426}" srcId="{6FCCFE93-823F-463D-AF15-7BABD4E2D7ED}" destId="{387FF3FE-E45A-424E-9E41-66E9C13CEE03}" srcOrd="4" destOrd="0" parTransId="{671DED83-5295-47DF-96FC-71BE9743C654}" sibTransId="{1C4F6B43-C592-4055-A096-7014C518EC71}"/>
    <dgm:cxn modelId="{354EE2A6-B5FA-4D0A-B181-7E2E31DB55C6}" srcId="{6FCCFE93-823F-463D-AF15-7BABD4E2D7ED}" destId="{E9D1DE5C-5FCF-4198-94FC-27AD9FC42F3A}" srcOrd="1" destOrd="0" parTransId="{48B96A72-0F06-4C42-AF2B-043645C375E5}" sibTransId="{F3DF148D-9821-4F1D-B664-9313A89B3012}"/>
    <dgm:cxn modelId="{681D5CB3-172A-405D-9B39-C6E85D4E02B3}" srcId="{6FCCFE93-823F-463D-AF15-7BABD4E2D7ED}" destId="{2CFBEE2D-3F06-4B67-A00D-804BAEF52642}" srcOrd="2" destOrd="0" parTransId="{C6ACFC1F-C1C9-43CC-B5CA-E07C1B8A1EA1}" sibTransId="{86E34E8A-5877-4187-9B7D-32087F4C2DDF}"/>
    <dgm:cxn modelId="{CDF3EBC0-682D-4DD2-9EAA-85AF7E762DAC}" srcId="{6FCCFE93-823F-463D-AF15-7BABD4E2D7ED}" destId="{207C2437-53C7-47EC-AF5B-27B763542C29}" srcOrd="3" destOrd="0" parTransId="{195037C6-1C51-49F2-926B-3B5BE6ACDBF1}" sibTransId="{50C4746E-E2FA-4646-BB2B-34EC6C317D13}"/>
    <dgm:cxn modelId="{81FC10C8-CE7D-4A4A-81A9-A9F367F9F9D1}" type="presOf" srcId="{207C2437-53C7-47EC-AF5B-27B763542C29}" destId="{B8416E96-94E7-48D5-9905-9335559D42AF}" srcOrd="0" destOrd="0" presId="urn:microsoft.com/office/officeart/2005/8/layout/vList2"/>
    <dgm:cxn modelId="{8327109E-18E9-414B-A25A-5263C5FD1238}" type="presParOf" srcId="{FFF0FE0B-5945-4667-B6B8-82C2BFDBDD38}" destId="{D2D50A1E-CD2A-4F60-BD5E-20AFC4D0C850}" srcOrd="0" destOrd="0" presId="urn:microsoft.com/office/officeart/2005/8/layout/vList2"/>
    <dgm:cxn modelId="{F907EF48-47CE-4350-9AE7-82016C6A497E}" type="presParOf" srcId="{FFF0FE0B-5945-4667-B6B8-82C2BFDBDD38}" destId="{C7A6AE6F-8D50-4E86-A53F-29D02D82D505}" srcOrd="1" destOrd="0" presId="urn:microsoft.com/office/officeart/2005/8/layout/vList2"/>
    <dgm:cxn modelId="{96BC1F3D-29A6-4A94-88ED-B0BC17DE5C62}" type="presParOf" srcId="{FFF0FE0B-5945-4667-B6B8-82C2BFDBDD38}" destId="{84CF0561-051B-4692-B33A-7946F8A97B9E}" srcOrd="2" destOrd="0" presId="urn:microsoft.com/office/officeart/2005/8/layout/vList2"/>
    <dgm:cxn modelId="{D120521B-1115-4E65-8F7D-BB400A41D6FC}" type="presParOf" srcId="{FFF0FE0B-5945-4667-B6B8-82C2BFDBDD38}" destId="{0799C3C1-CA96-4143-A57B-6BBAB874B707}" srcOrd="3" destOrd="0" presId="urn:microsoft.com/office/officeart/2005/8/layout/vList2"/>
    <dgm:cxn modelId="{887FFE0D-8ECE-49A2-89C1-75963226A3DB}" type="presParOf" srcId="{FFF0FE0B-5945-4667-B6B8-82C2BFDBDD38}" destId="{1142F1D7-2820-4C08-97FB-DB7E807DCE7D}" srcOrd="4" destOrd="0" presId="urn:microsoft.com/office/officeart/2005/8/layout/vList2"/>
    <dgm:cxn modelId="{5AC998A2-B34D-465E-91A6-43ACC00D8EC7}" type="presParOf" srcId="{FFF0FE0B-5945-4667-B6B8-82C2BFDBDD38}" destId="{EC595535-B44E-492C-B8C7-38C6BDF10B2A}" srcOrd="5" destOrd="0" presId="urn:microsoft.com/office/officeart/2005/8/layout/vList2"/>
    <dgm:cxn modelId="{9DB43551-4B86-4C25-8D7C-96B80D9DDF2C}" type="presParOf" srcId="{FFF0FE0B-5945-4667-B6B8-82C2BFDBDD38}" destId="{B8416E96-94E7-48D5-9905-9335559D42AF}" srcOrd="6" destOrd="0" presId="urn:microsoft.com/office/officeart/2005/8/layout/vList2"/>
    <dgm:cxn modelId="{41F0DE57-24F4-461F-B2F9-BC5FB92A687D}" type="presParOf" srcId="{FFF0FE0B-5945-4667-B6B8-82C2BFDBDD38}" destId="{85E15EDF-081C-4A6B-9CCB-4AF28BDB5965}" srcOrd="7" destOrd="0" presId="urn:microsoft.com/office/officeart/2005/8/layout/vList2"/>
    <dgm:cxn modelId="{E3AE107F-24D9-47BC-A140-84869765523F}" type="presParOf" srcId="{FFF0FE0B-5945-4667-B6B8-82C2BFDBDD38}" destId="{E64E896E-B794-44C6-BE93-798F64919F77}" srcOrd="8" destOrd="0" presId="urn:microsoft.com/office/officeart/2005/8/layout/vList2"/>
    <dgm:cxn modelId="{B1E3D4B9-5E09-4A73-95E4-ED384D3E798F}" type="presParOf" srcId="{FFF0FE0B-5945-4667-B6B8-82C2BFDBDD38}" destId="{FC2A8B4B-4F9A-408B-8AC9-AAAB519B67E9}" srcOrd="9" destOrd="0" presId="urn:microsoft.com/office/officeart/2005/8/layout/vList2"/>
    <dgm:cxn modelId="{37DA83CE-974D-4048-8977-7DAB026C359C}" type="presParOf" srcId="{FFF0FE0B-5945-4667-B6B8-82C2BFDBDD38}" destId="{D80A4AA1-BB83-4C27-9A87-B7B99BA42DB6}" srcOrd="1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D50A1E-CD2A-4F60-BD5E-20AFC4D0C850}">
      <dsp:nvSpPr>
        <dsp:cNvPr id="0" name=""/>
        <dsp:cNvSpPr/>
      </dsp:nvSpPr>
      <dsp:spPr>
        <a:xfrm>
          <a:off x="0" y="155051"/>
          <a:ext cx="6149340" cy="45849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solidFill>
                <a:srgbClr val="FFFFFF"/>
              </a:solidFill>
              <a:latin typeface="Franklin Gothic Book"/>
              <a:ea typeface="+mn-ea"/>
              <a:cs typeface="+mn-cs"/>
            </a:rPr>
            <a:t>Dedicated </a:t>
          </a:r>
          <a:r>
            <a:rPr lang="en-US" sz="1900" b="0" kern="1200">
              <a:solidFill>
                <a:srgbClr val="FFFFFF"/>
              </a:solidFill>
              <a:latin typeface="Franklin Gothic Book"/>
              <a:ea typeface="+mn-ea"/>
              <a:cs typeface="+mn-cs"/>
            </a:rPr>
            <a:t>Care Manager</a:t>
          </a:r>
          <a:r>
            <a:rPr lang="en-US" sz="1900" kern="1200">
              <a:solidFill>
                <a:srgbClr val="FFFFFF"/>
              </a:solidFill>
              <a:latin typeface="Franklin Gothic Book"/>
              <a:ea typeface="+mn-ea"/>
              <a:cs typeface="+mn-cs"/>
            </a:rPr>
            <a:t> at the ready </a:t>
          </a:r>
        </a:p>
      </dsp:txBody>
      <dsp:txXfrm>
        <a:off x="22382" y="177433"/>
        <a:ext cx="6104576" cy="413729"/>
      </dsp:txXfrm>
    </dsp:sp>
    <dsp:sp modelId="{84CF0561-051B-4692-B33A-7946F8A97B9E}">
      <dsp:nvSpPr>
        <dsp:cNvPr id="0" name=""/>
        <dsp:cNvSpPr/>
      </dsp:nvSpPr>
      <dsp:spPr>
        <a:xfrm>
          <a:off x="0" y="671145"/>
          <a:ext cx="6149340" cy="45849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solidFill>
                <a:srgbClr val="FFFFFF"/>
              </a:solidFill>
              <a:latin typeface="Franklin Gothic Book" panose="020B0502020104020203"/>
              <a:ea typeface="+mn-ea"/>
              <a:cs typeface="+mn-cs"/>
            </a:rPr>
            <a:t>Personalized</a:t>
          </a:r>
          <a:r>
            <a:rPr lang="en-US" sz="2000" b="0" kern="1200">
              <a:solidFill>
                <a:srgbClr val="FFFFFF"/>
              </a:solidFill>
              <a:latin typeface="Franklin Gothic Book" panose="020B0502020104020203"/>
              <a:ea typeface="+mn-ea"/>
              <a:cs typeface="+mn-cs"/>
            </a:rPr>
            <a:t> </a:t>
          </a:r>
          <a:r>
            <a:rPr lang="en-US" sz="2000" kern="1200">
              <a:solidFill>
                <a:srgbClr val="FFFFFF"/>
              </a:solidFill>
              <a:latin typeface="Franklin Gothic Book" panose="020B0502020104020203"/>
              <a:ea typeface="+mn-ea"/>
              <a:cs typeface="+mn-cs"/>
            </a:rPr>
            <a:t>c</a:t>
          </a:r>
          <a:r>
            <a:rPr lang="en-US" sz="2000" b="0" kern="1200">
              <a:solidFill>
                <a:srgbClr val="FFFFFF"/>
              </a:solidFill>
              <a:latin typeface="Franklin Gothic Book" panose="020B0502020104020203"/>
              <a:ea typeface="+mn-ea"/>
              <a:cs typeface="+mn-cs"/>
            </a:rPr>
            <a:t>are </a:t>
          </a:r>
          <a:r>
            <a:rPr lang="en-US" sz="2000" kern="1200">
              <a:solidFill>
                <a:srgbClr val="FFFFFF"/>
              </a:solidFill>
              <a:latin typeface="Franklin Gothic Book" panose="020B0502020104020203"/>
              <a:ea typeface="+mn-ea"/>
              <a:cs typeface="+mn-cs"/>
            </a:rPr>
            <a:t>p</a:t>
          </a:r>
          <a:r>
            <a:rPr lang="en-US" sz="2000" b="0" kern="1200">
              <a:solidFill>
                <a:srgbClr val="FFFFFF"/>
              </a:solidFill>
              <a:latin typeface="Franklin Gothic Book" panose="020B0502020104020203"/>
              <a:ea typeface="+mn-ea"/>
              <a:cs typeface="+mn-cs"/>
            </a:rPr>
            <a:t>lan </a:t>
          </a:r>
          <a:r>
            <a:rPr lang="en-US" sz="2000" kern="1200">
              <a:solidFill>
                <a:srgbClr val="FFFFFF"/>
              </a:solidFill>
              <a:latin typeface="Franklin Gothic Book" panose="020B0502020104020203"/>
              <a:ea typeface="+mn-ea"/>
              <a:cs typeface="+mn-cs"/>
            </a:rPr>
            <a:t>based on each </a:t>
          </a:r>
          <a:r>
            <a:rPr lang="en-US" sz="2000" b="0" kern="1200">
              <a:solidFill>
                <a:srgbClr val="FFFFFF"/>
              </a:solidFill>
              <a:latin typeface="Franklin Gothic Book" panose="020B0502020104020203"/>
              <a:ea typeface="+mn-ea"/>
              <a:cs typeface="+mn-cs"/>
            </a:rPr>
            <a:t>family’s needs</a:t>
          </a:r>
          <a:endParaRPr lang="en-US" sz="2000" kern="1200">
            <a:solidFill>
              <a:srgbClr val="FFFFFF"/>
            </a:solidFill>
            <a:latin typeface="Franklin Gothic Book" panose="020B0502020104020203"/>
            <a:ea typeface="+mn-ea"/>
            <a:cs typeface="+mn-cs"/>
          </a:endParaRPr>
        </a:p>
      </dsp:txBody>
      <dsp:txXfrm>
        <a:off x="22382" y="693527"/>
        <a:ext cx="6104576" cy="413729"/>
      </dsp:txXfrm>
    </dsp:sp>
    <dsp:sp modelId="{1142F1D7-2820-4C08-97FB-DB7E807DCE7D}">
      <dsp:nvSpPr>
        <dsp:cNvPr id="0" name=""/>
        <dsp:cNvSpPr/>
      </dsp:nvSpPr>
      <dsp:spPr>
        <a:xfrm>
          <a:off x="0" y="1187239"/>
          <a:ext cx="6149340" cy="45849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kern="1200">
              <a:solidFill>
                <a:srgbClr val="FFFFFF"/>
              </a:solidFill>
              <a:latin typeface="Franklin Gothic Book" panose="020B0502020104020203"/>
              <a:ea typeface="+mn-ea"/>
              <a:cs typeface="+mn-cs"/>
            </a:rPr>
            <a:t>Time-saving tools that simplify complicated tasks</a:t>
          </a:r>
          <a:endParaRPr lang="en-US" sz="2000" kern="1200">
            <a:solidFill>
              <a:srgbClr val="FFFFFF"/>
            </a:solidFill>
            <a:latin typeface="Franklin Gothic Book" panose="020B0502020104020203"/>
            <a:ea typeface="+mn-ea"/>
            <a:cs typeface="+mn-cs"/>
          </a:endParaRPr>
        </a:p>
      </dsp:txBody>
      <dsp:txXfrm>
        <a:off x="22382" y="1209621"/>
        <a:ext cx="6104576" cy="413729"/>
      </dsp:txXfrm>
    </dsp:sp>
    <dsp:sp modelId="{B8416E96-94E7-48D5-9905-9335559D42AF}">
      <dsp:nvSpPr>
        <dsp:cNvPr id="0" name=""/>
        <dsp:cNvSpPr/>
      </dsp:nvSpPr>
      <dsp:spPr>
        <a:xfrm>
          <a:off x="0" y="1703333"/>
          <a:ext cx="6149340" cy="45849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kern="1200">
              <a:solidFill>
                <a:srgbClr val="FFFFFF"/>
              </a:solidFill>
              <a:latin typeface="Franklin Gothic Book" panose="020B0502020104020203"/>
              <a:ea typeface="+mn-ea"/>
              <a:cs typeface="+mn-cs"/>
            </a:rPr>
            <a:t>Probate and estate settlement guidance </a:t>
          </a:r>
          <a:endParaRPr lang="en-US" sz="2000" kern="1200">
            <a:solidFill>
              <a:srgbClr val="FFFFFF"/>
            </a:solidFill>
            <a:latin typeface="Franklin Gothic Book" panose="020B0502020104020203"/>
            <a:ea typeface="+mn-ea"/>
            <a:cs typeface="+mn-cs"/>
          </a:endParaRPr>
        </a:p>
      </dsp:txBody>
      <dsp:txXfrm>
        <a:off x="22382" y="1725715"/>
        <a:ext cx="6104576" cy="413729"/>
      </dsp:txXfrm>
    </dsp:sp>
    <dsp:sp modelId="{E64E896E-B794-44C6-BE93-798F64919F77}">
      <dsp:nvSpPr>
        <dsp:cNvPr id="0" name=""/>
        <dsp:cNvSpPr/>
      </dsp:nvSpPr>
      <dsp:spPr>
        <a:xfrm>
          <a:off x="0" y="2219426"/>
          <a:ext cx="6149340" cy="45849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kern="1200">
              <a:solidFill>
                <a:srgbClr val="FFFFFF"/>
              </a:solidFill>
              <a:latin typeface="Franklin Gothic Book" panose="020B0502020104020203"/>
              <a:ea typeface="+mn-ea"/>
              <a:cs typeface="+mn-cs"/>
            </a:rPr>
            <a:t>Emotional support for coping with grief</a:t>
          </a:r>
          <a:endParaRPr lang="en-US" sz="2000" kern="1200">
            <a:solidFill>
              <a:srgbClr val="FFFFFF"/>
            </a:solidFill>
            <a:latin typeface="Franklin Gothic Book" panose="020B0502020104020203"/>
            <a:ea typeface="+mn-ea"/>
            <a:cs typeface="+mn-cs"/>
          </a:endParaRPr>
        </a:p>
      </dsp:txBody>
      <dsp:txXfrm>
        <a:off x="22382" y="2241808"/>
        <a:ext cx="6104576" cy="413729"/>
      </dsp:txXfrm>
    </dsp:sp>
    <dsp:sp modelId="{D80A4AA1-BB83-4C27-9A87-B7B99BA42DB6}">
      <dsp:nvSpPr>
        <dsp:cNvPr id="0" name=""/>
        <dsp:cNvSpPr/>
      </dsp:nvSpPr>
      <dsp:spPr>
        <a:xfrm>
          <a:off x="0" y="2735520"/>
          <a:ext cx="6149340" cy="45849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kern="1200">
              <a:solidFill>
                <a:srgbClr val="FFFFFF"/>
              </a:solidFill>
              <a:latin typeface="Franklin Gothic Book" panose="020B0502020104020203"/>
              <a:ea typeface="+mn-ea"/>
              <a:cs typeface="+mn-cs"/>
            </a:rPr>
            <a:t>Available at no cost</a:t>
          </a:r>
          <a:endParaRPr lang="en-US" sz="2000" kern="1200">
            <a:solidFill>
              <a:srgbClr val="FFFFFF"/>
            </a:solidFill>
            <a:latin typeface="Franklin Gothic Book" panose="020B0502020104020203"/>
            <a:ea typeface="+mn-ea"/>
            <a:cs typeface="+mn-cs"/>
          </a:endParaRPr>
        </a:p>
      </dsp:txBody>
      <dsp:txXfrm>
        <a:off x="22382" y="2757902"/>
        <a:ext cx="6104576" cy="41372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3113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a:p>
        </p:txBody>
      </p:sp>
    </p:spTree>
    <p:extLst>
      <p:ext uri="{BB962C8B-B14F-4D97-AF65-F5344CB8AC3E}">
        <p14:creationId xmlns:p14="http://schemas.microsoft.com/office/powerpoint/2010/main" val="2204248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61C1F0-5200-4B40-8876-7F482F180615}" type="slidenum">
              <a:rPr lang="en-US" smtClean="0"/>
              <a:pPr/>
              <a:t>6</a:t>
            </a:fld>
            <a:endParaRPr lang="en-US"/>
          </a:p>
        </p:txBody>
      </p:sp>
    </p:spTree>
    <p:extLst>
      <p:ext uri="{BB962C8B-B14F-4D97-AF65-F5344CB8AC3E}">
        <p14:creationId xmlns:p14="http://schemas.microsoft.com/office/powerpoint/2010/main" val="1788440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Tw Cen MT"/>
              </a:rPr>
              <a:t>John</a:t>
            </a:r>
          </a:p>
          <a:p>
            <a:endParaRPr lang="en-US">
              <a:latin typeface="Tw Cen MT"/>
            </a:endParaRPr>
          </a:p>
          <a:p>
            <a:endParaRPr lang="en-US">
              <a:latin typeface="Tw Cen MT"/>
            </a:endParaRPr>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26</a:t>
            </a:fld>
            <a:endParaRPr lang="en-US" noProof="0"/>
          </a:p>
        </p:txBody>
      </p:sp>
    </p:spTree>
    <p:extLst>
      <p:ext uri="{BB962C8B-B14F-4D97-AF65-F5344CB8AC3E}">
        <p14:creationId xmlns:p14="http://schemas.microsoft.com/office/powerpoint/2010/main" val="1055148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61C1F0-5200-4B40-8876-7F482F180615}" type="slidenum">
              <a:rPr lang="en-US" smtClean="0"/>
              <a:pPr/>
              <a:t>41</a:t>
            </a:fld>
            <a:endParaRPr lang="en-US"/>
          </a:p>
        </p:txBody>
      </p:sp>
    </p:spTree>
    <p:extLst>
      <p:ext uri="{BB962C8B-B14F-4D97-AF65-F5344CB8AC3E}">
        <p14:creationId xmlns:p14="http://schemas.microsoft.com/office/powerpoint/2010/main" val="3591603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61C1F0-5200-4B40-8876-7F482F180615}" type="slidenum">
              <a:rPr lang="en-US" smtClean="0"/>
              <a:pPr/>
              <a:t>42</a:t>
            </a:fld>
            <a:endParaRPr lang="en-US"/>
          </a:p>
        </p:txBody>
      </p:sp>
    </p:spTree>
    <p:extLst>
      <p:ext uri="{BB962C8B-B14F-4D97-AF65-F5344CB8AC3E}">
        <p14:creationId xmlns:p14="http://schemas.microsoft.com/office/powerpoint/2010/main" val="3552455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066" indent="-291179">
              <a:spcBef>
                <a:spcPct val="30000"/>
              </a:spcBef>
              <a:defRPr sz="1200">
                <a:solidFill>
                  <a:schemeClr val="tx1"/>
                </a:solidFill>
                <a:latin typeface="Calibri" panose="020F0502020204030204" pitchFamily="34" charset="0"/>
              </a:defRPr>
            </a:lvl2pPr>
            <a:lvl3pPr marL="1164717" indent="-232943">
              <a:spcBef>
                <a:spcPct val="30000"/>
              </a:spcBef>
              <a:defRPr sz="1200">
                <a:solidFill>
                  <a:schemeClr val="tx1"/>
                </a:solidFill>
                <a:latin typeface="Calibri" panose="020F0502020204030204" pitchFamily="34" charset="0"/>
              </a:defRPr>
            </a:lvl3pPr>
            <a:lvl4pPr marL="1630604" indent="-232943">
              <a:spcBef>
                <a:spcPct val="30000"/>
              </a:spcBef>
              <a:defRPr sz="1200">
                <a:solidFill>
                  <a:schemeClr val="tx1"/>
                </a:solidFill>
                <a:latin typeface="Calibri" panose="020F0502020204030204" pitchFamily="34" charset="0"/>
              </a:defRPr>
            </a:lvl4pPr>
            <a:lvl5pPr marL="2096491" indent="-232943">
              <a:spcBef>
                <a:spcPct val="30000"/>
              </a:spcBef>
              <a:defRPr sz="1200">
                <a:solidFill>
                  <a:schemeClr val="tx1"/>
                </a:solidFill>
                <a:latin typeface="Calibri" panose="020F0502020204030204" pitchFamily="34" charset="0"/>
              </a:defRPr>
            </a:lvl5pPr>
            <a:lvl6pPr marL="2562377" indent="-232943" eaLnBrk="0" fontAlgn="base" hangingPunct="0">
              <a:spcBef>
                <a:spcPct val="30000"/>
              </a:spcBef>
              <a:spcAft>
                <a:spcPct val="0"/>
              </a:spcAft>
              <a:defRPr sz="1200">
                <a:solidFill>
                  <a:schemeClr val="tx1"/>
                </a:solidFill>
                <a:latin typeface="Calibri" panose="020F0502020204030204" pitchFamily="34" charset="0"/>
              </a:defRPr>
            </a:lvl6pPr>
            <a:lvl7pPr marL="3028264" indent="-232943" eaLnBrk="0" fontAlgn="base" hangingPunct="0">
              <a:spcBef>
                <a:spcPct val="30000"/>
              </a:spcBef>
              <a:spcAft>
                <a:spcPct val="0"/>
              </a:spcAft>
              <a:defRPr sz="1200">
                <a:solidFill>
                  <a:schemeClr val="tx1"/>
                </a:solidFill>
                <a:latin typeface="Calibri" panose="020F0502020204030204" pitchFamily="34" charset="0"/>
              </a:defRPr>
            </a:lvl7pPr>
            <a:lvl8pPr marL="3494151" indent="-232943" eaLnBrk="0" fontAlgn="base" hangingPunct="0">
              <a:spcBef>
                <a:spcPct val="30000"/>
              </a:spcBef>
              <a:spcAft>
                <a:spcPct val="0"/>
              </a:spcAft>
              <a:defRPr sz="1200">
                <a:solidFill>
                  <a:schemeClr val="tx1"/>
                </a:solidFill>
                <a:latin typeface="Calibri" panose="020F0502020204030204" pitchFamily="34" charset="0"/>
              </a:defRPr>
            </a:lvl8pPr>
            <a:lvl9pPr marL="3960038" indent="-23294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615489-634C-44AF-84B2-CF568D3BB2B2}" type="slidenum">
              <a:rPr lang="en-US" altLang="en-US" smtClean="0"/>
              <a:pPr>
                <a:spcBef>
                  <a:spcPct val="0"/>
                </a:spcBef>
              </a:pPr>
              <a:t>46</a:t>
            </a:fld>
            <a:endParaRPr lang="en-US" altLang="en-US"/>
          </a:p>
        </p:txBody>
      </p:sp>
      <p:sp>
        <p:nvSpPr>
          <p:cNvPr id="5" name="Date Placeholder 4"/>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3262880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7066" indent="-291179">
              <a:spcBef>
                <a:spcPct val="30000"/>
              </a:spcBef>
              <a:defRPr sz="1200">
                <a:solidFill>
                  <a:schemeClr val="tx1"/>
                </a:solidFill>
                <a:latin typeface="Calibri" panose="020F0502020204030204" pitchFamily="34" charset="0"/>
              </a:defRPr>
            </a:lvl2pPr>
            <a:lvl3pPr marL="1164717" indent="-232943">
              <a:spcBef>
                <a:spcPct val="30000"/>
              </a:spcBef>
              <a:defRPr sz="1200">
                <a:solidFill>
                  <a:schemeClr val="tx1"/>
                </a:solidFill>
                <a:latin typeface="Calibri" panose="020F0502020204030204" pitchFamily="34" charset="0"/>
              </a:defRPr>
            </a:lvl3pPr>
            <a:lvl4pPr marL="1630604" indent="-232943">
              <a:spcBef>
                <a:spcPct val="30000"/>
              </a:spcBef>
              <a:defRPr sz="1200">
                <a:solidFill>
                  <a:schemeClr val="tx1"/>
                </a:solidFill>
                <a:latin typeface="Calibri" panose="020F0502020204030204" pitchFamily="34" charset="0"/>
              </a:defRPr>
            </a:lvl4pPr>
            <a:lvl5pPr marL="2096491" indent="-232943">
              <a:spcBef>
                <a:spcPct val="30000"/>
              </a:spcBef>
              <a:defRPr sz="1200">
                <a:solidFill>
                  <a:schemeClr val="tx1"/>
                </a:solidFill>
                <a:latin typeface="Calibri" panose="020F0502020204030204" pitchFamily="34" charset="0"/>
              </a:defRPr>
            </a:lvl5pPr>
            <a:lvl6pPr marL="2562377" indent="-232943" eaLnBrk="0" fontAlgn="base" hangingPunct="0">
              <a:spcBef>
                <a:spcPct val="30000"/>
              </a:spcBef>
              <a:spcAft>
                <a:spcPct val="0"/>
              </a:spcAft>
              <a:defRPr sz="1200">
                <a:solidFill>
                  <a:schemeClr val="tx1"/>
                </a:solidFill>
                <a:latin typeface="Calibri" panose="020F0502020204030204" pitchFamily="34" charset="0"/>
              </a:defRPr>
            </a:lvl6pPr>
            <a:lvl7pPr marL="3028264" indent="-232943" eaLnBrk="0" fontAlgn="base" hangingPunct="0">
              <a:spcBef>
                <a:spcPct val="30000"/>
              </a:spcBef>
              <a:spcAft>
                <a:spcPct val="0"/>
              </a:spcAft>
              <a:defRPr sz="1200">
                <a:solidFill>
                  <a:schemeClr val="tx1"/>
                </a:solidFill>
                <a:latin typeface="Calibri" panose="020F0502020204030204" pitchFamily="34" charset="0"/>
              </a:defRPr>
            </a:lvl7pPr>
            <a:lvl8pPr marL="3494151" indent="-232943" eaLnBrk="0" fontAlgn="base" hangingPunct="0">
              <a:spcBef>
                <a:spcPct val="30000"/>
              </a:spcBef>
              <a:spcAft>
                <a:spcPct val="0"/>
              </a:spcAft>
              <a:defRPr sz="1200">
                <a:solidFill>
                  <a:schemeClr val="tx1"/>
                </a:solidFill>
                <a:latin typeface="Calibri" panose="020F0502020204030204" pitchFamily="34" charset="0"/>
              </a:defRPr>
            </a:lvl8pPr>
            <a:lvl9pPr marL="3960038" indent="-23294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CB4DDD7-5A31-44F7-8F3F-80DA139A08DD}" type="slidenum">
              <a:rPr lang="en-US" altLang="en-US" smtClean="0"/>
              <a:pPr>
                <a:spcBef>
                  <a:spcPct val="0"/>
                </a:spcBef>
              </a:pPr>
              <a:t>47</a:t>
            </a:fld>
            <a:endParaRPr lang="en-US" altLang="en-US"/>
          </a:p>
        </p:txBody>
      </p:sp>
      <p:sp>
        <p:nvSpPr>
          <p:cNvPr id="5" name="Date Placeholder 4"/>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3523187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61C1F0-5200-4B40-8876-7F482F180615}" type="slidenum">
              <a:rPr lang="en-US" smtClean="0"/>
              <a:pPr/>
              <a:t>48</a:t>
            </a:fld>
            <a:endParaRPr lang="en-US"/>
          </a:p>
        </p:txBody>
      </p:sp>
    </p:spTree>
    <p:extLst>
      <p:ext uri="{BB962C8B-B14F-4D97-AF65-F5344CB8AC3E}">
        <p14:creationId xmlns:p14="http://schemas.microsoft.com/office/powerpoint/2010/main" val="2295250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61C1F0-5200-4B40-8876-7F482F1806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3439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4A7425-B241-7542-ABBF-025E1D1C88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8766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indent="0">
              <a:lnSpc>
                <a:spcPts val="2000"/>
              </a:lnSpc>
              <a:spcBef>
                <a:spcPts val="600"/>
              </a:spcBef>
              <a:buFont typeface="Arial" panose="020B0604020202020204" pitchFamily="34" charset="0"/>
              <a:buNone/>
            </a:pPr>
            <a:endParaRPr lang="en-US" sz="1200">
              <a:solidFill>
                <a:schemeClr val="bg1"/>
              </a:solidFill>
            </a:endParaRPr>
          </a:p>
          <a:p>
            <a:pPr marL="173736" lvl="2" indent="-173736">
              <a:lnSpc>
                <a:spcPts val="2000"/>
              </a:lnSpc>
              <a:spcBef>
                <a:spcPts val="600"/>
              </a:spcBef>
              <a:buFont typeface="Arial" panose="020B0604020202020204" pitchFamily="34" charset="0"/>
              <a:buChar char="•"/>
            </a:pPr>
            <a:endParaRPr lang="en-US" sz="1200">
              <a:solidFill>
                <a:schemeClr val="bg1"/>
              </a:solidFill>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A71CC3-AF76-4F28-B5DC-258BBD32C8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2220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2800" b="0" i="0">
                <a:solidFill>
                  <a:srgbClr val="000000"/>
                </a:solidFill>
                <a:effectLst/>
                <a:latin typeface="Calibri" panose="020F0502020204030204" pitchFamily="34" charset="0"/>
              </a:rPr>
              <a:t>​</a:t>
            </a:r>
            <a:endParaRPr lang="en-US" sz="1800">
              <a:solidFill>
                <a:schemeClr val="bg1"/>
              </a:solidFill>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A71CC3-AF76-4F28-B5DC-258BBD32C8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8390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US" b="0" i="0">
              <a:solidFill>
                <a:srgbClr val="444444"/>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bg1"/>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A71CC3-AF76-4F28-B5DC-258BBD32C8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8473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52425"/>
            <a:ext cx="5486400" cy="3086100"/>
          </a:xfrm>
        </p:spPr>
      </p:sp>
      <p:sp>
        <p:nvSpPr>
          <p:cNvPr id="3" name="Notes Placeholder 2"/>
          <p:cNvSpPr>
            <a:spLocks noGrp="1"/>
          </p:cNvSpPr>
          <p:nvPr>
            <p:ph type="body" idx="1"/>
          </p:nvPr>
        </p:nvSpPr>
        <p:spPr/>
        <p:txBody>
          <a:bodyPr/>
          <a:lstStyle/>
          <a:p>
            <a:pPr algn="l" rtl="0" fontAlgn="base"/>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3E1D09-1D10-476B-87F3-22F96DB9C7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5738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pPr defTabSz="255607">
              <a:defRPr/>
            </a:pPr>
            <a:fld id="{50CF8964-3622-EA4B-B299-10AE76A39BA8}" type="slidenum">
              <a:rPr lang="en-US">
                <a:solidFill>
                  <a:prstClr val="black"/>
                </a:solidFill>
                <a:latin typeface="Calibri" panose="020F0502020204030204"/>
              </a:rPr>
              <a:pPr defTabSz="255607">
                <a:defRPr/>
              </a:pPr>
              <a:t>56</a:t>
            </a:fld>
            <a:endParaRPr lang="en-US">
              <a:solidFill>
                <a:prstClr val="black"/>
              </a:solidFill>
              <a:latin typeface="Calibri" panose="020F0502020204030204"/>
            </a:endParaRPr>
          </a:p>
        </p:txBody>
      </p:sp>
    </p:spTree>
    <p:extLst>
      <p:ext uri="{BB962C8B-B14F-4D97-AF65-F5344CB8AC3E}">
        <p14:creationId xmlns:p14="http://schemas.microsoft.com/office/powerpoint/2010/main" val="28609630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61C1F0-5200-4B40-8876-7F482F180615}" type="slidenum">
              <a:rPr lang="en-US" smtClean="0"/>
              <a:pPr/>
              <a:t>57</a:t>
            </a:fld>
            <a:endParaRPr lang="en-US"/>
          </a:p>
        </p:txBody>
      </p:sp>
    </p:spTree>
    <p:extLst>
      <p:ext uri="{BB962C8B-B14F-4D97-AF65-F5344CB8AC3E}">
        <p14:creationId xmlns:p14="http://schemas.microsoft.com/office/powerpoint/2010/main" val="2257861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61C1F0-5200-4B40-8876-7F482F180615}" type="slidenum">
              <a:rPr lang="en-US" smtClean="0"/>
              <a:pPr/>
              <a:t>58</a:t>
            </a:fld>
            <a:endParaRPr lang="en-US"/>
          </a:p>
        </p:txBody>
      </p:sp>
    </p:spTree>
    <p:extLst>
      <p:ext uri="{BB962C8B-B14F-4D97-AF65-F5344CB8AC3E}">
        <p14:creationId xmlns:p14="http://schemas.microsoft.com/office/powerpoint/2010/main" val="4252933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ln>
            <a:noFill/>
          </a:ln>
          <a:effectLst/>
        </p:spPr>
        <p:txBody>
          <a:bodyPr anchor="b">
            <a:normAutofit/>
          </a:bodyPr>
          <a:lstStyle>
            <a:lvl1pPr>
              <a:defRPr sz="3600">
                <a:solidFill>
                  <a:schemeClr val="tx1">
                    <a:lumMod val="75000"/>
                    <a:lumOff val="25000"/>
                  </a:schemeClr>
                </a:solidFill>
              </a:defRPr>
            </a:lvl1pPr>
          </a:lstStyle>
          <a:p>
            <a:r>
              <a:rPr lang="en-US"/>
              <a:t>Click to edit Master title style</a:t>
            </a:r>
          </a:p>
        </p:txBody>
      </p:sp>
      <p:sp>
        <p:nvSpPr>
          <p:cNvPr id="3" name="Subtitle 2"/>
          <p:cNvSpPr>
            <a:spLocks noGrp="1"/>
          </p:cNvSpPr>
          <p:nvPr>
            <p:ph type="subTitle" idx="1" hasCustomPrompt="1"/>
          </p:nvPr>
        </p:nvSpPr>
        <p:spPr>
          <a:xfrm>
            <a:off x="581194" y="2495445"/>
            <a:ext cx="10993546" cy="590321"/>
          </a:xfrm>
          <a:ln>
            <a:noFill/>
          </a:ln>
        </p:spPr>
        <p:txBody>
          <a:bodyPr anchor="t">
            <a:normAutofit/>
          </a:bodyPr>
          <a:lstStyle>
            <a:lvl1pPr marL="0" indent="0" algn="l">
              <a:buNone/>
              <a:defRPr sz="1600" cap="none">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a:ln>
            <a:noFill/>
          </a:ln>
        </p:spPr>
        <p:txBody>
          <a:bodyPr/>
          <a:lstStyle/>
          <a:p>
            <a:fld id="{BA4AB121-3C1C-40DE-8502-70C75131D840}" type="datetime1">
              <a:rPr lang="en-US" smtClean="0"/>
              <a:t>10/13/2026</a:t>
            </a:fld>
            <a:endParaRPr lang="en-US"/>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a:ln>
            <a:noFill/>
          </a:ln>
        </p:spPr>
        <p:txBody>
          <a:bodyPr/>
          <a:lstStyle/>
          <a:p>
            <a:endParaRPr lang="en-US"/>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a:ln>
            <a:noFill/>
          </a:ln>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1191" y="1020431"/>
            <a:ext cx="10993549" cy="1475013"/>
          </a:xfrm>
          <a:ln>
            <a:noFill/>
          </a:ln>
          <a:effectLst/>
        </p:spPr>
        <p:txBody>
          <a:bodyPr anchor="b">
            <a:normAutofit/>
          </a:bodyPr>
          <a:lstStyle>
            <a:lvl1pPr>
              <a:defRPr sz="3600">
                <a:solidFill>
                  <a:schemeClr val="tx1">
                    <a:lumMod val="75000"/>
                    <a:lumOff val="25000"/>
                  </a:schemeClr>
                </a:solidFill>
              </a:defRPr>
            </a:lvl1pPr>
          </a:lstStyle>
          <a:p>
            <a:r>
              <a:rPr lang="en-US"/>
              <a:t>Click to edit Master title style</a:t>
            </a:r>
          </a:p>
        </p:txBody>
      </p:sp>
      <p:sp>
        <p:nvSpPr>
          <p:cNvPr id="3" name="Subtitle 2"/>
          <p:cNvSpPr>
            <a:spLocks noGrp="1"/>
          </p:cNvSpPr>
          <p:nvPr>
            <p:ph type="subTitle" idx="1" hasCustomPrompt="1"/>
          </p:nvPr>
        </p:nvSpPr>
        <p:spPr>
          <a:xfrm>
            <a:off x="581194" y="2495445"/>
            <a:ext cx="10993546" cy="590321"/>
          </a:xfrm>
          <a:ln>
            <a:noFill/>
          </a:ln>
        </p:spPr>
        <p:txBody>
          <a:bodyPr anchor="t">
            <a:normAutofit/>
          </a:bodyPr>
          <a:lstStyle>
            <a:lvl1pPr marL="0" indent="0" algn="l">
              <a:buNone/>
              <a:defRPr sz="1600" cap="none">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a:ln>
            <a:noFill/>
          </a:ln>
        </p:spPr>
        <p:txBody>
          <a:bodyPr/>
          <a:lstStyle/>
          <a:p>
            <a:fld id="{A938473A-59F3-416E-B553-9865DDECBF1B}" type="datetime1">
              <a:rPr lang="en-US" smtClean="0"/>
              <a:t>10/13/2026</a:t>
            </a:fld>
            <a:endParaRPr lang="en-US"/>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a:ln>
            <a:noFill/>
          </a:ln>
        </p:spPr>
        <p:txBody>
          <a:bodyPr/>
          <a:lstStyle/>
          <a:p>
            <a:endParaRPr lang="en-US"/>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a:ln>
            <a:noFill/>
          </a:ln>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052867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a:ln>
            <a:noFill/>
          </a:ln>
        </p:spPr>
        <p:txBody>
          <a:bodyPr/>
          <a:lstStyle/>
          <a:p>
            <a:r>
              <a:rPr lang="en-US"/>
              <a:t>Click to edit Master title style</a:t>
            </a:r>
          </a:p>
        </p:txBody>
      </p:sp>
      <p:sp>
        <p:nvSpPr>
          <p:cNvPr id="3" name="Content Placeholder 2"/>
          <p:cNvSpPr>
            <a:spLocks noGrp="1"/>
          </p:cNvSpPr>
          <p:nvPr>
            <p:ph idx="1"/>
          </p:nvPr>
        </p:nvSpPr>
        <p:spPr>
          <a:xfrm>
            <a:off x="581192" y="2340864"/>
            <a:ext cx="11029615" cy="3634486"/>
          </a:xfrm>
          <a:ln>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a:ln>
            <a:noFill/>
          </a:ln>
        </p:spPr>
        <p:txBody>
          <a:bodyPr/>
          <a:lstStyle/>
          <a:p>
            <a:fld id="{24D32B69-D27C-4BCD-A98F-EA27B7BF5710}" type="datetime1">
              <a:rPr lang="en-US" smtClean="0"/>
              <a:t>10/13/2026</a:t>
            </a:fld>
            <a:endParaRPr lang="en-US"/>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a:ln>
            <a:noFill/>
          </a:ln>
        </p:spPr>
        <p:txBody>
          <a:bodyPr/>
          <a:lstStyle/>
          <a:p>
            <a:endParaRPr lang="en-US"/>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a:ln>
            <a:noFill/>
          </a:ln>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852443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a:ln>
            <a:noFill/>
          </a:ln>
        </p:spPr>
        <p:txBody>
          <a:bodyPr anchor="b">
            <a:normAutofit/>
          </a:bodyPr>
          <a:lstStyle>
            <a:lvl1pPr algn="l">
              <a:defRPr sz="3600" b="0" cap="all">
                <a:solidFill>
                  <a:schemeClr val="tx1">
                    <a:lumMod val="75000"/>
                    <a:lumOff val="25000"/>
                  </a:schemeClr>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a:ln>
            <a:noFill/>
          </a:ln>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a:ln>
            <a:noFill/>
          </a:ln>
        </p:spPr>
        <p:txBody>
          <a:bodyPr/>
          <a:lstStyle/>
          <a:p>
            <a:fld id="{3D3B52D9-FB3C-4DCD-9730-F5272CF0ECC3}" type="datetime1">
              <a:rPr lang="en-US" smtClean="0"/>
              <a:t>10/13/2026</a:t>
            </a:fld>
            <a:endParaRPr lang="en-US"/>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a:ln>
            <a:noFill/>
          </a:ln>
        </p:spPr>
        <p:txBody>
          <a:bodyPr/>
          <a:lstStyle/>
          <a:p>
            <a:endParaRPr lang="en-US"/>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a:ln>
            <a:noFill/>
          </a:ln>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66680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a:ln>
            <a:noFill/>
          </a:ln>
        </p:spPr>
        <p:txBody>
          <a:bodyPr/>
          <a:lstStyle/>
          <a:p>
            <a:r>
              <a:rPr lang="en-US"/>
              <a:t>Click to edit Master title style</a:t>
            </a:r>
          </a:p>
        </p:txBody>
      </p:sp>
      <p:sp>
        <p:nvSpPr>
          <p:cNvPr id="3" name="Content Placeholder 2"/>
          <p:cNvSpPr>
            <a:spLocks noGrp="1"/>
          </p:cNvSpPr>
          <p:nvPr>
            <p:ph sz="half" idx="1"/>
          </p:nvPr>
        </p:nvSpPr>
        <p:spPr>
          <a:xfrm>
            <a:off x="581193" y="2228003"/>
            <a:ext cx="5194767" cy="3633047"/>
          </a:xfrm>
          <a:ln>
            <a:noFill/>
          </a:ln>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6039" y="2228003"/>
            <a:ext cx="5194769" cy="3633047"/>
          </a:xfrm>
          <a:ln>
            <a:noFill/>
          </a:ln>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ln>
            <a:noFill/>
          </a:ln>
        </p:spPr>
        <p:txBody>
          <a:bodyPr/>
          <a:lstStyle/>
          <a:p>
            <a:fld id="{213EC4D1-A9B9-4736-B109-5DBB7AEDBA5A}" type="datetime1">
              <a:rPr lang="en-US" smtClean="0"/>
              <a:t>10/13/2026</a:t>
            </a:fld>
            <a:endParaRPr lang="en-US"/>
          </a:p>
        </p:txBody>
      </p:sp>
      <p:sp>
        <p:nvSpPr>
          <p:cNvPr id="6" name="Footer Placeholder 5"/>
          <p:cNvSpPr>
            <a:spLocks noGrp="1"/>
          </p:cNvSpPr>
          <p:nvPr>
            <p:ph type="ftr" sz="quarter" idx="11"/>
          </p:nvPr>
        </p:nvSpPr>
        <p:spPr>
          <a:ln>
            <a:noFill/>
          </a:ln>
        </p:spPr>
        <p:txBody>
          <a:bodyPr/>
          <a:lstStyle/>
          <a:p>
            <a:endParaRPr lang="en-US"/>
          </a:p>
        </p:txBody>
      </p:sp>
      <p:sp>
        <p:nvSpPr>
          <p:cNvPr id="7" name="Slide Number Placeholder 6"/>
          <p:cNvSpPr>
            <a:spLocks noGrp="1"/>
          </p:cNvSpPr>
          <p:nvPr>
            <p:ph type="sldNum" sz="quarter" idx="12"/>
          </p:nvPr>
        </p:nvSpPr>
        <p:spPr>
          <a:ln>
            <a:noFill/>
          </a:ln>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483323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a:ln>
            <a:noFill/>
          </a:ln>
        </p:spPr>
        <p:txBody>
          <a:bodyPr/>
          <a:lstStyle/>
          <a:p>
            <a:r>
              <a:rPr lang="en-US"/>
              <a:t>Click to edit Master title style</a:t>
            </a:r>
          </a:p>
        </p:txBody>
      </p:sp>
      <p:sp>
        <p:nvSpPr>
          <p:cNvPr id="3" name="Text Placeholder 2"/>
          <p:cNvSpPr>
            <a:spLocks noGrp="1"/>
          </p:cNvSpPr>
          <p:nvPr>
            <p:ph type="body" idx="1"/>
          </p:nvPr>
        </p:nvSpPr>
        <p:spPr>
          <a:xfrm>
            <a:off x="581191" y="2250891"/>
            <a:ext cx="5194769" cy="557784"/>
          </a:xfrm>
          <a:ln>
            <a:noFill/>
          </a:ln>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a:ln>
            <a:noFill/>
          </a:ln>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16039" y="2250892"/>
            <a:ext cx="5194770" cy="553373"/>
          </a:xfrm>
          <a:ln>
            <a:noFill/>
          </a:ln>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a:ln>
            <a:noFill/>
          </a:ln>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ln>
            <a:noFill/>
          </a:ln>
        </p:spPr>
        <p:txBody>
          <a:bodyPr/>
          <a:lstStyle/>
          <a:p>
            <a:fld id="{781078F1-12D8-4AEF-A3F0-535BE7289A72}" type="datetime1">
              <a:rPr lang="en-US" smtClean="0"/>
              <a:t>10/13/2026</a:t>
            </a:fld>
            <a:endParaRPr lang="en-US"/>
          </a:p>
        </p:txBody>
      </p:sp>
      <p:sp>
        <p:nvSpPr>
          <p:cNvPr id="8" name="Footer Placeholder 7"/>
          <p:cNvSpPr>
            <a:spLocks noGrp="1"/>
          </p:cNvSpPr>
          <p:nvPr>
            <p:ph type="ftr" sz="quarter" idx="11"/>
          </p:nvPr>
        </p:nvSpPr>
        <p:spPr>
          <a:ln>
            <a:noFill/>
          </a:ln>
        </p:spPr>
        <p:txBody>
          <a:bodyPr/>
          <a:lstStyle/>
          <a:p>
            <a:endParaRPr lang="en-US"/>
          </a:p>
        </p:txBody>
      </p:sp>
      <p:sp>
        <p:nvSpPr>
          <p:cNvPr id="9" name="Slide Number Placeholder 8"/>
          <p:cNvSpPr>
            <a:spLocks noGrp="1"/>
          </p:cNvSpPr>
          <p:nvPr>
            <p:ph type="sldNum" sz="quarter" idx="12"/>
          </p:nvPr>
        </p:nvSpPr>
        <p:spPr>
          <a:ln>
            <a:noFill/>
          </a:ln>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748046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575894" y="729658"/>
            <a:ext cx="11029616" cy="988332"/>
          </a:xfrm>
          <a:ln>
            <a:noFill/>
          </a:ln>
        </p:spPr>
        <p:txBody>
          <a:bodyPr anchor="t"/>
          <a:lstStyle>
            <a:lvl1pPr>
              <a:defRPr cap="none"/>
            </a:lvl1pPr>
          </a:lstStyle>
          <a:p>
            <a:r>
              <a:rPr lang="en-US"/>
              <a:t>Click To Edit Master Title Style</a:t>
            </a:r>
          </a:p>
        </p:txBody>
      </p:sp>
      <p:sp>
        <p:nvSpPr>
          <p:cNvPr id="3" name="Date Placeholder 2"/>
          <p:cNvSpPr>
            <a:spLocks noGrp="1"/>
          </p:cNvSpPr>
          <p:nvPr>
            <p:ph type="dt" sz="half" idx="10"/>
          </p:nvPr>
        </p:nvSpPr>
        <p:spPr>
          <a:ln>
            <a:noFill/>
          </a:ln>
        </p:spPr>
        <p:txBody>
          <a:bodyPr/>
          <a:lstStyle/>
          <a:p>
            <a:fld id="{6196EA94-1A96-4291-85B2-25270E9DA6DE}" type="datetime1">
              <a:rPr lang="en-US" smtClean="0"/>
              <a:t>10/13/2026</a:t>
            </a:fld>
            <a:endParaRPr lang="en-US"/>
          </a:p>
        </p:txBody>
      </p:sp>
      <p:sp>
        <p:nvSpPr>
          <p:cNvPr id="4" name="Footer Placeholder 3"/>
          <p:cNvSpPr>
            <a:spLocks noGrp="1"/>
          </p:cNvSpPr>
          <p:nvPr>
            <p:ph type="ftr" sz="quarter" idx="11"/>
          </p:nvPr>
        </p:nvSpPr>
        <p:spPr>
          <a:ln>
            <a:noFill/>
          </a:ln>
        </p:spPr>
        <p:txBody>
          <a:bodyPr/>
          <a:lstStyle/>
          <a:p>
            <a:endParaRPr lang="en-US"/>
          </a:p>
        </p:txBody>
      </p:sp>
      <p:sp>
        <p:nvSpPr>
          <p:cNvPr id="5" name="Slide Number Placeholder 4"/>
          <p:cNvSpPr>
            <a:spLocks noGrp="1"/>
          </p:cNvSpPr>
          <p:nvPr>
            <p:ph type="sldNum" sz="quarter" idx="12"/>
          </p:nvPr>
        </p:nvSpPr>
        <p:spPr>
          <a:ln>
            <a:noFill/>
          </a:ln>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12936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ln>
            <a:noFill/>
          </a:ln>
        </p:spPr>
        <p:txBody>
          <a:bodyPr/>
          <a:lstStyle/>
          <a:p>
            <a:fld id="{BA2F3F6F-0F6A-4E12-BDA6-E12E28DF9263}" type="datetime1">
              <a:rPr lang="en-US" smtClean="0"/>
              <a:t>10/13/2026</a:t>
            </a:fld>
            <a:endParaRPr lang="en-US"/>
          </a:p>
        </p:txBody>
      </p:sp>
      <p:sp>
        <p:nvSpPr>
          <p:cNvPr id="3" name="Footer Placeholder 2"/>
          <p:cNvSpPr>
            <a:spLocks noGrp="1"/>
          </p:cNvSpPr>
          <p:nvPr>
            <p:ph type="ftr" sz="quarter" idx="11"/>
          </p:nvPr>
        </p:nvSpPr>
        <p:spPr>
          <a:ln>
            <a:noFill/>
          </a:ln>
        </p:spPr>
        <p:txBody>
          <a:bodyPr/>
          <a:lstStyle/>
          <a:p>
            <a:endParaRPr lang="en-US"/>
          </a:p>
        </p:txBody>
      </p:sp>
      <p:sp>
        <p:nvSpPr>
          <p:cNvPr id="4" name="Slide Number Placeholder 3"/>
          <p:cNvSpPr>
            <a:spLocks noGrp="1"/>
          </p:cNvSpPr>
          <p:nvPr>
            <p:ph type="sldNum" sz="quarter" idx="12"/>
          </p:nvPr>
        </p:nvSpPr>
        <p:spPr>
          <a:ln>
            <a:noFill/>
          </a:ln>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129494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a:ln>
            <a:noFill/>
          </a:ln>
        </p:spPr>
        <p:txBody>
          <a:bodyPr anchor="b">
            <a:normAutofit/>
          </a:bodyPr>
          <a:lstStyle>
            <a:lvl1pPr algn="l">
              <a:defRPr sz="24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900928" y="1179829"/>
            <a:ext cx="6650991" cy="4658216"/>
          </a:xfrm>
          <a:ln>
            <a:noFill/>
          </a:ln>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67857" y="2836654"/>
            <a:ext cx="3031852" cy="3001392"/>
          </a:xfrm>
          <a:ln>
            <a:noFill/>
          </a:ln>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a:ln>
            <a:noFill/>
          </a:ln>
        </p:spPr>
        <p:txBody>
          <a:bodyPr/>
          <a:lstStyle/>
          <a:p>
            <a:fld id="{2D05CAD6-24CF-49E5-B609-DCE3E625BB26}" type="datetime1">
              <a:rPr lang="en-US" smtClean="0"/>
              <a:t>10/13/2026</a:t>
            </a:fld>
            <a:endParaRPr lang="en-US"/>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a:ln>
            <a:noFill/>
          </a:ln>
        </p:spPr>
        <p:txBody>
          <a:bodyPr/>
          <a:lstStyle/>
          <a:p>
            <a:endParaRPr lang="en-US"/>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a:ln>
            <a:noFill/>
          </a:ln>
        </p:spPr>
        <p:txBody>
          <a:bodyPr/>
          <a:lstStyle/>
          <a:p>
            <a:fld id="{3A98EE3D-8CD1-4C3F-BD1C-C98C9596463C}" type="slidenum">
              <a:rPr lang="en-US" smtClean="0"/>
              <a:pPr/>
              <a:t>‹#›</a:t>
            </a:fld>
            <a:endParaRPr lang="en-US"/>
          </a:p>
        </p:txBody>
      </p:sp>
    </p:spTree>
    <p:extLst>
      <p:ext uri="{BB962C8B-B14F-4D97-AF65-F5344CB8AC3E}">
        <p14:creationId xmlns:p14="http://schemas.microsoft.com/office/powerpoint/2010/main" val="1261766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a:ln>
            <a:noFill/>
          </a:ln>
        </p:spPr>
        <p:txBody>
          <a:bodyPr anchor="b">
            <a:normAutofit/>
          </a:bodyPr>
          <a:lstStyle>
            <a:lvl1pPr algn="l">
              <a:defRPr sz="2400" b="0">
                <a:solidFill>
                  <a:schemeClr val="tx1">
                    <a:lumMod val="75000"/>
                    <a:lumOff val="25000"/>
                  </a:schemeClr>
                </a:solidFill>
              </a:defRPr>
            </a:lvl1pPr>
          </a:lstStyle>
          <a:p>
            <a:r>
              <a:rPr lang="en-US"/>
              <a:t>Click to edit Master title style</a:t>
            </a:r>
          </a:p>
        </p:txBody>
      </p:sp>
      <p:sp>
        <p:nvSpPr>
          <p:cNvPr id="3" name="Picture Placeholder 2"/>
          <p:cNvSpPr>
            <a:spLocks noGrp="1" noChangeAspect="1"/>
          </p:cNvSpPr>
          <p:nvPr>
            <p:ph type="pic" idx="1"/>
          </p:nvPr>
        </p:nvSpPr>
        <p:spPr>
          <a:xfrm>
            <a:off x="447817" y="641350"/>
            <a:ext cx="11290859" cy="3651249"/>
          </a:xfrm>
          <a:ln>
            <a:noFill/>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998148"/>
          </a:xfrm>
          <a:ln>
            <a:noFill/>
          </a:ln>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ln>
            <a:noFill/>
          </a:ln>
        </p:spPr>
        <p:txBody>
          <a:bodyPr/>
          <a:lstStyle/>
          <a:p>
            <a:fld id="{DE8EB9D7-5A4F-4C4A-BAD5-1F9BF3C5F43B}" type="datetime1">
              <a:rPr lang="en-US" smtClean="0"/>
              <a:t>10/13/2026</a:t>
            </a:fld>
            <a:endParaRPr lang="en-US"/>
          </a:p>
        </p:txBody>
      </p:sp>
      <p:sp>
        <p:nvSpPr>
          <p:cNvPr id="6" name="Footer Placeholder 5"/>
          <p:cNvSpPr>
            <a:spLocks noGrp="1"/>
          </p:cNvSpPr>
          <p:nvPr>
            <p:ph type="ftr" sz="quarter" idx="11"/>
          </p:nvPr>
        </p:nvSpPr>
        <p:spPr>
          <a:ln>
            <a:noFill/>
          </a:ln>
        </p:spPr>
        <p:txBody>
          <a:bodyPr/>
          <a:lstStyle/>
          <a:p>
            <a:pPr algn="l"/>
            <a:endParaRPr lang="en-US"/>
          </a:p>
        </p:txBody>
      </p:sp>
      <p:sp>
        <p:nvSpPr>
          <p:cNvPr id="7" name="Slide Number Placeholder 6"/>
          <p:cNvSpPr>
            <a:spLocks noGrp="1"/>
          </p:cNvSpPr>
          <p:nvPr>
            <p:ph type="sldNum" sz="quarter" idx="12"/>
          </p:nvPr>
        </p:nvSpPr>
        <p:spPr>
          <a:ln>
            <a:noFill/>
          </a:ln>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573289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a:ln>
            <a:noFill/>
          </a:ln>
        </p:spPr>
        <p:txBody>
          <a:bodyPr/>
          <a:lstStyle/>
          <a:p>
            <a:r>
              <a:rPr lang="en-US"/>
              <a:t>Click to edit Master title style</a:t>
            </a:r>
          </a:p>
        </p:txBody>
      </p:sp>
      <p:sp>
        <p:nvSpPr>
          <p:cNvPr id="3" name="Vertical Text Placeholder 2"/>
          <p:cNvSpPr>
            <a:spLocks noGrp="1"/>
          </p:cNvSpPr>
          <p:nvPr>
            <p:ph type="body" orient="vert" idx="1"/>
          </p:nvPr>
        </p:nvSpPr>
        <p:spPr>
          <a:ln>
            <a:noFill/>
          </a:ln>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ln>
            <a:noFill/>
          </a:ln>
        </p:spPr>
        <p:txBody>
          <a:bodyPr/>
          <a:lstStyle/>
          <a:p>
            <a:fld id="{4B6807DD-55BB-44E8-9BA0-7FF5605234B4}" type="datetime1">
              <a:rPr lang="en-US" smtClean="0"/>
              <a:t>10/13/2026</a:t>
            </a:fld>
            <a:endParaRPr lang="en-US"/>
          </a:p>
        </p:txBody>
      </p:sp>
      <p:sp>
        <p:nvSpPr>
          <p:cNvPr id="5" name="Footer Placeholder 4"/>
          <p:cNvSpPr>
            <a:spLocks noGrp="1"/>
          </p:cNvSpPr>
          <p:nvPr>
            <p:ph type="ftr" sz="quarter" idx="11"/>
          </p:nvPr>
        </p:nvSpPr>
        <p:spPr>
          <a:ln>
            <a:noFill/>
          </a:ln>
        </p:spPr>
        <p:txBody>
          <a:bodyPr/>
          <a:lstStyle/>
          <a:p>
            <a:endParaRPr lang="en-US"/>
          </a:p>
        </p:txBody>
      </p:sp>
      <p:sp>
        <p:nvSpPr>
          <p:cNvPr id="6" name="Slide Number Placeholder 5"/>
          <p:cNvSpPr>
            <a:spLocks noGrp="1"/>
          </p:cNvSpPr>
          <p:nvPr>
            <p:ph type="sldNum" sz="quarter" idx="12"/>
          </p:nvPr>
        </p:nvSpPr>
        <p:spPr>
          <a:ln>
            <a:noFill/>
          </a:ln>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283591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a:ln>
            <a:noFill/>
          </a:ln>
        </p:spPr>
        <p:txBody>
          <a:bodyPr vert="eaVert" anchor="ctr"/>
          <a:lstStyle>
            <a:lvl1pPr>
              <a:defRPr>
                <a:solidFill>
                  <a:srgbClr val="FFFFFF"/>
                </a:solidFill>
              </a:defRPr>
            </a:lvl1pPr>
          </a:lstStyle>
          <a:p>
            <a:r>
              <a:rPr lang="en-US"/>
              <a:t>Click to edit Master title style</a:t>
            </a:r>
          </a:p>
        </p:txBody>
      </p:sp>
      <p:sp>
        <p:nvSpPr>
          <p:cNvPr id="3" name="Vertical Text Placeholder 2"/>
          <p:cNvSpPr>
            <a:spLocks noGrp="1"/>
          </p:cNvSpPr>
          <p:nvPr>
            <p:ph type="body" orient="vert" idx="1"/>
          </p:nvPr>
        </p:nvSpPr>
        <p:spPr>
          <a:xfrm>
            <a:off x="774923" y="863600"/>
            <a:ext cx="7161625" cy="4807326"/>
          </a:xfrm>
          <a:ln>
            <a:noFill/>
          </a:ln>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a:ln>
            <a:noFill/>
          </a:ln>
        </p:spPr>
        <p:txBody>
          <a:bodyPr/>
          <a:lstStyle/>
          <a:p>
            <a:fld id="{E3D6FC0D-1184-449C-8CA8-42CEEA3EEA57}" type="datetime1">
              <a:rPr lang="en-US" smtClean="0"/>
              <a:t>10/13/2026</a:t>
            </a:fld>
            <a:endParaRPr lang="en-US"/>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a:ln>
            <a:noFill/>
          </a:ln>
        </p:spPr>
        <p:txBody>
          <a:bodyPr/>
          <a:lstStyle/>
          <a:p>
            <a:endParaRPr lang="en-US"/>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a:ln>
            <a:noFill/>
          </a:ln>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388849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ln>
            <a:noFill/>
          </a:ln>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653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ln>
            <a:noFill/>
          </a:ln>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5712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ln>
            <a:noFill/>
          </a:ln>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9797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Presentation slide">
    <p:spTree>
      <p:nvGrpSpPr>
        <p:cNvPr id="1" name=""/>
        <p:cNvGrpSpPr/>
        <p:nvPr/>
      </p:nvGrpSpPr>
      <p:grpSpPr>
        <a:xfrm>
          <a:off x="0" y="0"/>
          <a:ext cx="0" cy="0"/>
          <a:chOff x="0" y="0"/>
          <a:chExt cx="0" cy="0"/>
        </a:xfrm>
      </p:grpSpPr>
      <p:sp>
        <p:nvSpPr>
          <p:cNvPr id="16" name="Title Placeholder 1">
            <a:extLst>
              <a:ext uri="{FF2B5EF4-FFF2-40B4-BE49-F238E27FC236}">
                <a16:creationId xmlns:a16="http://schemas.microsoft.com/office/drawing/2014/main" id="{D8152DA8-2F3E-C24B-9C09-26F2045053C1}"/>
              </a:ext>
            </a:extLst>
          </p:cNvPr>
          <p:cNvSpPr>
            <a:spLocks noGrp="1"/>
          </p:cNvSpPr>
          <p:nvPr>
            <p:ph type="title" hasCustomPrompt="1"/>
          </p:nvPr>
        </p:nvSpPr>
        <p:spPr>
          <a:xfrm>
            <a:off x="624666" y="1155702"/>
            <a:ext cx="10919634" cy="669924"/>
          </a:xfrm>
          <a:prstGeom prst="rect">
            <a:avLst/>
          </a:prstGeom>
          <a:ln>
            <a:noFill/>
          </a:ln>
        </p:spPr>
        <p:txBody>
          <a:bodyPr vert="horz" lIns="0" tIns="0" rIns="0" bIns="0" rtlCol="0" anchor="t" anchorCtr="0">
            <a:noAutofit/>
          </a:bodyPr>
          <a:lstStyle>
            <a:lvl1pPr>
              <a:defRPr/>
            </a:lvl1pPr>
          </a:lstStyle>
          <a:p>
            <a:r>
              <a:rPr lang="en-US"/>
              <a:t>Headline text</a:t>
            </a:r>
            <a:br>
              <a:rPr lang="en-US"/>
            </a:br>
            <a:r>
              <a:rPr lang="en-US"/>
              <a:t>up to 2 lines</a:t>
            </a:r>
          </a:p>
        </p:txBody>
      </p:sp>
      <p:sp>
        <p:nvSpPr>
          <p:cNvPr id="13" name="Content Placeholder 2">
            <a:extLst>
              <a:ext uri="{FF2B5EF4-FFF2-40B4-BE49-F238E27FC236}">
                <a16:creationId xmlns:a16="http://schemas.microsoft.com/office/drawing/2014/main" id="{590F246D-64AD-5044-853B-47878B664D51}"/>
              </a:ext>
            </a:extLst>
          </p:cNvPr>
          <p:cNvSpPr>
            <a:spLocks noGrp="1"/>
          </p:cNvSpPr>
          <p:nvPr>
            <p:ph idx="1" hasCustomPrompt="1"/>
          </p:nvPr>
        </p:nvSpPr>
        <p:spPr>
          <a:xfrm>
            <a:off x="624663" y="2437641"/>
            <a:ext cx="10919637" cy="3657600"/>
          </a:xfrm>
          <a:prstGeom prst="rect">
            <a:avLst/>
          </a:prstGeom>
          <a:ln>
            <a:noFill/>
          </a:ln>
        </p:spPr>
        <p:txBody>
          <a:bodyPr lIns="0" tIns="0" rIns="0" bIns="0"/>
          <a:lstStyle>
            <a:lvl1pPr marL="0" indent="0">
              <a:buNone/>
              <a:defRPr sz="2400" b="0"/>
            </a:lvl1pPr>
            <a:lvl2pPr>
              <a:spcBef>
                <a:spcPts val="500"/>
              </a:spcBef>
              <a:defRPr sz="2000"/>
            </a:lvl2pPr>
            <a:lvl3pPr marL="137160">
              <a:spcBef>
                <a:spcPts val="500"/>
              </a:spcBef>
              <a:defRPr sz="2000" b="0"/>
            </a:lvl3pPr>
            <a:lvl4pPr marL="457200" indent="-265176">
              <a:spcBef>
                <a:spcPts val="500"/>
              </a:spcBef>
              <a:defRPr sz="2000"/>
            </a:lvl4pPr>
            <a:lvl5pPr marL="59436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sz="1600"/>
            </a:lvl5pPr>
          </a:lstStyle>
          <a:p>
            <a:pPr lvl="0"/>
            <a:r>
              <a:rPr lang="en-US"/>
              <a:t>Presentation style (larger text size) placeholder for text, table, chart, </a:t>
            </a:r>
            <a:r>
              <a:rPr lang="en-US" err="1"/>
              <a:t>Smartart</a:t>
            </a:r>
            <a:r>
              <a:rPr lang="en-US"/>
              <a:t>, picture or video. </a:t>
            </a:r>
          </a:p>
          <a:p>
            <a:pPr lvl="1"/>
            <a:r>
              <a:rPr lang="en-US"/>
              <a:t>Presentation style second level text</a:t>
            </a:r>
          </a:p>
          <a:p>
            <a:pPr lvl="2"/>
            <a:r>
              <a:rPr lang="en-US"/>
              <a:t>Presentation style third level bullet text</a:t>
            </a:r>
          </a:p>
          <a:p>
            <a:pPr lvl="3"/>
            <a:r>
              <a:rPr lang="en-US"/>
              <a:t>Presentation style fourth level hyphen text</a:t>
            </a:r>
          </a:p>
        </p:txBody>
      </p:sp>
      <p:sp>
        <p:nvSpPr>
          <p:cNvPr id="14" name="Content Placeholder 7">
            <a:extLst>
              <a:ext uri="{FF2B5EF4-FFF2-40B4-BE49-F238E27FC236}">
                <a16:creationId xmlns:a16="http://schemas.microsoft.com/office/drawing/2014/main" id="{FB1E5D61-7300-584A-8BC6-479575784D50}"/>
              </a:ext>
            </a:extLst>
          </p:cNvPr>
          <p:cNvSpPr>
            <a:spLocks noGrp="1"/>
          </p:cNvSpPr>
          <p:nvPr>
            <p:ph sz="quarter" idx="18" hasCustomPrompt="1"/>
          </p:nvPr>
        </p:nvSpPr>
        <p:spPr>
          <a:xfrm>
            <a:off x="627443" y="441294"/>
            <a:ext cx="8713039" cy="400050"/>
          </a:xfrm>
          <a:prstGeom prst="rect">
            <a:avLst/>
          </a:prstGeom>
          <a:ln>
            <a:noFill/>
          </a:ln>
        </p:spPr>
        <p:txBody>
          <a:bodyPr lIns="0" tIns="0" rIns="0" bIns="0"/>
          <a:lstStyle>
            <a:lvl1pPr>
              <a:defRPr sz="1200" b="1" cap="all" baseline="0">
                <a:solidFill>
                  <a:srgbClr val="284684"/>
                </a:solidFill>
              </a:defRPr>
            </a:lvl1pPr>
          </a:lstStyle>
          <a:p>
            <a:r>
              <a:rPr lang="en-US"/>
              <a:t>OPTIONAL TITLE FOR document, section or group</a:t>
            </a:r>
          </a:p>
        </p:txBody>
      </p:sp>
      <p:sp>
        <p:nvSpPr>
          <p:cNvPr id="7" name="Content Placeholder 2">
            <a:extLst>
              <a:ext uri="{FF2B5EF4-FFF2-40B4-BE49-F238E27FC236}">
                <a16:creationId xmlns:a16="http://schemas.microsoft.com/office/drawing/2014/main" id="{AC5FCD14-700E-9844-A0DD-BBCEB7BBA869}"/>
              </a:ext>
            </a:extLst>
          </p:cNvPr>
          <p:cNvSpPr>
            <a:spLocks noGrp="1"/>
          </p:cNvSpPr>
          <p:nvPr>
            <p:ph idx="21" hasCustomPrompt="1"/>
          </p:nvPr>
        </p:nvSpPr>
        <p:spPr>
          <a:xfrm>
            <a:off x="624663" y="6055238"/>
            <a:ext cx="10919634" cy="377185"/>
          </a:xfrm>
          <a:prstGeom prst="rect">
            <a:avLst/>
          </a:prstGeom>
          <a:solidFill>
            <a:schemeClr val="bg2"/>
          </a:solidFill>
          <a:ln>
            <a:noFill/>
          </a:ln>
        </p:spPr>
        <p:txBody>
          <a:bodyPr lIns="0" tIns="0" rIns="0" bIns="0" anchor="b" anchorCtr="0"/>
          <a:lstStyle>
            <a:lvl1pPr marL="0" indent="0">
              <a:buFont typeface="+mj-lt"/>
              <a:buNone/>
              <a:defRPr sz="800" b="0"/>
            </a:lvl1pPr>
            <a:lvl2pPr>
              <a:defRPr sz="800" b="0"/>
            </a:lvl2pPr>
            <a:lvl3pPr marL="137160">
              <a:defRPr b="0"/>
            </a:lvl3pPr>
            <a:lvl4pPr marL="457200" indent="-265176">
              <a:defRPr/>
            </a:lvl4pPr>
            <a:lvl5pPr marL="594360" marR="0" indent="0" algn="l" defTabSz="914400" rtl="0" eaLnBrk="1" fontAlgn="auto" latinLnBrk="0" hangingPunct="1">
              <a:lnSpc>
                <a:spcPct val="90000"/>
              </a:lnSpc>
              <a:spcBef>
                <a:spcPts val="300"/>
              </a:spcBef>
              <a:spcAft>
                <a:spcPts val="0"/>
              </a:spcAft>
              <a:buClrTx/>
              <a:buSzTx/>
              <a:buFont typeface="Arial" panose="020B0604020202020204" pitchFamily="34" charset="0"/>
              <a:buNone/>
              <a:tabLst/>
              <a:defRPr/>
            </a:lvl5pPr>
          </a:lstStyle>
          <a:p>
            <a:pPr lvl="0"/>
            <a:r>
              <a:rPr lang="en-US"/>
              <a:t>Optional formatting for footnote or disclosure text, if needed</a:t>
            </a:r>
          </a:p>
        </p:txBody>
      </p:sp>
    </p:spTree>
    <p:extLst>
      <p:ext uri="{BB962C8B-B14F-4D97-AF65-F5344CB8AC3E}">
        <p14:creationId xmlns:p14="http://schemas.microsoft.com/office/powerpoint/2010/main" val="18814511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Sub chapter slide_famcircle ico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915E53A2-B691-7341-980C-427A9946E5C1}"/>
              </a:ext>
            </a:extLst>
          </p:cNvPr>
          <p:cNvSpPr/>
          <p:nvPr userDrawn="1"/>
        </p:nvSpPr>
        <p:spPr>
          <a:xfrm>
            <a:off x="0" y="0"/>
            <a:ext cx="12192000" cy="6858000"/>
          </a:xfrm>
          <a:prstGeom prst="rect">
            <a:avLst/>
          </a:prstGeom>
          <a:solidFill>
            <a:srgbClr val="3C6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4" name="Content Placeholder 4">
            <a:extLst>
              <a:ext uri="{FF2B5EF4-FFF2-40B4-BE49-F238E27FC236}">
                <a16:creationId xmlns:a16="http://schemas.microsoft.com/office/drawing/2014/main" id="{79BF0506-13E4-2A46-B900-2E3A1AF4D283}"/>
              </a:ext>
            </a:extLst>
          </p:cNvPr>
          <p:cNvSpPr>
            <a:spLocks noGrp="1"/>
          </p:cNvSpPr>
          <p:nvPr>
            <p:ph sz="quarter" idx="10" hasCustomPrompt="1"/>
          </p:nvPr>
        </p:nvSpPr>
        <p:spPr>
          <a:xfrm>
            <a:off x="983643" y="1463276"/>
            <a:ext cx="10204478" cy="3368998"/>
          </a:xfrm>
          <a:prstGeom prst="rect">
            <a:avLst/>
          </a:prstGeom>
          <a:ln>
            <a:noFill/>
          </a:ln>
        </p:spPr>
        <p:txBody>
          <a:bodyPr/>
          <a:lstStyle>
            <a:lvl1pPr>
              <a:lnSpc>
                <a:spcPts val="5200"/>
              </a:lnSpc>
              <a:spcBef>
                <a:spcPts val="0"/>
              </a:spcBef>
              <a:spcAft>
                <a:spcPts val="0"/>
              </a:spcAft>
              <a:defRPr sz="5000">
                <a:solidFill>
                  <a:schemeClr val="bg2"/>
                </a:solidFill>
              </a:defRPr>
            </a:lvl1pPr>
            <a:lvl2pPr>
              <a:defRPr sz="5000">
                <a:solidFill>
                  <a:schemeClr val="bg2"/>
                </a:solidFill>
              </a:defRPr>
            </a:lvl2pPr>
            <a:lvl3pPr marL="182880" marR="0" indent="-182880" algn="l" defTabSz="914400" rtl="0" eaLnBrk="1" fontAlgn="auto" latinLnBrk="0" hangingPunct="1">
              <a:lnSpc>
                <a:spcPct val="100000"/>
              </a:lnSpc>
              <a:spcBef>
                <a:spcPts val="0"/>
              </a:spcBef>
              <a:spcAft>
                <a:spcPts val="400"/>
              </a:spcAft>
              <a:buClrTx/>
              <a:buSzTx/>
              <a:buFont typeface="Arial" panose="020B0604020202020204" pitchFamily="34" charset="0"/>
              <a:buNone/>
              <a:tabLst/>
              <a:defRPr sz="5000">
                <a:solidFill>
                  <a:schemeClr val="bg2"/>
                </a:solidFill>
              </a:defRPr>
            </a:lvl3pPr>
            <a:lvl4pPr marL="548640" indent="-182880">
              <a:buFont typeface="System Font Regular"/>
              <a:buChar char="—"/>
              <a:defRPr sz="5000">
                <a:solidFill>
                  <a:schemeClr val="bg2"/>
                </a:solidFill>
              </a:defRPr>
            </a:lvl4pPr>
            <a:lvl5pPr marL="914400" indent="-182880">
              <a:defRPr sz="5000">
                <a:solidFill>
                  <a:schemeClr val="bg2"/>
                </a:solidFill>
              </a:defRPr>
            </a:lvl5pPr>
          </a:lstStyle>
          <a:p>
            <a:pPr lvl="0"/>
            <a:r>
              <a:rPr lang="en-US"/>
              <a:t>Subsection slide, section break, </a:t>
            </a:r>
            <a:br>
              <a:rPr lang="en-US"/>
            </a:br>
            <a:r>
              <a:rPr lang="en-US"/>
              <a:t>or large text statement with icon in bottom left</a:t>
            </a:r>
          </a:p>
        </p:txBody>
      </p:sp>
    </p:spTree>
    <p:extLst>
      <p:ext uri="{BB962C8B-B14F-4D97-AF65-F5344CB8AC3E}">
        <p14:creationId xmlns:p14="http://schemas.microsoft.com/office/powerpoint/2010/main" val="15393757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tandard content slide">
    <p:spTree>
      <p:nvGrpSpPr>
        <p:cNvPr id="1" name=""/>
        <p:cNvGrpSpPr/>
        <p:nvPr/>
      </p:nvGrpSpPr>
      <p:grpSpPr>
        <a:xfrm>
          <a:off x="0" y="0"/>
          <a:ext cx="0" cy="0"/>
          <a:chOff x="0" y="0"/>
          <a:chExt cx="0" cy="0"/>
        </a:xfrm>
      </p:grpSpPr>
      <p:sp>
        <p:nvSpPr>
          <p:cNvPr id="16" name="Title Placeholder 1">
            <a:extLst>
              <a:ext uri="{FF2B5EF4-FFF2-40B4-BE49-F238E27FC236}">
                <a16:creationId xmlns:a16="http://schemas.microsoft.com/office/drawing/2014/main" id="{D8152DA8-2F3E-C24B-9C09-26F2045053C1}"/>
              </a:ext>
            </a:extLst>
          </p:cNvPr>
          <p:cNvSpPr>
            <a:spLocks noGrp="1"/>
          </p:cNvSpPr>
          <p:nvPr>
            <p:ph type="title" hasCustomPrompt="1"/>
          </p:nvPr>
        </p:nvSpPr>
        <p:spPr>
          <a:xfrm>
            <a:off x="624666" y="1155702"/>
            <a:ext cx="10919634" cy="669924"/>
          </a:xfrm>
          <a:prstGeom prst="rect">
            <a:avLst/>
          </a:prstGeom>
          <a:ln>
            <a:noFill/>
          </a:ln>
        </p:spPr>
        <p:txBody>
          <a:bodyPr vert="horz" lIns="0" tIns="0" rIns="0" bIns="0" rtlCol="0" anchor="t" anchorCtr="0">
            <a:noAutofit/>
          </a:bodyPr>
          <a:lstStyle>
            <a:lvl1pPr>
              <a:defRPr/>
            </a:lvl1pPr>
          </a:lstStyle>
          <a:p>
            <a:r>
              <a:rPr lang="en-US"/>
              <a:t>Headline text</a:t>
            </a:r>
            <a:br>
              <a:rPr lang="en-US"/>
            </a:br>
            <a:r>
              <a:rPr lang="en-US"/>
              <a:t>up to 2 lines</a:t>
            </a:r>
          </a:p>
        </p:txBody>
      </p:sp>
      <p:sp>
        <p:nvSpPr>
          <p:cNvPr id="5" name="Content Placeholder 2">
            <a:extLst>
              <a:ext uri="{FF2B5EF4-FFF2-40B4-BE49-F238E27FC236}">
                <a16:creationId xmlns:a16="http://schemas.microsoft.com/office/drawing/2014/main" id="{961A2DDE-823D-9F47-B35A-7682376F8D1D}"/>
              </a:ext>
            </a:extLst>
          </p:cNvPr>
          <p:cNvSpPr>
            <a:spLocks noGrp="1"/>
          </p:cNvSpPr>
          <p:nvPr>
            <p:ph idx="1" hasCustomPrompt="1"/>
          </p:nvPr>
        </p:nvSpPr>
        <p:spPr>
          <a:xfrm>
            <a:off x="624664" y="2437641"/>
            <a:ext cx="10919634" cy="3617597"/>
          </a:xfrm>
          <a:prstGeom prst="rect">
            <a:avLst/>
          </a:prstGeom>
          <a:ln>
            <a:noFill/>
          </a:ln>
        </p:spPr>
        <p:txBody>
          <a:bodyPr lIns="0" tIns="0" rIns="0" bIns="0"/>
          <a:lstStyle>
            <a:lvl1pPr marL="0" indent="0">
              <a:buNone/>
              <a:defRPr/>
            </a:lvl1pPr>
            <a:lvl2pPr>
              <a:defRPr/>
            </a:lvl2pPr>
            <a:lvl3pPr marL="137160">
              <a:defRPr b="0"/>
            </a:lvl3pPr>
            <a:lvl4pPr marL="457200" indent="-265176">
              <a:defRPr/>
            </a:lvl4pPr>
            <a:lvl5pPr marL="731520" marR="0" indent="-137160" algn="l" defTabSz="914400" rtl="0" eaLnBrk="1" fontAlgn="auto" latinLnBrk="0" hangingPunct="1">
              <a:lnSpc>
                <a:spcPct val="90000"/>
              </a:lnSpc>
              <a:spcBef>
                <a:spcPts val="300"/>
              </a:spcBef>
              <a:spcAft>
                <a:spcPts val="0"/>
              </a:spcAft>
              <a:buClrTx/>
              <a:buSzTx/>
              <a:buFont typeface="Arial" panose="020B0604020202020204" pitchFamily="34" charset="0"/>
              <a:buChar char="•"/>
              <a:tabLst/>
              <a:defRPr/>
            </a:lvl5pPr>
          </a:lstStyle>
          <a:p>
            <a:pPr lvl="0"/>
            <a:r>
              <a:rPr lang="en-US"/>
              <a:t>Document style (smaller text size) placeholder for text, table, chart, </a:t>
            </a:r>
            <a:r>
              <a:rPr lang="en-US" err="1"/>
              <a:t>Smartart</a:t>
            </a:r>
            <a:r>
              <a:rPr lang="en-US"/>
              <a:t>, picture or video. </a:t>
            </a:r>
          </a:p>
          <a:p>
            <a:pPr lvl="1"/>
            <a:r>
              <a:rPr lang="en-US"/>
              <a:t>Document style second level text</a:t>
            </a:r>
          </a:p>
          <a:p>
            <a:pPr lvl="2"/>
            <a:r>
              <a:rPr lang="en-US"/>
              <a:t>Document style third level bullet text</a:t>
            </a:r>
          </a:p>
          <a:p>
            <a:pPr lvl="3"/>
            <a:r>
              <a:rPr lang="en-US"/>
              <a:t>Document style fourth level hyphen text</a:t>
            </a:r>
          </a:p>
          <a:p>
            <a:pPr lvl="4"/>
            <a:r>
              <a:rPr lang="en-US"/>
              <a:t>Document style fifth level bullet text</a:t>
            </a:r>
          </a:p>
        </p:txBody>
      </p:sp>
      <p:sp>
        <p:nvSpPr>
          <p:cNvPr id="6" name="Content Placeholder 2">
            <a:extLst>
              <a:ext uri="{FF2B5EF4-FFF2-40B4-BE49-F238E27FC236}">
                <a16:creationId xmlns:a16="http://schemas.microsoft.com/office/drawing/2014/main" id="{1F02A07F-E229-3246-8F70-CCD53859EB22}"/>
              </a:ext>
            </a:extLst>
          </p:cNvPr>
          <p:cNvSpPr>
            <a:spLocks noGrp="1"/>
          </p:cNvSpPr>
          <p:nvPr>
            <p:ph idx="21" hasCustomPrompt="1"/>
          </p:nvPr>
        </p:nvSpPr>
        <p:spPr>
          <a:xfrm>
            <a:off x="624663" y="6055238"/>
            <a:ext cx="10942673" cy="377185"/>
          </a:xfrm>
          <a:prstGeom prst="rect">
            <a:avLst/>
          </a:prstGeom>
          <a:solidFill>
            <a:schemeClr val="bg2"/>
          </a:solidFill>
          <a:ln>
            <a:noFill/>
          </a:ln>
        </p:spPr>
        <p:txBody>
          <a:bodyPr lIns="0" tIns="0" rIns="0" bIns="0" anchor="b" anchorCtr="0"/>
          <a:lstStyle>
            <a:lvl1pPr marL="0" indent="0">
              <a:buFont typeface="+mj-lt"/>
              <a:buNone/>
              <a:defRPr sz="800" b="0"/>
            </a:lvl1pPr>
            <a:lvl2pPr>
              <a:defRPr sz="800" b="0"/>
            </a:lvl2pPr>
            <a:lvl3pPr marL="137160">
              <a:defRPr b="0"/>
            </a:lvl3pPr>
            <a:lvl4pPr marL="457200" indent="-265176">
              <a:defRPr/>
            </a:lvl4pPr>
            <a:lvl5pPr marL="594360" marR="0" indent="0" algn="l" defTabSz="914400" rtl="0" eaLnBrk="1" fontAlgn="auto" latinLnBrk="0" hangingPunct="1">
              <a:lnSpc>
                <a:spcPct val="90000"/>
              </a:lnSpc>
              <a:spcBef>
                <a:spcPts val="300"/>
              </a:spcBef>
              <a:spcAft>
                <a:spcPts val="0"/>
              </a:spcAft>
              <a:buClrTx/>
              <a:buSzTx/>
              <a:buFont typeface="Arial" panose="020B0604020202020204" pitchFamily="34" charset="0"/>
              <a:buNone/>
              <a:tabLst/>
              <a:defRPr/>
            </a:lvl5pPr>
          </a:lstStyle>
          <a:p>
            <a:pPr lvl="0"/>
            <a:r>
              <a:rPr lang="en-US"/>
              <a:t>Optional formatting for footnote or disclosure text, if needed</a:t>
            </a:r>
          </a:p>
        </p:txBody>
      </p:sp>
      <p:sp>
        <p:nvSpPr>
          <p:cNvPr id="7" name="Content Placeholder 7">
            <a:extLst>
              <a:ext uri="{FF2B5EF4-FFF2-40B4-BE49-F238E27FC236}">
                <a16:creationId xmlns:a16="http://schemas.microsoft.com/office/drawing/2014/main" id="{7BFA337C-CF59-5805-6700-D8AB19B376E8}"/>
              </a:ext>
            </a:extLst>
          </p:cNvPr>
          <p:cNvSpPr>
            <a:spLocks noGrp="1"/>
          </p:cNvSpPr>
          <p:nvPr>
            <p:ph sz="quarter" idx="18" hasCustomPrompt="1"/>
          </p:nvPr>
        </p:nvSpPr>
        <p:spPr>
          <a:xfrm>
            <a:off x="627443" y="441294"/>
            <a:ext cx="8713039" cy="400050"/>
          </a:xfrm>
          <a:prstGeom prst="rect">
            <a:avLst/>
          </a:prstGeom>
          <a:ln>
            <a:noFill/>
          </a:ln>
        </p:spPr>
        <p:txBody>
          <a:bodyPr lIns="0" tIns="0" rIns="0" bIns="0"/>
          <a:lstStyle>
            <a:lvl1pPr>
              <a:defRPr sz="1200" b="1" cap="all" baseline="0">
                <a:solidFill>
                  <a:srgbClr val="284684"/>
                </a:solidFill>
              </a:defRPr>
            </a:lvl1pPr>
          </a:lstStyle>
          <a:p>
            <a:r>
              <a:rPr lang="en-US"/>
              <a:t>OPTIONAL TITLE FOR document, section or group</a:t>
            </a:r>
          </a:p>
        </p:txBody>
      </p:sp>
    </p:spTree>
    <p:extLst>
      <p:ext uri="{BB962C8B-B14F-4D97-AF65-F5344CB8AC3E}">
        <p14:creationId xmlns:p14="http://schemas.microsoft.com/office/powerpoint/2010/main" val="13925134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ext - 1 Column With Subtitle and Bullets">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AEBE7A3A-FBCB-72DD-C8E0-318942F003B1}"/>
              </a:ext>
            </a:extLst>
          </p:cNvPr>
          <p:cNvSpPr>
            <a:spLocks noGrp="1"/>
          </p:cNvSpPr>
          <p:nvPr>
            <p:ph type="body" sz="quarter" idx="12" hasCustomPrompt="1"/>
          </p:nvPr>
        </p:nvSpPr>
        <p:spPr>
          <a:xfrm>
            <a:off x="609603" y="1906616"/>
            <a:ext cx="10970684" cy="1456809"/>
          </a:xfrm>
          <a:ln>
            <a:noFill/>
          </a:ln>
        </p:spPr>
        <p:txBody>
          <a:bodyPr/>
          <a:lstStyle>
            <a:lvl1pPr>
              <a:spcAft>
                <a:spcPts val="800"/>
              </a:spcAft>
              <a:defRPr/>
            </a:lvl1pPr>
            <a:lvl2pPr>
              <a:spcAft>
                <a:spcPts val="800"/>
              </a:spcAft>
              <a:defRPr sz="1867"/>
            </a:lvl2pPr>
            <a:lvl3pPr marL="261443" indent="-254128">
              <a:spcAft>
                <a:spcPts val="800"/>
              </a:spcAft>
              <a:buClr>
                <a:schemeClr val="accent1"/>
              </a:buClr>
              <a:buSzPct val="70000"/>
              <a:buFont typeface="Arial" panose="020B0604020202020204" pitchFamily="34" charset="0"/>
              <a:buChar char="●"/>
              <a:defRPr/>
            </a:lvl3pPr>
            <a:lvl4pPr>
              <a:spcAft>
                <a:spcPts val="800"/>
              </a:spcAft>
              <a:buClr>
                <a:schemeClr val="accent1"/>
              </a:buClr>
              <a:buSzPct val="70000"/>
              <a:defRPr/>
            </a:lvl4pPr>
            <a:lvl5pPr>
              <a:spcAft>
                <a:spcPts val="800"/>
              </a:spcAft>
              <a:buClr>
                <a:schemeClr val="accent1"/>
              </a:buClr>
              <a:buSzPct val="70000"/>
              <a:defRPr/>
            </a:lvl5pPr>
          </a:lstStyle>
          <a:p>
            <a:pPr lvl="1"/>
            <a:r>
              <a:rPr lang="en-GB"/>
              <a:t>Body copy</a:t>
            </a:r>
          </a:p>
          <a:p>
            <a:pPr lvl="2"/>
            <a:r>
              <a:rPr lang="en-GB"/>
              <a:t>First level</a:t>
            </a:r>
          </a:p>
          <a:p>
            <a:pPr lvl="3"/>
            <a:r>
              <a:rPr lang="en-GB"/>
              <a:t>Second level</a:t>
            </a:r>
          </a:p>
          <a:p>
            <a:pPr lvl="4"/>
            <a:r>
              <a:rPr lang="en-GB"/>
              <a:t>Third level</a:t>
            </a:r>
            <a:endParaRPr lang="en-US"/>
          </a:p>
        </p:txBody>
      </p:sp>
      <p:sp>
        <p:nvSpPr>
          <p:cNvPr id="9" name="Title 8">
            <a:extLst>
              <a:ext uri="{FF2B5EF4-FFF2-40B4-BE49-F238E27FC236}">
                <a16:creationId xmlns:a16="http://schemas.microsoft.com/office/drawing/2014/main" id="{55EE557B-B9CC-BDB5-3B21-B2EEF3CA8E41}"/>
              </a:ext>
            </a:extLst>
          </p:cNvPr>
          <p:cNvSpPr>
            <a:spLocks noGrp="1"/>
          </p:cNvSpPr>
          <p:nvPr>
            <p:ph type="title" hasCustomPrompt="1"/>
          </p:nvPr>
        </p:nvSpPr>
        <p:spPr>
          <a:xfrm>
            <a:off x="612392" y="415803"/>
            <a:ext cx="10967216" cy="640175"/>
          </a:xfrm>
          <a:prstGeom prst="rect">
            <a:avLst/>
          </a:prstGeom>
          <a:ln>
            <a:noFill/>
          </a:ln>
        </p:spPr>
        <p:txBody>
          <a:bodyPr anchor="ctr">
            <a:noAutofit/>
          </a:bodyPr>
          <a:lstStyle>
            <a:lvl1pPr>
              <a:defRPr sz="3200"/>
            </a:lvl1pPr>
          </a:lstStyle>
          <a:p>
            <a:r>
              <a:rPr lang="en-US"/>
              <a:t>Text - 1 Column With Subtitle and Bullets</a:t>
            </a:r>
            <a:endParaRPr lang="en-GB"/>
          </a:p>
        </p:txBody>
      </p:sp>
      <p:sp>
        <p:nvSpPr>
          <p:cNvPr id="10" name="Text Placeholder 2">
            <a:extLst>
              <a:ext uri="{FF2B5EF4-FFF2-40B4-BE49-F238E27FC236}">
                <a16:creationId xmlns:a16="http://schemas.microsoft.com/office/drawing/2014/main" id="{BCC638CA-0C62-5BDE-1506-EC232CD51727}"/>
              </a:ext>
            </a:extLst>
          </p:cNvPr>
          <p:cNvSpPr>
            <a:spLocks noGrp="1"/>
          </p:cNvSpPr>
          <p:nvPr>
            <p:ph type="body" idx="1" hasCustomPrompt="1"/>
          </p:nvPr>
        </p:nvSpPr>
        <p:spPr>
          <a:xfrm>
            <a:off x="609659" y="1164775"/>
            <a:ext cx="10970571" cy="451405"/>
          </a:xfrm>
          <a:ln>
            <a:noFill/>
          </a:ln>
        </p:spPr>
        <p:txBody>
          <a:bodyPr anchor="ctr" anchorCtr="0"/>
          <a:lstStyle>
            <a:lvl1pPr marL="7316" indent="0" algn="l" defTabSz="554459" rtl="0" eaLnBrk="1" latinLnBrk="0" hangingPunct="1">
              <a:lnSpc>
                <a:spcPct val="100000"/>
              </a:lnSpc>
              <a:spcBef>
                <a:spcPts val="0"/>
              </a:spcBef>
              <a:spcAft>
                <a:spcPts val="1213"/>
              </a:spcAft>
              <a:buNone/>
              <a:tabLst>
                <a:tab pos="261443" algn="l"/>
                <a:tab pos="261828" algn="l"/>
              </a:tabLst>
              <a:defRPr lang="en-GB" sz="2133" b="0" kern="1200" spc="-9" dirty="0" smtClean="0">
                <a:solidFill>
                  <a:schemeClr val="tx1"/>
                </a:solidFill>
                <a:latin typeface="+mn-lt"/>
                <a:ea typeface="+mn-ea"/>
                <a:cs typeface="Arial" panose="020B0604020202020204" pitchFamily="34" charset="0"/>
              </a:defRPr>
            </a:lvl1pPr>
            <a:lvl2pPr marL="277230" indent="0">
              <a:buNone/>
              <a:defRPr sz="1213" b="1"/>
            </a:lvl2pPr>
            <a:lvl3pPr marL="554459" indent="0">
              <a:buNone/>
              <a:defRPr sz="1092" b="1"/>
            </a:lvl3pPr>
            <a:lvl4pPr marL="831690" indent="0">
              <a:buNone/>
              <a:defRPr sz="971" b="1"/>
            </a:lvl4pPr>
            <a:lvl5pPr marL="1108916" indent="0">
              <a:buNone/>
              <a:defRPr sz="971" b="1"/>
            </a:lvl5pPr>
            <a:lvl6pPr marL="1386147" indent="0">
              <a:buNone/>
              <a:defRPr sz="971" b="1"/>
            </a:lvl6pPr>
            <a:lvl7pPr marL="1663376" indent="0">
              <a:buNone/>
              <a:defRPr sz="971" b="1"/>
            </a:lvl7pPr>
            <a:lvl8pPr marL="1940606" indent="0">
              <a:buNone/>
              <a:defRPr sz="971" b="1"/>
            </a:lvl8pPr>
            <a:lvl9pPr marL="2217835" indent="0">
              <a:buNone/>
              <a:defRPr sz="971" b="1"/>
            </a:lvl9pPr>
          </a:lstStyle>
          <a:p>
            <a:pPr lvl="0"/>
            <a:r>
              <a:rPr lang="en-GB"/>
              <a:t>Subtitle goes here if required</a:t>
            </a:r>
          </a:p>
        </p:txBody>
      </p:sp>
      <p:sp>
        <p:nvSpPr>
          <p:cNvPr id="5" name="Slide Number Placeholder 4">
            <a:extLst>
              <a:ext uri="{FF2B5EF4-FFF2-40B4-BE49-F238E27FC236}">
                <a16:creationId xmlns:a16="http://schemas.microsoft.com/office/drawing/2014/main" id="{08D3DC75-CD74-FFBD-6232-FCC5ABB6AA59}"/>
              </a:ext>
            </a:extLst>
          </p:cNvPr>
          <p:cNvSpPr>
            <a:spLocks noGrp="1"/>
          </p:cNvSpPr>
          <p:nvPr>
            <p:ph type="sldNum" sz="quarter" idx="14"/>
          </p:nvPr>
        </p:nvSpPr>
        <p:spPr>
          <a:ln>
            <a:noFill/>
          </a:ln>
        </p:spPr>
        <p:txBody>
          <a:bodyPr/>
          <a:lstStyle>
            <a:lvl1pPr>
              <a:defRPr>
                <a:solidFill>
                  <a:srgbClr val="43433F"/>
                </a:solidFill>
                <a:latin typeface="+mn-lt"/>
              </a:defRPr>
            </a:lvl1pPr>
          </a:lstStyle>
          <a:p>
            <a:pPr marL="23103">
              <a:lnSpc>
                <a:spcPts val="1167"/>
              </a:lnSpc>
            </a:pPr>
            <a:fld id="{81D60167-4931-47E6-BA6A-407CBD079E47}" type="slidenum">
              <a:rPr lang="en-PH" smtClean="0"/>
              <a:t>‹#›</a:t>
            </a:fld>
            <a:endParaRPr lang="en-PH"/>
          </a:p>
        </p:txBody>
      </p:sp>
    </p:spTree>
    <p:extLst>
      <p:ext uri="{BB962C8B-B14F-4D97-AF65-F5344CB8AC3E}">
        <p14:creationId xmlns:p14="http://schemas.microsoft.com/office/powerpoint/2010/main" val="13618349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ide patch Title Only">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1" y="0"/>
            <a:ext cx="8329286"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a:ln>
            <a:noFill/>
          </a:ln>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no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a:p>
        </p:txBody>
      </p:sp>
      <p:sp>
        <p:nvSpPr>
          <p:cNvPr id="15" name="Freeform: Shape 14">
            <a:extLst>
              <a:ext uri="{FF2B5EF4-FFF2-40B4-BE49-F238E27FC236}">
                <a16:creationId xmlns:a16="http://schemas.microsoft.com/office/drawing/2014/main" id="{89314C5F-7D40-40CF-8951-9660A5ACE1F7}"/>
              </a:ext>
              <a:ext uri="{C183D7F6-B498-43B3-948B-1728B52AA6E4}">
                <adec:decorative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Tree>
    <p:extLst>
      <p:ext uri="{BB962C8B-B14F-4D97-AF65-F5344CB8AC3E}">
        <p14:creationId xmlns:p14="http://schemas.microsoft.com/office/powerpoint/2010/main" val="3069141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a:ln>
            <a:noFill/>
          </a:ln>
        </p:spPr>
        <p:txBody>
          <a:bodyPr vert="horz" lIns="91440" tIns="45720" rIns="91440" bIns="45720" rtlCol="0" anchor="b">
            <a:normAutofit/>
          </a:bodyPr>
          <a:lstStyle/>
          <a:p>
            <a:r>
              <a:rPr lang="en-US" b="1">
                <a:solidFill>
                  <a:srgbClr val="3C63FF"/>
                </a:solidFill>
                <a:latin typeface="Arial"/>
              </a:rPr>
              <a:t>Click to edit Master title style</a:t>
            </a:r>
          </a:p>
        </p:txBody>
      </p:sp>
      <p:sp>
        <p:nvSpPr>
          <p:cNvPr id="3" name="Text Placeholder 2"/>
          <p:cNvSpPr>
            <a:spLocks noGrp="1"/>
          </p:cNvSpPr>
          <p:nvPr>
            <p:ph type="body" idx="1"/>
          </p:nvPr>
        </p:nvSpPr>
        <p:spPr>
          <a:xfrm>
            <a:off x="581192" y="2336002"/>
            <a:ext cx="11029616" cy="3652047"/>
          </a:xfrm>
          <a:prstGeom prst="rect">
            <a:avLst/>
          </a:prstGeom>
          <a:ln>
            <a:noFill/>
          </a:ln>
        </p:spPr>
        <p:txBody>
          <a:bodyPr vert="horz" lIns="91440" tIns="45720" rIns="91440" bIns="45720" rtlCol="0" anchor="ctr">
            <a:normAutofit/>
          </a:bodyPr>
          <a:lstStyle/>
          <a:p>
            <a:pPr lvl="0"/>
            <a:r>
              <a:rPr lang="en-US">
                <a:solidFill>
                  <a:srgbClr val="17325B"/>
                </a:solidFill>
                <a:latin typeface="Arial"/>
              </a:rPr>
              <a:t>Click to edit Master text styles</a:t>
            </a:r>
          </a:p>
          <a:p>
            <a:pPr lvl="1"/>
            <a:r>
              <a:rPr lang="en-US">
                <a:solidFill>
                  <a:srgbClr val="17325B"/>
                </a:solidFill>
                <a:latin typeface="Arial"/>
              </a:rPr>
              <a:t>Second level</a:t>
            </a:r>
          </a:p>
          <a:p>
            <a:pPr lvl="2"/>
            <a:r>
              <a:rPr lang="en-US">
                <a:solidFill>
                  <a:srgbClr val="17325B"/>
                </a:solidFill>
                <a:latin typeface="Arial"/>
              </a:rPr>
              <a:t>Third level</a:t>
            </a:r>
          </a:p>
          <a:p>
            <a:pPr lvl="3"/>
            <a:r>
              <a:rPr lang="en-US">
                <a:solidFill>
                  <a:srgbClr val="17325B"/>
                </a:solidFill>
                <a:latin typeface="Arial"/>
              </a:rPr>
              <a:t>Fourth level</a:t>
            </a:r>
          </a:p>
          <a:p>
            <a:pPr lvl="4"/>
            <a:r>
              <a:rPr lang="en-US">
                <a:solidFill>
                  <a:srgbClr val="17325B"/>
                </a:solidFill>
                <a:latin typeface="Arial"/>
              </a:rPr>
              <a:t>Fifth level</a:t>
            </a:r>
          </a:p>
        </p:txBody>
      </p:sp>
      <p:sp>
        <p:nvSpPr>
          <p:cNvPr id="4" name="Date Placeholder 3"/>
          <p:cNvSpPr>
            <a:spLocks noGrp="1"/>
          </p:cNvSpPr>
          <p:nvPr>
            <p:ph type="dt" sz="half" idx="2"/>
          </p:nvPr>
        </p:nvSpPr>
        <p:spPr>
          <a:xfrm>
            <a:off x="7605951" y="6423914"/>
            <a:ext cx="2844799" cy="365125"/>
          </a:xfrm>
          <a:prstGeom prst="rect">
            <a:avLst/>
          </a:prstGeom>
          <a:ln>
            <a:noFill/>
          </a:ln>
        </p:spPr>
        <p:txBody>
          <a:bodyPr vert="horz" lIns="91440" tIns="45720" rIns="91440" bIns="45720" rtlCol="0" anchor="ctr"/>
          <a:lstStyle>
            <a:lvl1pPr algn="r">
              <a:defRPr sz="900">
                <a:solidFill>
                  <a:schemeClr val="tx1">
                    <a:lumMod val="75000"/>
                    <a:lumOff val="25000"/>
                  </a:schemeClr>
                </a:solidFill>
              </a:defRPr>
            </a:lvl1pPr>
          </a:lstStyle>
          <a:p>
            <a:fld id="{1DF1D82C-4744-4EC8-9C8C-E5B26F7803F3}" type="datetime1">
              <a:rPr lang="en-US" smtClean="0"/>
              <a:t>10/13/2026</a:t>
            </a:fld>
            <a:endParaRPr lang="en-US"/>
          </a:p>
        </p:txBody>
      </p:sp>
      <p:sp>
        <p:nvSpPr>
          <p:cNvPr id="5" name="Footer Placeholder 4"/>
          <p:cNvSpPr>
            <a:spLocks noGrp="1"/>
          </p:cNvSpPr>
          <p:nvPr>
            <p:ph type="ftr" sz="quarter" idx="3"/>
          </p:nvPr>
        </p:nvSpPr>
        <p:spPr>
          <a:xfrm>
            <a:off x="581192" y="6423914"/>
            <a:ext cx="6917210" cy="365125"/>
          </a:xfrm>
          <a:prstGeom prst="rect">
            <a:avLst/>
          </a:prstGeom>
          <a:ln>
            <a:noFill/>
          </a:ln>
        </p:spPr>
        <p:txBody>
          <a:bodyPr vert="horz" lIns="91440" tIns="45720" rIns="91440" bIns="45720" rtlCol="0" anchor="ctr"/>
          <a:lstStyle>
            <a:lvl1pPr algn="l">
              <a:defRPr sz="900" cap="all">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558300" y="6423914"/>
            <a:ext cx="1052510" cy="365125"/>
          </a:xfrm>
          <a:prstGeom prst="rect">
            <a:avLst/>
          </a:prstGeom>
          <a:ln>
            <a:noFill/>
          </a:ln>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a:p>
        </p:txBody>
      </p:sp>
      <p:sp>
        <p:nvSpPr>
          <p:cNvPr id="9" name="Rectangle 8"/>
          <p:cNvSpPr/>
          <p:nvPr/>
        </p:nvSpPr>
        <p:spPr>
          <a:xfrm>
            <a:off x="446534" y="457200"/>
            <a:ext cx="3703320" cy="94997"/>
          </a:xfrm>
          <a:prstGeom prst="rect">
            <a:avLst/>
          </a:prstGeom>
          <a:solidFill>
            <a:srgbClr val="3C63FF"/>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rgbClr val="FFD65D"/>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rgbClr val="FF5C0A"/>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63" r:id="rId2"/>
    <p:sldLayoutId id="2147483757" r:id="rId3"/>
    <p:sldLayoutId id="2147483758" r:id="rId4"/>
    <p:sldLayoutId id="2147483759" r:id="rId5"/>
    <p:sldLayoutId id="2147483711" r:id="rId6"/>
    <p:sldLayoutId id="2147483760" r:id="rId7"/>
    <p:sldLayoutId id="2147483762" r:id="rId8"/>
    <p:sldLayoutId id="2147483706" r:id="rId9"/>
    <p:sldLayoutId id="2147483709" r:id="rId10"/>
    <p:sldLayoutId id="2147483707" r:id="rId11"/>
    <p:sldLayoutId id="2147483708" r:id="rId12"/>
    <p:sldLayoutId id="2147483764" r:id="rId13"/>
    <p:sldLayoutId id="2147483765" r:id="rId14"/>
    <p:sldLayoutId id="2147483766" r:id="rId15"/>
    <p:sldLayoutId id="2147483772" r:id="rId16"/>
    <p:sldLayoutId id="2147483773" r:id="rId17"/>
    <p:sldLayoutId id="2147483774" r:id="rId18"/>
    <p:sldLayoutId id="2147483775" r:id="rId19"/>
    <p:sldLayoutId id="2147483776" r:id="rId20"/>
  </p:sldLayoutIdLst>
  <p:hf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bcb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8/10/relationships/comments" Target="../comments/modernComment_11F_0.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microsoft.com/office/2018/10/relationships/comments" Target="../comments/modernComment_7FFFE4E6_83F9696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microsoft.com/office/2018/10/relationships/comments" Target="../comments/modernComment_3F1_5CDA6D3D.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microsoft.com/office/2018/10/relationships/comments" Target="../comments/modernComment_3F3_5192188A.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g"/><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hyperlink" Target="http://www.deltadentalva.com/" TargetMode="Externa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microsoft.com/office/2018/10/relationships/comments" Target="../comments/modernComment_23E_408E5232.xm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43.png"/><Relationship Id="rId7" Type="http://schemas.openxmlformats.org/officeDocument/2006/relationships/diagramData" Target="../diagrams/data1.xml"/><Relationship Id="rId2" Type="http://schemas.openxmlformats.org/officeDocument/2006/relationships/image" Target="../media/image42.png"/><Relationship Id="rId1" Type="http://schemas.openxmlformats.org/officeDocument/2006/relationships/slideLayout" Target="../slideLayouts/slideLayout3.xml"/><Relationship Id="rId6" Type="http://schemas.openxmlformats.org/officeDocument/2006/relationships/image" Target="../media/image46.png"/><Relationship Id="rId11" Type="http://schemas.microsoft.com/office/2007/relationships/diagramDrawing" Target="../diagrams/drawing1.xml"/><Relationship Id="rId5" Type="http://schemas.openxmlformats.org/officeDocument/2006/relationships/image" Target="../media/image45.svg"/><Relationship Id="rId10" Type="http://schemas.openxmlformats.org/officeDocument/2006/relationships/diagramColors" Target="../diagrams/colors1.xml"/><Relationship Id="rId4" Type="http://schemas.openxmlformats.org/officeDocument/2006/relationships/image" Target="../media/image44.png"/><Relationship Id="rId9" Type="http://schemas.openxmlformats.org/officeDocument/2006/relationships/diagramQuickStyle" Target="../diagrams/quickStyle1.xml"/></Relationships>
</file>

<file path=ppt/slides/_rels/slide51.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42.png"/><Relationship Id="rId5" Type="http://schemas.openxmlformats.org/officeDocument/2006/relationships/image" Target="../media/image49.svg"/><Relationship Id="rId4" Type="http://schemas.openxmlformats.org/officeDocument/2006/relationships/image" Target="../media/image48.svg"/></Relationships>
</file>

<file path=ppt/slides/_rels/slide52.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1.xml"/><Relationship Id="rId1" Type="http://schemas.openxmlformats.org/officeDocument/2006/relationships/slideLayout" Target="../slideLayouts/slideLayout15.xml"/><Relationship Id="rId5" Type="http://schemas.openxmlformats.org/officeDocument/2006/relationships/image" Target="../media/image42.png"/><Relationship Id="rId4" Type="http://schemas.openxmlformats.org/officeDocument/2006/relationships/image" Target="../media/image51.svg"/></Relationships>
</file>

<file path=ppt/slides/_rels/slide53.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2.xml"/><Relationship Id="rId1" Type="http://schemas.openxmlformats.org/officeDocument/2006/relationships/slideLayout" Target="../slideLayouts/slideLayout15.xml"/><Relationship Id="rId5" Type="http://schemas.openxmlformats.org/officeDocument/2006/relationships/image" Target="../media/image42.png"/><Relationship Id="rId4" Type="http://schemas.openxmlformats.org/officeDocument/2006/relationships/image" Target="../media/image53.svg"/></Relationships>
</file>

<file path=ppt/slides/_rels/slide54.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13.xml"/><Relationship Id="rId1" Type="http://schemas.openxmlformats.org/officeDocument/2006/relationships/slideLayout" Target="../slideLayouts/slideLayout15.xml"/><Relationship Id="rId5" Type="http://schemas.openxmlformats.org/officeDocument/2006/relationships/image" Target="../media/image42.png"/><Relationship Id="rId4" Type="http://schemas.openxmlformats.org/officeDocument/2006/relationships/image" Target="../media/image55.svg"/></Relationships>
</file>

<file path=ppt/slides/_rels/slide5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6.svg"/><Relationship Id="rId7" Type="http://schemas.openxmlformats.org/officeDocument/2006/relationships/image" Target="../media/image59.jpeg"/><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hyperlink" Target="https://pages.securian.com/enrollment/employers/10329.html?cid=rd_&amp;tid=8659500" TargetMode="External"/><Relationship Id="rId5" Type="http://schemas.openxmlformats.org/officeDocument/2006/relationships/image" Target="../media/image58.svg"/><Relationship Id="rId4" Type="http://schemas.openxmlformats.org/officeDocument/2006/relationships/image" Target="../media/image57.svg"/><Relationship Id="rId9" Type="http://schemas.openxmlformats.org/officeDocument/2006/relationships/image" Target="../media/image42.png"/></Relationships>
</file>

<file path=ppt/slides/_rels/slide5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63.png"/></Relationships>
</file>

<file path=ppt/slides/_rels/slide58.xml.rels><?xml version="1.0" encoding="UTF-8" standalone="yes"?>
<Relationships xmlns="http://schemas.openxmlformats.org/package/2006/relationships"><Relationship Id="rId3" Type="http://schemas.openxmlformats.org/officeDocument/2006/relationships/hyperlink" Target="https://benefits.petinsurance.com/vabankers"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65.jpeg"/><Relationship Id="rId4" Type="http://schemas.openxmlformats.org/officeDocument/2006/relationships/image" Target="../media/image64.jpeg"/></Relationships>
</file>

<file path=ppt/slides/_rels/slide5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3.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6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3.xml"/><Relationship Id="rId4" Type="http://schemas.openxmlformats.org/officeDocument/2006/relationships/image" Target="../media/image7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hyperlink" Target="http://vbabenefits.bswift.com/" TargetMode="Externa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hyperlink" Target="mailto:hremail@bank.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6D7A0BC-0046-4CAA-8E7F-DCAFE511E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1417320" y="4681728"/>
            <a:ext cx="9354312" cy="566928"/>
          </a:xfrm>
          <a:ln>
            <a:noFill/>
          </a:ln>
        </p:spPr>
        <p:txBody>
          <a:bodyPr wrap="square">
            <a:normAutofit/>
          </a:bodyPr>
          <a:lstStyle/>
          <a:p>
            <a:pPr algn="ctr"/>
            <a:r>
              <a:rPr lang="en-US" sz="3000" b="1">
                <a:solidFill>
                  <a:srgbClr val="3C63FF"/>
                </a:solidFill>
                <a:latin typeface="Arial"/>
                <a:cs typeface="Calibri" panose="020F0502020204030204" pitchFamily="34" charset="0"/>
              </a:rPr>
              <a:t>2027 Benefits Open Enrollment</a:t>
            </a:r>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2651760" y="5376672"/>
            <a:ext cx="6885432" cy="384048"/>
          </a:xfrm>
          <a:ln>
            <a:noFill/>
          </a:ln>
        </p:spPr>
        <p:txBody>
          <a:bodyPr>
            <a:normAutofit/>
          </a:bodyPr>
          <a:lstStyle/>
          <a:p>
            <a:pPr algn="ctr"/>
            <a:r>
              <a:rPr lang="en-US" sz="1700" b="0">
                <a:solidFill>
                  <a:srgbClr val="17325B"/>
                </a:solidFill>
                <a:latin typeface="Arial"/>
                <a:cs typeface="Calibri"/>
              </a:rPr>
              <a:t>November </a:t>
            </a:r>
            <a:r>
              <a:rPr lang="en-US" sz="1700" b="0">
                <a:solidFill>
                  <a:srgbClr val="F37D1F"/>
                </a:solidFill>
                <a:latin typeface="Arial"/>
                <a:cs typeface="Calibri"/>
              </a:rPr>
              <a:t>X-X</a:t>
            </a:r>
            <a:r>
              <a:rPr lang="en-US" sz="1700" b="0">
                <a:solidFill>
                  <a:srgbClr val="17325B"/>
                </a:solidFill>
                <a:latin typeface="Arial"/>
                <a:cs typeface="Calibri"/>
              </a:rPr>
              <a:t>, 2026</a:t>
            </a:r>
          </a:p>
        </p:txBody>
      </p:sp>
      <p:sp>
        <p:nvSpPr>
          <p:cNvPr id="20" name="Rectangle 19">
            <a:extLst>
              <a:ext uri="{FF2B5EF4-FFF2-40B4-BE49-F238E27FC236}">
                <a16:creationId xmlns:a16="http://schemas.microsoft.com/office/drawing/2014/main" id="{E7C6334F-6411-41EC-AD7D-179EDD8B5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17325B"/>
          </a:solidFill>
          <a:ln>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E6B02CEE-3AF8-4349-9B3E-8970E6DF6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3">
            <a:extLst>
              <a:ext uri="{FF2B5EF4-FFF2-40B4-BE49-F238E27FC236}">
                <a16:creationId xmlns:a16="http://schemas.microsoft.com/office/drawing/2014/main" id="{AAA01CF0-3FB5-44EB-B7DE-F2E86374C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FFD65D"/>
          </a:solidFill>
          <a:ln>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5" name="Picture 24" descr="oe-2027-logo.png"/>
          <p:cNvPicPr>
            <a:picLocks noChangeAspect="1"/>
          </p:cNvPicPr>
          <p:nvPr/>
        </p:nvPicPr>
        <p:blipFill>
          <a:blip r:embed="rId2"/>
          <a:stretch>
            <a:fillRect/>
          </a:stretch>
        </p:blipFill>
        <p:spPr>
          <a:xfrm>
            <a:off x="3355848" y="566928"/>
            <a:ext cx="5486400" cy="4042407"/>
          </a:xfrm>
          <a:prstGeom prst="rect">
            <a:avLst/>
          </a:prstGeom>
        </p:spPr>
      </p:pic>
      <p:sp>
        <p:nvSpPr>
          <p:cNvPr id="26" name="Rectangle 25"/>
          <p:cNvSpPr/>
          <p:nvPr/>
        </p:nvSpPr>
        <p:spPr>
          <a:xfrm>
            <a:off x="0" y="6601968"/>
            <a:ext cx="4069080" cy="256032"/>
          </a:xfrm>
          <a:prstGeom prst="rect">
            <a:avLst/>
          </a:prstGeom>
          <a:solidFill>
            <a:srgbClr val="3C63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4069080" y="6601968"/>
            <a:ext cx="4059936" cy="256032"/>
          </a:xfrm>
          <a:prstGeom prst="rect">
            <a:avLst/>
          </a:prstGeom>
          <a:solidFill>
            <a:srgbClr val="FF5C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8129016" y="6601968"/>
            <a:ext cx="4059936" cy="256032"/>
          </a:xfrm>
          <a:prstGeom prst="rect">
            <a:avLst/>
          </a:prstGeom>
          <a:solidFill>
            <a:srgbClr val="FFD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F5F1FCC-7AB6-292D-2A24-5F50EFE4F140}"/>
              </a:ext>
            </a:extLst>
          </p:cNvPr>
          <p:cNvSpPr>
            <a:spLocks noGrp="1"/>
          </p:cNvSpPr>
          <p:nvPr>
            <p:ph type="title"/>
          </p:nvPr>
        </p:nvSpPr>
        <p:spPr>
          <a:xfrm>
            <a:off x="581192" y="702156"/>
            <a:ext cx="11029616" cy="639534"/>
          </a:xfrm>
          <a:ln>
            <a:noFill/>
          </a:ln>
        </p:spPr>
        <p:txBody>
          <a:bodyPr wrap="square"/>
          <a:lstStyle/>
          <a:p>
            <a:r>
              <a:rPr lang="en-US" sz="2600" b="1">
                <a:solidFill>
                  <a:srgbClr val="3C63FF"/>
                </a:solidFill>
                <a:latin typeface="Arial"/>
              </a:rPr>
              <a:t>Agenda</a:t>
            </a:r>
          </a:p>
        </p:txBody>
      </p:sp>
      <p:sp>
        <p:nvSpPr>
          <p:cNvPr id="4" name="Slide Number Placeholder 3">
            <a:extLst>
              <a:ext uri="{FF2B5EF4-FFF2-40B4-BE49-F238E27FC236}">
                <a16:creationId xmlns:a16="http://schemas.microsoft.com/office/drawing/2014/main" id="{C4C7D33B-48E6-38EE-FF18-C877BCF144AD}"/>
              </a:ext>
            </a:extLst>
          </p:cNvPr>
          <p:cNvSpPr>
            <a:spLocks noGrp="1"/>
          </p:cNvSpPr>
          <p:nvPr>
            <p:ph type="sldNum" sz="quarter" idx="12"/>
          </p:nvPr>
        </p:nvSpPr>
        <p:spPr>
          <a:ln>
            <a:noFill/>
          </a:ln>
        </p:spPr>
        <p:txBody>
          <a:bodyPr/>
          <a:lstStyle/>
          <a:p>
            <a:fld id="{3A98EE3D-8CD1-4C3F-BD1C-C98C9596463C}" type="slidenum">
              <a:rPr lang="en-US" smtClean="0"/>
              <a:t>2</a:t>
            </a:fld>
            <a:endParaRPr lang="en-US"/>
          </a:p>
        </p:txBody>
      </p:sp>
      <p:pic>
        <p:nvPicPr>
          <p:cNvPr id="2" name="Picture 1" descr="When Does Open Enrollment Start 2024 - Letti Olympia">
            <a:extLst>
              <a:ext uri="{FF2B5EF4-FFF2-40B4-BE49-F238E27FC236}">
                <a16:creationId xmlns:a16="http://schemas.microsoft.com/office/drawing/2014/main" id="{8895BC87-0336-2B6E-D70F-9A19DEDFA481}"/>
              </a:ext>
            </a:extLst>
          </p:cNvPr>
          <p:cNvPicPr>
            <a:picLocks noChangeAspect="1"/>
          </p:cNvPicPr>
          <p:nvPr/>
        </p:nvPicPr>
        <p:blipFill>
          <a:blip r:embed="rId2"/>
          <a:srcRect r="7501"/>
          <a:stretch>
            <a:fillRect/>
          </a:stretch>
        </p:blipFill>
        <p:spPr>
          <a:xfrm>
            <a:off x="5193274" y="1481666"/>
            <a:ext cx="5541367" cy="3989917"/>
          </a:xfrm>
          <a:prstGeom prst="rect">
            <a:avLst/>
          </a:prstGeom>
        </p:spPr>
      </p:pic>
      <p:sp>
        <p:nvSpPr>
          <p:cNvPr id="6" name="TextBox 5">
            <a:extLst>
              <a:ext uri="{FF2B5EF4-FFF2-40B4-BE49-F238E27FC236}">
                <a16:creationId xmlns:a16="http://schemas.microsoft.com/office/drawing/2014/main" id="{77F2F4F6-B8D2-07BF-6DE3-7504D5BD9604}"/>
              </a:ext>
            </a:extLst>
          </p:cNvPr>
          <p:cNvSpPr txBox="1"/>
          <p:nvPr/>
        </p:nvSpPr>
        <p:spPr>
          <a:xfrm>
            <a:off x="581192" y="1481666"/>
            <a:ext cx="6399112" cy="3693319"/>
          </a:xfrm>
          <a:prstGeom prst="rect">
            <a:avLst/>
          </a:prstGeom>
          <a:noFill/>
        </p:spPr>
        <p:txBody>
          <a:bodyPr wrap="square" rtlCol="0">
            <a:spAutoFit/>
          </a:bodyPr>
          <a:lstStyle/>
          <a:p>
            <a:pPr marL="285750" indent="-285750">
              <a:lnSpc>
                <a:spcPct val="200000"/>
              </a:lnSpc>
              <a:buFontTx/>
              <a:buChar char="-"/>
            </a:pPr>
            <a:r>
              <a:rPr lang="en-US"/>
              <a:t>2027 changes</a:t>
            </a:r>
          </a:p>
          <a:p>
            <a:pPr marL="285750" indent="-285750">
              <a:lnSpc>
                <a:spcPct val="200000"/>
              </a:lnSpc>
              <a:buFontTx/>
              <a:buChar char="-"/>
            </a:pPr>
            <a:r>
              <a:rPr lang="en-US"/>
              <a:t>Medical plan options</a:t>
            </a:r>
          </a:p>
          <a:p>
            <a:pPr marL="285750" indent="-285750">
              <a:lnSpc>
                <a:spcPct val="200000"/>
              </a:lnSpc>
              <a:buFontTx/>
              <a:buChar char="-"/>
            </a:pPr>
            <a:r>
              <a:rPr lang="en-US"/>
              <a:t>Medical tools &amp; resources</a:t>
            </a:r>
          </a:p>
          <a:p>
            <a:pPr marL="285750" indent="-285750">
              <a:lnSpc>
                <a:spcPct val="200000"/>
              </a:lnSpc>
              <a:buFontTx/>
              <a:buChar char="-"/>
            </a:pPr>
            <a:r>
              <a:rPr lang="en-US"/>
              <a:t>Ancillary benefits</a:t>
            </a:r>
          </a:p>
          <a:p>
            <a:pPr marL="285750" indent="-285750">
              <a:lnSpc>
                <a:spcPct val="200000"/>
              </a:lnSpc>
              <a:buFontTx/>
              <a:buChar char="-"/>
            </a:pPr>
            <a:r>
              <a:rPr lang="en-US"/>
              <a:t>Open Enrollment</a:t>
            </a:r>
          </a:p>
          <a:p>
            <a:pPr marL="285750" indent="-285750">
              <a:buFontTx/>
              <a:buChar char="-"/>
            </a:pPr>
            <a:endParaRPr lang="en-US"/>
          </a:p>
          <a:p>
            <a:pPr marL="285750" indent="-285750">
              <a:buFontTx/>
              <a:buChar char="-"/>
            </a:pPr>
            <a:endParaRPr lang="en-US"/>
          </a:p>
          <a:p>
            <a:endParaRPr lang="en-US"/>
          </a:p>
        </p:txBody>
      </p:sp>
    </p:spTree>
    <p:extLst>
      <p:ext uri="{BB962C8B-B14F-4D97-AF65-F5344CB8AC3E}">
        <p14:creationId xmlns:p14="http://schemas.microsoft.com/office/powerpoint/2010/main" val="3261382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object 2"/>
          <p:cNvSpPr/>
          <p:nvPr/>
        </p:nvSpPr>
        <p:spPr>
          <a:xfrm>
            <a:off x="0" y="631951"/>
            <a:ext cx="12192000" cy="0"/>
          </a:xfrm>
          <a:custGeom>
            <a:avLst/>
            <a:gdLst/>
            <a:ahLst/>
            <a:cxnLst/>
            <a:rect l="l" t="t" r="r" b="b"/>
            <a:pathLst>
              <a:path w="9144000">
                <a:moveTo>
                  <a:pt x="0" y="0"/>
                </a:moveTo>
                <a:lnTo>
                  <a:pt x="9144000" y="0"/>
                </a:lnTo>
              </a:path>
            </a:pathLst>
          </a:custGeom>
          <a:ln w="3175">
            <a:solidFill>
              <a:srgbClr val="17325B"/>
            </a:solidFill>
          </a:ln>
        </p:spPr>
        <p:txBody>
          <a:bodyPr wrap="square" lIns="0" tIns="0" rIns="0" bIns="0" rtlCol="0"/>
          <a:lstStyle/>
          <a:p>
            <a:endParaRPr sz="2400"/>
          </a:p>
        </p:txBody>
      </p:sp>
      <p:grpSp>
        <p:nvGrpSpPr>
          <p:cNvPr id="3" name="object 3"/>
          <p:cNvGrpSpPr/>
          <p:nvPr/>
        </p:nvGrpSpPr>
        <p:grpSpPr>
          <a:xfrm>
            <a:off x="0" y="472427"/>
            <a:ext cx="12192000" cy="4194175"/>
            <a:chOff x="0" y="472427"/>
            <a:chExt cx="9144000" cy="4194175"/>
          </a:xfrm>
        </p:grpSpPr>
        <p:sp>
          <p:nvSpPr>
            <p:cNvPr id="4" name="object 4"/>
            <p:cNvSpPr/>
            <p:nvPr/>
          </p:nvSpPr>
          <p:spPr>
            <a:xfrm>
              <a:off x="0" y="4666488"/>
              <a:ext cx="9144000" cy="0"/>
            </a:xfrm>
            <a:custGeom>
              <a:avLst/>
              <a:gdLst/>
              <a:ahLst/>
              <a:cxnLst/>
              <a:rect l="l" t="t" r="r" b="b"/>
              <a:pathLst>
                <a:path w="9144000">
                  <a:moveTo>
                    <a:pt x="0" y="0"/>
                  </a:moveTo>
                  <a:lnTo>
                    <a:pt x="9144000" y="0"/>
                  </a:lnTo>
                </a:path>
              </a:pathLst>
            </a:custGeom>
            <a:ln w="3175">
              <a:solidFill>
                <a:srgbClr val="17325B"/>
              </a:solidFill>
            </a:ln>
          </p:spPr>
          <p:txBody>
            <a:bodyPr wrap="square" lIns="0" tIns="0" rIns="0" bIns="0" rtlCol="0"/>
            <a:lstStyle/>
            <a:p>
              <a:endParaRPr sz="2400"/>
            </a:p>
          </p:txBody>
        </p:sp>
        <p:sp>
          <p:nvSpPr>
            <p:cNvPr id="5" name="object 5"/>
            <p:cNvSpPr/>
            <p:nvPr/>
          </p:nvSpPr>
          <p:spPr>
            <a:xfrm>
              <a:off x="0" y="472427"/>
              <a:ext cx="9144000" cy="4194175"/>
            </a:xfrm>
            <a:custGeom>
              <a:avLst/>
              <a:gdLst/>
              <a:ahLst/>
              <a:cxnLst/>
              <a:rect l="l" t="t" r="r" b="b"/>
              <a:pathLst>
                <a:path w="9144000" h="4194175">
                  <a:moveTo>
                    <a:pt x="9144000" y="0"/>
                  </a:moveTo>
                  <a:lnTo>
                    <a:pt x="0" y="0"/>
                  </a:lnTo>
                  <a:lnTo>
                    <a:pt x="0" y="4194060"/>
                  </a:lnTo>
                  <a:lnTo>
                    <a:pt x="9144000" y="4194060"/>
                  </a:lnTo>
                  <a:lnTo>
                    <a:pt x="9144000" y="0"/>
                  </a:lnTo>
                  <a:close/>
                </a:path>
              </a:pathLst>
            </a:custGeom>
            <a:solidFill>
              <a:srgbClr val="3C63FF"/>
            </a:solidFill>
            <a:ln>
              <a:solidFill/>
            </a:ln>
          </p:spPr>
          <p:txBody>
            <a:bodyPr wrap="square" lIns="0" tIns="0" rIns="0" bIns="0" rtlCol="0"/>
            <a:lstStyle/>
            <a:p>
              <a:endParaRPr sz="2400"/>
            </a:p>
          </p:txBody>
        </p:sp>
      </p:grpSp>
      <p:sp>
        <p:nvSpPr>
          <p:cNvPr id="12" name="object 12"/>
          <p:cNvSpPr txBox="1">
            <a:spLocks noGrp="1"/>
          </p:cNvSpPr>
          <p:nvPr>
            <p:ph type="title"/>
          </p:nvPr>
        </p:nvSpPr>
        <p:spPr>
          <a:xfrm>
            <a:off x="804672" y="2893664"/>
            <a:ext cx="8823960" cy="540319"/>
          </a:xfrm>
          <a:prstGeom prst="rect">
            <a:avLst/>
          </a:prstGeom>
          <a:ln>
            <a:noFill/>
          </a:ln>
        </p:spPr>
        <p:txBody>
          <a:bodyPr vert="horz" wrap="square" lIns="0" tIns="16933" rIns="0" bIns="0" rtlCol="0" anchor="ctr">
            <a:spAutoFit/>
          </a:bodyPr>
          <a:lstStyle/>
          <a:p>
            <a:pPr marL="16933" algn="l">
              <a:spcBef>
                <a:spcPts val="133"/>
              </a:spcBef>
            </a:pPr>
            <a:r>
              <a:rPr lang="en-US" sz="3400" b="1" spc="-113">
                <a:solidFill>
                  <a:srgbClr val="FFFFFF"/>
                </a:solidFill>
                <a:latin typeface="Arial"/>
                <a:cs typeface="Calibri" panose="020F0502020204030204" pitchFamily="34" charset="0"/>
              </a:rPr>
              <a:t>What’s Changing for 2027?</a:t>
            </a:r>
            <a:endParaRPr lang="en-US" sz="5867">
              <a:cs typeface="Calibri" panose="020F0502020204030204" pitchFamily="34" charset="0"/>
            </a:endParaRPr>
          </a:p>
        </p:txBody>
      </p:sp>
      <p:sp>
        <p:nvSpPr>
          <p:cNvPr id="6" name="Slide Number Placeholder 5">
            <a:extLst>
              <a:ext uri="{FF2B5EF4-FFF2-40B4-BE49-F238E27FC236}">
                <a16:creationId xmlns:a16="http://schemas.microsoft.com/office/drawing/2014/main" id="{46A410F2-A733-A858-7C21-63E32F658AD1}"/>
              </a:ext>
            </a:extLst>
          </p:cNvPr>
          <p:cNvSpPr>
            <a:spLocks noGrp="1"/>
          </p:cNvSpPr>
          <p:nvPr>
            <p:ph type="sldNum" sz="quarter" idx="12"/>
          </p:nvPr>
        </p:nvSpPr>
        <p:spPr>
          <a:ln>
            <a:noFill/>
          </a:ln>
        </p:spPr>
        <p:txBody>
          <a:bodyPr/>
          <a:lstStyle/>
          <a:p>
            <a:fld id="{3A98EE3D-8CD1-4C3F-BD1C-C98C9596463C}" type="slidenum">
              <a:rPr lang="en-US" smtClean="0"/>
              <a:t>3</a:t>
            </a:fld>
            <a:endParaRPr lang="en-US"/>
          </a:p>
        </p:txBody>
      </p:sp>
      <p:sp>
        <p:nvSpPr>
          <p:cNvPr id="13" name="Oval 12"/>
          <p:cNvSpPr/>
          <p:nvPr/>
        </p:nvSpPr>
        <p:spPr>
          <a:xfrm>
            <a:off x="10652760" y="1170432"/>
            <a:ext cx="2971800" cy="2971800"/>
          </a:xfrm>
          <a:prstGeom prst="ellipse">
            <a:avLst/>
          </a:prstGeom>
          <a:solidFill>
            <a:srgbClr val="FFD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11201400" y="4407408"/>
            <a:ext cx="1508760" cy="1508760"/>
          </a:xfrm>
          <a:prstGeom prst="ellipse">
            <a:avLst/>
          </a:prstGeom>
          <a:solidFill>
            <a:srgbClr val="FF5C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571256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EA25B-E1E7-4A48-91AB-D387292C15FC}"/>
              </a:ext>
            </a:extLst>
          </p:cNvPr>
          <p:cNvSpPr>
            <a:spLocks noGrp="1"/>
          </p:cNvSpPr>
          <p:nvPr>
            <p:ph type="title"/>
          </p:nvPr>
        </p:nvSpPr>
        <p:spPr>
          <a:xfrm>
            <a:off x="932256" y="585215"/>
            <a:ext cx="5695171" cy="1341189"/>
          </a:xfrm>
          <a:ln>
            <a:noFill/>
          </a:ln>
        </p:spPr>
        <p:txBody>
          <a:bodyPr vert="horz" wrap="square" lIns="91440" tIns="45720" rIns="91440" bIns="45720" rtlCol="0" anchor="ctr">
            <a:normAutofit/>
          </a:bodyPr>
          <a:lstStyle/>
          <a:p>
            <a:r>
              <a:rPr lang="en-US" sz="2600" b="1">
                <a:solidFill>
                  <a:srgbClr val="3C63FF"/>
                </a:solidFill>
                <a:latin typeface="Arial"/>
              </a:rPr>
              <a:t>Noteworthy updates</a:t>
            </a:r>
          </a:p>
        </p:txBody>
      </p:sp>
      <p:sp>
        <p:nvSpPr>
          <p:cNvPr id="53" name="TextBox 2">
            <a:extLst>
              <a:ext uri="{FF2B5EF4-FFF2-40B4-BE49-F238E27FC236}">
                <a16:creationId xmlns:a16="http://schemas.microsoft.com/office/drawing/2014/main" id="{93938446-AD42-10C4-8764-C263D0053D5B}"/>
              </a:ext>
            </a:extLst>
          </p:cNvPr>
          <p:cNvSpPr txBox="1"/>
          <p:nvPr/>
        </p:nvSpPr>
        <p:spPr bwMode="gray">
          <a:xfrm>
            <a:off x="1010980" y="1781440"/>
            <a:ext cx="5912334" cy="4773739"/>
          </a:xfrm>
          <a:prstGeom prst="rect">
            <a:avLst/>
          </a:prstGeom>
          <a:ln>
            <a:noFill/>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45720" tIns="45720" rIns="45720" bIns="45720" rtlCol="0">
            <a:normAutofit/>
          </a:bodyPr>
          <a:lstStyle/>
          <a:p>
            <a:pPr marL="177800" lvl="1">
              <a:lnSpc>
                <a:spcPct val="90000"/>
              </a:lnSpc>
              <a:spcAft>
                <a:spcPts val="600"/>
              </a:spcAft>
              <a:buClr>
                <a:schemeClr val="accent1"/>
              </a:buClr>
            </a:pPr>
            <a:endParaRPr lang="en-US" sz="2000">
              <a:solidFill>
                <a:srgbClr val="FF0000"/>
              </a:solidFill>
            </a:endParaRPr>
          </a:p>
          <a:p>
            <a:pPr marL="463550" lvl="1" indent="-285750">
              <a:lnSpc>
                <a:spcPct val="90000"/>
              </a:lnSpc>
              <a:spcAft>
                <a:spcPts val="600"/>
              </a:spcAft>
              <a:buClr>
                <a:schemeClr val="accent1"/>
              </a:buClr>
              <a:buFont typeface="Arial" panose="020B0604020202020204" pitchFamily="34" charset="0"/>
              <a:buChar char="•"/>
            </a:pPr>
            <a:endParaRPr lang="en-US">
              <a:solidFill>
                <a:srgbClr val="FFFFFF"/>
              </a:solidFill>
            </a:endParaRPr>
          </a:p>
        </p:txBody>
      </p:sp>
      <p:sp>
        <p:nvSpPr>
          <p:cNvPr id="4" name="Slide Number Placeholder 3">
            <a:extLst>
              <a:ext uri="{FF2B5EF4-FFF2-40B4-BE49-F238E27FC236}">
                <a16:creationId xmlns:a16="http://schemas.microsoft.com/office/drawing/2014/main" id="{815DD429-158D-47AC-8384-AC10D7312E98}"/>
              </a:ext>
            </a:extLst>
          </p:cNvPr>
          <p:cNvSpPr>
            <a:spLocks noGrp="1"/>
          </p:cNvSpPr>
          <p:nvPr>
            <p:ph type="sldNum" sz="quarter" idx="12"/>
          </p:nvPr>
        </p:nvSpPr>
        <p:spPr>
          <a:xfrm>
            <a:off x="10837333" y="6470704"/>
            <a:ext cx="973667" cy="274320"/>
          </a:xfrm>
          <a:ln>
            <a:noFill/>
          </a:ln>
        </p:spPr>
        <p:txBody>
          <a:bodyPr vert="horz" lIns="91440" tIns="45720" rIns="91440" bIns="45720" rtlCol="0" anchor="ctr">
            <a:normAutofit/>
          </a:bodyPr>
          <a:lstStyle/>
          <a:p>
            <a:pPr>
              <a:spcAft>
                <a:spcPts val="600"/>
              </a:spcAft>
            </a:pPr>
            <a:fld id="{3A98EE3D-8CD1-4C3F-BD1C-C98C9596463C}" type="slidenum">
              <a:rPr lang="en-US"/>
              <a:pPr>
                <a:spcAft>
                  <a:spcPts val="600"/>
                </a:spcAft>
              </a:pPr>
              <a:t>4</a:t>
            </a:fld>
            <a:endParaRPr lang="en-US"/>
          </a:p>
        </p:txBody>
      </p:sp>
      <p:pic>
        <p:nvPicPr>
          <p:cNvPr id="2050" name="Picture 2" descr="Open Enrollment 2024 Just Started — Here's What to Know - Enrollment First,  Inc.">
            <a:extLst>
              <a:ext uri="{FF2B5EF4-FFF2-40B4-BE49-F238E27FC236}">
                <a16:creationId xmlns:a16="http://schemas.microsoft.com/office/drawing/2014/main" id="{E8BBCCD7-FDE9-2DF0-C033-F489D9A57A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0573" y="1781440"/>
            <a:ext cx="4157972" cy="264031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4D79F76-C6B8-DCC1-8915-1D5907858E96}"/>
              </a:ext>
            </a:extLst>
          </p:cNvPr>
          <p:cNvSpPr txBox="1"/>
          <p:nvPr/>
        </p:nvSpPr>
        <p:spPr>
          <a:xfrm>
            <a:off x="625642" y="1717046"/>
            <a:ext cx="6308401" cy="2031325"/>
          </a:xfrm>
          <a:prstGeom prst="rect">
            <a:avLst/>
          </a:prstGeom>
          <a:noFill/>
        </p:spPr>
        <p:txBody>
          <a:bodyPr wrap="square" lIns="91440" tIns="45720" rIns="91440" bIns="45720" rtlCol="0" anchor="t">
            <a:spAutoFit/>
          </a:bodyPr>
          <a:lstStyle/>
          <a:p>
            <a:pPr marL="285750">
              <a:buFont typeface="Arial" panose="020B0604020202020204" pitchFamily="34" charset="0"/>
              <a:buChar char="•"/>
            </a:pPr>
            <a:r>
              <a:rPr lang="en-US"/>
              <a:t>Dental increase</a:t>
            </a:r>
          </a:p>
          <a:p>
            <a:pPr marL="285750">
              <a:buFont typeface="Arial" panose="020B0604020202020204" pitchFamily="34" charset="0"/>
              <a:buChar char="•"/>
            </a:pPr>
            <a:endParaRPr lang="en-US"/>
          </a:p>
          <a:p>
            <a:pPr marL="285750">
              <a:buFont typeface="Arial" panose="020B0604020202020204" pitchFamily="34" charset="0"/>
              <a:buChar char="•"/>
            </a:pPr>
            <a:r>
              <a:rPr lang="en-US"/>
              <a:t>Enhancements to Life coverages</a:t>
            </a:r>
          </a:p>
          <a:p>
            <a:pPr marL="285750"/>
            <a:endParaRPr lang="en-US"/>
          </a:p>
          <a:p>
            <a:pPr marL="285750">
              <a:buFont typeface="Arial" panose="020B0604020202020204" pitchFamily="34" charset="0"/>
              <a:buChar char="•"/>
            </a:pPr>
            <a:r>
              <a:rPr lang="en-US"/>
              <a:t>Wellness Benefits for Supplemental Health coverage no longer offered</a:t>
            </a:r>
          </a:p>
          <a:p>
            <a:endParaRPr lang="en-US"/>
          </a:p>
        </p:txBody>
      </p:sp>
    </p:spTree>
    <p:extLst>
      <p:ext uri="{BB962C8B-B14F-4D97-AF65-F5344CB8AC3E}">
        <p14:creationId xmlns:p14="http://schemas.microsoft.com/office/powerpoint/2010/main" val="3451968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object 2"/>
          <p:cNvSpPr/>
          <p:nvPr/>
        </p:nvSpPr>
        <p:spPr>
          <a:xfrm>
            <a:off x="0" y="631951"/>
            <a:ext cx="12192000" cy="0"/>
          </a:xfrm>
          <a:custGeom>
            <a:avLst/>
            <a:gdLst/>
            <a:ahLst/>
            <a:cxnLst/>
            <a:rect l="l" t="t" r="r" b="b"/>
            <a:pathLst>
              <a:path w="9144000">
                <a:moveTo>
                  <a:pt x="0" y="0"/>
                </a:moveTo>
                <a:lnTo>
                  <a:pt x="9144000" y="0"/>
                </a:lnTo>
              </a:path>
            </a:pathLst>
          </a:custGeom>
          <a:ln w="3175">
            <a:solidFill>
              <a:srgbClr val="17325B"/>
            </a:solidFill>
          </a:ln>
        </p:spPr>
        <p:txBody>
          <a:bodyPr wrap="square" lIns="0" tIns="0" rIns="0" bIns="0" rtlCol="0"/>
          <a:lstStyle/>
          <a:p>
            <a:endParaRPr sz="2400"/>
          </a:p>
        </p:txBody>
      </p:sp>
      <p:grpSp>
        <p:nvGrpSpPr>
          <p:cNvPr id="3" name="object 3"/>
          <p:cNvGrpSpPr/>
          <p:nvPr/>
        </p:nvGrpSpPr>
        <p:grpSpPr>
          <a:xfrm>
            <a:off x="0" y="472427"/>
            <a:ext cx="12192000" cy="4194175"/>
            <a:chOff x="0" y="472427"/>
            <a:chExt cx="9144000" cy="4194175"/>
          </a:xfrm>
        </p:grpSpPr>
        <p:sp>
          <p:nvSpPr>
            <p:cNvPr id="4" name="object 4"/>
            <p:cNvSpPr/>
            <p:nvPr/>
          </p:nvSpPr>
          <p:spPr>
            <a:xfrm>
              <a:off x="0" y="4666488"/>
              <a:ext cx="9144000" cy="0"/>
            </a:xfrm>
            <a:custGeom>
              <a:avLst/>
              <a:gdLst/>
              <a:ahLst/>
              <a:cxnLst/>
              <a:rect l="l" t="t" r="r" b="b"/>
              <a:pathLst>
                <a:path w="9144000">
                  <a:moveTo>
                    <a:pt x="0" y="0"/>
                  </a:moveTo>
                  <a:lnTo>
                    <a:pt x="9144000" y="0"/>
                  </a:lnTo>
                </a:path>
              </a:pathLst>
            </a:custGeom>
            <a:ln w="3175">
              <a:solidFill>
                <a:srgbClr val="17325B"/>
              </a:solidFill>
            </a:ln>
          </p:spPr>
          <p:txBody>
            <a:bodyPr wrap="square" lIns="0" tIns="0" rIns="0" bIns="0" rtlCol="0"/>
            <a:lstStyle/>
            <a:p>
              <a:endParaRPr sz="2400"/>
            </a:p>
          </p:txBody>
        </p:sp>
        <p:sp>
          <p:nvSpPr>
            <p:cNvPr id="5" name="object 5"/>
            <p:cNvSpPr/>
            <p:nvPr/>
          </p:nvSpPr>
          <p:spPr>
            <a:xfrm>
              <a:off x="0" y="472427"/>
              <a:ext cx="9144000" cy="4194175"/>
            </a:xfrm>
            <a:custGeom>
              <a:avLst/>
              <a:gdLst/>
              <a:ahLst/>
              <a:cxnLst/>
              <a:rect l="l" t="t" r="r" b="b"/>
              <a:pathLst>
                <a:path w="9144000" h="4194175">
                  <a:moveTo>
                    <a:pt x="9144000" y="0"/>
                  </a:moveTo>
                  <a:lnTo>
                    <a:pt x="0" y="0"/>
                  </a:lnTo>
                  <a:lnTo>
                    <a:pt x="0" y="4194060"/>
                  </a:lnTo>
                  <a:lnTo>
                    <a:pt x="9144000" y="4194060"/>
                  </a:lnTo>
                  <a:lnTo>
                    <a:pt x="9144000" y="0"/>
                  </a:lnTo>
                  <a:close/>
                </a:path>
              </a:pathLst>
            </a:custGeom>
            <a:solidFill>
              <a:srgbClr val="3C63FF"/>
            </a:solidFill>
            <a:ln>
              <a:solidFill/>
            </a:ln>
          </p:spPr>
          <p:txBody>
            <a:bodyPr wrap="square" lIns="0" tIns="0" rIns="0" bIns="0" rtlCol="0"/>
            <a:lstStyle/>
            <a:p>
              <a:endParaRPr sz="2400"/>
            </a:p>
          </p:txBody>
        </p:sp>
      </p:grpSp>
      <p:sp>
        <p:nvSpPr>
          <p:cNvPr id="12" name="object 12"/>
          <p:cNvSpPr txBox="1">
            <a:spLocks noGrp="1"/>
          </p:cNvSpPr>
          <p:nvPr>
            <p:ph type="title"/>
          </p:nvPr>
        </p:nvSpPr>
        <p:spPr>
          <a:xfrm>
            <a:off x="804672" y="2893664"/>
            <a:ext cx="8823960" cy="540319"/>
          </a:xfrm>
          <a:prstGeom prst="rect">
            <a:avLst/>
          </a:prstGeom>
          <a:ln>
            <a:noFill/>
          </a:ln>
        </p:spPr>
        <p:txBody>
          <a:bodyPr vert="horz" wrap="square" lIns="0" tIns="16933" rIns="0" bIns="0" rtlCol="0" anchor="ctr">
            <a:spAutoFit/>
          </a:bodyPr>
          <a:lstStyle/>
          <a:p>
            <a:pPr marL="16933" algn="l">
              <a:spcBef>
                <a:spcPts val="133"/>
              </a:spcBef>
            </a:pPr>
            <a:r>
              <a:rPr lang="en-US" sz="3400" b="1" spc="-100">
                <a:solidFill>
                  <a:srgbClr val="FFFFFF"/>
                </a:solidFill>
                <a:latin typeface="Arial"/>
                <a:cs typeface="Calibri" panose="020F0502020204030204" pitchFamily="34" charset="0"/>
              </a:rPr>
              <a:t>Medical Plan Options</a:t>
            </a:r>
            <a:endParaRPr lang="en-US" sz="5867">
              <a:cs typeface="Calibri" panose="020F0502020204030204" pitchFamily="34" charset="0"/>
            </a:endParaRPr>
          </a:p>
        </p:txBody>
      </p:sp>
      <p:sp>
        <p:nvSpPr>
          <p:cNvPr id="6" name="Slide Number Placeholder 5">
            <a:extLst>
              <a:ext uri="{FF2B5EF4-FFF2-40B4-BE49-F238E27FC236}">
                <a16:creationId xmlns:a16="http://schemas.microsoft.com/office/drawing/2014/main" id="{D54490A9-AA46-6244-C9B0-F9DFF0F82D46}"/>
              </a:ext>
            </a:extLst>
          </p:cNvPr>
          <p:cNvSpPr>
            <a:spLocks noGrp="1"/>
          </p:cNvSpPr>
          <p:nvPr>
            <p:ph type="sldNum" sz="quarter" idx="12"/>
          </p:nvPr>
        </p:nvSpPr>
        <p:spPr>
          <a:ln>
            <a:noFill/>
          </a:ln>
        </p:spPr>
        <p:txBody>
          <a:bodyPr/>
          <a:lstStyle/>
          <a:p>
            <a:fld id="{3A98EE3D-8CD1-4C3F-BD1C-C98C9596463C}" type="slidenum">
              <a:rPr lang="en-US" smtClean="0"/>
              <a:t>5</a:t>
            </a:fld>
            <a:endParaRPr lang="en-US"/>
          </a:p>
        </p:txBody>
      </p:sp>
      <p:sp>
        <p:nvSpPr>
          <p:cNvPr id="13" name="Oval 12"/>
          <p:cNvSpPr/>
          <p:nvPr/>
        </p:nvSpPr>
        <p:spPr>
          <a:xfrm>
            <a:off x="10652760" y="1170432"/>
            <a:ext cx="2971800" cy="2971800"/>
          </a:xfrm>
          <a:prstGeom prst="ellipse">
            <a:avLst/>
          </a:prstGeom>
          <a:solidFill>
            <a:srgbClr val="FFD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11201400" y="4407408"/>
            <a:ext cx="1508760" cy="1508760"/>
          </a:xfrm>
          <a:prstGeom prst="ellipse">
            <a:avLst/>
          </a:prstGeom>
          <a:solidFill>
            <a:srgbClr val="FF5C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845570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93766" y="1506015"/>
            <a:ext cx="11017044" cy="4694238"/>
          </a:xfrm>
          <a:ln>
            <a:noFill/>
          </a:ln>
        </p:spPr>
        <p:txBody>
          <a:bodyPr>
            <a:noAutofit/>
          </a:bodyPr>
          <a:lstStyle/>
          <a:p>
            <a:r>
              <a:rPr lang="en-US" sz="2000" err="1">
                <a:solidFill>
                  <a:srgbClr val="17325B"/>
                </a:solidFill>
                <a:latin typeface="Arial"/>
              </a:rPr>
              <a:t>HealthKeepers</a:t>
            </a:r>
            <a:endParaRPr lang="en-US" sz="2000">
              <a:solidFill>
                <a:srgbClr val="465359"/>
              </a:solidFill>
            </a:endParaRPr>
          </a:p>
          <a:p>
            <a:pPr lvl="1">
              <a:buFont typeface="Wingdings" panose="05000000000000000000" pitchFamily="2" charset="2"/>
              <a:buChar char="§"/>
            </a:pPr>
            <a:r>
              <a:rPr lang="en-US" sz="2000" b="1">
                <a:solidFill>
                  <a:srgbClr val="17325B"/>
                </a:solidFill>
                <a:latin typeface="Arial"/>
              </a:rPr>
              <a:t>Need to live or work in state of Virginia</a:t>
            </a:r>
          </a:p>
          <a:p>
            <a:pPr lvl="1">
              <a:buFont typeface="Wingdings" panose="05000000000000000000" pitchFamily="2" charset="2"/>
              <a:buChar char="§"/>
            </a:pPr>
            <a:r>
              <a:rPr lang="en-US" sz="2000">
                <a:solidFill>
                  <a:srgbClr val="17325B"/>
                </a:solidFill>
                <a:latin typeface="Arial"/>
              </a:rPr>
              <a:t>Cheaper premium rates in comparison to </a:t>
            </a:r>
            <a:r>
              <a:rPr lang="en-US" sz="2000" err="1">
                <a:solidFill>
                  <a:srgbClr val="17325B"/>
                </a:solidFill>
                <a:latin typeface="Arial"/>
              </a:rPr>
              <a:t>KeyCare</a:t>
            </a:r>
            <a:r>
              <a:rPr lang="en-US" sz="2000">
                <a:solidFill>
                  <a:srgbClr val="17325B"/>
                </a:solidFill>
                <a:latin typeface="Arial"/>
              </a:rPr>
              <a:t> due to more limited network </a:t>
            </a:r>
          </a:p>
          <a:p>
            <a:pPr lvl="1">
              <a:buFont typeface="Wingdings" panose="05000000000000000000" pitchFamily="2" charset="2"/>
              <a:buChar char="§"/>
            </a:pPr>
            <a:r>
              <a:rPr lang="en-US" sz="2000">
                <a:solidFill>
                  <a:srgbClr val="17325B"/>
                </a:solidFill>
                <a:latin typeface="Arial"/>
              </a:rPr>
              <a:t>Higher negotiated discounts for medical services, thus less out of pocket expense</a:t>
            </a:r>
          </a:p>
          <a:p>
            <a:pPr lvl="1">
              <a:buFont typeface="Wingdings" panose="05000000000000000000" pitchFamily="2" charset="2"/>
              <a:buChar char="§"/>
            </a:pPr>
            <a:r>
              <a:rPr lang="en-US" sz="2000">
                <a:solidFill>
                  <a:srgbClr val="17325B"/>
                </a:solidFill>
                <a:latin typeface="Arial"/>
              </a:rPr>
              <a:t>Out of state care – utilize </a:t>
            </a:r>
            <a:r>
              <a:rPr lang="en-US" sz="2000" err="1">
                <a:solidFill>
                  <a:srgbClr val="17325B"/>
                </a:solidFill>
                <a:latin typeface="Arial"/>
              </a:rPr>
              <a:t>KeyCare</a:t>
            </a:r>
            <a:r>
              <a:rPr lang="en-US" sz="2000">
                <a:solidFill>
                  <a:srgbClr val="17325B"/>
                </a:solidFill>
                <a:latin typeface="Arial"/>
              </a:rPr>
              <a:t> network </a:t>
            </a:r>
          </a:p>
          <a:p>
            <a:r>
              <a:rPr lang="en-US" sz="2000" err="1">
                <a:solidFill>
                  <a:srgbClr val="17325B"/>
                </a:solidFill>
                <a:latin typeface="Arial"/>
              </a:rPr>
              <a:t>KeyCare</a:t>
            </a:r>
            <a:endParaRPr lang="en-US" sz="2000">
              <a:solidFill>
                <a:srgbClr val="465359"/>
              </a:solidFill>
            </a:endParaRPr>
          </a:p>
          <a:p>
            <a:pPr lvl="1">
              <a:buFont typeface="Wingdings" panose="05000000000000000000" pitchFamily="2" charset="2"/>
              <a:buChar char="§"/>
            </a:pPr>
            <a:r>
              <a:rPr lang="en-US" sz="2000">
                <a:solidFill>
                  <a:srgbClr val="17325B"/>
                </a:solidFill>
                <a:latin typeface="Arial"/>
              </a:rPr>
              <a:t>Higher premium rates in comparison to </a:t>
            </a:r>
            <a:r>
              <a:rPr lang="en-US" sz="2000" err="1">
                <a:solidFill>
                  <a:srgbClr val="17325B"/>
                </a:solidFill>
                <a:latin typeface="Arial"/>
              </a:rPr>
              <a:t>HealthKeepers</a:t>
            </a:r>
            <a:r>
              <a:rPr lang="en-US" sz="2000">
                <a:solidFill>
                  <a:srgbClr val="17325B"/>
                </a:solidFill>
                <a:latin typeface="Arial"/>
              </a:rPr>
              <a:t> due to more robust network</a:t>
            </a:r>
          </a:p>
          <a:p>
            <a:pPr lvl="1">
              <a:buFont typeface="Wingdings" panose="05000000000000000000" pitchFamily="2" charset="2"/>
              <a:buChar char="§"/>
            </a:pPr>
            <a:r>
              <a:rPr lang="en-US" sz="2000">
                <a:solidFill>
                  <a:srgbClr val="17325B"/>
                </a:solidFill>
                <a:latin typeface="Arial"/>
              </a:rPr>
              <a:t>National network </a:t>
            </a:r>
          </a:p>
          <a:p>
            <a:pPr>
              <a:buFont typeface="Wingdings" panose="05000000000000000000" pitchFamily="2" charset="2"/>
              <a:buChar char="§"/>
            </a:pPr>
            <a:r>
              <a:rPr lang="en-US" sz="2000">
                <a:solidFill>
                  <a:srgbClr val="17325B"/>
                </a:solidFill>
                <a:latin typeface="Arial"/>
                <a:cs typeface="Calibri" panose="020F0502020204030204" pitchFamily="34" charset="0"/>
              </a:rPr>
              <a:t>Anthem network provider – </a:t>
            </a:r>
            <a:r>
              <a:rPr lang="en-US" sz="2000" u="sng">
                <a:solidFill>
                  <a:srgbClr val="3C63FF"/>
                </a:solidFill>
                <a:latin typeface="Arial"/>
                <a:ea typeface="Times New Roman" panose="02020603050405020304" pitchFamily="18" charset="0"/>
                <a:hlinkClick r:id="rId3">
                  <a:extLst>
                    <a:ext uri="{A12FA001-AC4F-418D-AE19-62706E023703}">
                      <ahyp:hlinkClr xmlns:ahyp="http://schemas.microsoft.com/office/drawing/2018/hyperlinkcolor" val="tx"/>
                    </a:ext>
                  </a:extLst>
                </a:hlinkClick>
              </a:rPr>
              <a:t>https://www.bcbs.com/</a:t>
            </a:r>
            <a:r>
              <a:rPr lang="en-US" sz="2000">
                <a:solidFill>
                  <a:srgbClr val="3C63FF"/>
                </a:solidFill>
                <a:latin typeface="Arial"/>
                <a:ea typeface="Times New Roman" panose="02020603050405020304" pitchFamily="18" charset="0"/>
              </a:rPr>
              <a:t> </a:t>
            </a:r>
            <a:endParaRPr lang="en-US" sz="2000">
              <a:solidFill>
                <a:srgbClr val="0070C0"/>
              </a:solidFill>
              <a:ea typeface="Times New Roman" panose="02020603050405020304" pitchFamily="18" charset="0"/>
              <a:cs typeface="Calibri" panose="020F0502020204030204" pitchFamily="34" charset="0"/>
            </a:endParaRPr>
          </a:p>
          <a:p>
            <a:pPr lvl="1">
              <a:buFont typeface="Wingdings" panose="05000000000000000000" pitchFamily="2" charset="2"/>
              <a:buChar char="§"/>
            </a:pPr>
            <a:r>
              <a:rPr lang="en-US" sz="2000">
                <a:solidFill>
                  <a:srgbClr val="17325B"/>
                </a:solidFill>
                <a:latin typeface="Arial"/>
                <a:cs typeface="Calibri" panose="020F0502020204030204" pitchFamily="34" charset="0"/>
              </a:rPr>
              <a:t>Click </a:t>
            </a:r>
            <a:r>
              <a:rPr lang="en-US" sz="2000">
                <a:solidFill>
                  <a:srgbClr val="17325B"/>
                </a:solidFill>
                <a:latin typeface="Arial"/>
                <a:ea typeface="Times New Roman" panose="02020603050405020304" pitchFamily="18" charset="0"/>
              </a:rPr>
              <a:t>“Find Doctor” under “Members” and use current address</a:t>
            </a:r>
          </a:p>
          <a:p>
            <a:pPr lvl="1">
              <a:buFont typeface="Wingdings" panose="05000000000000000000" pitchFamily="2" charset="2"/>
              <a:buChar char="§"/>
            </a:pPr>
            <a:r>
              <a:rPr lang="en-US" sz="2000">
                <a:solidFill>
                  <a:srgbClr val="17325B"/>
                </a:solidFill>
                <a:latin typeface="Arial"/>
                <a:cs typeface="Calibri" panose="020F0502020204030204" pitchFamily="34" charset="0"/>
              </a:rPr>
              <a:t>Enter “BVA” for </a:t>
            </a:r>
            <a:r>
              <a:rPr lang="en-US" sz="2000" err="1">
                <a:solidFill>
                  <a:srgbClr val="17325B"/>
                </a:solidFill>
                <a:latin typeface="Arial"/>
                <a:cs typeface="Calibri" panose="020F0502020204030204" pitchFamily="34" charset="0"/>
              </a:rPr>
              <a:t>KeyCare</a:t>
            </a:r>
            <a:r>
              <a:rPr lang="en-US" sz="2000">
                <a:solidFill>
                  <a:srgbClr val="17325B"/>
                </a:solidFill>
                <a:latin typeface="Arial"/>
                <a:cs typeface="Calibri" panose="020F0502020204030204" pitchFamily="34" charset="0"/>
              </a:rPr>
              <a:t> network or “XHY” for </a:t>
            </a:r>
            <a:r>
              <a:rPr lang="en-US" sz="2000" err="1">
                <a:solidFill>
                  <a:srgbClr val="17325B"/>
                </a:solidFill>
                <a:latin typeface="Arial"/>
                <a:cs typeface="Calibri" panose="020F0502020204030204" pitchFamily="34" charset="0"/>
              </a:rPr>
              <a:t>HealthKeepers</a:t>
            </a:r>
            <a:r>
              <a:rPr lang="en-US" sz="2000">
                <a:solidFill>
                  <a:srgbClr val="17325B"/>
                </a:solidFill>
                <a:latin typeface="Arial"/>
                <a:cs typeface="Calibri" panose="020F0502020204030204" pitchFamily="34" charset="0"/>
              </a:rPr>
              <a:t> network</a:t>
            </a:r>
            <a:endParaRPr lang="en-US" sz="2000">
              <a:solidFill>
                <a:srgbClr val="465359"/>
              </a:solidFill>
            </a:endParaRPr>
          </a:p>
        </p:txBody>
      </p:sp>
      <p:sp>
        <p:nvSpPr>
          <p:cNvPr id="5" name="Title 1"/>
          <p:cNvSpPr txBox="1">
            <a:spLocks/>
          </p:cNvSpPr>
          <p:nvPr/>
        </p:nvSpPr>
        <p:spPr>
          <a:xfrm>
            <a:off x="418531" y="642592"/>
            <a:ext cx="7620000" cy="639762"/>
          </a:xfrm>
          <a:prstGeom prst="rect">
            <a:avLst/>
          </a:prstGeom>
          <a:ln>
            <a:noFill/>
          </a:ln>
        </p:spPr>
        <p:txBody>
          <a:bodyPr vert="horz" wrap="square" anchor="ctr">
            <a:noAutofit/>
          </a:bodyPr>
          <a:lstStyle>
            <a:lvl1pPr algn="l" rtl="0" eaLnBrk="1" latinLnBrk="0" hangingPunct="1">
              <a:spcBef>
                <a:spcPct val="0"/>
              </a:spcBef>
              <a:buNone/>
              <a:defRPr kumimoji="0" sz="4000" kern="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r>
              <a:rPr lang="en-US" sz="2600" b="1">
                <a:solidFill>
                  <a:srgbClr val="3C63FF"/>
                </a:solidFill>
                <a:latin typeface="Arial"/>
              </a:rPr>
              <a:t>HealthKeepers Network vs. KeyCare Network</a:t>
            </a:r>
            <a:endParaRPr lang="en-US" sz="3200">
              <a:solidFill>
                <a:schemeClr val="tx1">
                  <a:lumMod val="75000"/>
                  <a:lumOff val="25000"/>
                </a:schemeClr>
              </a:solidFill>
              <a:latin typeface="+mj-lt"/>
            </a:endParaRPr>
          </a:p>
        </p:txBody>
      </p:sp>
      <p:sp>
        <p:nvSpPr>
          <p:cNvPr id="2" name="Slide Number Placeholder 1">
            <a:extLst>
              <a:ext uri="{FF2B5EF4-FFF2-40B4-BE49-F238E27FC236}">
                <a16:creationId xmlns:a16="http://schemas.microsoft.com/office/drawing/2014/main" id="{0F62FE86-22F5-A01A-182A-B9CB8E98EFF3}"/>
              </a:ext>
            </a:extLst>
          </p:cNvPr>
          <p:cNvSpPr>
            <a:spLocks noGrp="1"/>
          </p:cNvSpPr>
          <p:nvPr>
            <p:ph type="sldNum" sz="quarter" idx="12"/>
          </p:nvPr>
        </p:nvSpPr>
        <p:spPr>
          <a:ln>
            <a:noFill/>
          </a:ln>
        </p:spPr>
        <p:txBody>
          <a:bodyPr/>
          <a:lstStyle/>
          <a:p>
            <a:fld id="{3A98EE3D-8CD1-4C3F-BD1C-C98C9596463C}" type="slidenum">
              <a:rPr lang="en-US" smtClean="0"/>
              <a:t>6</a:t>
            </a:fld>
            <a:endParaRPr lang="en-US"/>
          </a:p>
        </p:txBody>
      </p:sp>
    </p:spTree>
    <p:extLst>
      <p:ext uri="{BB962C8B-B14F-4D97-AF65-F5344CB8AC3E}">
        <p14:creationId xmlns:p14="http://schemas.microsoft.com/office/powerpoint/2010/main" val="2951906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19459" name="Content Placeholder 2"/>
          <p:cNvSpPr>
            <a:spLocks noGrp="1"/>
          </p:cNvSpPr>
          <p:nvPr>
            <p:ph idx="4294967295"/>
          </p:nvPr>
        </p:nvSpPr>
        <p:spPr>
          <a:xfrm>
            <a:off x="942109" y="1786024"/>
            <a:ext cx="10307781" cy="3672946"/>
          </a:xfrm>
          <a:ln>
            <a:noFill/>
          </a:ln>
        </p:spPr>
        <p:txBody>
          <a:bodyPr>
            <a:normAutofit/>
          </a:bodyPr>
          <a:lstStyle/>
          <a:p>
            <a:pPr>
              <a:defRPr/>
            </a:pPr>
            <a:r>
              <a:rPr lang="en-US" sz="2000">
                <a:solidFill>
                  <a:srgbClr val="17325B"/>
                </a:solidFill>
                <a:latin typeface="Arial"/>
              </a:rPr>
              <a:t>$20 primary care/$40 specialist</a:t>
            </a:r>
          </a:p>
          <a:p>
            <a:pPr>
              <a:defRPr/>
            </a:pPr>
            <a:r>
              <a:rPr lang="en-US" sz="2000">
                <a:solidFill>
                  <a:srgbClr val="17325B"/>
                </a:solidFill>
                <a:latin typeface="Arial"/>
              </a:rPr>
              <a:t>100% for preventive care services, no member co-pay</a:t>
            </a:r>
          </a:p>
          <a:p>
            <a:pPr>
              <a:defRPr/>
            </a:pPr>
            <a:r>
              <a:rPr lang="en-US" sz="2000">
                <a:solidFill>
                  <a:srgbClr val="17325B"/>
                </a:solidFill>
                <a:latin typeface="Arial"/>
              </a:rPr>
              <a:t>80%/20% co-insurance in-network</a:t>
            </a:r>
          </a:p>
          <a:p>
            <a:pPr lvl="1">
              <a:defRPr/>
            </a:pPr>
            <a:r>
              <a:rPr lang="en-US" sz="2000">
                <a:solidFill>
                  <a:srgbClr val="17325B"/>
                </a:solidFill>
                <a:latin typeface="Arial"/>
              </a:rPr>
              <a:t>Inpatient (after $400 co-pay) and outpatient (after $200 co-pay) hospitalization</a:t>
            </a:r>
          </a:p>
          <a:p>
            <a:pPr lvl="1">
              <a:defRPr/>
            </a:pPr>
            <a:r>
              <a:rPr lang="en-US" sz="2000">
                <a:solidFill>
                  <a:srgbClr val="17325B"/>
                </a:solidFill>
                <a:latin typeface="Arial"/>
              </a:rPr>
              <a:t>Lab, tests, x-rays, and most other services</a:t>
            </a:r>
          </a:p>
          <a:p>
            <a:pPr>
              <a:defRPr/>
            </a:pPr>
            <a:r>
              <a:rPr lang="en-US" sz="2000">
                <a:solidFill>
                  <a:srgbClr val="17325B"/>
                </a:solidFill>
                <a:latin typeface="Arial"/>
              </a:rPr>
              <a:t>$4,000 individual/$8,000 family out of pocket maximum</a:t>
            </a:r>
          </a:p>
          <a:p>
            <a:pPr>
              <a:defRPr/>
            </a:pPr>
            <a:r>
              <a:rPr lang="en-US" sz="2000">
                <a:solidFill>
                  <a:srgbClr val="17325B"/>
                </a:solidFill>
                <a:latin typeface="Arial"/>
              </a:rPr>
              <a:t>Drug Co-pays: </a:t>
            </a:r>
          </a:p>
          <a:p>
            <a:pPr lvl="2">
              <a:spcBef>
                <a:spcPts val="0"/>
              </a:spcBef>
              <a:buClr>
                <a:srgbClr val="1CADE4"/>
              </a:buClr>
              <a:buFont typeface="Wingdings" panose="05000000000000000000" pitchFamily="2" charset="2"/>
              <a:buChar char="§"/>
            </a:pPr>
            <a:r>
              <a:rPr lang="en-US" sz="2000">
                <a:solidFill>
                  <a:srgbClr val="17325B"/>
                </a:solidFill>
                <a:latin typeface="Arial"/>
              </a:rPr>
              <a:t>$20/$50/$90/20% up to $200</a:t>
            </a:r>
          </a:p>
        </p:txBody>
      </p:sp>
      <p:sp>
        <p:nvSpPr>
          <p:cNvPr id="6" name="Slide Number Placeholder 1">
            <a:extLst>
              <a:ext uri="{FF2B5EF4-FFF2-40B4-BE49-F238E27FC236}">
                <a16:creationId xmlns:a16="http://schemas.microsoft.com/office/drawing/2014/main" id="{B30B4542-CC3C-4F37-A485-AA4673A16A0F}"/>
              </a:ext>
            </a:extLst>
          </p:cNvPr>
          <p:cNvSpPr txBox="1">
            <a:spLocks/>
          </p:cNvSpPr>
          <p:nvPr/>
        </p:nvSpPr>
        <p:spPr>
          <a:xfrm>
            <a:off x="9698736" y="2272"/>
            <a:ext cx="762000" cy="365760"/>
          </a:xfrm>
          <a:prstGeom prst="rect">
            <a:avLst/>
          </a:prstGeom>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269C83-254E-4507-A77E-F811EA1FBE29}" type="slidenum">
              <a:rPr lang="en-US">
                <a:solidFill>
                  <a:schemeClr val="bg1"/>
                </a:solidFill>
              </a:rPr>
              <a:pPr algn="r"/>
              <a:t>7</a:t>
            </a:fld>
            <a:endParaRPr lang="en-US">
              <a:solidFill>
                <a:schemeClr val="bg1"/>
              </a:solidFill>
            </a:endParaRPr>
          </a:p>
        </p:txBody>
      </p:sp>
      <p:sp>
        <p:nvSpPr>
          <p:cNvPr id="2" name="Slide Number Placeholder 1">
            <a:extLst>
              <a:ext uri="{FF2B5EF4-FFF2-40B4-BE49-F238E27FC236}">
                <a16:creationId xmlns:a16="http://schemas.microsoft.com/office/drawing/2014/main" id="{9F57C462-DF0C-3B21-7806-C1DCC3185F3C}"/>
              </a:ext>
            </a:extLst>
          </p:cNvPr>
          <p:cNvSpPr txBox="1">
            <a:spLocks/>
          </p:cNvSpPr>
          <p:nvPr/>
        </p:nvSpPr>
        <p:spPr>
          <a:xfrm>
            <a:off x="10558300" y="6423914"/>
            <a:ext cx="1052510" cy="365125"/>
          </a:xfrm>
          <a:prstGeom prst="rect">
            <a:avLst/>
          </a:prstGeom>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3A98EE3D-8CD1-4C3F-BD1C-C98C9596463C}" type="slidenum">
              <a:rPr lang="en-US" sz="900" smtClean="0"/>
              <a:pPr algn="r"/>
              <a:t>7</a:t>
            </a:fld>
            <a:endParaRPr lang="en-US" sz="900"/>
          </a:p>
        </p:txBody>
      </p:sp>
      <p:sp>
        <p:nvSpPr>
          <p:cNvPr id="3" name="Title 1">
            <a:extLst>
              <a:ext uri="{FF2B5EF4-FFF2-40B4-BE49-F238E27FC236}">
                <a16:creationId xmlns:a16="http://schemas.microsoft.com/office/drawing/2014/main" id="{9EAA6A57-F243-6DEF-4EBF-F13F18D74F2E}"/>
              </a:ext>
            </a:extLst>
          </p:cNvPr>
          <p:cNvSpPr txBox="1">
            <a:spLocks/>
          </p:cNvSpPr>
          <p:nvPr/>
        </p:nvSpPr>
        <p:spPr>
          <a:xfrm>
            <a:off x="481075" y="668254"/>
            <a:ext cx="8887212" cy="928414"/>
          </a:xfrm>
          <a:prstGeom prst="rect">
            <a:avLst/>
          </a:prstGeom>
          <a:ln>
            <a:noFill/>
          </a:ln>
        </p:spPr>
        <p:txBody>
          <a:bodyPr wrap="square">
            <a:noAutofit/>
          </a:bodyPr>
          <a:lst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en-US" sz="2600" b="1">
                <a:solidFill>
                  <a:srgbClr val="3C63FF"/>
                </a:solidFill>
                <a:latin typeface="Arial"/>
              </a:rPr>
              <a:t>KeyCare 20</a:t>
            </a:r>
          </a:p>
          <a:p>
            <a:pPr>
              <a:defRPr/>
            </a:pPr>
            <a:r>
              <a:rPr lang="en-US" sz="2600" b="1">
                <a:solidFill>
                  <a:srgbClr val="3C63FF"/>
                </a:solidFill>
                <a:latin typeface="Arial"/>
              </a:rPr>
              <a:t>	</a:t>
            </a:r>
            <a:r>
              <a:rPr lang="en-US" sz="1600" i="1">
                <a:solidFill>
                  <a:srgbClr val="3C63FF"/>
                </a:solidFill>
                <a:latin typeface="Arial"/>
              </a:rPr>
              <a:t>No change in Plan Provisions for 2027</a:t>
            </a:r>
          </a:p>
        </p:txBody>
      </p:sp>
    </p:spTree>
    <p:extLst>
      <p:ext uri="{BB962C8B-B14F-4D97-AF65-F5344CB8AC3E}">
        <p14:creationId xmlns:p14="http://schemas.microsoft.com/office/powerpoint/2010/main" val="1016837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1075" y="668253"/>
            <a:ext cx="7620000" cy="1033547"/>
          </a:xfrm>
          <a:ln>
            <a:noFill/>
          </a:ln>
        </p:spPr>
        <p:txBody>
          <a:bodyPr wrap="square">
            <a:noAutofit/>
          </a:bodyPr>
          <a:lstStyle/>
          <a:p>
            <a:pPr>
              <a:defRPr/>
            </a:pPr>
            <a:r>
              <a:rPr lang="en-US" sz="2600" b="1">
                <a:solidFill>
                  <a:srgbClr val="3C63FF"/>
                </a:solidFill>
                <a:latin typeface="Arial"/>
              </a:rPr>
              <a:t>KeyCare 25</a:t>
            </a:r>
            <a:br>
              <a:rPr lang="en-US" sz="3600" b="1">
                <a:solidFill>
                  <a:srgbClr val="3C63FF"/>
                </a:solidFill>
                <a:latin typeface="Arial"/>
              </a:rPr>
            </a:br>
            <a:r>
              <a:rPr lang="en-US" sz="3600" b="1">
                <a:solidFill>
                  <a:srgbClr val="3C63FF"/>
                </a:solidFill>
                <a:latin typeface="Arial"/>
              </a:rPr>
              <a:t>	</a:t>
            </a:r>
            <a:r>
              <a:rPr lang="en-US" sz="1600" i="1">
                <a:solidFill>
                  <a:srgbClr val="3C63FF"/>
                </a:solidFill>
                <a:latin typeface="Arial"/>
              </a:rPr>
              <a:t>No change in Plan Provisions for 2027</a:t>
            </a:r>
            <a:endParaRPr lang="en-US" sz="1600" b="1">
              <a:solidFill>
                <a:srgbClr val="3C63FF"/>
              </a:solidFill>
              <a:latin typeface="Arial"/>
            </a:endParaRPr>
          </a:p>
        </p:txBody>
      </p:sp>
      <p:sp>
        <p:nvSpPr>
          <p:cNvPr id="20483" name="Content Placeholder 2"/>
          <p:cNvSpPr>
            <a:spLocks noGrp="1"/>
          </p:cNvSpPr>
          <p:nvPr>
            <p:ph idx="1"/>
          </p:nvPr>
        </p:nvSpPr>
        <p:spPr>
          <a:xfrm>
            <a:off x="1054924" y="2003725"/>
            <a:ext cx="10082151" cy="4343400"/>
          </a:xfrm>
          <a:ln>
            <a:noFill/>
          </a:ln>
        </p:spPr>
        <p:txBody>
          <a:bodyPr>
            <a:normAutofit/>
          </a:bodyPr>
          <a:lstStyle/>
          <a:p>
            <a:pPr>
              <a:defRPr/>
            </a:pPr>
            <a:r>
              <a:rPr lang="en-US" sz="2000">
                <a:solidFill>
                  <a:srgbClr val="17325B"/>
                </a:solidFill>
                <a:latin typeface="Arial"/>
              </a:rPr>
              <a:t>$25 primary care/$50 specialist</a:t>
            </a:r>
          </a:p>
          <a:p>
            <a:pPr>
              <a:defRPr/>
            </a:pPr>
            <a:r>
              <a:rPr lang="en-US" sz="2000">
                <a:solidFill>
                  <a:srgbClr val="17325B"/>
                </a:solidFill>
                <a:latin typeface="Arial"/>
              </a:rPr>
              <a:t>100% for preventive care services, no member co-pay</a:t>
            </a:r>
          </a:p>
          <a:p>
            <a:pPr>
              <a:defRPr/>
            </a:pPr>
            <a:r>
              <a:rPr lang="en-US" sz="2000">
                <a:solidFill>
                  <a:srgbClr val="17325B"/>
                </a:solidFill>
                <a:latin typeface="Arial"/>
              </a:rPr>
              <a:t>$500 individual/$1,000 family deductible</a:t>
            </a:r>
          </a:p>
          <a:p>
            <a:pPr lvl="1">
              <a:defRPr/>
            </a:pPr>
            <a:r>
              <a:rPr lang="en-US" sz="2000">
                <a:solidFill>
                  <a:srgbClr val="17325B"/>
                </a:solidFill>
                <a:latin typeface="Arial"/>
              </a:rPr>
              <a:t>Inpatient and outpatient hospitalization</a:t>
            </a:r>
          </a:p>
          <a:p>
            <a:pPr lvl="1">
              <a:defRPr/>
            </a:pPr>
            <a:r>
              <a:rPr lang="en-US" sz="2000">
                <a:solidFill>
                  <a:srgbClr val="17325B"/>
                </a:solidFill>
                <a:latin typeface="Arial"/>
              </a:rPr>
              <a:t>Lab, tests, x-rays, and most other services</a:t>
            </a:r>
          </a:p>
          <a:p>
            <a:pPr>
              <a:defRPr/>
            </a:pPr>
            <a:r>
              <a:rPr lang="en-US" sz="2000">
                <a:solidFill>
                  <a:srgbClr val="17325B"/>
                </a:solidFill>
                <a:latin typeface="Arial"/>
              </a:rPr>
              <a:t>80%/20% co-insurance in-network, after deductible</a:t>
            </a:r>
          </a:p>
          <a:p>
            <a:pPr>
              <a:defRPr/>
            </a:pPr>
            <a:r>
              <a:rPr lang="en-US" sz="2000">
                <a:solidFill>
                  <a:srgbClr val="17325B"/>
                </a:solidFill>
                <a:latin typeface="Arial"/>
              </a:rPr>
              <a:t>$4,500 individual/$9,000 family out of pocket maximum</a:t>
            </a:r>
          </a:p>
          <a:p>
            <a:pPr>
              <a:defRPr/>
            </a:pPr>
            <a:r>
              <a:rPr lang="en-US" sz="2000">
                <a:solidFill>
                  <a:srgbClr val="17325B"/>
                </a:solidFill>
                <a:latin typeface="Arial"/>
              </a:rPr>
              <a:t>Drug Co-pays: </a:t>
            </a:r>
          </a:p>
          <a:p>
            <a:pPr lvl="2">
              <a:spcBef>
                <a:spcPts val="0"/>
              </a:spcBef>
              <a:buClr>
                <a:srgbClr val="1CADE4"/>
              </a:buClr>
              <a:buFont typeface="Wingdings" panose="05000000000000000000" pitchFamily="2" charset="2"/>
              <a:buChar char="§"/>
            </a:pPr>
            <a:r>
              <a:rPr lang="en-US" sz="2000">
                <a:solidFill>
                  <a:srgbClr val="17325B"/>
                </a:solidFill>
                <a:latin typeface="Arial"/>
              </a:rPr>
              <a:t>$20/$50/$90/20% up to $200</a:t>
            </a:r>
          </a:p>
          <a:p>
            <a:pPr lvl="1">
              <a:buFont typeface="Arial" panose="020B0604020202020204" pitchFamily="34" charset="0"/>
              <a:buNone/>
              <a:defRPr/>
            </a:pPr>
            <a:endParaRPr lang="en-US"/>
          </a:p>
        </p:txBody>
      </p:sp>
      <p:sp>
        <p:nvSpPr>
          <p:cNvPr id="3" name="Slide Number Placeholder 2">
            <a:extLst>
              <a:ext uri="{FF2B5EF4-FFF2-40B4-BE49-F238E27FC236}">
                <a16:creationId xmlns:a16="http://schemas.microsoft.com/office/drawing/2014/main" id="{4CF451C1-DA2B-3F25-C4A5-5E02A642E402}"/>
              </a:ext>
            </a:extLst>
          </p:cNvPr>
          <p:cNvSpPr>
            <a:spLocks noGrp="1"/>
          </p:cNvSpPr>
          <p:nvPr>
            <p:ph type="sldNum" sz="quarter" idx="12"/>
          </p:nvPr>
        </p:nvSpPr>
        <p:spPr>
          <a:ln>
            <a:noFill/>
          </a:ln>
        </p:spPr>
        <p:txBody>
          <a:bodyPr/>
          <a:lstStyle/>
          <a:p>
            <a:fld id="{3A98EE3D-8CD1-4C3F-BD1C-C98C9596463C}" type="slidenum">
              <a:rPr lang="en-US" smtClean="0"/>
              <a:t>8</a:t>
            </a:fld>
            <a:endParaRPr lang="en-US"/>
          </a:p>
        </p:txBody>
      </p:sp>
    </p:spTree>
    <p:extLst>
      <p:ext uri="{BB962C8B-B14F-4D97-AF65-F5344CB8AC3E}">
        <p14:creationId xmlns:p14="http://schemas.microsoft.com/office/powerpoint/2010/main" val="3053633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6353" y="759125"/>
            <a:ext cx="7620000" cy="787990"/>
          </a:xfrm>
          <a:ln>
            <a:noFill/>
          </a:ln>
        </p:spPr>
        <p:txBody>
          <a:bodyPr wrap="square">
            <a:noAutofit/>
          </a:bodyPr>
          <a:lstStyle/>
          <a:p>
            <a:pPr>
              <a:defRPr/>
            </a:pPr>
            <a:r>
              <a:rPr lang="en-US" sz="2600" b="1">
                <a:solidFill>
                  <a:srgbClr val="3C63FF"/>
                </a:solidFill>
                <a:latin typeface="Arial"/>
              </a:rPr>
              <a:t>HealthKeepers 25</a:t>
            </a:r>
            <a:br>
              <a:rPr lang="en-US" sz="2600" b="1">
                <a:solidFill>
                  <a:srgbClr val="3C63FF"/>
                </a:solidFill>
                <a:latin typeface="Arial"/>
              </a:rPr>
            </a:br>
            <a:r>
              <a:rPr lang="en-US" sz="2600" b="1">
                <a:solidFill>
                  <a:srgbClr val="3C63FF"/>
                </a:solidFill>
                <a:latin typeface="Arial"/>
              </a:rPr>
              <a:t>	</a:t>
            </a:r>
            <a:r>
              <a:rPr lang="en-US" sz="1600" i="1">
                <a:solidFill>
                  <a:srgbClr val="3C63FF"/>
                </a:solidFill>
                <a:latin typeface="Arial"/>
              </a:rPr>
              <a:t>No change in Plan Provisions for 2027</a:t>
            </a:r>
          </a:p>
        </p:txBody>
      </p:sp>
      <p:sp>
        <p:nvSpPr>
          <p:cNvPr id="3" name="Content Placeholder 2"/>
          <p:cNvSpPr>
            <a:spLocks noGrp="1"/>
          </p:cNvSpPr>
          <p:nvPr>
            <p:ph idx="1"/>
          </p:nvPr>
        </p:nvSpPr>
        <p:spPr>
          <a:xfrm>
            <a:off x="1013361" y="1547114"/>
            <a:ext cx="10165278" cy="4876800"/>
          </a:xfrm>
          <a:ln>
            <a:noFill/>
          </a:ln>
        </p:spPr>
        <p:txBody>
          <a:bodyPr>
            <a:normAutofit/>
          </a:bodyPr>
          <a:lstStyle/>
          <a:p>
            <a:pPr>
              <a:defRPr/>
            </a:pPr>
            <a:r>
              <a:rPr lang="en-US" sz="2000">
                <a:solidFill>
                  <a:srgbClr val="17325B"/>
                </a:solidFill>
                <a:latin typeface="Arial"/>
              </a:rPr>
              <a:t>$25 primary care/$50 specialist</a:t>
            </a:r>
          </a:p>
          <a:p>
            <a:pPr>
              <a:defRPr/>
            </a:pPr>
            <a:r>
              <a:rPr lang="en-US" sz="2000">
                <a:solidFill>
                  <a:srgbClr val="17325B"/>
                </a:solidFill>
                <a:latin typeface="Arial"/>
              </a:rPr>
              <a:t>100% for preventive care services, no member co-pay</a:t>
            </a:r>
          </a:p>
          <a:p>
            <a:pPr>
              <a:defRPr/>
            </a:pPr>
            <a:r>
              <a:rPr lang="en-US" sz="2000">
                <a:solidFill>
                  <a:srgbClr val="17325B"/>
                </a:solidFill>
                <a:latin typeface="Arial"/>
              </a:rPr>
              <a:t>$500 individual/$1,000 family deductible</a:t>
            </a:r>
          </a:p>
          <a:p>
            <a:pPr lvl="1">
              <a:defRPr/>
            </a:pPr>
            <a:r>
              <a:rPr lang="en-US" sz="2000">
                <a:solidFill>
                  <a:srgbClr val="17325B"/>
                </a:solidFill>
                <a:latin typeface="Arial"/>
              </a:rPr>
              <a:t>Inpatient and outpatient hospitalization</a:t>
            </a:r>
          </a:p>
          <a:p>
            <a:pPr lvl="1">
              <a:defRPr/>
            </a:pPr>
            <a:r>
              <a:rPr lang="en-US" sz="2000">
                <a:solidFill>
                  <a:srgbClr val="17325B"/>
                </a:solidFill>
                <a:latin typeface="Arial"/>
              </a:rPr>
              <a:t>Lab, tests, x-rays, and most other services</a:t>
            </a:r>
          </a:p>
          <a:p>
            <a:pPr>
              <a:defRPr/>
            </a:pPr>
            <a:r>
              <a:rPr lang="en-US" sz="2000">
                <a:solidFill>
                  <a:srgbClr val="17325B"/>
                </a:solidFill>
                <a:latin typeface="Arial"/>
              </a:rPr>
              <a:t>80%/20% co-insurance in-network, after deductible</a:t>
            </a:r>
          </a:p>
          <a:p>
            <a:pPr>
              <a:defRPr/>
            </a:pPr>
            <a:r>
              <a:rPr lang="en-US" sz="2000">
                <a:solidFill>
                  <a:srgbClr val="17325B"/>
                </a:solidFill>
                <a:latin typeface="Arial"/>
              </a:rPr>
              <a:t>$4,500 individual/$9,000 family out of pocket maximum</a:t>
            </a:r>
          </a:p>
          <a:p>
            <a:pPr>
              <a:defRPr/>
            </a:pPr>
            <a:r>
              <a:rPr lang="en-US" sz="2000">
                <a:solidFill>
                  <a:srgbClr val="17325B"/>
                </a:solidFill>
                <a:latin typeface="Arial"/>
              </a:rPr>
              <a:t>Drug Co-pays: </a:t>
            </a:r>
          </a:p>
          <a:p>
            <a:pPr lvl="2">
              <a:spcBef>
                <a:spcPts val="0"/>
              </a:spcBef>
              <a:buClr>
                <a:srgbClr val="1CADE4"/>
              </a:buClr>
              <a:buFont typeface="Wingdings" panose="05000000000000000000" pitchFamily="2" charset="2"/>
              <a:buChar char="§"/>
            </a:pPr>
            <a:r>
              <a:rPr lang="en-US" sz="2000">
                <a:solidFill>
                  <a:srgbClr val="17325B"/>
                </a:solidFill>
                <a:latin typeface="Arial"/>
              </a:rPr>
              <a:t>$20/$50/$90/20% up to $200</a:t>
            </a:r>
          </a:p>
        </p:txBody>
      </p:sp>
      <p:sp>
        <p:nvSpPr>
          <p:cNvPr id="4" name="Slide Number Placeholder 3">
            <a:extLst>
              <a:ext uri="{FF2B5EF4-FFF2-40B4-BE49-F238E27FC236}">
                <a16:creationId xmlns:a16="http://schemas.microsoft.com/office/drawing/2014/main" id="{40F09CCD-6B26-8931-3C1C-8B74087BB4FC}"/>
              </a:ext>
            </a:extLst>
          </p:cNvPr>
          <p:cNvSpPr>
            <a:spLocks noGrp="1"/>
          </p:cNvSpPr>
          <p:nvPr>
            <p:ph type="sldNum" sz="quarter" idx="12"/>
          </p:nvPr>
        </p:nvSpPr>
        <p:spPr>
          <a:ln>
            <a:noFill/>
          </a:ln>
        </p:spPr>
        <p:txBody>
          <a:bodyPr/>
          <a:lstStyle/>
          <a:p>
            <a:fld id="{3A98EE3D-8CD1-4C3F-BD1C-C98C9596463C}" type="slidenum">
              <a:rPr lang="en-US" smtClean="0"/>
              <a:t>9</a:t>
            </a:fld>
            <a:endParaRPr lang="en-US"/>
          </a:p>
        </p:txBody>
      </p:sp>
    </p:spTree>
    <p:extLst>
      <p:ext uri="{BB962C8B-B14F-4D97-AF65-F5344CB8AC3E}">
        <p14:creationId xmlns:p14="http://schemas.microsoft.com/office/powerpoint/2010/main" val="244362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436" y="656434"/>
            <a:ext cx="8229600" cy="646176"/>
          </a:xfrm>
          <a:ln>
            <a:noFill/>
          </a:ln>
        </p:spPr>
        <p:txBody>
          <a:bodyPr wrap="square"/>
          <a:lstStyle/>
          <a:p>
            <a:pPr>
              <a:defRPr/>
            </a:pPr>
            <a:r>
              <a:rPr lang="en-US" sz="2600" b="1" err="1">
                <a:solidFill>
                  <a:srgbClr val="3C63FF"/>
                </a:solidFill>
                <a:latin typeface="Arial"/>
              </a:rPr>
              <a:t>KeyCare</a:t>
            </a:r>
            <a:r>
              <a:rPr lang="en-US" sz="2600" b="1">
                <a:solidFill>
                  <a:srgbClr val="3C63FF"/>
                </a:solidFill>
                <a:latin typeface="Arial"/>
              </a:rPr>
              <a:t> HRA $2000</a:t>
            </a:r>
          </a:p>
        </p:txBody>
      </p:sp>
      <p:sp>
        <p:nvSpPr>
          <p:cNvPr id="23555" name="Content Placeholder 2"/>
          <p:cNvSpPr>
            <a:spLocks noGrp="1"/>
          </p:cNvSpPr>
          <p:nvPr>
            <p:ph idx="1"/>
          </p:nvPr>
        </p:nvSpPr>
        <p:spPr>
          <a:xfrm>
            <a:off x="1981200" y="1733796"/>
            <a:ext cx="8229600" cy="3703059"/>
          </a:xfrm>
          <a:ln>
            <a:noFill/>
          </a:ln>
        </p:spPr>
        <p:txBody>
          <a:bodyPr>
            <a:normAutofit/>
          </a:bodyPr>
          <a:lstStyle/>
          <a:p>
            <a:pPr>
              <a:buFont typeface="Arial" panose="020B0604020202020204" pitchFamily="34" charset="0"/>
              <a:buNone/>
              <a:defRPr/>
            </a:pPr>
            <a:r>
              <a:rPr lang="en-US" sz="2800">
                <a:solidFill>
                  <a:srgbClr val="17325B"/>
                </a:solidFill>
                <a:latin typeface="Arial"/>
              </a:rPr>
              <a:t>Two components:</a:t>
            </a:r>
            <a:endParaRPr lang="en-US" sz="2800">
              <a:solidFill>
                <a:schemeClr val="tx1"/>
              </a:solidFill>
            </a:endParaRPr>
          </a:p>
          <a:p>
            <a:pPr marL="914400" lvl="1" indent="-457200">
              <a:buFontTx/>
              <a:buAutoNum type="arabicPeriod"/>
              <a:defRPr/>
            </a:pPr>
            <a:r>
              <a:rPr lang="en-US" sz="2800">
                <a:solidFill>
                  <a:srgbClr val="17325B"/>
                </a:solidFill>
                <a:latin typeface="Arial"/>
              </a:rPr>
              <a:t>High deductible health plan (HDHP) </a:t>
            </a:r>
          </a:p>
          <a:p>
            <a:pPr marL="914400" lvl="1" indent="-457200">
              <a:buFontTx/>
              <a:buAutoNum type="arabicPeriod"/>
              <a:defRPr/>
            </a:pPr>
            <a:r>
              <a:rPr lang="en-US" sz="2800">
                <a:solidFill>
                  <a:srgbClr val="17325B"/>
                </a:solidFill>
                <a:latin typeface="Arial"/>
              </a:rPr>
              <a:t>Health reimbursement account (HRA)</a:t>
            </a:r>
          </a:p>
        </p:txBody>
      </p:sp>
      <p:sp>
        <p:nvSpPr>
          <p:cNvPr id="25604" name="Slide Number Placeholder 3"/>
          <p:cNvSpPr>
            <a:spLocks noGrp="1"/>
          </p:cNvSpPr>
          <p:nvPr>
            <p:ph type="sldNum" sz="quarter" idx="10"/>
          </p:nvPr>
        </p:nvSpPr>
        <p:spPr bwMode="auto">
          <a:xfrm>
            <a:off x="4267200" y="6248400"/>
            <a:ext cx="2133600" cy="476250"/>
          </a:xfrm>
          <a:prstGeom prst="rect">
            <a:avLst/>
          </a:pr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lvl1pPr>
              <a:spcBef>
                <a:spcPct val="20000"/>
              </a:spcBef>
              <a:buClr>
                <a:schemeClr val="accent1"/>
              </a:buClr>
              <a:buFont typeface="Arial" panose="020B0604020202020204" pitchFamily="34" charset="0"/>
              <a:buChar char="•"/>
              <a:defRPr sz="2200">
                <a:solidFill>
                  <a:schemeClr val="tx1"/>
                </a:solidFill>
                <a:latin typeface="Franklin Gothic Book" panose="020B050302010202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Franklin Gothic Book" panose="020B0503020102020204" pitchFamily="34" charset="0"/>
              </a:defRPr>
            </a:lvl2pPr>
            <a:lvl3pPr marL="1143000" indent="-228600">
              <a:spcBef>
                <a:spcPct val="20000"/>
              </a:spcBef>
              <a:buClr>
                <a:srgbClr val="DEAE00"/>
              </a:buClr>
              <a:buFont typeface="Arial" panose="020B0604020202020204" pitchFamily="34" charset="0"/>
              <a:buChar char="•"/>
              <a:defRPr>
                <a:solidFill>
                  <a:schemeClr val="tx1"/>
                </a:solidFill>
                <a:latin typeface="Franklin Gothic Book" panose="020B0503020102020204" pitchFamily="34" charset="0"/>
              </a:defRPr>
            </a:lvl3pPr>
            <a:lvl4pPr marL="1600200" indent="-228600">
              <a:spcBef>
                <a:spcPct val="20000"/>
              </a:spcBef>
              <a:buClr>
                <a:srgbClr val="B77BB4"/>
              </a:buClr>
              <a:buFont typeface="Arial" panose="020B0604020202020204" pitchFamily="34" charset="0"/>
              <a:buChar char="•"/>
              <a:defRPr sz="1600">
                <a:solidFill>
                  <a:schemeClr val="tx1"/>
                </a:solidFill>
                <a:latin typeface="Franklin Gothic Book" panose="020B0503020102020204" pitchFamily="34" charset="0"/>
              </a:defRPr>
            </a:lvl4pPr>
            <a:lvl5pPr marL="2057400" indent="-228600">
              <a:spcBef>
                <a:spcPct val="20000"/>
              </a:spcBef>
              <a:buClr>
                <a:srgbClr val="E0773C"/>
              </a:buClr>
              <a:buFont typeface="Arial" panose="020B0604020202020204" pitchFamily="34" charset="0"/>
              <a:buChar char="•"/>
              <a:defRPr sz="14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Clr>
                <a:srgbClr val="E0773C"/>
              </a:buClr>
              <a:buFont typeface="Arial" panose="020B0604020202020204" pitchFamily="34" charset="0"/>
              <a:buChar char="•"/>
              <a:defRPr sz="14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Clr>
                <a:srgbClr val="E0773C"/>
              </a:buClr>
              <a:buFont typeface="Arial" panose="020B0604020202020204" pitchFamily="34" charset="0"/>
              <a:buChar char="•"/>
              <a:defRPr sz="14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Clr>
                <a:srgbClr val="E0773C"/>
              </a:buClr>
              <a:buFont typeface="Arial" panose="020B0604020202020204" pitchFamily="34" charset="0"/>
              <a:buChar char="•"/>
              <a:defRPr sz="14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Clr>
                <a:srgbClr val="E0773C"/>
              </a:buClr>
              <a:buFont typeface="Arial" panose="020B0604020202020204" pitchFamily="34" charset="0"/>
              <a:buChar char="•"/>
              <a:defRPr sz="1400">
                <a:solidFill>
                  <a:schemeClr val="tx1"/>
                </a:solidFill>
                <a:latin typeface="Franklin Gothic Book" panose="020B0503020102020204" pitchFamily="34" charset="0"/>
              </a:defRPr>
            </a:lvl9pPr>
          </a:lstStyle>
          <a:p>
            <a:pPr algn="r">
              <a:spcBef>
                <a:spcPct val="0"/>
              </a:spcBef>
              <a:buClrTx/>
              <a:buFontTx/>
              <a:buNone/>
            </a:pPr>
            <a:fld id="{0CDF9893-976A-472F-A7E3-445D2A929364}" type="slidenum">
              <a:rPr lang="en-US" altLang="en-US" sz="1200">
                <a:solidFill>
                  <a:schemeClr val="bg2"/>
                </a:solidFill>
              </a:rPr>
              <a:pPr algn="r">
                <a:spcBef>
                  <a:spcPct val="0"/>
                </a:spcBef>
                <a:buClrTx/>
                <a:buFontTx/>
                <a:buNone/>
              </a:pPr>
              <a:t>10</a:t>
            </a:fld>
            <a:endParaRPr lang="en-US" altLang="en-US" sz="1200">
              <a:solidFill>
                <a:schemeClr val="bg2"/>
              </a:solidFill>
            </a:endParaRPr>
          </a:p>
        </p:txBody>
      </p:sp>
      <p:sp>
        <p:nvSpPr>
          <p:cNvPr id="3" name="Slide Number Placeholder 1">
            <a:extLst>
              <a:ext uri="{FF2B5EF4-FFF2-40B4-BE49-F238E27FC236}">
                <a16:creationId xmlns:a16="http://schemas.microsoft.com/office/drawing/2014/main" id="{9B7C4B74-8D15-4449-ADFD-8B5737C7ADE2}"/>
              </a:ext>
            </a:extLst>
          </p:cNvPr>
          <p:cNvSpPr>
            <a:spLocks noGrp="1"/>
          </p:cNvSpPr>
          <p:nvPr>
            <p:ph type="sldNum" sz="quarter" idx="12"/>
          </p:nvPr>
        </p:nvSpPr>
        <p:spPr>
          <a:xfrm>
            <a:off x="10558300" y="6423914"/>
            <a:ext cx="1052510" cy="365125"/>
          </a:xfrm>
          <a:ln>
            <a:noFill/>
          </a:ln>
        </p:spPr>
        <p:txBody>
          <a:bodyPr/>
          <a:lstStyle/>
          <a:p>
            <a:fld id="{3A98EE3D-8CD1-4C3F-BD1C-C98C9596463C}" type="slidenum">
              <a:rPr lang="en-US" smtClean="0"/>
              <a:t>10</a:t>
            </a:fld>
            <a:endParaRPr lang="en-US"/>
          </a:p>
        </p:txBody>
      </p:sp>
      <p:sp>
        <p:nvSpPr>
          <p:cNvPr id="4" name="TextBox 3">
            <a:extLst>
              <a:ext uri="{FF2B5EF4-FFF2-40B4-BE49-F238E27FC236}">
                <a16:creationId xmlns:a16="http://schemas.microsoft.com/office/drawing/2014/main" id="{61C58003-8F7C-AEF8-FD1E-D7A8BAE39705}"/>
              </a:ext>
            </a:extLst>
          </p:cNvPr>
          <p:cNvSpPr txBox="1"/>
          <p:nvPr/>
        </p:nvSpPr>
        <p:spPr>
          <a:xfrm>
            <a:off x="1041042" y="1303986"/>
            <a:ext cx="6096000"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0" i="1" u="none" strike="noStrike" cap="all" baseline="0">
                <a:solidFill>
                  <a:srgbClr val="3C63FF"/>
                </a:solidFill>
                <a:latin typeface="Arial"/>
              </a:rPr>
              <a:t>No change in Plan Provisions for 2027</a:t>
            </a:r>
            <a:endParaRPr lang="en-US"/>
          </a:p>
          <a:p>
            <a:pPr algn="ctr"/>
            <a:endParaRPr lang="en-US"/>
          </a:p>
        </p:txBody>
      </p:sp>
    </p:spTree>
    <p:extLst>
      <p:ext uri="{BB962C8B-B14F-4D97-AF65-F5344CB8AC3E}">
        <p14:creationId xmlns:p14="http://schemas.microsoft.com/office/powerpoint/2010/main" val="3770757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190" y="1137311"/>
            <a:ext cx="11270384" cy="5651727"/>
          </a:xfrm>
          <a:ln>
            <a:noFill/>
          </a:ln>
        </p:spPr>
        <p:txBody>
          <a:bodyPr>
            <a:normAutofit fontScale="25000" lnSpcReduction="20000"/>
          </a:bodyPr>
          <a:lstStyle/>
          <a:p>
            <a:pPr eaLnBrk="1" hangingPunct="1">
              <a:defRPr/>
            </a:pPr>
            <a:r>
              <a:rPr lang="en-US" sz="6400">
                <a:solidFill>
                  <a:srgbClr val="17325B"/>
                </a:solidFill>
                <a:latin typeface="Arial"/>
              </a:rPr>
              <a:t>Deductible (HRA)</a:t>
            </a:r>
          </a:p>
          <a:p>
            <a:pPr lvl="1" eaLnBrk="1" hangingPunct="1">
              <a:defRPr/>
            </a:pPr>
            <a:r>
              <a:rPr lang="en-US" sz="6400">
                <a:solidFill>
                  <a:srgbClr val="17325B"/>
                </a:solidFill>
                <a:latin typeface="Arial"/>
              </a:rPr>
              <a:t>$2,000 ($500 HRA allocation) Individual</a:t>
            </a:r>
          </a:p>
          <a:p>
            <a:pPr lvl="1" eaLnBrk="1" hangingPunct="1">
              <a:defRPr/>
            </a:pPr>
            <a:r>
              <a:rPr lang="en-US" sz="6400">
                <a:solidFill>
                  <a:srgbClr val="17325B"/>
                </a:solidFill>
                <a:latin typeface="Arial"/>
              </a:rPr>
              <a:t>$4,000 ($1,000 HRA allocation) Family </a:t>
            </a:r>
          </a:p>
          <a:p>
            <a:pPr lvl="1" eaLnBrk="1" hangingPunct="1">
              <a:defRPr/>
            </a:pPr>
            <a:r>
              <a:rPr lang="en-US" sz="6400">
                <a:solidFill>
                  <a:srgbClr val="17325B"/>
                </a:solidFill>
                <a:latin typeface="Arial"/>
              </a:rPr>
              <a:t>One person can meet the $2,000 deductible and the plan will start paying for that person even if the $4,000 for family hasn’t been satisfied</a:t>
            </a:r>
          </a:p>
          <a:p>
            <a:pPr>
              <a:defRPr/>
            </a:pPr>
            <a:r>
              <a:rPr lang="en-US" sz="6400">
                <a:solidFill>
                  <a:srgbClr val="17325B"/>
                </a:solidFill>
                <a:latin typeface="Arial"/>
              </a:rPr>
              <a:t>Preventive care services covered at 100% outside of the deductible</a:t>
            </a:r>
          </a:p>
          <a:p>
            <a:pPr>
              <a:defRPr/>
            </a:pPr>
            <a:r>
              <a:rPr lang="en-US" sz="6400">
                <a:solidFill>
                  <a:srgbClr val="17325B"/>
                </a:solidFill>
                <a:latin typeface="Arial"/>
              </a:rPr>
              <a:t>80%/20% co-insurance in-network after deductible</a:t>
            </a:r>
          </a:p>
          <a:p>
            <a:pPr eaLnBrk="1" hangingPunct="1">
              <a:defRPr/>
            </a:pPr>
            <a:r>
              <a:rPr lang="en-US" sz="6400">
                <a:solidFill>
                  <a:srgbClr val="17325B"/>
                </a:solidFill>
                <a:latin typeface="Arial"/>
              </a:rPr>
              <a:t>Out-of-Pocket Maximum</a:t>
            </a:r>
          </a:p>
          <a:p>
            <a:pPr lvl="1" eaLnBrk="1" hangingPunct="1">
              <a:defRPr/>
            </a:pPr>
            <a:r>
              <a:rPr lang="en-US" sz="6400">
                <a:solidFill>
                  <a:srgbClr val="17325B"/>
                </a:solidFill>
                <a:latin typeface="Arial"/>
              </a:rPr>
              <a:t>$3,500 Individual</a:t>
            </a:r>
          </a:p>
          <a:p>
            <a:pPr lvl="1" eaLnBrk="1" hangingPunct="1">
              <a:defRPr/>
            </a:pPr>
            <a:r>
              <a:rPr lang="en-US" sz="6400">
                <a:solidFill>
                  <a:srgbClr val="17325B"/>
                </a:solidFill>
                <a:latin typeface="Arial"/>
              </a:rPr>
              <a:t>$7,000 Family</a:t>
            </a:r>
          </a:p>
          <a:p>
            <a:pPr>
              <a:defRPr/>
            </a:pPr>
            <a:r>
              <a:rPr lang="en-US" sz="6400">
                <a:solidFill>
                  <a:srgbClr val="17325B"/>
                </a:solidFill>
                <a:latin typeface="Arial"/>
              </a:rPr>
              <a:t>Drug co-pays: </a:t>
            </a:r>
          </a:p>
          <a:p>
            <a:pPr lvl="1">
              <a:defRPr/>
            </a:pPr>
            <a:r>
              <a:rPr lang="en-US" sz="6600">
                <a:solidFill>
                  <a:srgbClr val="17325B"/>
                </a:solidFill>
                <a:latin typeface="Arial"/>
              </a:rPr>
              <a:t>$20/$50/$90/20% up to $200</a:t>
            </a:r>
            <a:endParaRPr lang="en-US" sz="2000">
              <a:solidFill>
                <a:schemeClr val="tx1">
                  <a:lumMod val="75000"/>
                  <a:lumOff val="25000"/>
                </a:schemeClr>
              </a:solidFill>
            </a:endParaRPr>
          </a:p>
          <a:p>
            <a:pPr lvl="1">
              <a:defRPr/>
            </a:pPr>
            <a:r>
              <a:rPr lang="en-US" sz="6400">
                <a:solidFill>
                  <a:srgbClr val="17325B"/>
                </a:solidFill>
                <a:latin typeface="Arial"/>
              </a:rPr>
              <a:t>Co-pays for approved preventive care drugs taken from HRA prior to deductible (please see </a:t>
            </a:r>
            <a:r>
              <a:rPr lang="en-US" sz="6400" err="1">
                <a:solidFill>
                  <a:srgbClr val="17325B"/>
                </a:solidFill>
                <a:latin typeface="Arial"/>
              </a:rPr>
              <a:t>CarelonRx’s</a:t>
            </a:r>
            <a:r>
              <a:rPr lang="en-US" sz="6400">
                <a:solidFill>
                  <a:srgbClr val="17325B"/>
                </a:solidFill>
                <a:latin typeface="Arial"/>
              </a:rPr>
              <a:t> list of approved preventive drugs); co-pays do not accumulate towards deductible, but do accumulate towards the out-of-pocket maximum </a:t>
            </a:r>
          </a:p>
          <a:p>
            <a:pPr lvl="1">
              <a:defRPr/>
            </a:pPr>
            <a:r>
              <a:rPr lang="en-US" sz="6400">
                <a:solidFill>
                  <a:srgbClr val="17325B"/>
                </a:solidFill>
                <a:latin typeface="Arial"/>
              </a:rPr>
              <a:t>Non-preventive drugs count towards deductible and out-of-pocket maximum</a:t>
            </a:r>
          </a:p>
          <a:p>
            <a:pPr lvl="1">
              <a:defRPr/>
            </a:pPr>
            <a:r>
              <a:rPr lang="en-US" sz="6400">
                <a:solidFill>
                  <a:srgbClr val="17325B"/>
                </a:solidFill>
                <a:latin typeface="Arial"/>
              </a:rPr>
              <a:t>Co-pays for all drugs after deductible is met</a:t>
            </a:r>
          </a:p>
          <a:p>
            <a:pPr lvl="1" eaLnBrk="1" hangingPunct="1">
              <a:buFontTx/>
              <a:buNone/>
              <a:defRPr/>
            </a:pPr>
            <a:br>
              <a:rPr lang="en-US">
                <a:solidFill>
                  <a:schemeClr val="tx1">
                    <a:lumMod val="65000"/>
                    <a:lumOff val="35000"/>
                  </a:schemeClr>
                </a:solidFill>
                <a:latin typeface="Calibri" pitchFamily="34" charset="0"/>
              </a:rPr>
            </a:br>
            <a:endParaRPr lang="en-US">
              <a:solidFill>
                <a:schemeClr val="tx1">
                  <a:lumMod val="65000"/>
                  <a:lumOff val="35000"/>
                </a:schemeClr>
              </a:solidFill>
              <a:latin typeface="Calibri" pitchFamily="34" charset="0"/>
            </a:endParaRPr>
          </a:p>
        </p:txBody>
      </p:sp>
      <p:sp>
        <p:nvSpPr>
          <p:cNvPr id="5" name="Slide Number Placeholder 1">
            <a:extLst>
              <a:ext uri="{FF2B5EF4-FFF2-40B4-BE49-F238E27FC236}">
                <a16:creationId xmlns:a16="http://schemas.microsoft.com/office/drawing/2014/main" id="{52F97443-0823-4486-8422-EB34C166516A}"/>
              </a:ext>
            </a:extLst>
          </p:cNvPr>
          <p:cNvSpPr txBox="1">
            <a:spLocks/>
          </p:cNvSpPr>
          <p:nvPr/>
        </p:nvSpPr>
        <p:spPr>
          <a:xfrm>
            <a:off x="9698736" y="2272"/>
            <a:ext cx="762000" cy="365760"/>
          </a:xfrm>
          <a:prstGeom prst="rect">
            <a:avLst/>
          </a:prstGeom>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269C83-254E-4507-A77E-F811EA1FBE29}" type="slidenum">
              <a:rPr lang="en-US">
                <a:solidFill>
                  <a:schemeClr val="bg1"/>
                </a:solidFill>
              </a:rPr>
              <a:pPr algn="r"/>
              <a:t>11</a:t>
            </a:fld>
            <a:endParaRPr lang="en-US">
              <a:solidFill>
                <a:schemeClr val="bg1"/>
              </a:solidFill>
            </a:endParaRPr>
          </a:p>
        </p:txBody>
      </p:sp>
      <p:sp>
        <p:nvSpPr>
          <p:cNvPr id="2" name="Title 1">
            <a:extLst>
              <a:ext uri="{FF2B5EF4-FFF2-40B4-BE49-F238E27FC236}">
                <a16:creationId xmlns:a16="http://schemas.microsoft.com/office/drawing/2014/main" id="{CC8FB96A-D4DB-2B5B-5BAC-A10C6AA2F55D}"/>
              </a:ext>
            </a:extLst>
          </p:cNvPr>
          <p:cNvSpPr txBox="1">
            <a:spLocks/>
          </p:cNvSpPr>
          <p:nvPr/>
        </p:nvSpPr>
        <p:spPr>
          <a:xfrm>
            <a:off x="414618" y="527710"/>
            <a:ext cx="11270384" cy="609600"/>
          </a:xfrm>
          <a:prstGeom prst="rect">
            <a:avLst/>
          </a:prstGeom>
          <a:ln>
            <a:noFill/>
          </a:ln>
        </p:spPr>
        <p:txBody>
          <a:bodyPr vert="horz" wrap="square" anchor="ctr">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defRPr/>
            </a:pPr>
            <a:r>
              <a:rPr lang="en-US" sz="2100" b="1">
                <a:solidFill>
                  <a:srgbClr val="3C63FF"/>
                </a:solidFill>
                <a:latin typeface="Arial"/>
              </a:rPr>
              <a:t>1</a:t>
            </a:r>
            <a:r>
              <a:rPr lang="en-US" sz="2100" b="1" baseline="30000">
                <a:solidFill>
                  <a:srgbClr val="3C63FF"/>
                </a:solidFill>
                <a:latin typeface="Arial"/>
              </a:rPr>
              <a:t>st</a:t>
            </a:r>
            <a:r>
              <a:rPr lang="en-US" sz="2100" b="1">
                <a:solidFill>
                  <a:srgbClr val="3C63FF"/>
                </a:solidFill>
                <a:latin typeface="Arial"/>
              </a:rPr>
              <a:t> component of KeyCare HRA Plan – High Deductible Health Plan</a:t>
            </a:r>
          </a:p>
        </p:txBody>
      </p:sp>
      <p:sp>
        <p:nvSpPr>
          <p:cNvPr id="4" name="Slide Number Placeholder 1">
            <a:extLst>
              <a:ext uri="{FF2B5EF4-FFF2-40B4-BE49-F238E27FC236}">
                <a16:creationId xmlns:a16="http://schemas.microsoft.com/office/drawing/2014/main" id="{0488FA51-7369-F7E8-001E-E216F35D4A14}"/>
              </a:ext>
            </a:extLst>
          </p:cNvPr>
          <p:cNvSpPr txBox="1">
            <a:spLocks/>
          </p:cNvSpPr>
          <p:nvPr/>
        </p:nvSpPr>
        <p:spPr>
          <a:xfrm>
            <a:off x="10558300" y="6423914"/>
            <a:ext cx="1052510" cy="365125"/>
          </a:xfrm>
          <a:prstGeom prst="rect">
            <a:avLst/>
          </a:prstGeom>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3A98EE3D-8CD1-4C3F-BD1C-C98C9596463C}" type="slidenum">
              <a:rPr lang="en-US" sz="900" smtClean="0"/>
              <a:pPr algn="r"/>
              <a:t>11</a:t>
            </a:fld>
            <a:endParaRPr lang="en-US"/>
          </a:p>
        </p:txBody>
      </p:sp>
    </p:spTree>
    <p:extLst>
      <p:ext uri="{BB962C8B-B14F-4D97-AF65-F5344CB8AC3E}">
        <p14:creationId xmlns:p14="http://schemas.microsoft.com/office/powerpoint/2010/main" val="3789281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5603" name="Content Placeholder 2"/>
          <p:cNvSpPr>
            <a:spLocks noGrp="1"/>
          </p:cNvSpPr>
          <p:nvPr>
            <p:ph idx="1"/>
          </p:nvPr>
        </p:nvSpPr>
        <p:spPr>
          <a:xfrm>
            <a:off x="753732" y="1557485"/>
            <a:ext cx="10684535" cy="3637067"/>
          </a:xfrm>
          <a:ln>
            <a:noFill/>
          </a:ln>
        </p:spPr>
        <p:txBody>
          <a:bodyPr>
            <a:normAutofit/>
          </a:bodyPr>
          <a:lstStyle/>
          <a:p>
            <a:pPr eaLnBrk="1" hangingPunct="1">
              <a:defRPr/>
            </a:pPr>
            <a:r>
              <a:rPr lang="en-US" sz="1800">
                <a:solidFill>
                  <a:srgbClr val="17325B"/>
                </a:solidFill>
                <a:latin typeface="Arial"/>
              </a:rPr>
              <a:t>Built in HRA to offset deductible:</a:t>
            </a:r>
          </a:p>
          <a:p>
            <a:pPr lvl="1" eaLnBrk="1" hangingPunct="1">
              <a:defRPr/>
            </a:pPr>
            <a:r>
              <a:rPr lang="en-US" sz="1800">
                <a:solidFill>
                  <a:srgbClr val="17325B"/>
                </a:solidFill>
                <a:latin typeface="Arial"/>
              </a:rPr>
              <a:t>$500 individual, $1,000 family</a:t>
            </a:r>
          </a:p>
          <a:p>
            <a:pPr lvl="1" eaLnBrk="1" hangingPunct="1">
              <a:defRPr/>
            </a:pPr>
            <a:r>
              <a:rPr lang="en-US" sz="1800">
                <a:solidFill>
                  <a:srgbClr val="17325B"/>
                </a:solidFill>
                <a:latin typeface="Arial"/>
              </a:rPr>
              <a:t>HRA funds not spent roll over to next year, up to the annual deductible amount</a:t>
            </a:r>
          </a:p>
          <a:p>
            <a:pPr lvl="1" eaLnBrk="1" hangingPunct="1">
              <a:defRPr/>
            </a:pPr>
            <a:r>
              <a:rPr lang="en-US" sz="1800">
                <a:solidFill>
                  <a:srgbClr val="17325B"/>
                </a:solidFill>
                <a:latin typeface="Arial"/>
              </a:rPr>
              <a:t>Pays first while meeting deductible</a:t>
            </a:r>
          </a:p>
          <a:p>
            <a:pPr lvl="1" eaLnBrk="1" hangingPunct="1">
              <a:defRPr/>
            </a:pPr>
            <a:r>
              <a:rPr lang="en-US" sz="1800">
                <a:solidFill>
                  <a:srgbClr val="17325B"/>
                </a:solidFill>
                <a:latin typeface="Arial"/>
              </a:rPr>
              <a:t>Anthem processes claims and tracks HRA usage</a:t>
            </a:r>
          </a:p>
          <a:p>
            <a:pPr eaLnBrk="1" hangingPunct="1">
              <a:defRPr/>
            </a:pPr>
            <a:r>
              <a:rPr lang="en-US" sz="1800">
                <a:solidFill>
                  <a:srgbClr val="17325B"/>
                </a:solidFill>
                <a:latin typeface="Arial"/>
              </a:rPr>
              <a:t>Can participate in traditional flexible spending account; </a:t>
            </a:r>
            <a:r>
              <a:rPr lang="en-US" sz="1800" b="1">
                <a:solidFill>
                  <a:srgbClr val="17325B"/>
                </a:solidFill>
                <a:latin typeface="Arial"/>
              </a:rPr>
              <a:t>HRA pays first</a:t>
            </a:r>
          </a:p>
        </p:txBody>
      </p:sp>
      <p:sp>
        <p:nvSpPr>
          <p:cNvPr id="5" name="Title 1">
            <a:extLst>
              <a:ext uri="{FF2B5EF4-FFF2-40B4-BE49-F238E27FC236}">
                <a16:creationId xmlns:a16="http://schemas.microsoft.com/office/drawing/2014/main" id="{8310C1CB-6FC1-4DF1-AA53-DE952241C47C}"/>
              </a:ext>
            </a:extLst>
          </p:cNvPr>
          <p:cNvSpPr txBox="1">
            <a:spLocks/>
          </p:cNvSpPr>
          <p:nvPr/>
        </p:nvSpPr>
        <p:spPr>
          <a:xfrm>
            <a:off x="440140" y="569173"/>
            <a:ext cx="11508020" cy="609600"/>
          </a:xfrm>
          <a:prstGeom prst="rect">
            <a:avLst/>
          </a:prstGeom>
          <a:ln>
            <a:noFill/>
          </a:ln>
        </p:spPr>
        <p:txBody>
          <a:bodyPr vert="horz" wrap="square" anchor="ctr">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defRPr/>
            </a:pPr>
            <a:r>
              <a:rPr lang="en-US" sz="2100" b="1">
                <a:solidFill>
                  <a:srgbClr val="3C63FF"/>
                </a:solidFill>
                <a:latin typeface="Arial"/>
              </a:rPr>
              <a:t>2</a:t>
            </a:r>
            <a:r>
              <a:rPr lang="en-US" sz="2100" b="1" baseline="30000">
                <a:solidFill>
                  <a:srgbClr val="3C63FF"/>
                </a:solidFill>
                <a:latin typeface="Arial"/>
              </a:rPr>
              <a:t>nd</a:t>
            </a:r>
            <a:r>
              <a:rPr lang="en-US" sz="2100" b="1">
                <a:solidFill>
                  <a:srgbClr val="3C63FF"/>
                </a:solidFill>
                <a:latin typeface="Arial"/>
              </a:rPr>
              <a:t> component of KeyCare HRA Plan– Health Reimbursement Account</a:t>
            </a:r>
          </a:p>
        </p:txBody>
      </p:sp>
      <p:sp>
        <p:nvSpPr>
          <p:cNvPr id="6" name="Slide Number Placeholder 1">
            <a:extLst>
              <a:ext uri="{FF2B5EF4-FFF2-40B4-BE49-F238E27FC236}">
                <a16:creationId xmlns:a16="http://schemas.microsoft.com/office/drawing/2014/main" id="{306D1720-1985-4217-9408-47DFBFA377DF}"/>
              </a:ext>
            </a:extLst>
          </p:cNvPr>
          <p:cNvSpPr txBox="1">
            <a:spLocks/>
          </p:cNvSpPr>
          <p:nvPr/>
        </p:nvSpPr>
        <p:spPr>
          <a:xfrm>
            <a:off x="9698736" y="2272"/>
            <a:ext cx="762000" cy="365760"/>
          </a:xfrm>
          <a:prstGeom prst="rect">
            <a:avLst/>
          </a:prstGeom>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269C83-254E-4507-A77E-F811EA1FBE29}" type="slidenum">
              <a:rPr lang="en-US">
                <a:solidFill>
                  <a:schemeClr val="bg1"/>
                </a:solidFill>
              </a:rPr>
              <a:pPr algn="r"/>
              <a:t>12</a:t>
            </a:fld>
            <a:endParaRPr lang="en-US">
              <a:solidFill>
                <a:schemeClr val="bg1"/>
              </a:solidFill>
            </a:endParaRPr>
          </a:p>
        </p:txBody>
      </p:sp>
      <p:sp>
        <p:nvSpPr>
          <p:cNvPr id="2" name="Slide Number Placeholder 1">
            <a:extLst>
              <a:ext uri="{FF2B5EF4-FFF2-40B4-BE49-F238E27FC236}">
                <a16:creationId xmlns:a16="http://schemas.microsoft.com/office/drawing/2014/main" id="{B6684F0C-8D43-106E-8ABD-464001CE148A}"/>
              </a:ext>
            </a:extLst>
          </p:cNvPr>
          <p:cNvSpPr txBox="1">
            <a:spLocks/>
          </p:cNvSpPr>
          <p:nvPr/>
        </p:nvSpPr>
        <p:spPr>
          <a:xfrm>
            <a:off x="10558300" y="6423914"/>
            <a:ext cx="1052510" cy="365125"/>
          </a:xfrm>
          <a:prstGeom prst="rect">
            <a:avLst/>
          </a:prstGeom>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3A98EE3D-8CD1-4C3F-BD1C-C98C9596463C}" type="slidenum">
              <a:rPr lang="en-US" sz="900" smtClean="0"/>
              <a:pPr algn="r"/>
              <a:t>12</a:t>
            </a:fld>
            <a:endParaRPr lang="en-US" sz="900"/>
          </a:p>
        </p:txBody>
      </p:sp>
    </p:spTree>
    <p:extLst>
      <p:ext uri="{BB962C8B-B14F-4D97-AF65-F5344CB8AC3E}">
        <p14:creationId xmlns:p14="http://schemas.microsoft.com/office/powerpoint/2010/main" val="4197853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1078" y="476536"/>
            <a:ext cx="8229600" cy="656230"/>
          </a:xfrm>
          <a:ln>
            <a:noFill/>
          </a:ln>
        </p:spPr>
        <p:txBody>
          <a:bodyPr wrap="square">
            <a:normAutofit/>
          </a:bodyPr>
          <a:lstStyle/>
          <a:p>
            <a:pPr>
              <a:defRPr/>
            </a:pPr>
            <a:r>
              <a:rPr lang="en-US" sz="2600" b="1" err="1">
                <a:solidFill>
                  <a:srgbClr val="3C63FF"/>
                </a:solidFill>
                <a:latin typeface="Arial"/>
              </a:rPr>
              <a:t>KeyCare</a:t>
            </a:r>
            <a:r>
              <a:rPr lang="en-US" sz="2600" b="1">
                <a:solidFill>
                  <a:srgbClr val="3C63FF"/>
                </a:solidFill>
                <a:latin typeface="Arial"/>
              </a:rPr>
              <a:t> $2000</a:t>
            </a:r>
          </a:p>
        </p:txBody>
      </p:sp>
      <p:sp>
        <p:nvSpPr>
          <p:cNvPr id="3" name="Content Placeholder 2"/>
          <p:cNvSpPr>
            <a:spLocks noGrp="1"/>
          </p:cNvSpPr>
          <p:nvPr>
            <p:ph idx="1"/>
          </p:nvPr>
        </p:nvSpPr>
        <p:spPr>
          <a:xfrm>
            <a:off x="746166" y="2322058"/>
            <a:ext cx="10699667" cy="3933743"/>
          </a:xfrm>
          <a:ln>
            <a:noFill/>
          </a:ln>
        </p:spPr>
        <p:txBody>
          <a:bodyPr>
            <a:normAutofit fontScale="25000" lnSpcReduction="20000"/>
          </a:bodyPr>
          <a:lstStyle/>
          <a:p>
            <a:pPr>
              <a:defRPr/>
            </a:pPr>
            <a:r>
              <a:rPr lang="en-US" sz="7200">
                <a:solidFill>
                  <a:srgbClr val="17325B"/>
                </a:solidFill>
                <a:latin typeface="Arial"/>
              </a:rPr>
              <a:t>$2,000 individual/$4,000 family deductible</a:t>
            </a:r>
          </a:p>
          <a:p>
            <a:pPr>
              <a:defRPr/>
            </a:pPr>
            <a:r>
              <a:rPr lang="en-US" sz="7200">
                <a:solidFill>
                  <a:srgbClr val="17325B"/>
                </a:solidFill>
                <a:latin typeface="Arial"/>
              </a:rPr>
              <a:t>All members with family coverage must meet the $4,000 deductible before the plan will start paying </a:t>
            </a:r>
          </a:p>
          <a:p>
            <a:pPr>
              <a:defRPr/>
            </a:pPr>
            <a:r>
              <a:rPr lang="en-US" sz="7200">
                <a:solidFill>
                  <a:srgbClr val="17325B"/>
                </a:solidFill>
                <a:latin typeface="Arial"/>
              </a:rPr>
              <a:t>90%/10% co-insurance in-network for </a:t>
            </a:r>
            <a:r>
              <a:rPr lang="en-US" sz="7200" b="1">
                <a:solidFill>
                  <a:srgbClr val="17325B"/>
                </a:solidFill>
                <a:latin typeface="Arial"/>
              </a:rPr>
              <a:t>all medical costs after deductible</a:t>
            </a:r>
            <a:endParaRPr lang="en-US" sz="7200"/>
          </a:p>
          <a:p>
            <a:pPr>
              <a:defRPr/>
            </a:pPr>
            <a:r>
              <a:rPr lang="en-US" sz="7200">
                <a:solidFill>
                  <a:srgbClr val="17325B"/>
                </a:solidFill>
                <a:latin typeface="Arial"/>
              </a:rPr>
              <a:t>Preventive care services covered at 100% outside of the deductible</a:t>
            </a:r>
          </a:p>
          <a:p>
            <a:pPr>
              <a:defRPr/>
            </a:pPr>
            <a:r>
              <a:rPr lang="en-US" sz="7200">
                <a:solidFill>
                  <a:srgbClr val="17325B"/>
                </a:solidFill>
                <a:latin typeface="Arial"/>
              </a:rPr>
              <a:t>$3,500 individual/$7,000 family out of pocket maximum</a:t>
            </a:r>
            <a:endParaRPr lang="en-US" sz="6400"/>
          </a:p>
          <a:p>
            <a:pPr>
              <a:defRPr/>
            </a:pPr>
            <a:r>
              <a:rPr lang="en-US" sz="7200" b="1">
                <a:solidFill>
                  <a:srgbClr val="17325B"/>
                </a:solidFill>
                <a:latin typeface="Arial"/>
              </a:rPr>
              <a:t>Drug co-pays</a:t>
            </a:r>
            <a:r>
              <a:rPr lang="en-US" sz="7200">
                <a:solidFill>
                  <a:srgbClr val="17325B"/>
                </a:solidFill>
                <a:latin typeface="Arial"/>
              </a:rPr>
              <a:t>: </a:t>
            </a:r>
          </a:p>
          <a:p>
            <a:pPr lvl="1">
              <a:defRPr/>
            </a:pPr>
            <a:r>
              <a:rPr lang="en-US" sz="6600">
                <a:solidFill>
                  <a:srgbClr val="17325B"/>
                </a:solidFill>
                <a:latin typeface="Arial"/>
              </a:rPr>
              <a:t>$20/$50/$90/20% up to $200</a:t>
            </a:r>
            <a:endParaRPr lang="en-US" sz="2000"/>
          </a:p>
          <a:p>
            <a:pPr marL="306000" lvl="1">
              <a:lnSpc>
                <a:spcPct val="110000"/>
              </a:lnSpc>
              <a:defRPr/>
            </a:pPr>
            <a:r>
              <a:rPr lang="en-US" sz="7200">
                <a:solidFill>
                  <a:srgbClr val="17325B"/>
                </a:solidFill>
                <a:latin typeface="Arial"/>
              </a:rPr>
              <a:t>Co-pays for approved preventive care drugs before deductible (please see </a:t>
            </a:r>
            <a:r>
              <a:rPr lang="en-US" sz="7200" err="1">
                <a:solidFill>
                  <a:srgbClr val="17325B"/>
                </a:solidFill>
                <a:latin typeface="Arial"/>
              </a:rPr>
              <a:t>CarelonRx’s</a:t>
            </a:r>
            <a:r>
              <a:rPr lang="en-US" sz="7200">
                <a:solidFill>
                  <a:srgbClr val="17325B"/>
                </a:solidFill>
                <a:latin typeface="Arial"/>
              </a:rPr>
              <a:t> list of approved preventive drugs); co-pays do not accumulate towards deductible, but do accumulate towards the out-of-pocket maximum </a:t>
            </a:r>
          </a:p>
          <a:p>
            <a:pPr marL="306000" lvl="1">
              <a:lnSpc>
                <a:spcPct val="110000"/>
              </a:lnSpc>
              <a:defRPr/>
            </a:pPr>
            <a:r>
              <a:rPr lang="en-US" sz="7200">
                <a:solidFill>
                  <a:srgbClr val="17325B"/>
                </a:solidFill>
                <a:latin typeface="Arial"/>
              </a:rPr>
              <a:t>Non-preventive drugs count towards deductible and out-of-pocket maximum</a:t>
            </a:r>
          </a:p>
          <a:p>
            <a:pPr marL="306000" lvl="1">
              <a:lnSpc>
                <a:spcPct val="110000"/>
              </a:lnSpc>
              <a:defRPr/>
            </a:pPr>
            <a:r>
              <a:rPr lang="en-US" sz="7200">
                <a:solidFill>
                  <a:srgbClr val="17325B"/>
                </a:solidFill>
                <a:latin typeface="Arial"/>
              </a:rPr>
              <a:t>Co-pays for all drugs after deductible is met</a:t>
            </a:r>
          </a:p>
          <a:p>
            <a:pPr>
              <a:defRPr/>
            </a:pPr>
            <a:endParaRPr lang="en-US" sz="3300">
              <a:solidFill>
                <a:schemeClr val="tx1">
                  <a:lumMod val="65000"/>
                  <a:lumOff val="35000"/>
                </a:schemeClr>
              </a:solidFill>
              <a:latin typeface="Calibri" pitchFamily="34" charset="0"/>
            </a:endParaRPr>
          </a:p>
          <a:p>
            <a:pPr>
              <a:defRPr/>
            </a:pPr>
            <a:endParaRPr lang="en-US" i="1">
              <a:latin typeface="Calibri" pitchFamily="34" charset="0"/>
            </a:endParaRPr>
          </a:p>
          <a:p>
            <a:pPr>
              <a:buFont typeface="Arial" panose="020B0604020202020204" pitchFamily="34" charset="0"/>
              <a:buNone/>
              <a:defRPr/>
            </a:pPr>
            <a:r>
              <a:rPr lang="en-US" i="1">
                <a:solidFill>
                  <a:srgbClr val="17325B"/>
                </a:solidFill>
                <a:latin typeface="Arial" pitchFamily="34" charset="0"/>
              </a:rPr>
              <a:t> </a:t>
            </a:r>
          </a:p>
          <a:p>
            <a:pPr>
              <a:defRPr/>
            </a:pPr>
            <a:endParaRPr lang="en-US"/>
          </a:p>
        </p:txBody>
      </p:sp>
      <p:sp>
        <p:nvSpPr>
          <p:cNvPr id="4" name="Slide Number Placeholder 3">
            <a:extLst>
              <a:ext uri="{FF2B5EF4-FFF2-40B4-BE49-F238E27FC236}">
                <a16:creationId xmlns:a16="http://schemas.microsoft.com/office/drawing/2014/main" id="{0CF41F6F-2FC3-B539-C81D-D8F3E0D857AA}"/>
              </a:ext>
            </a:extLst>
          </p:cNvPr>
          <p:cNvSpPr>
            <a:spLocks noGrp="1"/>
          </p:cNvSpPr>
          <p:nvPr>
            <p:ph type="sldNum" sz="quarter" idx="12"/>
          </p:nvPr>
        </p:nvSpPr>
        <p:spPr>
          <a:ln>
            <a:noFill/>
          </a:ln>
        </p:spPr>
        <p:txBody>
          <a:bodyPr/>
          <a:lstStyle/>
          <a:p>
            <a:fld id="{3A98EE3D-8CD1-4C3F-BD1C-C98C9596463C}" type="slidenum">
              <a:rPr lang="en-US" smtClean="0"/>
              <a:t>13</a:t>
            </a:fld>
            <a:endParaRPr lang="en-US"/>
          </a:p>
        </p:txBody>
      </p:sp>
      <p:sp>
        <p:nvSpPr>
          <p:cNvPr id="5" name="TextBox 4">
            <a:extLst>
              <a:ext uri="{FF2B5EF4-FFF2-40B4-BE49-F238E27FC236}">
                <a16:creationId xmlns:a16="http://schemas.microsoft.com/office/drawing/2014/main" id="{812B9CF7-64C5-5537-4FE5-B966EEC07DDA}"/>
              </a:ext>
            </a:extLst>
          </p:cNvPr>
          <p:cNvSpPr txBox="1"/>
          <p:nvPr/>
        </p:nvSpPr>
        <p:spPr>
          <a:xfrm>
            <a:off x="987380" y="1100070"/>
            <a:ext cx="6096000"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0" i="1" u="none" strike="noStrike" cap="all" baseline="0">
                <a:solidFill>
                  <a:srgbClr val="3C63FF"/>
                </a:solidFill>
                <a:latin typeface="Arial"/>
              </a:rPr>
              <a:t>No change in Plan Provisions for 2027</a:t>
            </a:r>
            <a:endParaRPr lang="en-US"/>
          </a:p>
          <a:p>
            <a:pPr algn="ctr"/>
            <a:endParaRPr lang="en-US"/>
          </a:p>
        </p:txBody>
      </p:sp>
    </p:spTree>
    <p:extLst>
      <p:ext uri="{BB962C8B-B14F-4D97-AF65-F5344CB8AC3E}">
        <p14:creationId xmlns:p14="http://schemas.microsoft.com/office/powerpoint/2010/main" val="450096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4731" y="524845"/>
            <a:ext cx="8229600" cy="587991"/>
          </a:xfrm>
          <a:ln>
            <a:noFill/>
          </a:ln>
        </p:spPr>
        <p:txBody>
          <a:bodyPr wrap="square"/>
          <a:lstStyle/>
          <a:p>
            <a:pPr>
              <a:defRPr/>
            </a:pPr>
            <a:r>
              <a:rPr lang="en-US" sz="2600" b="1" err="1">
                <a:solidFill>
                  <a:srgbClr val="3C63FF"/>
                </a:solidFill>
                <a:latin typeface="Arial"/>
              </a:rPr>
              <a:t>Keycare</a:t>
            </a:r>
            <a:r>
              <a:rPr lang="en-US" sz="2600" b="1">
                <a:solidFill>
                  <a:srgbClr val="3C63FF"/>
                </a:solidFill>
                <a:latin typeface="Arial"/>
              </a:rPr>
              <a:t> $3500</a:t>
            </a:r>
          </a:p>
        </p:txBody>
      </p:sp>
      <p:sp>
        <p:nvSpPr>
          <p:cNvPr id="28675" name="Content Placeholder 2"/>
          <p:cNvSpPr>
            <a:spLocks noGrp="1"/>
          </p:cNvSpPr>
          <p:nvPr>
            <p:ph idx="1"/>
          </p:nvPr>
        </p:nvSpPr>
        <p:spPr>
          <a:xfrm>
            <a:off x="847106" y="1509425"/>
            <a:ext cx="10497787" cy="5343896"/>
          </a:xfrm>
          <a:ln>
            <a:noFill/>
          </a:ln>
        </p:spPr>
        <p:txBody>
          <a:bodyPr>
            <a:normAutofit fontScale="25000" lnSpcReduction="20000"/>
          </a:bodyPr>
          <a:lstStyle/>
          <a:p>
            <a:pPr>
              <a:defRPr/>
            </a:pPr>
            <a:r>
              <a:rPr lang="en-US" sz="7200">
                <a:solidFill>
                  <a:srgbClr val="17325B"/>
                </a:solidFill>
                <a:latin typeface="Arial"/>
              </a:rPr>
              <a:t>$3,500 individual/$7,000 family deductible</a:t>
            </a:r>
          </a:p>
          <a:p>
            <a:pPr lvl="1">
              <a:defRPr/>
            </a:pPr>
            <a:r>
              <a:rPr lang="en-US" sz="7200">
                <a:solidFill>
                  <a:srgbClr val="17325B"/>
                </a:solidFill>
                <a:latin typeface="Arial"/>
              </a:rPr>
              <a:t>One person can meet the $3,500 deductible and the plan will start paying for that person even if $7,000 for family hasn’t been satisfied</a:t>
            </a:r>
          </a:p>
          <a:p>
            <a:pPr>
              <a:defRPr/>
            </a:pPr>
            <a:r>
              <a:rPr lang="en-US" sz="7200">
                <a:solidFill>
                  <a:srgbClr val="17325B"/>
                </a:solidFill>
                <a:latin typeface="Arial"/>
              </a:rPr>
              <a:t>100% co-insurance in-network for </a:t>
            </a:r>
            <a:r>
              <a:rPr lang="en-US" sz="7200" b="1">
                <a:solidFill>
                  <a:srgbClr val="17325B"/>
                </a:solidFill>
                <a:latin typeface="Arial"/>
              </a:rPr>
              <a:t>medical after deductible</a:t>
            </a:r>
          </a:p>
          <a:p>
            <a:pPr>
              <a:defRPr/>
            </a:pPr>
            <a:r>
              <a:rPr lang="en-US" sz="7200">
                <a:solidFill>
                  <a:srgbClr val="17325B"/>
                </a:solidFill>
                <a:latin typeface="Arial"/>
              </a:rPr>
              <a:t>Preventive care services covered at 100% outside of the deductible</a:t>
            </a:r>
          </a:p>
          <a:p>
            <a:pPr>
              <a:defRPr/>
            </a:pPr>
            <a:r>
              <a:rPr lang="en-US" sz="7200">
                <a:solidFill>
                  <a:srgbClr val="17325B"/>
                </a:solidFill>
                <a:latin typeface="Arial"/>
              </a:rPr>
              <a:t>$4,000 individual/$8,000 family out-of-pocket maximum</a:t>
            </a:r>
          </a:p>
          <a:p>
            <a:pPr>
              <a:defRPr/>
            </a:pPr>
            <a:r>
              <a:rPr lang="en-US" sz="7200">
                <a:solidFill>
                  <a:srgbClr val="17325B"/>
                </a:solidFill>
                <a:latin typeface="Arial"/>
              </a:rPr>
              <a:t>Drug copays: </a:t>
            </a:r>
          </a:p>
          <a:p>
            <a:pPr lvl="1">
              <a:defRPr/>
            </a:pPr>
            <a:r>
              <a:rPr lang="en-US" sz="7200">
                <a:solidFill>
                  <a:srgbClr val="17325B"/>
                </a:solidFill>
                <a:latin typeface="Arial"/>
              </a:rPr>
              <a:t>$20/$50/$90/20% up to $200</a:t>
            </a:r>
            <a:endParaRPr lang="en-US" sz="2400"/>
          </a:p>
          <a:p>
            <a:pPr lvl="1">
              <a:defRPr/>
            </a:pPr>
            <a:r>
              <a:rPr lang="en-US" sz="7200">
                <a:solidFill>
                  <a:srgbClr val="17325B"/>
                </a:solidFill>
                <a:latin typeface="Arial"/>
              </a:rPr>
              <a:t>Co-pays do not accumulate towards deductible, but do accumulate towards the out-of-pocket maximum </a:t>
            </a:r>
          </a:p>
          <a:p>
            <a:pPr lvl="1">
              <a:defRPr/>
            </a:pPr>
            <a:r>
              <a:rPr lang="en-US" sz="7200">
                <a:solidFill>
                  <a:srgbClr val="17325B"/>
                </a:solidFill>
                <a:latin typeface="Arial"/>
              </a:rPr>
              <a:t>Non-preventive drugs count towards deductible and out-of-pocket maximum</a:t>
            </a:r>
          </a:p>
          <a:p>
            <a:pPr lvl="1">
              <a:defRPr/>
            </a:pPr>
            <a:r>
              <a:rPr lang="en-US" sz="7200">
                <a:solidFill>
                  <a:srgbClr val="17325B"/>
                </a:solidFill>
                <a:latin typeface="Arial"/>
              </a:rPr>
              <a:t>Co-pays for approved preventive care drugs before deductible (please see </a:t>
            </a:r>
            <a:r>
              <a:rPr lang="en-US" sz="7200" err="1">
                <a:solidFill>
                  <a:srgbClr val="17325B"/>
                </a:solidFill>
                <a:latin typeface="Arial"/>
              </a:rPr>
              <a:t>CarelonRx’s</a:t>
            </a:r>
            <a:r>
              <a:rPr lang="en-US" sz="7200">
                <a:solidFill>
                  <a:srgbClr val="17325B"/>
                </a:solidFill>
                <a:latin typeface="Arial"/>
              </a:rPr>
              <a:t> list of approved preventive drugs)</a:t>
            </a:r>
          </a:p>
          <a:p>
            <a:pPr lvl="1">
              <a:defRPr/>
            </a:pPr>
            <a:r>
              <a:rPr lang="en-US" sz="7200">
                <a:solidFill>
                  <a:srgbClr val="17325B"/>
                </a:solidFill>
                <a:latin typeface="Arial"/>
              </a:rPr>
              <a:t>Co-pays for all drugs after deductible is met</a:t>
            </a:r>
          </a:p>
          <a:p>
            <a:pPr>
              <a:defRPr/>
            </a:pPr>
            <a:endParaRPr lang="en-US" sz="2000" i="1">
              <a:solidFill>
                <a:schemeClr val="tx1">
                  <a:lumMod val="65000"/>
                  <a:lumOff val="35000"/>
                </a:schemeClr>
              </a:solidFill>
              <a:latin typeface="Calibri" pitchFamily="34" charset="0"/>
            </a:endParaRPr>
          </a:p>
          <a:p>
            <a:pPr>
              <a:defRPr/>
            </a:pPr>
            <a:endParaRPr lang="en-US" sz="1800"/>
          </a:p>
        </p:txBody>
      </p:sp>
      <p:sp>
        <p:nvSpPr>
          <p:cNvPr id="3" name="Slide Number Placeholder 2">
            <a:extLst>
              <a:ext uri="{FF2B5EF4-FFF2-40B4-BE49-F238E27FC236}">
                <a16:creationId xmlns:a16="http://schemas.microsoft.com/office/drawing/2014/main" id="{7AAEB6E4-9DD5-4002-BE1B-B36E39E058BB}"/>
              </a:ext>
            </a:extLst>
          </p:cNvPr>
          <p:cNvSpPr>
            <a:spLocks noGrp="1"/>
          </p:cNvSpPr>
          <p:nvPr>
            <p:ph type="sldNum" sz="quarter" idx="12"/>
          </p:nvPr>
        </p:nvSpPr>
        <p:spPr>
          <a:ln>
            <a:noFill/>
          </a:ln>
        </p:spPr>
        <p:txBody>
          <a:bodyPr/>
          <a:lstStyle/>
          <a:p>
            <a:fld id="{3A98EE3D-8CD1-4C3F-BD1C-C98C9596463C}" type="slidenum">
              <a:rPr lang="en-US" smtClean="0"/>
              <a:t>14</a:t>
            </a:fld>
            <a:endParaRPr lang="en-US"/>
          </a:p>
        </p:txBody>
      </p:sp>
      <p:sp>
        <p:nvSpPr>
          <p:cNvPr id="4" name="TextBox 3">
            <a:extLst>
              <a:ext uri="{FF2B5EF4-FFF2-40B4-BE49-F238E27FC236}">
                <a16:creationId xmlns:a16="http://schemas.microsoft.com/office/drawing/2014/main" id="{AF35478D-8614-8497-FA56-0204592BC591}"/>
              </a:ext>
            </a:extLst>
          </p:cNvPr>
          <p:cNvSpPr txBox="1"/>
          <p:nvPr/>
        </p:nvSpPr>
        <p:spPr>
          <a:xfrm>
            <a:off x="1041042" y="1100070"/>
            <a:ext cx="6096000"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0" i="1" u="none" strike="noStrike" cap="all" baseline="0">
                <a:solidFill>
                  <a:srgbClr val="3C63FF"/>
                </a:solidFill>
                <a:latin typeface="Arial"/>
              </a:rPr>
              <a:t>No change in Plan Provisions for 2027</a:t>
            </a:r>
            <a:endParaRPr lang="en-US"/>
          </a:p>
          <a:p>
            <a:pPr algn="ctr"/>
            <a:endParaRPr lang="en-US"/>
          </a:p>
        </p:txBody>
      </p:sp>
    </p:spTree>
    <p:extLst>
      <p:ext uri="{BB962C8B-B14F-4D97-AF65-F5344CB8AC3E}">
        <p14:creationId xmlns:p14="http://schemas.microsoft.com/office/powerpoint/2010/main" val="1626754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1083" y="609791"/>
            <a:ext cx="8229600" cy="506104"/>
          </a:xfrm>
          <a:ln>
            <a:noFill/>
          </a:ln>
        </p:spPr>
        <p:txBody>
          <a:bodyPr wrap="square">
            <a:noAutofit/>
          </a:bodyPr>
          <a:lstStyle/>
          <a:p>
            <a:pPr eaLnBrk="1" hangingPunct="1">
              <a:defRPr/>
            </a:pPr>
            <a:r>
              <a:rPr lang="en-US" sz="2600" b="1" err="1">
                <a:solidFill>
                  <a:srgbClr val="3C63FF"/>
                </a:solidFill>
                <a:latin typeface="Arial"/>
              </a:rPr>
              <a:t>Healthkeepers</a:t>
            </a:r>
            <a:r>
              <a:rPr lang="en-US" sz="2600" b="1">
                <a:solidFill>
                  <a:srgbClr val="3C63FF"/>
                </a:solidFill>
                <a:latin typeface="Arial"/>
              </a:rPr>
              <a:t> $3500</a:t>
            </a:r>
            <a:endParaRPr lang="en-US" sz="3200" i="1"/>
          </a:p>
        </p:txBody>
      </p:sp>
      <p:sp>
        <p:nvSpPr>
          <p:cNvPr id="29699" name="Content Placeholder 2"/>
          <p:cNvSpPr>
            <a:spLocks noGrp="1"/>
          </p:cNvSpPr>
          <p:nvPr>
            <p:ph idx="1"/>
          </p:nvPr>
        </p:nvSpPr>
        <p:spPr>
          <a:xfrm>
            <a:off x="705134" y="3189292"/>
            <a:ext cx="10781732" cy="2548720"/>
          </a:xfrm>
          <a:ln>
            <a:noFill/>
          </a:ln>
        </p:spPr>
        <p:txBody>
          <a:bodyPr>
            <a:normAutofit fontScale="25000" lnSpcReduction="20000"/>
          </a:bodyPr>
          <a:lstStyle/>
          <a:p>
            <a:pPr>
              <a:defRPr/>
            </a:pPr>
            <a:r>
              <a:rPr lang="en-US" sz="7200" b="1">
                <a:solidFill>
                  <a:srgbClr val="17325B"/>
                </a:solidFill>
                <a:latin typeface="Arial"/>
              </a:rPr>
              <a:t>Anthem </a:t>
            </a:r>
            <a:r>
              <a:rPr lang="en-US" sz="7200" b="1" err="1">
                <a:solidFill>
                  <a:srgbClr val="17325B"/>
                </a:solidFill>
                <a:latin typeface="Arial"/>
              </a:rPr>
              <a:t>HealthKeepers</a:t>
            </a:r>
            <a:r>
              <a:rPr lang="en-US" sz="7200" b="1">
                <a:solidFill>
                  <a:srgbClr val="17325B"/>
                </a:solidFill>
                <a:latin typeface="Arial"/>
              </a:rPr>
              <a:t> network of providers</a:t>
            </a:r>
            <a:endParaRPr lang="en-US" sz="7200"/>
          </a:p>
          <a:p>
            <a:pPr>
              <a:defRPr/>
            </a:pPr>
            <a:r>
              <a:rPr lang="en-US" sz="7200">
                <a:solidFill>
                  <a:srgbClr val="17325B"/>
                </a:solidFill>
                <a:latin typeface="Arial"/>
              </a:rPr>
              <a:t>$3,500 individual/$7,000 family deductible</a:t>
            </a:r>
          </a:p>
          <a:p>
            <a:pPr lvl="1">
              <a:defRPr/>
            </a:pPr>
            <a:r>
              <a:rPr lang="en-US" sz="7200">
                <a:solidFill>
                  <a:srgbClr val="17325B"/>
                </a:solidFill>
                <a:latin typeface="Arial"/>
              </a:rPr>
              <a:t>One person can meet the $3,500 deductible and the plan will start paying for that person even if $7,000 for family hasn’t been satisfied</a:t>
            </a:r>
          </a:p>
          <a:p>
            <a:pPr>
              <a:defRPr/>
            </a:pPr>
            <a:r>
              <a:rPr lang="en-US" sz="7200">
                <a:solidFill>
                  <a:srgbClr val="17325B"/>
                </a:solidFill>
                <a:latin typeface="Arial"/>
              </a:rPr>
              <a:t>100% co-insurance in-network for </a:t>
            </a:r>
            <a:r>
              <a:rPr lang="en-US" sz="7200" b="1">
                <a:solidFill>
                  <a:srgbClr val="17325B"/>
                </a:solidFill>
                <a:latin typeface="Arial"/>
              </a:rPr>
              <a:t>medical after deductible</a:t>
            </a:r>
          </a:p>
          <a:p>
            <a:pPr>
              <a:defRPr/>
            </a:pPr>
            <a:r>
              <a:rPr lang="en-US" sz="7200">
                <a:solidFill>
                  <a:srgbClr val="17325B"/>
                </a:solidFill>
                <a:latin typeface="Arial"/>
              </a:rPr>
              <a:t>Preventive care services covered at 100% outside of the deductible</a:t>
            </a:r>
          </a:p>
          <a:p>
            <a:pPr>
              <a:defRPr/>
            </a:pPr>
            <a:r>
              <a:rPr lang="en-US" sz="7200">
                <a:solidFill>
                  <a:srgbClr val="17325B"/>
                </a:solidFill>
                <a:latin typeface="Arial"/>
              </a:rPr>
              <a:t>$4,000 individual/$8,000 family out-of-pocket maximum</a:t>
            </a:r>
          </a:p>
          <a:p>
            <a:pPr>
              <a:defRPr/>
            </a:pPr>
            <a:r>
              <a:rPr lang="en-US" sz="7200">
                <a:solidFill>
                  <a:srgbClr val="17325B"/>
                </a:solidFill>
                <a:latin typeface="Arial"/>
              </a:rPr>
              <a:t>Drug copays: </a:t>
            </a:r>
          </a:p>
          <a:p>
            <a:pPr lvl="1">
              <a:defRPr/>
            </a:pPr>
            <a:r>
              <a:rPr lang="en-US" sz="7200">
                <a:solidFill>
                  <a:srgbClr val="17325B"/>
                </a:solidFill>
                <a:latin typeface="Arial"/>
              </a:rPr>
              <a:t>$20/$50/$90/20% up to $200</a:t>
            </a:r>
            <a:endParaRPr lang="en-US" sz="2400"/>
          </a:p>
          <a:p>
            <a:pPr lvl="1">
              <a:defRPr/>
            </a:pPr>
            <a:r>
              <a:rPr lang="en-US" sz="7200">
                <a:solidFill>
                  <a:srgbClr val="17325B"/>
                </a:solidFill>
                <a:latin typeface="Arial"/>
              </a:rPr>
              <a:t>Co-pays for approved preventive care drugs before deductible (please see </a:t>
            </a:r>
            <a:r>
              <a:rPr lang="en-US" sz="7200" err="1">
                <a:solidFill>
                  <a:srgbClr val="17325B"/>
                </a:solidFill>
                <a:latin typeface="Arial"/>
              </a:rPr>
              <a:t>CarelonRx’s</a:t>
            </a:r>
            <a:r>
              <a:rPr lang="en-US" sz="7200">
                <a:solidFill>
                  <a:srgbClr val="17325B"/>
                </a:solidFill>
                <a:latin typeface="Arial"/>
              </a:rPr>
              <a:t> list of approved preventive drugs); co-pays do not accumulate towards deductible, but do accumulate towards the out-of-pocket maximum </a:t>
            </a:r>
          </a:p>
          <a:p>
            <a:pPr lvl="1">
              <a:defRPr/>
            </a:pPr>
            <a:r>
              <a:rPr lang="en-US" sz="7200">
                <a:solidFill>
                  <a:srgbClr val="17325B"/>
                </a:solidFill>
                <a:latin typeface="Arial"/>
              </a:rPr>
              <a:t>Non-preventive drugs count towards deductible and out-of-pocket maximum</a:t>
            </a:r>
          </a:p>
          <a:p>
            <a:pPr lvl="1">
              <a:defRPr/>
            </a:pPr>
            <a:r>
              <a:rPr lang="en-US" sz="7200">
                <a:solidFill>
                  <a:srgbClr val="17325B"/>
                </a:solidFill>
                <a:latin typeface="Arial"/>
              </a:rPr>
              <a:t>Co-pays for all drugs after deductible is met</a:t>
            </a:r>
          </a:p>
          <a:p>
            <a:pPr marL="109728" indent="0">
              <a:buNone/>
              <a:defRPr/>
            </a:pPr>
            <a:endParaRPr lang="en-US" sz="2000">
              <a:solidFill>
                <a:schemeClr val="tx1">
                  <a:lumMod val="65000"/>
                  <a:lumOff val="35000"/>
                </a:schemeClr>
              </a:solidFill>
            </a:endParaRPr>
          </a:p>
          <a:p>
            <a:pPr>
              <a:buFont typeface="Arial" panose="020B0604020202020204" pitchFamily="34" charset="0"/>
              <a:buNone/>
              <a:defRPr/>
            </a:pPr>
            <a:endParaRPr lang="en-US" sz="2000">
              <a:solidFill>
                <a:schemeClr val="tx1">
                  <a:lumMod val="65000"/>
                  <a:lumOff val="35000"/>
                </a:schemeClr>
              </a:solidFill>
            </a:endParaRPr>
          </a:p>
          <a:p>
            <a:pPr>
              <a:buFont typeface="Arial" panose="020B0604020202020204" pitchFamily="34" charset="0"/>
              <a:buNone/>
              <a:defRPr/>
            </a:pPr>
            <a:endParaRPr lang="en-US" sz="2000"/>
          </a:p>
          <a:p>
            <a:pPr eaLnBrk="1" hangingPunct="1">
              <a:defRPr/>
            </a:pPr>
            <a:endParaRPr lang="en-US" sz="2000"/>
          </a:p>
        </p:txBody>
      </p:sp>
      <p:sp>
        <p:nvSpPr>
          <p:cNvPr id="3" name="Slide Number Placeholder 2">
            <a:extLst>
              <a:ext uri="{FF2B5EF4-FFF2-40B4-BE49-F238E27FC236}">
                <a16:creationId xmlns:a16="http://schemas.microsoft.com/office/drawing/2014/main" id="{576D37E2-2753-039A-7778-2A626BC8E9CB}"/>
              </a:ext>
            </a:extLst>
          </p:cNvPr>
          <p:cNvSpPr>
            <a:spLocks noGrp="1"/>
          </p:cNvSpPr>
          <p:nvPr>
            <p:ph type="sldNum" sz="quarter" idx="12"/>
          </p:nvPr>
        </p:nvSpPr>
        <p:spPr>
          <a:ln>
            <a:noFill/>
          </a:ln>
        </p:spPr>
        <p:txBody>
          <a:bodyPr/>
          <a:lstStyle/>
          <a:p>
            <a:fld id="{3A98EE3D-8CD1-4C3F-BD1C-C98C9596463C}" type="slidenum">
              <a:rPr lang="en-US" smtClean="0"/>
              <a:t>15</a:t>
            </a:fld>
            <a:endParaRPr lang="en-US"/>
          </a:p>
        </p:txBody>
      </p:sp>
      <p:sp>
        <p:nvSpPr>
          <p:cNvPr id="4" name="TextBox 3">
            <a:extLst>
              <a:ext uri="{FF2B5EF4-FFF2-40B4-BE49-F238E27FC236}">
                <a16:creationId xmlns:a16="http://schemas.microsoft.com/office/drawing/2014/main" id="{A0C9CB60-EC8D-C738-4511-DFDCDDA86DA8}"/>
              </a:ext>
            </a:extLst>
          </p:cNvPr>
          <p:cNvSpPr txBox="1"/>
          <p:nvPr/>
        </p:nvSpPr>
        <p:spPr>
          <a:xfrm>
            <a:off x="901521" y="1100070"/>
            <a:ext cx="6096000"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0" i="1" u="none" strike="noStrike" cap="all" baseline="0">
                <a:solidFill>
                  <a:srgbClr val="3C63FF"/>
                </a:solidFill>
                <a:latin typeface="Arial"/>
              </a:rPr>
              <a:t>No change in Plan Provisions for 2027</a:t>
            </a:r>
            <a:endParaRPr lang="en-US"/>
          </a:p>
          <a:p>
            <a:pPr algn="ctr"/>
            <a:endParaRPr lang="en-US"/>
          </a:p>
        </p:txBody>
      </p:sp>
    </p:spTree>
    <p:extLst>
      <p:ext uri="{BB962C8B-B14F-4D97-AF65-F5344CB8AC3E}">
        <p14:creationId xmlns:p14="http://schemas.microsoft.com/office/powerpoint/2010/main" val="2410916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436" y="531125"/>
            <a:ext cx="8229600" cy="587991"/>
          </a:xfrm>
          <a:ln>
            <a:noFill/>
          </a:ln>
        </p:spPr>
        <p:txBody>
          <a:bodyPr wrap="square">
            <a:normAutofit/>
          </a:bodyPr>
          <a:lstStyle/>
          <a:p>
            <a:pPr>
              <a:defRPr/>
            </a:pPr>
            <a:r>
              <a:rPr lang="en-US" sz="2600" b="1" err="1">
                <a:solidFill>
                  <a:srgbClr val="3C63FF"/>
                </a:solidFill>
                <a:latin typeface="Arial"/>
              </a:rPr>
              <a:t>Keycare</a:t>
            </a:r>
            <a:r>
              <a:rPr lang="en-US" sz="2600" b="1">
                <a:solidFill>
                  <a:srgbClr val="3C63FF"/>
                </a:solidFill>
                <a:latin typeface="Arial"/>
              </a:rPr>
              <a:t> $5000</a:t>
            </a:r>
          </a:p>
        </p:txBody>
      </p:sp>
      <p:sp>
        <p:nvSpPr>
          <p:cNvPr id="28675" name="Content Placeholder 2"/>
          <p:cNvSpPr>
            <a:spLocks noGrp="1"/>
          </p:cNvSpPr>
          <p:nvPr>
            <p:ph idx="1"/>
          </p:nvPr>
        </p:nvSpPr>
        <p:spPr>
          <a:xfrm>
            <a:off x="618141" y="2135763"/>
            <a:ext cx="10955717" cy="4373563"/>
          </a:xfrm>
          <a:ln>
            <a:noFill/>
          </a:ln>
        </p:spPr>
        <p:txBody>
          <a:bodyPr>
            <a:normAutofit fontScale="25000" lnSpcReduction="20000"/>
          </a:bodyPr>
          <a:lstStyle/>
          <a:p>
            <a:pPr>
              <a:defRPr/>
            </a:pPr>
            <a:r>
              <a:rPr lang="en-US" sz="6400">
                <a:solidFill>
                  <a:srgbClr val="17325B"/>
                </a:solidFill>
                <a:latin typeface="Arial"/>
              </a:rPr>
              <a:t>$</a:t>
            </a:r>
            <a:r>
              <a:rPr lang="en-US" sz="7200">
                <a:solidFill>
                  <a:srgbClr val="17325B"/>
                </a:solidFill>
                <a:latin typeface="Arial"/>
              </a:rPr>
              <a:t>5,000 individual/$10,000 family deductible</a:t>
            </a:r>
          </a:p>
          <a:p>
            <a:pPr lvl="1">
              <a:defRPr/>
            </a:pPr>
            <a:r>
              <a:rPr lang="en-US" sz="7200">
                <a:solidFill>
                  <a:srgbClr val="17325B"/>
                </a:solidFill>
                <a:latin typeface="Arial"/>
              </a:rPr>
              <a:t>One person can meet the $5,000 deductible and the plan will start paying for that person even if $10,000 for family hasn’t been satisfied</a:t>
            </a:r>
          </a:p>
          <a:p>
            <a:pPr>
              <a:defRPr/>
            </a:pPr>
            <a:r>
              <a:rPr lang="en-US" sz="7200">
                <a:solidFill>
                  <a:srgbClr val="17325B"/>
                </a:solidFill>
                <a:latin typeface="Arial"/>
              </a:rPr>
              <a:t>100% co-insurance in-network for </a:t>
            </a:r>
            <a:r>
              <a:rPr lang="en-US" sz="7200" b="1">
                <a:solidFill>
                  <a:srgbClr val="17325B"/>
                </a:solidFill>
                <a:latin typeface="Arial"/>
              </a:rPr>
              <a:t>medical after deductible</a:t>
            </a:r>
          </a:p>
          <a:p>
            <a:pPr>
              <a:defRPr/>
            </a:pPr>
            <a:r>
              <a:rPr lang="en-US" sz="7200">
                <a:solidFill>
                  <a:srgbClr val="17325B"/>
                </a:solidFill>
                <a:latin typeface="Arial"/>
              </a:rPr>
              <a:t>Preventive care services covered at 100% outside of the deductible</a:t>
            </a:r>
          </a:p>
          <a:p>
            <a:pPr>
              <a:defRPr/>
            </a:pPr>
            <a:r>
              <a:rPr lang="en-US" sz="7200">
                <a:solidFill>
                  <a:srgbClr val="17325B"/>
                </a:solidFill>
                <a:latin typeface="Arial"/>
              </a:rPr>
              <a:t>$6,000 individual/$12,000 family out-of-pocket maximum</a:t>
            </a:r>
          </a:p>
          <a:p>
            <a:pPr>
              <a:defRPr/>
            </a:pPr>
            <a:r>
              <a:rPr lang="en-US" sz="7200">
                <a:solidFill>
                  <a:srgbClr val="17325B"/>
                </a:solidFill>
                <a:latin typeface="Arial"/>
              </a:rPr>
              <a:t>Drug copays: </a:t>
            </a:r>
          </a:p>
          <a:p>
            <a:pPr lvl="1">
              <a:defRPr/>
            </a:pPr>
            <a:r>
              <a:rPr lang="en-US" sz="7200">
                <a:solidFill>
                  <a:srgbClr val="17325B"/>
                </a:solidFill>
                <a:latin typeface="Arial"/>
              </a:rPr>
              <a:t>$20/$50/$90/20% up to $200</a:t>
            </a:r>
            <a:endParaRPr lang="en-US" sz="2400"/>
          </a:p>
          <a:p>
            <a:pPr lvl="1">
              <a:defRPr/>
            </a:pPr>
            <a:r>
              <a:rPr lang="en-US" sz="7200">
                <a:solidFill>
                  <a:srgbClr val="17325B"/>
                </a:solidFill>
                <a:latin typeface="Arial"/>
              </a:rPr>
              <a:t>Co-pays for approved preventive care drugs before deductible (please see </a:t>
            </a:r>
            <a:r>
              <a:rPr lang="en-US" sz="7200" err="1">
                <a:solidFill>
                  <a:srgbClr val="17325B"/>
                </a:solidFill>
                <a:latin typeface="Arial"/>
              </a:rPr>
              <a:t>CarelonRx’s</a:t>
            </a:r>
            <a:r>
              <a:rPr lang="en-US" sz="7200">
                <a:solidFill>
                  <a:srgbClr val="17325B"/>
                </a:solidFill>
                <a:latin typeface="Arial"/>
              </a:rPr>
              <a:t> list of approved preventive drugs); co-pays do not accumulate towards deductible, but do accumulate towards the out-of-pocket maximum </a:t>
            </a:r>
          </a:p>
          <a:p>
            <a:pPr lvl="1">
              <a:defRPr/>
            </a:pPr>
            <a:r>
              <a:rPr lang="en-US" sz="7200">
                <a:solidFill>
                  <a:srgbClr val="17325B"/>
                </a:solidFill>
                <a:latin typeface="Arial"/>
              </a:rPr>
              <a:t>Non-preventive drugs count towards deductible and out-of-pocket maximum</a:t>
            </a:r>
          </a:p>
          <a:p>
            <a:pPr lvl="1">
              <a:defRPr/>
            </a:pPr>
            <a:r>
              <a:rPr lang="en-US" sz="7200">
                <a:solidFill>
                  <a:srgbClr val="17325B"/>
                </a:solidFill>
                <a:latin typeface="Arial"/>
              </a:rPr>
              <a:t>Co-pays for all drugs after deductible is met</a:t>
            </a:r>
            <a:endParaRPr lang="en-US" sz="5600">
              <a:solidFill>
                <a:schemeClr val="tx1"/>
              </a:solidFill>
            </a:endParaRPr>
          </a:p>
          <a:p>
            <a:pPr>
              <a:buFont typeface="Arial" panose="020B0604020202020204" pitchFamily="34" charset="0"/>
              <a:buNone/>
              <a:defRPr/>
            </a:pPr>
            <a:endParaRPr lang="en-US" sz="2000"/>
          </a:p>
          <a:p>
            <a:pPr marL="411480" lvl="1" indent="0">
              <a:buNone/>
              <a:defRPr/>
            </a:pPr>
            <a:endParaRPr lang="en-US" sz="5600">
              <a:solidFill>
                <a:schemeClr val="tx1"/>
              </a:solidFill>
              <a:latin typeface="Calibri" pitchFamily="34" charset="0"/>
            </a:endParaRPr>
          </a:p>
          <a:p>
            <a:pPr>
              <a:defRPr/>
            </a:pPr>
            <a:endParaRPr lang="en-US" sz="2000">
              <a:latin typeface="Calibri" pitchFamily="34" charset="0"/>
            </a:endParaRPr>
          </a:p>
          <a:p>
            <a:pPr>
              <a:defRPr/>
            </a:pPr>
            <a:endParaRPr lang="en-US" sz="2000" i="1">
              <a:solidFill>
                <a:schemeClr val="tx1">
                  <a:lumMod val="65000"/>
                  <a:lumOff val="35000"/>
                </a:schemeClr>
              </a:solidFill>
              <a:latin typeface="Calibri" pitchFamily="34" charset="0"/>
            </a:endParaRPr>
          </a:p>
          <a:p>
            <a:pPr>
              <a:defRPr/>
            </a:pPr>
            <a:endParaRPr lang="en-US" sz="1800"/>
          </a:p>
        </p:txBody>
      </p:sp>
      <p:sp>
        <p:nvSpPr>
          <p:cNvPr id="3" name="Slide Number Placeholder 2">
            <a:extLst>
              <a:ext uri="{FF2B5EF4-FFF2-40B4-BE49-F238E27FC236}">
                <a16:creationId xmlns:a16="http://schemas.microsoft.com/office/drawing/2014/main" id="{D4010C13-8830-2FF6-22B0-2D6E1298F21E}"/>
              </a:ext>
            </a:extLst>
          </p:cNvPr>
          <p:cNvSpPr>
            <a:spLocks noGrp="1"/>
          </p:cNvSpPr>
          <p:nvPr>
            <p:ph type="sldNum" sz="quarter" idx="12"/>
          </p:nvPr>
        </p:nvSpPr>
        <p:spPr>
          <a:ln>
            <a:noFill/>
          </a:ln>
        </p:spPr>
        <p:txBody>
          <a:bodyPr/>
          <a:lstStyle/>
          <a:p>
            <a:fld id="{3A98EE3D-8CD1-4C3F-BD1C-C98C9596463C}" type="slidenum">
              <a:rPr lang="en-US" smtClean="0"/>
              <a:t>16</a:t>
            </a:fld>
            <a:endParaRPr lang="en-US"/>
          </a:p>
        </p:txBody>
      </p:sp>
      <p:sp>
        <p:nvSpPr>
          <p:cNvPr id="4" name="TextBox 3">
            <a:extLst>
              <a:ext uri="{FF2B5EF4-FFF2-40B4-BE49-F238E27FC236}">
                <a16:creationId xmlns:a16="http://schemas.microsoft.com/office/drawing/2014/main" id="{5B83DFF9-C49B-6E9F-BF62-9E59424BF8EB}"/>
              </a:ext>
            </a:extLst>
          </p:cNvPr>
          <p:cNvSpPr txBox="1"/>
          <p:nvPr/>
        </p:nvSpPr>
        <p:spPr>
          <a:xfrm>
            <a:off x="1062507" y="1100070"/>
            <a:ext cx="6096000"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0" i="1" u="none" strike="noStrike" cap="all" baseline="0">
                <a:solidFill>
                  <a:srgbClr val="3C63FF"/>
                </a:solidFill>
                <a:latin typeface="Arial"/>
              </a:rPr>
              <a:t>No change in Plan Provisions for 2027</a:t>
            </a:r>
            <a:endParaRPr lang="en-US"/>
          </a:p>
          <a:p>
            <a:pPr algn="ctr"/>
            <a:endParaRPr lang="en-US"/>
          </a:p>
        </p:txBody>
      </p:sp>
    </p:spTree>
    <p:extLst>
      <p:ext uri="{BB962C8B-B14F-4D97-AF65-F5344CB8AC3E}">
        <p14:creationId xmlns:p14="http://schemas.microsoft.com/office/powerpoint/2010/main" val="1627275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a:extLst>
            <a:ext uri="{FF2B5EF4-FFF2-40B4-BE49-F238E27FC236}">
              <a16:creationId xmlns:a16="http://schemas.microsoft.com/office/drawing/2014/main" id="{9943A0E5-BBC1-7949-FFEF-4E782EA77A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F03732-2A1C-AE67-E20D-21C72CDF9822}"/>
              </a:ext>
            </a:extLst>
          </p:cNvPr>
          <p:cNvSpPr>
            <a:spLocks noGrp="1"/>
          </p:cNvSpPr>
          <p:nvPr>
            <p:ph type="title"/>
          </p:nvPr>
        </p:nvSpPr>
        <p:spPr>
          <a:xfrm>
            <a:off x="467436" y="531125"/>
            <a:ext cx="8229600" cy="587991"/>
          </a:xfrm>
          <a:ln>
            <a:noFill/>
          </a:ln>
        </p:spPr>
        <p:txBody>
          <a:bodyPr wrap="square">
            <a:normAutofit/>
          </a:bodyPr>
          <a:lstStyle/>
          <a:p>
            <a:pPr>
              <a:defRPr/>
            </a:pPr>
            <a:r>
              <a:rPr lang="en-US" sz="2600" b="1" err="1">
                <a:solidFill>
                  <a:srgbClr val="3C63FF"/>
                </a:solidFill>
                <a:latin typeface="Arial"/>
              </a:rPr>
              <a:t>Healthkeepers</a:t>
            </a:r>
            <a:r>
              <a:rPr lang="en-US" sz="2600" b="1">
                <a:solidFill>
                  <a:srgbClr val="3C63FF"/>
                </a:solidFill>
                <a:latin typeface="Arial"/>
              </a:rPr>
              <a:t> $5000</a:t>
            </a:r>
          </a:p>
        </p:txBody>
      </p:sp>
      <p:sp>
        <p:nvSpPr>
          <p:cNvPr id="28675" name="Content Placeholder 2">
            <a:extLst>
              <a:ext uri="{FF2B5EF4-FFF2-40B4-BE49-F238E27FC236}">
                <a16:creationId xmlns:a16="http://schemas.microsoft.com/office/drawing/2014/main" id="{70CAEB01-8A13-DBD0-A36D-4350805D45FA}"/>
              </a:ext>
            </a:extLst>
          </p:cNvPr>
          <p:cNvSpPr>
            <a:spLocks noGrp="1"/>
          </p:cNvSpPr>
          <p:nvPr>
            <p:ph idx="1"/>
          </p:nvPr>
        </p:nvSpPr>
        <p:spPr>
          <a:xfrm>
            <a:off x="618141" y="2232354"/>
            <a:ext cx="10955717" cy="4373563"/>
          </a:xfrm>
          <a:ln>
            <a:noFill/>
          </a:ln>
        </p:spPr>
        <p:txBody>
          <a:bodyPr>
            <a:normAutofit fontScale="25000" lnSpcReduction="20000"/>
          </a:bodyPr>
          <a:lstStyle/>
          <a:p>
            <a:pPr>
              <a:defRPr/>
            </a:pPr>
            <a:r>
              <a:rPr lang="en-US" sz="7200" b="1">
                <a:solidFill>
                  <a:srgbClr val="17325B"/>
                </a:solidFill>
                <a:latin typeface="Arial"/>
              </a:rPr>
              <a:t>Anthem </a:t>
            </a:r>
            <a:r>
              <a:rPr lang="en-US" sz="7200" b="1" err="1">
                <a:solidFill>
                  <a:srgbClr val="17325B"/>
                </a:solidFill>
                <a:latin typeface="Arial"/>
              </a:rPr>
              <a:t>HealthKeepers</a:t>
            </a:r>
            <a:r>
              <a:rPr lang="en-US" sz="7200" b="1">
                <a:solidFill>
                  <a:srgbClr val="17325B"/>
                </a:solidFill>
                <a:latin typeface="Arial"/>
              </a:rPr>
              <a:t> network of providers</a:t>
            </a:r>
          </a:p>
          <a:p>
            <a:pPr>
              <a:defRPr/>
            </a:pPr>
            <a:r>
              <a:rPr lang="en-US" sz="6400">
                <a:solidFill>
                  <a:srgbClr val="17325B"/>
                </a:solidFill>
                <a:latin typeface="Arial"/>
              </a:rPr>
              <a:t>$</a:t>
            </a:r>
            <a:r>
              <a:rPr lang="en-US" sz="7200">
                <a:solidFill>
                  <a:srgbClr val="17325B"/>
                </a:solidFill>
                <a:latin typeface="Arial"/>
              </a:rPr>
              <a:t>5,000 individual/$10,000 family deductible</a:t>
            </a:r>
          </a:p>
          <a:p>
            <a:pPr lvl="1">
              <a:defRPr/>
            </a:pPr>
            <a:r>
              <a:rPr lang="en-US" sz="7200">
                <a:solidFill>
                  <a:srgbClr val="17325B"/>
                </a:solidFill>
                <a:latin typeface="Arial"/>
              </a:rPr>
              <a:t>One person can meet the $5,000 deductible and the plan will start paying for that person even if $10,000 for family hasn’t been satisfied</a:t>
            </a:r>
          </a:p>
          <a:p>
            <a:pPr>
              <a:defRPr/>
            </a:pPr>
            <a:r>
              <a:rPr lang="en-US" sz="7200">
                <a:solidFill>
                  <a:srgbClr val="17325B"/>
                </a:solidFill>
                <a:latin typeface="Arial"/>
              </a:rPr>
              <a:t>100% co-insurance in-network for </a:t>
            </a:r>
            <a:r>
              <a:rPr lang="en-US" sz="7200" b="1">
                <a:solidFill>
                  <a:srgbClr val="17325B"/>
                </a:solidFill>
                <a:latin typeface="Arial"/>
              </a:rPr>
              <a:t>medical after deductible</a:t>
            </a:r>
          </a:p>
          <a:p>
            <a:pPr>
              <a:defRPr/>
            </a:pPr>
            <a:r>
              <a:rPr lang="en-US" sz="7200">
                <a:solidFill>
                  <a:srgbClr val="17325B"/>
                </a:solidFill>
                <a:latin typeface="Arial"/>
              </a:rPr>
              <a:t>Preventive care services covered at 100% outside of the deductible</a:t>
            </a:r>
          </a:p>
          <a:p>
            <a:pPr>
              <a:defRPr/>
            </a:pPr>
            <a:r>
              <a:rPr lang="en-US" sz="7200">
                <a:solidFill>
                  <a:srgbClr val="17325B"/>
                </a:solidFill>
                <a:latin typeface="Arial"/>
              </a:rPr>
              <a:t>$6,000 individual/$12,000 family out-of-pocket maximum</a:t>
            </a:r>
          </a:p>
          <a:p>
            <a:pPr>
              <a:defRPr/>
            </a:pPr>
            <a:r>
              <a:rPr lang="en-US" sz="7200">
                <a:solidFill>
                  <a:srgbClr val="17325B"/>
                </a:solidFill>
                <a:latin typeface="Arial"/>
              </a:rPr>
              <a:t>Drug copays: </a:t>
            </a:r>
          </a:p>
          <a:p>
            <a:pPr lvl="1">
              <a:defRPr/>
            </a:pPr>
            <a:r>
              <a:rPr lang="en-US" sz="7200">
                <a:solidFill>
                  <a:srgbClr val="17325B"/>
                </a:solidFill>
                <a:latin typeface="Arial"/>
              </a:rPr>
              <a:t>$20/$50/$90/20% up to $200</a:t>
            </a:r>
            <a:endParaRPr lang="en-US" sz="2400"/>
          </a:p>
          <a:p>
            <a:pPr lvl="1">
              <a:defRPr/>
            </a:pPr>
            <a:r>
              <a:rPr lang="en-US" sz="7200">
                <a:solidFill>
                  <a:srgbClr val="17325B"/>
                </a:solidFill>
                <a:latin typeface="Arial"/>
              </a:rPr>
              <a:t>Co-pays for approved preventive care drugs before deductible (please see </a:t>
            </a:r>
            <a:r>
              <a:rPr lang="en-US" sz="7200" err="1">
                <a:solidFill>
                  <a:srgbClr val="17325B"/>
                </a:solidFill>
                <a:latin typeface="Arial"/>
              </a:rPr>
              <a:t>CarelonRx’s</a:t>
            </a:r>
            <a:r>
              <a:rPr lang="en-US" sz="7200">
                <a:solidFill>
                  <a:srgbClr val="17325B"/>
                </a:solidFill>
                <a:latin typeface="Arial"/>
              </a:rPr>
              <a:t> list of approved preventive drugs); co-pays do not accumulate towards deductible, but do accumulate towards the out-of-pocket maximum </a:t>
            </a:r>
          </a:p>
          <a:p>
            <a:pPr lvl="1">
              <a:defRPr/>
            </a:pPr>
            <a:r>
              <a:rPr lang="en-US" sz="7200">
                <a:solidFill>
                  <a:srgbClr val="17325B"/>
                </a:solidFill>
                <a:latin typeface="Arial"/>
              </a:rPr>
              <a:t>Non-preventive drugs count towards deductible and out-of-pocket maximum</a:t>
            </a:r>
          </a:p>
          <a:p>
            <a:pPr lvl="1">
              <a:defRPr/>
            </a:pPr>
            <a:r>
              <a:rPr lang="en-US" sz="7200">
                <a:solidFill>
                  <a:srgbClr val="17325B"/>
                </a:solidFill>
                <a:latin typeface="Arial"/>
              </a:rPr>
              <a:t>Co-pays for all drugs after deductible is met</a:t>
            </a:r>
            <a:endParaRPr lang="en-US" sz="5600">
              <a:solidFill>
                <a:schemeClr val="tx1"/>
              </a:solidFill>
            </a:endParaRPr>
          </a:p>
          <a:p>
            <a:pPr>
              <a:buFont typeface="Arial" panose="020B0604020202020204" pitchFamily="34" charset="0"/>
              <a:buNone/>
              <a:defRPr/>
            </a:pPr>
            <a:endParaRPr lang="en-US" sz="2000"/>
          </a:p>
          <a:p>
            <a:pPr marL="411480" lvl="1" indent="0">
              <a:buNone/>
              <a:defRPr/>
            </a:pPr>
            <a:endParaRPr lang="en-US" sz="5600">
              <a:solidFill>
                <a:schemeClr val="tx1"/>
              </a:solidFill>
              <a:latin typeface="Calibri" pitchFamily="34" charset="0"/>
            </a:endParaRPr>
          </a:p>
          <a:p>
            <a:pPr>
              <a:defRPr/>
            </a:pPr>
            <a:endParaRPr lang="en-US" sz="2000">
              <a:latin typeface="Calibri" pitchFamily="34" charset="0"/>
            </a:endParaRPr>
          </a:p>
          <a:p>
            <a:pPr>
              <a:defRPr/>
            </a:pPr>
            <a:endParaRPr lang="en-US" sz="2000" i="1">
              <a:solidFill>
                <a:schemeClr val="tx1">
                  <a:lumMod val="65000"/>
                  <a:lumOff val="35000"/>
                </a:schemeClr>
              </a:solidFill>
              <a:latin typeface="Calibri" pitchFamily="34" charset="0"/>
            </a:endParaRPr>
          </a:p>
          <a:p>
            <a:pPr>
              <a:defRPr/>
            </a:pPr>
            <a:endParaRPr lang="en-US" sz="1800"/>
          </a:p>
        </p:txBody>
      </p:sp>
      <p:sp>
        <p:nvSpPr>
          <p:cNvPr id="3" name="Slide Number Placeholder 2">
            <a:extLst>
              <a:ext uri="{FF2B5EF4-FFF2-40B4-BE49-F238E27FC236}">
                <a16:creationId xmlns:a16="http://schemas.microsoft.com/office/drawing/2014/main" id="{9F992EB0-0FEF-0C86-B1F1-78E5A67D6672}"/>
              </a:ext>
            </a:extLst>
          </p:cNvPr>
          <p:cNvSpPr>
            <a:spLocks noGrp="1"/>
          </p:cNvSpPr>
          <p:nvPr>
            <p:ph type="sldNum" sz="quarter" idx="12"/>
          </p:nvPr>
        </p:nvSpPr>
        <p:spPr>
          <a:ln>
            <a:noFill/>
          </a:ln>
        </p:spPr>
        <p:txBody>
          <a:bodyPr/>
          <a:lstStyle/>
          <a:p>
            <a:fld id="{3A98EE3D-8CD1-4C3F-BD1C-C98C9596463C}" type="slidenum">
              <a:rPr lang="en-US" smtClean="0"/>
              <a:t>17</a:t>
            </a:fld>
            <a:endParaRPr lang="en-US"/>
          </a:p>
        </p:txBody>
      </p:sp>
      <p:sp>
        <p:nvSpPr>
          <p:cNvPr id="4" name="TextBox 3">
            <a:extLst>
              <a:ext uri="{FF2B5EF4-FFF2-40B4-BE49-F238E27FC236}">
                <a16:creationId xmlns:a16="http://schemas.microsoft.com/office/drawing/2014/main" id="{B916D75D-E108-04C4-DC3B-B7013D887089}"/>
              </a:ext>
            </a:extLst>
          </p:cNvPr>
          <p:cNvSpPr txBox="1"/>
          <p:nvPr/>
        </p:nvSpPr>
        <p:spPr>
          <a:xfrm>
            <a:off x="1041042" y="1132268"/>
            <a:ext cx="6096000"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0" i="1" u="none" strike="noStrike" cap="all" baseline="0">
                <a:solidFill>
                  <a:srgbClr val="3C63FF"/>
                </a:solidFill>
                <a:latin typeface="Arial"/>
              </a:rPr>
              <a:t>No change in Plan Provisions for 2027</a:t>
            </a:r>
            <a:endParaRPr lang="en-US"/>
          </a:p>
          <a:p>
            <a:pPr algn="ctr"/>
            <a:endParaRPr lang="en-US"/>
          </a:p>
        </p:txBody>
      </p:sp>
    </p:spTree>
    <p:extLst>
      <p:ext uri="{BB962C8B-B14F-4D97-AF65-F5344CB8AC3E}">
        <p14:creationId xmlns:p14="http://schemas.microsoft.com/office/powerpoint/2010/main" val="1050199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30723" name="Content Placeholder 2"/>
          <p:cNvSpPr>
            <a:spLocks noGrp="1"/>
          </p:cNvSpPr>
          <p:nvPr>
            <p:ph idx="1"/>
          </p:nvPr>
        </p:nvSpPr>
        <p:spPr>
          <a:xfrm>
            <a:off x="431467" y="1190033"/>
            <a:ext cx="8071265" cy="5474524"/>
          </a:xfrm>
          <a:ln>
            <a:noFill/>
          </a:ln>
        </p:spPr>
        <p:txBody>
          <a:bodyPr>
            <a:normAutofit fontScale="92500" lnSpcReduction="10000"/>
          </a:bodyPr>
          <a:lstStyle/>
          <a:p>
            <a:pPr>
              <a:spcBef>
                <a:spcPct val="0"/>
              </a:spcBef>
              <a:defRPr/>
            </a:pPr>
            <a:endParaRPr lang="en-US" sz="1800">
              <a:cs typeface="Calibri" panose="020F0502020204030204" pitchFamily="34" charset="0"/>
            </a:endParaRPr>
          </a:p>
          <a:p>
            <a:pPr marL="0" indent="0">
              <a:spcBef>
                <a:spcPct val="0"/>
              </a:spcBef>
              <a:buNone/>
              <a:defRPr/>
            </a:pPr>
            <a:r>
              <a:rPr lang="en-US" sz="1800">
                <a:solidFill>
                  <a:srgbClr val="17325B"/>
                </a:solidFill>
                <a:latin typeface="Arial"/>
                <a:cs typeface="Calibri" panose="020F0502020204030204" pitchFamily="34" charset="0"/>
              </a:rPr>
              <a:t>How Does a Health Savings Account (HSA) Work?</a:t>
            </a:r>
          </a:p>
          <a:p>
            <a:pPr>
              <a:spcBef>
                <a:spcPct val="0"/>
              </a:spcBef>
              <a:defRPr/>
            </a:pPr>
            <a:r>
              <a:rPr lang="en-US" sz="1800">
                <a:solidFill>
                  <a:srgbClr val="17325B"/>
                </a:solidFill>
                <a:latin typeface="Arial"/>
                <a:cs typeface="Calibri" panose="020F0502020204030204" pitchFamily="34" charset="0"/>
              </a:rPr>
              <a:t>Establish a Health Savings Account (HSA) and make contributions into it</a:t>
            </a:r>
          </a:p>
          <a:p>
            <a:pPr>
              <a:spcBef>
                <a:spcPct val="0"/>
              </a:spcBef>
              <a:defRPr/>
            </a:pPr>
            <a:r>
              <a:rPr lang="en-US" sz="1800">
                <a:solidFill>
                  <a:srgbClr val="17325B"/>
                </a:solidFill>
                <a:latin typeface="Arial"/>
                <a:cs typeface="Calibri" panose="020F0502020204030204" pitchFamily="34" charset="0"/>
              </a:rPr>
              <a:t>Pay out-of-pocket health plan costs (deductible and co-insurance)</a:t>
            </a:r>
          </a:p>
          <a:p>
            <a:pPr>
              <a:spcBef>
                <a:spcPct val="0"/>
              </a:spcBef>
              <a:defRPr/>
            </a:pPr>
            <a:r>
              <a:rPr lang="en-US" sz="1800">
                <a:solidFill>
                  <a:srgbClr val="17325B"/>
                </a:solidFill>
                <a:latin typeface="Arial"/>
                <a:cs typeface="Calibri" panose="020F0502020204030204" pitchFamily="34" charset="0"/>
              </a:rPr>
              <a:t>Decide whether to reimburse yourself out of HSA for out-of-pocket costs</a:t>
            </a:r>
          </a:p>
          <a:p>
            <a:pPr>
              <a:spcBef>
                <a:spcPct val="0"/>
              </a:spcBef>
              <a:defRPr/>
            </a:pPr>
            <a:r>
              <a:rPr lang="en-US" sz="1800">
                <a:solidFill>
                  <a:srgbClr val="17325B"/>
                </a:solidFill>
                <a:latin typeface="Arial"/>
                <a:cs typeface="Calibri" panose="020F0502020204030204" pitchFamily="34" charset="0"/>
              </a:rPr>
              <a:t>Unused funds in HSA remain and available to use for future costs</a:t>
            </a:r>
          </a:p>
          <a:p>
            <a:pPr>
              <a:spcBef>
                <a:spcPct val="0"/>
              </a:spcBef>
              <a:defRPr/>
            </a:pPr>
            <a:r>
              <a:rPr lang="en-US" sz="1800">
                <a:solidFill>
                  <a:srgbClr val="17325B"/>
                </a:solidFill>
                <a:latin typeface="Arial"/>
                <a:cs typeface="Calibri" panose="020F0502020204030204" pitchFamily="34" charset="0"/>
              </a:rPr>
              <a:t>Can be used for spouse and tax dependents, even if they are not covered by the high deductible health plan</a:t>
            </a:r>
          </a:p>
          <a:p>
            <a:pPr>
              <a:spcBef>
                <a:spcPct val="0"/>
              </a:spcBef>
              <a:defRPr/>
            </a:pPr>
            <a:endParaRPr lang="en-US" sz="1800">
              <a:cs typeface="Calibri" panose="020F0502020204030204" pitchFamily="34" charset="0"/>
            </a:endParaRPr>
          </a:p>
          <a:p>
            <a:pPr marL="0" indent="0">
              <a:lnSpc>
                <a:spcPct val="100000"/>
              </a:lnSpc>
              <a:spcBef>
                <a:spcPts val="0"/>
              </a:spcBef>
              <a:buNone/>
              <a:defRPr/>
            </a:pPr>
            <a:r>
              <a:rPr lang="en-US" sz="1800">
                <a:solidFill>
                  <a:srgbClr val="17325B"/>
                </a:solidFill>
                <a:latin typeface="Arial"/>
                <a:cs typeface="Calibri" panose="020F0502020204030204" pitchFamily="34" charset="0"/>
              </a:rPr>
              <a:t>To contribute to an HSA, you:</a:t>
            </a:r>
          </a:p>
          <a:p>
            <a:pPr>
              <a:spcBef>
                <a:spcPct val="0"/>
              </a:spcBef>
              <a:defRPr/>
            </a:pPr>
            <a:r>
              <a:rPr lang="en-US" sz="1800">
                <a:solidFill>
                  <a:srgbClr val="17325B"/>
                </a:solidFill>
                <a:latin typeface="Arial"/>
                <a:cs typeface="Calibri" panose="020F0502020204030204" pitchFamily="34" charset="0"/>
              </a:rPr>
              <a:t>Must be enrolled in qualified high deductible health plan (HDHP)</a:t>
            </a:r>
          </a:p>
          <a:p>
            <a:pPr>
              <a:spcBef>
                <a:spcPct val="0"/>
              </a:spcBef>
              <a:defRPr/>
            </a:pPr>
            <a:r>
              <a:rPr lang="en-US" sz="1800">
                <a:solidFill>
                  <a:srgbClr val="17325B"/>
                </a:solidFill>
                <a:latin typeface="Arial"/>
                <a:cs typeface="Calibri" panose="020F0502020204030204" pitchFamily="34" charset="0"/>
              </a:rPr>
              <a:t>Cannot be enrolled in Medicare</a:t>
            </a:r>
          </a:p>
          <a:p>
            <a:pPr>
              <a:spcBef>
                <a:spcPct val="0"/>
              </a:spcBef>
              <a:defRPr/>
            </a:pPr>
            <a:r>
              <a:rPr lang="en-US" sz="1800">
                <a:solidFill>
                  <a:srgbClr val="17325B"/>
                </a:solidFill>
                <a:latin typeface="Arial"/>
                <a:cs typeface="Calibri" panose="020F0502020204030204" pitchFamily="34" charset="0"/>
              </a:rPr>
              <a:t>Cannot be covered by another health insurance plan</a:t>
            </a:r>
          </a:p>
          <a:p>
            <a:pPr>
              <a:spcBef>
                <a:spcPct val="0"/>
              </a:spcBef>
              <a:defRPr/>
            </a:pPr>
            <a:r>
              <a:rPr lang="en-US" sz="1800">
                <a:solidFill>
                  <a:srgbClr val="17325B"/>
                </a:solidFill>
                <a:latin typeface="Arial"/>
                <a:cs typeface="Calibri" panose="020F0502020204030204" pitchFamily="34" charset="0"/>
              </a:rPr>
              <a:t>Cannot be enrolled in a regular medical Flexible Spending Account </a:t>
            </a:r>
          </a:p>
          <a:p>
            <a:pPr>
              <a:spcBef>
                <a:spcPct val="0"/>
              </a:spcBef>
              <a:defRPr/>
            </a:pPr>
            <a:r>
              <a:rPr lang="en-US" sz="1800">
                <a:solidFill>
                  <a:srgbClr val="17325B"/>
                </a:solidFill>
                <a:latin typeface="Arial"/>
                <a:cs typeface="Calibri" panose="020F0502020204030204" pitchFamily="34" charset="0"/>
              </a:rPr>
              <a:t>Cannot be claimed as a dependent on another’s tax return (doesn’t apply to joint filing)</a:t>
            </a:r>
          </a:p>
          <a:p>
            <a:pPr marL="109728" indent="0">
              <a:spcBef>
                <a:spcPct val="0"/>
              </a:spcBef>
              <a:buNone/>
              <a:defRPr/>
            </a:pPr>
            <a:endParaRPr lang="en-US" sz="2400"/>
          </a:p>
          <a:p>
            <a:pPr>
              <a:defRPr/>
            </a:pPr>
            <a:endParaRPr lang="en-US"/>
          </a:p>
        </p:txBody>
      </p:sp>
      <p:sp>
        <p:nvSpPr>
          <p:cNvPr id="28676" name="Slide Number Placeholder 2"/>
          <p:cNvSpPr>
            <a:spLocks/>
          </p:cNvSpPr>
          <p:nvPr/>
        </p:nvSpPr>
        <p:spPr bwMode="auto">
          <a:xfrm>
            <a:off x="10055226" y="5648326"/>
            <a:ext cx="549275" cy="396875"/>
          </a:xfrm>
          <a:prstGeom prst="bracketPair">
            <a:avLst>
              <a:gd name="adj" fmla="val 17949"/>
            </a:avLst>
          </a:prstGeom>
          <a:noFill/>
          <a:ln>
            <a:solidFill/>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Franklin Gothic Book" panose="020B050302010202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Franklin Gothic Book" panose="020B0503020102020204" pitchFamily="34" charset="0"/>
              </a:defRPr>
            </a:lvl2pPr>
            <a:lvl3pPr marL="1143000" indent="-228600">
              <a:spcBef>
                <a:spcPct val="20000"/>
              </a:spcBef>
              <a:buClr>
                <a:srgbClr val="DEAE00"/>
              </a:buClr>
              <a:buFont typeface="Arial" panose="020B0604020202020204" pitchFamily="34" charset="0"/>
              <a:buChar char="•"/>
              <a:defRPr>
                <a:solidFill>
                  <a:schemeClr val="tx1"/>
                </a:solidFill>
                <a:latin typeface="Franklin Gothic Book" panose="020B0503020102020204" pitchFamily="34" charset="0"/>
              </a:defRPr>
            </a:lvl3pPr>
            <a:lvl4pPr marL="1600200" indent="-228600">
              <a:spcBef>
                <a:spcPct val="20000"/>
              </a:spcBef>
              <a:buClr>
                <a:srgbClr val="B77BB4"/>
              </a:buClr>
              <a:buFont typeface="Arial" panose="020B0604020202020204" pitchFamily="34" charset="0"/>
              <a:buChar char="•"/>
              <a:defRPr sz="1600">
                <a:solidFill>
                  <a:schemeClr val="tx1"/>
                </a:solidFill>
                <a:latin typeface="Franklin Gothic Book" panose="020B0503020102020204" pitchFamily="34" charset="0"/>
              </a:defRPr>
            </a:lvl4pPr>
            <a:lvl5pPr marL="2057400" indent="-228600">
              <a:spcBef>
                <a:spcPct val="20000"/>
              </a:spcBef>
              <a:buClr>
                <a:srgbClr val="E0773C"/>
              </a:buClr>
              <a:buFont typeface="Arial" panose="020B0604020202020204" pitchFamily="34" charset="0"/>
              <a:buChar char="•"/>
              <a:defRPr sz="14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Clr>
                <a:srgbClr val="E0773C"/>
              </a:buClr>
              <a:buFont typeface="Arial" panose="020B0604020202020204" pitchFamily="34" charset="0"/>
              <a:buChar char="•"/>
              <a:defRPr sz="14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Clr>
                <a:srgbClr val="E0773C"/>
              </a:buClr>
              <a:buFont typeface="Arial" panose="020B0604020202020204" pitchFamily="34" charset="0"/>
              <a:buChar char="•"/>
              <a:defRPr sz="14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Clr>
                <a:srgbClr val="E0773C"/>
              </a:buClr>
              <a:buFont typeface="Arial" panose="020B0604020202020204" pitchFamily="34" charset="0"/>
              <a:buChar char="•"/>
              <a:defRPr sz="14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Clr>
                <a:srgbClr val="E0773C"/>
              </a:buClr>
              <a:buFont typeface="Arial" panose="020B0604020202020204" pitchFamily="34" charset="0"/>
              <a:buChar char="•"/>
              <a:defRPr sz="1400">
                <a:solidFill>
                  <a:schemeClr val="tx1"/>
                </a:solidFill>
                <a:latin typeface="Franklin Gothic Book" panose="020B0503020102020204" pitchFamily="34" charset="0"/>
              </a:defRPr>
            </a:lvl9pPr>
          </a:lstStyle>
          <a:p>
            <a:pPr algn="ctr" eaLnBrk="1" hangingPunct="1">
              <a:spcBef>
                <a:spcPct val="0"/>
              </a:spcBef>
              <a:buClrTx/>
              <a:buFontTx/>
              <a:buNone/>
            </a:pPr>
            <a:fld id="{E1D2A418-1407-4A71-B6EC-8AD8A180F9BF}" type="slidenum">
              <a:rPr lang="en-US" altLang="en-US" sz="1800">
                <a:solidFill>
                  <a:schemeClr val="bg1"/>
                </a:solidFill>
                <a:latin typeface="Arial" panose="020B0604020202020204" pitchFamily="34" charset="0"/>
              </a:rPr>
              <a:pPr algn="ctr" eaLnBrk="1" hangingPunct="1">
                <a:spcBef>
                  <a:spcPct val="0"/>
                </a:spcBef>
                <a:buClrTx/>
                <a:buFontTx/>
                <a:buNone/>
              </a:pPr>
              <a:t>18</a:t>
            </a:fld>
            <a:endParaRPr lang="en-US" altLang="en-US" sz="1800">
              <a:solidFill>
                <a:schemeClr val="bg1"/>
              </a:solidFill>
              <a:latin typeface="Arial" panose="020B0604020202020204" pitchFamily="34" charset="0"/>
            </a:endParaRPr>
          </a:p>
        </p:txBody>
      </p:sp>
      <p:sp>
        <p:nvSpPr>
          <p:cNvPr id="6" name="Oval 33"/>
          <p:cNvSpPr>
            <a:spLocks noChangeArrowheads="1"/>
          </p:cNvSpPr>
          <p:nvPr/>
        </p:nvSpPr>
        <p:spPr bwMode="auto">
          <a:xfrm>
            <a:off x="8601198" y="1161825"/>
            <a:ext cx="3006846" cy="2773605"/>
          </a:xfrm>
          <a:prstGeom prst="roundRect">
            <a:avLst>
              <a:gd name="adj" fmla="val 14190"/>
            </a:avLst>
          </a:prstGeom>
          <a:gradFill flip="none" rotWithShape="1">
            <a:gsLst>
              <a:gs pos="0">
                <a:srgbClr val="3C63FF">
                  <a:tint val="66000"/>
                  <a:satMod val="160000"/>
                </a:srgbClr>
              </a:gs>
              <a:gs pos="50000">
                <a:srgbClr val="3C63FF">
                  <a:tint val="44500"/>
                  <a:satMod val="160000"/>
                </a:srgbClr>
              </a:gs>
              <a:gs pos="100000">
                <a:srgbClr val="3C63FF">
                  <a:tint val="23500"/>
                  <a:satMod val="160000"/>
                </a:srgbClr>
              </a:gs>
            </a:gsLst>
            <a:lin ang="2700000" scaled="1"/>
            <a:tileRect/>
          </a:gradFill>
          <a:ln>
            <a:solidFill/>
          </a:ln>
          <a:effectLst/>
        </p:spPr>
        <p:txBody>
          <a:bodyPr anchor="ctr"/>
          <a:lstStyle/>
          <a:p>
            <a:pPr marL="174625" indent="-174625" algn="ctr">
              <a:lnSpc>
                <a:spcPct val="86000"/>
              </a:lnSpc>
              <a:spcBef>
                <a:spcPct val="50000"/>
              </a:spcBef>
              <a:spcAft>
                <a:spcPct val="10000"/>
              </a:spcAft>
              <a:defRPr/>
            </a:pPr>
            <a:r>
              <a:rPr lang="en-US" sz="1600" u="sng">
                <a:solidFill>
                  <a:srgbClr val="17325B"/>
                </a:solidFill>
                <a:latin typeface="Arial"/>
              </a:rPr>
              <a:t>HSA Triple Tax Advantage</a:t>
            </a:r>
          </a:p>
          <a:p>
            <a:pPr marL="174625" indent="-174625" algn="ctr">
              <a:lnSpc>
                <a:spcPct val="86000"/>
              </a:lnSpc>
              <a:spcBef>
                <a:spcPct val="50000"/>
              </a:spcBef>
              <a:spcAft>
                <a:spcPct val="10000"/>
              </a:spcAft>
              <a:defRPr/>
            </a:pPr>
            <a:endParaRPr lang="en-US" sz="1400" b="1">
              <a:solidFill>
                <a:schemeClr val="bg1"/>
              </a:solidFill>
            </a:endParaRPr>
          </a:p>
          <a:p>
            <a:pPr marL="174625" indent="-174625" algn="ctr">
              <a:lnSpc>
                <a:spcPct val="86000"/>
              </a:lnSpc>
              <a:spcBef>
                <a:spcPct val="50000"/>
              </a:spcBef>
              <a:spcAft>
                <a:spcPct val="10000"/>
              </a:spcAft>
              <a:buFont typeface="Arial" pitchFamily="34" charset="0"/>
              <a:buChar char="•"/>
              <a:defRPr/>
            </a:pPr>
            <a:r>
              <a:rPr lang="en-US" sz="1400">
                <a:solidFill>
                  <a:srgbClr val="17325B"/>
                </a:solidFill>
                <a:latin typeface="Arial"/>
              </a:rPr>
              <a:t>All contributions are tax-free</a:t>
            </a:r>
          </a:p>
          <a:p>
            <a:pPr marL="174625" indent="-174625" algn="ctr">
              <a:lnSpc>
                <a:spcPct val="86000"/>
              </a:lnSpc>
              <a:spcBef>
                <a:spcPct val="50000"/>
              </a:spcBef>
              <a:spcAft>
                <a:spcPct val="10000"/>
              </a:spcAft>
              <a:buFont typeface="Arial" pitchFamily="34" charset="0"/>
              <a:buChar char="•"/>
              <a:defRPr/>
            </a:pPr>
            <a:r>
              <a:rPr lang="en-US" sz="1400">
                <a:solidFill>
                  <a:srgbClr val="17325B"/>
                </a:solidFill>
                <a:latin typeface="Arial"/>
              </a:rPr>
              <a:t>All interest earned is tax-free</a:t>
            </a:r>
          </a:p>
          <a:p>
            <a:pPr marL="174625" indent="-174625" algn="ctr">
              <a:lnSpc>
                <a:spcPct val="86000"/>
              </a:lnSpc>
              <a:spcBef>
                <a:spcPct val="50000"/>
              </a:spcBef>
              <a:spcAft>
                <a:spcPct val="10000"/>
              </a:spcAft>
              <a:buFont typeface="Arial" pitchFamily="34" charset="0"/>
              <a:buChar char="•"/>
              <a:defRPr/>
            </a:pPr>
            <a:r>
              <a:rPr lang="en-US" sz="1400">
                <a:solidFill>
                  <a:srgbClr val="17325B"/>
                </a:solidFill>
                <a:latin typeface="Arial"/>
              </a:rPr>
              <a:t>All funds used for </a:t>
            </a:r>
            <a:r>
              <a:rPr lang="en-US" sz="1400" b="1" i="1">
                <a:solidFill>
                  <a:srgbClr val="17325B"/>
                </a:solidFill>
                <a:latin typeface="Arial"/>
              </a:rPr>
              <a:t>qualified</a:t>
            </a:r>
            <a:r>
              <a:rPr lang="en-US" sz="1400">
                <a:solidFill>
                  <a:srgbClr val="17325B"/>
                </a:solidFill>
                <a:latin typeface="Arial"/>
              </a:rPr>
              <a:t> medical expenses are tax-free</a:t>
            </a:r>
            <a:endParaRPr lang="en-US" sz="1400" b="1">
              <a:solidFill>
                <a:schemeClr val="bg1"/>
              </a:solidFill>
            </a:endParaRPr>
          </a:p>
        </p:txBody>
      </p:sp>
      <p:sp>
        <p:nvSpPr>
          <p:cNvPr id="14" name="Oval 33">
            <a:extLst>
              <a:ext uri="{FF2B5EF4-FFF2-40B4-BE49-F238E27FC236}">
                <a16:creationId xmlns:a16="http://schemas.microsoft.com/office/drawing/2014/main" id="{35263620-EE5A-43DC-AC21-6C60714B6295}"/>
              </a:ext>
            </a:extLst>
          </p:cNvPr>
          <p:cNvSpPr>
            <a:spLocks noChangeArrowheads="1"/>
          </p:cNvSpPr>
          <p:nvPr/>
        </p:nvSpPr>
        <p:spPr bwMode="auto">
          <a:xfrm>
            <a:off x="8601198" y="4107284"/>
            <a:ext cx="3012519" cy="2083959"/>
          </a:xfrm>
          <a:prstGeom prst="roundRect">
            <a:avLst>
              <a:gd name="adj" fmla="val 14190"/>
            </a:avLst>
          </a:prstGeom>
          <a:gradFill flip="none" rotWithShape="1">
            <a:gsLst>
              <a:gs pos="0">
                <a:srgbClr val="3C63FF">
                  <a:tint val="66000"/>
                  <a:satMod val="160000"/>
                </a:srgbClr>
              </a:gs>
              <a:gs pos="50000">
                <a:srgbClr val="3C63FF">
                  <a:tint val="44500"/>
                  <a:satMod val="160000"/>
                </a:srgbClr>
              </a:gs>
              <a:gs pos="100000">
                <a:srgbClr val="3C63FF">
                  <a:tint val="23500"/>
                  <a:satMod val="160000"/>
                </a:srgbClr>
              </a:gs>
            </a:gsLst>
            <a:lin ang="2700000" scaled="1"/>
            <a:tileRect/>
          </a:gradFill>
          <a:ln>
            <a:solidFill/>
          </a:ln>
          <a:effectLst/>
        </p:spPr>
        <p:txBody>
          <a:bodyPr anchor="ctr"/>
          <a:lstStyle/>
          <a:p>
            <a:pPr marL="174625" indent="-174625" algn="ctr">
              <a:lnSpc>
                <a:spcPct val="86000"/>
              </a:lnSpc>
              <a:spcBef>
                <a:spcPct val="50000"/>
              </a:spcBef>
              <a:spcAft>
                <a:spcPct val="10000"/>
              </a:spcAft>
            </a:pPr>
            <a:r>
              <a:rPr lang="en-US" sz="1600" u="sng">
                <a:solidFill>
                  <a:srgbClr val="17325B"/>
                </a:solidFill>
                <a:latin typeface="Arial"/>
              </a:rPr>
              <a:t>HSAs can be used on certain insurance premiums</a:t>
            </a:r>
          </a:p>
          <a:p>
            <a:pPr marL="174625" indent="-174625" algn="ctr">
              <a:lnSpc>
                <a:spcPct val="86000"/>
              </a:lnSpc>
              <a:spcBef>
                <a:spcPct val="50000"/>
              </a:spcBef>
              <a:spcAft>
                <a:spcPct val="10000"/>
              </a:spcAft>
            </a:pPr>
            <a:r>
              <a:rPr lang="en-US" sz="1600">
                <a:solidFill>
                  <a:srgbClr val="17325B"/>
                </a:solidFill>
                <a:latin typeface="Arial"/>
              </a:rPr>
              <a:t>COBRA</a:t>
            </a:r>
          </a:p>
          <a:p>
            <a:pPr marL="174625" indent="-174625" algn="ctr">
              <a:lnSpc>
                <a:spcPct val="86000"/>
              </a:lnSpc>
              <a:spcBef>
                <a:spcPct val="50000"/>
              </a:spcBef>
              <a:spcAft>
                <a:spcPct val="10000"/>
              </a:spcAft>
            </a:pPr>
            <a:r>
              <a:rPr lang="en-US" sz="1600">
                <a:solidFill>
                  <a:srgbClr val="17325B"/>
                </a:solidFill>
                <a:latin typeface="Arial"/>
              </a:rPr>
              <a:t>Long Term Care</a:t>
            </a:r>
          </a:p>
          <a:p>
            <a:pPr marL="174625" indent="-174625" algn="ctr">
              <a:lnSpc>
                <a:spcPct val="86000"/>
              </a:lnSpc>
              <a:spcBef>
                <a:spcPct val="50000"/>
              </a:spcBef>
              <a:spcAft>
                <a:spcPct val="10000"/>
              </a:spcAft>
            </a:pPr>
            <a:r>
              <a:rPr lang="en-US" sz="1600">
                <a:solidFill>
                  <a:srgbClr val="17325B"/>
                </a:solidFill>
                <a:latin typeface="Arial"/>
              </a:rPr>
              <a:t>Medicare, parts B &amp; D</a:t>
            </a:r>
          </a:p>
        </p:txBody>
      </p:sp>
      <p:sp>
        <p:nvSpPr>
          <p:cNvPr id="3" name="TextBox 2">
            <a:extLst>
              <a:ext uri="{FF2B5EF4-FFF2-40B4-BE49-F238E27FC236}">
                <a16:creationId xmlns:a16="http://schemas.microsoft.com/office/drawing/2014/main" id="{ED7B2D33-E922-16BB-C255-AA1CB92327A4}"/>
              </a:ext>
            </a:extLst>
          </p:cNvPr>
          <p:cNvSpPr txBox="1"/>
          <p:nvPr/>
        </p:nvSpPr>
        <p:spPr>
          <a:xfrm>
            <a:off x="431467" y="577050"/>
            <a:ext cx="11329066" cy="492443"/>
          </a:xfrm>
          <a:prstGeom prst="rect">
            <a:avLst/>
          </a:prstGeom>
          <a:noFill/>
          <a:ln>
            <a:noFill/>
          </a:ln>
        </p:spPr>
        <p:txBody>
          <a:bodyPr wrap="square" rtlCol="0">
            <a:spAutoFit/>
          </a:bodyPr>
          <a:lstStyle/>
          <a:p>
            <a:r>
              <a:rPr lang="en-US" sz="2600" b="1">
                <a:solidFill>
                  <a:srgbClr val="3C63FF"/>
                </a:solidFill>
                <a:latin typeface="Arial"/>
                <a:cs typeface="Calibri" panose="020F0502020204030204" pitchFamily="34" charset="0"/>
              </a:rPr>
              <a:t>HEALTH SAVINGS ACCOUNT (HSA)</a:t>
            </a:r>
          </a:p>
        </p:txBody>
      </p:sp>
      <p:sp>
        <p:nvSpPr>
          <p:cNvPr id="2" name="Slide Number Placeholder 1">
            <a:extLst>
              <a:ext uri="{FF2B5EF4-FFF2-40B4-BE49-F238E27FC236}">
                <a16:creationId xmlns:a16="http://schemas.microsoft.com/office/drawing/2014/main" id="{1D5E1202-B066-98EB-0A66-60B7C6702161}"/>
              </a:ext>
            </a:extLst>
          </p:cNvPr>
          <p:cNvSpPr>
            <a:spLocks noGrp="1"/>
          </p:cNvSpPr>
          <p:nvPr>
            <p:ph type="sldNum" sz="quarter" idx="12"/>
          </p:nvPr>
        </p:nvSpPr>
        <p:spPr>
          <a:ln>
            <a:noFill/>
          </a:ln>
        </p:spPr>
        <p:txBody>
          <a:bodyPr/>
          <a:lstStyle/>
          <a:p>
            <a:fld id="{3A98EE3D-8CD1-4C3F-BD1C-C98C9596463C}" type="slidenum">
              <a:rPr lang="en-US" smtClean="0"/>
              <a:t>18</a:t>
            </a:fld>
            <a:endParaRPr lang="en-US"/>
          </a:p>
        </p:txBody>
      </p:sp>
    </p:spTree>
    <p:extLst>
      <p:ext uri="{BB962C8B-B14F-4D97-AF65-F5344CB8AC3E}">
        <p14:creationId xmlns:p14="http://schemas.microsoft.com/office/powerpoint/2010/main" val="1550212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10031-9A1B-F926-73BB-3A52399C4003}"/>
              </a:ext>
            </a:extLst>
          </p:cNvPr>
          <p:cNvSpPr>
            <a:spLocks noGrp="1"/>
          </p:cNvSpPr>
          <p:nvPr>
            <p:ph type="title"/>
          </p:nvPr>
        </p:nvSpPr>
        <p:spPr>
          <a:xfrm>
            <a:off x="483921" y="537597"/>
            <a:ext cx="11029616" cy="690106"/>
          </a:xfrm>
          <a:ln>
            <a:noFill/>
          </a:ln>
        </p:spPr>
        <p:txBody>
          <a:bodyPr wrap="square">
            <a:normAutofit/>
          </a:bodyPr>
          <a:lstStyle/>
          <a:p>
            <a:r>
              <a:rPr lang="en-US" sz="2600" b="1">
                <a:solidFill>
                  <a:srgbClr val="3C63FF"/>
                </a:solidFill>
                <a:latin typeface="Arial"/>
              </a:rPr>
              <a:t>Cost of living adjustments</a:t>
            </a:r>
          </a:p>
        </p:txBody>
      </p:sp>
      <p:sp>
        <p:nvSpPr>
          <p:cNvPr id="6" name="Content Placeholder 5">
            <a:extLst>
              <a:ext uri="{FF2B5EF4-FFF2-40B4-BE49-F238E27FC236}">
                <a16:creationId xmlns:a16="http://schemas.microsoft.com/office/drawing/2014/main" id="{8ADC5A39-4A5F-671B-8609-F132B17338F6}"/>
              </a:ext>
            </a:extLst>
          </p:cNvPr>
          <p:cNvSpPr>
            <a:spLocks noGrp="1"/>
          </p:cNvSpPr>
          <p:nvPr>
            <p:ph idx="1"/>
          </p:nvPr>
        </p:nvSpPr>
        <p:spPr>
          <a:xfrm>
            <a:off x="581195" y="1263257"/>
            <a:ext cx="11029615" cy="4331485"/>
          </a:xfrm>
          <a:ln>
            <a:noFill/>
          </a:ln>
        </p:spPr>
        <p:txBody>
          <a:bodyPr>
            <a:normAutofit/>
          </a:bodyPr>
          <a:lstStyle/>
          <a:p>
            <a:pPr marL="0" indent="0">
              <a:buNone/>
            </a:pPr>
            <a:r>
              <a:rPr lang="en-US" sz="2000" b="1">
                <a:solidFill>
                  <a:srgbClr val="17325B"/>
                </a:solidFill>
                <a:latin typeface="Arial"/>
              </a:rPr>
              <a:t>2027 Health Savings Accounts (HSAs):</a:t>
            </a:r>
            <a:endParaRPr lang="en-US"/>
          </a:p>
          <a:p>
            <a:pPr marL="629920" lvl="1" indent="-305435"/>
            <a:r>
              <a:rPr lang="en-US" sz="2000">
                <a:solidFill>
                  <a:srgbClr val="17325B"/>
                </a:solidFill>
                <a:latin typeface="Arial"/>
              </a:rPr>
              <a:t>Individual Limit: $4,500</a:t>
            </a:r>
          </a:p>
          <a:p>
            <a:pPr marL="629920" lvl="1" indent="-305435"/>
            <a:r>
              <a:rPr lang="en-US" sz="2000">
                <a:solidFill>
                  <a:srgbClr val="17325B"/>
                </a:solidFill>
                <a:latin typeface="Arial"/>
              </a:rPr>
              <a:t>Family Limit: $9,000</a:t>
            </a:r>
          </a:p>
          <a:p>
            <a:pPr marL="629920" lvl="1" indent="-305435"/>
            <a:r>
              <a:rPr lang="en-US" sz="2000">
                <a:solidFill>
                  <a:srgbClr val="17325B"/>
                </a:solidFill>
                <a:latin typeface="Arial"/>
              </a:rPr>
              <a:t>Catch-up Contribution (55+): $1,000</a:t>
            </a:r>
          </a:p>
          <a:p>
            <a:pPr marL="629920" lvl="1" indent="-305435"/>
            <a:endParaRPr lang="en-US" sz="1600"/>
          </a:p>
          <a:p>
            <a:pPr marL="127635" lvl="1" indent="0">
              <a:buNone/>
            </a:pPr>
            <a:r>
              <a:rPr lang="en-US" sz="2000" b="1">
                <a:solidFill>
                  <a:srgbClr val="17325B"/>
                </a:solidFill>
                <a:latin typeface="Arial"/>
              </a:rPr>
              <a:t>2027 Healthcare &amp; Dependent Care Flexible Spending Accounts (FSAs) </a:t>
            </a:r>
          </a:p>
          <a:p>
            <a:pPr marL="629920" lvl="1" indent="-305435"/>
            <a:r>
              <a:rPr lang="en-US" sz="2000">
                <a:solidFill>
                  <a:schemeClr val="tx1"/>
                </a:solidFill>
                <a:latin typeface="Arial"/>
              </a:rPr>
              <a:t>Healthcare Limit - $3,500 </a:t>
            </a:r>
            <a:r>
              <a:rPr lang="en-US" sz="2000" i="1">
                <a:solidFill>
                  <a:schemeClr val="tx1"/>
                </a:solidFill>
                <a:latin typeface="Arial"/>
              </a:rPr>
              <a:t>(projected, not final yet)</a:t>
            </a:r>
            <a:endParaRPr lang="en-US" sz="2000" i="1">
              <a:solidFill>
                <a:schemeClr val="tx1"/>
              </a:solidFill>
              <a:latin typeface="Arial"/>
              <a:cs typeface="Arial"/>
            </a:endParaRPr>
          </a:p>
          <a:p>
            <a:pPr marL="629920" lvl="1" indent="-305435"/>
            <a:r>
              <a:rPr lang="en-US" sz="2000">
                <a:solidFill>
                  <a:schemeClr val="tx1"/>
                </a:solidFill>
                <a:latin typeface="Arial"/>
              </a:rPr>
              <a:t>Carryover maximum - $700 </a:t>
            </a:r>
          </a:p>
          <a:p>
            <a:pPr marL="629920" lvl="1" indent="-305435"/>
            <a:r>
              <a:rPr lang="en-US" sz="2000">
                <a:solidFill>
                  <a:schemeClr val="tx1"/>
                </a:solidFill>
                <a:latin typeface="Arial"/>
                <a:cs typeface="Arial"/>
              </a:rPr>
              <a:t>Dependent Care Limit - $7,500</a:t>
            </a:r>
          </a:p>
        </p:txBody>
      </p:sp>
      <p:sp>
        <p:nvSpPr>
          <p:cNvPr id="8" name="Slide Number Placeholder 7">
            <a:extLst>
              <a:ext uri="{FF2B5EF4-FFF2-40B4-BE49-F238E27FC236}">
                <a16:creationId xmlns:a16="http://schemas.microsoft.com/office/drawing/2014/main" id="{8B4458DF-7BA9-A3C7-A4DC-BA024EA4CB06}"/>
              </a:ext>
            </a:extLst>
          </p:cNvPr>
          <p:cNvSpPr>
            <a:spLocks noGrp="1"/>
          </p:cNvSpPr>
          <p:nvPr>
            <p:ph type="sldNum" sz="quarter" idx="12"/>
          </p:nvPr>
        </p:nvSpPr>
        <p:spPr>
          <a:ln>
            <a:noFill/>
          </a:ln>
        </p:spPr>
        <p:txBody>
          <a:bodyPr/>
          <a:lstStyle/>
          <a:p>
            <a:fld id="{3A98EE3D-8CD1-4C3F-BD1C-C98C9596463C}" type="slidenum">
              <a:rPr lang="en-US" smtClean="0"/>
              <a:t>19</a:t>
            </a:fld>
            <a:endParaRPr lang="en-US"/>
          </a:p>
        </p:txBody>
      </p:sp>
    </p:spTree>
    <p:extLst>
      <p:ext uri="{BB962C8B-B14F-4D97-AF65-F5344CB8AC3E}">
        <p14:creationId xmlns:p14="http://schemas.microsoft.com/office/powerpoint/2010/main" val="3218396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65538" name="Title 1"/>
          <p:cNvSpPr>
            <a:spLocks noGrp="1"/>
          </p:cNvSpPr>
          <p:nvPr>
            <p:ph type="title" idx="4294967295"/>
          </p:nvPr>
        </p:nvSpPr>
        <p:spPr>
          <a:xfrm>
            <a:off x="459474" y="482468"/>
            <a:ext cx="8686800" cy="584332"/>
          </a:xfrm>
          <a:ln>
            <a:noFill/>
          </a:ln>
        </p:spPr>
        <p:txBody>
          <a:bodyPr wrap="square">
            <a:normAutofit/>
          </a:bodyPr>
          <a:lstStyle/>
          <a:p>
            <a:pPr eaLnBrk="1" hangingPunct="1">
              <a:defRPr/>
            </a:pPr>
            <a:r>
              <a:rPr lang="en-US" sz="2300" b="1">
                <a:solidFill>
                  <a:srgbClr val="3C63FF"/>
                </a:solidFill>
                <a:latin typeface="Arial" pitchFamily="34" charset="0"/>
              </a:rPr>
              <a:t>Low Claims Utilization Example – Employee Only</a:t>
            </a:r>
          </a:p>
        </p:txBody>
      </p:sp>
      <p:sp>
        <p:nvSpPr>
          <p:cNvPr id="37891" name="Content Placeholder 2"/>
          <p:cNvSpPr>
            <a:spLocks noGrp="1"/>
          </p:cNvSpPr>
          <p:nvPr>
            <p:ph idx="1"/>
          </p:nvPr>
        </p:nvSpPr>
        <p:spPr>
          <a:xfrm>
            <a:off x="668740" y="1331038"/>
            <a:ext cx="10304060" cy="642201"/>
          </a:xfrm>
          <a:ln>
            <a:noFill/>
          </a:ln>
        </p:spPr>
        <p:txBody>
          <a:bodyPr>
            <a:normAutofit fontScale="25000" lnSpcReduction="20000"/>
          </a:bodyPr>
          <a:lstStyle/>
          <a:p>
            <a:pPr eaLnBrk="1" hangingPunct="1">
              <a:buFontTx/>
              <a:buNone/>
              <a:defRPr/>
            </a:pPr>
            <a:r>
              <a:rPr lang="en-US" sz="4400">
                <a:solidFill>
                  <a:srgbClr val="17325B"/>
                </a:solidFill>
                <a:latin typeface="Arial" pitchFamily="34" charset="0"/>
              </a:rPr>
              <a:t>- Annual wellness visit:  $200</a:t>
            </a:r>
          </a:p>
          <a:p>
            <a:pPr eaLnBrk="1" hangingPunct="1">
              <a:buFontTx/>
              <a:buNone/>
              <a:defRPr/>
            </a:pPr>
            <a:r>
              <a:rPr lang="en-US" sz="4400">
                <a:solidFill>
                  <a:srgbClr val="17325B"/>
                </a:solidFill>
                <a:latin typeface="Arial" pitchFamily="34" charset="0"/>
              </a:rPr>
              <a:t>- Two PCP office visits:  $75 each</a:t>
            </a:r>
          </a:p>
          <a:p>
            <a:pPr eaLnBrk="1" hangingPunct="1">
              <a:buFontTx/>
              <a:buNone/>
              <a:defRPr/>
            </a:pPr>
            <a:r>
              <a:rPr lang="en-US" sz="4400">
                <a:solidFill>
                  <a:srgbClr val="17325B"/>
                </a:solidFill>
                <a:latin typeface="Arial" pitchFamily="34" charset="0"/>
              </a:rPr>
              <a:t>- One specialist office visit:  $150 each</a:t>
            </a:r>
          </a:p>
          <a:p>
            <a:pPr eaLnBrk="1" hangingPunct="1">
              <a:buFontTx/>
              <a:buNone/>
              <a:defRPr/>
            </a:pPr>
            <a:r>
              <a:rPr lang="en-US" sz="4400">
                <a:solidFill>
                  <a:srgbClr val="17325B"/>
                </a:solidFill>
                <a:latin typeface="Arial" pitchFamily="34" charset="0"/>
              </a:rPr>
              <a:t>- One generic prescription per month (level 1):  $12</a:t>
            </a:r>
          </a:p>
          <a:p>
            <a:pPr eaLnBrk="1" hangingPunct="1">
              <a:buFont typeface="Arial" panose="020B0604020202020204" pitchFamily="34" charset="0"/>
              <a:buNone/>
              <a:defRPr/>
            </a:pPr>
            <a:endParaRPr lang="en-US" sz="1400">
              <a:solidFill>
                <a:schemeClr val="tx1"/>
              </a:solidFill>
            </a:endParaRPr>
          </a:p>
          <a:p>
            <a:pPr eaLnBrk="1" hangingPunct="1">
              <a:buFont typeface="Arial" panose="020B0604020202020204" pitchFamily="34" charset="0"/>
              <a:buChar char="•"/>
              <a:defRPr/>
            </a:pPr>
            <a:endParaRPr lang="en-US" sz="1400">
              <a:solidFill>
                <a:schemeClr val="tx1"/>
              </a:solidFill>
            </a:endParaRPr>
          </a:p>
        </p:txBody>
      </p:sp>
      <p:sp>
        <p:nvSpPr>
          <p:cNvPr id="37948" name="TextBox 5"/>
          <p:cNvSpPr txBox="1">
            <a:spLocks noChangeArrowheads="1"/>
          </p:cNvSpPr>
          <p:nvPr/>
        </p:nvSpPr>
        <p:spPr bwMode="auto">
          <a:xfrm>
            <a:off x="6248400" y="1066801"/>
            <a:ext cx="3505200" cy="738664"/>
          </a:xfrm>
          <a:prstGeom prst="rect">
            <a:avLst/>
          </a:prstGeom>
          <a:noFill/>
          <a:ln w="9525">
            <a:noFill/>
            <a:miter lim="800000"/>
            <a:headEnd/>
            <a:tailEnd/>
          </a:ln>
        </p:spPr>
        <p:txBody>
          <a:bodyPr>
            <a:spAutoFit/>
          </a:bodyPr>
          <a:lstStyle/>
          <a:p>
            <a:pPr>
              <a:defRPr/>
            </a:pPr>
            <a:r>
              <a:rPr lang="en-US" sz="1400" i="1">
                <a:solidFill>
                  <a:srgbClr val="17325B"/>
                </a:solidFill>
                <a:latin typeface="Arial" pitchFamily="34" charset="0"/>
                <a:cs typeface="Arial" panose="020B0604020202020204" pitchFamily="34" charset="0"/>
              </a:rPr>
              <a:t>*For illustrative purposes only, costs could be overstated depending on dates of service.</a:t>
            </a:r>
          </a:p>
        </p:txBody>
      </p:sp>
      <p:sp>
        <p:nvSpPr>
          <p:cNvPr id="33797" name="Slide Number Placeholder 2"/>
          <p:cNvSpPr>
            <a:spLocks/>
          </p:cNvSpPr>
          <p:nvPr/>
        </p:nvSpPr>
        <p:spPr bwMode="auto">
          <a:xfrm>
            <a:off x="10055226" y="5648326"/>
            <a:ext cx="549275" cy="396875"/>
          </a:xfrm>
          <a:prstGeom prst="bracketPair">
            <a:avLst>
              <a:gd name="adj" fmla="val 17949"/>
            </a:avLst>
          </a:prstGeom>
          <a:noFill/>
          <a:ln w="9525">
            <a:solidFill/>
            <a:round/>
            <a:headEnd/>
            <a:tailEnd/>
          </a:ln>
        </p:spPr>
        <p:txBody>
          <a:bodyPr/>
          <a:lstStyle/>
          <a:p>
            <a:pPr algn="ctr" eaLnBrk="1" hangingPunct="1"/>
            <a:fld id="{7C871E78-B440-4873-B030-C22AA6FE7F05}" type="slidenum">
              <a:rPr lang="en-US" altLang="en-US">
                <a:solidFill>
                  <a:schemeClr val="bg1"/>
                </a:solidFill>
              </a:rPr>
              <a:pPr algn="ctr" eaLnBrk="1" hangingPunct="1"/>
              <a:t>20</a:t>
            </a:fld>
            <a:endParaRPr lang="en-US" altLang="en-US">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609689612"/>
              </p:ext>
            </p:extLst>
          </p:nvPr>
        </p:nvGraphicFramePr>
        <p:xfrm>
          <a:off x="459474" y="2073326"/>
          <a:ext cx="11546483" cy="4553106"/>
        </p:xfrm>
        <a:graphic>
          <a:graphicData uri="http://schemas.openxmlformats.org/drawingml/2006/table">
            <a:tbl>
              <a:tblPr/>
              <a:tblGrid>
                <a:gridCol w="1144324">
                  <a:extLst>
                    <a:ext uri="{9D8B030D-6E8A-4147-A177-3AD203B41FA5}">
                      <a16:colId xmlns:a16="http://schemas.microsoft.com/office/drawing/2014/main" val="20000"/>
                    </a:ext>
                  </a:extLst>
                </a:gridCol>
                <a:gridCol w="1124928">
                  <a:extLst>
                    <a:ext uri="{9D8B030D-6E8A-4147-A177-3AD203B41FA5}">
                      <a16:colId xmlns:a16="http://schemas.microsoft.com/office/drawing/2014/main" val="20001"/>
                    </a:ext>
                  </a:extLst>
                </a:gridCol>
                <a:gridCol w="1107928">
                  <a:extLst>
                    <a:ext uri="{9D8B030D-6E8A-4147-A177-3AD203B41FA5}">
                      <a16:colId xmlns:a16="http://schemas.microsoft.com/office/drawing/2014/main" val="20002"/>
                    </a:ext>
                  </a:extLst>
                </a:gridCol>
                <a:gridCol w="1521735">
                  <a:extLst>
                    <a:ext uri="{9D8B030D-6E8A-4147-A177-3AD203B41FA5}">
                      <a16:colId xmlns:a16="http://schemas.microsoft.com/office/drawing/2014/main" val="20003"/>
                    </a:ext>
                  </a:extLst>
                </a:gridCol>
                <a:gridCol w="1107928">
                  <a:extLst>
                    <a:ext uri="{9D8B030D-6E8A-4147-A177-3AD203B41FA5}">
                      <a16:colId xmlns:a16="http://schemas.microsoft.com/office/drawing/2014/main" val="20004"/>
                    </a:ext>
                  </a:extLst>
                </a:gridCol>
                <a:gridCol w="1107928">
                  <a:extLst>
                    <a:ext uri="{9D8B030D-6E8A-4147-A177-3AD203B41FA5}">
                      <a16:colId xmlns:a16="http://schemas.microsoft.com/office/drawing/2014/main" val="20005"/>
                    </a:ext>
                  </a:extLst>
                </a:gridCol>
                <a:gridCol w="1107928">
                  <a:extLst>
                    <a:ext uri="{9D8B030D-6E8A-4147-A177-3AD203B41FA5}">
                      <a16:colId xmlns:a16="http://schemas.microsoft.com/office/drawing/2014/main" val="20006"/>
                    </a:ext>
                  </a:extLst>
                </a:gridCol>
                <a:gridCol w="1107928">
                  <a:extLst>
                    <a:ext uri="{9D8B030D-6E8A-4147-A177-3AD203B41FA5}">
                      <a16:colId xmlns:a16="http://schemas.microsoft.com/office/drawing/2014/main" val="20007"/>
                    </a:ext>
                  </a:extLst>
                </a:gridCol>
                <a:gridCol w="1107928">
                  <a:extLst>
                    <a:ext uri="{9D8B030D-6E8A-4147-A177-3AD203B41FA5}">
                      <a16:colId xmlns:a16="http://schemas.microsoft.com/office/drawing/2014/main" val="1685326639"/>
                    </a:ext>
                  </a:extLst>
                </a:gridCol>
                <a:gridCol w="1107928">
                  <a:extLst>
                    <a:ext uri="{9D8B030D-6E8A-4147-A177-3AD203B41FA5}">
                      <a16:colId xmlns:a16="http://schemas.microsoft.com/office/drawing/2014/main" val="1257123372"/>
                    </a:ext>
                  </a:extLst>
                </a:gridCol>
              </a:tblGrid>
              <a:tr h="508479">
                <a:tc>
                  <a:txBody>
                    <a:bodyPr/>
                    <a:lstStyle/>
                    <a:p>
                      <a:pPr algn="ctr" rtl="0" fontAlgn="t"/>
                      <a:r>
                        <a:rPr lang="en-US" sz="1400" b="1" i="0" u="none" strike="noStrike">
                          <a:solidFill>
                            <a:srgbClr val="FFFFFF"/>
                          </a:solidFill>
                          <a:effectLst/>
                          <a:latin typeface="Arial" pitchFamily="34" charset="0"/>
                        </a:rPr>
                        <a:t>Service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tc>
                  <a:txBody>
                    <a:bodyPr/>
                    <a:lstStyle/>
                    <a:p>
                      <a:pPr algn="ctr" rtl="0" fontAlgn="t"/>
                      <a:r>
                        <a:rPr lang="en-US" sz="1400" b="1" i="0" u="none" strike="noStrike">
                          <a:solidFill>
                            <a:srgbClr val="FFFFFF"/>
                          </a:solidFill>
                          <a:effectLst/>
                          <a:latin typeface="Arial" pitchFamily="34" charset="0"/>
                        </a:rPr>
                        <a:t>KC 20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tc>
                  <a:txBody>
                    <a:bodyPr/>
                    <a:lstStyle/>
                    <a:p>
                      <a:pPr algn="ctr" rtl="0" fontAlgn="t"/>
                      <a:r>
                        <a:rPr lang="en-US" sz="1400" b="1" i="0" u="none" strike="noStrike">
                          <a:solidFill>
                            <a:srgbClr val="FFFFFF"/>
                          </a:solidFill>
                          <a:effectLst/>
                          <a:latin typeface="Arial" pitchFamily="34" charset="0"/>
                        </a:rPr>
                        <a:t>KC 25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tc>
                  <a:txBody>
                    <a:bodyPr/>
                    <a:lstStyle/>
                    <a:p>
                      <a:pPr algn="ctr" rtl="0" fontAlgn="t"/>
                      <a:r>
                        <a:rPr lang="en-US" sz="1400" b="1" i="0" u="none" strike="noStrike">
                          <a:solidFill>
                            <a:srgbClr val="FFFFFF"/>
                          </a:solidFill>
                          <a:effectLst/>
                          <a:latin typeface="Arial" pitchFamily="34" charset="0"/>
                        </a:rPr>
                        <a:t>HK 25</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tc>
                  <a:txBody>
                    <a:bodyPr/>
                    <a:lstStyle/>
                    <a:p>
                      <a:pPr algn="ctr" rtl="0" fontAlgn="t"/>
                      <a:r>
                        <a:rPr lang="en-US" sz="1400" b="1" i="0" u="none" strike="noStrike">
                          <a:solidFill>
                            <a:srgbClr val="FFFFFF"/>
                          </a:solidFill>
                          <a:effectLst/>
                          <a:latin typeface="Arial" pitchFamily="34" charset="0"/>
                        </a:rPr>
                        <a:t>KC HRA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tc>
                  <a:txBody>
                    <a:bodyPr/>
                    <a:lstStyle/>
                    <a:p>
                      <a:pPr algn="ctr" rtl="0" fontAlgn="t"/>
                      <a:r>
                        <a:rPr lang="en-US" sz="1400" b="1" i="0" u="none" strike="noStrike">
                          <a:solidFill>
                            <a:srgbClr val="FFFFFF"/>
                          </a:solidFill>
                          <a:effectLst/>
                          <a:latin typeface="Arial" pitchFamily="34" charset="0"/>
                        </a:rPr>
                        <a:t>KC 2000</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tc>
                  <a:txBody>
                    <a:bodyPr/>
                    <a:lstStyle/>
                    <a:p>
                      <a:pPr algn="ctr" rtl="0" fontAlgn="t"/>
                      <a:r>
                        <a:rPr lang="en-US" sz="1400" b="1" i="0" u="none" strike="noStrike">
                          <a:solidFill>
                            <a:srgbClr val="FFFFFF"/>
                          </a:solidFill>
                          <a:effectLst/>
                          <a:latin typeface="Arial" pitchFamily="34" charset="0"/>
                        </a:rPr>
                        <a:t>KC 3500</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tc>
                  <a:txBody>
                    <a:bodyPr/>
                    <a:lstStyle/>
                    <a:p>
                      <a:pPr algn="ctr" rtl="0" fontAlgn="t"/>
                      <a:r>
                        <a:rPr lang="en-US" sz="1400" b="1" i="0" u="none" strike="noStrike">
                          <a:solidFill>
                            <a:srgbClr val="FFFFFF"/>
                          </a:solidFill>
                          <a:effectLst/>
                          <a:latin typeface="Arial" pitchFamily="34" charset="0"/>
                        </a:rPr>
                        <a:t>HK 3500</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tc>
                  <a:txBody>
                    <a:bodyPr/>
                    <a:lstStyle/>
                    <a:p>
                      <a:pPr algn="ctr" rtl="0" fontAlgn="t"/>
                      <a:r>
                        <a:rPr lang="en-US" sz="1400" b="1" i="0" u="none" strike="noStrike">
                          <a:solidFill>
                            <a:srgbClr val="FFFFFF"/>
                          </a:solidFill>
                          <a:effectLst/>
                          <a:latin typeface="Arial" pitchFamily="34" charset="0"/>
                        </a:rPr>
                        <a:t>KC 5000</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tc>
                  <a:txBody>
                    <a:bodyPr/>
                    <a:lstStyle/>
                    <a:p>
                      <a:pPr algn="ctr" rtl="0" fontAlgn="t"/>
                      <a:r>
                        <a:rPr lang="en-US" sz="1400" b="1" i="0" u="none" strike="noStrike">
                          <a:solidFill>
                            <a:srgbClr val="FFFFFF"/>
                          </a:solidFill>
                          <a:effectLst/>
                          <a:latin typeface="Arial" pitchFamily="34" charset="0"/>
                        </a:rPr>
                        <a:t>HK 5000</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extLst>
                  <a:ext uri="{0D108BD9-81ED-4DB2-BD59-A6C34878D82A}">
                    <a16:rowId xmlns:a16="http://schemas.microsoft.com/office/drawing/2014/main" val="10000"/>
                  </a:ext>
                </a:extLst>
              </a:tr>
              <a:tr h="338979">
                <a:tc>
                  <a:txBody>
                    <a:bodyPr/>
                    <a:lstStyle/>
                    <a:p>
                      <a:pPr algn="ctr" rtl="0" fontAlgn="t"/>
                      <a:r>
                        <a:rPr lang="en-US" sz="1400" b="0" i="0" u="none" strike="noStrike">
                          <a:solidFill>
                            <a:srgbClr val="17325B"/>
                          </a:solidFill>
                          <a:effectLst/>
                          <a:latin typeface="Arial" pitchFamily="34" charset="0"/>
                        </a:rPr>
                        <a:t>Wellness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a:solidFill>
                            <a:srgbClr val="17325B"/>
                          </a:solidFill>
                          <a:latin typeface="Arial" pitchFamily="34" charset="0"/>
                        </a:rPr>
                        <a:t>$0</a:t>
                      </a:r>
                    </a:p>
                  </a:txBody>
                  <a:tcPr marT="45717" marB="4571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84862">
                <a:tc>
                  <a:txBody>
                    <a:bodyPr/>
                    <a:lstStyle/>
                    <a:p>
                      <a:pPr algn="ctr" rtl="0" fontAlgn="t"/>
                      <a:r>
                        <a:rPr lang="en-US" sz="1400" b="0" i="0" u="none" strike="noStrike">
                          <a:solidFill>
                            <a:srgbClr val="17325B"/>
                          </a:solidFill>
                          <a:effectLst/>
                          <a:latin typeface="Arial" pitchFamily="34" charset="0"/>
                        </a:rPr>
                        <a:t>PCP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a:solidFill>
                            <a:srgbClr val="17325B"/>
                          </a:solidFill>
                          <a:latin typeface="Arial" pitchFamily="34" charset="0"/>
                        </a:rPr>
                        <a:t>$40</a:t>
                      </a:r>
                    </a:p>
                  </a:txBody>
                  <a:tcPr marT="45717" marB="4571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$50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$50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$0 </a:t>
                      </a:r>
                      <a:r>
                        <a:rPr lang="en-US" sz="1400" b="0" i="1" u="none" strike="noStrike">
                          <a:solidFill>
                            <a:srgbClr val="FF5C0A"/>
                          </a:solidFill>
                          <a:effectLst/>
                          <a:latin typeface="Arial" pitchFamily="34" charset="0"/>
                        </a:rPr>
                        <a:t>($150 fund) </a:t>
                      </a:r>
                      <a:endParaRPr lang="en-US" sz="1400" b="0" i="0" u="none" strike="noStrike">
                        <a:solidFill>
                          <a:srgbClr val="000000"/>
                        </a:solidFill>
                        <a:effectLst/>
                        <a:latin typeface="Calibri" pitchFamily="34" charset="0"/>
                      </a:endParaRP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$150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$150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$150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$150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$150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extLst>
                  <a:ext uri="{0D108BD9-81ED-4DB2-BD59-A6C34878D82A}">
                    <a16:rowId xmlns:a16="http://schemas.microsoft.com/office/drawing/2014/main" val="10002"/>
                  </a:ext>
                </a:extLst>
              </a:tr>
              <a:tr h="484862">
                <a:tc>
                  <a:txBody>
                    <a:bodyPr/>
                    <a:lstStyle/>
                    <a:p>
                      <a:pPr algn="ctr" rtl="0" fontAlgn="t"/>
                      <a:r>
                        <a:rPr lang="en-US" sz="1400" b="0" i="0" u="none" strike="noStrike">
                          <a:solidFill>
                            <a:srgbClr val="17325B"/>
                          </a:solidFill>
                          <a:effectLst/>
                          <a:latin typeface="Arial" pitchFamily="34" charset="0"/>
                        </a:rPr>
                        <a:t>Specialist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a:solidFill>
                            <a:srgbClr val="17325B"/>
                          </a:solidFill>
                          <a:latin typeface="Arial" pitchFamily="34" charset="0"/>
                        </a:rPr>
                        <a:t>$40</a:t>
                      </a:r>
                    </a:p>
                  </a:txBody>
                  <a:tcPr marT="45717" marB="4571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$50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$50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r>
                        <a:rPr lang="en-US" sz="1400" b="0" i="1" u="none" strike="noStrike">
                          <a:solidFill>
                            <a:srgbClr val="FF5C0A"/>
                          </a:solidFill>
                          <a:effectLst/>
                          <a:latin typeface="Arial" pitchFamily="34" charset="0"/>
                        </a:rPr>
                        <a:t>($150 fund) </a:t>
                      </a:r>
                      <a:endParaRPr lang="en-US" sz="1400" b="0" i="0" u="none" strike="noStrike">
                        <a:solidFill>
                          <a:srgbClr val="000000"/>
                        </a:solidFill>
                        <a:effectLst/>
                        <a:latin typeface="Calibri" pitchFamily="34" charset="0"/>
                      </a:endParaRP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$150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$150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$150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$150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$150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84862">
                <a:tc>
                  <a:txBody>
                    <a:bodyPr/>
                    <a:lstStyle/>
                    <a:p>
                      <a:pPr algn="ctr" rtl="0" fontAlgn="t"/>
                      <a:r>
                        <a:rPr lang="en-US" sz="1400" b="0" i="0" u="none" strike="noStrike">
                          <a:solidFill>
                            <a:srgbClr val="17325B"/>
                          </a:solidFill>
                          <a:effectLst/>
                          <a:latin typeface="Arial" pitchFamily="34" charset="0"/>
                        </a:rPr>
                        <a:t>Rx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u="sng">
                          <a:solidFill>
                            <a:srgbClr val="17325B"/>
                          </a:solidFill>
                          <a:latin typeface="Arial" pitchFamily="34" charset="0"/>
                        </a:rPr>
                        <a:t>$144</a:t>
                      </a:r>
                    </a:p>
                  </a:txBody>
                  <a:tcPr marT="45717" marB="4571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sng" strike="noStrike">
                          <a:solidFill>
                            <a:srgbClr val="17325B"/>
                          </a:solidFill>
                          <a:effectLst/>
                          <a:latin typeface="Arial" pitchFamily="34" charset="0"/>
                        </a:rPr>
                        <a:t>$144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sng" strike="noStrike">
                          <a:solidFill>
                            <a:srgbClr val="17325B"/>
                          </a:solidFill>
                          <a:effectLst/>
                          <a:latin typeface="Arial" pitchFamily="34" charset="0"/>
                        </a:rPr>
                        <a:t>$144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sng" strike="noStrike">
                          <a:solidFill>
                            <a:srgbClr val="17325B"/>
                          </a:solidFill>
                          <a:effectLst/>
                          <a:latin typeface="Arial" pitchFamily="34" charset="0"/>
                        </a:rPr>
                        <a:t>$0 </a:t>
                      </a:r>
                      <a:r>
                        <a:rPr lang="en-US" sz="1400" b="0" i="1" u="sng" strike="noStrike">
                          <a:solidFill>
                            <a:srgbClr val="FF5C0A"/>
                          </a:solidFill>
                          <a:effectLst/>
                          <a:latin typeface="Arial" pitchFamily="34" charset="0"/>
                        </a:rPr>
                        <a:t>($144 fund)</a:t>
                      </a:r>
                      <a:r>
                        <a:rPr lang="en-US" sz="1400" b="0" i="0" u="sng" strike="noStrike">
                          <a:solidFill>
                            <a:srgbClr val="FF5C0A"/>
                          </a:solidFill>
                          <a:effectLst/>
                          <a:latin typeface="Arial" pitchFamily="34" charset="0"/>
                        </a:rPr>
                        <a:t> </a:t>
                      </a:r>
                      <a:endParaRPr lang="en-US" sz="1400" b="0" i="0" u="sng" strike="noStrike">
                        <a:solidFill>
                          <a:srgbClr val="000000"/>
                        </a:solidFill>
                        <a:effectLst/>
                        <a:latin typeface="Calibri" pitchFamily="34" charset="0"/>
                      </a:endParaRP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sng" strike="noStrike">
                          <a:solidFill>
                            <a:srgbClr val="17325B"/>
                          </a:solidFill>
                          <a:effectLst/>
                          <a:latin typeface="Arial" pitchFamily="34" charset="0"/>
                        </a:rPr>
                        <a:t>$144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sng" strike="noStrike">
                          <a:solidFill>
                            <a:srgbClr val="17325B"/>
                          </a:solidFill>
                          <a:effectLst/>
                          <a:latin typeface="Arial" pitchFamily="34" charset="0"/>
                        </a:rPr>
                        <a:t>$144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sng" strike="noStrike">
                          <a:solidFill>
                            <a:srgbClr val="17325B"/>
                          </a:solidFill>
                          <a:effectLst/>
                          <a:latin typeface="Arial" pitchFamily="34" charset="0"/>
                        </a:rPr>
                        <a:t>$144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sng" strike="noStrike">
                          <a:solidFill>
                            <a:srgbClr val="17325B"/>
                          </a:solidFill>
                          <a:effectLst/>
                          <a:latin typeface="Arial" pitchFamily="34" charset="0"/>
                        </a:rPr>
                        <a:t>$144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sng" strike="noStrike">
                          <a:solidFill>
                            <a:srgbClr val="17325B"/>
                          </a:solidFill>
                          <a:effectLst/>
                          <a:latin typeface="Arial" pitchFamily="34" charset="0"/>
                        </a:rPr>
                        <a:t>$144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extLst>
                  <a:ext uri="{0D108BD9-81ED-4DB2-BD59-A6C34878D82A}">
                    <a16:rowId xmlns:a16="http://schemas.microsoft.com/office/drawing/2014/main" val="10004"/>
                  </a:ext>
                </a:extLst>
              </a:tr>
              <a:tr h="565246">
                <a:tc>
                  <a:txBody>
                    <a:bodyPr/>
                    <a:lstStyle/>
                    <a:p>
                      <a:pPr algn="ctr" rtl="0" fontAlgn="t"/>
                      <a:r>
                        <a:rPr lang="en-US" sz="1400" b="0" i="0" u="none" strike="noStrike">
                          <a:solidFill>
                            <a:srgbClr val="17325B"/>
                          </a:solidFill>
                          <a:effectLst/>
                          <a:latin typeface="Arial" pitchFamily="34" charset="0"/>
                        </a:rPr>
                        <a:t>CLAIMS COSTS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a:solidFill>
                            <a:srgbClr val="17325B"/>
                          </a:solidFill>
                          <a:latin typeface="Arial" pitchFamily="34" charset="0"/>
                        </a:rPr>
                        <a:t>$224</a:t>
                      </a:r>
                    </a:p>
                  </a:txBody>
                  <a:tcPr marT="45717" marB="4571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$244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$244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$444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$444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$444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$444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$444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842908">
                <a:tc>
                  <a:txBody>
                    <a:bodyPr/>
                    <a:lstStyle/>
                    <a:p>
                      <a:pPr algn="ctr" rtl="0" fontAlgn="t"/>
                      <a:r>
                        <a:rPr lang="en-US" sz="1400" b="0" i="0" u="none" strike="noStrike">
                          <a:solidFill>
                            <a:srgbClr val="17325B"/>
                          </a:solidFill>
                          <a:effectLst/>
                          <a:latin typeface="Arial" pitchFamily="34" charset="0"/>
                        </a:rPr>
                        <a:t>Annual EE Premium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u="sng">
                          <a:solidFill>
                            <a:srgbClr val="17325B"/>
                          </a:solidFill>
                          <a:latin typeface="Arial" pitchFamily="34" charset="0"/>
                        </a:rPr>
                        <a:t>$0</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u="sng">
                          <a:solidFill>
                            <a:srgbClr val="17325B"/>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u="sng">
                          <a:solidFill>
                            <a:srgbClr val="17325B"/>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u="sng">
                          <a:solidFill>
                            <a:srgbClr val="17325B"/>
                          </a:solidFill>
                          <a:latin typeface="Arial" pitchFamily="34" charset="0"/>
                        </a:rPr>
                        <a:t>$0</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u="sng">
                          <a:solidFill>
                            <a:srgbClr val="17325B"/>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u="sng">
                          <a:solidFill>
                            <a:srgbClr val="17325B"/>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u="sng">
                          <a:solidFill>
                            <a:srgbClr val="17325B"/>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u="sng">
                          <a:solidFill>
                            <a:srgbClr val="17325B"/>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u="sng">
                          <a:solidFill>
                            <a:srgbClr val="17325B"/>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extLst>
                  <a:ext uri="{0D108BD9-81ED-4DB2-BD59-A6C34878D82A}">
                    <a16:rowId xmlns:a16="http://schemas.microsoft.com/office/drawing/2014/main" val="10006"/>
                  </a:ext>
                </a:extLst>
              </a:tr>
              <a:tr h="842908">
                <a:tc>
                  <a:txBody>
                    <a:bodyPr/>
                    <a:lstStyle/>
                    <a:p>
                      <a:pPr algn="ctr" rtl="0" fontAlgn="t"/>
                      <a:r>
                        <a:rPr lang="en-US" sz="1400" b="1" i="0" u="none" strike="noStrike">
                          <a:solidFill>
                            <a:srgbClr val="3C63FF"/>
                          </a:solidFill>
                          <a:effectLst/>
                          <a:latin typeface="Arial" pitchFamily="34" charset="0"/>
                        </a:rPr>
                        <a:t>TOTAL ANNUAL COSTS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b="1" u="sng">
                          <a:solidFill>
                            <a:srgbClr val="3C63FF"/>
                          </a:solidFill>
                          <a:latin typeface="Arial" pitchFamily="34" charset="0"/>
                        </a:rPr>
                        <a:t>$0</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b="1" u="sng">
                          <a:solidFill>
                            <a:srgbClr val="3C63FF"/>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b="1" u="sng">
                          <a:solidFill>
                            <a:srgbClr val="3C63FF"/>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b="1" u="sng">
                          <a:solidFill>
                            <a:srgbClr val="3C63FF"/>
                          </a:solidFill>
                          <a:latin typeface="Arial" pitchFamily="34" charset="0"/>
                        </a:rPr>
                        <a:t>$0</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b="1" u="sng">
                          <a:solidFill>
                            <a:srgbClr val="3C63FF"/>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b="1" u="sng">
                          <a:solidFill>
                            <a:srgbClr val="3C63FF"/>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b="1" u="sng">
                          <a:solidFill>
                            <a:srgbClr val="3C63FF"/>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b="1" u="sng">
                          <a:solidFill>
                            <a:srgbClr val="3C63FF"/>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b="1" u="sng">
                          <a:solidFill>
                            <a:srgbClr val="3C63FF"/>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7" name="Slide Number Placeholder 1">
            <a:extLst>
              <a:ext uri="{FF2B5EF4-FFF2-40B4-BE49-F238E27FC236}">
                <a16:creationId xmlns:a16="http://schemas.microsoft.com/office/drawing/2014/main" id="{10C346E5-D18F-4340-AD0B-845B8700A7B8}"/>
              </a:ext>
            </a:extLst>
          </p:cNvPr>
          <p:cNvSpPr txBox="1">
            <a:spLocks/>
          </p:cNvSpPr>
          <p:nvPr/>
        </p:nvSpPr>
        <p:spPr>
          <a:xfrm>
            <a:off x="9698736" y="2272"/>
            <a:ext cx="762000" cy="365760"/>
          </a:xfrm>
          <a:prstGeom prst="rect">
            <a:avLst/>
          </a:prstGeom>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269C83-254E-4507-A77E-F811EA1FBE29}" type="slidenum">
              <a:rPr lang="en-US">
                <a:solidFill>
                  <a:schemeClr val="bg1"/>
                </a:solidFill>
              </a:rPr>
              <a:pPr algn="r"/>
              <a:t>20</a:t>
            </a:fld>
            <a:endParaRPr lang="en-US">
              <a:solidFill>
                <a:schemeClr val="bg1"/>
              </a:solidFill>
            </a:endParaRPr>
          </a:p>
        </p:txBody>
      </p:sp>
    </p:spTree>
    <p:extLst>
      <p:ext uri="{BB962C8B-B14F-4D97-AF65-F5344CB8AC3E}">
        <p14:creationId xmlns:p14="http://schemas.microsoft.com/office/powerpoint/2010/main" val="1824558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65538" name="Title 1"/>
          <p:cNvSpPr>
            <a:spLocks noGrp="1"/>
          </p:cNvSpPr>
          <p:nvPr>
            <p:ph type="title" idx="4294967295"/>
          </p:nvPr>
        </p:nvSpPr>
        <p:spPr>
          <a:xfrm>
            <a:off x="459474" y="482468"/>
            <a:ext cx="8686800" cy="584332"/>
          </a:xfrm>
          <a:ln>
            <a:noFill/>
          </a:ln>
        </p:spPr>
        <p:txBody>
          <a:bodyPr wrap="square">
            <a:normAutofit/>
          </a:bodyPr>
          <a:lstStyle/>
          <a:p>
            <a:pPr eaLnBrk="1" hangingPunct="1">
              <a:defRPr/>
            </a:pPr>
            <a:r>
              <a:rPr lang="en-US" sz="2300" b="1">
                <a:solidFill>
                  <a:srgbClr val="3C63FF"/>
                </a:solidFill>
                <a:latin typeface="Arial" pitchFamily="34" charset="0"/>
              </a:rPr>
              <a:t>High Claims Utilization Example – Employee Only</a:t>
            </a:r>
          </a:p>
        </p:txBody>
      </p:sp>
      <p:sp>
        <p:nvSpPr>
          <p:cNvPr id="37948" name="TextBox 5"/>
          <p:cNvSpPr txBox="1">
            <a:spLocks noChangeArrowheads="1"/>
          </p:cNvSpPr>
          <p:nvPr/>
        </p:nvSpPr>
        <p:spPr bwMode="auto">
          <a:xfrm>
            <a:off x="9005977" y="1017908"/>
            <a:ext cx="2826628" cy="738664"/>
          </a:xfrm>
          <a:prstGeom prst="rect">
            <a:avLst/>
          </a:prstGeom>
          <a:noFill/>
          <a:ln w="9525">
            <a:noFill/>
            <a:miter lim="800000"/>
            <a:headEnd/>
            <a:tailEnd/>
          </a:ln>
        </p:spPr>
        <p:txBody>
          <a:bodyPr wrap="square">
            <a:spAutoFit/>
          </a:bodyPr>
          <a:lstStyle/>
          <a:p>
            <a:pPr>
              <a:defRPr/>
            </a:pPr>
            <a:r>
              <a:rPr lang="en-US" sz="1400" i="1">
                <a:solidFill>
                  <a:srgbClr val="17325B"/>
                </a:solidFill>
                <a:latin typeface="Arial" pitchFamily="34" charset="0"/>
                <a:cs typeface="Arial" panose="020B0604020202020204" pitchFamily="34" charset="0"/>
              </a:rPr>
              <a:t>*For illustrative purposes only, costs could be overstated depending on dates of service.</a:t>
            </a:r>
          </a:p>
        </p:txBody>
      </p:sp>
      <p:sp>
        <p:nvSpPr>
          <p:cNvPr id="33797" name="Slide Number Placeholder 2"/>
          <p:cNvSpPr>
            <a:spLocks/>
          </p:cNvSpPr>
          <p:nvPr/>
        </p:nvSpPr>
        <p:spPr bwMode="auto">
          <a:xfrm>
            <a:off x="10055226" y="5648326"/>
            <a:ext cx="549275" cy="396875"/>
          </a:xfrm>
          <a:prstGeom prst="bracketPair">
            <a:avLst>
              <a:gd name="adj" fmla="val 17949"/>
            </a:avLst>
          </a:prstGeom>
          <a:noFill/>
          <a:ln w="9525">
            <a:solidFill/>
            <a:round/>
            <a:headEnd/>
            <a:tailEnd/>
          </a:ln>
        </p:spPr>
        <p:txBody>
          <a:bodyPr/>
          <a:lstStyle/>
          <a:p>
            <a:pPr algn="ctr" eaLnBrk="1" hangingPunct="1"/>
            <a:fld id="{7C871E78-B440-4873-B030-C22AA6FE7F05}" type="slidenum">
              <a:rPr lang="en-US" altLang="en-US">
                <a:solidFill>
                  <a:schemeClr val="bg1"/>
                </a:solidFill>
              </a:rPr>
              <a:pPr algn="ctr" eaLnBrk="1" hangingPunct="1"/>
              <a:t>21</a:t>
            </a:fld>
            <a:endParaRPr lang="en-US" altLang="en-US">
              <a:solidFill>
                <a:schemeClr val="bg1"/>
              </a:solidFill>
            </a:endParaRPr>
          </a:p>
        </p:txBody>
      </p:sp>
      <p:sp>
        <p:nvSpPr>
          <p:cNvPr id="7" name="Slide Number Placeholder 1">
            <a:extLst>
              <a:ext uri="{FF2B5EF4-FFF2-40B4-BE49-F238E27FC236}">
                <a16:creationId xmlns:a16="http://schemas.microsoft.com/office/drawing/2014/main" id="{10C346E5-D18F-4340-AD0B-845B8700A7B8}"/>
              </a:ext>
            </a:extLst>
          </p:cNvPr>
          <p:cNvSpPr txBox="1">
            <a:spLocks/>
          </p:cNvSpPr>
          <p:nvPr/>
        </p:nvSpPr>
        <p:spPr>
          <a:xfrm>
            <a:off x="9698736" y="2272"/>
            <a:ext cx="762000" cy="365760"/>
          </a:xfrm>
          <a:prstGeom prst="rect">
            <a:avLst/>
          </a:prstGeom>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269C83-254E-4507-A77E-F811EA1FBE29}" type="slidenum">
              <a:rPr lang="en-US">
                <a:solidFill>
                  <a:schemeClr val="bg1"/>
                </a:solidFill>
              </a:rPr>
              <a:pPr algn="r"/>
              <a:t>21</a:t>
            </a:fld>
            <a:endParaRPr lang="en-US">
              <a:solidFill>
                <a:schemeClr val="bg1"/>
              </a:solidFill>
            </a:endParaRPr>
          </a:p>
        </p:txBody>
      </p:sp>
      <p:sp>
        <p:nvSpPr>
          <p:cNvPr id="5" name="Text Placeholder 4">
            <a:extLst>
              <a:ext uri="{FF2B5EF4-FFF2-40B4-BE49-F238E27FC236}">
                <a16:creationId xmlns:a16="http://schemas.microsoft.com/office/drawing/2014/main" id="{D8457F3B-55C1-3BBA-D2F1-D516301B2B88}"/>
              </a:ext>
            </a:extLst>
          </p:cNvPr>
          <p:cNvSpPr txBox="1">
            <a:spLocks/>
          </p:cNvSpPr>
          <p:nvPr/>
        </p:nvSpPr>
        <p:spPr bwMode="auto">
          <a:xfrm>
            <a:off x="459474" y="1017908"/>
            <a:ext cx="9067800" cy="1447800"/>
          </a:xfrm>
          <a:prstGeom prst="rect">
            <a:avLst/>
          </a:prstGeom>
          <a:noFill/>
          <a:ln w="9525">
            <a:noFill/>
            <a:miter lim="800000"/>
            <a:headEnd/>
            <a:tailEnd/>
          </a:ln>
        </p:spPr>
        <p:txBody>
          <a:bodyPr>
            <a:normAutofit/>
          </a:bodyPr>
          <a:lstStyle/>
          <a:p>
            <a:pPr>
              <a:spcBef>
                <a:spcPct val="20000"/>
              </a:spcBef>
              <a:buClr>
                <a:schemeClr val="accent1"/>
              </a:buClr>
              <a:buFont typeface="Arial" pitchFamily="34" charset="0"/>
              <a:buNone/>
              <a:defRPr/>
            </a:pPr>
            <a:r>
              <a:rPr lang="en-US" sz="1200">
                <a:solidFill>
                  <a:srgbClr val="17325B"/>
                </a:solidFill>
                <a:latin typeface="Arial" pitchFamily="34" charset="0"/>
              </a:rPr>
              <a:t>- Annual wellness visit:  $200                         - One MRI:  $800</a:t>
            </a:r>
          </a:p>
          <a:p>
            <a:pPr>
              <a:spcBef>
                <a:spcPct val="20000"/>
              </a:spcBef>
              <a:buClr>
                <a:schemeClr val="accent1"/>
              </a:buClr>
              <a:buFont typeface="Arial" pitchFamily="34" charset="0"/>
              <a:buNone/>
              <a:defRPr/>
            </a:pPr>
            <a:r>
              <a:rPr lang="en-US" sz="1200">
                <a:solidFill>
                  <a:srgbClr val="17325B"/>
                </a:solidFill>
                <a:latin typeface="Arial" pitchFamily="34" charset="0"/>
              </a:rPr>
              <a:t>- Two-day hospital stay:  $5,000                    - One generic prescription (preventive – tier 1) per month (level 1):  $20 each</a:t>
            </a:r>
          </a:p>
          <a:p>
            <a:pPr>
              <a:spcBef>
                <a:spcPct val="20000"/>
              </a:spcBef>
              <a:buClr>
                <a:schemeClr val="accent1"/>
              </a:buClr>
              <a:buFont typeface="Arial" pitchFamily="34" charset="0"/>
              <a:buNone/>
              <a:defRPr/>
            </a:pPr>
            <a:r>
              <a:rPr lang="en-US" sz="1200">
                <a:solidFill>
                  <a:srgbClr val="17325B"/>
                </a:solidFill>
                <a:latin typeface="Arial" pitchFamily="34" charset="0"/>
              </a:rPr>
              <a:t>- One PCP visit:  $75                                         - One prescription (non-preventive – tier 2) per month (level 1):  $80 each</a:t>
            </a:r>
          </a:p>
          <a:p>
            <a:pPr>
              <a:spcBef>
                <a:spcPct val="20000"/>
              </a:spcBef>
              <a:buClr>
                <a:schemeClr val="accent1"/>
              </a:buClr>
              <a:buFont typeface="Arial" pitchFamily="34" charset="0"/>
              <a:buNone/>
              <a:defRPr/>
            </a:pPr>
            <a:r>
              <a:rPr lang="en-US" sz="1200">
                <a:solidFill>
                  <a:srgbClr val="17325B"/>
                </a:solidFill>
                <a:latin typeface="Arial" pitchFamily="34" charset="0"/>
              </a:rPr>
              <a:t>- Four specialist office visits:  $150 each</a:t>
            </a:r>
          </a:p>
        </p:txBody>
      </p:sp>
      <p:graphicFrame>
        <p:nvGraphicFramePr>
          <p:cNvPr id="6" name="Table 5">
            <a:extLst>
              <a:ext uri="{FF2B5EF4-FFF2-40B4-BE49-F238E27FC236}">
                <a16:creationId xmlns:a16="http://schemas.microsoft.com/office/drawing/2014/main" id="{A10C04BF-9F58-8E14-2D98-7BCCABBA3BB3}"/>
              </a:ext>
            </a:extLst>
          </p:cNvPr>
          <p:cNvGraphicFramePr>
            <a:graphicFrameLocks noGrp="1"/>
          </p:cNvGraphicFramePr>
          <p:nvPr>
            <p:extLst>
              <p:ext uri="{D42A27DB-BD31-4B8C-83A1-F6EECF244321}">
                <p14:modId xmlns:p14="http://schemas.microsoft.com/office/powerpoint/2010/main" val="1739433010"/>
              </p:ext>
            </p:extLst>
          </p:nvPr>
        </p:nvGraphicFramePr>
        <p:xfrm>
          <a:off x="614149" y="2057401"/>
          <a:ext cx="11368050" cy="4706893"/>
        </p:xfrm>
        <a:graphic>
          <a:graphicData uri="http://schemas.openxmlformats.org/drawingml/2006/table">
            <a:tbl>
              <a:tblPr/>
              <a:tblGrid>
                <a:gridCol w="1136805">
                  <a:extLst>
                    <a:ext uri="{9D8B030D-6E8A-4147-A177-3AD203B41FA5}">
                      <a16:colId xmlns:a16="http://schemas.microsoft.com/office/drawing/2014/main" val="20000"/>
                    </a:ext>
                  </a:extLst>
                </a:gridCol>
                <a:gridCol w="1136805">
                  <a:extLst>
                    <a:ext uri="{9D8B030D-6E8A-4147-A177-3AD203B41FA5}">
                      <a16:colId xmlns:a16="http://schemas.microsoft.com/office/drawing/2014/main" val="20001"/>
                    </a:ext>
                  </a:extLst>
                </a:gridCol>
                <a:gridCol w="1136805">
                  <a:extLst>
                    <a:ext uri="{9D8B030D-6E8A-4147-A177-3AD203B41FA5}">
                      <a16:colId xmlns:a16="http://schemas.microsoft.com/office/drawing/2014/main" val="20002"/>
                    </a:ext>
                  </a:extLst>
                </a:gridCol>
                <a:gridCol w="1136805">
                  <a:extLst>
                    <a:ext uri="{9D8B030D-6E8A-4147-A177-3AD203B41FA5}">
                      <a16:colId xmlns:a16="http://schemas.microsoft.com/office/drawing/2014/main" val="20003"/>
                    </a:ext>
                  </a:extLst>
                </a:gridCol>
                <a:gridCol w="1136805">
                  <a:extLst>
                    <a:ext uri="{9D8B030D-6E8A-4147-A177-3AD203B41FA5}">
                      <a16:colId xmlns:a16="http://schemas.microsoft.com/office/drawing/2014/main" val="20004"/>
                    </a:ext>
                  </a:extLst>
                </a:gridCol>
                <a:gridCol w="1136805">
                  <a:extLst>
                    <a:ext uri="{9D8B030D-6E8A-4147-A177-3AD203B41FA5}">
                      <a16:colId xmlns:a16="http://schemas.microsoft.com/office/drawing/2014/main" val="20005"/>
                    </a:ext>
                  </a:extLst>
                </a:gridCol>
                <a:gridCol w="1136805">
                  <a:extLst>
                    <a:ext uri="{9D8B030D-6E8A-4147-A177-3AD203B41FA5}">
                      <a16:colId xmlns:a16="http://schemas.microsoft.com/office/drawing/2014/main" val="20006"/>
                    </a:ext>
                  </a:extLst>
                </a:gridCol>
                <a:gridCol w="1136805">
                  <a:extLst>
                    <a:ext uri="{9D8B030D-6E8A-4147-A177-3AD203B41FA5}">
                      <a16:colId xmlns:a16="http://schemas.microsoft.com/office/drawing/2014/main" val="20007"/>
                    </a:ext>
                  </a:extLst>
                </a:gridCol>
                <a:gridCol w="1136805">
                  <a:extLst>
                    <a:ext uri="{9D8B030D-6E8A-4147-A177-3AD203B41FA5}">
                      <a16:colId xmlns:a16="http://schemas.microsoft.com/office/drawing/2014/main" val="3659856788"/>
                    </a:ext>
                  </a:extLst>
                </a:gridCol>
                <a:gridCol w="1136805">
                  <a:extLst>
                    <a:ext uri="{9D8B030D-6E8A-4147-A177-3AD203B41FA5}">
                      <a16:colId xmlns:a16="http://schemas.microsoft.com/office/drawing/2014/main" val="2040999119"/>
                    </a:ext>
                  </a:extLst>
                </a:gridCol>
              </a:tblGrid>
              <a:tr h="381000">
                <a:tc>
                  <a:txBody>
                    <a:bodyPr/>
                    <a:lstStyle/>
                    <a:p>
                      <a:pPr algn="ctr" rtl="0" fontAlgn="t"/>
                      <a:r>
                        <a:rPr lang="en-US" sz="1400" b="1" i="0" u="none" strike="noStrike">
                          <a:solidFill>
                            <a:srgbClr val="FFFFFF"/>
                          </a:solidFill>
                          <a:effectLst/>
                          <a:latin typeface="Arial" pitchFamily="34" charset="0"/>
                        </a:rPr>
                        <a:t>Service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tc>
                  <a:txBody>
                    <a:bodyPr/>
                    <a:lstStyle/>
                    <a:p>
                      <a:pPr algn="ctr" rtl="0" fontAlgn="t"/>
                      <a:r>
                        <a:rPr lang="en-US" sz="1400" b="1" i="0" u="none" strike="noStrike">
                          <a:solidFill>
                            <a:srgbClr val="FFFFFF"/>
                          </a:solidFill>
                          <a:effectLst/>
                          <a:latin typeface="Arial" pitchFamily="34" charset="0"/>
                        </a:rPr>
                        <a:t>KC 20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tc>
                  <a:txBody>
                    <a:bodyPr/>
                    <a:lstStyle/>
                    <a:p>
                      <a:pPr algn="ctr" rtl="0" fontAlgn="t"/>
                      <a:r>
                        <a:rPr lang="en-US" sz="1400" b="1" i="0" u="none" strike="noStrike">
                          <a:solidFill>
                            <a:srgbClr val="FFFFFF"/>
                          </a:solidFill>
                          <a:effectLst/>
                          <a:latin typeface="Arial" pitchFamily="34" charset="0"/>
                        </a:rPr>
                        <a:t>KC 25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tc>
                  <a:txBody>
                    <a:bodyPr/>
                    <a:lstStyle/>
                    <a:p>
                      <a:pPr algn="ctr" rtl="0" fontAlgn="t"/>
                      <a:r>
                        <a:rPr lang="en-US" sz="1400" b="1" i="0" u="none" strike="noStrike">
                          <a:solidFill>
                            <a:srgbClr val="FFFFFF"/>
                          </a:solidFill>
                          <a:effectLst/>
                          <a:latin typeface="Arial" pitchFamily="34" charset="0"/>
                        </a:rPr>
                        <a:t>HK 25</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tc>
                  <a:txBody>
                    <a:bodyPr/>
                    <a:lstStyle/>
                    <a:p>
                      <a:pPr algn="ctr" rtl="0" fontAlgn="t"/>
                      <a:r>
                        <a:rPr lang="en-US" sz="1400" b="1" i="0" u="none" strike="noStrike">
                          <a:solidFill>
                            <a:srgbClr val="FFFFFF"/>
                          </a:solidFill>
                          <a:effectLst/>
                          <a:latin typeface="Arial" pitchFamily="34" charset="0"/>
                        </a:rPr>
                        <a:t>KC HRA </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tc>
                  <a:txBody>
                    <a:bodyPr/>
                    <a:lstStyle/>
                    <a:p>
                      <a:pPr algn="ctr" rtl="0" fontAlgn="t"/>
                      <a:r>
                        <a:rPr lang="en-US" sz="1400" b="1" i="0" u="none" strike="noStrike">
                          <a:solidFill>
                            <a:srgbClr val="FFFFFF"/>
                          </a:solidFill>
                          <a:effectLst/>
                          <a:latin typeface="Arial" pitchFamily="34" charset="0"/>
                        </a:rPr>
                        <a:t>KC 2000</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tc>
                  <a:txBody>
                    <a:bodyPr/>
                    <a:lstStyle/>
                    <a:p>
                      <a:pPr algn="ctr" rtl="0" fontAlgn="t"/>
                      <a:r>
                        <a:rPr lang="en-US" sz="1400" b="1" i="0" u="none" strike="noStrike">
                          <a:solidFill>
                            <a:srgbClr val="FFFFFF"/>
                          </a:solidFill>
                          <a:effectLst/>
                          <a:latin typeface="Arial" pitchFamily="34" charset="0"/>
                        </a:rPr>
                        <a:t>KC 3500</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tc>
                  <a:txBody>
                    <a:bodyPr/>
                    <a:lstStyle/>
                    <a:p>
                      <a:pPr algn="ctr" rtl="0" fontAlgn="t"/>
                      <a:r>
                        <a:rPr lang="en-US" sz="1400" b="1" i="0" u="none" strike="noStrike">
                          <a:solidFill>
                            <a:srgbClr val="FFFFFF"/>
                          </a:solidFill>
                          <a:effectLst/>
                          <a:latin typeface="Arial" pitchFamily="34" charset="0"/>
                        </a:rPr>
                        <a:t>HK 3500</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tc>
                  <a:txBody>
                    <a:bodyPr/>
                    <a:lstStyle/>
                    <a:p>
                      <a:pPr algn="ctr" rtl="0" fontAlgn="t"/>
                      <a:r>
                        <a:rPr lang="en-US" sz="1400" b="1" i="0" u="none" strike="noStrike">
                          <a:solidFill>
                            <a:srgbClr val="FFFFFF"/>
                          </a:solidFill>
                          <a:effectLst/>
                          <a:latin typeface="Arial" pitchFamily="34" charset="0"/>
                        </a:rPr>
                        <a:t>KC 5000</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tc>
                  <a:txBody>
                    <a:bodyPr/>
                    <a:lstStyle/>
                    <a:p>
                      <a:pPr algn="ctr" rtl="0" fontAlgn="t"/>
                      <a:r>
                        <a:rPr lang="en-US" sz="1400" b="1" i="0" u="none" strike="noStrike">
                          <a:solidFill>
                            <a:srgbClr val="FFFFFF"/>
                          </a:solidFill>
                          <a:effectLst/>
                          <a:latin typeface="Arial" pitchFamily="34" charset="0"/>
                        </a:rPr>
                        <a:t>HK 5000</a:t>
                      </a:r>
                    </a:p>
                  </a:txBody>
                  <a:tcPr marL="9278" marR="9278" marT="92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C63FF"/>
                    </a:solidFill>
                  </a:tcPr>
                </a:tc>
                <a:extLst>
                  <a:ext uri="{0D108BD9-81ED-4DB2-BD59-A6C34878D82A}">
                    <a16:rowId xmlns:a16="http://schemas.microsoft.com/office/drawing/2014/main" val="10000"/>
                  </a:ext>
                </a:extLst>
              </a:tr>
              <a:tr h="335838">
                <a:tc>
                  <a:txBody>
                    <a:bodyPr/>
                    <a:lstStyle/>
                    <a:p>
                      <a:pPr algn="ctr" rtl="0" fontAlgn="t"/>
                      <a:r>
                        <a:rPr lang="en-US" sz="1400" b="0" i="0" u="none" strike="noStrike">
                          <a:solidFill>
                            <a:srgbClr val="17325B"/>
                          </a:solidFill>
                          <a:effectLst/>
                          <a:latin typeface="Arial" pitchFamily="34" charset="0"/>
                        </a:rPr>
                        <a:t>Wellness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a:solidFill>
                            <a:srgbClr val="17325B"/>
                          </a:solidFill>
                          <a:latin typeface="Arial" panose="020F0502020204030204" pitchFamily="34" charset="0"/>
                        </a:rPr>
                        <a:t>$0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86297">
                <a:tc>
                  <a:txBody>
                    <a:bodyPr/>
                    <a:lstStyle/>
                    <a:p>
                      <a:pPr algn="ctr" rtl="0" fontAlgn="t"/>
                      <a:r>
                        <a:rPr lang="en-US" sz="1400" b="0" i="0" u="none" strike="noStrike">
                          <a:solidFill>
                            <a:srgbClr val="17325B"/>
                          </a:solidFill>
                          <a:effectLst/>
                          <a:latin typeface="Arial" pitchFamily="34" charset="0"/>
                        </a:rPr>
                        <a:t>Hospital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a:solidFill>
                            <a:srgbClr val="17325B"/>
                          </a:solidFill>
                          <a:latin typeface="Arial" panose="020F0502020204030204" pitchFamily="34" charset="0"/>
                        </a:rPr>
                        <a:t>$1,320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$1,400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$1,400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$2,100 </a:t>
                      </a:r>
                      <a:r>
                        <a:rPr lang="en-US" sz="1400" b="0" i="1" u="none" strike="noStrike">
                          <a:solidFill>
                            <a:srgbClr val="FF5C0A"/>
                          </a:solidFill>
                          <a:effectLst/>
                          <a:latin typeface="Arial" pitchFamily="34" charset="0"/>
                        </a:rPr>
                        <a:t>($500 fund) </a:t>
                      </a:r>
                      <a:endParaRPr lang="en-US" sz="1400" b="0" i="0" u="none" strike="noStrike">
                        <a:solidFill>
                          <a:srgbClr val="FF0000"/>
                        </a:solidFill>
                        <a:effectLst/>
                        <a:latin typeface="Calibri" pitchFamily="34" charset="0"/>
                      </a:endParaRP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$2,300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$3,500</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$3,500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$5,000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$5,000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extLst>
                  <a:ext uri="{0D108BD9-81ED-4DB2-BD59-A6C34878D82A}">
                    <a16:rowId xmlns:a16="http://schemas.microsoft.com/office/drawing/2014/main" val="10002"/>
                  </a:ext>
                </a:extLst>
              </a:tr>
              <a:tr h="335838">
                <a:tc>
                  <a:txBody>
                    <a:bodyPr/>
                    <a:lstStyle/>
                    <a:p>
                      <a:pPr algn="ctr" rtl="0" fontAlgn="t"/>
                      <a:r>
                        <a:rPr lang="en-US" sz="1400" b="0" i="0" u="none" strike="noStrike">
                          <a:solidFill>
                            <a:srgbClr val="17325B"/>
                          </a:solidFill>
                          <a:effectLst/>
                          <a:latin typeface="Arial" pitchFamily="34" charset="0"/>
                        </a:rPr>
                        <a:t>PCP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a:solidFill>
                            <a:srgbClr val="17325B"/>
                          </a:solidFill>
                          <a:latin typeface="Arial" panose="020F0502020204030204" pitchFamily="34" charset="0"/>
                        </a:rPr>
                        <a:t>$20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$25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$25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$15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$7.50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35838">
                <a:tc>
                  <a:txBody>
                    <a:bodyPr/>
                    <a:lstStyle/>
                    <a:p>
                      <a:pPr algn="ctr" rtl="0" fontAlgn="t"/>
                      <a:r>
                        <a:rPr lang="en-US" sz="1400" b="0" i="0" u="none" strike="noStrike">
                          <a:solidFill>
                            <a:srgbClr val="17325B"/>
                          </a:solidFill>
                          <a:effectLst/>
                          <a:latin typeface="Arial" pitchFamily="34" charset="0"/>
                        </a:rPr>
                        <a:t>Specialist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a:solidFill>
                            <a:srgbClr val="17325B"/>
                          </a:solidFill>
                          <a:latin typeface="Arial" panose="020F0502020204030204" pitchFamily="34" charset="0"/>
                        </a:rPr>
                        <a:t>$160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$200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$200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$120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$60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$0</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extLst>
                  <a:ext uri="{0D108BD9-81ED-4DB2-BD59-A6C34878D82A}">
                    <a16:rowId xmlns:a16="http://schemas.microsoft.com/office/drawing/2014/main" val="10004"/>
                  </a:ext>
                </a:extLst>
              </a:tr>
              <a:tr h="335838">
                <a:tc>
                  <a:txBody>
                    <a:bodyPr/>
                    <a:lstStyle/>
                    <a:p>
                      <a:pPr algn="ctr" rtl="0" fontAlgn="t"/>
                      <a:r>
                        <a:rPr lang="en-US" sz="1400" b="0" i="0" u="none" strike="noStrike">
                          <a:solidFill>
                            <a:srgbClr val="17325B"/>
                          </a:solidFill>
                          <a:effectLst/>
                          <a:latin typeface="Arial" pitchFamily="34" charset="0"/>
                        </a:rPr>
                        <a:t>MRI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a:solidFill>
                            <a:srgbClr val="17325B"/>
                          </a:solidFill>
                          <a:latin typeface="Arial" panose="020F0502020204030204" pitchFamily="34" charset="0"/>
                        </a:rPr>
                        <a:t>$160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$160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$160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$160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$80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none" strike="noStrike">
                          <a:solidFill>
                            <a:srgbClr val="17325B"/>
                          </a:solidFill>
                          <a:effectLst/>
                          <a:latin typeface="Arial" pitchFamily="34" charset="0"/>
                        </a:rPr>
                        <a:t>$0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35838">
                <a:tc>
                  <a:txBody>
                    <a:bodyPr/>
                    <a:lstStyle/>
                    <a:p>
                      <a:pPr algn="ctr" rtl="0" fontAlgn="t"/>
                      <a:r>
                        <a:rPr lang="en-US" sz="1400" b="0" i="0" u="none" strike="noStrike">
                          <a:solidFill>
                            <a:srgbClr val="17325B"/>
                          </a:solidFill>
                          <a:effectLst/>
                          <a:latin typeface="Arial" pitchFamily="34" charset="0"/>
                        </a:rPr>
                        <a:t>Rx 1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a:solidFill>
                            <a:srgbClr val="17325B"/>
                          </a:solidFill>
                          <a:latin typeface="Arial" panose="020F0502020204030204" pitchFamily="34" charset="0"/>
                        </a:rPr>
                        <a:t>$240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a:solidFill>
                            <a:srgbClr val="17325B"/>
                          </a:solidFill>
                          <a:latin typeface="Arial" panose="020F0502020204030204" pitchFamily="34" charset="0"/>
                        </a:rPr>
                        <a:t>$240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a:solidFill>
                            <a:srgbClr val="17325B"/>
                          </a:solidFill>
                          <a:latin typeface="Arial" panose="020F0502020204030204" pitchFamily="34" charset="0"/>
                        </a:rPr>
                        <a:t>$240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a:solidFill>
                            <a:srgbClr val="17325B"/>
                          </a:solidFill>
                          <a:latin typeface="Arial" panose="020F0502020204030204" pitchFamily="34" charset="0"/>
                        </a:rPr>
                        <a:t>$240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a:solidFill>
                            <a:srgbClr val="17325B"/>
                          </a:solidFill>
                          <a:latin typeface="Arial" panose="020F0502020204030204" pitchFamily="34" charset="0"/>
                        </a:rPr>
                        <a:t>$240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$145</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$145</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a:solidFill>
                            <a:srgbClr val="17325B"/>
                          </a:solidFill>
                          <a:latin typeface="Arial" panose="020F0502020204030204" pitchFamily="34" charset="0"/>
                        </a:rPr>
                        <a:t>$240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a:solidFill>
                            <a:srgbClr val="17325B"/>
                          </a:solidFill>
                          <a:latin typeface="Arial" panose="020F0502020204030204" pitchFamily="34" charset="0"/>
                        </a:rPr>
                        <a:t>$240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extLst>
                  <a:ext uri="{0D108BD9-81ED-4DB2-BD59-A6C34878D82A}">
                    <a16:rowId xmlns:a16="http://schemas.microsoft.com/office/drawing/2014/main" val="10006"/>
                  </a:ext>
                </a:extLst>
              </a:tr>
              <a:tr h="335838">
                <a:tc>
                  <a:txBody>
                    <a:bodyPr/>
                    <a:lstStyle/>
                    <a:p>
                      <a:pPr algn="ctr" rtl="0" fontAlgn="t"/>
                      <a:r>
                        <a:rPr lang="en-US" sz="1400" b="0" i="0" u="none" strike="noStrike">
                          <a:solidFill>
                            <a:srgbClr val="17325B"/>
                          </a:solidFill>
                          <a:effectLst/>
                          <a:latin typeface="Arial" pitchFamily="34" charset="0"/>
                        </a:rPr>
                        <a:t>Rx 2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u="sng">
                          <a:solidFill>
                            <a:srgbClr val="17325B"/>
                          </a:solidFill>
                          <a:latin typeface="Arial" panose="020F0502020204030204" pitchFamily="34" charset="0"/>
                        </a:rPr>
                        <a:t>$600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u="sng">
                          <a:solidFill>
                            <a:srgbClr val="17325B"/>
                          </a:solidFill>
                          <a:latin typeface="Arial" panose="020F0502020204030204" pitchFamily="34" charset="0"/>
                        </a:rPr>
                        <a:t>$600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u="sng">
                          <a:solidFill>
                            <a:srgbClr val="17325B"/>
                          </a:solidFill>
                          <a:latin typeface="Arial" panose="020F0502020204030204" pitchFamily="34" charset="0"/>
                        </a:rPr>
                        <a:t>$600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u="sng">
                          <a:solidFill>
                            <a:srgbClr val="17325B"/>
                          </a:solidFill>
                          <a:latin typeface="Arial" panose="020F0502020204030204" pitchFamily="34" charset="0"/>
                        </a:rPr>
                        <a:t>$600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u="sng">
                          <a:solidFill>
                            <a:srgbClr val="17325B"/>
                          </a:solidFill>
                          <a:latin typeface="Arial" panose="020F0502020204030204" pitchFamily="34" charset="0"/>
                        </a:rPr>
                        <a:t>$600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sng" strike="noStrike">
                          <a:solidFill>
                            <a:srgbClr val="17325B"/>
                          </a:solidFill>
                          <a:effectLst/>
                          <a:latin typeface="Arial" pitchFamily="34" charset="0"/>
                        </a:rPr>
                        <a:t>$355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rtl="0" fontAlgn="t"/>
                      <a:r>
                        <a:rPr lang="en-US" sz="1400" b="0" i="0" u="sng" strike="noStrike">
                          <a:solidFill>
                            <a:srgbClr val="17325B"/>
                          </a:solidFill>
                          <a:effectLst/>
                          <a:latin typeface="Arial" pitchFamily="34" charset="0"/>
                        </a:rPr>
                        <a:t>$355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u="sng">
                          <a:solidFill>
                            <a:srgbClr val="17325B"/>
                          </a:solidFill>
                          <a:latin typeface="Arial" panose="020F0502020204030204" pitchFamily="34" charset="0"/>
                        </a:rPr>
                        <a:t>$600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u="sng">
                          <a:solidFill>
                            <a:srgbClr val="17325B"/>
                          </a:solidFill>
                          <a:latin typeface="Arial" panose="020F0502020204030204" pitchFamily="34" charset="0"/>
                        </a:rPr>
                        <a:t>$600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80705">
                <a:tc>
                  <a:txBody>
                    <a:bodyPr/>
                    <a:lstStyle/>
                    <a:p>
                      <a:pPr algn="ctr" rtl="0" fontAlgn="t"/>
                      <a:r>
                        <a:rPr lang="en-US" sz="1400" b="0" i="0" u="none" strike="noStrike">
                          <a:solidFill>
                            <a:srgbClr val="17325B"/>
                          </a:solidFill>
                          <a:effectLst/>
                          <a:latin typeface="Arial" pitchFamily="34" charset="0"/>
                        </a:rPr>
                        <a:t>CLAIMS COSTS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a:solidFill>
                            <a:srgbClr val="17325B"/>
                          </a:solidFill>
                          <a:latin typeface="Arial" panose="020F0502020204030204" pitchFamily="34" charset="0"/>
                        </a:rPr>
                        <a:t>$2,500</a:t>
                      </a:r>
                    </a:p>
                  </a:txBody>
                  <a:tcPr marT="45715" marB="4571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$2,625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$2,625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$3,235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$3,287.50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$4,000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$4,000</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$5,840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rtl="0" fontAlgn="t"/>
                      <a:r>
                        <a:rPr lang="en-US" sz="1400" b="0" i="0" u="none" strike="noStrike">
                          <a:solidFill>
                            <a:srgbClr val="17325B"/>
                          </a:solidFill>
                          <a:effectLst/>
                          <a:latin typeface="Arial" pitchFamily="34" charset="0"/>
                        </a:rPr>
                        <a:t>$5,840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extLst>
                  <a:ext uri="{0D108BD9-81ED-4DB2-BD59-A6C34878D82A}">
                    <a16:rowId xmlns:a16="http://schemas.microsoft.com/office/drawing/2014/main" val="10008"/>
                  </a:ext>
                </a:extLst>
              </a:tr>
              <a:tr h="563446">
                <a:tc>
                  <a:txBody>
                    <a:bodyPr/>
                    <a:lstStyle/>
                    <a:p>
                      <a:pPr algn="ctr" rtl="0" fontAlgn="t"/>
                      <a:r>
                        <a:rPr lang="en-US" sz="1400" b="0" i="0" u="none" strike="noStrike">
                          <a:solidFill>
                            <a:srgbClr val="17325B"/>
                          </a:solidFill>
                          <a:effectLst/>
                          <a:latin typeface="Arial" pitchFamily="34" charset="0"/>
                        </a:rPr>
                        <a:t>Annual EE Premium </a:t>
                      </a:r>
                    </a:p>
                  </a:txBody>
                  <a:tcPr marL="9278" marR="9278" marT="927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u="sng">
                          <a:solidFill>
                            <a:srgbClr val="17325B"/>
                          </a:solidFill>
                          <a:latin typeface="Arial" pitchFamily="34" charset="0"/>
                        </a:rPr>
                        <a:t>$0</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u="sng">
                          <a:solidFill>
                            <a:srgbClr val="17325B"/>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u="sng">
                          <a:solidFill>
                            <a:srgbClr val="17325B"/>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u="sng">
                          <a:solidFill>
                            <a:srgbClr val="17325B"/>
                          </a:solidFill>
                          <a:latin typeface="Arial" pitchFamily="34" charset="0"/>
                        </a:rPr>
                        <a:t>$0</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u="sng">
                          <a:solidFill>
                            <a:srgbClr val="17325B"/>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u="sng">
                          <a:solidFill>
                            <a:srgbClr val="17325B"/>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u="sng">
                          <a:solidFill>
                            <a:srgbClr val="17325B"/>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u="sng">
                          <a:solidFill>
                            <a:srgbClr val="17325B"/>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a:r>
                        <a:rPr lang="en-US" sz="1400" u="sng">
                          <a:solidFill>
                            <a:srgbClr val="17325B"/>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780417">
                <a:tc>
                  <a:txBody>
                    <a:bodyPr/>
                    <a:lstStyle/>
                    <a:p>
                      <a:pPr algn="ctr" rtl="0" fontAlgn="t"/>
                      <a:r>
                        <a:rPr lang="en-US" sz="1400" b="1" i="0" u="none" strike="noStrike">
                          <a:solidFill>
                            <a:srgbClr val="3C63FF"/>
                          </a:solidFill>
                          <a:effectLst/>
                          <a:latin typeface="Arial" pitchFamily="34" charset="0"/>
                        </a:rPr>
                        <a:t>TOTAL ANNUAL COSTS </a:t>
                      </a:r>
                    </a:p>
                  </a:txBody>
                  <a:tcPr marL="9525" marR="9525" marT="952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b="1" u="sng">
                          <a:solidFill>
                            <a:srgbClr val="3C63FF"/>
                          </a:solidFill>
                          <a:latin typeface="Arial" pitchFamily="34" charset="0"/>
                        </a:rPr>
                        <a:t>$0</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b="1" u="sng">
                          <a:solidFill>
                            <a:srgbClr val="3C63FF"/>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b="1" u="sng">
                          <a:solidFill>
                            <a:srgbClr val="3C63FF"/>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b="1" u="sng">
                          <a:solidFill>
                            <a:srgbClr val="3C63FF"/>
                          </a:solidFill>
                          <a:latin typeface="Arial" pitchFamily="34" charset="0"/>
                        </a:rPr>
                        <a:t>$0</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b="1" u="sng">
                          <a:solidFill>
                            <a:srgbClr val="3C63FF"/>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b="1" u="sng">
                          <a:solidFill>
                            <a:srgbClr val="3C63FF"/>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b="1" u="sng">
                          <a:solidFill>
                            <a:srgbClr val="3C63FF"/>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b="1" u="sng">
                          <a:solidFill>
                            <a:srgbClr val="3C63FF"/>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tc>
                  <a:txBody>
                    <a:bodyPr/>
                    <a:lstStyle/>
                    <a:p>
                      <a:pPr algn="ctr"/>
                      <a:r>
                        <a:rPr lang="en-US" sz="1400" b="1" u="sng">
                          <a:solidFill>
                            <a:srgbClr val="3C63FF"/>
                          </a:solidFill>
                          <a:latin typeface="Arial" pitchFamily="34" charset="0"/>
                        </a:rPr>
                        <a:t>$0</a:t>
                      </a:r>
                    </a:p>
                  </a:txBody>
                  <a:tcPr marL="9278" marR="9278" marT="927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C7"/>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810707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object 2"/>
          <p:cNvSpPr/>
          <p:nvPr/>
        </p:nvSpPr>
        <p:spPr>
          <a:xfrm>
            <a:off x="0" y="631951"/>
            <a:ext cx="12192000" cy="0"/>
          </a:xfrm>
          <a:custGeom>
            <a:avLst/>
            <a:gdLst/>
            <a:ahLst/>
            <a:cxnLst/>
            <a:rect l="l" t="t" r="r" b="b"/>
            <a:pathLst>
              <a:path w="9144000">
                <a:moveTo>
                  <a:pt x="0" y="0"/>
                </a:moveTo>
                <a:lnTo>
                  <a:pt x="9144000" y="0"/>
                </a:lnTo>
              </a:path>
            </a:pathLst>
          </a:custGeom>
          <a:ln w="3175">
            <a:solidFill>
              <a:srgbClr val="17325B"/>
            </a:solidFill>
          </a:ln>
        </p:spPr>
        <p:txBody>
          <a:bodyPr wrap="square" lIns="0" tIns="0" rIns="0" bIns="0" rtlCol="0"/>
          <a:lstStyle/>
          <a:p>
            <a:endParaRPr sz="2400"/>
          </a:p>
        </p:txBody>
      </p:sp>
      <p:grpSp>
        <p:nvGrpSpPr>
          <p:cNvPr id="3" name="object 3"/>
          <p:cNvGrpSpPr/>
          <p:nvPr/>
        </p:nvGrpSpPr>
        <p:grpSpPr>
          <a:xfrm>
            <a:off x="0" y="816546"/>
            <a:ext cx="12192000" cy="4194175"/>
            <a:chOff x="0" y="472427"/>
            <a:chExt cx="9144000" cy="4194175"/>
          </a:xfrm>
        </p:grpSpPr>
        <p:sp>
          <p:nvSpPr>
            <p:cNvPr id="4" name="object 4"/>
            <p:cNvSpPr/>
            <p:nvPr/>
          </p:nvSpPr>
          <p:spPr>
            <a:xfrm>
              <a:off x="0" y="4666488"/>
              <a:ext cx="9144000" cy="0"/>
            </a:xfrm>
            <a:custGeom>
              <a:avLst/>
              <a:gdLst/>
              <a:ahLst/>
              <a:cxnLst/>
              <a:rect l="l" t="t" r="r" b="b"/>
              <a:pathLst>
                <a:path w="9144000">
                  <a:moveTo>
                    <a:pt x="0" y="0"/>
                  </a:moveTo>
                  <a:lnTo>
                    <a:pt x="9144000" y="0"/>
                  </a:lnTo>
                </a:path>
              </a:pathLst>
            </a:custGeom>
            <a:ln w="3175">
              <a:solidFill>
                <a:srgbClr val="17325B"/>
              </a:solidFill>
            </a:ln>
          </p:spPr>
          <p:txBody>
            <a:bodyPr wrap="square" lIns="0" tIns="0" rIns="0" bIns="0" rtlCol="0"/>
            <a:lstStyle/>
            <a:p>
              <a:endParaRPr sz="2400"/>
            </a:p>
          </p:txBody>
        </p:sp>
        <p:sp>
          <p:nvSpPr>
            <p:cNvPr id="5" name="object 5"/>
            <p:cNvSpPr/>
            <p:nvPr/>
          </p:nvSpPr>
          <p:spPr>
            <a:xfrm>
              <a:off x="0" y="472427"/>
              <a:ext cx="9144000" cy="4194175"/>
            </a:xfrm>
            <a:custGeom>
              <a:avLst/>
              <a:gdLst/>
              <a:ahLst/>
              <a:cxnLst/>
              <a:rect l="l" t="t" r="r" b="b"/>
              <a:pathLst>
                <a:path w="9144000" h="4194175">
                  <a:moveTo>
                    <a:pt x="9144000" y="0"/>
                  </a:moveTo>
                  <a:lnTo>
                    <a:pt x="0" y="0"/>
                  </a:lnTo>
                  <a:lnTo>
                    <a:pt x="0" y="4194060"/>
                  </a:lnTo>
                  <a:lnTo>
                    <a:pt x="9144000" y="4194060"/>
                  </a:lnTo>
                  <a:lnTo>
                    <a:pt x="9144000" y="0"/>
                  </a:lnTo>
                  <a:close/>
                </a:path>
              </a:pathLst>
            </a:custGeom>
            <a:solidFill>
              <a:srgbClr val="3C63FF"/>
            </a:solidFill>
            <a:ln>
              <a:solidFill/>
            </a:ln>
          </p:spPr>
          <p:txBody>
            <a:bodyPr wrap="square" lIns="0" tIns="0" rIns="0" bIns="0" rtlCol="0"/>
            <a:lstStyle/>
            <a:p>
              <a:endParaRPr sz="2400"/>
            </a:p>
          </p:txBody>
        </p:sp>
      </p:grpSp>
      <p:sp>
        <p:nvSpPr>
          <p:cNvPr id="12" name="object 12"/>
          <p:cNvSpPr txBox="1">
            <a:spLocks noGrp="1"/>
          </p:cNvSpPr>
          <p:nvPr>
            <p:ph type="title"/>
          </p:nvPr>
        </p:nvSpPr>
        <p:spPr>
          <a:xfrm>
            <a:off x="804672" y="2924442"/>
            <a:ext cx="8823960" cy="478763"/>
          </a:xfrm>
          <a:prstGeom prst="rect">
            <a:avLst/>
          </a:prstGeom>
          <a:ln>
            <a:noFill/>
          </a:ln>
        </p:spPr>
        <p:txBody>
          <a:bodyPr vert="horz" wrap="square" lIns="0" tIns="16933" rIns="0" bIns="0" rtlCol="0" anchor="ctr">
            <a:spAutoFit/>
          </a:bodyPr>
          <a:lstStyle/>
          <a:p>
            <a:pPr marL="16933" algn="l">
              <a:spcBef>
                <a:spcPts val="133"/>
              </a:spcBef>
            </a:pPr>
            <a:r>
              <a:rPr lang="en-US" sz="3000" b="1" spc="-100">
                <a:solidFill>
                  <a:srgbClr val="FFFFFF"/>
                </a:solidFill>
                <a:latin typeface="Arial"/>
                <a:cs typeface="Calibri" panose="020F0502020204030204" pitchFamily="34" charset="0"/>
              </a:rPr>
              <a:t>Additional Medical Tools &amp; Resources</a:t>
            </a:r>
            <a:endParaRPr lang="en-US" sz="5867">
              <a:cs typeface="Calibri" panose="020F0502020204030204" pitchFamily="34" charset="0"/>
            </a:endParaRPr>
          </a:p>
        </p:txBody>
      </p:sp>
      <p:sp>
        <p:nvSpPr>
          <p:cNvPr id="6" name="Slide Number Placeholder 5">
            <a:extLst>
              <a:ext uri="{FF2B5EF4-FFF2-40B4-BE49-F238E27FC236}">
                <a16:creationId xmlns:a16="http://schemas.microsoft.com/office/drawing/2014/main" id="{AD13C357-C41D-7465-BE53-11ED0A58545B}"/>
              </a:ext>
            </a:extLst>
          </p:cNvPr>
          <p:cNvSpPr>
            <a:spLocks noGrp="1"/>
          </p:cNvSpPr>
          <p:nvPr>
            <p:ph type="sldNum" sz="quarter" idx="12"/>
          </p:nvPr>
        </p:nvSpPr>
        <p:spPr>
          <a:ln>
            <a:noFill/>
          </a:ln>
        </p:spPr>
        <p:txBody>
          <a:bodyPr/>
          <a:lstStyle/>
          <a:p>
            <a:fld id="{3A98EE3D-8CD1-4C3F-BD1C-C98C9596463C}" type="slidenum">
              <a:rPr lang="en-US" smtClean="0"/>
              <a:t>22</a:t>
            </a:fld>
            <a:endParaRPr lang="en-US"/>
          </a:p>
        </p:txBody>
      </p:sp>
      <p:sp>
        <p:nvSpPr>
          <p:cNvPr id="13" name="Oval 12"/>
          <p:cNvSpPr/>
          <p:nvPr/>
        </p:nvSpPr>
        <p:spPr>
          <a:xfrm>
            <a:off x="10652760" y="1170432"/>
            <a:ext cx="2971800" cy="2971800"/>
          </a:xfrm>
          <a:prstGeom prst="ellipse">
            <a:avLst/>
          </a:prstGeom>
          <a:solidFill>
            <a:srgbClr val="FFD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11201400" y="4407408"/>
            <a:ext cx="1508760" cy="1508760"/>
          </a:xfrm>
          <a:prstGeom prst="ellipse">
            <a:avLst/>
          </a:prstGeom>
          <a:solidFill>
            <a:srgbClr val="FF5C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848751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grpSp>
        <p:nvGrpSpPr>
          <p:cNvPr id="2" name="object 2"/>
          <p:cNvGrpSpPr/>
          <p:nvPr/>
        </p:nvGrpSpPr>
        <p:grpSpPr>
          <a:xfrm>
            <a:off x="1" y="631952"/>
            <a:ext cx="12192001" cy="5590032"/>
            <a:chOff x="0" y="473964"/>
            <a:chExt cx="9144000" cy="4192524"/>
          </a:xfrm>
        </p:grpSpPr>
        <p:pic>
          <p:nvPicPr>
            <p:cNvPr id="3" name="object 3"/>
            <p:cNvPicPr/>
            <p:nvPr/>
          </p:nvPicPr>
          <p:blipFill>
            <a:blip r:embed="rId2" cstate="print"/>
            <a:stretch>
              <a:fillRect/>
            </a:stretch>
          </p:blipFill>
          <p:spPr>
            <a:xfrm>
              <a:off x="5850635" y="473964"/>
              <a:ext cx="3293363" cy="4191596"/>
            </a:xfrm>
            <a:prstGeom prst="rect">
              <a:avLst/>
            </a:prstGeom>
          </p:spPr>
        </p:pic>
        <p:sp>
          <p:nvSpPr>
            <p:cNvPr id="4" name="object 4"/>
            <p:cNvSpPr/>
            <p:nvPr/>
          </p:nvSpPr>
          <p:spPr>
            <a:xfrm>
              <a:off x="0" y="1266209"/>
              <a:ext cx="6017260" cy="2658110"/>
            </a:xfrm>
            <a:custGeom>
              <a:avLst/>
              <a:gdLst/>
              <a:ahLst/>
              <a:cxnLst/>
              <a:rect l="l" t="t" r="r" b="b"/>
              <a:pathLst>
                <a:path w="6017260" h="2658110">
                  <a:moveTo>
                    <a:pt x="6016752" y="0"/>
                  </a:moveTo>
                  <a:lnTo>
                    <a:pt x="0" y="0"/>
                  </a:lnTo>
                  <a:lnTo>
                    <a:pt x="0" y="2657868"/>
                  </a:lnTo>
                  <a:lnTo>
                    <a:pt x="6016752" y="2657868"/>
                  </a:lnTo>
                  <a:lnTo>
                    <a:pt x="6016752" y="0"/>
                  </a:lnTo>
                  <a:close/>
                </a:path>
              </a:pathLst>
            </a:custGeom>
            <a:solidFill>
              <a:srgbClr val="DCEBF8">
                <a:alpha val="83529"/>
              </a:srgbClr>
            </a:solidFill>
            <a:ln>
              <a:solidFill/>
            </a:ln>
          </p:spPr>
          <p:txBody>
            <a:bodyPr wrap="square" lIns="0" tIns="0" rIns="0" bIns="0" rtlCol="0"/>
            <a:lstStyle/>
            <a:p>
              <a:endParaRPr sz="2400"/>
            </a:p>
          </p:txBody>
        </p:sp>
        <p:sp>
          <p:nvSpPr>
            <p:cNvPr id="6" name="object 6"/>
            <p:cNvSpPr/>
            <p:nvPr/>
          </p:nvSpPr>
          <p:spPr>
            <a:xfrm>
              <a:off x="0" y="4666488"/>
              <a:ext cx="9144000" cy="0"/>
            </a:xfrm>
            <a:custGeom>
              <a:avLst/>
              <a:gdLst/>
              <a:ahLst/>
              <a:cxnLst/>
              <a:rect l="l" t="t" r="r" b="b"/>
              <a:pathLst>
                <a:path w="9144000">
                  <a:moveTo>
                    <a:pt x="0" y="0"/>
                  </a:moveTo>
                  <a:lnTo>
                    <a:pt x="9144000" y="0"/>
                  </a:lnTo>
                </a:path>
              </a:pathLst>
            </a:custGeom>
            <a:ln w="3175">
              <a:solidFill>
                <a:srgbClr val="17325B"/>
              </a:solidFill>
            </a:ln>
          </p:spPr>
          <p:txBody>
            <a:bodyPr wrap="square" lIns="0" tIns="0" rIns="0" bIns="0" rtlCol="0"/>
            <a:lstStyle/>
            <a:p>
              <a:endParaRPr sz="2400"/>
            </a:p>
          </p:txBody>
        </p:sp>
        <p:pic>
          <p:nvPicPr>
            <p:cNvPr id="7" name="object 7"/>
            <p:cNvPicPr/>
            <p:nvPr/>
          </p:nvPicPr>
          <p:blipFill>
            <a:blip r:embed="rId3" cstate="print"/>
            <a:stretch>
              <a:fillRect/>
            </a:stretch>
          </p:blipFill>
          <p:spPr>
            <a:xfrm>
              <a:off x="5164835" y="3430490"/>
              <a:ext cx="534923" cy="534923"/>
            </a:xfrm>
            <a:prstGeom prst="rect">
              <a:avLst/>
            </a:prstGeom>
          </p:spPr>
        </p:pic>
        <p:sp>
          <p:nvSpPr>
            <p:cNvPr id="11" name="object 11"/>
            <p:cNvSpPr/>
            <p:nvPr/>
          </p:nvSpPr>
          <p:spPr>
            <a:xfrm>
              <a:off x="470867" y="508244"/>
              <a:ext cx="23495" cy="0"/>
            </a:xfrm>
            <a:custGeom>
              <a:avLst/>
              <a:gdLst/>
              <a:ahLst/>
              <a:cxnLst/>
              <a:rect l="l" t="t" r="r" b="b"/>
              <a:pathLst>
                <a:path w="23495">
                  <a:moveTo>
                    <a:pt x="0" y="0"/>
                  </a:moveTo>
                  <a:lnTo>
                    <a:pt x="23494" y="0"/>
                  </a:lnTo>
                </a:path>
              </a:pathLst>
            </a:custGeom>
            <a:ln w="16345">
              <a:solidFill>
                <a:srgbClr val="FFFFFF"/>
              </a:solidFill>
            </a:ln>
          </p:spPr>
          <p:txBody>
            <a:bodyPr wrap="square" lIns="0" tIns="0" rIns="0" bIns="0" rtlCol="0"/>
            <a:lstStyle/>
            <a:p>
              <a:endParaRPr sz="2400"/>
            </a:p>
          </p:txBody>
        </p:sp>
        <p:sp>
          <p:nvSpPr>
            <p:cNvPr id="12" name="object 12"/>
            <p:cNvSpPr/>
            <p:nvPr/>
          </p:nvSpPr>
          <p:spPr>
            <a:xfrm>
              <a:off x="396334" y="478375"/>
              <a:ext cx="135255" cy="0"/>
            </a:xfrm>
            <a:custGeom>
              <a:avLst/>
              <a:gdLst/>
              <a:ahLst/>
              <a:cxnLst/>
              <a:rect l="l" t="t" r="r" b="b"/>
              <a:pathLst>
                <a:path w="135254">
                  <a:moveTo>
                    <a:pt x="0" y="0"/>
                  </a:moveTo>
                  <a:lnTo>
                    <a:pt x="135015" y="0"/>
                  </a:lnTo>
                </a:path>
              </a:pathLst>
            </a:custGeom>
            <a:ln w="16345">
              <a:solidFill>
                <a:srgbClr val="FFFFFF"/>
              </a:solidFill>
            </a:ln>
          </p:spPr>
          <p:txBody>
            <a:bodyPr wrap="square" lIns="0" tIns="0" rIns="0" bIns="0" rtlCol="0"/>
            <a:lstStyle/>
            <a:p>
              <a:endParaRPr sz="2400"/>
            </a:p>
          </p:txBody>
        </p:sp>
      </p:grpSp>
      <p:sp>
        <p:nvSpPr>
          <p:cNvPr id="13" name="object 13"/>
          <p:cNvSpPr txBox="1"/>
          <p:nvPr/>
        </p:nvSpPr>
        <p:spPr>
          <a:xfrm>
            <a:off x="397594" y="1790441"/>
            <a:ext cx="5431367" cy="496716"/>
          </a:xfrm>
          <a:prstGeom prst="rect">
            <a:avLst/>
          </a:prstGeom>
          <a:ln>
            <a:noFill/>
          </a:ln>
        </p:spPr>
        <p:txBody>
          <a:bodyPr vert="horz" wrap="square" lIns="0" tIns="34712" rIns="0" bIns="0" rtlCol="0">
            <a:spAutoFit/>
          </a:bodyPr>
          <a:lstStyle/>
          <a:p>
            <a:pPr marL="16933" marR="6773">
              <a:lnSpc>
                <a:spcPts val="1827"/>
              </a:lnSpc>
              <a:spcBef>
                <a:spcPts val="272"/>
              </a:spcBef>
            </a:pPr>
            <a:r>
              <a:rPr lang="en-US" sz="1600">
                <a:solidFill>
                  <a:srgbClr val="17325B"/>
                </a:solidFill>
                <a:latin typeface="Arial"/>
                <a:cs typeface="Calibri" panose="020F0502020204030204" pitchFamily="34" charset="0"/>
              </a:rPr>
              <a:t>Download</a:t>
            </a:r>
            <a:r>
              <a:rPr lang="en-US" sz="1600" spc="-53">
                <a:solidFill>
                  <a:srgbClr val="17325B"/>
                </a:solidFill>
                <a:latin typeface="Arial"/>
                <a:cs typeface="Calibri" panose="020F0502020204030204" pitchFamily="34" charset="0"/>
              </a:rPr>
              <a:t> </a:t>
            </a:r>
            <a:r>
              <a:rPr lang="en-US" sz="1600">
                <a:solidFill>
                  <a:srgbClr val="17325B"/>
                </a:solidFill>
                <a:latin typeface="Arial"/>
                <a:cs typeface="Calibri" panose="020F0502020204030204" pitchFamily="34" charset="0"/>
              </a:rPr>
              <a:t>Sydney</a:t>
            </a:r>
            <a:r>
              <a:rPr lang="en-US" sz="1600" spc="-40">
                <a:solidFill>
                  <a:srgbClr val="17325B"/>
                </a:solidFill>
                <a:latin typeface="Arial"/>
                <a:cs typeface="Calibri" panose="020F0502020204030204" pitchFamily="34" charset="0"/>
              </a:rPr>
              <a:t> </a:t>
            </a:r>
            <a:r>
              <a:rPr lang="en-US" sz="1600">
                <a:solidFill>
                  <a:srgbClr val="17325B"/>
                </a:solidFill>
                <a:latin typeface="Arial"/>
                <a:cs typeface="Calibri" panose="020F0502020204030204" pitchFamily="34" charset="0"/>
              </a:rPr>
              <a:t>Health</a:t>
            </a:r>
            <a:r>
              <a:rPr lang="en-US" sz="1600" spc="-40">
                <a:solidFill>
                  <a:srgbClr val="17325B"/>
                </a:solidFill>
                <a:latin typeface="Arial"/>
                <a:cs typeface="Calibri" panose="020F0502020204030204" pitchFamily="34" charset="0"/>
              </a:rPr>
              <a:t> </a:t>
            </a:r>
            <a:r>
              <a:rPr lang="en-US" sz="1600">
                <a:solidFill>
                  <a:srgbClr val="17325B"/>
                </a:solidFill>
                <a:latin typeface="Arial"/>
                <a:cs typeface="Calibri" panose="020F0502020204030204" pitchFamily="34" charset="0"/>
              </a:rPr>
              <a:t>and</a:t>
            </a:r>
            <a:r>
              <a:rPr lang="en-US" sz="1600" spc="-33">
                <a:solidFill>
                  <a:srgbClr val="17325B"/>
                </a:solidFill>
                <a:latin typeface="Arial"/>
                <a:cs typeface="Calibri" panose="020F0502020204030204" pitchFamily="34" charset="0"/>
              </a:rPr>
              <a:t> </a:t>
            </a:r>
            <a:r>
              <a:rPr lang="en-US" sz="1600">
                <a:solidFill>
                  <a:srgbClr val="17325B"/>
                </a:solidFill>
                <a:latin typeface="Arial"/>
                <a:cs typeface="Calibri" panose="020F0502020204030204" pitchFamily="34" charset="0"/>
              </a:rPr>
              <a:t>register</a:t>
            </a:r>
            <a:r>
              <a:rPr lang="en-US" sz="1600" spc="-33">
                <a:solidFill>
                  <a:srgbClr val="17325B"/>
                </a:solidFill>
                <a:latin typeface="Arial"/>
                <a:cs typeface="Calibri" panose="020F0502020204030204" pitchFamily="34" charset="0"/>
              </a:rPr>
              <a:t> </a:t>
            </a:r>
            <a:r>
              <a:rPr lang="en-US" sz="1600">
                <a:solidFill>
                  <a:srgbClr val="17325B"/>
                </a:solidFill>
                <a:latin typeface="Arial"/>
                <a:cs typeface="Calibri" panose="020F0502020204030204" pitchFamily="34" charset="0"/>
              </a:rPr>
              <a:t>on</a:t>
            </a:r>
            <a:r>
              <a:rPr lang="en-US" sz="1600" spc="-13">
                <a:solidFill>
                  <a:srgbClr val="17325B"/>
                </a:solidFill>
                <a:latin typeface="Arial"/>
                <a:cs typeface="Calibri" panose="020F0502020204030204" pitchFamily="34" charset="0"/>
              </a:rPr>
              <a:t> </a:t>
            </a:r>
            <a:r>
              <a:rPr lang="en-US" sz="1600">
                <a:solidFill>
                  <a:srgbClr val="17325B"/>
                </a:solidFill>
                <a:latin typeface="Arial"/>
                <a:cs typeface="Calibri" panose="020F0502020204030204" pitchFamily="34" charset="0"/>
              </a:rPr>
              <a:t>the</a:t>
            </a:r>
            <a:r>
              <a:rPr lang="en-US" sz="1600" spc="-40">
                <a:solidFill>
                  <a:srgbClr val="17325B"/>
                </a:solidFill>
                <a:latin typeface="Arial"/>
                <a:cs typeface="Calibri" panose="020F0502020204030204" pitchFamily="34" charset="0"/>
              </a:rPr>
              <a:t> </a:t>
            </a:r>
            <a:r>
              <a:rPr lang="en-US" sz="1600">
                <a:solidFill>
                  <a:srgbClr val="17325B"/>
                </a:solidFill>
                <a:latin typeface="Arial"/>
                <a:cs typeface="Calibri" panose="020F0502020204030204" pitchFamily="34" charset="0"/>
              </a:rPr>
              <a:t>app</a:t>
            </a:r>
            <a:r>
              <a:rPr lang="en-US" sz="1600" spc="-33">
                <a:solidFill>
                  <a:srgbClr val="17325B"/>
                </a:solidFill>
                <a:latin typeface="Arial"/>
                <a:cs typeface="Calibri" panose="020F0502020204030204" pitchFamily="34" charset="0"/>
              </a:rPr>
              <a:t> </a:t>
            </a:r>
            <a:r>
              <a:rPr lang="en-US" sz="1600">
                <a:solidFill>
                  <a:srgbClr val="17325B"/>
                </a:solidFill>
                <a:latin typeface="Arial"/>
                <a:cs typeface="Calibri" panose="020F0502020204030204" pitchFamily="34" charset="0"/>
              </a:rPr>
              <a:t>to</a:t>
            </a:r>
            <a:r>
              <a:rPr lang="en-US" sz="1600" spc="-20">
                <a:solidFill>
                  <a:srgbClr val="17325B"/>
                </a:solidFill>
                <a:latin typeface="Arial"/>
                <a:cs typeface="Calibri" panose="020F0502020204030204" pitchFamily="34" charset="0"/>
              </a:rPr>
              <a:t> </a:t>
            </a:r>
            <a:r>
              <a:rPr lang="en-US" sz="1600">
                <a:solidFill>
                  <a:srgbClr val="17325B"/>
                </a:solidFill>
                <a:latin typeface="Arial"/>
                <a:cs typeface="Calibri" panose="020F0502020204030204" pitchFamily="34" charset="0"/>
              </a:rPr>
              <a:t>take</a:t>
            </a:r>
            <a:r>
              <a:rPr lang="en-US" sz="1600" spc="-13">
                <a:solidFill>
                  <a:srgbClr val="17325B"/>
                </a:solidFill>
                <a:latin typeface="Arial"/>
                <a:cs typeface="Calibri" panose="020F0502020204030204" pitchFamily="34" charset="0"/>
              </a:rPr>
              <a:t> </a:t>
            </a:r>
            <a:r>
              <a:rPr lang="en-US" sz="1600" spc="-27">
                <a:solidFill>
                  <a:srgbClr val="17325B"/>
                </a:solidFill>
                <a:latin typeface="Arial"/>
                <a:cs typeface="Calibri" panose="020F0502020204030204" pitchFamily="34" charset="0"/>
              </a:rPr>
              <a:t>full </a:t>
            </a:r>
            <a:r>
              <a:rPr lang="en-US" sz="1600">
                <a:solidFill>
                  <a:srgbClr val="17325B"/>
                </a:solidFill>
                <a:latin typeface="Arial"/>
                <a:cs typeface="Calibri" panose="020F0502020204030204" pitchFamily="34" charset="0"/>
              </a:rPr>
              <a:t>advantage</a:t>
            </a:r>
            <a:r>
              <a:rPr lang="en-US" sz="1600" spc="-60">
                <a:solidFill>
                  <a:srgbClr val="17325B"/>
                </a:solidFill>
                <a:latin typeface="Arial"/>
                <a:cs typeface="Calibri" panose="020F0502020204030204" pitchFamily="34" charset="0"/>
              </a:rPr>
              <a:t> </a:t>
            </a:r>
            <a:r>
              <a:rPr lang="en-US" sz="1600">
                <a:solidFill>
                  <a:srgbClr val="17325B"/>
                </a:solidFill>
                <a:latin typeface="Arial"/>
                <a:cs typeface="Calibri" panose="020F0502020204030204" pitchFamily="34" charset="0"/>
              </a:rPr>
              <a:t>of</a:t>
            </a:r>
            <a:r>
              <a:rPr lang="en-US" sz="1600" spc="-27">
                <a:solidFill>
                  <a:srgbClr val="17325B"/>
                </a:solidFill>
                <a:latin typeface="Arial"/>
                <a:cs typeface="Calibri" panose="020F0502020204030204" pitchFamily="34" charset="0"/>
              </a:rPr>
              <a:t> </a:t>
            </a:r>
            <a:r>
              <a:rPr lang="en-US" sz="1600">
                <a:solidFill>
                  <a:srgbClr val="17325B"/>
                </a:solidFill>
                <a:latin typeface="Arial"/>
                <a:cs typeface="Calibri" panose="020F0502020204030204" pitchFamily="34" charset="0"/>
              </a:rPr>
              <a:t>your</a:t>
            </a:r>
            <a:r>
              <a:rPr lang="en-US" sz="1600" spc="-93">
                <a:solidFill>
                  <a:srgbClr val="17325B"/>
                </a:solidFill>
                <a:latin typeface="Arial"/>
                <a:cs typeface="Calibri" panose="020F0502020204030204" pitchFamily="34" charset="0"/>
              </a:rPr>
              <a:t> </a:t>
            </a:r>
            <a:r>
              <a:rPr lang="en-US" sz="1600">
                <a:solidFill>
                  <a:srgbClr val="17325B"/>
                </a:solidFill>
                <a:latin typeface="Arial"/>
                <a:cs typeface="Calibri" panose="020F0502020204030204" pitchFamily="34" charset="0"/>
              </a:rPr>
              <a:t>Anthem</a:t>
            </a:r>
            <a:r>
              <a:rPr lang="en-US" sz="1600" spc="-60">
                <a:solidFill>
                  <a:srgbClr val="17325B"/>
                </a:solidFill>
                <a:latin typeface="Arial"/>
                <a:cs typeface="Calibri" panose="020F0502020204030204" pitchFamily="34" charset="0"/>
              </a:rPr>
              <a:t> </a:t>
            </a:r>
            <a:r>
              <a:rPr lang="en-US" sz="1600" spc="-13">
                <a:solidFill>
                  <a:srgbClr val="17325B"/>
                </a:solidFill>
                <a:latin typeface="Arial"/>
                <a:cs typeface="Calibri" panose="020F0502020204030204" pitchFamily="34" charset="0"/>
              </a:rPr>
              <a:t>plan.</a:t>
            </a:r>
            <a:endParaRPr sz="1600">
              <a:cs typeface="Calibri" panose="020F0502020204030204" pitchFamily="34" charset="0"/>
            </a:endParaRPr>
          </a:p>
        </p:txBody>
      </p:sp>
      <p:sp>
        <p:nvSpPr>
          <p:cNvPr id="14" name="object 14"/>
          <p:cNvSpPr txBox="1">
            <a:spLocks noGrp="1"/>
          </p:cNvSpPr>
          <p:nvPr>
            <p:ph type="title"/>
          </p:nvPr>
        </p:nvSpPr>
        <p:spPr>
          <a:xfrm>
            <a:off x="454480" y="622757"/>
            <a:ext cx="5534660" cy="416354"/>
          </a:xfrm>
          <a:prstGeom prst="rect">
            <a:avLst/>
          </a:prstGeom>
          <a:ln>
            <a:noFill/>
          </a:ln>
        </p:spPr>
        <p:txBody>
          <a:bodyPr vert="horz" wrap="square" lIns="0" tIns="16087" rIns="0" bIns="0" rtlCol="0" anchor="b">
            <a:spAutoFit/>
          </a:bodyPr>
          <a:lstStyle/>
          <a:p>
            <a:pPr marL="16933">
              <a:spcBef>
                <a:spcPts val="127"/>
              </a:spcBef>
            </a:pPr>
            <a:r>
              <a:rPr lang="en-US" sz="2600" b="1" spc="-147">
                <a:solidFill>
                  <a:srgbClr val="3C63FF"/>
                </a:solidFill>
                <a:latin typeface="Arial"/>
                <a:cs typeface="Calibri" panose="020F0502020204030204" pitchFamily="34" charset="0"/>
              </a:rPr>
              <a:t>Sydney</a:t>
            </a:r>
            <a:r>
              <a:rPr lang="en-US" sz="2600" b="1" spc="-187">
                <a:solidFill>
                  <a:srgbClr val="3C63FF"/>
                </a:solidFill>
                <a:latin typeface="Arial"/>
                <a:cs typeface="Calibri" panose="020F0502020204030204" pitchFamily="34" charset="0"/>
              </a:rPr>
              <a:t> </a:t>
            </a:r>
            <a:r>
              <a:rPr lang="en-US" sz="2600" b="1" spc="-133">
                <a:solidFill>
                  <a:srgbClr val="3C63FF"/>
                </a:solidFill>
                <a:latin typeface="Arial"/>
                <a:cs typeface="Calibri" panose="020F0502020204030204" pitchFamily="34" charset="0"/>
              </a:rPr>
              <a:t>Health</a:t>
            </a:r>
            <a:r>
              <a:rPr lang="en-US" sz="2600" b="1" spc="-233">
                <a:solidFill>
                  <a:srgbClr val="3C63FF"/>
                </a:solidFill>
                <a:latin typeface="Arial"/>
                <a:cs typeface="Calibri" panose="020F0502020204030204" pitchFamily="34" charset="0"/>
              </a:rPr>
              <a:t> </a:t>
            </a:r>
            <a:r>
              <a:rPr lang="en-US" sz="2600" b="1" spc="-140">
                <a:solidFill>
                  <a:srgbClr val="3C63FF"/>
                </a:solidFill>
                <a:latin typeface="Arial"/>
                <a:cs typeface="Calibri" panose="020F0502020204030204" pitchFamily="34" charset="0"/>
              </a:rPr>
              <a:t>mobile</a:t>
            </a:r>
            <a:r>
              <a:rPr lang="en-US" sz="2600" b="1" spc="-220">
                <a:solidFill>
                  <a:srgbClr val="3C63FF"/>
                </a:solidFill>
                <a:latin typeface="Arial"/>
                <a:cs typeface="Calibri" panose="020F0502020204030204" pitchFamily="34" charset="0"/>
              </a:rPr>
              <a:t> </a:t>
            </a:r>
            <a:r>
              <a:rPr lang="en-US" sz="2600" b="1" spc="-33">
                <a:solidFill>
                  <a:srgbClr val="3C63FF"/>
                </a:solidFill>
                <a:latin typeface="Arial"/>
                <a:cs typeface="Calibri" panose="020F0502020204030204" pitchFamily="34" charset="0"/>
              </a:rPr>
              <a:t>app</a:t>
            </a:r>
          </a:p>
        </p:txBody>
      </p:sp>
      <p:sp>
        <p:nvSpPr>
          <p:cNvPr id="15" name="object 15"/>
          <p:cNvSpPr txBox="1"/>
          <p:nvPr/>
        </p:nvSpPr>
        <p:spPr>
          <a:xfrm>
            <a:off x="397594" y="2485044"/>
            <a:ext cx="768773" cy="242866"/>
          </a:xfrm>
          <a:prstGeom prst="rect">
            <a:avLst/>
          </a:prstGeom>
          <a:ln>
            <a:noFill/>
          </a:ln>
        </p:spPr>
        <p:txBody>
          <a:bodyPr vert="horz" wrap="square" lIns="0" tIns="16933" rIns="0" bIns="0" rtlCol="0">
            <a:spAutoFit/>
          </a:bodyPr>
          <a:lstStyle/>
          <a:p>
            <a:pPr marL="16933">
              <a:spcBef>
                <a:spcPts val="133"/>
              </a:spcBef>
            </a:pPr>
            <a:r>
              <a:rPr lang="en-US" sz="1467">
                <a:solidFill>
                  <a:srgbClr val="17325B"/>
                </a:solidFill>
                <a:latin typeface="Arial"/>
                <a:cs typeface="Calibri" panose="020F0502020204030204" pitchFamily="34" charset="0"/>
              </a:rPr>
              <a:t>Use</a:t>
            </a:r>
            <a:r>
              <a:rPr lang="en-US" sz="1467" spc="-20">
                <a:solidFill>
                  <a:srgbClr val="17325B"/>
                </a:solidFill>
                <a:latin typeface="Arial"/>
                <a:cs typeface="Calibri" panose="020F0502020204030204" pitchFamily="34" charset="0"/>
              </a:rPr>
              <a:t> </a:t>
            </a:r>
            <a:r>
              <a:rPr lang="en-US" sz="1467">
                <a:solidFill>
                  <a:srgbClr val="17325B"/>
                </a:solidFill>
                <a:latin typeface="Arial"/>
                <a:cs typeface="Calibri" panose="020F0502020204030204" pitchFamily="34" charset="0"/>
              </a:rPr>
              <a:t>it</a:t>
            </a:r>
            <a:r>
              <a:rPr lang="en-US" sz="1467" spc="-33">
                <a:solidFill>
                  <a:srgbClr val="17325B"/>
                </a:solidFill>
                <a:latin typeface="Arial"/>
                <a:cs typeface="Calibri" panose="020F0502020204030204" pitchFamily="34" charset="0"/>
              </a:rPr>
              <a:t> to:</a:t>
            </a:r>
            <a:endParaRPr sz="1467">
              <a:cs typeface="Calibri" panose="020F0502020204030204" pitchFamily="34" charset="0"/>
            </a:endParaRPr>
          </a:p>
        </p:txBody>
      </p:sp>
      <p:sp>
        <p:nvSpPr>
          <p:cNvPr id="16" name="object 16"/>
          <p:cNvSpPr txBox="1"/>
          <p:nvPr/>
        </p:nvSpPr>
        <p:spPr>
          <a:xfrm>
            <a:off x="397408" y="2824348"/>
            <a:ext cx="2305473" cy="1920248"/>
          </a:xfrm>
          <a:prstGeom prst="rect">
            <a:avLst/>
          </a:prstGeom>
          <a:ln>
            <a:noFill/>
          </a:ln>
        </p:spPr>
        <p:txBody>
          <a:bodyPr vert="horz" wrap="square" lIns="0" tIns="27093" rIns="0" bIns="0" rtlCol="0">
            <a:spAutoFit/>
          </a:bodyPr>
          <a:lstStyle/>
          <a:p>
            <a:pPr marL="246374" marR="910991" indent="-230288">
              <a:lnSpc>
                <a:spcPts val="1733"/>
              </a:lnSpc>
              <a:spcBef>
                <a:spcPts val="213"/>
              </a:spcBef>
              <a:buClr>
                <a:srgbClr val="0079C2"/>
              </a:buClr>
              <a:buFont typeface="Century Gothic"/>
              <a:buChar char="◦"/>
              <a:tabLst>
                <a:tab pos="247220" algn="l"/>
              </a:tabLst>
            </a:pPr>
            <a:r>
              <a:rPr lang="en-US" sz="1467">
                <a:solidFill>
                  <a:srgbClr val="17325B"/>
                </a:solidFill>
                <a:latin typeface="Arial"/>
                <a:cs typeface="Calibri" panose="020F0502020204030204" pitchFamily="34" charset="0"/>
              </a:rPr>
              <a:t>Find</a:t>
            </a:r>
            <a:r>
              <a:rPr lang="en-US" sz="1467" spc="-20">
                <a:solidFill>
                  <a:srgbClr val="17325B"/>
                </a:solidFill>
                <a:latin typeface="Arial"/>
                <a:cs typeface="Calibri" panose="020F0502020204030204" pitchFamily="34" charset="0"/>
              </a:rPr>
              <a:t> </a:t>
            </a:r>
            <a:r>
              <a:rPr lang="en-US" sz="1467">
                <a:solidFill>
                  <a:srgbClr val="17325B"/>
                </a:solidFill>
                <a:latin typeface="Arial"/>
                <a:cs typeface="Calibri" panose="020F0502020204030204" pitchFamily="34" charset="0"/>
              </a:rPr>
              <a:t>care</a:t>
            </a:r>
            <a:r>
              <a:rPr lang="en-US" sz="1467" spc="-33">
                <a:solidFill>
                  <a:srgbClr val="17325B"/>
                </a:solidFill>
                <a:latin typeface="Arial"/>
                <a:cs typeface="Calibri" panose="020F0502020204030204" pitchFamily="34" charset="0"/>
              </a:rPr>
              <a:t> and </a:t>
            </a:r>
            <a:r>
              <a:rPr lang="en-US" sz="1467">
                <a:solidFill>
                  <a:srgbClr val="17325B"/>
                </a:solidFill>
                <a:latin typeface="Arial"/>
                <a:cs typeface="Calibri" panose="020F0502020204030204" pitchFamily="34" charset="0"/>
              </a:rPr>
              <a:t>check</a:t>
            </a:r>
            <a:r>
              <a:rPr lang="en-US" sz="1467" spc="-40">
                <a:solidFill>
                  <a:srgbClr val="17325B"/>
                </a:solidFill>
                <a:latin typeface="Arial"/>
                <a:cs typeface="Calibri" panose="020F0502020204030204" pitchFamily="34" charset="0"/>
              </a:rPr>
              <a:t> </a:t>
            </a:r>
            <a:r>
              <a:rPr lang="en-US" sz="1467" spc="-13">
                <a:solidFill>
                  <a:srgbClr val="17325B"/>
                </a:solidFill>
                <a:latin typeface="Arial"/>
                <a:cs typeface="Calibri" panose="020F0502020204030204" pitchFamily="34" charset="0"/>
              </a:rPr>
              <a:t>costs.</a:t>
            </a:r>
            <a:endParaRPr sz="1467">
              <a:cs typeface="Calibri" panose="020F0502020204030204" pitchFamily="34" charset="0"/>
            </a:endParaRPr>
          </a:p>
          <a:p>
            <a:pPr marL="246374" indent="-230288">
              <a:spcBef>
                <a:spcPts val="853"/>
              </a:spcBef>
              <a:buClr>
                <a:srgbClr val="0079C2"/>
              </a:buClr>
              <a:buFont typeface="Century Gothic"/>
              <a:buChar char="◦"/>
              <a:tabLst>
                <a:tab pos="247220" algn="l"/>
              </a:tabLst>
            </a:pPr>
            <a:r>
              <a:rPr lang="en-US" sz="1467">
                <a:solidFill>
                  <a:srgbClr val="17325B"/>
                </a:solidFill>
                <a:latin typeface="Arial"/>
                <a:cs typeface="Calibri" panose="020F0502020204030204" pitchFamily="34" charset="0"/>
              </a:rPr>
              <a:t>See</a:t>
            </a:r>
            <a:r>
              <a:rPr lang="en-US" sz="1467" spc="-27">
                <a:solidFill>
                  <a:srgbClr val="17325B"/>
                </a:solidFill>
                <a:latin typeface="Arial"/>
                <a:cs typeface="Calibri" panose="020F0502020204030204" pitchFamily="34" charset="0"/>
              </a:rPr>
              <a:t> </a:t>
            </a:r>
            <a:r>
              <a:rPr lang="en-US" sz="1467">
                <a:solidFill>
                  <a:srgbClr val="17325B"/>
                </a:solidFill>
                <a:latin typeface="Arial"/>
                <a:cs typeface="Calibri" panose="020F0502020204030204" pitchFamily="34" charset="0"/>
              </a:rPr>
              <a:t>all</a:t>
            </a:r>
            <a:r>
              <a:rPr lang="en-US" sz="1467" spc="-20">
                <a:solidFill>
                  <a:srgbClr val="17325B"/>
                </a:solidFill>
                <a:latin typeface="Arial"/>
                <a:cs typeface="Calibri" panose="020F0502020204030204" pitchFamily="34" charset="0"/>
              </a:rPr>
              <a:t> </a:t>
            </a:r>
            <a:r>
              <a:rPr lang="en-US" sz="1467">
                <a:solidFill>
                  <a:srgbClr val="17325B"/>
                </a:solidFill>
                <a:latin typeface="Arial"/>
                <a:cs typeface="Calibri" panose="020F0502020204030204" pitchFamily="34" charset="0"/>
              </a:rPr>
              <a:t>medical</a:t>
            </a:r>
            <a:r>
              <a:rPr lang="en-US" sz="1467" spc="-20">
                <a:solidFill>
                  <a:srgbClr val="17325B"/>
                </a:solidFill>
                <a:latin typeface="Arial"/>
                <a:cs typeface="Calibri" panose="020F0502020204030204" pitchFamily="34" charset="0"/>
              </a:rPr>
              <a:t> </a:t>
            </a:r>
            <a:r>
              <a:rPr lang="en-US" sz="1467" spc="-13">
                <a:solidFill>
                  <a:srgbClr val="17325B"/>
                </a:solidFill>
                <a:latin typeface="Arial"/>
                <a:cs typeface="Calibri" panose="020F0502020204030204" pitchFamily="34" charset="0"/>
              </a:rPr>
              <a:t>benefits.</a:t>
            </a:r>
            <a:endParaRPr sz="1467">
              <a:cs typeface="Calibri" panose="020F0502020204030204" pitchFamily="34" charset="0"/>
            </a:endParaRPr>
          </a:p>
          <a:p>
            <a:pPr marL="246374" marR="6773" indent="-230288">
              <a:lnSpc>
                <a:spcPts val="1733"/>
              </a:lnSpc>
              <a:spcBef>
                <a:spcPts val="993"/>
              </a:spcBef>
              <a:buClr>
                <a:srgbClr val="0079C2"/>
              </a:buClr>
              <a:buFont typeface="Century Gothic"/>
              <a:buChar char="◦"/>
              <a:tabLst>
                <a:tab pos="247220" algn="l"/>
              </a:tabLst>
            </a:pPr>
            <a:r>
              <a:rPr lang="en-US" sz="1467">
                <a:solidFill>
                  <a:srgbClr val="17325B"/>
                </a:solidFill>
                <a:latin typeface="Arial"/>
                <a:cs typeface="Calibri" panose="020F0502020204030204" pitchFamily="34" charset="0"/>
              </a:rPr>
              <a:t>View</a:t>
            </a:r>
            <a:r>
              <a:rPr lang="en-US" sz="1467" spc="-27">
                <a:solidFill>
                  <a:srgbClr val="17325B"/>
                </a:solidFill>
                <a:latin typeface="Arial"/>
                <a:cs typeface="Calibri" panose="020F0502020204030204" pitchFamily="34" charset="0"/>
              </a:rPr>
              <a:t> </a:t>
            </a:r>
            <a:r>
              <a:rPr lang="en-US" sz="1467">
                <a:solidFill>
                  <a:srgbClr val="17325B"/>
                </a:solidFill>
                <a:latin typeface="Arial"/>
                <a:cs typeface="Calibri" panose="020F0502020204030204" pitchFamily="34" charset="0"/>
              </a:rPr>
              <a:t>medical</a:t>
            </a:r>
            <a:r>
              <a:rPr lang="en-US" sz="1467" spc="-33">
                <a:solidFill>
                  <a:srgbClr val="17325B"/>
                </a:solidFill>
                <a:latin typeface="Arial"/>
                <a:cs typeface="Calibri" panose="020F0502020204030204" pitchFamily="34" charset="0"/>
              </a:rPr>
              <a:t> </a:t>
            </a:r>
            <a:r>
              <a:rPr lang="en-US" sz="1467">
                <a:solidFill>
                  <a:srgbClr val="17325B"/>
                </a:solidFill>
                <a:latin typeface="Arial"/>
                <a:cs typeface="Calibri" panose="020F0502020204030204" pitchFamily="34" charset="0"/>
              </a:rPr>
              <a:t>claims</a:t>
            </a:r>
            <a:r>
              <a:rPr lang="en-US" sz="1467" spc="-33">
                <a:solidFill>
                  <a:srgbClr val="17325B"/>
                </a:solidFill>
                <a:latin typeface="Arial"/>
                <a:cs typeface="Calibri" panose="020F0502020204030204" pitchFamily="34" charset="0"/>
              </a:rPr>
              <a:t> and </a:t>
            </a:r>
            <a:r>
              <a:rPr lang="en-US" sz="1467">
                <a:solidFill>
                  <a:srgbClr val="17325B"/>
                </a:solidFill>
                <a:latin typeface="Arial"/>
                <a:cs typeface="Calibri" panose="020F0502020204030204" pitchFamily="34" charset="0"/>
              </a:rPr>
              <a:t>payment</a:t>
            </a:r>
            <a:r>
              <a:rPr lang="en-US" sz="1467" spc="-67">
                <a:solidFill>
                  <a:srgbClr val="17325B"/>
                </a:solidFill>
                <a:latin typeface="Arial"/>
                <a:cs typeface="Calibri" panose="020F0502020204030204" pitchFamily="34" charset="0"/>
              </a:rPr>
              <a:t> </a:t>
            </a:r>
            <a:r>
              <a:rPr lang="en-US" sz="1467" spc="-13">
                <a:solidFill>
                  <a:srgbClr val="17325B"/>
                </a:solidFill>
                <a:latin typeface="Arial"/>
                <a:cs typeface="Calibri" panose="020F0502020204030204" pitchFamily="34" charset="0"/>
              </a:rPr>
              <a:t>information.</a:t>
            </a:r>
            <a:endParaRPr sz="1467">
              <a:cs typeface="Calibri" panose="020F0502020204030204" pitchFamily="34" charset="0"/>
            </a:endParaRPr>
          </a:p>
          <a:p>
            <a:pPr marL="246374" marR="149856" indent="-230288">
              <a:lnSpc>
                <a:spcPts val="1733"/>
              </a:lnSpc>
              <a:spcBef>
                <a:spcPts val="933"/>
              </a:spcBef>
              <a:buClr>
                <a:srgbClr val="0079C2"/>
              </a:buClr>
              <a:buFont typeface="Century Gothic"/>
              <a:buChar char="◦"/>
              <a:tabLst>
                <a:tab pos="247220" algn="l"/>
              </a:tabLst>
            </a:pPr>
            <a:r>
              <a:rPr lang="en-US" sz="1467">
                <a:solidFill>
                  <a:srgbClr val="17325B"/>
                </a:solidFill>
                <a:latin typeface="Arial"/>
                <a:cs typeface="Calibri" panose="020F0502020204030204" pitchFamily="34" charset="0"/>
              </a:rPr>
              <a:t>View</a:t>
            </a:r>
            <a:r>
              <a:rPr lang="en-US" sz="1467" spc="-7">
                <a:solidFill>
                  <a:srgbClr val="17325B"/>
                </a:solidFill>
                <a:latin typeface="Arial"/>
                <a:cs typeface="Calibri" panose="020F0502020204030204" pitchFamily="34" charset="0"/>
              </a:rPr>
              <a:t> </a:t>
            </a:r>
            <a:r>
              <a:rPr lang="en-US" sz="1467">
                <a:solidFill>
                  <a:srgbClr val="17325B"/>
                </a:solidFill>
                <a:latin typeface="Arial"/>
                <a:cs typeface="Calibri" panose="020F0502020204030204" pitchFamily="34" charset="0"/>
              </a:rPr>
              <a:t>and</a:t>
            </a:r>
            <a:r>
              <a:rPr lang="en-US" sz="1467" spc="-33">
                <a:solidFill>
                  <a:srgbClr val="17325B"/>
                </a:solidFill>
                <a:latin typeface="Arial"/>
                <a:cs typeface="Calibri" panose="020F0502020204030204" pitchFamily="34" charset="0"/>
              </a:rPr>
              <a:t> </a:t>
            </a:r>
            <a:r>
              <a:rPr lang="en-US" sz="1467">
                <a:solidFill>
                  <a:srgbClr val="17325B"/>
                </a:solidFill>
                <a:latin typeface="Arial"/>
                <a:cs typeface="Calibri" panose="020F0502020204030204" pitchFamily="34" charset="0"/>
              </a:rPr>
              <a:t>use</a:t>
            </a:r>
            <a:r>
              <a:rPr lang="en-US" sz="1467" spc="-33">
                <a:solidFill>
                  <a:srgbClr val="17325B"/>
                </a:solidFill>
                <a:latin typeface="Arial"/>
                <a:cs typeface="Calibri" panose="020F0502020204030204" pitchFamily="34" charset="0"/>
              </a:rPr>
              <a:t> </a:t>
            </a:r>
            <a:r>
              <a:rPr lang="en-US" sz="1467">
                <a:solidFill>
                  <a:srgbClr val="17325B"/>
                </a:solidFill>
                <a:latin typeface="Arial"/>
                <a:cs typeface="Calibri" panose="020F0502020204030204" pitchFamily="34" charset="0"/>
              </a:rPr>
              <a:t>digital</a:t>
            </a:r>
            <a:r>
              <a:rPr lang="en-US" sz="1467" spc="-13">
                <a:solidFill>
                  <a:srgbClr val="17325B"/>
                </a:solidFill>
                <a:latin typeface="Arial"/>
                <a:cs typeface="Calibri" panose="020F0502020204030204" pitchFamily="34" charset="0"/>
              </a:rPr>
              <a:t> </a:t>
            </a:r>
            <a:r>
              <a:rPr lang="en-US" sz="1467" spc="-33">
                <a:solidFill>
                  <a:srgbClr val="17325B"/>
                </a:solidFill>
                <a:latin typeface="Arial"/>
                <a:cs typeface="Calibri" panose="020F0502020204030204" pitchFamily="34" charset="0"/>
              </a:rPr>
              <a:t>ID </a:t>
            </a:r>
            <a:r>
              <a:rPr lang="en-US" sz="1467" spc="-13">
                <a:solidFill>
                  <a:srgbClr val="17325B"/>
                </a:solidFill>
                <a:latin typeface="Arial"/>
                <a:cs typeface="Calibri" panose="020F0502020204030204" pitchFamily="34" charset="0"/>
              </a:rPr>
              <a:t>cards.</a:t>
            </a:r>
            <a:endParaRPr sz="1467">
              <a:cs typeface="Calibri" panose="020F0502020204030204" pitchFamily="34" charset="0"/>
            </a:endParaRPr>
          </a:p>
        </p:txBody>
      </p:sp>
      <p:sp>
        <p:nvSpPr>
          <p:cNvPr id="17" name="object 17"/>
          <p:cNvSpPr txBox="1"/>
          <p:nvPr/>
        </p:nvSpPr>
        <p:spPr>
          <a:xfrm>
            <a:off x="3250173" y="2772752"/>
            <a:ext cx="2738967" cy="2260576"/>
          </a:xfrm>
          <a:prstGeom prst="rect">
            <a:avLst/>
          </a:prstGeom>
          <a:ln>
            <a:noFill/>
          </a:ln>
        </p:spPr>
        <p:txBody>
          <a:bodyPr vert="horz" wrap="square" lIns="0" tIns="26247" rIns="0" bIns="0" rtlCol="0">
            <a:spAutoFit/>
          </a:bodyPr>
          <a:lstStyle/>
          <a:p>
            <a:pPr marL="246374" marR="123610" indent="-230288">
              <a:lnSpc>
                <a:spcPts val="1747"/>
              </a:lnSpc>
              <a:spcBef>
                <a:spcPts val="207"/>
              </a:spcBef>
              <a:buClr>
                <a:srgbClr val="0079C2"/>
              </a:buClr>
              <a:buFont typeface="Century Gothic"/>
              <a:buChar char="◦"/>
              <a:tabLst>
                <a:tab pos="247220" algn="l"/>
              </a:tabLst>
            </a:pPr>
            <a:r>
              <a:rPr lang="en-US" sz="1467">
                <a:solidFill>
                  <a:srgbClr val="17325B"/>
                </a:solidFill>
                <a:latin typeface="Arial"/>
                <a:cs typeface="Calibri" panose="020F0502020204030204" pitchFamily="34" charset="0"/>
              </a:rPr>
              <a:t>Get</a:t>
            </a:r>
            <a:r>
              <a:rPr lang="en-US" sz="1467" spc="-60">
                <a:solidFill>
                  <a:srgbClr val="17325B"/>
                </a:solidFill>
                <a:latin typeface="Arial"/>
                <a:cs typeface="Calibri" panose="020F0502020204030204" pitchFamily="34" charset="0"/>
              </a:rPr>
              <a:t> </a:t>
            </a:r>
            <a:r>
              <a:rPr lang="en-US" sz="1467">
                <a:solidFill>
                  <a:srgbClr val="17325B"/>
                </a:solidFill>
                <a:latin typeface="Arial"/>
                <a:cs typeface="Calibri" panose="020F0502020204030204" pitchFamily="34" charset="0"/>
              </a:rPr>
              <a:t>answers</a:t>
            </a:r>
            <a:r>
              <a:rPr lang="en-US" sz="1467" spc="-13">
                <a:solidFill>
                  <a:srgbClr val="17325B"/>
                </a:solidFill>
                <a:latin typeface="Arial"/>
                <a:cs typeface="Calibri" panose="020F0502020204030204" pitchFamily="34" charset="0"/>
              </a:rPr>
              <a:t> </a:t>
            </a:r>
            <a:r>
              <a:rPr lang="en-US" sz="1467">
                <a:solidFill>
                  <a:srgbClr val="17325B"/>
                </a:solidFill>
                <a:latin typeface="Arial"/>
                <a:cs typeface="Calibri" panose="020F0502020204030204" pitchFamily="34" charset="0"/>
              </a:rPr>
              <a:t>quickly</a:t>
            </a:r>
            <a:r>
              <a:rPr lang="en-US" sz="1467" spc="-53">
                <a:solidFill>
                  <a:srgbClr val="17325B"/>
                </a:solidFill>
                <a:latin typeface="Arial"/>
                <a:cs typeface="Calibri" panose="020F0502020204030204" pitchFamily="34" charset="0"/>
              </a:rPr>
              <a:t> </a:t>
            </a:r>
            <a:r>
              <a:rPr lang="en-US" sz="1467">
                <a:solidFill>
                  <a:srgbClr val="17325B"/>
                </a:solidFill>
                <a:latin typeface="Arial"/>
                <a:cs typeface="Calibri" panose="020F0502020204030204" pitchFamily="34" charset="0"/>
              </a:rPr>
              <a:t>with</a:t>
            </a:r>
            <a:r>
              <a:rPr lang="en-US" sz="1467" spc="-20">
                <a:solidFill>
                  <a:srgbClr val="17325B"/>
                </a:solidFill>
                <a:latin typeface="Arial"/>
                <a:cs typeface="Calibri" panose="020F0502020204030204" pitchFamily="34" charset="0"/>
              </a:rPr>
              <a:t> </a:t>
            </a:r>
            <a:r>
              <a:rPr lang="en-US" sz="1467" spc="-33">
                <a:solidFill>
                  <a:srgbClr val="17325B"/>
                </a:solidFill>
                <a:latin typeface="Arial"/>
                <a:cs typeface="Calibri" panose="020F0502020204030204" pitchFamily="34" charset="0"/>
              </a:rPr>
              <a:t>the </a:t>
            </a:r>
            <a:r>
              <a:rPr lang="en-US" sz="1467">
                <a:solidFill>
                  <a:srgbClr val="17325B"/>
                </a:solidFill>
                <a:latin typeface="Arial"/>
                <a:cs typeface="Calibri" panose="020F0502020204030204" pitchFamily="34" charset="0"/>
              </a:rPr>
              <a:t>interactive</a:t>
            </a:r>
            <a:r>
              <a:rPr lang="en-US" sz="1467" spc="-60">
                <a:solidFill>
                  <a:srgbClr val="17325B"/>
                </a:solidFill>
                <a:latin typeface="Arial"/>
                <a:cs typeface="Calibri" panose="020F0502020204030204" pitchFamily="34" charset="0"/>
              </a:rPr>
              <a:t> </a:t>
            </a:r>
            <a:r>
              <a:rPr lang="en-US" sz="1467">
                <a:solidFill>
                  <a:srgbClr val="17325B"/>
                </a:solidFill>
                <a:latin typeface="Arial"/>
                <a:cs typeface="Calibri" panose="020F0502020204030204" pitchFamily="34" charset="0"/>
              </a:rPr>
              <a:t>chat</a:t>
            </a:r>
            <a:r>
              <a:rPr lang="en-US" sz="1467" spc="-53">
                <a:solidFill>
                  <a:srgbClr val="17325B"/>
                </a:solidFill>
                <a:latin typeface="Arial"/>
                <a:cs typeface="Calibri" panose="020F0502020204030204" pitchFamily="34" charset="0"/>
              </a:rPr>
              <a:t> </a:t>
            </a:r>
            <a:r>
              <a:rPr lang="en-US" sz="1467" spc="-13">
                <a:solidFill>
                  <a:srgbClr val="17325B"/>
                </a:solidFill>
                <a:latin typeface="Arial"/>
                <a:cs typeface="Calibri" panose="020F0502020204030204" pitchFamily="34" charset="0"/>
              </a:rPr>
              <a:t>feature.</a:t>
            </a:r>
            <a:endParaRPr sz="1467">
              <a:cs typeface="Calibri" panose="020F0502020204030204" pitchFamily="34" charset="0"/>
            </a:endParaRPr>
          </a:p>
          <a:p>
            <a:pPr marL="246374" indent="-230288">
              <a:spcBef>
                <a:spcPts val="833"/>
              </a:spcBef>
              <a:buClr>
                <a:srgbClr val="0079C2"/>
              </a:buClr>
              <a:buFont typeface="Century Gothic"/>
              <a:buChar char="◦"/>
              <a:tabLst>
                <a:tab pos="247220" algn="l"/>
              </a:tabLst>
            </a:pPr>
            <a:r>
              <a:rPr lang="en-US" sz="1467">
                <a:solidFill>
                  <a:srgbClr val="17325B"/>
                </a:solidFill>
                <a:latin typeface="Arial"/>
                <a:cs typeface="Calibri" panose="020F0502020204030204" pitchFamily="34" charset="0"/>
              </a:rPr>
              <a:t>Access</a:t>
            </a:r>
            <a:r>
              <a:rPr lang="en-US" sz="1467" spc="-60">
                <a:solidFill>
                  <a:srgbClr val="17325B"/>
                </a:solidFill>
                <a:latin typeface="Arial"/>
                <a:cs typeface="Calibri" panose="020F0502020204030204" pitchFamily="34" charset="0"/>
              </a:rPr>
              <a:t> </a:t>
            </a:r>
            <a:r>
              <a:rPr lang="en-US" sz="1467">
                <a:solidFill>
                  <a:srgbClr val="17325B"/>
                </a:solidFill>
                <a:latin typeface="Arial"/>
                <a:cs typeface="Calibri" panose="020F0502020204030204" pitchFamily="34" charset="0"/>
              </a:rPr>
              <a:t>virtual</a:t>
            </a:r>
            <a:r>
              <a:rPr lang="en-US" sz="1467" spc="-27">
                <a:solidFill>
                  <a:srgbClr val="17325B"/>
                </a:solidFill>
                <a:latin typeface="Arial"/>
                <a:cs typeface="Calibri" panose="020F0502020204030204" pitchFamily="34" charset="0"/>
              </a:rPr>
              <a:t> care.</a:t>
            </a:r>
            <a:endParaRPr sz="1467">
              <a:cs typeface="Calibri" panose="020F0502020204030204" pitchFamily="34" charset="0"/>
            </a:endParaRPr>
          </a:p>
          <a:p>
            <a:pPr marL="246374" marR="240447" indent="-230288">
              <a:lnSpc>
                <a:spcPts val="1733"/>
              </a:lnSpc>
              <a:spcBef>
                <a:spcPts val="993"/>
              </a:spcBef>
              <a:buClr>
                <a:srgbClr val="0079C2"/>
              </a:buClr>
              <a:buFont typeface="Century Gothic"/>
              <a:buChar char="◦"/>
              <a:tabLst>
                <a:tab pos="247220" algn="l"/>
              </a:tabLst>
            </a:pPr>
            <a:r>
              <a:rPr lang="en-US" sz="1467">
                <a:solidFill>
                  <a:srgbClr val="17325B"/>
                </a:solidFill>
                <a:latin typeface="Arial"/>
                <a:cs typeface="Calibri" panose="020F0502020204030204" pitchFamily="34" charset="0"/>
              </a:rPr>
              <a:t>Access</a:t>
            </a:r>
            <a:r>
              <a:rPr lang="en-US" sz="1467" spc="-60">
                <a:solidFill>
                  <a:srgbClr val="17325B"/>
                </a:solidFill>
                <a:latin typeface="Arial"/>
                <a:cs typeface="Calibri" panose="020F0502020204030204" pitchFamily="34" charset="0"/>
              </a:rPr>
              <a:t> </a:t>
            </a:r>
            <a:r>
              <a:rPr lang="en-US" sz="1467">
                <a:solidFill>
                  <a:srgbClr val="17325B"/>
                </a:solidFill>
                <a:latin typeface="Arial"/>
                <a:cs typeface="Calibri" panose="020F0502020204030204" pitchFamily="34" charset="0"/>
              </a:rPr>
              <a:t>wellness </a:t>
            </a:r>
            <a:r>
              <a:rPr lang="en-US" sz="1467" spc="-13">
                <a:solidFill>
                  <a:srgbClr val="17325B"/>
                </a:solidFill>
                <a:latin typeface="Arial"/>
                <a:cs typeface="Calibri" panose="020F0502020204030204" pitchFamily="34" charset="0"/>
              </a:rPr>
              <a:t>resources </a:t>
            </a:r>
            <a:r>
              <a:rPr lang="en-US" sz="1467">
                <a:solidFill>
                  <a:srgbClr val="17325B"/>
                </a:solidFill>
                <a:latin typeface="Arial"/>
                <a:cs typeface="Calibri" panose="020F0502020204030204" pitchFamily="34" charset="0"/>
              </a:rPr>
              <a:t>and</a:t>
            </a:r>
            <a:r>
              <a:rPr lang="en-US" sz="1467" spc="-40">
                <a:solidFill>
                  <a:srgbClr val="17325B"/>
                </a:solidFill>
                <a:latin typeface="Arial"/>
                <a:cs typeface="Calibri" panose="020F0502020204030204" pitchFamily="34" charset="0"/>
              </a:rPr>
              <a:t> </a:t>
            </a:r>
            <a:r>
              <a:rPr lang="en-US" sz="1467" spc="-13">
                <a:solidFill>
                  <a:srgbClr val="17325B"/>
                </a:solidFill>
                <a:latin typeface="Arial"/>
                <a:cs typeface="Calibri" panose="020F0502020204030204" pitchFamily="34" charset="0"/>
              </a:rPr>
              <a:t>rewards.</a:t>
            </a:r>
            <a:endParaRPr sz="1467">
              <a:cs typeface="Calibri" panose="020F0502020204030204" pitchFamily="34" charset="0"/>
            </a:endParaRPr>
          </a:p>
          <a:p>
            <a:pPr marL="246374" indent="-230288">
              <a:spcBef>
                <a:spcPts val="853"/>
              </a:spcBef>
              <a:buClr>
                <a:srgbClr val="0079C2"/>
              </a:buClr>
              <a:buFont typeface="Century Gothic"/>
              <a:buChar char="◦"/>
              <a:tabLst>
                <a:tab pos="247220" algn="l"/>
              </a:tabLst>
            </a:pPr>
            <a:r>
              <a:rPr lang="en-US" sz="1467">
                <a:solidFill>
                  <a:srgbClr val="17325B"/>
                </a:solidFill>
                <a:latin typeface="Arial"/>
                <a:cs typeface="Calibri" panose="020F0502020204030204" pitchFamily="34" charset="0"/>
              </a:rPr>
              <a:t>Sync</a:t>
            </a:r>
            <a:r>
              <a:rPr lang="en-US" sz="1467" spc="-27">
                <a:solidFill>
                  <a:srgbClr val="17325B"/>
                </a:solidFill>
                <a:latin typeface="Arial"/>
                <a:cs typeface="Calibri" panose="020F0502020204030204" pitchFamily="34" charset="0"/>
              </a:rPr>
              <a:t> </a:t>
            </a:r>
            <a:r>
              <a:rPr lang="en-US" sz="1467">
                <a:solidFill>
                  <a:srgbClr val="17325B"/>
                </a:solidFill>
                <a:latin typeface="Arial"/>
                <a:cs typeface="Calibri" panose="020F0502020204030204" pitchFamily="34" charset="0"/>
              </a:rPr>
              <a:t>with</a:t>
            </a:r>
            <a:r>
              <a:rPr lang="en-US" sz="1467" spc="-7">
                <a:solidFill>
                  <a:srgbClr val="17325B"/>
                </a:solidFill>
                <a:latin typeface="Arial"/>
                <a:cs typeface="Calibri" panose="020F0502020204030204" pitchFamily="34" charset="0"/>
              </a:rPr>
              <a:t> </a:t>
            </a:r>
            <a:r>
              <a:rPr lang="en-US" sz="1467">
                <a:solidFill>
                  <a:srgbClr val="17325B"/>
                </a:solidFill>
                <a:latin typeface="Arial"/>
                <a:cs typeface="Calibri" panose="020F0502020204030204" pitchFamily="34" charset="0"/>
              </a:rPr>
              <a:t>your</a:t>
            </a:r>
            <a:r>
              <a:rPr lang="en-US" sz="1467" spc="-33">
                <a:solidFill>
                  <a:srgbClr val="17325B"/>
                </a:solidFill>
                <a:latin typeface="Arial"/>
                <a:cs typeface="Calibri" panose="020F0502020204030204" pitchFamily="34" charset="0"/>
              </a:rPr>
              <a:t> </a:t>
            </a:r>
            <a:r>
              <a:rPr lang="en-US" sz="1467">
                <a:solidFill>
                  <a:srgbClr val="17325B"/>
                </a:solidFill>
                <a:latin typeface="Arial"/>
                <a:cs typeface="Calibri" panose="020F0502020204030204" pitchFamily="34" charset="0"/>
              </a:rPr>
              <a:t>fitness</a:t>
            </a:r>
            <a:r>
              <a:rPr lang="en-US" sz="1467" spc="-80">
                <a:solidFill>
                  <a:srgbClr val="17325B"/>
                </a:solidFill>
                <a:latin typeface="Arial"/>
                <a:cs typeface="Calibri" panose="020F0502020204030204" pitchFamily="34" charset="0"/>
              </a:rPr>
              <a:t> </a:t>
            </a:r>
            <a:r>
              <a:rPr lang="en-US" sz="1467" spc="-13">
                <a:solidFill>
                  <a:srgbClr val="17325B"/>
                </a:solidFill>
                <a:latin typeface="Arial"/>
                <a:cs typeface="Calibri" panose="020F0502020204030204" pitchFamily="34" charset="0"/>
              </a:rPr>
              <a:t>tracker.</a:t>
            </a:r>
            <a:endParaRPr sz="1467">
              <a:cs typeface="Calibri" panose="020F0502020204030204" pitchFamily="34" charset="0"/>
            </a:endParaRPr>
          </a:p>
          <a:p>
            <a:pPr marL="246374" marR="447029" indent="-230288">
              <a:lnSpc>
                <a:spcPts val="1733"/>
              </a:lnSpc>
              <a:spcBef>
                <a:spcPts val="993"/>
              </a:spcBef>
              <a:buClr>
                <a:srgbClr val="0079C2"/>
              </a:buClr>
              <a:buFont typeface="Century Gothic"/>
              <a:buChar char="◦"/>
              <a:tabLst>
                <a:tab pos="247220" algn="l"/>
              </a:tabLst>
            </a:pPr>
            <a:r>
              <a:rPr lang="en-US" sz="1467">
                <a:solidFill>
                  <a:srgbClr val="17325B"/>
                </a:solidFill>
                <a:latin typeface="Arial"/>
                <a:cs typeface="Calibri" panose="020F0502020204030204" pitchFamily="34" charset="0"/>
              </a:rPr>
              <a:t>Reach</a:t>
            </a:r>
            <a:r>
              <a:rPr lang="en-US" sz="1467" spc="-47">
                <a:solidFill>
                  <a:srgbClr val="17325B"/>
                </a:solidFill>
                <a:latin typeface="Arial"/>
                <a:cs typeface="Calibri" panose="020F0502020204030204" pitchFamily="34" charset="0"/>
              </a:rPr>
              <a:t> </a:t>
            </a:r>
            <a:r>
              <a:rPr lang="en-US" sz="1467">
                <a:solidFill>
                  <a:srgbClr val="17325B"/>
                </a:solidFill>
                <a:latin typeface="Arial"/>
                <a:cs typeface="Calibri" panose="020F0502020204030204" pitchFamily="34" charset="0"/>
              </a:rPr>
              <a:t>Member</a:t>
            </a:r>
            <a:r>
              <a:rPr lang="en-US" sz="1467" spc="-53">
                <a:solidFill>
                  <a:srgbClr val="17325B"/>
                </a:solidFill>
                <a:latin typeface="Arial"/>
                <a:cs typeface="Calibri" panose="020F0502020204030204" pitchFamily="34" charset="0"/>
              </a:rPr>
              <a:t> </a:t>
            </a:r>
            <a:r>
              <a:rPr lang="en-US" sz="1467" spc="-13">
                <a:solidFill>
                  <a:srgbClr val="17325B"/>
                </a:solidFill>
                <a:latin typeface="Arial"/>
                <a:cs typeface="Calibri" panose="020F0502020204030204" pitchFamily="34" charset="0"/>
              </a:rPr>
              <a:t>Services </a:t>
            </a:r>
            <a:r>
              <a:rPr lang="en-US" sz="1467">
                <a:solidFill>
                  <a:srgbClr val="17325B"/>
                </a:solidFill>
                <a:latin typeface="Arial"/>
                <a:cs typeface="Calibri" panose="020F0502020204030204" pitchFamily="34" charset="0"/>
              </a:rPr>
              <a:t>for</a:t>
            </a:r>
            <a:r>
              <a:rPr lang="en-US" sz="1467" spc="-40">
                <a:solidFill>
                  <a:srgbClr val="17325B"/>
                </a:solidFill>
                <a:latin typeface="Arial"/>
                <a:cs typeface="Calibri" panose="020F0502020204030204" pitchFamily="34" charset="0"/>
              </a:rPr>
              <a:t> </a:t>
            </a:r>
            <a:r>
              <a:rPr lang="en-US" sz="1467" spc="-13">
                <a:solidFill>
                  <a:srgbClr val="17325B"/>
                </a:solidFill>
                <a:latin typeface="Arial"/>
                <a:cs typeface="Calibri" panose="020F0502020204030204" pitchFamily="34" charset="0"/>
              </a:rPr>
              <a:t>support.</a:t>
            </a:r>
            <a:endParaRPr sz="1467">
              <a:cs typeface="Calibri" panose="020F0502020204030204" pitchFamily="34" charset="0"/>
            </a:endParaRPr>
          </a:p>
        </p:txBody>
      </p:sp>
      <p:pic>
        <p:nvPicPr>
          <p:cNvPr id="18" name="object 18"/>
          <p:cNvPicPr/>
          <p:nvPr/>
        </p:nvPicPr>
        <p:blipFill>
          <a:blip r:embed="rId4" cstate="print"/>
          <a:stretch>
            <a:fillRect/>
          </a:stretch>
        </p:blipFill>
        <p:spPr>
          <a:xfrm>
            <a:off x="6786879" y="1156320"/>
            <a:ext cx="1564639" cy="3045951"/>
          </a:xfrm>
          <a:prstGeom prst="rect">
            <a:avLst/>
          </a:prstGeom>
        </p:spPr>
      </p:pic>
      <p:sp>
        <p:nvSpPr>
          <p:cNvPr id="5" name="Slide Number Placeholder 4">
            <a:extLst>
              <a:ext uri="{FF2B5EF4-FFF2-40B4-BE49-F238E27FC236}">
                <a16:creationId xmlns:a16="http://schemas.microsoft.com/office/drawing/2014/main" id="{CE2E9B55-DD8B-9388-3F96-369FE6DC04C0}"/>
              </a:ext>
            </a:extLst>
          </p:cNvPr>
          <p:cNvSpPr>
            <a:spLocks noGrp="1"/>
          </p:cNvSpPr>
          <p:nvPr>
            <p:ph type="sldNum" sz="quarter" idx="12"/>
          </p:nvPr>
        </p:nvSpPr>
        <p:spPr>
          <a:ln>
            <a:noFill/>
          </a:ln>
        </p:spPr>
        <p:txBody>
          <a:bodyPr/>
          <a:lstStyle/>
          <a:p>
            <a:fld id="{3A98EE3D-8CD1-4C3F-BD1C-C98C9596463C}" type="slidenum">
              <a:rPr lang="en-US" smtClean="0"/>
              <a:t>23</a:t>
            </a:fld>
            <a:endParaRPr lang="en-US"/>
          </a:p>
        </p:txBody>
      </p:sp>
      <p:sp>
        <p:nvSpPr>
          <p:cNvPr id="8" name="TextBox 7">
            <a:extLst>
              <a:ext uri="{FF2B5EF4-FFF2-40B4-BE49-F238E27FC236}">
                <a16:creationId xmlns:a16="http://schemas.microsoft.com/office/drawing/2014/main" id="{0A9D7E8F-6213-B126-5A1C-263245BB8E08}"/>
              </a:ext>
            </a:extLst>
          </p:cNvPr>
          <p:cNvSpPr txBox="1"/>
          <p:nvPr/>
        </p:nvSpPr>
        <p:spPr>
          <a:xfrm>
            <a:off x="0" y="5410988"/>
            <a:ext cx="8023015" cy="646331"/>
          </a:xfrm>
          <a:prstGeom prst="rect">
            <a:avLst/>
          </a:prstGeom>
          <a:noFill/>
          <a:ln>
            <a:noFill/>
          </a:ln>
        </p:spPr>
        <p:txBody>
          <a:bodyPr wrap="square" rtlCol="0">
            <a:spAutoFit/>
          </a:bodyPr>
          <a:lstStyle/>
          <a:p>
            <a:r>
              <a:rPr lang="en-US" b="1" i="1">
                <a:solidFill>
                  <a:srgbClr val="17325B"/>
                </a:solidFill>
                <a:latin typeface="Arial"/>
              </a:rPr>
              <a:t>Note:  Remember, ID cards will be available in electronic version only; please make sure to download the Sydney app.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D02A17-9F91-FB37-9A1E-E1CE5919D806}"/>
              </a:ext>
            </a:extLst>
          </p:cNvPr>
          <p:cNvSpPr>
            <a:spLocks noGrp="1"/>
          </p:cNvSpPr>
          <p:nvPr>
            <p:ph type="sldNum" sz="quarter" idx="12"/>
          </p:nvPr>
        </p:nvSpPr>
        <p:spPr>
          <a:ln>
            <a:noFill/>
          </a:ln>
        </p:spPr>
        <p:txBody>
          <a:bodyPr/>
          <a:lstStyle/>
          <a:p>
            <a:fld id="{3A98EE3D-8CD1-4C3F-BD1C-C98C9596463C}" type="slidenum">
              <a:rPr lang="en-US" smtClean="0"/>
              <a:t>24</a:t>
            </a:fld>
            <a:endParaRPr lang="en-US"/>
          </a:p>
        </p:txBody>
      </p:sp>
      <p:sp>
        <p:nvSpPr>
          <p:cNvPr id="15" name="Title 1">
            <a:extLst>
              <a:ext uri="{FF2B5EF4-FFF2-40B4-BE49-F238E27FC236}">
                <a16:creationId xmlns:a16="http://schemas.microsoft.com/office/drawing/2014/main" id="{2B33A312-E68E-A753-C51A-152F307FCBCB}"/>
              </a:ext>
            </a:extLst>
          </p:cNvPr>
          <p:cNvSpPr>
            <a:spLocks noGrp="1"/>
          </p:cNvSpPr>
          <p:nvPr>
            <p:ph type="title"/>
          </p:nvPr>
        </p:nvSpPr>
        <p:spPr>
          <a:xfrm>
            <a:off x="412382" y="381300"/>
            <a:ext cx="10664269" cy="1341189"/>
          </a:xfrm>
          <a:ln>
            <a:noFill/>
          </a:ln>
        </p:spPr>
        <p:txBody>
          <a:bodyPr vert="horz" wrap="square" lIns="91440" tIns="45720" rIns="91440" bIns="45720" rtlCol="0" anchor="ctr">
            <a:normAutofit/>
          </a:bodyPr>
          <a:lstStyle/>
          <a:p>
            <a:r>
              <a:rPr lang="en-US" sz="2600" b="1">
                <a:solidFill>
                  <a:srgbClr val="3C63FF"/>
                </a:solidFill>
                <a:latin typeface="Arial"/>
              </a:rPr>
              <a:t>TOTAL HEALTH COMPLETE / FAMILY ADVOCATE:</a:t>
            </a:r>
            <a:br>
              <a:rPr lang="en-US" sz="2600" b="1">
                <a:solidFill>
                  <a:srgbClr val="3C63FF"/>
                </a:solidFill>
                <a:latin typeface="Arial"/>
              </a:rPr>
            </a:br>
            <a:r>
              <a:rPr lang="en-US" sz="2000" b="1">
                <a:solidFill>
                  <a:srgbClr val="3C63FF"/>
                </a:solidFill>
                <a:latin typeface="Arial"/>
              </a:rPr>
              <a:t>SUPPORT AND CONNECTION RESOURCES</a:t>
            </a:r>
            <a:endParaRPr lang="en-US" sz="2000"/>
          </a:p>
        </p:txBody>
      </p:sp>
      <p:pic>
        <p:nvPicPr>
          <p:cNvPr id="16" name="Picture 15">
            <a:extLst>
              <a:ext uri="{FF2B5EF4-FFF2-40B4-BE49-F238E27FC236}">
                <a16:creationId xmlns:a16="http://schemas.microsoft.com/office/drawing/2014/main" id="{642DFB23-895C-884A-A2FB-B872FF85EA62}"/>
              </a:ext>
            </a:extLst>
          </p:cNvPr>
          <p:cNvPicPr>
            <a:picLocks noChangeAspect="1"/>
          </p:cNvPicPr>
          <p:nvPr/>
        </p:nvPicPr>
        <p:blipFill>
          <a:blip r:embed="rId3"/>
          <a:stretch>
            <a:fillRect/>
          </a:stretch>
        </p:blipFill>
        <p:spPr>
          <a:xfrm>
            <a:off x="1107948" y="1803043"/>
            <a:ext cx="4910413" cy="4507606"/>
          </a:xfrm>
          <a:prstGeom prst="rect">
            <a:avLst/>
          </a:prstGeom>
        </p:spPr>
      </p:pic>
      <p:pic>
        <p:nvPicPr>
          <p:cNvPr id="18" name="Picture 17">
            <a:extLst>
              <a:ext uri="{FF2B5EF4-FFF2-40B4-BE49-F238E27FC236}">
                <a16:creationId xmlns:a16="http://schemas.microsoft.com/office/drawing/2014/main" id="{35D3A9FD-4916-80C0-0A01-4856583D4BDB}"/>
              </a:ext>
            </a:extLst>
          </p:cNvPr>
          <p:cNvPicPr>
            <a:picLocks noChangeAspect="1"/>
          </p:cNvPicPr>
          <p:nvPr/>
        </p:nvPicPr>
        <p:blipFill>
          <a:blip r:embed="rId4"/>
          <a:stretch>
            <a:fillRect/>
          </a:stretch>
        </p:blipFill>
        <p:spPr>
          <a:xfrm>
            <a:off x="6863902" y="1242811"/>
            <a:ext cx="4302617" cy="5370491"/>
          </a:xfrm>
          <a:prstGeom prst="rect">
            <a:avLst/>
          </a:prstGeom>
        </p:spPr>
      </p:pic>
    </p:spTree>
  </p:cSld>
  <p:clrMapOvr>
    <a:masterClrMapping/>
  </p:clrMapOvr>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7736632-6737-8CEF-59B6-E8D24B7C3C63}"/>
              </a:ext>
            </a:extLst>
          </p:cNvPr>
          <p:cNvPicPr>
            <a:picLocks noGrp="1" noChangeAspect="1"/>
          </p:cNvPicPr>
          <p:nvPr>
            <p:ph idx="1"/>
          </p:nvPr>
        </p:nvPicPr>
        <p:blipFill>
          <a:blip r:embed="rId3"/>
          <a:srcRect l="35678" r="-126"/>
          <a:stretch>
            <a:fillRect/>
          </a:stretch>
        </p:blipFill>
        <p:spPr>
          <a:xfrm>
            <a:off x="1294317" y="799761"/>
            <a:ext cx="6756515" cy="6063358"/>
          </a:xfrm>
          <a:prstGeom prst="rect">
            <a:avLst/>
          </a:prstGeom>
          <a:ln>
            <a:noFill/>
          </a:ln>
        </p:spPr>
      </p:pic>
      <p:sp>
        <p:nvSpPr>
          <p:cNvPr id="4" name="Slide Number Placeholder 3">
            <a:extLst>
              <a:ext uri="{FF2B5EF4-FFF2-40B4-BE49-F238E27FC236}">
                <a16:creationId xmlns:a16="http://schemas.microsoft.com/office/drawing/2014/main" id="{DC426F0C-EC25-9F98-CF1B-B20CA8A7179E}"/>
              </a:ext>
            </a:extLst>
          </p:cNvPr>
          <p:cNvSpPr>
            <a:spLocks noGrp="1"/>
          </p:cNvSpPr>
          <p:nvPr>
            <p:ph type="sldNum" sz="quarter" idx="12"/>
          </p:nvPr>
        </p:nvSpPr>
        <p:spPr/>
        <p:txBody>
          <a:bodyPr/>
          <a:lstStyle/>
          <a:p>
            <a:fld id="{3A98EE3D-8CD1-4C3F-BD1C-C98C9596463C}" type="slidenum">
              <a:rPr lang="en-US" smtClean="0"/>
              <a:t>25</a:t>
            </a:fld>
            <a:endParaRPr lang="en-US"/>
          </a:p>
        </p:txBody>
      </p:sp>
      <p:pic>
        <p:nvPicPr>
          <p:cNvPr id="7" name="Content Placeholder 4" descr="A cell phone with a screen showing a person&amp;#39;s picture&#10;&#10;AI-generated content may be incorrect.">
            <a:extLst>
              <a:ext uri="{FF2B5EF4-FFF2-40B4-BE49-F238E27FC236}">
                <a16:creationId xmlns:a16="http://schemas.microsoft.com/office/drawing/2014/main" id="{1DE79E73-52F7-1943-E7A0-53EB6BA93EBA}"/>
              </a:ext>
            </a:extLst>
          </p:cNvPr>
          <p:cNvPicPr>
            <a:picLocks noChangeAspect="1"/>
          </p:cNvPicPr>
          <p:nvPr/>
        </p:nvPicPr>
        <p:blipFill>
          <a:blip r:embed="rId3"/>
          <a:srcRect r="71895" b="-509"/>
          <a:stretch>
            <a:fillRect/>
          </a:stretch>
        </p:blipFill>
        <p:spPr>
          <a:xfrm>
            <a:off x="8528921" y="1076588"/>
            <a:ext cx="2666121" cy="5519806"/>
          </a:xfrm>
          <a:prstGeom prst="rect">
            <a:avLst/>
          </a:prstGeom>
          <a:ln>
            <a:noFill/>
          </a:ln>
        </p:spPr>
      </p:pic>
      <p:sp>
        <p:nvSpPr>
          <p:cNvPr id="9" name="Title 1">
            <a:extLst>
              <a:ext uri="{FF2B5EF4-FFF2-40B4-BE49-F238E27FC236}">
                <a16:creationId xmlns:a16="http://schemas.microsoft.com/office/drawing/2014/main" id="{FA277E2E-D9AF-06C0-6E69-F155998D4DC1}"/>
              </a:ext>
            </a:extLst>
          </p:cNvPr>
          <p:cNvSpPr>
            <a:spLocks noGrp="1"/>
          </p:cNvSpPr>
          <p:nvPr>
            <p:ph type="title"/>
          </p:nvPr>
        </p:nvSpPr>
        <p:spPr>
          <a:xfrm>
            <a:off x="380855" y="465049"/>
            <a:ext cx="10163998" cy="837787"/>
          </a:xfrm>
          <a:ln>
            <a:noFill/>
          </a:ln>
        </p:spPr>
        <p:txBody>
          <a:bodyPr vert="horz" wrap="square" lIns="91440" tIns="45720" rIns="91440" bIns="45720" rtlCol="0" anchor="ctr">
            <a:normAutofit/>
          </a:bodyPr>
          <a:lstStyle/>
          <a:p>
            <a:r>
              <a:rPr lang="en-US" sz="2600" b="1">
                <a:solidFill>
                  <a:srgbClr val="3C63FF"/>
                </a:solidFill>
                <a:latin typeface="Arial"/>
              </a:rPr>
              <a:t>Women's health center – Launching January 2027</a:t>
            </a:r>
            <a:endParaRPr lang="en-US"/>
          </a:p>
        </p:txBody>
      </p:sp>
    </p:spTree>
    <p:extLst>
      <p:ext uri="{BB962C8B-B14F-4D97-AF65-F5344CB8AC3E}">
        <p14:creationId xmlns:p14="http://schemas.microsoft.com/office/powerpoint/2010/main" val="2214160738"/>
      </p:ext>
    </p:extLst>
  </p:cSld>
  <p:clrMapOvr>
    <a:masterClrMapping/>
  </p:clrMapOvr>
  <p:extLst>
    <p:ext uri="{6950BFC3-D8DA-4A85-94F7-54DA5524770B}">
      <p188:commentRel xmlns:p188="http://schemas.microsoft.com/office/powerpoint/2018/8/main" r:id="rId2"/>
    </p:ext>
  </p:extLs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EBFF7-F68C-5C34-BBF5-27B72FBC5DDB}"/>
              </a:ext>
            </a:extLst>
          </p:cNvPr>
          <p:cNvSpPr>
            <a:spLocks noGrp="1"/>
          </p:cNvSpPr>
          <p:nvPr>
            <p:ph type="title"/>
          </p:nvPr>
        </p:nvSpPr>
        <p:spPr>
          <a:xfrm>
            <a:off x="769734" y="624109"/>
            <a:ext cx="4137059" cy="1280890"/>
          </a:xfrm>
          <a:ln>
            <a:noFill/>
          </a:ln>
        </p:spPr>
        <p:txBody>
          <a:bodyPr vert="horz" wrap="square" lIns="91440" tIns="45720" rIns="91440" bIns="45720" rtlCol="0" anchor="t">
            <a:normAutofit/>
          </a:bodyPr>
          <a:lstStyle/>
          <a:p>
            <a:r>
              <a:rPr lang="en-US" sz="2600" b="1">
                <a:solidFill>
                  <a:srgbClr val="3C63FF"/>
                </a:solidFill>
                <a:latin typeface="Arial"/>
              </a:rPr>
              <a:t>Anthem Mental Health Resources</a:t>
            </a:r>
          </a:p>
        </p:txBody>
      </p:sp>
      <p:sp>
        <p:nvSpPr>
          <p:cNvPr id="6" name="TextBox 5">
            <a:extLst>
              <a:ext uri="{FF2B5EF4-FFF2-40B4-BE49-F238E27FC236}">
                <a16:creationId xmlns:a16="http://schemas.microsoft.com/office/drawing/2014/main" id="{5384BF34-3D4A-92FA-172A-F80F7C68B6DD}"/>
              </a:ext>
            </a:extLst>
          </p:cNvPr>
          <p:cNvSpPr txBox="1"/>
          <p:nvPr/>
        </p:nvSpPr>
        <p:spPr>
          <a:xfrm>
            <a:off x="769734" y="1904999"/>
            <a:ext cx="4373167" cy="3777622"/>
          </a:xfrm>
          <a:prstGeom prst="rect">
            <a:avLst/>
          </a:prstGeom>
          <a:ln>
            <a:noFill/>
          </a:ln>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spcBef>
                <a:spcPts val="1000"/>
              </a:spcBef>
              <a:buClr>
                <a:schemeClr val="accent1"/>
              </a:buClr>
              <a:buFont typeface="Wingdings 3" charset="2"/>
              <a:buChar char=""/>
            </a:pPr>
            <a:endParaRPr lang="en-US" sz="1600"/>
          </a:p>
          <a:p>
            <a:pPr marL="285750" indent="-285750">
              <a:spcBef>
                <a:spcPts val="1000"/>
              </a:spcBef>
              <a:buClr>
                <a:schemeClr val="accent1"/>
              </a:buClr>
              <a:buFont typeface="Wingdings 3" charset="2"/>
              <a:buChar char=""/>
            </a:pPr>
            <a:r>
              <a:rPr lang="en-US" sz="1600">
                <a:solidFill>
                  <a:srgbClr val="17325B"/>
                </a:solidFill>
                <a:latin typeface="Arial"/>
              </a:rPr>
              <a:t>Details available through Sydney App</a:t>
            </a:r>
            <a:br>
              <a:rPr lang="en-US" sz="1600"/>
            </a:br>
            <a:endParaRPr lang="en-US" sz="1600"/>
          </a:p>
          <a:p>
            <a:pPr marL="285750" indent="-285750">
              <a:spcBef>
                <a:spcPts val="1000"/>
              </a:spcBef>
              <a:buClr>
                <a:schemeClr val="accent1"/>
              </a:buClr>
              <a:buFont typeface="Wingdings 3" charset="2"/>
              <a:buChar char=""/>
            </a:pPr>
            <a:r>
              <a:rPr lang="en-US" sz="1600">
                <a:solidFill>
                  <a:srgbClr val="17325B"/>
                </a:solidFill>
                <a:latin typeface="Arial"/>
              </a:rPr>
              <a:t>In-network specialty provider groups</a:t>
            </a:r>
            <a:br>
              <a:rPr lang="en-US" sz="1600"/>
            </a:br>
            <a:endParaRPr lang="en-US" sz="1600"/>
          </a:p>
          <a:p>
            <a:pPr marL="285750" indent="-285750">
              <a:spcBef>
                <a:spcPts val="1000"/>
              </a:spcBef>
              <a:buClr>
                <a:schemeClr val="accent1"/>
              </a:buClr>
              <a:buFont typeface="Wingdings 3" charset="2"/>
              <a:buChar char=""/>
            </a:pPr>
            <a:r>
              <a:rPr lang="en-US" sz="1600">
                <a:solidFill>
                  <a:srgbClr val="17325B"/>
                </a:solidFill>
                <a:latin typeface="Arial"/>
              </a:rPr>
              <a:t>Marketing Communication available on website</a:t>
            </a:r>
          </a:p>
        </p:txBody>
      </p:sp>
      <p:pic>
        <p:nvPicPr>
          <p:cNvPr id="5" name="Picture 4">
            <a:extLst>
              <a:ext uri="{FF2B5EF4-FFF2-40B4-BE49-F238E27FC236}">
                <a16:creationId xmlns:a16="http://schemas.microsoft.com/office/drawing/2014/main" id="{8B95D479-39B7-E1C6-DC09-F771F1CD0C70}"/>
              </a:ext>
            </a:extLst>
          </p:cNvPr>
          <p:cNvPicPr>
            <a:picLocks noChangeAspect="1"/>
          </p:cNvPicPr>
          <p:nvPr/>
        </p:nvPicPr>
        <p:blipFill>
          <a:blip r:embed="rId3"/>
          <a:stretch>
            <a:fillRect/>
          </a:stretch>
        </p:blipFill>
        <p:spPr>
          <a:xfrm>
            <a:off x="5641060" y="109330"/>
            <a:ext cx="6550939" cy="6748670"/>
          </a:xfrm>
          <a:prstGeom prst="rect">
            <a:avLst/>
          </a:prstGeom>
        </p:spPr>
      </p:pic>
    </p:spTree>
    <p:extLst>
      <p:ext uri="{BB962C8B-B14F-4D97-AF65-F5344CB8AC3E}">
        <p14:creationId xmlns:p14="http://schemas.microsoft.com/office/powerpoint/2010/main" val="2191364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object 2"/>
          <p:cNvSpPr/>
          <p:nvPr/>
        </p:nvSpPr>
        <p:spPr>
          <a:xfrm>
            <a:off x="0" y="2424176"/>
            <a:ext cx="7955280" cy="3075093"/>
          </a:xfrm>
          <a:custGeom>
            <a:avLst/>
            <a:gdLst/>
            <a:ahLst/>
            <a:cxnLst/>
            <a:rect l="l" t="t" r="r" b="b"/>
            <a:pathLst>
              <a:path w="5966460" h="2306320">
                <a:moveTo>
                  <a:pt x="5966460" y="0"/>
                </a:moveTo>
                <a:lnTo>
                  <a:pt x="0" y="0"/>
                </a:lnTo>
                <a:lnTo>
                  <a:pt x="0" y="2305812"/>
                </a:lnTo>
                <a:lnTo>
                  <a:pt x="5966460" y="2305812"/>
                </a:lnTo>
                <a:lnTo>
                  <a:pt x="5966460" y="0"/>
                </a:lnTo>
                <a:close/>
              </a:path>
            </a:pathLst>
          </a:custGeom>
          <a:solidFill>
            <a:srgbClr val="FFFDF8"/>
          </a:solidFill>
          <a:ln>
            <a:solidFill/>
          </a:ln>
        </p:spPr>
        <p:txBody>
          <a:bodyPr wrap="square" lIns="0" tIns="0" rIns="0" bIns="0" rtlCol="0"/>
          <a:lstStyle/>
          <a:p>
            <a:endParaRPr sz="2400"/>
          </a:p>
        </p:txBody>
      </p:sp>
      <p:sp>
        <p:nvSpPr>
          <p:cNvPr id="3" name="object 3"/>
          <p:cNvSpPr txBox="1">
            <a:spLocks noGrp="1"/>
          </p:cNvSpPr>
          <p:nvPr>
            <p:ph type="title"/>
          </p:nvPr>
        </p:nvSpPr>
        <p:spPr>
          <a:xfrm>
            <a:off x="444926" y="621467"/>
            <a:ext cx="14706155" cy="416354"/>
          </a:xfrm>
          <a:prstGeom prst="rect">
            <a:avLst/>
          </a:prstGeom>
          <a:ln>
            <a:noFill/>
          </a:ln>
        </p:spPr>
        <p:txBody>
          <a:bodyPr vert="horz" wrap="square" lIns="0" tIns="16087" rIns="0" bIns="0" rtlCol="0" anchor="b">
            <a:spAutoFit/>
          </a:bodyPr>
          <a:lstStyle/>
          <a:p>
            <a:pPr marL="16933">
              <a:spcBef>
                <a:spcPts val="127"/>
              </a:spcBef>
            </a:pPr>
            <a:r>
              <a:rPr lang="en-US" sz="2600" b="1" spc="-152">
                <a:solidFill>
                  <a:srgbClr val="3C63FF"/>
                </a:solidFill>
                <a:latin typeface="Arial"/>
                <a:cs typeface="Calibri" panose="020F0502020204030204" pitchFamily="34" charset="0"/>
              </a:rPr>
              <a:t>Employee</a:t>
            </a:r>
            <a:r>
              <a:rPr lang="en-US" sz="2600" b="1" spc="-287">
                <a:solidFill>
                  <a:srgbClr val="3C63FF"/>
                </a:solidFill>
                <a:latin typeface="Arial"/>
                <a:cs typeface="Calibri" panose="020F0502020204030204" pitchFamily="34" charset="0"/>
              </a:rPr>
              <a:t> </a:t>
            </a:r>
            <a:r>
              <a:rPr lang="en-US" sz="2600" b="1" spc="-140">
                <a:solidFill>
                  <a:srgbClr val="3C63FF"/>
                </a:solidFill>
                <a:latin typeface="Arial"/>
                <a:cs typeface="Calibri" panose="020F0502020204030204" pitchFamily="34" charset="0"/>
              </a:rPr>
              <a:t>Assistance</a:t>
            </a:r>
            <a:r>
              <a:rPr lang="en-US" sz="2600" b="1" spc="-193">
                <a:solidFill>
                  <a:srgbClr val="3C63FF"/>
                </a:solidFill>
                <a:latin typeface="Arial"/>
                <a:cs typeface="Calibri" panose="020F0502020204030204" pitchFamily="34" charset="0"/>
              </a:rPr>
              <a:t> </a:t>
            </a:r>
            <a:r>
              <a:rPr lang="en-US" sz="2600" b="1" spc="-147">
                <a:solidFill>
                  <a:srgbClr val="3C63FF"/>
                </a:solidFill>
                <a:latin typeface="Arial"/>
                <a:cs typeface="Calibri" panose="020F0502020204030204" pitchFamily="34" charset="0"/>
              </a:rPr>
              <a:t>Program</a:t>
            </a:r>
            <a:r>
              <a:rPr lang="en-US" sz="2600" b="1" spc="-207">
                <a:solidFill>
                  <a:srgbClr val="3C63FF"/>
                </a:solidFill>
                <a:latin typeface="Arial"/>
                <a:cs typeface="Calibri" panose="020F0502020204030204" pitchFamily="34" charset="0"/>
              </a:rPr>
              <a:t> </a:t>
            </a:r>
            <a:r>
              <a:rPr lang="en-US" sz="2600" b="1" spc="-27">
                <a:solidFill>
                  <a:srgbClr val="3C63FF"/>
                </a:solidFill>
                <a:latin typeface="Arial"/>
                <a:cs typeface="Calibri" panose="020F0502020204030204" pitchFamily="34" charset="0"/>
              </a:rPr>
              <a:t>(EAP)</a:t>
            </a:r>
          </a:p>
        </p:txBody>
      </p:sp>
      <p:sp>
        <p:nvSpPr>
          <p:cNvPr id="4" name="object 4"/>
          <p:cNvSpPr txBox="1"/>
          <p:nvPr/>
        </p:nvSpPr>
        <p:spPr>
          <a:xfrm>
            <a:off x="410742" y="2892769"/>
            <a:ext cx="3862493" cy="304421"/>
          </a:xfrm>
          <a:prstGeom prst="rect">
            <a:avLst/>
          </a:prstGeom>
          <a:ln>
            <a:noFill/>
          </a:ln>
        </p:spPr>
        <p:txBody>
          <a:bodyPr vert="horz" wrap="square" lIns="0" tIns="16933" rIns="0" bIns="0" rtlCol="0">
            <a:spAutoFit/>
          </a:bodyPr>
          <a:lstStyle/>
          <a:p>
            <a:pPr marL="16933">
              <a:spcBef>
                <a:spcPts val="133"/>
              </a:spcBef>
            </a:pPr>
            <a:r>
              <a:rPr lang="en-US" sz="1867" b="1">
                <a:solidFill>
                  <a:srgbClr val="17325B"/>
                </a:solidFill>
                <a:latin typeface="Arial" panose="020F0502020204030204" pitchFamily="34" charset="0"/>
                <a:cs typeface="Calibri" panose="020F0502020204030204" pitchFamily="34" charset="0"/>
              </a:rPr>
              <a:t>A</a:t>
            </a:r>
            <a:r>
              <a:rPr lang="en-US" sz="1867" b="1" spc="-87">
                <a:solidFill>
                  <a:srgbClr val="17325B"/>
                </a:solidFill>
                <a:latin typeface="Arial" panose="020F0502020204030204" pitchFamily="34" charset="0"/>
                <a:cs typeface="Calibri" panose="020F0502020204030204" pitchFamily="34" charset="0"/>
              </a:rPr>
              <a:t> </a:t>
            </a:r>
            <a:r>
              <a:rPr lang="en-US" sz="1867" b="1" spc="-13">
                <a:solidFill>
                  <a:srgbClr val="17325B"/>
                </a:solidFill>
                <a:latin typeface="Arial" panose="020F0502020204030204" pitchFamily="34" charset="0"/>
                <a:cs typeface="Calibri" panose="020F0502020204030204" pitchFamily="34" charset="0"/>
              </a:rPr>
              <a:t>confidential</a:t>
            </a:r>
            <a:r>
              <a:rPr lang="en-US" sz="1867" b="1" spc="-47">
                <a:solidFill>
                  <a:srgbClr val="17325B"/>
                </a:solidFill>
                <a:latin typeface="Arial" panose="020F0502020204030204" pitchFamily="34" charset="0"/>
                <a:cs typeface="Calibri" panose="020F0502020204030204" pitchFamily="34" charset="0"/>
              </a:rPr>
              <a:t> </a:t>
            </a:r>
            <a:r>
              <a:rPr lang="en-US" sz="1867" b="1">
                <a:solidFill>
                  <a:srgbClr val="17325B"/>
                </a:solidFill>
                <a:latin typeface="Arial" panose="020F0502020204030204" pitchFamily="34" charset="0"/>
                <a:cs typeface="Calibri" panose="020F0502020204030204" pitchFamily="34" charset="0"/>
              </a:rPr>
              <a:t>service</a:t>
            </a:r>
            <a:r>
              <a:rPr lang="en-US" sz="1867" b="1" spc="-33">
                <a:solidFill>
                  <a:srgbClr val="17325B"/>
                </a:solidFill>
                <a:latin typeface="Arial" panose="020F0502020204030204" pitchFamily="34" charset="0"/>
                <a:cs typeface="Calibri" panose="020F0502020204030204" pitchFamily="34" charset="0"/>
              </a:rPr>
              <a:t> </a:t>
            </a:r>
            <a:r>
              <a:rPr lang="en-US" sz="1867" b="1">
                <a:solidFill>
                  <a:srgbClr val="17325B"/>
                </a:solidFill>
                <a:latin typeface="Arial" panose="020F0502020204030204" pitchFamily="34" charset="0"/>
                <a:cs typeface="Calibri" panose="020F0502020204030204" pitchFamily="34" charset="0"/>
              </a:rPr>
              <a:t>to</a:t>
            </a:r>
            <a:r>
              <a:rPr lang="en-US" sz="1867" b="1" spc="-13">
                <a:solidFill>
                  <a:srgbClr val="17325B"/>
                </a:solidFill>
                <a:latin typeface="Arial" panose="020F0502020204030204" pitchFamily="34" charset="0"/>
                <a:cs typeface="Calibri" panose="020F0502020204030204" pitchFamily="34" charset="0"/>
              </a:rPr>
              <a:t> </a:t>
            </a:r>
            <a:r>
              <a:rPr lang="en-US" sz="1867" b="1">
                <a:solidFill>
                  <a:srgbClr val="17325B"/>
                </a:solidFill>
                <a:latin typeface="Arial" panose="020F0502020204030204" pitchFamily="34" charset="0"/>
                <a:cs typeface="Calibri" panose="020F0502020204030204" pitchFamily="34" charset="0"/>
              </a:rPr>
              <a:t>help</a:t>
            </a:r>
            <a:r>
              <a:rPr lang="en-US" sz="1867" b="1" spc="-20">
                <a:solidFill>
                  <a:srgbClr val="17325B"/>
                </a:solidFill>
                <a:latin typeface="Arial" panose="020F0502020204030204" pitchFamily="34" charset="0"/>
                <a:cs typeface="Calibri" panose="020F0502020204030204" pitchFamily="34" charset="0"/>
              </a:rPr>
              <a:t> </a:t>
            </a:r>
            <a:r>
              <a:rPr lang="en-US" sz="1867" b="1" spc="-27">
                <a:solidFill>
                  <a:srgbClr val="17325B"/>
                </a:solidFill>
                <a:latin typeface="Arial" panose="020F0502020204030204" pitchFamily="34" charset="0"/>
                <a:cs typeface="Calibri" panose="020F0502020204030204" pitchFamily="34" charset="0"/>
              </a:rPr>
              <a:t>you:</a:t>
            </a:r>
            <a:endParaRPr sz="1867">
              <a:latin typeface="Calibri" panose="020F0502020204030204" pitchFamily="34" charset="0"/>
              <a:cs typeface="Calibri" panose="020F0502020204030204" pitchFamily="34" charset="0"/>
            </a:endParaRPr>
          </a:p>
        </p:txBody>
      </p:sp>
      <p:grpSp>
        <p:nvGrpSpPr>
          <p:cNvPr id="5" name="object 5"/>
          <p:cNvGrpSpPr/>
          <p:nvPr/>
        </p:nvGrpSpPr>
        <p:grpSpPr>
          <a:xfrm>
            <a:off x="414528" y="2416047"/>
            <a:ext cx="11777471" cy="3076787"/>
            <a:chOff x="310896" y="1812035"/>
            <a:chExt cx="8833103" cy="2307590"/>
          </a:xfrm>
        </p:grpSpPr>
        <p:sp>
          <p:nvSpPr>
            <p:cNvPr id="6" name="object 6"/>
            <p:cNvSpPr/>
            <p:nvPr/>
          </p:nvSpPr>
          <p:spPr>
            <a:xfrm>
              <a:off x="310896" y="2779153"/>
              <a:ext cx="3381375" cy="407670"/>
            </a:xfrm>
            <a:custGeom>
              <a:avLst/>
              <a:gdLst/>
              <a:ahLst/>
              <a:cxnLst/>
              <a:rect l="l" t="t" r="r" b="b"/>
              <a:pathLst>
                <a:path w="3381375" h="407669">
                  <a:moveTo>
                    <a:pt x="320040" y="99504"/>
                  </a:moveTo>
                  <a:lnTo>
                    <a:pt x="297383" y="62268"/>
                  </a:lnTo>
                  <a:lnTo>
                    <a:pt x="254000" y="27444"/>
                  </a:lnTo>
                  <a:lnTo>
                    <a:pt x="212077" y="11010"/>
                  </a:lnTo>
                  <a:lnTo>
                    <a:pt x="172072" y="5207"/>
                  </a:lnTo>
                  <a:lnTo>
                    <a:pt x="155194" y="5207"/>
                  </a:lnTo>
                  <a:lnTo>
                    <a:pt x="115671" y="11010"/>
                  </a:lnTo>
                  <a:lnTo>
                    <a:pt x="79527" y="24066"/>
                  </a:lnTo>
                  <a:lnTo>
                    <a:pt x="38074" y="53568"/>
                  </a:lnTo>
                  <a:lnTo>
                    <a:pt x="16865" y="81127"/>
                  </a:lnTo>
                  <a:lnTo>
                    <a:pt x="13004" y="86931"/>
                  </a:lnTo>
                  <a:lnTo>
                    <a:pt x="965" y="126111"/>
                  </a:lnTo>
                  <a:lnTo>
                    <a:pt x="0" y="140131"/>
                  </a:lnTo>
                  <a:lnTo>
                    <a:pt x="482" y="149313"/>
                  </a:lnTo>
                  <a:lnTo>
                    <a:pt x="12052" y="191871"/>
                  </a:lnTo>
                  <a:lnTo>
                    <a:pt x="37109" y="226212"/>
                  </a:lnTo>
                  <a:lnTo>
                    <a:pt x="71335" y="251358"/>
                  </a:lnTo>
                  <a:lnTo>
                    <a:pt x="62661" y="322922"/>
                  </a:lnTo>
                  <a:lnTo>
                    <a:pt x="62661" y="325831"/>
                  </a:lnTo>
                  <a:lnTo>
                    <a:pt x="63131" y="328244"/>
                  </a:lnTo>
                  <a:lnTo>
                    <a:pt x="65062" y="333082"/>
                  </a:lnTo>
                  <a:lnTo>
                    <a:pt x="68922" y="335991"/>
                  </a:lnTo>
                  <a:lnTo>
                    <a:pt x="71335" y="336956"/>
                  </a:lnTo>
                  <a:lnTo>
                    <a:pt x="73736" y="337439"/>
                  </a:lnTo>
                  <a:lnTo>
                    <a:pt x="76631" y="337439"/>
                  </a:lnTo>
                  <a:lnTo>
                    <a:pt x="79527" y="336956"/>
                  </a:lnTo>
                  <a:lnTo>
                    <a:pt x="81940" y="335508"/>
                  </a:lnTo>
                  <a:lnTo>
                    <a:pt x="84340" y="333565"/>
                  </a:lnTo>
                  <a:lnTo>
                    <a:pt x="147002" y="274574"/>
                  </a:lnTo>
                  <a:lnTo>
                    <a:pt x="152311" y="275056"/>
                  </a:lnTo>
                  <a:lnTo>
                    <a:pt x="154711" y="275056"/>
                  </a:lnTo>
                  <a:lnTo>
                    <a:pt x="154711" y="249428"/>
                  </a:lnTo>
                  <a:lnTo>
                    <a:pt x="153746" y="248932"/>
                  </a:lnTo>
                  <a:lnTo>
                    <a:pt x="141706" y="248450"/>
                  </a:lnTo>
                  <a:lnTo>
                    <a:pt x="138811" y="248932"/>
                  </a:lnTo>
                  <a:lnTo>
                    <a:pt x="136398" y="249910"/>
                  </a:lnTo>
                  <a:lnTo>
                    <a:pt x="133985" y="251841"/>
                  </a:lnTo>
                  <a:lnTo>
                    <a:pt x="92544" y="291007"/>
                  </a:lnTo>
                  <a:lnTo>
                    <a:pt x="97840" y="246037"/>
                  </a:lnTo>
                  <a:lnTo>
                    <a:pt x="97840" y="242163"/>
                  </a:lnTo>
                  <a:lnTo>
                    <a:pt x="96393" y="238302"/>
                  </a:lnTo>
                  <a:lnTo>
                    <a:pt x="95427" y="236855"/>
                  </a:lnTo>
                  <a:lnTo>
                    <a:pt x="92544" y="233946"/>
                  </a:lnTo>
                  <a:lnTo>
                    <a:pt x="91097" y="232981"/>
                  </a:lnTo>
                  <a:lnTo>
                    <a:pt x="76149" y="225247"/>
                  </a:lnTo>
                  <a:lnTo>
                    <a:pt x="69888" y="219925"/>
                  </a:lnTo>
                  <a:lnTo>
                    <a:pt x="42418" y="192836"/>
                  </a:lnTo>
                  <a:lnTo>
                    <a:pt x="26987" y="154152"/>
                  </a:lnTo>
                  <a:lnTo>
                    <a:pt x="25539" y="140131"/>
                  </a:lnTo>
                  <a:lnTo>
                    <a:pt x="26504" y="129006"/>
                  </a:lnTo>
                  <a:lnTo>
                    <a:pt x="48196" y="79679"/>
                  </a:lnTo>
                  <a:lnTo>
                    <a:pt x="85305" y="50177"/>
                  </a:lnTo>
                  <a:lnTo>
                    <a:pt x="121945" y="35674"/>
                  </a:lnTo>
                  <a:lnTo>
                    <a:pt x="163868" y="30353"/>
                  </a:lnTo>
                  <a:lnTo>
                    <a:pt x="177850" y="31318"/>
                  </a:lnTo>
                  <a:lnTo>
                    <a:pt x="217855" y="39052"/>
                  </a:lnTo>
                  <a:lnTo>
                    <a:pt x="252564" y="56464"/>
                  </a:lnTo>
                  <a:lnTo>
                    <a:pt x="266534" y="67589"/>
                  </a:lnTo>
                  <a:lnTo>
                    <a:pt x="271360" y="71462"/>
                  </a:lnTo>
                  <a:lnTo>
                    <a:pt x="279552" y="80645"/>
                  </a:lnTo>
                  <a:lnTo>
                    <a:pt x="282930" y="85001"/>
                  </a:lnTo>
                  <a:lnTo>
                    <a:pt x="286296" y="89839"/>
                  </a:lnTo>
                  <a:lnTo>
                    <a:pt x="292087" y="99504"/>
                  </a:lnTo>
                  <a:lnTo>
                    <a:pt x="320040" y="99504"/>
                  </a:lnTo>
                  <a:close/>
                </a:path>
                <a:path w="3381375" h="407669">
                  <a:moveTo>
                    <a:pt x="484619" y="163576"/>
                  </a:moveTo>
                  <a:lnTo>
                    <a:pt x="466204" y="123964"/>
                  </a:lnTo>
                  <a:lnTo>
                    <a:pt x="461835" y="121069"/>
                  </a:lnTo>
                  <a:lnTo>
                    <a:pt x="457962" y="118160"/>
                  </a:lnTo>
                  <a:lnTo>
                    <a:pt x="453593" y="116230"/>
                  </a:lnTo>
                  <a:lnTo>
                    <a:pt x="448259" y="114300"/>
                  </a:lnTo>
                  <a:lnTo>
                    <a:pt x="443420" y="113334"/>
                  </a:lnTo>
                  <a:lnTo>
                    <a:pt x="438086" y="111887"/>
                  </a:lnTo>
                  <a:lnTo>
                    <a:pt x="414807" y="111887"/>
                  </a:lnTo>
                  <a:lnTo>
                    <a:pt x="414807" y="229273"/>
                  </a:lnTo>
                  <a:lnTo>
                    <a:pt x="414324" y="233629"/>
                  </a:lnTo>
                  <a:lnTo>
                    <a:pt x="393484" y="250050"/>
                  </a:lnTo>
                  <a:lnTo>
                    <a:pt x="389115" y="249567"/>
                  </a:lnTo>
                  <a:lnTo>
                    <a:pt x="372148" y="229273"/>
                  </a:lnTo>
                  <a:lnTo>
                    <a:pt x="372630" y="225412"/>
                  </a:lnTo>
                  <a:lnTo>
                    <a:pt x="393484" y="208508"/>
                  </a:lnTo>
                  <a:lnTo>
                    <a:pt x="397357" y="208991"/>
                  </a:lnTo>
                  <a:lnTo>
                    <a:pt x="414807" y="229273"/>
                  </a:lnTo>
                  <a:lnTo>
                    <a:pt x="414807" y="111887"/>
                  </a:lnTo>
                  <a:lnTo>
                    <a:pt x="346456" y="111887"/>
                  </a:lnTo>
                  <a:lnTo>
                    <a:pt x="346456" y="229273"/>
                  </a:lnTo>
                  <a:lnTo>
                    <a:pt x="345973" y="233629"/>
                  </a:lnTo>
                  <a:lnTo>
                    <a:pt x="325602" y="250050"/>
                  </a:lnTo>
                  <a:lnTo>
                    <a:pt x="321246" y="249567"/>
                  </a:lnTo>
                  <a:lnTo>
                    <a:pt x="304761" y="229273"/>
                  </a:lnTo>
                  <a:lnTo>
                    <a:pt x="305244" y="225412"/>
                  </a:lnTo>
                  <a:lnTo>
                    <a:pt x="325602" y="208508"/>
                  </a:lnTo>
                  <a:lnTo>
                    <a:pt x="329488" y="208991"/>
                  </a:lnTo>
                  <a:lnTo>
                    <a:pt x="346456" y="229273"/>
                  </a:lnTo>
                  <a:lnTo>
                    <a:pt x="346456" y="111887"/>
                  </a:lnTo>
                  <a:lnTo>
                    <a:pt x="278587" y="111887"/>
                  </a:lnTo>
                  <a:lnTo>
                    <a:pt x="278587" y="229273"/>
                  </a:lnTo>
                  <a:lnTo>
                    <a:pt x="278091" y="233629"/>
                  </a:lnTo>
                  <a:lnTo>
                    <a:pt x="257251" y="250050"/>
                  </a:lnTo>
                  <a:lnTo>
                    <a:pt x="253377" y="249567"/>
                  </a:lnTo>
                  <a:lnTo>
                    <a:pt x="236410" y="229273"/>
                  </a:lnTo>
                  <a:lnTo>
                    <a:pt x="236893" y="225412"/>
                  </a:lnTo>
                  <a:lnTo>
                    <a:pt x="257251" y="208508"/>
                  </a:lnTo>
                  <a:lnTo>
                    <a:pt x="261620" y="208991"/>
                  </a:lnTo>
                  <a:lnTo>
                    <a:pt x="278587" y="229273"/>
                  </a:lnTo>
                  <a:lnTo>
                    <a:pt x="278587" y="111887"/>
                  </a:lnTo>
                  <a:lnTo>
                    <a:pt x="212648" y="111887"/>
                  </a:lnTo>
                  <a:lnTo>
                    <a:pt x="207314" y="113334"/>
                  </a:lnTo>
                  <a:lnTo>
                    <a:pt x="202463" y="114300"/>
                  </a:lnTo>
                  <a:lnTo>
                    <a:pt x="192773" y="118160"/>
                  </a:lnTo>
                  <a:lnTo>
                    <a:pt x="188899" y="121069"/>
                  </a:lnTo>
                  <a:lnTo>
                    <a:pt x="184531" y="123964"/>
                  </a:lnTo>
                  <a:lnTo>
                    <a:pt x="166598" y="158267"/>
                  </a:lnTo>
                  <a:lnTo>
                    <a:pt x="166103" y="163576"/>
                  </a:lnTo>
                  <a:lnTo>
                    <a:pt x="166103" y="284353"/>
                  </a:lnTo>
                  <a:lnTo>
                    <a:pt x="181140" y="321068"/>
                  </a:lnTo>
                  <a:lnTo>
                    <a:pt x="217500" y="336524"/>
                  </a:lnTo>
                  <a:lnTo>
                    <a:pt x="301371" y="336524"/>
                  </a:lnTo>
                  <a:lnTo>
                    <a:pt x="373113" y="403669"/>
                  </a:lnTo>
                  <a:lnTo>
                    <a:pt x="375056" y="405612"/>
                  </a:lnTo>
                  <a:lnTo>
                    <a:pt x="378447" y="406577"/>
                  </a:lnTo>
                  <a:lnTo>
                    <a:pt x="381355" y="407543"/>
                  </a:lnTo>
                  <a:lnTo>
                    <a:pt x="384263" y="407543"/>
                  </a:lnTo>
                  <a:lnTo>
                    <a:pt x="386689" y="407060"/>
                  </a:lnTo>
                  <a:lnTo>
                    <a:pt x="395414" y="395465"/>
                  </a:lnTo>
                  <a:lnTo>
                    <a:pt x="395414" y="393052"/>
                  </a:lnTo>
                  <a:lnTo>
                    <a:pt x="388632" y="336524"/>
                  </a:lnTo>
                  <a:lnTo>
                    <a:pt x="433235" y="336524"/>
                  </a:lnTo>
                  <a:lnTo>
                    <a:pt x="469595" y="321068"/>
                  </a:lnTo>
                  <a:lnTo>
                    <a:pt x="484619" y="284353"/>
                  </a:lnTo>
                  <a:lnTo>
                    <a:pt x="484619" y="250050"/>
                  </a:lnTo>
                  <a:lnTo>
                    <a:pt x="484619" y="208508"/>
                  </a:lnTo>
                  <a:lnTo>
                    <a:pt x="484619" y="163576"/>
                  </a:lnTo>
                  <a:close/>
                </a:path>
                <a:path w="3381375" h="407669">
                  <a:moveTo>
                    <a:pt x="3380829" y="198640"/>
                  </a:moveTo>
                  <a:lnTo>
                    <a:pt x="3377463" y="179603"/>
                  </a:lnTo>
                  <a:lnTo>
                    <a:pt x="3368154" y="163258"/>
                  </a:lnTo>
                  <a:lnTo>
                    <a:pt x="3367760" y="162915"/>
                  </a:lnTo>
                  <a:lnTo>
                    <a:pt x="3367760" y="198640"/>
                  </a:lnTo>
                  <a:lnTo>
                    <a:pt x="3367684" y="234213"/>
                  </a:lnTo>
                  <a:lnTo>
                    <a:pt x="3364331" y="250774"/>
                  </a:lnTo>
                  <a:lnTo>
                    <a:pt x="3354984" y="264617"/>
                  </a:lnTo>
                  <a:lnTo>
                    <a:pt x="3341103" y="273964"/>
                  </a:lnTo>
                  <a:lnTo>
                    <a:pt x="3324339" y="277342"/>
                  </a:lnTo>
                  <a:lnTo>
                    <a:pt x="3311550" y="277317"/>
                  </a:lnTo>
                  <a:lnTo>
                    <a:pt x="3306076" y="271792"/>
                  </a:lnTo>
                  <a:lnTo>
                    <a:pt x="3306038" y="160578"/>
                  </a:lnTo>
                  <a:lnTo>
                    <a:pt x="3311563" y="155067"/>
                  </a:lnTo>
                  <a:lnTo>
                    <a:pt x="3323704" y="155067"/>
                  </a:lnTo>
                  <a:lnTo>
                    <a:pt x="3323704" y="221640"/>
                  </a:lnTo>
                  <a:lnTo>
                    <a:pt x="3326511" y="224434"/>
                  </a:lnTo>
                  <a:lnTo>
                    <a:pt x="3333419" y="224434"/>
                  </a:lnTo>
                  <a:lnTo>
                    <a:pt x="3336213" y="221640"/>
                  </a:lnTo>
                  <a:lnTo>
                    <a:pt x="3336213" y="156832"/>
                  </a:lnTo>
                  <a:lnTo>
                    <a:pt x="3349040" y="162890"/>
                  </a:lnTo>
                  <a:lnTo>
                    <a:pt x="3359010" y="172466"/>
                  </a:lnTo>
                  <a:lnTo>
                    <a:pt x="3365474" y="184670"/>
                  </a:lnTo>
                  <a:lnTo>
                    <a:pt x="3367760" y="198640"/>
                  </a:lnTo>
                  <a:lnTo>
                    <a:pt x="3367760" y="162915"/>
                  </a:lnTo>
                  <a:lnTo>
                    <a:pt x="3360788" y="156832"/>
                  </a:lnTo>
                  <a:lnTo>
                    <a:pt x="3358756" y="155067"/>
                  </a:lnTo>
                  <a:lnTo>
                    <a:pt x="3353955" y="150888"/>
                  </a:lnTo>
                  <a:lnTo>
                    <a:pt x="3335947" y="143802"/>
                  </a:lnTo>
                  <a:lnTo>
                    <a:pt x="3325698" y="101688"/>
                  </a:lnTo>
                  <a:lnTo>
                    <a:pt x="3305441" y="65011"/>
                  </a:lnTo>
                  <a:lnTo>
                    <a:pt x="3276854" y="35128"/>
                  </a:lnTo>
                  <a:lnTo>
                    <a:pt x="3243707" y="14693"/>
                  </a:lnTo>
                  <a:lnTo>
                    <a:pt x="3201492" y="1257"/>
                  </a:lnTo>
                  <a:lnTo>
                    <a:pt x="3158096" y="0"/>
                  </a:lnTo>
                  <a:lnTo>
                    <a:pt x="3114700" y="10731"/>
                  </a:lnTo>
                  <a:lnTo>
                    <a:pt x="3076854" y="32207"/>
                  </a:lnTo>
                  <a:lnTo>
                    <a:pt x="3046298" y="62699"/>
                  </a:lnTo>
                  <a:lnTo>
                    <a:pt x="3024784" y="100469"/>
                  </a:lnTo>
                  <a:lnTo>
                    <a:pt x="3014040" y="143802"/>
                  </a:lnTo>
                  <a:lnTo>
                    <a:pt x="2995892" y="150799"/>
                  </a:lnTo>
                  <a:lnTo>
                    <a:pt x="2981579" y="163144"/>
                  </a:lnTo>
                  <a:lnTo>
                    <a:pt x="2972168" y="179527"/>
                  </a:lnTo>
                  <a:lnTo>
                    <a:pt x="2968752" y="198640"/>
                  </a:lnTo>
                  <a:lnTo>
                    <a:pt x="2968828" y="234213"/>
                  </a:lnTo>
                  <a:lnTo>
                    <a:pt x="2973209" y="255587"/>
                  </a:lnTo>
                  <a:lnTo>
                    <a:pt x="2985249" y="273367"/>
                  </a:lnTo>
                  <a:lnTo>
                    <a:pt x="3003092" y="285343"/>
                  </a:lnTo>
                  <a:lnTo>
                    <a:pt x="3024911" y="289737"/>
                  </a:lnTo>
                  <a:lnTo>
                    <a:pt x="3030486" y="289737"/>
                  </a:lnTo>
                  <a:lnTo>
                    <a:pt x="3040202" y="287782"/>
                  </a:lnTo>
                  <a:lnTo>
                    <a:pt x="3048139" y="282460"/>
                  </a:lnTo>
                  <a:lnTo>
                    <a:pt x="3051594" y="277380"/>
                  </a:lnTo>
                  <a:lnTo>
                    <a:pt x="3053511" y="274574"/>
                  </a:lnTo>
                  <a:lnTo>
                    <a:pt x="3055518" y="264896"/>
                  </a:lnTo>
                  <a:lnTo>
                    <a:pt x="3055518" y="167424"/>
                  </a:lnTo>
                  <a:lnTo>
                    <a:pt x="3053511" y="157746"/>
                  </a:lnTo>
                  <a:lnTo>
                    <a:pt x="3051683" y="155067"/>
                  </a:lnTo>
                  <a:lnTo>
                    <a:pt x="3048139" y="149860"/>
                  </a:lnTo>
                  <a:lnTo>
                    <a:pt x="3043542" y="146773"/>
                  </a:lnTo>
                  <a:lnTo>
                    <a:pt x="3043542" y="271792"/>
                  </a:lnTo>
                  <a:lnTo>
                    <a:pt x="3037941" y="277380"/>
                  </a:lnTo>
                  <a:lnTo>
                    <a:pt x="3024911" y="277380"/>
                  </a:lnTo>
                  <a:lnTo>
                    <a:pt x="3007918" y="273964"/>
                  </a:lnTo>
                  <a:lnTo>
                    <a:pt x="2994050" y="264617"/>
                  </a:lnTo>
                  <a:lnTo>
                    <a:pt x="2984690" y="250774"/>
                  </a:lnTo>
                  <a:lnTo>
                    <a:pt x="2981337" y="234213"/>
                  </a:lnTo>
                  <a:lnTo>
                    <a:pt x="2981261" y="198640"/>
                  </a:lnTo>
                  <a:lnTo>
                    <a:pt x="2983560" y="184708"/>
                  </a:lnTo>
                  <a:lnTo>
                    <a:pt x="2989986" y="172516"/>
                  </a:lnTo>
                  <a:lnTo>
                    <a:pt x="2999917" y="162941"/>
                  </a:lnTo>
                  <a:lnTo>
                    <a:pt x="3012681" y="156832"/>
                  </a:lnTo>
                  <a:lnTo>
                    <a:pt x="3012579" y="218808"/>
                  </a:lnTo>
                  <a:lnTo>
                    <a:pt x="3012173" y="221602"/>
                  </a:lnTo>
                  <a:lnTo>
                    <a:pt x="3014522" y="224777"/>
                  </a:lnTo>
                  <a:lnTo>
                    <a:pt x="3021368" y="225793"/>
                  </a:lnTo>
                  <a:lnTo>
                    <a:pt x="3024543" y="223443"/>
                  </a:lnTo>
                  <a:lnTo>
                    <a:pt x="3025152" y="219417"/>
                  </a:lnTo>
                  <a:lnTo>
                    <a:pt x="3025051" y="156832"/>
                  </a:lnTo>
                  <a:lnTo>
                    <a:pt x="3025051" y="155067"/>
                  </a:lnTo>
                  <a:lnTo>
                    <a:pt x="3037890" y="155067"/>
                  </a:lnTo>
                  <a:lnTo>
                    <a:pt x="3043478" y="160578"/>
                  </a:lnTo>
                  <a:lnTo>
                    <a:pt x="3043542" y="271792"/>
                  </a:lnTo>
                  <a:lnTo>
                    <a:pt x="3043542" y="146773"/>
                  </a:lnTo>
                  <a:lnTo>
                    <a:pt x="3040202" y="144526"/>
                  </a:lnTo>
                  <a:lnTo>
                    <a:pt x="3030486" y="142582"/>
                  </a:lnTo>
                  <a:lnTo>
                    <a:pt x="3026270" y="142582"/>
                  </a:lnTo>
                  <a:lnTo>
                    <a:pt x="3040189" y="96837"/>
                  </a:lnTo>
                  <a:lnTo>
                    <a:pt x="3066758" y="59067"/>
                  </a:lnTo>
                  <a:lnTo>
                    <a:pt x="3103207" y="31381"/>
                  </a:lnTo>
                  <a:lnTo>
                    <a:pt x="3146755" y="15900"/>
                  </a:lnTo>
                  <a:lnTo>
                    <a:pt x="3194647" y="14693"/>
                  </a:lnTo>
                  <a:lnTo>
                    <a:pt x="3241497" y="29133"/>
                  </a:lnTo>
                  <a:lnTo>
                    <a:pt x="3280295" y="57073"/>
                  </a:lnTo>
                  <a:lnTo>
                    <a:pt x="3308286" y="95796"/>
                  </a:lnTo>
                  <a:lnTo>
                    <a:pt x="3322751" y="142582"/>
                  </a:lnTo>
                  <a:lnTo>
                    <a:pt x="3318395" y="142582"/>
                  </a:lnTo>
                  <a:lnTo>
                    <a:pt x="3308718" y="144526"/>
                  </a:lnTo>
                  <a:lnTo>
                    <a:pt x="3300806" y="149847"/>
                  </a:lnTo>
                  <a:lnTo>
                    <a:pt x="3295472" y="157746"/>
                  </a:lnTo>
                  <a:lnTo>
                    <a:pt x="3293516" y="167424"/>
                  </a:lnTo>
                  <a:lnTo>
                    <a:pt x="3293516" y="264896"/>
                  </a:lnTo>
                  <a:lnTo>
                    <a:pt x="3295065" y="273456"/>
                  </a:lnTo>
                  <a:lnTo>
                    <a:pt x="3299307" y="280771"/>
                  </a:lnTo>
                  <a:lnTo>
                    <a:pt x="3305759" y="286258"/>
                  </a:lnTo>
                  <a:lnTo>
                    <a:pt x="3313912" y="289331"/>
                  </a:lnTo>
                  <a:lnTo>
                    <a:pt x="3305073" y="321119"/>
                  </a:lnTo>
                  <a:lnTo>
                    <a:pt x="3285858" y="344703"/>
                  </a:lnTo>
                  <a:lnTo>
                    <a:pt x="3255581" y="360514"/>
                  </a:lnTo>
                  <a:lnTo>
                    <a:pt x="3213544" y="369011"/>
                  </a:lnTo>
                  <a:lnTo>
                    <a:pt x="3211055" y="363728"/>
                  </a:lnTo>
                  <a:lnTo>
                    <a:pt x="3210090" y="361670"/>
                  </a:lnTo>
                  <a:lnTo>
                    <a:pt x="3204616" y="355930"/>
                  </a:lnTo>
                  <a:lnTo>
                    <a:pt x="3202533" y="354825"/>
                  </a:lnTo>
                  <a:lnTo>
                    <a:pt x="3202533" y="369316"/>
                  </a:lnTo>
                  <a:lnTo>
                    <a:pt x="3202533" y="386092"/>
                  </a:lnTo>
                  <a:lnTo>
                    <a:pt x="3196920" y="391693"/>
                  </a:lnTo>
                  <a:lnTo>
                    <a:pt x="3153054" y="391693"/>
                  </a:lnTo>
                  <a:lnTo>
                    <a:pt x="3147453" y="386092"/>
                  </a:lnTo>
                  <a:lnTo>
                    <a:pt x="3147453" y="369316"/>
                  </a:lnTo>
                  <a:lnTo>
                    <a:pt x="3153054" y="363728"/>
                  </a:lnTo>
                  <a:lnTo>
                    <a:pt x="3196920" y="363728"/>
                  </a:lnTo>
                  <a:lnTo>
                    <a:pt x="3202533" y="369316"/>
                  </a:lnTo>
                  <a:lnTo>
                    <a:pt x="3202533" y="354825"/>
                  </a:lnTo>
                  <a:lnTo>
                    <a:pt x="3197631" y="352196"/>
                  </a:lnTo>
                  <a:lnTo>
                    <a:pt x="3189605" y="350824"/>
                  </a:lnTo>
                  <a:lnTo>
                    <a:pt x="3159963" y="350824"/>
                  </a:lnTo>
                  <a:lnTo>
                    <a:pt x="3150222" y="352793"/>
                  </a:lnTo>
                  <a:lnTo>
                    <a:pt x="3142272" y="358140"/>
                  </a:lnTo>
                  <a:lnTo>
                    <a:pt x="3136900" y="366077"/>
                  </a:lnTo>
                  <a:lnTo>
                    <a:pt x="3134931" y="375805"/>
                  </a:lnTo>
                  <a:lnTo>
                    <a:pt x="3134931" y="379196"/>
                  </a:lnTo>
                  <a:lnTo>
                    <a:pt x="3136938" y="388899"/>
                  </a:lnTo>
                  <a:lnTo>
                    <a:pt x="3142297" y="396824"/>
                  </a:lnTo>
                  <a:lnTo>
                    <a:pt x="3150247" y="402170"/>
                  </a:lnTo>
                  <a:lnTo>
                    <a:pt x="3159963" y="404177"/>
                  </a:lnTo>
                  <a:lnTo>
                    <a:pt x="3190011" y="404177"/>
                  </a:lnTo>
                  <a:lnTo>
                    <a:pt x="3199028" y="402437"/>
                  </a:lnTo>
                  <a:lnTo>
                    <a:pt x="3206585" y="397738"/>
                  </a:lnTo>
                  <a:lnTo>
                    <a:pt x="3211245" y="391693"/>
                  </a:lnTo>
                  <a:lnTo>
                    <a:pt x="3212020" y="390702"/>
                  </a:lnTo>
                  <a:lnTo>
                    <a:pt x="3214636" y="381914"/>
                  </a:lnTo>
                  <a:lnTo>
                    <a:pt x="3261360" y="372173"/>
                  </a:lnTo>
                  <a:lnTo>
                    <a:pt x="3267202" y="369011"/>
                  </a:lnTo>
                  <a:lnTo>
                    <a:pt x="3295205" y="353885"/>
                  </a:lnTo>
                  <a:lnTo>
                    <a:pt x="3316719" y="326631"/>
                  </a:lnTo>
                  <a:lnTo>
                    <a:pt x="3326422" y="290004"/>
                  </a:lnTo>
                  <a:lnTo>
                    <a:pt x="3347682" y="285165"/>
                  </a:lnTo>
                  <a:lnTo>
                    <a:pt x="3358832" y="277380"/>
                  </a:lnTo>
                  <a:lnTo>
                    <a:pt x="3364954" y="273100"/>
                  </a:lnTo>
                  <a:lnTo>
                    <a:pt x="3376549" y="255549"/>
                  </a:lnTo>
                  <a:lnTo>
                    <a:pt x="3380829" y="234213"/>
                  </a:lnTo>
                  <a:lnTo>
                    <a:pt x="3380829" y="198640"/>
                  </a:lnTo>
                  <a:close/>
                </a:path>
              </a:pathLst>
            </a:custGeom>
            <a:solidFill>
              <a:srgbClr val="3C63FF"/>
            </a:solidFill>
            <a:ln>
              <a:solidFill/>
            </a:ln>
          </p:spPr>
          <p:txBody>
            <a:bodyPr wrap="square" lIns="0" tIns="0" rIns="0" bIns="0" rtlCol="0"/>
            <a:lstStyle/>
            <a:p>
              <a:endParaRPr sz="2400"/>
            </a:p>
          </p:txBody>
        </p:sp>
        <p:sp>
          <p:nvSpPr>
            <p:cNvPr id="7" name="object 7"/>
            <p:cNvSpPr/>
            <p:nvPr/>
          </p:nvSpPr>
          <p:spPr>
            <a:xfrm>
              <a:off x="3279650" y="2779144"/>
              <a:ext cx="412115" cy="404495"/>
            </a:xfrm>
            <a:custGeom>
              <a:avLst/>
              <a:gdLst/>
              <a:ahLst/>
              <a:cxnLst/>
              <a:rect l="l" t="t" r="r" b="b"/>
              <a:pathLst>
                <a:path w="412114" h="404494">
                  <a:moveTo>
                    <a:pt x="367195" y="143803"/>
                  </a:moveTo>
                  <a:lnTo>
                    <a:pt x="356954" y="101696"/>
                  </a:lnTo>
                  <a:lnTo>
                    <a:pt x="336693" y="65016"/>
                  </a:lnTo>
                  <a:lnTo>
                    <a:pt x="308107" y="35136"/>
                  </a:lnTo>
                  <a:lnTo>
                    <a:pt x="272891" y="13426"/>
                  </a:lnTo>
                  <a:lnTo>
                    <a:pt x="232740" y="1256"/>
                  </a:lnTo>
                  <a:lnTo>
                    <a:pt x="189350" y="0"/>
                  </a:lnTo>
                  <a:lnTo>
                    <a:pt x="145946" y="10731"/>
                  </a:lnTo>
                  <a:lnTo>
                    <a:pt x="108103" y="32210"/>
                  </a:lnTo>
                  <a:lnTo>
                    <a:pt x="77555" y="62702"/>
                  </a:lnTo>
                  <a:lnTo>
                    <a:pt x="56038" y="100478"/>
                  </a:lnTo>
                  <a:lnTo>
                    <a:pt x="45287" y="143803"/>
                  </a:lnTo>
                  <a:lnTo>
                    <a:pt x="27143" y="150798"/>
                  </a:lnTo>
                  <a:lnTo>
                    <a:pt x="12826" y="163147"/>
                  </a:lnTo>
                  <a:lnTo>
                    <a:pt x="3417" y="179535"/>
                  </a:lnTo>
                  <a:lnTo>
                    <a:pt x="0" y="198648"/>
                  </a:lnTo>
                  <a:lnTo>
                    <a:pt x="0" y="233808"/>
                  </a:lnTo>
                  <a:lnTo>
                    <a:pt x="4455" y="255588"/>
                  </a:lnTo>
                  <a:lnTo>
                    <a:pt x="16501" y="273365"/>
                  </a:lnTo>
                  <a:lnTo>
                    <a:pt x="34338" y="285346"/>
                  </a:lnTo>
                  <a:lnTo>
                    <a:pt x="56167" y="289739"/>
                  </a:lnTo>
                  <a:lnTo>
                    <a:pt x="61743" y="289739"/>
                  </a:lnTo>
                  <a:lnTo>
                    <a:pt x="71447" y="287789"/>
                  </a:lnTo>
                  <a:lnTo>
                    <a:pt x="79385" y="282469"/>
                  </a:lnTo>
                  <a:lnTo>
                    <a:pt x="84757" y="274573"/>
                  </a:lnTo>
                  <a:lnTo>
                    <a:pt x="86766" y="264896"/>
                  </a:lnTo>
                  <a:lnTo>
                    <a:pt x="86766" y="167425"/>
                  </a:lnTo>
                  <a:lnTo>
                    <a:pt x="84757" y="157747"/>
                  </a:lnTo>
                  <a:lnTo>
                    <a:pt x="79385" y="149851"/>
                  </a:lnTo>
                  <a:lnTo>
                    <a:pt x="71447" y="144531"/>
                  </a:lnTo>
                  <a:lnTo>
                    <a:pt x="61743" y="142582"/>
                  </a:lnTo>
                  <a:lnTo>
                    <a:pt x="57527" y="142582"/>
                  </a:lnTo>
                  <a:lnTo>
                    <a:pt x="71444" y="96835"/>
                  </a:lnTo>
                  <a:lnTo>
                    <a:pt x="98013" y="59069"/>
                  </a:lnTo>
                  <a:lnTo>
                    <a:pt x="134460" y="31388"/>
                  </a:lnTo>
                  <a:lnTo>
                    <a:pt x="178011" y="15897"/>
                  </a:lnTo>
                  <a:lnTo>
                    <a:pt x="225893" y="14702"/>
                  </a:lnTo>
                  <a:lnTo>
                    <a:pt x="272751" y="29135"/>
                  </a:lnTo>
                  <a:lnTo>
                    <a:pt x="311546" y="57077"/>
                  </a:lnTo>
                  <a:lnTo>
                    <a:pt x="339541" y="95801"/>
                  </a:lnTo>
                  <a:lnTo>
                    <a:pt x="354003" y="142582"/>
                  </a:lnTo>
                  <a:lnTo>
                    <a:pt x="349651" y="142582"/>
                  </a:lnTo>
                  <a:lnTo>
                    <a:pt x="339962" y="144533"/>
                  </a:lnTo>
                  <a:lnTo>
                    <a:pt x="332051" y="149856"/>
                  </a:lnTo>
                  <a:lnTo>
                    <a:pt x="326718" y="157753"/>
                  </a:lnTo>
                  <a:lnTo>
                    <a:pt x="324763" y="167425"/>
                  </a:lnTo>
                  <a:lnTo>
                    <a:pt x="324763" y="264896"/>
                  </a:lnTo>
                  <a:lnTo>
                    <a:pt x="326316" y="273454"/>
                  </a:lnTo>
                  <a:lnTo>
                    <a:pt x="330562" y="280774"/>
                  </a:lnTo>
                  <a:lnTo>
                    <a:pt x="337009" y="286264"/>
                  </a:lnTo>
                  <a:lnTo>
                    <a:pt x="345163" y="289331"/>
                  </a:lnTo>
                  <a:lnTo>
                    <a:pt x="336327" y="321121"/>
                  </a:lnTo>
                  <a:lnTo>
                    <a:pt x="317113" y="344702"/>
                  </a:lnTo>
                  <a:lnTo>
                    <a:pt x="286833" y="360519"/>
                  </a:lnTo>
                  <a:lnTo>
                    <a:pt x="244796" y="369019"/>
                  </a:lnTo>
                  <a:lnTo>
                    <a:pt x="241345" y="361667"/>
                  </a:lnTo>
                  <a:lnTo>
                    <a:pt x="235873" y="355932"/>
                  </a:lnTo>
                  <a:lnTo>
                    <a:pt x="228879" y="352193"/>
                  </a:lnTo>
                  <a:lnTo>
                    <a:pt x="220861" y="350828"/>
                  </a:lnTo>
                  <a:lnTo>
                    <a:pt x="191213" y="350828"/>
                  </a:lnTo>
                  <a:lnTo>
                    <a:pt x="181474" y="352791"/>
                  </a:lnTo>
                  <a:lnTo>
                    <a:pt x="173520" y="358145"/>
                  </a:lnTo>
                  <a:lnTo>
                    <a:pt x="168156" y="366085"/>
                  </a:lnTo>
                  <a:lnTo>
                    <a:pt x="166189" y="375807"/>
                  </a:lnTo>
                  <a:lnTo>
                    <a:pt x="166189" y="379200"/>
                  </a:lnTo>
                  <a:lnTo>
                    <a:pt x="168189" y="388899"/>
                  </a:lnTo>
                  <a:lnTo>
                    <a:pt x="173555" y="396821"/>
                  </a:lnTo>
                  <a:lnTo>
                    <a:pt x="181495" y="402178"/>
                  </a:lnTo>
                  <a:lnTo>
                    <a:pt x="191213" y="404179"/>
                  </a:lnTo>
                  <a:lnTo>
                    <a:pt x="221269" y="404179"/>
                  </a:lnTo>
                  <a:lnTo>
                    <a:pt x="230282" y="402443"/>
                  </a:lnTo>
                  <a:lnTo>
                    <a:pt x="237840" y="397746"/>
                  </a:lnTo>
                  <a:lnTo>
                    <a:pt x="243266" y="390699"/>
                  </a:lnTo>
                  <a:lnTo>
                    <a:pt x="245884" y="381916"/>
                  </a:lnTo>
                  <a:lnTo>
                    <a:pt x="292612" y="372175"/>
                  </a:lnTo>
                  <a:lnTo>
                    <a:pt x="326463" y="353882"/>
                  </a:lnTo>
                  <a:lnTo>
                    <a:pt x="347972" y="326630"/>
                  </a:lnTo>
                  <a:lnTo>
                    <a:pt x="357675" y="290010"/>
                  </a:lnTo>
                  <a:lnTo>
                    <a:pt x="378933" y="285168"/>
                  </a:lnTo>
                  <a:lnTo>
                    <a:pt x="396201" y="273109"/>
                  </a:lnTo>
                  <a:lnTo>
                    <a:pt x="407807" y="255552"/>
                  </a:lnTo>
                  <a:lnTo>
                    <a:pt x="412074" y="234215"/>
                  </a:lnTo>
                  <a:lnTo>
                    <a:pt x="412074" y="198648"/>
                  </a:lnTo>
                  <a:lnTo>
                    <a:pt x="408715" y="179611"/>
                  </a:lnTo>
                  <a:lnTo>
                    <a:pt x="399406" y="163259"/>
                  </a:lnTo>
                  <a:lnTo>
                    <a:pt x="385211" y="150890"/>
                  </a:lnTo>
                  <a:lnTo>
                    <a:pt x="367195" y="143803"/>
                  </a:lnTo>
                  <a:close/>
                </a:path>
              </a:pathLst>
            </a:custGeom>
            <a:ln w="9375">
              <a:solidFill>
                <a:srgbClr val="0078C1"/>
              </a:solidFill>
            </a:ln>
          </p:spPr>
          <p:txBody>
            <a:bodyPr wrap="square" lIns="0" tIns="0" rIns="0" bIns="0" rtlCol="0"/>
            <a:lstStyle/>
            <a:p>
              <a:endParaRPr sz="2400"/>
            </a:p>
          </p:txBody>
        </p:sp>
        <p:pic>
          <p:nvPicPr>
            <p:cNvPr id="8" name="object 8"/>
            <p:cNvPicPr/>
            <p:nvPr/>
          </p:nvPicPr>
          <p:blipFill>
            <a:blip r:embed="rId2" cstate="print"/>
            <a:stretch>
              <a:fillRect/>
            </a:stretch>
          </p:blipFill>
          <p:spPr>
            <a:xfrm>
              <a:off x="3288029" y="2929525"/>
              <a:ext cx="70550" cy="131694"/>
            </a:xfrm>
            <a:prstGeom prst="rect">
              <a:avLst/>
            </a:prstGeom>
          </p:spPr>
        </p:pic>
        <p:sp>
          <p:nvSpPr>
            <p:cNvPr id="9" name="object 9"/>
            <p:cNvSpPr/>
            <p:nvPr/>
          </p:nvSpPr>
          <p:spPr>
            <a:xfrm>
              <a:off x="3458351" y="3142869"/>
              <a:ext cx="55244" cy="28575"/>
            </a:xfrm>
            <a:custGeom>
              <a:avLst/>
              <a:gdLst/>
              <a:ahLst/>
              <a:cxnLst/>
              <a:rect l="l" t="t" r="r" b="b"/>
              <a:pathLst>
                <a:path w="55245" h="28575">
                  <a:moveTo>
                    <a:pt x="55079" y="15475"/>
                  </a:moveTo>
                  <a:lnTo>
                    <a:pt x="55079" y="22372"/>
                  </a:lnTo>
                  <a:lnTo>
                    <a:pt x="49476" y="27965"/>
                  </a:lnTo>
                  <a:lnTo>
                    <a:pt x="42567" y="27965"/>
                  </a:lnTo>
                  <a:lnTo>
                    <a:pt x="12511" y="27965"/>
                  </a:lnTo>
                  <a:lnTo>
                    <a:pt x="5603" y="27965"/>
                  </a:lnTo>
                  <a:lnTo>
                    <a:pt x="0" y="22372"/>
                  </a:lnTo>
                  <a:lnTo>
                    <a:pt x="0" y="15475"/>
                  </a:lnTo>
                  <a:lnTo>
                    <a:pt x="0" y="12489"/>
                  </a:lnTo>
                  <a:lnTo>
                    <a:pt x="0" y="5593"/>
                  </a:lnTo>
                  <a:lnTo>
                    <a:pt x="5603" y="0"/>
                  </a:lnTo>
                  <a:lnTo>
                    <a:pt x="12511" y="0"/>
                  </a:lnTo>
                  <a:lnTo>
                    <a:pt x="42567" y="0"/>
                  </a:lnTo>
                  <a:lnTo>
                    <a:pt x="49476" y="0"/>
                  </a:lnTo>
                  <a:lnTo>
                    <a:pt x="55079" y="5593"/>
                  </a:lnTo>
                  <a:lnTo>
                    <a:pt x="55079" y="12489"/>
                  </a:lnTo>
                  <a:lnTo>
                    <a:pt x="55079" y="15475"/>
                  </a:lnTo>
                  <a:close/>
                </a:path>
              </a:pathLst>
            </a:custGeom>
            <a:ln w="9370">
              <a:solidFill>
                <a:srgbClr val="0078C1"/>
              </a:solidFill>
            </a:ln>
          </p:spPr>
          <p:txBody>
            <a:bodyPr wrap="square" lIns="0" tIns="0" rIns="0" bIns="0" rtlCol="0"/>
            <a:lstStyle/>
            <a:p>
              <a:endParaRPr sz="2400"/>
            </a:p>
          </p:txBody>
        </p:sp>
        <p:pic>
          <p:nvPicPr>
            <p:cNvPr id="10" name="object 10"/>
            <p:cNvPicPr/>
            <p:nvPr/>
          </p:nvPicPr>
          <p:blipFill>
            <a:blip r:embed="rId3" cstate="print"/>
            <a:stretch>
              <a:fillRect/>
            </a:stretch>
          </p:blipFill>
          <p:spPr>
            <a:xfrm>
              <a:off x="3612235" y="2929525"/>
              <a:ext cx="71123" cy="131694"/>
            </a:xfrm>
            <a:prstGeom prst="rect">
              <a:avLst/>
            </a:prstGeom>
          </p:spPr>
        </p:pic>
        <p:sp>
          <p:nvSpPr>
            <p:cNvPr id="11" name="object 11"/>
            <p:cNvSpPr/>
            <p:nvPr/>
          </p:nvSpPr>
          <p:spPr>
            <a:xfrm>
              <a:off x="5966459" y="1812035"/>
              <a:ext cx="3177540" cy="2307590"/>
            </a:xfrm>
            <a:custGeom>
              <a:avLst/>
              <a:gdLst/>
              <a:ahLst/>
              <a:cxnLst/>
              <a:rect l="l" t="t" r="r" b="b"/>
              <a:pathLst>
                <a:path w="3177540" h="2307590">
                  <a:moveTo>
                    <a:pt x="3177540" y="0"/>
                  </a:moveTo>
                  <a:lnTo>
                    <a:pt x="0" y="0"/>
                  </a:lnTo>
                  <a:lnTo>
                    <a:pt x="0" y="2307336"/>
                  </a:lnTo>
                  <a:lnTo>
                    <a:pt x="3177540" y="2307336"/>
                  </a:lnTo>
                  <a:lnTo>
                    <a:pt x="3177540" y="0"/>
                  </a:lnTo>
                  <a:close/>
                </a:path>
              </a:pathLst>
            </a:custGeom>
            <a:solidFill>
              <a:srgbClr val="001F69"/>
            </a:solidFill>
            <a:ln>
              <a:solidFill/>
            </a:ln>
          </p:spPr>
          <p:txBody>
            <a:bodyPr wrap="square" lIns="0" tIns="0" rIns="0" bIns="0" rtlCol="0"/>
            <a:lstStyle/>
            <a:p>
              <a:endParaRPr sz="2400"/>
            </a:p>
          </p:txBody>
        </p:sp>
      </p:grpSp>
      <p:sp>
        <p:nvSpPr>
          <p:cNvPr id="16" name="object 16"/>
          <p:cNvSpPr txBox="1"/>
          <p:nvPr/>
        </p:nvSpPr>
        <p:spPr>
          <a:xfrm>
            <a:off x="8504034" y="3727901"/>
            <a:ext cx="3273437" cy="1248205"/>
          </a:xfrm>
          <a:prstGeom prst="rect">
            <a:avLst/>
          </a:prstGeom>
          <a:ln>
            <a:noFill/>
          </a:ln>
        </p:spPr>
        <p:txBody>
          <a:bodyPr vert="horz" wrap="square" lIns="0" tIns="16933" rIns="0" bIns="0" rtlCol="0">
            <a:spAutoFit/>
          </a:bodyPr>
          <a:lstStyle/>
          <a:p>
            <a:pPr marL="16933" marR="6773">
              <a:spcBef>
                <a:spcPts val="133"/>
              </a:spcBef>
            </a:pPr>
            <a:r>
              <a:rPr lang="en-US" sz="1600">
                <a:solidFill>
                  <a:srgbClr val="FFFFFF"/>
                </a:solidFill>
                <a:latin typeface="Arial" panose="020F0502020204030204" pitchFamily="34" charset="0"/>
                <a:cs typeface="Calibri" panose="020F0502020204030204" pitchFamily="34" charset="0"/>
              </a:rPr>
              <a:t>Reach</a:t>
            </a:r>
            <a:r>
              <a:rPr lang="en-US" sz="1600" spc="-20">
                <a:solidFill>
                  <a:srgbClr val="FFFFFF"/>
                </a:solidFill>
                <a:latin typeface="Arial" panose="020F0502020204030204" pitchFamily="34" charset="0"/>
                <a:cs typeface="Calibri" panose="020F0502020204030204" pitchFamily="34" charset="0"/>
              </a:rPr>
              <a:t> </a:t>
            </a:r>
            <a:r>
              <a:rPr lang="en-US" sz="1600">
                <a:solidFill>
                  <a:srgbClr val="FFFFFF"/>
                </a:solidFill>
                <a:latin typeface="Arial" panose="020F0502020204030204" pitchFamily="34" charset="0"/>
                <a:cs typeface="Calibri" panose="020F0502020204030204" pitchFamily="34" charset="0"/>
              </a:rPr>
              <a:t>EAP</a:t>
            </a:r>
            <a:r>
              <a:rPr lang="en-US" sz="1600" spc="-27">
                <a:solidFill>
                  <a:srgbClr val="FFFFFF"/>
                </a:solidFill>
                <a:latin typeface="Arial" panose="020F0502020204030204" pitchFamily="34" charset="0"/>
                <a:cs typeface="Calibri" panose="020F0502020204030204" pitchFamily="34" charset="0"/>
              </a:rPr>
              <a:t> </a:t>
            </a:r>
            <a:r>
              <a:rPr lang="en-US" sz="1600">
                <a:solidFill>
                  <a:srgbClr val="FFFFFF"/>
                </a:solidFill>
                <a:latin typeface="Arial" panose="020F0502020204030204" pitchFamily="34" charset="0"/>
                <a:cs typeface="Calibri" panose="020F0502020204030204" pitchFamily="34" charset="0"/>
              </a:rPr>
              <a:t>at</a:t>
            </a:r>
            <a:r>
              <a:rPr lang="en-US" sz="1600" spc="-7">
                <a:solidFill>
                  <a:srgbClr val="FFFFFF"/>
                </a:solidFill>
                <a:latin typeface="Arial" panose="020F0502020204030204" pitchFamily="34" charset="0"/>
                <a:cs typeface="Calibri" panose="020F0502020204030204" pitchFamily="34" charset="0"/>
              </a:rPr>
              <a:t> </a:t>
            </a:r>
            <a:r>
              <a:rPr lang="en-US" sz="1600" spc="-13">
                <a:solidFill>
                  <a:srgbClr val="FFFFFF"/>
                </a:solidFill>
                <a:latin typeface="Arial" panose="020F0502020204030204" pitchFamily="34" charset="0"/>
                <a:cs typeface="Calibri" panose="020F0502020204030204" pitchFamily="34" charset="0"/>
              </a:rPr>
              <a:t>800-346-</a:t>
            </a:r>
            <a:r>
              <a:rPr lang="en-US" sz="1600">
                <a:solidFill>
                  <a:srgbClr val="FFFFFF"/>
                </a:solidFill>
                <a:latin typeface="Arial" panose="020F0502020204030204" pitchFamily="34" charset="0"/>
                <a:cs typeface="Calibri" panose="020F0502020204030204" pitchFamily="34" charset="0"/>
              </a:rPr>
              <a:t>5484</a:t>
            </a:r>
            <a:r>
              <a:rPr lang="en-US" sz="1600" spc="-47">
                <a:solidFill>
                  <a:srgbClr val="FFFFFF"/>
                </a:solidFill>
                <a:latin typeface="Arial" panose="020F0502020204030204" pitchFamily="34" charset="0"/>
                <a:cs typeface="Calibri" panose="020F0502020204030204" pitchFamily="34" charset="0"/>
              </a:rPr>
              <a:t> </a:t>
            </a:r>
            <a:r>
              <a:rPr lang="en-US" sz="1600" spc="-33">
                <a:solidFill>
                  <a:srgbClr val="FFFFFF"/>
                </a:solidFill>
                <a:latin typeface="Arial" panose="020F0502020204030204" pitchFamily="34" charset="0"/>
                <a:cs typeface="Calibri" panose="020F0502020204030204" pitchFamily="34" charset="0"/>
              </a:rPr>
              <a:t>and </a:t>
            </a:r>
            <a:r>
              <a:rPr lang="en-US" sz="1600" b="1">
                <a:solidFill>
                  <a:srgbClr val="FFFFFF"/>
                </a:solidFill>
                <a:latin typeface="Arial" panose="020F0502020204030204" pitchFamily="34" charset="0"/>
                <a:cs typeface="Calibri" panose="020F0502020204030204" pitchFamily="34" charset="0"/>
              </a:rPr>
              <a:t>online </a:t>
            </a:r>
            <a:r>
              <a:rPr lang="en-US" sz="1600">
                <a:solidFill>
                  <a:srgbClr val="FFFFFF"/>
                </a:solidFill>
                <a:latin typeface="Arial" panose="020F0502020204030204" pitchFamily="34" charset="0"/>
                <a:cs typeface="Calibri" panose="020F0502020204030204" pitchFamily="34" charset="0"/>
              </a:rPr>
              <a:t>when</a:t>
            </a:r>
            <a:r>
              <a:rPr lang="en-US" sz="1600" spc="-20">
                <a:solidFill>
                  <a:srgbClr val="FFFFFF"/>
                </a:solidFill>
                <a:latin typeface="Arial" panose="020F0502020204030204" pitchFamily="34" charset="0"/>
                <a:cs typeface="Calibri" panose="020F0502020204030204" pitchFamily="34" charset="0"/>
              </a:rPr>
              <a:t> </a:t>
            </a:r>
            <a:r>
              <a:rPr lang="en-US" sz="1600">
                <a:solidFill>
                  <a:srgbClr val="FFFFFF"/>
                </a:solidFill>
                <a:latin typeface="Arial" panose="020F0502020204030204" pitchFamily="34" charset="0"/>
                <a:cs typeface="Calibri" panose="020F0502020204030204" pitchFamily="34" charset="0"/>
              </a:rPr>
              <a:t>you</a:t>
            </a:r>
            <a:r>
              <a:rPr lang="en-US" sz="1600" spc="-20">
                <a:solidFill>
                  <a:srgbClr val="FFFFFF"/>
                </a:solidFill>
                <a:latin typeface="Arial" panose="020F0502020204030204" pitchFamily="34" charset="0"/>
                <a:cs typeface="Calibri" panose="020F0502020204030204" pitchFamily="34" charset="0"/>
              </a:rPr>
              <a:t> </a:t>
            </a:r>
            <a:r>
              <a:rPr lang="en-US" sz="1600">
                <a:solidFill>
                  <a:srgbClr val="FFFFFF"/>
                </a:solidFill>
                <a:latin typeface="Arial" panose="020F0502020204030204" pitchFamily="34" charset="0"/>
                <a:cs typeface="Calibri" panose="020F0502020204030204" pitchFamily="34" charset="0"/>
              </a:rPr>
              <a:t>log</a:t>
            </a:r>
            <a:r>
              <a:rPr lang="en-US" sz="1600" spc="-20">
                <a:solidFill>
                  <a:srgbClr val="FFFFFF"/>
                </a:solidFill>
                <a:latin typeface="Arial" panose="020F0502020204030204" pitchFamily="34" charset="0"/>
                <a:cs typeface="Calibri" panose="020F0502020204030204" pitchFamily="34" charset="0"/>
              </a:rPr>
              <a:t> </a:t>
            </a:r>
            <a:r>
              <a:rPr lang="en-US" sz="1600">
                <a:solidFill>
                  <a:srgbClr val="FFFFFF"/>
                </a:solidFill>
                <a:latin typeface="Arial" panose="020F0502020204030204" pitchFamily="34" charset="0"/>
                <a:cs typeface="Calibri" panose="020F0502020204030204" pitchFamily="34" charset="0"/>
              </a:rPr>
              <a:t>in</a:t>
            </a:r>
            <a:r>
              <a:rPr lang="en-US" sz="1600" spc="-20">
                <a:solidFill>
                  <a:srgbClr val="FFFFFF"/>
                </a:solidFill>
                <a:latin typeface="Arial" panose="020F0502020204030204" pitchFamily="34" charset="0"/>
                <a:cs typeface="Calibri" panose="020F0502020204030204" pitchFamily="34" charset="0"/>
              </a:rPr>
              <a:t> </a:t>
            </a:r>
            <a:r>
              <a:rPr lang="en-US" sz="1600" spc="-33">
                <a:solidFill>
                  <a:srgbClr val="FFFFFF"/>
                </a:solidFill>
                <a:latin typeface="Arial" panose="020F0502020204030204" pitchFamily="34" charset="0"/>
                <a:cs typeface="Calibri" panose="020F0502020204030204" pitchFamily="34" charset="0"/>
              </a:rPr>
              <a:t>to </a:t>
            </a:r>
            <a:r>
              <a:rPr lang="en-US" sz="1600" b="1">
                <a:solidFill>
                  <a:srgbClr val="FFFFFF"/>
                </a:solidFill>
                <a:latin typeface="Arial" panose="020F0502020204030204" pitchFamily="34" charset="0"/>
                <a:cs typeface="Calibri" panose="020F0502020204030204" pitchFamily="34" charset="0"/>
              </a:rPr>
              <a:t>anthem.com (Login – VBA)</a:t>
            </a:r>
            <a:r>
              <a:rPr lang="en-US" sz="1600">
                <a:solidFill>
                  <a:srgbClr val="FFFFFF"/>
                </a:solidFill>
                <a:latin typeface="Arial" panose="020F0502020204030204" pitchFamily="34" charset="0"/>
                <a:cs typeface="Calibri" panose="020F0502020204030204" pitchFamily="34" charset="0"/>
              </a:rPr>
              <a:t>.</a:t>
            </a:r>
            <a:r>
              <a:rPr lang="en-US" sz="1600" spc="-67">
                <a:solidFill>
                  <a:srgbClr val="FFFFFF"/>
                </a:solidFill>
                <a:latin typeface="Arial" panose="020F0502020204030204" pitchFamily="34" charset="0"/>
                <a:cs typeface="Calibri" panose="020F0502020204030204" pitchFamily="34" charset="0"/>
              </a:rPr>
              <a:t> </a:t>
            </a:r>
            <a:r>
              <a:rPr lang="en-US" sz="1600" spc="-40">
                <a:solidFill>
                  <a:srgbClr val="FFFFFF"/>
                </a:solidFill>
                <a:latin typeface="Arial" panose="020F0502020204030204" pitchFamily="34" charset="0"/>
                <a:cs typeface="Calibri" panose="020F0502020204030204" pitchFamily="34" charset="0"/>
              </a:rPr>
              <a:t>You</a:t>
            </a:r>
            <a:r>
              <a:rPr lang="en-US" sz="1600" spc="-27">
                <a:solidFill>
                  <a:srgbClr val="FFFFFF"/>
                </a:solidFill>
                <a:latin typeface="Arial" panose="020F0502020204030204" pitchFamily="34" charset="0"/>
                <a:cs typeface="Calibri" panose="020F0502020204030204" pitchFamily="34" charset="0"/>
              </a:rPr>
              <a:t> </a:t>
            </a:r>
            <a:r>
              <a:rPr lang="en-US" sz="1600">
                <a:solidFill>
                  <a:srgbClr val="FFFFFF"/>
                </a:solidFill>
                <a:latin typeface="Arial" panose="020F0502020204030204" pitchFamily="34" charset="0"/>
                <a:cs typeface="Calibri" panose="020F0502020204030204" pitchFamily="34" charset="0"/>
              </a:rPr>
              <a:t>can</a:t>
            </a:r>
            <a:r>
              <a:rPr lang="en-US" sz="1600" spc="-27">
                <a:solidFill>
                  <a:srgbClr val="FFFFFF"/>
                </a:solidFill>
                <a:latin typeface="Arial" panose="020F0502020204030204" pitchFamily="34" charset="0"/>
                <a:cs typeface="Calibri" panose="020F0502020204030204" pitchFamily="34" charset="0"/>
              </a:rPr>
              <a:t> also reach</a:t>
            </a:r>
            <a:r>
              <a:rPr lang="en-US" sz="1600" spc="-53">
                <a:solidFill>
                  <a:srgbClr val="FFFFFF"/>
                </a:solidFill>
                <a:latin typeface="Arial" panose="020F0502020204030204" pitchFamily="34" charset="0"/>
                <a:cs typeface="Calibri" panose="020F0502020204030204" pitchFamily="34" charset="0"/>
              </a:rPr>
              <a:t> </a:t>
            </a:r>
            <a:r>
              <a:rPr lang="en-US" sz="1600">
                <a:solidFill>
                  <a:srgbClr val="FFFFFF"/>
                </a:solidFill>
                <a:latin typeface="Arial" panose="020F0502020204030204" pitchFamily="34" charset="0"/>
                <a:cs typeface="Calibri" panose="020F0502020204030204" pitchFamily="34" charset="0"/>
              </a:rPr>
              <a:t>them</a:t>
            </a:r>
            <a:r>
              <a:rPr lang="en-US" sz="1600" spc="-27">
                <a:solidFill>
                  <a:srgbClr val="FFFFFF"/>
                </a:solidFill>
                <a:latin typeface="Arial" panose="020F0502020204030204" pitchFamily="34" charset="0"/>
                <a:cs typeface="Calibri" panose="020F0502020204030204" pitchFamily="34" charset="0"/>
              </a:rPr>
              <a:t> </a:t>
            </a:r>
            <a:r>
              <a:rPr lang="en-US" sz="1600">
                <a:solidFill>
                  <a:srgbClr val="FFFFFF"/>
                </a:solidFill>
                <a:latin typeface="Arial" panose="020F0502020204030204" pitchFamily="34" charset="0"/>
                <a:cs typeface="Calibri" panose="020F0502020204030204" pitchFamily="34" charset="0"/>
              </a:rPr>
              <a:t>through</a:t>
            </a:r>
            <a:r>
              <a:rPr lang="en-US" sz="1600" spc="-33">
                <a:solidFill>
                  <a:srgbClr val="FFFFFF"/>
                </a:solidFill>
                <a:latin typeface="Arial" panose="020F0502020204030204" pitchFamily="34" charset="0"/>
                <a:cs typeface="Calibri" panose="020F0502020204030204" pitchFamily="34" charset="0"/>
              </a:rPr>
              <a:t> </a:t>
            </a:r>
            <a:r>
              <a:rPr lang="en-US" sz="1600">
                <a:solidFill>
                  <a:srgbClr val="FFFFFF"/>
                </a:solidFill>
                <a:latin typeface="Arial" panose="020F0502020204030204" pitchFamily="34" charset="0"/>
                <a:cs typeface="Calibri" panose="020F0502020204030204" pitchFamily="34" charset="0"/>
              </a:rPr>
              <a:t>the</a:t>
            </a:r>
            <a:r>
              <a:rPr lang="en-US" sz="1600" spc="-33">
                <a:solidFill>
                  <a:srgbClr val="FFFFFF"/>
                </a:solidFill>
                <a:latin typeface="Arial" panose="020F0502020204030204" pitchFamily="34" charset="0"/>
                <a:cs typeface="Calibri" panose="020F0502020204030204" pitchFamily="34" charset="0"/>
              </a:rPr>
              <a:t> </a:t>
            </a:r>
            <a:r>
              <a:rPr lang="en-US" sz="1600" spc="-13">
                <a:solidFill>
                  <a:srgbClr val="FFFFFF"/>
                </a:solidFill>
                <a:latin typeface="Arial" panose="020F0502020204030204" pitchFamily="34" charset="0"/>
                <a:cs typeface="Calibri" panose="020F0502020204030204" pitchFamily="34" charset="0"/>
              </a:rPr>
              <a:t>Sydney </a:t>
            </a:r>
            <a:r>
              <a:rPr lang="en-US" sz="1600">
                <a:solidFill>
                  <a:srgbClr val="FFFFFF"/>
                </a:solidFill>
                <a:latin typeface="Arial" panose="020F0502020204030204" pitchFamily="34" charset="0"/>
                <a:cs typeface="Calibri" panose="020F0502020204030204" pitchFamily="34" charset="0"/>
              </a:rPr>
              <a:t>Health</a:t>
            </a:r>
            <a:r>
              <a:rPr lang="en-US" sz="1600" spc="-40">
                <a:solidFill>
                  <a:srgbClr val="FFFFFF"/>
                </a:solidFill>
                <a:latin typeface="Arial" panose="020F0502020204030204" pitchFamily="34" charset="0"/>
                <a:cs typeface="Calibri" panose="020F0502020204030204" pitchFamily="34" charset="0"/>
              </a:rPr>
              <a:t> </a:t>
            </a:r>
            <a:r>
              <a:rPr lang="en-US" sz="1600">
                <a:solidFill>
                  <a:srgbClr val="FFFFFF"/>
                </a:solidFill>
                <a:latin typeface="Arial" panose="020F0502020204030204" pitchFamily="34" charset="0"/>
                <a:cs typeface="Calibri" panose="020F0502020204030204" pitchFamily="34" charset="0"/>
              </a:rPr>
              <a:t>mobile</a:t>
            </a:r>
            <a:r>
              <a:rPr lang="en-US" sz="1600" spc="-67">
                <a:solidFill>
                  <a:srgbClr val="FFFFFF"/>
                </a:solidFill>
                <a:latin typeface="Arial" panose="020F0502020204030204" pitchFamily="34" charset="0"/>
                <a:cs typeface="Calibri" panose="020F0502020204030204" pitchFamily="34" charset="0"/>
              </a:rPr>
              <a:t> </a:t>
            </a:r>
            <a:r>
              <a:rPr lang="en-US" sz="1600" spc="-27">
                <a:solidFill>
                  <a:srgbClr val="FFFFFF"/>
                </a:solidFill>
                <a:latin typeface="Arial" panose="020F0502020204030204" pitchFamily="34" charset="0"/>
                <a:cs typeface="Calibri" panose="020F0502020204030204" pitchFamily="34" charset="0"/>
              </a:rPr>
              <a:t>app.</a:t>
            </a:r>
            <a:endParaRPr sz="1600">
              <a:latin typeface="Calibri" panose="020F0502020204030204" pitchFamily="34" charset="0"/>
              <a:cs typeface="Calibri" panose="020F0502020204030204" pitchFamily="34" charset="0"/>
            </a:endParaRPr>
          </a:p>
        </p:txBody>
      </p:sp>
      <p:grpSp>
        <p:nvGrpSpPr>
          <p:cNvPr id="17" name="object 17"/>
          <p:cNvGrpSpPr/>
          <p:nvPr/>
        </p:nvGrpSpPr>
        <p:grpSpPr>
          <a:xfrm>
            <a:off x="3807969" y="2800969"/>
            <a:ext cx="4998885" cy="2112912"/>
            <a:chOff x="2855976" y="2100728"/>
            <a:chExt cx="3749164" cy="1584685"/>
          </a:xfrm>
        </p:grpSpPr>
        <p:sp>
          <p:nvSpPr>
            <p:cNvPr id="18" name="object 18"/>
            <p:cNvSpPr/>
            <p:nvPr/>
          </p:nvSpPr>
          <p:spPr>
            <a:xfrm>
              <a:off x="6380986" y="2249424"/>
              <a:ext cx="224154" cy="373380"/>
            </a:xfrm>
            <a:custGeom>
              <a:avLst/>
              <a:gdLst/>
              <a:ahLst/>
              <a:cxnLst/>
              <a:rect l="l" t="t" r="r" b="b"/>
              <a:pathLst>
                <a:path w="224154" h="373380">
                  <a:moveTo>
                    <a:pt x="192532" y="0"/>
                  </a:moveTo>
                  <a:lnTo>
                    <a:pt x="31051" y="0"/>
                  </a:lnTo>
                  <a:lnTo>
                    <a:pt x="18902" y="2415"/>
                  </a:lnTo>
                  <a:lnTo>
                    <a:pt x="9039" y="8990"/>
                  </a:lnTo>
                  <a:lnTo>
                    <a:pt x="2419" y="18714"/>
                  </a:lnTo>
                  <a:lnTo>
                    <a:pt x="0" y="30581"/>
                  </a:lnTo>
                  <a:lnTo>
                    <a:pt x="0" y="343230"/>
                  </a:lnTo>
                  <a:lnTo>
                    <a:pt x="2419" y="355029"/>
                  </a:lnTo>
                  <a:lnTo>
                    <a:pt x="9039" y="364605"/>
                  </a:lnTo>
                  <a:lnTo>
                    <a:pt x="18902" y="371031"/>
                  </a:lnTo>
                  <a:lnTo>
                    <a:pt x="31051" y="373380"/>
                  </a:lnTo>
                  <a:lnTo>
                    <a:pt x="192532" y="373380"/>
                  </a:lnTo>
                  <a:lnTo>
                    <a:pt x="204750" y="371031"/>
                  </a:lnTo>
                  <a:lnTo>
                    <a:pt x="214766" y="364605"/>
                  </a:lnTo>
                  <a:lnTo>
                    <a:pt x="221539" y="355029"/>
                  </a:lnTo>
                  <a:lnTo>
                    <a:pt x="222482" y="350558"/>
                  </a:lnTo>
                  <a:lnTo>
                    <a:pt x="27063" y="350558"/>
                  </a:lnTo>
                  <a:lnTo>
                    <a:pt x="23507" y="347103"/>
                  </a:lnTo>
                  <a:lnTo>
                    <a:pt x="23507" y="327304"/>
                  </a:lnTo>
                  <a:lnTo>
                    <a:pt x="224028" y="327304"/>
                  </a:lnTo>
                  <a:lnTo>
                    <a:pt x="224028" y="304469"/>
                  </a:lnTo>
                  <a:lnTo>
                    <a:pt x="23507" y="304469"/>
                  </a:lnTo>
                  <a:lnTo>
                    <a:pt x="23507" y="65887"/>
                  </a:lnTo>
                  <a:lnTo>
                    <a:pt x="224028" y="65887"/>
                  </a:lnTo>
                  <a:lnTo>
                    <a:pt x="224028" y="43065"/>
                  </a:lnTo>
                  <a:lnTo>
                    <a:pt x="23507" y="43065"/>
                  </a:lnTo>
                  <a:lnTo>
                    <a:pt x="23507" y="26276"/>
                  </a:lnTo>
                  <a:lnTo>
                    <a:pt x="27063" y="23253"/>
                  </a:lnTo>
                  <a:lnTo>
                    <a:pt x="222491" y="23253"/>
                  </a:lnTo>
                  <a:lnTo>
                    <a:pt x="221539" y="18714"/>
                  </a:lnTo>
                  <a:lnTo>
                    <a:pt x="214766" y="8990"/>
                  </a:lnTo>
                  <a:lnTo>
                    <a:pt x="204750" y="2415"/>
                  </a:lnTo>
                  <a:lnTo>
                    <a:pt x="192532" y="0"/>
                  </a:lnTo>
                  <a:close/>
                </a:path>
                <a:path w="224154" h="373380">
                  <a:moveTo>
                    <a:pt x="224028" y="327304"/>
                  </a:moveTo>
                  <a:lnTo>
                    <a:pt x="200075" y="327304"/>
                  </a:lnTo>
                  <a:lnTo>
                    <a:pt x="200075" y="347103"/>
                  </a:lnTo>
                  <a:lnTo>
                    <a:pt x="196519" y="350558"/>
                  </a:lnTo>
                  <a:lnTo>
                    <a:pt x="222482" y="350558"/>
                  </a:lnTo>
                  <a:lnTo>
                    <a:pt x="224028" y="343230"/>
                  </a:lnTo>
                  <a:lnTo>
                    <a:pt x="224028" y="327304"/>
                  </a:lnTo>
                  <a:close/>
                </a:path>
                <a:path w="224154" h="373380">
                  <a:moveTo>
                    <a:pt x="224028" y="65887"/>
                  </a:moveTo>
                  <a:lnTo>
                    <a:pt x="200075" y="65887"/>
                  </a:lnTo>
                  <a:lnTo>
                    <a:pt x="200075" y="304469"/>
                  </a:lnTo>
                  <a:lnTo>
                    <a:pt x="224028" y="304469"/>
                  </a:lnTo>
                  <a:lnTo>
                    <a:pt x="224028" y="65887"/>
                  </a:lnTo>
                  <a:close/>
                </a:path>
                <a:path w="224154" h="373380">
                  <a:moveTo>
                    <a:pt x="222491" y="23253"/>
                  </a:moveTo>
                  <a:lnTo>
                    <a:pt x="196519" y="23253"/>
                  </a:lnTo>
                  <a:lnTo>
                    <a:pt x="200075" y="26276"/>
                  </a:lnTo>
                  <a:lnTo>
                    <a:pt x="200075" y="43065"/>
                  </a:lnTo>
                  <a:lnTo>
                    <a:pt x="224028" y="43065"/>
                  </a:lnTo>
                  <a:lnTo>
                    <a:pt x="224028" y="30581"/>
                  </a:lnTo>
                  <a:lnTo>
                    <a:pt x="222491" y="23253"/>
                  </a:lnTo>
                  <a:close/>
                </a:path>
              </a:pathLst>
            </a:custGeom>
            <a:solidFill>
              <a:srgbClr val="DCEBF8"/>
            </a:solidFill>
            <a:ln>
              <a:solidFill/>
            </a:ln>
          </p:spPr>
          <p:txBody>
            <a:bodyPr wrap="square" lIns="0" tIns="0" rIns="0" bIns="0" rtlCol="0"/>
            <a:lstStyle/>
            <a:p>
              <a:endParaRPr sz="2400"/>
            </a:p>
          </p:txBody>
        </p:sp>
        <p:pic>
          <p:nvPicPr>
            <p:cNvPr id="19" name="object 19"/>
            <p:cNvPicPr/>
            <p:nvPr/>
          </p:nvPicPr>
          <p:blipFill>
            <a:blip r:embed="rId4" cstate="print"/>
            <a:stretch>
              <a:fillRect/>
            </a:stretch>
          </p:blipFill>
          <p:spPr>
            <a:xfrm>
              <a:off x="6390133" y="2100728"/>
              <a:ext cx="204215" cy="128228"/>
            </a:xfrm>
            <a:prstGeom prst="rect">
              <a:avLst/>
            </a:prstGeom>
          </p:spPr>
        </p:pic>
        <p:sp>
          <p:nvSpPr>
            <p:cNvPr id="20" name="object 20"/>
            <p:cNvSpPr/>
            <p:nvPr/>
          </p:nvSpPr>
          <p:spPr>
            <a:xfrm>
              <a:off x="2855976" y="2761488"/>
              <a:ext cx="0" cy="923925"/>
            </a:xfrm>
            <a:custGeom>
              <a:avLst/>
              <a:gdLst/>
              <a:ahLst/>
              <a:cxnLst/>
              <a:rect l="l" t="t" r="r" b="b"/>
              <a:pathLst>
                <a:path h="923925">
                  <a:moveTo>
                    <a:pt x="0" y="0"/>
                  </a:moveTo>
                  <a:lnTo>
                    <a:pt x="0" y="923328"/>
                  </a:lnTo>
                </a:path>
              </a:pathLst>
            </a:custGeom>
            <a:ln w="6350">
              <a:solidFill>
                <a:srgbClr val="69B3E7"/>
              </a:solidFill>
            </a:ln>
          </p:spPr>
          <p:txBody>
            <a:bodyPr wrap="square" lIns="0" tIns="0" rIns="0" bIns="0" rtlCol="0"/>
            <a:lstStyle/>
            <a:p>
              <a:endParaRPr sz="2400"/>
            </a:p>
          </p:txBody>
        </p:sp>
      </p:grpSp>
      <p:sp>
        <p:nvSpPr>
          <p:cNvPr id="21" name="object 21"/>
          <p:cNvSpPr txBox="1"/>
          <p:nvPr/>
        </p:nvSpPr>
        <p:spPr>
          <a:xfrm>
            <a:off x="5215251" y="3658166"/>
            <a:ext cx="1783080" cy="755762"/>
          </a:xfrm>
          <a:prstGeom prst="rect">
            <a:avLst/>
          </a:prstGeom>
          <a:ln>
            <a:noFill/>
          </a:ln>
        </p:spPr>
        <p:txBody>
          <a:bodyPr vert="horz" wrap="square" lIns="0" tIns="16933" rIns="0" bIns="0" rtlCol="0">
            <a:spAutoFit/>
          </a:bodyPr>
          <a:lstStyle/>
          <a:p>
            <a:pPr marL="16933" marR="6773">
              <a:spcBef>
                <a:spcPts val="133"/>
              </a:spcBef>
            </a:pPr>
            <a:r>
              <a:rPr lang="en-US" sz="1600">
                <a:solidFill>
                  <a:srgbClr val="17325B"/>
                </a:solidFill>
                <a:latin typeface="Arial" panose="020F0502020204030204" pitchFamily="34" charset="0"/>
                <a:cs typeface="Calibri" panose="020F0502020204030204" pitchFamily="34" charset="0"/>
              </a:rPr>
              <a:t>Connect</a:t>
            </a:r>
            <a:r>
              <a:rPr lang="en-US" sz="1600" spc="-67">
                <a:solidFill>
                  <a:srgbClr val="17325B"/>
                </a:solidFill>
                <a:latin typeface="Arial" panose="020F0502020204030204" pitchFamily="34" charset="0"/>
                <a:cs typeface="Calibri" panose="020F0502020204030204" pitchFamily="34" charset="0"/>
              </a:rPr>
              <a:t> </a:t>
            </a:r>
            <a:r>
              <a:rPr lang="en-US" sz="1600">
                <a:solidFill>
                  <a:srgbClr val="17325B"/>
                </a:solidFill>
                <a:latin typeface="Arial" panose="020F0502020204030204" pitchFamily="34" charset="0"/>
                <a:cs typeface="Calibri" panose="020F0502020204030204" pitchFamily="34" charset="0"/>
              </a:rPr>
              <a:t>with</a:t>
            </a:r>
            <a:r>
              <a:rPr lang="en-US" sz="1600" spc="-13">
                <a:solidFill>
                  <a:srgbClr val="17325B"/>
                </a:solidFill>
                <a:latin typeface="Arial" panose="020F0502020204030204" pitchFamily="34" charset="0"/>
                <a:cs typeface="Calibri" panose="020F0502020204030204" pitchFamily="34" charset="0"/>
              </a:rPr>
              <a:t> </a:t>
            </a:r>
            <a:r>
              <a:rPr lang="en-US" sz="1600" b="1" spc="-13">
                <a:solidFill>
                  <a:srgbClr val="17325B"/>
                </a:solidFill>
                <a:latin typeface="Arial" panose="020F0502020204030204" pitchFamily="34" charset="0"/>
                <a:cs typeface="Calibri" panose="020F0502020204030204" pitchFamily="34" charset="0"/>
              </a:rPr>
              <a:t>legal</a:t>
            </a:r>
            <a:r>
              <a:rPr lang="en-US" sz="1600" spc="-13">
                <a:solidFill>
                  <a:srgbClr val="17325B"/>
                </a:solidFill>
                <a:latin typeface="Arial" panose="020F0502020204030204" pitchFamily="34" charset="0"/>
                <a:cs typeface="Calibri" panose="020F0502020204030204" pitchFamily="34" charset="0"/>
              </a:rPr>
              <a:t>, </a:t>
            </a:r>
            <a:r>
              <a:rPr lang="en-US" sz="1600" b="1">
                <a:solidFill>
                  <a:srgbClr val="17325B"/>
                </a:solidFill>
                <a:latin typeface="Arial" panose="020F0502020204030204" pitchFamily="34" charset="0"/>
                <a:cs typeface="Calibri" panose="020F0502020204030204" pitchFamily="34" charset="0"/>
              </a:rPr>
              <a:t>financial</a:t>
            </a:r>
            <a:r>
              <a:rPr lang="en-US" sz="1600">
                <a:solidFill>
                  <a:srgbClr val="17325B"/>
                </a:solidFill>
                <a:latin typeface="Arial" panose="020F0502020204030204" pitchFamily="34" charset="0"/>
                <a:cs typeface="Calibri" panose="020F0502020204030204" pitchFamily="34" charset="0"/>
              </a:rPr>
              <a:t>,</a:t>
            </a:r>
            <a:r>
              <a:rPr lang="en-US" sz="1600" spc="-33">
                <a:solidFill>
                  <a:srgbClr val="17325B"/>
                </a:solidFill>
                <a:latin typeface="Arial" panose="020F0502020204030204" pitchFamily="34" charset="0"/>
                <a:cs typeface="Calibri" panose="020F0502020204030204" pitchFamily="34" charset="0"/>
              </a:rPr>
              <a:t> and </a:t>
            </a:r>
            <a:r>
              <a:rPr lang="en-US" sz="1600" b="1">
                <a:solidFill>
                  <a:srgbClr val="17325B"/>
                </a:solidFill>
                <a:latin typeface="Arial" panose="020F0502020204030204" pitchFamily="34" charset="0"/>
                <a:cs typeface="Calibri" panose="020F0502020204030204" pitchFamily="34" charset="0"/>
              </a:rPr>
              <a:t>crisis</a:t>
            </a:r>
            <a:r>
              <a:rPr lang="en-US" sz="1600" b="1" spc="-20">
                <a:solidFill>
                  <a:srgbClr val="17325B"/>
                </a:solidFill>
                <a:latin typeface="Arial" panose="020F0502020204030204" pitchFamily="34" charset="0"/>
                <a:cs typeface="Calibri" panose="020F0502020204030204" pitchFamily="34" charset="0"/>
              </a:rPr>
              <a:t> </a:t>
            </a:r>
            <a:r>
              <a:rPr lang="en-US" sz="1600" spc="-13">
                <a:solidFill>
                  <a:srgbClr val="17325B"/>
                </a:solidFill>
                <a:latin typeface="Arial" panose="020F0502020204030204" pitchFamily="34" charset="0"/>
                <a:cs typeface="Calibri" panose="020F0502020204030204" pitchFamily="34" charset="0"/>
              </a:rPr>
              <a:t>counselors.</a:t>
            </a:r>
            <a:endParaRPr sz="1600">
              <a:latin typeface="Calibri" panose="020F0502020204030204" pitchFamily="34" charset="0"/>
              <a:cs typeface="Calibri" panose="020F0502020204030204" pitchFamily="34" charset="0"/>
            </a:endParaRPr>
          </a:p>
        </p:txBody>
      </p:sp>
      <p:sp>
        <p:nvSpPr>
          <p:cNvPr id="22" name="object 22"/>
          <p:cNvSpPr txBox="1"/>
          <p:nvPr/>
        </p:nvSpPr>
        <p:spPr>
          <a:xfrm>
            <a:off x="1345917" y="3658166"/>
            <a:ext cx="1916007" cy="755762"/>
          </a:xfrm>
          <a:prstGeom prst="rect">
            <a:avLst/>
          </a:prstGeom>
          <a:ln>
            <a:noFill/>
          </a:ln>
        </p:spPr>
        <p:txBody>
          <a:bodyPr vert="horz" wrap="square" lIns="0" tIns="16933" rIns="0" bIns="0" rtlCol="0">
            <a:spAutoFit/>
          </a:bodyPr>
          <a:lstStyle/>
          <a:p>
            <a:pPr marL="16933" marR="6773">
              <a:spcBef>
                <a:spcPts val="133"/>
              </a:spcBef>
            </a:pPr>
            <a:r>
              <a:rPr lang="en-US" sz="1600">
                <a:solidFill>
                  <a:srgbClr val="17325B"/>
                </a:solidFill>
                <a:latin typeface="Arial" panose="020F0502020204030204" pitchFamily="34" charset="0"/>
                <a:cs typeface="Calibri" panose="020F0502020204030204" pitchFamily="34" charset="0"/>
              </a:rPr>
              <a:t>Find</a:t>
            </a:r>
            <a:r>
              <a:rPr lang="en-US" sz="1600" spc="-40">
                <a:solidFill>
                  <a:srgbClr val="17325B"/>
                </a:solidFill>
                <a:latin typeface="Arial" panose="020F0502020204030204" pitchFamily="34" charset="0"/>
                <a:cs typeface="Calibri" panose="020F0502020204030204" pitchFamily="34" charset="0"/>
              </a:rPr>
              <a:t> </a:t>
            </a:r>
            <a:r>
              <a:rPr lang="en-US" sz="1600" b="1">
                <a:solidFill>
                  <a:srgbClr val="17325B"/>
                </a:solidFill>
                <a:latin typeface="Arial" panose="020F0502020204030204" pitchFamily="34" charset="0"/>
                <a:cs typeface="Calibri" panose="020F0502020204030204" pitchFamily="34" charset="0"/>
              </a:rPr>
              <a:t>support</a:t>
            </a:r>
            <a:r>
              <a:rPr lang="en-US" sz="1600" b="1" spc="-7">
                <a:solidFill>
                  <a:srgbClr val="17325B"/>
                </a:solidFill>
                <a:latin typeface="Arial" panose="020F0502020204030204" pitchFamily="34" charset="0"/>
                <a:cs typeface="Calibri" panose="020F0502020204030204" pitchFamily="34" charset="0"/>
              </a:rPr>
              <a:t> </a:t>
            </a:r>
            <a:r>
              <a:rPr lang="en-US" sz="1600" spc="-33">
                <a:solidFill>
                  <a:srgbClr val="17325B"/>
                </a:solidFill>
                <a:latin typeface="Arial" panose="020F0502020204030204" pitchFamily="34" charset="0"/>
                <a:cs typeface="Calibri" panose="020F0502020204030204" pitchFamily="34" charset="0"/>
              </a:rPr>
              <a:t>for </a:t>
            </a:r>
            <a:r>
              <a:rPr lang="en-US" sz="1600">
                <a:solidFill>
                  <a:srgbClr val="17325B"/>
                </a:solidFill>
                <a:latin typeface="Arial" panose="020F0502020204030204" pitchFamily="34" charset="0"/>
                <a:cs typeface="Calibri" panose="020F0502020204030204" pitchFamily="34" charset="0"/>
              </a:rPr>
              <a:t>various</a:t>
            </a:r>
            <a:r>
              <a:rPr lang="en-US" sz="1600" spc="-60">
                <a:solidFill>
                  <a:srgbClr val="17325B"/>
                </a:solidFill>
                <a:latin typeface="Arial" panose="020F0502020204030204" pitchFamily="34" charset="0"/>
                <a:cs typeface="Calibri" panose="020F0502020204030204" pitchFamily="34" charset="0"/>
              </a:rPr>
              <a:t> </a:t>
            </a:r>
            <a:r>
              <a:rPr lang="en-US" sz="1600">
                <a:solidFill>
                  <a:srgbClr val="17325B"/>
                </a:solidFill>
                <a:latin typeface="Arial" panose="020F0502020204030204" pitchFamily="34" charset="0"/>
                <a:cs typeface="Calibri" panose="020F0502020204030204" pitchFamily="34" charset="0"/>
              </a:rPr>
              <a:t>personal</a:t>
            </a:r>
            <a:r>
              <a:rPr lang="en-US" sz="1600" spc="-73">
                <a:solidFill>
                  <a:srgbClr val="17325B"/>
                </a:solidFill>
                <a:latin typeface="Arial" panose="020F0502020204030204" pitchFamily="34" charset="0"/>
                <a:cs typeface="Calibri" panose="020F0502020204030204" pitchFamily="34" charset="0"/>
              </a:rPr>
              <a:t> </a:t>
            </a:r>
            <a:r>
              <a:rPr lang="en-US" sz="1600" spc="-33">
                <a:solidFill>
                  <a:srgbClr val="17325B"/>
                </a:solidFill>
                <a:latin typeface="Arial" panose="020F0502020204030204" pitchFamily="34" charset="0"/>
                <a:cs typeface="Calibri" panose="020F0502020204030204" pitchFamily="34" charset="0"/>
              </a:rPr>
              <a:t>and </a:t>
            </a:r>
            <a:r>
              <a:rPr lang="en-US" sz="1600" spc="-13">
                <a:solidFill>
                  <a:srgbClr val="17325B"/>
                </a:solidFill>
                <a:latin typeface="Arial" panose="020F0502020204030204" pitchFamily="34" charset="0"/>
                <a:cs typeface="Calibri" panose="020F0502020204030204" pitchFamily="34" charset="0"/>
              </a:rPr>
              <a:t>work-</a:t>
            </a:r>
            <a:r>
              <a:rPr lang="en-US" sz="1600">
                <a:solidFill>
                  <a:srgbClr val="17325B"/>
                </a:solidFill>
                <a:latin typeface="Arial" panose="020F0502020204030204" pitchFamily="34" charset="0"/>
                <a:cs typeface="Calibri" panose="020F0502020204030204" pitchFamily="34" charset="0"/>
              </a:rPr>
              <a:t>related</a:t>
            </a:r>
            <a:r>
              <a:rPr lang="en-US" sz="1600" spc="-7">
                <a:solidFill>
                  <a:srgbClr val="17325B"/>
                </a:solidFill>
                <a:latin typeface="Arial" panose="020F0502020204030204" pitchFamily="34" charset="0"/>
                <a:cs typeface="Calibri" panose="020F0502020204030204" pitchFamily="34" charset="0"/>
              </a:rPr>
              <a:t> </a:t>
            </a:r>
            <a:r>
              <a:rPr lang="en-US" sz="1600" spc="-13">
                <a:solidFill>
                  <a:srgbClr val="17325B"/>
                </a:solidFill>
                <a:latin typeface="Arial" panose="020F0502020204030204" pitchFamily="34" charset="0"/>
                <a:cs typeface="Calibri" panose="020F0502020204030204" pitchFamily="34" charset="0"/>
              </a:rPr>
              <a:t>issues.</a:t>
            </a:r>
            <a:endParaRPr sz="1600">
              <a:latin typeface="Calibri" panose="020F0502020204030204" pitchFamily="34" charset="0"/>
              <a:cs typeface="Calibri" panose="020F0502020204030204" pitchFamily="34" charset="0"/>
            </a:endParaRPr>
          </a:p>
        </p:txBody>
      </p:sp>
      <p:sp>
        <p:nvSpPr>
          <p:cNvPr id="12" name="Slide Number Placeholder 11">
            <a:extLst>
              <a:ext uri="{FF2B5EF4-FFF2-40B4-BE49-F238E27FC236}">
                <a16:creationId xmlns:a16="http://schemas.microsoft.com/office/drawing/2014/main" id="{E873BDC0-417F-6663-EFEF-75B174960D4C}"/>
              </a:ext>
            </a:extLst>
          </p:cNvPr>
          <p:cNvSpPr>
            <a:spLocks noGrp="1"/>
          </p:cNvSpPr>
          <p:nvPr>
            <p:ph type="sldNum" sz="quarter" idx="12"/>
          </p:nvPr>
        </p:nvSpPr>
        <p:spPr>
          <a:ln>
            <a:noFill/>
          </a:ln>
        </p:spPr>
        <p:txBody>
          <a:bodyPr/>
          <a:lstStyle/>
          <a:p>
            <a:fld id="{3A98EE3D-8CD1-4C3F-BD1C-C98C9596463C}" type="slidenum">
              <a:rPr lang="en-US" smtClean="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8" name="Content Placeholder 7"/>
          <p:cNvSpPr>
            <a:spLocks noGrp="1"/>
          </p:cNvSpPr>
          <p:nvPr>
            <p:ph idx="1"/>
          </p:nvPr>
        </p:nvSpPr>
        <p:spPr>
          <a:xfrm>
            <a:off x="419529" y="1187819"/>
            <a:ext cx="8505092" cy="5089261"/>
          </a:xfrm>
          <a:ln>
            <a:noFill/>
          </a:ln>
        </p:spPr>
        <p:txBody>
          <a:bodyPr>
            <a:normAutofit fontScale="92500"/>
          </a:bodyPr>
          <a:lstStyle/>
          <a:p>
            <a:pPr marL="0" indent="0" algn="l">
              <a:buNone/>
            </a:pPr>
            <a:r>
              <a:rPr lang="en-US" sz="1800">
                <a:solidFill>
                  <a:srgbClr val="17325B"/>
                </a:solidFill>
                <a:latin typeface="Arial" panose="020B0503020102020204" pitchFamily="34" charset="0"/>
                <a:ea typeface="Calibri" panose="020F0502020204030204" pitchFamily="34" charset="0"/>
                <a:cs typeface="Calibri" panose="020F0502020204030204" pitchFamily="34" charset="0"/>
              </a:rPr>
              <a:t>When members enroll in Cancer Care Engagement, a navigator serves as their partner to assist with the following:</a:t>
            </a:r>
          </a:p>
          <a:p>
            <a:pPr marL="285750" indent="-285750" algn="l">
              <a:buFont typeface="Arial" charset="2"/>
              <a:buChar char="•"/>
            </a:pPr>
            <a:r>
              <a:rPr lang="en-US" sz="1800">
                <a:solidFill>
                  <a:srgbClr val="17325B"/>
                </a:solidFill>
                <a:latin typeface="Arial" panose="020B0503020102020204" pitchFamily="34" charset="0"/>
                <a:ea typeface="Calibri" panose="020F0502020204030204" pitchFamily="34" charset="0"/>
                <a:cs typeface="Calibri" panose="020F0502020204030204" pitchFamily="34" charset="0"/>
              </a:rPr>
              <a:t>Building a care team, including mental health and pharmacy support</a:t>
            </a:r>
          </a:p>
          <a:p>
            <a:pPr marL="285750" indent="-285750" algn="l">
              <a:buFont typeface="Arial" charset="2"/>
              <a:buChar char="•"/>
            </a:pPr>
            <a:r>
              <a:rPr lang="en-US" sz="1800">
                <a:solidFill>
                  <a:srgbClr val="17325B"/>
                </a:solidFill>
                <a:latin typeface="Arial" panose="020B0503020102020204" pitchFamily="34" charset="0"/>
                <a:ea typeface="Calibri" panose="020F0502020204030204" pitchFamily="34" charset="0"/>
                <a:cs typeface="Calibri" panose="020F0502020204030204" pitchFamily="34" charset="0"/>
              </a:rPr>
              <a:t>Developing a personalized plan to manage all your health conditions</a:t>
            </a:r>
          </a:p>
          <a:p>
            <a:pPr marL="285750" indent="-285750" algn="l">
              <a:buFont typeface="Arial" charset="2"/>
              <a:buChar char="•"/>
            </a:pPr>
            <a:r>
              <a:rPr lang="en-US" sz="1800">
                <a:solidFill>
                  <a:srgbClr val="17325B"/>
                </a:solidFill>
                <a:latin typeface="Arial" panose="020B0503020102020204" pitchFamily="34" charset="0"/>
                <a:ea typeface="Calibri" panose="020F0502020204030204" pitchFamily="34" charset="0"/>
                <a:cs typeface="Calibri" panose="020F0502020204030204" pitchFamily="34" charset="0"/>
              </a:rPr>
              <a:t>Connecting with community resources such as transportation and support groups</a:t>
            </a:r>
          </a:p>
          <a:p>
            <a:pPr algn="l"/>
            <a:endParaRPr lang="en-US" sz="1800">
              <a:solidFill>
                <a:schemeClr val="tx1"/>
              </a:solidFill>
              <a:latin typeface="Franklin Gothic Book" panose="020B0503020102020204" pitchFamily="34" charset="0"/>
              <a:ea typeface="Calibri" panose="020F0502020204030204" pitchFamily="34" charset="0"/>
              <a:cs typeface="Calibri" panose="020F0502020204030204" pitchFamily="34" charset="0"/>
            </a:endParaRPr>
          </a:p>
          <a:p>
            <a:pPr marL="0" indent="0" algn="l">
              <a:buNone/>
            </a:pPr>
            <a:r>
              <a:rPr lang="en-US" sz="1800">
                <a:solidFill>
                  <a:srgbClr val="17325B"/>
                </a:solidFill>
                <a:latin typeface="Arial" panose="020B0503020102020204" pitchFamily="34" charset="0"/>
                <a:ea typeface="Calibri" panose="020F0502020204030204" pitchFamily="34" charset="0"/>
                <a:cs typeface="Calibri" panose="020F0502020204030204" pitchFamily="34" charset="0"/>
              </a:rPr>
              <a:t>The program has an app featuring:</a:t>
            </a:r>
          </a:p>
          <a:p>
            <a:pPr marL="285750" indent="-285750" algn="l">
              <a:buFont typeface="Arial" charset="2"/>
              <a:buChar char="•"/>
            </a:pPr>
            <a:r>
              <a:rPr lang="en-US" sz="1800">
                <a:solidFill>
                  <a:srgbClr val="17325B"/>
                </a:solidFill>
                <a:latin typeface="Arial" panose="020B0503020102020204" pitchFamily="34" charset="0"/>
                <a:ea typeface="Calibri" panose="020F0502020204030204" pitchFamily="34" charset="0"/>
                <a:cs typeface="Calibri" panose="020F0502020204030204" pitchFamily="34" charset="0"/>
              </a:rPr>
              <a:t>24/7 support through chat</a:t>
            </a:r>
          </a:p>
          <a:p>
            <a:pPr marL="285750" indent="-285750" algn="l">
              <a:buFont typeface="Arial" charset="2"/>
              <a:buChar char="•"/>
            </a:pPr>
            <a:r>
              <a:rPr lang="en-US" sz="1800">
                <a:solidFill>
                  <a:srgbClr val="17325B"/>
                </a:solidFill>
                <a:latin typeface="Arial" panose="020B0503020102020204" pitchFamily="34" charset="0"/>
                <a:ea typeface="Calibri" panose="020F0502020204030204" pitchFamily="34" charset="0"/>
                <a:cs typeface="Calibri" panose="020F0502020204030204" pitchFamily="34" charset="0"/>
              </a:rPr>
              <a:t>Tools to help you check your symptoms and monitor health status</a:t>
            </a:r>
          </a:p>
          <a:p>
            <a:pPr marL="285750" indent="-285750" algn="l">
              <a:buFont typeface="Arial" charset="2"/>
              <a:buChar char="•"/>
            </a:pPr>
            <a:r>
              <a:rPr lang="en-US" sz="1800">
                <a:solidFill>
                  <a:srgbClr val="17325B"/>
                </a:solidFill>
                <a:latin typeface="Arial" panose="020B0503020102020204" pitchFamily="34" charset="0"/>
                <a:ea typeface="Calibri" panose="020F0502020204030204" pitchFamily="34" charset="0"/>
                <a:cs typeface="Calibri" panose="020F0502020204030204" pitchFamily="34" charset="0"/>
              </a:rPr>
              <a:t>Resources to answer questions </a:t>
            </a:r>
          </a:p>
          <a:p>
            <a:pPr algn="l"/>
            <a:endParaRPr lang="en-US" sz="1800">
              <a:solidFill>
                <a:schemeClr val="tx1"/>
              </a:solidFill>
              <a:latin typeface="Franklin Gothic Book" panose="020B0503020102020204" pitchFamily="34" charset="0"/>
              <a:ea typeface="Calibri" panose="020F0502020204030204" pitchFamily="34" charset="0"/>
              <a:cs typeface="Calibri" panose="020F0502020204030204" pitchFamily="34" charset="0"/>
            </a:endParaRPr>
          </a:p>
          <a:p>
            <a:pPr marL="0" indent="0" algn="l">
              <a:buNone/>
            </a:pPr>
            <a:r>
              <a:rPr lang="en-US" sz="1800">
                <a:solidFill>
                  <a:srgbClr val="17325B"/>
                </a:solidFill>
                <a:latin typeface="Arial" panose="020B0503020102020204" pitchFamily="34" charset="0"/>
                <a:ea typeface="Calibri" panose="020F0502020204030204" pitchFamily="34" charset="0"/>
                <a:cs typeface="Calibri" panose="020F0502020204030204" pitchFamily="34" charset="0"/>
              </a:rPr>
              <a:t>Members access resources through anthem.com, Sydney Health app or Total Health Connections. </a:t>
            </a:r>
            <a:endParaRPr lang="en-US" sz="2000">
              <a:latin typeface="Franklin Gothic Book" panose="020B0503020102020204" pitchFamily="34" charset="0"/>
              <a:ea typeface="Calibri" panose="020F0502020204030204" pitchFamily="34" charset="0"/>
              <a:cs typeface="Calibri" panose="020F0502020204030204" pitchFamily="34" charset="0"/>
            </a:endParaRPr>
          </a:p>
        </p:txBody>
      </p:sp>
      <p:sp>
        <p:nvSpPr>
          <p:cNvPr id="11" name="Title 1"/>
          <p:cNvSpPr>
            <a:spLocks noGrp="1"/>
          </p:cNvSpPr>
          <p:nvPr>
            <p:ph type="title"/>
          </p:nvPr>
        </p:nvSpPr>
        <p:spPr>
          <a:xfrm>
            <a:off x="419529" y="789008"/>
            <a:ext cx="7772400" cy="334962"/>
          </a:xfrm>
          <a:ln>
            <a:noFill/>
          </a:ln>
        </p:spPr>
        <p:txBody>
          <a:bodyPr wrap="square">
            <a:noAutofit/>
          </a:bodyPr>
          <a:lstStyle/>
          <a:p>
            <a:pPr algn="l"/>
            <a:r>
              <a:rPr lang="en-US" sz="2600" b="1" spc="-140">
                <a:solidFill>
                  <a:srgbClr val="3C63FF"/>
                </a:solidFill>
                <a:latin typeface="Arial"/>
                <a:cs typeface="Calibri" panose="020F0502020204030204" pitchFamily="34" charset="0"/>
              </a:rPr>
              <a:t>Cancer Care Engagement</a:t>
            </a:r>
          </a:p>
        </p:txBody>
      </p:sp>
      <p:sp>
        <p:nvSpPr>
          <p:cNvPr id="2" name="Slide Number Placeholder 1">
            <a:extLst>
              <a:ext uri="{FF2B5EF4-FFF2-40B4-BE49-F238E27FC236}">
                <a16:creationId xmlns:a16="http://schemas.microsoft.com/office/drawing/2014/main" id="{F83287F5-8436-47E0-8829-72C009DD8EE9}"/>
              </a:ext>
            </a:extLst>
          </p:cNvPr>
          <p:cNvSpPr>
            <a:spLocks noGrp="1"/>
          </p:cNvSpPr>
          <p:nvPr>
            <p:ph type="sldNum" sz="quarter" idx="12"/>
          </p:nvPr>
        </p:nvSpPr>
        <p:spPr>
          <a:ln>
            <a:noFill/>
          </a:ln>
        </p:spPr>
        <p:txBody>
          <a:bodyPr/>
          <a:lstStyle/>
          <a:p>
            <a:fld id="{AA269C83-254E-4507-A77E-F811EA1FBE29}" type="slidenum">
              <a:rPr lang="en-US" smtClean="0"/>
              <a:pPr/>
              <a:t>28</a:t>
            </a:fld>
            <a:endParaRPr lang="en-US"/>
          </a:p>
        </p:txBody>
      </p:sp>
      <p:pic>
        <p:nvPicPr>
          <p:cNvPr id="3" name="Picture 2" descr="A person taking a selfie&#10;&#10;Description automatically generated">
            <a:extLst>
              <a:ext uri="{FF2B5EF4-FFF2-40B4-BE49-F238E27FC236}">
                <a16:creationId xmlns:a16="http://schemas.microsoft.com/office/drawing/2014/main" id="{8DC889F8-7A91-DD99-DA9C-B76C5DD31C4E}"/>
              </a:ext>
            </a:extLst>
          </p:cNvPr>
          <p:cNvPicPr>
            <a:picLocks noChangeAspect="1"/>
          </p:cNvPicPr>
          <p:nvPr/>
        </p:nvPicPr>
        <p:blipFill>
          <a:blip r:embed="rId3"/>
          <a:stretch>
            <a:fillRect/>
          </a:stretch>
        </p:blipFill>
        <p:spPr>
          <a:xfrm>
            <a:off x="8556536" y="3179619"/>
            <a:ext cx="3398943" cy="2386013"/>
          </a:xfrm>
          <a:prstGeom prst="rect">
            <a:avLst/>
          </a:prstGeom>
        </p:spPr>
      </p:pic>
      <p:pic>
        <p:nvPicPr>
          <p:cNvPr id="4" name="object 21">
            <a:extLst>
              <a:ext uri="{FF2B5EF4-FFF2-40B4-BE49-F238E27FC236}">
                <a16:creationId xmlns:a16="http://schemas.microsoft.com/office/drawing/2014/main" id="{A0AE96C8-8051-AB38-25F3-E1F4DDAEFC05}"/>
              </a:ext>
            </a:extLst>
          </p:cNvPr>
          <p:cNvPicPr/>
          <p:nvPr/>
        </p:nvPicPr>
        <p:blipFill>
          <a:blip r:embed="rId4" cstate="print"/>
          <a:stretch>
            <a:fillRect/>
          </a:stretch>
        </p:blipFill>
        <p:spPr>
          <a:xfrm>
            <a:off x="9706206" y="1010110"/>
            <a:ext cx="1893872" cy="299496"/>
          </a:xfrm>
          <a:prstGeom prst="rect">
            <a:avLst/>
          </a:prstGeom>
        </p:spPr>
      </p:pic>
    </p:spTree>
    <p:extLst>
      <p:ext uri="{BB962C8B-B14F-4D97-AF65-F5344CB8AC3E}">
        <p14:creationId xmlns:p14="http://schemas.microsoft.com/office/powerpoint/2010/main" val="1557818685"/>
      </p:ext>
    </p:extLst>
  </p:cSld>
  <p:clrMapOvr>
    <a:masterClrMapping/>
  </p:clrMapOvr>
  <p:extLst>
    <p:ext uri="{6950BFC3-D8DA-4A85-94F7-54DA5524770B}">
      <p188:commentRel xmlns:p188="http://schemas.microsoft.com/office/powerpoint/2018/8/main" r:id="rId2"/>
    </p:ext>
  </p:extLs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a:xfrm>
            <a:off x="353541" y="619144"/>
            <a:ext cx="11637354" cy="398585"/>
          </a:xfrm>
          <a:ln>
            <a:noFill/>
          </a:ln>
        </p:spPr>
        <p:txBody>
          <a:bodyPr wrap="square">
            <a:noAutofit/>
          </a:bodyPr>
          <a:lstStyle/>
          <a:p>
            <a:pPr algn="l"/>
            <a:r>
              <a:rPr lang="en-US" sz="2600" b="1" spc="-140">
                <a:solidFill>
                  <a:srgbClr val="3C63FF"/>
                </a:solidFill>
                <a:latin typeface="Arial"/>
                <a:cs typeface="Calibri"/>
              </a:rPr>
              <a:t>Teladoc Health– DIABETES PREVENTION &amp; Diabetic Solution VENDOR</a:t>
            </a:r>
            <a:endParaRPr lang="en-US" sz="2600" b="1" spc="-140">
              <a:solidFill>
                <a:srgbClr val="3C63FF"/>
              </a:solidFill>
              <a:latin typeface="Arial"/>
              <a:cs typeface="Calibri" panose="020F0502020204030204" pitchFamily="34" charset="0"/>
            </a:endParaRPr>
          </a:p>
        </p:txBody>
      </p:sp>
      <p:sp>
        <p:nvSpPr>
          <p:cNvPr id="2" name="Slide Number Placeholder 1">
            <a:extLst>
              <a:ext uri="{FF2B5EF4-FFF2-40B4-BE49-F238E27FC236}">
                <a16:creationId xmlns:a16="http://schemas.microsoft.com/office/drawing/2014/main" id="{F83287F5-8436-47E0-8829-72C009DD8EE9}"/>
              </a:ext>
            </a:extLst>
          </p:cNvPr>
          <p:cNvSpPr>
            <a:spLocks noGrp="1"/>
          </p:cNvSpPr>
          <p:nvPr>
            <p:ph type="sldNum" sz="quarter" idx="12"/>
          </p:nvPr>
        </p:nvSpPr>
        <p:spPr>
          <a:ln>
            <a:noFill/>
          </a:ln>
        </p:spPr>
        <p:txBody>
          <a:bodyPr/>
          <a:lstStyle/>
          <a:p>
            <a:fld id="{AA269C83-254E-4507-A77E-F811EA1FBE29}" type="slidenum">
              <a:rPr lang="en-US" smtClean="0"/>
              <a:pPr/>
              <a:t>29</a:t>
            </a:fld>
            <a:endParaRPr lang="en-US"/>
          </a:p>
        </p:txBody>
      </p:sp>
      <p:pic>
        <p:nvPicPr>
          <p:cNvPr id="5" name="Picture 4" descr="A close-up of a cell phone&#10;&#10;Description automatically generated">
            <a:extLst>
              <a:ext uri="{FF2B5EF4-FFF2-40B4-BE49-F238E27FC236}">
                <a16:creationId xmlns:a16="http://schemas.microsoft.com/office/drawing/2014/main" id="{479D9831-7B33-FC74-6993-76784DE8382B}"/>
              </a:ext>
            </a:extLst>
          </p:cNvPr>
          <p:cNvPicPr>
            <a:picLocks noChangeAspect="1"/>
          </p:cNvPicPr>
          <p:nvPr/>
        </p:nvPicPr>
        <p:blipFill>
          <a:blip r:embed="rId3"/>
          <a:stretch>
            <a:fillRect/>
          </a:stretch>
        </p:blipFill>
        <p:spPr>
          <a:xfrm>
            <a:off x="504017" y="1135086"/>
            <a:ext cx="10939552" cy="4904477"/>
          </a:xfrm>
          <a:prstGeom prst="rect">
            <a:avLst/>
          </a:prstGeom>
        </p:spPr>
      </p:pic>
      <p:sp>
        <p:nvSpPr>
          <p:cNvPr id="6" name="TextBox 5">
            <a:extLst>
              <a:ext uri="{FF2B5EF4-FFF2-40B4-BE49-F238E27FC236}">
                <a16:creationId xmlns:a16="http://schemas.microsoft.com/office/drawing/2014/main" id="{6DB0CF41-D776-3DFB-EC16-409C5C65E816}"/>
              </a:ext>
            </a:extLst>
          </p:cNvPr>
          <p:cNvSpPr txBox="1"/>
          <p:nvPr/>
        </p:nvSpPr>
        <p:spPr>
          <a:xfrm>
            <a:off x="504017" y="6054582"/>
            <a:ext cx="10528160" cy="584775"/>
          </a:xfrm>
          <a:prstGeom prst="rect">
            <a:avLst/>
          </a:prstGeom>
          <a:noFill/>
          <a:ln>
            <a:noFill/>
          </a:ln>
        </p:spPr>
        <p:txBody>
          <a:bodyPr wrap="square" rtlCol="0">
            <a:spAutoFit/>
          </a:bodyPr>
          <a:lstStyle/>
          <a:p>
            <a:r>
              <a:rPr lang="en-US" sz="1600">
                <a:solidFill>
                  <a:srgbClr val="17325B"/>
                </a:solidFill>
                <a:latin typeface="Arial" panose="020B0503020102020204" pitchFamily="34" charset="0"/>
                <a:ea typeface="Calibri" panose="020F0502020204030204" pitchFamily="34" charset="0"/>
                <a:cs typeface="Calibri" panose="020F0502020204030204" pitchFamily="34" charset="0"/>
              </a:rPr>
              <a:t>Health Coaching included; diabetic supplies provided at no cost to member (if diagnosed).  Participants will receive letter if eligible, can reach out to Total Health Connections Team or available through the Sydney app to self-enroll.  </a:t>
            </a:r>
          </a:p>
        </p:txBody>
      </p:sp>
    </p:spTree>
    <p:extLst>
      <p:ext uri="{BB962C8B-B14F-4D97-AF65-F5344CB8AC3E}">
        <p14:creationId xmlns:p14="http://schemas.microsoft.com/office/powerpoint/2010/main" val="1368529034"/>
      </p:ext>
    </p:extLst>
  </p:cSld>
  <p:clrMapOvr>
    <a:masterClrMapping/>
  </p:clrMapOvr>
  <p:extLst>
    <p:ext uri="{6950BFC3-D8DA-4A85-94F7-54DA5524770B}">
      <p188:commentRel xmlns:p188="http://schemas.microsoft.com/office/powerpoint/2018/8/main" r:id="rId2"/>
    </p:ext>
  </p:extLs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F970867-88DE-447B-9020-D9E6B707E406}"/>
              </a:ext>
            </a:extLst>
          </p:cNvPr>
          <p:cNvSpPr txBox="1">
            <a:spLocks/>
          </p:cNvSpPr>
          <p:nvPr/>
        </p:nvSpPr>
        <p:spPr>
          <a:xfrm>
            <a:off x="478976" y="463577"/>
            <a:ext cx="7620000" cy="639762"/>
          </a:xfrm>
          <a:prstGeom prst="rect">
            <a:avLst/>
          </a:prstGeom>
          <a:ln>
            <a:noFill/>
          </a:ln>
        </p:spPr>
        <p:txBody>
          <a:bodyPr vert="horz" wrap="square" anchor="ctr">
            <a:normAutofit/>
          </a:bodyPr>
          <a:lstStyle>
            <a:lvl1pPr algn="l" rtl="0" eaLnBrk="1" latinLnBrk="0" hangingPunct="1">
              <a:spcBef>
                <a:spcPct val="0"/>
              </a:spcBef>
              <a:buNone/>
              <a:defRPr kumimoji="0" sz="4000" kern="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r>
              <a:rPr lang="en-US" sz="2600" b="1" cap="all" spc="-140">
                <a:solidFill>
                  <a:srgbClr val="3C63FF"/>
                </a:solidFill>
                <a:latin typeface="Arial"/>
                <a:ea typeface="+mj-ea"/>
                <a:cs typeface="Calibri" panose="020F0502020204030204" pitchFamily="34" charset="0"/>
              </a:rPr>
              <a:t>HINGE HEALTH</a:t>
            </a:r>
          </a:p>
        </p:txBody>
      </p:sp>
      <p:sp>
        <p:nvSpPr>
          <p:cNvPr id="9" name="Title 1">
            <a:extLst>
              <a:ext uri="{FF2B5EF4-FFF2-40B4-BE49-F238E27FC236}">
                <a16:creationId xmlns:a16="http://schemas.microsoft.com/office/drawing/2014/main" id="{37E306E9-92D8-4561-AF8A-33DF5C2573F5}"/>
              </a:ext>
            </a:extLst>
          </p:cNvPr>
          <p:cNvSpPr>
            <a:spLocks noGrp="1"/>
          </p:cNvSpPr>
          <p:nvPr>
            <p:ph type="title"/>
          </p:nvPr>
        </p:nvSpPr>
        <p:spPr>
          <a:xfrm>
            <a:off x="1784380" y="1447801"/>
            <a:ext cx="8534400" cy="1908215"/>
          </a:xfrm>
          <a:ln>
            <a:noFill/>
          </a:ln>
        </p:spPr>
        <p:txBody>
          <a:bodyPr>
            <a:normAutofit/>
          </a:bodyPr>
          <a:lstStyle/>
          <a:p>
            <a:br>
              <a:rPr lang="en-US" sz="2000">
                <a:latin typeface="Calibri" panose="020F0502020204030204" pitchFamily="34" charset="0"/>
              </a:rPr>
            </a:br>
            <a:br>
              <a:rPr lang="en-US" sz="2000">
                <a:latin typeface="Calibri" panose="020F0502020204030204" pitchFamily="34" charset="0"/>
              </a:rPr>
            </a:br>
            <a:r>
              <a:rPr lang="en-US" sz="2000">
                <a:solidFill>
                  <a:srgbClr val="17325B"/>
                </a:solidFill>
                <a:latin typeface="Arial" panose="020F0502020204030204" pitchFamily="34" charset="0"/>
              </a:rPr>
              <a:t> </a:t>
            </a:r>
          </a:p>
        </p:txBody>
      </p:sp>
      <p:sp>
        <p:nvSpPr>
          <p:cNvPr id="7" name="TextBox 6">
            <a:extLst>
              <a:ext uri="{FF2B5EF4-FFF2-40B4-BE49-F238E27FC236}">
                <a16:creationId xmlns:a16="http://schemas.microsoft.com/office/drawing/2014/main" id="{4344642A-BCF2-4EED-8DA2-6AC4B1856D41}"/>
              </a:ext>
            </a:extLst>
          </p:cNvPr>
          <p:cNvSpPr txBox="1"/>
          <p:nvPr/>
        </p:nvSpPr>
        <p:spPr bwMode="gray">
          <a:xfrm>
            <a:off x="1784380" y="1441450"/>
            <a:ext cx="8534400" cy="3570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rtlCol="0" anchor="b">
            <a:spAutoFit/>
          </a:bodyPr>
          <a:lstStyle/>
          <a:p>
            <a:pPr marL="285750" indent="-285750">
              <a:buFont typeface="Arial" panose="020B0604020202020204" pitchFamily="34" charset="0"/>
              <a:buChar char="•"/>
            </a:pPr>
            <a:r>
              <a:rPr lang="en-US">
                <a:solidFill>
                  <a:srgbClr val="17325B"/>
                </a:solidFill>
                <a:latin typeface="Arial"/>
                <a:cs typeface="Calibri" panose="020F0502020204030204" pitchFamily="34" charset="0"/>
              </a:rPr>
              <a:t>Digital Musculoskeletal Program (physical therapy program)</a:t>
            </a:r>
          </a:p>
          <a:p>
            <a:pPr marL="285750" indent="-285750">
              <a:buFont typeface="Arial" panose="020B0604020202020204" pitchFamily="34" charset="0"/>
              <a:buChar char="•"/>
            </a:pPr>
            <a:r>
              <a:rPr lang="en-US">
                <a:solidFill>
                  <a:srgbClr val="17325B"/>
                </a:solidFill>
                <a:latin typeface="Arial"/>
                <a:cs typeface="Calibri" panose="020F0502020204030204" pitchFamily="34" charset="0"/>
              </a:rPr>
              <a:t>$0.00 cost to members – not subject to deductible and co-insurance </a:t>
            </a:r>
          </a:p>
          <a:p>
            <a:pPr marL="285750" indent="-285750">
              <a:buFont typeface="Arial" panose="020B0604020202020204" pitchFamily="34" charset="0"/>
              <a:buChar char="•"/>
            </a:pPr>
            <a:r>
              <a:rPr lang="en-US">
                <a:solidFill>
                  <a:srgbClr val="17325B"/>
                </a:solidFill>
                <a:latin typeface="Arial"/>
                <a:cs typeface="Calibri" panose="020F0502020204030204" pitchFamily="34" charset="0"/>
              </a:rPr>
              <a:t>Anthem Medical participants and dependents (over age 18) are eligible</a:t>
            </a:r>
          </a:p>
          <a:p>
            <a:pPr marL="285750" indent="-285750">
              <a:buFont typeface="Arial" panose="020B0604020202020204" pitchFamily="34" charset="0"/>
              <a:buChar char="•"/>
            </a:pPr>
            <a:r>
              <a:rPr lang="en-US">
                <a:solidFill>
                  <a:srgbClr val="17325B"/>
                </a:solidFill>
                <a:latin typeface="Arial"/>
                <a:cs typeface="Calibri" panose="020F0502020204030204" pitchFamily="34" charset="0"/>
              </a:rPr>
              <a:t>Complete assessment at hingehealth.com/</a:t>
            </a:r>
            <a:r>
              <a:rPr lang="en-US" err="1">
                <a:solidFill>
                  <a:srgbClr val="17325B"/>
                </a:solidFill>
                <a:latin typeface="Arial"/>
                <a:cs typeface="Calibri" panose="020F0502020204030204" pitchFamily="34" charset="0"/>
              </a:rPr>
              <a:t>vabankers</a:t>
            </a:r>
            <a:r>
              <a:rPr lang="en-US">
                <a:solidFill>
                  <a:srgbClr val="17325B"/>
                </a:solidFill>
                <a:latin typeface="Arial"/>
                <a:cs typeface="Calibri" panose="020F0502020204030204" pitchFamily="34" charset="0"/>
              </a:rPr>
              <a:t> or log into the Sydney app</a:t>
            </a:r>
          </a:p>
          <a:p>
            <a:pPr marL="285750" indent="-285750">
              <a:buFont typeface="Arial" panose="020B0604020202020204" pitchFamily="34" charset="0"/>
              <a:buChar char="•"/>
            </a:pPr>
            <a:endParaRPr lang="en-US" sz="160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60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60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60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60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60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60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60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60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600">
              <a:latin typeface="Calibri" panose="020F0502020204030204" pitchFamily="34" charset="0"/>
              <a:cs typeface="Calibri" panose="020F0502020204030204" pitchFamily="34" charset="0"/>
            </a:endParaRPr>
          </a:p>
        </p:txBody>
      </p:sp>
      <p:sp>
        <p:nvSpPr>
          <p:cNvPr id="10" name="Google Shape;1202;p93">
            <a:extLst>
              <a:ext uri="{FF2B5EF4-FFF2-40B4-BE49-F238E27FC236}">
                <a16:creationId xmlns:a16="http://schemas.microsoft.com/office/drawing/2014/main" id="{4F88B613-38DF-43A6-856B-C5F9711E0B8B}"/>
              </a:ext>
            </a:extLst>
          </p:cNvPr>
          <p:cNvSpPr txBox="1"/>
          <p:nvPr/>
        </p:nvSpPr>
        <p:spPr>
          <a:xfrm>
            <a:off x="4176410" y="2835262"/>
            <a:ext cx="1286100" cy="744600"/>
          </a:xfrm>
          <a:prstGeom prst="rect">
            <a:avLst/>
          </a:prstGeom>
          <a:noFill/>
          <a:ln>
            <a:noFill/>
          </a:ln>
        </p:spPr>
        <p:txBody>
          <a:bodyPr spcFirstLastPara="1" wrap="square" lIns="0" tIns="0" rIns="0" bIns="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5000"/>
              </a:lnSpc>
            </a:pPr>
            <a:r>
              <a:rPr lang="en" b="1">
                <a:solidFill>
                  <a:srgbClr val="17325B"/>
                </a:solidFill>
                <a:latin typeface="Arial"/>
                <a:ea typeface="Roboto"/>
                <a:cs typeface="Roboto"/>
                <a:sym typeface="Roboto"/>
              </a:rPr>
              <a:t>Acute</a:t>
            </a:r>
            <a:endParaRPr b="1">
              <a:solidFill>
                <a:schemeClr val="accent2"/>
              </a:solidFill>
              <a:latin typeface="Roboto"/>
              <a:ea typeface="Roboto"/>
              <a:cs typeface="Roboto"/>
              <a:sym typeface="Roboto"/>
            </a:endParaRPr>
          </a:p>
          <a:p>
            <a:pPr>
              <a:lnSpc>
                <a:spcPct val="115000"/>
              </a:lnSpc>
            </a:pPr>
            <a:r>
              <a:rPr lang="en" sz="1200">
                <a:solidFill>
                  <a:srgbClr val="649723"/>
                </a:solidFill>
                <a:latin typeface="Arial"/>
                <a:ea typeface="Roboto"/>
                <a:cs typeface="Roboto"/>
                <a:sym typeface="Roboto"/>
              </a:rPr>
              <a:t>Recent injury </a:t>
            </a:r>
            <a:endParaRPr sz="1200">
              <a:solidFill>
                <a:srgbClr val="649723"/>
              </a:solidFill>
              <a:latin typeface="Roboto"/>
              <a:ea typeface="Roboto"/>
              <a:cs typeface="Roboto"/>
              <a:sym typeface="Roboto"/>
            </a:endParaRPr>
          </a:p>
          <a:p>
            <a:pPr>
              <a:lnSpc>
                <a:spcPct val="115000"/>
              </a:lnSpc>
            </a:pPr>
            <a:r>
              <a:rPr lang="en" sz="1000">
                <a:solidFill>
                  <a:srgbClr val="17325B"/>
                </a:solidFill>
                <a:latin typeface="Arial"/>
                <a:ea typeface="Roboto Light"/>
                <a:cs typeface="Roboto Light"/>
                <a:sym typeface="Roboto Light"/>
              </a:rPr>
              <a:t>Virtual PT for all joint </a:t>
            </a:r>
            <a:br>
              <a:rPr lang="en" sz="1000">
                <a:solidFill>
                  <a:schemeClr val="dk1"/>
                </a:solidFill>
                <a:latin typeface="Roboto Light"/>
                <a:ea typeface="Roboto Light"/>
                <a:cs typeface="Roboto Light"/>
                <a:sym typeface="Roboto Light"/>
              </a:rPr>
            </a:br>
            <a:r>
              <a:rPr lang="en" sz="1000">
                <a:solidFill>
                  <a:srgbClr val="17325B"/>
                </a:solidFill>
                <a:latin typeface="Arial"/>
                <a:ea typeface="Roboto Light"/>
                <a:cs typeface="Roboto Light"/>
                <a:sym typeface="Roboto Light"/>
              </a:rPr>
              <a:t>&amp; muscle groups</a:t>
            </a:r>
            <a:endParaRPr sz="1000">
              <a:solidFill>
                <a:schemeClr val="dk1"/>
              </a:solidFill>
              <a:latin typeface="Roboto Light"/>
              <a:ea typeface="Roboto Light"/>
              <a:cs typeface="Roboto Light"/>
              <a:sym typeface="Roboto Light"/>
            </a:endParaRPr>
          </a:p>
        </p:txBody>
      </p:sp>
      <p:sp>
        <p:nvSpPr>
          <p:cNvPr id="11" name="Google Shape;1201;p93">
            <a:extLst>
              <a:ext uri="{FF2B5EF4-FFF2-40B4-BE49-F238E27FC236}">
                <a16:creationId xmlns:a16="http://schemas.microsoft.com/office/drawing/2014/main" id="{54B93397-EA7B-45AB-80AB-082C138869F5}"/>
              </a:ext>
            </a:extLst>
          </p:cNvPr>
          <p:cNvSpPr txBox="1"/>
          <p:nvPr/>
        </p:nvSpPr>
        <p:spPr>
          <a:xfrm>
            <a:off x="2119087" y="2834365"/>
            <a:ext cx="1286100" cy="744600"/>
          </a:xfrm>
          <a:prstGeom prst="rect">
            <a:avLst/>
          </a:prstGeom>
          <a:noFill/>
          <a:ln>
            <a:noFill/>
          </a:ln>
        </p:spPr>
        <p:txBody>
          <a:bodyPr spcFirstLastPara="1" wrap="square" lIns="0" tIns="0" rIns="0" bIns="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5000"/>
              </a:lnSpc>
            </a:pPr>
            <a:r>
              <a:rPr lang="en" b="1">
                <a:solidFill>
                  <a:srgbClr val="17325B"/>
                </a:solidFill>
                <a:latin typeface="Arial"/>
                <a:ea typeface="Roboto"/>
                <a:cs typeface="Roboto"/>
                <a:sym typeface="Roboto"/>
              </a:rPr>
              <a:t>Prevention</a:t>
            </a:r>
            <a:endParaRPr b="1">
              <a:solidFill>
                <a:schemeClr val="accent2"/>
              </a:solidFill>
              <a:latin typeface="Roboto"/>
              <a:ea typeface="Roboto"/>
              <a:cs typeface="Roboto"/>
              <a:sym typeface="Roboto"/>
            </a:endParaRPr>
          </a:p>
          <a:p>
            <a:pPr>
              <a:lnSpc>
                <a:spcPct val="115000"/>
              </a:lnSpc>
            </a:pPr>
            <a:r>
              <a:rPr lang="en" sz="1200">
                <a:solidFill>
                  <a:srgbClr val="649723"/>
                </a:solidFill>
                <a:latin typeface="Arial"/>
                <a:ea typeface="Roboto"/>
                <a:cs typeface="Roboto"/>
                <a:sym typeface="Roboto"/>
              </a:rPr>
              <a:t>At-risk </a:t>
            </a:r>
            <a:endParaRPr sz="1200">
              <a:solidFill>
                <a:srgbClr val="649723"/>
              </a:solidFill>
              <a:latin typeface="Roboto"/>
              <a:ea typeface="Roboto"/>
              <a:cs typeface="Roboto"/>
              <a:sym typeface="Roboto"/>
            </a:endParaRPr>
          </a:p>
          <a:p>
            <a:pPr>
              <a:lnSpc>
                <a:spcPct val="115000"/>
              </a:lnSpc>
            </a:pPr>
            <a:r>
              <a:rPr lang="en" sz="1000">
                <a:solidFill>
                  <a:srgbClr val="17325B"/>
                </a:solidFill>
                <a:latin typeface="Arial"/>
                <a:ea typeface="Roboto Light"/>
                <a:cs typeface="Roboto Light"/>
                <a:sym typeface="Roboto Light"/>
              </a:rPr>
              <a:t>Job-specific exercises &amp; education</a:t>
            </a:r>
            <a:endParaRPr sz="1000">
              <a:solidFill>
                <a:schemeClr val="dk1"/>
              </a:solidFill>
              <a:latin typeface="Roboto Light"/>
              <a:ea typeface="Roboto Light"/>
              <a:cs typeface="Roboto Light"/>
              <a:sym typeface="Roboto Light"/>
            </a:endParaRPr>
          </a:p>
        </p:txBody>
      </p:sp>
      <p:sp>
        <p:nvSpPr>
          <p:cNvPr id="12" name="Google Shape;1187;p93">
            <a:extLst>
              <a:ext uri="{FF2B5EF4-FFF2-40B4-BE49-F238E27FC236}">
                <a16:creationId xmlns:a16="http://schemas.microsoft.com/office/drawing/2014/main" id="{429634FF-4735-42E1-8BC4-28662FFA193A}"/>
              </a:ext>
            </a:extLst>
          </p:cNvPr>
          <p:cNvSpPr txBox="1"/>
          <p:nvPr/>
        </p:nvSpPr>
        <p:spPr>
          <a:xfrm>
            <a:off x="5956053" y="2819400"/>
            <a:ext cx="1876277" cy="744600"/>
          </a:xfrm>
          <a:prstGeom prst="rect">
            <a:avLst/>
          </a:prstGeom>
          <a:noFill/>
          <a:ln>
            <a:noFill/>
          </a:ln>
        </p:spPr>
        <p:txBody>
          <a:bodyPr spcFirstLastPara="1" wrap="square" lIns="0" tIns="0" rIns="0" bIns="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5000"/>
              </a:lnSpc>
            </a:pPr>
            <a:r>
              <a:rPr lang="en" b="1">
                <a:solidFill>
                  <a:srgbClr val="17325B"/>
                </a:solidFill>
                <a:latin typeface="Arial"/>
                <a:ea typeface="Roboto"/>
                <a:cs typeface="Roboto"/>
                <a:sym typeface="Roboto"/>
              </a:rPr>
              <a:t>Chronic</a:t>
            </a:r>
            <a:endParaRPr b="1">
              <a:solidFill>
                <a:schemeClr val="accent2"/>
              </a:solidFill>
              <a:latin typeface="Roboto"/>
              <a:ea typeface="Roboto"/>
              <a:cs typeface="Roboto"/>
              <a:sym typeface="Roboto"/>
            </a:endParaRPr>
          </a:p>
          <a:p>
            <a:pPr>
              <a:lnSpc>
                <a:spcPct val="115000"/>
              </a:lnSpc>
            </a:pPr>
            <a:r>
              <a:rPr lang="en" sz="1200">
                <a:solidFill>
                  <a:srgbClr val="649723"/>
                </a:solidFill>
                <a:latin typeface="Arial"/>
                <a:ea typeface="Roboto"/>
                <a:cs typeface="Roboto"/>
                <a:sym typeface="Roboto"/>
              </a:rPr>
              <a:t>High-risk </a:t>
            </a:r>
            <a:endParaRPr sz="1200">
              <a:solidFill>
                <a:srgbClr val="649723"/>
              </a:solidFill>
              <a:latin typeface="Roboto"/>
              <a:ea typeface="Roboto"/>
              <a:cs typeface="Roboto"/>
              <a:sym typeface="Roboto"/>
            </a:endParaRPr>
          </a:p>
          <a:p>
            <a:pPr>
              <a:lnSpc>
                <a:spcPct val="115000"/>
              </a:lnSpc>
            </a:pPr>
            <a:r>
              <a:rPr lang="en" sz="1000">
                <a:solidFill>
                  <a:srgbClr val="17325B"/>
                </a:solidFill>
                <a:latin typeface="Arial"/>
                <a:ea typeface="Roboto Light"/>
                <a:cs typeface="Roboto Light"/>
                <a:sym typeface="Roboto Light"/>
              </a:rPr>
              <a:t>Exercise, education, and behavioral change</a:t>
            </a:r>
            <a:endParaRPr sz="1000">
              <a:solidFill>
                <a:schemeClr val="dk1"/>
              </a:solidFill>
              <a:latin typeface="Roboto Light"/>
              <a:ea typeface="Roboto Light"/>
              <a:cs typeface="Roboto Light"/>
              <a:sym typeface="Roboto Light"/>
            </a:endParaRPr>
          </a:p>
        </p:txBody>
      </p:sp>
      <p:sp>
        <p:nvSpPr>
          <p:cNvPr id="13" name="Google Shape;1203;p93">
            <a:extLst>
              <a:ext uri="{FF2B5EF4-FFF2-40B4-BE49-F238E27FC236}">
                <a16:creationId xmlns:a16="http://schemas.microsoft.com/office/drawing/2014/main" id="{B53F5BB2-1945-485D-85A2-2C1F8EE9D834}"/>
              </a:ext>
            </a:extLst>
          </p:cNvPr>
          <p:cNvSpPr txBox="1"/>
          <p:nvPr/>
        </p:nvSpPr>
        <p:spPr>
          <a:xfrm>
            <a:off x="8118835" y="2875681"/>
            <a:ext cx="1735973" cy="744600"/>
          </a:xfrm>
          <a:prstGeom prst="rect">
            <a:avLst/>
          </a:prstGeom>
          <a:noFill/>
          <a:ln>
            <a:noFill/>
          </a:ln>
        </p:spPr>
        <p:txBody>
          <a:bodyPr spcFirstLastPara="1" wrap="square" lIns="0" tIns="0" rIns="0" bIns="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5000"/>
              </a:lnSpc>
            </a:pPr>
            <a:r>
              <a:rPr lang="en" b="1">
                <a:solidFill>
                  <a:srgbClr val="17325B"/>
                </a:solidFill>
                <a:latin typeface="Arial"/>
                <a:ea typeface="Roboto"/>
                <a:cs typeface="Roboto"/>
                <a:sym typeface="Roboto"/>
              </a:rPr>
              <a:t>Surgery</a:t>
            </a:r>
            <a:endParaRPr b="1">
              <a:solidFill>
                <a:schemeClr val="accent2"/>
              </a:solidFill>
              <a:latin typeface="Roboto"/>
              <a:ea typeface="Roboto"/>
              <a:cs typeface="Roboto"/>
              <a:sym typeface="Roboto"/>
            </a:endParaRPr>
          </a:p>
          <a:p>
            <a:pPr>
              <a:lnSpc>
                <a:spcPct val="115000"/>
              </a:lnSpc>
            </a:pPr>
            <a:r>
              <a:rPr lang="en" sz="1200">
                <a:solidFill>
                  <a:srgbClr val="649723"/>
                </a:solidFill>
                <a:latin typeface="Arial"/>
                <a:ea typeface="Roboto"/>
                <a:cs typeface="Roboto"/>
                <a:sym typeface="Roboto"/>
              </a:rPr>
              <a:t>Pre &amp; Post rehab </a:t>
            </a:r>
            <a:endParaRPr sz="1200">
              <a:solidFill>
                <a:srgbClr val="649723"/>
              </a:solidFill>
              <a:latin typeface="Roboto"/>
              <a:ea typeface="Roboto"/>
              <a:cs typeface="Roboto"/>
              <a:sym typeface="Roboto"/>
            </a:endParaRPr>
          </a:p>
          <a:p>
            <a:pPr>
              <a:lnSpc>
                <a:spcPct val="115000"/>
              </a:lnSpc>
            </a:pPr>
            <a:r>
              <a:rPr lang="en" sz="1000">
                <a:solidFill>
                  <a:srgbClr val="17325B"/>
                </a:solidFill>
                <a:latin typeface="Arial"/>
                <a:ea typeface="Roboto Light"/>
                <a:cs typeface="Roboto Light"/>
                <a:sym typeface="Roboto Light"/>
              </a:rPr>
              <a:t>Pre/post rehab &amp; continuity of care</a:t>
            </a:r>
            <a:endParaRPr sz="1000">
              <a:solidFill>
                <a:schemeClr val="dk1"/>
              </a:solidFill>
              <a:latin typeface="Roboto Light"/>
              <a:ea typeface="Roboto Light"/>
              <a:cs typeface="Roboto Light"/>
              <a:sym typeface="Roboto Light"/>
            </a:endParaRPr>
          </a:p>
        </p:txBody>
      </p:sp>
      <p:pic>
        <p:nvPicPr>
          <p:cNvPr id="15" name="Picture 14">
            <a:extLst>
              <a:ext uri="{FF2B5EF4-FFF2-40B4-BE49-F238E27FC236}">
                <a16:creationId xmlns:a16="http://schemas.microsoft.com/office/drawing/2014/main" id="{199F7EA3-DF56-4324-8C0A-3BFF06C011AE}"/>
              </a:ext>
            </a:extLst>
          </p:cNvPr>
          <p:cNvPicPr>
            <a:picLocks noChangeAspect="1"/>
          </p:cNvPicPr>
          <p:nvPr/>
        </p:nvPicPr>
        <p:blipFill>
          <a:blip r:embed="rId2"/>
          <a:stretch>
            <a:fillRect/>
          </a:stretch>
        </p:blipFill>
        <p:spPr>
          <a:xfrm>
            <a:off x="2079326" y="3946521"/>
            <a:ext cx="1365622" cy="1365622"/>
          </a:xfrm>
          <a:prstGeom prst="rect">
            <a:avLst/>
          </a:prstGeom>
        </p:spPr>
      </p:pic>
      <p:pic>
        <p:nvPicPr>
          <p:cNvPr id="16" name="Picture 15">
            <a:extLst>
              <a:ext uri="{FF2B5EF4-FFF2-40B4-BE49-F238E27FC236}">
                <a16:creationId xmlns:a16="http://schemas.microsoft.com/office/drawing/2014/main" id="{FAF9AB05-791E-4FF3-BC47-C5723EE377D5}"/>
              </a:ext>
            </a:extLst>
          </p:cNvPr>
          <p:cNvPicPr>
            <a:picLocks noChangeAspect="1"/>
          </p:cNvPicPr>
          <p:nvPr/>
        </p:nvPicPr>
        <p:blipFill>
          <a:blip r:embed="rId3"/>
          <a:stretch>
            <a:fillRect/>
          </a:stretch>
        </p:blipFill>
        <p:spPr>
          <a:xfrm>
            <a:off x="3950359" y="3910949"/>
            <a:ext cx="1365622" cy="1365622"/>
          </a:xfrm>
          <a:prstGeom prst="rect">
            <a:avLst/>
          </a:prstGeom>
        </p:spPr>
      </p:pic>
      <p:pic>
        <p:nvPicPr>
          <p:cNvPr id="17" name="Picture 16">
            <a:extLst>
              <a:ext uri="{FF2B5EF4-FFF2-40B4-BE49-F238E27FC236}">
                <a16:creationId xmlns:a16="http://schemas.microsoft.com/office/drawing/2014/main" id="{BACB6DCE-5577-40AC-82C0-0481ACD733D1}"/>
              </a:ext>
            </a:extLst>
          </p:cNvPr>
          <p:cNvPicPr>
            <a:picLocks noChangeAspect="1"/>
          </p:cNvPicPr>
          <p:nvPr/>
        </p:nvPicPr>
        <p:blipFill>
          <a:blip r:embed="rId4"/>
          <a:stretch>
            <a:fillRect/>
          </a:stretch>
        </p:blipFill>
        <p:spPr>
          <a:xfrm>
            <a:off x="5515304" y="4052025"/>
            <a:ext cx="1896020" cy="1371719"/>
          </a:xfrm>
          <a:prstGeom prst="rect">
            <a:avLst/>
          </a:prstGeom>
        </p:spPr>
      </p:pic>
      <p:pic>
        <p:nvPicPr>
          <p:cNvPr id="18" name="Picture 17">
            <a:extLst>
              <a:ext uri="{FF2B5EF4-FFF2-40B4-BE49-F238E27FC236}">
                <a16:creationId xmlns:a16="http://schemas.microsoft.com/office/drawing/2014/main" id="{FC920B9E-FA9A-40B9-966C-B6133B0E0119}"/>
              </a:ext>
            </a:extLst>
          </p:cNvPr>
          <p:cNvPicPr>
            <a:picLocks noChangeAspect="1"/>
          </p:cNvPicPr>
          <p:nvPr/>
        </p:nvPicPr>
        <p:blipFill>
          <a:blip r:embed="rId5"/>
          <a:stretch>
            <a:fillRect/>
          </a:stretch>
        </p:blipFill>
        <p:spPr>
          <a:xfrm>
            <a:off x="7853259" y="4066548"/>
            <a:ext cx="1883827" cy="1371719"/>
          </a:xfrm>
          <a:prstGeom prst="rect">
            <a:avLst/>
          </a:prstGeom>
        </p:spPr>
      </p:pic>
      <p:pic>
        <p:nvPicPr>
          <p:cNvPr id="19" name="Picture 18">
            <a:extLst>
              <a:ext uri="{FF2B5EF4-FFF2-40B4-BE49-F238E27FC236}">
                <a16:creationId xmlns:a16="http://schemas.microsoft.com/office/drawing/2014/main" id="{DA0DA2CB-1F8C-46B3-A688-C332ECFEEACB}"/>
              </a:ext>
            </a:extLst>
          </p:cNvPr>
          <p:cNvPicPr>
            <a:picLocks noChangeAspect="1"/>
          </p:cNvPicPr>
          <p:nvPr/>
        </p:nvPicPr>
        <p:blipFill>
          <a:blip r:embed="rId6"/>
          <a:stretch>
            <a:fillRect/>
          </a:stretch>
        </p:blipFill>
        <p:spPr>
          <a:xfrm>
            <a:off x="6860193" y="4807936"/>
            <a:ext cx="908383" cy="743776"/>
          </a:xfrm>
          <a:prstGeom prst="rect">
            <a:avLst/>
          </a:prstGeom>
        </p:spPr>
      </p:pic>
      <p:pic>
        <p:nvPicPr>
          <p:cNvPr id="20" name="Picture 19">
            <a:extLst>
              <a:ext uri="{FF2B5EF4-FFF2-40B4-BE49-F238E27FC236}">
                <a16:creationId xmlns:a16="http://schemas.microsoft.com/office/drawing/2014/main" id="{F2D85362-58A1-4A21-BE99-1785531D6D35}"/>
              </a:ext>
            </a:extLst>
          </p:cNvPr>
          <p:cNvPicPr>
            <a:picLocks noChangeAspect="1"/>
          </p:cNvPicPr>
          <p:nvPr/>
        </p:nvPicPr>
        <p:blipFill>
          <a:blip r:embed="rId7"/>
          <a:stretch>
            <a:fillRect/>
          </a:stretch>
        </p:blipFill>
        <p:spPr>
          <a:xfrm>
            <a:off x="3723381" y="5011658"/>
            <a:ext cx="938865" cy="524301"/>
          </a:xfrm>
          <a:prstGeom prst="rect">
            <a:avLst/>
          </a:prstGeom>
        </p:spPr>
      </p:pic>
      <p:pic>
        <p:nvPicPr>
          <p:cNvPr id="21" name="Picture 20">
            <a:extLst>
              <a:ext uri="{FF2B5EF4-FFF2-40B4-BE49-F238E27FC236}">
                <a16:creationId xmlns:a16="http://schemas.microsoft.com/office/drawing/2014/main" id="{C6FC1B73-5BCF-4DB5-B74E-F20C64833DB4}"/>
              </a:ext>
            </a:extLst>
          </p:cNvPr>
          <p:cNvPicPr>
            <a:picLocks noChangeAspect="1"/>
          </p:cNvPicPr>
          <p:nvPr/>
        </p:nvPicPr>
        <p:blipFill>
          <a:blip r:embed="rId8"/>
          <a:stretch>
            <a:fillRect/>
          </a:stretch>
        </p:blipFill>
        <p:spPr>
          <a:xfrm>
            <a:off x="1905001" y="5204210"/>
            <a:ext cx="1737511" cy="347502"/>
          </a:xfrm>
          <a:prstGeom prst="rect">
            <a:avLst/>
          </a:prstGeom>
        </p:spPr>
      </p:pic>
      <p:sp>
        <p:nvSpPr>
          <p:cNvPr id="2" name="Slide Number Placeholder 1">
            <a:extLst>
              <a:ext uri="{FF2B5EF4-FFF2-40B4-BE49-F238E27FC236}">
                <a16:creationId xmlns:a16="http://schemas.microsoft.com/office/drawing/2014/main" id="{87D27BC1-2F2D-C044-F8AF-C3918D8EA653}"/>
              </a:ext>
            </a:extLst>
          </p:cNvPr>
          <p:cNvSpPr>
            <a:spLocks noGrp="1"/>
          </p:cNvSpPr>
          <p:nvPr>
            <p:ph type="sldNum" sz="quarter" idx="12"/>
          </p:nvPr>
        </p:nvSpPr>
        <p:spPr>
          <a:ln>
            <a:noFill/>
          </a:ln>
        </p:spPr>
        <p:txBody>
          <a:bodyPr/>
          <a:lstStyle/>
          <a:p>
            <a:fld id="{3A98EE3D-8CD1-4C3F-BD1C-C98C9596463C}" type="slidenum">
              <a:rPr lang="en-US" smtClean="0"/>
              <a:t>30</a:t>
            </a:fld>
            <a:endParaRPr lang="en-US"/>
          </a:p>
        </p:txBody>
      </p:sp>
      <p:pic>
        <p:nvPicPr>
          <p:cNvPr id="3" name="Picture 2" descr="Hinge Health logo in transparent PNG and vectorized SVG formats">
            <a:extLst>
              <a:ext uri="{FF2B5EF4-FFF2-40B4-BE49-F238E27FC236}">
                <a16:creationId xmlns:a16="http://schemas.microsoft.com/office/drawing/2014/main" id="{4BFB5441-5A77-3115-4022-014F7DE77E0C}"/>
              </a:ext>
            </a:extLst>
          </p:cNvPr>
          <p:cNvPicPr>
            <a:picLocks noChangeAspect="1"/>
          </p:cNvPicPr>
          <p:nvPr/>
        </p:nvPicPr>
        <p:blipFill>
          <a:blip r:embed="rId9"/>
          <a:stretch>
            <a:fillRect/>
          </a:stretch>
        </p:blipFill>
        <p:spPr>
          <a:xfrm>
            <a:off x="9734281" y="806199"/>
            <a:ext cx="1878170" cy="791656"/>
          </a:xfrm>
          <a:prstGeom prst="rect">
            <a:avLst/>
          </a:prstGeom>
        </p:spPr>
      </p:pic>
    </p:spTree>
    <p:extLst>
      <p:ext uri="{BB962C8B-B14F-4D97-AF65-F5344CB8AC3E}">
        <p14:creationId xmlns:p14="http://schemas.microsoft.com/office/powerpoint/2010/main" val="6935332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grpSp>
        <p:nvGrpSpPr>
          <p:cNvPr id="2" name="object 2"/>
          <p:cNvGrpSpPr/>
          <p:nvPr/>
        </p:nvGrpSpPr>
        <p:grpSpPr>
          <a:xfrm>
            <a:off x="0" y="2291999"/>
            <a:ext cx="12192254" cy="4566339"/>
            <a:chOff x="0" y="1718999"/>
            <a:chExt cx="9144189" cy="3424754"/>
          </a:xfrm>
        </p:grpSpPr>
        <p:sp>
          <p:nvSpPr>
            <p:cNvPr id="3" name="object 3"/>
            <p:cNvSpPr/>
            <p:nvPr/>
          </p:nvSpPr>
          <p:spPr>
            <a:xfrm>
              <a:off x="2369999" y="1718999"/>
              <a:ext cx="2332355" cy="3424554"/>
            </a:xfrm>
            <a:custGeom>
              <a:avLst/>
              <a:gdLst/>
              <a:ahLst/>
              <a:cxnLst/>
              <a:rect l="l" t="t" r="r" b="b"/>
              <a:pathLst>
                <a:path w="2332354" h="3424554">
                  <a:moveTo>
                    <a:pt x="0" y="3424199"/>
                  </a:moveTo>
                  <a:lnTo>
                    <a:pt x="2331899" y="3424199"/>
                  </a:lnTo>
                  <a:lnTo>
                    <a:pt x="2331899" y="0"/>
                  </a:lnTo>
                  <a:lnTo>
                    <a:pt x="0" y="0"/>
                  </a:lnTo>
                  <a:lnTo>
                    <a:pt x="0" y="3424199"/>
                  </a:lnTo>
                  <a:close/>
                </a:path>
              </a:pathLst>
            </a:custGeom>
            <a:solidFill>
              <a:srgbClr val="00856F"/>
            </a:solidFill>
            <a:ln>
              <a:solidFill/>
            </a:ln>
          </p:spPr>
          <p:txBody>
            <a:bodyPr wrap="square" lIns="0" tIns="0" rIns="0" bIns="0" rtlCol="0"/>
            <a:lstStyle/>
            <a:p>
              <a:endParaRPr/>
            </a:p>
          </p:txBody>
        </p:sp>
        <p:sp>
          <p:nvSpPr>
            <p:cNvPr id="4" name="object 4"/>
            <p:cNvSpPr/>
            <p:nvPr/>
          </p:nvSpPr>
          <p:spPr>
            <a:xfrm>
              <a:off x="4445710" y="1719199"/>
              <a:ext cx="2329531" cy="3424554"/>
            </a:xfrm>
            <a:custGeom>
              <a:avLst/>
              <a:gdLst/>
              <a:ahLst/>
              <a:cxnLst/>
              <a:rect l="l" t="t" r="r" b="b"/>
              <a:pathLst>
                <a:path w="2299970" h="3424554">
                  <a:moveTo>
                    <a:pt x="2299799" y="3424199"/>
                  </a:moveTo>
                  <a:lnTo>
                    <a:pt x="0" y="3424199"/>
                  </a:lnTo>
                  <a:lnTo>
                    <a:pt x="0" y="0"/>
                  </a:lnTo>
                  <a:lnTo>
                    <a:pt x="2299799" y="0"/>
                  </a:lnTo>
                  <a:lnTo>
                    <a:pt x="2299799" y="3424199"/>
                  </a:lnTo>
                  <a:close/>
                </a:path>
              </a:pathLst>
            </a:custGeom>
            <a:solidFill>
              <a:srgbClr val="3C63FF"/>
            </a:solidFill>
            <a:ln>
              <a:solidFill/>
            </a:ln>
          </p:spPr>
          <p:txBody>
            <a:bodyPr wrap="square" lIns="0" tIns="0" rIns="0" bIns="0" rtlCol="0"/>
            <a:lstStyle/>
            <a:p>
              <a:endParaRPr/>
            </a:p>
          </p:txBody>
        </p:sp>
        <p:sp>
          <p:nvSpPr>
            <p:cNvPr id="5" name="object 5"/>
            <p:cNvSpPr/>
            <p:nvPr/>
          </p:nvSpPr>
          <p:spPr>
            <a:xfrm>
              <a:off x="6775070" y="1719199"/>
              <a:ext cx="2369119" cy="3424554"/>
            </a:xfrm>
            <a:custGeom>
              <a:avLst/>
              <a:gdLst/>
              <a:ahLst/>
              <a:cxnLst/>
              <a:rect l="l" t="t" r="r" b="b"/>
              <a:pathLst>
                <a:path w="2142490" h="3424554">
                  <a:moveTo>
                    <a:pt x="2142299" y="3424199"/>
                  </a:moveTo>
                  <a:lnTo>
                    <a:pt x="0" y="3424199"/>
                  </a:lnTo>
                  <a:lnTo>
                    <a:pt x="0" y="0"/>
                  </a:lnTo>
                  <a:lnTo>
                    <a:pt x="2142299" y="0"/>
                  </a:lnTo>
                  <a:lnTo>
                    <a:pt x="2142299" y="3424199"/>
                  </a:lnTo>
                  <a:close/>
                </a:path>
              </a:pathLst>
            </a:custGeom>
            <a:solidFill>
              <a:srgbClr val="000000"/>
            </a:solidFill>
            <a:ln>
              <a:solidFill/>
            </a:ln>
          </p:spPr>
          <p:txBody>
            <a:bodyPr wrap="square" lIns="0" tIns="0" rIns="0" bIns="0" rtlCol="0"/>
            <a:lstStyle/>
            <a:p>
              <a:endParaRPr/>
            </a:p>
          </p:txBody>
        </p:sp>
        <p:sp>
          <p:nvSpPr>
            <p:cNvPr id="6" name="object 6"/>
            <p:cNvSpPr/>
            <p:nvPr/>
          </p:nvSpPr>
          <p:spPr>
            <a:xfrm>
              <a:off x="0" y="1718999"/>
              <a:ext cx="2370455" cy="3424554"/>
            </a:xfrm>
            <a:custGeom>
              <a:avLst/>
              <a:gdLst/>
              <a:ahLst/>
              <a:cxnLst/>
              <a:rect l="l" t="t" r="r" b="b"/>
              <a:pathLst>
                <a:path w="2370455" h="3424554">
                  <a:moveTo>
                    <a:pt x="2369999" y="3424199"/>
                  </a:moveTo>
                  <a:lnTo>
                    <a:pt x="0" y="3424199"/>
                  </a:lnTo>
                  <a:lnTo>
                    <a:pt x="0" y="0"/>
                  </a:lnTo>
                  <a:lnTo>
                    <a:pt x="2369999" y="0"/>
                  </a:lnTo>
                  <a:lnTo>
                    <a:pt x="2369999" y="3424199"/>
                  </a:lnTo>
                  <a:close/>
                </a:path>
              </a:pathLst>
            </a:custGeom>
            <a:solidFill>
              <a:srgbClr val="C7DDD9"/>
            </a:solidFill>
            <a:ln>
              <a:solidFill/>
            </a:ln>
          </p:spPr>
          <p:txBody>
            <a:bodyPr wrap="square" lIns="0" tIns="0" rIns="0" bIns="0" rtlCol="0"/>
            <a:lstStyle/>
            <a:p>
              <a:endParaRPr/>
            </a:p>
          </p:txBody>
        </p:sp>
      </p:grpSp>
      <p:sp>
        <p:nvSpPr>
          <p:cNvPr id="7" name="object 7"/>
          <p:cNvSpPr txBox="1"/>
          <p:nvPr/>
        </p:nvSpPr>
        <p:spPr>
          <a:xfrm>
            <a:off x="409867" y="2496352"/>
            <a:ext cx="2052320" cy="724747"/>
          </a:xfrm>
          <a:prstGeom prst="rect">
            <a:avLst/>
          </a:prstGeom>
          <a:ln>
            <a:noFill/>
          </a:ln>
        </p:spPr>
        <p:txBody>
          <a:bodyPr vert="horz" wrap="square" lIns="0" tIns="16933" rIns="0" bIns="0" rtlCol="0">
            <a:spAutoFit/>
          </a:bodyPr>
          <a:lstStyle/>
          <a:p>
            <a:pPr marL="16933" marR="6773">
              <a:lnSpc>
                <a:spcPct val="100000"/>
              </a:lnSpc>
              <a:spcBef>
                <a:spcPts val="133"/>
              </a:spcBef>
            </a:pPr>
            <a:r>
              <a:rPr lang="en-US" sz="2267">
                <a:solidFill>
                  <a:srgbClr val="17325B"/>
                </a:solidFill>
                <a:latin typeface="Arial"/>
                <a:cs typeface="Palatino Linotype"/>
              </a:rPr>
              <a:t>Fertility</a:t>
            </a:r>
            <a:r>
              <a:rPr lang="en-US" sz="2267" spc="27">
                <a:solidFill>
                  <a:srgbClr val="17325B"/>
                </a:solidFill>
                <a:latin typeface="Arial"/>
                <a:cs typeface="Palatino Linotype"/>
              </a:rPr>
              <a:t> </a:t>
            </a:r>
            <a:r>
              <a:rPr lang="en-US" sz="2267" spc="53">
                <a:solidFill>
                  <a:srgbClr val="17325B"/>
                </a:solidFill>
                <a:latin typeface="Arial"/>
                <a:cs typeface="Palatino Linotype"/>
              </a:rPr>
              <a:t>&amp; </a:t>
            </a:r>
            <a:r>
              <a:rPr lang="en-US" sz="2267" spc="-27">
                <a:solidFill>
                  <a:srgbClr val="17325B"/>
                </a:solidFill>
                <a:latin typeface="Arial"/>
                <a:cs typeface="Palatino Linotype"/>
              </a:rPr>
              <a:t>Family</a:t>
            </a:r>
            <a:r>
              <a:rPr lang="en-US" sz="2267" spc="-87">
                <a:solidFill>
                  <a:srgbClr val="17325B"/>
                </a:solidFill>
                <a:latin typeface="Arial"/>
                <a:cs typeface="Palatino Linotype"/>
              </a:rPr>
              <a:t> </a:t>
            </a:r>
            <a:r>
              <a:rPr lang="en-US" sz="2267" spc="-27">
                <a:solidFill>
                  <a:srgbClr val="17325B"/>
                </a:solidFill>
                <a:latin typeface="Arial"/>
                <a:cs typeface="Palatino Linotype"/>
              </a:rPr>
              <a:t>Building</a:t>
            </a:r>
            <a:endParaRPr sz="2267">
              <a:latin typeface="Palatino Linotype"/>
              <a:cs typeface="Palatino Linotype"/>
            </a:endParaRPr>
          </a:p>
        </p:txBody>
      </p:sp>
      <p:sp>
        <p:nvSpPr>
          <p:cNvPr id="8" name="object 8"/>
          <p:cNvSpPr txBox="1"/>
          <p:nvPr/>
        </p:nvSpPr>
        <p:spPr>
          <a:xfrm>
            <a:off x="409867" y="3434457"/>
            <a:ext cx="2156460" cy="2193271"/>
          </a:xfrm>
          <a:prstGeom prst="rect">
            <a:avLst/>
          </a:prstGeom>
          <a:ln>
            <a:noFill/>
          </a:ln>
        </p:spPr>
        <p:txBody>
          <a:bodyPr vert="horz" wrap="square" lIns="0" tIns="138852" rIns="0" bIns="0" rtlCol="0">
            <a:spAutoFit/>
          </a:bodyPr>
          <a:lstStyle/>
          <a:p>
            <a:pPr marL="16933">
              <a:lnSpc>
                <a:spcPct val="100000"/>
              </a:lnSpc>
              <a:spcBef>
                <a:spcPts val="1092"/>
              </a:spcBef>
            </a:pPr>
            <a:r>
              <a:rPr lang="en-US" sz="1600" spc="-13">
                <a:solidFill>
                  <a:srgbClr val="17325B"/>
                </a:solidFill>
                <a:latin typeface="Arial"/>
                <a:cs typeface="Calibri"/>
              </a:rPr>
              <a:t>Preconception</a:t>
            </a:r>
            <a:endParaRPr sz="1600">
              <a:latin typeface="Calibri"/>
              <a:cs typeface="Calibri"/>
            </a:endParaRPr>
          </a:p>
          <a:p>
            <a:pPr marL="16933" marR="6773">
              <a:lnSpc>
                <a:spcPct val="150000"/>
              </a:lnSpc>
            </a:pPr>
            <a:r>
              <a:rPr lang="en-US" sz="1600" spc="147">
                <a:solidFill>
                  <a:srgbClr val="17325B"/>
                </a:solidFill>
                <a:latin typeface="Arial"/>
                <a:cs typeface="Calibri"/>
              </a:rPr>
              <a:t>Egg</a:t>
            </a:r>
            <a:r>
              <a:rPr lang="en-US" sz="1600" spc="193">
                <a:solidFill>
                  <a:srgbClr val="17325B"/>
                </a:solidFill>
                <a:latin typeface="Arial"/>
                <a:cs typeface="Calibri"/>
              </a:rPr>
              <a:t> </a:t>
            </a:r>
            <a:r>
              <a:rPr lang="en-US" sz="1600">
                <a:solidFill>
                  <a:srgbClr val="17325B"/>
                </a:solidFill>
                <a:latin typeface="Arial"/>
                <a:cs typeface="Calibri"/>
              </a:rPr>
              <a:t>and</a:t>
            </a:r>
            <a:r>
              <a:rPr lang="en-US" sz="1600" spc="200">
                <a:solidFill>
                  <a:srgbClr val="17325B"/>
                </a:solidFill>
                <a:latin typeface="Arial"/>
                <a:cs typeface="Calibri"/>
              </a:rPr>
              <a:t> </a:t>
            </a:r>
            <a:r>
              <a:rPr lang="en-US" sz="1600">
                <a:solidFill>
                  <a:srgbClr val="17325B"/>
                </a:solidFill>
                <a:latin typeface="Arial"/>
                <a:cs typeface="Calibri"/>
              </a:rPr>
              <a:t>sperm</a:t>
            </a:r>
            <a:r>
              <a:rPr lang="en-US" sz="1600" spc="200">
                <a:solidFill>
                  <a:srgbClr val="17325B"/>
                </a:solidFill>
                <a:latin typeface="Arial"/>
                <a:cs typeface="Calibri"/>
              </a:rPr>
              <a:t> </a:t>
            </a:r>
            <a:r>
              <a:rPr lang="en-US" sz="1600" spc="-13">
                <a:solidFill>
                  <a:srgbClr val="17325B"/>
                </a:solidFill>
                <a:latin typeface="Arial"/>
                <a:cs typeface="Calibri"/>
              </a:rPr>
              <a:t>freezing </a:t>
            </a:r>
            <a:r>
              <a:rPr lang="en-US" sz="1600">
                <a:solidFill>
                  <a:srgbClr val="17325B"/>
                </a:solidFill>
                <a:latin typeface="Arial"/>
                <a:cs typeface="Calibri"/>
              </a:rPr>
              <a:t>IUI</a:t>
            </a:r>
            <a:r>
              <a:rPr lang="en-US" sz="1600" spc="27">
                <a:solidFill>
                  <a:srgbClr val="17325B"/>
                </a:solidFill>
                <a:latin typeface="Arial"/>
                <a:cs typeface="Calibri"/>
              </a:rPr>
              <a:t> </a:t>
            </a:r>
            <a:r>
              <a:rPr lang="en-US" sz="1600">
                <a:solidFill>
                  <a:srgbClr val="17325B"/>
                </a:solidFill>
                <a:latin typeface="Arial"/>
                <a:cs typeface="Calibri"/>
              </a:rPr>
              <a:t>&amp;</a:t>
            </a:r>
            <a:r>
              <a:rPr lang="en-US" sz="1600" spc="27">
                <a:solidFill>
                  <a:srgbClr val="17325B"/>
                </a:solidFill>
                <a:latin typeface="Arial"/>
                <a:cs typeface="Calibri"/>
              </a:rPr>
              <a:t> </a:t>
            </a:r>
            <a:r>
              <a:rPr lang="en-US" sz="1600" spc="53">
                <a:solidFill>
                  <a:srgbClr val="17325B"/>
                </a:solidFill>
                <a:latin typeface="Arial"/>
                <a:cs typeface="Calibri"/>
              </a:rPr>
              <a:t>IVF</a:t>
            </a:r>
            <a:endParaRPr sz="1600">
              <a:latin typeface="Calibri"/>
              <a:cs typeface="Calibri"/>
            </a:endParaRPr>
          </a:p>
          <a:p>
            <a:pPr marL="16933" marR="195575">
              <a:lnSpc>
                <a:spcPct val="150000"/>
              </a:lnSpc>
            </a:pPr>
            <a:r>
              <a:rPr lang="en-US" sz="1600">
                <a:solidFill>
                  <a:srgbClr val="17325B"/>
                </a:solidFill>
                <a:latin typeface="Arial"/>
                <a:cs typeface="Calibri"/>
              </a:rPr>
              <a:t>Male</a:t>
            </a:r>
            <a:r>
              <a:rPr lang="en-US" sz="1600" spc="140">
                <a:solidFill>
                  <a:srgbClr val="17325B"/>
                </a:solidFill>
                <a:latin typeface="Arial"/>
                <a:cs typeface="Calibri"/>
              </a:rPr>
              <a:t> </a:t>
            </a:r>
            <a:r>
              <a:rPr lang="en-US" sz="1600" spc="-13">
                <a:solidFill>
                  <a:srgbClr val="17325B"/>
                </a:solidFill>
                <a:latin typeface="Arial"/>
                <a:cs typeface="Calibri"/>
              </a:rPr>
              <a:t>fertility</a:t>
            </a:r>
            <a:r>
              <a:rPr lang="en-US" sz="1600" spc="667">
                <a:solidFill>
                  <a:srgbClr val="17325B"/>
                </a:solidFill>
                <a:latin typeface="Arial"/>
                <a:cs typeface="Calibri"/>
              </a:rPr>
              <a:t>  </a:t>
            </a:r>
            <a:r>
              <a:rPr lang="en-US" sz="1600">
                <a:solidFill>
                  <a:srgbClr val="17325B"/>
                </a:solidFill>
                <a:latin typeface="Arial"/>
                <a:cs typeface="Calibri"/>
              </a:rPr>
              <a:t>Adoption</a:t>
            </a:r>
            <a:r>
              <a:rPr lang="en-US" sz="1600" spc="187">
                <a:solidFill>
                  <a:srgbClr val="17325B"/>
                </a:solidFill>
                <a:latin typeface="Arial"/>
                <a:cs typeface="Calibri"/>
              </a:rPr>
              <a:t> </a:t>
            </a:r>
            <a:r>
              <a:rPr lang="en-US" sz="1600">
                <a:solidFill>
                  <a:srgbClr val="17325B"/>
                </a:solidFill>
                <a:latin typeface="Arial"/>
                <a:cs typeface="Calibri"/>
              </a:rPr>
              <a:t>&amp;</a:t>
            </a:r>
            <a:r>
              <a:rPr lang="en-US" sz="1600" spc="187">
                <a:solidFill>
                  <a:srgbClr val="17325B"/>
                </a:solidFill>
                <a:latin typeface="Arial"/>
                <a:cs typeface="Calibri"/>
              </a:rPr>
              <a:t> </a:t>
            </a:r>
            <a:r>
              <a:rPr lang="en-US" sz="1600" spc="-13">
                <a:solidFill>
                  <a:srgbClr val="17325B"/>
                </a:solidFill>
                <a:latin typeface="Arial"/>
                <a:cs typeface="Calibri"/>
              </a:rPr>
              <a:t>surrogacy</a:t>
            </a:r>
            <a:endParaRPr sz="1600">
              <a:latin typeface="Calibri"/>
              <a:cs typeface="Calibri"/>
            </a:endParaRPr>
          </a:p>
        </p:txBody>
      </p:sp>
      <p:sp>
        <p:nvSpPr>
          <p:cNvPr id="9" name="object 9"/>
          <p:cNvSpPr txBox="1"/>
          <p:nvPr/>
        </p:nvSpPr>
        <p:spPr>
          <a:xfrm>
            <a:off x="6506502" y="2562042"/>
            <a:ext cx="2232046" cy="2716107"/>
          </a:xfrm>
          <a:prstGeom prst="rect">
            <a:avLst/>
          </a:prstGeom>
          <a:ln>
            <a:noFill/>
          </a:ln>
        </p:spPr>
        <p:txBody>
          <a:bodyPr vert="horz" wrap="square" lIns="0" tIns="16933" rIns="0" bIns="0" rtlCol="0">
            <a:spAutoFit/>
          </a:bodyPr>
          <a:lstStyle/>
          <a:p>
            <a:pPr marL="16933" marR="424169">
              <a:lnSpc>
                <a:spcPct val="100000"/>
              </a:lnSpc>
              <a:spcBef>
                <a:spcPts val="133"/>
              </a:spcBef>
            </a:pPr>
            <a:r>
              <a:rPr lang="en-US" sz="2267">
                <a:solidFill>
                  <a:srgbClr val="FFFFFF"/>
                </a:solidFill>
                <a:latin typeface="Arial"/>
                <a:cs typeface="Palatino Linotype"/>
              </a:rPr>
              <a:t>Parenting</a:t>
            </a:r>
            <a:r>
              <a:rPr lang="en-US" sz="2267" spc="20">
                <a:solidFill>
                  <a:srgbClr val="FFFFFF"/>
                </a:solidFill>
                <a:latin typeface="Arial"/>
                <a:cs typeface="Palatino Linotype"/>
              </a:rPr>
              <a:t> </a:t>
            </a:r>
            <a:r>
              <a:rPr lang="en-US" sz="2267" spc="53">
                <a:solidFill>
                  <a:srgbClr val="FFFFFF"/>
                </a:solidFill>
                <a:latin typeface="Arial"/>
                <a:cs typeface="Palatino Linotype"/>
              </a:rPr>
              <a:t>&amp; </a:t>
            </a:r>
            <a:r>
              <a:rPr lang="en-US" sz="2267" spc="-13">
                <a:solidFill>
                  <a:srgbClr val="FFFFFF"/>
                </a:solidFill>
                <a:latin typeface="Arial"/>
                <a:cs typeface="Palatino Linotype"/>
              </a:rPr>
              <a:t>Pediatrics</a:t>
            </a:r>
            <a:endParaRPr sz="2267">
              <a:latin typeface="Palatino Linotype"/>
              <a:cs typeface="Palatino Linotype"/>
            </a:endParaRPr>
          </a:p>
          <a:p>
            <a:pPr marL="16933" marR="553706">
              <a:lnSpc>
                <a:spcPct val="150000"/>
              </a:lnSpc>
              <a:spcBef>
                <a:spcPts val="1273"/>
              </a:spcBef>
            </a:pPr>
            <a:r>
              <a:rPr lang="en-US" sz="1600">
                <a:solidFill>
                  <a:srgbClr val="FFFFFF"/>
                </a:solidFill>
                <a:latin typeface="Arial"/>
                <a:cs typeface="Calibri"/>
              </a:rPr>
              <a:t>Pediatric</a:t>
            </a:r>
            <a:r>
              <a:rPr lang="en-US" sz="1600" spc="373">
                <a:solidFill>
                  <a:srgbClr val="FFFFFF"/>
                </a:solidFill>
                <a:latin typeface="Arial"/>
                <a:cs typeface="Calibri"/>
              </a:rPr>
              <a:t> </a:t>
            </a:r>
            <a:r>
              <a:rPr lang="en-US" sz="1600" spc="-27">
                <a:solidFill>
                  <a:srgbClr val="FFFFFF"/>
                </a:solidFill>
                <a:latin typeface="Arial"/>
                <a:cs typeface="Calibri"/>
              </a:rPr>
              <a:t>care </a:t>
            </a:r>
            <a:r>
              <a:rPr lang="en-US" sz="1600">
                <a:solidFill>
                  <a:srgbClr val="FFFFFF"/>
                </a:solidFill>
                <a:latin typeface="Arial"/>
                <a:cs typeface="Calibri"/>
              </a:rPr>
              <a:t>Parent</a:t>
            </a:r>
            <a:r>
              <a:rPr lang="en-US" sz="1600" spc="220">
                <a:solidFill>
                  <a:srgbClr val="FFFFFF"/>
                </a:solidFill>
                <a:latin typeface="Arial"/>
                <a:cs typeface="Calibri"/>
              </a:rPr>
              <a:t> </a:t>
            </a:r>
            <a:r>
              <a:rPr lang="en-US" sz="1600" spc="53">
                <a:solidFill>
                  <a:srgbClr val="FFFFFF"/>
                </a:solidFill>
                <a:latin typeface="Arial"/>
                <a:cs typeface="Calibri"/>
              </a:rPr>
              <a:t>coaching </a:t>
            </a:r>
            <a:r>
              <a:rPr lang="en-US" sz="1600">
                <a:solidFill>
                  <a:srgbClr val="FFFFFF"/>
                </a:solidFill>
                <a:latin typeface="Arial"/>
                <a:cs typeface="Calibri"/>
              </a:rPr>
              <a:t>Family</a:t>
            </a:r>
            <a:r>
              <a:rPr lang="en-US" sz="1600" spc="300">
                <a:solidFill>
                  <a:srgbClr val="FFFFFF"/>
                </a:solidFill>
                <a:latin typeface="Arial"/>
                <a:cs typeface="Calibri"/>
              </a:rPr>
              <a:t> </a:t>
            </a:r>
            <a:r>
              <a:rPr lang="en-US" sz="1600" spc="-13">
                <a:solidFill>
                  <a:srgbClr val="FFFFFF"/>
                </a:solidFill>
                <a:latin typeface="Arial"/>
                <a:cs typeface="Calibri"/>
              </a:rPr>
              <a:t>medicine</a:t>
            </a:r>
            <a:endParaRPr sz="1600">
              <a:latin typeface="Calibri"/>
              <a:cs typeface="Calibri"/>
            </a:endParaRPr>
          </a:p>
          <a:p>
            <a:pPr marL="16933" marR="6773">
              <a:lnSpc>
                <a:spcPct val="150000"/>
              </a:lnSpc>
            </a:pPr>
            <a:r>
              <a:rPr lang="en-US" sz="1600" spc="73">
                <a:solidFill>
                  <a:srgbClr val="FFFFFF"/>
                </a:solidFill>
                <a:latin typeface="Arial"/>
                <a:cs typeface="Calibri"/>
              </a:rPr>
              <a:t>Special </a:t>
            </a:r>
            <a:r>
              <a:rPr lang="en-US" sz="1600" spc="80">
                <a:solidFill>
                  <a:srgbClr val="FFFFFF"/>
                </a:solidFill>
                <a:latin typeface="Arial"/>
                <a:cs typeface="Calibri"/>
              </a:rPr>
              <a:t>needs </a:t>
            </a:r>
            <a:r>
              <a:rPr lang="en-US" sz="1600" spc="-13">
                <a:solidFill>
                  <a:srgbClr val="FFFFFF"/>
                </a:solidFill>
                <a:latin typeface="Arial"/>
                <a:cs typeface="Calibri"/>
              </a:rPr>
              <a:t>support </a:t>
            </a:r>
            <a:r>
              <a:rPr lang="en-US" sz="1600" spc="27">
                <a:solidFill>
                  <a:srgbClr val="FFFFFF"/>
                </a:solidFill>
                <a:latin typeface="Arial"/>
                <a:cs typeface="Calibri"/>
              </a:rPr>
              <a:t>Childcare</a:t>
            </a:r>
            <a:r>
              <a:rPr lang="en-US" sz="1600" spc="347">
                <a:solidFill>
                  <a:srgbClr val="FFFFFF"/>
                </a:solidFill>
                <a:latin typeface="Arial"/>
                <a:cs typeface="Calibri"/>
              </a:rPr>
              <a:t> </a:t>
            </a:r>
            <a:r>
              <a:rPr lang="en-US" sz="1600" spc="-13">
                <a:solidFill>
                  <a:srgbClr val="FFFFFF"/>
                </a:solidFill>
                <a:latin typeface="Arial"/>
                <a:cs typeface="Calibri"/>
              </a:rPr>
              <a:t>navigation</a:t>
            </a:r>
            <a:endParaRPr sz="1600">
              <a:latin typeface="Calibri"/>
              <a:cs typeface="Calibri"/>
            </a:endParaRPr>
          </a:p>
        </p:txBody>
      </p:sp>
      <p:sp>
        <p:nvSpPr>
          <p:cNvPr id="10" name="object 10"/>
          <p:cNvSpPr txBox="1"/>
          <p:nvPr/>
        </p:nvSpPr>
        <p:spPr>
          <a:xfrm>
            <a:off x="9700667" y="2496352"/>
            <a:ext cx="1810173" cy="724747"/>
          </a:xfrm>
          <a:prstGeom prst="rect">
            <a:avLst/>
          </a:prstGeom>
          <a:ln>
            <a:noFill/>
          </a:ln>
        </p:spPr>
        <p:txBody>
          <a:bodyPr vert="horz" wrap="square" lIns="0" tIns="16933" rIns="0" bIns="0" rtlCol="0">
            <a:spAutoFit/>
          </a:bodyPr>
          <a:lstStyle/>
          <a:p>
            <a:pPr marL="16933">
              <a:lnSpc>
                <a:spcPct val="100000"/>
              </a:lnSpc>
              <a:spcBef>
                <a:spcPts val="133"/>
              </a:spcBef>
            </a:pPr>
            <a:r>
              <a:rPr lang="en-US" sz="2267">
                <a:solidFill>
                  <a:srgbClr val="FFFFFF"/>
                </a:solidFill>
                <a:latin typeface="Arial"/>
                <a:cs typeface="Palatino Linotype"/>
              </a:rPr>
              <a:t>Menopause</a:t>
            </a:r>
            <a:r>
              <a:rPr lang="en-US" sz="2267" spc="-120">
                <a:solidFill>
                  <a:srgbClr val="FFFFFF"/>
                </a:solidFill>
                <a:latin typeface="Arial"/>
                <a:cs typeface="Palatino Linotype"/>
              </a:rPr>
              <a:t> </a:t>
            </a:r>
            <a:r>
              <a:rPr lang="en-US" sz="2267" spc="-67">
                <a:solidFill>
                  <a:srgbClr val="FFFFFF"/>
                </a:solidFill>
                <a:latin typeface="Arial"/>
                <a:cs typeface="Calibri"/>
              </a:rPr>
              <a:t>&amp;</a:t>
            </a:r>
            <a:endParaRPr sz="2267">
              <a:latin typeface="Calibri"/>
              <a:cs typeface="Calibri"/>
            </a:endParaRPr>
          </a:p>
          <a:p>
            <a:pPr marL="16933">
              <a:lnSpc>
                <a:spcPct val="100000"/>
              </a:lnSpc>
            </a:pPr>
            <a:r>
              <a:rPr lang="en-US" sz="2267" spc="-33">
                <a:solidFill>
                  <a:srgbClr val="FFFFFF"/>
                </a:solidFill>
                <a:latin typeface="Arial"/>
                <a:cs typeface="Palatino Linotype"/>
              </a:rPr>
              <a:t>Ongoing</a:t>
            </a:r>
            <a:r>
              <a:rPr lang="en-US" sz="2267" spc="-67">
                <a:solidFill>
                  <a:srgbClr val="FFFFFF"/>
                </a:solidFill>
                <a:latin typeface="Arial"/>
                <a:cs typeface="Palatino Linotype"/>
              </a:rPr>
              <a:t> </a:t>
            </a:r>
            <a:r>
              <a:rPr lang="en-US" sz="2267" spc="-27">
                <a:solidFill>
                  <a:srgbClr val="FFFFFF"/>
                </a:solidFill>
                <a:latin typeface="Arial"/>
                <a:cs typeface="Palatino Linotype"/>
              </a:rPr>
              <a:t>Care</a:t>
            </a:r>
            <a:endParaRPr sz="2267">
              <a:latin typeface="Palatino Linotype"/>
              <a:cs typeface="Palatino Linotype"/>
            </a:endParaRPr>
          </a:p>
        </p:txBody>
      </p:sp>
      <p:sp>
        <p:nvSpPr>
          <p:cNvPr id="11" name="object 11"/>
          <p:cNvSpPr txBox="1"/>
          <p:nvPr/>
        </p:nvSpPr>
        <p:spPr>
          <a:xfrm>
            <a:off x="9582426" y="3536058"/>
            <a:ext cx="2096347" cy="2773237"/>
          </a:xfrm>
          <a:prstGeom prst="rect">
            <a:avLst/>
          </a:prstGeom>
          <a:ln>
            <a:noFill/>
          </a:ln>
        </p:spPr>
        <p:txBody>
          <a:bodyPr vert="horz" wrap="square" lIns="0" tIns="16933" rIns="0" bIns="0" rtlCol="0" anchor="t">
            <a:spAutoFit/>
          </a:bodyPr>
          <a:lstStyle/>
          <a:p>
            <a:pPr marL="16510">
              <a:lnSpc>
                <a:spcPct val="100000"/>
              </a:lnSpc>
              <a:spcBef>
                <a:spcPts val="133"/>
              </a:spcBef>
            </a:pPr>
            <a:r>
              <a:rPr lang="en-US" sz="1600" spc="-13">
                <a:solidFill>
                  <a:srgbClr val="FFFFFF"/>
                </a:solidFill>
                <a:latin typeface="Arial"/>
                <a:cs typeface="Calibri"/>
              </a:rPr>
              <a:t>Perimenopause</a:t>
            </a:r>
            <a:endParaRPr lang="en-US" sz="1600">
              <a:latin typeface="Calibri"/>
              <a:ea typeface="Calibri"/>
              <a:cs typeface="Calibri"/>
            </a:endParaRPr>
          </a:p>
          <a:p>
            <a:pPr marL="16510" marR="521970">
              <a:lnSpc>
                <a:spcPct val="184400"/>
              </a:lnSpc>
            </a:pPr>
            <a:r>
              <a:rPr lang="en-US" sz="1600" spc="-13">
                <a:solidFill>
                  <a:srgbClr val="FFFFFF"/>
                </a:solidFill>
                <a:latin typeface="Arial"/>
                <a:cs typeface="Calibri"/>
              </a:rPr>
              <a:t>Menopause </a:t>
            </a:r>
            <a:r>
              <a:rPr lang="en-US" sz="1600" spc="47">
                <a:solidFill>
                  <a:srgbClr val="FFFFFF"/>
                </a:solidFill>
                <a:latin typeface="Arial"/>
                <a:cs typeface="Calibri"/>
              </a:rPr>
              <a:t>Postmenopause </a:t>
            </a:r>
            <a:endParaRPr lang="en-US" sz="1600">
              <a:solidFill>
                <a:srgbClr val="000000"/>
              </a:solidFill>
              <a:latin typeface="Calibri"/>
              <a:cs typeface="Calibri"/>
            </a:endParaRPr>
          </a:p>
          <a:p>
            <a:pPr marL="16510" marR="521970">
              <a:lnSpc>
                <a:spcPct val="184400"/>
              </a:lnSpc>
            </a:pPr>
            <a:r>
              <a:rPr lang="en-US" sz="1600">
                <a:solidFill>
                  <a:srgbClr val="FFFFFF"/>
                </a:solidFill>
                <a:latin typeface="Arial"/>
                <a:cs typeface="Calibri"/>
              </a:rPr>
              <a:t>Early</a:t>
            </a:r>
            <a:r>
              <a:rPr lang="en-US" sz="1600" spc="267">
                <a:solidFill>
                  <a:srgbClr val="FFFFFF"/>
                </a:solidFill>
                <a:latin typeface="Arial"/>
                <a:cs typeface="Calibri"/>
              </a:rPr>
              <a:t> </a:t>
            </a:r>
            <a:r>
              <a:rPr lang="en-US" sz="1600" spc="-13">
                <a:solidFill>
                  <a:srgbClr val="FFFFFF"/>
                </a:solidFill>
                <a:latin typeface="Arial"/>
                <a:cs typeface="Calibri"/>
              </a:rPr>
              <a:t>intervention</a:t>
            </a:r>
            <a:endParaRPr sz="1600">
              <a:latin typeface="Calibri"/>
              <a:ea typeface="Calibri"/>
              <a:cs typeface="Calibri"/>
            </a:endParaRPr>
          </a:p>
          <a:p>
            <a:pPr marL="16510">
              <a:lnSpc>
                <a:spcPct val="100000"/>
              </a:lnSpc>
              <a:spcBef>
                <a:spcPts val="1620"/>
              </a:spcBef>
            </a:pPr>
            <a:r>
              <a:rPr lang="en-US" sz="1600">
                <a:solidFill>
                  <a:srgbClr val="FFFFFF"/>
                </a:solidFill>
                <a:latin typeface="Arial"/>
                <a:cs typeface="Calibri"/>
              </a:rPr>
              <a:t>Symptom</a:t>
            </a:r>
            <a:r>
              <a:rPr lang="en-US" sz="1600" spc="393">
                <a:solidFill>
                  <a:srgbClr val="FFFFFF"/>
                </a:solidFill>
                <a:latin typeface="Arial"/>
                <a:cs typeface="Calibri"/>
              </a:rPr>
              <a:t> </a:t>
            </a:r>
            <a:r>
              <a:rPr lang="en-US" sz="1600" spc="-13">
                <a:solidFill>
                  <a:srgbClr val="FFFFFF"/>
                </a:solidFill>
                <a:latin typeface="Arial"/>
                <a:cs typeface="Calibri"/>
              </a:rPr>
              <a:t>management</a:t>
            </a:r>
            <a:endParaRPr sz="1600">
              <a:latin typeface="Calibri"/>
              <a:ea typeface="Calibri"/>
              <a:cs typeface="Calibri"/>
            </a:endParaRPr>
          </a:p>
        </p:txBody>
      </p:sp>
      <p:sp>
        <p:nvSpPr>
          <p:cNvPr id="12" name="object 12"/>
          <p:cNvSpPr txBox="1"/>
          <p:nvPr/>
        </p:nvSpPr>
        <p:spPr>
          <a:xfrm>
            <a:off x="3532934" y="2496352"/>
            <a:ext cx="1899073" cy="724747"/>
          </a:xfrm>
          <a:prstGeom prst="rect">
            <a:avLst/>
          </a:prstGeom>
          <a:ln>
            <a:noFill/>
          </a:ln>
        </p:spPr>
        <p:txBody>
          <a:bodyPr vert="horz" wrap="square" lIns="0" tIns="16933" rIns="0" bIns="0" rtlCol="0">
            <a:spAutoFit/>
          </a:bodyPr>
          <a:lstStyle/>
          <a:p>
            <a:pPr marL="16933" marR="6773">
              <a:lnSpc>
                <a:spcPct val="100000"/>
              </a:lnSpc>
              <a:spcBef>
                <a:spcPts val="133"/>
              </a:spcBef>
            </a:pPr>
            <a:r>
              <a:rPr lang="en-US" sz="2267">
                <a:solidFill>
                  <a:srgbClr val="FFFFFF"/>
                </a:solidFill>
                <a:latin typeface="Arial"/>
                <a:cs typeface="Palatino Linotype"/>
              </a:rPr>
              <a:t>Maternity</a:t>
            </a:r>
            <a:r>
              <a:rPr lang="en-US" sz="2267" spc="-100">
                <a:solidFill>
                  <a:srgbClr val="FFFFFF"/>
                </a:solidFill>
                <a:latin typeface="Arial"/>
                <a:cs typeface="Palatino Linotype"/>
              </a:rPr>
              <a:t> </a:t>
            </a:r>
            <a:r>
              <a:rPr lang="en-US" sz="2267" spc="53">
                <a:solidFill>
                  <a:srgbClr val="FFFFFF"/>
                </a:solidFill>
                <a:latin typeface="Arial"/>
                <a:cs typeface="Palatino Linotype"/>
              </a:rPr>
              <a:t>&amp; </a:t>
            </a:r>
            <a:r>
              <a:rPr lang="en-US" sz="2267" spc="-33">
                <a:solidFill>
                  <a:srgbClr val="FFFFFF"/>
                </a:solidFill>
                <a:latin typeface="Arial"/>
                <a:cs typeface="Palatino Linotype"/>
              </a:rPr>
              <a:t>Newborn</a:t>
            </a:r>
            <a:r>
              <a:rPr lang="en-US" sz="2267" spc="-87">
                <a:solidFill>
                  <a:srgbClr val="FFFFFF"/>
                </a:solidFill>
                <a:latin typeface="Arial"/>
                <a:cs typeface="Palatino Linotype"/>
              </a:rPr>
              <a:t> </a:t>
            </a:r>
            <a:r>
              <a:rPr lang="en-US" sz="2267" spc="-27">
                <a:solidFill>
                  <a:srgbClr val="FFFFFF"/>
                </a:solidFill>
                <a:latin typeface="Arial"/>
                <a:cs typeface="Palatino Linotype"/>
              </a:rPr>
              <a:t>Care</a:t>
            </a:r>
            <a:endParaRPr sz="2267">
              <a:latin typeface="Palatino Linotype"/>
              <a:cs typeface="Palatino Linotype"/>
            </a:endParaRPr>
          </a:p>
        </p:txBody>
      </p:sp>
      <p:sp>
        <p:nvSpPr>
          <p:cNvPr id="13" name="object 13"/>
          <p:cNvSpPr txBox="1"/>
          <p:nvPr/>
        </p:nvSpPr>
        <p:spPr>
          <a:xfrm>
            <a:off x="3532933" y="3414137"/>
            <a:ext cx="2214880" cy="2562603"/>
          </a:xfrm>
          <a:prstGeom prst="rect">
            <a:avLst/>
          </a:prstGeom>
          <a:ln>
            <a:noFill/>
          </a:ln>
        </p:spPr>
        <p:txBody>
          <a:bodyPr vert="horz" wrap="square" lIns="0" tIns="16933" rIns="0" bIns="0" rtlCol="0">
            <a:spAutoFit/>
          </a:bodyPr>
          <a:lstStyle/>
          <a:p>
            <a:pPr marL="16933" marR="889824">
              <a:lnSpc>
                <a:spcPct val="150000"/>
              </a:lnSpc>
              <a:spcBef>
                <a:spcPts val="133"/>
              </a:spcBef>
            </a:pPr>
            <a:r>
              <a:rPr lang="en-US" sz="1600" spc="60">
                <a:solidFill>
                  <a:srgbClr val="FFFFFF"/>
                </a:solidFill>
                <a:latin typeface="Arial"/>
                <a:cs typeface="Calibri"/>
              </a:rPr>
              <a:t>Pregnancy </a:t>
            </a:r>
            <a:r>
              <a:rPr lang="en-US" sz="1600" spc="-13">
                <a:solidFill>
                  <a:srgbClr val="FFFFFF"/>
                </a:solidFill>
                <a:latin typeface="Arial"/>
                <a:cs typeface="Calibri"/>
              </a:rPr>
              <a:t>Postpartum </a:t>
            </a:r>
            <a:r>
              <a:rPr lang="en-US" sz="1600">
                <a:solidFill>
                  <a:srgbClr val="FFFFFF"/>
                </a:solidFill>
                <a:latin typeface="Arial"/>
                <a:cs typeface="Calibri"/>
              </a:rPr>
              <a:t>Newborn</a:t>
            </a:r>
            <a:r>
              <a:rPr lang="en-US" sz="1600" spc="407">
                <a:solidFill>
                  <a:srgbClr val="FFFFFF"/>
                </a:solidFill>
                <a:latin typeface="Arial"/>
                <a:cs typeface="Calibri"/>
              </a:rPr>
              <a:t> </a:t>
            </a:r>
            <a:r>
              <a:rPr lang="en-US" sz="1600" spc="60">
                <a:solidFill>
                  <a:srgbClr val="FFFFFF"/>
                </a:solidFill>
                <a:latin typeface="Arial"/>
                <a:cs typeface="Calibri"/>
              </a:rPr>
              <a:t>Care</a:t>
            </a:r>
            <a:endParaRPr sz="1600">
              <a:latin typeface="Calibri"/>
              <a:cs typeface="Calibri"/>
            </a:endParaRPr>
          </a:p>
          <a:p>
            <a:pPr marL="16933" marR="6773">
              <a:lnSpc>
                <a:spcPct val="150000"/>
              </a:lnSpc>
            </a:pPr>
            <a:r>
              <a:rPr lang="en-US" sz="1600">
                <a:solidFill>
                  <a:srgbClr val="FFFFFF"/>
                </a:solidFill>
                <a:latin typeface="Arial"/>
                <a:cs typeface="Calibri"/>
              </a:rPr>
              <a:t>Return-to-work</a:t>
            </a:r>
            <a:r>
              <a:rPr lang="en-US" sz="1600" spc="272">
                <a:solidFill>
                  <a:srgbClr val="FFFFFF"/>
                </a:solidFill>
                <a:latin typeface="Arial"/>
                <a:cs typeface="Calibri"/>
              </a:rPr>
              <a:t> </a:t>
            </a:r>
            <a:r>
              <a:rPr lang="en-US" sz="1600" spc="53">
                <a:solidFill>
                  <a:srgbClr val="FFFFFF"/>
                </a:solidFill>
                <a:latin typeface="Arial"/>
                <a:cs typeface="Calibri"/>
              </a:rPr>
              <a:t>coaching </a:t>
            </a:r>
            <a:r>
              <a:rPr lang="en-US" sz="1600" spc="13">
                <a:solidFill>
                  <a:srgbClr val="FFFFFF"/>
                </a:solidFill>
                <a:latin typeface="Arial"/>
                <a:cs typeface="Calibri"/>
              </a:rPr>
              <a:t>Miscarriage</a:t>
            </a:r>
            <a:r>
              <a:rPr lang="en-US" sz="1600" spc="152">
                <a:solidFill>
                  <a:srgbClr val="FFFFFF"/>
                </a:solidFill>
                <a:latin typeface="Arial"/>
                <a:cs typeface="Calibri"/>
              </a:rPr>
              <a:t> </a:t>
            </a:r>
            <a:r>
              <a:rPr lang="en-US" sz="1600" spc="13">
                <a:solidFill>
                  <a:srgbClr val="FFFFFF"/>
                </a:solidFill>
                <a:latin typeface="Arial"/>
                <a:cs typeface="Calibri"/>
              </a:rPr>
              <a:t>&amp;</a:t>
            </a:r>
            <a:r>
              <a:rPr lang="en-US" sz="1600" spc="152">
                <a:solidFill>
                  <a:srgbClr val="FFFFFF"/>
                </a:solidFill>
                <a:latin typeface="Arial"/>
                <a:cs typeface="Calibri"/>
              </a:rPr>
              <a:t> </a:t>
            </a:r>
            <a:r>
              <a:rPr lang="en-US" sz="1600" spc="47">
                <a:solidFill>
                  <a:srgbClr val="FFFFFF"/>
                </a:solidFill>
                <a:latin typeface="Arial"/>
                <a:cs typeface="Calibri"/>
              </a:rPr>
              <a:t>loss</a:t>
            </a:r>
            <a:endParaRPr sz="1600">
              <a:latin typeface="Calibri"/>
              <a:cs typeface="Calibri"/>
            </a:endParaRPr>
          </a:p>
        </p:txBody>
      </p:sp>
      <p:sp>
        <p:nvSpPr>
          <p:cNvPr id="14" name="object 14"/>
          <p:cNvSpPr/>
          <p:nvPr/>
        </p:nvSpPr>
        <p:spPr>
          <a:xfrm>
            <a:off x="3109199" y="2291999"/>
            <a:ext cx="0" cy="4388272"/>
          </a:xfrm>
          <a:custGeom>
            <a:avLst/>
            <a:gdLst/>
            <a:ahLst/>
            <a:cxnLst/>
            <a:rect l="l" t="t" r="r" b="b"/>
            <a:pathLst>
              <a:path h="3291204">
                <a:moveTo>
                  <a:pt x="0" y="0"/>
                </a:moveTo>
                <a:lnTo>
                  <a:pt x="0" y="3290999"/>
                </a:lnTo>
              </a:path>
            </a:pathLst>
          </a:custGeom>
          <a:ln w="9524">
            <a:solidFill>
              <a:srgbClr val="D9DFEA"/>
            </a:solidFill>
          </a:ln>
        </p:spPr>
        <p:txBody>
          <a:bodyPr wrap="square" lIns="0" tIns="0" rIns="0" bIns="0" rtlCol="0"/>
          <a:lstStyle/>
          <a:p>
            <a:endParaRPr/>
          </a:p>
        </p:txBody>
      </p:sp>
      <p:sp>
        <p:nvSpPr>
          <p:cNvPr id="15" name="object 15"/>
          <p:cNvSpPr txBox="1">
            <a:spLocks noGrp="1"/>
          </p:cNvSpPr>
          <p:nvPr>
            <p:ph type="title"/>
          </p:nvPr>
        </p:nvSpPr>
        <p:spPr>
          <a:xfrm>
            <a:off x="409867" y="582294"/>
            <a:ext cx="11372265" cy="512960"/>
          </a:xfrm>
          <a:prstGeom prst="rect">
            <a:avLst/>
          </a:prstGeom>
          <a:ln>
            <a:noFill/>
          </a:ln>
        </p:spPr>
        <p:txBody>
          <a:bodyPr vert="horz" wrap="square" lIns="0" tIns="111759" rIns="0" bIns="0" rtlCol="0">
            <a:spAutoFit/>
          </a:bodyPr>
          <a:lstStyle/>
          <a:p>
            <a:pPr marL="16933">
              <a:lnSpc>
                <a:spcPct val="100000"/>
              </a:lnSpc>
              <a:spcBef>
                <a:spcPts val="133"/>
              </a:spcBef>
            </a:pPr>
            <a:r>
              <a:rPr lang="en-US" sz="2600" b="1" spc="-93">
                <a:solidFill>
                  <a:srgbClr val="3C63FF"/>
                </a:solidFill>
                <a:latin typeface="Arial"/>
              </a:rPr>
              <a:t>Maven**</a:t>
            </a:r>
            <a:endParaRPr sz="3200">
              <a:solidFill>
                <a:srgbClr val="465359"/>
              </a:solidFill>
            </a:endParaRPr>
          </a:p>
        </p:txBody>
      </p:sp>
      <p:sp>
        <p:nvSpPr>
          <p:cNvPr id="16" name="object 16"/>
          <p:cNvSpPr txBox="1"/>
          <p:nvPr/>
        </p:nvSpPr>
        <p:spPr>
          <a:xfrm>
            <a:off x="409867" y="1772913"/>
            <a:ext cx="6546427" cy="304421"/>
          </a:xfrm>
          <a:prstGeom prst="rect">
            <a:avLst/>
          </a:prstGeom>
          <a:ln>
            <a:noFill/>
          </a:ln>
        </p:spPr>
        <p:txBody>
          <a:bodyPr vert="horz" wrap="square" lIns="0" tIns="16933" rIns="0" bIns="0" rtlCol="0">
            <a:spAutoFit/>
          </a:bodyPr>
          <a:lstStyle/>
          <a:p>
            <a:pPr marL="16933">
              <a:lnSpc>
                <a:spcPct val="100000"/>
              </a:lnSpc>
              <a:spcBef>
                <a:spcPts val="133"/>
              </a:spcBef>
            </a:pPr>
            <a:r>
              <a:rPr lang="en-US" i="1">
                <a:solidFill>
                  <a:srgbClr val="17325B"/>
                </a:solidFill>
                <a:latin typeface="Arial"/>
                <a:cs typeface="Arial"/>
              </a:rPr>
              <a:t>**Employees</a:t>
            </a:r>
            <a:r>
              <a:rPr lang="en-US" i="1" spc="-33">
                <a:solidFill>
                  <a:srgbClr val="17325B"/>
                </a:solidFill>
                <a:latin typeface="Arial"/>
                <a:cs typeface="Arial"/>
              </a:rPr>
              <a:t> </a:t>
            </a:r>
            <a:r>
              <a:rPr lang="en-US" i="1">
                <a:solidFill>
                  <a:srgbClr val="17325B"/>
                </a:solidFill>
                <a:latin typeface="Arial"/>
                <a:cs typeface="Arial"/>
              </a:rPr>
              <a:t>and</a:t>
            </a:r>
            <a:r>
              <a:rPr lang="en-US" i="1" spc="-20">
                <a:solidFill>
                  <a:srgbClr val="17325B"/>
                </a:solidFill>
                <a:latin typeface="Arial"/>
                <a:cs typeface="Arial"/>
              </a:rPr>
              <a:t> </a:t>
            </a:r>
            <a:r>
              <a:rPr lang="en-US" i="1">
                <a:solidFill>
                  <a:srgbClr val="17325B"/>
                </a:solidFill>
                <a:latin typeface="Arial"/>
                <a:cs typeface="Arial"/>
              </a:rPr>
              <a:t>partners/spouses</a:t>
            </a:r>
            <a:r>
              <a:rPr lang="en-US" i="1" spc="-13">
                <a:solidFill>
                  <a:srgbClr val="17325B"/>
                </a:solidFill>
                <a:latin typeface="Arial"/>
                <a:cs typeface="Arial"/>
              </a:rPr>
              <a:t> </a:t>
            </a:r>
            <a:r>
              <a:rPr lang="en-US" i="1">
                <a:solidFill>
                  <a:srgbClr val="17325B"/>
                </a:solidFill>
                <a:latin typeface="Arial"/>
                <a:cs typeface="Arial"/>
              </a:rPr>
              <a:t>on</a:t>
            </a:r>
            <a:r>
              <a:rPr lang="en-US" i="1" spc="-20">
                <a:solidFill>
                  <a:srgbClr val="17325B"/>
                </a:solidFill>
                <a:latin typeface="Arial"/>
                <a:cs typeface="Arial"/>
              </a:rPr>
              <a:t> </a:t>
            </a:r>
            <a:r>
              <a:rPr lang="en-US" i="1">
                <a:solidFill>
                  <a:srgbClr val="17325B"/>
                </a:solidFill>
                <a:latin typeface="Arial"/>
                <a:cs typeface="Arial"/>
              </a:rPr>
              <a:t>the</a:t>
            </a:r>
            <a:r>
              <a:rPr lang="en-US" i="1" spc="-80">
                <a:solidFill>
                  <a:srgbClr val="17325B"/>
                </a:solidFill>
                <a:latin typeface="Arial"/>
                <a:cs typeface="Arial"/>
              </a:rPr>
              <a:t> </a:t>
            </a:r>
            <a:r>
              <a:rPr lang="en-US" i="1">
                <a:solidFill>
                  <a:srgbClr val="17325B"/>
                </a:solidFill>
                <a:latin typeface="Arial"/>
                <a:cs typeface="Arial"/>
              </a:rPr>
              <a:t>Anthem</a:t>
            </a:r>
            <a:r>
              <a:rPr lang="en-US" i="1" spc="-20">
                <a:solidFill>
                  <a:srgbClr val="17325B"/>
                </a:solidFill>
                <a:latin typeface="Arial"/>
                <a:cs typeface="Arial"/>
              </a:rPr>
              <a:t> </a:t>
            </a:r>
            <a:r>
              <a:rPr lang="en-US" i="1">
                <a:solidFill>
                  <a:srgbClr val="17325B"/>
                </a:solidFill>
                <a:latin typeface="Arial"/>
                <a:cs typeface="Arial"/>
              </a:rPr>
              <a:t>medical</a:t>
            </a:r>
            <a:r>
              <a:rPr lang="en-US" i="1" spc="-13">
                <a:solidFill>
                  <a:srgbClr val="17325B"/>
                </a:solidFill>
                <a:latin typeface="Arial"/>
                <a:cs typeface="Arial"/>
              </a:rPr>
              <a:t> </a:t>
            </a:r>
            <a:r>
              <a:rPr lang="en-US" i="1" spc="-27">
                <a:solidFill>
                  <a:srgbClr val="17325B"/>
                </a:solidFill>
                <a:latin typeface="Arial"/>
                <a:cs typeface="Arial"/>
              </a:rPr>
              <a:t>pl</a:t>
            </a:r>
            <a:r>
              <a:rPr lang="en-US" sz="1867" i="1" spc="-27">
                <a:solidFill>
                  <a:srgbClr val="17325B"/>
                </a:solidFill>
                <a:latin typeface="Arial"/>
                <a:cs typeface="Arial"/>
              </a:rPr>
              <a:t>an</a:t>
            </a:r>
            <a:endParaRPr sz="1867">
              <a:solidFill>
                <a:srgbClr val="465359"/>
              </a:solidFill>
              <a:latin typeface="Arial"/>
              <a:cs typeface="Arial"/>
            </a:endParaRPr>
          </a:p>
        </p:txBody>
      </p:sp>
      <p:sp>
        <p:nvSpPr>
          <p:cNvPr id="17" name="Text Placeholder 8">
            <a:extLst>
              <a:ext uri="{FF2B5EF4-FFF2-40B4-BE49-F238E27FC236}">
                <a16:creationId xmlns:a16="http://schemas.microsoft.com/office/drawing/2014/main" id="{BD2EF513-1DA9-168A-2F3C-EA7531AC881A}"/>
              </a:ext>
            </a:extLst>
          </p:cNvPr>
          <p:cNvSpPr txBox="1">
            <a:spLocks/>
          </p:cNvSpPr>
          <p:nvPr/>
        </p:nvSpPr>
        <p:spPr>
          <a:xfrm>
            <a:off x="409867" y="1087245"/>
            <a:ext cx="11269743" cy="365126"/>
          </a:xfrm>
          <a:prstGeom prst="rect">
            <a:avLst/>
          </a:prstGeom>
          <a:ln>
            <a:noFill/>
          </a:ln>
        </p:spPr>
        <p:txBody>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1867">
                <a:solidFill>
                  <a:srgbClr val="17325B"/>
                </a:solidFill>
                <a:latin typeface="Arial"/>
              </a:rPr>
              <a:t>A comprehensive family planning and support program at no cost to members</a:t>
            </a:r>
          </a:p>
        </p:txBody>
      </p:sp>
      <p:pic>
        <p:nvPicPr>
          <p:cNvPr id="18" name="Picture 17" descr="Maven Logo Png">
            <a:extLst>
              <a:ext uri="{FF2B5EF4-FFF2-40B4-BE49-F238E27FC236}">
                <a16:creationId xmlns:a16="http://schemas.microsoft.com/office/drawing/2014/main" id="{428A336D-4A10-2C8D-7B16-B466B3307066}"/>
              </a:ext>
            </a:extLst>
          </p:cNvPr>
          <p:cNvPicPr>
            <a:picLocks noChangeAspect="1"/>
          </p:cNvPicPr>
          <p:nvPr/>
        </p:nvPicPr>
        <p:blipFill>
          <a:blip r:embed="rId2"/>
          <a:stretch>
            <a:fillRect/>
          </a:stretch>
        </p:blipFill>
        <p:spPr>
          <a:xfrm>
            <a:off x="9038823" y="586182"/>
            <a:ext cx="2743200" cy="1435608"/>
          </a:xfrm>
          <a:prstGeom prst="rect">
            <a:avLst/>
          </a:prstGeom>
        </p:spPr>
      </p:pic>
    </p:spTree>
    <p:extLst>
      <p:ext uri="{BB962C8B-B14F-4D97-AF65-F5344CB8AC3E}">
        <p14:creationId xmlns:p14="http://schemas.microsoft.com/office/powerpoint/2010/main" val="16087866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3287F5-8436-47E0-8829-72C009DD8EE9}"/>
              </a:ext>
            </a:extLst>
          </p:cNvPr>
          <p:cNvSpPr>
            <a:spLocks noGrp="1"/>
          </p:cNvSpPr>
          <p:nvPr>
            <p:ph type="sldNum" sz="quarter" idx="12"/>
          </p:nvPr>
        </p:nvSpPr>
        <p:spPr>
          <a:ln>
            <a:noFill/>
          </a:ln>
        </p:spPr>
        <p:txBody>
          <a:bodyPr/>
          <a:lstStyle/>
          <a:p>
            <a:fld id="{AA269C83-254E-4507-A77E-F811EA1FBE29}" type="slidenum">
              <a:rPr lang="en-US" smtClean="0"/>
              <a:pPr/>
              <a:t>32</a:t>
            </a:fld>
            <a:endParaRPr lang="en-US"/>
          </a:p>
        </p:txBody>
      </p:sp>
      <p:sp>
        <p:nvSpPr>
          <p:cNvPr id="9" name="TextBox 1">
            <a:extLst>
              <a:ext uri="{FF2B5EF4-FFF2-40B4-BE49-F238E27FC236}">
                <a16:creationId xmlns:a16="http://schemas.microsoft.com/office/drawing/2014/main" id="{5D3D3C8E-3BBB-47A8-50AD-3C00E1013276}"/>
              </a:ext>
            </a:extLst>
          </p:cNvPr>
          <p:cNvSpPr txBox="1"/>
          <p:nvPr/>
        </p:nvSpPr>
        <p:spPr>
          <a:xfrm>
            <a:off x="430953" y="1816352"/>
            <a:ext cx="10810203" cy="3693319"/>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17325B"/>
                </a:solidFill>
                <a:latin typeface="Arial" panose="020B0503020102020204" pitchFamily="34" charset="0"/>
                <a:ea typeface="Calibri" panose="020F0502020204030204" pitchFamily="34" charset="0"/>
                <a:cs typeface="Calibri" panose="020F0502020204030204" pitchFamily="34" charset="0"/>
              </a:rPr>
              <a:t>Program provides resources for members with high blood pressure or cholesterol. Eligible employees, spouses, and adult dependents (age 18+) enrolled in the medical plan can receive the Hello Heart app and a free blood pressure monitor at no cost, with tools to track blood pressure, cholesterol, medications, and activity. </a:t>
            </a:r>
          </a:p>
          <a:p>
            <a:endParaRPr lang="en-US">
              <a:latin typeface="Franklin Gothic Book" panose="020B0503020102020204" pitchFamily="34" charset="0"/>
              <a:ea typeface="Calibri" panose="020F0502020204030204" pitchFamily="34" charset="0"/>
              <a:cs typeface="Calibri" panose="020F0502020204030204" pitchFamily="34" charset="0"/>
            </a:endParaRPr>
          </a:p>
          <a:p>
            <a:r>
              <a:rPr lang="en-US" b="1">
                <a:solidFill>
                  <a:srgbClr val="17325B"/>
                </a:solidFill>
                <a:latin typeface="Arial" panose="020B0503020102020204" pitchFamily="34" charset="0"/>
                <a:ea typeface="Calibri" panose="020F0502020204030204" pitchFamily="34" charset="0"/>
                <a:cs typeface="Calibri" panose="020F0502020204030204" pitchFamily="34" charset="0"/>
              </a:rPr>
              <a:t>Eligibility for program</a:t>
            </a:r>
            <a:r>
              <a:rPr lang="en-US">
                <a:solidFill>
                  <a:srgbClr val="17325B"/>
                </a:solidFill>
                <a:latin typeface="Arial" panose="020B0503020102020204" pitchFamily="34" charset="0"/>
                <a:ea typeface="Calibri" panose="020F0502020204030204" pitchFamily="34" charset="0"/>
                <a:cs typeface="Calibri" panose="020F0502020204030204" pitchFamily="34" charset="0"/>
              </a:rPr>
              <a:t>:</a:t>
            </a:r>
          </a:p>
          <a:p>
            <a:pPr marL="285750" indent="-285750">
              <a:buClr>
                <a:schemeClr val="accent1"/>
              </a:buClr>
              <a:buFont typeface="Arial" panose="020B0604020202020204" pitchFamily="34" charset="0"/>
              <a:buChar char="•"/>
            </a:pPr>
            <a:r>
              <a:rPr lang="en-US">
                <a:solidFill>
                  <a:srgbClr val="17325B"/>
                </a:solidFill>
                <a:latin typeface="Arial" panose="020B0503020102020204" pitchFamily="34" charset="0"/>
                <a:ea typeface="Calibri" panose="020F0502020204030204" pitchFamily="34" charset="0"/>
                <a:cs typeface="Calibri" panose="020F0502020204030204" pitchFamily="34" charset="0"/>
              </a:rPr>
              <a:t>Enrolled medical plan employees, spouses, and dependents over age 18 can participate at no cost</a:t>
            </a:r>
          </a:p>
          <a:p>
            <a:pPr marL="285750" indent="-285750">
              <a:buClr>
                <a:schemeClr val="accent1"/>
              </a:buClr>
              <a:buFont typeface="Arial" panose="020B0604020202020204" pitchFamily="34" charset="0"/>
              <a:buChar char="•"/>
            </a:pPr>
            <a:r>
              <a:rPr lang="en-US">
                <a:solidFill>
                  <a:srgbClr val="17325B"/>
                </a:solidFill>
                <a:latin typeface="Arial" panose="020B0503020102020204" pitchFamily="34" charset="0"/>
                <a:ea typeface="Calibri" panose="020F0502020204030204" pitchFamily="34" charset="0"/>
                <a:cs typeface="Calibri" panose="020F0502020204030204" pitchFamily="34" charset="0"/>
              </a:rPr>
              <a:t>Has a blood pressure reading of 130/80mmHG or above</a:t>
            </a:r>
          </a:p>
          <a:p>
            <a:pPr marL="285750" indent="-285750">
              <a:buClr>
                <a:schemeClr val="accent1"/>
              </a:buClr>
              <a:buFont typeface="Arial" panose="020B0604020202020204" pitchFamily="34" charset="0"/>
              <a:buChar char="•"/>
            </a:pPr>
            <a:r>
              <a:rPr lang="en-US">
                <a:solidFill>
                  <a:srgbClr val="17325B"/>
                </a:solidFill>
                <a:latin typeface="Arial" panose="020B0503020102020204" pitchFamily="34" charset="0"/>
                <a:ea typeface="Calibri" panose="020F0502020204030204" pitchFamily="34" charset="0"/>
                <a:cs typeface="Calibri" panose="020F0502020204030204" pitchFamily="34" charset="0"/>
              </a:rPr>
              <a:t>Those currently taking blood pressure and/cholesterol medication</a:t>
            </a:r>
          </a:p>
          <a:p>
            <a:pPr marL="285750" indent="-285750">
              <a:buClr>
                <a:schemeClr val="accent1"/>
              </a:buClr>
              <a:buFont typeface="Arial" panose="020B0604020202020204" pitchFamily="34" charset="0"/>
              <a:buChar char="•"/>
            </a:pPr>
            <a:r>
              <a:rPr lang="en-US">
                <a:solidFill>
                  <a:srgbClr val="17325B"/>
                </a:solidFill>
                <a:latin typeface="Arial" panose="020B0503020102020204" pitchFamily="34" charset="0"/>
                <a:ea typeface="Calibri" panose="020F0502020204030204" pitchFamily="34" charset="0"/>
                <a:cs typeface="Calibri" panose="020F0502020204030204" pitchFamily="34" charset="0"/>
              </a:rPr>
              <a:t>Women in pre and post menopausal stages</a:t>
            </a:r>
          </a:p>
          <a:p>
            <a:pPr marL="285750" indent="-285750">
              <a:buFont typeface="Arial" panose="020B0604020202020204" pitchFamily="34" charset="0"/>
              <a:buChar char="•"/>
            </a:pPr>
            <a:endParaRPr lang="en-US">
              <a:latin typeface="Franklin Gothic Book" panose="020B0503020102020204" pitchFamily="34" charset="0"/>
              <a:ea typeface="Calibri" panose="020F0502020204030204" pitchFamily="34" charset="0"/>
              <a:cs typeface="Calibri" panose="020F0502020204030204" pitchFamily="34" charset="0"/>
            </a:endParaRPr>
          </a:p>
          <a:p>
            <a:r>
              <a:rPr lang="en-US">
                <a:solidFill>
                  <a:srgbClr val="17325B"/>
                </a:solidFill>
                <a:latin typeface="Arial" panose="020B0503020102020204" pitchFamily="34" charset="0"/>
                <a:ea typeface="Calibri" panose="020F0502020204030204" pitchFamily="34" charset="0"/>
                <a:cs typeface="Calibri" panose="020F0502020204030204" pitchFamily="34" charset="0"/>
              </a:rPr>
              <a:t>Participants will receive emails and direct mail with additional information to sign up or log into the Sydney app to enroll.</a:t>
            </a:r>
          </a:p>
        </p:txBody>
      </p:sp>
      <p:pic>
        <p:nvPicPr>
          <p:cNvPr id="10" name="Picture 9" descr="Hello Heart was just released on Apple Watch! – Hello Heart">
            <a:extLst>
              <a:ext uri="{FF2B5EF4-FFF2-40B4-BE49-F238E27FC236}">
                <a16:creationId xmlns:a16="http://schemas.microsoft.com/office/drawing/2014/main" id="{0B14ABF1-4DEF-D902-9347-F9672623CDD3}"/>
              </a:ext>
            </a:extLst>
          </p:cNvPr>
          <p:cNvPicPr>
            <a:picLocks noChangeAspect="1"/>
          </p:cNvPicPr>
          <p:nvPr/>
        </p:nvPicPr>
        <p:blipFill>
          <a:blip r:embed="rId2"/>
          <a:stretch>
            <a:fillRect/>
          </a:stretch>
        </p:blipFill>
        <p:spPr>
          <a:xfrm>
            <a:off x="550223" y="765104"/>
            <a:ext cx="3095625" cy="542925"/>
          </a:xfrm>
          <a:prstGeom prst="rect">
            <a:avLst/>
          </a:prstGeom>
        </p:spPr>
      </p:pic>
    </p:spTree>
    <p:extLst>
      <p:ext uri="{BB962C8B-B14F-4D97-AF65-F5344CB8AC3E}">
        <p14:creationId xmlns:p14="http://schemas.microsoft.com/office/powerpoint/2010/main" val="9630678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3287F5-8436-47E0-8829-72C009DD8EE9}"/>
              </a:ext>
            </a:extLst>
          </p:cNvPr>
          <p:cNvSpPr>
            <a:spLocks noGrp="1"/>
          </p:cNvSpPr>
          <p:nvPr>
            <p:ph type="sldNum" sz="quarter" idx="12"/>
          </p:nvPr>
        </p:nvSpPr>
        <p:spPr>
          <a:ln>
            <a:noFill/>
          </a:ln>
        </p:spPr>
        <p:txBody>
          <a:bodyPr/>
          <a:lstStyle/>
          <a:p>
            <a:fld id="{AA269C83-254E-4507-A77E-F811EA1FBE29}" type="slidenum">
              <a:rPr lang="en-US" smtClean="0"/>
              <a:pPr/>
              <a:t>33</a:t>
            </a:fld>
            <a:endParaRPr lang="en-US"/>
          </a:p>
        </p:txBody>
      </p:sp>
      <p:sp>
        <p:nvSpPr>
          <p:cNvPr id="6" name="Content Placeholder 7">
            <a:extLst>
              <a:ext uri="{FF2B5EF4-FFF2-40B4-BE49-F238E27FC236}">
                <a16:creationId xmlns:a16="http://schemas.microsoft.com/office/drawing/2014/main" id="{DA97D376-5873-E64E-5683-22FCD5E5D43C}"/>
              </a:ext>
            </a:extLst>
          </p:cNvPr>
          <p:cNvSpPr>
            <a:spLocks noGrp="1"/>
          </p:cNvSpPr>
          <p:nvPr>
            <p:ph idx="1"/>
          </p:nvPr>
        </p:nvSpPr>
        <p:spPr>
          <a:xfrm>
            <a:off x="753698" y="1912480"/>
            <a:ext cx="10499518" cy="4693996"/>
          </a:xfrm>
          <a:ln>
            <a:noFill/>
          </a:ln>
        </p:spPr>
        <p:txBody>
          <a:bodyPr>
            <a:normAutofit fontScale="92500" lnSpcReduction="10000"/>
          </a:bodyPr>
          <a:lstStyle/>
          <a:p>
            <a:pPr marL="0" indent="0" algn="l">
              <a:buNone/>
            </a:pPr>
            <a:r>
              <a:rPr lang="en-US" sz="1800">
                <a:solidFill>
                  <a:srgbClr val="17325B"/>
                </a:solidFill>
                <a:latin typeface="Arial"/>
                <a:ea typeface="Calibri"/>
                <a:cs typeface="Calibri"/>
              </a:rPr>
              <a:t>Noom takes a personalized, mind-first approach that combines technology and human support to create healthier daily habits.  The program includes:</a:t>
            </a:r>
          </a:p>
          <a:p>
            <a:pPr marL="285750" indent="-285750" algn="l">
              <a:buFont typeface="Arial" charset="2"/>
              <a:buChar char="•"/>
            </a:pPr>
            <a:r>
              <a:rPr lang="en-US" sz="1800">
                <a:solidFill>
                  <a:srgbClr val="17325B"/>
                </a:solidFill>
                <a:latin typeface="Arial"/>
                <a:ea typeface="Calibri"/>
                <a:cs typeface="Calibri"/>
              </a:rPr>
              <a:t>Educational support behind bad habits and how to change them</a:t>
            </a:r>
          </a:p>
          <a:p>
            <a:pPr marL="285750" indent="-285750" algn="l">
              <a:buFont typeface="Arial" charset="2"/>
              <a:buChar char="•"/>
            </a:pPr>
            <a:r>
              <a:rPr lang="en-US" sz="1800">
                <a:solidFill>
                  <a:srgbClr val="17325B"/>
                </a:solidFill>
                <a:latin typeface="Arial"/>
                <a:ea typeface="Calibri"/>
                <a:cs typeface="Calibri"/>
              </a:rPr>
              <a:t>Daily lesson tailored to each user's goals</a:t>
            </a:r>
          </a:p>
          <a:p>
            <a:pPr marL="285750" indent="-285750" algn="l">
              <a:buFont typeface="Arial" charset="2"/>
              <a:buChar char="•"/>
            </a:pPr>
            <a:r>
              <a:rPr lang="en-US" sz="1800">
                <a:solidFill>
                  <a:srgbClr val="17325B"/>
                </a:solidFill>
                <a:latin typeface="Arial"/>
                <a:ea typeface="Calibri"/>
                <a:cs typeface="Calibri"/>
              </a:rPr>
              <a:t>1:1 coaching and peer support</a:t>
            </a:r>
          </a:p>
          <a:p>
            <a:pPr marL="285750" indent="-285750" algn="l">
              <a:buFont typeface="Arial" charset="2"/>
              <a:buChar char="•"/>
            </a:pPr>
            <a:r>
              <a:rPr lang="en-US" sz="1800">
                <a:solidFill>
                  <a:srgbClr val="17325B"/>
                </a:solidFill>
                <a:latin typeface="Arial"/>
                <a:ea typeface="Calibri"/>
                <a:cs typeface="Calibri"/>
              </a:rPr>
              <a:t>AI food logging</a:t>
            </a:r>
          </a:p>
          <a:p>
            <a:pPr marL="285750" indent="-285750" algn="l">
              <a:buFont typeface="Arial" charset="2"/>
              <a:buChar char="•"/>
            </a:pPr>
            <a:r>
              <a:rPr lang="en-US" sz="1800">
                <a:solidFill>
                  <a:srgbClr val="17325B"/>
                </a:solidFill>
                <a:latin typeface="Arial"/>
                <a:ea typeface="Calibri"/>
                <a:cs typeface="Calibri"/>
              </a:rPr>
              <a:t>Move exercise tutorial library</a:t>
            </a:r>
          </a:p>
          <a:p>
            <a:pPr algn="l"/>
            <a:endParaRPr lang="en-US" sz="1800">
              <a:solidFill>
                <a:schemeClr val="tx1"/>
              </a:solidFill>
              <a:latin typeface="Franklin Gothic Book" panose="020B0503020102020204" pitchFamily="34" charset="0"/>
              <a:ea typeface="Calibri" panose="020F0502020204030204" pitchFamily="34" charset="0"/>
              <a:cs typeface="Calibri" panose="020F0502020204030204" pitchFamily="34" charset="0"/>
            </a:endParaRPr>
          </a:p>
          <a:p>
            <a:pPr marL="0" indent="0" algn="l">
              <a:buNone/>
            </a:pPr>
            <a:r>
              <a:rPr lang="en-US" sz="1800" b="1">
                <a:solidFill>
                  <a:srgbClr val="17325B"/>
                </a:solidFill>
                <a:latin typeface="Arial"/>
                <a:ea typeface="Calibri"/>
                <a:cs typeface="Calibri"/>
              </a:rPr>
              <a:t>Eligibility for program: </a:t>
            </a:r>
          </a:p>
          <a:p>
            <a:pPr marL="305435" indent="-305435">
              <a:buFont typeface="Arial" panose="020B0604020202020204" pitchFamily="34" charset="0"/>
              <a:buChar char="•"/>
            </a:pPr>
            <a:r>
              <a:rPr lang="en-US" sz="1800">
                <a:solidFill>
                  <a:srgbClr val="17325B"/>
                </a:solidFill>
                <a:latin typeface="Arial"/>
                <a:ea typeface="Calibri"/>
                <a:cs typeface="Calibri"/>
              </a:rPr>
              <a:t>Enrolled medical plan employees, spouses, and children aged 18+ can participate at no cost</a:t>
            </a:r>
          </a:p>
          <a:p>
            <a:pPr>
              <a:buFont typeface="Arial" panose="020B0604020202020204" pitchFamily="34" charset="0"/>
              <a:buChar char="•"/>
            </a:pPr>
            <a:endParaRPr lang="en-US" sz="1800">
              <a:solidFill>
                <a:schemeClr val="tx1"/>
              </a:solidFill>
              <a:latin typeface="Franklin Gothic Book" panose="020B0503020102020204" pitchFamily="34" charset="0"/>
              <a:ea typeface="Calibri" panose="020F0502020204030204" pitchFamily="34" charset="0"/>
              <a:cs typeface="Calibri" panose="020F0502020204030204" pitchFamily="34" charset="0"/>
            </a:endParaRPr>
          </a:p>
          <a:p>
            <a:pPr marL="0" indent="0">
              <a:buNone/>
            </a:pPr>
            <a:r>
              <a:rPr lang="en-US" sz="1800">
                <a:solidFill>
                  <a:srgbClr val="17325B"/>
                </a:solidFill>
                <a:latin typeface="Arial"/>
                <a:ea typeface="Calibri"/>
                <a:cs typeface="Calibri"/>
              </a:rPr>
              <a:t>Participants will receive emails with additional information to sign up or log into the Sydney app to enroll</a:t>
            </a:r>
            <a:endParaRPr lang="en-US" sz="1800">
              <a:latin typeface="Arial"/>
              <a:ea typeface="Calibri"/>
              <a:cs typeface="Calibri"/>
            </a:endParaRPr>
          </a:p>
          <a:p>
            <a:pPr marL="0" indent="0">
              <a:buNone/>
            </a:pPr>
            <a:endParaRPr lang="en-US" sz="1800">
              <a:solidFill>
                <a:schemeClr val="tx1"/>
              </a:solidFill>
              <a:latin typeface="Franklin Gothic Book" panose="020B0503020102020204" pitchFamily="34" charset="0"/>
              <a:ea typeface="Calibri" panose="020F0502020204030204" pitchFamily="34" charset="0"/>
              <a:cs typeface="Calibri" panose="020F0502020204030204" pitchFamily="34" charset="0"/>
            </a:endParaRPr>
          </a:p>
          <a:p>
            <a:endParaRPr lang="en-US" sz="1800" b="1">
              <a:solidFill>
                <a:schemeClr val="tx1"/>
              </a:solidFill>
              <a:latin typeface="Franklin Gothic Book" panose="020B0503020102020204" pitchFamily="34" charset="0"/>
              <a:ea typeface="Calibri" panose="020F0502020204030204" pitchFamily="34" charset="0"/>
              <a:cs typeface="Calibri" panose="020F0502020204030204" pitchFamily="34" charset="0"/>
            </a:endParaRPr>
          </a:p>
        </p:txBody>
      </p:sp>
      <p:pic>
        <p:nvPicPr>
          <p:cNvPr id="7" name="Picture 6" descr="Screens screenshot of a food review&#10;&#10;Description automatically generated">
            <a:extLst>
              <a:ext uri="{FF2B5EF4-FFF2-40B4-BE49-F238E27FC236}">
                <a16:creationId xmlns:a16="http://schemas.microsoft.com/office/drawing/2014/main" id="{D60DA90D-FB27-9373-1EBA-E82731096CC7}"/>
              </a:ext>
            </a:extLst>
          </p:cNvPr>
          <p:cNvPicPr>
            <a:picLocks noChangeAspect="1"/>
          </p:cNvPicPr>
          <p:nvPr/>
        </p:nvPicPr>
        <p:blipFill>
          <a:blip r:embed="rId2"/>
          <a:stretch>
            <a:fillRect/>
          </a:stretch>
        </p:blipFill>
        <p:spPr>
          <a:xfrm>
            <a:off x="7867528" y="2360117"/>
            <a:ext cx="2690772" cy="2430638"/>
          </a:xfrm>
          <a:prstGeom prst="rect">
            <a:avLst/>
          </a:prstGeom>
        </p:spPr>
      </p:pic>
      <p:grpSp>
        <p:nvGrpSpPr>
          <p:cNvPr id="5" name="Group 4">
            <a:extLst>
              <a:ext uri="{FF2B5EF4-FFF2-40B4-BE49-F238E27FC236}">
                <a16:creationId xmlns:a16="http://schemas.microsoft.com/office/drawing/2014/main" id="{6989B3FD-211E-27D1-1471-4A38C67F2670}"/>
              </a:ext>
            </a:extLst>
          </p:cNvPr>
          <p:cNvGrpSpPr/>
          <p:nvPr/>
        </p:nvGrpSpPr>
        <p:grpSpPr>
          <a:xfrm>
            <a:off x="599329" y="781859"/>
            <a:ext cx="3327532" cy="640080"/>
            <a:chOff x="1548959" y="470697"/>
            <a:chExt cx="3916847" cy="877743"/>
          </a:xfrm>
        </p:grpSpPr>
        <p:pic>
          <p:nvPicPr>
            <p:cNvPr id="8" name="Picture 7" descr="A black and white logo&#10;&#10;Description automatically generated">
              <a:extLst>
                <a:ext uri="{FF2B5EF4-FFF2-40B4-BE49-F238E27FC236}">
                  <a16:creationId xmlns:a16="http://schemas.microsoft.com/office/drawing/2014/main" id="{9D504BB5-E365-02B7-BDC4-958F2CC6ACC9}"/>
                </a:ext>
              </a:extLst>
            </p:cNvPr>
            <p:cNvPicPr>
              <a:picLocks noChangeAspect="1"/>
            </p:cNvPicPr>
            <p:nvPr/>
          </p:nvPicPr>
          <p:blipFill>
            <a:blip r:embed="rId3"/>
            <a:srcRect t="23547" b="24528"/>
            <a:stretch/>
          </p:blipFill>
          <p:spPr>
            <a:xfrm>
              <a:off x="2648465" y="470697"/>
              <a:ext cx="2817341" cy="877743"/>
            </a:xfrm>
            <a:prstGeom prst="rect">
              <a:avLst/>
            </a:prstGeom>
          </p:spPr>
        </p:pic>
        <p:pic>
          <p:nvPicPr>
            <p:cNvPr id="9" name="Picture 8">
              <a:extLst>
                <a:ext uri="{FF2B5EF4-FFF2-40B4-BE49-F238E27FC236}">
                  <a16:creationId xmlns:a16="http://schemas.microsoft.com/office/drawing/2014/main" id="{39DD3C78-2F25-F30F-36AC-2E53769CD83E}"/>
                </a:ext>
              </a:extLst>
            </p:cNvPr>
            <p:cNvPicPr>
              <a:picLocks noChangeAspect="1"/>
            </p:cNvPicPr>
            <p:nvPr/>
          </p:nvPicPr>
          <p:blipFill>
            <a:blip r:embed="rId4"/>
            <a:stretch>
              <a:fillRect/>
            </a:stretch>
          </p:blipFill>
          <p:spPr>
            <a:xfrm>
              <a:off x="1548959" y="470698"/>
              <a:ext cx="877742" cy="877742"/>
            </a:xfrm>
            <a:prstGeom prst="rect">
              <a:avLst/>
            </a:prstGeom>
            <a:ln>
              <a:solidFill>
                <a:srgbClr val="EF9503"/>
              </a:solidFill>
            </a:ln>
            <a:effectLst>
              <a:glow rad="63500">
                <a:schemeClr val="accent2">
                  <a:satMod val="175000"/>
                  <a:alpha val="40000"/>
                </a:schemeClr>
              </a:glow>
            </a:effectLst>
          </p:spPr>
        </p:pic>
      </p:grpSp>
    </p:spTree>
    <p:extLst>
      <p:ext uri="{BB962C8B-B14F-4D97-AF65-F5344CB8AC3E}">
        <p14:creationId xmlns:p14="http://schemas.microsoft.com/office/powerpoint/2010/main" val="35739999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a:extLst>
            <a:ext uri="{FF2B5EF4-FFF2-40B4-BE49-F238E27FC236}">
              <a16:creationId xmlns:a16="http://schemas.microsoft.com/office/drawing/2014/main" id="{17E3CCA2-4662-096D-6A98-3FA267E636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C1D2AD-B453-0957-E7ED-8BCDDA01EC5F}"/>
              </a:ext>
            </a:extLst>
          </p:cNvPr>
          <p:cNvSpPr>
            <a:spLocks noGrp="1"/>
          </p:cNvSpPr>
          <p:nvPr>
            <p:ph type="title"/>
          </p:nvPr>
        </p:nvSpPr>
        <p:spPr>
          <a:xfrm>
            <a:off x="300938" y="900295"/>
            <a:ext cx="11029616" cy="430887"/>
          </a:xfrm>
          <a:ln>
            <a:noFill/>
          </a:ln>
        </p:spPr>
        <p:txBody>
          <a:bodyPr wrap="square">
            <a:normAutofit fontScale="90000"/>
          </a:bodyPr>
          <a:lstStyle/>
          <a:p>
            <a:r>
              <a:rPr lang="en-US" sz="2600" b="1">
                <a:solidFill>
                  <a:srgbClr val="3C63FF"/>
                </a:solidFill>
                <a:latin typeface="Arial"/>
              </a:rPr>
              <a:t>Care.com</a:t>
            </a:r>
          </a:p>
        </p:txBody>
      </p:sp>
      <p:sp>
        <p:nvSpPr>
          <p:cNvPr id="9" name="TextBox 8">
            <a:extLst>
              <a:ext uri="{FF2B5EF4-FFF2-40B4-BE49-F238E27FC236}">
                <a16:creationId xmlns:a16="http://schemas.microsoft.com/office/drawing/2014/main" id="{DEB11385-F8FB-F948-FA82-BA664729FE4B}"/>
              </a:ext>
            </a:extLst>
          </p:cNvPr>
          <p:cNvSpPr txBox="1"/>
          <p:nvPr/>
        </p:nvSpPr>
        <p:spPr>
          <a:xfrm>
            <a:off x="488737" y="1651340"/>
            <a:ext cx="10654019" cy="3416320"/>
          </a:xfrm>
          <a:prstGeom prst="rect">
            <a:avLst/>
          </a:prstGeom>
          <a:noFill/>
          <a:ln>
            <a:noFill/>
          </a:ln>
        </p:spPr>
        <p:txBody>
          <a:bodyPr wrap="square">
            <a:spAutoFit/>
          </a:bodyPr>
          <a:lstStyle/>
          <a:p>
            <a:r>
              <a:rPr lang="en-US" b="1" err="1"/>
              <a:t>CareBenefits</a:t>
            </a:r>
            <a:r>
              <a:rPr lang="en-US" b="1"/>
              <a:t> provides access to helpful resources while balancing work, home and other daily demands.</a:t>
            </a:r>
          </a:p>
          <a:p>
            <a:endParaRPr lang="en-US" b="1"/>
          </a:p>
          <a:p>
            <a:r>
              <a:rPr lang="en-US" b="1"/>
              <a:t>With this benefit, you can:</a:t>
            </a:r>
            <a:endParaRPr lang="en-US"/>
          </a:p>
          <a:p>
            <a:pPr marL="401638" indent="-401638"/>
            <a:r>
              <a:rPr lang="en-US"/>
              <a:t>•    Find trusted care – Whether you need a regular babysitter, help caring for an aging parent, housekeeping          assistance, or even a dog walker, your Care.com membership makes it easy to connect with reliable support.</a:t>
            </a:r>
          </a:p>
          <a:p>
            <a:pPr marL="401638" indent="-401638"/>
            <a:r>
              <a:rPr lang="en-US"/>
              <a:t>•    Save on everyday expenses – Enjoy exclusive discounts on travel, groceries, pet care, and more through </a:t>
            </a:r>
            <a:r>
              <a:rPr lang="en-US" err="1"/>
              <a:t>LifeMart</a:t>
            </a:r>
            <a:r>
              <a:rPr lang="en-US"/>
              <a:t>.</a:t>
            </a:r>
          </a:p>
          <a:p>
            <a:pPr marL="401638" indent="-401638"/>
            <a:r>
              <a:rPr lang="en-US"/>
              <a:t>•    Learn from experts – Check out Care Talks, a series of monthly webinars covering topics like parenting, senior care, mental health, financial wellness, and more.</a:t>
            </a:r>
          </a:p>
          <a:p>
            <a:pPr marL="401638" indent="-401638"/>
            <a:endParaRPr lang="en-US"/>
          </a:p>
          <a:p>
            <a:pPr marL="401638" indent="-401638"/>
            <a:r>
              <a:rPr lang="en-US"/>
              <a:t>Included as a benefit for employees eligible for medical benefits, including those waiving enrollment.</a:t>
            </a:r>
          </a:p>
        </p:txBody>
      </p:sp>
      <p:pic>
        <p:nvPicPr>
          <p:cNvPr id="5" name="Picture 4">
            <a:extLst>
              <a:ext uri="{FF2B5EF4-FFF2-40B4-BE49-F238E27FC236}">
                <a16:creationId xmlns:a16="http://schemas.microsoft.com/office/drawing/2014/main" id="{8CA330FC-6FEF-C75B-E8CC-CB3C6E03CCDF}"/>
              </a:ext>
            </a:extLst>
          </p:cNvPr>
          <p:cNvPicPr>
            <a:picLocks noChangeAspect="1"/>
          </p:cNvPicPr>
          <p:nvPr/>
        </p:nvPicPr>
        <p:blipFill>
          <a:blip r:embed="rId2"/>
          <a:stretch>
            <a:fillRect/>
          </a:stretch>
        </p:blipFill>
        <p:spPr>
          <a:xfrm>
            <a:off x="8538358" y="842424"/>
            <a:ext cx="2487817" cy="565948"/>
          </a:xfrm>
          <a:prstGeom prst="rect">
            <a:avLst/>
          </a:prstGeom>
        </p:spPr>
      </p:pic>
    </p:spTree>
    <p:extLst>
      <p:ext uri="{BB962C8B-B14F-4D97-AF65-F5344CB8AC3E}">
        <p14:creationId xmlns:p14="http://schemas.microsoft.com/office/powerpoint/2010/main" val="40260040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object 2"/>
          <p:cNvSpPr/>
          <p:nvPr/>
        </p:nvSpPr>
        <p:spPr>
          <a:xfrm>
            <a:off x="0" y="631951"/>
            <a:ext cx="12192000" cy="0"/>
          </a:xfrm>
          <a:custGeom>
            <a:avLst/>
            <a:gdLst/>
            <a:ahLst/>
            <a:cxnLst/>
            <a:rect l="l" t="t" r="r" b="b"/>
            <a:pathLst>
              <a:path w="9144000">
                <a:moveTo>
                  <a:pt x="0" y="0"/>
                </a:moveTo>
                <a:lnTo>
                  <a:pt x="9144000" y="0"/>
                </a:lnTo>
              </a:path>
            </a:pathLst>
          </a:custGeom>
          <a:ln w="3175">
            <a:solidFill>
              <a:srgbClr val="17325B"/>
            </a:solidFill>
          </a:ln>
        </p:spPr>
        <p:txBody>
          <a:bodyPr wrap="square" lIns="0" tIns="0" rIns="0" bIns="0" rtlCol="0"/>
          <a:lstStyle/>
          <a:p>
            <a:endParaRPr sz="2400"/>
          </a:p>
        </p:txBody>
      </p:sp>
      <p:grpSp>
        <p:nvGrpSpPr>
          <p:cNvPr id="3" name="object 3"/>
          <p:cNvGrpSpPr/>
          <p:nvPr/>
        </p:nvGrpSpPr>
        <p:grpSpPr>
          <a:xfrm>
            <a:off x="0" y="472427"/>
            <a:ext cx="12192000" cy="4194175"/>
            <a:chOff x="0" y="472427"/>
            <a:chExt cx="9144000" cy="4194175"/>
          </a:xfrm>
        </p:grpSpPr>
        <p:sp>
          <p:nvSpPr>
            <p:cNvPr id="4" name="object 4"/>
            <p:cNvSpPr/>
            <p:nvPr/>
          </p:nvSpPr>
          <p:spPr>
            <a:xfrm>
              <a:off x="0" y="4666488"/>
              <a:ext cx="9144000" cy="0"/>
            </a:xfrm>
            <a:custGeom>
              <a:avLst/>
              <a:gdLst/>
              <a:ahLst/>
              <a:cxnLst/>
              <a:rect l="l" t="t" r="r" b="b"/>
              <a:pathLst>
                <a:path w="9144000">
                  <a:moveTo>
                    <a:pt x="0" y="0"/>
                  </a:moveTo>
                  <a:lnTo>
                    <a:pt x="9144000" y="0"/>
                  </a:lnTo>
                </a:path>
              </a:pathLst>
            </a:custGeom>
            <a:ln w="3175">
              <a:solidFill>
                <a:srgbClr val="17325B"/>
              </a:solidFill>
            </a:ln>
          </p:spPr>
          <p:txBody>
            <a:bodyPr wrap="square" lIns="0" tIns="0" rIns="0" bIns="0" rtlCol="0"/>
            <a:lstStyle/>
            <a:p>
              <a:endParaRPr sz="2400"/>
            </a:p>
          </p:txBody>
        </p:sp>
        <p:sp>
          <p:nvSpPr>
            <p:cNvPr id="5" name="object 5"/>
            <p:cNvSpPr/>
            <p:nvPr/>
          </p:nvSpPr>
          <p:spPr>
            <a:xfrm>
              <a:off x="0" y="472427"/>
              <a:ext cx="9144000" cy="4194175"/>
            </a:xfrm>
            <a:custGeom>
              <a:avLst/>
              <a:gdLst/>
              <a:ahLst/>
              <a:cxnLst/>
              <a:rect l="l" t="t" r="r" b="b"/>
              <a:pathLst>
                <a:path w="9144000" h="4194175">
                  <a:moveTo>
                    <a:pt x="9144000" y="0"/>
                  </a:moveTo>
                  <a:lnTo>
                    <a:pt x="0" y="0"/>
                  </a:lnTo>
                  <a:lnTo>
                    <a:pt x="0" y="4194060"/>
                  </a:lnTo>
                  <a:lnTo>
                    <a:pt x="9144000" y="4194060"/>
                  </a:lnTo>
                  <a:lnTo>
                    <a:pt x="9144000" y="0"/>
                  </a:lnTo>
                  <a:close/>
                </a:path>
              </a:pathLst>
            </a:custGeom>
            <a:solidFill>
              <a:srgbClr val="3C63FF"/>
            </a:solidFill>
            <a:ln>
              <a:solidFill/>
            </a:ln>
          </p:spPr>
          <p:txBody>
            <a:bodyPr wrap="square" lIns="0" tIns="0" rIns="0" bIns="0" rtlCol="0"/>
            <a:lstStyle/>
            <a:p>
              <a:endParaRPr sz="2400"/>
            </a:p>
          </p:txBody>
        </p:sp>
      </p:grpSp>
      <p:sp>
        <p:nvSpPr>
          <p:cNvPr id="12" name="object 12"/>
          <p:cNvSpPr txBox="1">
            <a:spLocks noGrp="1"/>
          </p:cNvSpPr>
          <p:nvPr>
            <p:ph type="title"/>
          </p:nvPr>
        </p:nvSpPr>
        <p:spPr>
          <a:xfrm>
            <a:off x="804672" y="2893664"/>
            <a:ext cx="8823960" cy="540319"/>
          </a:xfrm>
          <a:prstGeom prst="rect">
            <a:avLst/>
          </a:prstGeom>
          <a:ln>
            <a:noFill/>
          </a:ln>
        </p:spPr>
        <p:txBody>
          <a:bodyPr vert="horz" wrap="square" lIns="0" tIns="16933" rIns="0" bIns="0" rtlCol="0" anchor="ctr">
            <a:spAutoFit/>
          </a:bodyPr>
          <a:lstStyle/>
          <a:p>
            <a:pPr marL="16933" algn="l">
              <a:spcBef>
                <a:spcPts val="133"/>
              </a:spcBef>
            </a:pPr>
            <a:r>
              <a:rPr lang="en-US" sz="3400" b="1" spc="-113">
                <a:solidFill>
                  <a:srgbClr val="FFFFFF"/>
                </a:solidFill>
                <a:latin typeface="Arial"/>
                <a:cs typeface="Calibri" panose="020F0502020204030204" pitchFamily="34" charset="0"/>
              </a:rPr>
              <a:t>Ancillary Benefits</a:t>
            </a:r>
            <a:endParaRPr lang="en-US" sz="5867">
              <a:cs typeface="Calibri" panose="020F0502020204030204" pitchFamily="34" charset="0"/>
            </a:endParaRPr>
          </a:p>
        </p:txBody>
      </p:sp>
      <p:sp>
        <p:nvSpPr>
          <p:cNvPr id="6" name="Slide Number Placeholder 5">
            <a:extLst>
              <a:ext uri="{FF2B5EF4-FFF2-40B4-BE49-F238E27FC236}">
                <a16:creationId xmlns:a16="http://schemas.microsoft.com/office/drawing/2014/main" id="{46A410F2-A733-A858-7C21-63E32F658AD1}"/>
              </a:ext>
            </a:extLst>
          </p:cNvPr>
          <p:cNvSpPr>
            <a:spLocks noGrp="1"/>
          </p:cNvSpPr>
          <p:nvPr>
            <p:ph type="sldNum" sz="quarter" idx="12"/>
          </p:nvPr>
        </p:nvSpPr>
        <p:spPr>
          <a:ln>
            <a:noFill/>
          </a:ln>
        </p:spPr>
        <p:txBody>
          <a:bodyPr/>
          <a:lstStyle/>
          <a:p>
            <a:fld id="{3A98EE3D-8CD1-4C3F-BD1C-C98C9596463C}" type="slidenum">
              <a:rPr lang="en-US" smtClean="0"/>
              <a:t>35</a:t>
            </a:fld>
            <a:endParaRPr lang="en-US"/>
          </a:p>
        </p:txBody>
      </p:sp>
      <p:sp>
        <p:nvSpPr>
          <p:cNvPr id="13" name="Oval 12"/>
          <p:cNvSpPr/>
          <p:nvPr/>
        </p:nvSpPr>
        <p:spPr>
          <a:xfrm>
            <a:off x="10652760" y="1170432"/>
            <a:ext cx="2971800" cy="2971800"/>
          </a:xfrm>
          <a:prstGeom prst="ellipse">
            <a:avLst/>
          </a:prstGeom>
          <a:solidFill>
            <a:srgbClr val="FFD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11201400" y="4407408"/>
            <a:ext cx="1508760" cy="1508760"/>
          </a:xfrm>
          <a:prstGeom prst="ellipse">
            <a:avLst/>
          </a:prstGeom>
          <a:solidFill>
            <a:srgbClr val="FF5C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657060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10" name="Title 1"/>
          <p:cNvSpPr txBox="1">
            <a:spLocks/>
          </p:cNvSpPr>
          <p:nvPr/>
        </p:nvSpPr>
        <p:spPr>
          <a:xfrm>
            <a:off x="500417" y="677840"/>
            <a:ext cx="7513320" cy="457200"/>
          </a:xfrm>
          <a:prstGeom prst="rect">
            <a:avLst/>
          </a:prstGeom>
          <a:ln>
            <a:noFill/>
          </a:ln>
        </p:spPr>
        <p:txBody>
          <a:bodyPr vert="horz" wrap="square" anchor="ctr">
            <a:noAutofit/>
          </a:bodyPr>
          <a:lstStyle>
            <a:lvl1pPr algn="l" rtl="0" eaLnBrk="1" latinLnBrk="0" hangingPunct="1">
              <a:spcBef>
                <a:spcPct val="0"/>
              </a:spcBef>
              <a:buNone/>
              <a:defRPr kumimoji="0" sz="4000" kern="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r>
              <a:rPr lang="en-US" sz="2600" b="1">
                <a:solidFill>
                  <a:srgbClr val="3C63FF"/>
                </a:solidFill>
                <a:latin typeface="Arial"/>
              </a:rPr>
              <a:t>DENTAL PLAN RATES</a:t>
            </a:r>
          </a:p>
        </p:txBody>
      </p:sp>
      <p:graphicFrame>
        <p:nvGraphicFramePr>
          <p:cNvPr id="5" name="Table 4">
            <a:extLst>
              <a:ext uri="{FF2B5EF4-FFF2-40B4-BE49-F238E27FC236}">
                <a16:creationId xmlns:a16="http://schemas.microsoft.com/office/drawing/2014/main" id="{099F2FA3-E5B6-45B3-8301-A216C90540F0}"/>
              </a:ext>
            </a:extLst>
          </p:cNvPr>
          <p:cNvGraphicFramePr>
            <a:graphicFrameLocks noGrp="1"/>
          </p:cNvGraphicFramePr>
          <p:nvPr>
            <p:extLst>
              <p:ext uri="{D42A27DB-BD31-4B8C-83A1-F6EECF244321}">
                <p14:modId xmlns:p14="http://schemas.microsoft.com/office/powerpoint/2010/main" val="86604324"/>
              </p:ext>
            </p:extLst>
          </p:nvPr>
        </p:nvGraphicFramePr>
        <p:xfrm>
          <a:off x="1818861" y="2113721"/>
          <a:ext cx="7877521" cy="3048001"/>
        </p:xfrm>
        <a:graphic>
          <a:graphicData uri="http://schemas.openxmlformats.org/drawingml/2006/table">
            <a:tbl>
              <a:tblPr/>
              <a:tblGrid>
                <a:gridCol w="2089862">
                  <a:extLst>
                    <a:ext uri="{9D8B030D-6E8A-4147-A177-3AD203B41FA5}">
                      <a16:colId xmlns:a16="http://schemas.microsoft.com/office/drawing/2014/main" val="20000"/>
                    </a:ext>
                  </a:extLst>
                </a:gridCol>
                <a:gridCol w="1734045">
                  <a:extLst>
                    <a:ext uri="{9D8B030D-6E8A-4147-A177-3AD203B41FA5}">
                      <a16:colId xmlns:a16="http://schemas.microsoft.com/office/drawing/2014/main" val="20001"/>
                    </a:ext>
                  </a:extLst>
                </a:gridCol>
                <a:gridCol w="1945735">
                  <a:extLst>
                    <a:ext uri="{9D8B030D-6E8A-4147-A177-3AD203B41FA5}">
                      <a16:colId xmlns:a16="http://schemas.microsoft.com/office/drawing/2014/main" val="20002"/>
                    </a:ext>
                  </a:extLst>
                </a:gridCol>
                <a:gridCol w="2107879">
                  <a:extLst>
                    <a:ext uri="{9D8B030D-6E8A-4147-A177-3AD203B41FA5}">
                      <a16:colId xmlns:a16="http://schemas.microsoft.com/office/drawing/2014/main" val="20003"/>
                    </a:ext>
                  </a:extLst>
                </a:gridCol>
              </a:tblGrid>
              <a:tr h="574693">
                <a:tc>
                  <a:txBody>
                    <a:bodyPr/>
                    <a:lstStyle/>
                    <a:p>
                      <a:pPr marL="0" marR="0" algn="ctr">
                        <a:spcBef>
                          <a:spcPts val="0"/>
                        </a:spcBef>
                        <a:spcAft>
                          <a:spcPts val="0"/>
                        </a:spcAft>
                      </a:pPr>
                      <a:r>
                        <a:rPr lang="en-US" sz="1400" b="1">
                          <a:solidFill>
                            <a:srgbClr val="FFFFFF"/>
                          </a:solidFill>
                          <a:latin typeface="Arial"/>
                          <a:ea typeface="Times New Roman"/>
                          <a:cs typeface="Calibri"/>
                        </a:rPr>
                        <a:t>Employee Category</a:t>
                      </a:r>
                      <a:endParaRPr lang="en-US" sz="1400">
                        <a:solidFill>
                          <a:srgbClr val="000000"/>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63FF"/>
                    </a:solidFill>
                  </a:tcPr>
                </a:tc>
                <a:tc>
                  <a:txBody>
                    <a:bodyPr/>
                    <a:lstStyle/>
                    <a:p>
                      <a:pPr marL="0" marR="0" algn="ctr">
                        <a:spcBef>
                          <a:spcPts val="0"/>
                        </a:spcBef>
                        <a:spcAft>
                          <a:spcPts val="0"/>
                        </a:spcAft>
                      </a:pPr>
                      <a:r>
                        <a:rPr lang="en-US" sz="1400" b="1">
                          <a:solidFill>
                            <a:srgbClr val="FFFFFF"/>
                          </a:solidFill>
                          <a:latin typeface="Arial"/>
                          <a:ea typeface="Times New Roman"/>
                          <a:cs typeface="Calibri"/>
                        </a:rPr>
                        <a:t>Basic</a:t>
                      </a:r>
                      <a:endParaRPr lang="en-US" sz="1400" b="0">
                        <a:solidFill>
                          <a:srgbClr val="000000"/>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63FF"/>
                    </a:solidFill>
                  </a:tcPr>
                </a:tc>
                <a:tc>
                  <a:txBody>
                    <a:bodyPr/>
                    <a:lstStyle/>
                    <a:p>
                      <a:pPr marL="0" marR="0" algn="ctr">
                        <a:spcBef>
                          <a:spcPts val="0"/>
                        </a:spcBef>
                        <a:spcAft>
                          <a:spcPts val="0"/>
                        </a:spcAft>
                      </a:pPr>
                      <a:r>
                        <a:rPr lang="en-US" sz="1400" b="1">
                          <a:solidFill>
                            <a:srgbClr val="FFFFFF"/>
                          </a:solidFill>
                          <a:latin typeface="Arial"/>
                          <a:ea typeface="Times New Roman"/>
                          <a:cs typeface="Calibri"/>
                        </a:rPr>
                        <a:t>Comprehensive</a:t>
                      </a:r>
                      <a:endParaRPr lang="en-US" sz="1400" b="0">
                        <a:solidFill>
                          <a:srgbClr val="000000"/>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63FF"/>
                    </a:solidFill>
                  </a:tcPr>
                </a:tc>
                <a:tc>
                  <a:txBody>
                    <a:bodyPr/>
                    <a:lstStyle/>
                    <a:p>
                      <a:pPr marL="0" marR="0" algn="ctr">
                        <a:spcBef>
                          <a:spcPts val="0"/>
                        </a:spcBef>
                        <a:spcAft>
                          <a:spcPts val="0"/>
                        </a:spcAft>
                      </a:pPr>
                      <a:r>
                        <a:rPr lang="en-US" sz="1400" b="1">
                          <a:solidFill>
                            <a:srgbClr val="FFFFFF"/>
                          </a:solidFill>
                          <a:latin typeface="Arial"/>
                          <a:ea typeface="Times New Roman"/>
                          <a:cs typeface="Calibri"/>
                        </a:rPr>
                        <a:t>Enhanced Indemnity</a:t>
                      </a:r>
                      <a:endParaRPr lang="en-US" sz="1400" b="0">
                        <a:solidFill>
                          <a:schemeClr val="bg1"/>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63FF"/>
                    </a:solidFill>
                  </a:tcPr>
                </a:tc>
                <a:extLst>
                  <a:ext uri="{0D108BD9-81ED-4DB2-BD59-A6C34878D82A}">
                    <a16:rowId xmlns:a16="http://schemas.microsoft.com/office/drawing/2014/main" val="10000"/>
                  </a:ext>
                </a:extLst>
              </a:tr>
              <a:tr h="574693">
                <a:tc>
                  <a:txBody>
                    <a:bodyPr/>
                    <a:lstStyle/>
                    <a:p>
                      <a:pPr marL="0" marR="0">
                        <a:spcBef>
                          <a:spcPts val="0"/>
                        </a:spcBef>
                        <a:spcAft>
                          <a:spcPts val="0"/>
                        </a:spcAft>
                      </a:pPr>
                      <a:r>
                        <a:rPr lang="en-US" sz="1400">
                          <a:solidFill>
                            <a:srgbClr val="17325B"/>
                          </a:solidFill>
                          <a:latin typeface="Arial"/>
                          <a:ea typeface="Times New Roman"/>
                          <a:cs typeface="Calibri"/>
                        </a:rPr>
                        <a:t>Employee</a:t>
                      </a:r>
                      <a:endParaRPr lang="en-US" sz="1400">
                        <a:solidFill>
                          <a:srgbClr val="000000"/>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64135" marR="64135" algn="ctr">
                        <a:spcBef>
                          <a:spcPts val="0"/>
                        </a:spcBef>
                        <a:spcAft>
                          <a:spcPts val="0"/>
                        </a:spcAft>
                      </a:pPr>
                      <a:r>
                        <a:rPr lang="en-US" sz="1400" dirty="0">
                          <a:solidFill>
                            <a:srgbClr val="17325B"/>
                          </a:solidFill>
                          <a:latin typeface="Arial"/>
                          <a:ea typeface="Calibri"/>
                          <a:cs typeface="Arial"/>
                        </a:rPr>
                        <a:t>$27.50</a:t>
                      </a:r>
                      <a:endParaRPr lang="en-US" sz="1400" dirty="0">
                        <a:solidFill>
                          <a:srgbClr val="000000"/>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64135" marR="64135" algn="ctr">
                        <a:spcBef>
                          <a:spcPts val="0"/>
                        </a:spcBef>
                        <a:spcAft>
                          <a:spcPts val="0"/>
                        </a:spcAft>
                      </a:pPr>
                      <a:r>
                        <a:rPr lang="en-US" sz="1400" dirty="0">
                          <a:solidFill>
                            <a:srgbClr val="17325B"/>
                          </a:solidFill>
                          <a:latin typeface="Arial"/>
                          <a:ea typeface="Calibri"/>
                          <a:cs typeface="Arial"/>
                        </a:rPr>
                        <a:t>$44.30</a:t>
                      </a:r>
                      <a:endParaRPr lang="en-US" sz="1400" dirty="0">
                        <a:solidFill>
                          <a:srgbClr val="000000"/>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64135" marR="64135" algn="ctr">
                        <a:spcBef>
                          <a:spcPts val="0"/>
                        </a:spcBef>
                        <a:spcAft>
                          <a:spcPts val="0"/>
                        </a:spcAft>
                      </a:pPr>
                      <a:r>
                        <a:rPr lang="en-US" sz="1400" dirty="0">
                          <a:solidFill>
                            <a:srgbClr val="17325B"/>
                          </a:solidFill>
                          <a:latin typeface="Arial"/>
                          <a:ea typeface="Calibri"/>
                          <a:cs typeface="Arial"/>
                        </a:rPr>
                        <a:t>$53.10</a:t>
                      </a:r>
                      <a:endParaRPr lang="en-US" sz="1400" dirty="0">
                        <a:solidFill>
                          <a:srgbClr val="000000"/>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49229">
                <a:tc>
                  <a:txBody>
                    <a:bodyPr/>
                    <a:lstStyle/>
                    <a:p>
                      <a:pPr marL="0" marR="0">
                        <a:spcBef>
                          <a:spcPts val="0"/>
                        </a:spcBef>
                        <a:spcAft>
                          <a:spcPts val="0"/>
                        </a:spcAft>
                      </a:pPr>
                      <a:r>
                        <a:rPr lang="en-US" sz="1400">
                          <a:solidFill>
                            <a:srgbClr val="17325B"/>
                          </a:solidFill>
                          <a:latin typeface="Arial"/>
                          <a:ea typeface="Times New Roman"/>
                          <a:cs typeface="Calibri"/>
                        </a:rPr>
                        <a:t>Employee &amp; Child(ren)</a:t>
                      </a:r>
                      <a:endParaRPr lang="en-US" sz="1400">
                        <a:solidFill>
                          <a:srgbClr val="000000"/>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tc>
                  <a:txBody>
                    <a:bodyPr/>
                    <a:lstStyle/>
                    <a:p>
                      <a:pPr marL="64135" marR="64135" algn="ctr">
                        <a:spcBef>
                          <a:spcPts val="0"/>
                        </a:spcBef>
                        <a:spcAft>
                          <a:spcPts val="0"/>
                        </a:spcAft>
                      </a:pPr>
                      <a:r>
                        <a:rPr lang="en-US" sz="1400" dirty="0">
                          <a:solidFill>
                            <a:srgbClr val="17325B"/>
                          </a:solidFill>
                          <a:latin typeface="Arial"/>
                          <a:ea typeface="Calibri"/>
                          <a:cs typeface="Arial"/>
                        </a:rPr>
                        <a:t>$52.40</a:t>
                      </a:r>
                      <a:endParaRPr lang="en-US" sz="1400" dirty="0">
                        <a:solidFill>
                          <a:srgbClr val="000000"/>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tc>
                  <a:txBody>
                    <a:bodyPr/>
                    <a:lstStyle/>
                    <a:p>
                      <a:pPr marL="64135" marR="64135" algn="ctr">
                        <a:spcBef>
                          <a:spcPts val="0"/>
                        </a:spcBef>
                        <a:spcAft>
                          <a:spcPts val="0"/>
                        </a:spcAft>
                      </a:pPr>
                      <a:r>
                        <a:rPr lang="en-US" sz="1400" dirty="0">
                          <a:solidFill>
                            <a:srgbClr val="17325B"/>
                          </a:solidFill>
                          <a:latin typeface="Arial"/>
                          <a:ea typeface="Calibri"/>
                          <a:cs typeface="Arial"/>
                        </a:rPr>
                        <a:t>$83.00</a:t>
                      </a:r>
                      <a:endParaRPr lang="en-US" sz="1400" dirty="0">
                        <a:solidFill>
                          <a:srgbClr val="000000"/>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tc>
                  <a:txBody>
                    <a:bodyPr/>
                    <a:lstStyle/>
                    <a:p>
                      <a:pPr marL="64135" marR="64135" algn="ctr">
                        <a:spcBef>
                          <a:spcPts val="0"/>
                        </a:spcBef>
                        <a:spcAft>
                          <a:spcPts val="0"/>
                        </a:spcAft>
                      </a:pPr>
                      <a:r>
                        <a:rPr lang="en-US" sz="1400" dirty="0">
                          <a:solidFill>
                            <a:srgbClr val="17325B"/>
                          </a:solidFill>
                          <a:latin typeface="Arial"/>
                          <a:ea typeface="Calibri"/>
                          <a:cs typeface="Arial"/>
                        </a:rPr>
                        <a:t>$100.50</a:t>
                      </a:r>
                      <a:endParaRPr lang="en-US" sz="1400" dirty="0">
                        <a:solidFill>
                          <a:srgbClr val="000000"/>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extLst>
                  <a:ext uri="{0D108BD9-81ED-4DB2-BD59-A6C34878D82A}">
                    <a16:rowId xmlns:a16="http://schemas.microsoft.com/office/drawing/2014/main" val="10002"/>
                  </a:ext>
                </a:extLst>
              </a:tr>
              <a:tr h="574693">
                <a:tc>
                  <a:txBody>
                    <a:bodyPr/>
                    <a:lstStyle/>
                    <a:p>
                      <a:pPr marL="0" marR="0">
                        <a:spcBef>
                          <a:spcPts val="0"/>
                        </a:spcBef>
                        <a:spcAft>
                          <a:spcPts val="0"/>
                        </a:spcAft>
                      </a:pPr>
                      <a:r>
                        <a:rPr lang="en-US" sz="1400">
                          <a:solidFill>
                            <a:srgbClr val="17325B"/>
                          </a:solidFill>
                          <a:latin typeface="Arial"/>
                          <a:ea typeface="Times New Roman"/>
                          <a:cs typeface="Calibri"/>
                        </a:rPr>
                        <a:t>Employee &amp; Spouse</a:t>
                      </a:r>
                      <a:endParaRPr lang="en-US" sz="1400">
                        <a:solidFill>
                          <a:srgbClr val="000000"/>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64135" marR="64135" algn="ctr">
                        <a:spcBef>
                          <a:spcPts val="0"/>
                        </a:spcBef>
                        <a:spcAft>
                          <a:spcPts val="0"/>
                        </a:spcAft>
                      </a:pPr>
                      <a:r>
                        <a:rPr lang="en-US" sz="1400" dirty="0">
                          <a:solidFill>
                            <a:srgbClr val="17325B"/>
                          </a:solidFill>
                          <a:latin typeface="Arial"/>
                          <a:ea typeface="Calibri"/>
                          <a:cs typeface="Arial"/>
                        </a:rPr>
                        <a:t>$55.60</a:t>
                      </a:r>
                      <a:endParaRPr lang="en-US" sz="1400" dirty="0">
                        <a:solidFill>
                          <a:srgbClr val="000000"/>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64135" marR="64135" algn="ctr">
                        <a:spcBef>
                          <a:spcPts val="0"/>
                        </a:spcBef>
                        <a:spcAft>
                          <a:spcPts val="0"/>
                        </a:spcAft>
                      </a:pPr>
                      <a:r>
                        <a:rPr lang="en-US" sz="1400" dirty="0">
                          <a:solidFill>
                            <a:srgbClr val="17325B"/>
                          </a:solidFill>
                          <a:latin typeface="Arial"/>
                          <a:ea typeface="Calibri"/>
                          <a:cs typeface="Arial"/>
                        </a:rPr>
                        <a:t>$89.20</a:t>
                      </a:r>
                      <a:endParaRPr lang="en-US" sz="1400" dirty="0">
                        <a:solidFill>
                          <a:srgbClr val="000000"/>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64135" marR="64135" algn="ctr">
                        <a:spcBef>
                          <a:spcPts val="0"/>
                        </a:spcBef>
                        <a:spcAft>
                          <a:spcPts val="0"/>
                        </a:spcAft>
                      </a:pPr>
                      <a:r>
                        <a:rPr lang="en-US" sz="1400" dirty="0">
                          <a:solidFill>
                            <a:srgbClr val="17325B"/>
                          </a:solidFill>
                          <a:latin typeface="Arial"/>
                          <a:ea typeface="Calibri"/>
                          <a:cs typeface="Arial"/>
                        </a:rPr>
                        <a:t>$106.80</a:t>
                      </a:r>
                      <a:endParaRPr lang="en-US" sz="1400" dirty="0">
                        <a:solidFill>
                          <a:srgbClr val="000000"/>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74693">
                <a:tc>
                  <a:txBody>
                    <a:bodyPr/>
                    <a:lstStyle/>
                    <a:p>
                      <a:pPr marL="0" marR="0">
                        <a:spcBef>
                          <a:spcPts val="0"/>
                        </a:spcBef>
                        <a:spcAft>
                          <a:spcPts val="0"/>
                        </a:spcAft>
                      </a:pPr>
                      <a:r>
                        <a:rPr lang="en-US" sz="1400">
                          <a:solidFill>
                            <a:srgbClr val="17325B"/>
                          </a:solidFill>
                          <a:latin typeface="Arial"/>
                          <a:ea typeface="Times New Roman"/>
                          <a:cs typeface="Calibri"/>
                        </a:rPr>
                        <a:t>Employee &amp; Family</a:t>
                      </a:r>
                      <a:endParaRPr lang="en-US" sz="1400">
                        <a:solidFill>
                          <a:srgbClr val="000000"/>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tc>
                  <a:txBody>
                    <a:bodyPr/>
                    <a:lstStyle/>
                    <a:p>
                      <a:pPr marL="64135" marR="64135" algn="ctr">
                        <a:spcBef>
                          <a:spcPts val="0"/>
                        </a:spcBef>
                        <a:spcAft>
                          <a:spcPts val="0"/>
                        </a:spcAft>
                      </a:pPr>
                      <a:r>
                        <a:rPr lang="en-US" sz="1400" dirty="0">
                          <a:solidFill>
                            <a:srgbClr val="17325B"/>
                          </a:solidFill>
                          <a:latin typeface="Arial"/>
                          <a:ea typeface="Calibri"/>
                          <a:cs typeface="Arial"/>
                        </a:rPr>
                        <a:t>$88.20</a:t>
                      </a:r>
                      <a:endParaRPr lang="en-US" sz="1400" dirty="0">
                        <a:solidFill>
                          <a:srgbClr val="000000"/>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tc>
                  <a:txBody>
                    <a:bodyPr/>
                    <a:lstStyle/>
                    <a:p>
                      <a:pPr marL="64135" marR="64135" algn="ctr">
                        <a:spcBef>
                          <a:spcPts val="0"/>
                        </a:spcBef>
                        <a:spcAft>
                          <a:spcPts val="0"/>
                        </a:spcAft>
                      </a:pPr>
                      <a:r>
                        <a:rPr lang="en-US" sz="1400" dirty="0">
                          <a:solidFill>
                            <a:srgbClr val="17325B"/>
                          </a:solidFill>
                          <a:latin typeface="Arial"/>
                          <a:ea typeface="Calibri"/>
                          <a:cs typeface="Arial"/>
                        </a:rPr>
                        <a:t>$140.2</a:t>
                      </a:r>
                      <a:endParaRPr lang="en-US" sz="1400" dirty="0">
                        <a:solidFill>
                          <a:srgbClr val="000000"/>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tc>
                  <a:txBody>
                    <a:bodyPr/>
                    <a:lstStyle/>
                    <a:p>
                      <a:pPr marL="64135" marR="64135" algn="ctr">
                        <a:spcBef>
                          <a:spcPts val="0"/>
                        </a:spcBef>
                        <a:spcAft>
                          <a:spcPts val="0"/>
                        </a:spcAft>
                      </a:pPr>
                      <a:r>
                        <a:rPr lang="en-US" sz="1400">
                          <a:solidFill>
                            <a:srgbClr val="17325B"/>
                          </a:solidFill>
                          <a:latin typeface="Arial"/>
                          <a:ea typeface="Calibri"/>
                          <a:cs typeface="Arial"/>
                        </a:rPr>
                        <a:t>$170.00</a:t>
                      </a:r>
                      <a:endParaRPr lang="en-US" sz="1400" dirty="0">
                        <a:solidFill>
                          <a:srgbClr val="000000"/>
                        </a:solidFill>
                        <a:latin typeface="+mn-lt"/>
                        <a:ea typeface="Calibri"/>
                        <a:cs typeface="Calibri"/>
                      </a:endParaRPr>
                    </a:p>
                  </a:txBody>
                  <a:tcPr marL="60274" marR="602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extLst>
                  <a:ext uri="{0D108BD9-81ED-4DB2-BD59-A6C34878D82A}">
                    <a16:rowId xmlns:a16="http://schemas.microsoft.com/office/drawing/2014/main" val="10004"/>
                  </a:ext>
                </a:extLst>
              </a:tr>
            </a:tbl>
          </a:graphicData>
        </a:graphic>
      </p:graphicFrame>
      <p:sp>
        <p:nvSpPr>
          <p:cNvPr id="2" name="Slide Number Placeholder 1">
            <a:extLst>
              <a:ext uri="{FF2B5EF4-FFF2-40B4-BE49-F238E27FC236}">
                <a16:creationId xmlns:a16="http://schemas.microsoft.com/office/drawing/2014/main" id="{4E9E8583-CDEA-FBDB-DCB3-C595607D5C96}"/>
              </a:ext>
            </a:extLst>
          </p:cNvPr>
          <p:cNvSpPr>
            <a:spLocks noGrp="1"/>
          </p:cNvSpPr>
          <p:nvPr>
            <p:ph type="sldNum" sz="quarter" idx="12"/>
          </p:nvPr>
        </p:nvSpPr>
        <p:spPr>
          <a:ln>
            <a:noFill/>
          </a:ln>
        </p:spPr>
        <p:txBody>
          <a:bodyPr/>
          <a:lstStyle/>
          <a:p>
            <a:fld id="{3A98EE3D-8CD1-4C3F-BD1C-C98C9596463C}" type="slidenum">
              <a:rPr lang="en-US" smtClean="0"/>
              <a:t>36</a:t>
            </a:fld>
            <a:endParaRPr lang="en-US"/>
          </a:p>
        </p:txBody>
      </p:sp>
      <p:sp>
        <p:nvSpPr>
          <p:cNvPr id="4" name="Content Placeholder 2">
            <a:extLst>
              <a:ext uri="{FF2B5EF4-FFF2-40B4-BE49-F238E27FC236}">
                <a16:creationId xmlns:a16="http://schemas.microsoft.com/office/drawing/2014/main" id="{5E1C7D3C-E728-4B00-6B91-5212FEC9B0DE}"/>
              </a:ext>
            </a:extLst>
          </p:cNvPr>
          <p:cNvSpPr>
            <a:spLocks noGrp="1"/>
          </p:cNvSpPr>
          <p:nvPr>
            <p:ph idx="1"/>
          </p:nvPr>
        </p:nvSpPr>
        <p:spPr>
          <a:xfrm>
            <a:off x="741432" y="1006517"/>
            <a:ext cx="11137687" cy="582994"/>
          </a:xfrm>
          <a:ln>
            <a:noFill/>
          </a:ln>
        </p:spPr>
        <p:txBody>
          <a:bodyPr>
            <a:noAutofit/>
          </a:bodyPr>
          <a:lstStyle/>
          <a:p>
            <a:pPr marL="0" indent="0">
              <a:buNone/>
            </a:pPr>
            <a:r>
              <a:rPr lang="en-US" sz="1800">
                <a:solidFill>
                  <a:srgbClr val="FF5C0A"/>
                </a:solidFill>
                <a:latin typeface="Arial"/>
              </a:rPr>
              <a:t>Rate changes (first increase since 2018)</a:t>
            </a:r>
            <a:endParaRPr lang="en-US" sz="1800" b="1">
              <a:solidFill>
                <a:srgbClr val="F37D1F"/>
              </a:solidFill>
              <a:latin typeface="Arial"/>
              <a:cs typeface="Arial"/>
            </a:endParaRPr>
          </a:p>
        </p:txBody>
      </p:sp>
      <p:pic>
        <p:nvPicPr>
          <p:cNvPr id="6" name="Picture 5" descr="Braces | Teeth Braces | Dental Braces">
            <a:extLst>
              <a:ext uri="{FF2B5EF4-FFF2-40B4-BE49-F238E27FC236}">
                <a16:creationId xmlns:a16="http://schemas.microsoft.com/office/drawing/2014/main" id="{7FD11577-0DBC-8EC9-31CE-0AA1D4C8DB8E}"/>
              </a:ext>
            </a:extLst>
          </p:cNvPr>
          <p:cNvPicPr>
            <a:picLocks noChangeAspect="1"/>
          </p:cNvPicPr>
          <p:nvPr/>
        </p:nvPicPr>
        <p:blipFill>
          <a:blip r:embed="rId2"/>
          <a:stretch>
            <a:fillRect/>
          </a:stretch>
        </p:blipFill>
        <p:spPr>
          <a:xfrm>
            <a:off x="8598794" y="5711585"/>
            <a:ext cx="2743200" cy="307335"/>
          </a:xfrm>
          <a:prstGeom prst="rect">
            <a:avLst/>
          </a:prstGeom>
        </p:spPr>
      </p:pic>
    </p:spTree>
    <p:extLst>
      <p:ext uri="{BB962C8B-B14F-4D97-AF65-F5344CB8AC3E}">
        <p14:creationId xmlns:p14="http://schemas.microsoft.com/office/powerpoint/2010/main" val="4314047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7" name="Title 1"/>
          <p:cNvSpPr txBox="1">
            <a:spLocks/>
          </p:cNvSpPr>
          <p:nvPr/>
        </p:nvSpPr>
        <p:spPr>
          <a:xfrm>
            <a:off x="473123" y="688003"/>
            <a:ext cx="7513320" cy="457200"/>
          </a:xfrm>
          <a:prstGeom prst="rect">
            <a:avLst/>
          </a:prstGeom>
          <a:ln>
            <a:noFill/>
          </a:ln>
        </p:spPr>
        <p:txBody>
          <a:bodyPr vert="horz" wrap="square" anchor="ctr">
            <a:noAutofit/>
          </a:bodyPr>
          <a:lstStyle>
            <a:lvl1pPr algn="l" rtl="0" eaLnBrk="1" latinLnBrk="0" hangingPunct="1">
              <a:spcBef>
                <a:spcPct val="0"/>
              </a:spcBef>
              <a:buNone/>
              <a:defRPr kumimoji="0" sz="4000" kern="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r>
              <a:rPr lang="en-US" sz="2600" b="1">
                <a:solidFill>
                  <a:srgbClr val="3C63FF"/>
                </a:solidFill>
                <a:latin typeface="Arial"/>
              </a:rPr>
              <a:t>DENTAL PLAN HIGHLIGHTS</a:t>
            </a:r>
          </a:p>
        </p:txBody>
      </p:sp>
      <p:graphicFrame>
        <p:nvGraphicFramePr>
          <p:cNvPr id="8" name="Table 7"/>
          <p:cNvGraphicFramePr>
            <a:graphicFrameLocks noGrp="1"/>
          </p:cNvGraphicFramePr>
          <p:nvPr>
            <p:extLst>
              <p:ext uri="{D42A27DB-BD31-4B8C-83A1-F6EECF244321}">
                <p14:modId xmlns:p14="http://schemas.microsoft.com/office/powerpoint/2010/main" val="3331908325"/>
              </p:ext>
            </p:extLst>
          </p:nvPr>
        </p:nvGraphicFramePr>
        <p:xfrm>
          <a:off x="1109662" y="1590346"/>
          <a:ext cx="9972676" cy="4296640"/>
        </p:xfrm>
        <a:graphic>
          <a:graphicData uri="http://schemas.openxmlformats.org/drawingml/2006/table">
            <a:tbl>
              <a:tblPr/>
              <a:tblGrid>
                <a:gridCol w="2650965">
                  <a:extLst>
                    <a:ext uri="{9D8B030D-6E8A-4147-A177-3AD203B41FA5}">
                      <a16:colId xmlns:a16="http://schemas.microsoft.com/office/drawing/2014/main" val="20000"/>
                    </a:ext>
                  </a:extLst>
                </a:gridCol>
                <a:gridCol w="2346213">
                  <a:extLst>
                    <a:ext uri="{9D8B030D-6E8A-4147-A177-3AD203B41FA5}">
                      <a16:colId xmlns:a16="http://schemas.microsoft.com/office/drawing/2014/main" val="20001"/>
                    </a:ext>
                  </a:extLst>
                </a:gridCol>
                <a:gridCol w="2514849">
                  <a:extLst>
                    <a:ext uri="{9D8B030D-6E8A-4147-A177-3AD203B41FA5}">
                      <a16:colId xmlns:a16="http://schemas.microsoft.com/office/drawing/2014/main" val="20002"/>
                    </a:ext>
                  </a:extLst>
                </a:gridCol>
                <a:gridCol w="2460649">
                  <a:extLst>
                    <a:ext uri="{9D8B030D-6E8A-4147-A177-3AD203B41FA5}">
                      <a16:colId xmlns:a16="http://schemas.microsoft.com/office/drawing/2014/main" val="20003"/>
                    </a:ext>
                  </a:extLst>
                </a:gridCol>
              </a:tblGrid>
              <a:tr h="428666">
                <a:tc>
                  <a:txBody>
                    <a:bodyPr/>
                    <a:lstStyle/>
                    <a:p>
                      <a:pPr marL="0" marR="0" algn="ctr">
                        <a:spcBef>
                          <a:spcPts val="0"/>
                        </a:spcBef>
                        <a:spcAft>
                          <a:spcPts val="0"/>
                        </a:spcAft>
                      </a:pPr>
                      <a:r>
                        <a:rPr lang="en-US" sz="1600" b="1">
                          <a:solidFill>
                            <a:srgbClr val="FFFFFF"/>
                          </a:solidFill>
                          <a:latin typeface="Arial"/>
                          <a:ea typeface="Times New Roman"/>
                          <a:cs typeface="Calibri"/>
                        </a:rPr>
                        <a:t>Plan Design Feature</a:t>
                      </a:r>
                      <a:endParaRPr lang="en-US" sz="16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63FF"/>
                    </a:solidFill>
                  </a:tcPr>
                </a:tc>
                <a:tc>
                  <a:txBody>
                    <a:bodyPr/>
                    <a:lstStyle/>
                    <a:p>
                      <a:pPr marL="0" marR="0" algn="ctr">
                        <a:spcBef>
                          <a:spcPts val="0"/>
                        </a:spcBef>
                        <a:spcAft>
                          <a:spcPts val="0"/>
                        </a:spcAft>
                      </a:pPr>
                      <a:r>
                        <a:rPr lang="en-US" sz="1600" b="1">
                          <a:solidFill>
                            <a:srgbClr val="FFFFFF"/>
                          </a:solidFill>
                          <a:latin typeface="Arial"/>
                          <a:ea typeface="Times New Roman"/>
                          <a:cs typeface="Calibri"/>
                        </a:rPr>
                        <a:t>Basic</a:t>
                      </a:r>
                      <a:endParaRPr lang="en-US" sz="1600" b="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63FF"/>
                    </a:solidFill>
                  </a:tcPr>
                </a:tc>
                <a:tc>
                  <a:txBody>
                    <a:bodyPr/>
                    <a:lstStyle/>
                    <a:p>
                      <a:pPr marL="0" marR="0" algn="ctr">
                        <a:spcBef>
                          <a:spcPts val="0"/>
                        </a:spcBef>
                        <a:spcAft>
                          <a:spcPts val="0"/>
                        </a:spcAft>
                      </a:pPr>
                      <a:r>
                        <a:rPr lang="en-US" sz="1600" b="1">
                          <a:solidFill>
                            <a:srgbClr val="FFFFFF"/>
                          </a:solidFill>
                          <a:latin typeface="Arial"/>
                          <a:ea typeface="Times New Roman"/>
                          <a:cs typeface="Calibri"/>
                        </a:rPr>
                        <a:t>Comprehensive</a:t>
                      </a:r>
                      <a:endParaRPr lang="en-US" sz="1600" b="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63FF"/>
                    </a:solidFill>
                  </a:tcPr>
                </a:tc>
                <a:tc>
                  <a:txBody>
                    <a:bodyPr/>
                    <a:lstStyle/>
                    <a:p>
                      <a:pPr marL="0" marR="0" algn="ctr">
                        <a:spcBef>
                          <a:spcPts val="0"/>
                        </a:spcBef>
                        <a:spcAft>
                          <a:spcPts val="0"/>
                        </a:spcAft>
                      </a:pPr>
                      <a:r>
                        <a:rPr lang="en-US" sz="1600" b="1">
                          <a:solidFill>
                            <a:srgbClr val="FFFFFF"/>
                          </a:solidFill>
                          <a:latin typeface="Arial"/>
                          <a:ea typeface="Times New Roman"/>
                          <a:cs typeface="Calibri"/>
                        </a:rPr>
                        <a:t>Enhanced Indemnity</a:t>
                      </a:r>
                      <a:endParaRPr lang="en-US" sz="1600" b="0">
                        <a:solidFill>
                          <a:schemeClr val="bg1"/>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C63FF"/>
                    </a:solidFill>
                  </a:tcPr>
                </a:tc>
                <a:extLst>
                  <a:ext uri="{0D108BD9-81ED-4DB2-BD59-A6C34878D82A}">
                    <a16:rowId xmlns:a16="http://schemas.microsoft.com/office/drawing/2014/main" val="10000"/>
                  </a:ext>
                </a:extLst>
              </a:tr>
              <a:tr h="326489">
                <a:tc>
                  <a:txBody>
                    <a:bodyPr/>
                    <a:lstStyle/>
                    <a:p>
                      <a:pPr marL="0" marR="0" algn="ctr">
                        <a:spcBef>
                          <a:spcPts val="0"/>
                        </a:spcBef>
                        <a:spcAft>
                          <a:spcPts val="0"/>
                        </a:spcAft>
                      </a:pPr>
                      <a:r>
                        <a:rPr lang="en-US" sz="1200">
                          <a:solidFill>
                            <a:srgbClr val="17325B"/>
                          </a:solidFill>
                          <a:latin typeface="Arial"/>
                          <a:ea typeface="Times New Roman"/>
                          <a:cs typeface="Calibri"/>
                        </a:rPr>
                        <a:t>Annual Deductible</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200">
                          <a:solidFill>
                            <a:srgbClr val="17325B"/>
                          </a:solidFill>
                          <a:latin typeface="Arial"/>
                          <a:ea typeface="Times New Roman"/>
                          <a:cs typeface="Calibri"/>
                        </a:rPr>
                        <a:t>$50 (3 per family)</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200">
                          <a:solidFill>
                            <a:srgbClr val="17325B"/>
                          </a:solidFill>
                          <a:latin typeface="Arial"/>
                          <a:ea typeface="Times New Roman"/>
                          <a:cs typeface="Calibri"/>
                        </a:rPr>
                        <a:t>$50 (3 per family)</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200">
                          <a:solidFill>
                            <a:srgbClr val="17325B"/>
                          </a:solidFill>
                          <a:latin typeface="Arial"/>
                          <a:ea typeface="Times New Roman"/>
                          <a:cs typeface="Calibri"/>
                        </a:rPr>
                        <a:t>$50 (3 per family)</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6489">
                <a:tc>
                  <a:txBody>
                    <a:bodyPr/>
                    <a:lstStyle/>
                    <a:p>
                      <a:pPr marL="0" marR="0" algn="ctr">
                        <a:spcBef>
                          <a:spcPts val="0"/>
                        </a:spcBef>
                        <a:spcAft>
                          <a:spcPts val="0"/>
                        </a:spcAft>
                      </a:pPr>
                      <a:r>
                        <a:rPr lang="en-US" sz="1200">
                          <a:solidFill>
                            <a:srgbClr val="17325B"/>
                          </a:solidFill>
                          <a:latin typeface="Arial"/>
                          <a:ea typeface="Times New Roman"/>
                          <a:cs typeface="Calibri"/>
                        </a:rPr>
                        <a:t>Annual Benefit Max</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tc>
                  <a:txBody>
                    <a:bodyPr/>
                    <a:lstStyle/>
                    <a:p>
                      <a:pPr marL="0" marR="0" algn="ctr">
                        <a:spcBef>
                          <a:spcPts val="0"/>
                        </a:spcBef>
                        <a:spcAft>
                          <a:spcPts val="0"/>
                        </a:spcAft>
                      </a:pPr>
                      <a:r>
                        <a:rPr lang="en-US" sz="1200">
                          <a:solidFill>
                            <a:srgbClr val="17325B"/>
                          </a:solidFill>
                          <a:latin typeface="Arial"/>
                          <a:ea typeface="Times New Roman"/>
                          <a:cs typeface="Calibri"/>
                        </a:rPr>
                        <a:t>$1,000 per person</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tc>
                  <a:txBody>
                    <a:bodyPr/>
                    <a:lstStyle/>
                    <a:p>
                      <a:pPr marL="0" marR="0" algn="ctr">
                        <a:spcBef>
                          <a:spcPts val="0"/>
                        </a:spcBef>
                        <a:spcAft>
                          <a:spcPts val="0"/>
                        </a:spcAft>
                      </a:pPr>
                      <a:r>
                        <a:rPr lang="en-US" sz="1200">
                          <a:solidFill>
                            <a:srgbClr val="17325B"/>
                          </a:solidFill>
                          <a:latin typeface="Arial"/>
                          <a:ea typeface="Times New Roman"/>
                          <a:cs typeface="Calibri"/>
                        </a:rPr>
                        <a:t>$1,500 per person</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tc>
                  <a:txBody>
                    <a:bodyPr/>
                    <a:lstStyle/>
                    <a:p>
                      <a:pPr marL="0" marR="0" algn="ctr">
                        <a:spcBef>
                          <a:spcPts val="0"/>
                        </a:spcBef>
                        <a:spcAft>
                          <a:spcPts val="0"/>
                        </a:spcAft>
                      </a:pPr>
                      <a:r>
                        <a:rPr lang="en-US" sz="1200">
                          <a:solidFill>
                            <a:srgbClr val="17325B"/>
                          </a:solidFill>
                          <a:latin typeface="Arial"/>
                          <a:ea typeface="Times New Roman"/>
                          <a:cs typeface="Calibri"/>
                        </a:rPr>
                        <a:t>$1,500 per person</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extLst>
                  <a:ext uri="{0D108BD9-81ED-4DB2-BD59-A6C34878D82A}">
                    <a16:rowId xmlns:a16="http://schemas.microsoft.com/office/drawing/2014/main" val="10002"/>
                  </a:ext>
                </a:extLst>
              </a:tr>
              <a:tr h="857332">
                <a:tc>
                  <a:txBody>
                    <a:bodyPr/>
                    <a:lstStyle/>
                    <a:p>
                      <a:pPr marL="0" marR="0" algn="ctr">
                        <a:spcBef>
                          <a:spcPts val="0"/>
                        </a:spcBef>
                        <a:spcAft>
                          <a:spcPts val="0"/>
                        </a:spcAft>
                      </a:pPr>
                      <a:r>
                        <a:rPr lang="en-US" sz="1200">
                          <a:solidFill>
                            <a:srgbClr val="17325B"/>
                          </a:solidFill>
                          <a:latin typeface="Arial"/>
                          <a:ea typeface="Times New Roman"/>
                          <a:cs typeface="Calibri"/>
                        </a:rPr>
                        <a:t>Preventive &amp; Diagnostic Services (cleanings, exams, x-rays)</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200">
                          <a:solidFill>
                            <a:srgbClr val="17325B"/>
                          </a:solidFill>
                          <a:latin typeface="Arial"/>
                          <a:ea typeface="Times New Roman"/>
                          <a:cs typeface="Calibri"/>
                        </a:rPr>
                        <a:t>100%  allowable charge (AC); 80% out-of-network</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200">
                          <a:solidFill>
                            <a:srgbClr val="17325B"/>
                          </a:solidFill>
                          <a:latin typeface="Arial"/>
                          <a:ea typeface="Times New Roman"/>
                          <a:cs typeface="Calibri"/>
                        </a:rPr>
                        <a:t>100% AC: 80% out-of-network</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200">
                          <a:solidFill>
                            <a:srgbClr val="17325B"/>
                          </a:solidFill>
                          <a:latin typeface="Arial"/>
                          <a:ea typeface="Times New Roman"/>
                          <a:cs typeface="Calibri"/>
                        </a:rPr>
                        <a:t>100%; no network required; can be balanced billed by dentist</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071666">
                <a:tc>
                  <a:txBody>
                    <a:bodyPr/>
                    <a:lstStyle/>
                    <a:p>
                      <a:pPr marL="0" marR="0" algn="ctr">
                        <a:spcBef>
                          <a:spcPts val="0"/>
                        </a:spcBef>
                        <a:spcAft>
                          <a:spcPts val="0"/>
                        </a:spcAft>
                      </a:pPr>
                      <a:r>
                        <a:rPr lang="en-US" sz="1200">
                          <a:solidFill>
                            <a:srgbClr val="17325B"/>
                          </a:solidFill>
                          <a:latin typeface="Arial"/>
                          <a:ea typeface="Times New Roman"/>
                          <a:cs typeface="Calibri"/>
                        </a:rPr>
                        <a:t>Primary Services (fillings, oral surgery, endodontics &amp; periodontics)</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tc>
                  <a:txBody>
                    <a:bodyPr/>
                    <a:lstStyle/>
                    <a:p>
                      <a:pPr marL="0" marR="0" algn="ctr">
                        <a:spcBef>
                          <a:spcPts val="0"/>
                        </a:spcBef>
                        <a:spcAft>
                          <a:spcPts val="0"/>
                        </a:spcAft>
                      </a:pPr>
                      <a:r>
                        <a:rPr lang="en-US" sz="1200">
                          <a:solidFill>
                            <a:srgbClr val="17325B"/>
                          </a:solidFill>
                          <a:latin typeface="Arial"/>
                          <a:ea typeface="Times New Roman"/>
                          <a:cs typeface="Calibri"/>
                        </a:rPr>
                        <a:t>80% AC after deductible; 60% out-of-network</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tc>
                  <a:txBody>
                    <a:bodyPr/>
                    <a:lstStyle/>
                    <a:p>
                      <a:pPr marL="0" marR="0" algn="ctr">
                        <a:spcBef>
                          <a:spcPts val="0"/>
                        </a:spcBef>
                        <a:spcAft>
                          <a:spcPts val="0"/>
                        </a:spcAft>
                      </a:pPr>
                      <a:r>
                        <a:rPr lang="en-US" sz="1200">
                          <a:solidFill>
                            <a:srgbClr val="17325B"/>
                          </a:solidFill>
                          <a:latin typeface="Arial"/>
                          <a:ea typeface="Times New Roman"/>
                          <a:cs typeface="Calibri"/>
                        </a:rPr>
                        <a:t>80% AC after deductible; 60% out-of-network.  </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tc>
                  <a:txBody>
                    <a:bodyPr/>
                    <a:lstStyle/>
                    <a:p>
                      <a:pPr marL="0" marR="0" algn="ctr">
                        <a:spcBef>
                          <a:spcPts val="0"/>
                        </a:spcBef>
                        <a:spcAft>
                          <a:spcPts val="0"/>
                        </a:spcAft>
                      </a:pPr>
                      <a:r>
                        <a:rPr lang="en-US" sz="1200">
                          <a:solidFill>
                            <a:srgbClr val="17325B"/>
                          </a:solidFill>
                          <a:latin typeface="Arial"/>
                          <a:ea typeface="Times New Roman"/>
                          <a:cs typeface="Calibri"/>
                        </a:rPr>
                        <a:t>80% AC after deductible</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extLst>
                  <a:ext uri="{0D108BD9-81ED-4DB2-BD59-A6C34878D82A}">
                    <a16:rowId xmlns:a16="http://schemas.microsoft.com/office/drawing/2014/main" val="10004"/>
                  </a:ext>
                </a:extLst>
              </a:tr>
              <a:tr h="642999">
                <a:tc>
                  <a:txBody>
                    <a:bodyPr/>
                    <a:lstStyle/>
                    <a:p>
                      <a:pPr marL="0" marR="0" algn="ctr">
                        <a:spcBef>
                          <a:spcPts val="0"/>
                        </a:spcBef>
                        <a:spcAft>
                          <a:spcPts val="0"/>
                        </a:spcAft>
                      </a:pPr>
                      <a:r>
                        <a:rPr lang="en-US" sz="1200">
                          <a:solidFill>
                            <a:srgbClr val="17325B"/>
                          </a:solidFill>
                          <a:latin typeface="Arial"/>
                          <a:ea typeface="Times New Roman"/>
                          <a:cs typeface="Calibri"/>
                        </a:rPr>
                        <a:t>Major Services (crowns, bridges, dentures, implants)</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200">
                          <a:solidFill>
                            <a:srgbClr val="17325B"/>
                          </a:solidFill>
                          <a:latin typeface="Arial"/>
                          <a:ea typeface="Times New Roman"/>
                          <a:cs typeface="Calibri"/>
                        </a:rPr>
                        <a:t>No coverage</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200">
                          <a:solidFill>
                            <a:srgbClr val="17325B"/>
                          </a:solidFill>
                          <a:latin typeface="Arial"/>
                          <a:ea typeface="Times New Roman"/>
                          <a:cs typeface="Calibri"/>
                        </a:rPr>
                        <a:t>50% AC after deductible</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200">
                          <a:solidFill>
                            <a:srgbClr val="17325B"/>
                          </a:solidFill>
                          <a:latin typeface="Arial"/>
                          <a:ea typeface="Times New Roman"/>
                          <a:cs typeface="Calibri"/>
                        </a:rPr>
                        <a:t>50% AC after deductible</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642999">
                <a:tc>
                  <a:txBody>
                    <a:bodyPr/>
                    <a:lstStyle/>
                    <a:p>
                      <a:pPr marL="0" marR="0" algn="ctr">
                        <a:spcBef>
                          <a:spcPts val="0"/>
                        </a:spcBef>
                        <a:spcAft>
                          <a:spcPts val="0"/>
                        </a:spcAft>
                      </a:pPr>
                      <a:r>
                        <a:rPr lang="en-US" sz="1200">
                          <a:solidFill>
                            <a:srgbClr val="17325B"/>
                          </a:solidFill>
                          <a:latin typeface="Arial"/>
                          <a:ea typeface="Times New Roman"/>
                          <a:cs typeface="Calibri"/>
                        </a:rPr>
                        <a:t>Orthodontia (both dependent children &amp; adults)</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tc>
                  <a:txBody>
                    <a:bodyPr/>
                    <a:lstStyle/>
                    <a:p>
                      <a:pPr marL="0" marR="0" algn="ctr">
                        <a:spcBef>
                          <a:spcPts val="0"/>
                        </a:spcBef>
                        <a:spcAft>
                          <a:spcPts val="0"/>
                        </a:spcAft>
                      </a:pPr>
                      <a:r>
                        <a:rPr lang="en-US" sz="1200">
                          <a:solidFill>
                            <a:srgbClr val="17325B"/>
                          </a:solidFill>
                          <a:latin typeface="Arial"/>
                          <a:ea typeface="Times New Roman"/>
                          <a:cs typeface="Calibri"/>
                        </a:rPr>
                        <a:t>No coverage</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tc>
                  <a:txBody>
                    <a:bodyPr/>
                    <a:lstStyle/>
                    <a:p>
                      <a:pPr marL="0" marR="0" algn="ctr">
                        <a:spcBef>
                          <a:spcPts val="0"/>
                        </a:spcBef>
                        <a:spcAft>
                          <a:spcPts val="0"/>
                        </a:spcAft>
                      </a:pPr>
                      <a:r>
                        <a:rPr lang="en-US" sz="1200">
                          <a:solidFill>
                            <a:srgbClr val="17325B"/>
                          </a:solidFill>
                          <a:latin typeface="Arial"/>
                          <a:ea typeface="Times New Roman"/>
                          <a:cs typeface="Calibri"/>
                        </a:rPr>
                        <a:t>50% up to $1,000 lifetime maximum</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tc>
                  <a:txBody>
                    <a:bodyPr/>
                    <a:lstStyle/>
                    <a:p>
                      <a:pPr marL="0" marR="0" algn="ctr">
                        <a:spcBef>
                          <a:spcPts val="0"/>
                        </a:spcBef>
                        <a:spcAft>
                          <a:spcPts val="0"/>
                        </a:spcAft>
                      </a:pPr>
                      <a:r>
                        <a:rPr lang="en-US" sz="1200">
                          <a:solidFill>
                            <a:srgbClr val="17325B"/>
                          </a:solidFill>
                          <a:latin typeface="Arial"/>
                          <a:ea typeface="Times New Roman"/>
                          <a:cs typeface="Calibri"/>
                        </a:rPr>
                        <a:t>50% up to $1,000 lifetime maximum</a:t>
                      </a:r>
                      <a:endParaRPr lang="en-US" sz="1200">
                        <a:solidFill>
                          <a:srgbClr val="000000"/>
                        </a:solidFill>
                        <a:latin typeface="+mn-lt"/>
                        <a:ea typeface="Calibri"/>
                        <a:cs typeface="Calibri"/>
                      </a:endParaRPr>
                    </a:p>
                  </a:txBody>
                  <a:tcPr marL="61906" marR="619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4C7"/>
                    </a:solidFill>
                  </a:tcPr>
                </a:tc>
                <a:extLst>
                  <a:ext uri="{0D108BD9-81ED-4DB2-BD59-A6C34878D82A}">
                    <a16:rowId xmlns:a16="http://schemas.microsoft.com/office/drawing/2014/main" val="10006"/>
                  </a:ext>
                </a:extLst>
              </a:tr>
            </a:tbl>
          </a:graphicData>
        </a:graphic>
      </p:graphicFrame>
      <p:sp>
        <p:nvSpPr>
          <p:cNvPr id="10" name="Content Placeholder 2">
            <a:extLst>
              <a:ext uri="{FF2B5EF4-FFF2-40B4-BE49-F238E27FC236}">
                <a16:creationId xmlns:a16="http://schemas.microsoft.com/office/drawing/2014/main" id="{AF4B1828-937D-4D1B-9517-12BECC72C76B}"/>
              </a:ext>
            </a:extLst>
          </p:cNvPr>
          <p:cNvSpPr>
            <a:spLocks noGrp="1"/>
          </p:cNvSpPr>
          <p:nvPr>
            <p:ph idx="1"/>
          </p:nvPr>
        </p:nvSpPr>
        <p:spPr>
          <a:xfrm>
            <a:off x="741432" y="1006517"/>
            <a:ext cx="11137687" cy="582994"/>
          </a:xfrm>
          <a:ln>
            <a:noFill/>
          </a:ln>
        </p:spPr>
        <p:txBody>
          <a:bodyPr>
            <a:noAutofit/>
          </a:bodyPr>
          <a:lstStyle/>
          <a:p>
            <a:pPr marL="0" indent="0">
              <a:buNone/>
            </a:pPr>
            <a:r>
              <a:rPr lang="en-US" sz="1800">
                <a:solidFill>
                  <a:srgbClr val="17325B"/>
                </a:solidFill>
                <a:latin typeface="Arial"/>
              </a:rPr>
              <a:t>No plan design changes</a:t>
            </a:r>
            <a:endParaRPr lang="en-US" sz="1800" b="1">
              <a:solidFill>
                <a:srgbClr val="FF5C0A"/>
              </a:solidFill>
              <a:latin typeface="Arial"/>
              <a:cs typeface="Arial"/>
            </a:endParaRPr>
          </a:p>
        </p:txBody>
      </p:sp>
      <p:sp>
        <p:nvSpPr>
          <p:cNvPr id="2" name="Slide Number Placeholder 1">
            <a:extLst>
              <a:ext uri="{FF2B5EF4-FFF2-40B4-BE49-F238E27FC236}">
                <a16:creationId xmlns:a16="http://schemas.microsoft.com/office/drawing/2014/main" id="{34337580-5237-38B7-B78C-9E44DF180D19}"/>
              </a:ext>
            </a:extLst>
          </p:cNvPr>
          <p:cNvSpPr>
            <a:spLocks noGrp="1"/>
          </p:cNvSpPr>
          <p:nvPr>
            <p:ph type="sldNum" sz="quarter" idx="12"/>
          </p:nvPr>
        </p:nvSpPr>
        <p:spPr>
          <a:ln>
            <a:noFill/>
          </a:ln>
        </p:spPr>
        <p:txBody>
          <a:bodyPr/>
          <a:lstStyle/>
          <a:p>
            <a:fld id="{3A98EE3D-8CD1-4C3F-BD1C-C98C9596463C}" type="slidenum">
              <a:rPr lang="en-US" smtClean="0"/>
              <a:t>37</a:t>
            </a:fld>
            <a:endParaRPr lang="en-US"/>
          </a:p>
        </p:txBody>
      </p:sp>
      <p:pic>
        <p:nvPicPr>
          <p:cNvPr id="4" name="Picture 3" descr="Braces | Teeth Braces | Dental Braces">
            <a:extLst>
              <a:ext uri="{FF2B5EF4-FFF2-40B4-BE49-F238E27FC236}">
                <a16:creationId xmlns:a16="http://schemas.microsoft.com/office/drawing/2014/main" id="{3C593A12-7C78-A540-F6A0-78BE455E3EB9}"/>
              </a:ext>
            </a:extLst>
          </p:cNvPr>
          <p:cNvPicPr>
            <a:picLocks noChangeAspect="1"/>
          </p:cNvPicPr>
          <p:nvPr/>
        </p:nvPicPr>
        <p:blipFill>
          <a:blip r:embed="rId2"/>
          <a:stretch>
            <a:fillRect/>
          </a:stretch>
        </p:blipFill>
        <p:spPr>
          <a:xfrm>
            <a:off x="8867104" y="6108684"/>
            <a:ext cx="2743200" cy="307335"/>
          </a:xfrm>
          <a:prstGeom prst="rect">
            <a:avLst/>
          </a:prstGeom>
        </p:spPr>
      </p:pic>
    </p:spTree>
    <p:extLst>
      <p:ext uri="{BB962C8B-B14F-4D97-AF65-F5344CB8AC3E}">
        <p14:creationId xmlns:p14="http://schemas.microsoft.com/office/powerpoint/2010/main" val="1368015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1109382" y="730414"/>
            <a:ext cx="9973235" cy="619197"/>
          </a:xfrm>
          <a:prstGeom prst="rect">
            <a:avLst/>
          </a:prstGeom>
          <a:ln>
            <a:noFill/>
          </a:ln>
        </p:spPr>
        <p:txBody>
          <a:bodyPr vert="horz" wrap="square" lIns="0" tIns="216969" rIns="0" bIns="0" rtlCol="0">
            <a:spAutoFit/>
          </a:bodyPr>
          <a:lstStyle/>
          <a:p>
            <a:pPr marL="5047959">
              <a:spcBef>
                <a:spcPts val="84"/>
              </a:spcBef>
            </a:pPr>
            <a:r>
              <a:rPr lang="en-US" sz="2600" b="1">
                <a:solidFill>
                  <a:srgbClr val="3C63FF"/>
                </a:solidFill>
                <a:latin typeface="Arial"/>
              </a:rPr>
              <a:t>Right</a:t>
            </a:r>
            <a:r>
              <a:rPr lang="en-US" sz="2600" b="1" spc="-101">
                <a:solidFill>
                  <a:srgbClr val="3C63FF"/>
                </a:solidFill>
                <a:latin typeface="Arial"/>
              </a:rPr>
              <a:t> </a:t>
            </a:r>
            <a:r>
              <a:rPr lang="en-US" sz="2600" b="1">
                <a:solidFill>
                  <a:srgbClr val="3C63FF"/>
                </a:solidFill>
                <a:latin typeface="Arial"/>
              </a:rPr>
              <a:t>Start</a:t>
            </a:r>
            <a:r>
              <a:rPr lang="en-US" sz="2600" b="1" spc="-88">
                <a:solidFill>
                  <a:srgbClr val="3C63FF"/>
                </a:solidFill>
                <a:latin typeface="Arial"/>
              </a:rPr>
              <a:t> </a:t>
            </a:r>
            <a:r>
              <a:rPr lang="en-US" sz="2600" b="1">
                <a:solidFill>
                  <a:srgbClr val="3C63FF"/>
                </a:solidFill>
                <a:latin typeface="Arial"/>
              </a:rPr>
              <a:t>4</a:t>
            </a:r>
            <a:r>
              <a:rPr lang="en-US" sz="2600" b="1" spc="-93">
                <a:solidFill>
                  <a:srgbClr val="3C63FF"/>
                </a:solidFill>
                <a:latin typeface="Arial"/>
              </a:rPr>
              <a:t> </a:t>
            </a:r>
            <a:r>
              <a:rPr lang="en-US" sz="2600" b="1" spc="-9">
                <a:solidFill>
                  <a:srgbClr val="3C63FF"/>
                </a:solidFill>
                <a:latin typeface="Arial"/>
              </a:rPr>
              <a:t>Kids®</a:t>
            </a:r>
            <a:endParaRPr sz="3530"/>
          </a:p>
        </p:txBody>
      </p:sp>
      <p:sp>
        <p:nvSpPr>
          <p:cNvPr id="6" name="Slide Number Placeholder 5">
            <a:extLst>
              <a:ext uri="{FF2B5EF4-FFF2-40B4-BE49-F238E27FC236}">
                <a16:creationId xmlns:a16="http://schemas.microsoft.com/office/drawing/2014/main" id="{0E7E254E-627C-6B39-6AC1-0C84E0396F0F}"/>
              </a:ext>
            </a:extLst>
          </p:cNvPr>
          <p:cNvSpPr>
            <a:spLocks noGrp="1"/>
          </p:cNvSpPr>
          <p:nvPr>
            <p:ph type="sldNum" sz="quarter" idx="12"/>
          </p:nvPr>
        </p:nvSpPr>
        <p:spPr>
          <a:xfrm>
            <a:off x="10837333" y="6530919"/>
            <a:ext cx="973667" cy="153888"/>
          </a:xfrm>
          <a:prstGeom prst="rect">
            <a:avLst/>
          </a:prstGeom>
          <a:ln>
            <a:noFill/>
          </a:ln>
        </p:spPr>
        <p:txBody>
          <a:bodyPr wrap="square" lIns="0" tIns="0" rIns="0" bIns="0">
            <a:spAutoFit/>
          </a:bodyPr>
          <a:lstStyle>
            <a:defPPr>
              <a:defRPr lang="en-US"/>
            </a:defPPr>
            <a:lvl1pPr marL="0" algn="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B6F15528-21DE-4FAA-801E-634DDDAF4B2B}" type="slidenum">
              <a:rPr lang="en-US" sz="1000" smtClean="0">
                <a:solidFill>
                  <a:schemeClr val="tx1"/>
                </a:solidFill>
                <a:latin typeface="+mj-lt"/>
              </a:rPr>
              <a:pPr algn="l"/>
              <a:t>38</a:t>
            </a:fld>
            <a:endParaRPr lang="en-US" sz="1000">
              <a:solidFill>
                <a:schemeClr val="tx1"/>
              </a:solidFill>
              <a:latin typeface="+mj-lt"/>
            </a:endParaRPr>
          </a:p>
        </p:txBody>
      </p:sp>
      <p:sp>
        <p:nvSpPr>
          <p:cNvPr id="3" name="object 3"/>
          <p:cNvSpPr txBox="1"/>
          <p:nvPr/>
        </p:nvSpPr>
        <p:spPr>
          <a:xfrm>
            <a:off x="6285306" y="1349611"/>
            <a:ext cx="4967909" cy="4653551"/>
          </a:xfrm>
          <a:prstGeom prst="rect">
            <a:avLst/>
          </a:prstGeom>
          <a:ln>
            <a:noFill/>
          </a:ln>
        </p:spPr>
        <p:txBody>
          <a:bodyPr vert="horz" wrap="square" lIns="0" tIns="64994" rIns="0" bIns="0" rtlCol="0">
            <a:spAutoFit/>
          </a:bodyPr>
          <a:lstStyle/>
          <a:p>
            <a:pPr marL="10647" defTabSz="806867">
              <a:buClr>
                <a:srgbClr val="67BB49"/>
              </a:buClr>
              <a:tabLst>
                <a:tab pos="264473" algn="l"/>
              </a:tabLst>
            </a:pPr>
            <a:endParaRPr lang="en-US" sz="1765" kern="0">
              <a:solidFill>
                <a:sysClr val="windowText" lastClr="000000"/>
              </a:solidFill>
              <a:cs typeface="Calibri"/>
            </a:endParaRPr>
          </a:p>
          <a:p>
            <a:pPr marL="296397" indent="-285750" defTabSz="806867">
              <a:buClr>
                <a:srgbClr val="67BB49"/>
              </a:buClr>
              <a:buFont typeface="Arial" panose="020B0604020202020204" pitchFamily="34" charset="0"/>
              <a:buChar char="•"/>
              <a:tabLst>
                <a:tab pos="264473" algn="l"/>
              </a:tabLst>
            </a:pPr>
            <a:r>
              <a:rPr lang="en-US" sz="2200" kern="0">
                <a:solidFill>
                  <a:srgbClr val="17325B"/>
                </a:solidFill>
                <a:latin typeface="Arial"/>
                <a:cs typeface="Calibri"/>
              </a:rPr>
              <a:t>Specifically</a:t>
            </a:r>
            <a:r>
              <a:rPr lang="en-US" sz="2200" kern="0" spc="-31">
                <a:solidFill>
                  <a:srgbClr val="17325B"/>
                </a:solidFill>
                <a:latin typeface="Arial"/>
                <a:cs typeface="Calibri"/>
              </a:rPr>
              <a:t> </a:t>
            </a:r>
            <a:r>
              <a:rPr lang="en-US" sz="2200" kern="0">
                <a:solidFill>
                  <a:srgbClr val="17325B"/>
                </a:solidFill>
                <a:latin typeface="Arial"/>
                <a:cs typeface="Calibri"/>
              </a:rPr>
              <a:t>for</a:t>
            </a:r>
            <a:r>
              <a:rPr lang="en-US" sz="2200" kern="0" spc="-35">
                <a:solidFill>
                  <a:srgbClr val="17325B"/>
                </a:solidFill>
                <a:latin typeface="Arial"/>
                <a:cs typeface="Calibri"/>
              </a:rPr>
              <a:t> </a:t>
            </a:r>
            <a:r>
              <a:rPr lang="en-US" sz="2200" kern="0">
                <a:solidFill>
                  <a:srgbClr val="17325B"/>
                </a:solidFill>
                <a:latin typeface="Arial"/>
                <a:cs typeface="Calibri"/>
              </a:rPr>
              <a:t>children</a:t>
            </a:r>
            <a:r>
              <a:rPr lang="en-US" sz="2200" kern="0" spc="-35">
                <a:solidFill>
                  <a:srgbClr val="17325B"/>
                </a:solidFill>
                <a:latin typeface="Arial"/>
                <a:cs typeface="Calibri"/>
              </a:rPr>
              <a:t> </a:t>
            </a:r>
            <a:r>
              <a:rPr lang="en-US" sz="2200" kern="0">
                <a:solidFill>
                  <a:srgbClr val="17325B"/>
                </a:solidFill>
                <a:latin typeface="Arial"/>
                <a:cs typeface="Calibri"/>
              </a:rPr>
              <a:t>up</a:t>
            </a:r>
            <a:r>
              <a:rPr lang="en-US" sz="2200" kern="0" spc="-26">
                <a:solidFill>
                  <a:srgbClr val="17325B"/>
                </a:solidFill>
                <a:latin typeface="Arial"/>
                <a:cs typeface="Calibri"/>
              </a:rPr>
              <a:t> </a:t>
            </a:r>
            <a:r>
              <a:rPr lang="en-US" sz="2200" kern="0">
                <a:solidFill>
                  <a:srgbClr val="17325B"/>
                </a:solidFill>
                <a:latin typeface="Arial"/>
                <a:cs typeface="Calibri"/>
              </a:rPr>
              <a:t>to</a:t>
            </a:r>
            <a:r>
              <a:rPr lang="en-US" sz="2200" kern="0" spc="-22">
                <a:solidFill>
                  <a:srgbClr val="17325B"/>
                </a:solidFill>
                <a:latin typeface="Arial"/>
                <a:cs typeface="Calibri"/>
              </a:rPr>
              <a:t> </a:t>
            </a:r>
            <a:r>
              <a:rPr lang="en-US" sz="2200" kern="0">
                <a:solidFill>
                  <a:srgbClr val="17325B"/>
                </a:solidFill>
                <a:latin typeface="Arial"/>
                <a:cs typeface="Calibri"/>
              </a:rPr>
              <a:t>age</a:t>
            </a:r>
            <a:r>
              <a:rPr lang="en-US" sz="2200" kern="0" spc="-44">
                <a:solidFill>
                  <a:srgbClr val="17325B"/>
                </a:solidFill>
                <a:latin typeface="Arial"/>
                <a:cs typeface="Calibri"/>
              </a:rPr>
              <a:t> </a:t>
            </a:r>
            <a:r>
              <a:rPr lang="en-US" sz="2200" kern="0" spc="-22">
                <a:solidFill>
                  <a:srgbClr val="17325B"/>
                </a:solidFill>
                <a:latin typeface="Arial"/>
                <a:cs typeface="Calibri"/>
              </a:rPr>
              <a:t>13</a:t>
            </a:r>
            <a:br>
              <a:rPr lang="en-US" sz="2200" kern="0" spc="-22">
                <a:solidFill>
                  <a:srgbClr val="465359"/>
                </a:solidFill>
                <a:cs typeface="Calibri"/>
              </a:rPr>
            </a:br>
            <a:endParaRPr sz="2200" kern="0">
              <a:solidFill>
                <a:srgbClr val="465359"/>
              </a:solidFill>
              <a:cs typeface="Calibri"/>
            </a:endParaRPr>
          </a:p>
          <a:p>
            <a:pPr marL="296397" indent="-285750" defTabSz="806867">
              <a:buClr>
                <a:srgbClr val="67BB49"/>
              </a:buClr>
              <a:buFont typeface="Arial" panose="020B0604020202020204" pitchFamily="34" charset="0"/>
              <a:buChar char="•"/>
              <a:tabLst>
                <a:tab pos="264473" algn="l"/>
              </a:tabLst>
            </a:pPr>
            <a:r>
              <a:rPr lang="en-US" sz="2200" kern="0">
                <a:solidFill>
                  <a:srgbClr val="17325B"/>
                </a:solidFill>
                <a:latin typeface="Arial"/>
                <a:cs typeface="Calibri"/>
              </a:rPr>
              <a:t>When</a:t>
            </a:r>
            <a:r>
              <a:rPr lang="en-US" sz="2200" kern="0" spc="-40">
                <a:solidFill>
                  <a:srgbClr val="17325B"/>
                </a:solidFill>
                <a:latin typeface="Arial"/>
                <a:cs typeface="Calibri"/>
              </a:rPr>
              <a:t> </a:t>
            </a:r>
            <a:r>
              <a:rPr lang="en-US" sz="2200" kern="0">
                <a:solidFill>
                  <a:srgbClr val="17325B"/>
                </a:solidFill>
                <a:latin typeface="Arial"/>
                <a:cs typeface="Calibri"/>
              </a:rPr>
              <a:t>a</a:t>
            </a:r>
            <a:r>
              <a:rPr lang="en-US" sz="2200" kern="0" spc="-22">
                <a:solidFill>
                  <a:srgbClr val="17325B"/>
                </a:solidFill>
                <a:latin typeface="Arial"/>
                <a:cs typeface="Calibri"/>
              </a:rPr>
              <a:t> </a:t>
            </a:r>
            <a:r>
              <a:rPr lang="en-US" sz="2200" kern="0">
                <a:solidFill>
                  <a:srgbClr val="17325B"/>
                </a:solidFill>
                <a:latin typeface="Arial"/>
                <a:cs typeface="Calibri"/>
              </a:rPr>
              <a:t>member</a:t>
            </a:r>
            <a:r>
              <a:rPr lang="en-US" sz="2200" kern="0" spc="-4">
                <a:solidFill>
                  <a:srgbClr val="17325B"/>
                </a:solidFill>
                <a:latin typeface="Arial"/>
                <a:cs typeface="Calibri"/>
              </a:rPr>
              <a:t> </a:t>
            </a:r>
            <a:r>
              <a:rPr lang="en-US" sz="2200" kern="0">
                <a:solidFill>
                  <a:srgbClr val="17325B"/>
                </a:solidFill>
                <a:latin typeface="Arial"/>
                <a:cs typeface="Calibri"/>
              </a:rPr>
              <a:t>visits</a:t>
            </a:r>
            <a:r>
              <a:rPr lang="en-US" sz="2200" kern="0" spc="4">
                <a:solidFill>
                  <a:srgbClr val="17325B"/>
                </a:solidFill>
                <a:latin typeface="Arial"/>
                <a:cs typeface="Calibri"/>
              </a:rPr>
              <a:t> </a:t>
            </a:r>
            <a:r>
              <a:rPr lang="en-US" sz="2200" kern="0" spc="-9">
                <a:solidFill>
                  <a:srgbClr val="17325B"/>
                </a:solidFill>
                <a:latin typeface="Arial"/>
                <a:cs typeface="Calibri"/>
              </a:rPr>
              <a:t>in-</a:t>
            </a:r>
            <a:r>
              <a:rPr lang="en-US" sz="2200" kern="0">
                <a:solidFill>
                  <a:srgbClr val="17325B"/>
                </a:solidFill>
                <a:latin typeface="Arial"/>
                <a:cs typeface="Calibri"/>
              </a:rPr>
              <a:t>network</a:t>
            </a:r>
            <a:r>
              <a:rPr lang="en-US" sz="2200" kern="0" spc="-13">
                <a:solidFill>
                  <a:srgbClr val="17325B"/>
                </a:solidFill>
                <a:latin typeface="Arial"/>
                <a:cs typeface="Calibri"/>
              </a:rPr>
              <a:t> </a:t>
            </a:r>
            <a:r>
              <a:rPr lang="en-US" sz="2200" kern="0" spc="-9">
                <a:solidFill>
                  <a:srgbClr val="17325B"/>
                </a:solidFill>
                <a:latin typeface="Arial"/>
                <a:cs typeface="Calibri"/>
              </a:rPr>
              <a:t>provider:</a:t>
            </a:r>
            <a:endParaRPr sz="2200" kern="0">
              <a:solidFill>
                <a:srgbClr val="465359"/>
              </a:solidFill>
              <a:cs typeface="Calibri"/>
            </a:endParaRPr>
          </a:p>
          <a:p>
            <a:pPr marL="699830" lvl="1" indent="-285750" defTabSz="806867">
              <a:spcBef>
                <a:spcPts val="424"/>
              </a:spcBef>
              <a:buFont typeface="Arial" panose="020B0604020202020204" pitchFamily="34" charset="0"/>
              <a:buChar char="•"/>
              <a:tabLst>
                <a:tab pos="667906" algn="l"/>
              </a:tabLst>
            </a:pPr>
            <a:r>
              <a:rPr lang="en-US" sz="2200" kern="0">
                <a:solidFill>
                  <a:srgbClr val="17325B"/>
                </a:solidFill>
                <a:latin typeface="Arial"/>
                <a:cs typeface="Calibri"/>
              </a:rPr>
              <a:t>Provides</a:t>
            </a:r>
            <a:r>
              <a:rPr lang="en-US" sz="2200" kern="0" spc="-35">
                <a:solidFill>
                  <a:srgbClr val="17325B"/>
                </a:solidFill>
                <a:latin typeface="Arial"/>
                <a:cs typeface="Calibri"/>
              </a:rPr>
              <a:t> </a:t>
            </a:r>
            <a:r>
              <a:rPr lang="en-US" sz="2200" kern="0">
                <a:solidFill>
                  <a:srgbClr val="17325B"/>
                </a:solidFill>
                <a:latin typeface="Arial"/>
                <a:cs typeface="Calibri"/>
              </a:rPr>
              <a:t>100%</a:t>
            </a:r>
            <a:r>
              <a:rPr lang="en-US" sz="2200" kern="0" spc="-53">
                <a:solidFill>
                  <a:srgbClr val="17325B"/>
                </a:solidFill>
                <a:latin typeface="Arial"/>
                <a:cs typeface="Calibri"/>
              </a:rPr>
              <a:t> </a:t>
            </a:r>
            <a:r>
              <a:rPr lang="en-US" sz="2200" kern="0" spc="-9">
                <a:solidFill>
                  <a:srgbClr val="17325B"/>
                </a:solidFill>
                <a:latin typeface="Arial"/>
                <a:cs typeface="Calibri"/>
              </a:rPr>
              <a:t>coverage</a:t>
            </a:r>
            <a:r>
              <a:rPr lang="en-US" sz="2200" kern="0" spc="-53">
                <a:solidFill>
                  <a:srgbClr val="17325B"/>
                </a:solidFill>
                <a:latin typeface="Arial"/>
                <a:cs typeface="Calibri"/>
              </a:rPr>
              <a:t> </a:t>
            </a:r>
            <a:r>
              <a:rPr lang="en-US" sz="2200" kern="0" spc="-18">
                <a:solidFill>
                  <a:srgbClr val="17325B"/>
                </a:solidFill>
                <a:latin typeface="Arial"/>
                <a:cs typeface="Calibri"/>
              </a:rPr>
              <a:t>for:</a:t>
            </a:r>
            <a:endParaRPr lang="en-US" sz="2200" kern="0" spc="-18">
              <a:solidFill>
                <a:srgbClr val="465359"/>
              </a:solidFill>
              <a:cs typeface="Calibri"/>
            </a:endParaRPr>
          </a:p>
          <a:p>
            <a:pPr marL="1211356" lvl="2" indent="-285750" defTabSz="806867">
              <a:spcBef>
                <a:spcPts val="512"/>
              </a:spcBef>
              <a:buClr>
                <a:srgbClr val="67BB49"/>
              </a:buClr>
              <a:buFont typeface="Arial" panose="020B0604020202020204" pitchFamily="34" charset="0"/>
              <a:buChar char="•"/>
              <a:tabLst>
                <a:tab pos="313221" algn="l"/>
                <a:tab pos="313781" algn="l"/>
              </a:tabLst>
            </a:pPr>
            <a:r>
              <a:rPr lang="en-US" sz="2200" kern="0" spc="-9">
                <a:solidFill>
                  <a:srgbClr val="17325B"/>
                </a:solidFill>
                <a:latin typeface="Arial"/>
                <a:cs typeface="Calibri"/>
              </a:rPr>
              <a:t>Diagnostic/Preventive</a:t>
            </a:r>
            <a:r>
              <a:rPr lang="en-US" sz="2200" kern="0" spc="31">
                <a:solidFill>
                  <a:srgbClr val="17325B"/>
                </a:solidFill>
                <a:latin typeface="Arial"/>
                <a:cs typeface="Calibri"/>
              </a:rPr>
              <a:t> </a:t>
            </a:r>
            <a:r>
              <a:rPr lang="en-US" sz="2200" kern="0" spc="-9">
                <a:solidFill>
                  <a:srgbClr val="17325B"/>
                </a:solidFill>
                <a:latin typeface="Arial"/>
                <a:cs typeface="Calibri"/>
              </a:rPr>
              <a:t>services</a:t>
            </a:r>
            <a:endParaRPr lang="en-US" sz="2200" kern="0">
              <a:solidFill>
                <a:srgbClr val="465359"/>
              </a:solidFill>
              <a:cs typeface="Calibri"/>
            </a:endParaRPr>
          </a:p>
          <a:p>
            <a:pPr marL="1211356" lvl="2" indent="-285750" defTabSz="806867">
              <a:spcBef>
                <a:spcPts val="424"/>
              </a:spcBef>
              <a:buClr>
                <a:srgbClr val="67BB49"/>
              </a:buClr>
              <a:buFont typeface="Arial" panose="020B0604020202020204" pitchFamily="34" charset="0"/>
              <a:buChar char="•"/>
              <a:tabLst>
                <a:tab pos="313221" algn="l"/>
                <a:tab pos="313781" algn="l"/>
              </a:tabLst>
            </a:pPr>
            <a:r>
              <a:rPr lang="en-US" sz="2200" kern="0">
                <a:solidFill>
                  <a:srgbClr val="17325B"/>
                </a:solidFill>
                <a:latin typeface="Arial"/>
                <a:cs typeface="Calibri"/>
              </a:rPr>
              <a:t>Basic</a:t>
            </a:r>
            <a:r>
              <a:rPr lang="en-US" sz="2200" kern="0" spc="-4">
                <a:solidFill>
                  <a:srgbClr val="17325B"/>
                </a:solidFill>
                <a:latin typeface="Arial"/>
                <a:cs typeface="Calibri"/>
              </a:rPr>
              <a:t> </a:t>
            </a:r>
            <a:r>
              <a:rPr lang="en-US" sz="2200" kern="0" spc="-9">
                <a:solidFill>
                  <a:srgbClr val="17325B"/>
                </a:solidFill>
                <a:latin typeface="Arial"/>
                <a:cs typeface="Calibri"/>
              </a:rPr>
              <a:t>services</a:t>
            </a:r>
            <a:endParaRPr lang="en-US" sz="2200" kern="0">
              <a:solidFill>
                <a:srgbClr val="465359"/>
              </a:solidFill>
              <a:cs typeface="Calibri"/>
            </a:endParaRPr>
          </a:p>
          <a:p>
            <a:pPr marL="1211356" lvl="2" indent="-285750" defTabSz="806867">
              <a:spcBef>
                <a:spcPts val="424"/>
              </a:spcBef>
              <a:buClr>
                <a:srgbClr val="67BB49"/>
              </a:buClr>
              <a:buFont typeface="Arial" panose="020B0604020202020204" pitchFamily="34" charset="0"/>
              <a:buChar char="•"/>
              <a:tabLst>
                <a:tab pos="313221" algn="l"/>
                <a:tab pos="313781" algn="l"/>
              </a:tabLst>
            </a:pPr>
            <a:r>
              <a:rPr lang="en-US" sz="2200" kern="0">
                <a:solidFill>
                  <a:srgbClr val="17325B"/>
                </a:solidFill>
                <a:latin typeface="Arial"/>
                <a:cs typeface="Calibri"/>
              </a:rPr>
              <a:t>Major</a:t>
            </a:r>
            <a:r>
              <a:rPr lang="en-US" sz="2200" kern="0" spc="-18">
                <a:solidFill>
                  <a:srgbClr val="17325B"/>
                </a:solidFill>
                <a:latin typeface="Arial"/>
                <a:cs typeface="Calibri"/>
              </a:rPr>
              <a:t> </a:t>
            </a:r>
            <a:r>
              <a:rPr lang="en-US" sz="2200" kern="0" spc="-9">
                <a:solidFill>
                  <a:srgbClr val="17325B"/>
                </a:solidFill>
                <a:latin typeface="Arial"/>
                <a:cs typeface="Calibri"/>
              </a:rPr>
              <a:t>services</a:t>
            </a:r>
            <a:br>
              <a:rPr lang="en-US" sz="2200" kern="0" spc="-9">
                <a:solidFill>
                  <a:srgbClr val="465359"/>
                </a:solidFill>
                <a:cs typeface="Calibri"/>
              </a:rPr>
            </a:br>
            <a:endParaRPr lang="en-US" sz="2200" kern="0" spc="-9">
              <a:solidFill>
                <a:srgbClr val="465359"/>
              </a:solidFill>
              <a:cs typeface="Calibri"/>
            </a:endParaRPr>
          </a:p>
          <a:p>
            <a:pPr marL="296397" indent="-285750" defTabSz="806867">
              <a:spcBef>
                <a:spcPts val="424"/>
              </a:spcBef>
              <a:buClr>
                <a:srgbClr val="67BB49"/>
              </a:buClr>
              <a:buFont typeface="Arial" panose="020B0604020202020204" pitchFamily="34" charset="0"/>
              <a:buChar char="•"/>
              <a:tabLst>
                <a:tab pos="264473" algn="l"/>
              </a:tabLst>
            </a:pPr>
            <a:r>
              <a:rPr lang="en-US" sz="2200" kern="0">
                <a:solidFill>
                  <a:srgbClr val="17325B"/>
                </a:solidFill>
                <a:latin typeface="Arial"/>
                <a:cs typeface="Calibri"/>
              </a:rPr>
              <a:t>No deductible</a:t>
            </a:r>
          </a:p>
          <a:p>
            <a:pPr marL="667346" lvl="1" indent="-253266" defTabSz="806867">
              <a:spcBef>
                <a:spcPts val="424"/>
              </a:spcBef>
              <a:buFont typeface="Wingdings"/>
              <a:buChar char=""/>
              <a:tabLst>
                <a:tab pos="667906" algn="l"/>
              </a:tabLst>
            </a:pPr>
            <a:endParaRPr sz="1765" kern="0">
              <a:solidFill>
                <a:sysClr val="windowText" lastClr="000000"/>
              </a:solidFill>
              <a:cs typeface="Calibri"/>
            </a:endParaRPr>
          </a:p>
        </p:txBody>
      </p:sp>
      <p:grpSp>
        <p:nvGrpSpPr>
          <p:cNvPr id="7" name="object 7"/>
          <p:cNvGrpSpPr/>
          <p:nvPr/>
        </p:nvGrpSpPr>
        <p:grpSpPr>
          <a:xfrm>
            <a:off x="459812" y="649072"/>
            <a:ext cx="5104840" cy="6051176"/>
            <a:chOff x="0" y="0"/>
            <a:chExt cx="5785485" cy="6858000"/>
          </a:xfrm>
        </p:grpSpPr>
        <p:pic>
          <p:nvPicPr>
            <p:cNvPr id="8" name="object 8"/>
            <p:cNvPicPr/>
            <p:nvPr/>
          </p:nvPicPr>
          <p:blipFill>
            <a:blip r:embed="rId2" cstate="print"/>
            <a:stretch>
              <a:fillRect/>
            </a:stretch>
          </p:blipFill>
          <p:spPr>
            <a:xfrm>
              <a:off x="0" y="0"/>
              <a:ext cx="5785103" cy="6857999"/>
            </a:xfrm>
            <a:prstGeom prst="rect">
              <a:avLst/>
            </a:prstGeom>
          </p:spPr>
        </p:pic>
        <p:pic>
          <p:nvPicPr>
            <p:cNvPr id="9" name="object 9"/>
            <p:cNvPicPr/>
            <p:nvPr/>
          </p:nvPicPr>
          <p:blipFill>
            <a:blip r:embed="rId3" cstate="print"/>
            <a:stretch>
              <a:fillRect/>
            </a:stretch>
          </p:blipFill>
          <p:spPr>
            <a:xfrm>
              <a:off x="1982723" y="2497835"/>
              <a:ext cx="1825751" cy="1828799"/>
            </a:xfrm>
            <a:prstGeom prst="rect">
              <a:avLst/>
            </a:prstGeom>
          </p:spPr>
        </p:pic>
      </p:grpSp>
      <p:sp>
        <p:nvSpPr>
          <p:cNvPr id="11" name="object 8">
            <a:extLst>
              <a:ext uri="{FF2B5EF4-FFF2-40B4-BE49-F238E27FC236}">
                <a16:creationId xmlns:a16="http://schemas.microsoft.com/office/drawing/2014/main" id="{6F63472C-AE4E-1D9F-3714-F8531AF5F0F6}"/>
              </a:ext>
            </a:extLst>
          </p:cNvPr>
          <p:cNvSpPr txBox="1"/>
          <p:nvPr/>
        </p:nvSpPr>
        <p:spPr>
          <a:xfrm>
            <a:off x="2209274" y="4548868"/>
            <a:ext cx="1832722" cy="1078726"/>
          </a:xfrm>
          <a:prstGeom prst="rect">
            <a:avLst/>
          </a:prstGeom>
          <a:ln>
            <a:noFill/>
          </a:ln>
        </p:spPr>
        <p:txBody>
          <a:bodyPr vert="horz" wrap="square" lIns="0" tIns="103093" rIns="0" bIns="0" rtlCol="0">
            <a:spAutoFit/>
          </a:bodyPr>
          <a:lstStyle/>
          <a:p>
            <a:pPr marL="50989" marR="4483" indent="-40343" defTabSz="806867">
              <a:lnSpc>
                <a:spcPts val="3803"/>
              </a:lnSpc>
              <a:spcBef>
                <a:spcPts val="811"/>
              </a:spcBef>
            </a:pPr>
            <a:r>
              <a:rPr sz="3750" kern="0" spc="-9">
                <a:solidFill>
                  <a:srgbClr val="FFFFFF"/>
                </a:solidFill>
                <a:latin typeface="Arial"/>
                <a:cs typeface="Arial"/>
              </a:rPr>
              <a:t>Included Benefits</a:t>
            </a:r>
            <a:endParaRPr sz="3750" kern="0">
              <a:solidFill>
                <a:sysClr val="windowText" lastClr="000000"/>
              </a:solidFill>
              <a:latin typeface="Arial"/>
              <a:cs typeface="Arial"/>
            </a:endParaRPr>
          </a:p>
        </p:txBody>
      </p:sp>
      <p:pic>
        <p:nvPicPr>
          <p:cNvPr id="5" name="Picture 4" descr="Braces | Teeth Braces | Dental Braces">
            <a:extLst>
              <a:ext uri="{FF2B5EF4-FFF2-40B4-BE49-F238E27FC236}">
                <a16:creationId xmlns:a16="http://schemas.microsoft.com/office/drawing/2014/main" id="{6936656D-E690-3217-0AE7-8BF485B8C09C}"/>
              </a:ext>
            </a:extLst>
          </p:cNvPr>
          <p:cNvPicPr>
            <a:picLocks noChangeAspect="1"/>
          </p:cNvPicPr>
          <p:nvPr/>
        </p:nvPicPr>
        <p:blipFill>
          <a:blip r:embed="rId4"/>
          <a:stretch>
            <a:fillRect/>
          </a:stretch>
        </p:blipFill>
        <p:spPr>
          <a:xfrm>
            <a:off x="8867104" y="6108684"/>
            <a:ext cx="2743200" cy="30733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775252" y="883607"/>
            <a:ext cx="10994595" cy="498676"/>
          </a:xfrm>
          <a:prstGeom prst="rect">
            <a:avLst/>
          </a:prstGeom>
          <a:ln>
            <a:noFill/>
          </a:ln>
        </p:spPr>
        <p:txBody>
          <a:bodyPr vert="horz" wrap="square" lIns="0" tIns="97613" rIns="0" bIns="0" rtlCol="0">
            <a:spAutoFit/>
          </a:bodyPr>
          <a:lstStyle/>
          <a:p>
            <a:pPr marL="5022184">
              <a:spcBef>
                <a:spcPts val="84"/>
              </a:spcBef>
            </a:pPr>
            <a:r>
              <a:rPr lang="en-US" sz="2600" b="1">
                <a:solidFill>
                  <a:srgbClr val="3C63FF"/>
                </a:solidFill>
                <a:latin typeface="Arial"/>
              </a:rPr>
              <a:t>Delta</a:t>
            </a:r>
            <a:r>
              <a:rPr lang="en-US" sz="2600" b="1" spc="-119">
                <a:solidFill>
                  <a:srgbClr val="3C63FF"/>
                </a:solidFill>
                <a:latin typeface="Arial"/>
              </a:rPr>
              <a:t> </a:t>
            </a:r>
            <a:r>
              <a:rPr lang="en-US" sz="2600" b="1">
                <a:solidFill>
                  <a:srgbClr val="3C63FF"/>
                </a:solidFill>
                <a:latin typeface="Arial"/>
              </a:rPr>
              <a:t>Dental</a:t>
            </a:r>
            <a:r>
              <a:rPr lang="en-US" sz="2600" b="1" spc="-101">
                <a:solidFill>
                  <a:srgbClr val="3C63FF"/>
                </a:solidFill>
                <a:latin typeface="Arial"/>
              </a:rPr>
              <a:t> </a:t>
            </a:r>
            <a:r>
              <a:rPr lang="en-US" sz="2600" b="1">
                <a:solidFill>
                  <a:srgbClr val="3C63FF"/>
                </a:solidFill>
                <a:latin typeface="Arial"/>
              </a:rPr>
              <a:t>–</a:t>
            </a:r>
            <a:r>
              <a:rPr lang="en-US" sz="2600" b="1" spc="-119">
                <a:solidFill>
                  <a:srgbClr val="3C63FF"/>
                </a:solidFill>
                <a:latin typeface="Arial"/>
              </a:rPr>
              <a:t> </a:t>
            </a:r>
            <a:r>
              <a:rPr lang="en-US" sz="2600" b="1">
                <a:solidFill>
                  <a:srgbClr val="3C63FF"/>
                </a:solidFill>
                <a:latin typeface="Arial"/>
              </a:rPr>
              <a:t>Virtual</a:t>
            </a:r>
            <a:r>
              <a:rPr lang="en-US" sz="2600" b="1" spc="-115">
                <a:solidFill>
                  <a:srgbClr val="3C63FF"/>
                </a:solidFill>
                <a:latin typeface="Arial"/>
              </a:rPr>
              <a:t> </a:t>
            </a:r>
            <a:r>
              <a:rPr lang="en-US" sz="2600" b="1" spc="-9">
                <a:solidFill>
                  <a:srgbClr val="3C63FF"/>
                </a:solidFill>
                <a:latin typeface="Arial"/>
              </a:rPr>
              <a:t>Visits</a:t>
            </a:r>
            <a:endParaRPr sz="3530"/>
          </a:p>
        </p:txBody>
      </p:sp>
      <p:sp>
        <p:nvSpPr>
          <p:cNvPr id="9" name="Slide Number Placeholder 8">
            <a:extLst>
              <a:ext uri="{FF2B5EF4-FFF2-40B4-BE49-F238E27FC236}">
                <a16:creationId xmlns:a16="http://schemas.microsoft.com/office/drawing/2014/main" id="{701B551D-1F31-C48C-B0FD-31246687DE17}"/>
              </a:ext>
            </a:extLst>
          </p:cNvPr>
          <p:cNvSpPr>
            <a:spLocks noGrp="1"/>
          </p:cNvSpPr>
          <p:nvPr>
            <p:ph type="sldNum" sz="quarter" idx="12"/>
          </p:nvPr>
        </p:nvSpPr>
        <p:spPr>
          <a:xfrm>
            <a:off x="10837333" y="6530920"/>
            <a:ext cx="973667" cy="153888"/>
          </a:xfrm>
          <a:prstGeom prst="rect">
            <a:avLst/>
          </a:prstGeom>
          <a:ln>
            <a:noFill/>
          </a:ln>
        </p:spPr>
        <p:txBody>
          <a:bodyPr wrap="square" lIns="0" tIns="0" rIns="0" bIns="0">
            <a:spAutoFit/>
          </a:bodyPr>
          <a:lstStyle>
            <a:defPPr>
              <a:defRPr lang="en-US"/>
            </a:defPPr>
            <a:lvl1pPr marL="0" algn="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B6F15528-21DE-4FAA-801E-634DDDAF4B2B}" type="slidenum">
              <a:rPr lang="en-US" sz="1000" smtClean="0">
                <a:solidFill>
                  <a:schemeClr val="tx1"/>
                </a:solidFill>
                <a:latin typeface="+mj-lt"/>
              </a:rPr>
              <a:pPr algn="l"/>
              <a:t>39</a:t>
            </a:fld>
            <a:endParaRPr lang="en-US" sz="1000">
              <a:solidFill>
                <a:schemeClr val="tx1"/>
              </a:solidFill>
              <a:latin typeface="+mj-lt"/>
            </a:endParaRPr>
          </a:p>
        </p:txBody>
      </p:sp>
      <p:sp>
        <p:nvSpPr>
          <p:cNvPr id="3" name="object 3"/>
          <p:cNvSpPr txBox="1"/>
          <p:nvPr/>
        </p:nvSpPr>
        <p:spPr>
          <a:xfrm>
            <a:off x="6172842" y="1577992"/>
            <a:ext cx="4664491" cy="3527021"/>
          </a:xfrm>
          <a:prstGeom prst="rect">
            <a:avLst/>
          </a:prstGeom>
          <a:ln>
            <a:noFill/>
          </a:ln>
        </p:spPr>
        <p:txBody>
          <a:bodyPr vert="horz" wrap="square" lIns="0" tIns="11206" rIns="0" bIns="0" rtlCol="0">
            <a:spAutoFit/>
          </a:bodyPr>
          <a:lstStyle/>
          <a:p>
            <a:pPr marL="11206" marR="4483" defTabSz="806867">
              <a:spcBef>
                <a:spcPts val="88"/>
              </a:spcBef>
            </a:pPr>
            <a:r>
              <a:rPr lang="en-US" sz="2118" kern="0">
                <a:solidFill>
                  <a:srgbClr val="17325B"/>
                </a:solidFill>
                <a:latin typeface="Arial"/>
                <a:cs typeface="Calibri"/>
              </a:rPr>
              <a:t>Delta</a:t>
            </a:r>
            <a:r>
              <a:rPr lang="en-US" sz="2118" kern="0" spc="-49">
                <a:solidFill>
                  <a:srgbClr val="17325B"/>
                </a:solidFill>
                <a:latin typeface="Arial"/>
                <a:cs typeface="Calibri"/>
              </a:rPr>
              <a:t> </a:t>
            </a:r>
            <a:r>
              <a:rPr lang="en-US" sz="2118" kern="0">
                <a:solidFill>
                  <a:srgbClr val="17325B"/>
                </a:solidFill>
                <a:latin typeface="Arial"/>
                <a:cs typeface="Calibri"/>
              </a:rPr>
              <a:t>Dental</a:t>
            </a:r>
            <a:r>
              <a:rPr lang="en-US" sz="2118" kern="0" spc="-40">
                <a:solidFill>
                  <a:srgbClr val="17325B"/>
                </a:solidFill>
                <a:latin typeface="Arial"/>
                <a:cs typeface="Calibri"/>
              </a:rPr>
              <a:t> </a:t>
            </a:r>
            <a:r>
              <a:rPr lang="en-US" sz="2118" kern="0">
                <a:solidFill>
                  <a:srgbClr val="17325B"/>
                </a:solidFill>
                <a:latin typeface="Arial"/>
                <a:cs typeface="Calibri"/>
              </a:rPr>
              <a:t>–</a:t>
            </a:r>
            <a:r>
              <a:rPr lang="en-US" sz="2118" kern="0" spc="-31">
                <a:solidFill>
                  <a:srgbClr val="17325B"/>
                </a:solidFill>
                <a:latin typeface="Arial"/>
                <a:cs typeface="Calibri"/>
              </a:rPr>
              <a:t> </a:t>
            </a:r>
            <a:r>
              <a:rPr lang="en-US" sz="2118" kern="0">
                <a:solidFill>
                  <a:srgbClr val="17325B"/>
                </a:solidFill>
                <a:latin typeface="Arial"/>
                <a:cs typeface="Calibri"/>
              </a:rPr>
              <a:t>Virtual</a:t>
            </a:r>
            <a:r>
              <a:rPr lang="en-US" sz="2118" kern="0" spc="-31">
                <a:solidFill>
                  <a:srgbClr val="17325B"/>
                </a:solidFill>
                <a:latin typeface="Arial"/>
                <a:cs typeface="Calibri"/>
              </a:rPr>
              <a:t> </a:t>
            </a:r>
            <a:r>
              <a:rPr lang="en-US" sz="2118" kern="0">
                <a:solidFill>
                  <a:srgbClr val="17325B"/>
                </a:solidFill>
                <a:latin typeface="Arial"/>
                <a:cs typeface="Calibri"/>
              </a:rPr>
              <a:t>Visits</a:t>
            </a:r>
            <a:r>
              <a:rPr lang="en-US" sz="2118" kern="0" spc="-35">
                <a:solidFill>
                  <a:srgbClr val="17325B"/>
                </a:solidFill>
                <a:latin typeface="Arial"/>
                <a:cs typeface="Calibri"/>
              </a:rPr>
              <a:t> </a:t>
            </a:r>
            <a:r>
              <a:rPr lang="en-US" sz="2118" kern="0">
                <a:solidFill>
                  <a:srgbClr val="17325B"/>
                </a:solidFill>
                <a:latin typeface="Arial"/>
                <a:cs typeface="Calibri"/>
              </a:rPr>
              <a:t>provides</a:t>
            </a:r>
            <a:r>
              <a:rPr lang="en-US" sz="2118" kern="0" spc="-31">
                <a:solidFill>
                  <a:srgbClr val="17325B"/>
                </a:solidFill>
                <a:latin typeface="Arial"/>
                <a:cs typeface="Calibri"/>
              </a:rPr>
              <a:t> </a:t>
            </a:r>
            <a:r>
              <a:rPr lang="en-US" sz="2118" kern="0" spc="-9">
                <a:solidFill>
                  <a:srgbClr val="17325B"/>
                </a:solidFill>
                <a:latin typeface="Arial"/>
                <a:cs typeface="Calibri"/>
              </a:rPr>
              <a:t>access </a:t>
            </a:r>
            <a:r>
              <a:rPr lang="en-US" sz="2118" kern="0">
                <a:solidFill>
                  <a:srgbClr val="17325B"/>
                </a:solidFill>
                <a:latin typeface="Arial"/>
                <a:cs typeface="Calibri"/>
              </a:rPr>
              <a:t>to</a:t>
            </a:r>
            <a:r>
              <a:rPr lang="en-US" sz="2118" kern="0" spc="-35">
                <a:solidFill>
                  <a:srgbClr val="17325B"/>
                </a:solidFill>
                <a:latin typeface="Arial"/>
                <a:cs typeface="Calibri"/>
              </a:rPr>
              <a:t> </a:t>
            </a:r>
            <a:r>
              <a:rPr lang="en-US" sz="2118" kern="0">
                <a:solidFill>
                  <a:srgbClr val="17325B"/>
                </a:solidFill>
                <a:latin typeface="Arial"/>
                <a:cs typeface="Calibri"/>
              </a:rPr>
              <a:t>dentists</a:t>
            </a:r>
            <a:r>
              <a:rPr lang="en-US" sz="2118" kern="0" spc="-40">
                <a:solidFill>
                  <a:srgbClr val="17325B"/>
                </a:solidFill>
                <a:latin typeface="Arial"/>
                <a:cs typeface="Calibri"/>
              </a:rPr>
              <a:t> </a:t>
            </a:r>
            <a:r>
              <a:rPr lang="en-US" sz="2118" kern="0">
                <a:solidFill>
                  <a:srgbClr val="17325B"/>
                </a:solidFill>
                <a:latin typeface="Arial"/>
                <a:cs typeface="Calibri"/>
              </a:rPr>
              <a:t>24/7,</a:t>
            </a:r>
            <a:r>
              <a:rPr lang="en-US" sz="2118" kern="0" spc="-26">
                <a:solidFill>
                  <a:srgbClr val="17325B"/>
                </a:solidFill>
                <a:latin typeface="Arial"/>
                <a:cs typeface="Calibri"/>
              </a:rPr>
              <a:t> </a:t>
            </a:r>
            <a:r>
              <a:rPr lang="en-US" sz="2118" kern="0">
                <a:solidFill>
                  <a:srgbClr val="17325B"/>
                </a:solidFill>
                <a:latin typeface="Arial"/>
                <a:cs typeface="Calibri"/>
              </a:rPr>
              <a:t>365</a:t>
            </a:r>
            <a:r>
              <a:rPr lang="en-US" sz="2118" kern="0" spc="-31">
                <a:solidFill>
                  <a:srgbClr val="17325B"/>
                </a:solidFill>
                <a:latin typeface="Arial"/>
                <a:cs typeface="Calibri"/>
              </a:rPr>
              <a:t> </a:t>
            </a:r>
            <a:r>
              <a:rPr lang="en-US" sz="2118" kern="0">
                <a:solidFill>
                  <a:srgbClr val="17325B"/>
                </a:solidFill>
                <a:latin typeface="Arial"/>
                <a:cs typeface="Calibri"/>
              </a:rPr>
              <a:t>online</a:t>
            </a:r>
            <a:r>
              <a:rPr lang="en-US" sz="2118" kern="0" spc="-26">
                <a:solidFill>
                  <a:srgbClr val="17325B"/>
                </a:solidFill>
                <a:latin typeface="Arial"/>
                <a:cs typeface="Calibri"/>
              </a:rPr>
              <a:t> </a:t>
            </a:r>
            <a:r>
              <a:rPr lang="en-US" sz="2118" kern="0">
                <a:solidFill>
                  <a:srgbClr val="17325B"/>
                </a:solidFill>
                <a:latin typeface="Arial"/>
                <a:cs typeface="Calibri"/>
              </a:rPr>
              <a:t>or</a:t>
            </a:r>
            <a:r>
              <a:rPr lang="en-US" sz="2118" kern="0" spc="-26">
                <a:solidFill>
                  <a:srgbClr val="17325B"/>
                </a:solidFill>
                <a:latin typeface="Arial"/>
                <a:cs typeface="Calibri"/>
              </a:rPr>
              <a:t> </a:t>
            </a:r>
            <a:r>
              <a:rPr lang="en-US" sz="2118" kern="0">
                <a:solidFill>
                  <a:srgbClr val="17325B"/>
                </a:solidFill>
                <a:latin typeface="Arial"/>
                <a:cs typeface="Calibri"/>
              </a:rPr>
              <a:t>over</a:t>
            </a:r>
            <a:r>
              <a:rPr lang="en-US" sz="2118" kern="0" spc="-13">
                <a:solidFill>
                  <a:srgbClr val="17325B"/>
                </a:solidFill>
                <a:latin typeface="Arial"/>
                <a:cs typeface="Calibri"/>
              </a:rPr>
              <a:t> </a:t>
            </a:r>
            <a:r>
              <a:rPr lang="en-US" sz="2118" kern="0" spc="-22">
                <a:solidFill>
                  <a:srgbClr val="17325B"/>
                </a:solidFill>
                <a:latin typeface="Arial"/>
                <a:cs typeface="Calibri"/>
              </a:rPr>
              <a:t>the </a:t>
            </a:r>
            <a:r>
              <a:rPr lang="en-US" sz="2118" kern="0" spc="-9">
                <a:solidFill>
                  <a:srgbClr val="17325B"/>
                </a:solidFill>
                <a:latin typeface="Arial"/>
                <a:cs typeface="Calibri"/>
              </a:rPr>
              <a:t>phone.</a:t>
            </a:r>
            <a:endParaRPr lang="en-US" sz="2118" kern="0">
              <a:solidFill>
                <a:srgbClr val="465359"/>
              </a:solidFill>
              <a:cs typeface="Calibri"/>
            </a:endParaRPr>
          </a:p>
          <a:p>
            <a:pPr marL="11206" defTabSz="806867">
              <a:spcBef>
                <a:spcPts val="507"/>
              </a:spcBef>
            </a:pPr>
            <a:r>
              <a:rPr lang="en-US" sz="2118" kern="0">
                <a:solidFill>
                  <a:srgbClr val="17325B"/>
                </a:solidFill>
                <a:latin typeface="Arial"/>
                <a:cs typeface="Calibri"/>
              </a:rPr>
              <a:t>Members</a:t>
            </a:r>
            <a:r>
              <a:rPr lang="en-US" sz="2118" kern="0" spc="-40">
                <a:solidFill>
                  <a:srgbClr val="17325B"/>
                </a:solidFill>
                <a:latin typeface="Arial"/>
                <a:cs typeface="Calibri"/>
              </a:rPr>
              <a:t> </a:t>
            </a:r>
            <a:r>
              <a:rPr lang="en-US" sz="2118" kern="0">
                <a:solidFill>
                  <a:srgbClr val="17325B"/>
                </a:solidFill>
                <a:latin typeface="Arial"/>
                <a:cs typeface="Calibri"/>
              </a:rPr>
              <a:t>may</a:t>
            </a:r>
            <a:r>
              <a:rPr lang="en-US" sz="2118" kern="0" spc="-22">
                <a:solidFill>
                  <a:srgbClr val="17325B"/>
                </a:solidFill>
                <a:latin typeface="Arial"/>
                <a:cs typeface="Calibri"/>
              </a:rPr>
              <a:t> </a:t>
            </a:r>
            <a:r>
              <a:rPr lang="en-US" sz="2118" kern="0">
                <a:solidFill>
                  <a:srgbClr val="17325B"/>
                </a:solidFill>
                <a:latin typeface="Arial"/>
                <a:cs typeface="Calibri"/>
              </a:rPr>
              <a:t>use</a:t>
            </a:r>
            <a:r>
              <a:rPr lang="en-US" sz="2118" kern="0" spc="-9">
                <a:solidFill>
                  <a:srgbClr val="17325B"/>
                </a:solidFill>
                <a:latin typeface="Arial"/>
                <a:cs typeface="Calibri"/>
              </a:rPr>
              <a:t> </a:t>
            </a:r>
            <a:r>
              <a:rPr lang="en-US" sz="2118" kern="0">
                <a:solidFill>
                  <a:srgbClr val="17325B"/>
                </a:solidFill>
                <a:latin typeface="Arial"/>
                <a:cs typeface="Calibri"/>
              </a:rPr>
              <a:t>service</a:t>
            </a:r>
            <a:r>
              <a:rPr lang="en-US" sz="2118" kern="0" spc="-22">
                <a:solidFill>
                  <a:srgbClr val="17325B"/>
                </a:solidFill>
                <a:latin typeface="Arial"/>
                <a:cs typeface="Calibri"/>
              </a:rPr>
              <a:t> </a:t>
            </a:r>
            <a:r>
              <a:rPr lang="en-US" sz="2118" kern="0">
                <a:solidFill>
                  <a:srgbClr val="17325B"/>
                </a:solidFill>
                <a:latin typeface="Arial"/>
                <a:cs typeface="Calibri"/>
              </a:rPr>
              <a:t>when</a:t>
            </a:r>
            <a:r>
              <a:rPr lang="en-US" sz="2118" kern="0" spc="-13">
                <a:solidFill>
                  <a:srgbClr val="17325B"/>
                </a:solidFill>
                <a:latin typeface="Arial"/>
                <a:cs typeface="Calibri"/>
              </a:rPr>
              <a:t> </a:t>
            </a:r>
            <a:r>
              <a:rPr lang="en-US" sz="2118" kern="0" spc="-9">
                <a:solidFill>
                  <a:srgbClr val="17325B"/>
                </a:solidFill>
                <a:latin typeface="Arial"/>
                <a:cs typeface="Calibri"/>
              </a:rPr>
              <a:t>they:</a:t>
            </a:r>
            <a:endParaRPr sz="2118" kern="0">
              <a:solidFill>
                <a:srgbClr val="465359"/>
              </a:solidFill>
              <a:cs typeface="Calibri"/>
            </a:endParaRPr>
          </a:p>
          <a:p>
            <a:pPr marL="676287" marR="516058" lvl="1" indent="-208441" defTabSz="806867">
              <a:spcBef>
                <a:spcPts val="507"/>
              </a:spcBef>
              <a:buClr>
                <a:srgbClr val="67BB49"/>
              </a:buClr>
              <a:buFont typeface="Arial"/>
              <a:buChar char="•"/>
              <a:tabLst>
                <a:tab pos="219087" algn="l"/>
                <a:tab pos="219647" algn="l"/>
              </a:tabLst>
            </a:pPr>
            <a:r>
              <a:rPr lang="en-US" sz="2118" i="1" kern="0">
                <a:solidFill>
                  <a:srgbClr val="17325B"/>
                </a:solidFill>
                <a:latin typeface="Arial"/>
                <a:cs typeface="Calibri"/>
              </a:rPr>
              <a:t>Have</a:t>
            </a:r>
            <a:r>
              <a:rPr lang="en-US" sz="2118" i="1" kern="0" spc="-31">
                <a:solidFill>
                  <a:srgbClr val="17325B"/>
                </a:solidFill>
                <a:latin typeface="Arial"/>
                <a:cs typeface="Calibri"/>
              </a:rPr>
              <a:t> </a:t>
            </a:r>
            <a:r>
              <a:rPr lang="en-US" sz="2118" i="1" kern="0">
                <a:solidFill>
                  <a:srgbClr val="17325B"/>
                </a:solidFill>
                <a:latin typeface="Arial"/>
                <a:cs typeface="Calibri"/>
              </a:rPr>
              <a:t>a</a:t>
            </a:r>
            <a:r>
              <a:rPr lang="en-US" sz="2118" i="1" kern="0" spc="-35">
                <a:solidFill>
                  <a:srgbClr val="17325B"/>
                </a:solidFill>
                <a:latin typeface="Arial"/>
                <a:cs typeface="Calibri"/>
              </a:rPr>
              <a:t> </a:t>
            </a:r>
            <a:r>
              <a:rPr lang="en-US" sz="2118" i="1" kern="0">
                <a:solidFill>
                  <a:srgbClr val="17325B"/>
                </a:solidFill>
                <a:latin typeface="Arial"/>
                <a:cs typeface="Calibri"/>
              </a:rPr>
              <a:t>dental</a:t>
            </a:r>
            <a:r>
              <a:rPr lang="en-US" sz="2118" i="1" kern="0" spc="-35">
                <a:solidFill>
                  <a:srgbClr val="17325B"/>
                </a:solidFill>
                <a:latin typeface="Arial"/>
                <a:cs typeface="Calibri"/>
              </a:rPr>
              <a:t> </a:t>
            </a:r>
            <a:r>
              <a:rPr lang="en-US" sz="2118" i="1" kern="0">
                <a:solidFill>
                  <a:srgbClr val="17325B"/>
                </a:solidFill>
                <a:latin typeface="Arial"/>
                <a:cs typeface="Calibri"/>
              </a:rPr>
              <a:t>emergency,</a:t>
            </a:r>
            <a:r>
              <a:rPr lang="en-US" sz="2118" i="1" kern="0" spc="-22">
                <a:solidFill>
                  <a:srgbClr val="17325B"/>
                </a:solidFill>
                <a:latin typeface="Arial"/>
                <a:cs typeface="Calibri"/>
              </a:rPr>
              <a:t> </a:t>
            </a:r>
            <a:r>
              <a:rPr lang="en-US" sz="2118" i="1" kern="0">
                <a:solidFill>
                  <a:srgbClr val="17325B"/>
                </a:solidFill>
                <a:latin typeface="Arial"/>
                <a:cs typeface="Calibri"/>
              </a:rPr>
              <a:t>but</a:t>
            </a:r>
            <a:r>
              <a:rPr lang="en-US" sz="2118" i="1" kern="0" spc="-35">
                <a:solidFill>
                  <a:srgbClr val="17325B"/>
                </a:solidFill>
                <a:latin typeface="Arial"/>
                <a:cs typeface="Calibri"/>
              </a:rPr>
              <a:t> </a:t>
            </a:r>
            <a:r>
              <a:rPr lang="en-US" sz="2118" i="1" kern="0">
                <a:solidFill>
                  <a:srgbClr val="17325B"/>
                </a:solidFill>
                <a:latin typeface="Arial"/>
                <a:cs typeface="Calibri"/>
              </a:rPr>
              <a:t>do</a:t>
            </a:r>
            <a:r>
              <a:rPr lang="en-US" sz="2118" i="1" kern="0" spc="-26">
                <a:solidFill>
                  <a:srgbClr val="17325B"/>
                </a:solidFill>
                <a:latin typeface="Arial"/>
                <a:cs typeface="Calibri"/>
              </a:rPr>
              <a:t> </a:t>
            </a:r>
            <a:r>
              <a:rPr lang="en-US" sz="2118" i="1" kern="0" spc="-22">
                <a:solidFill>
                  <a:srgbClr val="17325B"/>
                </a:solidFill>
                <a:latin typeface="Arial"/>
                <a:cs typeface="Calibri"/>
              </a:rPr>
              <a:t>not </a:t>
            </a:r>
            <a:r>
              <a:rPr lang="en-US" sz="2118" i="1" kern="0">
                <a:solidFill>
                  <a:srgbClr val="17325B"/>
                </a:solidFill>
                <a:latin typeface="Arial"/>
                <a:cs typeface="Calibri"/>
              </a:rPr>
              <a:t>have</a:t>
            </a:r>
            <a:r>
              <a:rPr lang="en-US" sz="2118" i="1" kern="0" spc="-4">
                <a:solidFill>
                  <a:srgbClr val="17325B"/>
                </a:solidFill>
                <a:latin typeface="Arial"/>
                <a:cs typeface="Calibri"/>
              </a:rPr>
              <a:t> </a:t>
            </a:r>
            <a:r>
              <a:rPr lang="en-US" sz="2118" i="1" kern="0">
                <a:solidFill>
                  <a:srgbClr val="17325B"/>
                </a:solidFill>
                <a:latin typeface="Arial"/>
                <a:cs typeface="Calibri"/>
              </a:rPr>
              <a:t>a</a:t>
            </a:r>
            <a:r>
              <a:rPr lang="en-US" sz="2118" i="1" kern="0" spc="-4">
                <a:solidFill>
                  <a:srgbClr val="17325B"/>
                </a:solidFill>
                <a:latin typeface="Arial"/>
                <a:cs typeface="Calibri"/>
              </a:rPr>
              <a:t> </a:t>
            </a:r>
            <a:r>
              <a:rPr lang="en-US" sz="2118" i="1" kern="0" spc="-9">
                <a:solidFill>
                  <a:srgbClr val="17325B"/>
                </a:solidFill>
                <a:latin typeface="Arial"/>
                <a:cs typeface="Calibri"/>
              </a:rPr>
              <a:t>dentist,</a:t>
            </a:r>
            <a:endParaRPr sz="2118" kern="0">
              <a:solidFill>
                <a:srgbClr val="465359"/>
              </a:solidFill>
              <a:cs typeface="Calibri"/>
            </a:endParaRPr>
          </a:p>
          <a:p>
            <a:pPr marL="676847" lvl="1" indent="-208441" defTabSz="806867">
              <a:spcBef>
                <a:spcPts val="507"/>
              </a:spcBef>
              <a:buClr>
                <a:srgbClr val="67BB49"/>
              </a:buClr>
              <a:buFont typeface="Arial"/>
              <a:buChar char="•"/>
              <a:tabLst>
                <a:tab pos="219087" algn="l"/>
                <a:tab pos="219647" algn="l"/>
              </a:tabLst>
            </a:pPr>
            <a:r>
              <a:rPr lang="en-US" sz="2118" i="1" kern="0">
                <a:solidFill>
                  <a:srgbClr val="17325B"/>
                </a:solidFill>
                <a:latin typeface="Arial"/>
                <a:cs typeface="Calibri"/>
              </a:rPr>
              <a:t>Need</a:t>
            </a:r>
            <a:r>
              <a:rPr lang="en-US" sz="2118" i="1" kern="0" spc="-26">
                <a:solidFill>
                  <a:srgbClr val="17325B"/>
                </a:solidFill>
                <a:latin typeface="Arial"/>
                <a:cs typeface="Calibri"/>
              </a:rPr>
              <a:t> </a:t>
            </a:r>
            <a:r>
              <a:rPr lang="en-US" sz="2118" i="1" kern="0">
                <a:solidFill>
                  <a:srgbClr val="17325B"/>
                </a:solidFill>
                <a:latin typeface="Arial"/>
                <a:cs typeface="Calibri"/>
              </a:rPr>
              <a:t>access</a:t>
            </a:r>
            <a:r>
              <a:rPr lang="en-US" sz="2118" i="1" kern="0" spc="-22">
                <a:solidFill>
                  <a:srgbClr val="17325B"/>
                </a:solidFill>
                <a:latin typeface="Arial"/>
                <a:cs typeface="Calibri"/>
              </a:rPr>
              <a:t> </a:t>
            </a:r>
            <a:r>
              <a:rPr lang="en-US" sz="2118" i="1" kern="0">
                <a:solidFill>
                  <a:srgbClr val="17325B"/>
                </a:solidFill>
                <a:latin typeface="Arial"/>
                <a:cs typeface="Calibri"/>
              </a:rPr>
              <a:t>to</a:t>
            </a:r>
            <a:r>
              <a:rPr lang="en-US" sz="2118" i="1" kern="0" spc="-18">
                <a:solidFill>
                  <a:srgbClr val="17325B"/>
                </a:solidFill>
                <a:latin typeface="Arial"/>
                <a:cs typeface="Calibri"/>
              </a:rPr>
              <a:t> </a:t>
            </a:r>
            <a:r>
              <a:rPr lang="en-US" sz="2118" i="1" kern="0">
                <a:solidFill>
                  <a:srgbClr val="17325B"/>
                </a:solidFill>
                <a:latin typeface="Arial"/>
                <a:cs typeface="Calibri"/>
              </a:rPr>
              <a:t>a</a:t>
            </a:r>
            <a:r>
              <a:rPr lang="en-US" sz="2118" i="1" kern="0" spc="-31">
                <a:solidFill>
                  <a:srgbClr val="17325B"/>
                </a:solidFill>
                <a:latin typeface="Arial"/>
                <a:cs typeface="Calibri"/>
              </a:rPr>
              <a:t> </a:t>
            </a:r>
            <a:r>
              <a:rPr lang="en-US" sz="2118" i="1" kern="0">
                <a:solidFill>
                  <a:srgbClr val="17325B"/>
                </a:solidFill>
                <a:latin typeface="Arial"/>
                <a:cs typeface="Calibri"/>
              </a:rPr>
              <a:t>dentist</a:t>
            </a:r>
            <a:r>
              <a:rPr lang="en-US" sz="2118" i="1" kern="0" spc="-31">
                <a:solidFill>
                  <a:srgbClr val="17325B"/>
                </a:solidFill>
                <a:latin typeface="Arial"/>
                <a:cs typeface="Calibri"/>
              </a:rPr>
              <a:t> </a:t>
            </a:r>
            <a:r>
              <a:rPr lang="en-US" sz="2118" i="1" kern="0">
                <a:solidFill>
                  <a:srgbClr val="17325B"/>
                </a:solidFill>
                <a:latin typeface="Arial"/>
                <a:cs typeface="Calibri"/>
              </a:rPr>
              <a:t>after</a:t>
            </a:r>
            <a:r>
              <a:rPr lang="en-US" sz="2118" i="1" kern="0" spc="-18">
                <a:solidFill>
                  <a:srgbClr val="17325B"/>
                </a:solidFill>
                <a:latin typeface="Arial"/>
                <a:cs typeface="Calibri"/>
              </a:rPr>
              <a:t> </a:t>
            </a:r>
            <a:r>
              <a:rPr lang="en-US" sz="2118" i="1" kern="0" spc="-9">
                <a:solidFill>
                  <a:srgbClr val="17325B"/>
                </a:solidFill>
                <a:latin typeface="Arial"/>
                <a:cs typeface="Calibri"/>
              </a:rPr>
              <a:t>hours,</a:t>
            </a:r>
            <a:endParaRPr sz="2118" kern="0">
              <a:solidFill>
                <a:srgbClr val="465359"/>
              </a:solidFill>
              <a:cs typeface="Calibri"/>
            </a:endParaRPr>
          </a:p>
          <a:p>
            <a:pPr marL="676287" marR="618598" lvl="1" indent="-208441" defTabSz="806867">
              <a:spcBef>
                <a:spcPts val="507"/>
              </a:spcBef>
              <a:buClr>
                <a:srgbClr val="67BB49"/>
              </a:buClr>
              <a:buFont typeface="Arial"/>
              <a:buChar char="•"/>
              <a:tabLst>
                <a:tab pos="219087" algn="l"/>
                <a:tab pos="219647" algn="l"/>
              </a:tabLst>
            </a:pPr>
            <a:r>
              <a:rPr lang="en-US" sz="2118" i="1" kern="0">
                <a:solidFill>
                  <a:srgbClr val="17325B"/>
                </a:solidFill>
                <a:latin typeface="Arial"/>
                <a:cs typeface="Calibri"/>
              </a:rPr>
              <a:t>Would</a:t>
            </a:r>
            <a:r>
              <a:rPr lang="en-US" sz="2118" i="1" kern="0" spc="-49">
                <a:solidFill>
                  <a:srgbClr val="17325B"/>
                </a:solidFill>
                <a:latin typeface="Arial"/>
                <a:cs typeface="Calibri"/>
              </a:rPr>
              <a:t> </a:t>
            </a:r>
            <a:r>
              <a:rPr lang="en-US" sz="2118" i="1" kern="0">
                <a:solidFill>
                  <a:srgbClr val="17325B"/>
                </a:solidFill>
                <a:latin typeface="Arial"/>
                <a:cs typeface="Calibri"/>
              </a:rPr>
              <a:t>like</a:t>
            </a:r>
            <a:r>
              <a:rPr lang="en-US" sz="2118" i="1" kern="0" spc="-49">
                <a:solidFill>
                  <a:srgbClr val="17325B"/>
                </a:solidFill>
                <a:latin typeface="Arial"/>
                <a:cs typeface="Calibri"/>
              </a:rPr>
              <a:t> </a:t>
            </a:r>
            <a:r>
              <a:rPr lang="en-US" sz="2118" i="1" kern="0">
                <a:solidFill>
                  <a:srgbClr val="17325B"/>
                </a:solidFill>
                <a:latin typeface="Arial"/>
                <a:cs typeface="Calibri"/>
              </a:rPr>
              <a:t>to</a:t>
            </a:r>
            <a:r>
              <a:rPr lang="en-US" sz="2118" i="1" kern="0" spc="-57">
                <a:solidFill>
                  <a:srgbClr val="17325B"/>
                </a:solidFill>
                <a:latin typeface="Arial"/>
                <a:cs typeface="Calibri"/>
              </a:rPr>
              <a:t> </a:t>
            </a:r>
            <a:r>
              <a:rPr lang="en-US" sz="2118" i="1" kern="0">
                <a:solidFill>
                  <a:srgbClr val="17325B"/>
                </a:solidFill>
                <a:latin typeface="Arial"/>
                <a:cs typeface="Calibri"/>
              </a:rPr>
              <a:t>consult</a:t>
            </a:r>
            <a:r>
              <a:rPr lang="en-US" sz="2118" i="1" kern="0" spc="-40">
                <a:solidFill>
                  <a:srgbClr val="17325B"/>
                </a:solidFill>
                <a:latin typeface="Arial"/>
                <a:cs typeface="Calibri"/>
              </a:rPr>
              <a:t> </a:t>
            </a:r>
            <a:r>
              <a:rPr lang="en-US" sz="2118" i="1" kern="0">
                <a:solidFill>
                  <a:srgbClr val="17325B"/>
                </a:solidFill>
                <a:latin typeface="Arial"/>
                <a:cs typeface="Calibri"/>
              </a:rPr>
              <a:t>a</a:t>
            </a:r>
            <a:r>
              <a:rPr lang="en-US" sz="2118" i="1" kern="0" spc="-44">
                <a:solidFill>
                  <a:srgbClr val="17325B"/>
                </a:solidFill>
                <a:latin typeface="Arial"/>
                <a:cs typeface="Calibri"/>
              </a:rPr>
              <a:t> </a:t>
            </a:r>
            <a:r>
              <a:rPr lang="en-US" sz="2118" i="1" kern="0">
                <a:solidFill>
                  <a:srgbClr val="17325B"/>
                </a:solidFill>
                <a:latin typeface="Arial"/>
                <a:cs typeface="Calibri"/>
              </a:rPr>
              <a:t>dentist</a:t>
            </a:r>
            <a:r>
              <a:rPr lang="en-US" sz="2118" i="1" kern="0" spc="-53">
                <a:solidFill>
                  <a:srgbClr val="17325B"/>
                </a:solidFill>
                <a:latin typeface="Arial"/>
                <a:cs typeface="Calibri"/>
              </a:rPr>
              <a:t> </a:t>
            </a:r>
            <a:r>
              <a:rPr lang="en-US" sz="2118" i="1" kern="0" spc="-9">
                <a:solidFill>
                  <a:srgbClr val="17325B"/>
                </a:solidFill>
                <a:latin typeface="Arial"/>
                <a:cs typeface="Calibri"/>
              </a:rPr>
              <a:t>while traveling.</a:t>
            </a:r>
            <a:endParaRPr sz="2118" kern="0">
              <a:solidFill>
                <a:srgbClr val="465359"/>
              </a:solidFill>
              <a:cs typeface="Calibri"/>
            </a:endParaRPr>
          </a:p>
        </p:txBody>
      </p:sp>
      <p:sp>
        <p:nvSpPr>
          <p:cNvPr id="4" name="object 4"/>
          <p:cNvSpPr txBox="1"/>
          <p:nvPr/>
        </p:nvSpPr>
        <p:spPr>
          <a:xfrm>
            <a:off x="5885772" y="5573536"/>
            <a:ext cx="5925228" cy="273579"/>
          </a:xfrm>
          <a:prstGeom prst="rect">
            <a:avLst/>
          </a:prstGeom>
          <a:ln>
            <a:noFill/>
          </a:ln>
        </p:spPr>
        <p:txBody>
          <a:bodyPr vert="horz" wrap="square" lIns="0" tIns="10646" rIns="0" bIns="0" rtlCol="0">
            <a:spAutoFit/>
          </a:bodyPr>
          <a:lstStyle/>
          <a:p>
            <a:pPr marL="1354303" marR="4483" indent="-1343657" defTabSz="806867">
              <a:lnSpc>
                <a:spcPct val="101499"/>
              </a:lnSpc>
              <a:spcBef>
                <a:spcPts val="84"/>
              </a:spcBef>
            </a:pPr>
            <a:r>
              <a:rPr lang="en-US" i="1" kern="0">
                <a:solidFill>
                  <a:srgbClr val="17325B"/>
                </a:solidFill>
                <a:latin typeface="Arial"/>
                <a:cs typeface="Calibri"/>
              </a:rPr>
              <a:t>**A</a:t>
            </a:r>
            <a:r>
              <a:rPr lang="en-US" i="1" kern="0" spc="22">
                <a:solidFill>
                  <a:srgbClr val="17325B"/>
                </a:solidFill>
                <a:latin typeface="Arial"/>
                <a:cs typeface="Calibri"/>
              </a:rPr>
              <a:t> </a:t>
            </a:r>
            <a:r>
              <a:rPr lang="en-US" i="1" kern="0" err="1">
                <a:solidFill>
                  <a:srgbClr val="17325B"/>
                </a:solidFill>
                <a:latin typeface="Arial"/>
                <a:cs typeface="Calibri"/>
              </a:rPr>
              <a:t>teledentistry</a:t>
            </a:r>
            <a:r>
              <a:rPr lang="en-US" i="1" kern="0" spc="-9">
                <a:solidFill>
                  <a:srgbClr val="17325B"/>
                </a:solidFill>
                <a:latin typeface="Arial"/>
                <a:cs typeface="Calibri"/>
              </a:rPr>
              <a:t> </a:t>
            </a:r>
            <a:r>
              <a:rPr lang="en-US" i="1" kern="0">
                <a:solidFill>
                  <a:srgbClr val="17325B"/>
                </a:solidFill>
                <a:latin typeface="Arial"/>
                <a:cs typeface="Calibri"/>
              </a:rPr>
              <a:t>visit</a:t>
            </a:r>
            <a:r>
              <a:rPr lang="en-US" i="1" kern="0" spc="18">
                <a:solidFill>
                  <a:srgbClr val="17325B"/>
                </a:solidFill>
                <a:latin typeface="Arial"/>
                <a:cs typeface="Calibri"/>
              </a:rPr>
              <a:t> </a:t>
            </a:r>
            <a:r>
              <a:rPr lang="en-US" i="1" kern="0">
                <a:solidFill>
                  <a:srgbClr val="17325B"/>
                </a:solidFill>
                <a:latin typeface="Arial"/>
                <a:cs typeface="Calibri"/>
              </a:rPr>
              <a:t>counts</a:t>
            </a:r>
            <a:r>
              <a:rPr lang="en-US" i="1" kern="0" spc="18">
                <a:solidFill>
                  <a:srgbClr val="17325B"/>
                </a:solidFill>
                <a:latin typeface="Arial"/>
                <a:cs typeface="Calibri"/>
              </a:rPr>
              <a:t> </a:t>
            </a:r>
            <a:r>
              <a:rPr lang="en-US" i="1" kern="0">
                <a:solidFill>
                  <a:srgbClr val="17325B"/>
                </a:solidFill>
                <a:latin typeface="Arial"/>
                <a:cs typeface="Calibri"/>
              </a:rPr>
              <a:t>as</a:t>
            </a:r>
            <a:r>
              <a:rPr lang="en-US" i="1" kern="0" spc="44">
                <a:solidFill>
                  <a:srgbClr val="17325B"/>
                </a:solidFill>
                <a:latin typeface="Arial"/>
                <a:cs typeface="Calibri"/>
              </a:rPr>
              <a:t> </a:t>
            </a:r>
            <a:r>
              <a:rPr lang="en-US" i="1" kern="0">
                <a:solidFill>
                  <a:srgbClr val="17325B"/>
                </a:solidFill>
                <a:latin typeface="Arial"/>
                <a:cs typeface="Calibri"/>
              </a:rPr>
              <a:t>a</a:t>
            </a:r>
            <a:r>
              <a:rPr lang="en-US" i="1" kern="0" spc="31">
                <a:solidFill>
                  <a:srgbClr val="17325B"/>
                </a:solidFill>
                <a:latin typeface="Arial"/>
                <a:cs typeface="Calibri"/>
              </a:rPr>
              <a:t> </a:t>
            </a:r>
            <a:r>
              <a:rPr lang="en-US" i="1" kern="0" spc="-9">
                <a:solidFill>
                  <a:srgbClr val="17325B"/>
                </a:solidFill>
                <a:latin typeface="Arial"/>
                <a:cs typeface="Calibri"/>
              </a:rPr>
              <a:t>problem- </a:t>
            </a:r>
            <a:r>
              <a:rPr lang="en-US" i="1" kern="0">
                <a:solidFill>
                  <a:srgbClr val="17325B"/>
                </a:solidFill>
                <a:latin typeface="Arial"/>
                <a:cs typeface="Calibri"/>
              </a:rPr>
              <a:t>focused</a:t>
            </a:r>
            <a:r>
              <a:rPr lang="en-US" i="1" kern="0" spc="22">
                <a:solidFill>
                  <a:srgbClr val="17325B"/>
                </a:solidFill>
                <a:latin typeface="Arial"/>
                <a:cs typeface="Calibri"/>
              </a:rPr>
              <a:t> </a:t>
            </a:r>
            <a:r>
              <a:rPr lang="en-US" i="1" kern="0" spc="-9">
                <a:solidFill>
                  <a:srgbClr val="17325B"/>
                </a:solidFill>
                <a:latin typeface="Arial"/>
                <a:cs typeface="Calibri"/>
              </a:rPr>
              <a:t>exam.</a:t>
            </a:r>
            <a:endParaRPr i="1" kern="0">
              <a:solidFill>
                <a:srgbClr val="465359"/>
              </a:solidFill>
              <a:cs typeface="Calibri"/>
            </a:endParaRPr>
          </a:p>
        </p:txBody>
      </p:sp>
      <p:grpSp>
        <p:nvGrpSpPr>
          <p:cNvPr id="5" name="object 5"/>
          <p:cNvGrpSpPr/>
          <p:nvPr/>
        </p:nvGrpSpPr>
        <p:grpSpPr>
          <a:xfrm>
            <a:off x="422153" y="687898"/>
            <a:ext cx="5104840" cy="6051176"/>
            <a:chOff x="3047" y="0"/>
            <a:chExt cx="5785485" cy="6858000"/>
          </a:xfrm>
        </p:grpSpPr>
        <p:pic>
          <p:nvPicPr>
            <p:cNvPr id="6" name="object 6"/>
            <p:cNvPicPr/>
            <p:nvPr/>
          </p:nvPicPr>
          <p:blipFill>
            <a:blip r:embed="rId2" cstate="print"/>
            <a:stretch>
              <a:fillRect/>
            </a:stretch>
          </p:blipFill>
          <p:spPr>
            <a:xfrm>
              <a:off x="3047" y="0"/>
              <a:ext cx="5785103" cy="6857999"/>
            </a:xfrm>
            <a:prstGeom prst="rect">
              <a:avLst/>
            </a:prstGeom>
          </p:spPr>
        </p:pic>
        <p:pic>
          <p:nvPicPr>
            <p:cNvPr id="7" name="object 7"/>
            <p:cNvPicPr/>
            <p:nvPr/>
          </p:nvPicPr>
          <p:blipFill>
            <a:blip r:embed="rId3" cstate="print"/>
            <a:stretch>
              <a:fillRect/>
            </a:stretch>
          </p:blipFill>
          <p:spPr>
            <a:xfrm>
              <a:off x="1982724" y="2497835"/>
              <a:ext cx="1825751" cy="1828799"/>
            </a:xfrm>
            <a:prstGeom prst="rect">
              <a:avLst/>
            </a:prstGeom>
          </p:spPr>
        </p:pic>
      </p:grpSp>
      <p:sp>
        <p:nvSpPr>
          <p:cNvPr id="8" name="object 8"/>
          <p:cNvSpPr txBox="1"/>
          <p:nvPr/>
        </p:nvSpPr>
        <p:spPr>
          <a:xfrm>
            <a:off x="2058043" y="4690541"/>
            <a:ext cx="1832722" cy="1078726"/>
          </a:xfrm>
          <a:prstGeom prst="rect">
            <a:avLst/>
          </a:prstGeom>
          <a:ln>
            <a:noFill/>
          </a:ln>
        </p:spPr>
        <p:txBody>
          <a:bodyPr vert="horz" wrap="square" lIns="0" tIns="103093" rIns="0" bIns="0" rtlCol="0">
            <a:spAutoFit/>
          </a:bodyPr>
          <a:lstStyle/>
          <a:p>
            <a:pPr marL="50989" marR="4483" indent="-40343" defTabSz="806867">
              <a:lnSpc>
                <a:spcPts val="3803"/>
              </a:lnSpc>
              <a:spcBef>
                <a:spcPts val="811"/>
              </a:spcBef>
            </a:pPr>
            <a:r>
              <a:rPr sz="3750" kern="0" spc="-9">
                <a:solidFill>
                  <a:srgbClr val="FFFFFF"/>
                </a:solidFill>
                <a:latin typeface="Arial"/>
                <a:cs typeface="Arial"/>
              </a:rPr>
              <a:t>Included Benefits</a:t>
            </a:r>
            <a:endParaRPr sz="3750" kern="0">
              <a:solidFill>
                <a:sysClr val="windowText" lastClr="000000"/>
              </a:solidFill>
              <a:latin typeface="Arial"/>
              <a:cs typeface="Arial"/>
            </a:endParaRPr>
          </a:p>
        </p:txBody>
      </p:sp>
      <p:pic>
        <p:nvPicPr>
          <p:cNvPr id="12" name="Picture 11" descr="Braces | Teeth Braces | Dental Braces">
            <a:extLst>
              <a:ext uri="{FF2B5EF4-FFF2-40B4-BE49-F238E27FC236}">
                <a16:creationId xmlns:a16="http://schemas.microsoft.com/office/drawing/2014/main" id="{FEDE498B-738D-8027-0BD3-DDB5C5504570}"/>
              </a:ext>
            </a:extLst>
          </p:cNvPr>
          <p:cNvPicPr>
            <a:picLocks noChangeAspect="1"/>
          </p:cNvPicPr>
          <p:nvPr/>
        </p:nvPicPr>
        <p:blipFill>
          <a:blip r:embed="rId4"/>
          <a:stretch>
            <a:fillRect/>
          </a:stretch>
        </p:blipFill>
        <p:spPr>
          <a:xfrm>
            <a:off x="8867104" y="6108684"/>
            <a:ext cx="2743200" cy="30733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6083160" y="806488"/>
            <a:ext cx="5514810" cy="411425"/>
          </a:xfrm>
          <a:prstGeom prst="rect">
            <a:avLst/>
          </a:prstGeom>
          <a:ln>
            <a:noFill/>
          </a:ln>
        </p:spPr>
        <p:txBody>
          <a:bodyPr vert="horz" wrap="square" lIns="0" tIns="11206" rIns="0" bIns="0" rtlCol="0">
            <a:spAutoFit/>
          </a:bodyPr>
          <a:lstStyle/>
          <a:p>
            <a:pPr marL="11206">
              <a:spcBef>
                <a:spcPts val="88"/>
              </a:spcBef>
            </a:pPr>
            <a:r>
              <a:rPr lang="en-US" sz="2600" b="1" i="1">
                <a:solidFill>
                  <a:srgbClr val="3C63FF"/>
                </a:solidFill>
                <a:latin typeface="Arial"/>
              </a:rPr>
              <a:t>Healthy</a:t>
            </a:r>
            <a:r>
              <a:rPr lang="en-US" sz="2600" b="1" i="1" spc="-57">
                <a:solidFill>
                  <a:srgbClr val="3C63FF"/>
                </a:solidFill>
                <a:latin typeface="Arial"/>
              </a:rPr>
              <a:t> </a:t>
            </a:r>
            <a:r>
              <a:rPr lang="en-US" sz="2600" b="1" i="1">
                <a:solidFill>
                  <a:srgbClr val="3C63FF"/>
                </a:solidFill>
                <a:latin typeface="Arial"/>
              </a:rPr>
              <a:t>Smile,</a:t>
            </a:r>
            <a:r>
              <a:rPr lang="en-US" sz="2600" b="1" i="1" spc="-53">
                <a:solidFill>
                  <a:srgbClr val="3C63FF"/>
                </a:solidFill>
                <a:latin typeface="Arial"/>
              </a:rPr>
              <a:t> </a:t>
            </a:r>
            <a:r>
              <a:rPr lang="en-US" sz="2600" b="1" i="1">
                <a:solidFill>
                  <a:srgbClr val="3C63FF"/>
                </a:solidFill>
                <a:latin typeface="Arial"/>
              </a:rPr>
              <a:t>Healthy</a:t>
            </a:r>
            <a:r>
              <a:rPr lang="en-US" sz="2600" b="1" i="1" spc="-53">
                <a:solidFill>
                  <a:srgbClr val="3C63FF"/>
                </a:solidFill>
                <a:latin typeface="Arial"/>
              </a:rPr>
              <a:t> </a:t>
            </a:r>
            <a:r>
              <a:rPr lang="en-US" sz="2600" b="1" i="1" spc="-35">
                <a:solidFill>
                  <a:srgbClr val="3C63FF"/>
                </a:solidFill>
                <a:latin typeface="Arial"/>
              </a:rPr>
              <a:t>You®</a:t>
            </a:r>
            <a:endParaRPr sz="3177"/>
          </a:p>
        </p:txBody>
      </p:sp>
      <p:sp>
        <p:nvSpPr>
          <p:cNvPr id="3" name="object 3"/>
          <p:cNvSpPr txBox="1"/>
          <p:nvPr/>
        </p:nvSpPr>
        <p:spPr>
          <a:xfrm>
            <a:off x="6210577" y="1294926"/>
            <a:ext cx="5399727" cy="3834798"/>
          </a:xfrm>
          <a:prstGeom prst="rect">
            <a:avLst/>
          </a:prstGeom>
          <a:ln>
            <a:noFill/>
          </a:ln>
        </p:spPr>
        <p:txBody>
          <a:bodyPr vert="horz" wrap="square" lIns="0" tIns="11206" rIns="0" bIns="0" rtlCol="0">
            <a:spAutoFit/>
          </a:bodyPr>
          <a:lstStyle/>
          <a:p>
            <a:pPr marL="11206" marR="4483" defTabSz="806867">
              <a:spcBef>
                <a:spcPts val="88"/>
              </a:spcBef>
            </a:pPr>
            <a:r>
              <a:rPr lang="en-US" sz="2118" i="1" kern="0">
                <a:solidFill>
                  <a:srgbClr val="17325B"/>
                </a:solidFill>
                <a:latin typeface="Arial"/>
                <a:cs typeface="Calibri"/>
              </a:rPr>
              <a:t>Healthy</a:t>
            </a:r>
            <a:r>
              <a:rPr lang="en-US" sz="2118" i="1" kern="0" spc="-66">
                <a:solidFill>
                  <a:srgbClr val="17325B"/>
                </a:solidFill>
                <a:latin typeface="Arial"/>
                <a:cs typeface="Calibri"/>
              </a:rPr>
              <a:t> </a:t>
            </a:r>
            <a:r>
              <a:rPr lang="en-US" sz="2118" i="1" kern="0">
                <a:solidFill>
                  <a:srgbClr val="17325B"/>
                </a:solidFill>
                <a:latin typeface="Arial"/>
                <a:cs typeface="Calibri"/>
              </a:rPr>
              <a:t>Smile,</a:t>
            </a:r>
            <a:r>
              <a:rPr lang="en-US" sz="2118" i="1" kern="0" spc="-35">
                <a:solidFill>
                  <a:srgbClr val="17325B"/>
                </a:solidFill>
                <a:latin typeface="Arial"/>
                <a:cs typeface="Calibri"/>
              </a:rPr>
              <a:t> </a:t>
            </a:r>
            <a:r>
              <a:rPr lang="en-US" sz="2118" i="1" kern="0">
                <a:solidFill>
                  <a:srgbClr val="17325B"/>
                </a:solidFill>
                <a:latin typeface="Arial"/>
                <a:cs typeface="Calibri"/>
              </a:rPr>
              <a:t>Healthy</a:t>
            </a:r>
            <a:r>
              <a:rPr lang="en-US" sz="2118" i="1" kern="0" spc="-53">
                <a:solidFill>
                  <a:srgbClr val="17325B"/>
                </a:solidFill>
                <a:latin typeface="Arial"/>
                <a:cs typeface="Calibri"/>
              </a:rPr>
              <a:t> </a:t>
            </a:r>
            <a:r>
              <a:rPr lang="en-US" sz="2118" i="1" kern="0" spc="-18">
                <a:solidFill>
                  <a:srgbClr val="17325B"/>
                </a:solidFill>
                <a:latin typeface="Arial"/>
                <a:cs typeface="Calibri"/>
              </a:rPr>
              <a:t>You</a:t>
            </a:r>
            <a:r>
              <a:rPr lang="en-US" sz="2118" kern="0" spc="-18">
                <a:solidFill>
                  <a:srgbClr val="17325B"/>
                </a:solidFill>
                <a:latin typeface="Arial"/>
                <a:cs typeface="Calibri"/>
              </a:rPr>
              <a:t>®</a:t>
            </a:r>
            <a:r>
              <a:rPr lang="en-US" sz="2118" kern="0" spc="-40">
                <a:solidFill>
                  <a:srgbClr val="17325B"/>
                </a:solidFill>
                <a:latin typeface="Arial"/>
                <a:cs typeface="Calibri"/>
              </a:rPr>
              <a:t> </a:t>
            </a:r>
            <a:r>
              <a:rPr lang="en-US" sz="2118" kern="0" spc="-9">
                <a:solidFill>
                  <a:srgbClr val="17325B"/>
                </a:solidFill>
                <a:latin typeface="Arial"/>
                <a:cs typeface="Calibri"/>
              </a:rPr>
              <a:t>provides </a:t>
            </a:r>
            <a:r>
              <a:rPr lang="en-US" sz="2118" kern="0">
                <a:solidFill>
                  <a:srgbClr val="17325B"/>
                </a:solidFill>
                <a:latin typeface="Arial"/>
                <a:cs typeface="Calibri"/>
              </a:rPr>
              <a:t>additional</a:t>
            </a:r>
            <a:r>
              <a:rPr lang="en-US" sz="2118" kern="0" spc="-53">
                <a:solidFill>
                  <a:srgbClr val="17325B"/>
                </a:solidFill>
                <a:latin typeface="Arial"/>
                <a:cs typeface="Calibri"/>
              </a:rPr>
              <a:t> </a:t>
            </a:r>
            <a:r>
              <a:rPr lang="en-US" sz="2118" kern="0">
                <a:solidFill>
                  <a:srgbClr val="17325B"/>
                </a:solidFill>
                <a:latin typeface="Arial"/>
                <a:cs typeface="Calibri"/>
              </a:rPr>
              <a:t>dental</a:t>
            </a:r>
            <a:r>
              <a:rPr lang="en-US" sz="2118" kern="0" spc="-35">
                <a:solidFill>
                  <a:srgbClr val="17325B"/>
                </a:solidFill>
                <a:latin typeface="Arial"/>
                <a:cs typeface="Calibri"/>
              </a:rPr>
              <a:t> </a:t>
            </a:r>
            <a:r>
              <a:rPr lang="en-US" sz="2118" kern="0">
                <a:solidFill>
                  <a:srgbClr val="17325B"/>
                </a:solidFill>
                <a:latin typeface="Arial"/>
                <a:cs typeface="Calibri"/>
              </a:rPr>
              <a:t>benefits</a:t>
            </a:r>
            <a:r>
              <a:rPr lang="en-US" sz="2118" kern="0" spc="-31">
                <a:solidFill>
                  <a:srgbClr val="17325B"/>
                </a:solidFill>
                <a:latin typeface="Arial"/>
                <a:cs typeface="Calibri"/>
              </a:rPr>
              <a:t> </a:t>
            </a:r>
            <a:r>
              <a:rPr lang="en-US" sz="2118" kern="0">
                <a:solidFill>
                  <a:srgbClr val="17325B"/>
                </a:solidFill>
                <a:latin typeface="Arial"/>
                <a:cs typeface="Calibri"/>
              </a:rPr>
              <a:t>for</a:t>
            </a:r>
            <a:r>
              <a:rPr lang="en-US" sz="2118" kern="0" spc="-31">
                <a:solidFill>
                  <a:srgbClr val="17325B"/>
                </a:solidFill>
                <a:latin typeface="Arial"/>
                <a:cs typeface="Calibri"/>
              </a:rPr>
              <a:t> </a:t>
            </a:r>
            <a:r>
              <a:rPr lang="en-US" sz="2118" kern="0">
                <a:solidFill>
                  <a:srgbClr val="17325B"/>
                </a:solidFill>
                <a:latin typeface="Arial"/>
                <a:cs typeface="Calibri"/>
              </a:rPr>
              <a:t>the</a:t>
            </a:r>
            <a:r>
              <a:rPr lang="en-US" sz="2118" kern="0" spc="-26">
                <a:solidFill>
                  <a:srgbClr val="17325B"/>
                </a:solidFill>
                <a:latin typeface="Arial"/>
                <a:cs typeface="Calibri"/>
              </a:rPr>
              <a:t> </a:t>
            </a:r>
            <a:r>
              <a:rPr lang="en-US" sz="2118" kern="0" spc="-9">
                <a:solidFill>
                  <a:srgbClr val="17325B"/>
                </a:solidFill>
                <a:latin typeface="Arial"/>
                <a:cs typeface="Calibri"/>
              </a:rPr>
              <a:t>following </a:t>
            </a:r>
            <a:r>
              <a:rPr lang="en-US" sz="2118" kern="0">
                <a:solidFill>
                  <a:srgbClr val="17325B"/>
                </a:solidFill>
                <a:latin typeface="Arial"/>
                <a:cs typeface="Calibri"/>
              </a:rPr>
              <a:t>health</a:t>
            </a:r>
            <a:r>
              <a:rPr lang="en-US" sz="2118" kern="0" spc="-4">
                <a:solidFill>
                  <a:srgbClr val="17325B"/>
                </a:solidFill>
                <a:latin typeface="Arial"/>
                <a:cs typeface="Calibri"/>
              </a:rPr>
              <a:t> </a:t>
            </a:r>
            <a:r>
              <a:rPr lang="en-US" sz="2118" kern="0" spc="-9">
                <a:solidFill>
                  <a:srgbClr val="17325B"/>
                </a:solidFill>
                <a:latin typeface="Arial"/>
                <a:cs typeface="Calibri"/>
              </a:rPr>
              <a:t>conditions:</a:t>
            </a:r>
            <a:endParaRPr sz="2118" kern="0">
              <a:solidFill>
                <a:schemeClr val="tx1">
                  <a:lumMod val="75000"/>
                  <a:lumOff val="25000"/>
                </a:schemeClr>
              </a:solidFill>
              <a:latin typeface="Calibri"/>
              <a:cs typeface="Calibri"/>
            </a:endParaRPr>
          </a:p>
          <a:p>
            <a:pPr marL="219647" indent="-208441" defTabSz="806867">
              <a:spcBef>
                <a:spcPts val="507"/>
              </a:spcBef>
              <a:buClr>
                <a:srgbClr val="67BB49"/>
              </a:buClr>
              <a:buFont typeface="Arial"/>
              <a:buChar char="•"/>
              <a:tabLst>
                <a:tab pos="219087" algn="l"/>
                <a:tab pos="219647" algn="l"/>
              </a:tabLst>
            </a:pPr>
            <a:r>
              <a:rPr lang="en-US" sz="2118" kern="0" spc="-9">
                <a:solidFill>
                  <a:srgbClr val="17325B"/>
                </a:solidFill>
                <a:latin typeface="Arial"/>
                <a:cs typeface="Calibri"/>
              </a:rPr>
              <a:t>Pregnancy</a:t>
            </a:r>
            <a:endParaRPr sz="2118" kern="0">
              <a:solidFill>
                <a:schemeClr val="tx1">
                  <a:lumMod val="75000"/>
                  <a:lumOff val="25000"/>
                </a:schemeClr>
              </a:solidFill>
              <a:latin typeface="Calibri"/>
              <a:cs typeface="Calibri"/>
            </a:endParaRPr>
          </a:p>
          <a:p>
            <a:pPr marL="219647" indent="-208441" defTabSz="806867">
              <a:spcBef>
                <a:spcPts val="507"/>
              </a:spcBef>
              <a:buClr>
                <a:srgbClr val="67BB49"/>
              </a:buClr>
              <a:buFont typeface="Arial"/>
              <a:buChar char="•"/>
              <a:tabLst>
                <a:tab pos="219087" algn="l"/>
                <a:tab pos="219647" algn="l"/>
              </a:tabLst>
            </a:pPr>
            <a:r>
              <a:rPr lang="en-US" sz="2118" kern="0" spc="-9">
                <a:solidFill>
                  <a:srgbClr val="17325B"/>
                </a:solidFill>
                <a:latin typeface="Arial"/>
                <a:cs typeface="Calibri"/>
              </a:rPr>
              <a:t>Diabetes</a:t>
            </a:r>
            <a:endParaRPr sz="2118" kern="0">
              <a:solidFill>
                <a:schemeClr val="tx1">
                  <a:lumMod val="75000"/>
                  <a:lumOff val="25000"/>
                </a:schemeClr>
              </a:solidFill>
              <a:latin typeface="Calibri"/>
              <a:cs typeface="Calibri"/>
            </a:endParaRPr>
          </a:p>
          <a:p>
            <a:pPr marL="219647" indent="-208441" defTabSz="806867">
              <a:spcBef>
                <a:spcPts val="507"/>
              </a:spcBef>
              <a:buClr>
                <a:srgbClr val="67BB49"/>
              </a:buClr>
              <a:buFont typeface="Arial"/>
              <a:buChar char="•"/>
              <a:tabLst>
                <a:tab pos="219087" algn="l"/>
                <a:tab pos="219647" algn="l"/>
              </a:tabLst>
            </a:pPr>
            <a:r>
              <a:rPr lang="en-US" sz="2118" kern="0">
                <a:solidFill>
                  <a:srgbClr val="17325B"/>
                </a:solidFill>
                <a:latin typeface="Arial"/>
                <a:cs typeface="Calibri"/>
              </a:rPr>
              <a:t>Cancer</a:t>
            </a:r>
            <a:r>
              <a:rPr lang="en-US" sz="2118" kern="0" spc="-18">
                <a:solidFill>
                  <a:srgbClr val="17325B"/>
                </a:solidFill>
                <a:latin typeface="Arial"/>
                <a:cs typeface="Calibri"/>
              </a:rPr>
              <a:t> </a:t>
            </a:r>
            <a:r>
              <a:rPr lang="en-US" sz="2118" kern="0" spc="-9">
                <a:solidFill>
                  <a:srgbClr val="17325B"/>
                </a:solidFill>
                <a:latin typeface="Arial"/>
                <a:cs typeface="Calibri"/>
              </a:rPr>
              <a:t>treatment</a:t>
            </a:r>
            <a:endParaRPr sz="2118" kern="0">
              <a:solidFill>
                <a:schemeClr val="tx1">
                  <a:lumMod val="75000"/>
                  <a:lumOff val="25000"/>
                </a:schemeClr>
              </a:solidFill>
              <a:latin typeface="Calibri"/>
              <a:cs typeface="Calibri"/>
            </a:endParaRPr>
          </a:p>
          <a:p>
            <a:pPr marL="219647" indent="-208441" defTabSz="806867">
              <a:spcBef>
                <a:spcPts val="507"/>
              </a:spcBef>
              <a:buClr>
                <a:srgbClr val="67BB49"/>
              </a:buClr>
              <a:buFont typeface="Arial"/>
              <a:buChar char="•"/>
              <a:tabLst>
                <a:tab pos="219087" algn="l"/>
                <a:tab pos="219647" algn="l"/>
              </a:tabLst>
            </a:pPr>
            <a:r>
              <a:rPr lang="en-US" sz="2118" kern="0" spc="-9">
                <a:solidFill>
                  <a:srgbClr val="17325B"/>
                </a:solidFill>
                <a:latin typeface="Arial"/>
                <a:cs typeface="Calibri"/>
              </a:rPr>
              <a:t>High-</a:t>
            </a:r>
            <a:r>
              <a:rPr lang="en-US" sz="2118" kern="0">
                <a:solidFill>
                  <a:srgbClr val="17325B"/>
                </a:solidFill>
                <a:latin typeface="Arial"/>
                <a:cs typeface="Calibri"/>
              </a:rPr>
              <a:t>risk</a:t>
            </a:r>
            <a:r>
              <a:rPr lang="en-US" sz="2118" kern="0" spc="-26">
                <a:solidFill>
                  <a:srgbClr val="17325B"/>
                </a:solidFill>
                <a:latin typeface="Arial"/>
                <a:cs typeface="Calibri"/>
              </a:rPr>
              <a:t> </a:t>
            </a:r>
            <a:r>
              <a:rPr lang="en-US" sz="2118" kern="0">
                <a:solidFill>
                  <a:srgbClr val="17325B"/>
                </a:solidFill>
                <a:latin typeface="Arial"/>
                <a:cs typeface="Calibri"/>
              </a:rPr>
              <a:t>cardiac</a:t>
            </a:r>
            <a:r>
              <a:rPr lang="en-US" sz="2118" kern="0" spc="-22">
                <a:solidFill>
                  <a:srgbClr val="17325B"/>
                </a:solidFill>
                <a:latin typeface="Arial"/>
                <a:cs typeface="Calibri"/>
              </a:rPr>
              <a:t> </a:t>
            </a:r>
            <a:r>
              <a:rPr lang="en-US" sz="2118" kern="0" spc="-9">
                <a:solidFill>
                  <a:srgbClr val="17325B"/>
                </a:solidFill>
                <a:latin typeface="Arial"/>
                <a:cs typeface="Calibri"/>
              </a:rPr>
              <a:t>conditions</a:t>
            </a:r>
            <a:endParaRPr sz="2118" kern="0">
              <a:solidFill>
                <a:schemeClr val="tx1">
                  <a:lumMod val="75000"/>
                  <a:lumOff val="25000"/>
                </a:schemeClr>
              </a:solidFill>
              <a:latin typeface="Calibri"/>
              <a:cs typeface="Calibri"/>
            </a:endParaRPr>
          </a:p>
          <a:p>
            <a:pPr marL="11206" defTabSz="806867">
              <a:spcBef>
                <a:spcPts val="1399"/>
              </a:spcBef>
            </a:pPr>
            <a:r>
              <a:rPr lang="en-US" sz="2118" kern="0">
                <a:solidFill>
                  <a:srgbClr val="17325B"/>
                </a:solidFill>
                <a:latin typeface="Arial"/>
                <a:cs typeface="Calibri"/>
              </a:rPr>
              <a:t>Available now:</a:t>
            </a:r>
            <a:endParaRPr sz="2118" kern="0">
              <a:solidFill>
                <a:schemeClr val="tx1">
                  <a:lumMod val="75000"/>
                  <a:lumOff val="25000"/>
                </a:schemeClr>
              </a:solidFill>
              <a:latin typeface="Calibri"/>
              <a:cs typeface="Calibri"/>
            </a:endParaRPr>
          </a:p>
          <a:p>
            <a:pPr marL="219647" indent="-208441" defTabSz="806867">
              <a:spcBef>
                <a:spcPts val="507"/>
              </a:spcBef>
              <a:buClr>
                <a:srgbClr val="67BB49"/>
              </a:buClr>
              <a:buFont typeface="Arial"/>
              <a:buChar char="•"/>
              <a:tabLst>
                <a:tab pos="219087" algn="l"/>
                <a:tab pos="219647" algn="l"/>
              </a:tabLst>
            </a:pPr>
            <a:r>
              <a:rPr lang="en-US" sz="2118" kern="0" spc="-9">
                <a:solidFill>
                  <a:srgbClr val="17325B"/>
                </a:solidFill>
                <a:latin typeface="Arial"/>
                <a:cs typeface="Calibri"/>
              </a:rPr>
              <a:t>Weakened</a:t>
            </a:r>
            <a:r>
              <a:rPr lang="en-US" sz="2118" kern="0" spc="-62">
                <a:solidFill>
                  <a:srgbClr val="17325B"/>
                </a:solidFill>
                <a:latin typeface="Arial"/>
                <a:cs typeface="Calibri"/>
              </a:rPr>
              <a:t> </a:t>
            </a:r>
            <a:r>
              <a:rPr lang="en-US" sz="2118" kern="0">
                <a:solidFill>
                  <a:srgbClr val="17325B"/>
                </a:solidFill>
                <a:latin typeface="Arial"/>
                <a:cs typeface="Calibri"/>
              </a:rPr>
              <a:t>immune</a:t>
            </a:r>
            <a:r>
              <a:rPr lang="en-US" sz="2118" kern="0" spc="-44">
                <a:solidFill>
                  <a:srgbClr val="17325B"/>
                </a:solidFill>
                <a:latin typeface="Arial"/>
                <a:cs typeface="Calibri"/>
              </a:rPr>
              <a:t> </a:t>
            </a:r>
            <a:r>
              <a:rPr lang="en-US" sz="2118" kern="0" spc="-9">
                <a:solidFill>
                  <a:srgbClr val="17325B"/>
                </a:solidFill>
                <a:latin typeface="Arial"/>
                <a:cs typeface="Calibri"/>
              </a:rPr>
              <a:t>systems</a:t>
            </a:r>
            <a:endParaRPr sz="2118" kern="0">
              <a:solidFill>
                <a:schemeClr val="tx1">
                  <a:lumMod val="75000"/>
                  <a:lumOff val="25000"/>
                </a:schemeClr>
              </a:solidFill>
              <a:latin typeface="Calibri"/>
              <a:cs typeface="Calibri"/>
            </a:endParaRPr>
          </a:p>
          <a:p>
            <a:pPr marL="219647" indent="-208441" defTabSz="806867">
              <a:spcBef>
                <a:spcPts val="512"/>
              </a:spcBef>
              <a:buClr>
                <a:srgbClr val="67BB49"/>
              </a:buClr>
              <a:buFont typeface="Arial"/>
              <a:buChar char="•"/>
              <a:tabLst>
                <a:tab pos="219087" algn="l"/>
                <a:tab pos="219647" algn="l"/>
              </a:tabLst>
            </a:pPr>
            <a:r>
              <a:rPr lang="en-US" sz="2118" kern="0">
                <a:solidFill>
                  <a:srgbClr val="17325B"/>
                </a:solidFill>
                <a:latin typeface="Arial"/>
                <a:cs typeface="Calibri"/>
              </a:rPr>
              <a:t>Kidney</a:t>
            </a:r>
            <a:r>
              <a:rPr lang="en-US" sz="2118" kern="0" spc="-35">
                <a:solidFill>
                  <a:srgbClr val="17325B"/>
                </a:solidFill>
                <a:latin typeface="Arial"/>
                <a:cs typeface="Calibri"/>
              </a:rPr>
              <a:t> </a:t>
            </a:r>
            <a:r>
              <a:rPr lang="en-US" sz="2118" kern="0">
                <a:solidFill>
                  <a:srgbClr val="17325B"/>
                </a:solidFill>
                <a:latin typeface="Arial"/>
                <a:cs typeface="Calibri"/>
              </a:rPr>
              <a:t>failure</a:t>
            </a:r>
            <a:r>
              <a:rPr lang="en-US" sz="2118" kern="0" spc="-35">
                <a:solidFill>
                  <a:srgbClr val="17325B"/>
                </a:solidFill>
                <a:latin typeface="Arial"/>
                <a:cs typeface="Calibri"/>
              </a:rPr>
              <a:t> </a:t>
            </a:r>
            <a:r>
              <a:rPr lang="en-US" sz="2118" kern="0">
                <a:solidFill>
                  <a:srgbClr val="17325B"/>
                </a:solidFill>
                <a:latin typeface="Arial"/>
                <a:cs typeface="Calibri"/>
              </a:rPr>
              <a:t>or</a:t>
            </a:r>
            <a:r>
              <a:rPr lang="en-US" sz="2118" kern="0" spc="-35">
                <a:solidFill>
                  <a:srgbClr val="17325B"/>
                </a:solidFill>
                <a:latin typeface="Arial"/>
                <a:cs typeface="Calibri"/>
              </a:rPr>
              <a:t> </a:t>
            </a:r>
            <a:r>
              <a:rPr lang="en-US" sz="2118" kern="0" spc="-9">
                <a:solidFill>
                  <a:srgbClr val="17325B"/>
                </a:solidFill>
                <a:latin typeface="Arial"/>
                <a:cs typeface="Calibri"/>
              </a:rPr>
              <a:t>dialysis</a:t>
            </a:r>
            <a:endParaRPr sz="2118" kern="0">
              <a:solidFill>
                <a:schemeClr val="tx1">
                  <a:lumMod val="75000"/>
                  <a:lumOff val="25000"/>
                </a:schemeClr>
              </a:solidFill>
              <a:latin typeface="Calibri"/>
              <a:cs typeface="Calibri"/>
            </a:endParaRPr>
          </a:p>
        </p:txBody>
      </p:sp>
      <p:sp>
        <p:nvSpPr>
          <p:cNvPr id="4" name="object 4"/>
          <p:cNvSpPr txBox="1"/>
          <p:nvPr/>
        </p:nvSpPr>
        <p:spPr>
          <a:xfrm>
            <a:off x="6210577" y="5279207"/>
            <a:ext cx="5540436" cy="663161"/>
          </a:xfrm>
          <a:prstGeom prst="rect">
            <a:avLst/>
          </a:prstGeom>
          <a:ln>
            <a:solidFill>
              <a:schemeClr val="accent1"/>
            </a:solidFill>
          </a:ln>
        </p:spPr>
        <p:txBody>
          <a:bodyPr vert="horz" wrap="square" lIns="0" tIns="11206" rIns="0" bIns="0" rtlCol="0">
            <a:spAutoFit/>
          </a:bodyPr>
          <a:lstStyle/>
          <a:p>
            <a:pPr marL="683035" marR="4483" indent="-672389" defTabSz="806867">
              <a:spcBef>
                <a:spcPts val="88"/>
              </a:spcBef>
            </a:pPr>
            <a:r>
              <a:rPr lang="en-US" sz="2118" kern="0">
                <a:solidFill>
                  <a:srgbClr val="17325B"/>
                </a:solidFill>
                <a:latin typeface="Arial"/>
                <a:cs typeface="Calibri"/>
              </a:rPr>
              <a:t>Members</a:t>
            </a:r>
            <a:r>
              <a:rPr lang="en-US" sz="2118" kern="0" spc="-49">
                <a:solidFill>
                  <a:srgbClr val="17325B"/>
                </a:solidFill>
                <a:latin typeface="Arial"/>
                <a:cs typeface="Calibri"/>
              </a:rPr>
              <a:t> </a:t>
            </a:r>
            <a:r>
              <a:rPr lang="en-US" sz="2118" kern="0">
                <a:solidFill>
                  <a:srgbClr val="17325B"/>
                </a:solidFill>
                <a:latin typeface="Arial"/>
                <a:cs typeface="Calibri"/>
              </a:rPr>
              <a:t>can</a:t>
            </a:r>
            <a:r>
              <a:rPr lang="en-US" sz="2118" kern="0" spc="-35">
                <a:solidFill>
                  <a:srgbClr val="17325B"/>
                </a:solidFill>
                <a:latin typeface="Arial"/>
                <a:cs typeface="Calibri"/>
              </a:rPr>
              <a:t> </a:t>
            </a:r>
            <a:r>
              <a:rPr lang="en-US" sz="2118" kern="0">
                <a:solidFill>
                  <a:srgbClr val="17325B"/>
                </a:solidFill>
                <a:latin typeface="Arial"/>
                <a:cs typeface="Calibri"/>
              </a:rPr>
              <a:t>download</a:t>
            </a:r>
            <a:r>
              <a:rPr lang="en-US" sz="2118" kern="0" spc="-13">
                <a:solidFill>
                  <a:srgbClr val="17325B"/>
                </a:solidFill>
                <a:latin typeface="Arial"/>
                <a:cs typeface="Calibri"/>
              </a:rPr>
              <a:t> </a:t>
            </a:r>
            <a:r>
              <a:rPr lang="en-US" sz="2118" kern="0">
                <a:solidFill>
                  <a:srgbClr val="17325B"/>
                </a:solidFill>
                <a:latin typeface="Arial"/>
                <a:cs typeface="Calibri"/>
              </a:rPr>
              <a:t>the</a:t>
            </a:r>
            <a:r>
              <a:rPr lang="en-US" sz="2118" kern="0" spc="-26">
                <a:solidFill>
                  <a:srgbClr val="17325B"/>
                </a:solidFill>
                <a:latin typeface="Arial"/>
                <a:cs typeface="Calibri"/>
              </a:rPr>
              <a:t> </a:t>
            </a:r>
            <a:r>
              <a:rPr lang="en-US" sz="2118" kern="0" spc="-9">
                <a:solidFill>
                  <a:srgbClr val="17325B"/>
                </a:solidFill>
                <a:latin typeface="Arial"/>
                <a:cs typeface="Calibri"/>
              </a:rPr>
              <a:t>enrollment </a:t>
            </a:r>
            <a:r>
              <a:rPr lang="en-US" sz="2118" kern="0">
                <a:solidFill>
                  <a:srgbClr val="17325B"/>
                </a:solidFill>
                <a:latin typeface="Arial"/>
                <a:cs typeface="Calibri"/>
              </a:rPr>
              <a:t>form</a:t>
            </a:r>
            <a:r>
              <a:rPr lang="en-US" sz="2118" kern="0" spc="-62">
                <a:solidFill>
                  <a:srgbClr val="17325B"/>
                </a:solidFill>
                <a:latin typeface="Arial"/>
                <a:cs typeface="Calibri"/>
              </a:rPr>
              <a:t> </a:t>
            </a:r>
            <a:r>
              <a:rPr lang="en-US" sz="2118" kern="0">
                <a:solidFill>
                  <a:srgbClr val="17325B"/>
                </a:solidFill>
                <a:latin typeface="Arial"/>
                <a:cs typeface="Calibri"/>
              </a:rPr>
              <a:t>at</a:t>
            </a:r>
            <a:r>
              <a:rPr lang="en-US" sz="2118" kern="0" spc="-40">
                <a:solidFill>
                  <a:srgbClr val="17325B"/>
                </a:solidFill>
                <a:latin typeface="Arial"/>
                <a:cs typeface="Calibri"/>
              </a:rPr>
              <a:t> </a:t>
            </a:r>
            <a:r>
              <a:rPr lang="en-US" sz="2118" u="sng" kern="0" spc="-9">
                <a:solidFill>
                  <a:srgbClr val="0000FF"/>
                </a:solidFill>
                <a:uFill>
                  <a:solidFill>
                    <a:srgbClr val="0000FF"/>
                  </a:solidFill>
                </a:uFill>
                <a:latin typeface="Arial"/>
                <a:cs typeface="Calibri"/>
                <a:hlinkClick r:id="rId2"/>
              </a:rPr>
              <a:t>DeltaDentalVA.com</a:t>
            </a:r>
            <a:endParaRPr sz="2118" kern="0">
              <a:solidFill>
                <a:sysClr val="windowText" lastClr="000000"/>
              </a:solidFill>
              <a:latin typeface="Calibri"/>
              <a:cs typeface="Calibri"/>
            </a:endParaRPr>
          </a:p>
        </p:txBody>
      </p:sp>
      <p:grpSp>
        <p:nvGrpSpPr>
          <p:cNvPr id="5" name="object 5"/>
          <p:cNvGrpSpPr/>
          <p:nvPr/>
        </p:nvGrpSpPr>
        <p:grpSpPr>
          <a:xfrm>
            <a:off x="594030" y="595619"/>
            <a:ext cx="5104840" cy="6051176"/>
            <a:chOff x="3047" y="0"/>
            <a:chExt cx="5785485" cy="6858000"/>
          </a:xfrm>
        </p:grpSpPr>
        <p:pic>
          <p:nvPicPr>
            <p:cNvPr id="6" name="object 6"/>
            <p:cNvPicPr/>
            <p:nvPr/>
          </p:nvPicPr>
          <p:blipFill>
            <a:blip r:embed="rId3" cstate="print"/>
            <a:stretch>
              <a:fillRect/>
            </a:stretch>
          </p:blipFill>
          <p:spPr>
            <a:xfrm>
              <a:off x="3047" y="0"/>
              <a:ext cx="5785103" cy="6857999"/>
            </a:xfrm>
            <a:prstGeom prst="rect">
              <a:avLst/>
            </a:prstGeom>
          </p:spPr>
        </p:pic>
        <p:pic>
          <p:nvPicPr>
            <p:cNvPr id="7" name="object 7"/>
            <p:cNvPicPr/>
            <p:nvPr/>
          </p:nvPicPr>
          <p:blipFill>
            <a:blip r:embed="rId4" cstate="print"/>
            <a:stretch>
              <a:fillRect/>
            </a:stretch>
          </p:blipFill>
          <p:spPr>
            <a:xfrm>
              <a:off x="1982724" y="2497835"/>
              <a:ext cx="1825751" cy="1828799"/>
            </a:xfrm>
            <a:prstGeom prst="rect">
              <a:avLst/>
            </a:prstGeom>
          </p:spPr>
        </p:pic>
      </p:grpSp>
      <p:sp>
        <p:nvSpPr>
          <p:cNvPr id="8" name="object 8"/>
          <p:cNvSpPr txBox="1"/>
          <p:nvPr/>
        </p:nvSpPr>
        <p:spPr>
          <a:xfrm>
            <a:off x="2229698" y="4513421"/>
            <a:ext cx="1832722" cy="1164229"/>
          </a:xfrm>
          <a:prstGeom prst="rect">
            <a:avLst/>
          </a:prstGeom>
          <a:ln>
            <a:noFill/>
          </a:ln>
        </p:spPr>
        <p:txBody>
          <a:bodyPr vert="horz" wrap="square" lIns="0" tIns="0" rIns="0" bIns="0" rtlCol="0">
            <a:spAutoFit/>
          </a:bodyPr>
          <a:lstStyle/>
          <a:p>
            <a:pPr marL="50989" marR="4483" indent="-40343" defTabSz="806867">
              <a:lnSpc>
                <a:spcPts val="4703"/>
              </a:lnSpc>
            </a:pPr>
            <a:r>
              <a:rPr sz="3750" kern="0" spc="-9">
                <a:solidFill>
                  <a:srgbClr val="FFFFFF"/>
                </a:solidFill>
                <a:latin typeface="Arial"/>
                <a:cs typeface="Arial"/>
              </a:rPr>
              <a:t>Included Benefits</a:t>
            </a:r>
            <a:endParaRPr sz="3750" kern="0">
              <a:solidFill>
                <a:sysClr val="windowText" lastClr="000000"/>
              </a:solidFill>
              <a:latin typeface="Arial"/>
              <a:cs typeface="Arial"/>
            </a:endParaRPr>
          </a:p>
        </p:txBody>
      </p:sp>
      <p:sp>
        <p:nvSpPr>
          <p:cNvPr id="9" name="Slide Number Placeholder 8">
            <a:extLst>
              <a:ext uri="{FF2B5EF4-FFF2-40B4-BE49-F238E27FC236}">
                <a16:creationId xmlns:a16="http://schemas.microsoft.com/office/drawing/2014/main" id="{4F8131F6-A80F-B33C-70E2-742E30A75B26}"/>
              </a:ext>
            </a:extLst>
          </p:cNvPr>
          <p:cNvSpPr>
            <a:spLocks noGrp="1"/>
          </p:cNvSpPr>
          <p:nvPr>
            <p:ph type="sldNum" sz="quarter" idx="12"/>
          </p:nvPr>
        </p:nvSpPr>
        <p:spPr>
          <a:ln>
            <a:noFill/>
          </a:ln>
        </p:spPr>
        <p:txBody>
          <a:bodyPr/>
          <a:lstStyle/>
          <a:p>
            <a:fld id="{3A98EE3D-8CD1-4C3F-BD1C-C98C9596463C}" type="slidenum">
              <a:rPr lang="en-US" smtClean="0"/>
              <a:t>40</a:t>
            </a:fld>
            <a:endParaRPr lang="en-US"/>
          </a:p>
        </p:txBody>
      </p:sp>
      <p:pic>
        <p:nvPicPr>
          <p:cNvPr id="11" name="Picture 10" descr="Braces | Teeth Braces | Dental Braces">
            <a:extLst>
              <a:ext uri="{FF2B5EF4-FFF2-40B4-BE49-F238E27FC236}">
                <a16:creationId xmlns:a16="http://schemas.microsoft.com/office/drawing/2014/main" id="{9562ED27-722F-1D4E-9248-9CBBDE7F9532}"/>
              </a:ext>
            </a:extLst>
          </p:cNvPr>
          <p:cNvPicPr>
            <a:picLocks noChangeAspect="1"/>
          </p:cNvPicPr>
          <p:nvPr/>
        </p:nvPicPr>
        <p:blipFill>
          <a:blip r:embed="rId5"/>
          <a:stretch>
            <a:fillRect/>
          </a:stretch>
        </p:blipFill>
        <p:spPr>
          <a:xfrm>
            <a:off x="8867104" y="6108684"/>
            <a:ext cx="2743200" cy="30733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4732" y="551021"/>
            <a:ext cx="7889149" cy="582453"/>
          </a:xfrm>
          <a:ln>
            <a:noFill/>
          </a:ln>
        </p:spPr>
        <p:txBody>
          <a:bodyPr wrap="square"/>
          <a:lstStyle/>
          <a:p>
            <a:pPr lvl="0"/>
            <a:r>
              <a:rPr lang="en-US" sz="2600" b="1">
                <a:solidFill>
                  <a:srgbClr val="3C63FF"/>
                </a:solidFill>
                <a:latin typeface="Arial"/>
              </a:rPr>
              <a:t>Vision Plan Highlights</a:t>
            </a:r>
          </a:p>
        </p:txBody>
      </p:sp>
      <p:sp>
        <p:nvSpPr>
          <p:cNvPr id="8" name="TextBox 7"/>
          <p:cNvSpPr txBox="1"/>
          <p:nvPr/>
        </p:nvSpPr>
        <p:spPr>
          <a:xfrm>
            <a:off x="1938068" y="5616867"/>
            <a:ext cx="2362200" cy="276999"/>
          </a:xfrm>
          <a:prstGeom prst="rect">
            <a:avLst/>
          </a:prstGeom>
          <a:noFill/>
          <a:ln>
            <a:noFill/>
          </a:ln>
        </p:spPr>
        <p:txBody>
          <a:bodyPr wrap="square" rtlCol="0">
            <a:spAutoFit/>
          </a:bodyPr>
          <a:lstStyle/>
          <a:p>
            <a:r>
              <a:rPr lang="en-US" sz="1200" i="1">
                <a:solidFill>
                  <a:srgbClr val="17325B"/>
                </a:solidFill>
                <a:latin typeface="Arial"/>
              </a:rPr>
              <a:t>*$80 allowance at Costco</a:t>
            </a:r>
          </a:p>
        </p:txBody>
      </p:sp>
      <p:graphicFrame>
        <p:nvGraphicFramePr>
          <p:cNvPr id="4" name="Table 3"/>
          <p:cNvGraphicFramePr>
            <a:graphicFrameLocks noGrp="1"/>
          </p:cNvGraphicFramePr>
          <p:nvPr>
            <p:extLst>
              <p:ext uri="{D42A27DB-BD31-4B8C-83A1-F6EECF244321}">
                <p14:modId xmlns:p14="http://schemas.microsoft.com/office/powerpoint/2010/main" val="1229513890"/>
              </p:ext>
            </p:extLst>
          </p:nvPr>
        </p:nvGraphicFramePr>
        <p:xfrm>
          <a:off x="928475" y="1510546"/>
          <a:ext cx="10335050" cy="4538856"/>
        </p:xfrm>
        <a:graphic>
          <a:graphicData uri="http://schemas.openxmlformats.org/drawingml/2006/table">
            <a:tbl>
              <a:tblPr firstRow="1" firstCol="1" bandRow="1">
                <a:tableStyleId>{5C22544A-7EE6-4342-B048-85BDC9FD1C3A}</a:tableStyleId>
              </a:tblPr>
              <a:tblGrid>
                <a:gridCol w="2469497">
                  <a:extLst>
                    <a:ext uri="{9D8B030D-6E8A-4147-A177-3AD203B41FA5}">
                      <a16:colId xmlns:a16="http://schemas.microsoft.com/office/drawing/2014/main" val="20000"/>
                    </a:ext>
                  </a:extLst>
                </a:gridCol>
                <a:gridCol w="2077494">
                  <a:extLst>
                    <a:ext uri="{9D8B030D-6E8A-4147-A177-3AD203B41FA5}">
                      <a16:colId xmlns:a16="http://schemas.microsoft.com/office/drawing/2014/main" val="20001"/>
                    </a:ext>
                  </a:extLst>
                </a:gridCol>
                <a:gridCol w="2419853">
                  <a:extLst>
                    <a:ext uri="{9D8B030D-6E8A-4147-A177-3AD203B41FA5}">
                      <a16:colId xmlns:a16="http://schemas.microsoft.com/office/drawing/2014/main" val="20002"/>
                    </a:ext>
                  </a:extLst>
                </a:gridCol>
                <a:gridCol w="3368206">
                  <a:extLst>
                    <a:ext uri="{9D8B030D-6E8A-4147-A177-3AD203B41FA5}">
                      <a16:colId xmlns:a16="http://schemas.microsoft.com/office/drawing/2014/main" val="20003"/>
                    </a:ext>
                  </a:extLst>
                </a:gridCol>
              </a:tblGrid>
              <a:tr h="221216">
                <a:tc>
                  <a:txBody>
                    <a:bodyPr/>
                    <a:lstStyle/>
                    <a:p>
                      <a:pPr marL="0" marR="0" algn="ctr">
                        <a:lnSpc>
                          <a:spcPct val="115000"/>
                        </a:lnSpc>
                        <a:spcBef>
                          <a:spcPts val="0"/>
                        </a:spcBef>
                        <a:spcAft>
                          <a:spcPts val="0"/>
                        </a:spcAft>
                      </a:pPr>
                      <a:r>
                        <a:rPr lang="en-US" sz="1400" b="1">
                          <a:solidFill>
                            <a:srgbClr val="FFFFFF"/>
                          </a:solidFill>
                          <a:effectLst/>
                          <a:latin typeface="Arial"/>
                        </a:rPr>
                        <a:t>In-network </a:t>
                      </a:r>
                    </a:p>
                    <a:p>
                      <a:pPr marL="0" marR="0" algn="ctr">
                        <a:lnSpc>
                          <a:spcPct val="115000"/>
                        </a:lnSpc>
                        <a:spcBef>
                          <a:spcPts val="0"/>
                        </a:spcBef>
                        <a:spcAft>
                          <a:spcPts val="0"/>
                        </a:spcAft>
                      </a:pPr>
                      <a:r>
                        <a:rPr lang="en-US" sz="1400" b="1">
                          <a:solidFill>
                            <a:srgbClr val="FFFFFF"/>
                          </a:solidFill>
                          <a:effectLst/>
                          <a:latin typeface="Arial"/>
                        </a:rPr>
                        <a:t>Plan Design Features</a:t>
                      </a:r>
                      <a:endParaRPr lang="en-US" sz="1400">
                        <a:solidFill>
                          <a:srgbClr val="404040"/>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3C63FF"/>
                    </a:solidFill>
                  </a:tcPr>
                </a:tc>
                <a:tc>
                  <a:txBody>
                    <a:bodyPr/>
                    <a:lstStyle/>
                    <a:p>
                      <a:pPr marL="0" marR="0" algn="ctr">
                        <a:lnSpc>
                          <a:spcPct val="115000"/>
                        </a:lnSpc>
                        <a:spcBef>
                          <a:spcPts val="0"/>
                        </a:spcBef>
                        <a:spcAft>
                          <a:spcPts val="0"/>
                        </a:spcAft>
                      </a:pPr>
                      <a:r>
                        <a:rPr lang="en-US" sz="1400" b="1">
                          <a:solidFill>
                            <a:srgbClr val="FFFFFF"/>
                          </a:solidFill>
                          <a:effectLst/>
                          <a:latin typeface="Arial"/>
                        </a:rPr>
                        <a:t>Anthem Blue View Vision</a:t>
                      </a:r>
                    </a:p>
                    <a:p>
                      <a:pPr marL="0" marR="0" algn="ctr">
                        <a:lnSpc>
                          <a:spcPct val="115000"/>
                        </a:lnSpc>
                        <a:spcBef>
                          <a:spcPts val="0"/>
                        </a:spcBef>
                        <a:spcAft>
                          <a:spcPts val="0"/>
                        </a:spcAft>
                      </a:pPr>
                      <a:r>
                        <a:rPr lang="en-US" sz="1400" b="1">
                          <a:solidFill>
                            <a:srgbClr val="FFFFFF"/>
                          </a:solidFill>
                          <a:effectLst/>
                          <a:latin typeface="Arial"/>
                        </a:rPr>
                        <a:t>(Included with Anthem)</a:t>
                      </a:r>
                      <a:endParaRPr lang="en-US" sz="1400">
                        <a:solidFill>
                          <a:srgbClr val="404040"/>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3C63FF"/>
                    </a:solidFill>
                  </a:tcPr>
                </a:tc>
                <a:tc>
                  <a:txBody>
                    <a:bodyPr/>
                    <a:lstStyle/>
                    <a:p>
                      <a:pPr marL="0" marR="0" algn="ctr">
                        <a:lnSpc>
                          <a:spcPct val="115000"/>
                        </a:lnSpc>
                        <a:spcBef>
                          <a:spcPts val="0"/>
                        </a:spcBef>
                        <a:spcAft>
                          <a:spcPts val="0"/>
                        </a:spcAft>
                      </a:pPr>
                      <a:r>
                        <a:rPr lang="en-US" sz="1400" b="1">
                          <a:solidFill>
                            <a:srgbClr val="FFFFFF"/>
                          </a:solidFill>
                          <a:effectLst/>
                          <a:latin typeface="Arial"/>
                        </a:rPr>
                        <a:t>Basic Plan</a:t>
                      </a:r>
                    </a:p>
                    <a:p>
                      <a:pPr marL="0" marR="0" algn="ctr">
                        <a:lnSpc>
                          <a:spcPct val="115000"/>
                        </a:lnSpc>
                        <a:spcBef>
                          <a:spcPts val="0"/>
                        </a:spcBef>
                        <a:spcAft>
                          <a:spcPts val="0"/>
                        </a:spcAft>
                      </a:pPr>
                      <a:r>
                        <a:rPr lang="en-US" sz="1400" b="1">
                          <a:solidFill>
                            <a:srgbClr val="FFFFFF"/>
                          </a:solidFill>
                          <a:effectLst/>
                          <a:latin typeface="Arial"/>
                        </a:rPr>
                        <a:t>(VSP)</a:t>
                      </a:r>
                      <a:endParaRPr lang="en-US" sz="1400">
                        <a:solidFill>
                          <a:schemeClr val="bg1"/>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3C63FF"/>
                    </a:solidFill>
                  </a:tcPr>
                </a:tc>
                <a:tc>
                  <a:txBody>
                    <a:bodyPr/>
                    <a:lstStyle/>
                    <a:p>
                      <a:pPr marL="0" marR="0" algn="ctr">
                        <a:lnSpc>
                          <a:spcPct val="115000"/>
                        </a:lnSpc>
                        <a:spcBef>
                          <a:spcPts val="0"/>
                        </a:spcBef>
                        <a:spcAft>
                          <a:spcPts val="0"/>
                        </a:spcAft>
                      </a:pPr>
                      <a:r>
                        <a:rPr lang="en-US" sz="1400" b="1">
                          <a:solidFill>
                            <a:srgbClr val="FFFFFF"/>
                          </a:solidFill>
                          <a:effectLst/>
                          <a:latin typeface="Arial"/>
                        </a:rPr>
                        <a:t>Enhanced Plan</a:t>
                      </a:r>
                    </a:p>
                    <a:p>
                      <a:pPr marL="0" marR="0" algn="ctr">
                        <a:lnSpc>
                          <a:spcPct val="115000"/>
                        </a:lnSpc>
                        <a:spcBef>
                          <a:spcPts val="0"/>
                        </a:spcBef>
                        <a:spcAft>
                          <a:spcPts val="0"/>
                        </a:spcAft>
                      </a:pPr>
                      <a:r>
                        <a:rPr lang="en-US" sz="1400" b="1">
                          <a:solidFill>
                            <a:srgbClr val="FFFFFF"/>
                          </a:solidFill>
                          <a:effectLst/>
                          <a:latin typeface="Arial"/>
                        </a:rPr>
                        <a:t>(VSP)</a:t>
                      </a:r>
                      <a:endParaRPr lang="en-US" sz="1400">
                        <a:solidFill>
                          <a:srgbClr val="404040"/>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3C63FF"/>
                    </a:solidFill>
                  </a:tcPr>
                </a:tc>
                <a:extLst>
                  <a:ext uri="{0D108BD9-81ED-4DB2-BD59-A6C34878D82A}">
                    <a16:rowId xmlns:a16="http://schemas.microsoft.com/office/drawing/2014/main" val="10000"/>
                  </a:ext>
                </a:extLst>
              </a:tr>
              <a:tr h="224589">
                <a:tc>
                  <a:txBody>
                    <a:bodyPr/>
                    <a:lstStyle/>
                    <a:p>
                      <a:pPr marL="0" marR="0" algn="ctr">
                        <a:lnSpc>
                          <a:spcPct val="115000"/>
                        </a:lnSpc>
                        <a:spcBef>
                          <a:spcPts val="0"/>
                        </a:spcBef>
                        <a:spcAft>
                          <a:spcPts val="0"/>
                        </a:spcAft>
                      </a:pPr>
                      <a:r>
                        <a:rPr lang="en-US" sz="1400">
                          <a:solidFill>
                            <a:srgbClr val="17325B"/>
                          </a:solidFill>
                          <a:effectLst/>
                          <a:latin typeface="Arial"/>
                        </a:rPr>
                        <a:t>Comprehensive Eye Exam</a:t>
                      </a:r>
                      <a:endParaRPr lang="en-US" sz="1400">
                        <a:solidFill>
                          <a:schemeClr val="tx1"/>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FFF"/>
                    </a:solidFill>
                  </a:tcPr>
                </a:tc>
                <a:tc>
                  <a:txBody>
                    <a:bodyPr/>
                    <a:lstStyle/>
                    <a:p>
                      <a:pPr marL="0" marR="0" algn="ctr">
                        <a:lnSpc>
                          <a:spcPct val="115000"/>
                        </a:lnSpc>
                        <a:spcBef>
                          <a:spcPts val="0"/>
                        </a:spcBef>
                        <a:spcAft>
                          <a:spcPts val="0"/>
                        </a:spcAft>
                      </a:pPr>
                      <a:r>
                        <a:rPr lang="en-US" sz="1400">
                          <a:solidFill>
                            <a:srgbClr val="17325B"/>
                          </a:solidFill>
                          <a:effectLst/>
                          <a:latin typeface="Arial"/>
                        </a:rPr>
                        <a:t>$15 copay</a:t>
                      </a:r>
                      <a:endParaRPr lang="en-US" sz="1400">
                        <a:solidFill>
                          <a:srgbClr val="404040"/>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FFF"/>
                    </a:solidFill>
                  </a:tcPr>
                </a:tc>
                <a:tc>
                  <a:txBody>
                    <a:bodyPr/>
                    <a:lstStyle/>
                    <a:p>
                      <a:pPr marL="0" marR="0" algn="ctr">
                        <a:lnSpc>
                          <a:spcPct val="115000"/>
                        </a:lnSpc>
                        <a:spcBef>
                          <a:spcPts val="0"/>
                        </a:spcBef>
                        <a:spcAft>
                          <a:spcPts val="0"/>
                        </a:spcAft>
                      </a:pPr>
                      <a:r>
                        <a:rPr lang="en-US" sz="1400">
                          <a:solidFill>
                            <a:srgbClr val="17325B"/>
                          </a:solidFill>
                          <a:effectLst/>
                          <a:latin typeface="Arial"/>
                        </a:rPr>
                        <a:t>$15 copay</a:t>
                      </a:r>
                      <a:endParaRPr lang="en-US" sz="1400">
                        <a:solidFill>
                          <a:srgbClr val="404040"/>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FFF"/>
                    </a:solidFill>
                  </a:tcPr>
                </a:tc>
                <a:tc>
                  <a:txBody>
                    <a:bodyPr/>
                    <a:lstStyle/>
                    <a:p>
                      <a:pPr marL="0" marR="0" algn="ctr">
                        <a:lnSpc>
                          <a:spcPct val="115000"/>
                        </a:lnSpc>
                        <a:spcBef>
                          <a:spcPts val="0"/>
                        </a:spcBef>
                        <a:spcAft>
                          <a:spcPts val="0"/>
                        </a:spcAft>
                      </a:pPr>
                      <a:r>
                        <a:rPr lang="en-US" sz="1400">
                          <a:solidFill>
                            <a:srgbClr val="17325B"/>
                          </a:solidFill>
                          <a:effectLst/>
                          <a:latin typeface="Arial"/>
                        </a:rPr>
                        <a:t>$15 copay</a:t>
                      </a:r>
                      <a:endParaRPr lang="en-US" sz="1400">
                        <a:solidFill>
                          <a:srgbClr val="404040"/>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FFF"/>
                    </a:solidFill>
                  </a:tcPr>
                </a:tc>
                <a:extLst>
                  <a:ext uri="{0D108BD9-81ED-4DB2-BD59-A6C34878D82A}">
                    <a16:rowId xmlns:a16="http://schemas.microsoft.com/office/drawing/2014/main" val="10001"/>
                  </a:ext>
                </a:extLst>
              </a:tr>
              <a:tr h="711557">
                <a:tc>
                  <a:txBody>
                    <a:bodyPr/>
                    <a:lstStyle/>
                    <a:p>
                      <a:pPr marL="0" marR="0" algn="ctr">
                        <a:lnSpc>
                          <a:spcPct val="115000"/>
                        </a:lnSpc>
                        <a:spcBef>
                          <a:spcPts val="0"/>
                        </a:spcBef>
                        <a:spcAft>
                          <a:spcPts val="0"/>
                        </a:spcAft>
                      </a:pPr>
                      <a:r>
                        <a:rPr lang="en-US" sz="1400">
                          <a:solidFill>
                            <a:srgbClr val="17325B"/>
                          </a:solidFill>
                          <a:effectLst/>
                          <a:latin typeface="Arial"/>
                        </a:rPr>
                        <a:t>Frames/Lenses – </a:t>
                      </a:r>
                      <a:r>
                        <a:rPr lang="en-US" sz="1400" b="0">
                          <a:solidFill>
                            <a:srgbClr val="17325B"/>
                          </a:solidFill>
                          <a:effectLst/>
                          <a:latin typeface="Arial"/>
                        </a:rPr>
                        <a:t>single vision, bifocal, trifocal and lenticular</a:t>
                      </a:r>
                      <a:endParaRPr lang="en-US" sz="1400" b="0">
                        <a:solidFill>
                          <a:schemeClr val="tx1"/>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4C7"/>
                    </a:solidFill>
                  </a:tcPr>
                </a:tc>
                <a:tc>
                  <a:txBody>
                    <a:bodyPr/>
                    <a:lstStyle/>
                    <a:p>
                      <a:pPr marL="0" marR="0" algn="ctr">
                        <a:lnSpc>
                          <a:spcPct val="115000"/>
                        </a:lnSpc>
                        <a:spcBef>
                          <a:spcPts val="0"/>
                        </a:spcBef>
                        <a:spcAft>
                          <a:spcPts val="0"/>
                        </a:spcAft>
                      </a:pPr>
                      <a:r>
                        <a:rPr lang="en-US" sz="1400">
                          <a:solidFill>
                            <a:srgbClr val="17325B"/>
                          </a:solidFill>
                          <a:effectLst/>
                          <a:latin typeface="Arial"/>
                        </a:rPr>
                        <a:t>35% discount off retail</a:t>
                      </a:r>
                      <a:endParaRPr lang="en-US" sz="1400">
                        <a:solidFill>
                          <a:srgbClr val="404040"/>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4C7"/>
                    </a:solidFill>
                  </a:tcPr>
                </a:tc>
                <a:tc>
                  <a:txBody>
                    <a:bodyPr/>
                    <a:lstStyle/>
                    <a:p>
                      <a:pPr marL="0" marR="0" algn="ctr">
                        <a:lnSpc>
                          <a:spcPct val="115000"/>
                        </a:lnSpc>
                        <a:spcBef>
                          <a:spcPts val="0"/>
                        </a:spcBef>
                        <a:spcAft>
                          <a:spcPts val="0"/>
                        </a:spcAft>
                      </a:pPr>
                      <a:r>
                        <a:rPr lang="en-US" sz="1400">
                          <a:solidFill>
                            <a:srgbClr val="17325B"/>
                          </a:solidFill>
                          <a:effectLst/>
                          <a:latin typeface="Arial"/>
                        </a:rPr>
                        <a:t>$30 copay </a:t>
                      </a:r>
                    </a:p>
                    <a:p>
                      <a:pPr marL="0" marR="0" algn="ctr">
                        <a:lnSpc>
                          <a:spcPct val="115000"/>
                        </a:lnSpc>
                        <a:spcBef>
                          <a:spcPts val="0"/>
                        </a:spcBef>
                        <a:spcAft>
                          <a:spcPts val="0"/>
                        </a:spcAft>
                      </a:pPr>
                      <a:r>
                        <a:rPr lang="en-US" sz="1400">
                          <a:solidFill>
                            <a:srgbClr val="17325B"/>
                          </a:solidFill>
                          <a:effectLst/>
                          <a:latin typeface="Arial"/>
                        </a:rPr>
                        <a:t>($150 allowance*); frame benefit available every 24 months</a:t>
                      </a:r>
                      <a:endParaRPr lang="en-US" sz="1400">
                        <a:solidFill>
                          <a:srgbClr val="404040"/>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4C7"/>
                    </a:solidFill>
                  </a:tcPr>
                </a:tc>
                <a:tc>
                  <a:txBody>
                    <a:bodyPr/>
                    <a:lstStyle/>
                    <a:p>
                      <a:pPr marL="0" marR="0" algn="ctr">
                        <a:lnSpc>
                          <a:spcPct val="115000"/>
                        </a:lnSpc>
                        <a:spcBef>
                          <a:spcPts val="0"/>
                        </a:spcBef>
                        <a:spcAft>
                          <a:spcPts val="0"/>
                        </a:spcAft>
                      </a:pPr>
                      <a:r>
                        <a:rPr lang="en-US" sz="1400">
                          <a:solidFill>
                            <a:srgbClr val="17325B"/>
                          </a:solidFill>
                          <a:effectLst/>
                          <a:latin typeface="Arial"/>
                        </a:rPr>
                        <a:t>$15 copay </a:t>
                      </a:r>
                    </a:p>
                    <a:p>
                      <a:pPr marL="0" marR="0" algn="ctr">
                        <a:lnSpc>
                          <a:spcPct val="115000"/>
                        </a:lnSpc>
                        <a:spcBef>
                          <a:spcPts val="0"/>
                        </a:spcBef>
                        <a:spcAft>
                          <a:spcPts val="0"/>
                        </a:spcAft>
                      </a:pPr>
                      <a:r>
                        <a:rPr lang="en-US" sz="1400">
                          <a:solidFill>
                            <a:srgbClr val="17325B"/>
                          </a:solidFill>
                          <a:effectLst/>
                          <a:latin typeface="Arial"/>
                        </a:rPr>
                        <a:t>($150 allowance*); frame benefit available every 12 months</a:t>
                      </a:r>
                      <a:endParaRPr lang="en-US" sz="1400">
                        <a:solidFill>
                          <a:srgbClr val="404040"/>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4C7"/>
                    </a:solidFill>
                  </a:tcPr>
                </a:tc>
                <a:extLst>
                  <a:ext uri="{0D108BD9-81ED-4DB2-BD59-A6C34878D82A}">
                    <a16:rowId xmlns:a16="http://schemas.microsoft.com/office/drawing/2014/main" val="10002"/>
                  </a:ext>
                </a:extLst>
              </a:tr>
              <a:tr h="898358">
                <a:tc>
                  <a:txBody>
                    <a:bodyPr/>
                    <a:lstStyle/>
                    <a:p>
                      <a:pPr marL="0" marR="0" algn="ctr">
                        <a:lnSpc>
                          <a:spcPct val="115000"/>
                        </a:lnSpc>
                        <a:spcBef>
                          <a:spcPts val="0"/>
                        </a:spcBef>
                        <a:spcAft>
                          <a:spcPts val="0"/>
                        </a:spcAft>
                      </a:pPr>
                      <a:r>
                        <a:rPr lang="en-US" sz="1400">
                          <a:solidFill>
                            <a:srgbClr val="17325B"/>
                          </a:solidFill>
                          <a:effectLst/>
                          <a:latin typeface="Arial"/>
                        </a:rPr>
                        <a:t>Covered Lens Options</a:t>
                      </a:r>
                      <a:endParaRPr lang="en-US" sz="1400">
                        <a:solidFill>
                          <a:schemeClr val="tx1"/>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FFF"/>
                    </a:solidFill>
                  </a:tcPr>
                </a:tc>
                <a:tc>
                  <a:txBody>
                    <a:bodyPr/>
                    <a:lstStyle/>
                    <a:p>
                      <a:pPr marL="0" marR="0" algn="ctr">
                        <a:lnSpc>
                          <a:spcPct val="115000"/>
                        </a:lnSpc>
                        <a:spcBef>
                          <a:spcPts val="0"/>
                        </a:spcBef>
                        <a:spcAft>
                          <a:spcPts val="0"/>
                        </a:spcAft>
                      </a:pPr>
                      <a:r>
                        <a:rPr lang="en-US" sz="1400">
                          <a:solidFill>
                            <a:srgbClr val="17325B"/>
                          </a:solidFill>
                          <a:effectLst/>
                          <a:latin typeface="Arial"/>
                        </a:rPr>
                        <a:t>Varying discounts</a:t>
                      </a:r>
                      <a:endParaRPr lang="en-US" sz="1400">
                        <a:solidFill>
                          <a:srgbClr val="404040"/>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FFF"/>
                    </a:solidFill>
                  </a:tcPr>
                </a:tc>
                <a:tc>
                  <a:txBody>
                    <a:bodyPr/>
                    <a:lstStyle/>
                    <a:p>
                      <a:pPr marL="0" marR="0" algn="ctr">
                        <a:lnSpc>
                          <a:spcPct val="115000"/>
                        </a:lnSpc>
                        <a:spcBef>
                          <a:spcPts val="0"/>
                        </a:spcBef>
                        <a:spcAft>
                          <a:spcPts val="0"/>
                        </a:spcAft>
                      </a:pPr>
                      <a:r>
                        <a:rPr lang="en-US" sz="1400">
                          <a:solidFill>
                            <a:srgbClr val="17325B"/>
                          </a:solidFill>
                          <a:effectLst/>
                          <a:latin typeface="Arial"/>
                        </a:rPr>
                        <a:t>Standard scratch-resistant coating; polycarbonate lenses for children</a:t>
                      </a:r>
                      <a:endParaRPr lang="en-US" sz="1400">
                        <a:solidFill>
                          <a:srgbClr val="404040"/>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FFF"/>
                    </a:solidFill>
                  </a:tcPr>
                </a:tc>
                <a:tc>
                  <a:txBody>
                    <a:bodyPr/>
                    <a:lstStyle/>
                    <a:p>
                      <a:pPr marL="0" marR="0" algn="ctr">
                        <a:lnSpc>
                          <a:spcPct val="115000"/>
                        </a:lnSpc>
                        <a:spcBef>
                          <a:spcPts val="0"/>
                        </a:spcBef>
                        <a:spcAft>
                          <a:spcPts val="0"/>
                        </a:spcAft>
                      </a:pPr>
                      <a:r>
                        <a:rPr lang="en-US" sz="1400">
                          <a:solidFill>
                            <a:srgbClr val="17325B"/>
                          </a:solidFill>
                          <a:effectLst/>
                          <a:latin typeface="Arial"/>
                        </a:rPr>
                        <a:t>Standard scratch-resistant coating, progressive lenses, photochromic, polycarbonate lenses (children and adults), ultraviolet coating and Pink Tints (1 &amp; 2)</a:t>
                      </a:r>
                      <a:endParaRPr lang="en-US" sz="1400">
                        <a:solidFill>
                          <a:srgbClr val="404040"/>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FFF"/>
                    </a:solidFill>
                  </a:tcPr>
                </a:tc>
                <a:extLst>
                  <a:ext uri="{0D108BD9-81ED-4DB2-BD59-A6C34878D82A}">
                    <a16:rowId xmlns:a16="http://schemas.microsoft.com/office/drawing/2014/main" val="10003"/>
                  </a:ext>
                </a:extLst>
              </a:tr>
              <a:tr h="802105">
                <a:tc>
                  <a:txBody>
                    <a:bodyPr/>
                    <a:lstStyle/>
                    <a:p>
                      <a:pPr marL="0" marR="0" algn="ctr">
                        <a:lnSpc>
                          <a:spcPct val="115000"/>
                        </a:lnSpc>
                        <a:spcBef>
                          <a:spcPts val="0"/>
                        </a:spcBef>
                        <a:spcAft>
                          <a:spcPts val="0"/>
                        </a:spcAft>
                      </a:pPr>
                      <a:r>
                        <a:rPr lang="en-US" sz="1400">
                          <a:solidFill>
                            <a:srgbClr val="17325B"/>
                          </a:solidFill>
                          <a:effectLst/>
                          <a:latin typeface="Arial"/>
                        </a:rPr>
                        <a:t>Contact Lenses</a:t>
                      </a:r>
                    </a:p>
                    <a:p>
                      <a:pPr marL="0" marR="0" algn="ctr">
                        <a:lnSpc>
                          <a:spcPct val="115000"/>
                        </a:lnSpc>
                        <a:spcBef>
                          <a:spcPts val="0"/>
                        </a:spcBef>
                        <a:spcAft>
                          <a:spcPts val="0"/>
                        </a:spcAft>
                      </a:pPr>
                      <a:r>
                        <a:rPr lang="en-US" sz="1400" b="0">
                          <a:solidFill>
                            <a:srgbClr val="17325B"/>
                          </a:solidFill>
                          <a:effectLst/>
                          <a:latin typeface="Arial"/>
                        </a:rPr>
                        <a:t>(Contact lens benefit in lieu of frames benefit every 12 months)</a:t>
                      </a:r>
                      <a:endParaRPr lang="en-US" sz="1400" b="0">
                        <a:solidFill>
                          <a:schemeClr val="tx1"/>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4C7"/>
                    </a:solidFill>
                  </a:tcPr>
                </a:tc>
                <a:tc>
                  <a:txBody>
                    <a:bodyPr/>
                    <a:lstStyle/>
                    <a:p>
                      <a:pPr marL="0" marR="0" algn="ctr">
                        <a:lnSpc>
                          <a:spcPct val="115000"/>
                        </a:lnSpc>
                        <a:spcBef>
                          <a:spcPts val="0"/>
                        </a:spcBef>
                        <a:spcAft>
                          <a:spcPts val="0"/>
                        </a:spcAft>
                      </a:pPr>
                      <a:r>
                        <a:rPr lang="en-US" sz="1400">
                          <a:solidFill>
                            <a:srgbClr val="17325B"/>
                          </a:solidFill>
                          <a:effectLst/>
                          <a:latin typeface="Arial"/>
                        </a:rPr>
                        <a:t>15% off retail</a:t>
                      </a:r>
                      <a:endParaRPr lang="en-US" sz="1400">
                        <a:solidFill>
                          <a:srgbClr val="404040"/>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4C7"/>
                    </a:solidFill>
                  </a:tcPr>
                </a:tc>
                <a:tc>
                  <a:txBody>
                    <a:bodyPr/>
                    <a:lstStyle/>
                    <a:p>
                      <a:pPr marL="0" marR="0" algn="ctr">
                        <a:lnSpc>
                          <a:spcPct val="115000"/>
                        </a:lnSpc>
                        <a:spcBef>
                          <a:spcPts val="0"/>
                        </a:spcBef>
                        <a:spcAft>
                          <a:spcPts val="0"/>
                        </a:spcAft>
                      </a:pPr>
                      <a:r>
                        <a:rPr lang="en-US" sz="1400">
                          <a:solidFill>
                            <a:srgbClr val="17325B"/>
                          </a:solidFill>
                          <a:effectLst/>
                          <a:latin typeface="Arial"/>
                        </a:rPr>
                        <a:t>$30 copay; </a:t>
                      </a:r>
                    </a:p>
                    <a:p>
                      <a:pPr marL="0" marR="0" algn="ctr">
                        <a:lnSpc>
                          <a:spcPct val="115000"/>
                        </a:lnSpc>
                        <a:spcBef>
                          <a:spcPts val="0"/>
                        </a:spcBef>
                        <a:spcAft>
                          <a:spcPts val="0"/>
                        </a:spcAft>
                      </a:pPr>
                      <a:r>
                        <a:rPr lang="en-US" sz="1400">
                          <a:solidFill>
                            <a:srgbClr val="17325B"/>
                          </a:solidFill>
                          <a:effectLst/>
                          <a:latin typeface="Arial"/>
                        </a:rPr>
                        <a:t>$150 allowance</a:t>
                      </a:r>
                      <a:endParaRPr lang="en-US" sz="1400">
                        <a:solidFill>
                          <a:srgbClr val="404040"/>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4C7"/>
                    </a:solidFill>
                  </a:tcPr>
                </a:tc>
                <a:tc>
                  <a:txBody>
                    <a:bodyPr/>
                    <a:lstStyle/>
                    <a:p>
                      <a:pPr marL="0" marR="0" algn="ctr">
                        <a:lnSpc>
                          <a:spcPct val="115000"/>
                        </a:lnSpc>
                        <a:spcBef>
                          <a:spcPts val="0"/>
                        </a:spcBef>
                        <a:spcAft>
                          <a:spcPts val="0"/>
                        </a:spcAft>
                      </a:pPr>
                      <a:r>
                        <a:rPr lang="en-US" sz="1400">
                          <a:solidFill>
                            <a:srgbClr val="17325B"/>
                          </a:solidFill>
                          <a:effectLst/>
                          <a:latin typeface="Arial"/>
                        </a:rPr>
                        <a:t>$15 copay; </a:t>
                      </a:r>
                    </a:p>
                    <a:p>
                      <a:pPr marL="0" marR="0" algn="ctr">
                        <a:lnSpc>
                          <a:spcPct val="115000"/>
                        </a:lnSpc>
                        <a:spcBef>
                          <a:spcPts val="0"/>
                        </a:spcBef>
                        <a:spcAft>
                          <a:spcPts val="0"/>
                        </a:spcAft>
                      </a:pPr>
                      <a:r>
                        <a:rPr lang="en-US" sz="1400">
                          <a:solidFill>
                            <a:srgbClr val="17325B"/>
                          </a:solidFill>
                          <a:effectLst/>
                          <a:latin typeface="Arial"/>
                        </a:rPr>
                        <a:t>$150 allowance</a:t>
                      </a:r>
                      <a:endParaRPr lang="en-US" sz="1400">
                        <a:solidFill>
                          <a:srgbClr val="404040"/>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4C7"/>
                    </a:solidFill>
                  </a:tcPr>
                </a:tc>
                <a:extLst>
                  <a:ext uri="{0D108BD9-81ED-4DB2-BD59-A6C34878D82A}">
                    <a16:rowId xmlns:a16="http://schemas.microsoft.com/office/drawing/2014/main" val="10004"/>
                  </a:ext>
                </a:extLst>
              </a:tr>
              <a:tr h="224589">
                <a:tc>
                  <a:txBody>
                    <a:bodyPr/>
                    <a:lstStyle/>
                    <a:p>
                      <a:pPr marL="0" marR="0" algn="ctr">
                        <a:lnSpc>
                          <a:spcPct val="115000"/>
                        </a:lnSpc>
                        <a:spcBef>
                          <a:spcPts val="0"/>
                        </a:spcBef>
                        <a:spcAft>
                          <a:spcPts val="0"/>
                        </a:spcAft>
                      </a:pPr>
                      <a:r>
                        <a:rPr lang="en-US" sz="1400">
                          <a:solidFill>
                            <a:srgbClr val="17325B"/>
                          </a:solidFill>
                          <a:effectLst/>
                          <a:latin typeface="Arial"/>
                        </a:rPr>
                        <a:t>Contact lenses fitting fee</a:t>
                      </a:r>
                      <a:endParaRPr lang="en-US" sz="1400">
                        <a:solidFill>
                          <a:schemeClr val="tx1"/>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FFF"/>
                    </a:solidFill>
                  </a:tcPr>
                </a:tc>
                <a:tc>
                  <a:txBody>
                    <a:bodyPr/>
                    <a:lstStyle/>
                    <a:p>
                      <a:pPr marL="0" marR="0" algn="ctr">
                        <a:lnSpc>
                          <a:spcPct val="115000"/>
                        </a:lnSpc>
                        <a:spcBef>
                          <a:spcPts val="0"/>
                        </a:spcBef>
                        <a:spcAft>
                          <a:spcPts val="0"/>
                        </a:spcAft>
                      </a:pPr>
                      <a:r>
                        <a:rPr lang="en-US" sz="1400">
                          <a:solidFill>
                            <a:srgbClr val="17325B"/>
                          </a:solidFill>
                          <a:effectLst/>
                          <a:latin typeface="Arial"/>
                        </a:rPr>
                        <a:t>No discount</a:t>
                      </a:r>
                      <a:endParaRPr lang="en-US" sz="1400">
                        <a:solidFill>
                          <a:srgbClr val="404040"/>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FFF"/>
                    </a:solidFill>
                  </a:tcPr>
                </a:tc>
                <a:tc>
                  <a:txBody>
                    <a:bodyPr/>
                    <a:lstStyle/>
                    <a:p>
                      <a:pPr marL="0" marR="0" algn="ctr">
                        <a:lnSpc>
                          <a:spcPct val="115000"/>
                        </a:lnSpc>
                        <a:spcBef>
                          <a:spcPts val="0"/>
                        </a:spcBef>
                        <a:spcAft>
                          <a:spcPts val="0"/>
                        </a:spcAft>
                      </a:pPr>
                      <a:r>
                        <a:rPr lang="en-US" sz="1400">
                          <a:solidFill>
                            <a:srgbClr val="17325B"/>
                          </a:solidFill>
                          <a:effectLst/>
                          <a:latin typeface="Arial"/>
                        </a:rPr>
                        <a:t>Copay not to exceed $60</a:t>
                      </a:r>
                      <a:endParaRPr lang="en-US" sz="1400">
                        <a:solidFill>
                          <a:srgbClr val="404040"/>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FFF"/>
                    </a:solidFill>
                  </a:tcPr>
                </a:tc>
                <a:tc>
                  <a:txBody>
                    <a:bodyPr/>
                    <a:lstStyle/>
                    <a:p>
                      <a:pPr marL="0" marR="0" algn="ctr">
                        <a:lnSpc>
                          <a:spcPct val="115000"/>
                        </a:lnSpc>
                        <a:spcBef>
                          <a:spcPts val="0"/>
                        </a:spcBef>
                        <a:spcAft>
                          <a:spcPts val="0"/>
                        </a:spcAft>
                      </a:pPr>
                      <a:r>
                        <a:rPr lang="en-US" sz="1400">
                          <a:solidFill>
                            <a:srgbClr val="17325B"/>
                          </a:solidFill>
                          <a:effectLst/>
                          <a:latin typeface="Arial"/>
                        </a:rPr>
                        <a:t>Copay not to exceed $60</a:t>
                      </a:r>
                      <a:endParaRPr lang="en-US" sz="1400">
                        <a:solidFill>
                          <a:srgbClr val="404040"/>
                        </a:solidFill>
                        <a:effectLst/>
                        <a:latin typeface="+mn-lt"/>
                        <a:ea typeface="Arial" panose="020B0604020202020204" pitchFamily="34" charset="0"/>
                        <a:cs typeface="Times New Roman" panose="02020603050405020304" pitchFamily="18" charset="0"/>
                      </a:endParaRPr>
                    </a:p>
                  </a:txBody>
                  <a:tcPr marL="68580" marR="68580" marT="0" marB="0" anchor="ctr">
                    <a:solidFill>
                      <a:srgbClr val="FFFFFF"/>
                    </a:solidFill>
                  </a:tcPr>
                </a:tc>
                <a:extLst>
                  <a:ext uri="{0D108BD9-81ED-4DB2-BD59-A6C34878D82A}">
                    <a16:rowId xmlns:a16="http://schemas.microsoft.com/office/drawing/2014/main" val="10005"/>
                  </a:ext>
                </a:extLst>
              </a:tr>
            </a:tbl>
          </a:graphicData>
        </a:graphic>
      </p:graphicFrame>
      <p:sp>
        <p:nvSpPr>
          <p:cNvPr id="7" name="Content Placeholder 2">
            <a:extLst>
              <a:ext uri="{FF2B5EF4-FFF2-40B4-BE49-F238E27FC236}">
                <a16:creationId xmlns:a16="http://schemas.microsoft.com/office/drawing/2014/main" id="{6C2F4DDE-3788-4D49-BDEC-E3AA72E4EF43}"/>
              </a:ext>
            </a:extLst>
          </p:cNvPr>
          <p:cNvSpPr>
            <a:spLocks noGrp="1"/>
          </p:cNvSpPr>
          <p:nvPr>
            <p:ph idx="1"/>
          </p:nvPr>
        </p:nvSpPr>
        <p:spPr>
          <a:xfrm>
            <a:off x="805971" y="955472"/>
            <a:ext cx="8412480" cy="562861"/>
          </a:xfrm>
          <a:ln>
            <a:noFill/>
          </a:ln>
        </p:spPr>
        <p:txBody>
          <a:bodyPr>
            <a:noAutofit/>
          </a:bodyPr>
          <a:lstStyle/>
          <a:p>
            <a:pPr marL="0" indent="0">
              <a:buNone/>
            </a:pPr>
            <a:r>
              <a:rPr lang="en-US" sz="1600">
                <a:solidFill>
                  <a:srgbClr val="17325B"/>
                </a:solidFill>
                <a:latin typeface="Arial"/>
              </a:rPr>
              <a:t>No plan design changes</a:t>
            </a:r>
          </a:p>
        </p:txBody>
      </p:sp>
      <p:sp>
        <p:nvSpPr>
          <p:cNvPr id="3" name="Slide Number Placeholder 2">
            <a:extLst>
              <a:ext uri="{FF2B5EF4-FFF2-40B4-BE49-F238E27FC236}">
                <a16:creationId xmlns:a16="http://schemas.microsoft.com/office/drawing/2014/main" id="{8A49E9A7-012D-5D63-DD47-90B30B439584}"/>
              </a:ext>
            </a:extLst>
          </p:cNvPr>
          <p:cNvSpPr>
            <a:spLocks noGrp="1"/>
          </p:cNvSpPr>
          <p:nvPr>
            <p:ph type="sldNum" sz="quarter" idx="12"/>
          </p:nvPr>
        </p:nvSpPr>
        <p:spPr>
          <a:ln>
            <a:noFill/>
          </a:ln>
        </p:spPr>
        <p:txBody>
          <a:bodyPr/>
          <a:lstStyle/>
          <a:p>
            <a:fld id="{3A98EE3D-8CD1-4C3F-BD1C-C98C9596463C}" type="slidenum">
              <a:rPr lang="en-US" smtClean="0"/>
              <a:t>41</a:t>
            </a:fld>
            <a:endParaRPr lang="en-US"/>
          </a:p>
        </p:txBody>
      </p:sp>
      <p:pic>
        <p:nvPicPr>
          <p:cNvPr id="5" name="Picture 4" descr="Vision with Heart">
            <a:extLst>
              <a:ext uri="{FF2B5EF4-FFF2-40B4-BE49-F238E27FC236}">
                <a16:creationId xmlns:a16="http://schemas.microsoft.com/office/drawing/2014/main" id="{9DA50625-A94C-1D3C-1C84-1E77F726582B}"/>
              </a:ext>
            </a:extLst>
          </p:cNvPr>
          <p:cNvPicPr>
            <a:picLocks noChangeAspect="1"/>
          </p:cNvPicPr>
          <p:nvPr/>
        </p:nvPicPr>
        <p:blipFill>
          <a:blip r:embed="rId3"/>
          <a:srcRect t="26187" r="-310" b="33813"/>
          <a:stretch>
            <a:fillRect/>
          </a:stretch>
        </p:blipFill>
        <p:spPr>
          <a:xfrm>
            <a:off x="8823437" y="6306532"/>
            <a:ext cx="2257959" cy="484460"/>
          </a:xfrm>
          <a:prstGeom prst="rect">
            <a:avLst/>
          </a:prstGeom>
        </p:spPr>
      </p:pic>
    </p:spTree>
    <p:extLst>
      <p:ext uri="{BB962C8B-B14F-4D97-AF65-F5344CB8AC3E}">
        <p14:creationId xmlns:p14="http://schemas.microsoft.com/office/powerpoint/2010/main" val="39111858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467435" y="526035"/>
            <a:ext cx="7723414" cy="497546"/>
          </a:xfrm>
          <a:ln>
            <a:noFill/>
          </a:ln>
        </p:spPr>
        <p:txBody>
          <a:bodyPr wrap="square">
            <a:normAutofit/>
          </a:bodyPr>
          <a:lstStyle/>
          <a:p>
            <a:pPr lvl="0"/>
            <a:r>
              <a:rPr lang="en-US" sz="2600" b="1">
                <a:solidFill>
                  <a:srgbClr val="3C63FF"/>
                </a:solidFill>
                <a:latin typeface="Arial"/>
              </a:rPr>
              <a:t>Vision (VSP) Plan Rates</a:t>
            </a:r>
          </a:p>
        </p:txBody>
      </p:sp>
      <p:graphicFrame>
        <p:nvGraphicFramePr>
          <p:cNvPr id="8" name="Table 7"/>
          <p:cNvGraphicFramePr>
            <a:graphicFrameLocks noGrp="1"/>
          </p:cNvGraphicFramePr>
          <p:nvPr>
            <p:extLst>
              <p:ext uri="{D42A27DB-BD31-4B8C-83A1-F6EECF244321}">
                <p14:modId xmlns:p14="http://schemas.microsoft.com/office/powerpoint/2010/main" val="4023311839"/>
              </p:ext>
            </p:extLst>
          </p:nvPr>
        </p:nvGraphicFramePr>
        <p:xfrm>
          <a:off x="2586842" y="2334768"/>
          <a:ext cx="7018316" cy="3258510"/>
        </p:xfrm>
        <a:graphic>
          <a:graphicData uri="http://schemas.openxmlformats.org/drawingml/2006/table">
            <a:tbl>
              <a:tblPr firstRow="1" bandRow="1">
                <a:tableStyleId>{21E4AEA4-8DFA-4A89-87EB-49C32662AFE0}</a:tableStyleId>
              </a:tblPr>
              <a:tblGrid>
                <a:gridCol w="2317667">
                  <a:extLst>
                    <a:ext uri="{9D8B030D-6E8A-4147-A177-3AD203B41FA5}">
                      <a16:colId xmlns:a16="http://schemas.microsoft.com/office/drawing/2014/main" val="20000"/>
                    </a:ext>
                  </a:extLst>
                </a:gridCol>
                <a:gridCol w="2331946">
                  <a:extLst>
                    <a:ext uri="{9D8B030D-6E8A-4147-A177-3AD203B41FA5}">
                      <a16:colId xmlns:a16="http://schemas.microsoft.com/office/drawing/2014/main" val="20001"/>
                    </a:ext>
                  </a:extLst>
                </a:gridCol>
                <a:gridCol w="2368703">
                  <a:extLst>
                    <a:ext uri="{9D8B030D-6E8A-4147-A177-3AD203B41FA5}">
                      <a16:colId xmlns:a16="http://schemas.microsoft.com/office/drawing/2014/main" val="20002"/>
                    </a:ext>
                  </a:extLst>
                </a:gridCol>
              </a:tblGrid>
              <a:tr h="651702">
                <a:tc>
                  <a:txBody>
                    <a:bodyPr/>
                    <a:lstStyle/>
                    <a:p>
                      <a:pPr algn="ctr">
                        <a:lnSpc>
                          <a:spcPct val="250000"/>
                        </a:lnSpc>
                      </a:pPr>
                      <a:r>
                        <a:rPr lang="en-US" sz="1600" b="1">
                          <a:solidFill>
                            <a:srgbClr val="FFFFFF"/>
                          </a:solidFill>
                          <a:latin typeface="Arial"/>
                        </a:rPr>
                        <a:t>Employee Category</a:t>
                      </a:r>
                      <a:endParaRPr lang="en-US" sz="1600">
                        <a:latin typeface="Calibri" panose="020F0502020204030204" pitchFamily="34" charset="0"/>
                      </a:endParaRPr>
                    </a:p>
                  </a:txBody>
                  <a:tcPr anchor="ctr">
                    <a:solidFill>
                      <a:srgbClr val="3C63FF"/>
                    </a:solidFill>
                  </a:tcPr>
                </a:tc>
                <a:tc>
                  <a:txBody>
                    <a:bodyPr/>
                    <a:lstStyle/>
                    <a:p>
                      <a:pPr algn="ctr">
                        <a:lnSpc>
                          <a:spcPct val="250000"/>
                        </a:lnSpc>
                      </a:pPr>
                      <a:r>
                        <a:rPr lang="en-US" sz="1600" b="1">
                          <a:solidFill>
                            <a:srgbClr val="FFFFFF"/>
                          </a:solidFill>
                          <a:latin typeface="Arial"/>
                        </a:rPr>
                        <a:t>Basic Plan</a:t>
                      </a:r>
                      <a:endParaRPr lang="en-US" sz="1600">
                        <a:solidFill>
                          <a:schemeClr val="bg1"/>
                        </a:solidFill>
                        <a:latin typeface="Calibri" panose="020F0502020204030204" pitchFamily="34" charset="0"/>
                      </a:endParaRPr>
                    </a:p>
                  </a:txBody>
                  <a:tcPr anchor="ctr">
                    <a:solidFill>
                      <a:srgbClr val="3C63FF"/>
                    </a:solidFill>
                  </a:tcPr>
                </a:tc>
                <a:tc>
                  <a:txBody>
                    <a:bodyPr/>
                    <a:lstStyle/>
                    <a:p>
                      <a:pPr algn="ctr">
                        <a:lnSpc>
                          <a:spcPct val="250000"/>
                        </a:lnSpc>
                      </a:pPr>
                      <a:r>
                        <a:rPr lang="en-US" sz="1600" b="1">
                          <a:solidFill>
                            <a:srgbClr val="FFFFFF"/>
                          </a:solidFill>
                          <a:latin typeface="Arial"/>
                        </a:rPr>
                        <a:t>Enhanced Plan</a:t>
                      </a:r>
                      <a:endParaRPr lang="en-US" sz="1600">
                        <a:latin typeface="Calibri" panose="020F0502020204030204" pitchFamily="34" charset="0"/>
                      </a:endParaRPr>
                    </a:p>
                  </a:txBody>
                  <a:tcPr anchor="ctr">
                    <a:solidFill>
                      <a:srgbClr val="3C63FF"/>
                    </a:solidFill>
                  </a:tcPr>
                </a:tc>
                <a:extLst>
                  <a:ext uri="{0D108BD9-81ED-4DB2-BD59-A6C34878D82A}">
                    <a16:rowId xmlns:a16="http://schemas.microsoft.com/office/drawing/2014/main" val="10000"/>
                  </a:ext>
                </a:extLst>
              </a:tr>
              <a:tr h="651702">
                <a:tc>
                  <a:txBody>
                    <a:bodyPr/>
                    <a:lstStyle/>
                    <a:p>
                      <a:pPr>
                        <a:lnSpc>
                          <a:spcPct val="250000"/>
                        </a:lnSpc>
                      </a:pPr>
                      <a:r>
                        <a:rPr lang="en-US" sz="1400">
                          <a:solidFill>
                            <a:srgbClr val="17325B"/>
                          </a:solidFill>
                          <a:latin typeface="Arial"/>
                        </a:rPr>
                        <a:t>Employee</a:t>
                      </a:r>
                      <a:r>
                        <a:rPr lang="en-US" sz="1400" baseline="0">
                          <a:solidFill>
                            <a:srgbClr val="17325B"/>
                          </a:solidFill>
                          <a:latin typeface="Arial"/>
                        </a:rPr>
                        <a:t> only</a:t>
                      </a:r>
                      <a:endParaRPr lang="en-US" sz="1400">
                        <a:latin typeface="Calibri" panose="020F0502020204030204" pitchFamily="34" charset="0"/>
                      </a:endParaRPr>
                    </a:p>
                  </a:txBody>
                  <a:tcPr anchor="ctr">
                    <a:solidFill>
                      <a:srgbClr val="FFFFFF"/>
                    </a:solidFill>
                  </a:tcPr>
                </a:tc>
                <a:tc>
                  <a:txBody>
                    <a:bodyPr/>
                    <a:lstStyle/>
                    <a:p>
                      <a:pPr algn="ctr">
                        <a:lnSpc>
                          <a:spcPct val="250000"/>
                        </a:lnSpc>
                      </a:pPr>
                      <a:r>
                        <a:rPr lang="en-US" sz="1400">
                          <a:solidFill>
                            <a:srgbClr val="17325B"/>
                          </a:solidFill>
                          <a:latin typeface="Arial"/>
                        </a:rPr>
                        <a:t>$7.00</a:t>
                      </a:r>
                      <a:endParaRPr lang="en-US" sz="1400">
                        <a:latin typeface="Calibri" panose="020F0502020204030204" pitchFamily="34" charset="0"/>
                      </a:endParaRPr>
                    </a:p>
                  </a:txBody>
                  <a:tcPr anchor="ctr">
                    <a:solidFill>
                      <a:srgbClr val="FFFFFF"/>
                    </a:solidFill>
                  </a:tcPr>
                </a:tc>
                <a:tc>
                  <a:txBody>
                    <a:bodyPr/>
                    <a:lstStyle/>
                    <a:p>
                      <a:pPr algn="ctr">
                        <a:lnSpc>
                          <a:spcPct val="250000"/>
                        </a:lnSpc>
                      </a:pPr>
                      <a:r>
                        <a:rPr lang="en-US" sz="1400">
                          <a:solidFill>
                            <a:srgbClr val="17325B"/>
                          </a:solidFill>
                          <a:latin typeface="Arial"/>
                        </a:rPr>
                        <a:t>$12.50</a:t>
                      </a:r>
                      <a:endParaRPr lang="en-US" sz="1400">
                        <a:latin typeface="Calibri" panose="020F0502020204030204" pitchFamily="34" charset="0"/>
                      </a:endParaRPr>
                    </a:p>
                  </a:txBody>
                  <a:tcPr anchor="ctr">
                    <a:solidFill>
                      <a:srgbClr val="FFFFFF"/>
                    </a:solidFill>
                  </a:tcPr>
                </a:tc>
                <a:extLst>
                  <a:ext uri="{0D108BD9-81ED-4DB2-BD59-A6C34878D82A}">
                    <a16:rowId xmlns:a16="http://schemas.microsoft.com/office/drawing/2014/main" val="10001"/>
                  </a:ext>
                </a:extLst>
              </a:tr>
              <a:tr h="651702">
                <a:tc>
                  <a:txBody>
                    <a:bodyPr/>
                    <a:lstStyle/>
                    <a:p>
                      <a:pPr>
                        <a:lnSpc>
                          <a:spcPct val="250000"/>
                        </a:lnSpc>
                      </a:pPr>
                      <a:r>
                        <a:rPr lang="en-US" sz="1400">
                          <a:solidFill>
                            <a:srgbClr val="17325B"/>
                          </a:solidFill>
                          <a:latin typeface="Arial"/>
                        </a:rPr>
                        <a:t>Employee + child(ren)</a:t>
                      </a:r>
                      <a:endParaRPr lang="en-US" sz="1400">
                        <a:latin typeface="Calibri" panose="020F0502020204030204" pitchFamily="34" charset="0"/>
                      </a:endParaRPr>
                    </a:p>
                  </a:txBody>
                  <a:tcPr anchor="ctr">
                    <a:solidFill>
                      <a:srgbClr val="FFF4C7"/>
                    </a:solidFill>
                  </a:tcPr>
                </a:tc>
                <a:tc>
                  <a:txBody>
                    <a:bodyPr/>
                    <a:lstStyle/>
                    <a:p>
                      <a:pPr algn="ctr">
                        <a:lnSpc>
                          <a:spcPct val="250000"/>
                        </a:lnSpc>
                      </a:pPr>
                      <a:r>
                        <a:rPr lang="en-US" sz="1400">
                          <a:solidFill>
                            <a:srgbClr val="17325B"/>
                          </a:solidFill>
                          <a:latin typeface="Arial" panose="020F0502020204030204" pitchFamily="34" charset="0"/>
                        </a:rPr>
                        <a:t>$11.70</a:t>
                      </a:r>
                    </a:p>
                  </a:txBody>
                  <a:tcPr anchor="ctr">
                    <a:solidFill>
                      <a:srgbClr val="FFF4C7"/>
                    </a:solidFill>
                  </a:tcPr>
                </a:tc>
                <a:tc>
                  <a:txBody>
                    <a:bodyPr/>
                    <a:lstStyle/>
                    <a:p>
                      <a:pPr algn="ctr">
                        <a:lnSpc>
                          <a:spcPct val="250000"/>
                        </a:lnSpc>
                      </a:pPr>
                      <a:r>
                        <a:rPr lang="en-US" sz="1400">
                          <a:solidFill>
                            <a:srgbClr val="17325B"/>
                          </a:solidFill>
                          <a:latin typeface="Arial" panose="020F0502020204030204" pitchFamily="34" charset="0"/>
                        </a:rPr>
                        <a:t>$19.00</a:t>
                      </a:r>
                    </a:p>
                  </a:txBody>
                  <a:tcPr anchor="ctr">
                    <a:solidFill>
                      <a:srgbClr val="FFF4C7"/>
                    </a:solidFill>
                  </a:tcPr>
                </a:tc>
                <a:extLst>
                  <a:ext uri="{0D108BD9-81ED-4DB2-BD59-A6C34878D82A}">
                    <a16:rowId xmlns:a16="http://schemas.microsoft.com/office/drawing/2014/main" val="10002"/>
                  </a:ext>
                </a:extLst>
              </a:tr>
              <a:tr h="651702">
                <a:tc>
                  <a:txBody>
                    <a:bodyPr/>
                    <a:lstStyle/>
                    <a:p>
                      <a:pPr>
                        <a:lnSpc>
                          <a:spcPct val="250000"/>
                        </a:lnSpc>
                      </a:pPr>
                      <a:r>
                        <a:rPr lang="en-US" sz="1400">
                          <a:solidFill>
                            <a:srgbClr val="17325B"/>
                          </a:solidFill>
                          <a:latin typeface="Arial"/>
                        </a:rPr>
                        <a:t>Employee +</a:t>
                      </a:r>
                      <a:r>
                        <a:rPr lang="en-US" sz="1400" baseline="0">
                          <a:solidFill>
                            <a:srgbClr val="17325B"/>
                          </a:solidFill>
                          <a:latin typeface="Arial"/>
                        </a:rPr>
                        <a:t> spouse</a:t>
                      </a:r>
                      <a:endParaRPr lang="en-US" sz="1400">
                        <a:latin typeface="Calibri" panose="020F0502020204030204" pitchFamily="34" charset="0"/>
                      </a:endParaRPr>
                    </a:p>
                  </a:txBody>
                  <a:tcPr anchor="ctr">
                    <a:solidFill>
                      <a:srgbClr val="FFFFFF"/>
                    </a:solidFill>
                  </a:tcPr>
                </a:tc>
                <a:tc>
                  <a:txBody>
                    <a:bodyPr/>
                    <a:lstStyle/>
                    <a:p>
                      <a:pPr algn="ctr">
                        <a:lnSpc>
                          <a:spcPct val="250000"/>
                        </a:lnSpc>
                      </a:pPr>
                      <a:r>
                        <a:rPr lang="en-US" sz="1400">
                          <a:solidFill>
                            <a:srgbClr val="17325B"/>
                          </a:solidFill>
                          <a:latin typeface="Arial" panose="020F0502020204030204" pitchFamily="34" charset="0"/>
                        </a:rPr>
                        <a:t>$11.00</a:t>
                      </a:r>
                    </a:p>
                  </a:txBody>
                  <a:tcPr anchor="ctr">
                    <a:solidFill>
                      <a:srgbClr val="FFFFFF"/>
                    </a:solidFill>
                  </a:tcPr>
                </a:tc>
                <a:tc>
                  <a:txBody>
                    <a:bodyPr/>
                    <a:lstStyle/>
                    <a:p>
                      <a:pPr algn="ctr">
                        <a:lnSpc>
                          <a:spcPct val="250000"/>
                        </a:lnSpc>
                      </a:pPr>
                      <a:r>
                        <a:rPr lang="en-US" sz="1400">
                          <a:solidFill>
                            <a:srgbClr val="17325B"/>
                          </a:solidFill>
                          <a:latin typeface="Arial" panose="020F0502020204030204" pitchFamily="34" charset="0"/>
                        </a:rPr>
                        <a:t>$17.80</a:t>
                      </a:r>
                    </a:p>
                  </a:txBody>
                  <a:tcPr anchor="ctr">
                    <a:solidFill>
                      <a:srgbClr val="FFFFFF"/>
                    </a:solidFill>
                  </a:tcPr>
                </a:tc>
                <a:extLst>
                  <a:ext uri="{0D108BD9-81ED-4DB2-BD59-A6C34878D82A}">
                    <a16:rowId xmlns:a16="http://schemas.microsoft.com/office/drawing/2014/main" val="10003"/>
                  </a:ext>
                </a:extLst>
              </a:tr>
              <a:tr h="651702">
                <a:tc>
                  <a:txBody>
                    <a:bodyPr/>
                    <a:lstStyle/>
                    <a:p>
                      <a:pPr>
                        <a:lnSpc>
                          <a:spcPct val="250000"/>
                        </a:lnSpc>
                      </a:pPr>
                      <a:r>
                        <a:rPr lang="en-US" sz="1400">
                          <a:solidFill>
                            <a:srgbClr val="17325B"/>
                          </a:solidFill>
                          <a:latin typeface="Arial"/>
                        </a:rPr>
                        <a:t>Employee +</a:t>
                      </a:r>
                      <a:r>
                        <a:rPr lang="en-US" sz="1400" baseline="0">
                          <a:solidFill>
                            <a:srgbClr val="17325B"/>
                          </a:solidFill>
                          <a:latin typeface="Arial"/>
                        </a:rPr>
                        <a:t> family</a:t>
                      </a:r>
                      <a:endParaRPr lang="en-US" sz="1400">
                        <a:latin typeface="Calibri" panose="020F0502020204030204" pitchFamily="34" charset="0"/>
                      </a:endParaRPr>
                    </a:p>
                  </a:txBody>
                  <a:tcPr anchor="ctr">
                    <a:solidFill>
                      <a:srgbClr val="FFF4C7"/>
                    </a:solidFill>
                  </a:tcPr>
                </a:tc>
                <a:tc>
                  <a:txBody>
                    <a:bodyPr/>
                    <a:lstStyle/>
                    <a:p>
                      <a:pPr algn="ctr">
                        <a:lnSpc>
                          <a:spcPct val="250000"/>
                        </a:lnSpc>
                      </a:pPr>
                      <a:r>
                        <a:rPr lang="en-US" sz="1400">
                          <a:solidFill>
                            <a:srgbClr val="17325B"/>
                          </a:solidFill>
                          <a:latin typeface="Arial" panose="020F0502020204030204" pitchFamily="34" charset="0"/>
                        </a:rPr>
                        <a:t>$18.70</a:t>
                      </a:r>
                    </a:p>
                  </a:txBody>
                  <a:tcPr anchor="ctr">
                    <a:solidFill>
                      <a:srgbClr val="FFF4C7"/>
                    </a:solidFill>
                  </a:tcPr>
                </a:tc>
                <a:tc>
                  <a:txBody>
                    <a:bodyPr/>
                    <a:lstStyle/>
                    <a:p>
                      <a:pPr algn="ctr">
                        <a:lnSpc>
                          <a:spcPct val="250000"/>
                        </a:lnSpc>
                      </a:pPr>
                      <a:r>
                        <a:rPr lang="en-US" sz="1400">
                          <a:solidFill>
                            <a:srgbClr val="17325B"/>
                          </a:solidFill>
                          <a:latin typeface="Arial" panose="020F0502020204030204" pitchFamily="34" charset="0"/>
                        </a:rPr>
                        <a:t>$30.40</a:t>
                      </a:r>
                    </a:p>
                  </a:txBody>
                  <a:tcPr anchor="ctr">
                    <a:solidFill>
                      <a:srgbClr val="FFF4C7"/>
                    </a:solidFill>
                  </a:tcPr>
                </a:tc>
                <a:extLst>
                  <a:ext uri="{0D108BD9-81ED-4DB2-BD59-A6C34878D82A}">
                    <a16:rowId xmlns:a16="http://schemas.microsoft.com/office/drawing/2014/main" val="10004"/>
                  </a:ext>
                </a:extLst>
              </a:tr>
            </a:tbl>
          </a:graphicData>
        </a:graphic>
      </p:graphicFrame>
      <p:sp>
        <p:nvSpPr>
          <p:cNvPr id="2" name="Slide Number Placeholder 1">
            <a:extLst>
              <a:ext uri="{FF2B5EF4-FFF2-40B4-BE49-F238E27FC236}">
                <a16:creationId xmlns:a16="http://schemas.microsoft.com/office/drawing/2014/main" id="{9F31C1C0-E556-4B38-F1CD-4990E91494D6}"/>
              </a:ext>
            </a:extLst>
          </p:cNvPr>
          <p:cNvSpPr>
            <a:spLocks noGrp="1"/>
          </p:cNvSpPr>
          <p:nvPr>
            <p:ph type="sldNum" sz="quarter" idx="12"/>
          </p:nvPr>
        </p:nvSpPr>
        <p:spPr>
          <a:ln>
            <a:noFill/>
          </a:ln>
        </p:spPr>
        <p:txBody>
          <a:bodyPr/>
          <a:lstStyle/>
          <a:p>
            <a:fld id="{3A98EE3D-8CD1-4C3F-BD1C-C98C9596463C}" type="slidenum">
              <a:rPr lang="en-US" smtClean="0"/>
              <a:t>42</a:t>
            </a:fld>
            <a:endParaRPr lang="en-US"/>
          </a:p>
        </p:txBody>
      </p:sp>
      <p:sp>
        <p:nvSpPr>
          <p:cNvPr id="3" name="Content Placeholder 2">
            <a:extLst>
              <a:ext uri="{FF2B5EF4-FFF2-40B4-BE49-F238E27FC236}">
                <a16:creationId xmlns:a16="http://schemas.microsoft.com/office/drawing/2014/main" id="{417E59B2-C632-A39E-A311-8B1A63095089}"/>
              </a:ext>
            </a:extLst>
          </p:cNvPr>
          <p:cNvSpPr>
            <a:spLocks noGrp="1"/>
          </p:cNvSpPr>
          <p:nvPr>
            <p:ph idx="1"/>
          </p:nvPr>
        </p:nvSpPr>
        <p:spPr>
          <a:xfrm>
            <a:off x="467435" y="1037679"/>
            <a:ext cx="9604772" cy="497546"/>
          </a:xfrm>
          <a:ln>
            <a:noFill/>
          </a:ln>
        </p:spPr>
        <p:txBody>
          <a:bodyPr>
            <a:noAutofit/>
          </a:bodyPr>
          <a:lstStyle/>
          <a:p>
            <a:pPr marL="0" indent="0">
              <a:buNone/>
            </a:pPr>
            <a:r>
              <a:rPr lang="en-US" sz="1800">
                <a:solidFill>
                  <a:srgbClr val="17325B"/>
                </a:solidFill>
                <a:latin typeface="Arial"/>
              </a:rPr>
              <a:t>No rate changes</a:t>
            </a:r>
          </a:p>
        </p:txBody>
      </p:sp>
      <p:pic>
        <p:nvPicPr>
          <p:cNvPr id="5" name="Picture 4" descr="Vision with Heart">
            <a:extLst>
              <a:ext uri="{FF2B5EF4-FFF2-40B4-BE49-F238E27FC236}">
                <a16:creationId xmlns:a16="http://schemas.microsoft.com/office/drawing/2014/main" id="{25E2AC52-97C4-778E-4D77-A3C79F56E64D}"/>
              </a:ext>
            </a:extLst>
          </p:cNvPr>
          <p:cNvPicPr>
            <a:picLocks noChangeAspect="1"/>
          </p:cNvPicPr>
          <p:nvPr/>
        </p:nvPicPr>
        <p:blipFill>
          <a:blip r:embed="rId3"/>
          <a:srcRect t="26187" r="-310" b="33813"/>
          <a:stretch>
            <a:fillRect/>
          </a:stretch>
        </p:blipFill>
        <p:spPr>
          <a:xfrm>
            <a:off x="8823437" y="6293446"/>
            <a:ext cx="2257959" cy="497546"/>
          </a:xfrm>
          <a:prstGeom prst="rect">
            <a:avLst/>
          </a:prstGeom>
        </p:spPr>
      </p:pic>
    </p:spTree>
    <p:extLst>
      <p:ext uri="{BB962C8B-B14F-4D97-AF65-F5344CB8AC3E}">
        <p14:creationId xmlns:p14="http://schemas.microsoft.com/office/powerpoint/2010/main" val="17016392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1210" y="659134"/>
            <a:ext cx="8671285" cy="523220"/>
          </a:xfrm>
          <a:ln>
            <a:noFill/>
          </a:ln>
        </p:spPr>
        <p:txBody>
          <a:bodyPr wrap="square">
            <a:normAutofit/>
          </a:bodyPr>
          <a:lstStyle/>
          <a:p>
            <a:pPr>
              <a:defRPr/>
            </a:pPr>
            <a:r>
              <a:rPr lang="en-US" sz="2600" b="1">
                <a:solidFill>
                  <a:srgbClr val="3C63FF"/>
                </a:solidFill>
                <a:latin typeface="Arial"/>
              </a:rPr>
              <a:t>Healthcare FLEXIBLE Spending Account (</a:t>
            </a:r>
            <a:r>
              <a:rPr lang="en-US" sz="2600" b="1" err="1">
                <a:solidFill>
                  <a:srgbClr val="3C63FF"/>
                </a:solidFill>
                <a:latin typeface="Arial"/>
              </a:rPr>
              <a:t>fsa</a:t>
            </a:r>
            <a:r>
              <a:rPr lang="en-US" sz="2600" b="1">
                <a:solidFill>
                  <a:srgbClr val="3C63FF"/>
                </a:solidFill>
                <a:latin typeface="Arial"/>
              </a:rPr>
              <a:t>)</a:t>
            </a:r>
          </a:p>
        </p:txBody>
      </p:sp>
      <p:sp>
        <p:nvSpPr>
          <p:cNvPr id="3" name="Content Placeholder 2"/>
          <p:cNvSpPr>
            <a:spLocks noGrp="1"/>
          </p:cNvSpPr>
          <p:nvPr>
            <p:ph idx="1"/>
          </p:nvPr>
        </p:nvSpPr>
        <p:spPr>
          <a:xfrm>
            <a:off x="631211" y="1421080"/>
            <a:ext cx="11113485" cy="4015839"/>
          </a:xfrm>
          <a:ln>
            <a:noFill/>
          </a:ln>
        </p:spPr>
        <p:txBody>
          <a:bodyPr>
            <a:normAutofit/>
          </a:bodyPr>
          <a:lstStyle/>
          <a:p>
            <a:pPr>
              <a:lnSpc>
                <a:spcPct val="80000"/>
              </a:lnSpc>
              <a:defRPr/>
            </a:pPr>
            <a:r>
              <a:rPr lang="en-US" sz="1900">
                <a:solidFill>
                  <a:srgbClr val="17325B"/>
                </a:solidFill>
                <a:latin typeface="Arial"/>
              </a:rPr>
              <a:t>Set aside pretax dollars to pay for qualified out-of-pocket healthcare expenses throughout the plan year</a:t>
            </a:r>
          </a:p>
          <a:p>
            <a:pPr marL="305435" indent="-305435">
              <a:lnSpc>
                <a:spcPct val="80000"/>
              </a:lnSpc>
              <a:defRPr/>
            </a:pPr>
            <a:r>
              <a:rPr lang="en-US" sz="1900">
                <a:solidFill>
                  <a:srgbClr val="17325B"/>
                </a:solidFill>
                <a:latin typeface="Arial"/>
              </a:rPr>
              <a:t>Maximum annual deferral is </a:t>
            </a:r>
            <a:r>
              <a:rPr lang="en-US" sz="1900">
                <a:solidFill>
                  <a:schemeClr val="tx1"/>
                </a:solidFill>
                <a:latin typeface="Arial"/>
              </a:rPr>
              <a:t>$3,500 </a:t>
            </a:r>
            <a:r>
              <a:rPr lang="en-US" sz="1900" i="1">
                <a:solidFill>
                  <a:schemeClr val="tx1"/>
                </a:solidFill>
                <a:latin typeface="Arial"/>
              </a:rPr>
              <a:t>(proposed, not final yet)</a:t>
            </a:r>
            <a:endParaRPr lang="en-US" sz="1900" i="1">
              <a:solidFill>
                <a:schemeClr val="tx1"/>
              </a:solidFill>
            </a:endParaRPr>
          </a:p>
          <a:p>
            <a:pPr>
              <a:lnSpc>
                <a:spcPct val="80000"/>
              </a:lnSpc>
              <a:defRPr/>
            </a:pPr>
            <a:r>
              <a:rPr lang="en-US" sz="1900">
                <a:solidFill>
                  <a:srgbClr val="17325B"/>
                </a:solidFill>
                <a:latin typeface="Arial"/>
              </a:rPr>
              <a:t>Pre-funded annual account; payroll deductions made on per pay period basis</a:t>
            </a:r>
          </a:p>
          <a:p>
            <a:pPr>
              <a:lnSpc>
                <a:spcPct val="80000"/>
              </a:lnSpc>
              <a:defRPr/>
            </a:pPr>
            <a:r>
              <a:rPr lang="en-US" sz="1900">
                <a:solidFill>
                  <a:srgbClr val="17325B"/>
                </a:solidFill>
                <a:latin typeface="Arial"/>
              </a:rPr>
              <a:t>Examples of eligible expenses include co-payments, co-insurance, orthodontics, eyeglasses, contact lenses</a:t>
            </a:r>
          </a:p>
          <a:p>
            <a:pPr>
              <a:lnSpc>
                <a:spcPct val="80000"/>
              </a:lnSpc>
              <a:defRPr/>
            </a:pPr>
            <a:r>
              <a:rPr lang="en-US" sz="1900">
                <a:solidFill>
                  <a:srgbClr val="17325B"/>
                </a:solidFill>
                <a:latin typeface="Arial"/>
              </a:rPr>
              <a:t>Limited FSA is available for employees who have a Health Savings Account (HSA) to use on dental and vision expenses </a:t>
            </a:r>
          </a:p>
          <a:p>
            <a:pPr>
              <a:lnSpc>
                <a:spcPct val="80000"/>
              </a:lnSpc>
              <a:defRPr/>
            </a:pPr>
            <a:r>
              <a:rPr lang="en-US" sz="1900">
                <a:solidFill>
                  <a:srgbClr val="17325B"/>
                </a:solidFill>
                <a:latin typeface="Arial"/>
              </a:rPr>
              <a:t>“Use it or lose it”</a:t>
            </a:r>
          </a:p>
          <a:p>
            <a:pPr marL="629920" lvl="1" indent="-305435">
              <a:lnSpc>
                <a:spcPct val="80000"/>
              </a:lnSpc>
              <a:defRPr/>
            </a:pPr>
            <a:r>
              <a:rPr lang="en-US" sz="1800">
                <a:solidFill>
                  <a:srgbClr val="FF5C0A"/>
                </a:solidFill>
                <a:latin typeface="Arial"/>
              </a:rPr>
              <a:t>2 </a:t>
            </a:r>
            <a:r>
              <a:rPr lang="en-US" sz="1800" baseline="30000">
                <a:solidFill>
                  <a:srgbClr val="FF5C0A"/>
                </a:solidFill>
                <a:latin typeface="Arial"/>
              </a:rPr>
              <a:t>½ </a:t>
            </a:r>
            <a:r>
              <a:rPr lang="en-US" sz="1800">
                <a:solidFill>
                  <a:srgbClr val="FF5C0A"/>
                </a:solidFill>
                <a:latin typeface="Arial"/>
              </a:rPr>
              <a:t> month grace period or $700 carryover </a:t>
            </a:r>
            <a:endParaRPr lang="en-US" sz="1800">
              <a:solidFill>
                <a:srgbClr val="F37D1F"/>
              </a:solidFill>
              <a:latin typeface="Arial"/>
              <a:cs typeface="Arial"/>
            </a:endParaRPr>
          </a:p>
          <a:p>
            <a:pPr marL="629920" lvl="1" indent="-305435">
              <a:lnSpc>
                <a:spcPct val="80000"/>
              </a:lnSpc>
              <a:defRPr/>
            </a:pPr>
            <a:r>
              <a:rPr lang="en-US" sz="1800">
                <a:solidFill>
                  <a:srgbClr val="FF5C0A"/>
                </a:solidFill>
                <a:latin typeface="Arial"/>
              </a:rPr>
              <a:t>For new HSA participants, automatic rollover into limited FSA with grace/carryover provision</a:t>
            </a:r>
            <a:endParaRPr lang="en-US" sz="1800">
              <a:solidFill>
                <a:srgbClr val="F37D1F"/>
              </a:solidFill>
              <a:latin typeface="Arial"/>
              <a:cs typeface="Arial"/>
            </a:endParaRPr>
          </a:p>
        </p:txBody>
      </p:sp>
      <p:sp>
        <p:nvSpPr>
          <p:cNvPr id="4" name="Slide Number Placeholder 3">
            <a:extLst>
              <a:ext uri="{FF2B5EF4-FFF2-40B4-BE49-F238E27FC236}">
                <a16:creationId xmlns:a16="http://schemas.microsoft.com/office/drawing/2014/main" id="{ABD29479-C5D8-8B04-5AF6-307D3F305845}"/>
              </a:ext>
            </a:extLst>
          </p:cNvPr>
          <p:cNvSpPr>
            <a:spLocks noGrp="1"/>
          </p:cNvSpPr>
          <p:nvPr>
            <p:ph type="sldNum" sz="quarter" idx="12"/>
          </p:nvPr>
        </p:nvSpPr>
        <p:spPr>
          <a:ln>
            <a:noFill/>
          </a:ln>
        </p:spPr>
        <p:txBody>
          <a:bodyPr/>
          <a:lstStyle/>
          <a:p>
            <a:fld id="{3A98EE3D-8CD1-4C3F-BD1C-C98C9596463C}" type="slidenum">
              <a:rPr lang="en-US" smtClean="0"/>
              <a:t>43</a:t>
            </a:fld>
            <a:endParaRPr lang="en-US"/>
          </a:p>
        </p:txBody>
      </p:sp>
    </p:spTree>
    <p:extLst>
      <p:ext uri="{BB962C8B-B14F-4D97-AF65-F5344CB8AC3E}">
        <p14:creationId xmlns:p14="http://schemas.microsoft.com/office/powerpoint/2010/main" val="38894123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436" y="568656"/>
            <a:ext cx="8229600" cy="539087"/>
          </a:xfrm>
          <a:ln>
            <a:noFill/>
          </a:ln>
        </p:spPr>
        <p:txBody>
          <a:bodyPr wrap="square">
            <a:normAutofit/>
          </a:bodyPr>
          <a:lstStyle/>
          <a:p>
            <a:pPr>
              <a:defRPr/>
            </a:pPr>
            <a:r>
              <a:rPr lang="en-US" sz="2600" b="1">
                <a:solidFill>
                  <a:srgbClr val="3C63FF"/>
                </a:solidFill>
                <a:latin typeface="Arial"/>
              </a:rPr>
              <a:t>Dependent Care Spending Account</a:t>
            </a:r>
          </a:p>
        </p:txBody>
      </p:sp>
      <p:sp>
        <p:nvSpPr>
          <p:cNvPr id="52227" name="Content Placeholder 2"/>
          <p:cNvSpPr>
            <a:spLocks noGrp="1"/>
          </p:cNvSpPr>
          <p:nvPr>
            <p:ph idx="1"/>
          </p:nvPr>
        </p:nvSpPr>
        <p:spPr>
          <a:xfrm>
            <a:off x="570015" y="1282045"/>
            <a:ext cx="6190697" cy="5007299"/>
          </a:xfrm>
          <a:ln>
            <a:noFill/>
          </a:ln>
        </p:spPr>
        <p:txBody>
          <a:bodyPr/>
          <a:lstStyle/>
          <a:p>
            <a:pPr marL="305435" indent="-305435">
              <a:lnSpc>
                <a:spcPct val="80000"/>
              </a:lnSpc>
              <a:defRPr/>
            </a:pPr>
            <a:r>
              <a:rPr lang="en-US" altLang="en-US" sz="1900">
                <a:solidFill>
                  <a:srgbClr val="17325B"/>
                </a:solidFill>
                <a:latin typeface="Arial"/>
              </a:rPr>
              <a:t>Set aside pre-tax dollars to pay for qualified dependent care expenses throughout the plan year</a:t>
            </a:r>
            <a:br>
              <a:rPr lang="en-US" altLang="en-US" sz="1900">
                <a:solidFill>
                  <a:srgbClr val="17325B"/>
                </a:solidFill>
                <a:latin typeface="Arial"/>
              </a:rPr>
            </a:br>
            <a:endParaRPr lang="en-US"/>
          </a:p>
          <a:p>
            <a:pPr marL="305435" indent="-305435">
              <a:lnSpc>
                <a:spcPct val="80000"/>
              </a:lnSpc>
              <a:defRPr/>
            </a:pPr>
            <a:r>
              <a:rPr lang="en-US" altLang="en-US" sz="1900">
                <a:solidFill>
                  <a:srgbClr val="17325B"/>
                </a:solidFill>
                <a:latin typeface="Arial"/>
              </a:rPr>
              <a:t>Not a pre-funded annual account; payroll deductions made on per pay period basis</a:t>
            </a:r>
            <a:br>
              <a:rPr lang="en-US" altLang="en-US" sz="1900">
                <a:solidFill>
                  <a:srgbClr val="17325B"/>
                </a:solidFill>
                <a:latin typeface="Arial"/>
              </a:rPr>
            </a:br>
            <a:endParaRPr lang="en-US" altLang="en-US" sz="1900">
              <a:solidFill>
                <a:srgbClr val="17325B"/>
              </a:solidFill>
              <a:latin typeface="Arial"/>
            </a:endParaRPr>
          </a:p>
          <a:p>
            <a:pPr marL="305435" indent="-305435">
              <a:lnSpc>
                <a:spcPct val="80000"/>
              </a:lnSpc>
              <a:defRPr/>
            </a:pPr>
            <a:r>
              <a:rPr lang="en-US" altLang="en-US" sz="1900">
                <a:solidFill>
                  <a:srgbClr val="17325B"/>
                </a:solidFill>
                <a:latin typeface="Arial"/>
              </a:rPr>
              <a:t>Maximum annual deferral is</a:t>
            </a:r>
            <a:r>
              <a:rPr lang="en-US" altLang="en-US" sz="1900">
                <a:solidFill>
                  <a:schemeClr val="tx1"/>
                </a:solidFill>
                <a:latin typeface="Arial"/>
              </a:rPr>
              <a:t> </a:t>
            </a:r>
            <a:r>
              <a:rPr lang="en-US" altLang="en-US" sz="1900">
                <a:solidFill>
                  <a:srgbClr val="FF5C0A"/>
                </a:solidFill>
                <a:latin typeface="Arial"/>
              </a:rPr>
              <a:t>$7,500</a:t>
            </a:r>
            <a:br>
              <a:rPr lang="en-US" altLang="en-US" sz="1900">
                <a:solidFill>
                  <a:srgbClr val="FF0000"/>
                </a:solidFill>
                <a:latin typeface="Arial"/>
              </a:rPr>
            </a:br>
            <a:endParaRPr lang="en-US" altLang="en-US" sz="1900">
              <a:solidFill>
                <a:srgbClr val="FF0000"/>
              </a:solidFill>
              <a:latin typeface="Arial"/>
              <a:cs typeface="Arial"/>
            </a:endParaRPr>
          </a:p>
          <a:p>
            <a:pPr marL="305435" indent="-305435">
              <a:lnSpc>
                <a:spcPct val="80000"/>
              </a:lnSpc>
              <a:defRPr/>
            </a:pPr>
            <a:r>
              <a:rPr lang="en-US" altLang="en-US" sz="1900">
                <a:solidFill>
                  <a:srgbClr val="17325B"/>
                </a:solidFill>
                <a:latin typeface="Arial"/>
              </a:rPr>
              <a:t>Examples of eligible expenses include licensed day care centers, babysitters/nannies, before and after school care, day care for elderly or disabled dependent</a:t>
            </a:r>
          </a:p>
          <a:p>
            <a:pPr marL="305435" indent="-305435">
              <a:defRPr/>
            </a:pPr>
            <a:endParaRPr lang="en-US" altLang="en-US"/>
          </a:p>
        </p:txBody>
      </p:sp>
      <p:sp>
        <p:nvSpPr>
          <p:cNvPr id="3" name="Slide Number Placeholder 2">
            <a:extLst>
              <a:ext uri="{FF2B5EF4-FFF2-40B4-BE49-F238E27FC236}">
                <a16:creationId xmlns:a16="http://schemas.microsoft.com/office/drawing/2014/main" id="{3C72AA51-4C51-6804-F019-F91B48F164F3}"/>
              </a:ext>
            </a:extLst>
          </p:cNvPr>
          <p:cNvSpPr>
            <a:spLocks noGrp="1"/>
          </p:cNvSpPr>
          <p:nvPr>
            <p:ph type="sldNum" sz="quarter" idx="12"/>
          </p:nvPr>
        </p:nvSpPr>
        <p:spPr>
          <a:ln>
            <a:noFill/>
          </a:ln>
        </p:spPr>
        <p:txBody>
          <a:bodyPr/>
          <a:lstStyle/>
          <a:p>
            <a:fld id="{3A98EE3D-8CD1-4C3F-BD1C-C98C9596463C}" type="slidenum">
              <a:rPr lang="en-US" smtClean="0"/>
              <a:t>44</a:t>
            </a:fld>
            <a:endParaRPr lang="en-US"/>
          </a:p>
        </p:txBody>
      </p:sp>
      <p:pic>
        <p:nvPicPr>
          <p:cNvPr id="5" name="Picture 4" descr="Children playing with blocks">
            <a:extLst>
              <a:ext uri="{FF2B5EF4-FFF2-40B4-BE49-F238E27FC236}">
                <a16:creationId xmlns:a16="http://schemas.microsoft.com/office/drawing/2014/main" id="{8B006B0D-0CA7-2A73-2988-216C7318C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0713" y="2202425"/>
            <a:ext cx="4323842" cy="2885768"/>
          </a:xfrm>
          <a:prstGeom prst="rect">
            <a:avLst/>
          </a:prstGeom>
        </p:spPr>
      </p:pic>
    </p:spTree>
    <p:extLst>
      <p:ext uri="{BB962C8B-B14F-4D97-AF65-F5344CB8AC3E}">
        <p14:creationId xmlns:p14="http://schemas.microsoft.com/office/powerpoint/2010/main" val="15814456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FFCE8988-19E9-F426-C0D3-5CAE1581DEC0}"/>
              </a:ext>
            </a:extLst>
          </p:cNvPr>
          <p:cNvPicPr>
            <a:picLocks noGrp="1" noChangeAspect="1"/>
          </p:cNvPicPr>
          <p:nvPr>
            <p:ph idx="1"/>
          </p:nvPr>
        </p:nvPicPr>
        <p:blipFill>
          <a:blip r:embed="rId2"/>
          <a:stretch>
            <a:fillRect/>
          </a:stretch>
        </p:blipFill>
        <p:spPr>
          <a:xfrm>
            <a:off x="997438" y="738188"/>
            <a:ext cx="10178642" cy="5685726"/>
          </a:xfrm>
          <a:ln>
            <a:noFill/>
          </a:ln>
        </p:spPr>
      </p:pic>
      <p:sp>
        <p:nvSpPr>
          <p:cNvPr id="2" name="Slide Number Placeholder 1">
            <a:extLst>
              <a:ext uri="{FF2B5EF4-FFF2-40B4-BE49-F238E27FC236}">
                <a16:creationId xmlns:a16="http://schemas.microsoft.com/office/drawing/2014/main" id="{A035F007-49F6-97B9-DC83-517B59196992}"/>
              </a:ext>
            </a:extLst>
          </p:cNvPr>
          <p:cNvSpPr>
            <a:spLocks noGrp="1"/>
          </p:cNvSpPr>
          <p:nvPr>
            <p:ph type="sldNum" sz="quarter" idx="12"/>
          </p:nvPr>
        </p:nvSpPr>
        <p:spPr>
          <a:ln>
            <a:noFill/>
          </a:ln>
        </p:spPr>
        <p:txBody>
          <a:bodyPr/>
          <a:lstStyle/>
          <a:p>
            <a:fld id="{3A98EE3D-8CD1-4C3F-BD1C-C98C9596463C}" type="slidenum">
              <a:rPr lang="en-US" smtClean="0"/>
              <a:t>45</a:t>
            </a:fld>
            <a:endParaRPr lang="en-US"/>
          </a:p>
        </p:txBody>
      </p:sp>
    </p:spTree>
    <p:extLst>
      <p:ext uri="{BB962C8B-B14F-4D97-AF65-F5344CB8AC3E}">
        <p14:creationId xmlns:p14="http://schemas.microsoft.com/office/powerpoint/2010/main" val="3820472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1209" y="668825"/>
            <a:ext cx="8229600" cy="498523"/>
          </a:xfrm>
          <a:ln>
            <a:noFill/>
          </a:ln>
        </p:spPr>
        <p:txBody>
          <a:bodyPr wrap="square">
            <a:noAutofit/>
          </a:bodyPr>
          <a:lstStyle/>
          <a:p>
            <a:pPr>
              <a:defRPr/>
            </a:pPr>
            <a:r>
              <a:rPr lang="en-US" sz="2600" b="1">
                <a:solidFill>
                  <a:srgbClr val="3C63FF"/>
                </a:solidFill>
                <a:latin typeface="Arial"/>
                <a:cs typeface="Arial" panose="020B0604020202020204" pitchFamily="34" charset="0"/>
              </a:rPr>
              <a:t>LONG TERM DISABILITY (ltd)</a:t>
            </a:r>
          </a:p>
        </p:txBody>
      </p:sp>
      <p:sp>
        <p:nvSpPr>
          <p:cNvPr id="50179" name="Content Placeholder 2"/>
          <p:cNvSpPr>
            <a:spLocks noGrp="1"/>
          </p:cNvSpPr>
          <p:nvPr>
            <p:ph idx="1"/>
          </p:nvPr>
        </p:nvSpPr>
        <p:spPr>
          <a:xfrm>
            <a:off x="631209" y="1745673"/>
            <a:ext cx="8229600" cy="2726852"/>
          </a:xfrm>
          <a:ln>
            <a:noFill/>
          </a:ln>
        </p:spPr>
        <p:txBody>
          <a:bodyPr/>
          <a:lstStyle/>
          <a:p>
            <a:pPr>
              <a:lnSpc>
                <a:spcPct val="120000"/>
              </a:lnSpc>
              <a:defRPr/>
            </a:pPr>
            <a:r>
              <a:rPr lang="en-US" sz="1800">
                <a:solidFill>
                  <a:srgbClr val="17325B"/>
                </a:solidFill>
                <a:latin typeface="Arial"/>
              </a:rPr>
              <a:t>Pays monthly income replacement</a:t>
            </a:r>
          </a:p>
          <a:p>
            <a:pPr>
              <a:lnSpc>
                <a:spcPct val="120000"/>
              </a:lnSpc>
              <a:defRPr/>
            </a:pPr>
            <a:r>
              <a:rPr lang="en-US" sz="1800">
                <a:solidFill>
                  <a:srgbClr val="FF5C0A"/>
                </a:solidFill>
                <a:latin typeface="Arial"/>
              </a:rPr>
              <a:t>60, 90, or 180</a:t>
            </a:r>
            <a:r>
              <a:rPr lang="en-US" sz="1800">
                <a:solidFill>
                  <a:srgbClr val="17325B"/>
                </a:solidFill>
                <a:latin typeface="Arial"/>
              </a:rPr>
              <a:t> day elimination period</a:t>
            </a:r>
          </a:p>
          <a:p>
            <a:pPr>
              <a:lnSpc>
                <a:spcPct val="110000"/>
              </a:lnSpc>
              <a:defRPr/>
            </a:pPr>
            <a:r>
              <a:rPr lang="en-US" sz="1800">
                <a:solidFill>
                  <a:srgbClr val="FF5C0A"/>
                </a:solidFill>
                <a:latin typeface="Arial"/>
              </a:rPr>
              <a:t>60% or 70% </a:t>
            </a:r>
            <a:r>
              <a:rPr lang="en-US" sz="1800">
                <a:solidFill>
                  <a:srgbClr val="17325B"/>
                </a:solidFill>
                <a:latin typeface="Arial"/>
              </a:rPr>
              <a:t>benefit</a:t>
            </a:r>
          </a:p>
          <a:p>
            <a:pPr lvl="1">
              <a:lnSpc>
                <a:spcPct val="110000"/>
              </a:lnSpc>
              <a:defRPr/>
            </a:pPr>
            <a:r>
              <a:rPr lang="en-US" sz="1800" i="1">
                <a:solidFill>
                  <a:srgbClr val="17325B"/>
                </a:solidFill>
                <a:latin typeface="Arial"/>
              </a:rPr>
              <a:t>$15,000 monthly benefit maximum</a:t>
            </a:r>
            <a:endParaRPr lang="en-US" sz="1800"/>
          </a:p>
          <a:p>
            <a:pPr marL="305435" indent="-305435">
              <a:lnSpc>
                <a:spcPct val="110000"/>
              </a:lnSpc>
              <a:defRPr/>
            </a:pPr>
            <a:r>
              <a:rPr lang="en-US" sz="1800">
                <a:solidFill>
                  <a:srgbClr val="FF5C0A"/>
                </a:solidFill>
                <a:latin typeface="Arial"/>
              </a:rPr>
              <a:t>Employer </a:t>
            </a:r>
            <a:r>
              <a:rPr lang="en-US" sz="1800">
                <a:solidFill>
                  <a:srgbClr val="17325B"/>
                </a:solidFill>
                <a:latin typeface="Arial"/>
              </a:rPr>
              <a:t>funds the cost of the </a:t>
            </a:r>
            <a:r>
              <a:rPr lang="en-US" sz="1800">
                <a:solidFill>
                  <a:srgbClr val="FF5C0A"/>
                </a:solidFill>
                <a:latin typeface="Arial"/>
              </a:rPr>
              <a:t>90 day/60% </a:t>
            </a:r>
            <a:r>
              <a:rPr lang="en-US" sz="1800">
                <a:solidFill>
                  <a:srgbClr val="17325B"/>
                </a:solidFill>
                <a:latin typeface="Arial"/>
              </a:rPr>
              <a:t>LTD plan</a:t>
            </a:r>
            <a:endParaRPr lang="en-US" sz="1800">
              <a:solidFill>
                <a:srgbClr val="17325B"/>
              </a:solidFill>
              <a:latin typeface="Arial"/>
              <a:cs typeface="Arial"/>
            </a:endParaRPr>
          </a:p>
          <a:p>
            <a:pPr lvl="1">
              <a:defRPr/>
            </a:pPr>
            <a:endParaRPr lang="en-US">
              <a:latin typeface="Arial" pitchFamily="34" charset="0"/>
              <a:cs typeface="Arial" pitchFamily="34" charset="0"/>
            </a:endParaRPr>
          </a:p>
        </p:txBody>
      </p:sp>
      <p:sp>
        <p:nvSpPr>
          <p:cNvPr id="3" name="Slide Number Placeholder 2">
            <a:extLst>
              <a:ext uri="{FF2B5EF4-FFF2-40B4-BE49-F238E27FC236}">
                <a16:creationId xmlns:a16="http://schemas.microsoft.com/office/drawing/2014/main" id="{0D73EDDA-65E8-BF78-4B15-2740EE0A4422}"/>
              </a:ext>
            </a:extLst>
          </p:cNvPr>
          <p:cNvSpPr>
            <a:spLocks noGrp="1"/>
          </p:cNvSpPr>
          <p:nvPr>
            <p:ph type="sldNum" sz="quarter" idx="12"/>
          </p:nvPr>
        </p:nvSpPr>
        <p:spPr>
          <a:ln>
            <a:noFill/>
          </a:ln>
        </p:spPr>
        <p:txBody>
          <a:bodyPr/>
          <a:lstStyle/>
          <a:p>
            <a:fld id="{3A98EE3D-8CD1-4C3F-BD1C-C98C9596463C}" type="slidenum">
              <a:rPr lang="en-US" smtClean="0"/>
              <a:t>46</a:t>
            </a:fld>
            <a:endParaRPr lang="en-US"/>
          </a:p>
        </p:txBody>
      </p:sp>
      <p:pic>
        <p:nvPicPr>
          <p:cNvPr id="5" name="Picture 4">
            <a:extLst>
              <a:ext uri="{FF2B5EF4-FFF2-40B4-BE49-F238E27FC236}">
                <a16:creationId xmlns:a16="http://schemas.microsoft.com/office/drawing/2014/main" id="{1F6B2C3A-13CD-0FBF-3866-5EBD43952201}"/>
              </a:ext>
            </a:extLst>
          </p:cNvPr>
          <p:cNvPicPr>
            <a:picLocks noChangeAspect="1"/>
          </p:cNvPicPr>
          <p:nvPr/>
        </p:nvPicPr>
        <p:blipFill>
          <a:blip r:embed="rId3"/>
          <a:stretch>
            <a:fillRect/>
          </a:stretch>
        </p:blipFill>
        <p:spPr>
          <a:xfrm>
            <a:off x="8070618" y="5364163"/>
            <a:ext cx="2495107" cy="155944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47922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9045" y="557851"/>
            <a:ext cx="8229600" cy="560696"/>
          </a:xfrm>
          <a:ln>
            <a:noFill/>
          </a:ln>
        </p:spPr>
        <p:txBody>
          <a:bodyPr wrap="square">
            <a:noAutofit/>
          </a:bodyPr>
          <a:lstStyle/>
          <a:p>
            <a:pPr>
              <a:defRPr/>
            </a:pPr>
            <a:r>
              <a:rPr lang="en-US" sz="2600" b="1">
                <a:solidFill>
                  <a:srgbClr val="3C63FF"/>
                </a:solidFill>
                <a:latin typeface="Arial"/>
                <a:cs typeface="Arial" panose="020B0604020202020204" pitchFamily="34" charset="0"/>
              </a:rPr>
              <a:t>SHORT TERM DISABILITY (std)</a:t>
            </a:r>
          </a:p>
        </p:txBody>
      </p:sp>
      <p:sp>
        <p:nvSpPr>
          <p:cNvPr id="6" name="Content Placeholder 2"/>
          <p:cNvSpPr txBox="1">
            <a:spLocks/>
          </p:cNvSpPr>
          <p:nvPr/>
        </p:nvSpPr>
        <p:spPr bwMode="auto">
          <a:xfrm>
            <a:off x="777412" y="1565757"/>
            <a:ext cx="8229600" cy="4525963"/>
          </a:xfrm>
          <a:prstGeom prst="rect">
            <a:avLst/>
          </a:prstGeom>
          <a:noFill/>
          <a:ln w="9525">
            <a:noFill/>
            <a:miter lim="800000"/>
            <a:headEnd/>
            <a:tailEnd/>
          </a:ln>
        </p:spPr>
        <p:txBody>
          <a:bodyPr/>
          <a:lstStyle/>
          <a:p>
            <a:pPr marL="342900" indent="-342900">
              <a:lnSpc>
                <a:spcPct val="120000"/>
              </a:lnSpc>
              <a:spcBef>
                <a:spcPct val="20000"/>
              </a:spcBef>
              <a:buFontTx/>
              <a:buChar char="•"/>
              <a:defRPr/>
            </a:pPr>
            <a:r>
              <a:rPr lang="en-US" sz="2000" kern="0">
                <a:solidFill>
                  <a:srgbClr val="17325B"/>
                </a:solidFill>
                <a:latin typeface="Arial" pitchFamily="34" charset="0"/>
              </a:rPr>
              <a:t>Pays 60% weekly income replacement (after required 14-day elimination period)</a:t>
            </a:r>
          </a:p>
          <a:p>
            <a:pPr marL="342900" indent="-342900">
              <a:lnSpc>
                <a:spcPct val="120000"/>
              </a:lnSpc>
              <a:spcBef>
                <a:spcPct val="20000"/>
              </a:spcBef>
              <a:buFontTx/>
              <a:buChar char="•"/>
              <a:defRPr/>
            </a:pPr>
            <a:r>
              <a:rPr lang="en-US" sz="2000" kern="0">
                <a:solidFill>
                  <a:srgbClr val="FF5C0A"/>
                </a:solidFill>
                <a:latin typeface="Arial" pitchFamily="34" charset="0"/>
              </a:rPr>
              <a:t>7 weeks, 11 weeks, 24 weeks </a:t>
            </a:r>
            <a:r>
              <a:rPr lang="en-US" sz="2000" kern="0">
                <a:solidFill>
                  <a:srgbClr val="17325B"/>
                </a:solidFill>
                <a:latin typeface="Arial" pitchFamily="34" charset="0"/>
              </a:rPr>
              <a:t>duration period</a:t>
            </a:r>
          </a:p>
          <a:p>
            <a:pPr marL="342900" indent="-342900">
              <a:lnSpc>
                <a:spcPct val="120000"/>
              </a:lnSpc>
              <a:spcBef>
                <a:spcPct val="20000"/>
              </a:spcBef>
              <a:buFontTx/>
              <a:buChar char="•"/>
              <a:defRPr/>
            </a:pPr>
            <a:r>
              <a:rPr lang="en-US" sz="2000" kern="0">
                <a:solidFill>
                  <a:srgbClr val="17325B"/>
                </a:solidFill>
                <a:latin typeface="Arial" pitchFamily="34" charset="0"/>
              </a:rPr>
              <a:t>Maximum $2,500 weekly benefit</a:t>
            </a:r>
          </a:p>
          <a:p>
            <a:pPr marL="342900" indent="-342900">
              <a:lnSpc>
                <a:spcPct val="120000"/>
              </a:lnSpc>
              <a:spcBef>
                <a:spcPct val="20000"/>
              </a:spcBef>
              <a:buFontTx/>
              <a:buChar char="•"/>
              <a:defRPr/>
            </a:pPr>
            <a:endParaRPr lang="en-US" sz="2000" kern="0"/>
          </a:p>
          <a:p>
            <a:pPr marL="342900" indent="-342900">
              <a:lnSpc>
                <a:spcPct val="120000"/>
              </a:lnSpc>
              <a:spcBef>
                <a:spcPct val="20000"/>
              </a:spcBef>
              <a:defRPr/>
            </a:pPr>
            <a:endParaRPr lang="en-US" sz="2400" kern="0"/>
          </a:p>
          <a:p>
            <a:pPr marL="342900" indent="-342900">
              <a:lnSpc>
                <a:spcPct val="120000"/>
              </a:lnSpc>
              <a:spcBef>
                <a:spcPct val="20000"/>
              </a:spcBef>
              <a:buFontTx/>
              <a:buChar char="•"/>
              <a:defRPr/>
            </a:pPr>
            <a:endParaRPr lang="en-US" sz="2400" kern="0"/>
          </a:p>
          <a:p>
            <a:pPr marL="342900" indent="-342900">
              <a:spcBef>
                <a:spcPct val="20000"/>
              </a:spcBef>
              <a:defRPr/>
            </a:pPr>
            <a:endParaRPr lang="en-US" sz="3200" kern="0"/>
          </a:p>
        </p:txBody>
      </p:sp>
      <p:sp>
        <p:nvSpPr>
          <p:cNvPr id="3" name="Slide Number Placeholder 2">
            <a:extLst>
              <a:ext uri="{FF2B5EF4-FFF2-40B4-BE49-F238E27FC236}">
                <a16:creationId xmlns:a16="http://schemas.microsoft.com/office/drawing/2014/main" id="{DD51E2C1-A1D2-41B5-530C-E42DDEC9476C}"/>
              </a:ext>
            </a:extLst>
          </p:cNvPr>
          <p:cNvSpPr>
            <a:spLocks noGrp="1"/>
          </p:cNvSpPr>
          <p:nvPr>
            <p:ph type="sldNum" sz="quarter" idx="12"/>
          </p:nvPr>
        </p:nvSpPr>
        <p:spPr>
          <a:ln>
            <a:noFill/>
          </a:ln>
        </p:spPr>
        <p:txBody>
          <a:bodyPr/>
          <a:lstStyle/>
          <a:p>
            <a:fld id="{3A98EE3D-8CD1-4C3F-BD1C-C98C9596463C}" type="slidenum">
              <a:rPr lang="en-US" smtClean="0"/>
              <a:t>47</a:t>
            </a:fld>
            <a:endParaRPr lang="en-US"/>
          </a:p>
        </p:txBody>
      </p:sp>
      <p:pic>
        <p:nvPicPr>
          <p:cNvPr id="4" name="Picture 3">
            <a:extLst>
              <a:ext uri="{FF2B5EF4-FFF2-40B4-BE49-F238E27FC236}">
                <a16:creationId xmlns:a16="http://schemas.microsoft.com/office/drawing/2014/main" id="{E8E16D85-3F3B-59E7-BD75-31CF6F185FAB}"/>
              </a:ext>
            </a:extLst>
          </p:cNvPr>
          <p:cNvPicPr>
            <a:picLocks noChangeAspect="1"/>
          </p:cNvPicPr>
          <p:nvPr/>
        </p:nvPicPr>
        <p:blipFill>
          <a:blip r:embed="rId3"/>
          <a:stretch>
            <a:fillRect/>
          </a:stretch>
        </p:blipFill>
        <p:spPr>
          <a:xfrm>
            <a:off x="8063193" y="5229597"/>
            <a:ext cx="2495107" cy="155944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933011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436" y="1131821"/>
            <a:ext cx="11603633" cy="4934276"/>
          </a:xfrm>
          <a:ln>
            <a:noFill/>
          </a:ln>
        </p:spPr>
        <p:txBody>
          <a:bodyPr>
            <a:normAutofit lnSpcReduction="10000"/>
          </a:bodyPr>
          <a:lstStyle/>
          <a:p>
            <a:pPr marL="305435" indent="-305435">
              <a:buFont typeface="Wingdings" panose="05020102010507070707" pitchFamily="18" charset="2"/>
              <a:buChar char="§"/>
            </a:pPr>
            <a:r>
              <a:rPr lang="en-US" sz="1800">
                <a:latin typeface="Arial"/>
                <a:cs typeface="Arial"/>
              </a:rPr>
              <a:t> </a:t>
            </a:r>
            <a:r>
              <a:rPr lang="en-US" sz="1800">
                <a:solidFill>
                  <a:srgbClr val="17325B"/>
                </a:solidFill>
                <a:latin typeface="Arial"/>
                <a:cs typeface="Arial"/>
              </a:rPr>
              <a:t>Supplemental Life – </a:t>
            </a:r>
            <a:endParaRPr lang="en-US" sz="1800">
              <a:latin typeface="Arial"/>
              <a:cs typeface="Arial"/>
            </a:endParaRPr>
          </a:p>
          <a:p>
            <a:pPr marL="629920" lvl="1" indent="-305435">
              <a:buFont typeface="Courier New" panose="05020102010507070707" pitchFamily="18" charset="2"/>
              <a:buChar char="o"/>
            </a:pPr>
            <a:r>
              <a:rPr lang="en-US" sz="1800">
                <a:solidFill>
                  <a:srgbClr val="17325B"/>
                </a:solidFill>
                <a:latin typeface="Arial"/>
                <a:cs typeface="Arial"/>
              </a:rPr>
              <a:t>1-8 times salary (combined with basic life)</a:t>
            </a:r>
            <a:endParaRPr lang="en-US" sz="1600">
              <a:latin typeface="Arial"/>
              <a:cs typeface="Arial"/>
            </a:endParaRPr>
          </a:p>
          <a:p>
            <a:pPr marL="629920" lvl="1" indent="-305435">
              <a:buFont typeface="Courier New" panose="05020102010507070707" pitchFamily="18" charset="2"/>
              <a:buChar char="o"/>
            </a:pPr>
            <a:r>
              <a:rPr lang="en-US" sz="1800">
                <a:solidFill>
                  <a:srgbClr val="17325B"/>
                </a:solidFill>
                <a:latin typeface="Arial"/>
                <a:cs typeface="Arial"/>
              </a:rPr>
              <a:t>$1,500,000 maximum amount of coverage (combined with basic life)</a:t>
            </a:r>
            <a:endParaRPr lang="en-US" sz="1600">
              <a:latin typeface="Arial"/>
              <a:cs typeface="Arial"/>
            </a:endParaRPr>
          </a:p>
          <a:p>
            <a:pPr marL="629920" lvl="1" indent="-305435">
              <a:buFont typeface="Courier New" panose="05020102010507070707" pitchFamily="18" charset="2"/>
              <a:buChar char="o"/>
            </a:pPr>
            <a:r>
              <a:rPr lang="en-US" sz="1800" b="1">
                <a:solidFill>
                  <a:srgbClr val="17325B"/>
                </a:solidFill>
                <a:latin typeface="Arial"/>
                <a:cs typeface="Arial"/>
              </a:rPr>
              <a:t>For 2027 Open Enrollment only</a:t>
            </a:r>
            <a:r>
              <a:rPr lang="en-US" sz="1800">
                <a:solidFill>
                  <a:srgbClr val="17325B"/>
                </a:solidFill>
                <a:latin typeface="Arial"/>
                <a:cs typeface="Arial"/>
              </a:rPr>
              <a:t>, coverage up to the combined Basic + Supplemental amount of $500,000 or 5x salary (Guaranteed Issue) will </a:t>
            </a:r>
            <a:r>
              <a:rPr lang="en-US" sz="1800" u="sng">
                <a:solidFill>
                  <a:srgbClr val="17325B"/>
                </a:solidFill>
                <a:latin typeface="Arial"/>
                <a:cs typeface="Arial"/>
              </a:rPr>
              <a:t>not</a:t>
            </a:r>
            <a:r>
              <a:rPr lang="en-US" sz="1800">
                <a:solidFill>
                  <a:srgbClr val="17325B"/>
                </a:solidFill>
                <a:latin typeface="Arial"/>
                <a:cs typeface="Arial"/>
              </a:rPr>
              <a:t> require additional underwriting.  However, increases in coverage above the GI Amount will require medical underwriting. </a:t>
            </a:r>
          </a:p>
          <a:p>
            <a:pPr marL="305435" indent="-305435">
              <a:buFont typeface="Wingdings" panose="05020102010507070707" pitchFamily="18" charset="2"/>
              <a:buChar char="§"/>
            </a:pPr>
            <a:r>
              <a:rPr lang="en-US" sz="1800">
                <a:solidFill>
                  <a:srgbClr val="17325B"/>
                </a:solidFill>
                <a:latin typeface="Arial"/>
                <a:cs typeface="Arial"/>
              </a:rPr>
              <a:t>Spouse Life</a:t>
            </a:r>
            <a:endParaRPr lang="en-US" sz="1800">
              <a:latin typeface="Arial"/>
              <a:cs typeface="Arial"/>
            </a:endParaRPr>
          </a:p>
          <a:p>
            <a:pPr marL="629920" lvl="1" indent="-305435">
              <a:buFont typeface="Courier New" panose="05020102010507070707" pitchFamily="18" charset="2"/>
              <a:buChar char="o"/>
            </a:pPr>
            <a:r>
              <a:rPr lang="en-US" sz="1800">
                <a:solidFill>
                  <a:srgbClr val="17325B"/>
                </a:solidFill>
                <a:latin typeface="Arial"/>
                <a:cs typeface="Arial"/>
              </a:rPr>
              <a:t>Increments of $10,000, up to $100,000 (not to exceed employee’s amount of insurance)</a:t>
            </a:r>
            <a:endParaRPr lang="en-US" sz="1600">
              <a:latin typeface="Arial"/>
              <a:cs typeface="Arial"/>
            </a:endParaRPr>
          </a:p>
          <a:p>
            <a:pPr marL="629920" lvl="1" indent="-305435">
              <a:buFont typeface="Courier New" panose="05020102010507070707" pitchFamily="18" charset="2"/>
              <a:buChar char="o"/>
            </a:pPr>
            <a:r>
              <a:rPr lang="en-US" sz="1800">
                <a:solidFill>
                  <a:srgbClr val="17325B"/>
                </a:solidFill>
                <a:latin typeface="Arial"/>
                <a:cs typeface="Arial"/>
              </a:rPr>
              <a:t>Requires Evidence of Insurability when buying up in coverage</a:t>
            </a:r>
            <a:endParaRPr lang="en-US" sz="1600">
              <a:latin typeface="Arial"/>
              <a:cs typeface="Arial"/>
            </a:endParaRPr>
          </a:p>
          <a:p>
            <a:pPr marL="305435" indent="-305435">
              <a:buFont typeface="Wingdings" panose="05020102010507070707" pitchFamily="18" charset="2"/>
              <a:buChar char="§"/>
            </a:pPr>
            <a:r>
              <a:rPr lang="en-US" sz="1800">
                <a:solidFill>
                  <a:srgbClr val="17325B"/>
                </a:solidFill>
                <a:latin typeface="Arial"/>
                <a:cs typeface="Arial"/>
              </a:rPr>
              <a:t>Child Life</a:t>
            </a:r>
            <a:endParaRPr lang="en-US" sz="1800">
              <a:latin typeface="Arial"/>
              <a:cs typeface="Arial"/>
            </a:endParaRPr>
          </a:p>
          <a:p>
            <a:pPr marL="629920" lvl="1" indent="-305435">
              <a:buFont typeface="Courier New" panose="05020102010507070707" pitchFamily="18" charset="2"/>
              <a:buChar char="o"/>
            </a:pPr>
            <a:r>
              <a:rPr lang="en-US" sz="1800">
                <a:solidFill>
                  <a:srgbClr val="17325B"/>
                </a:solidFill>
                <a:latin typeface="Arial"/>
                <a:cs typeface="Arial"/>
              </a:rPr>
              <a:t>$5,000; $10,000; $15,000; $20,000 options</a:t>
            </a:r>
            <a:endParaRPr lang="en-US" sz="1600">
              <a:latin typeface="Arial"/>
              <a:cs typeface="Arial"/>
            </a:endParaRPr>
          </a:p>
          <a:p>
            <a:pPr marL="629920" lvl="1" indent="-305435">
              <a:buFont typeface="Courier New" panose="05020102010507070707" pitchFamily="18" charset="2"/>
              <a:buChar char="o"/>
            </a:pPr>
            <a:r>
              <a:rPr lang="en-US" sz="1800">
                <a:solidFill>
                  <a:srgbClr val="17325B"/>
                </a:solidFill>
                <a:latin typeface="Arial"/>
                <a:cs typeface="Arial"/>
              </a:rPr>
              <a:t>All guaranteed issue</a:t>
            </a:r>
            <a:endParaRPr lang="en-US" sz="1600">
              <a:latin typeface="Arial"/>
              <a:cs typeface="Arial"/>
            </a:endParaRPr>
          </a:p>
          <a:p>
            <a:pPr marL="629920" lvl="1" indent="-305435">
              <a:buFont typeface="Courier New" panose="05020102010507070707" pitchFamily="18" charset="2"/>
              <a:buChar char="o"/>
            </a:pPr>
            <a:r>
              <a:rPr lang="en-US" sz="1800">
                <a:solidFill>
                  <a:srgbClr val="17325B"/>
                </a:solidFill>
                <a:latin typeface="Arial"/>
                <a:cs typeface="Arial"/>
              </a:rPr>
              <a:t>New for 2027: Children may remain covered until 26</a:t>
            </a:r>
            <a:r>
              <a:rPr lang="en-US" sz="1800" baseline="30000">
                <a:solidFill>
                  <a:srgbClr val="17325B"/>
                </a:solidFill>
                <a:latin typeface="Arial"/>
                <a:cs typeface="Arial"/>
              </a:rPr>
              <a:t>th</a:t>
            </a:r>
            <a:r>
              <a:rPr lang="en-US" sz="1800">
                <a:solidFill>
                  <a:srgbClr val="17325B"/>
                </a:solidFill>
                <a:latin typeface="Arial"/>
                <a:cs typeface="Arial"/>
              </a:rPr>
              <a:t> birthday, regardless of student status</a:t>
            </a:r>
          </a:p>
          <a:p>
            <a:pPr marL="629920" lvl="1" indent="-305435">
              <a:buFont typeface="Courier New" panose="05020102010507070707" pitchFamily="18" charset="2"/>
              <a:buChar char="o"/>
            </a:pPr>
            <a:endParaRPr lang="en-US" sz="1800">
              <a:solidFill>
                <a:srgbClr val="17325B"/>
              </a:solidFill>
              <a:latin typeface="Arial"/>
              <a:cs typeface="Arial"/>
            </a:endParaRPr>
          </a:p>
        </p:txBody>
      </p:sp>
      <p:sp>
        <p:nvSpPr>
          <p:cNvPr id="5" name="TextBox 4">
            <a:extLst>
              <a:ext uri="{FF2B5EF4-FFF2-40B4-BE49-F238E27FC236}">
                <a16:creationId xmlns:a16="http://schemas.microsoft.com/office/drawing/2014/main" id="{1EA79904-9B49-705A-D3F6-3C60AD0C04EC}"/>
              </a:ext>
            </a:extLst>
          </p:cNvPr>
          <p:cNvSpPr txBox="1"/>
          <p:nvPr/>
        </p:nvSpPr>
        <p:spPr>
          <a:xfrm>
            <a:off x="448436" y="554608"/>
            <a:ext cx="11329066" cy="446276"/>
          </a:xfrm>
          <a:prstGeom prst="rect">
            <a:avLst/>
          </a:prstGeom>
          <a:noFill/>
          <a:ln>
            <a:noFill/>
          </a:ln>
        </p:spPr>
        <p:txBody>
          <a:bodyPr wrap="square" lIns="91440" tIns="45720" rIns="91440" bIns="45720" rtlCol="0" anchor="t">
            <a:spAutoFit/>
          </a:bodyPr>
          <a:lstStyle/>
          <a:p>
            <a:r>
              <a:rPr lang="en-US" sz="2300" b="1">
                <a:solidFill>
                  <a:srgbClr val="3C63FF"/>
                </a:solidFill>
                <a:latin typeface="Arial"/>
                <a:cs typeface="Calibri"/>
              </a:rPr>
              <a:t>LIFE &amp; ACCIDENTAL DEATH AND DISMEMBERMENT(AD&amp;D)</a:t>
            </a:r>
          </a:p>
        </p:txBody>
      </p:sp>
      <p:sp>
        <p:nvSpPr>
          <p:cNvPr id="4" name="Slide Number Placeholder 3">
            <a:extLst>
              <a:ext uri="{FF2B5EF4-FFF2-40B4-BE49-F238E27FC236}">
                <a16:creationId xmlns:a16="http://schemas.microsoft.com/office/drawing/2014/main" id="{8AD7974A-7129-57C3-60D6-00E9FC784CD6}"/>
              </a:ext>
            </a:extLst>
          </p:cNvPr>
          <p:cNvSpPr>
            <a:spLocks noGrp="1"/>
          </p:cNvSpPr>
          <p:nvPr>
            <p:ph type="sldNum" sz="quarter" idx="12"/>
          </p:nvPr>
        </p:nvSpPr>
        <p:spPr>
          <a:ln>
            <a:noFill/>
          </a:ln>
        </p:spPr>
        <p:txBody>
          <a:bodyPr/>
          <a:lstStyle/>
          <a:p>
            <a:fld id="{3A98EE3D-8CD1-4C3F-BD1C-C98C9596463C}" type="slidenum">
              <a:rPr lang="en-US" smtClean="0"/>
              <a:t>48</a:t>
            </a:fld>
            <a:endParaRPr lang="en-US"/>
          </a:p>
        </p:txBody>
      </p:sp>
      <p:pic>
        <p:nvPicPr>
          <p:cNvPr id="2" name="Picture 1">
            <a:extLst>
              <a:ext uri="{FF2B5EF4-FFF2-40B4-BE49-F238E27FC236}">
                <a16:creationId xmlns:a16="http://schemas.microsoft.com/office/drawing/2014/main" id="{D070ACE1-5A4B-D7FB-1EE4-D9807B2B6E55}"/>
              </a:ext>
            </a:extLst>
          </p:cNvPr>
          <p:cNvPicPr>
            <a:picLocks noChangeAspect="1"/>
          </p:cNvPicPr>
          <p:nvPr/>
        </p:nvPicPr>
        <p:blipFill>
          <a:blip r:embed="rId4"/>
          <a:stretch>
            <a:fillRect/>
          </a:stretch>
        </p:blipFill>
        <p:spPr>
          <a:xfrm>
            <a:off x="8849420" y="5407832"/>
            <a:ext cx="2767782" cy="145416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83068978"/>
      </p:ext>
    </p:extLst>
  </p:cSld>
  <p:clrMapOvr>
    <a:masterClrMapping/>
  </p:clrMapOvr>
  <p:extLst>
    <p:ext uri="{6950BFC3-D8DA-4A85-94F7-54DA5524770B}">
      <p188:commentRel xmlns:p188="http://schemas.microsoft.com/office/powerpoint/2018/8/main" r:id="rId3"/>
    </p:ext>
  </p:extLst>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1467" y="1456438"/>
            <a:ext cx="11055167" cy="508571"/>
          </a:xfrm>
          <a:ln>
            <a:noFill/>
          </a:ln>
        </p:spPr>
        <p:txBody>
          <a:bodyPr>
            <a:normAutofit/>
          </a:bodyPr>
          <a:lstStyle/>
          <a:p>
            <a:pPr marL="0" indent="0">
              <a:buNone/>
            </a:pPr>
            <a:r>
              <a:rPr lang="en-US" sz="2000">
                <a:solidFill>
                  <a:srgbClr val="17325B"/>
                </a:solidFill>
                <a:latin typeface="Arial"/>
              </a:rPr>
              <a:t>Voluntary AD&amp;D – All Guarantee Issue</a:t>
            </a:r>
          </a:p>
          <a:p>
            <a:pPr lvl="1"/>
            <a:endParaRPr lang="en-US" sz="1600"/>
          </a:p>
        </p:txBody>
      </p:sp>
      <p:graphicFrame>
        <p:nvGraphicFramePr>
          <p:cNvPr id="6" name="Table 5">
            <a:extLst>
              <a:ext uri="{FF2B5EF4-FFF2-40B4-BE49-F238E27FC236}">
                <a16:creationId xmlns:a16="http://schemas.microsoft.com/office/drawing/2014/main" id="{48D1B088-FE50-4F08-8304-FA752A167347}"/>
              </a:ext>
            </a:extLst>
          </p:cNvPr>
          <p:cNvGraphicFramePr>
            <a:graphicFrameLocks noGrp="1"/>
          </p:cNvGraphicFramePr>
          <p:nvPr>
            <p:extLst>
              <p:ext uri="{D42A27DB-BD31-4B8C-83A1-F6EECF244321}">
                <p14:modId xmlns:p14="http://schemas.microsoft.com/office/powerpoint/2010/main" val="2434938907"/>
              </p:ext>
            </p:extLst>
          </p:nvPr>
        </p:nvGraphicFramePr>
        <p:xfrm>
          <a:off x="1045029" y="2123673"/>
          <a:ext cx="9144000" cy="2542689"/>
        </p:xfrm>
        <a:graphic>
          <a:graphicData uri="http://schemas.openxmlformats.org/drawingml/2006/table">
            <a:tbl>
              <a:tblPr firstRow="1" bandRow="1">
                <a:tableStyleId>{5C22544A-7EE6-4342-B048-85BDC9FD1C3A}</a:tableStyleId>
              </a:tblPr>
              <a:tblGrid>
                <a:gridCol w="1885203">
                  <a:extLst>
                    <a:ext uri="{9D8B030D-6E8A-4147-A177-3AD203B41FA5}">
                      <a16:colId xmlns:a16="http://schemas.microsoft.com/office/drawing/2014/main" val="3280109177"/>
                    </a:ext>
                  </a:extLst>
                </a:gridCol>
                <a:gridCol w="2922468">
                  <a:extLst>
                    <a:ext uri="{9D8B030D-6E8A-4147-A177-3AD203B41FA5}">
                      <a16:colId xmlns:a16="http://schemas.microsoft.com/office/drawing/2014/main" val="2334673125"/>
                    </a:ext>
                  </a:extLst>
                </a:gridCol>
                <a:gridCol w="4336329">
                  <a:extLst>
                    <a:ext uri="{9D8B030D-6E8A-4147-A177-3AD203B41FA5}">
                      <a16:colId xmlns:a16="http://schemas.microsoft.com/office/drawing/2014/main" val="373784288"/>
                    </a:ext>
                  </a:extLst>
                </a:gridCol>
              </a:tblGrid>
              <a:tr h="600821">
                <a:tc>
                  <a:txBody>
                    <a:bodyPr/>
                    <a:lstStyle/>
                    <a:p>
                      <a:pPr algn="ctr"/>
                      <a:r>
                        <a:rPr lang="en-US" sz="1600" b="1">
                          <a:solidFill>
                            <a:srgbClr val="FFFFFF"/>
                          </a:solidFill>
                          <a:latin typeface="Arial"/>
                        </a:rPr>
                        <a:t>Rate</a:t>
                      </a:r>
                    </a:p>
                  </a:txBody>
                  <a:tcPr anchor="ctr">
                    <a:solidFill>
                      <a:srgbClr val="3C63FF"/>
                    </a:solidFill>
                  </a:tcPr>
                </a:tc>
                <a:tc>
                  <a:txBody>
                    <a:bodyPr/>
                    <a:lstStyle/>
                    <a:p>
                      <a:pPr algn="ctr"/>
                      <a:r>
                        <a:rPr lang="en-US" sz="1600" b="1">
                          <a:solidFill>
                            <a:srgbClr val="FFFFFF"/>
                          </a:solidFill>
                          <a:latin typeface="Arial"/>
                        </a:rPr>
                        <a:t>Per Thousand of Coverage</a:t>
                      </a:r>
                    </a:p>
                  </a:txBody>
                  <a:tcPr anchor="ctr">
                    <a:solidFill>
                      <a:srgbClr val="3C63FF"/>
                    </a:solidFill>
                  </a:tcPr>
                </a:tc>
                <a:tc>
                  <a:txBody>
                    <a:bodyPr/>
                    <a:lstStyle/>
                    <a:p>
                      <a:pPr algn="ctr"/>
                      <a:r>
                        <a:rPr lang="en-US" sz="1600" b="1">
                          <a:solidFill>
                            <a:srgbClr val="FFFFFF"/>
                          </a:solidFill>
                          <a:latin typeface="Arial"/>
                        </a:rPr>
                        <a:t>$0.019 Employee Only Coverage</a:t>
                      </a:r>
                    </a:p>
                    <a:p>
                      <a:pPr algn="ctr"/>
                      <a:r>
                        <a:rPr lang="en-US" sz="1600" b="1">
                          <a:solidFill>
                            <a:srgbClr val="FFFFFF"/>
                          </a:solidFill>
                          <a:latin typeface="Arial"/>
                        </a:rPr>
                        <a:t>$0.03 Family Coverage</a:t>
                      </a:r>
                    </a:p>
                  </a:txBody>
                  <a:tcPr anchor="ctr">
                    <a:solidFill>
                      <a:srgbClr val="3C63FF"/>
                    </a:solidFill>
                  </a:tcPr>
                </a:tc>
                <a:extLst>
                  <a:ext uri="{0D108BD9-81ED-4DB2-BD59-A6C34878D82A}">
                    <a16:rowId xmlns:a16="http://schemas.microsoft.com/office/drawing/2014/main" val="4051171952"/>
                  </a:ext>
                </a:extLst>
              </a:tr>
              <a:tr h="1344375">
                <a:tc>
                  <a:txBody>
                    <a:bodyPr/>
                    <a:lstStyle/>
                    <a:p>
                      <a:pPr algn="ctr"/>
                      <a:r>
                        <a:rPr lang="en-US" sz="1600" b="1">
                          <a:solidFill>
                            <a:srgbClr val="17325B"/>
                          </a:solidFill>
                          <a:latin typeface="Arial"/>
                        </a:rPr>
                        <a:t>Benefit Summary</a:t>
                      </a:r>
                    </a:p>
                  </a:txBody>
                  <a:tcPr anchor="ctr">
                    <a:solidFill>
                      <a:srgbClr val="FFFFFF"/>
                    </a:solidFill>
                  </a:tcPr>
                </a:tc>
                <a:tc>
                  <a:txBody>
                    <a:bodyPr/>
                    <a:lstStyle/>
                    <a:p>
                      <a:pPr algn="ctr"/>
                      <a:r>
                        <a:rPr lang="en-US" sz="1600">
                          <a:solidFill>
                            <a:srgbClr val="17325B"/>
                          </a:solidFill>
                          <a:latin typeface="Arial"/>
                        </a:rPr>
                        <a:t>$25,000 Increments</a:t>
                      </a:r>
                    </a:p>
                  </a:txBody>
                  <a:tcPr anchor="ctr">
                    <a:solidFill>
                      <a:srgbClr val="FFFFFF"/>
                    </a:solidFill>
                  </a:tcPr>
                </a:tc>
                <a:tc>
                  <a:txBody>
                    <a:bodyPr/>
                    <a:lstStyle/>
                    <a:p>
                      <a:pPr algn="ctr"/>
                      <a:r>
                        <a:rPr lang="en-US" sz="1600">
                          <a:solidFill>
                            <a:srgbClr val="17325B"/>
                          </a:solidFill>
                          <a:latin typeface="Arial"/>
                        </a:rPr>
                        <a:t>% reflect employee’s principal sum:</a:t>
                      </a:r>
                    </a:p>
                    <a:p>
                      <a:pPr algn="ctr"/>
                      <a:r>
                        <a:rPr lang="en-US" sz="1600">
                          <a:solidFill>
                            <a:srgbClr val="17325B"/>
                          </a:solidFill>
                          <a:latin typeface="Arial"/>
                        </a:rPr>
                        <a:t>Spouse (with children):  40%</a:t>
                      </a:r>
                    </a:p>
                    <a:p>
                      <a:pPr algn="ctr"/>
                      <a:r>
                        <a:rPr lang="en-US" sz="1600">
                          <a:solidFill>
                            <a:srgbClr val="17325B"/>
                          </a:solidFill>
                          <a:latin typeface="Arial"/>
                        </a:rPr>
                        <a:t>Spouse (no children):  50%</a:t>
                      </a:r>
                    </a:p>
                    <a:p>
                      <a:pPr algn="ctr"/>
                      <a:r>
                        <a:rPr lang="en-US" sz="1600">
                          <a:solidFill>
                            <a:srgbClr val="17325B"/>
                          </a:solidFill>
                          <a:latin typeface="Arial"/>
                        </a:rPr>
                        <a:t>Each child (with spouse):  10%</a:t>
                      </a:r>
                    </a:p>
                    <a:p>
                      <a:pPr algn="ctr"/>
                      <a:r>
                        <a:rPr lang="en-US" sz="1600">
                          <a:solidFill>
                            <a:srgbClr val="17325B"/>
                          </a:solidFill>
                          <a:latin typeface="Arial"/>
                        </a:rPr>
                        <a:t>Each child (no spouse):  15%</a:t>
                      </a:r>
                    </a:p>
                  </a:txBody>
                  <a:tcPr anchor="ctr">
                    <a:solidFill>
                      <a:srgbClr val="FFFFFF"/>
                    </a:solidFill>
                  </a:tcPr>
                </a:tc>
                <a:extLst>
                  <a:ext uri="{0D108BD9-81ED-4DB2-BD59-A6C34878D82A}">
                    <a16:rowId xmlns:a16="http://schemas.microsoft.com/office/drawing/2014/main" val="1764370184"/>
                  </a:ext>
                </a:extLst>
              </a:tr>
              <a:tr h="597493">
                <a:tc>
                  <a:txBody>
                    <a:bodyPr/>
                    <a:lstStyle/>
                    <a:p>
                      <a:pPr algn="ctr"/>
                      <a:r>
                        <a:rPr lang="en-US" sz="1600" b="1">
                          <a:solidFill>
                            <a:srgbClr val="17325B"/>
                          </a:solidFill>
                          <a:latin typeface="Arial"/>
                        </a:rPr>
                        <a:t>Plan Maximum</a:t>
                      </a:r>
                    </a:p>
                  </a:txBody>
                  <a:tcPr anchor="ctr">
                    <a:solidFill>
                      <a:srgbClr val="FFF4C7"/>
                    </a:solidFill>
                  </a:tcPr>
                </a:tc>
                <a:tc>
                  <a:txBody>
                    <a:bodyPr/>
                    <a:lstStyle/>
                    <a:p>
                      <a:pPr algn="ctr"/>
                      <a:r>
                        <a:rPr lang="en-US" sz="1600" b="1">
                          <a:solidFill>
                            <a:srgbClr val="17325B"/>
                          </a:solidFill>
                          <a:latin typeface="Arial"/>
                        </a:rPr>
                        <a:t>$1,000,000 </a:t>
                      </a:r>
                    </a:p>
                  </a:txBody>
                  <a:tcPr anchor="ctr">
                    <a:solidFill>
                      <a:srgbClr val="FFF4C7"/>
                    </a:solidFill>
                  </a:tcPr>
                </a:tc>
                <a:tc>
                  <a:txBody>
                    <a:bodyPr/>
                    <a:lstStyle/>
                    <a:p>
                      <a:pPr algn="ctr"/>
                      <a:endParaRPr lang="en-US" sz="1600">
                        <a:latin typeface="+mn-lt"/>
                      </a:endParaRPr>
                    </a:p>
                  </a:txBody>
                  <a:tcPr anchor="ctr">
                    <a:solidFill>
                      <a:srgbClr val="FFF4C7"/>
                    </a:solidFill>
                  </a:tcPr>
                </a:tc>
                <a:extLst>
                  <a:ext uri="{0D108BD9-81ED-4DB2-BD59-A6C34878D82A}">
                    <a16:rowId xmlns:a16="http://schemas.microsoft.com/office/drawing/2014/main" val="3936826517"/>
                  </a:ext>
                </a:extLst>
              </a:tr>
            </a:tbl>
          </a:graphicData>
        </a:graphic>
      </p:graphicFrame>
      <p:sp>
        <p:nvSpPr>
          <p:cNvPr id="5" name="TextBox 4">
            <a:extLst>
              <a:ext uri="{FF2B5EF4-FFF2-40B4-BE49-F238E27FC236}">
                <a16:creationId xmlns:a16="http://schemas.microsoft.com/office/drawing/2014/main" id="{1EA79904-9B49-705A-D3F6-3C60AD0C04EC}"/>
              </a:ext>
            </a:extLst>
          </p:cNvPr>
          <p:cNvSpPr txBox="1"/>
          <p:nvPr/>
        </p:nvSpPr>
        <p:spPr>
          <a:xfrm>
            <a:off x="457345" y="570012"/>
            <a:ext cx="11329066" cy="446276"/>
          </a:xfrm>
          <a:prstGeom prst="rect">
            <a:avLst/>
          </a:prstGeom>
          <a:noFill/>
          <a:ln>
            <a:noFill/>
          </a:ln>
        </p:spPr>
        <p:txBody>
          <a:bodyPr wrap="square" rtlCol="0">
            <a:spAutoFit/>
          </a:bodyPr>
          <a:lstStyle/>
          <a:p>
            <a:r>
              <a:rPr lang="en-US" sz="2300" b="1">
                <a:solidFill>
                  <a:srgbClr val="3C63FF"/>
                </a:solidFill>
                <a:latin typeface="Arial"/>
                <a:cs typeface="Calibri" panose="020F0502020204030204" pitchFamily="34" charset="0"/>
              </a:rPr>
              <a:t>LIFE &amp; ACCIDENTAL DEATH AND DISMEMBERMENT(AD&amp;D)</a:t>
            </a:r>
          </a:p>
        </p:txBody>
      </p:sp>
      <p:sp>
        <p:nvSpPr>
          <p:cNvPr id="4" name="Slide Number Placeholder 3">
            <a:extLst>
              <a:ext uri="{FF2B5EF4-FFF2-40B4-BE49-F238E27FC236}">
                <a16:creationId xmlns:a16="http://schemas.microsoft.com/office/drawing/2014/main" id="{8AD7974A-7129-57C3-60D6-00E9FC784CD6}"/>
              </a:ext>
            </a:extLst>
          </p:cNvPr>
          <p:cNvSpPr>
            <a:spLocks noGrp="1"/>
          </p:cNvSpPr>
          <p:nvPr>
            <p:ph type="sldNum" sz="quarter" idx="12"/>
          </p:nvPr>
        </p:nvSpPr>
        <p:spPr>
          <a:ln>
            <a:noFill/>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pic>
        <p:nvPicPr>
          <p:cNvPr id="2" name="Picture 1">
            <a:extLst>
              <a:ext uri="{FF2B5EF4-FFF2-40B4-BE49-F238E27FC236}">
                <a16:creationId xmlns:a16="http://schemas.microsoft.com/office/drawing/2014/main" id="{1413FAF2-2233-B989-06F0-1B935ADECC53}"/>
              </a:ext>
            </a:extLst>
          </p:cNvPr>
          <p:cNvPicPr>
            <a:picLocks noChangeAspect="1"/>
          </p:cNvPicPr>
          <p:nvPr/>
        </p:nvPicPr>
        <p:blipFill>
          <a:blip r:embed="rId3"/>
          <a:stretch>
            <a:fillRect/>
          </a:stretch>
        </p:blipFill>
        <p:spPr>
          <a:xfrm>
            <a:off x="7700686" y="5324483"/>
            <a:ext cx="2767782" cy="1454167"/>
          </a:xfrm>
          <a:prstGeom prst="rect">
            <a:avLst/>
          </a:prstGeom>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EF2FF4FE-FCB1-0393-E913-8D39A6151B70}"/>
              </a:ext>
            </a:extLst>
          </p:cNvPr>
          <p:cNvSpPr txBox="1"/>
          <p:nvPr/>
        </p:nvSpPr>
        <p:spPr>
          <a:xfrm>
            <a:off x="1041042" y="4781282"/>
            <a:ext cx="9712816"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000000"/>
                </a:solidFill>
                <a:latin typeface="Arial"/>
                <a:ea typeface="Raleway Medium"/>
                <a:cs typeface="Arial"/>
              </a:rPr>
              <a:t>New for 2027: Children may remain covered until 26</a:t>
            </a:r>
            <a:r>
              <a:rPr lang="en-US" sz="1600" baseline="30000">
                <a:solidFill>
                  <a:srgbClr val="000000"/>
                </a:solidFill>
                <a:latin typeface="Arial"/>
                <a:ea typeface="Raleway Medium"/>
                <a:cs typeface="Arial"/>
              </a:rPr>
              <a:t>th</a:t>
            </a:r>
            <a:r>
              <a:rPr lang="en-US" sz="1600">
                <a:solidFill>
                  <a:srgbClr val="000000"/>
                </a:solidFill>
                <a:latin typeface="Arial"/>
                <a:ea typeface="Raleway Medium"/>
                <a:cs typeface="Arial"/>
              </a:rPr>
              <a:t> birthday, regardless of student status</a:t>
            </a:r>
            <a:r>
              <a:rPr lang="en-US" sz="3600">
                <a:latin typeface="Arial"/>
                <a:cs typeface="Arial"/>
              </a:rPr>
              <a:t> </a:t>
            </a:r>
          </a:p>
          <a:p>
            <a:pPr algn="ctr"/>
            <a:endParaRPr lang="en-US" sz="2400"/>
          </a:p>
        </p:txBody>
      </p:sp>
    </p:spTree>
    <p:extLst>
      <p:ext uri="{BB962C8B-B14F-4D97-AF65-F5344CB8AC3E}">
        <p14:creationId xmlns:p14="http://schemas.microsoft.com/office/powerpoint/2010/main" val="40099884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B3B074-F35C-FEA9-0A5D-E09870F3495E}"/>
              </a:ext>
            </a:extLst>
          </p:cNvPr>
          <p:cNvSpPr>
            <a:spLocks noGrp="1"/>
          </p:cNvSpPr>
          <p:nvPr>
            <p:ph type="sldNum" sz="quarter" idx="12"/>
          </p:nvPr>
        </p:nvSpPr>
        <p:spPr>
          <a:xfrm>
            <a:off x="10758922" y="6217920"/>
            <a:ext cx="365760" cy="365760"/>
          </a:xfrm>
          <a:ln>
            <a:noFill/>
          </a:ln>
        </p:spPr>
        <p:txBody>
          <a:bodyPr>
            <a:normAutofit/>
          </a:bodyPr>
          <a:lstStyle/>
          <a:p>
            <a:pPr>
              <a:lnSpc>
                <a:spcPct val="90000"/>
              </a:lnSpc>
              <a:spcAft>
                <a:spcPts val="600"/>
              </a:spcAft>
            </a:pPr>
            <a:fld id="{8A7A6979-0714-4377-B894-6BE4C2D6E202}" type="slidenum">
              <a:rPr lang="en-US" smtClean="0"/>
              <a:pPr>
                <a:lnSpc>
                  <a:spcPct val="90000"/>
                </a:lnSpc>
                <a:spcAft>
                  <a:spcPts val="600"/>
                </a:spcAft>
              </a:pPr>
              <a:t>50</a:t>
            </a:fld>
            <a:endParaRPr lang="en-US"/>
          </a:p>
        </p:txBody>
      </p:sp>
      <p:sp>
        <p:nvSpPr>
          <p:cNvPr id="5" name="Title 2">
            <a:extLst>
              <a:ext uri="{FF2B5EF4-FFF2-40B4-BE49-F238E27FC236}">
                <a16:creationId xmlns:a16="http://schemas.microsoft.com/office/drawing/2014/main" id="{E4B7249A-3972-B66A-32BF-64998BF3BF6C}"/>
              </a:ext>
            </a:extLst>
          </p:cNvPr>
          <p:cNvSpPr txBox="1">
            <a:spLocks/>
          </p:cNvSpPr>
          <p:nvPr/>
        </p:nvSpPr>
        <p:spPr>
          <a:xfrm>
            <a:off x="605767" y="579701"/>
            <a:ext cx="11428082" cy="626923"/>
          </a:xfrm>
          <a:prstGeom prst="rect">
            <a:avLst/>
          </a:prstGeom>
          <a:ln>
            <a:noFill/>
          </a:ln>
        </p:spPr>
        <p:txBody>
          <a:bodyPr vert="horz" wrap="square" lIns="91440" tIns="45720" rIns="91440" bIns="45720" rtlCol="0" anchor="b">
            <a:normAutofit/>
          </a:bodyPr>
          <a:lst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600" b="1">
                <a:solidFill>
                  <a:srgbClr val="3C63FF"/>
                </a:solidFill>
                <a:latin typeface="Arial"/>
                <a:cs typeface="Arial"/>
              </a:rPr>
              <a:t>Empathy – Bereavement Support </a:t>
            </a:r>
            <a:endParaRPr lang="en-US"/>
          </a:p>
        </p:txBody>
      </p:sp>
      <p:pic>
        <p:nvPicPr>
          <p:cNvPr id="9" name="Picture 8">
            <a:extLst>
              <a:ext uri="{FF2B5EF4-FFF2-40B4-BE49-F238E27FC236}">
                <a16:creationId xmlns:a16="http://schemas.microsoft.com/office/drawing/2014/main" id="{83D28CD1-DA85-9FF9-D7C7-4195BAE802BA}"/>
              </a:ext>
            </a:extLst>
          </p:cNvPr>
          <p:cNvPicPr>
            <a:picLocks noChangeAspect="1"/>
          </p:cNvPicPr>
          <p:nvPr/>
        </p:nvPicPr>
        <p:blipFill>
          <a:blip r:embed="rId2"/>
          <a:stretch>
            <a:fillRect/>
          </a:stretch>
        </p:blipFill>
        <p:spPr>
          <a:xfrm>
            <a:off x="9070944" y="5042709"/>
            <a:ext cx="2767782" cy="1454167"/>
          </a:xfrm>
          <a:prstGeom prst="rect">
            <a:avLst/>
          </a:prstGeom>
          <a:effectLst>
            <a:outerShdw blurRad="50800" dist="38100" dir="2700000" algn="tl" rotWithShape="0">
              <a:prstClr val="black">
                <a:alpha val="40000"/>
              </a:prstClr>
            </a:outerShdw>
          </a:effectLst>
        </p:spPr>
      </p:pic>
      <p:grpSp>
        <p:nvGrpSpPr>
          <p:cNvPr id="7" name="Group 6">
            <a:extLst>
              <a:ext uri="{FF2B5EF4-FFF2-40B4-BE49-F238E27FC236}">
                <a16:creationId xmlns:a16="http://schemas.microsoft.com/office/drawing/2014/main" id="{9739D4B0-7190-3802-3A12-87A7CA1B15A1}"/>
              </a:ext>
            </a:extLst>
          </p:cNvPr>
          <p:cNvGrpSpPr/>
          <p:nvPr/>
        </p:nvGrpSpPr>
        <p:grpSpPr>
          <a:xfrm>
            <a:off x="9541932" y="788694"/>
            <a:ext cx="2156289" cy="4267952"/>
            <a:chOff x="9604070" y="1969749"/>
            <a:chExt cx="2156289" cy="4267952"/>
          </a:xfrm>
        </p:grpSpPr>
        <p:pic>
          <p:nvPicPr>
            <p:cNvPr id="8" name="Picture Placeholder 7">
              <a:extLst>
                <a:ext uri="{FF2B5EF4-FFF2-40B4-BE49-F238E27FC236}">
                  <a16:creationId xmlns:a16="http://schemas.microsoft.com/office/drawing/2014/main" id="{20452754-44CD-16A4-CCEF-B1059DC0E213}"/>
                </a:ext>
              </a:extLst>
            </p:cNvPr>
            <p:cNvPicPr>
              <a:picLocks noChangeAspect="1"/>
            </p:cNvPicPr>
            <p:nvPr/>
          </p:nvPicPr>
          <p:blipFill rotWithShape="1">
            <a:blip r:embed="rId3"/>
            <a:srcRect l="29883" t="10742" r="29961" b="11817"/>
            <a:stretch/>
          </p:blipFill>
          <p:spPr>
            <a:xfrm>
              <a:off x="9604070" y="1969749"/>
              <a:ext cx="2156289" cy="4267952"/>
            </a:xfrm>
            <a:prstGeom prst="rect">
              <a:avLst/>
            </a:prstGeom>
            <a:effectLst>
              <a:outerShdw blurRad="63500" dist="139700" dir="5400000" sx="98000" sy="98000" algn="t" rotWithShape="0">
                <a:prstClr val="black">
                  <a:alpha val="58000"/>
                </a:prstClr>
              </a:outerShdw>
              <a:reflection stA="17000" endPos="6000" dir="5400000" sy="-100000" algn="bl" rotWithShape="0"/>
            </a:effectLst>
          </p:spPr>
        </p:pic>
        <p:pic>
          <p:nvPicPr>
            <p:cNvPr id="10" name="Picture 9">
              <a:extLst>
                <a:ext uri="{FF2B5EF4-FFF2-40B4-BE49-F238E27FC236}">
                  <a16:creationId xmlns:a16="http://schemas.microsoft.com/office/drawing/2014/main" id="{D72298F8-B68F-129D-CF81-8121F32E9C90}"/>
                </a:ext>
              </a:extLst>
            </p:cNvPr>
            <p:cNvPicPr>
              <a:picLocks noChangeAspect="1"/>
            </p:cNvPicPr>
            <p:nvPr/>
          </p:nvPicPr>
          <p:blipFill>
            <a:blip r:embed="rId4"/>
            <a:stretch>
              <a:fillRect/>
            </a:stretch>
          </p:blipFill>
          <p:spPr>
            <a:xfrm>
              <a:off x="9746063" y="2125602"/>
              <a:ext cx="1875004" cy="4029859"/>
            </a:xfrm>
            <a:prstGeom prst="rect">
              <a:avLst/>
            </a:prstGeom>
          </p:spPr>
        </p:pic>
      </p:grpSp>
      <p:sp>
        <p:nvSpPr>
          <p:cNvPr id="11" name="TextBox 10">
            <a:extLst>
              <a:ext uri="{FF2B5EF4-FFF2-40B4-BE49-F238E27FC236}">
                <a16:creationId xmlns:a16="http://schemas.microsoft.com/office/drawing/2014/main" id="{389609B5-DC56-3BE9-6397-A85186CC55ED}"/>
              </a:ext>
            </a:extLst>
          </p:cNvPr>
          <p:cNvSpPr txBox="1"/>
          <p:nvPr/>
        </p:nvSpPr>
        <p:spPr>
          <a:xfrm>
            <a:off x="948993" y="1564520"/>
            <a:ext cx="6035040" cy="307777"/>
          </a:xfrm>
          <a:prstGeom prst="rect">
            <a:avLst/>
          </a:prstGeom>
          <a:ln>
            <a:noFill/>
          </a:ln>
        </p:spPr>
        <p:txBody>
          <a:bodyPr wrap="square" lIns="0" tIns="0" rIns="0" bIns="0" rtlCol="0">
            <a:spAutoFit/>
          </a:bodyPr>
          <a:lstStyle/>
          <a:p>
            <a:pPr algn="l"/>
            <a:r>
              <a:rPr lang="en-US" sz="2000" b="1">
                <a:solidFill>
                  <a:srgbClr val="17325B"/>
                </a:solidFill>
                <a:latin typeface="Arial"/>
              </a:rPr>
              <a:t>There during life’s most challenging moments</a:t>
            </a:r>
          </a:p>
        </p:txBody>
      </p:sp>
      <p:grpSp>
        <p:nvGrpSpPr>
          <p:cNvPr id="12" name="Group 11">
            <a:extLst>
              <a:ext uri="{FF2B5EF4-FFF2-40B4-BE49-F238E27FC236}">
                <a16:creationId xmlns:a16="http://schemas.microsoft.com/office/drawing/2014/main" id="{EDEB7E20-6E08-7868-13A3-F5F561A9EE79}"/>
              </a:ext>
            </a:extLst>
          </p:cNvPr>
          <p:cNvGrpSpPr/>
          <p:nvPr/>
        </p:nvGrpSpPr>
        <p:grpSpPr>
          <a:xfrm>
            <a:off x="7020881" y="1065768"/>
            <a:ext cx="2498422" cy="2471745"/>
            <a:chOff x="6815188" y="2265529"/>
            <a:chExt cx="2498422" cy="2471745"/>
          </a:xfrm>
        </p:grpSpPr>
        <p:sp>
          <p:nvSpPr>
            <p:cNvPr id="13" name="Oval 12">
              <a:extLst>
                <a:ext uri="{FF2B5EF4-FFF2-40B4-BE49-F238E27FC236}">
                  <a16:creationId xmlns:a16="http://schemas.microsoft.com/office/drawing/2014/main" id="{A7414162-31E8-7E41-9857-EDEB797B9264}"/>
                </a:ext>
              </a:extLst>
            </p:cNvPr>
            <p:cNvSpPr/>
            <p:nvPr/>
          </p:nvSpPr>
          <p:spPr>
            <a:xfrm>
              <a:off x="6815188" y="2265529"/>
              <a:ext cx="2498422" cy="2471745"/>
            </a:xfrm>
            <a:prstGeom prst="ellipse">
              <a:avLst/>
            </a:prstGeom>
            <a:solidFill>
              <a:schemeClr val="bg1">
                <a:lumMod val="95000"/>
              </a:schemeClr>
            </a:solidFill>
            <a:ln>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F3F4D084-DABE-FEE3-3F69-818E1DABB347}"/>
                </a:ext>
              </a:extLst>
            </p:cNvPr>
            <p:cNvSpPr txBox="1"/>
            <p:nvPr/>
          </p:nvSpPr>
          <p:spPr>
            <a:xfrm>
              <a:off x="7378229" y="4120400"/>
              <a:ext cx="1571627" cy="461665"/>
            </a:xfrm>
            <a:prstGeom prst="rect">
              <a:avLst/>
            </a:prstGeom>
            <a:noFill/>
            <a:ln>
              <a:noFill/>
            </a:ln>
          </p:spPr>
          <p:txBody>
            <a:bodyPr wrap="square" lIns="91440" tIns="45720" rIns="91440" bIns="45720" rtlCol="0" anchor="t">
              <a:spAutoFit/>
            </a:bodyPr>
            <a:lstStyle/>
            <a:p>
              <a:r>
                <a:rPr lang="en-US" sz="1200">
                  <a:solidFill>
                    <a:srgbClr val="17325B"/>
                  </a:solidFill>
                  <a:latin typeface="Arial"/>
                </a:rPr>
                <a:t>Scan the QR code to learn more</a:t>
              </a:r>
              <a:endParaRPr lang="en-US" sz="1200">
                <a:cs typeface="Arial"/>
              </a:endParaRPr>
            </a:p>
          </p:txBody>
        </p:sp>
        <p:pic>
          <p:nvPicPr>
            <p:cNvPr id="15" name="Graphic 14">
              <a:extLst>
                <a:ext uri="{FF2B5EF4-FFF2-40B4-BE49-F238E27FC236}">
                  <a16:creationId xmlns:a16="http://schemas.microsoft.com/office/drawing/2014/main" id="{880FB94D-88AF-3611-F776-8661586B693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26749" y="2703427"/>
              <a:ext cx="1348670" cy="1348670"/>
            </a:xfrm>
            <a:prstGeom prst="rect">
              <a:avLst/>
            </a:prstGeom>
          </p:spPr>
        </p:pic>
      </p:grpSp>
      <p:sp>
        <p:nvSpPr>
          <p:cNvPr id="16" name="TextBox 15">
            <a:extLst>
              <a:ext uri="{FF2B5EF4-FFF2-40B4-BE49-F238E27FC236}">
                <a16:creationId xmlns:a16="http://schemas.microsoft.com/office/drawing/2014/main" id="{10FBFFCA-A85D-4444-5118-88A9AA1090BC}"/>
              </a:ext>
            </a:extLst>
          </p:cNvPr>
          <p:cNvSpPr txBox="1"/>
          <p:nvPr/>
        </p:nvSpPr>
        <p:spPr>
          <a:xfrm>
            <a:off x="1831031" y="5544043"/>
            <a:ext cx="3410262" cy="1231106"/>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009900"/>
                </a:solidFill>
                <a:latin typeface="Arial"/>
                <a:cs typeface="Arial"/>
              </a:rPr>
              <a:t>How to access</a:t>
            </a:r>
          </a:p>
          <a:p>
            <a:r>
              <a:rPr lang="en-US" sz="1400" b="1">
                <a:solidFill>
                  <a:srgbClr val="17325B"/>
                </a:solidFill>
                <a:latin typeface="Arial"/>
                <a:cs typeface="Arial"/>
              </a:rPr>
              <a:t>Life insurance claims:</a:t>
            </a:r>
          </a:p>
          <a:p>
            <a:pPr marL="285750" indent="-285750">
              <a:buFont typeface="Arial"/>
              <a:buChar char="•"/>
            </a:pPr>
            <a:r>
              <a:rPr lang="en-US" sz="1400" b="1">
                <a:solidFill>
                  <a:srgbClr val="17325B"/>
                </a:solidFill>
                <a:latin typeface="Arial"/>
                <a:cs typeface="Arial"/>
              </a:rPr>
              <a:t>Website: </a:t>
            </a:r>
            <a:r>
              <a:rPr lang="en-US" sz="1400">
                <a:solidFill>
                  <a:srgbClr val="17325B"/>
                </a:solidFill>
                <a:latin typeface="Arial"/>
                <a:cs typeface="Arial"/>
              </a:rPr>
              <a:t>join.empathy.com/</a:t>
            </a:r>
            <a:r>
              <a:rPr lang="en-US" sz="1400" err="1">
                <a:solidFill>
                  <a:srgbClr val="17325B"/>
                </a:solidFill>
                <a:latin typeface="Arial"/>
                <a:cs typeface="Arial"/>
              </a:rPr>
              <a:t>securian</a:t>
            </a:r>
            <a:endParaRPr lang="en-US">
              <a:cs typeface="Arial" panose="020B0604020202020204"/>
            </a:endParaRPr>
          </a:p>
          <a:p>
            <a:pPr marL="285750" indent="-285750">
              <a:buFont typeface="Arial"/>
              <a:buChar char="•"/>
            </a:pPr>
            <a:r>
              <a:rPr lang="en-US" sz="1400" b="1">
                <a:solidFill>
                  <a:srgbClr val="17325B"/>
                </a:solidFill>
                <a:latin typeface="Arial"/>
                <a:cs typeface="Arial"/>
              </a:rPr>
              <a:t>Access code:</a:t>
            </a:r>
            <a:r>
              <a:rPr lang="en-US" sz="1400">
                <a:solidFill>
                  <a:srgbClr val="17325B"/>
                </a:solidFill>
                <a:latin typeface="Arial"/>
                <a:cs typeface="Arial"/>
              </a:rPr>
              <a:t> emp-</a:t>
            </a:r>
            <a:r>
              <a:rPr lang="en-US" sz="1400" err="1">
                <a:solidFill>
                  <a:srgbClr val="17325B"/>
                </a:solidFill>
                <a:latin typeface="Arial"/>
                <a:cs typeface="Arial"/>
              </a:rPr>
              <a:t>securian</a:t>
            </a:r>
            <a:endParaRPr lang="en-US" sz="1400">
              <a:solidFill>
                <a:srgbClr val="17325B"/>
              </a:solidFill>
              <a:latin typeface="Arial"/>
              <a:cs typeface="Arial"/>
            </a:endParaRPr>
          </a:p>
          <a:p>
            <a:pPr marL="285750" indent="-285750">
              <a:buFont typeface="Arial"/>
              <a:buChar char="•"/>
            </a:pPr>
            <a:endParaRPr lang="en-US"/>
          </a:p>
        </p:txBody>
      </p:sp>
      <p:grpSp>
        <p:nvGrpSpPr>
          <p:cNvPr id="17" name="Group 16">
            <a:extLst>
              <a:ext uri="{FF2B5EF4-FFF2-40B4-BE49-F238E27FC236}">
                <a16:creationId xmlns:a16="http://schemas.microsoft.com/office/drawing/2014/main" id="{F2875CC1-D2CF-0CB5-4C22-DBBBA516D42C}"/>
              </a:ext>
            </a:extLst>
          </p:cNvPr>
          <p:cNvGrpSpPr/>
          <p:nvPr/>
        </p:nvGrpSpPr>
        <p:grpSpPr>
          <a:xfrm>
            <a:off x="848070" y="5353670"/>
            <a:ext cx="897831" cy="917084"/>
            <a:chOff x="848070" y="5512166"/>
            <a:chExt cx="897831" cy="917084"/>
          </a:xfrm>
        </p:grpSpPr>
        <p:sp>
          <p:nvSpPr>
            <p:cNvPr id="18" name="Oval 17">
              <a:extLst>
                <a:ext uri="{FF2B5EF4-FFF2-40B4-BE49-F238E27FC236}">
                  <a16:creationId xmlns:a16="http://schemas.microsoft.com/office/drawing/2014/main" id="{F38ED38E-F04C-C2DD-81FD-6960EAA656B4}"/>
                </a:ext>
              </a:extLst>
            </p:cNvPr>
            <p:cNvSpPr/>
            <p:nvPr/>
          </p:nvSpPr>
          <p:spPr>
            <a:xfrm>
              <a:off x="848070" y="5512166"/>
              <a:ext cx="897831" cy="917084"/>
            </a:xfrm>
            <a:prstGeom prst="ellipse">
              <a:avLst/>
            </a:prstGeom>
            <a:solidFill>
              <a:schemeClr val="bg2"/>
            </a:solidFill>
            <a:ln w="63500">
              <a:solidFill>
                <a:srgbClr val="0AA1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green and black logo&#10;&#10;Description automatically generated">
              <a:extLst>
                <a:ext uri="{FF2B5EF4-FFF2-40B4-BE49-F238E27FC236}">
                  <a16:creationId xmlns:a16="http://schemas.microsoft.com/office/drawing/2014/main" id="{7D663820-E168-6771-0F74-6886D3A4CBC2}"/>
                </a:ext>
              </a:extLst>
            </p:cNvPr>
            <p:cNvPicPr>
              <a:picLocks noChangeAspect="1"/>
            </p:cNvPicPr>
            <p:nvPr/>
          </p:nvPicPr>
          <p:blipFill>
            <a:blip r:embed="rId6"/>
            <a:stretch>
              <a:fillRect/>
            </a:stretch>
          </p:blipFill>
          <p:spPr>
            <a:xfrm>
              <a:off x="994304" y="5652029"/>
              <a:ext cx="604309" cy="549275"/>
            </a:xfrm>
            <a:prstGeom prst="rect">
              <a:avLst/>
            </a:prstGeom>
          </p:spPr>
        </p:pic>
      </p:grpSp>
      <p:sp>
        <p:nvSpPr>
          <p:cNvPr id="20" name="TextBox 19">
            <a:extLst>
              <a:ext uri="{FF2B5EF4-FFF2-40B4-BE49-F238E27FC236}">
                <a16:creationId xmlns:a16="http://schemas.microsoft.com/office/drawing/2014/main" id="{7F338DD9-4281-56CD-F08B-6EEE91B999FB}"/>
              </a:ext>
            </a:extLst>
          </p:cNvPr>
          <p:cNvSpPr txBox="1"/>
          <p:nvPr/>
        </p:nvSpPr>
        <p:spPr>
          <a:xfrm>
            <a:off x="4987823" y="5768170"/>
            <a:ext cx="4066116" cy="73866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17325B"/>
                </a:solidFill>
                <a:latin typeface="Arial"/>
                <a:cs typeface="Arial"/>
              </a:rPr>
              <a:t>Terminal illness claims*:​</a:t>
            </a:r>
          </a:p>
          <a:p>
            <a:pPr marL="285750" indent="-285750">
              <a:buFont typeface="Arial,Sans-Serif"/>
              <a:buChar char="•"/>
            </a:pPr>
            <a:r>
              <a:rPr lang="en-US" sz="1400" b="1">
                <a:solidFill>
                  <a:srgbClr val="17325B"/>
                </a:solidFill>
                <a:latin typeface="Arial"/>
                <a:cs typeface="Arial"/>
              </a:rPr>
              <a:t>Website: </a:t>
            </a:r>
            <a:r>
              <a:rPr lang="en-US" sz="1400">
                <a:solidFill>
                  <a:srgbClr val="17325B"/>
                </a:solidFill>
                <a:latin typeface="Arial"/>
                <a:cs typeface="Arial"/>
              </a:rPr>
              <a:t>join.empathy.com/</a:t>
            </a:r>
            <a:r>
              <a:rPr lang="en-US" sz="1400" err="1">
                <a:solidFill>
                  <a:srgbClr val="17325B"/>
                </a:solidFill>
                <a:latin typeface="Arial"/>
                <a:cs typeface="Arial"/>
              </a:rPr>
              <a:t>securian</a:t>
            </a:r>
            <a:r>
              <a:rPr lang="en-US" sz="1400">
                <a:solidFill>
                  <a:srgbClr val="17325B"/>
                </a:solidFill>
                <a:latin typeface="Arial"/>
                <a:cs typeface="Arial"/>
              </a:rPr>
              <a:t>-prep</a:t>
            </a:r>
          </a:p>
          <a:p>
            <a:pPr marL="285750" indent="-285750">
              <a:buFont typeface="Arial,Sans-Serif"/>
              <a:buChar char="•"/>
            </a:pPr>
            <a:r>
              <a:rPr lang="en-US" sz="1400" b="1">
                <a:solidFill>
                  <a:srgbClr val="17325B"/>
                </a:solidFill>
                <a:latin typeface="Arial"/>
                <a:cs typeface="Arial"/>
              </a:rPr>
              <a:t>Access code:</a:t>
            </a:r>
            <a:r>
              <a:rPr lang="en-US" sz="1400">
                <a:solidFill>
                  <a:srgbClr val="17325B"/>
                </a:solidFill>
                <a:latin typeface="Arial"/>
                <a:cs typeface="Arial"/>
              </a:rPr>
              <a:t> emp-</a:t>
            </a:r>
            <a:r>
              <a:rPr lang="en-US" sz="1400" err="1">
                <a:solidFill>
                  <a:srgbClr val="17325B"/>
                </a:solidFill>
                <a:latin typeface="Arial"/>
                <a:cs typeface="Arial"/>
              </a:rPr>
              <a:t>securianprep</a:t>
            </a:r>
            <a:endParaRPr lang="en-US" sz="1400">
              <a:solidFill>
                <a:srgbClr val="17325B"/>
              </a:solidFill>
              <a:latin typeface="Arial"/>
              <a:cs typeface="Arial"/>
            </a:endParaRPr>
          </a:p>
        </p:txBody>
      </p:sp>
      <p:sp>
        <p:nvSpPr>
          <p:cNvPr id="21" name="TextBox 20">
            <a:extLst>
              <a:ext uri="{FF2B5EF4-FFF2-40B4-BE49-F238E27FC236}">
                <a16:creationId xmlns:a16="http://schemas.microsoft.com/office/drawing/2014/main" id="{874D0BA8-F5BA-873E-BDE4-A7655BA216E7}"/>
              </a:ext>
            </a:extLst>
          </p:cNvPr>
          <p:cNvSpPr txBox="1"/>
          <p:nvPr/>
        </p:nvSpPr>
        <p:spPr>
          <a:xfrm>
            <a:off x="952137" y="6623084"/>
            <a:ext cx="6985638" cy="230832"/>
          </a:xfrm>
          <a:prstGeom prst="rect">
            <a:avLst/>
          </a:prstGeom>
          <a:noFill/>
          <a:ln>
            <a:noFill/>
          </a:ln>
        </p:spPr>
        <p:txBody>
          <a:bodyPr wrap="square" lIns="91440" tIns="45720" rIns="91440" bIns="45720" rtlCol="0" anchor="t">
            <a:spAutoFit/>
          </a:bodyPr>
          <a:lstStyle/>
          <a:p>
            <a:r>
              <a:rPr lang="en-US" sz="900">
                <a:solidFill>
                  <a:srgbClr val="17325B"/>
                </a:solidFill>
                <a:latin typeface="Arial" panose="020B0604020202020204" pitchFamily="34" charset="0"/>
                <a:cs typeface="Arial" panose="020B0604020202020204" pitchFamily="34" charset="0"/>
              </a:rPr>
              <a:t>*Empathy is offered to insured employees with life-threatening conditions and their family at the time of claim.  </a:t>
            </a:r>
            <a:endParaRPr lang="en-US">
              <a:latin typeface="Arial" panose="020B0604020202020204" pitchFamily="34" charset="0"/>
              <a:cs typeface="Arial" panose="020B0604020202020204" pitchFamily="34" charset="0"/>
            </a:endParaRPr>
          </a:p>
        </p:txBody>
      </p:sp>
      <p:graphicFrame>
        <p:nvGraphicFramePr>
          <p:cNvPr id="22" name="Content Placeholder 2">
            <a:extLst>
              <a:ext uri="{FF2B5EF4-FFF2-40B4-BE49-F238E27FC236}">
                <a16:creationId xmlns:a16="http://schemas.microsoft.com/office/drawing/2014/main" id="{BA6FEE0D-929C-54EE-EE14-FD57FB3C383E}"/>
              </a:ext>
            </a:extLst>
          </p:cNvPr>
          <p:cNvGraphicFramePr/>
          <p:nvPr>
            <p:extLst>
              <p:ext uri="{D42A27DB-BD31-4B8C-83A1-F6EECF244321}">
                <p14:modId xmlns:p14="http://schemas.microsoft.com/office/powerpoint/2010/main" val="3600749859"/>
              </p:ext>
            </p:extLst>
          </p:nvPr>
        </p:nvGraphicFramePr>
        <p:xfrm>
          <a:off x="712649" y="1997691"/>
          <a:ext cx="6149340" cy="334906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023059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467254" y="573097"/>
            <a:ext cx="10919634" cy="669924"/>
          </a:xfrm>
          <a:ln>
            <a:noFill/>
          </a:ln>
        </p:spPr>
        <p:txBody>
          <a:bodyPr wrap="square"/>
          <a:lstStyle/>
          <a:p>
            <a:r>
              <a:rPr lang="en-US" sz="2600" b="1">
                <a:solidFill>
                  <a:srgbClr val="3C63FF"/>
                </a:solidFill>
                <a:latin typeface="Arial"/>
              </a:rPr>
              <a:t>Supplemental health benefits</a:t>
            </a:r>
          </a:p>
        </p:txBody>
      </p:sp>
      <p:sp>
        <p:nvSpPr>
          <p:cNvPr id="2" name="TextBox 1">
            <a:extLst>
              <a:ext uri="{FF2B5EF4-FFF2-40B4-BE49-F238E27FC236}">
                <a16:creationId xmlns:a16="http://schemas.microsoft.com/office/drawing/2014/main" id="{AB82C76D-7854-5B6F-36F2-B8492656750C}"/>
              </a:ext>
            </a:extLst>
          </p:cNvPr>
          <p:cNvSpPr txBox="1"/>
          <p:nvPr/>
        </p:nvSpPr>
        <p:spPr>
          <a:xfrm>
            <a:off x="1896992" y="1254247"/>
            <a:ext cx="4448984" cy="5693866"/>
          </a:xfrm>
          <a:prstGeom prst="rect">
            <a:avLst/>
          </a:prstGeom>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7325B"/>
                </a:solidFill>
                <a:effectLst/>
                <a:uLnTx/>
                <a:uFillTx/>
                <a:latin typeface="Arial"/>
                <a:ea typeface="+mn-ea"/>
                <a:cs typeface="+mn-cs"/>
              </a:rPr>
              <a:t>Accident Insurance: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7325B"/>
                </a:solidFill>
                <a:effectLst/>
                <a:uLnTx/>
                <a:uFillTx/>
                <a:latin typeface="Arial"/>
                <a:ea typeface="+mn-ea"/>
                <a:cs typeface="Calibri" panose="020F0502020204030204" pitchFamily="34" charset="0"/>
              </a:rPr>
              <a:t>Provides cash payments for injuries and treatments as a result of a covered accident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65359"/>
              </a:solidFill>
              <a:effectLst/>
              <a:uLnTx/>
              <a:uFillTx/>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65359"/>
              </a:solidFill>
              <a:effectLst/>
              <a:uLnTx/>
              <a:uFillTx/>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840"/>
              </a:spcAft>
              <a:buClrTx/>
              <a:buSzTx/>
              <a:buFontTx/>
              <a:buNone/>
              <a:tabLst/>
              <a:defRPr/>
            </a:pPr>
            <a:r>
              <a:rPr kumimoji="0" lang="en-US" sz="1800" b="1" i="0" u="none" strike="noStrike" kern="1200" cap="none" spc="0" normalizeH="0" baseline="0" noProof="0">
                <a:ln>
                  <a:noFill/>
                </a:ln>
                <a:solidFill>
                  <a:srgbClr val="17325B"/>
                </a:solidFill>
                <a:effectLst/>
                <a:uLnTx/>
                <a:uFillTx/>
                <a:latin typeface="Arial"/>
                <a:ea typeface="+mn-ea"/>
                <a:cs typeface="+mn-cs"/>
              </a:rPr>
              <a:t>Critical Illness Insurance:</a:t>
            </a:r>
          </a:p>
          <a:p>
            <a:pPr marL="285750" marR="0" lvl="0" indent="-285750" algn="l" defTabSz="914400" rtl="0" eaLnBrk="1" fontAlgn="auto" latinLnBrk="0" hangingPunct="1">
              <a:lnSpc>
                <a:spcPct val="100000"/>
              </a:lnSpc>
              <a:spcBef>
                <a:spcPts val="0"/>
              </a:spcBef>
              <a:spcAft>
                <a:spcPts val="84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7325B"/>
                </a:solidFill>
                <a:effectLst/>
                <a:uLnTx/>
                <a:uFillTx/>
                <a:latin typeface="Arial"/>
                <a:ea typeface="+mn-ea"/>
                <a:cs typeface="Calibri" panose="020F0502020204030204" pitchFamily="34" charset="0"/>
              </a:rPr>
              <a:t>After diagnosis of a covered illness such as a stroke or heart attack, you receive cash payments</a:t>
            </a:r>
          </a:p>
          <a:p>
            <a:pPr marL="0" marR="0" lvl="0" indent="0" algn="l" defTabSz="914400" rtl="0" eaLnBrk="1" fontAlgn="auto" latinLnBrk="0" hangingPunct="1">
              <a:lnSpc>
                <a:spcPct val="100000"/>
              </a:lnSpc>
              <a:spcBef>
                <a:spcPts val="0"/>
              </a:spcBef>
              <a:spcAft>
                <a:spcPts val="840"/>
              </a:spcAft>
              <a:buClrTx/>
              <a:buSzTx/>
              <a:buFontTx/>
              <a:buNone/>
              <a:tabLst/>
              <a:defRPr/>
            </a:pPr>
            <a:endParaRPr kumimoji="0" lang="en-US" sz="1800" b="0" i="0" u="none" strike="noStrike" kern="1200" cap="none" spc="0" normalizeH="0" baseline="0" noProof="0">
              <a:ln>
                <a:noFill/>
              </a:ln>
              <a:solidFill>
                <a:srgbClr val="465359"/>
              </a:solidFill>
              <a:effectLst/>
              <a:uLnTx/>
              <a:uFillTx/>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840"/>
              </a:spcAft>
              <a:buClrTx/>
              <a:buSzTx/>
              <a:buFontTx/>
              <a:buNone/>
              <a:tabLst/>
              <a:defRPr/>
            </a:pPr>
            <a:r>
              <a:rPr kumimoji="0" lang="en-US" sz="1800" b="1" i="0" u="none" strike="noStrike" kern="1200" cap="none" spc="0" normalizeH="0" baseline="0" noProof="0">
                <a:ln>
                  <a:noFill/>
                </a:ln>
                <a:solidFill>
                  <a:srgbClr val="17325B"/>
                </a:solidFill>
                <a:effectLst/>
                <a:uLnTx/>
                <a:uFillTx/>
                <a:latin typeface="Arial"/>
                <a:ea typeface="+mn-ea"/>
                <a:cs typeface="Calibri" panose="020F0502020204030204" pitchFamily="34" charset="0"/>
              </a:rPr>
              <a:t>Hospital Indemnity Insurance:</a:t>
            </a:r>
          </a:p>
          <a:p>
            <a:pPr marL="285750" marR="0" lvl="0" indent="-285750" algn="l" defTabSz="914400" rtl="0" eaLnBrk="1" fontAlgn="auto" latinLnBrk="0" hangingPunct="1">
              <a:lnSpc>
                <a:spcPct val="100000"/>
              </a:lnSpc>
              <a:spcBef>
                <a:spcPts val="0"/>
              </a:spcBef>
              <a:spcAft>
                <a:spcPts val="84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7325B"/>
                </a:solidFill>
                <a:effectLst/>
                <a:uLnTx/>
                <a:uFillTx/>
                <a:latin typeface="Arial"/>
                <a:ea typeface="+mn-ea"/>
                <a:cs typeface="Calibri" panose="020F0502020204030204" pitchFamily="34" charset="0"/>
              </a:rPr>
              <a:t>If you are confined in a hospital, you receive cash payments. This includes confinement for labor and delivery.</a:t>
            </a:r>
          </a:p>
          <a:p>
            <a:pPr marL="0" marR="0" lvl="0" indent="0" algn="l" defTabSz="914400" rtl="0" eaLnBrk="1" fontAlgn="auto" latinLnBrk="0" hangingPunct="1">
              <a:lnSpc>
                <a:spcPct val="100000"/>
              </a:lnSpc>
              <a:spcBef>
                <a:spcPts val="0"/>
              </a:spcBef>
              <a:spcAft>
                <a:spcPts val="84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Calibri" panose="020F050202020403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58595B"/>
              </a:solidFill>
              <a:effectLst/>
              <a:uLnTx/>
              <a:uFillTx/>
              <a:latin typeface="Arial" panose="020B0604020202020204"/>
              <a:ea typeface="+mn-ea"/>
              <a:cs typeface="+mn-cs"/>
            </a:endParaRPr>
          </a:p>
        </p:txBody>
      </p:sp>
      <p:grpSp>
        <p:nvGrpSpPr>
          <p:cNvPr id="6" name="Group 5">
            <a:extLst>
              <a:ext uri="{FF2B5EF4-FFF2-40B4-BE49-F238E27FC236}">
                <a16:creationId xmlns:a16="http://schemas.microsoft.com/office/drawing/2014/main" id="{01B33A3D-1646-C298-9C8B-633C4DDE5F9B}"/>
              </a:ext>
            </a:extLst>
          </p:cNvPr>
          <p:cNvGrpSpPr/>
          <p:nvPr/>
        </p:nvGrpSpPr>
        <p:grpSpPr>
          <a:xfrm>
            <a:off x="686612" y="1250659"/>
            <a:ext cx="1200837" cy="1200837"/>
            <a:chOff x="554182" y="2202873"/>
            <a:chExt cx="1200837" cy="1200837"/>
          </a:xfrm>
        </p:grpSpPr>
        <p:sp>
          <p:nvSpPr>
            <p:cNvPr id="7" name="Oval 6">
              <a:extLst>
                <a:ext uri="{FF2B5EF4-FFF2-40B4-BE49-F238E27FC236}">
                  <a16:creationId xmlns:a16="http://schemas.microsoft.com/office/drawing/2014/main" id="{D7E1E299-EDB4-1763-E04A-F8814CDD0002}"/>
                </a:ext>
              </a:extLst>
            </p:cNvPr>
            <p:cNvSpPr/>
            <p:nvPr/>
          </p:nvSpPr>
          <p:spPr>
            <a:xfrm>
              <a:off x="554182" y="2202873"/>
              <a:ext cx="1200837" cy="1200837"/>
            </a:xfrm>
            <a:prstGeom prst="ellipse">
              <a:avLst/>
            </a:prstGeom>
            <a:solidFill>
              <a:schemeClr val="bg2"/>
            </a:solidFill>
            <a:ln>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8" name="Group 7">
              <a:extLst>
                <a:ext uri="{FF2B5EF4-FFF2-40B4-BE49-F238E27FC236}">
                  <a16:creationId xmlns:a16="http://schemas.microsoft.com/office/drawing/2014/main" id="{F9648B64-59D7-5571-1BC5-C9040584FC65}"/>
                </a:ext>
              </a:extLst>
            </p:cNvPr>
            <p:cNvGrpSpPr/>
            <p:nvPr/>
          </p:nvGrpSpPr>
          <p:grpSpPr>
            <a:xfrm>
              <a:off x="644568" y="2293259"/>
              <a:ext cx="1020066" cy="1020066"/>
              <a:chOff x="644568" y="2293259"/>
              <a:chExt cx="1020066" cy="1020066"/>
            </a:xfrm>
          </p:grpSpPr>
          <p:sp>
            <p:nvSpPr>
              <p:cNvPr id="9" name="Oval 8">
                <a:extLst>
                  <a:ext uri="{FF2B5EF4-FFF2-40B4-BE49-F238E27FC236}">
                    <a16:creationId xmlns:a16="http://schemas.microsoft.com/office/drawing/2014/main" id="{0DA2AAAA-2450-D0D0-56E5-726098D6F795}"/>
                  </a:ext>
                </a:extLst>
              </p:cNvPr>
              <p:cNvSpPr/>
              <p:nvPr/>
            </p:nvSpPr>
            <p:spPr>
              <a:xfrm>
                <a:off x="644568" y="2293259"/>
                <a:ext cx="1020066" cy="1020066"/>
              </a:xfrm>
              <a:prstGeom prst="ellipse">
                <a:avLst/>
              </a:prstGeom>
              <a:solidFill>
                <a:schemeClr val="bg2"/>
              </a:solidFill>
              <a:ln w="762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 name="Picture 9">
                <a:extLst>
                  <a:ext uri="{FF2B5EF4-FFF2-40B4-BE49-F238E27FC236}">
                    <a16:creationId xmlns:a16="http://schemas.microsoft.com/office/drawing/2014/main" id="{287FCDEF-4AE7-7B9E-6C13-D1599DBAE416}"/>
                  </a:ext>
                </a:extLst>
              </p:cNvPr>
              <p:cNvPicPr>
                <a:picLocks noChangeAspect="1"/>
              </p:cNvPicPr>
              <p:nvPr/>
            </p:nvPicPr>
            <p:blipFill>
              <a:blip r:embed="rId3"/>
              <a:stretch>
                <a:fillRect/>
              </a:stretch>
            </p:blipFill>
            <p:spPr>
              <a:xfrm>
                <a:off x="841088" y="2402032"/>
                <a:ext cx="620568" cy="747399"/>
              </a:xfrm>
              <a:prstGeom prst="rect">
                <a:avLst/>
              </a:prstGeom>
            </p:spPr>
          </p:pic>
        </p:grpSp>
      </p:grpSp>
      <p:grpSp>
        <p:nvGrpSpPr>
          <p:cNvPr id="11" name="Group 10">
            <a:extLst>
              <a:ext uri="{FF2B5EF4-FFF2-40B4-BE49-F238E27FC236}">
                <a16:creationId xmlns:a16="http://schemas.microsoft.com/office/drawing/2014/main" id="{8F3766F0-F2D5-5033-5877-8671C355C624}"/>
              </a:ext>
            </a:extLst>
          </p:cNvPr>
          <p:cNvGrpSpPr/>
          <p:nvPr/>
        </p:nvGrpSpPr>
        <p:grpSpPr>
          <a:xfrm>
            <a:off x="694115" y="2903705"/>
            <a:ext cx="1200837" cy="1200837"/>
            <a:chOff x="4298373" y="2202873"/>
            <a:chExt cx="1200837" cy="1200837"/>
          </a:xfrm>
        </p:grpSpPr>
        <p:sp>
          <p:nvSpPr>
            <p:cNvPr id="12" name="Oval 11">
              <a:extLst>
                <a:ext uri="{FF2B5EF4-FFF2-40B4-BE49-F238E27FC236}">
                  <a16:creationId xmlns:a16="http://schemas.microsoft.com/office/drawing/2014/main" id="{C4757635-2CB7-0039-DF93-787ABB110298}"/>
                </a:ext>
              </a:extLst>
            </p:cNvPr>
            <p:cNvSpPr/>
            <p:nvPr/>
          </p:nvSpPr>
          <p:spPr>
            <a:xfrm>
              <a:off x="4298373" y="2202873"/>
              <a:ext cx="1200837" cy="1200837"/>
            </a:xfrm>
            <a:prstGeom prst="ellipse">
              <a:avLst/>
            </a:prstGeom>
            <a:solidFill>
              <a:schemeClr val="bg2"/>
            </a:solidFill>
            <a:ln>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3" name="Group 12">
              <a:extLst>
                <a:ext uri="{FF2B5EF4-FFF2-40B4-BE49-F238E27FC236}">
                  <a16:creationId xmlns:a16="http://schemas.microsoft.com/office/drawing/2014/main" id="{A2535D9D-BF4E-4FDC-284A-EB835DC47461}"/>
                </a:ext>
              </a:extLst>
            </p:cNvPr>
            <p:cNvGrpSpPr/>
            <p:nvPr/>
          </p:nvGrpSpPr>
          <p:grpSpPr>
            <a:xfrm>
              <a:off x="4388759" y="2293259"/>
              <a:ext cx="1020066" cy="1020066"/>
              <a:chOff x="4388759" y="2293259"/>
              <a:chExt cx="1020066" cy="1020066"/>
            </a:xfrm>
          </p:grpSpPr>
          <p:sp>
            <p:nvSpPr>
              <p:cNvPr id="14" name="Oval 13">
                <a:extLst>
                  <a:ext uri="{FF2B5EF4-FFF2-40B4-BE49-F238E27FC236}">
                    <a16:creationId xmlns:a16="http://schemas.microsoft.com/office/drawing/2014/main" id="{97250CE0-48F2-2576-F04C-DEDEC313A6EA}"/>
                  </a:ext>
                </a:extLst>
              </p:cNvPr>
              <p:cNvSpPr/>
              <p:nvPr/>
            </p:nvSpPr>
            <p:spPr>
              <a:xfrm>
                <a:off x="4388759" y="2293259"/>
                <a:ext cx="1020066" cy="1020066"/>
              </a:xfrm>
              <a:prstGeom prst="ellipse">
                <a:avLst/>
              </a:prstGeom>
              <a:solidFill>
                <a:schemeClr val="bg2"/>
              </a:solidFill>
              <a:ln w="762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5" name="Graphic 14">
                <a:extLst>
                  <a:ext uri="{FF2B5EF4-FFF2-40B4-BE49-F238E27FC236}">
                    <a16:creationId xmlns:a16="http://schemas.microsoft.com/office/drawing/2014/main" id="{C0DBEF71-EF34-2F00-C43B-F28CEEC64439}"/>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502728" y="2432027"/>
                <a:ext cx="768927" cy="768927"/>
              </a:xfrm>
              <a:prstGeom prst="rect">
                <a:avLst/>
              </a:prstGeom>
            </p:spPr>
          </p:pic>
        </p:grpSp>
      </p:grpSp>
      <p:grpSp>
        <p:nvGrpSpPr>
          <p:cNvPr id="16" name="Group 15">
            <a:extLst>
              <a:ext uri="{FF2B5EF4-FFF2-40B4-BE49-F238E27FC236}">
                <a16:creationId xmlns:a16="http://schemas.microsoft.com/office/drawing/2014/main" id="{C1B4FB73-232A-8A64-D213-C75298EB270D}"/>
              </a:ext>
            </a:extLst>
          </p:cNvPr>
          <p:cNvGrpSpPr/>
          <p:nvPr/>
        </p:nvGrpSpPr>
        <p:grpSpPr>
          <a:xfrm>
            <a:off x="703978" y="4618944"/>
            <a:ext cx="1200837" cy="1200837"/>
            <a:chOff x="8042564" y="2202873"/>
            <a:chExt cx="1200837" cy="1200837"/>
          </a:xfrm>
        </p:grpSpPr>
        <p:sp>
          <p:nvSpPr>
            <p:cNvPr id="20" name="Oval 19">
              <a:extLst>
                <a:ext uri="{FF2B5EF4-FFF2-40B4-BE49-F238E27FC236}">
                  <a16:creationId xmlns:a16="http://schemas.microsoft.com/office/drawing/2014/main" id="{96D0225F-ED1D-81A7-BC29-D973168131AC}"/>
                </a:ext>
              </a:extLst>
            </p:cNvPr>
            <p:cNvSpPr/>
            <p:nvPr/>
          </p:nvSpPr>
          <p:spPr>
            <a:xfrm>
              <a:off x="8042564" y="2202873"/>
              <a:ext cx="1200837" cy="1200837"/>
            </a:xfrm>
            <a:prstGeom prst="ellipse">
              <a:avLst/>
            </a:prstGeom>
            <a:solidFill>
              <a:schemeClr val="bg2"/>
            </a:solidFill>
            <a:ln>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21" name="Group 20">
              <a:extLst>
                <a:ext uri="{FF2B5EF4-FFF2-40B4-BE49-F238E27FC236}">
                  <a16:creationId xmlns:a16="http://schemas.microsoft.com/office/drawing/2014/main" id="{A77BCB38-995D-7D3C-8832-8C0A14CBCCDF}"/>
                </a:ext>
              </a:extLst>
            </p:cNvPr>
            <p:cNvGrpSpPr/>
            <p:nvPr/>
          </p:nvGrpSpPr>
          <p:grpSpPr>
            <a:xfrm>
              <a:off x="8132950" y="2293259"/>
              <a:ext cx="1020066" cy="1020066"/>
              <a:chOff x="8132950" y="2293259"/>
              <a:chExt cx="1020066" cy="1020066"/>
            </a:xfrm>
          </p:grpSpPr>
          <p:sp>
            <p:nvSpPr>
              <p:cNvPr id="22" name="Oval 21">
                <a:extLst>
                  <a:ext uri="{FF2B5EF4-FFF2-40B4-BE49-F238E27FC236}">
                    <a16:creationId xmlns:a16="http://schemas.microsoft.com/office/drawing/2014/main" id="{316DB79A-73C5-4909-8CD2-88AD83F61D85}"/>
                  </a:ext>
                </a:extLst>
              </p:cNvPr>
              <p:cNvSpPr/>
              <p:nvPr/>
            </p:nvSpPr>
            <p:spPr>
              <a:xfrm>
                <a:off x="8132950" y="2293259"/>
                <a:ext cx="1020066" cy="1020066"/>
              </a:xfrm>
              <a:prstGeom prst="ellipse">
                <a:avLst/>
              </a:prstGeom>
              <a:solidFill>
                <a:schemeClr val="bg2"/>
              </a:solidFill>
              <a:ln w="762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3" name="Graphic 22">
                <a:extLst>
                  <a:ext uri="{FF2B5EF4-FFF2-40B4-BE49-F238E27FC236}">
                    <a16:creationId xmlns:a16="http://schemas.microsoft.com/office/drawing/2014/main" id="{3DCE8BD0-6F1C-234B-6255-1A635F29194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297767" y="2473593"/>
                <a:ext cx="671390" cy="671390"/>
              </a:xfrm>
              <a:prstGeom prst="rect">
                <a:avLst/>
              </a:prstGeom>
            </p:spPr>
          </p:pic>
        </p:grpSp>
      </p:grpSp>
      <p:pic>
        <p:nvPicPr>
          <p:cNvPr id="4" name="Picture 3">
            <a:extLst>
              <a:ext uri="{FF2B5EF4-FFF2-40B4-BE49-F238E27FC236}">
                <a16:creationId xmlns:a16="http://schemas.microsoft.com/office/drawing/2014/main" id="{5854F261-EC8F-0F90-6DA3-E76D3B76B9CE}"/>
              </a:ext>
            </a:extLst>
          </p:cNvPr>
          <p:cNvPicPr>
            <a:picLocks noChangeAspect="1"/>
          </p:cNvPicPr>
          <p:nvPr/>
        </p:nvPicPr>
        <p:blipFill>
          <a:blip r:embed="rId6"/>
          <a:stretch>
            <a:fillRect/>
          </a:stretch>
        </p:blipFill>
        <p:spPr>
          <a:xfrm>
            <a:off x="7700686" y="5324483"/>
            <a:ext cx="2767782" cy="1454167"/>
          </a:xfrm>
          <a:prstGeom prst="rect">
            <a:avLst/>
          </a:prstGeom>
          <a:effectLst>
            <a:outerShdw blurRad="50800" dist="38100" dir="2700000" algn="tl" rotWithShape="0">
              <a:prstClr val="black">
                <a:alpha val="40000"/>
              </a:prstClr>
            </a:outerShdw>
          </a:effectLst>
        </p:spPr>
      </p:pic>
      <p:sp>
        <p:nvSpPr>
          <p:cNvPr id="17" name="TextBox 16">
            <a:extLst>
              <a:ext uri="{FF2B5EF4-FFF2-40B4-BE49-F238E27FC236}">
                <a16:creationId xmlns:a16="http://schemas.microsoft.com/office/drawing/2014/main" id="{52B1AC49-3077-5C6E-CC82-AB256E9E9E5D}"/>
              </a:ext>
            </a:extLst>
          </p:cNvPr>
          <p:cNvSpPr txBox="1"/>
          <p:nvPr/>
        </p:nvSpPr>
        <p:spPr>
          <a:xfrm>
            <a:off x="6933127" y="2345029"/>
            <a:ext cx="4904705" cy="2308324"/>
          </a:xfrm>
          <a:prstGeom prst="rect">
            <a:avLst/>
          </a:prstGeom>
          <a:noFill/>
          <a:ln>
            <a:solidFill>
              <a:srgbClr val="3C63F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Removal of Wellness Benefit: </a:t>
            </a:r>
            <a:r>
              <a:rPr lang="en-US"/>
              <a:t>Effective January 1, 2027, Securian will no longer offer the wellness benefit under its Supplemental Health coverage. If you completed an eligible wellness activity in 2024–2026 but have not yet submitted you claim, you may still do so, provided you were covered under the benefit when the wellness activity occurred. </a:t>
            </a:r>
            <a:r>
              <a:t>​</a:t>
            </a:r>
            <a:endParaRPr lang="en-US"/>
          </a:p>
        </p:txBody>
      </p:sp>
    </p:spTree>
    <p:extLst>
      <p:ext uri="{BB962C8B-B14F-4D97-AF65-F5344CB8AC3E}">
        <p14:creationId xmlns:p14="http://schemas.microsoft.com/office/powerpoint/2010/main" val="4002255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A341BDA-098B-0B01-3A40-F4921D3E9829}"/>
              </a:ext>
            </a:extLst>
          </p:cNvPr>
          <p:cNvPicPr>
            <a:picLocks noChangeAspect="1"/>
          </p:cNvPicPr>
          <p:nvPr/>
        </p:nvPicPr>
        <p:blipFill>
          <a:blip r:embed="rId3"/>
          <a:srcRect t="32858" b="31210"/>
          <a:stretch>
            <a:fillRect/>
          </a:stretch>
        </p:blipFill>
        <p:spPr>
          <a:xfrm>
            <a:off x="8713859" y="1751798"/>
            <a:ext cx="2908907" cy="3515737"/>
          </a:xfrm>
          <a:prstGeom prst="rect">
            <a:avLst/>
          </a:prstGeom>
        </p:spPr>
      </p:pic>
      <p:sp>
        <p:nvSpPr>
          <p:cNvPr id="7" name="Content Placeholder 2">
            <a:extLst>
              <a:ext uri="{FF2B5EF4-FFF2-40B4-BE49-F238E27FC236}">
                <a16:creationId xmlns:a16="http://schemas.microsoft.com/office/drawing/2014/main" id="{69025A8C-A3FD-18FF-8A12-CC0EAC471D15}"/>
              </a:ext>
            </a:extLst>
          </p:cNvPr>
          <p:cNvSpPr txBox="1">
            <a:spLocks/>
          </p:cNvSpPr>
          <p:nvPr/>
        </p:nvSpPr>
        <p:spPr>
          <a:xfrm>
            <a:off x="983642" y="5653587"/>
            <a:ext cx="7657438" cy="2408826"/>
          </a:xfrm>
          <a:ln>
            <a:noFill/>
          </a:ln>
          <a:effectLst/>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600" b="1" kern="1200">
                <a:solidFill>
                  <a:schemeClr val="tx1"/>
                </a:solidFill>
                <a:latin typeface="+mn-lt"/>
                <a:ea typeface="+mn-ea"/>
                <a:cs typeface="+mn-cs"/>
              </a:defRPr>
            </a:lvl1pPr>
            <a:lvl2pPr marL="0" marR="0" indent="0" algn="l" defTabSz="914400" rtl="0" eaLnBrk="1" fontAlgn="auto" latinLnBrk="0" hangingPunct="1">
              <a:lnSpc>
                <a:spcPct val="90000"/>
              </a:lnSpc>
              <a:spcBef>
                <a:spcPts val="300"/>
              </a:spcBef>
              <a:spcAft>
                <a:spcPts val="0"/>
              </a:spcAft>
              <a:buClrTx/>
              <a:buSzTx/>
              <a:buFont typeface="Arial" panose="020B0604020202020204" pitchFamily="34" charset="0"/>
              <a:buNone/>
              <a:tabLst/>
              <a:defRPr sz="1400" kern="1200">
                <a:solidFill>
                  <a:schemeClr val="tx1"/>
                </a:solidFill>
                <a:latin typeface="+mn-lt"/>
                <a:ea typeface="+mn-ea"/>
                <a:cs typeface="+mn-cs"/>
              </a:defRPr>
            </a:lvl2pPr>
            <a:lvl3pPr marL="0" marR="0" indent="-137160" algn="l" defTabSz="914400" rtl="0" eaLnBrk="1" fontAlgn="auto" latinLnBrk="0" hangingPunct="1">
              <a:lnSpc>
                <a:spcPct val="90000"/>
              </a:lnSpc>
              <a:spcBef>
                <a:spcPts val="300"/>
              </a:spcBef>
              <a:spcAft>
                <a:spcPts val="0"/>
              </a:spcAft>
              <a:buClrTx/>
              <a:buSzTx/>
              <a:buFont typeface="Arial" panose="020B0604020202020204" pitchFamily="34" charset="0"/>
              <a:buChar char="•"/>
              <a:tabLst/>
              <a:defRPr sz="1400" kern="1200">
                <a:solidFill>
                  <a:schemeClr val="tx1"/>
                </a:solidFill>
                <a:latin typeface="+mn-lt"/>
                <a:ea typeface="+mn-ea"/>
                <a:cs typeface="+mn-cs"/>
              </a:defRPr>
            </a:lvl3pPr>
            <a:lvl4pPr marL="402336" marR="0" indent="-173736" algn="l" defTabSz="914400" rtl="0" eaLnBrk="1" fontAlgn="auto" latinLnBrk="0" hangingPunct="1">
              <a:lnSpc>
                <a:spcPct val="90000"/>
              </a:lnSpc>
              <a:spcBef>
                <a:spcPts val="300"/>
              </a:spcBef>
              <a:spcAft>
                <a:spcPts val="0"/>
              </a:spcAft>
              <a:buClr>
                <a:srgbClr val="58595B"/>
              </a:buClr>
              <a:buSzTx/>
              <a:buFont typeface="System Font Regular"/>
              <a:buChar char="—"/>
              <a:tabLst/>
              <a:defRPr sz="1400" kern="1200">
                <a:solidFill>
                  <a:schemeClr val="tx1"/>
                </a:solidFill>
                <a:latin typeface="+mn-lt"/>
                <a:ea typeface="+mn-ea"/>
                <a:cs typeface="+mn-cs"/>
              </a:defRPr>
            </a:lvl4pPr>
            <a:lvl5pPr marL="731520" marR="0" indent="-137160" algn="l" defTabSz="914400" rtl="0" eaLnBrk="1" fontAlgn="auto" latinLnBrk="0" hangingPunct="1">
              <a:lnSpc>
                <a:spcPct val="90000"/>
              </a:lnSpc>
              <a:spcBef>
                <a:spcPts val="300"/>
              </a:spcBef>
              <a:spcAft>
                <a:spcPts val="0"/>
              </a:spcAft>
              <a:buClrTx/>
              <a:buSzTx/>
              <a:buFont typeface="Arial" panose="020B0604020202020204" pitchFamily="34" charset="0"/>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000"/>
              </a:lnSpc>
              <a:spcBef>
                <a:spcPts val="6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Content Placeholder 3">
            <a:extLst>
              <a:ext uri="{FF2B5EF4-FFF2-40B4-BE49-F238E27FC236}">
                <a16:creationId xmlns:a16="http://schemas.microsoft.com/office/drawing/2014/main" id="{C59045E2-B6E3-A87D-8A68-4BD9B3D7DECB}"/>
              </a:ext>
            </a:extLst>
          </p:cNvPr>
          <p:cNvSpPr>
            <a:spLocks noGrp="1"/>
          </p:cNvSpPr>
          <p:nvPr>
            <p:ph idx="1"/>
          </p:nvPr>
        </p:nvSpPr>
        <p:spPr>
          <a:xfrm>
            <a:off x="569234" y="676404"/>
            <a:ext cx="11029616" cy="520320"/>
          </a:xfrm>
          <a:ln>
            <a:noFill/>
          </a:ln>
        </p:spPr>
        <p:txBody>
          <a:bodyPr wrap="square">
            <a:normAutofit lnSpcReduction="10000"/>
          </a:bodyPr>
          <a:lstStyle/>
          <a:p>
            <a:r>
              <a:rPr lang="en-US" sz="2800" b="1">
                <a:solidFill>
                  <a:schemeClr val="tx1"/>
                </a:solidFill>
                <a:latin typeface="Arial"/>
              </a:rPr>
              <a:t>What is Accident Insurance?</a:t>
            </a:r>
          </a:p>
        </p:txBody>
      </p:sp>
      <p:sp>
        <p:nvSpPr>
          <p:cNvPr id="17" name="Content Placeholder 2">
            <a:extLst>
              <a:ext uri="{FF2B5EF4-FFF2-40B4-BE49-F238E27FC236}">
                <a16:creationId xmlns:a16="http://schemas.microsoft.com/office/drawing/2014/main" id="{741C16F0-4F42-BF01-0AAC-D14253CB9D9D}"/>
              </a:ext>
            </a:extLst>
          </p:cNvPr>
          <p:cNvSpPr txBox="1">
            <a:spLocks/>
          </p:cNvSpPr>
          <p:nvPr/>
        </p:nvSpPr>
        <p:spPr>
          <a:xfrm>
            <a:off x="569234" y="1331334"/>
            <a:ext cx="8282535" cy="3804877"/>
          </a:xfrm>
          <a:ln>
            <a:noFill/>
          </a:ln>
          <a:effectLst/>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600" b="1" kern="1200">
                <a:solidFill>
                  <a:schemeClr val="tx1"/>
                </a:solidFill>
                <a:latin typeface="+mn-lt"/>
                <a:ea typeface="+mn-ea"/>
                <a:cs typeface="+mn-cs"/>
              </a:defRPr>
            </a:lvl1pPr>
            <a:lvl2pPr marL="0" marR="0" indent="0" algn="l" defTabSz="914400" rtl="0" eaLnBrk="1" fontAlgn="auto" latinLnBrk="0" hangingPunct="1">
              <a:lnSpc>
                <a:spcPct val="90000"/>
              </a:lnSpc>
              <a:spcBef>
                <a:spcPts val="300"/>
              </a:spcBef>
              <a:spcAft>
                <a:spcPts val="0"/>
              </a:spcAft>
              <a:buClrTx/>
              <a:buSzTx/>
              <a:buFont typeface="Arial" panose="020B0604020202020204" pitchFamily="34" charset="0"/>
              <a:buNone/>
              <a:tabLst/>
              <a:defRPr sz="1400" kern="1200">
                <a:solidFill>
                  <a:schemeClr val="tx1"/>
                </a:solidFill>
                <a:latin typeface="+mn-lt"/>
                <a:ea typeface="+mn-ea"/>
                <a:cs typeface="+mn-cs"/>
              </a:defRPr>
            </a:lvl2pPr>
            <a:lvl3pPr marL="0" marR="0" indent="-137160" algn="l" defTabSz="914400" rtl="0" eaLnBrk="1" fontAlgn="auto" latinLnBrk="0" hangingPunct="1">
              <a:lnSpc>
                <a:spcPct val="90000"/>
              </a:lnSpc>
              <a:spcBef>
                <a:spcPts val="300"/>
              </a:spcBef>
              <a:spcAft>
                <a:spcPts val="0"/>
              </a:spcAft>
              <a:buClrTx/>
              <a:buSzTx/>
              <a:buFont typeface="Arial" panose="020B0604020202020204" pitchFamily="34" charset="0"/>
              <a:buChar char="•"/>
              <a:tabLst/>
              <a:defRPr sz="1400" kern="1200">
                <a:solidFill>
                  <a:schemeClr val="tx1"/>
                </a:solidFill>
                <a:latin typeface="+mn-lt"/>
                <a:ea typeface="+mn-ea"/>
                <a:cs typeface="+mn-cs"/>
              </a:defRPr>
            </a:lvl3pPr>
            <a:lvl4pPr marL="402336" marR="0" indent="-173736" algn="l" defTabSz="914400" rtl="0" eaLnBrk="1" fontAlgn="auto" latinLnBrk="0" hangingPunct="1">
              <a:lnSpc>
                <a:spcPct val="90000"/>
              </a:lnSpc>
              <a:spcBef>
                <a:spcPts val="300"/>
              </a:spcBef>
              <a:spcAft>
                <a:spcPts val="0"/>
              </a:spcAft>
              <a:buClr>
                <a:srgbClr val="58595B"/>
              </a:buClr>
              <a:buSzTx/>
              <a:buFont typeface="System Font Regular"/>
              <a:buChar char="—"/>
              <a:tabLst/>
              <a:defRPr sz="1400" kern="1200">
                <a:solidFill>
                  <a:schemeClr val="tx1"/>
                </a:solidFill>
                <a:latin typeface="+mn-lt"/>
                <a:ea typeface="+mn-ea"/>
                <a:cs typeface="+mn-cs"/>
              </a:defRPr>
            </a:lvl4pPr>
            <a:lvl5pPr marL="731520" marR="0" indent="-137160" algn="l" defTabSz="914400" rtl="0" eaLnBrk="1" fontAlgn="auto" latinLnBrk="0" hangingPunct="1">
              <a:lnSpc>
                <a:spcPct val="90000"/>
              </a:lnSpc>
              <a:spcBef>
                <a:spcPts val="300"/>
              </a:spcBef>
              <a:spcAft>
                <a:spcPts val="0"/>
              </a:spcAft>
              <a:buClrTx/>
              <a:buSzTx/>
              <a:buFont typeface="Arial" panose="020B0604020202020204" pitchFamily="34" charset="0"/>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1800" b="1" i="0" u="none" strike="noStrike" kern="1200" cap="none" spc="0" normalizeH="0" baseline="0" noProof="0">
                <a:ln>
                  <a:noFill/>
                </a:ln>
                <a:effectLst/>
                <a:uLnTx/>
                <a:uFillTx/>
                <a:latin typeface="Arial"/>
                <a:ea typeface="+mn-ea"/>
                <a:cs typeface="+mn-cs"/>
              </a:rPr>
              <a:t>Accident insurance provides a cash payment directly to you regardless of income, expenses incurred or other insurance coverage if you’re injured in a covered accident.</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US" sz="1800" b="1" i="0" u="none" strike="noStrike" kern="1200" cap="none" spc="0" normalizeH="0" baseline="0" noProof="0">
              <a:ln>
                <a:noFill/>
              </a:ln>
              <a:effectLst/>
              <a:uLnTx/>
              <a:uFillTx/>
              <a:latin typeface="Arial"/>
              <a:ea typeface="+mn-ea"/>
              <a:cs typeface="+mn-cs"/>
            </a:endParaRPr>
          </a:p>
          <a:p>
            <a:pPr marL="173736" marR="0" lvl="2" indent="-173736"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Arial"/>
                <a:ea typeface="+mn-ea"/>
                <a:cs typeface="+mn-cs"/>
              </a:rPr>
              <a:t>Coverage available for spouses, child(ren) and dependent parents</a:t>
            </a:r>
          </a:p>
          <a:p>
            <a:pPr marL="173736" marR="0" lvl="2" indent="-173736"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Arial"/>
                <a:ea typeface="+mn-ea"/>
                <a:cs typeface="+mn-cs"/>
              </a:rPr>
              <a:t>Dependent parents are paid at 25% of the employee benefit amount </a:t>
            </a:r>
          </a:p>
          <a:p>
            <a:pPr marL="173736" marR="0" lvl="2" indent="-173736"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Arial"/>
                <a:ea typeface="+mn-ea"/>
                <a:cs typeface="+mn-cs"/>
              </a:rPr>
              <a:t>Multiple accidents are covered throughout the year</a:t>
            </a:r>
          </a:p>
          <a:p>
            <a:pPr marL="173736" marR="0" lvl="2" indent="-173736"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Arial"/>
                <a:ea typeface="+mn-ea"/>
                <a:cs typeface="+mn-cs"/>
              </a:rPr>
              <a:t>Claims may be paid out under multiple products</a:t>
            </a:r>
          </a:p>
          <a:p>
            <a:pPr marL="173736" marR="0" lvl="2" indent="-173736"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Arial"/>
                <a:ea typeface="+mn-ea"/>
                <a:cs typeface="+mn-cs"/>
              </a:rPr>
              <a:t>Benefits may be payable for initial care and treatment associated with an accident as well as follow up care (</a:t>
            </a:r>
            <a:r>
              <a:rPr kumimoji="0" lang="en-US" sz="1800" b="0" i="0" u="none" strike="noStrike" kern="1200" cap="none" spc="0" normalizeH="0" baseline="0" noProof="0" err="1">
                <a:ln>
                  <a:noFill/>
                </a:ln>
                <a:effectLst/>
                <a:uLnTx/>
                <a:uFillTx/>
                <a:latin typeface="Arial"/>
                <a:ea typeface="+mn-ea"/>
                <a:cs typeface="+mn-cs"/>
              </a:rPr>
              <a:t>ie</a:t>
            </a:r>
            <a:r>
              <a:rPr kumimoji="0" lang="en-US" sz="1800" b="0" i="0" u="none" strike="noStrike" kern="1200" cap="none" spc="0" normalizeH="0" baseline="0" noProof="0">
                <a:ln>
                  <a:noFill/>
                </a:ln>
                <a:effectLst/>
                <a:uLnTx/>
                <a:uFillTx/>
                <a:latin typeface="Arial" panose="020B0604020202020204"/>
                <a:ea typeface="+mn-ea"/>
                <a:cs typeface="+mn-cs"/>
              </a:rPr>
              <a:t>: follow up doctor visits, inpatient/outpatient therapy, transportation, etc.)</a:t>
            </a:r>
          </a:p>
          <a:p>
            <a:pPr>
              <a:lnSpc>
                <a:spcPct val="100000"/>
              </a:lnSpc>
              <a:spcAft>
                <a:spcPts val="600"/>
              </a:spcAft>
            </a:pPr>
            <a:endParaRPr kumimoji="0" lang="en-US" sz="1800" b="0" i="0" u="none" strike="noStrike" kern="1200" cap="none" spc="0" normalizeH="0" baseline="0" noProof="0">
              <a:ln>
                <a:noFill/>
              </a:ln>
              <a:effectLst/>
              <a:uLnTx/>
              <a:uFillTx/>
              <a:latin typeface="Arial" panose="020B0604020202020204"/>
              <a:ea typeface="+mn-ea"/>
              <a:cs typeface="+mn-cs"/>
            </a:endParaRPr>
          </a:p>
          <a:p>
            <a:pPr marL="173736" marR="0" lvl="2" indent="-173736" algn="l" defTabSz="914400" rtl="0" eaLnBrk="1" fontAlgn="auto" latinLnBrk="0" hangingPunct="1">
              <a:lnSpc>
                <a:spcPts val="2000"/>
              </a:lnSpc>
              <a:spcBef>
                <a:spcPts val="6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effectLst/>
              <a:uLnTx/>
              <a:uFillTx/>
              <a:latin typeface="Arial" panose="020B0604020202020204"/>
              <a:ea typeface="+mn-ea"/>
              <a:cs typeface="+mn-cs"/>
            </a:endParaRPr>
          </a:p>
        </p:txBody>
      </p:sp>
      <p:pic>
        <p:nvPicPr>
          <p:cNvPr id="29" name="Graphic 28">
            <a:extLst>
              <a:ext uri="{FF2B5EF4-FFF2-40B4-BE49-F238E27FC236}">
                <a16:creationId xmlns:a16="http://schemas.microsoft.com/office/drawing/2014/main" id="{D807EB7C-1DD2-4B03-EB1B-113D1819B8F6}"/>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26106" y="2468210"/>
            <a:ext cx="1484411" cy="1790025"/>
          </a:xfrm>
          <a:prstGeom prst="rect">
            <a:avLst/>
          </a:prstGeom>
        </p:spPr>
      </p:pic>
      <p:pic>
        <p:nvPicPr>
          <p:cNvPr id="5" name="Picture 4">
            <a:extLst>
              <a:ext uri="{FF2B5EF4-FFF2-40B4-BE49-F238E27FC236}">
                <a16:creationId xmlns:a16="http://schemas.microsoft.com/office/drawing/2014/main" id="{B4F8A74C-8608-71E0-F734-73FFAECD9592}"/>
              </a:ext>
            </a:extLst>
          </p:cNvPr>
          <p:cNvPicPr>
            <a:picLocks noChangeAspect="1"/>
          </p:cNvPicPr>
          <p:nvPr/>
        </p:nvPicPr>
        <p:blipFill>
          <a:blip r:embed="rId5"/>
          <a:stretch>
            <a:fillRect/>
          </a:stretch>
        </p:blipFill>
        <p:spPr>
          <a:xfrm>
            <a:off x="713897" y="5270821"/>
            <a:ext cx="2767782" cy="145416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433238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69025A8C-A3FD-18FF-8A12-CC0EAC471D15}"/>
              </a:ext>
            </a:extLst>
          </p:cNvPr>
          <p:cNvSpPr txBox="1">
            <a:spLocks/>
          </p:cNvSpPr>
          <p:nvPr/>
        </p:nvSpPr>
        <p:spPr>
          <a:xfrm>
            <a:off x="983642" y="5653587"/>
            <a:ext cx="7657438" cy="2408826"/>
          </a:xfrm>
          <a:ln>
            <a:noFill/>
          </a:ln>
          <a:effectLst/>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600" b="1" kern="1200">
                <a:solidFill>
                  <a:schemeClr val="tx1"/>
                </a:solidFill>
                <a:latin typeface="+mn-lt"/>
                <a:ea typeface="+mn-ea"/>
                <a:cs typeface="+mn-cs"/>
              </a:defRPr>
            </a:lvl1pPr>
            <a:lvl2pPr marL="0" marR="0" indent="0" algn="l" defTabSz="914400" rtl="0" eaLnBrk="1" fontAlgn="auto" latinLnBrk="0" hangingPunct="1">
              <a:lnSpc>
                <a:spcPct val="90000"/>
              </a:lnSpc>
              <a:spcBef>
                <a:spcPts val="300"/>
              </a:spcBef>
              <a:spcAft>
                <a:spcPts val="0"/>
              </a:spcAft>
              <a:buClrTx/>
              <a:buSzTx/>
              <a:buFont typeface="Arial" panose="020B0604020202020204" pitchFamily="34" charset="0"/>
              <a:buNone/>
              <a:tabLst/>
              <a:defRPr sz="1400" kern="1200">
                <a:solidFill>
                  <a:schemeClr val="tx1"/>
                </a:solidFill>
                <a:latin typeface="+mn-lt"/>
                <a:ea typeface="+mn-ea"/>
                <a:cs typeface="+mn-cs"/>
              </a:defRPr>
            </a:lvl2pPr>
            <a:lvl3pPr marL="0" marR="0" indent="-137160" algn="l" defTabSz="914400" rtl="0" eaLnBrk="1" fontAlgn="auto" latinLnBrk="0" hangingPunct="1">
              <a:lnSpc>
                <a:spcPct val="90000"/>
              </a:lnSpc>
              <a:spcBef>
                <a:spcPts val="300"/>
              </a:spcBef>
              <a:spcAft>
                <a:spcPts val="0"/>
              </a:spcAft>
              <a:buClrTx/>
              <a:buSzTx/>
              <a:buFont typeface="Arial" panose="020B0604020202020204" pitchFamily="34" charset="0"/>
              <a:buChar char="•"/>
              <a:tabLst/>
              <a:defRPr sz="1400" kern="1200">
                <a:solidFill>
                  <a:schemeClr val="tx1"/>
                </a:solidFill>
                <a:latin typeface="+mn-lt"/>
                <a:ea typeface="+mn-ea"/>
                <a:cs typeface="+mn-cs"/>
              </a:defRPr>
            </a:lvl3pPr>
            <a:lvl4pPr marL="402336" marR="0" indent="-173736" algn="l" defTabSz="914400" rtl="0" eaLnBrk="1" fontAlgn="auto" latinLnBrk="0" hangingPunct="1">
              <a:lnSpc>
                <a:spcPct val="90000"/>
              </a:lnSpc>
              <a:spcBef>
                <a:spcPts val="300"/>
              </a:spcBef>
              <a:spcAft>
                <a:spcPts val="0"/>
              </a:spcAft>
              <a:buClr>
                <a:srgbClr val="58595B"/>
              </a:buClr>
              <a:buSzTx/>
              <a:buFont typeface="System Font Regular"/>
              <a:buChar char="—"/>
              <a:tabLst/>
              <a:defRPr sz="1400" kern="1200">
                <a:solidFill>
                  <a:schemeClr val="tx1"/>
                </a:solidFill>
                <a:latin typeface="+mn-lt"/>
                <a:ea typeface="+mn-ea"/>
                <a:cs typeface="+mn-cs"/>
              </a:defRPr>
            </a:lvl4pPr>
            <a:lvl5pPr marL="731520" marR="0" indent="-137160" algn="l" defTabSz="914400" rtl="0" eaLnBrk="1" fontAlgn="auto" latinLnBrk="0" hangingPunct="1">
              <a:lnSpc>
                <a:spcPct val="90000"/>
              </a:lnSpc>
              <a:spcBef>
                <a:spcPts val="300"/>
              </a:spcBef>
              <a:spcAft>
                <a:spcPts val="0"/>
              </a:spcAft>
              <a:buClrTx/>
              <a:buSzTx/>
              <a:buFont typeface="Arial" panose="020B0604020202020204" pitchFamily="34" charset="0"/>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000"/>
              </a:lnSpc>
              <a:spcBef>
                <a:spcPts val="6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Content Placeholder 3">
            <a:extLst>
              <a:ext uri="{FF2B5EF4-FFF2-40B4-BE49-F238E27FC236}">
                <a16:creationId xmlns:a16="http://schemas.microsoft.com/office/drawing/2014/main" id="{C59045E2-B6E3-A87D-8A68-4BD9B3D7DECB}"/>
              </a:ext>
            </a:extLst>
          </p:cNvPr>
          <p:cNvSpPr>
            <a:spLocks noGrp="1"/>
          </p:cNvSpPr>
          <p:nvPr>
            <p:ph idx="1"/>
          </p:nvPr>
        </p:nvSpPr>
        <p:spPr>
          <a:xfrm>
            <a:off x="581192" y="644663"/>
            <a:ext cx="11029616" cy="631133"/>
          </a:xfrm>
          <a:ln>
            <a:noFill/>
          </a:ln>
        </p:spPr>
        <p:txBody>
          <a:bodyPr wrap="square">
            <a:normAutofit/>
          </a:bodyPr>
          <a:lstStyle/>
          <a:p>
            <a:r>
              <a:rPr lang="en-US" sz="2800" b="1">
                <a:solidFill>
                  <a:schemeClr val="tx1"/>
                </a:solidFill>
                <a:latin typeface="Arial"/>
              </a:rPr>
              <a:t>What is Critical Illness Insurance?</a:t>
            </a:r>
          </a:p>
        </p:txBody>
      </p:sp>
      <p:sp>
        <p:nvSpPr>
          <p:cNvPr id="17" name="Content Placeholder 2">
            <a:extLst>
              <a:ext uri="{FF2B5EF4-FFF2-40B4-BE49-F238E27FC236}">
                <a16:creationId xmlns:a16="http://schemas.microsoft.com/office/drawing/2014/main" id="{741C16F0-4F42-BF01-0AAC-D14253CB9D9D}"/>
              </a:ext>
            </a:extLst>
          </p:cNvPr>
          <p:cNvSpPr txBox="1">
            <a:spLocks/>
          </p:cNvSpPr>
          <p:nvPr/>
        </p:nvSpPr>
        <p:spPr>
          <a:xfrm>
            <a:off x="906637" y="1476439"/>
            <a:ext cx="7807222" cy="3692720"/>
          </a:xfrm>
          <a:ln>
            <a:noFill/>
          </a:ln>
          <a:effectLst/>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600" b="1" kern="1200">
                <a:solidFill>
                  <a:schemeClr val="tx1"/>
                </a:solidFill>
                <a:latin typeface="+mn-lt"/>
                <a:ea typeface="+mn-ea"/>
                <a:cs typeface="+mn-cs"/>
              </a:defRPr>
            </a:lvl1pPr>
            <a:lvl2pPr marL="0" marR="0" indent="0" algn="l" defTabSz="914400" rtl="0" eaLnBrk="1" fontAlgn="auto" latinLnBrk="0" hangingPunct="1">
              <a:lnSpc>
                <a:spcPct val="90000"/>
              </a:lnSpc>
              <a:spcBef>
                <a:spcPts val="300"/>
              </a:spcBef>
              <a:spcAft>
                <a:spcPts val="0"/>
              </a:spcAft>
              <a:buClrTx/>
              <a:buSzTx/>
              <a:buFont typeface="Arial" panose="020B0604020202020204" pitchFamily="34" charset="0"/>
              <a:buNone/>
              <a:tabLst/>
              <a:defRPr sz="1400" kern="1200">
                <a:solidFill>
                  <a:schemeClr val="tx1"/>
                </a:solidFill>
                <a:latin typeface="+mn-lt"/>
                <a:ea typeface="+mn-ea"/>
                <a:cs typeface="+mn-cs"/>
              </a:defRPr>
            </a:lvl2pPr>
            <a:lvl3pPr marL="0" marR="0" indent="-137160" algn="l" defTabSz="914400" rtl="0" eaLnBrk="1" fontAlgn="auto" latinLnBrk="0" hangingPunct="1">
              <a:lnSpc>
                <a:spcPct val="90000"/>
              </a:lnSpc>
              <a:spcBef>
                <a:spcPts val="300"/>
              </a:spcBef>
              <a:spcAft>
                <a:spcPts val="0"/>
              </a:spcAft>
              <a:buClrTx/>
              <a:buSzTx/>
              <a:buFont typeface="Arial" panose="020B0604020202020204" pitchFamily="34" charset="0"/>
              <a:buChar char="•"/>
              <a:tabLst/>
              <a:defRPr sz="1400" kern="1200">
                <a:solidFill>
                  <a:schemeClr val="tx1"/>
                </a:solidFill>
                <a:latin typeface="+mn-lt"/>
                <a:ea typeface="+mn-ea"/>
                <a:cs typeface="+mn-cs"/>
              </a:defRPr>
            </a:lvl3pPr>
            <a:lvl4pPr marL="402336" marR="0" indent="-173736" algn="l" defTabSz="914400" rtl="0" eaLnBrk="1" fontAlgn="auto" latinLnBrk="0" hangingPunct="1">
              <a:lnSpc>
                <a:spcPct val="90000"/>
              </a:lnSpc>
              <a:spcBef>
                <a:spcPts val="300"/>
              </a:spcBef>
              <a:spcAft>
                <a:spcPts val="0"/>
              </a:spcAft>
              <a:buClr>
                <a:srgbClr val="58595B"/>
              </a:buClr>
              <a:buSzTx/>
              <a:buFont typeface="System Font Regular"/>
              <a:buChar char="—"/>
              <a:tabLst/>
              <a:defRPr sz="1400" kern="1200">
                <a:solidFill>
                  <a:schemeClr val="tx1"/>
                </a:solidFill>
                <a:latin typeface="+mn-lt"/>
                <a:ea typeface="+mn-ea"/>
                <a:cs typeface="+mn-cs"/>
              </a:defRPr>
            </a:lvl4pPr>
            <a:lvl5pPr marL="731520" marR="0" indent="-137160" algn="l" defTabSz="914400" rtl="0" eaLnBrk="1" fontAlgn="auto" latinLnBrk="0" hangingPunct="1">
              <a:lnSpc>
                <a:spcPct val="90000"/>
              </a:lnSpc>
              <a:spcBef>
                <a:spcPts val="300"/>
              </a:spcBef>
              <a:spcAft>
                <a:spcPts val="0"/>
              </a:spcAft>
              <a:buClrTx/>
              <a:buSzTx/>
              <a:buFont typeface="Arial" panose="020B0604020202020204" pitchFamily="34" charset="0"/>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000"/>
              </a:lnSpc>
              <a:spcBef>
                <a:spcPts val="1200"/>
              </a:spcBef>
              <a:spcAft>
                <a:spcPts val="600"/>
              </a:spcAft>
              <a:buClrTx/>
              <a:buSzTx/>
              <a:buFont typeface="Arial" panose="020B0604020202020204" pitchFamily="34" charset="0"/>
              <a:buNone/>
              <a:tabLst/>
              <a:defRPr/>
            </a:pPr>
            <a:r>
              <a:rPr kumimoji="0" lang="en-US" sz="1800" b="1" i="0" u="none" strike="noStrike" kern="1200" cap="none" spc="0" normalizeH="0" baseline="0" noProof="0">
                <a:ln>
                  <a:noFill/>
                </a:ln>
                <a:effectLst/>
                <a:uLnTx/>
                <a:uFillTx/>
                <a:latin typeface="Arial"/>
                <a:ea typeface="+mn-ea"/>
                <a:cs typeface="+mn-cs"/>
              </a:rPr>
              <a:t>Critical illness insurance provides a lump-sum cash payment directly to you if you are diagnosed with a covered condition.</a:t>
            </a:r>
            <a:br>
              <a:rPr lang="en-US" sz="1800">
                <a:latin typeface="Arial"/>
              </a:rPr>
            </a:br>
            <a:endParaRPr kumimoji="0" lang="en-US" sz="1800" b="1" i="0" u="none" strike="noStrike" kern="1200" cap="none" spc="0" normalizeH="0" baseline="0" noProof="0">
              <a:ln>
                <a:noFill/>
              </a:ln>
              <a:effectLst/>
              <a:uLnTx/>
              <a:uFillTx/>
              <a:latin typeface="Arial"/>
              <a:ea typeface="+mn-ea"/>
              <a:cs typeface="+mn-cs"/>
            </a:endParaRPr>
          </a:p>
          <a:p>
            <a:pPr marL="285750" marR="0" lvl="2"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Arial"/>
                <a:ea typeface="+mn-ea"/>
                <a:cs typeface="+mn-cs"/>
              </a:rPr>
              <a:t>Coverage available for spouses, child(ren) and dependent parents</a:t>
            </a:r>
          </a:p>
          <a:p>
            <a:pPr marL="285750" marR="0" lvl="2"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Arial"/>
                <a:ea typeface="+mn-ea"/>
                <a:cs typeface="+mn-cs"/>
              </a:rPr>
              <a:t>Dependent parents are paid at 25% of the employee benefit amount </a:t>
            </a:r>
          </a:p>
          <a:p>
            <a:pPr marL="285750" marR="0" lvl="2" indent="-285750" algn="l" defTabSz="914400" rtl="0" eaLnBrk="1" fontAlgn="auto" latinLnBrk="0" hangingPunct="1">
              <a:lnSpc>
                <a:spcPct val="15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Arial"/>
                <a:ea typeface="+mn-ea"/>
                <a:cs typeface="+mn-cs"/>
              </a:rPr>
              <a:t>No pre-existing condition exclusion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Arial"/>
                <a:ea typeface="+mn-ea"/>
                <a:cs typeface="+mn-cs"/>
              </a:rPr>
              <a:t>You can use the money any way you want – for medical expenses and non-medical expenses, mowing/cleaning services, hotel stays, childcare </a:t>
            </a:r>
          </a:p>
          <a:p>
            <a:pPr marL="285750" marR="0" lvl="2" indent="-285750" algn="l" defTabSz="914400" rtl="0" eaLnBrk="1" fontAlgn="auto" latinLnBrk="0" hangingPunct="1">
              <a:lnSpc>
                <a:spcPts val="2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Arial"/>
                <a:ea typeface="+mn-ea"/>
                <a:cs typeface="+mn-cs"/>
              </a:rPr>
              <a:t>Offers a recurrence benefit on certain conditions after a separation period of 6 months</a:t>
            </a:r>
          </a:p>
          <a:p>
            <a:pPr marR="0" lvl="2" indent="0" algn="l" defTabSz="914400" rtl="0" eaLnBrk="1" fontAlgn="auto" latinLnBrk="0" hangingPunct="1">
              <a:lnSpc>
                <a:spcPts val="2000"/>
              </a:lnSpc>
              <a:spcBef>
                <a:spcPts val="600"/>
              </a:spcBef>
              <a:spcAft>
                <a:spcPts val="0"/>
              </a:spcAft>
              <a:buClrTx/>
              <a:buSzTx/>
              <a:buNone/>
              <a:tabLst/>
              <a:defRPr/>
            </a:pPr>
            <a:endParaRPr kumimoji="0" lang="en-US" sz="1800" b="0" i="0" u="none" strike="noStrike" kern="1200" cap="none" spc="0" normalizeH="0" baseline="0" noProof="0">
              <a:ln>
                <a:noFill/>
              </a:ln>
              <a:effectLst/>
              <a:uLnTx/>
              <a:uFillTx/>
              <a:latin typeface="Arial"/>
              <a:ea typeface="+mn-ea"/>
              <a:cs typeface="+mn-cs"/>
            </a:endParaRPr>
          </a:p>
        </p:txBody>
      </p:sp>
      <p:pic>
        <p:nvPicPr>
          <p:cNvPr id="2" name="Picture 1">
            <a:extLst>
              <a:ext uri="{FF2B5EF4-FFF2-40B4-BE49-F238E27FC236}">
                <a16:creationId xmlns:a16="http://schemas.microsoft.com/office/drawing/2014/main" id="{DEE7E159-DD44-02BE-3804-A00D099BE60E}"/>
              </a:ext>
            </a:extLst>
          </p:cNvPr>
          <p:cNvPicPr>
            <a:picLocks noChangeAspect="1"/>
          </p:cNvPicPr>
          <p:nvPr/>
        </p:nvPicPr>
        <p:blipFill>
          <a:blip r:embed="rId3"/>
          <a:srcRect t="32597" b="30498"/>
          <a:stretch>
            <a:fillRect/>
          </a:stretch>
        </p:blipFill>
        <p:spPr>
          <a:xfrm>
            <a:off x="8713859" y="1726163"/>
            <a:ext cx="2908907" cy="3610947"/>
          </a:xfrm>
          <a:prstGeom prst="rect">
            <a:avLst/>
          </a:prstGeom>
        </p:spPr>
      </p:pic>
      <p:pic>
        <p:nvPicPr>
          <p:cNvPr id="6" name="Graphic 5">
            <a:extLst>
              <a:ext uri="{FF2B5EF4-FFF2-40B4-BE49-F238E27FC236}">
                <a16:creationId xmlns:a16="http://schemas.microsoft.com/office/drawing/2014/main" id="{5F896DC9-0573-E54F-C0AE-5861557353B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985941" y="2420510"/>
            <a:ext cx="2202180" cy="2202180"/>
          </a:xfrm>
          <a:prstGeom prst="rect">
            <a:avLst/>
          </a:prstGeom>
        </p:spPr>
      </p:pic>
      <p:pic>
        <p:nvPicPr>
          <p:cNvPr id="8" name="Picture 7">
            <a:extLst>
              <a:ext uri="{FF2B5EF4-FFF2-40B4-BE49-F238E27FC236}">
                <a16:creationId xmlns:a16="http://schemas.microsoft.com/office/drawing/2014/main" id="{159E2476-F15D-C83F-D6F4-7F655A7E072F}"/>
              </a:ext>
            </a:extLst>
          </p:cNvPr>
          <p:cNvPicPr>
            <a:picLocks noChangeAspect="1"/>
          </p:cNvPicPr>
          <p:nvPr/>
        </p:nvPicPr>
        <p:blipFill>
          <a:blip r:embed="rId5"/>
          <a:stretch>
            <a:fillRect/>
          </a:stretch>
        </p:blipFill>
        <p:spPr>
          <a:xfrm>
            <a:off x="499249" y="5099103"/>
            <a:ext cx="2767782" cy="145416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341424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69025A8C-A3FD-18FF-8A12-CC0EAC471D15}"/>
              </a:ext>
            </a:extLst>
          </p:cNvPr>
          <p:cNvSpPr txBox="1">
            <a:spLocks/>
          </p:cNvSpPr>
          <p:nvPr/>
        </p:nvSpPr>
        <p:spPr>
          <a:xfrm>
            <a:off x="983642" y="5653587"/>
            <a:ext cx="7657438" cy="2408826"/>
          </a:xfrm>
          <a:ln>
            <a:noFill/>
          </a:ln>
          <a:effectLst/>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600" b="1" kern="1200">
                <a:solidFill>
                  <a:schemeClr val="tx1"/>
                </a:solidFill>
                <a:latin typeface="+mn-lt"/>
                <a:ea typeface="+mn-ea"/>
                <a:cs typeface="+mn-cs"/>
              </a:defRPr>
            </a:lvl1pPr>
            <a:lvl2pPr marL="0" marR="0" indent="0" algn="l" defTabSz="914400" rtl="0" eaLnBrk="1" fontAlgn="auto" latinLnBrk="0" hangingPunct="1">
              <a:lnSpc>
                <a:spcPct val="90000"/>
              </a:lnSpc>
              <a:spcBef>
                <a:spcPts val="300"/>
              </a:spcBef>
              <a:spcAft>
                <a:spcPts val="0"/>
              </a:spcAft>
              <a:buClrTx/>
              <a:buSzTx/>
              <a:buFont typeface="Arial" panose="020B0604020202020204" pitchFamily="34" charset="0"/>
              <a:buNone/>
              <a:tabLst/>
              <a:defRPr sz="1400" kern="1200">
                <a:solidFill>
                  <a:schemeClr val="tx1"/>
                </a:solidFill>
                <a:latin typeface="+mn-lt"/>
                <a:ea typeface="+mn-ea"/>
                <a:cs typeface="+mn-cs"/>
              </a:defRPr>
            </a:lvl2pPr>
            <a:lvl3pPr marL="0" marR="0" indent="-137160" algn="l" defTabSz="914400" rtl="0" eaLnBrk="1" fontAlgn="auto" latinLnBrk="0" hangingPunct="1">
              <a:lnSpc>
                <a:spcPct val="90000"/>
              </a:lnSpc>
              <a:spcBef>
                <a:spcPts val="300"/>
              </a:spcBef>
              <a:spcAft>
                <a:spcPts val="0"/>
              </a:spcAft>
              <a:buClrTx/>
              <a:buSzTx/>
              <a:buFont typeface="Arial" panose="020B0604020202020204" pitchFamily="34" charset="0"/>
              <a:buChar char="•"/>
              <a:tabLst/>
              <a:defRPr sz="1400" kern="1200">
                <a:solidFill>
                  <a:schemeClr val="tx1"/>
                </a:solidFill>
                <a:latin typeface="+mn-lt"/>
                <a:ea typeface="+mn-ea"/>
                <a:cs typeface="+mn-cs"/>
              </a:defRPr>
            </a:lvl3pPr>
            <a:lvl4pPr marL="402336" marR="0" indent="-173736" algn="l" defTabSz="914400" rtl="0" eaLnBrk="1" fontAlgn="auto" latinLnBrk="0" hangingPunct="1">
              <a:lnSpc>
                <a:spcPct val="90000"/>
              </a:lnSpc>
              <a:spcBef>
                <a:spcPts val="300"/>
              </a:spcBef>
              <a:spcAft>
                <a:spcPts val="0"/>
              </a:spcAft>
              <a:buClr>
                <a:srgbClr val="58595B"/>
              </a:buClr>
              <a:buSzTx/>
              <a:buFont typeface="System Font Regular"/>
              <a:buChar char="—"/>
              <a:tabLst/>
              <a:defRPr sz="1400" kern="1200">
                <a:solidFill>
                  <a:schemeClr val="tx1"/>
                </a:solidFill>
                <a:latin typeface="+mn-lt"/>
                <a:ea typeface="+mn-ea"/>
                <a:cs typeface="+mn-cs"/>
              </a:defRPr>
            </a:lvl4pPr>
            <a:lvl5pPr marL="731520" marR="0" indent="-137160" algn="l" defTabSz="914400" rtl="0" eaLnBrk="1" fontAlgn="auto" latinLnBrk="0" hangingPunct="1">
              <a:lnSpc>
                <a:spcPct val="90000"/>
              </a:lnSpc>
              <a:spcBef>
                <a:spcPts val="300"/>
              </a:spcBef>
              <a:spcAft>
                <a:spcPts val="0"/>
              </a:spcAft>
              <a:buClrTx/>
              <a:buSzTx/>
              <a:buFont typeface="Arial" panose="020B0604020202020204" pitchFamily="34" charset="0"/>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000"/>
              </a:lnSpc>
              <a:spcBef>
                <a:spcPts val="6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Content Placeholder 3">
            <a:extLst>
              <a:ext uri="{FF2B5EF4-FFF2-40B4-BE49-F238E27FC236}">
                <a16:creationId xmlns:a16="http://schemas.microsoft.com/office/drawing/2014/main" id="{C59045E2-B6E3-A87D-8A68-4BD9B3D7DECB}"/>
              </a:ext>
            </a:extLst>
          </p:cNvPr>
          <p:cNvSpPr>
            <a:spLocks noGrp="1"/>
          </p:cNvSpPr>
          <p:nvPr>
            <p:ph idx="1"/>
          </p:nvPr>
        </p:nvSpPr>
        <p:spPr>
          <a:xfrm>
            <a:off x="590816" y="817899"/>
            <a:ext cx="11029616" cy="556488"/>
          </a:xfrm>
          <a:ln>
            <a:noFill/>
          </a:ln>
        </p:spPr>
        <p:txBody>
          <a:bodyPr wrap="square">
            <a:normAutofit/>
          </a:bodyPr>
          <a:lstStyle/>
          <a:p>
            <a:r>
              <a:rPr lang="en-US" sz="2800" b="1">
                <a:solidFill>
                  <a:schemeClr val="tx1"/>
                </a:solidFill>
                <a:latin typeface="Arial"/>
              </a:rPr>
              <a:t>What is Hospital Indemnity Insurance?</a:t>
            </a:r>
          </a:p>
        </p:txBody>
      </p:sp>
      <p:sp>
        <p:nvSpPr>
          <p:cNvPr id="17" name="Content Placeholder 2">
            <a:extLst>
              <a:ext uri="{FF2B5EF4-FFF2-40B4-BE49-F238E27FC236}">
                <a16:creationId xmlns:a16="http://schemas.microsoft.com/office/drawing/2014/main" id="{741C16F0-4F42-BF01-0AAC-D14253CB9D9D}"/>
              </a:ext>
            </a:extLst>
          </p:cNvPr>
          <p:cNvSpPr txBox="1">
            <a:spLocks/>
          </p:cNvSpPr>
          <p:nvPr/>
        </p:nvSpPr>
        <p:spPr>
          <a:xfrm>
            <a:off x="744027" y="1425018"/>
            <a:ext cx="8288006" cy="4114113"/>
          </a:xfrm>
          <a:ln>
            <a:noFill/>
          </a:ln>
          <a:effectLst/>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600" b="1" kern="1200">
                <a:solidFill>
                  <a:schemeClr val="tx1"/>
                </a:solidFill>
                <a:latin typeface="+mn-lt"/>
                <a:ea typeface="+mn-ea"/>
                <a:cs typeface="+mn-cs"/>
              </a:defRPr>
            </a:lvl1pPr>
            <a:lvl2pPr marL="0" marR="0" indent="0" algn="l" defTabSz="914400" rtl="0" eaLnBrk="1" fontAlgn="auto" latinLnBrk="0" hangingPunct="1">
              <a:lnSpc>
                <a:spcPct val="90000"/>
              </a:lnSpc>
              <a:spcBef>
                <a:spcPts val="300"/>
              </a:spcBef>
              <a:spcAft>
                <a:spcPts val="0"/>
              </a:spcAft>
              <a:buClrTx/>
              <a:buSzTx/>
              <a:buFont typeface="Arial" panose="020B0604020202020204" pitchFamily="34" charset="0"/>
              <a:buNone/>
              <a:tabLst/>
              <a:defRPr sz="1400" kern="1200">
                <a:solidFill>
                  <a:schemeClr val="tx1"/>
                </a:solidFill>
                <a:latin typeface="+mn-lt"/>
                <a:ea typeface="+mn-ea"/>
                <a:cs typeface="+mn-cs"/>
              </a:defRPr>
            </a:lvl2pPr>
            <a:lvl3pPr marL="0" marR="0" indent="-137160" algn="l" defTabSz="914400" rtl="0" eaLnBrk="1" fontAlgn="auto" latinLnBrk="0" hangingPunct="1">
              <a:lnSpc>
                <a:spcPct val="90000"/>
              </a:lnSpc>
              <a:spcBef>
                <a:spcPts val="300"/>
              </a:spcBef>
              <a:spcAft>
                <a:spcPts val="0"/>
              </a:spcAft>
              <a:buClrTx/>
              <a:buSzTx/>
              <a:buFont typeface="Arial" panose="020B0604020202020204" pitchFamily="34" charset="0"/>
              <a:buChar char="•"/>
              <a:tabLst/>
              <a:defRPr sz="1400" kern="1200">
                <a:solidFill>
                  <a:schemeClr val="tx1"/>
                </a:solidFill>
                <a:latin typeface="+mn-lt"/>
                <a:ea typeface="+mn-ea"/>
                <a:cs typeface="+mn-cs"/>
              </a:defRPr>
            </a:lvl3pPr>
            <a:lvl4pPr marL="402336" marR="0" indent="-173736" algn="l" defTabSz="914400" rtl="0" eaLnBrk="1" fontAlgn="auto" latinLnBrk="0" hangingPunct="1">
              <a:lnSpc>
                <a:spcPct val="90000"/>
              </a:lnSpc>
              <a:spcBef>
                <a:spcPts val="300"/>
              </a:spcBef>
              <a:spcAft>
                <a:spcPts val="0"/>
              </a:spcAft>
              <a:buClr>
                <a:srgbClr val="58595B"/>
              </a:buClr>
              <a:buSzTx/>
              <a:buFont typeface="System Font Regular"/>
              <a:buChar char="—"/>
              <a:tabLst/>
              <a:defRPr sz="1400" kern="1200">
                <a:solidFill>
                  <a:schemeClr val="tx1"/>
                </a:solidFill>
                <a:latin typeface="+mn-lt"/>
                <a:ea typeface="+mn-ea"/>
                <a:cs typeface="+mn-cs"/>
              </a:defRPr>
            </a:lvl4pPr>
            <a:lvl5pPr marL="731520" marR="0" indent="-137160" algn="l" defTabSz="914400" rtl="0" eaLnBrk="1" fontAlgn="auto" latinLnBrk="0" hangingPunct="1">
              <a:lnSpc>
                <a:spcPct val="90000"/>
              </a:lnSpc>
              <a:spcBef>
                <a:spcPts val="300"/>
              </a:spcBef>
              <a:spcAft>
                <a:spcPts val="0"/>
              </a:spcAft>
              <a:buClrTx/>
              <a:buSzTx/>
              <a:buFont typeface="Arial" panose="020B0604020202020204" pitchFamily="34" charset="0"/>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200"/>
              </a:spcBef>
              <a:spcAft>
                <a:spcPts val="600"/>
              </a:spcAft>
              <a:buClrTx/>
              <a:buSzTx/>
              <a:buFont typeface="Arial" panose="020B0604020202020204" pitchFamily="34" charset="0"/>
              <a:buNone/>
              <a:tabLst/>
              <a:defRPr/>
            </a:pPr>
            <a:r>
              <a:rPr kumimoji="0" lang="en-US" sz="1800" b="1" i="0" u="none" strike="noStrike" kern="1200" cap="none" spc="0" normalizeH="0" baseline="0" noProof="0">
                <a:ln>
                  <a:noFill/>
                </a:ln>
                <a:effectLst/>
                <a:uLnTx/>
                <a:uFillTx/>
                <a:latin typeface="Arial"/>
                <a:ea typeface="+mn-ea"/>
                <a:cs typeface="+mn-cs"/>
              </a:rPr>
              <a:t>Hospital indemnity insurance provides a lump-sum benefit if you </a:t>
            </a:r>
            <a:br>
              <a:rPr kumimoji="0" lang="en-US" sz="1800" b="1" i="0" u="none" strike="noStrike" kern="1200" cap="none" spc="0" normalizeH="0" baseline="0" noProof="0">
                <a:ln>
                  <a:noFill/>
                </a:ln>
                <a:effectLst/>
                <a:uLnTx/>
                <a:uFillTx/>
                <a:ea typeface="+mn-ea"/>
                <a:cs typeface="+mn-cs"/>
              </a:rPr>
            </a:br>
            <a:r>
              <a:rPr kumimoji="0" lang="en-US" sz="1800" b="1" i="0" u="none" strike="noStrike" kern="1200" cap="none" spc="0" normalizeH="0" baseline="0" noProof="0">
                <a:ln>
                  <a:noFill/>
                </a:ln>
                <a:effectLst/>
                <a:uLnTx/>
                <a:uFillTx/>
                <a:latin typeface="Arial"/>
                <a:ea typeface="+mn-ea"/>
                <a:cs typeface="+mn-cs"/>
              </a:rPr>
              <a:t>or a dependent requires hospitalization.</a:t>
            </a:r>
            <a:br>
              <a:rPr kumimoji="0" lang="en-US" sz="1800" b="1" i="0" u="none" strike="noStrike" kern="1200" cap="none" spc="0" normalizeH="0" baseline="0" noProof="0">
                <a:ln>
                  <a:noFill/>
                </a:ln>
                <a:effectLst/>
                <a:uLnTx/>
                <a:uFillTx/>
                <a:latin typeface="Arial"/>
                <a:ea typeface="+mn-ea"/>
                <a:cs typeface="+mn-cs"/>
              </a:rPr>
            </a:br>
            <a:r>
              <a:rPr kumimoji="0" lang="en-US" sz="1800" b="1" i="0" u="none" strike="noStrike" kern="1200" cap="none" spc="0" normalizeH="0" baseline="0" noProof="0">
                <a:ln>
                  <a:noFill/>
                </a:ln>
                <a:effectLst/>
                <a:uLnTx/>
                <a:uFillTx/>
                <a:latin typeface="Arial"/>
                <a:ea typeface="+mn-ea"/>
                <a:cs typeface="+mn-cs"/>
              </a:rPr>
              <a:t> </a:t>
            </a:r>
          </a:p>
          <a:p>
            <a:pPr marL="173736" marR="0" lvl="2" indent="-173736"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Arial"/>
                <a:ea typeface="+mn-ea"/>
                <a:cs typeface="+mn-cs"/>
              </a:rPr>
              <a:t>Benefits can be used to help pay out-of-pocket costs, as well as </a:t>
            </a:r>
            <a:br>
              <a:rPr kumimoji="0" lang="en-US" sz="1800" b="0" i="0" u="none" strike="noStrike" kern="1200" cap="none" spc="0" normalizeH="0" baseline="0" noProof="0">
                <a:ln>
                  <a:noFill/>
                </a:ln>
                <a:effectLst/>
                <a:uLnTx/>
                <a:uFillTx/>
                <a:ea typeface="+mn-ea"/>
                <a:cs typeface="+mn-cs"/>
              </a:rPr>
            </a:br>
            <a:r>
              <a:rPr kumimoji="0" lang="en-US" sz="1800" b="0" i="0" u="none" strike="noStrike" kern="1200" cap="none" spc="0" normalizeH="0" baseline="0" noProof="0">
                <a:ln>
                  <a:noFill/>
                </a:ln>
                <a:effectLst/>
                <a:uLnTx/>
                <a:uFillTx/>
                <a:latin typeface="Arial"/>
                <a:ea typeface="+mn-ea"/>
                <a:cs typeface="+mn-cs"/>
              </a:rPr>
              <a:t>additional living expenses</a:t>
            </a:r>
          </a:p>
          <a:p>
            <a:pPr marL="173736" marR="0" lvl="2" indent="-173736"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Arial"/>
                <a:ea typeface="+mn-ea"/>
                <a:cs typeface="+mn-cs"/>
              </a:rPr>
              <a:t>Payout doesn’t depend on income or other insurance</a:t>
            </a:r>
          </a:p>
          <a:p>
            <a:pPr marL="173736" marR="0" lvl="2" indent="-173736"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Arial"/>
                <a:ea typeface="+mn-ea"/>
                <a:cs typeface="+mn-cs"/>
              </a:rPr>
              <a:t>The time spent in the hospital for an existing pregnancy will be covered </a:t>
            </a:r>
            <a:br>
              <a:rPr kumimoji="0" lang="en-US" sz="1800" b="0" i="0" u="none" strike="noStrike" kern="1200" cap="none" spc="0" normalizeH="0" baseline="0" noProof="0">
                <a:ln>
                  <a:noFill/>
                </a:ln>
                <a:effectLst/>
                <a:uLnTx/>
                <a:uFillTx/>
                <a:ea typeface="+mn-ea"/>
                <a:cs typeface="+mn-cs"/>
              </a:rPr>
            </a:br>
            <a:r>
              <a:rPr kumimoji="0" lang="en-US" sz="1800" b="0" i="0" u="none" strike="noStrike" kern="1200" cap="none" spc="0" normalizeH="0" baseline="0" noProof="0">
                <a:ln>
                  <a:noFill/>
                </a:ln>
                <a:effectLst/>
                <a:uLnTx/>
                <a:uFillTx/>
                <a:latin typeface="Arial"/>
                <a:ea typeface="+mn-ea"/>
                <a:cs typeface="+mn-cs"/>
              </a:rPr>
              <a:t>as long as coverage is effective before you enter the hospital</a:t>
            </a:r>
          </a:p>
          <a:p>
            <a:pPr marL="173736" marR="0" lvl="2" indent="-173736"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800">
                <a:latin typeface="Arial"/>
              </a:rPr>
              <a:t>Enhanced benefit for expectant mothers (</a:t>
            </a:r>
            <a:r>
              <a:rPr lang="en-US" sz="1800" err="1">
                <a:latin typeface="Arial"/>
              </a:rPr>
              <a:t>BenefitBump</a:t>
            </a:r>
            <a:r>
              <a:rPr lang="en-US" sz="1800">
                <a:latin typeface="Arial"/>
              </a:rPr>
              <a:t>)</a:t>
            </a:r>
            <a:endParaRPr kumimoji="0" lang="en-US" sz="1800" b="0" i="0" u="none" strike="noStrike" kern="1200" cap="none" spc="0" normalizeH="0" baseline="0" noProof="0">
              <a:ln>
                <a:noFill/>
              </a:ln>
              <a:effectLst/>
              <a:uLnTx/>
              <a:uFillTx/>
              <a:ea typeface="+mn-ea"/>
              <a:cs typeface="+mn-cs"/>
            </a:endParaRPr>
          </a:p>
          <a:p>
            <a:pPr marL="173736" marR="0" lvl="2" indent="-173736"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Arial"/>
                <a:ea typeface="+mn-ea"/>
                <a:cs typeface="+mn-cs"/>
              </a:rPr>
              <a:t>Covers hospitalization due to accident or sickness with no pre-existing condition exclusion.</a:t>
            </a:r>
          </a:p>
          <a:p>
            <a:pPr marL="173736" marR="0" lvl="2" indent="-173736"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Arial"/>
                <a:ea typeface="+mn-ea"/>
                <a:cs typeface="+mn-cs"/>
              </a:rPr>
              <a:t>Get paid at 36 weeks of pregnancy by submitting your labor and delivery claim ahead of being in the hospital</a:t>
            </a:r>
            <a:r>
              <a:rPr lang="en-US" sz="1800">
                <a:latin typeface="Arial"/>
              </a:rPr>
              <a:t>.</a:t>
            </a:r>
            <a:endParaRPr kumimoji="0" lang="en-US" sz="1800" b="0" i="0" u="none" strike="noStrike" kern="1200" cap="none" spc="0" normalizeH="0" baseline="0" noProof="0">
              <a:ln>
                <a:noFill/>
              </a:ln>
              <a:effectLst/>
              <a:uLnTx/>
              <a:uFillTx/>
              <a:latin typeface="Arial" panose="020B0604020202020204"/>
              <a:ea typeface="+mn-ea"/>
              <a:cs typeface="+mn-cs"/>
            </a:endParaRPr>
          </a:p>
          <a:p>
            <a:pPr marL="0" marR="0" lvl="2" indent="0" algn="l" defTabSz="914400" rtl="0" eaLnBrk="1" fontAlgn="auto" latinLnBrk="0" hangingPunct="1">
              <a:lnSpc>
                <a:spcPts val="2000"/>
              </a:lnSpc>
              <a:spcBef>
                <a:spcPts val="600"/>
              </a:spcBef>
              <a:spcAft>
                <a:spcPts val="0"/>
              </a:spcAft>
              <a:buClrTx/>
              <a:buSzTx/>
              <a:buFont typeface="Arial" panose="020B0604020202020204" pitchFamily="34" charset="0"/>
              <a:buNone/>
              <a:tabLst/>
              <a:defRPr/>
            </a:pPr>
            <a:endParaRPr kumimoji="0" lang="en-US" sz="1800" b="0" i="0" u="none" strike="noStrike" kern="1200" cap="none" spc="0" normalizeH="0" baseline="0" noProof="0">
              <a:ln>
                <a:noFill/>
              </a:ln>
              <a:effectLst/>
              <a:uLnTx/>
              <a:uFillTx/>
              <a:latin typeface="Arial" panose="020B0604020202020204"/>
              <a:ea typeface="+mn-ea"/>
              <a:cs typeface="+mn-cs"/>
            </a:endParaRPr>
          </a:p>
          <a:p>
            <a:pPr marL="173736" marR="0" lvl="2" indent="-173736" algn="l" defTabSz="914400" rtl="0" eaLnBrk="1" fontAlgn="auto" latinLnBrk="0" hangingPunct="1">
              <a:lnSpc>
                <a:spcPts val="2000"/>
              </a:lnSpc>
              <a:spcBef>
                <a:spcPts val="6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B8C55856-9C56-D7FA-23A9-472ABE06A52E}"/>
              </a:ext>
            </a:extLst>
          </p:cNvPr>
          <p:cNvPicPr>
            <a:picLocks noChangeAspect="1"/>
          </p:cNvPicPr>
          <p:nvPr/>
        </p:nvPicPr>
        <p:blipFill>
          <a:blip r:embed="rId3"/>
          <a:srcRect t="31238" b="30235"/>
          <a:stretch>
            <a:fillRect/>
          </a:stretch>
        </p:blipFill>
        <p:spPr>
          <a:xfrm>
            <a:off x="8711525" y="1604865"/>
            <a:ext cx="2908907" cy="3769568"/>
          </a:xfrm>
          <a:prstGeom prst="rect">
            <a:avLst/>
          </a:prstGeom>
        </p:spPr>
      </p:pic>
      <p:pic>
        <p:nvPicPr>
          <p:cNvPr id="8" name="Graphic 7">
            <a:extLst>
              <a:ext uri="{FF2B5EF4-FFF2-40B4-BE49-F238E27FC236}">
                <a16:creationId xmlns:a16="http://schemas.microsoft.com/office/drawing/2014/main" id="{BF0F4D56-1105-1908-5163-5F750DA6327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268342" y="2542940"/>
            <a:ext cx="1795272" cy="1795272"/>
          </a:xfrm>
          <a:prstGeom prst="rect">
            <a:avLst/>
          </a:prstGeom>
        </p:spPr>
      </p:pic>
      <p:pic>
        <p:nvPicPr>
          <p:cNvPr id="3" name="Picture 2">
            <a:extLst>
              <a:ext uri="{FF2B5EF4-FFF2-40B4-BE49-F238E27FC236}">
                <a16:creationId xmlns:a16="http://schemas.microsoft.com/office/drawing/2014/main" id="{B69FDB9C-0750-66BC-C37E-59C29F3843A7}"/>
              </a:ext>
            </a:extLst>
          </p:cNvPr>
          <p:cNvPicPr>
            <a:picLocks noChangeAspect="1"/>
          </p:cNvPicPr>
          <p:nvPr/>
        </p:nvPicPr>
        <p:blipFill>
          <a:blip r:embed="rId5"/>
          <a:stretch>
            <a:fillRect/>
          </a:stretch>
        </p:blipFill>
        <p:spPr>
          <a:xfrm>
            <a:off x="810489" y="5539131"/>
            <a:ext cx="2767782" cy="145416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499938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59297" y="597723"/>
            <a:ext cx="10919634" cy="669924"/>
          </a:xfrm>
          <a:ln>
            <a:noFill/>
          </a:ln>
        </p:spPr>
        <p:txBody>
          <a:bodyPr wrap="square"/>
          <a:lstStyle/>
          <a:p>
            <a:r>
              <a:rPr lang="en-US" sz="2600" b="1">
                <a:solidFill>
                  <a:srgbClr val="3C63FF"/>
                </a:solidFill>
                <a:latin typeface="Arial"/>
              </a:rPr>
              <a:t>Supplemental health Resources available</a:t>
            </a:r>
          </a:p>
        </p:txBody>
      </p:sp>
      <p:grpSp>
        <p:nvGrpSpPr>
          <p:cNvPr id="41" name="Group 40">
            <a:extLst>
              <a:ext uri="{FF2B5EF4-FFF2-40B4-BE49-F238E27FC236}">
                <a16:creationId xmlns:a16="http://schemas.microsoft.com/office/drawing/2014/main" id="{03AA7018-3086-AF36-970F-DB59E9767505}"/>
              </a:ext>
            </a:extLst>
          </p:cNvPr>
          <p:cNvGrpSpPr/>
          <p:nvPr/>
        </p:nvGrpSpPr>
        <p:grpSpPr>
          <a:xfrm>
            <a:off x="759367" y="2746936"/>
            <a:ext cx="1137672" cy="1022462"/>
            <a:chOff x="4224528" y="2459736"/>
            <a:chExt cx="1481328" cy="1481328"/>
          </a:xfrm>
        </p:grpSpPr>
        <p:sp>
          <p:nvSpPr>
            <p:cNvPr id="37" name="Oval 36">
              <a:extLst>
                <a:ext uri="{FF2B5EF4-FFF2-40B4-BE49-F238E27FC236}">
                  <a16:creationId xmlns:a16="http://schemas.microsoft.com/office/drawing/2014/main" id="{24638606-2A7E-650E-2868-663CEAE848C9}"/>
                </a:ext>
              </a:extLst>
            </p:cNvPr>
            <p:cNvSpPr/>
            <p:nvPr/>
          </p:nvSpPr>
          <p:spPr>
            <a:xfrm>
              <a:off x="4279126" y="2521889"/>
              <a:ext cx="1375576" cy="1375576"/>
            </a:xfrm>
            <a:prstGeom prst="ellipse">
              <a:avLst/>
            </a:prstGeom>
            <a:solidFill>
              <a:schemeClr val="bg2"/>
            </a:solidFill>
            <a:ln>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6" name="Graphic 25">
              <a:extLst>
                <a:ext uri="{FF2B5EF4-FFF2-40B4-BE49-F238E27FC236}">
                  <a16:creationId xmlns:a16="http://schemas.microsoft.com/office/drawing/2014/main" id="{C0898CCB-E7D9-0DF0-3F7E-0F0E1141D1B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224528" y="2459736"/>
              <a:ext cx="1481328" cy="1481328"/>
            </a:xfrm>
            <a:prstGeom prst="rect">
              <a:avLst/>
            </a:prstGeom>
          </p:spPr>
        </p:pic>
      </p:grpSp>
      <p:grpSp>
        <p:nvGrpSpPr>
          <p:cNvPr id="42" name="Group 41">
            <a:extLst>
              <a:ext uri="{FF2B5EF4-FFF2-40B4-BE49-F238E27FC236}">
                <a16:creationId xmlns:a16="http://schemas.microsoft.com/office/drawing/2014/main" id="{EDD9CF59-6167-D8BC-9275-478E7DEA4175}"/>
              </a:ext>
            </a:extLst>
          </p:cNvPr>
          <p:cNvGrpSpPr/>
          <p:nvPr/>
        </p:nvGrpSpPr>
        <p:grpSpPr>
          <a:xfrm>
            <a:off x="801300" y="4085329"/>
            <a:ext cx="1137672" cy="1120530"/>
            <a:chOff x="7756100" y="2459736"/>
            <a:chExt cx="1481328" cy="1481328"/>
          </a:xfrm>
        </p:grpSpPr>
        <p:sp>
          <p:nvSpPr>
            <p:cNvPr id="40" name="Oval 39">
              <a:extLst>
                <a:ext uri="{FF2B5EF4-FFF2-40B4-BE49-F238E27FC236}">
                  <a16:creationId xmlns:a16="http://schemas.microsoft.com/office/drawing/2014/main" id="{190B0E1B-DF10-B6DA-D4A4-5AD9B7CBF5E9}"/>
                </a:ext>
              </a:extLst>
            </p:cNvPr>
            <p:cNvSpPr/>
            <p:nvPr/>
          </p:nvSpPr>
          <p:spPr>
            <a:xfrm>
              <a:off x="7809505" y="2513938"/>
              <a:ext cx="1375576" cy="1375576"/>
            </a:xfrm>
            <a:prstGeom prst="ellipse">
              <a:avLst/>
            </a:prstGeom>
            <a:solidFill>
              <a:schemeClr val="bg2"/>
            </a:solidFill>
            <a:ln>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7" name="Graphic 26">
              <a:extLst>
                <a:ext uri="{FF2B5EF4-FFF2-40B4-BE49-F238E27FC236}">
                  <a16:creationId xmlns:a16="http://schemas.microsoft.com/office/drawing/2014/main" id="{28616381-91C6-A166-5611-8BDD9388694C}"/>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756100" y="2459736"/>
              <a:ext cx="1481328" cy="1481328"/>
            </a:xfrm>
            <a:prstGeom prst="rect">
              <a:avLst/>
            </a:prstGeom>
          </p:spPr>
        </p:pic>
      </p:grpSp>
      <p:pic>
        <p:nvPicPr>
          <p:cNvPr id="43" name="Graphic 42">
            <a:extLst>
              <a:ext uri="{FF2B5EF4-FFF2-40B4-BE49-F238E27FC236}">
                <a16:creationId xmlns:a16="http://schemas.microsoft.com/office/drawing/2014/main" id="{0E62BC55-5852-D612-32E9-B5359132829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97329" y="1461739"/>
            <a:ext cx="1022461" cy="1022461"/>
          </a:xfrm>
          <a:prstGeom prst="rect">
            <a:avLst/>
          </a:prstGeom>
        </p:spPr>
      </p:pic>
      <p:sp>
        <p:nvSpPr>
          <p:cNvPr id="45" name="Content Placeholder 29">
            <a:extLst>
              <a:ext uri="{FF2B5EF4-FFF2-40B4-BE49-F238E27FC236}">
                <a16:creationId xmlns:a16="http://schemas.microsoft.com/office/drawing/2014/main" id="{40B63BF4-D2E6-903F-C476-4DA95CB8261B}"/>
              </a:ext>
            </a:extLst>
          </p:cNvPr>
          <p:cNvSpPr txBox="1">
            <a:spLocks/>
          </p:cNvSpPr>
          <p:nvPr/>
        </p:nvSpPr>
        <p:spPr>
          <a:xfrm>
            <a:off x="2048608" y="1607189"/>
            <a:ext cx="3668721" cy="602083"/>
          </a:xfrm>
          <a:ln>
            <a:noFill/>
          </a:ln>
        </p:spPr>
        <p:txBody>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600" b="1" kern="1200">
                <a:solidFill>
                  <a:schemeClr val="tx1"/>
                </a:solidFill>
                <a:latin typeface="+mn-lt"/>
                <a:ea typeface="+mn-ea"/>
                <a:cs typeface="+mn-cs"/>
              </a:defRPr>
            </a:lvl1pPr>
            <a:lvl2pPr marL="0" marR="0" indent="0" algn="l" defTabSz="914400" rtl="0" eaLnBrk="1" fontAlgn="auto" latinLnBrk="0" hangingPunct="1">
              <a:lnSpc>
                <a:spcPct val="90000"/>
              </a:lnSpc>
              <a:spcBef>
                <a:spcPts val="300"/>
              </a:spcBef>
              <a:spcAft>
                <a:spcPts val="0"/>
              </a:spcAft>
              <a:buClrTx/>
              <a:buSzTx/>
              <a:buFont typeface="Arial" panose="020B0604020202020204" pitchFamily="34" charset="0"/>
              <a:buNone/>
              <a:tabLst/>
              <a:defRPr sz="1400" kern="1200">
                <a:solidFill>
                  <a:schemeClr val="tx1"/>
                </a:solidFill>
                <a:latin typeface="+mn-lt"/>
                <a:ea typeface="+mn-ea"/>
                <a:cs typeface="+mn-cs"/>
              </a:defRPr>
            </a:lvl2pPr>
            <a:lvl3pPr marL="0" marR="0" indent="-137160" algn="l" defTabSz="914400" rtl="0" eaLnBrk="1" fontAlgn="auto" latinLnBrk="0" hangingPunct="1">
              <a:lnSpc>
                <a:spcPct val="90000"/>
              </a:lnSpc>
              <a:spcBef>
                <a:spcPts val="300"/>
              </a:spcBef>
              <a:spcAft>
                <a:spcPts val="0"/>
              </a:spcAft>
              <a:buClrTx/>
              <a:buSzTx/>
              <a:buFont typeface="Arial" panose="020B0604020202020204" pitchFamily="34" charset="0"/>
              <a:buChar char="•"/>
              <a:tabLst/>
              <a:defRPr sz="1400" kern="1200">
                <a:solidFill>
                  <a:schemeClr val="tx1"/>
                </a:solidFill>
                <a:latin typeface="+mn-lt"/>
                <a:ea typeface="+mn-ea"/>
                <a:cs typeface="+mn-cs"/>
              </a:defRPr>
            </a:lvl3pPr>
            <a:lvl4pPr marL="402336" marR="0" indent="-173736" algn="l" defTabSz="914400" rtl="0" eaLnBrk="1" fontAlgn="auto" latinLnBrk="0" hangingPunct="1">
              <a:lnSpc>
                <a:spcPct val="90000"/>
              </a:lnSpc>
              <a:spcBef>
                <a:spcPts val="300"/>
              </a:spcBef>
              <a:spcAft>
                <a:spcPts val="0"/>
              </a:spcAft>
              <a:buClr>
                <a:srgbClr val="58595B"/>
              </a:buClr>
              <a:buSzTx/>
              <a:buFont typeface="System Font Regular"/>
              <a:buChar char="—"/>
              <a:tabLst/>
              <a:defRPr sz="1400" kern="1200">
                <a:solidFill>
                  <a:schemeClr val="tx1"/>
                </a:solidFill>
                <a:latin typeface="+mn-lt"/>
                <a:ea typeface="+mn-ea"/>
                <a:cs typeface="+mn-cs"/>
              </a:defRPr>
            </a:lvl4pPr>
            <a:lvl5pPr marL="731520" marR="0" indent="-137160" algn="l" defTabSz="914400" rtl="0" eaLnBrk="1" fontAlgn="auto" latinLnBrk="0" hangingPunct="1">
              <a:lnSpc>
                <a:spcPct val="90000"/>
              </a:lnSpc>
              <a:spcBef>
                <a:spcPts val="300"/>
              </a:spcBef>
              <a:spcAft>
                <a:spcPts val="0"/>
              </a:spcAft>
              <a:buClrTx/>
              <a:buSzTx/>
              <a:buFont typeface="Arial" panose="020B0604020202020204" pitchFamily="34" charset="0"/>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17325B"/>
                </a:solidFill>
                <a:effectLst/>
                <a:uLnTx/>
                <a:uFillTx/>
                <a:latin typeface="Arial"/>
                <a:ea typeface="+mn-ea"/>
                <a:cs typeface="+mn-cs"/>
                <a:hlinkClick r:id="rId6"/>
              </a:rPr>
              <a:t>VBA Securian Microsite</a:t>
            </a:r>
            <a:endParaRPr kumimoji="0" lang="en-US" sz="1800" b="0" i="0" u="none" strike="noStrike" kern="1200" cap="none" spc="0" normalizeH="0" baseline="0" noProof="0">
              <a:ln>
                <a:noFill/>
              </a:ln>
              <a:solidFill>
                <a:srgbClr val="58595B"/>
              </a:solidFill>
              <a:effectLst/>
              <a:uLnTx/>
              <a:uFillTx/>
              <a:ea typeface="+mn-ea"/>
              <a:cs typeface="+mn-cs"/>
            </a:endParaRPr>
          </a:p>
        </p:txBody>
      </p:sp>
      <p:sp>
        <p:nvSpPr>
          <p:cNvPr id="48" name="TextBox 47">
            <a:extLst>
              <a:ext uri="{FF2B5EF4-FFF2-40B4-BE49-F238E27FC236}">
                <a16:creationId xmlns:a16="http://schemas.microsoft.com/office/drawing/2014/main" id="{B36C13FF-49A3-DAA9-FB3B-699C58D84E40}"/>
              </a:ext>
            </a:extLst>
          </p:cNvPr>
          <p:cNvSpPr txBox="1"/>
          <p:nvPr/>
        </p:nvSpPr>
        <p:spPr>
          <a:xfrm>
            <a:off x="2048607" y="4307055"/>
            <a:ext cx="3668721" cy="646331"/>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0" i="0" u="none" strike="noStrike" kern="1200" cap="none" spc="0" normalizeH="0" baseline="0" noProof="0">
                <a:ln>
                  <a:noFill/>
                </a:ln>
                <a:solidFill>
                  <a:srgbClr val="17325B"/>
                </a:solidFill>
                <a:effectLst/>
                <a:uLnTx/>
                <a:uFillTx/>
                <a:latin typeface="Arial"/>
                <a:ea typeface="+mn-ea"/>
                <a:cs typeface="Arial" panose="020B0604020202020204" pitchFamily="34" charset="0"/>
              </a:rPr>
              <a:t>Contact Securian Financial at                     </a:t>
            </a:r>
            <a:r>
              <a:rPr kumimoji="0" lang="en-US" sz="1800" b="1" i="0" u="none" strike="noStrike" kern="1200" cap="none" spc="0" normalizeH="0" baseline="0" noProof="0">
                <a:ln>
                  <a:noFill/>
                </a:ln>
                <a:solidFill>
                  <a:srgbClr val="17325B"/>
                </a:solidFill>
                <a:effectLst/>
                <a:uLnTx/>
                <a:uFillTx/>
                <a:latin typeface="Arial"/>
                <a:ea typeface="+mn-ea"/>
                <a:cs typeface="Arial" panose="020B0604020202020204" pitchFamily="34" charset="0"/>
              </a:rPr>
              <a:t>1-866-293-6047 </a:t>
            </a:r>
          </a:p>
        </p:txBody>
      </p:sp>
      <p:sp>
        <p:nvSpPr>
          <p:cNvPr id="3" name="TextBox 2">
            <a:extLst>
              <a:ext uri="{FF2B5EF4-FFF2-40B4-BE49-F238E27FC236}">
                <a16:creationId xmlns:a16="http://schemas.microsoft.com/office/drawing/2014/main" id="{20B86A92-50EA-40A4-2909-6ACB68F78F19}"/>
              </a:ext>
            </a:extLst>
          </p:cNvPr>
          <p:cNvSpPr txBox="1"/>
          <p:nvPr/>
        </p:nvSpPr>
        <p:spPr>
          <a:xfrm>
            <a:off x="2048608" y="2934998"/>
            <a:ext cx="4145556" cy="646331"/>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800" b="0" i="0" u="none" strike="noStrike" kern="1200" cap="none" spc="0" normalizeH="0" baseline="0" noProof="0">
                <a:ln>
                  <a:noFill/>
                </a:ln>
                <a:solidFill>
                  <a:srgbClr val="17325B"/>
                </a:solidFill>
                <a:effectLst/>
                <a:uLnTx/>
                <a:uFillTx/>
                <a:latin typeface="Arial"/>
                <a:ea typeface="+mn-ea"/>
                <a:cs typeface="+mn-cs"/>
              </a:rPr>
              <a:t>Benefit Scout</a:t>
            </a:r>
            <a:r>
              <a:rPr kumimoji="0" lang="en-US" sz="1800" b="0" i="0" u="none" strike="noStrike" kern="1200" cap="none" spc="0" normalizeH="0" baseline="30000" noProof="0">
                <a:ln>
                  <a:noFill/>
                </a:ln>
                <a:solidFill>
                  <a:srgbClr val="17325B"/>
                </a:solidFill>
                <a:effectLst/>
                <a:uLnTx/>
                <a:uFillTx/>
                <a:latin typeface="Arial"/>
                <a:ea typeface="+mn-ea"/>
                <a:cs typeface="+mn-cs"/>
              </a:rPr>
              <a:t> ®</a:t>
            </a:r>
            <a:r>
              <a:rPr kumimoji="0" lang="en-US" sz="1800" b="0" i="0" u="none" strike="noStrike" kern="1200" cap="none" spc="0" normalizeH="0" baseline="0" noProof="0">
                <a:ln>
                  <a:noFill/>
                </a:ln>
                <a:solidFill>
                  <a:srgbClr val="17325B"/>
                </a:solidFill>
                <a:effectLst/>
                <a:uLnTx/>
                <a:uFillTx/>
                <a:latin typeface="Arial"/>
                <a:ea typeface="+mn-ea"/>
                <a:cs typeface="+mn-cs"/>
              </a:rPr>
              <a:t> through bswift </a:t>
            </a:r>
            <a:r>
              <a:rPr lang="en-US">
                <a:solidFill>
                  <a:srgbClr val="17325B"/>
                </a:solidFill>
                <a:latin typeface="Arial"/>
              </a:rPr>
              <a:t>enrollment site</a:t>
            </a:r>
            <a:endParaRPr kumimoji="0" lang="en-US" sz="1800" b="0" i="0" u="none" strike="noStrike" kern="1200" cap="none" spc="0" normalizeH="0" baseline="0" noProof="0">
              <a:ln>
                <a:noFill/>
              </a:ln>
              <a:solidFill>
                <a:srgbClr val="58595B"/>
              </a:solidFill>
              <a:effectLst/>
              <a:uLnTx/>
              <a:uFillTx/>
              <a:ea typeface="+mn-ea"/>
              <a:cs typeface="+mn-cs"/>
            </a:endParaRPr>
          </a:p>
        </p:txBody>
      </p:sp>
      <p:pic>
        <p:nvPicPr>
          <p:cNvPr id="4" name="Picture 3" descr="A picture containing monitor, indoor, sitting, desk&#10;&#10;Description automatically generated">
            <a:extLst>
              <a:ext uri="{FF2B5EF4-FFF2-40B4-BE49-F238E27FC236}">
                <a16:creationId xmlns:a16="http://schemas.microsoft.com/office/drawing/2014/main" id="{9674BDB4-9100-4427-A23E-FD4B73954B8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5156" t="12894" r="26080" b="15978"/>
          <a:stretch/>
        </p:blipFill>
        <p:spPr>
          <a:xfrm>
            <a:off x="5893236" y="1540196"/>
            <a:ext cx="6298764" cy="4341989"/>
          </a:xfrm>
          <a:prstGeom prst="rect">
            <a:avLst/>
          </a:prstGeom>
        </p:spPr>
      </p:pic>
      <p:pic>
        <p:nvPicPr>
          <p:cNvPr id="6" name="Picture 5">
            <a:extLst>
              <a:ext uri="{FF2B5EF4-FFF2-40B4-BE49-F238E27FC236}">
                <a16:creationId xmlns:a16="http://schemas.microsoft.com/office/drawing/2014/main" id="{A068AEE4-6BF5-3169-6D3B-5E1ED408017C}"/>
              </a:ext>
            </a:extLst>
          </p:cNvPr>
          <p:cNvPicPr>
            <a:picLocks noChangeAspect="1"/>
          </p:cNvPicPr>
          <p:nvPr/>
        </p:nvPicPr>
        <p:blipFill rotWithShape="1">
          <a:blip r:embed="rId8"/>
          <a:srcRect l="2017" r="13710"/>
          <a:stretch/>
        </p:blipFill>
        <p:spPr>
          <a:xfrm>
            <a:off x="7400563" y="2015467"/>
            <a:ext cx="4791432" cy="3304682"/>
          </a:xfrm>
          <a:prstGeom prst="rect">
            <a:avLst/>
          </a:prstGeom>
        </p:spPr>
      </p:pic>
      <p:pic>
        <p:nvPicPr>
          <p:cNvPr id="7" name="Picture 6">
            <a:extLst>
              <a:ext uri="{FF2B5EF4-FFF2-40B4-BE49-F238E27FC236}">
                <a16:creationId xmlns:a16="http://schemas.microsoft.com/office/drawing/2014/main" id="{EBF8C785-79E0-3B27-CA4B-03A7631201E6}"/>
              </a:ext>
            </a:extLst>
          </p:cNvPr>
          <p:cNvPicPr>
            <a:picLocks noChangeAspect="1"/>
          </p:cNvPicPr>
          <p:nvPr/>
        </p:nvPicPr>
        <p:blipFill>
          <a:blip r:embed="rId9"/>
          <a:stretch>
            <a:fillRect/>
          </a:stretch>
        </p:blipFill>
        <p:spPr>
          <a:xfrm>
            <a:off x="799757" y="5399610"/>
            <a:ext cx="2767782" cy="145416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909323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3786CCB-C910-A20B-95B3-6D22FA2A5CAB}"/>
              </a:ext>
            </a:extLst>
          </p:cNvPr>
          <p:cNvGrpSpPr/>
          <p:nvPr/>
        </p:nvGrpSpPr>
        <p:grpSpPr>
          <a:xfrm>
            <a:off x="7028421" y="1633071"/>
            <a:ext cx="2873708" cy="3822763"/>
            <a:chOff x="6406104" y="901015"/>
            <a:chExt cx="2155281" cy="2867072"/>
          </a:xfrm>
        </p:grpSpPr>
        <p:sp>
          <p:nvSpPr>
            <p:cNvPr id="14" name="Rounded Rectangle 45">
              <a:extLst>
                <a:ext uri="{FF2B5EF4-FFF2-40B4-BE49-F238E27FC236}">
                  <a16:creationId xmlns:a16="http://schemas.microsoft.com/office/drawing/2014/main" id="{26645422-FA74-2F38-B9FA-3539A3523143}"/>
                </a:ext>
              </a:extLst>
            </p:cNvPr>
            <p:cNvSpPr>
              <a:spLocks/>
            </p:cNvSpPr>
            <p:nvPr/>
          </p:nvSpPr>
          <p:spPr>
            <a:xfrm>
              <a:off x="6406104" y="901015"/>
              <a:ext cx="2155281" cy="2867072"/>
            </a:xfrm>
            <a:prstGeom prst="roundRect">
              <a:avLst>
                <a:gd name="adj" fmla="val 6380"/>
              </a:avLst>
            </a:prstGeom>
            <a:solidFill>
              <a:schemeClr val="bg1"/>
            </a:solidFill>
            <a:ln>
              <a:solidFill>
                <a:schemeClr val="tx1"/>
              </a:solidFill>
            </a:ln>
            <a:effectLst>
              <a:outerShdw blurRad="172094" dist="60126" dir="3180000" algn="ctr" rotWithShape="0">
                <a:srgbClr val="000000">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67"/>
            </a:p>
          </p:txBody>
        </p:sp>
        <p:sp>
          <p:nvSpPr>
            <p:cNvPr id="7" name="Freeform: Shape 6">
              <a:extLst>
                <a:ext uri="{FF2B5EF4-FFF2-40B4-BE49-F238E27FC236}">
                  <a16:creationId xmlns:a16="http://schemas.microsoft.com/office/drawing/2014/main" id="{47AA952F-02B1-AB07-C0D7-F5C41CED8D09}"/>
                </a:ext>
              </a:extLst>
            </p:cNvPr>
            <p:cNvSpPr>
              <a:spLocks/>
            </p:cNvSpPr>
            <p:nvPr/>
          </p:nvSpPr>
          <p:spPr>
            <a:xfrm>
              <a:off x="6406104" y="901015"/>
              <a:ext cx="2155281" cy="758705"/>
            </a:xfrm>
            <a:custGeom>
              <a:avLst/>
              <a:gdLst>
                <a:gd name="connsiteX0" fmla="*/ 137507 w 2155281"/>
                <a:gd name="connsiteY0" fmla="*/ 0 h 758705"/>
                <a:gd name="connsiteX1" fmla="*/ 2017774 w 2155281"/>
                <a:gd name="connsiteY1" fmla="*/ 0 h 758705"/>
                <a:gd name="connsiteX2" fmla="*/ 2155281 w 2155281"/>
                <a:gd name="connsiteY2" fmla="*/ 137507 h 758705"/>
                <a:gd name="connsiteX3" fmla="*/ 2155281 w 2155281"/>
                <a:gd name="connsiteY3" fmla="*/ 758705 h 758705"/>
                <a:gd name="connsiteX4" fmla="*/ 0 w 2155281"/>
                <a:gd name="connsiteY4" fmla="*/ 758705 h 758705"/>
                <a:gd name="connsiteX5" fmla="*/ 0 w 2155281"/>
                <a:gd name="connsiteY5" fmla="*/ 137507 h 758705"/>
                <a:gd name="connsiteX6" fmla="*/ 137507 w 2155281"/>
                <a:gd name="connsiteY6" fmla="*/ 0 h 758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5281" h="758705">
                  <a:moveTo>
                    <a:pt x="137507" y="0"/>
                  </a:moveTo>
                  <a:lnTo>
                    <a:pt x="2017774" y="0"/>
                  </a:lnTo>
                  <a:cubicBezTo>
                    <a:pt x="2093717" y="0"/>
                    <a:pt x="2155281" y="61564"/>
                    <a:pt x="2155281" y="137507"/>
                  </a:cubicBezTo>
                  <a:lnTo>
                    <a:pt x="2155281" y="758705"/>
                  </a:lnTo>
                  <a:lnTo>
                    <a:pt x="0" y="758705"/>
                  </a:lnTo>
                  <a:lnTo>
                    <a:pt x="0" y="137507"/>
                  </a:lnTo>
                  <a:cubicBezTo>
                    <a:pt x="0" y="61564"/>
                    <a:pt x="61564" y="0"/>
                    <a:pt x="137507" y="0"/>
                  </a:cubicBezTo>
                  <a:close/>
                </a:path>
              </a:pathLst>
            </a:custGeom>
            <a:solidFill>
              <a:schemeClr val="accent2"/>
            </a:solidFill>
            <a:ln>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67"/>
            </a:p>
          </p:txBody>
        </p:sp>
        <p:sp>
          <p:nvSpPr>
            <p:cNvPr id="8" name="TextBox 7">
              <a:extLst>
                <a:ext uri="{FF2B5EF4-FFF2-40B4-BE49-F238E27FC236}">
                  <a16:creationId xmlns:a16="http://schemas.microsoft.com/office/drawing/2014/main" id="{848EA2D1-1A31-12C1-0A5A-C6B0DE046403}"/>
                </a:ext>
              </a:extLst>
            </p:cNvPr>
            <p:cNvSpPr txBox="1">
              <a:spLocks/>
            </p:cNvSpPr>
            <p:nvPr/>
          </p:nvSpPr>
          <p:spPr>
            <a:xfrm>
              <a:off x="6554258" y="1011113"/>
              <a:ext cx="1858973" cy="4628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spcAft>
                  <a:spcPts val="267"/>
                </a:spcAft>
              </a:pPr>
              <a:r>
                <a:rPr lang="en-US" sz="1600" b="1">
                  <a:solidFill>
                    <a:srgbClr val="17325B"/>
                  </a:solidFill>
                  <a:latin typeface="Arial"/>
                </a:rPr>
                <a:t>Benefit Premier Plus</a:t>
              </a:r>
            </a:p>
            <a:p>
              <a:pPr algn="ctr">
                <a:lnSpc>
                  <a:spcPct val="90000"/>
                </a:lnSpc>
              </a:pPr>
              <a:r>
                <a:rPr lang="en-US" sz="1200" b="1">
                  <a:solidFill>
                    <a:srgbClr val="17325B"/>
                  </a:solidFill>
                  <a:latin typeface="Arial"/>
                </a:rPr>
                <a:t>$12.49 </a:t>
              </a:r>
              <a:r>
                <a:rPr lang="en-US" sz="1200">
                  <a:solidFill>
                    <a:srgbClr val="17325B"/>
                  </a:solidFill>
                  <a:latin typeface="Arial"/>
                </a:rPr>
                <a:t>Employee Only</a:t>
              </a:r>
              <a:endParaRPr lang="en-US" sz="1200" b="1">
                <a:solidFill>
                  <a:schemeClr val="bg1"/>
                </a:solidFill>
              </a:endParaRPr>
            </a:p>
            <a:p>
              <a:pPr algn="ctr">
                <a:lnSpc>
                  <a:spcPct val="90000"/>
                </a:lnSpc>
              </a:pPr>
              <a:r>
                <a:rPr lang="en-US" sz="1200" b="1">
                  <a:solidFill>
                    <a:srgbClr val="17325B"/>
                  </a:solidFill>
                  <a:latin typeface="Arial"/>
                </a:rPr>
                <a:t>$21.48 </a:t>
              </a:r>
              <a:r>
                <a:rPr lang="en-US" sz="1200">
                  <a:solidFill>
                    <a:srgbClr val="17325B"/>
                  </a:solidFill>
                  <a:latin typeface="Arial"/>
                </a:rPr>
                <a:t>Employee + Dependents</a:t>
              </a:r>
            </a:p>
          </p:txBody>
        </p:sp>
        <p:sp>
          <p:nvSpPr>
            <p:cNvPr id="9" name="TextBox 8">
              <a:extLst>
                <a:ext uri="{FF2B5EF4-FFF2-40B4-BE49-F238E27FC236}">
                  <a16:creationId xmlns:a16="http://schemas.microsoft.com/office/drawing/2014/main" id="{586DC449-BB34-FA0D-06C2-17D6A534411C}"/>
                </a:ext>
              </a:extLst>
            </p:cNvPr>
            <p:cNvSpPr txBox="1">
              <a:spLocks/>
            </p:cNvSpPr>
            <p:nvPr/>
          </p:nvSpPr>
          <p:spPr>
            <a:xfrm>
              <a:off x="6577369" y="1809750"/>
              <a:ext cx="1812752" cy="995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p>
              <a:pPr>
                <a:lnSpc>
                  <a:spcPct val="90000"/>
                </a:lnSpc>
                <a:spcAft>
                  <a:spcPts val="800"/>
                </a:spcAft>
                <a:buClr>
                  <a:schemeClr val="tx1"/>
                </a:buClr>
              </a:pPr>
              <a:r>
                <a:rPr lang="en-US" sz="1333" b="1">
                  <a:solidFill>
                    <a:srgbClr val="17325B"/>
                  </a:solidFill>
                  <a:latin typeface="Arial"/>
                  <a:ea typeface="Inter" panose="02000503000000020004" pitchFamily="2" charset="0"/>
                  <a:cs typeface="Arial" panose="020B0604020202020204" pitchFamily="34" charset="0"/>
                </a:rPr>
                <a:t>Features Include:</a:t>
              </a:r>
            </a:p>
            <a:p>
              <a:pPr marL="171450" indent="-171450">
                <a:lnSpc>
                  <a:spcPct val="90000"/>
                </a:lnSpc>
                <a:spcAft>
                  <a:spcPts val="800"/>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3 Bureau Credit Monitoring</a:t>
              </a:r>
            </a:p>
            <a:p>
              <a:pPr marL="182875" indent="-182875">
                <a:lnSpc>
                  <a:spcPct val="90000"/>
                </a:lnSpc>
                <a:spcAft>
                  <a:spcPts val="800"/>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3 Bureau Report &amp; Score</a:t>
              </a:r>
            </a:p>
            <a:p>
              <a:pPr marL="182875" indent="-182875">
                <a:lnSpc>
                  <a:spcPct val="90000"/>
                </a:lnSpc>
                <a:spcAft>
                  <a:spcPts val="800"/>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Alerts on Crimes Committed in </a:t>
              </a:r>
              <a:br>
                <a:rPr lang="en-US" sz="1067">
                  <a:solidFill>
                    <a:srgbClr val="465359"/>
                  </a:solidFill>
                  <a:ea typeface="Inter Italic" panose="02000503000000020004" pitchFamily="2" charset="0"/>
                  <a:cs typeface="Arial" panose="020B0604020202020204" pitchFamily="34" charset="0"/>
                </a:rPr>
              </a:br>
              <a:r>
                <a:rPr lang="en-US" sz="1067">
                  <a:solidFill>
                    <a:srgbClr val="17325B"/>
                  </a:solidFill>
                  <a:latin typeface="Arial"/>
                  <a:ea typeface="Inter Italic" panose="02000503000000020004" pitchFamily="2" charset="0"/>
                  <a:cs typeface="Arial" panose="020B0604020202020204" pitchFamily="34" charset="0"/>
                </a:rPr>
                <a:t>Your Name</a:t>
              </a:r>
            </a:p>
            <a:p>
              <a:pPr marL="182875" indent="-182875">
                <a:lnSpc>
                  <a:spcPct val="90000"/>
                </a:lnSpc>
                <a:spcAft>
                  <a:spcPts val="800"/>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Home Title Monitoring</a:t>
              </a:r>
            </a:p>
            <a:p>
              <a:pPr marL="182875" indent="-182875">
                <a:lnSpc>
                  <a:spcPct val="90000"/>
                </a:lnSpc>
                <a:spcAft>
                  <a:spcPts val="800"/>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Norton Device Protection (10 EE/</a:t>
              </a:r>
              <a:br>
                <a:rPr lang="en-US" sz="1067">
                  <a:solidFill>
                    <a:srgbClr val="465359"/>
                  </a:solidFill>
                  <a:ea typeface="Inter Italic" panose="02000503000000020004" pitchFamily="2" charset="0"/>
                  <a:cs typeface="Arial" panose="020B0604020202020204" pitchFamily="34" charset="0"/>
                </a:rPr>
              </a:br>
              <a:r>
                <a:rPr lang="en-US" sz="1067">
                  <a:solidFill>
                    <a:srgbClr val="17325B"/>
                  </a:solidFill>
                  <a:latin typeface="Arial"/>
                  <a:ea typeface="Inter Italic" panose="02000503000000020004" pitchFamily="2" charset="0"/>
                  <a:cs typeface="Arial" panose="020B0604020202020204" pitchFamily="34" charset="0"/>
                </a:rPr>
                <a:t>unlimited FF)</a:t>
              </a:r>
            </a:p>
            <a:p>
              <a:pPr marL="182875" indent="-182875">
                <a:lnSpc>
                  <a:spcPct val="90000"/>
                </a:lnSpc>
                <a:spcAft>
                  <a:spcPts val="800"/>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Cyber Crime Coverage</a:t>
              </a:r>
            </a:p>
            <a:p>
              <a:pPr marL="182875" indent="-182875">
                <a:lnSpc>
                  <a:spcPct val="90000"/>
                </a:lnSpc>
                <a:spcAft>
                  <a:spcPts val="800"/>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Norton </a:t>
              </a:r>
              <a:r>
                <a:rPr lang="en-US" sz="1067" err="1">
                  <a:solidFill>
                    <a:srgbClr val="17325B"/>
                  </a:solidFill>
                  <a:latin typeface="Arial"/>
                  <a:ea typeface="Inter Italic" panose="02000503000000020004" pitchFamily="2" charset="0"/>
                  <a:cs typeface="Arial" panose="020B0604020202020204" pitchFamily="34" charset="0"/>
                </a:rPr>
                <a:t>AntiTrack</a:t>
              </a:r>
              <a:endParaRPr lang="en-US" sz="1067">
                <a:solidFill>
                  <a:srgbClr val="465359"/>
                </a:solidFill>
                <a:ea typeface="Inter Italic" panose="02000503000000020004" pitchFamily="2" charset="0"/>
                <a:cs typeface="Arial" panose="020B0604020202020204" pitchFamily="34" charset="0"/>
              </a:endParaRPr>
            </a:p>
          </p:txBody>
        </p:sp>
      </p:grpSp>
      <p:sp>
        <p:nvSpPr>
          <p:cNvPr id="21" name="Title 5">
            <a:extLst>
              <a:ext uri="{FF2B5EF4-FFF2-40B4-BE49-F238E27FC236}">
                <a16:creationId xmlns:a16="http://schemas.microsoft.com/office/drawing/2014/main" id="{74054A7E-869B-FE56-8EC9-92C0EDE3FDA4}"/>
              </a:ext>
            </a:extLst>
          </p:cNvPr>
          <p:cNvSpPr txBox="1">
            <a:spLocks/>
          </p:cNvSpPr>
          <p:nvPr/>
        </p:nvSpPr>
        <p:spPr>
          <a:xfrm>
            <a:off x="3292323" y="609498"/>
            <a:ext cx="6939991" cy="830778"/>
          </a:xfrm>
          <a:prstGeom prst="rect">
            <a:avLst/>
          </a:prstGeom>
          <a:ln>
            <a:noFill/>
          </a:ln>
        </p:spPr>
        <p:txBody>
          <a:bodyPr vert="horz" wrap="square" lIns="0" tIns="60960" rIns="121920" bIns="60960" rtlCol="0" anchor="ctr" anchorCtr="0">
            <a:noAutofit/>
          </a:bodyPr>
          <a:lstStyle>
            <a:lvl1pPr eaLnBrk="1" hangingPunct="1">
              <a:lnSpc>
                <a:spcPct val="90000"/>
              </a:lnSpc>
              <a:spcAft>
                <a:spcPts val="600"/>
              </a:spcAft>
              <a:defRPr sz="2400" b="1" i="0">
                <a:solidFill>
                  <a:schemeClr val="tx1"/>
                </a:solidFill>
                <a:latin typeface="+mn-lt"/>
                <a:ea typeface="+mj-ea"/>
                <a:cs typeface="Calibri" panose="020F0502020204030204" pitchFamily="34" charset="0"/>
              </a:defRPr>
            </a:lvl1pPr>
          </a:lstStyle>
          <a:p>
            <a:pPr defTabSz="1219170"/>
            <a:r>
              <a:rPr lang="en-PH" sz="2600" b="1" kern="0">
                <a:solidFill>
                  <a:srgbClr val="3C63FF"/>
                </a:solidFill>
                <a:latin typeface="Arial"/>
              </a:rPr>
              <a:t>PLAN OVERVIEW</a:t>
            </a:r>
          </a:p>
        </p:txBody>
      </p:sp>
      <p:sp>
        <p:nvSpPr>
          <p:cNvPr id="13" name="TextBox 12">
            <a:extLst>
              <a:ext uri="{FF2B5EF4-FFF2-40B4-BE49-F238E27FC236}">
                <a16:creationId xmlns:a16="http://schemas.microsoft.com/office/drawing/2014/main" id="{1A45C5A5-C93B-1AF9-42E0-A6151A098DA1}"/>
              </a:ext>
            </a:extLst>
          </p:cNvPr>
          <p:cNvSpPr txBox="1">
            <a:spLocks/>
          </p:cNvSpPr>
          <p:nvPr/>
        </p:nvSpPr>
        <p:spPr>
          <a:xfrm>
            <a:off x="609601" y="2472001"/>
            <a:ext cx="4185471" cy="1478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p>
            <a:pPr>
              <a:lnSpc>
                <a:spcPct val="90000"/>
              </a:lnSpc>
              <a:spcAft>
                <a:spcPts val="533"/>
              </a:spcAft>
              <a:buClr>
                <a:schemeClr val="bg2"/>
              </a:buClr>
            </a:pPr>
            <a:r>
              <a:rPr lang="en-US" sz="1400" b="1">
                <a:solidFill>
                  <a:srgbClr val="17325B"/>
                </a:solidFill>
                <a:latin typeface="Arial"/>
                <a:ea typeface="Inter" panose="02000503000000020004" pitchFamily="2" charset="0"/>
                <a:cs typeface="Arial" panose="020B0604020202020204" pitchFamily="34" charset="0"/>
              </a:rPr>
              <a:t>Identity Theft Protection</a:t>
            </a:r>
          </a:p>
          <a:p>
            <a:pPr marL="182875" indent="-182875">
              <a:lnSpc>
                <a:spcPct val="90000"/>
              </a:lnSpc>
              <a:spcAft>
                <a:spcPts val="533"/>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Financial Protection; Credit Monitoring, Reports, &amp; Score</a:t>
            </a:r>
          </a:p>
          <a:p>
            <a:pPr marL="182875" indent="-182875">
              <a:lnSpc>
                <a:spcPct val="90000"/>
              </a:lnSpc>
              <a:spcAft>
                <a:spcPts val="533"/>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Dark Web Monitoring</a:t>
            </a:r>
          </a:p>
          <a:p>
            <a:pPr marL="182875" indent="-182875">
              <a:lnSpc>
                <a:spcPct val="90000"/>
              </a:lnSpc>
              <a:spcAft>
                <a:spcPts val="533"/>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Social Media Monitoring</a:t>
            </a:r>
          </a:p>
          <a:p>
            <a:pPr marL="182875" indent="-182875">
              <a:lnSpc>
                <a:spcPct val="90000"/>
              </a:lnSpc>
              <a:spcAft>
                <a:spcPts val="533"/>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$3 Million Dollar Protection Package</a:t>
            </a:r>
          </a:p>
          <a:p>
            <a:pPr marL="182875" indent="-182875">
              <a:lnSpc>
                <a:spcPct val="90000"/>
              </a:lnSpc>
              <a:spcAft>
                <a:spcPts val="533"/>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Identity Restoration Specialists</a:t>
            </a:r>
          </a:p>
          <a:p>
            <a:pPr marL="182875" indent="-182875">
              <a:lnSpc>
                <a:spcPct val="90000"/>
              </a:lnSpc>
              <a:spcAft>
                <a:spcPts val="533"/>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24/7 Live Member Support</a:t>
            </a:r>
          </a:p>
        </p:txBody>
      </p:sp>
      <p:sp>
        <p:nvSpPr>
          <p:cNvPr id="16" name="TextBox 15">
            <a:extLst>
              <a:ext uri="{FF2B5EF4-FFF2-40B4-BE49-F238E27FC236}">
                <a16:creationId xmlns:a16="http://schemas.microsoft.com/office/drawing/2014/main" id="{6F8C8F33-28C9-10AC-0502-3F6E577826BE}"/>
              </a:ext>
            </a:extLst>
          </p:cNvPr>
          <p:cNvSpPr txBox="1">
            <a:spLocks/>
          </p:cNvSpPr>
          <p:nvPr/>
        </p:nvSpPr>
        <p:spPr>
          <a:xfrm>
            <a:off x="2702335" y="4363454"/>
            <a:ext cx="2195669" cy="12953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p>
            <a:pPr>
              <a:lnSpc>
                <a:spcPct val="90000"/>
              </a:lnSpc>
              <a:spcAft>
                <a:spcPts val="533"/>
              </a:spcAft>
              <a:buClr>
                <a:schemeClr val="bg2"/>
              </a:buClr>
            </a:pPr>
            <a:r>
              <a:rPr lang="en-US" sz="1400" b="1">
                <a:solidFill>
                  <a:srgbClr val="17325B"/>
                </a:solidFill>
                <a:latin typeface="Arial"/>
                <a:ea typeface="Inter" panose="02000503000000020004" pitchFamily="2" charset="0"/>
                <a:cs typeface="Arial" panose="020B0604020202020204" pitchFamily="34" charset="0"/>
              </a:rPr>
              <a:t>Device Security</a:t>
            </a:r>
          </a:p>
          <a:p>
            <a:pPr marL="182875" indent="-182875">
              <a:lnSpc>
                <a:spcPct val="90000"/>
              </a:lnSpc>
              <a:spcAft>
                <a:spcPts val="533"/>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Anti-Spyware, Antivirus, Malware &amp; Ransomware Protection</a:t>
            </a:r>
          </a:p>
          <a:p>
            <a:pPr marL="182875" indent="-182875">
              <a:lnSpc>
                <a:spcPct val="90000"/>
              </a:lnSpc>
              <a:spcAft>
                <a:spcPts val="533"/>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Parental Control </a:t>
            </a:r>
          </a:p>
          <a:p>
            <a:pPr marL="182875" indent="-182875">
              <a:lnSpc>
                <a:spcPct val="90000"/>
              </a:lnSpc>
              <a:spcAft>
                <a:spcPts val="533"/>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Password Manager</a:t>
            </a:r>
          </a:p>
          <a:p>
            <a:pPr marL="182875" indent="-182875">
              <a:lnSpc>
                <a:spcPct val="90000"/>
              </a:lnSpc>
              <a:spcAft>
                <a:spcPts val="533"/>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PC Cloud Backup</a:t>
            </a:r>
          </a:p>
        </p:txBody>
      </p:sp>
      <p:sp>
        <p:nvSpPr>
          <p:cNvPr id="17" name="TextBox 16">
            <a:extLst>
              <a:ext uri="{FF2B5EF4-FFF2-40B4-BE49-F238E27FC236}">
                <a16:creationId xmlns:a16="http://schemas.microsoft.com/office/drawing/2014/main" id="{F88848FD-CD27-9E7E-926A-6BCCE5A118BD}"/>
              </a:ext>
            </a:extLst>
          </p:cNvPr>
          <p:cNvSpPr txBox="1">
            <a:spLocks/>
          </p:cNvSpPr>
          <p:nvPr/>
        </p:nvSpPr>
        <p:spPr>
          <a:xfrm>
            <a:off x="609602" y="4344001"/>
            <a:ext cx="2026983" cy="1478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p>
            <a:pPr>
              <a:lnSpc>
                <a:spcPct val="90000"/>
              </a:lnSpc>
              <a:spcAft>
                <a:spcPts val="533"/>
              </a:spcAft>
              <a:buClr>
                <a:schemeClr val="bg2"/>
              </a:buClr>
            </a:pPr>
            <a:r>
              <a:rPr lang="en-US" sz="1400" b="1">
                <a:solidFill>
                  <a:srgbClr val="17325B"/>
                </a:solidFill>
                <a:latin typeface="Arial"/>
                <a:ea typeface="Inter" panose="02000503000000020004" pitchFamily="2" charset="0"/>
                <a:cs typeface="Arial" panose="020B0604020202020204" pitchFamily="34" charset="0"/>
              </a:rPr>
              <a:t>Online Privacy</a:t>
            </a:r>
          </a:p>
          <a:p>
            <a:pPr marL="182875" indent="-182875">
              <a:lnSpc>
                <a:spcPct val="90000"/>
              </a:lnSpc>
              <a:spcAft>
                <a:spcPts val="533"/>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PC </a:t>
            </a:r>
            <a:r>
              <a:rPr lang="en-US" sz="1067" err="1">
                <a:solidFill>
                  <a:srgbClr val="17325B"/>
                </a:solidFill>
                <a:latin typeface="Arial"/>
                <a:ea typeface="Inter Italic" panose="02000503000000020004" pitchFamily="2" charset="0"/>
                <a:cs typeface="Arial" panose="020B0604020202020204" pitchFamily="34" charset="0"/>
              </a:rPr>
              <a:t>SafeCam</a:t>
            </a:r>
            <a:endParaRPr lang="en-US" sz="1067">
              <a:solidFill>
                <a:srgbClr val="465359"/>
              </a:solidFill>
              <a:ea typeface="Inter Italic" panose="02000503000000020004" pitchFamily="2" charset="0"/>
              <a:cs typeface="Arial" panose="020B0604020202020204" pitchFamily="34" charset="0"/>
            </a:endParaRPr>
          </a:p>
          <a:p>
            <a:pPr marL="182875" indent="-182875">
              <a:lnSpc>
                <a:spcPct val="90000"/>
              </a:lnSpc>
              <a:spcAft>
                <a:spcPts val="533"/>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Privacy Monitor</a:t>
            </a:r>
          </a:p>
          <a:p>
            <a:pPr marL="182875" indent="-182875">
              <a:lnSpc>
                <a:spcPct val="90000"/>
              </a:lnSpc>
              <a:spcAft>
                <a:spcPts val="533"/>
              </a:spcAft>
              <a:buClr>
                <a:schemeClr val="tx1"/>
              </a:buClr>
              <a:buFont typeface="Arial" panose="020B0604020202020204" pitchFamily="34" charset="0"/>
              <a:buChar char="•"/>
            </a:pPr>
            <a:r>
              <a:rPr lang="en-US" sz="1067">
                <a:solidFill>
                  <a:srgbClr val="17325B"/>
                </a:solidFill>
                <a:latin typeface="Arial"/>
                <a:ea typeface="Inter Italic" panose="02000503000000020004" pitchFamily="2" charset="0"/>
                <a:cs typeface="Arial" panose="020B0604020202020204" pitchFamily="34" charset="0"/>
              </a:rPr>
              <a:t>Secure VPN</a:t>
            </a:r>
          </a:p>
        </p:txBody>
      </p:sp>
      <p:cxnSp>
        <p:nvCxnSpPr>
          <p:cNvPr id="18" name="Straight Connector 17">
            <a:extLst>
              <a:ext uri="{FF2B5EF4-FFF2-40B4-BE49-F238E27FC236}">
                <a16:creationId xmlns:a16="http://schemas.microsoft.com/office/drawing/2014/main" id="{CD6FF35C-6C5D-7CED-5CE4-8B10ECFD1329}"/>
              </a:ext>
            </a:extLst>
          </p:cNvPr>
          <p:cNvCxnSpPr>
            <a:cxnSpLocks/>
          </p:cNvCxnSpPr>
          <p:nvPr/>
        </p:nvCxnSpPr>
        <p:spPr>
          <a:xfrm>
            <a:off x="609601" y="4183251"/>
            <a:ext cx="4288404" cy="0"/>
          </a:xfrm>
          <a:prstGeom prst="line">
            <a:avLst/>
          </a:prstGeom>
          <a:ln w="1270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D2CAB6A2-F501-D46C-ED2A-CDE223498495}"/>
              </a:ext>
            </a:extLst>
          </p:cNvPr>
          <p:cNvGrpSpPr/>
          <p:nvPr/>
        </p:nvGrpSpPr>
        <p:grpSpPr>
          <a:xfrm>
            <a:off x="609600" y="1913467"/>
            <a:ext cx="2433107" cy="299493"/>
            <a:chOff x="1148036" y="1435100"/>
            <a:chExt cx="1824830" cy="224620"/>
          </a:xfrm>
          <a:solidFill>
            <a:srgbClr val="5C6169"/>
          </a:solidFill>
        </p:grpSpPr>
        <p:sp>
          <p:nvSpPr>
            <p:cNvPr id="20" name="Rectangle: Rounded Corners 19">
              <a:extLst>
                <a:ext uri="{FF2B5EF4-FFF2-40B4-BE49-F238E27FC236}">
                  <a16:creationId xmlns:a16="http://schemas.microsoft.com/office/drawing/2014/main" id="{4520BC46-89B7-CF44-FEC3-6FAFE07FE9BC}"/>
                </a:ext>
              </a:extLst>
            </p:cNvPr>
            <p:cNvSpPr/>
            <p:nvPr/>
          </p:nvSpPr>
          <p:spPr>
            <a:xfrm>
              <a:off x="1148036" y="1435100"/>
              <a:ext cx="1824830" cy="224620"/>
            </a:xfrm>
            <a:prstGeom prst="roundRect">
              <a:avLst>
                <a:gd name="adj" fmla="val 50000"/>
              </a:avLst>
            </a:prstGeom>
            <a:solidFill>
              <a:schemeClr val="accent1"/>
            </a:solidFill>
            <a:ln w="95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sz="1067">
                <a:solidFill>
                  <a:schemeClr val="tx1"/>
                </a:solidFill>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C4371396-5CA3-BC2A-C32F-844E14575F95}"/>
                </a:ext>
              </a:extLst>
            </p:cNvPr>
            <p:cNvSpPr txBox="1">
              <a:spLocks/>
            </p:cNvSpPr>
            <p:nvPr/>
          </p:nvSpPr>
          <p:spPr>
            <a:xfrm>
              <a:off x="1238919" y="1498469"/>
              <a:ext cx="1643064" cy="1291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noAutofit/>
            </a:bodyPr>
            <a:lstStyle/>
            <a:p>
              <a:pPr algn="ctr">
                <a:lnSpc>
                  <a:spcPct val="96000"/>
                </a:lnSpc>
                <a:spcAft>
                  <a:spcPts val="400"/>
                </a:spcAft>
                <a:buClr>
                  <a:schemeClr val="bg2"/>
                </a:buClr>
              </a:pPr>
              <a:r>
                <a:rPr lang="en-US" sz="1200">
                  <a:solidFill>
                    <a:srgbClr val="17325B"/>
                  </a:solidFill>
                  <a:latin typeface="Arial"/>
                  <a:ea typeface="Inter Italic" panose="02000503000000020004" pitchFamily="2" charset="0"/>
                  <a:cs typeface="Arial" panose="020B0604020202020204" pitchFamily="34" charset="0"/>
                </a:rPr>
                <a:t>ALL PRODUCTS INCLUDE:</a:t>
              </a:r>
            </a:p>
          </p:txBody>
        </p:sp>
      </p:grpSp>
      <p:sp>
        <p:nvSpPr>
          <p:cNvPr id="27" name="TextBox 26">
            <a:extLst>
              <a:ext uri="{FF2B5EF4-FFF2-40B4-BE49-F238E27FC236}">
                <a16:creationId xmlns:a16="http://schemas.microsoft.com/office/drawing/2014/main" id="{287F5722-F77F-CF90-B044-7B635E65B721}"/>
              </a:ext>
            </a:extLst>
          </p:cNvPr>
          <p:cNvSpPr txBox="1">
            <a:spLocks/>
          </p:cNvSpPr>
          <p:nvPr/>
        </p:nvSpPr>
        <p:spPr>
          <a:xfrm>
            <a:off x="5638607" y="5888022"/>
            <a:ext cx="5653336" cy="382332"/>
          </a:xfrm>
          <a:prstGeom prst="rect">
            <a:avLst/>
          </a:prstGeom>
          <a:noFill/>
          <a:ln>
            <a:noFill/>
          </a:ln>
        </p:spPr>
        <p:txBody>
          <a:bodyPr wrap="square" lIns="0" tIns="0" rIns="0" bIns="0" anchor="ctr">
            <a:noAutofit/>
          </a:bodyPr>
          <a:lstStyle/>
          <a:p>
            <a:pPr algn="ctr">
              <a:lnSpc>
                <a:spcPct val="90000"/>
              </a:lnSpc>
            </a:pPr>
            <a:r>
              <a:rPr lang="en-US" sz="1600">
                <a:solidFill>
                  <a:srgbClr val="17325B"/>
                </a:solidFill>
                <a:latin typeface="Arial"/>
              </a:rPr>
              <a:t>Benefit Plans are </a:t>
            </a:r>
            <a:r>
              <a:rPr lang="en-US" sz="2133" b="1">
                <a:solidFill>
                  <a:srgbClr val="17325B"/>
                </a:solidFill>
                <a:latin typeface="Arial"/>
              </a:rPr>
              <a:t>60% less </a:t>
            </a:r>
            <a:r>
              <a:rPr lang="en-US" sz="1600">
                <a:solidFill>
                  <a:srgbClr val="17325B"/>
                </a:solidFill>
                <a:latin typeface="Arial"/>
              </a:rPr>
              <a:t>than the retail equivalent.</a:t>
            </a:r>
          </a:p>
        </p:txBody>
      </p:sp>
      <p:pic>
        <p:nvPicPr>
          <p:cNvPr id="3" name="Picture 2" descr="Shape&#10;&#10;Description automatically generated with medium confidence">
            <a:extLst>
              <a:ext uri="{FF2B5EF4-FFF2-40B4-BE49-F238E27FC236}">
                <a16:creationId xmlns:a16="http://schemas.microsoft.com/office/drawing/2014/main" id="{D9D0FB6B-62CD-133B-C466-88FF900B12C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71238" y="742041"/>
            <a:ext cx="1871469" cy="457200"/>
          </a:xfrm>
          <a:prstGeom prst="rect">
            <a:avLst/>
          </a:prstGeom>
        </p:spPr>
      </p:pic>
    </p:spTree>
    <p:extLst>
      <p:ext uri="{BB962C8B-B14F-4D97-AF65-F5344CB8AC3E}">
        <p14:creationId xmlns:p14="http://schemas.microsoft.com/office/powerpoint/2010/main" val="35497066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3122" y="531817"/>
            <a:ext cx="8534400" cy="530580"/>
          </a:xfrm>
          <a:ln>
            <a:noFill/>
          </a:ln>
        </p:spPr>
        <p:txBody>
          <a:bodyPr wrap="square">
            <a:noAutofit/>
          </a:bodyPr>
          <a:lstStyle/>
          <a:p>
            <a:r>
              <a:rPr lang="en-US" sz="2600" b="1">
                <a:solidFill>
                  <a:srgbClr val="3C63FF"/>
                </a:solidFill>
                <a:latin typeface="Arial"/>
              </a:rPr>
              <a:t>Legal Assistance (MetLife Legal Plan) </a:t>
            </a:r>
          </a:p>
        </p:txBody>
      </p:sp>
      <p:sp>
        <p:nvSpPr>
          <p:cNvPr id="3" name="Content Placeholder 2"/>
          <p:cNvSpPr>
            <a:spLocks noGrp="1"/>
          </p:cNvSpPr>
          <p:nvPr>
            <p:ph idx="1"/>
          </p:nvPr>
        </p:nvSpPr>
        <p:spPr>
          <a:xfrm>
            <a:off x="722504" y="1342239"/>
            <a:ext cx="7310451" cy="4800600"/>
          </a:xfrm>
          <a:ln>
            <a:noFill/>
          </a:ln>
        </p:spPr>
        <p:txBody>
          <a:bodyPr/>
          <a:lstStyle/>
          <a:p>
            <a:r>
              <a:rPr lang="en-US" sz="1800">
                <a:solidFill>
                  <a:srgbClr val="17325B"/>
                </a:solidFill>
                <a:latin typeface="Arial"/>
              </a:rPr>
              <a:t>More than 13,000 attorneys, covering all 50 states</a:t>
            </a:r>
          </a:p>
          <a:p>
            <a:pPr lvl="1"/>
            <a:r>
              <a:rPr lang="en-US" sz="1600">
                <a:solidFill>
                  <a:srgbClr val="17325B"/>
                </a:solidFill>
                <a:latin typeface="Arial"/>
              </a:rPr>
              <a:t>Strong network of attorneys in VA</a:t>
            </a:r>
          </a:p>
          <a:p>
            <a:r>
              <a:rPr lang="en-US" sz="1800">
                <a:solidFill>
                  <a:srgbClr val="17325B"/>
                </a:solidFill>
                <a:latin typeface="Arial"/>
              </a:rPr>
              <a:t>No deductible, claim forms, or usage limits</a:t>
            </a:r>
          </a:p>
          <a:p>
            <a:r>
              <a:rPr lang="en-US" sz="1800">
                <a:solidFill>
                  <a:srgbClr val="17325B"/>
                </a:solidFill>
                <a:latin typeface="Arial"/>
              </a:rPr>
              <a:t>Plan is portable (12 months of premium payments required)</a:t>
            </a:r>
          </a:p>
          <a:p>
            <a:r>
              <a:rPr lang="en-US" sz="1800">
                <a:solidFill>
                  <a:srgbClr val="17325B"/>
                </a:solidFill>
                <a:latin typeface="Arial"/>
              </a:rPr>
              <a:t>Spouse and dependent coverage included</a:t>
            </a:r>
          </a:p>
          <a:p>
            <a:r>
              <a:rPr lang="en-US" sz="1800">
                <a:solidFill>
                  <a:srgbClr val="17325B"/>
                </a:solidFill>
                <a:latin typeface="Arial"/>
              </a:rPr>
              <a:t>Provides full coverage for most legal matters:</a:t>
            </a:r>
          </a:p>
          <a:p>
            <a:pPr lvl="1"/>
            <a:r>
              <a:rPr lang="en-US" sz="1600">
                <a:solidFill>
                  <a:srgbClr val="17325B"/>
                </a:solidFill>
                <a:latin typeface="Arial"/>
              </a:rPr>
              <a:t>Money matters, home and real estate, estate planning, living will preparation, family and personal, civil lawsuits, elder care issues, vehicles and driving, adoption assistance</a:t>
            </a:r>
          </a:p>
          <a:p>
            <a:r>
              <a:rPr lang="en-US" sz="1800">
                <a:solidFill>
                  <a:srgbClr val="17325B"/>
                </a:solidFill>
                <a:latin typeface="Arial"/>
              </a:rPr>
              <a:t>Monthly rate - $16.50</a:t>
            </a:r>
          </a:p>
          <a:p>
            <a:pPr lvl="1"/>
            <a:r>
              <a:rPr lang="en-US" sz="1600">
                <a:solidFill>
                  <a:srgbClr val="17325B"/>
                </a:solidFill>
                <a:latin typeface="Arial"/>
              </a:rPr>
              <a:t>Paid on an after-tax basis</a:t>
            </a:r>
          </a:p>
          <a:p>
            <a:pPr lvl="1"/>
            <a:r>
              <a:rPr lang="en-US" sz="1600">
                <a:solidFill>
                  <a:srgbClr val="17325B"/>
                </a:solidFill>
                <a:latin typeface="Arial"/>
              </a:rPr>
              <a:t>Enrollment is locked in for one year</a:t>
            </a:r>
          </a:p>
          <a:p>
            <a:pPr lvl="1"/>
            <a:endParaRPr lang="en-US"/>
          </a:p>
        </p:txBody>
      </p:sp>
      <p:sp>
        <p:nvSpPr>
          <p:cNvPr id="4" name="Slide Number Placeholder 3">
            <a:extLst>
              <a:ext uri="{FF2B5EF4-FFF2-40B4-BE49-F238E27FC236}">
                <a16:creationId xmlns:a16="http://schemas.microsoft.com/office/drawing/2014/main" id="{4F9287E3-6ADC-761D-F624-509D4A795BD3}"/>
              </a:ext>
            </a:extLst>
          </p:cNvPr>
          <p:cNvSpPr>
            <a:spLocks noGrp="1"/>
          </p:cNvSpPr>
          <p:nvPr>
            <p:ph type="sldNum" sz="quarter" idx="12"/>
          </p:nvPr>
        </p:nvSpPr>
        <p:spPr>
          <a:ln>
            <a:noFill/>
          </a:ln>
        </p:spPr>
        <p:txBody>
          <a:bodyPr/>
          <a:lstStyle/>
          <a:p>
            <a:fld id="{3A98EE3D-8CD1-4C3F-BD1C-C98C9596463C}" type="slidenum">
              <a:rPr lang="en-US" smtClean="0"/>
              <a:t>57</a:t>
            </a:fld>
            <a:endParaRPr lang="en-US"/>
          </a:p>
        </p:txBody>
      </p:sp>
      <p:sp>
        <p:nvSpPr>
          <p:cNvPr id="5" name="TextBox 4">
            <a:extLst>
              <a:ext uri="{FF2B5EF4-FFF2-40B4-BE49-F238E27FC236}">
                <a16:creationId xmlns:a16="http://schemas.microsoft.com/office/drawing/2014/main" id="{0E0F63D7-B98A-72D8-64D6-DC05566F9D82}"/>
              </a:ext>
            </a:extLst>
          </p:cNvPr>
          <p:cNvSpPr txBox="1"/>
          <p:nvPr/>
        </p:nvSpPr>
        <p:spPr>
          <a:xfrm>
            <a:off x="4740322" y="4667330"/>
            <a:ext cx="3087595" cy="1077218"/>
          </a:xfrm>
          <a:prstGeom prst="rect">
            <a:avLst/>
          </a:prstGeom>
          <a:noFill/>
          <a:ln>
            <a:noFill/>
          </a:ln>
          <a:effectLst>
            <a:outerShdw blurRad="50800" dist="38100" dir="2700000" algn="tl" rotWithShape="0">
              <a:prstClr val="black">
                <a:alpha val="40000"/>
              </a:prstClr>
            </a:outerShdw>
          </a:effectLst>
        </p:spPr>
        <p:txBody>
          <a:bodyPr wrap="square" rtlCol="0">
            <a:spAutoFit/>
          </a:bodyPr>
          <a:lstStyle/>
          <a:p>
            <a:r>
              <a:rPr lang="en-US" sz="1600">
                <a:solidFill>
                  <a:srgbClr val="17325B"/>
                </a:solidFill>
                <a:latin typeface="Arial"/>
                <a:cs typeface="Calibri" panose="020F0502020204030204" pitchFamily="34" charset="0"/>
              </a:rPr>
              <a:t>Enhancements:</a:t>
            </a:r>
          </a:p>
          <a:p>
            <a:pPr marL="285750" indent="-285750">
              <a:buFont typeface="Arial" panose="020B0604020202020204" pitchFamily="34" charset="0"/>
              <a:buChar char="•"/>
            </a:pPr>
            <a:r>
              <a:rPr lang="en-US" sz="1600">
                <a:solidFill>
                  <a:srgbClr val="17325B"/>
                </a:solidFill>
                <a:latin typeface="Arial"/>
                <a:cs typeface="Calibri" panose="020F0502020204030204" pitchFamily="34" charset="0"/>
              </a:rPr>
              <a:t>ID management services</a:t>
            </a:r>
          </a:p>
          <a:p>
            <a:pPr marL="285750" indent="-285750">
              <a:buFont typeface="Arial" panose="020B0604020202020204" pitchFamily="34" charset="0"/>
              <a:buChar char="•"/>
            </a:pPr>
            <a:r>
              <a:rPr lang="en-US" sz="1600">
                <a:solidFill>
                  <a:srgbClr val="17325B"/>
                </a:solidFill>
                <a:latin typeface="Arial"/>
                <a:cs typeface="Calibri" panose="020F0502020204030204" pitchFamily="34" charset="0"/>
              </a:rPr>
              <a:t>4 hours for non-covered attorney services</a:t>
            </a:r>
          </a:p>
        </p:txBody>
      </p:sp>
      <p:pic>
        <p:nvPicPr>
          <p:cNvPr id="7" name="Picture 6" descr="Gavel resting on block">
            <a:extLst>
              <a:ext uri="{FF2B5EF4-FFF2-40B4-BE49-F238E27FC236}">
                <a16:creationId xmlns:a16="http://schemas.microsoft.com/office/drawing/2014/main" id="{B5B62B21-6A51-BF40-E644-FECE593E5A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6842" y="2184685"/>
            <a:ext cx="3723968" cy="2482645"/>
          </a:xfrm>
          <a:prstGeom prst="rect">
            <a:avLst/>
          </a:prstGeom>
        </p:spPr>
      </p:pic>
      <p:pic>
        <p:nvPicPr>
          <p:cNvPr id="9" name="Picture 8" descr="Metlife Lawyer in Orange County, CA - Rehmani &amp; Associates">
            <a:extLst>
              <a:ext uri="{FF2B5EF4-FFF2-40B4-BE49-F238E27FC236}">
                <a16:creationId xmlns:a16="http://schemas.microsoft.com/office/drawing/2014/main" id="{C56C6F33-002A-F2A1-5750-F992D2619420}"/>
              </a:ext>
            </a:extLst>
          </p:cNvPr>
          <p:cNvPicPr>
            <a:picLocks noChangeAspect="1"/>
          </p:cNvPicPr>
          <p:nvPr/>
        </p:nvPicPr>
        <p:blipFill>
          <a:blip r:embed="rId4"/>
          <a:stretch>
            <a:fillRect/>
          </a:stretch>
        </p:blipFill>
        <p:spPr>
          <a:xfrm>
            <a:off x="9223557" y="4756211"/>
            <a:ext cx="1860998" cy="1850265"/>
          </a:xfrm>
          <a:prstGeom prst="rect">
            <a:avLst/>
          </a:prstGeom>
        </p:spPr>
      </p:pic>
    </p:spTree>
    <p:extLst>
      <p:ext uri="{BB962C8B-B14F-4D97-AF65-F5344CB8AC3E}">
        <p14:creationId xmlns:p14="http://schemas.microsoft.com/office/powerpoint/2010/main" val="23251238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3122" y="668056"/>
            <a:ext cx="7924800" cy="411162"/>
          </a:xfrm>
          <a:ln>
            <a:noFill/>
          </a:ln>
        </p:spPr>
        <p:txBody>
          <a:bodyPr wrap="square">
            <a:noAutofit/>
          </a:bodyPr>
          <a:lstStyle/>
          <a:p>
            <a:r>
              <a:rPr lang="en-US" sz="2600" b="1">
                <a:solidFill>
                  <a:srgbClr val="3C63FF"/>
                </a:solidFill>
                <a:latin typeface="Arial"/>
              </a:rPr>
              <a:t>Nationwide Pet Insurance </a:t>
            </a:r>
          </a:p>
        </p:txBody>
      </p:sp>
      <p:sp>
        <p:nvSpPr>
          <p:cNvPr id="3" name="Content Placeholder 2"/>
          <p:cNvSpPr>
            <a:spLocks noGrp="1"/>
          </p:cNvSpPr>
          <p:nvPr>
            <p:ph idx="1"/>
          </p:nvPr>
        </p:nvSpPr>
        <p:spPr>
          <a:xfrm>
            <a:off x="267093" y="1286391"/>
            <a:ext cx="8708585" cy="5004308"/>
          </a:xfrm>
          <a:ln>
            <a:noFill/>
          </a:ln>
        </p:spPr>
        <p:txBody>
          <a:bodyPr>
            <a:normAutofit/>
          </a:bodyPr>
          <a:lstStyle/>
          <a:p>
            <a:r>
              <a:rPr lang="en-US" sz="1800">
                <a:solidFill>
                  <a:srgbClr val="17325B"/>
                </a:solidFill>
                <a:latin typeface="Arial"/>
              </a:rPr>
              <a:t>Nationwide is our pet insurance vendor and Participants can sign up for coverage any time during the year at </a:t>
            </a:r>
            <a:r>
              <a:rPr lang="en-US" sz="1800">
                <a:solidFill>
                  <a:srgbClr val="3C63FF"/>
                </a:solidFill>
                <a:latin typeface="Arial"/>
                <a:hlinkClick r:id="rId3">
                  <a:extLst>
                    <a:ext uri="{A12FA001-AC4F-418D-AE19-62706E023703}">
                      <ahyp:hlinkClr xmlns:ahyp="http://schemas.microsoft.com/office/drawing/2018/hyperlinkcolor" val="tx"/>
                    </a:ext>
                  </a:extLst>
                </a:hlinkClick>
              </a:rPr>
              <a:t>https://benefits.petinsurance.com/vabankers</a:t>
            </a:r>
            <a:endParaRPr lang="en-US" sz="1800"/>
          </a:p>
          <a:p>
            <a:pPr lvl="1">
              <a:buFont typeface="Courier New" panose="02070309020205020404" pitchFamily="49" charset="0"/>
              <a:buChar char="o"/>
            </a:pPr>
            <a:r>
              <a:rPr lang="en-US" sz="1800">
                <a:solidFill>
                  <a:srgbClr val="17325B"/>
                </a:solidFill>
                <a:latin typeface="Arial"/>
              </a:rPr>
              <a:t>Group premium discount for VBA members</a:t>
            </a:r>
          </a:p>
          <a:p>
            <a:pPr lvl="1">
              <a:buFont typeface="Courier New" panose="02070309020205020404" pitchFamily="49" charset="0"/>
              <a:buChar char="o"/>
            </a:pPr>
            <a:r>
              <a:rPr lang="en-US" sz="1800">
                <a:solidFill>
                  <a:srgbClr val="17325B"/>
                </a:solidFill>
                <a:latin typeface="Arial"/>
              </a:rPr>
              <a:t>Participants billed directly from Nationwide</a:t>
            </a:r>
          </a:p>
          <a:p>
            <a:r>
              <a:rPr lang="en-US" sz="1800">
                <a:solidFill>
                  <a:srgbClr val="17325B"/>
                </a:solidFill>
                <a:latin typeface="Arial"/>
              </a:rPr>
              <a:t>Provides illness and injury coverage for cats, dogs and exotic pets (birds, lizards, turtles) at 50% and 70% reimbursement levels ($250 annual deductible, $7,500 annual benefit maximum)</a:t>
            </a:r>
          </a:p>
          <a:p>
            <a:r>
              <a:rPr lang="en-US" sz="1800">
                <a:solidFill>
                  <a:srgbClr val="17325B"/>
                </a:solidFill>
                <a:latin typeface="Arial"/>
              </a:rPr>
              <a:t>Includes 24/7 vet helpline and ability to submit mobile claims</a:t>
            </a:r>
          </a:p>
          <a:p>
            <a:r>
              <a:rPr lang="en-US" sz="1800">
                <a:solidFill>
                  <a:srgbClr val="17325B"/>
                </a:solidFill>
                <a:latin typeface="Arial"/>
              </a:rPr>
              <a:t>Multiple pet discount available</a:t>
            </a:r>
          </a:p>
          <a:p>
            <a:endParaRPr lang="en-US" sz="1800">
              <a:latin typeface="Calibri" panose="020F0502020204030204" pitchFamily="34" charset="0"/>
            </a:endParaRPr>
          </a:p>
          <a:p>
            <a:endParaRPr lang="en-US" sz="1900">
              <a:latin typeface="Calibri" panose="020F0502020204030204" pitchFamily="34" charset="0"/>
            </a:endParaRPr>
          </a:p>
          <a:p>
            <a:endParaRPr lang="en-US"/>
          </a:p>
        </p:txBody>
      </p:sp>
      <p:sp>
        <p:nvSpPr>
          <p:cNvPr id="4" name="Slide Number Placeholder 3">
            <a:extLst>
              <a:ext uri="{FF2B5EF4-FFF2-40B4-BE49-F238E27FC236}">
                <a16:creationId xmlns:a16="http://schemas.microsoft.com/office/drawing/2014/main" id="{82ACC816-EF48-E1C8-B36E-4293EA84C921}"/>
              </a:ext>
            </a:extLst>
          </p:cNvPr>
          <p:cNvSpPr>
            <a:spLocks noGrp="1"/>
          </p:cNvSpPr>
          <p:nvPr>
            <p:ph type="sldNum" sz="quarter" idx="12"/>
          </p:nvPr>
        </p:nvSpPr>
        <p:spPr>
          <a:ln>
            <a:noFill/>
          </a:ln>
        </p:spPr>
        <p:txBody>
          <a:bodyPr/>
          <a:lstStyle/>
          <a:p>
            <a:fld id="{3A98EE3D-8CD1-4C3F-BD1C-C98C9596463C}" type="slidenum">
              <a:rPr lang="en-US" smtClean="0"/>
              <a:t>58</a:t>
            </a:fld>
            <a:endParaRPr lang="en-US"/>
          </a:p>
        </p:txBody>
      </p:sp>
      <p:pic>
        <p:nvPicPr>
          <p:cNvPr id="6" name="Picture 5" descr="A black dog sitting on a wood floor&#10;&#10;AI-generated content may be incorrect.">
            <a:extLst>
              <a:ext uri="{FF2B5EF4-FFF2-40B4-BE49-F238E27FC236}">
                <a16:creationId xmlns:a16="http://schemas.microsoft.com/office/drawing/2014/main" id="{E3C88061-3171-692D-0554-EB6438753122}"/>
              </a:ext>
            </a:extLst>
          </p:cNvPr>
          <p:cNvPicPr>
            <a:picLocks noChangeAspect="1"/>
          </p:cNvPicPr>
          <p:nvPr/>
        </p:nvPicPr>
        <p:blipFill>
          <a:blip r:embed="rId4">
            <a:extLst>
              <a:ext uri="{28A0092B-C50C-407E-A947-70E740481C1C}">
                <a14:useLocalDpi xmlns:a14="http://schemas.microsoft.com/office/drawing/2010/main" val="0"/>
              </a:ext>
            </a:extLst>
          </a:blip>
          <a:srcRect l="18432" t="19411" r="3346" b="6838"/>
          <a:stretch>
            <a:fillRect/>
          </a:stretch>
        </p:blipFill>
        <p:spPr>
          <a:xfrm>
            <a:off x="9287797" y="2865946"/>
            <a:ext cx="2541006" cy="319430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 name="Picture 4" descr="Nationwide-Pet-insurer-Featured Image w Dogs">
            <a:extLst>
              <a:ext uri="{FF2B5EF4-FFF2-40B4-BE49-F238E27FC236}">
                <a16:creationId xmlns:a16="http://schemas.microsoft.com/office/drawing/2014/main" id="{D2BEF85E-E69B-DB8C-623A-561A7B8B610F}"/>
              </a:ext>
            </a:extLst>
          </p:cNvPr>
          <p:cNvPicPr>
            <a:picLocks noChangeAspect="1"/>
          </p:cNvPicPr>
          <p:nvPr/>
        </p:nvPicPr>
        <p:blipFill>
          <a:blip r:embed="rId5"/>
          <a:stretch>
            <a:fillRect/>
          </a:stretch>
        </p:blipFill>
        <p:spPr>
          <a:xfrm>
            <a:off x="9085603" y="668056"/>
            <a:ext cx="2743200" cy="1645920"/>
          </a:xfrm>
          <a:prstGeom prst="rect">
            <a:avLst/>
          </a:prstGeom>
        </p:spPr>
      </p:pic>
    </p:spTree>
    <p:extLst>
      <p:ext uri="{BB962C8B-B14F-4D97-AF65-F5344CB8AC3E}">
        <p14:creationId xmlns:p14="http://schemas.microsoft.com/office/powerpoint/2010/main" val="10213955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14" name="object 14"/>
          <p:cNvSpPr txBox="1"/>
          <p:nvPr/>
        </p:nvSpPr>
        <p:spPr>
          <a:xfrm>
            <a:off x="6600570" y="3608959"/>
            <a:ext cx="1742439" cy="927735"/>
          </a:xfrm>
          <a:prstGeom prst="rect">
            <a:avLst/>
          </a:prstGeom>
          <a:ln>
            <a:noFill/>
          </a:ln>
        </p:spPr>
        <p:txBody>
          <a:bodyPr vert="horz" wrap="square" lIns="0" tIns="36195" rIns="0" bIns="0" rtlCol="0">
            <a:spAutoFit/>
          </a:bodyPr>
          <a:lstStyle/>
          <a:p>
            <a:pPr marL="12065" marR="5080" indent="635" algn="ctr">
              <a:lnSpc>
                <a:spcPct val="90000"/>
              </a:lnSpc>
              <a:spcBef>
                <a:spcPts val="285"/>
              </a:spcBef>
            </a:pPr>
            <a:r>
              <a:rPr lang="en-US" sz="1600" b="1">
                <a:solidFill>
                  <a:srgbClr val="17325B"/>
                </a:solidFill>
                <a:latin typeface="Arial"/>
                <a:cs typeface="Arial"/>
              </a:rPr>
              <a:t>Discounted</a:t>
            </a:r>
            <a:r>
              <a:rPr lang="en-US" sz="1600" b="1" spc="-65">
                <a:solidFill>
                  <a:srgbClr val="17325B"/>
                </a:solidFill>
                <a:latin typeface="Arial"/>
                <a:cs typeface="Arial"/>
              </a:rPr>
              <a:t> </a:t>
            </a:r>
            <a:r>
              <a:rPr lang="en-US" sz="1600" b="1" spc="-25">
                <a:solidFill>
                  <a:srgbClr val="17325B"/>
                </a:solidFill>
                <a:latin typeface="Arial"/>
                <a:cs typeface="Arial"/>
              </a:rPr>
              <a:t>Pet </a:t>
            </a:r>
            <a:r>
              <a:rPr lang="en-US" sz="1600" b="1" spc="-10">
                <a:solidFill>
                  <a:srgbClr val="17325B"/>
                </a:solidFill>
                <a:latin typeface="Arial"/>
                <a:cs typeface="Arial"/>
              </a:rPr>
              <a:t>Products, </a:t>
            </a:r>
            <a:r>
              <a:rPr lang="en-US" sz="1600" b="1">
                <a:solidFill>
                  <a:srgbClr val="17325B"/>
                </a:solidFill>
                <a:latin typeface="Arial"/>
                <a:cs typeface="Arial"/>
              </a:rPr>
              <a:t>Prescriptions</a:t>
            </a:r>
            <a:r>
              <a:rPr lang="en-US" sz="1600" b="1" spc="-75">
                <a:solidFill>
                  <a:srgbClr val="17325B"/>
                </a:solidFill>
                <a:latin typeface="Arial"/>
                <a:cs typeface="Arial"/>
              </a:rPr>
              <a:t> </a:t>
            </a:r>
            <a:r>
              <a:rPr lang="en-US" sz="1600" b="1" spc="-25">
                <a:solidFill>
                  <a:srgbClr val="17325B"/>
                </a:solidFill>
                <a:latin typeface="Arial"/>
                <a:cs typeface="Arial"/>
              </a:rPr>
              <a:t>and </a:t>
            </a:r>
            <a:r>
              <a:rPr lang="en-US" sz="1600" b="1" spc="-10">
                <a:solidFill>
                  <a:srgbClr val="17325B"/>
                </a:solidFill>
                <a:latin typeface="Arial"/>
                <a:cs typeface="Arial"/>
              </a:rPr>
              <a:t>Preventatives</a:t>
            </a:r>
            <a:endParaRPr sz="1600">
              <a:latin typeface="Arial"/>
              <a:cs typeface="Arial"/>
            </a:endParaRPr>
          </a:p>
        </p:txBody>
      </p:sp>
      <p:grpSp>
        <p:nvGrpSpPr>
          <p:cNvPr id="15" name="object 15"/>
          <p:cNvGrpSpPr/>
          <p:nvPr/>
        </p:nvGrpSpPr>
        <p:grpSpPr>
          <a:xfrm>
            <a:off x="1130808" y="2825495"/>
            <a:ext cx="9761220" cy="676910"/>
            <a:chOff x="1130808" y="2825495"/>
            <a:chExt cx="9761220" cy="676910"/>
          </a:xfrm>
        </p:grpSpPr>
        <p:pic>
          <p:nvPicPr>
            <p:cNvPr id="16" name="object 16"/>
            <p:cNvPicPr/>
            <p:nvPr/>
          </p:nvPicPr>
          <p:blipFill>
            <a:blip r:embed="rId2" cstate="print"/>
            <a:stretch>
              <a:fillRect/>
            </a:stretch>
          </p:blipFill>
          <p:spPr>
            <a:xfrm>
              <a:off x="6649211" y="2825495"/>
              <a:ext cx="1644396" cy="566927"/>
            </a:xfrm>
            <a:prstGeom prst="rect">
              <a:avLst/>
            </a:prstGeom>
          </p:spPr>
        </p:pic>
        <p:pic>
          <p:nvPicPr>
            <p:cNvPr id="17" name="object 17"/>
            <p:cNvPicPr/>
            <p:nvPr/>
          </p:nvPicPr>
          <p:blipFill>
            <a:blip r:embed="rId3" cstate="print"/>
            <a:stretch>
              <a:fillRect/>
            </a:stretch>
          </p:blipFill>
          <p:spPr>
            <a:xfrm>
              <a:off x="1130808" y="2825495"/>
              <a:ext cx="1618488" cy="516636"/>
            </a:xfrm>
            <a:prstGeom prst="rect">
              <a:avLst/>
            </a:prstGeom>
          </p:spPr>
        </p:pic>
        <p:pic>
          <p:nvPicPr>
            <p:cNvPr id="18" name="object 18"/>
            <p:cNvPicPr/>
            <p:nvPr/>
          </p:nvPicPr>
          <p:blipFill>
            <a:blip r:embed="rId4" cstate="print"/>
            <a:stretch>
              <a:fillRect/>
            </a:stretch>
          </p:blipFill>
          <p:spPr>
            <a:xfrm>
              <a:off x="9698736" y="2842259"/>
              <a:ext cx="1193292" cy="659891"/>
            </a:xfrm>
            <a:prstGeom prst="rect">
              <a:avLst/>
            </a:prstGeom>
          </p:spPr>
        </p:pic>
        <p:pic>
          <p:nvPicPr>
            <p:cNvPr id="19" name="object 19"/>
            <p:cNvPicPr/>
            <p:nvPr/>
          </p:nvPicPr>
          <p:blipFill>
            <a:blip r:embed="rId5" cstate="print"/>
            <a:stretch>
              <a:fillRect/>
            </a:stretch>
          </p:blipFill>
          <p:spPr>
            <a:xfrm>
              <a:off x="3637787" y="2854451"/>
              <a:ext cx="2121408" cy="600456"/>
            </a:xfrm>
            <a:prstGeom prst="rect">
              <a:avLst/>
            </a:prstGeom>
          </p:spPr>
        </p:pic>
      </p:grpSp>
      <p:sp>
        <p:nvSpPr>
          <p:cNvPr id="20" name="object 20"/>
          <p:cNvSpPr txBox="1"/>
          <p:nvPr/>
        </p:nvSpPr>
        <p:spPr>
          <a:xfrm>
            <a:off x="1181811" y="3828415"/>
            <a:ext cx="1516380" cy="488315"/>
          </a:xfrm>
          <a:prstGeom prst="rect">
            <a:avLst/>
          </a:prstGeom>
          <a:ln>
            <a:noFill/>
          </a:ln>
        </p:spPr>
        <p:txBody>
          <a:bodyPr vert="horz" wrap="square" lIns="0" tIns="12065" rIns="0" bIns="0" rtlCol="0">
            <a:spAutoFit/>
          </a:bodyPr>
          <a:lstStyle/>
          <a:p>
            <a:pPr marL="116205">
              <a:lnSpc>
                <a:spcPts val="1825"/>
              </a:lnSpc>
              <a:spcBef>
                <a:spcPts val="95"/>
              </a:spcBef>
            </a:pPr>
            <a:r>
              <a:rPr lang="en-US" sz="1600" b="1">
                <a:solidFill>
                  <a:srgbClr val="17325B"/>
                </a:solidFill>
                <a:latin typeface="Arial"/>
                <a:cs typeface="Arial"/>
              </a:rPr>
              <a:t>Discounts</a:t>
            </a:r>
            <a:r>
              <a:rPr lang="en-US" sz="1600" b="1" spc="-65">
                <a:solidFill>
                  <a:srgbClr val="17325B"/>
                </a:solidFill>
                <a:latin typeface="Arial"/>
                <a:cs typeface="Arial"/>
              </a:rPr>
              <a:t> </a:t>
            </a:r>
            <a:r>
              <a:rPr lang="en-US" sz="1600" b="1" spc="-25">
                <a:solidFill>
                  <a:srgbClr val="17325B"/>
                </a:solidFill>
                <a:latin typeface="Arial"/>
                <a:cs typeface="Arial"/>
              </a:rPr>
              <a:t>on</a:t>
            </a:r>
            <a:endParaRPr sz="1600">
              <a:latin typeface="Arial"/>
              <a:cs typeface="Arial"/>
            </a:endParaRPr>
          </a:p>
          <a:p>
            <a:pPr marL="12700">
              <a:lnSpc>
                <a:spcPts val="1825"/>
              </a:lnSpc>
            </a:pPr>
            <a:r>
              <a:rPr lang="en-US" sz="1600" b="1" spc="-10">
                <a:solidFill>
                  <a:srgbClr val="17325B"/>
                </a:solidFill>
                <a:latin typeface="Arial"/>
                <a:cs typeface="Arial"/>
              </a:rPr>
              <a:t>Veterinary</a:t>
            </a:r>
            <a:r>
              <a:rPr lang="en-US" sz="1600" b="1" spc="-85">
                <a:solidFill>
                  <a:srgbClr val="17325B"/>
                </a:solidFill>
                <a:latin typeface="Arial"/>
                <a:cs typeface="Arial"/>
              </a:rPr>
              <a:t> </a:t>
            </a:r>
            <a:r>
              <a:rPr lang="en-US" sz="1600" b="1" spc="-20">
                <a:solidFill>
                  <a:srgbClr val="17325B"/>
                </a:solidFill>
                <a:latin typeface="Arial"/>
                <a:cs typeface="Arial"/>
              </a:rPr>
              <a:t>Care</a:t>
            </a:r>
            <a:endParaRPr sz="1600">
              <a:latin typeface="Arial"/>
              <a:cs typeface="Arial"/>
            </a:endParaRPr>
          </a:p>
        </p:txBody>
      </p:sp>
      <p:sp>
        <p:nvSpPr>
          <p:cNvPr id="21" name="object 21"/>
          <p:cNvSpPr txBox="1"/>
          <p:nvPr/>
        </p:nvSpPr>
        <p:spPr>
          <a:xfrm>
            <a:off x="9440671" y="3828415"/>
            <a:ext cx="1712595" cy="488315"/>
          </a:xfrm>
          <a:prstGeom prst="rect">
            <a:avLst/>
          </a:prstGeom>
          <a:ln>
            <a:noFill/>
          </a:ln>
        </p:spPr>
        <p:txBody>
          <a:bodyPr vert="horz" wrap="square" lIns="0" tIns="12065" rIns="0" bIns="0" rtlCol="0">
            <a:spAutoFit/>
          </a:bodyPr>
          <a:lstStyle/>
          <a:p>
            <a:pPr algn="ctr">
              <a:lnSpc>
                <a:spcPts val="1825"/>
              </a:lnSpc>
              <a:spcBef>
                <a:spcPts val="95"/>
              </a:spcBef>
            </a:pPr>
            <a:r>
              <a:rPr lang="en-US" sz="1600" b="1">
                <a:solidFill>
                  <a:srgbClr val="17325B"/>
                </a:solidFill>
                <a:latin typeface="Arial"/>
                <a:cs typeface="Arial"/>
              </a:rPr>
              <a:t>Lost</a:t>
            </a:r>
            <a:r>
              <a:rPr lang="en-US" sz="1600" b="1" spc="-10">
                <a:solidFill>
                  <a:srgbClr val="17325B"/>
                </a:solidFill>
                <a:latin typeface="Arial"/>
                <a:cs typeface="Arial"/>
              </a:rPr>
              <a:t> </a:t>
            </a:r>
            <a:r>
              <a:rPr lang="en-US" sz="1600" b="1" spc="-25">
                <a:solidFill>
                  <a:srgbClr val="17325B"/>
                </a:solidFill>
                <a:latin typeface="Arial"/>
                <a:cs typeface="Arial"/>
              </a:rPr>
              <a:t>Pet</a:t>
            </a:r>
            <a:endParaRPr sz="1600">
              <a:latin typeface="Arial"/>
              <a:cs typeface="Arial"/>
            </a:endParaRPr>
          </a:p>
          <a:p>
            <a:pPr algn="ctr">
              <a:lnSpc>
                <a:spcPts val="1825"/>
              </a:lnSpc>
            </a:pPr>
            <a:r>
              <a:rPr lang="en-US" sz="1600" b="1">
                <a:solidFill>
                  <a:srgbClr val="17325B"/>
                </a:solidFill>
                <a:latin typeface="Arial"/>
                <a:cs typeface="Arial"/>
              </a:rPr>
              <a:t>Recovery</a:t>
            </a:r>
            <a:r>
              <a:rPr lang="en-US" sz="1600" b="1" spc="-45">
                <a:solidFill>
                  <a:srgbClr val="17325B"/>
                </a:solidFill>
                <a:latin typeface="Arial"/>
                <a:cs typeface="Arial"/>
              </a:rPr>
              <a:t> </a:t>
            </a:r>
            <a:r>
              <a:rPr lang="en-US" sz="1600" b="1" spc="-10">
                <a:solidFill>
                  <a:srgbClr val="17325B"/>
                </a:solidFill>
                <a:latin typeface="Arial"/>
                <a:cs typeface="Arial"/>
              </a:rPr>
              <a:t>Service</a:t>
            </a:r>
            <a:endParaRPr sz="1600">
              <a:latin typeface="Arial"/>
              <a:cs typeface="Arial"/>
            </a:endParaRPr>
          </a:p>
        </p:txBody>
      </p:sp>
      <p:sp>
        <p:nvSpPr>
          <p:cNvPr id="23" name="object 23"/>
          <p:cNvSpPr txBox="1"/>
          <p:nvPr/>
        </p:nvSpPr>
        <p:spPr>
          <a:xfrm>
            <a:off x="4230751" y="3763136"/>
            <a:ext cx="1012190" cy="488315"/>
          </a:xfrm>
          <a:prstGeom prst="rect">
            <a:avLst/>
          </a:prstGeom>
          <a:ln>
            <a:noFill/>
          </a:ln>
        </p:spPr>
        <p:txBody>
          <a:bodyPr vert="horz" wrap="square" lIns="0" tIns="12065" rIns="0" bIns="0" rtlCol="0">
            <a:spAutoFit/>
          </a:bodyPr>
          <a:lstStyle/>
          <a:p>
            <a:pPr marL="120650">
              <a:lnSpc>
                <a:spcPts val="1825"/>
              </a:lnSpc>
              <a:spcBef>
                <a:spcPts val="95"/>
              </a:spcBef>
            </a:pPr>
            <a:r>
              <a:rPr lang="en-US" sz="1600" b="1">
                <a:solidFill>
                  <a:srgbClr val="17325B"/>
                </a:solidFill>
                <a:latin typeface="Arial"/>
                <a:cs typeface="Arial"/>
              </a:rPr>
              <a:t>24/7</a:t>
            </a:r>
            <a:r>
              <a:rPr lang="en-US" sz="1600" b="1" spc="-25">
                <a:solidFill>
                  <a:srgbClr val="17325B"/>
                </a:solidFill>
                <a:latin typeface="Arial"/>
                <a:cs typeface="Arial"/>
              </a:rPr>
              <a:t> Pet</a:t>
            </a:r>
            <a:endParaRPr sz="1600">
              <a:latin typeface="Arial"/>
              <a:cs typeface="Arial"/>
            </a:endParaRPr>
          </a:p>
          <a:p>
            <a:pPr marL="12700">
              <a:lnSpc>
                <a:spcPts val="1825"/>
              </a:lnSpc>
            </a:pPr>
            <a:r>
              <a:rPr lang="en-US" sz="1600" b="1" spc="-10">
                <a:solidFill>
                  <a:srgbClr val="17325B"/>
                </a:solidFill>
                <a:latin typeface="Arial"/>
                <a:cs typeface="Arial"/>
              </a:rPr>
              <a:t>Telehealth</a:t>
            </a:r>
            <a:endParaRPr sz="1600">
              <a:latin typeface="Arial"/>
              <a:cs typeface="Arial"/>
            </a:endParaRPr>
          </a:p>
        </p:txBody>
      </p:sp>
      <p:sp>
        <p:nvSpPr>
          <p:cNvPr id="26" name="Title 25">
            <a:extLst>
              <a:ext uri="{FF2B5EF4-FFF2-40B4-BE49-F238E27FC236}">
                <a16:creationId xmlns:a16="http://schemas.microsoft.com/office/drawing/2014/main" id="{63C2189D-E600-4D55-D02E-523768D6A26C}"/>
              </a:ext>
            </a:extLst>
          </p:cNvPr>
          <p:cNvSpPr>
            <a:spLocks noGrp="1"/>
          </p:cNvSpPr>
          <p:nvPr>
            <p:ph type="title"/>
          </p:nvPr>
        </p:nvSpPr>
        <p:spPr>
          <a:xfrm>
            <a:off x="418208" y="1936023"/>
            <a:ext cx="11676382" cy="430887"/>
          </a:xfrm>
          <a:ln>
            <a:noFill/>
          </a:ln>
        </p:spPr>
        <p:txBody>
          <a:bodyPr wrap="square">
            <a:noAutofit/>
          </a:bodyPr>
          <a:lstStyle/>
          <a:p>
            <a:r>
              <a:rPr lang="en-US" sz="1900" b="1" cap="none">
                <a:solidFill>
                  <a:srgbClr val="3C63FF"/>
                </a:solidFill>
                <a:latin typeface="Arial"/>
              </a:rPr>
              <a:t>This specialized provider offers discounts on vet care, pet products, 24/7 pet telehealth and more!</a:t>
            </a:r>
          </a:p>
        </p:txBody>
      </p:sp>
      <p:sp>
        <p:nvSpPr>
          <p:cNvPr id="25" name="Title 1">
            <a:extLst>
              <a:ext uri="{FF2B5EF4-FFF2-40B4-BE49-F238E27FC236}">
                <a16:creationId xmlns:a16="http://schemas.microsoft.com/office/drawing/2014/main" id="{2434041A-947E-AB19-BC84-9130C60D4A4D}"/>
              </a:ext>
            </a:extLst>
          </p:cNvPr>
          <p:cNvSpPr txBox="1">
            <a:spLocks/>
          </p:cNvSpPr>
          <p:nvPr/>
        </p:nvSpPr>
        <p:spPr>
          <a:xfrm>
            <a:off x="418208" y="653195"/>
            <a:ext cx="10473819" cy="1060049"/>
          </a:xfrm>
          <a:prstGeom prst="rect">
            <a:avLst/>
          </a:prstGeom>
          <a:ln>
            <a:noFill/>
          </a:ln>
        </p:spPr>
        <p:txBody>
          <a:bodyPr vert="horz" lIns="91440" tIns="45720" rIns="91440" bIns="45720" rtlCol="0" anchor="b">
            <a:noAutofit/>
          </a:bodyPr>
          <a:lst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600" b="1">
                <a:solidFill>
                  <a:srgbClr val="3C63FF"/>
                </a:solidFill>
                <a:latin typeface="Arial"/>
              </a:rPr>
              <a:t>Wishbone Total Pet </a:t>
            </a:r>
            <a:r>
              <a:rPr lang="en-US" sz="2600" b="1" err="1">
                <a:solidFill>
                  <a:srgbClr val="3C63FF"/>
                </a:solidFill>
                <a:latin typeface="Arial"/>
              </a:rPr>
              <a:t>PlaN</a:t>
            </a:r>
            <a:endParaRPr lang="en-US" sz="2600" b="1">
              <a:solidFill>
                <a:srgbClr val="3C63FF"/>
              </a:solidFill>
              <a:latin typeface="Arial"/>
            </a:endParaRPr>
          </a:p>
          <a:p>
            <a:br>
              <a:rPr lang="en-US" sz="1200" i="1">
                <a:solidFill>
                  <a:srgbClr val="17325B"/>
                </a:solidFill>
                <a:latin typeface="Arial"/>
              </a:rPr>
            </a:br>
            <a:r>
              <a:rPr lang="en-US" sz="1200" i="1">
                <a:solidFill>
                  <a:srgbClr val="17325B"/>
                </a:solidFill>
                <a:latin typeface="Arial"/>
              </a:rPr>
              <a:t>   </a:t>
            </a:r>
            <a:r>
              <a:rPr lang="en-US" sz="1600" i="1">
                <a:solidFill>
                  <a:srgbClr val="17325B"/>
                </a:solidFill>
                <a:latin typeface="Arial"/>
              </a:rPr>
              <a:t>Formerly Pet benefit solutions</a:t>
            </a:r>
          </a:p>
        </p:txBody>
      </p:sp>
      <p:sp>
        <p:nvSpPr>
          <p:cNvPr id="28" name="TextBox 27">
            <a:extLst>
              <a:ext uri="{FF2B5EF4-FFF2-40B4-BE49-F238E27FC236}">
                <a16:creationId xmlns:a16="http://schemas.microsoft.com/office/drawing/2014/main" id="{A0C44459-37E4-4F47-95EB-C8916B96A995}"/>
              </a:ext>
            </a:extLst>
          </p:cNvPr>
          <p:cNvSpPr txBox="1"/>
          <p:nvPr/>
        </p:nvSpPr>
        <p:spPr>
          <a:xfrm>
            <a:off x="251418" y="4737735"/>
            <a:ext cx="11676381" cy="1477328"/>
          </a:xfrm>
          <a:prstGeom prst="rect">
            <a:avLst/>
          </a:prstGeom>
          <a:noFill/>
        </p:spPr>
        <p:txBody>
          <a:bodyPr wrap="square">
            <a:spAutoFit/>
          </a:bodyPr>
          <a:lstStyle/>
          <a:p>
            <a:pPr marL="0" marR="0">
              <a:lnSpc>
                <a:spcPct val="100000"/>
              </a:lnSpc>
              <a:buNone/>
            </a:pPr>
            <a:r>
              <a:rPr lang="en-US" sz="1800">
                <a:effectLst/>
                <a:latin typeface="+mn-lt"/>
                <a:ea typeface="MS Mincho" panose="02020609040205080304" pitchFamily="49" charset="-128"/>
                <a:cs typeface="Times New Roman" panose="02020603050405020304" pitchFamily="18" charset="0"/>
              </a:rPr>
              <a:t>Enroll and get the same high-quality products and services your pets are used to, just at a lower price!  This is not pet insurance so it can complement the Nationwide Pet Insurance program.</a:t>
            </a:r>
          </a:p>
          <a:p>
            <a:pPr marL="0" marR="0">
              <a:lnSpc>
                <a:spcPct val="100000"/>
              </a:lnSpc>
              <a:buNone/>
            </a:pPr>
            <a:r>
              <a:rPr lang="en-US" sz="1800">
                <a:effectLst/>
                <a:latin typeface="+mn-lt"/>
                <a:ea typeface="MS Mincho" panose="02020609040205080304" pitchFamily="49" charset="-128"/>
                <a:cs typeface="Times New Roman" panose="02020603050405020304" pitchFamily="18" charset="0"/>
              </a:rPr>
              <a:t> </a:t>
            </a:r>
          </a:p>
          <a:p>
            <a:pPr marL="0" marR="0">
              <a:lnSpc>
                <a:spcPct val="100000"/>
              </a:lnSpc>
              <a:buNone/>
            </a:pPr>
            <a:r>
              <a:rPr lang="en-US" sz="1800">
                <a:effectLst/>
                <a:latin typeface="+mn-lt"/>
                <a:ea typeface="MS Mincho" panose="02020609040205080304" pitchFamily="49" charset="-128"/>
                <a:cs typeface="Times New Roman" panose="02020603050405020304" pitchFamily="18" charset="0"/>
              </a:rPr>
              <a:t>$11.75/month for one pet or </a:t>
            </a:r>
          </a:p>
          <a:p>
            <a:pPr marL="0" marR="0">
              <a:lnSpc>
                <a:spcPct val="100000"/>
              </a:lnSpc>
              <a:buNone/>
            </a:pPr>
            <a:r>
              <a:rPr lang="en-US" sz="1800">
                <a:effectLst/>
                <a:latin typeface="+mn-lt"/>
                <a:ea typeface="MS Mincho" panose="02020609040205080304" pitchFamily="49" charset="-128"/>
                <a:cs typeface="Times New Roman" panose="02020603050405020304" pitchFamily="18" charset="0"/>
              </a:rPr>
              <a:t>$18.50/month for a family plan (two or more pets)</a:t>
            </a:r>
          </a:p>
        </p:txBody>
      </p:sp>
      <p:pic>
        <p:nvPicPr>
          <p:cNvPr id="2" name="Picture 1">
            <a:extLst>
              <a:ext uri="{FF2B5EF4-FFF2-40B4-BE49-F238E27FC236}">
                <a16:creationId xmlns:a16="http://schemas.microsoft.com/office/drawing/2014/main" id="{70252BE5-32E6-43B8-3634-0170AFA9CB4D}"/>
              </a:ext>
            </a:extLst>
          </p:cNvPr>
          <p:cNvPicPr>
            <a:picLocks noChangeAspect="1"/>
          </p:cNvPicPr>
          <p:nvPr/>
        </p:nvPicPr>
        <p:blipFill>
          <a:blip r:embed="rId6"/>
          <a:stretch>
            <a:fillRect/>
          </a:stretch>
        </p:blipFill>
        <p:spPr>
          <a:xfrm>
            <a:off x="9930794" y="674815"/>
            <a:ext cx="1767952" cy="719339"/>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a:extLst>
            <a:ext uri="{FF2B5EF4-FFF2-40B4-BE49-F238E27FC236}">
              <a16:creationId xmlns:a16="http://schemas.microsoft.com/office/drawing/2014/main" id="{21913E52-A621-259A-F4E1-6F12D821D003}"/>
            </a:ext>
          </a:extLst>
        </p:cNvPr>
        <p:cNvGrpSpPr/>
        <p:nvPr/>
      </p:nvGrpSpPr>
      <p:grpSpPr>
        <a:xfrm>
          <a:off x="0" y="0"/>
          <a:ext cx="0" cy="0"/>
          <a:chOff x="0" y="0"/>
          <a:chExt cx="0" cy="0"/>
        </a:xfrm>
      </p:grpSpPr>
      <p:pic>
        <p:nvPicPr>
          <p:cNvPr id="16" name="object 16">
            <a:extLst>
              <a:ext uri="{FF2B5EF4-FFF2-40B4-BE49-F238E27FC236}">
                <a16:creationId xmlns:a16="http://schemas.microsoft.com/office/drawing/2014/main" id="{FDC42FD7-6D81-9529-5129-0BB2CA349FD6}"/>
              </a:ext>
            </a:extLst>
          </p:cNvPr>
          <p:cNvPicPr/>
          <p:nvPr/>
        </p:nvPicPr>
        <p:blipFill>
          <a:blip r:embed="rId2" cstate="print"/>
          <a:stretch>
            <a:fillRect/>
          </a:stretch>
        </p:blipFill>
        <p:spPr>
          <a:xfrm>
            <a:off x="3408553" y="830263"/>
            <a:ext cx="1644396" cy="566927"/>
          </a:xfrm>
          <a:prstGeom prst="rect">
            <a:avLst/>
          </a:prstGeom>
        </p:spPr>
      </p:pic>
      <p:pic>
        <p:nvPicPr>
          <p:cNvPr id="2" name="Picture 1">
            <a:extLst>
              <a:ext uri="{FF2B5EF4-FFF2-40B4-BE49-F238E27FC236}">
                <a16:creationId xmlns:a16="http://schemas.microsoft.com/office/drawing/2014/main" id="{FB40CEF7-7C0B-558A-CB3C-60486D77227E}"/>
              </a:ext>
            </a:extLst>
          </p:cNvPr>
          <p:cNvPicPr>
            <a:picLocks noChangeAspect="1"/>
          </p:cNvPicPr>
          <p:nvPr/>
        </p:nvPicPr>
        <p:blipFill>
          <a:blip r:embed="rId3"/>
          <a:stretch>
            <a:fillRect/>
          </a:stretch>
        </p:blipFill>
        <p:spPr>
          <a:xfrm>
            <a:off x="180304" y="677851"/>
            <a:ext cx="1767952" cy="719339"/>
          </a:xfrm>
          <a:prstGeom prst="rect">
            <a:avLst/>
          </a:prstGeom>
        </p:spPr>
      </p:pic>
      <p:graphicFrame>
        <p:nvGraphicFramePr>
          <p:cNvPr id="7" name="object 8">
            <a:extLst>
              <a:ext uri="{FF2B5EF4-FFF2-40B4-BE49-F238E27FC236}">
                <a16:creationId xmlns:a16="http://schemas.microsoft.com/office/drawing/2014/main" id="{AA7227E1-7BAB-39F1-093B-704ADADC6A6B}"/>
              </a:ext>
            </a:extLst>
          </p:cNvPr>
          <p:cNvGraphicFramePr>
            <a:graphicFrameLocks noGrp="1"/>
          </p:cNvGraphicFramePr>
          <p:nvPr>
            <p:extLst>
              <p:ext uri="{D42A27DB-BD31-4B8C-83A1-F6EECF244321}">
                <p14:modId xmlns:p14="http://schemas.microsoft.com/office/powerpoint/2010/main" val="1605772749"/>
              </p:ext>
            </p:extLst>
          </p:nvPr>
        </p:nvGraphicFramePr>
        <p:xfrm>
          <a:off x="447040" y="2361971"/>
          <a:ext cx="11273154" cy="3631565"/>
        </p:xfrm>
        <a:graphic>
          <a:graphicData uri="http://schemas.openxmlformats.org/drawingml/2006/table">
            <a:tbl>
              <a:tblPr firstRow="1" bandRow="1">
                <a:tableStyleId>{2D5ABB26-0587-4C30-8999-92F81FD0307C}</a:tableStyleId>
              </a:tblPr>
              <a:tblGrid>
                <a:gridCol w="4472940">
                  <a:extLst>
                    <a:ext uri="{9D8B030D-6E8A-4147-A177-3AD203B41FA5}">
                      <a16:colId xmlns:a16="http://schemas.microsoft.com/office/drawing/2014/main" val="20000"/>
                    </a:ext>
                  </a:extLst>
                </a:gridCol>
                <a:gridCol w="1358900">
                  <a:extLst>
                    <a:ext uri="{9D8B030D-6E8A-4147-A177-3AD203B41FA5}">
                      <a16:colId xmlns:a16="http://schemas.microsoft.com/office/drawing/2014/main" val="20001"/>
                    </a:ext>
                  </a:extLst>
                </a:gridCol>
                <a:gridCol w="1330325">
                  <a:extLst>
                    <a:ext uri="{9D8B030D-6E8A-4147-A177-3AD203B41FA5}">
                      <a16:colId xmlns:a16="http://schemas.microsoft.com/office/drawing/2014/main" val="20002"/>
                    </a:ext>
                  </a:extLst>
                </a:gridCol>
                <a:gridCol w="1310004">
                  <a:extLst>
                    <a:ext uri="{9D8B030D-6E8A-4147-A177-3AD203B41FA5}">
                      <a16:colId xmlns:a16="http://schemas.microsoft.com/office/drawing/2014/main" val="20003"/>
                    </a:ext>
                  </a:extLst>
                </a:gridCol>
                <a:gridCol w="1477645">
                  <a:extLst>
                    <a:ext uri="{9D8B030D-6E8A-4147-A177-3AD203B41FA5}">
                      <a16:colId xmlns:a16="http://schemas.microsoft.com/office/drawing/2014/main" val="20004"/>
                    </a:ext>
                  </a:extLst>
                </a:gridCol>
                <a:gridCol w="1323340">
                  <a:extLst>
                    <a:ext uri="{9D8B030D-6E8A-4147-A177-3AD203B41FA5}">
                      <a16:colId xmlns:a16="http://schemas.microsoft.com/office/drawing/2014/main" val="20005"/>
                    </a:ext>
                  </a:extLst>
                </a:gridCol>
              </a:tblGrid>
              <a:tr h="716915">
                <a:tc>
                  <a:txBody>
                    <a:bodyPr/>
                    <a:lstStyle/>
                    <a:p>
                      <a:pPr marL="91440">
                        <a:lnSpc>
                          <a:spcPct val="100000"/>
                        </a:lnSpc>
                        <a:spcBef>
                          <a:spcPts val="1700"/>
                        </a:spcBef>
                      </a:pPr>
                      <a:r>
                        <a:rPr sz="1800" b="1" spc="-10">
                          <a:solidFill>
                            <a:srgbClr val="FFFFFF"/>
                          </a:solidFill>
                          <a:latin typeface="Arial"/>
                          <a:cs typeface="Arial"/>
                        </a:rPr>
                        <a:t>PRODUCT</a:t>
                      </a:r>
                      <a:endParaRPr sz="1800">
                        <a:latin typeface="Arial"/>
                        <a:cs typeface="Arial"/>
                      </a:endParaRPr>
                    </a:p>
                  </a:txBody>
                  <a:tcPr marL="0" marR="0" marT="215900" marB="0" anchor="ctr">
                    <a:solidFill>
                      <a:schemeClr val="bg2">
                        <a:lumMod val="90000"/>
                      </a:schemeClr>
                    </a:solidFill>
                  </a:tcPr>
                </a:tc>
                <a:tc>
                  <a:txBody>
                    <a:bodyPr/>
                    <a:lstStyle/>
                    <a:p>
                      <a:pPr>
                        <a:lnSpc>
                          <a:spcPct val="100000"/>
                        </a:lnSpc>
                      </a:pPr>
                      <a:endParaRPr sz="1500">
                        <a:latin typeface="Times New Roman"/>
                        <a:cs typeface="Times New Roman"/>
                      </a:endParaRPr>
                    </a:p>
                  </a:txBody>
                  <a:tcPr marL="0" marR="0" marT="0" marB="0" anchor="ctr">
                    <a:solidFill>
                      <a:schemeClr val="bg2">
                        <a:lumMod val="90000"/>
                      </a:schemeClr>
                    </a:solidFill>
                  </a:tcPr>
                </a:tc>
                <a:tc>
                  <a:txBody>
                    <a:bodyPr/>
                    <a:lstStyle/>
                    <a:p>
                      <a:pPr marL="30480" algn="ctr">
                        <a:lnSpc>
                          <a:spcPct val="100000"/>
                        </a:lnSpc>
                        <a:spcBef>
                          <a:spcPts val="1700"/>
                        </a:spcBef>
                      </a:pPr>
                      <a:r>
                        <a:rPr sz="1800" b="1" spc="-20">
                          <a:solidFill>
                            <a:srgbClr val="FFFFFF"/>
                          </a:solidFill>
                          <a:latin typeface="Arial"/>
                          <a:cs typeface="Arial"/>
                        </a:rPr>
                        <a:t>MSRP</a:t>
                      </a:r>
                      <a:endParaRPr sz="1800">
                        <a:latin typeface="Arial"/>
                        <a:cs typeface="Arial"/>
                      </a:endParaRPr>
                    </a:p>
                  </a:txBody>
                  <a:tcPr marL="0" marR="0" marT="215900" marB="0" anchor="ctr">
                    <a:solidFill>
                      <a:schemeClr val="bg2">
                        <a:lumMod val="90000"/>
                      </a:schemeClr>
                    </a:solidFill>
                  </a:tcPr>
                </a:tc>
                <a:tc>
                  <a:txBody>
                    <a:bodyPr/>
                    <a:lstStyle/>
                    <a:p>
                      <a:pPr marL="106045" algn="ctr">
                        <a:lnSpc>
                          <a:spcPct val="100000"/>
                        </a:lnSpc>
                        <a:spcBef>
                          <a:spcPts val="1700"/>
                        </a:spcBef>
                      </a:pPr>
                      <a:r>
                        <a:rPr sz="1800" b="1" spc="-10">
                          <a:solidFill>
                            <a:srgbClr val="FFFFFF"/>
                          </a:solidFill>
                          <a:latin typeface="Arial"/>
                          <a:cs typeface="Arial"/>
                        </a:rPr>
                        <a:t>CHEWY</a:t>
                      </a:r>
                      <a:endParaRPr sz="1800">
                        <a:latin typeface="Arial"/>
                        <a:cs typeface="Arial"/>
                      </a:endParaRPr>
                    </a:p>
                  </a:txBody>
                  <a:tcPr marL="0" marR="0" marT="215900" marB="0" anchor="ctr">
                    <a:solidFill>
                      <a:schemeClr val="bg2">
                        <a:lumMod val="90000"/>
                      </a:schemeClr>
                    </a:solidFill>
                  </a:tcPr>
                </a:tc>
                <a:tc>
                  <a:txBody>
                    <a:bodyPr/>
                    <a:lstStyle/>
                    <a:p>
                      <a:pPr marL="36195" algn="ctr">
                        <a:lnSpc>
                          <a:spcPct val="100000"/>
                        </a:lnSpc>
                        <a:spcBef>
                          <a:spcPts val="1700"/>
                        </a:spcBef>
                      </a:pPr>
                      <a:r>
                        <a:rPr sz="1800" b="1" spc="-10">
                          <a:solidFill>
                            <a:srgbClr val="FFFFFF"/>
                          </a:solidFill>
                          <a:latin typeface="Arial"/>
                          <a:cs typeface="Arial"/>
                        </a:rPr>
                        <a:t>WALMART</a:t>
                      </a:r>
                      <a:endParaRPr sz="1800">
                        <a:latin typeface="Arial"/>
                        <a:cs typeface="Arial"/>
                      </a:endParaRPr>
                    </a:p>
                  </a:txBody>
                  <a:tcPr marL="0" marR="0" marT="215900" marB="0" anchor="ctr">
                    <a:solidFill>
                      <a:schemeClr val="bg2">
                        <a:lumMod val="90000"/>
                      </a:schemeClr>
                    </a:solidFill>
                  </a:tcPr>
                </a:tc>
                <a:tc>
                  <a:txBody>
                    <a:bodyPr/>
                    <a:lstStyle/>
                    <a:p>
                      <a:pPr marR="38735" algn="ctr">
                        <a:lnSpc>
                          <a:spcPct val="100000"/>
                        </a:lnSpc>
                        <a:spcBef>
                          <a:spcPts val="1700"/>
                        </a:spcBef>
                      </a:pPr>
                      <a:r>
                        <a:rPr sz="1800" b="1" spc="-10">
                          <a:solidFill>
                            <a:srgbClr val="FFFFFF"/>
                          </a:solidFill>
                          <a:latin typeface="Arial"/>
                          <a:cs typeface="Arial"/>
                        </a:rPr>
                        <a:t>AMAZON</a:t>
                      </a:r>
                      <a:endParaRPr sz="1800">
                        <a:latin typeface="Arial"/>
                        <a:cs typeface="Arial"/>
                      </a:endParaRPr>
                    </a:p>
                  </a:txBody>
                  <a:tcPr marL="0" marR="0" marT="215900" marB="0" anchor="ctr">
                    <a:solidFill>
                      <a:schemeClr val="bg2">
                        <a:lumMod val="90000"/>
                      </a:schemeClr>
                    </a:solidFill>
                  </a:tcPr>
                </a:tc>
                <a:extLst>
                  <a:ext uri="{0D108BD9-81ED-4DB2-BD59-A6C34878D82A}">
                    <a16:rowId xmlns:a16="http://schemas.microsoft.com/office/drawing/2014/main" val="10000"/>
                  </a:ext>
                </a:extLst>
              </a:tr>
              <a:tr h="727075">
                <a:tc>
                  <a:txBody>
                    <a:bodyPr/>
                    <a:lstStyle/>
                    <a:p>
                      <a:pPr marL="91440">
                        <a:lnSpc>
                          <a:spcPct val="100000"/>
                        </a:lnSpc>
                        <a:spcBef>
                          <a:spcPts val="910"/>
                        </a:spcBef>
                      </a:pPr>
                      <a:r>
                        <a:rPr lang="en-US" sz="1600" b="1" err="1">
                          <a:solidFill>
                            <a:srgbClr val="17325B"/>
                          </a:solidFill>
                          <a:latin typeface="Arial"/>
                          <a:cs typeface="Arial"/>
                        </a:rPr>
                        <a:t>Seresto</a:t>
                      </a:r>
                      <a:r>
                        <a:rPr lang="en-US" sz="1600" b="1" spc="-40">
                          <a:solidFill>
                            <a:srgbClr val="17325B"/>
                          </a:solidFill>
                          <a:latin typeface="Arial"/>
                          <a:cs typeface="Arial"/>
                        </a:rPr>
                        <a:t> </a:t>
                      </a:r>
                      <a:r>
                        <a:rPr lang="en-US" sz="1600" b="1">
                          <a:solidFill>
                            <a:srgbClr val="17325B"/>
                          </a:solidFill>
                          <a:latin typeface="Arial"/>
                          <a:cs typeface="Arial"/>
                        </a:rPr>
                        <a:t>Flea</a:t>
                      </a:r>
                      <a:r>
                        <a:rPr lang="en-US" sz="1600" b="1" spc="-40">
                          <a:solidFill>
                            <a:srgbClr val="17325B"/>
                          </a:solidFill>
                          <a:latin typeface="Arial"/>
                          <a:cs typeface="Arial"/>
                        </a:rPr>
                        <a:t> </a:t>
                      </a:r>
                      <a:r>
                        <a:rPr lang="en-US" sz="1600" b="1">
                          <a:solidFill>
                            <a:srgbClr val="17325B"/>
                          </a:solidFill>
                          <a:latin typeface="Arial"/>
                          <a:cs typeface="Arial"/>
                        </a:rPr>
                        <a:t>and</a:t>
                      </a:r>
                      <a:r>
                        <a:rPr lang="en-US" sz="1600" b="1" spc="-45">
                          <a:solidFill>
                            <a:srgbClr val="17325B"/>
                          </a:solidFill>
                          <a:latin typeface="Arial"/>
                          <a:cs typeface="Arial"/>
                        </a:rPr>
                        <a:t> </a:t>
                      </a:r>
                      <a:r>
                        <a:rPr lang="en-US" sz="1600" b="1">
                          <a:solidFill>
                            <a:srgbClr val="17325B"/>
                          </a:solidFill>
                          <a:latin typeface="Arial"/>
                          <a:cs typeface="Arial"/>
                        </a:rPr>
                        <a:t>Tick</a:t>
                      </a:r>
                      <a:r>
                        <a:rPr lang="en-US" sz="1600" b="1" spc="-30">
                          <a:solidFill>
                            <a:srgbClr val="17325B"/>
                          </a:solidFill>
                          <a:latin typeface="Arial"/>
                          <a:cs typeface="Arial"/>
                        </a:rPr>
                        <a:t> </a:t>
                      </a:r>
                      <a:r>
                        <a:rPr lang="en-US" sz="1600" b="1">
                          <a:solidFill>
                            <a:srgbClr val="17325B"/>
                          </a:solidFill>
                          <a:latin typeface="Arial"/>
                          <a:cs typeface="Arial"/>
                        </a:rPr>
                        <a:t>Collar</a:t>
                      </a:r>
                      <a:r>
                        <a:rPr lang="en-US" sz="1600" b="1" spc="-25">
                          <a:solidFill>
                            <a:srgbClr val="17325B"/>
                          </a:solidFill>
                          <a:latin typeface="Arial"/>
                          <a:cs typeface="Arial"/>
                        </a:rPr>
                        <a:t> </a:t>
                      </a:r>
                      <a:r>
                        <a:rPr lang="en-US" sz="1600" b="1">
                          <a:solidFill>
                            <a:srgbClr val="17325B"/>
                          </a:solidFill>
                          <a:latin typeface="Arial"/>
                          <a:cs typeface="Arial"/>
                        </a:rPr>
                        <a:t>For</a:t>
                      </a:r>
                      <a:r>
                        <a:rPr lang="en-US" sz="1600" b="1" spc="-35">
                          <a:solidFill>
                            <a:srgbClr val="17325B"/>
                          </a:solidFill>
                          <a:latin typeface="Arial"/>
                          <a:cs typeface="Arial"/>
                        </a:rPr>
                        <a:t> </a:t>
                      </a:r>
                      <a:r>
                        <a:rPr lang="en-US" sz="1600" b="1">
                          <a:solidFill>
                            <a:srgbClr val="17325B"/>
                          </a:solidFill>
                          <a:latin typeface="Arial"/>
                          <a:cs typeface="Arial"/>
                        </a:rPr>
                        <a:t>Cats</a:t>
                      </a:r>
                      <a:r>
                        <a:rPr lang="en-US" sz="1600" b="1" spc="-25">
                          <a:solidFill>
                            <a:srgbClr val="17325B"/>
                          </a:solidFill>
                          <a:latin typeface="Arial"/>
                          <a:cs typeface="Arial"/>
                        </a:rPr>
                        <a:t> </a:t>
                      </a:r>
                      <a:r>
                        <a:rPr lang="en-US" sz="1600" b="1" spc="-50">
                          <a:solidFill>
                            <a:srgbClr val="17325B"/>
                          </a:solidFill>
                          <a:latin typeface="Arial"/>
                          <a:cs typeface="Arial"/>
                        </a:rPr>
                        <a:t>–</a:t>
                      </a:r>
                      <a:endParaRPr lang="en-US" sz="1600">
                        <a:latin typeface="Arial"/>
                        <a:cs typeface="Arial"/>
                      </a:endParaRPr>
                    </a:p>
                    <a:p>
                      <a:pPr marL="91440">
                        <a:lnSpc>
                          <a:spcPct val="100000"/>
                        </a:lnSpc>
                      </a:pPr>
                      <a:r>
                        <a:rPr lang="en-US" sz="1600">
                          <a:solidFill>
                            <a:srgbClr val="17325B"/>
                          </a:solidFill>
                          <a:latin typeface="Arial"/>
                          <a:cs typeface="Arial"/>
                        </a:rPr>
                        <a:t>8</a:t>
                      </a:r>
                      <a:r>
                        <a:rPr lang="en-US" sz="1600" spc="-15">
                          <a:solidFill>
                            <a:srgbClr val="17325B"/>
                          </a:solidFill>
                          <a:latin typeface="Arial"/>
                          <a:cs typeface="Arial"/>
                        </a:rPr>
                        <a:t> </a:t>
                      </a:r>
                      <a:r>
                        <a:rPr lang="en-US" sz="1600" spc="-10">
                          <a:solidFill>
                            <a:srgbClr val="17325B"/>
                          </a:solidFill>
                          <a:latin typeface="Arial"/>
                          <a:cs typeface="Arial"/>
                        </a:rPr>
                        <a:t>months</a:t>
                      </a:r>
                      <a:endParaRPr lang="en-US" sz="1600">
                        <a:latin typeface="Arial"/>
                        <a:cs typeface="Arial"/>
                      </a:endParaRPr>
                    </a:p>
                  </a:txBody>
                  <a:tcPr marL="0" marR="0" marT="115570" marB="0" anchor="ctr">
                    <a:solidFill>
                      <a:srgbClr val="FFFFFF"/>
                    </a:solidFill>
                  </a:tcPr>
                </a:tc>
                <a:tc>
                  <a:txBody>
                    <a:bodyPr/>
                    <a:lstStyle/>
                    <a:p>
                      <a:pPr marL="2540" algn="ctr">
                        <a:lnSpc>
                          <a:spcPct val="100000"/>
                        </a:lnSpc>
                        <a:spcBef>
                          <a:spcPts val="1739"/>
                        </a:spcBef>
                      </a:pPr>
                      <a:r>
                        <a:rPr lang="en-US" sz="1800" b="1" spc="-10">
                          <a:solidFill>
                            <a:srgbClr val="17325B"/>
                          </a:solidFill>
                          <a:latin typeface="Arial"/>
                          <a:cs typeface="Arial"/>
                        </a:rPr>
                        <a:t>$44.27</a:t>
                      </a:r>
                      <a:endParaRPr lang="en-US" sz="1800">
                        <a:latin typeface="Arial"/>
                        <a:cs typeface="Arial"/>
                      </a:endParaRPr>
                    </a:p>
                  </a:txBody>
                  <a:tcPr marL="0" marR="0" marT="220979" marB="0" anchor="ctr">
                    <a:solidFill>
                      <a:srgbClr val="FFFFFF">
                        <a:alpha val="50195"/>
                      </a:srgbClr>
                    </a:solidFill>
                  </a:tcPr>
                </a:tc>
                <a:tc>
                  <a:txBody>
                    <a:bodyPr/>
                    <a:lstStyle/>
                    <a:p>
                      <a:pPr>
                        <a:lnSpc>
                          <a:spcPct val="100000"/>
                        </a:lnSpc>
                        <a:spcBef>
                          <a:spcPts val="25"/>
                        </a:spcBef>
                      </a:pPr>
                      <a:endParaRPr lang="en-US" sz="1600">
                        <a:latin typeface="Times New Roman"/>
                        <a:cs typeface="Times New Roman"/>
                      </a:endParaRPr>
                    </a:p>
                    <a:p>
                      <a:pPr marL="31115" algn="ctr">
                        <a:lnSpc>
                          <a:spcPct val="100000"/>
                        </a:lnSpc>
                        <a:spcBef>
                          <a:spcPts val="5"/>
                        </a:spcBef>
                      </a:pPr>
                      <a:r>
                        <a:rPr lang="en-US" sz="1600" spc="-10">
                          <a:solidFill>
                            <a:srgbClr val="17325B"/>
                          </a:solidFill>
                          <a:latin typeface="Arial"/>
                          <a:cs typeface="Arial"/>
                        </a:rPr>
                        <a:t>$70.70</a:t>
                      </a:r>
                      <a:endParaRPr lang="en-US" sz="1600">
                        <a:latin typeface="Arial"/>
                        <a:cs typeface="Arial"/>
                      </a:endParaRPr>
                    </a:p>
                  </a:txBody>
                  <a:tcPr marL="0" marR="0" marT="3175" marB="0" anchor="ctr">
                    <a:solidFill>
                      <a:srgbClr val="FFFFFF"/>
                    </a:solidFill>
                  </a:tcPr>
                </a:tc>
                <a:tc>
                  <a:txBody>
                    <a:bodyPr/>
                    <a:lstStyle/>
                    <a:p>
                      <a:pPr>
                        <a:lnSpc>
                          <a:spcPct val="100000"/>
                        </a:lnSpc>
                        <a:spcBef>
                          <a:spcPts val="25"/>
                        </a:spcBef>
                      </a:pPr>
                      <a:endParaRPr lang="en-US" sz="1600">
                        <a:latin typeface="Times New Roman"/>
                        <a:cs typeface="Times New Roman"/>
                      </a:endParaRPr>
                    </a:p>
                    <a:p>
                      <a:pPr marL="107950" algn="ctr">
                        <a:lnSpc>
                          <a:spcPct val="100000"/>
                        </a:lnSpc>
                        <a:spcBef>
                          <a:spcPts val="5"/>
                        </a:spcBef>
                      </a:pPr>
                      <a:r>
                        <a:rPr lang="en-US" sz="1600" spc="-10">
                          <a:solidFill>
                            <a:srgbClr val="17325B"/>
                          </a:solidFill>
                          <a:latin typeface="Arial"/>
                          <a:cs typeface="Arial"/>
                        </a:rPr>
                        <a:t>$67.98</a:t>
                      </a:r>
                      <a:endParaRPr lang="en-US" sz="1600">
                        <a:latin typeface="Arial"/>
                        <a:cs typeface="Arial"/>
                      </a:endParaRPr>
                    </a:p>
                  </a:txBody>
                  <a:tcPr marL="0" marR="0" marT="3175" marB="0" anchor="ctr">
                    <a:solidFill>
                      <a:srgbClr val="FFFFFF"/>
                    </a:solidFill>
                  </a:tcPr>
                </a:tc>
                <a:tc>
                  <a:txBody>
                    <a:bodyPr/>
                    <a:lstStyle/>
                    <a:p>
                      <a:pPr>
                        <a:lnSpc>
                          <a:spcPct val="100000"/>
                        </a:lnSpc>
                        <a:spcBef>
                          <a:spcPts val="25"/>
                        </a:spcBef>
                      </a:pPr>
                      <a:endParaRPr lang="en-US" sz="1600">
                        <a:latin typeface="Times New Roman"/>
                        <a:cs typeface="Times New Roman"/>
                      </a:endParaRPr>
                    </a:p>
                    <a:p>
                      <a:pPr marL="38100" algn="ctr">
                        <a:lnSpc>
                          <a:spcPct val="100000"/>
                        </a:lnSpc>
                        <a:spcBef>
                          <a:spcPts val="5"/>
                        </a:spcBef>
                      </a:pPr>
                      <a:r>
                        <a:rPr lang="en-US" sz="1600" spc="-10">
                          <a:solidFill>
                            <a:srgbClr val="17325B"/>
                          </a:solidFill>
                          <a:latin typeface="Arial"/>
                          <a:cs typeface="Arial"/>
                        </a:rPr>
                        <a:t>$67.98</a:t>
                      </a:r>
                      <a:endParaRPr lang="en-US" sz="1600">
                        <a:latin typeface="Arial"/>
                        <a:cs typeface="Arial"/>
                      </a:endParaRPr>
                    </a:p>
                  </a:txBody>
                  <a:tcPr marL="0" marR="0" marT="3175" marB="0" anchor="ctr">
                    <a:solidFill>
                      <a:srgbClr val="FFFFFF"/>
                    </a:solidFill>
                  </a:tcPr>
                </a:tc>
                <a:tc>
                  <a:txBody>
                    <a:bodyPr/>
                    <a:lstStyle/>
                    <a:p>
                      <a:pPr>
                        <a:lnSpc>
                          <a:spcPct val="100000"/>
                        </a:lnSpc>
                        <a:spcBef>
                          <a:spcPts val="25"/>
                        </a:spcBef>
                      </a:pPr>
                      <a:endParaRPr lang="en-US" sz="1600">
                        <a:latin typeface="Times New Roman"/>
                        <a:cs typeface="Times New Roman"/>
                      </a:endParaRPr>
                    </a:p>
                    <a:p>
                      <a:pPr marR="36830" algn="ctr">
                        <a:lnSpc>
                          <a:spcPct val="100000"/>
                        </a:lnSpc>
                        <a:spcBef>
                          <a:spcPts val="5"/>
                        </a:spcBef>
                      </a:pPr>
                      <a:r>
                        <a:rPr lang="en-US" sz="1600" spc="-10">
                          <a:solidFill>
                            <a:srgbClr val="17325B"/>
                          </a:solidFill>
                          <a:latin typeface="Arial"/>
                          <a:cs typeface="Arial"/>
                        </a:rPr>
                        <a:t>$67.98</a:t>
                      </a:r>
                      <a:endParaRPr lang="en-US" sz="1600">
                        <a:latin typeface="Arial"/>
                        <a:cs typeface="Arial"/>
                      </a:endParaRPr>
                    </a:p>
                  </a:txBody>
                  <a:tcPr marL="0" marR="0" marT="3175" marB="0" anchor="ctr">
                    <a:solidFill>
                      <a:srgbClr val="FFFFFF"/>
                    </a:solidFill>
                  </a:tcPr>
                </a:tc>
                <a:extLst>
                  <a:ext uri="{0D108BD9-81ED-4DB2-BD59-A6C34878D82A}">
                    <a16:rowId xmlns:a16="http://schemas.microsoft.com/office/drawing/2014/main" val="10001"/>
                  </a:ext>
                </a:extLst>
              </a:tr>
              <a:tr h="727075">
                <a:tc>
                  <a:txBody>
                    <a:bodyPr/>
                    <a:lstStyle/>
                    <a:p>
                      <a:pPr marL="91440" marR="121285">
                        <a:lnSpc>
                          <a:spcPct val="100000"/>
                        </a:lnSpc>
                        <a:spcBef>
                          <a:spcPts val="910"/>
                        </a:spcBef>
                      </a:pPr>
                      <a:r>
                        <a:rPr lang="en-US" sz="1600" b="1">
                          <a:solidFill>
                            <a:srgbClr val="17325B"/>
                          </a:solidFill>
                          <a:latin typeface="Arial"/>
                          <a:cs typeface="Arial"/>
                        </a:rPr>
                        <a:t>Royal</a:t>
                      </a:r>
                      <a:r>
                        <a:rPr lang="en-US" sz="1600" b="1" spc="-15">
                          <a:solidFill>
                            <a:srgbClr val="17325B"/>
                          </a:solidFill>
                          <a:latin typeface="Arial"/>
                          <a:cs typeface="Arial"/>
                        </a:rPr>
                        <a:t> </a:t>
                      </a:r>
                      <a:r>
                        <a:rPr lang="en-US" sz="1600" b="1">
                          <a:solidFill>
                            <a:srgbClr val="17325B"/>
                          </a:solidFill>
                          <a:latin typeface="Arial"/>
                          <a:cs typeface="Arial"/>
                        </a:rPr>
                        <a:t>Canin</a:t>
                      </a:r>
                      <a:r>
                        <a:rPr lang="en-US" sz="1600" b="1" spc="-55">
                          <a:solidFill>
                            <a:srgbClr val="17325B"/>
                          </a:solidFill>
                          <a:latin typeface="Arial"/>
                          <a:cs typeface="Arial"/>
                        </a:rPr>
                        <a:t> </a:t>
                      </a:r>
                      <a:r>
                        <a:rPr lang="en-US" sz="1600" b="1" spc="-10">
                          <a:solidFill>
                            <a:srgbClr val="17325B"/>
                          </a:solidFill>
                          <a:latin typeface="Arial"/>
                          <a:cs typeface="Arial"/>
                        </a:rPr>
                        <a:t>Veterinary</a:t>
                      </a:r>
                      <a:r>
                        <a:rPr lang="en-US" sz="1600" b="1" spc="-40">
                          <a:solidFill>
                            <a:srgbClr val="17325B"/>
                          </a:solidFill>
                          <a:latin typeface="Arial"/>
                          <a:cs typeface="Arial"/>
                        </a:rPr>
                        <a:t> </a:t>
                      </a:r>
                      <a:r>
                        <a:rPr lang="en-US" sz="1600" b="1">
                          <a:solidFill>
                            <a:srgbClr val="17325B"/>
                          </a:solidFill>
                          <a:latin typeface="Arial"/>
                          <a:cs typeface="Arial"/>
                        </a:rPr>
                        <a:t>Diet</a:t>
                      </a:r>
                      <a:r>
                        <a:rPr lang="en-US" sz="1600" b="1" spc="-50">
                          <a:solidFill>
                            <a:srgbClr val="17325B"/>
                          </a:solidFill>
                          <a:latin typeface="Arial"/>
                          <a:cs typeface="Arial"/>
                        </a:rPr>
                        <a:t> </a:t>
                      </a:r>
                      <a:r>
                        <a:rPr lang="en-US" sz="1600" b="1" spc="-10">
                          <a:solidFill>
                            <a:srgbClr val="17325B"/>
                          </a:solidFill>
                          <a:latin typeface="Arial"/>
                          <a:cs typeface="Arial"/>
                        </a:rPr>
                        <a:t>Gastrointestinal </a:t>
                      </a:r>
                      <a:r>
                        <a:rPr lang="en-US" sz="1600" b="1">
                          <a:solidFill>
                            <a:srgbClr val="17325B"/>
                          </a:solidFill>
                          <a:latin typeface="Arial"/>
                          <a:cs typeface="Arial"/>
                        </a:rPr>
                        <a:t>High</a:t>
                      </a:r>
                      <a:r>
                        <a:rPr lang="en-US" sz="1600" b="1" spc="-30">
                          <a:solidFill>
                            <a:srgbClr val="17325B"/>
                          </a:solidFill>
                          <a:latin typeface="Arial"/>
                          <a:cs typeface="Arial"/>
                        </a:rPr>
                        <a:t> </a:t>
                      </a:r>
                      <a:r>
                        <a:rPr lang="en-US" sz="1600" b="1">
                          <a:solidFill>
                            <a:srgbClr val="17325B"/>
                          </a:solidFill>
                          <a:latin typeface="Arial"/>
                          <a:cs typeface="Arial"/>
                        </a:rPr>
                        <a:t>Fiber</a:t>
                      </a:r>
                      <a:r>
                        <a:rPr lang="en-US" sz="1600" b="1" spc="-5">
                          <a:solidFill>
                            <a:srgbClr val="17325B"/>
                          </a:solidFill>
                          <a:latin typeface="Arial"/>
                          <a:cs typeface="Arial"/>
                        </a:rPr>
                        <a:t> </a:t>
                      </a:r>
                      <a:r>
                        <a:rPr lang="en-US" sz="1600" b="1">
                          <a:solidFill>
                            <a:srgbClr val="17325B"/>
                          </a:solidFill>
                          <a:latin typeface="Arial"/>
                          <a:cs typeface="Arial"/>
                        </a:rPr>
                        <a:t>Dry</a:t>
                      </a:r>
                      <a:r>
                        <a:rPr lang="en-US" sz="1600" b="1" spc="-25">
                          <a:solidFill>
                            <a:srgbClr val="17325B"/>
                          </a:solidFill>
                          <a:latin typeface="Arial"/>
                          <a:cs typeface="Arial"/>
                        </a:rPr>
                        <a:t> </a:t>
                      </a:r>
                      <a:r>
                        <a:rPr lang="en-US" sz="1600" b="1">
                          <a:solidFill>
                            <a:srgbClr val="17325B"/>
                          </a:solidFill>
                          <a:latin typeface="Arial"/>
                          <a:cs typeface="Arial"/>
                        </a:rPr>
                        <a:t>Dog</a:t>
                      </a:r>
                      <a:r>
                        <a:rPr lang="en-US" sz="1600" b="1" spc="-25">
                          <a:solidFill>
                            <a:srgbClr val="17325B"/>
                          </a:solidFill>
                          <a:latin typeface="Arial"/>
                          <a:cs typeface="Arial"/>
                        </a:rPr>
                        <a:t> </a:t>
                      </a:r>
                      <a:r>
                        <a:rPr lang="en-US" sz="1600" b="1">
                          <a:solidFill>
                            <a:srgbClr val="17325B"/>
                          </a:solidFill>
                          <a:latin typeface="Arial"/>
                          <a:cs typeface="Arial"/>
                        </a:rPr>
                        <a:t>Food</a:t>
                      </a:r>
                      <a:r>
                        <a:rPr lang="en-US" sz="1600" b="1" spc="-10">
                          <a:solidFill>
                            <a:srgbClr val="17325B"/>
                          </a:solidFill>
                          <a:latin typeface="Arial"/>
                          <a:cs typeface="Arial"/>
                        </a:rPr>
                        <a:t> </a:t>
                      </a:r>
                      <a:r>
                        <a:rPr lang="en-US" sz="1600" b="1">
                          <a:solidFill>
                            <a:srgbClr val="17325B"/>
                          </a:solidFill>
                          <a:latin typeface="Arial"/>
                          <a:cs typeface="Arial"/>
                        </a:rPr>
                        <a:t>–</a:t>
                      </a:r>
                      <a:r>
                        <a:rPr lang="en-US" sz="1600" b="1" spc="-30">
                          <a:solidFill>
                            <a:srgbClr val="17325B"/>
                          </a:solidFill>
                          <a:latin typeface="Arial"/>
                          <a:cs typeface="Arial"/>
                        </a:rPr>
                        <a:t> </a:t>
                      </a:r>
                      <a:r>
                        <a:rPr lang="en-US" sz="1600">
                          <a:solidFill>
                            <a:srgbClr val="17325B"/>
                          </a:solidFill>
                          <a:latin typeface="Arial"/>
                          <a:cs typeface="Arial"/>
                        </a:rPr>
                        <a:t>8.8lb</a:t>
                      </a:r>
                      <a:r>
                        <a:rPr lang="en-US" sz="1600" spc="-35">
                          <a:solidFill>
                            <a:srgbClr val="17325B"/>
                          </a:solidFill>
                          <a:latin typeface="Arial"/>
                          <a:cs typeface="Arial"/>
                        </a:rPr>
                        <a:t> </a:t>
                      </a:r>
                      <a:r>
                        <a:rPr lang="en-US" sz="1600" spc="-25">
                          <a:solidFill>
                            <a:srgbClr val="17325B"/>
                          </a:solidFill>
                          <a:latin typeface="Arial"/>
                          <a:cs typeface="Arial"/>
                        </a:rPr>
                        <a:t>bag</a:t>
                      </a:r>
                      <a:endParaRPr lang="en-US" sz="1600">
                        <a:latin typeface="Arial"/>
                        <a:cs typeface="Arial"/>
                      </a:endParaRPr>
                    </a:p>
                  </a:txBody>
                  <a:tcPr marL="0" marR="0" marT="115570" marB="0" anchor="ctr">
                    <a:solidFill>
                      <a:schemeClr val="bg1">
                        <a:lumMod val="95000"/>
                      </a:schemeClr>
                    </a:solidFill>
                  </a:tcPr>
                </a:tc>
                <a:tc>
                  <a:txBody>
                    <a:bodyPr/>
                    <a:lstStyle/>
                    <a:p>
                      <a:pPr marL="2540" algn="ctr">
                        <a:lnSpc>
                          <a:spcPct val="100000"/>
                        </a:lnSpc>
                        <a:spcBef>
                          <a:spcPts val="1739"/>
                        </a:spcBef>
                      </a:pPr>
                      <a:r>
                        <a:rPr lang="en-US" sz="1800" b="1" spc="-10">
                          <a:solidFill>
                            <a:srgbClr val="17325B"/>
                          </a:solidFill>
                          <a:latin typeface="Arial"/>
                          <a:cs typeface="Arial"/>
                        </a:rPr>
                        <a:t>$62.99</a:t>
                      </a:r>
                      <a:endParaRPr lang="en-US" sz="1800">
                        <a:latin typeface="Arial"/>
                        <a:cs typeface="Arial"/>
                      </a:endParaRPr>
                    </a:p>
                  </a:txBody>
                  <a:tcPr marL="0" marR="0" marT="220979" marB="0" anchor="ctr">
                    <a:solidFill>
                      <a:schemeClr val="bg1">
                        <a:lumMod val="95000"/>
                      </a:schemeClr>
                    </a:solidFill>
                  </a:tcPr>
                </a:tc>
                <a:tc>
                  <a:txBody>
                    <a:bodyPr/>
                    <a:lstStyle/>
                    <a:p>
                      <a:pPr>
                        <a:lnSpc>
                          <a:spcPct val="100000"/>
                        </a:lnSpc>
                        <a:spcBef>
                          <a:spcPts val="30"/>
                        </a:spcBef>
                      </a:pPr>
                      <a:endParaRPr lang="en-US" sz="1600">
                        <a:latin typeface="Times New Roman"/>
                        <a:cs typeface="Times New Roman"/>
                      </a:endParaRPr>
                    </a:p>
                    <a:p>
                      <a:pPr marL="30480" algn="ctr">
                        <a:lnSpc>
                          <a:spcPct val="100000"/>
                        </a:lnSpc>
                      </a:pPr>
                      <a:r>
                        <a:rPr lang="en-US" sz="1600" spc="-10">
                          <a:solidFill>
                            <a:srgbClr val="17325B"/>
                          </a:solidFill>
                          <a:latin typeface="Arial"/>
                          <a:cs typeface="Arial"/>
                        </a:rPr>
                        <a:t>$133.69</a:t>
                      </a:r>
                      <a:endParaRPr lang="en-US" sz="1600">
                        <a:latin typeface="Arial"/>
                        <a:cs typeface="Arial"/>
                      </a:endParaRPr>
                    </a:p>
                  </a:txBody>
                  <a:tcPr marL="0" marR="0" marT="3810" marB="0" anchor="ctr">
                    <a:solidFill>
                      <a:schemeClr val="bg1">
                        <a:lumMod val="95000"/>
                      </a:schemeClr>
                    </a:solidFill>
                  </a:tcPr>
                </a:tc>
                <a:tc>
                  <a:txBody>
                    <a:bodyPr/>
                    <a:lstStyle/>
                    <a:p>
                      <a:pPr>
                        <a:lnSpc>
                          <a:spcPct val="100000"/>
                        </a:lnSpc>
                        <a:spcBef>
                          <a:spcPts val="30"/>
                        </a:spcBef>
                      </a:pPr>
                      <a:endParaRPr lang="en-US" sz="1600">
                        <a:latin typeface="Times New Roman"/>
                        <a:cs typeface="Times New Roman"/>
                      </a:endParaRPr>
                    </a:p>
                    <a:p>
                      <a:pPr marL="107950" algn="ctr">
                        <a:lnSpc>
                          <a:spcPct val="100000"/>
                        </a:lnSpc>
                      </a:pPr>
                      <a:r>
                        <a:rPr lang="en-US" sz="1600" spc="-10">
                          <a:solidFill>
                            <a:srgbClr val="17325B"/>
                          </a:solidFill>
                          <a:latin typeface="Arial"/>
                          <a:cs typeface="Arial"/>
                        </a:rPr>
                        <a:t>$97.99</a:t>
                      </a:r>
                      <a:endParaRPr lang="en-US" sz="1600">
                        <a:latin typeface="Arial"/>
                        <a:cs typeface="Arial"/>
                      </a:endParaRPr>
                    </a:p>
                  </a:txBody>
                  <a:tcPr marL="0" marR="0" marT="3810" marB="0" anchor="ctr">
                    <a:solidFill>
                      <a:schemeClr val="bg1">
                        <a:lumMod val="95000"/>
                      </a:schemeClr>
                    </a:solidFill>
                  </a:tcPr>
                </a:tc>
                <a:tc>
                  <a:txBody>
                    <a:bodyPr/>
                    <a:lstStyle/>
                    <a:p>
                      <a:pPr>
                        <a:lnSpc>
                          <a:spcPct val="100000"/>
                        </a:lnSpc>
                        <a:spcBef>
                          <a:spcPts val="30"/>
                        </a:spcBef>
                      </a:pPr>
                      <a:endParaRPr lang="en-US" sz="1600">
                        <a:latin typeface="Times New Roman"/>
                        <a:cs typeface="Times New Roman"/>
                      </a:endParaRPr>
                    </a:p>
                    <a:p>
                      <a:pPr marL="36195" algn="ctr">
                        <a:lnSpc>
                          <a:spcPct val="100000"/>
                        </a:lnSpc>
                      </a:pPr>
                      <a:r>
                        <a:rPr lang="en-US" sz="1600" spc="-25">
                          <a:solidFill>
                            <a:srgbClr val="17325B"/>
                          </a:solidFill>
                          <a:latin typeface="Arial"/>
                          <a:cs typeface="Arial"/>
                        </a:rPr>
                        <a:t>N/A</a:t>
                      </a:r>
                      <a:endParaRPr lang="en-US" sz="1600">
                        <a:latin typeface="Arial"/>
                        <a:cs typeface="Arial"/>
                      </a:endParaRPr>
                    </a:p>
                  </a:txBody>
                  <a:tcPr marL="0" marR="0" marT="3810" marB="0" anchor="ctr">
                    <a:solidFill>
                      <a:schemeClr val="bg1">
                        <a:lumMod val="95000"/>
                      </a:schemeClr>
                    </a:solidFill>
                  </a:tcPr>
                </a:tc>
                <a:tc>
                  <a:txBody>
                    <a:bodyPr/>
                    <a:lstStyle/>
                    <a:p>
                      <a:pPr>
                        <a:lnSpc>
                          <a:spcPct val="100000"/>
                        </a:lnSpc>
                        <a:spcBef>
                          <a:spcPts val="30"/>
                        </a:spcBef>
                      </a:pPr>
                      <a:endParaRPr lang="en-US" sz="1600">
                        <a:latin typeface="Times New Roman"/>
                        <a:cs typeface="Times New Roman"/>
                      </a:endParaRPr>
                    </a:p>
                    <a:p>
                      <a:pPr marR="38735" algn="ctr">
                        <a:lnSpc>
                          <a:spcPct val="100000"/>
                        </a:lnSpc>
                      </a:pPr>
                      <a:r>
                        <a:rPr lang="en-US" sz="1600" spc="-25">
                          <a:solidFill>
                            <a:srgbClr val="17325B"/>
                          </a:solidFill>
                          <a:latin typeface="Arial"/>
                          <a:cs typeface="Arial"/>
                        </a:rPr>
                        <a:t>N/A</a:t>
                      </a:r>
                      <a:endParaRPr lang="en-US" sz="1600">
                        <a:latin typeface="Arial"/>
                        <a:cs typeface="Arial"/>
                      </a:endParaRPr>
                    </a:p>
                  </a:txBody>
                  <a:tcPr marL="0" marR="0" marT="3810" marB="0" anchor="ctr">
                    <a:solidFill>
                      <a:schemeClr val="bg1">
                        <a:lumMod val="95000"/>
                      </a:schemeClr>
                    </a:solidFill>
                  </a:tcPr>
                </a:tc>
                <a:extLst>
                  <a:ext uri="{0D108BD9-81ED-4DB2-BD59-A6C34878D82A}">
                    <a16:rowId xmlns:a16="http://schemas.microsoft.com/office/drawing/2014/main" val="10002"/>
                  </a:ext>
                </a:extLst>
              </a:tr>
              <a:tr h="727075">
                <a:tc>
                  <a:txBody>
                    <a:bodyPr/>
                    <a:lstStyle/>
                    <a:p>
                      <a:pPr marL="91440" marR="196215">
                        <a:lnSpc>
                          <a:spcPct val="100000"/>
                        </a:lnSpc>
                        <a:spcBef>
                          <a:spcPts val="910"/>
                        </a:spcBef>
                      </a:pPr>
                      <a:r>
                        <a:rPr lang="en-US" sz="1600" b="1">
                          <a:solidFill>
                            <a:srgbClr val="17325B"/>
                          </a:solidFill>
                          <a:latin typeface="Arial"/>
                          <a:cs typeface="Arial"/>
                        </a:rPr>
                        <a:t>Blue</a:t>
                      </a:r>
                      <a:r>
                        <a:rPr lang="en-US" sz="1600" b="1" spc="-60">
                          <a:solidFill>
                            <a:srgbClr val="17325B"/>
                          </a:solidFill>
                          <a:latin typeface="Arial"/>
                          <a:cs typeface="Arial"/>
                        </a:rPr>
                        <a:t> </a:t>
                      </a:r>
                      <a:r>
                        <a:rPr lang="en-US" sz="1600" b="1">
                          <a:solidFill>
                            <a:srgbClr val="17325B"/>
                          </a:solidFill>
                          <a:latin typeface="Arial"/>
                          <a:cs typeface="Arial"/>
                        </a:rPr>
                        <a:t>Buffalo</a:t>
                      </a:r>
                      <a:r>
                        <a:rPr lang="en-US" sz="1600" b="1" spc="-45">
                          <a:solidFill>
                            <a:srgbClr val="17325B"/>
                          </a:solidFill>
                          <a:latin typeface="Arial"/>
                          <a:cs typeface="Arial"/>
                        </a:rPr>
                        <a:t> </a:t>
                      </a:r>
                      <a:r>
                        <a:rPr lang="en-US" sz="1600" b="1">
                          <a:solidFill>
                            <a:srgbClr val="17325B"/>
                          </a:solidFill>
                          <a:latin typeface="Arial"/>
                          <a:cs typeface="Arial"/>
                        </a:rPr>
                        <a:t>Healthy</a:t>
                      </a:r>
                      <a:r>
                        <a:rPr lang="en-US" sz="1600" b="1" spc="-45">
                          <a:solidFill>
                            <a:srgbClr val="17325B"/>
                          </a:solidFill>
                          <a:latin typeface="Arial"/>
                          <a:cs typeface="Arial"/>
                        </a:rPr>
                        <a:t> </a:t>
                      </a:r>
                      <a:r>
                        <a:rPr lang="en-US" sz="1600" b="1">
                          <a:solidFill>
                            <a:srgbClr val="17325B"/>
                          </a:solidFill>
                          <a:latin typeface="Arial"/>
                          <a:cs typeface="Arial"/>
                        </a:rPr>
                        <a:t>Living</a:t>
                      </a:r>
                      <a:r>
                        <a:rPr lang="en-US" sz="1600" b="1" spc="-20">
                          <a:solidFill>
                            <a:srgbClr val="17325B"/>
                          </a:solidFill>
                          <a:latin typeface="Arial"/>
                          <a:cs typeface="Arial"/>
                        </a:rPr>
                        <a:t> </a:t>
                      </a:r>
                      <a:r>
                        <a:rPr lang="en-US" sz="1600" b="1">
                          <a:solidFill>
                            <a:srgbClr val="17325B"/>
                          </a:solidFill>
                          <a:latin typeface="Arial"/>
                          <a:cs typeface="Arial"/>
                        </a:rPr>
                        <a:t>Indoor</a:t>
                      </a:r>
                      <a:r>
                        <a:rPr lang="en-US" sz="1600" b="1" spc="-50">
                          <a:solidFill>
                            <a:srgbClr val="17325B"/>
                          </a:solidFill>
                          <a:latin typeface="Arial"/>
                          <a:cs typeface="Arial"/>
                        </a:rPr>
                        <a:t> </a:t>
                      </a:r>
                      <a:r>
                        <a:rPr lang="en-US" sz="1600" b="1" spc="-10">
                          <a:solidFill>
                            <a:srgbClr val="17325B"/>
                          </a:solidFill>
                          <a:latin typeface="Arial"/>
                          <a:cs typeface="Arial"/>
                        </a:rPr>
                        <a:t>Chicken </a:t>
                      </a:r>
                      <a:r>
                        <a:rPr lang="en-US" sz="1600" b="1">
                          <a:solidFill>
                            <a:srgbClr val="17325B"/>
                          </a:solidFill>
                          <a:latin typeface="Arial"/>
                          <a:cs typeface="Arial"/>
                        </a:rPr>
                        <a:t>&amp;</a:t>
                      </a:r>
                      <a:r>
                        <a:rPr lang="en-US" sz="1600" b="1" spc="-40">
                          <a:solidFill>
                            <a:srgbClr val="17325B"/>
                          </a:solidFill>
                          <a:latin typeface="Arial"/>
                          <a:cs typeface="Arial"/>
                        </a:rPr>
                        <a:t> </a:t>
                      </a:r>
                      <a:r>
                        <a:rPr lang="en-US" sz="1600" b="1">
                          <a:solidFill>
                            <a:srgbClr val="17325B"/>
                          </a:solidFill>
                          <a:latin typeface="Arial"/>
                          <a:cs typeface="Arial"/>
                        </a:rPr>
                        <a:t>Brown</a:t>
                      </a:r>
                      <a:r>
                        <a:rPr lang="en-US" sz="1600" b="1" spc="-55">
                          <a:solidFill>
                            <a:srgbClr val="17325B"/>
                          </a:solidFill>
                          <a:latin typeface="Arial"/>
                          <a:cs typeface="Arial"/>
                        </a:rPr>
                        <a:t> </a:t>
                      </a:r>
                      <a:r>
                        <a:rPr lang="en-US" sz="1600" b="1">
                          <a:solidFill>
                            <a:srgbClr val="17325B"/>
                          </a:solidFill>
                          <a:latin typeface="Arial"/>
                          <a:cs typeface="Arial"/>
                        </a:rPr>
                        <a:t>Rice</a:t>
                      </a:r>
                      <a:r>
                        <a:rPr lang="en-US" sz="1600" b="1" spc="-25">
                          <a:solidFill>
                            <a:srgbClr val="17325B"/>
                          </a:solidFill>
                          <a:latin typeface="Arial"/>
                          <a:cs typeface="Arial"/>
                        </a:rPr>
                        <a:t> </a:t>
                      </a:r>
                      <a:r>
                        <a:rPr lang="en-US" sz="1600" b="1">
                          <a:solidFill>
                            <a:srgbClr val="17325B"/>
                          </a:solidFill>
                          <a:latin typeface="Arial"/>
                          <a:cs typeface="Arial"/>
                        </a:rPr>
                        <a:t>Recipe</a:t>
                      </a:r>
                      <a:r>
                        <a:rPr lang="en-US" sz="1600" b="1" spc="-25">
                          <a:solidFill>
                            <a:srgbClr val="17325B"/>
                          </a:solidFill>
                          <a:latin typeface="Arial"/>
                          <a:cs typeface="Arial"/>
                        </a:rPr>
                        <a:t> </a:t>
                      </a:r>
                      <a:r>
                        <a:rPr lang="en-US" sz="1600" b="1">
                          <a:solidFill>
                            <a:srgbClr val="17325B"/>
                          </a:solidFill>
                          <a:latin typeface="Arial"/>
                          <a:cs typeface="Arial"/>
                        </a:rPr>
                        <a:t>for</a:t>
                      </a:r>
                      <a:r>
                        <a:rPr lang="en-US" sz="1600" b="1" spc="-10">
                          <a:solidFill>
                            <a:srgbClr val="17325B"/>
                          </a:solidFill>
                          <a:latin typeface="Arial"/>
                          <a:cs typeface="Arial"/>
                        </a:rPr>
                        <a:t> </a:t>
                      </a:r>
                      <a:r>
                        <a:rPr lang="en-US" sz="1600" b="1">
                          <a:solidFill>
                            <a:srgbClr val="17325B"/>
                          </a:solidFill>
                          <a:latin typeface="Arial"/>
                          <a:cs typeface="Arial"/>
                        </a:rPr>
                        <a:t>Cats</a:t>
                      </a:r>
                      <a:r>
                        <a:rPr lang="en-US" sz="1600" b="1" spc="-15">
                          <a:solidFill>
                            <a:srgbClr val="17325B"/>
                          </a:solidFill>
                          <a:latin typeface="Arial"/>
                          <a:cs typeface="Arial"/>
                        </a:rPr>
                        <a:t> </a:t>
                      </a:r>
                      <a:r>
                        <a:rPr lang="en-US" sz="1600" b="1">
                          <a:solidFill>
                            <a:srgbClr val="17325B"/>
                          </a:solidFill>
                          <a:latin typeface="Arial"/>
                          <a:cs typeface="Arial"/>
                        </a:rPr>
                        <a:t>–</a:t>
                      </a:r>
                      <a:r>
                        <a:rPr lang="en-US" sz="1600" b="1" spc="-35">
                          <a:solidFill>
                            <a:srgbClr val="17325B"/>
                          </a:solidFill>
                          <a:latin typeface="Arial"/>
                          <a:cs typeface="Arial"/>
                        </a:rPr>
                        <a:t> </a:t>
                      </a:r>
                      <a:r>
                        <a:rPr lang="en-US" sz="1600" spc="-20">
                          <a:solidFill>
                            <a:srgbClr val="17325B"/>
                          </a:solidFill>
                          <a:latin typeface="Arial"/>
                          <a:cs typeface="Arial"/>
                        </a:rPr>
                        <a:t>15lb</a:t>
                      </a:r>
                      <a:endParaRPr lang="en-US" sz="1600">
                        <a:latin typeface="Arial"/>
                        <a:cs typeface="Arial"/>
                      </a:endParaRPr>
                    </a:p>
                  </a:txBody>
                  <a:tcPr marL="0" marR="0" marT="115570" marB="0" anchor="ctr">
                    <a:solidFill>
                      <a:srgbClr val="FFFFFF"/>
                    </a:solidFill>
                  </a:tcPr>
                </a:tc>
                <a:tc>
                  <a:txBody>
                    <a:bodyPr/>
                    <a:lstStyle/>
                    <a:p>
                      <a:pPr marL="2540" algn="ctr">
                        <a:lnSpc>
                          <a:spcPct val="100000"/>
                        </a:lnSpc>
                        <a:spcBef>
                          <a:spcPts val="1745"/>
                        </a:spcBef>
                      </a:pPr>
                      <a:r>
                        <a:rPr lang="en-US" sz="1800" b="1" spc="-10">
                          <a:solidFill>
                            <a:srgbClr val="17325B"/>
                          </a:solidFill>
                          <a:latin typeface="Arial"/>
                          <a:cs typeface="Arial"/>
                        </a:rPr>
                        <a:t>$42.99</a:t>
                      </a:r>
                      <a:endParaRPr lang="en-US" sz="1800">
                        <a:latin typeface="Arial"/>
                        <a:cs typeface="Arial"/>
                      </a:endParaRPr>
                    </a:p>
                  </a:txBody>
                  <a:tcPr marL="0" marR="0" marT="221615" marB="0" anchor="ctr">
                    <a:solidFill>
                      <a:srgbClr val="FFFFFF">
                        <a:alpha val="50195"/>
                      </a:srgbClr>
                    </a:solidFill>
                  </a:tcPr>
                </a:tc>
                <a:tc>
                  <a:txBody>
                    <a:bodyPr/>
                    <a:lstStyle/>
                    <a:p>
                      <a:pPr>
                        <a:lnSpc>
                          <a:spcPct val="100000"/>
                        </a:lnSpc>
                        <a:spcBef>
                          <a:spcPts val="30"/>
                        </a:spcBef>
                      </a:pPr>
                      <a:endParaRPr lang="en-US" sz="1600">
                        <a:latin typeface="Times New Roman"/>
                        <a:cs typeface="Times New Roman"/>
                      </a:endParaRPr>
                    </a:p>
                    <a:p>
                      <a:pPr marL="31115" algn="ctr">
                        <a:lnSpc>
                          <a:spcPct val="100000"/>
                        </a:lnSpc>
                      </a:pPr>
                      <a:r>
                        <a:rPr lang="en-US" sz="1600" spc="-10">
                          <a:solidFill>
                            <a:srgbClr val="17325B"/>
                          </a:solidFill>
                          <a:latin typeface="Arial"/>
                          <a:cs typeface="Arial"/>
                        </a:rPr>
                        <a:t>$62.65</a:t>
                      </a:r>
                      <a:endParaRPr lang="en-US" sz="1600">
                        <a:latin typeface="Arial"/>
                        <a:cs typeface="Arial"/>
                      </a:endParaRPr>
                    </a:p>
                  </a:txBody>
                  <a:tcPr marL="0" marR="0" marT="3810" marB="0" anchor="ctr">
                    <a:solidFill>
                      <a:srgbClr val="FFFFFF"/>
                    </a:solidFill>
                  </a:tcPr>
                </a:tc>
                <a:tc>
                  <a:txBody>
                    <a:bodyPr/>
                    <a:lstStyle/>
                    <a:p>
                      <a:pPr>
                        <a:lnSpc>
                          <a:spcPct val="100000"/>
                        </a:lnSpc>
                        <a:spcBef>
                          <a:spcPts val="30"/>
                        </a:spcBef>
                      </a:pPr>
                      <a:endParaRPr lang="en-US" sz="1600">
                        <a:latin typeface="Times New Roman"/>
                        <a:cs typeface="Times New Roman"/>
                      </a:endParaRPr>
                    </a:p>
                    <a:p>
                      <a:pPr marL="107950" algn="ctr">
                        <a:lnSpc>
                          <a:spcPct val="100000"/>
                        </a:lnSpc>
                      </a:pPr>
                      <a:r>
                        <a:rPr lang="en-US" sz="1600" spc="-10">
                          <a:solidFill>
                            <a:srgbClr val="17325B"/>
                          </a:solidFill>
                          <a:latin typeface="Arial"/>
                          <a:cs typeface="Arial"/>
                        </a:rPr>
                        <a:t>$46.98</a:t>
                      </a:r>
                      <a:endParaRPr lang="en-US" sz="1600">
                        <a:latin typeface="Arial"/>
                        <a:cs typeface="Arial"/>
                      </a:endParaRPr>
                    </a:p>
                  </a:txBody>
                  <a:tcPr marL="0" marR="0" marT="3810" marB="0" anchor="ctr">
                    <a:solidFill>
                      <a:srgbClr val="FFFFFF"/>
                    </a:solidFill>
                  </a:tcPr>
                </a:tc>
                <a:tc>
                  <a:txBody>
                    <a:bodyPr/>
                    <a:lstStyle/>
                    <a:p>
                      <a:pPr>
                        <a:lnSpc>
                          <a:spcPct val="100000"/>
                        </a:lnSpc>
                        <a:spcBef>
                          <a:spcPts val="30"/>
                        </a:spcBef>
                      </a:pPr>
                      <a:endParaRPr lang="en-US" sz="1600">
                        <a:latin typeface="Times New Roman"/>
                        <a:cs typeface="Times New Roman"/>
                      </a:endParaRPr>
                    </a:p>
                    <a:p>
                      <a:pPr marL="38100" algn="ctr">
                        <a:lnSpc>
                          <a:spcPct val="100000"/>
                        </a:lnSpc>
                      </a:pPr>
                      <a:r>
                        <a:rPr lang="en-US" sz="1600" spc="-10">
                          <a:solidFill>
                            <a:srgbClr val="17325B"/>
                          </a:solidFill>
                          <a:latin typeface="Arial"/>
                          <a:cs typeface="Arial"/>
                        </a:rPr>
                        <a:t>$64.69</a:t>
                      </a:r>
                      <a:endParaRPr lang="en-US" sz="1600">
                        <a:latin typeface="Arial"/>
                        <a:cs typeface="Arial"/>
                      </a:endParaRPr>
                    </a:p>
                  </a:txBody>
                  <a:tcPr marL="0" marR="0" marT="3810" marB="0" anchor="ctr">
                    <a:solidFill>
                      <a:srgbClr val="FFFFFF"/>
                    </a:solidFill>
                  </a:tcPr>
                </a:tc>
                <a:tc>
                  <a:txBody>
                    <a:bodyPr/>
                    <a:lstStyle/>
                    <a:p>
                      <a:pPr>
                        <a:lnSpc>
                          <a:spcPct val="100000"/>
                        </a:lnSpc>
                        <a:spcBef>
                          <a:spcPts val="30"/>
                        </a:spcBef>
                      </a:pPr>
                      <a:endParaRPr lang="en-US" sz="1600">
                        <a:latin typeface="Times New Roman"/>
                        <a:cs typeface="Times New Roman"/>
                      </a:endParaRPr>
                    </a:p>
                    <a:p>
                      <a:pPr marR="36830" algn="ctr">
                        <a:lnSpc>
                          <a:spcPct val="100000"/>
                        </a:lnSpc>
                      </a:pPr>
                      <a:r>
                        <a:rPr lang="en-US" sz="1600" spc="-10">
                          <a:solidFill>
                            <a:srgbClr val="17325B"/>
                          </a:solidFill>
                          <a:latin typeface="Arial"/>
                          <a:cs typeface="Arial"/>
                        </a:rPr>
                        <a:t>$46.98</a:t>
                      </a:r>
                      <a:endParaRPr lang="en-US" sz="1600">
                        <a:latin typeface="Arial"/>
                        <a:cs typeface="Arial"/>
                      </a:endParaRPr>
                    </a:p>
                  </a:txBody>
                  <a:tcPr marL="0" marR="0" marT="3810" marB="0" anchor="ctr">
                    <a:solidFill>
                      <a:srgbClr val="FFFFFF"/>
                    </a:solidFill>
                  </a:tcPr>
                </a:tc>
                <a:extLst>
                  <a:ext uri="{0D108BD9-81ED-4DB2-BD59-A6C34878D82A}">
                    <a16:rowId xmlns:a16="http://schemas.microsoft.com/office/drawing/2014/main" val="10003"/>
                  </a:ext>
                </a:extLst>
              </a:tr>
              <a:tr h="733425">
                <a:tc>
                  <a:txBody>
                    <a:bodyPr/>
                    <a:lstStyle/>
                    <a:p>
                      <a:pPr marL="91440">
                        <a:lnSpc>
                          <a:spcPct val="100000"/>
                        </a:lnSpc>
                        <a:spcBef>
                          <a:spcPts val="910"/>
                        </a:spcBef>
                      </a:pPr>
                      <a:r>
                        <a:rPr lang="en-US" sz="1600" b="1">
                          <a:solidFill>
                            <a:srgbClr val="17325B"/>
                          </a:solidFill>
                          <a:latin typeface="Arial"/>
                          <a:cs typeface="Arial"/>
                        </a:rPr>
                        <a:t>Heartgard</a:t>
                      </a:r>
                      <a:r>
                        <a:rPr lang="en-US" sz="1600" b="1" spc="-50">
                          <a:solidFill>
                            <a:srgbClr val="17325B"/>
                          </a:solidFill>
                          <a:latin typeface="Arial"/>
                          <a:cs typeface="Arial"/>
                        </a:rPr>
                        <a:t> </a:t>
                      </a:r>
                      <a:r>
                        <a:rPr lang="en-US" sz="1600" b="1">
                          <a:solidFill>
                            <a:srgbClr val="17325B"/>
                          </a:solidFill>
                          <a:latin typeface="Arial"/>
                          <a:cs typeface="Arial"/>
                        </a:rPr>
                        <a:t>Plus</a:t>
                      </a:r>
                      <a:r>
                        <a:rPr lang="en-US" sz="1600" b="1" spc="-60">
                          <a:solidFill>
                            <a:srgbClr val="17325B"/>
                          </a:solidFill>
                          <a:latin typeface="Arial"/>
                          <a:cs typeface="Arial"/>
                        </a:rPr>
                        <a:t> </a:t>
                      </a:r>
                      <a:r>
                        <a:rPr lang="en-US" sz="1600" b="1" spc="-10">
                          <a:solidFill>
                            <a:srgbClr val="17325B"/>
                          </a:solidFill>
                          <a:latin typeface="Arial"/>
                          <a:cs typeface="Arial"/>
                        </a:rPr>
                        <a:t>Chewables</a:t>
                      </a:r>
                      <a:endParaRPr lang="en-US" sz="1600">
                        <a:latin typeface="Arial"/>
                        <a:cs typeface="Arial"/>
                      </a:endParaRPr>
                    </a:p>
                    <a:p>
                      <a:pPr marL="91440">
                        <a:lnSpc>
                          <a:spcPct val="100000"/>
                        </a:lnSpc>
                      </a:pPr>
                      <a:r>
                        <a:rPr lang="en-US" sz="1600">
                          <a:solidFill>
                            <a:srgbClr val="17325B"/>
                          </a:solidFill>
                          <a:latin typeface="Arial"/>
                          <a:cs typeface="Arial"/>
                        </a:rPr>
                        <a:t>(dogs</a:t>
                      </a:r>
                      <a:r>
                        <a:rPr lang="en-US" sz="1600" spc="-20">
                          <a:solidFill>
                            <a:srgbClr val="17325B"/>
                          </a:solidFill>
                          <a:latin typeface="Arial"/>
                          <a:cs typeface="Arial"/>
                        </a:rPr>
                        <a:t> </a:t>
                      </a:r>
                      <a:r>
                        <a:rPr lang="en-US" sz="1600">
                          <a:solidFill>
                            <a:srgbClr val="17325B"/>
                          </a:solidFill>
                          <a:latin typeface="Arial"/>
                          <a:cs typeface="Arial"/>
                        </a:rPr>
                        <a:t>up</a:t>
                      </a:r>
                      <a:r>
                        <a:rPr lang="en-US" sz="1600" spc="-30">
                          <a:solidFill>
                            <a:srgbClr val="17325B"/>
                          </a:solidFill>
                          <a:latin typeface="Arial"/>
                          <a:cs typeface="Arial"/>
                        </a:rPr>
                        <a:t> </a:t>
                      </a:r>
                      <a:r>
                        <a:rPr lang="en-US" sz="1600">
                          <a:solidFill>
                            <a:srgbClr val="17325B"/>
                          </a:solidFill>
                          <a:latin typeface="Arial"/>
                          <a:cs typeface="Arial"/>
                        </a:rPr>
                        <a:t>to</a:t>
                      </a:r>
                      <a:r>
                        <a:rPr lang="en-US" sz="1600" spc="-15">
                          <a:solidFill>
                            <a:srgbClr val="17325B"/>
                          </a:solidFill>
                          <a:latin typeface="Arial"/>
                          <a:cs typeface="Arial"/>
                        </a:rPr>
                        <a:t> </a:t>
                      </a:r>
                      <a:r>
                        <a:rPr lang="en-US" sz="1600">
                          <a:solidFill>
                            <a:srgbClr val="17325B"/>
                          </a:solidFill>
                          <a:latin typeface="Arial"/>
                          <a:cs typeface="Arial"/>
                        </a:rPr>
                        <a:t>25lbs),</a:t>
                      </a:r>
                      <a:r>
                        <a:rPr lang="en-US" sz="1600" spc="-20">
                          <a:solidFill>
                            <a:srgbClr val="17325B"/>
                          </a:solidFill>
                          <a:latin typeface="Arial"/>
                          <a:cs typeface="Arial"/>
                        </a:rPr>
                        <a:t> </a:t>
                      </a:r>
                      <a:r>
                        <a:rPr lang="en-US" sz="1600">
                          <a:solidFill>
                            <a:srgbClr val="17325B"/>
                          </a:solidFill>
                          <a:latin typeface="Arial"/>
                          <a:cs typeface="Arial"/>
                        </a:rPr>
                        <a:t>6</a:t>
                      </a:r>
                      <a:r>
                        <a:rPr lang="en-US" sz="1600" spc="-30">
                          <a:solidFill>
                            <a:srgbClr val="17325B"/>
                          </a:solidFill>
                          <a:latin typeface="Arial"/>
                          <a:cs typeface="Arial"/>
                        </a:rPr>
                        <a:t> </a:t>
                      </a:r>
                      <a:r>
                        <a:rPr lang="en-US" sz="1600">
                          <a:solidFill>
                            <a:srgbClr val="17325B"/>
                          </a:solidFill>
                          <a:latin typeface="Arial"/>
                          <a:cs typeface="Arial"/>
                        </a:rPr>
                        <a:t>month</a:t>
                      </a:r>
                      <a:r>
                        <a:rPr lang="en-US" sz="1600" spc="-5">
                          <a:solidFill>
                            <a:srgbClr val="17325B"/>
                          </a:solidFill>
                          <a:latin typeface="Arial"/>
                          <a:cs typeface="Arial"/>
                        </a:rPr>
                        <a:t> </a:t>
                      </a:r>
                      <a:r>
                        <a:rPr lang="en-US" sz="1600" spc="-10">
                          <a:solidFill>
                            <a:srgbClr val="17325B"/>
                          </a:solidFill>
                          <a:latin typeface="Arial"/>
                          <a:cs typeface="Arial"/>
                        </a:rPr>
                        <a:t>supply</a:t>
                      </a:r>
                      <a:endParaRPr lang="en-US" sz="1600">
                        <a:latin typeface="Arial"/>
                        <a:cs typeface="Arial"/>
                      </a:endParaRPr>
                    </a:p>
                  </a:txBody>
                  <a:tcPr marL="0" marR="0" marT="115570" marB="0" anchor="ctr">
                    <a:solidFill>
                      <a:schemeClr val="bg1">
                        <a:lumMod val="95000"/>
                      </a:schemeClr>
                    </a:solidFill>
                  </a:tcPr>
                </a:tc>
                <a:tc>
                  <a:txBody>
                    <a:bodyPr/>
                    <a:lstStyle/>
                    <a:p>
                      <a:pPr marL="2540" algn="ctr">
                        <a:lnSpc>
                          <a:spcPct val="100000"/>
                        </a:lnSpc>
                        <a:spcBef>
                          <a:spcPts val="1745"/>
                        </a:spcBef>
                      </a:pPr>
                      <a:r>
                        <a:rPr lang="en-US" sz="1800" b="1" spc="-10">
                          <a:solidFill>
                            <a:srgbClr val="17325B"/>
                          </a:solidFill>
                          <a:latin typeface="Arial"/>
                          <a:cs typeface="Arial"/>
                        </a:rPr>
                        <a:t>$39.84</a:t>
                      </a:r>
                      <a:endParaRPr lang="en-US" sz="1800">
                        <a:latin typeface="Arial"/>
                        <a:cs typeface="Arial"/>
                      </a:endParaRPr>
                    </a:p>
                  </a:txBody>
                  <a:tcPr marL="0" marR="0" marT="221615" marB="0" anchor="ctr">
                    <a:solidFill>
                      <a:schemeClr val="bg1">
                        <a:lumMod val="95000"/>
                      </a:schemeClr>
                    </a:solidFill>
                  </a:tcPr>
                </a:tc>
                <a:tc>
                  <a:txBody>
                    <a:bodyPr/>
                    <a:lstStyle/>
                    <a:p>
                      <a:pPr>
                        <a:lnSpc>
                          <a:spcPct val="100000"/>
                        </a:lnSpc>
                        <a:spcBef>
                          <a:spcPts val="30"/>
                        </a:spcBef>
                      </a:pPr>
                      <a:endParaRPr lang="en-US" sz="1600">
                        <a:latin typeface="Times New Roman"/>
                        <a:cs typeface="Times New Roman"/>
                      </a:endParaRPr>
                    </a:p>
                    <a:p>
                      <a:pPr marL="31115" algn="ctr">
                        <a:lnSpc>
                          <a:spcPct val="100000"/>
                        </a:lnSpc>
                      </a:pPr>
                      <a:r>
                        <a:rPr lang="en-US" sz="1600" spc="-10">
                          <a:solidFill>
                            <a:srgbClr val="17325B"/>
                          </a:solidFill>
                          <a:latin typeface="Arial"/>
                          <a:cs typeface="Arial"/>
                        </a:rPr>
                        <a:t>$64.82</a:t>
                      </a:r>
                      <a:endParaRPr lang="en-US" sz="1600">
                        <a:latin typeface="Arial"/>
                        <a:cs typeface="Arial"/>
                      </a:endParaRPr>
                    </a:p>
                  </a:txBody>
                  <a:tcPr marL="0" marR="0" marT="3810" marB="0" anchor="ctr">
                    <a:solidFill>
                      <a:schemeClr val="bg1">
                        <a:lumMod val="95000"/>
                      </a:schemeClr>
                    </a:solidFill>
                  </a:tcPr>
                </a:tc>
                <a:tc>
                  <a:txBody>
                    <a:bodyPr/>
                    <a:lstStyle/>
                    <a:p>
                      <a:pPr>
                        <a:lnSpc>
                          <a:spcPct val="100000"/>
                        </a:lnSpc>
                        <a:spcBef>
                          <a:spcPts val="30"/>
                        </a:spcBef>
                      </a:pPr>
                      <a:endParaRPr lang="en-US" sz="1600">
                        <a:latin typeface="Times New Roman"/>
                        <a:cs typeface="Times New Roman"/>
                      </a:endParaRPr>
                    </a:p>
                    <a:p>
                      <a:pPr marL="107950" algn="ctr">
                        <a:lnSpc>
                          <a:spcPct val="100000"/>
                        </a:lnSpc>
                      </a:pPr>
                      <a:r>
                        <a:rPr lang="en-US" sz="1600" spc="-10">
                          <a:solidFill>
                            <a:srgbClr val="17325B"/>
                          </a:solidFill>
                          <a:latin typeface="Arial"/>
                          <a:cs typeface="Arial"/>
                        </a:rPr>
                        <a:t>$48.59</a:t>
                      </a:r>
                      <a:endParaRPr lang="en-US" sz="1600">
                        <a:latin typeface="Arial"/>
                        <a:cs typeface="Arial"/>
                      </a:endParaRPr>
                    </a:p>
                  </a:txBody>
                  <a:tcPr marL="0" marR="0" marT="3810" marB="0" anchor="ctr">
                    <a:solidFill>
                      <a:schemeClr val="bg1">
                        <a:lumMod val="95000"/>
                      </a:schemeClr>
                    </a:solidFill>
                  </a:tcPr>
                </a:tc>
                <a:tc>
                  <a:txBody>
                    <a:bodyPr/>
                    <a:lstStyle/>
                    <a:p>
                      <a:pPr>
                        <a:lnSpc>
                          <a:spcPct val="100000"/>
                        </a:lnSpc>
                        <a:spcBef>
                          <a:spcPts val="30"/>
                        </a:spcBef>
                      </a:pPr>
                      <a:endParaRPr lang="en-US" sz="1600">
                        <a:latin typeface="Times New Roman"/>
                        <a:cs typeface="Times New Roman"/>
                      </a:endParaRPr>
                    </a:p>
                    <a:p>
                      <a:pPr marL="38100" algn="ctr">
                        <a:lnSpc>
                          <a:spcPct val="100000"/>
                        </a:lnSpc>
                      </a:pPr>
                      <a:r>
                        <a:rPr lang="en-US" sz="1600" spc="-10">
                          <a:solidFill>
                            <a:srgbClr val="17325B"/>
                          </a:solidFill>
                          <a:latin typeface="Arial"/>
                          <a:cs typeface="Arial"/>
                        </a:rPr>
                        <a:t>$48.59</a:t>
                      </a:r>
                      <a:endParaRPr lang="en-US" sz="1600">
                        <a:latin typeface="Arial"/>
                        <a:cs typeface="Arial"/>
                      </a:endParaRPr>
                    </a:p>
                  </a:txBody>
                  <a:tcPr marL="0" marR="0" marT="3810" marB="0" anchor="ctr">
                    <a:solidFill>
                      <a:schemeClr val="bg1">
                        <a:lumMod val="95000"/>
                      </a:schemeClr>
                    </a:solidFill>
                  </a:tcPr>
                </a:tc>
                <a:tc>
                  <a:txBody>
                    <a:bodyPr/>
                    <a:lstStyle/>
                    <a:p>
                      <a:pPr>
                        <a:lnSpc>
                          <a:spcPct val="100000"/>
                        </a:lnSpc>
                        <a:spcBef>
                          <a:spcPts val="30"/>
                        </a:spcBef>
                      </a:pPr>
                      <a:endParaRPr lang="en-US" sz="1600">
                        <a:latin typeface="Times New Roman"/>
                        <a:cs typeface="Times New Roman"/>
                      </a:endParaRPr>
                    </a:p>
                    <a:p>
                      <a:pPr marR="38735" algn="ctr">
                        <a:lnSpc>
                          <a:spcPct val="100000"/>
                        </a:lnSpc>
                      </a:pPr>
                      <a:r>
                        <a:rPr lang="en-US" sz="1600" spc="-25">
                          <a:solidFill>
                            <a:srgbClr val="17325B"/>
                          </a:solidFill>
                          <a:latin typeface="Arial"/>
                          <a:cs typeface="Arial"/>
                        </a:rPr>
                        <a:t>N/A</a:t>
                      </a:r>
                      <a:endParaRPr lang="en-US" sz="1600">
                        <a:latin typeface="Arial"/>
                        <a:cs typeface="Arial"/>
                      </a:endParaRPr>
                    </a:p>
                  </a:txBody>
                  <a:tcPr marL="0" marR="0" marT="3810" marB="0" anchor="ctr">
                    <a:solidFill>
                      <a:schemeClr val="bg1">
                        <a:lumMod val="95000"/>
                      </a:schemeClr>
                    </a:solidFill>
                  </a:tcPr>
                </a:tc>
                <a:extLst>
                  <a:ext uri="{0D108BD9-81ED-4DB2-BD59-A6C34878D82A}">
                    <a16:rowId xmlns:a16="http://schemas.microsoft.com/office/drawing/2014/main" val="10004"/>
                  </a:ext>
                </a:extLst>
              </a:tr>
            </a:tbl>
          </a:graphicData>
        </a:graphic>
      </p:graphicFrame>
      <p:sp>
        <p:nvSpPr>
          <p:cNvPr id="9" name="object 11">
            <a:extLst>
              <a:ext uri="{FF2B5EF4-FFF2-40B4-BE49-F238E27FC236}">
                <a16:creationId xmlns:a16="http://schemas.microsoft.com/office/drawing/2014/main" id="{7B1FD11D-4365-1EA1-7140-1307A97D96A5}"/>
              </a:ext>
            </a:extLst>
          </p:cNvPr>
          <p:cNvSpPr txBox="1"/>
          <p:nvPr/>
        </p:nvSpPr>
        <p:spPr>
          <a:xfrm>
            <a:off x="447040" y="6352775"/>
            <a:ext cx="8422658" cy="289823"/>
          </a:xfrm>
          <a:prstGeom prst="rect">
            <a:avLst/>
          </a:prstGeom>
          <a:ln>
            <a:noFill/>
          </a:ln>
        </p:spPr>
        <p:txBody>
          <a:bodyPr vert="horz" wrap="square" lIns="0" tIns="12700" rIns="0" bIns="0" rtlCol="0">
            <a:spAutoFit/>
          </a:bodyPr>
          <a:lstStyle/>
          <a:p>
            <a:pPr marL="12700">
              <a:lnSpc>
                <a:spcPct val="100000"/>
              </a:lnSpc>
              <a:spcBef>
                <a:spcPts val="100"/>
              </a:spcBef>
            </a:pPr>
            <a:r>
              <a:rPr lang="en-US" sz="1800" b="0" spc="-20" err="1">
                <a:solidFill>
                  <a:srgbClr val="3C63FF"/>
                </a:solidFill>
                <a:latin typeface="Arial"/>
                <a:cs typeface="Calibri Light"/>
              </a:rPr>
              <a:t>PetPlus</a:t>
            </a:r>
            <a:r>
              <a:rPr lang="en-US" sz="1800" b="0" spc="-65">
                <a:solidFill>
                  <a:srgbClr val="3C63FF"/>
                </a:solidFill>
                <a:latin typeface="Arial"/>
                <a:cs typeface="Calibri Light"/>
              </a:rPr>
              <a:t> </a:t>
            </a:r>
            <a:r>
              <a:rPr lang="en-US" sz="1800" b="0">
                <a:solidFill>
                  <a:srgbClr val="3C63FF"/>
                </a:solidFill>
                <a:latin typeface="Arial"/>
                <a:cs typeface="Calibri Light"/>
              </a:rPr>
              <a:t>also</a:t>
            </a:r>
            <a:r>
              <a:rPr lang="en-US" sz="1800" b="0" spc="-60">
                <a:solidFill>
                  <a:srgbClr val="3C63FF"/>
                </a:solidFill>
                <a:latin typeface="Arial"/>
                <a:cs typeface="Calibri Light"/>
              </a:rPr>
              <a:t> </a:t>
            </a:r>
            <a:r>
              <a:rPr lang="en-US" sz="1800" b="0" spc="-20">
                <a:solidFill>
                  <a:srgbClr val="3C63FF"/>
                </a:solidFill>
                <a:latin typeface="Arial"/>
                <a:cs typeface="Calibri Light"/>
              </a:rPr>
              <a:t>includes</a:t>
            </a:r>
            <a:r>
              <a:rPr lang="en-US" sz="1800" b="0" spc="-70">
                <a:solidFill>
                  <a:srgbClr val="3C63FF"/>
                </a:solidFill>
                <a:latin typeface="Arial"/>
                <a:cs typeface="Calibri Light"/>
              </a:rPr>
              <a:t> </a:t>
            </a:r>
            <a:r>
              <a:rPr lang="en-US" sz="1800" b="0">
                <a:solidFill>
                  <a:srgbClr val="3C63FF"/>
                </a:solidFill>
                <a:latin typeface="Arial"/>
                <a:cs typeface="Calibri Light"/>
              </a:rPr>
              <a:t>FREE</a:t>
            </a:r>
            <a:r>
              <a:rPr lang="en-US" sz="1800" b="0" spc="-70">
                <a:solidFill>
                  <a:srgbClr val="3C63FF"/>
                </a:solidFill>
                <a:latin typeface="Arial"/>
                <a:cs typeface="Calibri Light"/>
              </a:rPr>
              <a:t> </a:t>
            </a:r>
            <a:r>
              <a:rPr lang="en-US" sz="1800" b="0" spc="-10">
                <a:solidFill>
                  <a:srgbClr val="3C63FF"/>
                </a:solidFill>
                <a:latin typeface="Arial"/>
                <a:cs typeface="Calibri Light"/>
              </a:rPr>
              <a:t>SHIPPING</a:t>
            </a:r>
            <a:r>
              <a:rPr lang="en-US" sz="1800" b="0" spc="-75">
                <a:solidFill>
                  <a:srgbClr val="3C63FF"/>
                </a:solidFill>
                <a:latin typeface="Arial"/>
                <a:cs typeface="Calibri Light"/>
              </a:rPr>
              <a:t> </a:t>
            </a:r>
            <a:r>
              <a:rPr lang="en-US" sz="1800" b="0">
                <a:solidFill>
                  <a:srgbClr val="3C63FF"/>
                </a:solidFill>
                <a:latin typeface="Arial"/>
                <a:cs typeface="Calibri Light"/>
              </a:rPr>
              <a:t>with</a:t>
            </a:r>
            <a:r>
              <a:rPr lang="en-US" sz="1800" b="0" spc="-85">
                <a:solidFill>
                  <a:srgbClr val="3C63FF"/>
                </a:solidFill>
                <a:latin typeface="Arial"/>
                <a:cs typeface="Calibri Light"/>
              </a:rPr>
              <a:t> </a:t>
            </a:r>
            <a:r>
              <a:rPr lang="en-US" sz="1800" b="0">
                <a:solidFill>
                  <a:srgbClr val="3C63FF"/>
                </a:solidFill>
                <a:latin typeface="Arial"/>
                <a:cs typeface="Calibri Light"/>
              </a:rPr>
              <a:t>no</a:t>
            </a:r>
            <a:r>
              <a:rPr lang="en-US" sz="1800" b="0" spc="-60">
                <a:solidFill>
                  <a:srgbClr val="3C63FF"/>
                </a:solidFill>
                <a:latin typeface="Arial"/>
                <a:cs typeface="Calibri Light"/>
              </a:rPr>
              <a:t> </a:t>
            </a:r>
            <a:r>
              <a:rPr lang="en-US" sz="1800" b="0" spc="-25">
                <a:solidFill>
                  <a:srgbClr val="3C63FF"/>
                </a:solidFill>
                <a:latin typeface="Arial"/>
                <a:cs typeface="Calibri Light"/>
              </a:rPr>
              <a:t>minimum</a:t>
            </a:r>
            <a:r>
              <a:rPr lang="en-US" sz="1800" b="0" spc="-80">
                <a:solidFill>
                  <a:srgbClr val="3C63FF"/>
                </a:solidFill>
                <a:latin typeface="Arial"/>
                <a:cs typeface="Calibri Light"/>
              </a:rPr>
              <a:t> </a:t>
            </a:r>
            <a:r>
              <a:rPr lang="en-US" sz="1800" b="0" spc="-10">
                <a:solidFill>
                  <a:srgbClr val="3C63FF"/>
                </a:solidFill>
                <a:latin typeface="Arial"/>
                <a:cs typeface="Calibri Light"/>
              </a:rPr>
              <a:t>order</a:t>
            </a:r>
            <a:r>
              <a:rPr lang="en-US" sz="1800" b="0" spc="-55">
                <a:solidFill>
                  <a:srgbClr val="3C63FF"/>
                </a:solidFill>
                <a:latin typeface="Arial"/>
                <a:cs typeface="Calibri Light"/>
              </a:rPr>
              <a:t> </a:t>
            </a:r>
            <a:r>
              <a:rPr lang="en-US" sz="1800" b="0" spc="-10">
                <a:solidFill>
                  <a:srgbClr val="3C63FF"/>
                </a:solidFill>
                <a:latin typeface="Arial"/>
                <a:cs typeface="Calibri Light"/>
              </a:rPr>
              <a:t>size!</a:t>
            </a:r>
            <a:endParaRPr sz="1800">
              <a:latin typeface="Calibri Light"/>
              <a:cs typeface="Calibri Light"/>
            </a:endParaRPr>
          </a:p>
        </p:txBody>
      </p:sp>
      <p:sp>
        <p:nvSpPr>
          <p:cNvPr id="13" name="object 14">
            <a:extLst>
              <a:ext uri="{FF2B5EF4-FFF2-40B4-BE49-F238E27FC236}">
                <a16:creationId xmlns:a16="http://schemas.microsoft.com/office/drawing/2014/main" id="{822941FF-39B8-668F-0F08-0BF6DC160A10}"/>
              </a:ext>
            </a:extLst>
          </p:cNvPr>
          <p:cNvSpPr txBox="1"/>
          <p:nvPr/>
        </p:nvSpPr>
        <p:spPr>
          <a:xfrm>
            <a:off x="4945962" y="917443"/>
            <a:ext cx="4103770" cy="479747"/>
          </a:xfrm>
          <a:prstGeom prst="rect">
            <a:avLst/>
          </a:prstGeom>
          <a:ln>
            <a:noFill/>
          </a:ln>
        </p:spPr>
        <p:txBody>
          <a:bodyPr vert="horz" wrap="square" lIns="0" tIns="36195" rIns="0" bIns="0" rtlCol="0">
            <a:spAutoFit/>
          </a:bodyPr>
          <a:lstStyle/>
          <a:p>
            <a:pPr marL="12065" marR="5080" indent="635" algn="ctr">
              <a:lnSpc>
                <a:spcPct val="90000"/>
              </a:lnSpc>
              <a:spcBef>
                <a:spcPts val="285"/>
              </a:spcBef>
            </a:pPr>
            <a:r>
              <a:rPr lang="en-US" sz="1600" b="1">
                <a:solidFill>
                  <a:srgbClr val="17325B"/>
                </a:solidFill>
                <a:latin typeface="Arial"/>
                <a:cs typeface="Arial"/>
              </a:rPr>
              <a:t>Discounted</a:t>
            </a:r>
            <a:r>
              <a:rPr lang="en-US" sz="1600" b="1" spc="-65">
                <a:solidFill>
                  <a:srgbClr val="17325B"/>
                </a:solidFill>
                <a:latin typeface="Arial"/>
                <a:cs typeface="Arial"/>
              </a:rPr>
              <a:t> </a:t>
            </a:r>
            <a:r>
              <a:rPr lang="en-US" sz="1600" b="1" spc="-25">
                <a:solidFill>
                  <a:srgbClr val="17325B"/>
                </a:solidFill>
                <a:latin typeface="Arial"/>
                <a:cs typeface="Arial"/>
              </a:rPr>
              <a:t>Pet </a:t>
            </a:r>
            <a:r>
              <a:rPr lang="en-US" sz="1600" b="1" spc="-10">
                <a:solidFill>
                  <a:srgbClr val="17325B"/>
                </a:solidFill>
                <a:latin typeface="Arial"/>
                <a:cs typeface="Arial"/>
              </a:rPr>
              <a:t>Products, </a:t>
            </a:r>
            <a:r>
              <a:rPr lang="en-US" sz="1600" b="1">
                <a:solidFill>
                  <a:srgbClr val="17325B"/>
                </a:solidFill>
                <a:latin typeface="Arial"/>
                <a:cs typeface="Arial"/>
              </a:rPr>
              <a:t>Prescriptions</a:t>
            </a:r>
            <a:r>
              <a:rPr lang="en-US" sz="1600" b="1" spc="-75">
                <a:solidFill>
                  <a:srgbClr val="17325B"/>
                </a:solidFill>
                <a:latin typeface="Arial"/>
                <a:cs typeface="Arial"/>
              </a:rPr>
              <a:t> </a:t>
            </a:r>
            <a:r>
              <a:rPr lang="en-US" sz="1600" b="1" spc="-25">
                <a:solidFill>
                  <a:srgbClr val="17325B"/>
                </a:solidFill>
                <a:latin typeface="Arial"/>
                <a:cs typeface="Arial"/>
              </a:rPr>
              <a:t>and </a:t>
            </a:r>
            <a:r>
              <a:rPr lang="en-US" sz="1600" b="1" spc="-10">
                <a:solidFill>
                  <a:srgbClr val="17325B"/>
                </a:solidFill>
                <a:latin typeface="Arial"/>
                <a:cs typeface="Arial"/>
              </a:rPr>
              <a:t>Preventatives</a:t>
            </a:r>
            <a:endParaRPr sz="1600">
              <a:latin typeface="Arial"/>
              <a:cs typeface="Arial"/>
            </a:endParaRPr>
          </a:p>
        </p:txBody>
      </p:sp>
      <p:sp>
        <p:nvSpPr>
          <p:cNvPr id="24" name="object 14">
            <a:extLst>
              <a:ext uri="{FF2B5EF4-FFF2-40B4-BE49-F238E27FC236}">
                <a16:creationId xmlns:a16="http://schemas.microsoft.com/office/drawing/2014/main" id="{1A054F8E-8DFF-B79B-1771-938A4C18E035}"/>
              </a:ext>
            </a:extLst>
          </p:cNvPr>
          <p:cNvSpPr txBox="1"/>
          <p:nvPr/>
        </p:nvSpPr>
        <p:spPr>
          <a:xfrm>
            <a:off x="447040" y="1882224"/>
            <a:ext cx="11273154" cy="424347"/>
          </a:xfrm>
          <a:prstGeom prst="rect">
            <a:avLst/>
          </a:prstGeom>
          <a:ln>
            <a:noFill/>
          </a:ln>
        </p:spPr>
        <p:txBody>
          <a:bodyPr vert="horz" wrap="square" lIns="0" tIns="36195" rIns="0" bIns="0" rtlCol="0">
            <a:spAutoFit/>
          </a:bodyPr>
          <a:lstStyle/>
          <a:p>
            <a:pPr marL="12065" marR="5080" indent="635" algn="ctr">
              <a:lnSpc>
                <a:spcPct val="90000"/>
              </a:lnSpc>
              <a:spcBef>
                <a:spcPts val="285"/>
              </a:spcBef>
            </a:pPr>
            <a:r>
              <a:rPr lang="en-US" sz="2800" b="1">
                <a:solidFill>
                  <a:srgbClr val="17325B"/>
                </a:solidFill>
                <a:latin typeface="Arial"/>
                <a:cs typeface="Arial"/>
              </a:rPr>
              <a:t>Sample Savings</a:t>
            </a:r>
            <a:endParaRPr sz="2800">
              <a:latin typeface="Arial"/>
              <a:cs typeface="Arial"/>
            </a:endParaRPr>
          </a:p>
        </p:txBody>
      </p:sp>
      <p:pic>
        <p:nvPicPr>
          <p:cNvPr id="29" name="object 16">
            <a:extLst>
              <a:ext uri="{FF2B5EF4-FFF2-40B4-BE49-F238E27FC236}">
                <a16:creationId xmlns:a16="http://schemas.microsoft.com/office/drawing/2014/main" id="{22A2A8C2-33CE-268C-0BAA-6ECFF620B379}"/>
              </a:ext>
            </a:extLst>
          </p:cNvPr>
          <p:cNvPicPr/>
          <p:nvPr/>
        </p:nvPicPr>
        <p:blipFill>
          <a:blip r:embed="rId2" cstate="print"/>
          <a:stretch>
            <a:fillRect/>
          </a:stretch>
        </p:blipFill>
        <p:spPr>
          <a:xfrm>
            <a:off x="5172205" y="2608281"/>
            <a:ext cx="1068339" cy="366648"/>
          </a:xfrm>
          <a:prstGeom prst="rect">
            <a:avLst/>
          </a:prstGeom>
        </p:spPr>
      </p:pic>
    </p:spTree>
    <p:extLst>
      <p:ext uri="{BB962C8B-B14F-4D97-AF65-F5344CB8AC3E}">
        <p14:creationId xmlns:p14="http://schemas.microsoft.com/office/powerpoint/2010/main" val="35107792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EA25B-E1E7-4A48-91AB-D387292C15FC}"/>
              </a:ext>
            </a:extLst>
          </p:cNvPr>
          <p:cNvSpPr>
            <a:spLocks noGrp="1"/>
          </p:cNvSpPr>
          <p:nvPr>
            <p:ph type="title"/>
          </p:nvPr>
        </p:nvSpPr>
        <p:spPr>
          <a:xfrm>
            <a:off x="300938" y="900295"/>
            <a:ext cx="11029616" cy="430887"/>
          </a:xfrm>
          <a:ln>
            <a:noFill/>
          </a:ln>
        </p:spPr>
        <p:txBody>
          <a:bodyPr wrap="square">
            <a:normAutofit fontScale="90000"/>
          </a:bodyPr>
          <a:lstStyle/>
          <a:p>
            <a:r>
              <a:rPr lang="en-US" sz="2600" b="1">
                <a:solidFill>
                  <a:srgbClr val="3C63FF"/>
                </a:solidFill>
                <a:latin typeface="Arial"/>
              </a:rPr>
              <a:t>Total Pet Plan - Easy To Offer</a:t>
            </a:r>
          </a:p>
        </p:txBody>
      </p:sp>
      <p:sp>
        <p:nvSpPr>
          <p:cNvPr id="9" name="TextBox 8">
            <a:extLst>
              <a:ext uri="{FF2B5EF4-FFF2-40B4-BE49-F238E27FC236}">
                <a16:creationId xmlns:a16="http://schemas.microsoft.com/office/drawing/2014/main" id="{C1A439D1-B6A2-49CD-B64E-A79FA237823E}"/>
              </a:ext>
            </a:extLst>
          </p:cNvPr>
          <p:cNvSpPr txBox="1"/>
          <p:nvPr/>
        </p:nvSpPr>
        <p:spPr>
          <a:xfrm>
            <a:off x="488737" y="1651340"/>
            <a:ext cx="10654019" cy="3046988"/>
          </a:xfrm>
          <a:prstGeom prst="rect">
            <a:avLst/>
          </a:prstGeom>
          <a:noFill/>
          <a:ln>
            <a:noFill/>
          </a:ln>
        </p:spPr>
        <p:txBody>
          <a:bodyPr wrap="square">
            <a:spAutoFit/>
          </a:bodyPr>
          <a:lstStyle/>
          <a:p>
            <a:pPr marL="342900" indent="-342900" algn="l">
              <a:buFont typeface="Arial" panose="020B0604020202020204" pitchFamily="34" charset="0"/>
              <a:buChar char="•"/>
            </a:pPr>
            <a:r>
              <a:rPr lang="en-US" sz="1600">
                <a:solidFill>
                  <a:srgbClr val="17325B"/>
                </a:solidFill>
                <a:latin typeface="Arial" panose="020B0503020102020204" pitchFamily="34" charset="0"/>
              </a:rPr>
              <a:t>Preferred </a:t>
            </a:r>
            <a:r>
              <a:rPr lang="en-US" sz="1600" err="1">
                <a:solidFill>
                  <a:srgbClr val="17325B"/>
                </a:solidFill>
                <a:latin typeface="Arial" panose="020B0503020102020204" pitchFamily="34" charset="0"/>
              </a:rPr>
              <a:t>bswift</a:t>
            </a:r>
            <a:r>
              <a:rPr lang="en-US" sz="1600">
                <a:solidFill>
                  <a:srgbClr val="17325B"/>
                </a:solidFill>
                <a:latin typeface="Arial" panose="020B0503020102020204" pitchFamily="34" charset="0"/>
              </a:rPr>
              <a:t> partner</a:t>
            </a:r>
          </a:p>
          <a:p>
            <a:pPr marL="800100" lvl="1" indent="-342900" algn="l">
              <a:buFont typeface="Arial" panose="020B0604020202020204" pitchFamily="34" charset="0"/>
              <a:buChar char="•"/>
            </a:pPr>
            <a:r>
              <a:rPr lang="en-US" sz="1600">
                <a:latin typeface="Arial" panose="020B0503020102020204" pitchFamily="34" charset="0"/>
              </a:rPr>
              <a:t>Employees enroll in </a:t>
            </a:r>
            <a:r>
              <a:rPr lang="en-US" sz="1600" err="1">
                <a:latin typeface="Arial" panose="020B0503020102020204" pitchFamily="34" charset="0"/>
              </a:rPr>
              <a:t>bswift</a:t>
            </a:r>
            <a:r>
              <a:rPr lang="en-US" sz="1600">
                <a:latin typeface="Arial" panose="020B0503020102020204" pitchFamily="34" charset="0"/>
              </a:rPr>
              <a:t> system at open enrollment</a:t>
            </a:r>
          </a:p>
          <a:p>
            <a:pPr marL="800100" lvl="1" indent="-342900" algn="l">
              <a:buFont typeface="Arial" panose="020B0604020202020204" pitchFamily="34" charset="0"/>
              <a:buChar char="•"/>
            </a:pPr>
            <a:r>
              <a:rPr lang="en-US" sz="1600">
                <a:latin typeface="Arial" panose="020B0503020102020204" pitchFamily="34" charset="0"/>
              </a:rPr>
              <a:t>Payroll deduction on after-tax basis </a:t>
            </a:r>
          </a:p>
          <a:p>
            <a:pPr marL="800100" lvl="1" indent="-342900" algn="l">
              <a:buFont typeface="Arial" panose="020B0604020202020204" pitchFamily="34" charset="0"/>
              <a:buChar char="•"/>
            </a:pPr>
            <a:endParaRPr lang="en-US" sz="1600">
              <a:solidFill>
                <a:srgbClr val="0070C0"/>
              </a:solidFill>
              <a:latin typeface="Franklin Gothic Book" panose="020B0503020102020204" pitchFamily="34" charset="0"/>
            </a:endParaRPr>
          </a:p>
          <a:p>
            <a:pPr marL="342900" indent="-342900" algn="l">
              <a:buFont typeface="Arial" panose="020B0604020202020204" pitchFamily="34" charset="0"/>
              <a:buChar char="•"/>
            </a:pPr>
            <a:r>
              <a:rPr lang="en-US" sz="1600">
                <a:solidFill>
                  <a:srgbClr val="17325B"/>
                </a:solidFill>
                <a:latin typeface="Arial" panose="020B0503020102020204" pitchFamily="34" charset="0"/>
              </a:rPr>
              <a:t>Complements current Nationwide Pet Insurance Program</a:t>
            </a:r>
          </a:p>
          <a:p>
            <a:pPr marL="800100" lvl="1" indent="-342900" algn="l">
              <a:buFont typeface="Arial" panose="020B0604020202020204" pitchFamily="34" charset="0"/>
              <a:buChar char="•"/>
            </a:pPr>
            <a:r>
              <a:rPr lang="en-US" sz="1600">
                <a:latin typeface="Arial" panose="020B0503020102020204" pitchFamily="34" charset="0"/>
              </a:rPr>
              <a:t>Can enroll in the Pet Benefit Solutions plan </a:t>
            </a:r>
            <a:r>
              <a:rPr lang="en-US" sz="1600" u="sng">
                <a:latin typeface="Arial" panose="020B0503020102020204" pitchFamily="34" charset="0"/>
              </a:rPr>
              <a:t>and</a:t>
            </a:r>
            <a:r>
              <a:rPr lang="en-US" sz="1600">
                <a:latin typeface="Arial" panose="020B0503020102020204" pitchFamily="34" charset="0"/>
              </a:rPr>
              <a:t> the Nationwide Pet Insurance Program</a:t>
            </a:r>
          </a:p>
          <a:p>
            <a:pPr marL="800100" lvl="1" indent="-342900" algn="l">
              <a:buFont typeface="Arial" panose="020B0604020202020204" pitchFamily="34" charset="0"/>
              <a:buChar char="•"/>
            </a:pPr>
            <a:endParaRPr lang="en-US" sz="1600">
              <a:solidFill>
                <a:srgbClr val="0070C0"/>
              </a:solidFill>
              <a:latin typeface="Franklin Gothic Book" panose="020B0503020102020204" pitchFamily="34" charset="0"/>
            </a:endParaRPr>
          </a:p>
          <a:p>
            <a:pPr marL="342900" indent="-342900" algn="l">
              <a:buFont typeface="Arial" panose="020B0604020202020204" pitchFamily="34" charset="0"/>
              <a:buChar char="•"/>
            </a:pPr>
            <a:r>
              <a:rPr lang="en-US" sz="1600">
                <a:solidFill>
                  <a:srgbClr val="17325B"/>
                </a:solidFill>
                <a:latin typeface="Arial" panose="020B0503020102020204" pitchFamily="34" charset="0"/>
              </a:rPr>
              <a:t>Easy for employees to use; no claim forms or waiting for reimbursements</a:t>
            </a:r>
          </a:p>
          <a:p>
            <a:pPr marL="342900" indent="-342900" algn="l">
              <a:buFont typeface="Arial" panose="020B0604020202020204" pitchFamily="34" charset="0"/>
              <a:buChar char="•"/>
            </a:pPr>
            <a:endParaRPr lang="en-US" sz="1600">
              <a:solidFill>
                <a:srgbClr val="0070C0"/>
              </a:solidFill>
              <a:latin typeface="Franklin Gothic Book" panose="020B0503020102020204" pitchFamily="34" charset="0"/>
            </a:endParaRPr>
          </a:p>
          <a:p>
            <a:pPr marL="342900" indent="-342900" algn="l">
              <a:buFont typeface="Arial" panose="020B0604020202020204" pitchFamily="34" charset="0"/>
              <a:buChar char="•"/>
            </a:pPr>
            <a:r>
              <a:rPr lang="en-US" sz="1600">
                <a:solidFill>
                  <a:srgbClr val="17325B"/>
                </a:solidFill>
                <a:latin typeface="Arial" panose="020B0503020102020204" pitchFamily="34" charset="0"/>
              </a:rPr>
              <a:t>Covers all types of pets and ages</a:t>
            </a:r>
          </a:p>
          <a:p>
            <a:pPr marL="800100" lvl="1" indent="-342900" algn="l">
              <a:buFont typeface="Arial" panose="020B0604020202020204" pitchFamily="34" charset="0"/>
              <a:buChar char="•"/>
            </a:pPr>
            <a:endParaRPr lang="en-US" sz="1600">
              <a:solidFill>
                <a:srgbClr val="0070C0"/>
              </a:solidFill>
              <a:latin typeface="Franklin Gothic Book" panose="020B0503020102020204" pitchFamily="34" charset="0"/>
            </a:endParaRPr>
          </a:p>
          <a:p>
            <a:pPr marL="800100" lvl="1" indent="-342900" algn="l">
              <a:buFont typeface="Arial" panose="020B0604020202020204" pitchFamily="34" charset="0"/>
              <a:buChar char="•"/>
            </a:pPr>
            <a:endParaRPr lang="en-US" sz="1600">
              <a:solidFill>
                <a:srgbClr val="0070C0"/>
              </a:solidFill>
              <a:latin typeface="Franklin Gothic Book" panose="020B0503020102020204" pitchFamily="34" charset="0"/>
            </a:endParaRPr>
          </a:p>
        </p:txBody>
      </p:sp>
      <p:pic>
        <p:nvPicPr>
          <p:cNvPr id="1026" name="Picture 2">
            <a:extLst>
              <a:ext uri="{FF2B5EF4-FFF2-40B4-BE49-F238E27FC236}">
                <a16:creationId xmlns:a16="http://schemas.microsoft.com/office/drawing/2014/main" id="{1E5F1736-973E-5576-793E-D112F58AB0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1299" y="1589368"/>
            <a:ext cx="2331720" cy="31089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BE079782-F1B8-AADD-A662-36E0AB98FEA0}"/>
              </a:ext>
            </a:extLst>
          </p:cNvPr>
          <p:cNvPicPr>
            <a:picLocks noChangeAspect="1" noChangeArrowheads="1"/>
          </p:cNvPicPr>
          <p:nvPr/>
        </p:nvPicPr>
        <p:blipFill rotWithShape="1">
          <a:blip r:embed="rId3"/>
          <a:srcRect l="2374" t="14720" r="6250" b="21805"/>
          <a:stretch/>
        </p:blipFill>
        <p:spPr bwMode="auto">
          <a:xfrm>
            <a:off x="6547581" y="3788437"/>
            <a:ext cx="3196349" cy="29603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black and white logo&#10;&#10;AI-generated content may be incorrect.">
            <a:extLst>
              <a:ext uri="{FF2B5EF4-FFF2-40B4-BE49-F238E27FC236}">
                <a16:creationId xmlns:a16="http://schemas.microsoft.com/office/drawing/2014/main" id="{B59B17CC-F5AD-1440-26AF-6850634821C3}"/>
              </a:ext>
            </a:extLst>
          </p:cNvPr>
          <p:cNvPicPr>
            <a:picLocks noChangeAspect="1"/>
          </p:cNvPicPr>
          <p:nvPr/>
        </p:nvPicPr>
        <p:blipFill>
          <a:blip r:embed="rId4"/>
          <a:stretch>
            <a:fillRect/>
          </a:stretch>
        </p:blipFill>
        <p:spPr>
          <a:xfrm>
            <a:off x="9996579" y="611843"/>
            <a:ext cx="1767952" cy="719339"/>
          </a:xfrm>
          <a:prstGeom prst="rect">
            <a:avLst/>
          </a:prstGeom>
        </p:spPr>
      </p:pic>
    </p:spTree>
    <p:extLst>
      <p:ext uri="{BB962C8B-B14F-4D97-AF65-F5344CB8AC3E}">
        <p14:creationId xmlns:p14="http://schemas.microsoft.com/office/powerpoint/2010/main" val="26987390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object 2"/>
          <p:cNvSpPr/>
          <p:nvPr/>
        </p:nvSpPr>
        <p:spPr>
          <a:xfrm>
            <a:off x="0" y="631951"/>
            <a:ext cx="12192000" cy="0"/>
          </a:xfrm>
          <a:custGeom>
            <a:avLst/>
            <a:gdLst/>
            <a:ahLst/>
            <a:cxnLst/>
            <a:rect l="l" t="t" r="r" b="b"/>
            <a:pathLst>
              <a:path w="9144000">
                <a:moveTo>
                  <a:pt x="0" y="0"/>
                </a:moveTo>
                <a:lnTo>
                  <a:pt x="9144000" y="0"/>
                </a:lnTo>
              </a:path>
            </a:pathLst>
          </a:custGeom>
          <a:ln w="3175">
            <a:solidFill>
              <a:srgbClr val="17325B"/>
            </a:solidFill>
          </a:ln>
        </p:spPr>
        <p:txBody>
          <a:bodyPr wrap="square" lIns="0" tIns="0" rIns="0" bIns="0" rtlCol="0"/>
          <a:lstStyle/>
          <a:p>
            <a:endParaRPr sz="2400"/>
          </a:p>
        </p:txBody>
      </p:sp>
      <p:grpSp>
        <p:nvGrpSpPr>
          <p:cNvPr id="3" name="object 3"/>
          <p:cNvGrpSpPr/>
          <p:nvPr/>
        </p:nvGrpSpPr>
        <p:grpSpPr>
          <a:xfrm>
            <a:off x="0" y="472427"/>
            <a:ext cx="12192000" cy="4194175"/>
            <a:chOff x="0" y="472427"/>
            <a:chExt cx="9144000" cy="4194175"/>
          </a:xfrm>
        </p:grpSpPr>
        <p:sp>
          <p:nvSpPr>
            <p:cNvPr id="4" name="object 4"/>
            <p:cNvSpPr/>
            <p:nvPr/>
          </p:nvSpPr>
          <p:spPr>
            <a:xfrm>
              <a:off x="0" y="4666488"/>
              <a:ext cx="9144000" cy="0"/>
            </a:xfrm>
            <a:custGeom>
              <a:avLst/>
              <a:gdLst/>
              <a:ahLst/>
              <a:cxnLst/>
              <a:rect l="l" t="t" r="r" b="b"/>
              <a:pathLst>
                <a:path w="9144000">
                  <a:moveTo>
                    <a:pt x="0" y="0"/>
                  </a:moveTo>
                  <a:lnTo>
                    <a:pt x="9144000" y="0"/>
                  </a:lnTo>
                </a:path>
              </a:pathLst>
            </a:custGeom>
            <a:ln w="3175">
              <a:solidFill>
                <a:srgbClr val="17325B"/>
              </a:solidFill>
            </a:ln>
          </p:spPr>
          <p:txBody>
            <a:bodyPr wrap="square" lIns="0" tIns="0" rIns="0" bIns="0" rtlCol="0"/>
            <a:lstStyle/>
            <a:p>
              <a:endParaRPr sz="2400"/>
            </a:p>
          </p:txBody>
        </p:sp>
        <p:sp>
          <p:nvSpPr>
            <p:cNvPr id="5" name="object 5"/>
            <p:cNvSpPr/>
            <p:nvPr/>
          </p:nvSpPr>
          <p:spPr>
            <a:xfrm>
              <a:off x="0" y="472427"/>
              <a:ext cx="9144000" cy="4194175"/>
            </a:xfrm>
            <a:custGeom>
              <a:avLst/>
              <a:gdLst/>
              <a:ahLst/>
              <a:cxnLst/>
              <a:rect l="l" t="t" r="r" b="b"/>
              <a:pathLst>
                <a:path w="9144000" h="4194175">
                  <a:moveTo>
                    <a:pt x="9144000" y="0"/>
                  </a:moveTo>
                  <a:lnTo>
                    <a:pt x="0" y="0"/>
                  </a:lnTo>
                  <a:lnTo>
                    <a:pt x="0" y="4194060"/>
                  </a:lnTo>
                  <a:lnTo>
                    <a:pt x="9144000" y="4194060"/>
                  </a:lnTo>
                  <a:lnTo>
                    <a:pt x="9144000" y="0"/>
                  </a:lnTo>
                  <a:close/>
                </a:path>
              </a:pathLst>
            </a:custGeom>
            <a:solidFill>
              <a:srgbClr val="3C63FF"/>
            </a:solidFill>
            <a:ln>
              <a:solidFill/>
            </a:ln>
          </p:spPr>
          <p:txBody>
            <a:bodyPr wrap="square" lIns="0" tIns="0" rIns="0" bIns="0" rtlCol="0"/>
            <a:lstStyle/>
            <a:p>
              <a:endParaRPr sz="2400"/>
            </a:p>
          </p:txBody>
        </p:sp>
      </p:grpSp>
      <p:sp>
        <p:nvSpPr>
          <p:cNvPr id="12" name="object 12"/>
          <p:cNvSpPr txBox="1">
            <a:spLocks noGrp="1"/>
          </p:cNvSpPr>
          <p:nvPr>
            <p:ph type="title"/>
          </p:nvPr>
        </p:nvSpPr>
        <p:spPr>
          <a:xfrm>
            <a:off x="804672" y="2893664"/>
            <a:ext cx="8823960" cy="540319"/>
          </a:xfrm>
          <a:prstGeom prst="rect">
            <a:avLst/>
          </a:prstGeom>
          <a:ln>
            <a:noFill/>
          </a:ln>
        </p:spPr>
        <p:txBody>
          <a:bodyPr vert="horz" wrap="square" lIns="0" tIns="16933" rIns="0" bIns="0" rtlCol="0" anchor="ctr">
            <a:spAutoFit/>
          </a:bodyPr>
          <a:lstStyle/>
          <a:p>
            <a:pPr marL="16933" algn="l">
              <a:spcBef>
                <a:spcPts val="133"/>
              </a:spcBef>
            </a:pPr>
            <a:r>
              <a:rPr lang="en-US" sz="3400" b="1" spc="-113">
                <a:solidFill>
                  <a:srgbClr val="FFFFFF"/>
                </a:solidFill>
                <a:latin typeface="Arial"/>
                <a:cs typeface="Calibri" panose="020F0502020204030204" pitchFamily="34" charset="0"/>
              </a:rPr>
              <a:t>Open Enrollment Details</a:t>
            </a:r>
            <a:endParaRPr lang="en-US" sz="5867">
              <a:cs typeface="Calibri" panose="020F0502020204030204" pitchFamily="34" charset="0"/>
            </a:endParaRPr>
          </a:p>
        </p:txBody>
      </p:sp>
      <p:sp>
        <p:nvSpPr>
          <p:cNvPr id="6" name="Slide Number Placeholder 5">
            <a:extLst>
              <a:ext uri="{FF2B5EF4-FFF2-40B4-BE49-F238E27FC236}">
                <a16:creationId xmlns:a16="http://schemas.microsoft.com/office/drawing/2014/main" id="{46A410F2-A733-A858-7C21-63E32F658AD1}"/>
              </a:ext>
            </a:extLst>
          </p:cNvPr>
          <p:cNvSpPr>
            <a:spLocks noGrp="1"/>
          </p:cNvSpPr>
          <p:nvPr>
            <p:ph type="sldNum" sz="quarter" idx="12"/>
          </p:nvPr>
        </p:nvSpPr>
        <p:spPr>
          <a:ln>
            <a:noFill/>
          </a:ln>
        </p:spPr>
        <p:txBody>
          <a:bodyPr/>
          <a:lstStyle/>
          <a:p>
            <a:fld id="{3A98EE3D-8CD1-4C3F-BD1C-C98C9596463C}" type="slidenum">
              <a:rPr lang="en-US" smtClean="0"/>
              <a:t>62</a:t>
            </a:fld>
            <a:endParaRPr lang="en-US"/>
          </a:p>
        </p:txBody>
      </p:sp>
      <p:sp>
        <p:nvSpPr>
          <p:cNvPr id="13" name="Oval 12"/>
          <p:cNvSpPr/>
          <p:nvPr/>
        </p:nvSpPr>
        <p:spPr>
          <a:xfrm>
            <a:off x="10652760" y="1170432"/>
            <a:ext cx="2971800" cy="2971800"/>
          </a:xfrm>
          <a:prstGeom prst="ellipse">
            <a:avLst/>
          </a:prstGeom>
          <a:solidFill>
            <a:srgbClr val="FFD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11201400" y="4407408"/>
            <a:ext cx="1508760" cy="1508760"/>
          </a:xfrm>
          <a:prstGeom prst="ellipse">
            <a:avLst/>
          </a:prstGeom>
          <a:solidFill>
            <a:srgbClr val="FF5C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7620042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1209" y="530007"/>
            <a:ext cx="7620000" cy="645449"/>
          </a:xfrm>
          <a:ln>
            <a:noFill/>
          </a:ln>
        </p:spPr>
        <p:txBody>
          <a:bodyPr wrap="square"/>
          <a:lstStyle/>
          <a:p>
            <a:pPr>
              <a:defRPr/>
            </a:pPr>
            <a:r>
              <a:rPr lang="en-US" sz="2600" b="1">
                <a:solidFill>
                  <a:srgbClr val="3C63FF"/>
                </a:solidFill>
                <a:latin typeface="Arial"/>
              </a:rPr>
              <a:t>Open Enrollment Details</a:t>
            </a:r>
          </a:p>
        </p:txBody>
      </p:sp>
      <p:sp>
        <p:nvSpPr>
          <p:cNvPr id="73731" name="Content Placeholder 2"/>
          <p:cNvSpPr>
            <a:spLocks noGrp="1"/>
          </p:cNvSpPr>
          <p:nvPr>
            <p:ph idx="1"/>
          </p:nvPr>
        </p:nvSpPr>
        <p:spPr>
          <a:xfrm>
            <a:off x="741334" y="1549401"/>
            <a:ext cx="5354665" cy="4495800"/>
          </a:xfrm>
          <a:ln>
            <a:noFill/>
          </a:ln>
        </p:spPr>
        <p:txBody>
          <a:bodyPr/>
          <a:lstStyle/>
          <a:p>
            <a:pPr marL="305435" indent="-305435">
              <a:lnSpc>
                <a:spcPct val="80000"/>
              </a:lnSpc>
            </a:pPr>
            <a:r>
              <a:rPr lang="en-US" altLang="en-US" sz="2000">
                <a:solidFill>
                  <a:srgbClr val="17325B"/>
                </a:solidFill>
                <a:latin typeface="Arial"/>
              </a:rPr>
              <a:t>Open Enrollment – </a:t>
            </a:r>
            <a:r>
              <a:rPr lang="en-US" altLang="en-US" sz="2000" b="1">
                <a:solidFill>
                  <a:srgbClr val="17325B"/>
                </a:solidFill>
                <a:latin typeface="Arial"/>
              </a:rPr>
              <a:t>November</a:t>
            </a:r>
            <a:r>
              <a:rPr lang="en-US" altLang="en-US" sz="2000">
                <a:solidFill>
                  <a:srgbClr val="17325B"/>
                </a:solidFill>
                <a:latin typeface="Arial"/>
              </a:rPr>
              <a:t> </a:t>
            </a:r>
            <a:r>
              <a:rPr lang="en-US" altLang="en-US" sz="2000" b="1">
                <a:solidFill>
                  <a:srgbClr val="FF5C0A"/>
                </a:solidFill>
                <a:latin typeface="Arial"/>
              </a:rPr>
              <a:t>4–20, </a:t>
            </a:r>
            <a:r>
              <a:rPr lang="en-US" altLang="en-US" sz="2000" b="1">
                <a:solidFill>
                  <a:schemeClr val="tx1"/>
                </a:solidFill>
                <a:latin typeface="Arial"/>
              </a:rPr>
              <a:t>2026</a:t>
            </a:r>
            <a:endParaRPr lang="en-US" altLang="en-US" sz="2000" b="1">
              <a:solidFill>
                <a:schemeClr val="tx1"/>
              </a:solidFill>
            </a:endParaRPr>
          </a:p>
          <a:p>
            <a:pPr marL="305435" indent="-305435">
              <a:lnSpc>
                <a:spcPct val="80000"/>
              </a:lnSpc>
            </a:pPr>
            <a:endParaRPr lang="en-US" altLang="en-US" sz="2000"/>
          </a:p>
          <a:p>
            <a:pPr marL="305435" indent="-305435">
              <a:lnSpc>
                <a:spcPct val="80000"/>
              </a:lnSpc>
            </a:pPr>
            <a:r>
              <a:rPr lang="en-US" altLang="en-US" sz="2000">
                <a:solidFill>
                  <a:srgbClr val="17325B"/>
                </a:solidFill>
                <a:latin typeface="Arial"/>
              </a:rPr>
              <a:t>Employees can enroll through multiple internet browsers, including Microsoft Edge, Google Chrome and Safari (Apple products)</a:t>
            </a:r>
          </a:p>
          <a:p>
            <a:pPr marL="305435" indent="-305435">
              <a:lnSpc>
                <a:spcPct val="80000"/>
              </a:lnSpc>
            </a:pPr>
            <a:endParaRPr lang="en-US" altLang="en-US" sz="2000"/>
          </a:p>
          <a:p>
            <a:pPr marL="305435" indent="-305435">
              <a:lnSpc>
                <a:spcPct val="80000"/>
              </a:lnSpc>
            </a:pPr>
            <a:r>
              <a:rPr lang="en-US" altLang="en-US" sz="2000">
                <a:solidFill>
                  <a:srgbClr val="17325B"/>
                </a:solidFill>
                <a:latin typeface="Arial"/>
              </a:rPr>
              <a:t>Enrollment is also available on the Bswift Mobile App.</a:t>
            </a:r>
          </a:p>
          <a:p>
            <a:pPr marL="305435" indent="-305435">
              <a:lnSpc>
                <a:spcPct val="80000"/>
              </a:lnSpc>
            </a:pPr>
            <a:endParaRPr lang="en-US" altLang="en-US" sz="200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305435" indent="-305435">
              <a:lnSpc>
                <a:spcPct val="80000"/>
              </a:lnSpc>
            </a:pPr>
            <a:endParaRPr lang="en-US" altLang="en-US" sz="2000">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23757C49-D096-B1A4-7AC5-540732149B14}"/>
              </a:ext>
            </a:extLst>
          </p:cNvPr>
          <p:cNvSpPr>
            <a:spLocks noGrp="1"/>
          </p:cNvSpPr>
          <p:nvPr>
            <p:ph type="sldNum" sz="quarter" idx="12"/>
          </p:nvPr>
        </p:nvSpPr>
        <p:spPr>
          <a:ln>
            <a:noFill/>
          </a:ln>
        </p:spPr>
        <p:txBody>
          <a:bodyPr/>
          <a:lstStyle/>
          <a:p>
            <a:fld id="{3A98EE3D-8CD1-4C3F-BD1C-C98C9596463C}" type="slidenum">
              <a:rPr lang="en-US" smtClean="0"/>
              <a:t>63</a:t>
            </a:fld>
            <a:endParaRPr lang="en-US"/>
          </a:p>
        </p:txBody>
      </p:sp>
      <p:pic>
        <p:nvPicPr>
          <p:cNvPr id="5" name="Picture 4" descr="Colored pins pinned on a calendar">
            <a:extLst>
              <a:ext uri="{FF2B5EF4-FFF2-40B4-BE49-F238E27FC236}">
                <a16:creationId xmlns:a16="http://schemas.microsoft.com/office/drawing/2014/main" id="{8EC4B223-D22C-3E1E-6B79-C57AF64726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0261" y="2110575"/>
            <a:ext cx="4451214" cy="2968627"/>
          </a:xfrm>
          <a:prstGeom prst="rect">
            <a:avLst/>
          </a:prstGeom>
          <a:ln w="38100">
            <a:solidFill>
              <a:srgbClr val="465359"/>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535155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FBF33-7845-4B77-998B-D611C2C73B0D}"/>
              </a:ext>
            </a:extLst>
          </p:cNvPr>
          <p:cNvSpPr>
            <a:spLocks noGrp="1"/>
          </p:cNvSpPr>
          <p:nvPr>
            <p:ph type="title"/>
          </p:nvPr>
        </p:nvSpPr>
        <p:spPr>
          <a:xfrm>
            <a:off x="1012253" y="748144"/>
            <a:ext cx="7822989" cy="561967"/>
          </a:xfrm>
          <a:ln>
            <a:noFill/>
          </a:ln>
        </p:spPr>
        <p:txBody>
          <a:bodyPr wrap="square" anchor="b">
            <a:normAutofit/>
          </a:bodyPr>
          <a:lstStyle/>
          <a:p>
            <a:r>
              <a:rPr lang="en-US" sz="2600" b="1" err="1">
                <a:solidFill>
                  <a:srgbClr val="3C63FF"/>
                </a:solidFill>
                <a:latin typeface="Arial"/>
              </a:rPr>
              <a:t>Learnyour</a:t>
            </a:r>
            <a:r>
              <a:rPr lang="en-US" sz="2600" b="1">
                <a:solidFill>
                  <a:srgbClr val="3C63FF"/>
                </a:solidFill>
                <a:latin typeface="Arial"/>
              </a:rPr>
              <a:t> benefits</a:t>
            </a:r>
          </a:p>
        </p:txBody>
      </p:sp>
      <p:sp>
        <p:nvSpPr>
          <p:cNvPr id="4" name="Slide Number Placeholder 3">
            <a:extLst>
              <a:ext uri="{FF2B5EF4-FFF2-40B4-BE49-F238E27FC236}">
                <a16:creationId xmlns:a16="http://schemas.microsoft.com/office/drawing/2014/main" id="{C3A340BE-869E-4DCE-B643-A671005996D4}"/>
              </a:ext>
            </a:extLst>
          </p:cNvPr>
          <p:cNvSpPr>
            <a:spLocks noGrp="1"/>
          </p:cNvSpPr>
          <p:nvPr>
            <p:ph type="sldNum" sz="quarter" idx="12"/>
          </p:nvPr>
        </p:nvSpPr>
        <p:spPr>
          <a:ln>
            <a:noFill/>
          </a:ln>
        </p:spPr>
        <p:txBody>
          <a:bodyPr anchor="ctr">
            <a:normAutofit/>
          </a:bodyPr>
          <a:lstStyle/>
          <a:p>
            <a:pPr>
              <a:spcAft>
                <a:spcPts val="600"/>
              </a:spcAft>
            </a:pPr>
            <a:fld id="{3A98EE3D-8CD1-4C3F-BD1C-C98C9596463C}" type="slidenum">
              <a:rPr lang="en-US" smtClean="0"/>
              <a:pPr>
                <a:spcAft>
                  <a:spcPts val="600"/>
                </a:spcAft>
              </a:pPr>
              <a:t>64</a:t>
            </a:fld>
            <a:endParaRPr lang="en-US"/>
          </a:p>
        </p:txBody>
      </p:sp>
      <p:pic>
        <p:nvPicPr>
          <p:cNvPr id="1026" name="Picture 2" descr="Learnyour Benefits – Next level employee benefits communications solution.">
            <a:extLst>
              <a:ext uri="{FF2B5EF4-FFF2-40B4-BE49-F238E27FC236}">
                <a16:creationId xmlns:a16="http://schemas.microsoft.com/office/drawing/2014/main" id="{2DDBDBE1-8408-940F-332C-C8E2FCE515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075" r="25744"/>
          <a:stretch/>
        </p:blipFill>
        <p:spPr bwMode="auto">
          <a:xfrm>
            <a:off x="9602177" y="3429000"/>
            <a:ext cx="2008633" cy="2092643"/>
          </a:xfrm>
          <a:prstGeom prst="rect">
            <a:avLst/>
          </a:prstGeom>
          <a:noFill/>
          <a:extLst>
            <a:ext uri="{909E8E84-426E-40DD-AFC4-6F175D3DCCD1}">
              <a14:hiddenFill xmlns:a14="http://schemas.microsoft.com/office/drawing/2010/main">
                <a:solidFill>
                  <a:srgbClr val="FFFFFF"/>
                </a:solidFill>
              </a14:hiddenFill>
            </a:ext>
          </a:extLst>
        </p:spPr>
      </p:pic>
      <p:pic>
        <p:nvPicPr>
          <p:cNvPr id="9" name="Content Placeholder 5">
            <a:extLst>
              <a:ext uri="{FF2B5EF4-FFF2-40B4-BE49-F238E27FC236}">
                <a16:creationId xmlns:a16="http://schemas.microsoft.com/office/drawing/2014/main" id="{F4026A1B-5A75-5B12-3B7A-6A7F4B6A702F}"/>
              </a:ext>
            </a:extLst>
          </p:cNvPr>
          <p:cNvPicPr>
            <a:picLocks noGrp="1" noChangeAspect="1"/>
          </p:cNvPicPr>
          <p:nvPr>
            <p:ph idx="1"/>
          </p:nvPr>
        </p:nvPicPr>
        <p:blipFill>
          <a:blip r:embed="rId3"/>
          <a:stretch>
            <a:fillRect/>
          </a:stretch>
        </p:blipFill>
        <p:spPr>
          <a:xfrm>
            <a:off x="1980007" y="1545291"/>
            <a:ext cx="7024850" cy="4882483"/>
          </a:xfrm>
          <a:ln w="38100">
            <a:no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3856509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0581" y="512100"/>
            <a:ext cx="11029616" cy="690123"/>
          </a:xfrm>
          <a:ln>
            <a:noFill/>
          </a:ln>
        </p:spPr>
        <p:txBody>
          <a:bodyPr wrap="square" anchor="b">
            <a:normAutofit/>
          </a:bodyPr>
          <a:lstStyle/>
          <a:p>
            <a:pPr algn="ctr">
              <a:defRPr/>
            </a:pPr>
            <a:r>
              <a:rPr lang="en-US" sz="2600" b="1">
                <a:solidFill>
                  <a:srgbClr val="3C63FF"/>
                </a:solidFill>
                <a:latin typeface="Arial"/>
              </a:rPr>
              <a:t>Open Enrollment Instructions – Step 1</a:t>
            </a:r>
          </a:p>
        </p:txBody>
      </p:sp>
      <p:sp>
        <p:nvSpPr>
          <p:cNvPr id="64515" name="Content Placeholder 2"/>
          <p:cNvSpPr>
            <a:spLocks noGrp="1"/>
          </p:cNvSpPr>
          <p:nvPr>
            <p:ph sz="half" idx="1"/>
          </p:nvPr>
        </p:nvSpPr>
        <p:spPr>
          <a:xfrm>
            <a:off x="366545" y="1809440"/>
            <a:ext cx="5184035" cy="3633047"/>
          </a:xfrm>
          <a:ln>
            <a:noFill/>
          </a:ln>
        </p:spPr>
        <p:txBody>
          <a:bodyPr anchor="ctr">
            <a:normAutofit/>
          </a:bodyPr>
          <a:lstStyle/>
          <a:p>
            <a:pPr marL="285750" indent="-285750">
              <a:buFont typeface="Arial" panose="020B0604020202020204" pitchFamily="34" charset="0"/>
              <a:buChar char="•"/>
              <a:defRPr/>
            </a:pPr>
            <a:r>
              <a:rPr lang="en-US">
                <a:solidFill>
                  <a:srgbClr val="17325B"/>
                </a:solidFill>
                <a:latin typeface="Arial"/>
              </a:rPr>
              <a:t>Go to </a:t>
            </a:r>
            <a:r>
              <a:rPr lang="en-US">
                <a:solidFill>
                  <a:srgbClr val="FF5C0A"/>
                </a:solidFill>
                <a:latin typeface="Arial"/>
                <a:hlinkClick r:id="rId2">
                  <a:extLst>
                    <a:ext uri="{A12FA001-AC4F-418D-AE19-62706E023703}">
                      <ahyp:hlinkClr xmlns:ahyp="http://schemas.microsoft.com/office/drawing/2018/hyperlinkcolor" val="tx"/>
                    </a:ext>
                  </a:extLst>
                </a:hlinkClick>
              </a:rPr>
              <a:t>http://vbabenefits.bswift.com</a:t>
            </a:r>
            <a:br>
              <a:rPr lang="en-US">
                <a:solidFill>
                  <a:srgbClr val="FF0000"/>
                </a:solidFill>
              </a:rPr>
            </a:br>
            <a:r>
              <a:rPr lang="en-US">
                <a:solidFill>
                  <a:srgbClr val="17325B"/>
                </a:solidFill>
                <a:latin typeface="Arial"/>
              </a:rPr>
              <a:t> </a:t>
            </a:r>
          </a:p>
          <a:p>
            <a:pPr marL="285750" indent="-285750">
              <a:buFont typeface="Arial" panose="020B0604020202020204" pitchFamily="34" charset="0"/>
              <a:buChar char="•"/>
              <a:defRPr/>
            </a:pPr>
            <a:r>
              <a:rPr lang="en-US">
                <a:solidFill>
                  <a:srgbClr val="17325B"/>
                </a:solidFill>
                <a:latin typeface="Arial"/>
              </a:rPr>
              <a:t>Enter your login information</a:t>
            </a:r>
            <a:br>
              <a:rPr lang="en-US"/>
            </a:br>
            <a:endParaRPr lang="en-US"/>
          </a:p>
          <a:p>
            <a:pPr marL="285750" indent="-285750">
              <a:buFont typeface="Arial" panose="020B0604020202020204" pitchFamily="34" charset="0"/>
              <a:buChar char="•"/>
              <a:defRPr/>
            </a:pPr>
            <a:r>
              <a:rPr lang="en-US">
                <a:solidFill>
                  <a:srgbClr val="17325B"/>
                </a:solidFill>
                <a:latin typeface="Arial"/>
              </a:rPr>
              <a:t>If you are a first-time user, or do not know your password, click on the </a:t>
            </a:r>
            <a:r>
              <a:rPr lang="en-US" i="1">
                <a:solidFill>
                  <a:srgbClr val="17325B"/>
                </a:solidFill>
                <a:latin typeface="Arial"/>
              </a:rPr>
              <a:t>First Time User/Forgot Password </a:t>
            </a:r>
            <a:r>
              <a:rPr lang="en-US">
                <a:solidFill>
                  <a:srgbClr val="17325B"/>
                </a:solidFill>
                <a:latin typeface="Arial"/>
              </a:rPr>
              <a:t>link.</a:t>
            </a:r>
          </a:p>
          <a:p>
            <a:pPr marL="285750" indent="-285750">
              <a:buFont typeface="Arial" panose="020B0604020202020204" pitchFamily="34" charset="0"/>
              <a:buChar char="•"/>
              <a:defRPr/>
            </a:pPr>
            <a:endParaRPr lang="en-US"/>
          </a:p>
          <a:p>
            <a:pPr marL="0" indent="0">
              <a:buNone/>
              <a:defRPr/>
            </a:pPr>
            <a:r>
              <a:rPr lang="en-US" i="1">
                <a:solidFill>
                  <a:srgbClr val="17325B"/>
                </a:solidFill>
                <a:latin typeface="Arial"/>
              </a:rPr>
              <a:t>NOTE: You will be required to complete multi-factor authentication to access system </a:t>
            </a:r>
          </a:p>
        </p:txBody>
      </p:sp>
      <p:sp>
        <p:nvSpPr>
          <p:cNvPr id="3" name="Slide Number Placeholder 2">
            <a:extLst>
              <a:ext uri="{FF2B5EF4-FFF2-40B4-BE49-F238E27FC236}">
                <a16:creationId xmlns:a16="http://schemas.microsoft.com/office/drawing/2014/main" id="{D374698D-20E1-49E9-8B4D-9748E9EE392D}"/>
              </a:ext>
            </a:extLst>
          </p:cNvPr>
          <p:cNvSpPr>
            <a:spLocks noGrp="1"/>
          </p:cNvSpPr>
          <p:nvPr>
            <p:ph type="sldNum" sz="quarter" idx="12"/>
          </p:nvPr>
        </p:nvSpPr>
        <p:spPr>
          <a:xfrm>
            <a:off x="10558300" y="6423914"/>
            <a:ext cx="1052510" cy="365125"/>
          </a:xfrm>
          <a:ln>
            <a:noFill/>
          </a:ln>
        </p:spPr>
        <p:txBody>
          <a:bodyPr anchor="ctr">
            <a:normAutofit/>
          </a:bodyPr>
          <a:lstStyle/>
          <a:p>
            <a:pPr>
              <a:spcAft>
                <a:spcPts val="600"/>
              </a:spcAft>
            </a:pPr>
            <a:fld id="{3A98EE3D-8CD1-4C3F-BD1C-C98C9596463C}" type="slidenum">
              <a:rPr lang="en-US" smtClean="0"/>
              <a:pPr>
                <a:spcAft>
                  <a:spcPts val="600"/>
                </a:spcAft>
              </a:pPr>
              <a:t>65</a:t>
            </a:fld>
            <a:endParaRPr lang="en-US"/>
          </a:p>
        </p:txBody>
      </p:sp>
      <p:pic>
        <p:nvPicPr>
          <p:cNvPr id="4" name="Picture 3">
            <a:extLst>
              <a:ext uri="{FF2B5EF4-FFF2-40B4-BE49-F238E27FC236}">
                <a16:creationId xmlns:a16="http://schemas.microsoft.com/office/drawing/2014/main" id="{27C63FDE-C5A8-DDF7-907A-26F430C6E6E2}"/>
              </a:ext>
            </a:extLst>
          </p:cNvPr>
          <p:cNvPicPr>
            <a:picLocks noChangeAspect="1"/>
          </p:cNvPicPr>
          <p:nvPr/>
        </p:nvPicPr>
        <p:blipFill>
          <a:blip r:embed="rId3"/>
          <a:srcRect l="20446" r="15334" b="-538"/>
          <a:stretch>
            <a:fillRect/>
          </a:stretch>
        </p:blipFill>
        <p:spPr>
          <a:xfrm>
            <a:off x="5698901" y="1334189"/>
            <a:ext cx="5984832" cy="4565272"/>
          </a:xfrm>
          <a:prstGeom prst="rect">
            <a:avLst/>
          </a:prstGeom>
        </p:spPr>
      </p:pic>
    </p:spTree>
    <p:extLst>
      <p:ext uri="{BB962C8B-B14F-4D97-AF65-F5344CB8AC3E}">
        <p14:creationId xmlns:p14="http://schemas.microsoft.com/office/powerpoint/2010/main" val="18475771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1082" y="625158"/>
            <a:ext cx="11235430" cy="441642"/>
          </a:xfrm>
          <a:ln>
            <a:noFill/>
          </a:ln>
        </p:spPr>
        <p:txBody>
          <a:bodyPr wrap="square">
            <a:noAutofit/>
          </a:bodyPr>
          <a:lstStyle/>
          <a:p>
            <a:pPr algn="ctr">
              <a:defRPr/>
            </a:pPr>
            <a:r>
              <a:rPr lang="en-US" sz="2600" b="1">
                <a:solidFill>
                  <a:srgbClr val="3C63FF"/>
                </a:solidFill>
                <a:latin typeface="Arial"/>
              </a:rPr>
              <a:t>Open Enrollment Instructions – Step 2</a:t>
            </a:r>
          </a:p>
        </p:txBody>
      </p:sp>
      <p:sp>
        <p:nvSpPr>
          <p:cNvPr id="3" name="Slide Number Placeholder 2">
            <a:extLst>
              <a:ext uri="{FF2B5EF4-FFF2-40B4-BE49-F238E27FC236}">
                <a16:creationId xmlns:a16="http://schemas.microsoft.com/office/drawing/2014/main" id="{5477692E-3593-E7E8-75A1-2BB67B065A9A}"/>
              </a:ext>
            </a:extLst>
          </p:cNvPr>
          <p:cNvSpPr>
            <a:spLocks noGrp="1"/>
          </p:cNvSpPr>
          <p:nvPr>
            <p:ph type="sldNum" sz="quarter" idx="12"/>
          </p:nvPr>
        </p:nvSpPr>
        <p:spPr>
          <a:ln>
            <a:noFill/>
          </a:ln>
        </p:spPr>
        <p:txBody>
          <a:bodyPr/>
          <a:lstStyle/>
          <a:p>
            <a:fld id="{3A98EE3D-8CD1-4C3F-BD1C-C98C9596463C}" type="slidenum">
              <a:rPr lang="en-US" smtClean="0"/>
              <a:t>66</a:t>
            </a:fld>
            <a:endParaRPr lang="en-US"/>
          </a:p>
        </p:txBody>
      </p:sp>
      <p:grpSp>
        <p:nvGrpSpPr>
          <p:cNvPr id="7" name="Group 6">
            <a:extLst>
              <a:ext uri="{FF2B5EF4-FFF2-40B4-BE49-F238E27FC236}">
                <a16:creationId xmlns:a16="http://schemas.microsoft.com/office/drawing/2014/main" id="{94967643-3A7C-CB3A-41A7-0846CE8169AF}"/>
              </a:ext>
            </a:extLst>
          </p:cNvPr>
          <p:cNvGrpSpPr/>
          <p:nvPr/>
        </p:nvGrpSpPr>
        <p:grpSpPr>
          <a:xfrm>
            <a:off x="1325120" y="1200844"/>
            <a:ext cx="10123167" cy="5357113"/>
            <a:chOff x="1325120" y="1200844"/>
            <a:chExt cx="10123167" cy="5357113"/>
          </a:xfrm>
        </p:grpSpPr>
        <p:sp>
          <p:nvSpPr>
            <p:cNvPr id="8" name="Freeform: Shape 7">
              <a:extLst>
                <a:ext uri="{FF2B5EF4-FFF2-40B4-BE49-F238E27FC236}">
                  <a16:creationId xmlns:a16="http://schemas.microsoft.com/office/drawing/2014/main" id="{E545ABAD-8AAE-06A9-94FD-C512878FE6E6}"/>
                </a:ext>
              </a:extLst>
            </p:cNvPr>
            <p:cNvSpPr/>
            <p:nvPr/>
          </p:nvSpPr>
          <p:spPr>
            <a:xfrm>
              <a:off x="1325120" y="1200844"/>
              <a:ext cx="8098534" cy="1149075"/>
            </a:xfrm>
            <a:custGeom>
              <a:avLst/>
              <a:gdLst>
                <a:gd name="connsiteX0" fmla="*/ 0 w 8098534"/>
                <a:gd name="connsiteY0" fmla="*/ 114908 h 1149075"/>
                <a:gd name="connsiteX1" fmla="*/ 114908 w 8098534"/>
                <a:gd name="connsiteY1" fmla="*/ 0 h 1149075"/>
                <a:gd name="connsiteX2" fmla="*/ 7983627 w 8098534"/>
                <a:gd name="connsiteY2" fmla="*/ 0 h 1149075"/>
                <a:gd name="connsiteX3" fmla="*/ 8098535 w 8098534"/>
                <a:gd name="connsiteY3" fmla="*/ 114908 h 1149075"/>
                <a:gd name="connsiteX4" fmla="*/ 8098534 w 8098534"/>
                <a:gd name="connsiteY4" fmla="*/ 1034168 h 1149075"/>
                <a:gd name="connsiteX5" fmla="*/ 7983626 w 8098534"/>
                <a:gd name="connsiteY5" fmla="*/ 1149076 h 1149075"/>
                <a:gd name="connsiteX6" fmla="*/ 114908 w 8098534"/>
                <a:gd name="connsiteY6" fmla="*/ 1149075 h 1149075"/>
                <a:gd name="connsiteX7" fmla="*/ 0 w 8098534"/>
                <a:gd name="connsiteY7" fmla="*/ 1034167 h 1149075"/>
                <a:gd name="connsiteX8" fmla="*/ 0 w 8098534"/>
                <a:gd name="connsiteY8" fmla="*/ 114908 h 114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8534" h="1149075">
                  <a:moveTo>
                    <a:pt x="0" y="114908"/>
                  </a:moveTo>
                  <a:cubicBezTo>
                    <a:pt x="0" y="51446"/>
                    <a:pt x="51446" y="0"/>
                    <a:pt x="114908" y="0"/>
                  </a:cubicBezTo>
                  <a:lnTo>
                    <a:pt x="7983627" y="0"/>
                  </a:lnTo>
                  <a:cubicBezTo>
                    <a:pt x="8047089" y="0"/>
                    <a:pt x="8098535" y="51446"/>
                    <a:pt x="8098535" y="114908"/>
                  </a:cubicBezTo>
                  <a:cubicBezTo>
                    <a:pt x="8098535" y="421328"/>
                    <a:pt x="8098534" y="727748"/>
                    <a:pt x="8098534" y="1034168"/>
                  </a:cubicBezTo>
                  <a:cubicBezTo>
                    <a:pt x="8098534" y="1097630"/>
                    <a:pt x="8047088" y="1149076"/>
                    <a:pt x="7983626" y="1149076"/>
                  </a:cubicBezTo>
                  <a:lnTo>
                    <a:pt x="114908" y="1149075"/>
                  </a:lnTo>
                  <a:cubicBezTo>
                    <a:pt x="51446" y="1149075"/>
                    <a:pt x="0" y="1097629"/>
                    <a:pt x="0" y="1034167"/>
                  </a:cubicBezTo>
                  <a:lnTo>
                    <a:pt x="0" y="114908"/>
                  </a:lnTo>
                  <a:close/>
                </a:path>
              </a:pathLst>
            </a:custGeom>
            <a:ln/>
          </p:spPr>
          <p:style>
            <a:lnRef idx="2">
              <a:schemeClr val="accent1"/>
            </a:lnRef>
            <a:fillRef idx="1">
              <a:schemeClr val="lt1"/>
            </a:fillRef>
            <a:effectRef idx="0">
              <a:schemeClr val="accent1"/>
            </a:effectRef>
            <a:fontRef idx="minor">
              <a:schemeClr val="dk1"/>
            </a:fontRef>
          </p:style>
          <p:txBody>
            <a:bodyPr spcFirstLastPara="0" vert="horz" wrap="square" lIns="102235" tIns="102235" rIns="1371963" bIns="102235" numCol="1" spcCol="1270" anchor="ctr" anchorCtr="0">
              <a:noAutofit/>
            </a:bodyPr>
            <a:lstStyle/>
            <a:p>
              <a:pPr marL="0" lvl="0" indent="0" algn="ctr" defTabSz="800100">
                <a:lnSpc>
                  <a:spcPct val="90000"/>
                </a:lnSpc>
                <a:spcBef>
                  <a:spcPct val="0"/>
                </a:spcBef>
                <a:spcAft>
                  <a:spcPct val="35000"/>
                </a:spcAft>
                <a:buNone/>
              </a:pPr>
              <a:r>
                <a:rPr lang="en-US" sz="1800" kern="1200">
                  <a:solidFill>
                    <a:srgbClr val="17325B"/>
                  </a:solidFill>
                  <a:latin typeface="Arial"/>
                </a:rPr>
                <a:t>To begin open enrollment, click on “Visit Enrollment Center” on your Bswift home page.</a:t>
              </a:r>
            </a:p>
          </p:txBody>
        </p:sp>
        <p:sp>
          <p:nvSpPr>
            <p:cNvPr id="9" name="Freeform: Shape 8">
              <a:extLst>
                <a:ext uri="{FF2B5EF4-FFF2-40B4-BE49-F238E27FC236}">
                  <a16:creationId xmlns:a16="http://schemas.microsoft.com/office/drawing/2014/main" id="{9A3955F6-0D01-2725-2C8C-31CDCF3225AC}"/>
                </a:ext>
              </a:extLst>
            </p:cNvPr>
            <p:cNvSpPr/>
            <p:nvPr/>
          </p:nvSpPr>
          <p:spPr>
            <a:xfrm>
              <a:off x="2003372" y="2558842"/>
              <a:ext cx="8098534" cy="1149075"/>
            </a:xfrm>
            <a:custGeom>
              <a:avLst/>
              <a:gdLst>
                <a:gd name="connsiteX0" fmla="*/ 0 w 8098534"/>
                <a:gd name="connsiteY0" fmla="*/ 114908 h 1149075"/>
                <a:gd name="connsiteX1" fmla="*/ 114908 w 8098534"/>
                <a:gd name="connsiteY1" fmla="*/ 0 h 1149075"/>
                <a:gd name="connsiteX2" fmla="*/ 7983627 w 8098534"/>
                <a:gd name="connsiteY2" fmla="*/ 0 h 1149075"/>
                <a:gd name="connsiteX3" fmla="*/ 8098535 w 8098534"/>
                <a:gd name="connsiteY3" fmla="*/ 114908 h 1149075"/>
                <a:gd name="connsiteX4" fmla="*/ 8098534 w 8098534"/>
                <a:gd name="connsiteY4" fmla="*/ 1034168 h 1149075"/>
                <a:gd name="connsiteX5" fmla="*/ 7983626 w 8098534"/>
                <a:gd name="connsiteY5" fmla="*/ 1149076 h 1149075"/>
                <a:gd name="connsiteX6" fmla="*/ 114908 w 8098534"/>
                <a:gd name="connsiteY6" fmla="*/ 1149075 h 1149075"/>
                <a:gd name="connsiteX7" fmla="*/ 0 w 8098534"/>
                <a:gd name="connsiteY7" fmla="*/ 1034167 h 1149075"/>
                <a:gd name="connsiteX8" fmla="*/ 0 w 8098534"/>
                <a:gd name="connsiteY8" fmla="*/ 114908 h 114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8534" h="1149075">
                  <a:moveTo>
                    <a:pt x="0" y="114908"/>
                  </a:moveTo>
                  <a:cubicBezTo>
                    <a:pt x="0" y="51446"/>
                    <a:pt x="51446" y="0"/>
                    <a:pt x="114908" y="0"/>
                  </a:cubicBezTo>
                  <a:lnTo>
                    <a:pt x="7983627" y="0"/>
                  </a:lnTo>
                  <a:cubicBezTo>
                    <a:pt x="8047089" y="0"/>
                    <a:pt x="8098535" y="51446"/>
                    <a:pt x="8098535" y="114908"/>
                  </a:cubicBezTo>
                  <a:cubicBezTo>
                    <a:pt x="8098535" y="421328"/>
                    <a:pt x="8098534" y="727748"/>
                    <a:pt x="8098534" y="1034168"/>
                  </a:cubicBezTo>
                  <a:cubicBezTo>
                    <a:pt x="8098534" y="1097630"/>
                    <a:pt x="8047088" y="1149076"/>
                    <a:pt x="7983626" y="1149076"/>
                  </a:cubicBezTo>
                  <a:lnTo>
                    <a:pt x="114908" y="1149075"/>
                  </a:lnTo>
                  <a:cubicBezTo>
                    <a:pt x="51446" y="1149075"/>
                    <a:pt x="0" y="1097629"/>
                    <a:pt x="0" y="1034167"/>
                  </a:cubicBezTo>
                  <a:lnTo>
                    <a:pt x="0" y="114908"/>
                  </a:lnTo>
                  <a:close/>
                </a:path>
              </a:pathLst>
            </a:custGeom>
            <a:ln/>
          </p:spPr>
          <p:style>
            <a:lnRef idx="2">
              <a:schemeClr val="accent2"/>
            </a:lnRef>
            <a:fillRef idx="1">
              <a:schemeClr val="lt1"/>
            </a:fillRef>
            <a:effectRef idx="0">
              <a:schemeClr val="accent2"/>
            </a:effectRef>
            <a:fontRef idx="minor">
              <a:schemeClr val="dk1"/>
            </a:fontRef>
          </p:style>
          <p:txBody>
            <a:bodyPr spcFirstLastPara="0" vert="horz" wrap="square" lIns="102235" tIns="102235" rIns="1527386" bIns="102235" numCol="1" spcCol="1270" anchor="ctr" anchorCtr="0">
              <a:noAutofit/>
            </a:bodyPr>
            <a:lstStyle/>
            <a:p>
              <a:pPr marL="0" lvl="0" indent="0" algn="ctr" defTabSz="800100">
                <a:lnSpc>
                  <a:spcPct val="90000"/>
                </a:lnSpc>
                <a:spcBef>
                  <a:spcPct val="0"/>
                </a:spcBef>
                <a:spcAft>
                  <a:spcPct val="35000"/>
                </a:spcAft>
                <a:buNone/>
              </a:pPr>
              <a:r>
                <a:rPr lang="en-US" sz="1800" kern="1200">
                  <a:solidFill>
                    <a:srgbClr val="17325B"/>
                  </a:solidFill>
                  <a:latin typeface="Arial"/>
                </a:rPr>
                <a:t>Once you are on the Enrollment Center page, choose “Enroll Now”</a:t>
              </a:r>
            </a:p>
          </p:txBody>
        </p:sp>
        <p:sp>
          <p:nvSpPr>
            <p:cNvPr id="10" name="Freeform: Shape 9">
              <a:extLst>
                <a:ext uri="{FF2B5EF4-FFF2-40B4-BE49-F238E27FC236}">
                  <a16:creationId xmlns:a16="http://schemas.microsoft.com/office/drawing/2014/main" id="{EF1955EE-63B2-3431-A1E5-873A91D3D9F5}"/>
                </a:ext>
              </a:extLst>
            </p:cNvPr>
            <p:cNvSpPr/>
            <p:nvPr/>
          </p:nvSpPr>
          <p:spPr>
            <a:xfrm>
              <a:off x="2671501" y="3916840"/>
              <a:ext cx="8098534" cy="1149075"/>
            </a:xfrm>
            <a:custGeom>
              <a:avLst/>
              <a:gdLst>
                <a:gd name="connsiteX0" fmla="*/ 0 w 8098534"/>
                <a:gd name="connsiteY0" fmla="*/ 114908 h 1149075"/>
                <a:gd name="connsiteX1" fmla="*/ 114908 w 8098534"/>
                <a:gd name="connsiteY1" fmla="*/ 0 h 1149075"/>
                <a:gd name="connsiteX2" fmla="*/ 7983627 w 8098534"/>
                <a:gd name="connsiteY2" fmla="*/ 0 h 1149075"/>
                <a:gd name="connsiteX3" fmla="*/ 8098535 w 8098534"/>
                <a:gd name="connsiteY3" fmla="*/ 114908 h 1149075"/>
                <a:gd name="connsiteX4" fmla="*/ 8098534 w 8098534"/>
                <a:gd name="connsiteY4" fmla="*/ 1034168 h 1149075"/>
                <a:gd name="connsiteX5" fmla="*/ 7983626 w 8098534"/>
                <a:gd name="connsiteY5" fmla="*/ 1149076 h 1149075"/>
                <a:gd name="connsiteX6" fmla="*/ 114908 w 8098534"/>
                <a:gd name="connsiteY6" fmla="*/ 1149075 h 1149075"/>
                <a:gd name="connsiteX7" fmla="*/ 0 w 8098534"/>
                <a:gd name="connsiteY7" fmla="*/ 1034167 h 1149075"/>
                <a:gd name="connsiteX8" fmla="*/ 0 w 8098534"/>
                <a:gd name="connsiteY8" fmla="*/ 114908 h 114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8534" h="1149075">
                  <a:moveTo>
                    <a:pt x="0" y="114908"/>
                  </a:moveTo>
                  <a:cubicBezTo>
                    <a:pt x="0" y="51446"/>
                    <a:pt x="51446" y="0"/>
                    <a:pt x="114908" y="0"/>
                  </a:cubicBezTo>
                  <a:lnTo>
                    <a:pt x="7983627" y="0"/>
                  </a:lnTo>
                  <a:cubicBezTo>
                    <a:pt x="8047089" y="0"/>
                    <a:pt x="8098535" y="51446"/>
                    <a:pt x="8098535" y="114908"/>
                  </a:cubicBezTo>
                  <a:cubicBezTo>
                    <a:pt x="8098535" y="421328"/>
                    <a:pt x="8098534" y="727748"/>
                    <a:pt x="8098534" y="1034168"/>
                  </a:cubicBezTo>
                  <a:cubicBezTo>
                    <a:pt x="8098534" y="1097630"/>
                    <a:pt x="8047088" y="1149076"/>
                    <a:pt x="7983626" y="1149076"/>
                  </a:cubicBezTo>
                  <a:lnTo>
                    <a:pt x="114908" y="1149075"/>
                  </a:lnTo>
                  <a:cubicBezTo>
                    <a:pt x="51446" y="1149075"/>
                    <a:pt x="0" y="1097629"/>
                    <a:pt x="0" y="1034167"/>
                  </a:cubicBezTo>
                  <a:lnTo>
                    <a:pt x="0" y="114908"/>
                  </a:lnTo>
                  <a:close/>
                </a:path>
              </a:pathLst>
            </a:custGeom>
            <a:ln/>
          </p:spPr>
          <p:style>
            <a:lnRef idx="2">
              <a:schemeClr val="accent3"/>
            </a:lnRef>
            <a:fillRef idx="1">
              <a:schemeClr val="lt1"/>
            </a:fillRef>
            <a:effectRef idx="0">
              <a:schemeClr val="accent3"/>
            </a:effectRef>
            <a:fontRef idx="minor">
              <a:schemeClr val="dk1"/>
            </a:fontRef>
          </p:style>
          <p:txBody>
            <a:bodyPr spcFirstLastPara="0" vert="horz" wrap="square" lIns="102235" tIns="102235" rIns="1517263" bIns="102235" numCol="1" spcCol="1270" anchor="ctr" anchorCtr="0">
              <a:noAutofit/>
            </a:bodyPr>
            <a:lstStyle/>
            <a:p>
              <a:pPr marL="0" lvl="0" indent="0" algn="ctr" defTabSz="800100">
                <a:lnSpc>
                  <a:spcPct val="90000"/>
                </a:lnSpc>
                <a:spcBef>
                  <a:spcPct val="0"/>
                </a:spcBef>
                <a:spcAft>
                  <a:spcPct val="35000"/>
                </a:spcAft>
                <a:buNone/>
              </a:pPr>
              <a:r>
                <a:rPr lang="en-US" sz="1800" kern="1200">
                  <a:solidFill>
                    <a:srgbClr val="17325B"/>
                  </a:solidFill>
                  <a:latin typeface="Arial"/>
                </a:rPr>
                <a:t>On the next page make sure that all of your information is correct before proceeding.   At the bottom of this page, select the “I agree” checkbox and continue. </a:t>
              </a:r>
            </a:p>
          </p:txBody>
        </p:sp>
        <p:sp>
          <p:nvSpPr>
            <p:cNvPr id="11" name="Freeform: Shape 10">
              <a:extLst>
                <a:ext uri="{FF2B5EF4-FFF2-40B4-BE49-F238E27FC236}">
                  <a16:creationId xmlns:a16="http://schemas.microsoft.com/office/drawing/2014/main" id="{02A92C97-760A-DF57-BB3F-3F4C0E6695FB}"/>
                </a:ext>
              </a:extLst>
            </p:cNvPr>
            <p:cNvSpPr/>
            <p:nvPr/>
          </p:nvSpPr>
          <p:spPr>
            <a:xfrm>
              <a:off x="3349753" y="5274838"/>
              <a:ext cx="8098534" cy="1283119"/>
            </a:xfrm>
            <a:custGeom>
              <a:avLst/>
              <a:gdLst>
                <a:gd name="connsiteX0" fmla="*/ 0 w 8098534"/>
                <a:gd name="connsiteY0" fmla="*/ 114908 h 1149075"/>
                <a:gd name="connsiteX1" fmla="*/ 114908 w 8098534"/>
                <a:gd name="connsiteY1" fmla="*/ 0 h 1149075"/>
                <a:gd name="connsiteX2" fmla="*/ 7983627 w 8098534"/>
                <a:gd name="connsiteY2" fmla="*/ 0 h 1149075"/>
                <a:gd name="connsiteX3" fmla="*/ 8098535 w 8098534"/>
                <a:gd name="connsiteY3" fmla="*/ 114908 h 1149075"/>
                <a:gd name="connsiteX4" fmla="*/ 8098534 w 8098534"/>
                <a:gd name="connsiteY4" fmla="*/ 1034168 h 1149075"/>
                <a:gd name="connsiteX5" fmla="*/ 7983626 w 8098534"/>
                <a:gd name="connsiteY5" fmla="*/ 1149076 h 1149075"/>
                <a:gd name="connsiteX6" fmla="*/ 114908 w 8098534"/>
                <a:gd name="connsiteY6" fmla="*/ 1149075 h 1149075"/>
                <a:gd name="connsiteX7" fmla="*/ 0 w 8098534"/>
                <a:gd name="connsiteY7" fmla="*/ 1034167 h 1149075"/>
                <a:gd name="connsiteX8" fmla="*/ 0 w 8098534"/>
                <a:gd name="connsiteY8" fmla="*/ 114908 h 114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8534" h="1149075">
                  <a:moveTo>
                    <a:pt x="0" y="114908"/>
                  </a:moveTo>
                  <a:cubicBezTo>
                    <a:pt x="0" y="51446"/>
                    <a:pt x="51446" y="0"/>
                    <a:pt x="114908" y="0"/>
                  </a:cubicBezTo>
                  <a:lnTo>
                    <a:pt x="7983627" y="0"/>
                  </a:lnTo>
                  <a:cubicBezTo>
                    <a:pt x="8047089" y="0"/>
                    <a:pt x="8098535" y="51446"/>
                    <a:pt x="8098535" y="114908"/>
                  </a:cubicBezTo>
                  <a:cubicBezTo>
                    <a:pt x="8098535" y="421328"/>
                    <a:pt x="8098534" y="727748"/>
                    <a:pt x="8098534" y="1034168"/>
                  </a:cubicBezTo>
                  <a:cubicBezTo>
                    <a:pt x="8098534" y="1097630"/>
                    <a:pt x="8047088" y="1149076"/>
                    <a:pt x="7983626" y="1149076"/>
                  </a:cubicBezTo>
                  <a:lnTo>
                    <a:pt x="114908" y="1149075"/>
                  </a:lnTo>
                  <a:cubicBezTo>
                    <a:pt x="51446" y="1149075"/>
                    <a:pt x="0" y="1097629"/>
                    <a:pt x="0" y="1034167"/>
                  </a:cubicBezTo>
                  <a:lnTo>
                    <a:pt x="0" y="114908"/>
                  </a:lnTo>
                  <a:close/>
                </a:path>
              </a:pathLst>
            </a:custGeom>
            <a:ln/>
          </p:spPr>
          <p:style>
            <a:lnRef idx="2">
              <a:schemeClr val="accent4"/>
            </a:lnRef>
            <a:fillRef idx="1">
              <a:schemeClr val="lt1"/>
            </a:fillRef>
            <a:effectRef idx="0">
              <a:schemeClr val="accent4"/>
            </a:effectRef>
            <a:fontRef idx="minor">
              <a:schemeClr val="dk1"/>
            </a:fontRef>
          </p:style>
          <p:txBody>
            <a:bodyPr spcFirstLastPara="0" vert="horz" wrap="square" lIns="102235" tIns="102235" rIns="1527386" bIns="102235" numCol="1" spcCol="1270" anchor="ctr" anchorCtr="0">
              <a:noAutofit/>
            </a:bodyPr>
            <a:lstStyle/>
            <a:p>
              <a:pPr marL="0" lvl="0" indent="0" algn="ctr" defTabSz="800100">
                <a:lnSpc>
                  <a:spcPct val="90000"/>
                </a:lnSpc>
                <a:spcBef>
                  <a:spcPct val="0"/>
                </a:spcBef>
                <a:spcAft>
                  <a:spcPct val="35000"/>
                </a:spcAft>
                <a:buNone/>
              </a:pPr>
              <a:r>
                <a:rPr lang="en-US" sz="1800" kern="1200">
                  <a:solidFill>
                    <a:srgbClr val="17325B"/>
                  </a:solidFill>
                  <a:latin typeface="Arial"/>
                </a:rPr>
                <a:t>On the Family Information page ensure all of your dependents are listed, if applicable.  Select the “I agree” checkbox at the bottom to continue.</a:t>
              </a:r>
              <a:br>
                <a:rPr lang="en-US" sz="1800" kern="1200"/>
              </a:br>
              <a:r>
                <a:rPr lang="en-US" sz="1800" i="1" kern="1200">
                  <a:solidFill>
                    <a:srgbClr val="17325B"/>
                  </a:solidFill>
                  <a:latin typeface="Arial"/>
                </a:rPr>
                <a:t>Please note that because of ACA requirements you must also include dependents you may not intend to cover.</a:t>
              </a:r>
            </a:p>
          </p:txBody>
        </p:sp>
        <p:sp>
          <p:nvSpPr>
            <p:cNvPr id="12" name="Freeform: Shape 11">
              <a:extLst>
                <a:ext uri="{FF2B5EF4-FFF2-40B4-BE49-F238E27FC236}">
                  <a16:creationId xmlns:a16="http://schemas.microsoft.com/office/drawing/2014/main" id="{E8C9C3E8-469A-9163-56FA-2FBB9D616B0D}"/>
                </a:ext>
              </a:extLst>
            </p:cNvPr>
            <p:cNvSpPr/>
            <p:nvPr/>
          </p:nvSpPr>
          <p:spPr>
            <a:xfrm>
              <a:off x="8676755" y="2080931"/>
              <a:ext cx="746899" cy="746899"/>
            </a:xfrm>
            <a:custGeom>
              <a:avLst/>
              <a:gdLst>
                <a:gd name="connsiteX0" fmla="*/ 0 w 746899"/>
                <a:gd name="connsiteY0" fmla="*/ 410794 h 746899"/>
                <a:gd name="connsiteX1" fmla="*/ 168052 w 746899"/>
                <a:gd name="connsiteY1" fmla="*/ 410794 h 746899"/>
                <a:gd name="connsiteX2" fmla="*/ 168052 w 746899"/>
                <a:gd name="connsiteY2" fmla="*/ 0 h 746899"/>
                <a:gd name="connsiteX3" fmla="*/ 578847 w 746899"/>
                <a:gd name="connsiteY3" fmla="*/ 0 h 746899"/>
                <a:gd name="connsiteX4" fmla="*/ 578847 w 746899"/>
                <a:gd name="connsiteY4" fmla="*/ 410794 h 746899"/>
                <a:gd name="connsiteX5" fmla="*/ 746899 w 746899"/>
                <a:gd name="connsiteY5" fmla="*/ 410794 h 746899"/>
                <a:gd name="connsiteX6" fmla="*/ 373450 w 746899"/>
                <a:gd name="connsiteY6" fmla="*/ 746899 h 746899"/>
                <a:gd name="connsiteX7" fmla="*/ 0 w 746899"/>
                <a:gd name="connsiteY7" fmla="*/ 410794 h 746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6899" h="746899">
                  <a:moveTo>
                    <a:pt x="0" y="410794"/>
                  </a:moveTo>
                  <a:lnTo>
                    <a:pt x="168052" y="410794"/>
                  </a:lnTo>
                  <a:lnTo>
                    <a:pt x="168052" y="0"/>
                  </a:lnTo>
                  <a:lnTo>
                    <a:pt x="578847" y="0"/>
                  </a:lnTo>
                  <a:lnTo>
                    <a:pt x="578847" y="410794"/>
                  </a:lnTo>
                  <a:lnTo>
                    <a:pt x="746899" y="410794"/>
                  </a:lnTo>
                  <a:lnTo>
                    <a:pt x="373450" y="746899"/>
                  </a:lnTo>
                  <a:lnTo>
                    <a:pt x="0" y="410794"/>
                  </a:lnTo>
                  <a:close/>
                </a:path>
              </a:pathLst>
            </a:custGeom>
            <a:ln>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13772" tIns="45720" rIns="213772" bIns="230578" numCol="1" spcCol="1270" anchor="ctr" anchorCtr="0">
              <a:noAutofit/>
            </a:bodyPr>
            <a:lstStyle/>
            <a:p>
              <a:pPr marL="0" lvl="0" indent="0" algn="ctr" defTabSz="1600200">
                <a:lnSpc>
                  <a:spcPct val="90000"/>
                </a:lnSpc>
                <a:spcBef>
                  <a:spcPct val="0"/>
                </a:spcBef>
                <a:spcAft>
                  <a:spcPct val="35000"/>
                </a:spcAft>
                <a:buNone/>
              </a:pPr>
              <a:endParaRPr lang="en-US" sz="3600" kern="1200"/>
            </a:p>
          </p:txBody>
        </p:sp>
        <p:sp>
          <p:nvSpPr>
            <p:cNvPr id="13" name="Freeform: Shape 12">
              <a:extLst>
                <a:ext uri="{FF2B5EF4-FFF2-40B4-BE49-F238E27FC236}">
                  <a16:creationId xmlns:a16="http://schemas.microsoft.com/office/drawing/2014/main" id="{465055DD-6BB6-850A-01E4-22DE0727D99C}"/>
                </a:ext>
              </a:extLst>
            </p:cNvPr>
            <p:cNvSpPr/>
            <p:nvPr/>
          </p:nvSpPr>
          <p:spPr>
            <a:xfrm>
              <a:off x="9355007" y="3438929"/>
              <a:ext cx="746899" cy="746899"/>
            </a:xfrm>
            <a:custGeom>
              <a:avLst/>
              <a:gdLst>
                <a:gd name="connsiteX0" fmla="*/ 0 w 746899"/>
                <a:gd name="connsiteY0" fmla="*/ 410794 h 746899"/>
                <a:gd name="connsiteX1" fmla="*/ 168052 w 746899"/>
                <a:gd name="connsiteY1" fmla="*/ 410794 h 746899"/>
                <a:gd name="connsiteX2" fmla="*/ 168052 w 746899"/>
                <a:gd name="connsiteY2" fmla="*/ 0 h 746899"/>
                <a:gd name="connsiteX3" fmla="*/ 578847 w 746899"/>
                <a:gd name="connsiteY3" fmla="*/ 0 h 746899"/>
                <a:gd name="connsiteX4" fmla="*/ 578847 w 746899"/>
                <a:gd name="connsiteY4" fmla="*/ 410794 h 746899"/>
                <a:gd name="connsiteX5" fmla="*/ 746899 w 746899"/>
                <a:gd name="connsiteY5" fmla="*/ 410794 h 746899"/>
                <a:gd name="connsiteX6" fmla="*/ 373450 w 746899"/>
                <a:gd name="connsiteY6" fmla="*/ 746899 h 746899"/>
                <a:gd name="connsiteX7" fmla="*/ 0 w 746899"/>
                <a:gd name="connsiteY7" fmla="*/ 410794 h 746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6899" h="746899">
                  <a:moveTo>
                    <a:pt x="0" y="410794"/>
                  </a:moveTo>
                  <a:lnTo>
                    <a:pt x="168052" y="410794"/>
                  </a:lnTo>
                  <a:lnTo>
                    <a:pt x="168052" y="0"/>
                  </a:lnTo>
                  <a:lnTo>
                    <a:pt x="578847" y="0"/>
                  </a:lnTo>
                  <a:lnTo>
                    <a:pt x="578847" y="410794"/>
                  </a:lnTo>
                  <a:lnTo>
                    <a:pt x="746899" y="410794"/>
                  </a:lnTo>
                  <a:lnTo>
                    <a:pt x="373450" y="746899"/>
                  </a:lnTo>
                  <a:lnTo>
                    <a:pt x="0" y="410794"/>
                  </a:lnTo>
                  <a:close/>
                </a:path>
              </a:pathLst>
            </a:custGeom>
            <a:ln>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13772" tIns="45720" rIns="213772" bIns="230578" numCol="1" spcCol="1270" anchor="ctr" anchorCtr="0">
              <a:noAutofit/>
            </a:bodyPr>
            <a:lstStyle/>
            <a:p>
              <a:pPr marL="0" lvl="0" indent="0" algn="ctr" defTabSz="1600200">
                <a:lnSpc>
                  <a:spcPct val="90000"/>
                </a:lnSpc>
                <a:spcBef>
                  <a:spcPct val="0"/>
                </a:spcBef>
                <a:spcAft>
                  <a:spcPct val="35000"/>
                </a:spcAft>
                <a:buNone/>
              </a:pPr>
              <a:endParaRPr lang="en-US" sz="3600" kern="1200"/>
            </a:p>
          </p:txBody>
        </p:sp>
        <p:sp>
          <p:nvSpPr>
            <p:cNvPr id="14" name="Freeform: Shape 13">
              <a:extLst>
                <a:ext uri="{FF2B5EF4-FFF2-40B4-BE49-F238E27FC236}">
                  <a16:creationId xmlns:a16="http://schemas.microsoft.com/office/drawing/2014/main" id="{F3EF9DD1-B4E1-36A5-2F15-9A29A81DC019}"/>
                </a:ext>
              </a:extLst>
            </p:cNvPr>
            <p:cNvSpPr/>
            <p:nvPr/>
          </p:nvSpPr>
          <p:spPr>
            <a:xfrm>
              <a:off x="10023136" y="4796927"/>
              <a:ext cx="746899" cy="746899"/>
            </a:xfrm>
            <a:custGeom>
              <a:avLst/>
              <a:gdLst>
                <a:gd name="connsiteX0" fmla="*/ 0 w 746899"/>
                <a:gd name="connsiteY0" fmla="*/ 410794 h 746899"/>
                <a:gd name="connsiteX1" fmla="*/ 168052 w 746899"/>
                <a:gd name="connsiteY1" fmla="*/ 410794 h 746899"/>
                <a:gd name="connsiteX2" fmla="*/ 168052 w 746899"/>
                <a:gd name="connsiteY2" fmla="*/ 0 h 746899"/>
                <a:gd name="connsiteX3" fmla="*/ 578847 w 746899"/>
                <a:gd name="connsiteY3" fmla="*/ 0 h 746899"/>
                <a:gd name="connsiteX4" fmla="*/ 578847 w 746899"/>
                <a:gd name="connsiteY4" fmla="*/ 410794 h 746899"/>
                <a:gd name="connsiteX5" fmla="*/ 746899 w 746899"/>
                <a:gd name="connsiteY5" fmla="*/ 410794 h 746899"/>
                <a:gd name="connsiteX6" fmla="*/ 373450 w 746899"/>
                <a:gd name="connsiteY6" fmla="*/ 746899 h 746899"/>
                <a:gd name="connsiteX7" fmla="*/ 0 w 746899"/>
                <a:gd name="connsiteY7" fmla="*/ 410794 h 746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6899" h="746899">
                  <a:moveTo>
                    <a:pt x="0" y="410794"/>
                  </a:moveTo>
                  <a:lnTo>
                    <a:pt x="168052" y="410794"/>
                  </a:lnTo>
                  <a:lnTo>
                    <a:pt x="168052" y="0"/>
                  </a:lnTo>
                  <a:lnTo>
                    <a:pt x="578847" y="0"/>
                  </a:lnTo>
                  <a:lnTo>
                    <a:pt x="578847" y="410794"/>
                  </a:lnTo>
                  <a:lnTo>
                    <a:pt x="746899" y="410794"/>
                  </a:lnTo>
                  <a:lnTo>
                    <a:pt x="373450" y="746899"/>
                  </a:lnTo>
                  <a:lnTo>
                    <a:pt x="0" y="410794"/>
                  </a:lnTo>
                  <a:close/>
                </a:path>
              </a:pathLst>
            </a:custGeom>
            <a:ln>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13772" tIns="45720" rIns="213772" bIns="230578" numCol="1" spcCol="1270" anchor="ctr" anchorCtr="0">
              <a:noAutofit/>
            </a:bodyPr>
            <a:lstStyle/>
            <a:p>
              <a:pPr marL="0" lvl="0" indent="0" algn="ctr" defTabSz="1600200">
                <a:lnSpc>
                  <a:spcPct val="90000"/>
                </a:lnSpc>
                <a:spcBef>
                  <a:spcPct val="0"/>
                </a:spcBef>
                <a:spcAft>
                  <a:spcPct val="35000"/>
                </a:spcAft>
                <a:buNone/>
              </a:pPr>
              <a:endParaRPr lang="en-US" sz="3600" kern="1200"/>
            </a:p>
          </p:txBody>
        </p:sp>
      </p:grpSp>
    </p:spTree>
    <p:extLst>
      <p:ext uri="{BB962C8B-B14F-4D97-AF65-F5344CB8AC3E}">
        <p14:creationId xmlns:p14="http://schemas.microsoft.com/office/powerpoint/2010/main" val="17932868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1083" y="556956"/>
            <a:ext cx="11223237" cy="563562"/>
          </a:xfrm>
          <a:ln>
            <a:noFill/>
          </a:ln>
        </p:spPr>
        <p:txBody>
          <a:bodyPr wrap="square">
            <a:noAutofit/>
          </a:bodyPr>
          <a:lstStyle/>
          <a:p>
            <a:pPr algn="ctr">
              <a:defRPr/>
            </a:pPr>
            <a:r>
              <a:rPr lang="en-US" sz="2600" b="1">
                <a:solidFill>
                  <a:srgbClr val="3C63FF"/>
                </a:solidFill>
                <a:latin typeface="Arial"/>
              </a:rPr>
              <a:t>Open Enrollment Instructions – Step 3</a:t>
            </a:r>
          </a:p>
        </p:txBody>
      </p:sp>
      <p:sp>
        <p:nvSpPr>
          <p:cNvPr id="64515" name="Content Placeholder 2"/>
          <p:cNvSpPr>
            <a:spLocks noGrp="1"/>
          </p:cNvSpPr>
          <p:nvPr>
            <p:ph idx="1"/>
          </p:nvPr>
        </p:nvSpPr>
        <p:spPr>
          <a:xfrm>
            <a:off x="6729984" y="1673261"/>
            <a:ext cx="5264094" cy="4021810"/>
          </a:xfrm>
          <a:ln>
            <a:noFill/>
          </a:ln>
        </p:spPr>
        <p:txBody>
          <a:bodyPr>
            <a:normAutofit/>
          </a:bodyPr>
          <a:lstStyle/>
          <a:p>
            <a:pPr>
              <a:defRPr/>
            </a:pPr>
            <a:r>
              <a:rPr lang="en-US">
                <a:solidFill>
                  <a:srgbClr val="17325B"/>
                </a:solidFill>
                <a:latin typeface="Arial"/>
              </a:rPr>
              <a:t>You will now be brought to the Company Wide Enrollment screen and will be able to elect which plans you want for 2027.</a:t>
            </a:r>
          </a:p>
          <a:p>
            <a:pPr>
              <a:defRPr/>
            </a:pPr>
            <a:r>
              <a:rPr lang="en-US">
                <a:solidFill>
                  <a:srgbClr val="17325B"/>
                </a:solidFill>
                <a:latin typeface="Arial"/>
              </a:rPr>
              <a:t>Click on view plan options and confirm who will be covered by this plan and click continue. </a:t>
            </a:r>
          </a:p>
          <a:p>
            <a:pPr>
              <a:defRPr/>
            </a:pPr>
            <a:r>
              <a:rPr lang="en-US">
                <a:solidFill>
                  <a:srgbClr val="17325B"/>
                </a:solidFill>
                <a:latin typeface="Arial"/>
              </a:rPr>
              <a:t>Make election and click on “keep selection” or “select button” for each plan type.  A checkmark next to the plan type will appear showing that you have selected a plan for that benefit type. </a:t>
            </a:r>
          </a:p>
          <a:p>
            <a:pPr>
              <a:defRPr/>
            </a:pPr>
            <a:r>
              <a:rPr lang="en-US">
                <a:solidFill>
                  <a:srgbClr val="17325B"/>
                </a:solidFill>
                <a:latin typeface="Arial"/>
              </a:rPr>
              <a:t>Ensure all plan icons are green and select Continue.</a:t>
            </a:r>
          </a:p>
          <a:p>
            <a:pPr>
              <a:defRPr/>
            </a:pPr>
            <a:endParaRPr lang="en-US" sz="2000">
              <a:solidFill>
                <a:srgbClr val="FF0000"/>
              </a:solidFill>
              <a:latin typeface="Calibri" pitchFamily="34" charset="0"/>
            </a:endParaRPr>
          </a:p>
          <a:p>
            <a:pPr>
              <a:lnSpc>
                <a:spcPct val="80000"/>
              </a:lnSpc>
              <a:buFont typeface="Arial" panose="020B0604020202020204" pitchFamily="34" charset="0"/>
              <a:buNone/>
              <a:defRPr/>
            </a:pPr>
            <a:endParaRPr lang="en-US" sz="2000">
              <a:solidFill>
                <a:schemeClr val="tx2"/>
              </a:solidFill>
              <a:latin typeface="Calibri" pitchFamily="34" charset="0"/>
            </a:endParaRPr>
          </a:p>
          <a:p>
            <a:pPr>
              <a:lnSpc>
                <a:spcPct val="80000"/>
              </a:lnSpc>
              <a:defRPr/>
            </a:pPr>
            <a:endParaRPr lang="en-US" sz="2000">
              <a:solidFill>
                <a:schemeClr val="tx2"/>
              </a:solidFill>
              <a:latin typeface="Calibri" pitchFamily="34" charset="0"/>
            </a:endParaRPr>
          </a:p>
        </p:txBody>
      </p:sp>
      <p:sp>
        <p:nvSpPr>
          <p:cNvPr id="3" name="Slide Number Placeholder 2">
            <a:extLst>
              <a:ext uri="{FF2B5EF4-FFF2-40B4-BE49-F238E27FC236}">
                <a16:creationId xmlns:a16="http://schemas.microsoft.com/office/drawing/2014/main" id="{10CE7699-255C-0FE3-0B6F-B1BFC4CA0181}"/>
              </a:ext>
            </a:extLst>
          </p:cNvPr>
          <p:cNvSpPr>
            <a:spLocks noGrp="1"/>
          </p:cNvSpPr>
          <p:nvPr>
            <p:ph type="sldNum" sz="quarter" idx="12"/>
          </p:nvPr>
        </p:nvSpPr>
        <p:spPr>
          <a:ln>
            <a:noFill/>
          </a:ln>
        </p:spPr>
        <p:txBody>
          <a:bodyPr/>
          <a:lstStyle/>
          <a:p>
            <a:fld id="{3A98EE3D-8CD1-4C3F-BD1C-C98C9596463C}" type="slidenum">
              <a:rPr lang="en-US" smtClean="0"/>
              <a:t>67</a:t>
            </a:fld>
            <a:endParaRPr lang="en-US"/>
          </a:p>
        </p:txBody>
      </p:sp>
      <p:pic>
        <p:nvPicPr>
          <p:cNvPr id="7" name="Picture 6">
            <a:extLst>
              <a:ext uri="{FF2B5EF4-FFF2-40B4-BE49-F238E27FC236}">
                <a16:creationId xmlns:a16="http://schemas.microsoft.com/office/drawing/2014/main" id="{AA1BE194-B644-7EF3-8468-C3B3D9D8D01B}"/>
              </a:ext>
            </a:extLst>
          </p:cNvPr>
          <p:cNvPicPr>
            <a:picLocks noChangeAspect="1"/>
          </p:cNvPicPr>
          <p:nvPr/>
        </p:nvPicPr>
        <p:blipFill>
          <a:blip r:embed="rId2"/>
          <a:stretch>
            <a:fillRect/>
          </a:stretch>
        </p:blipFill>
        <p:spPr>
          <a:xfrm>
            <a:off x="7121259" y="4993772"/>
            <a:ext cx="1368674" cy="561507"/>
          </a:xfrm>
          <a:prstGeom prst="rect">
            <a:avLst/>
          </a:prstGeom>
        </p:spPr>
      </p:pic>
      <p:pic>
        <p:nvPicPr>
          <p:cNvPr id="6" name="Picture 5">
            <a:extLst>
              <a:ext uri="{FF2B5EF4-FFF2-40B4-BE49-F238E27FC236}">
                <a16:creationId xmlns:a16="http://schemas.microsoft.com/office/drawing/2014/main" id="{25192279-EB87-4D62-E6F4-9302B032B62E}"/>
              </a:ext>
            </a:extLst>
          </p:cNvPr>
          <p:cNvPicPr>
            <a:picLocks noChangeAspect="1"/>
          </p:cNvPicPr>
          <p:nvPr/>
        </p:nvPicPr>
        <p:blipFill>
          <a:blip r:embed="rId3"/>
          <a:stretch>
            <a:fillRect/>
          </a:stretch>
        </p:blipFill>
        <p:spPr>
          <a:xfrm>
            <a:off x="295458" y="1251806"/>
            <a:ext cx="6244480" cy="4864720"/>
          </a:xfrm>
          <a:prstGeom prst="rect">
            <a:avLst/>
          </a:prstGeom>
        </p:spPr>
      </p:pic>
    </p:spTree>
    <p:extLst>
      <p:ext uri="{BB962C8B-B14F-4D97-AF65-F5344CB8AC3E}">
        <p14:creationId xmlns:p14="http://schemas.microsoft.com/office/powerpoint/2010/main" val="5930351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3787" y="525439"/>
            <a:ext cx="11157023" cy="552734"/>
          </a:xfrm>
          <a:ln>
            <a:noFill/>
          </a:ln>
        </p:spPr>
        <p:txBody>
          <a:bodyPr wrap="square">
            <a:noAutofit/>
          </a:bodyPr>
          <a:lstStyle/>
          <a:p>
            <a:pPr algn="ctr">
              <a:defRPr/>
            </a:pPr>
            <a:r>
              <a:rPr lang="en-US" sz="2600" b="1">
                <a:solidFill>
                  <a:srgbClr val="3C63FF"/>
                </a:solidFill>
                <a:latin typeface="Arial"/>
              </a:rPr>
              <a:t>Open Enrollment Instructions – Step 4</a:t>
            </a:r>
          </a:p>
        </p:txBody>
      </p:sp>
      <p:sp>
        <p:nvSpPr>
          <p:cNvPr id="64515" name="Content Placeholder 2"/>
          <p:cNvSpPr>
            <a:spLocks noGrp="1"/>
          </p:cNvSpPr>
          <p:nvPr>
            <p:ph idx="1"/>
          </p:nvPr>
        </p:nvSpPr>
        <p:spPr>
          <a:xfrm>
            <a:off x="453787" y="1331529"/>
            <a:ext cx="4849733" cy="3941115"/>
          </a:xfrm>
          <a:ln>
            <a:noFill/>
          </a:ln>
        </p:spPr>
        <p:txBody>
          <a:bodyPr>
            <a:normAutofit/>
          </a:bodyPr>
          <a:lstStyle/>
          <a:p>
            <a:pPr marL="0" indent="0">
              <a:buNone/>
              <a:defRPr/>
            </a:pPr>
            <a:r>
              <a:rPr lang="en-US">
                <a:solidFill>
                  <a:srgbClr val="17325B"/>
                </a:solidFill>
                <a:latin typeface="Arial"/>
              </a:rPr>
              <a:t>Please make sure all your selections are correct. If not, you can click on </a:t>
            </a:r>
            <a:r>
              <a:rPr lang="en-US" i="1">
                <a:solidFill>
                  <a:srgbClr val="17325B"/>
                </a:solidFill>
                <a:latin typeface="Arial"/>
              </a:rPr>
              <a:t>Edit Selection </a:t>
            </a:r>
            <a:r>
              <a:rPr lang="en-US">
                <a:solidFill>
                  <a:srgbClr val="17325B"/>
                </a:solidFill>
                <a:latin typeface="Arial"/>
              </a:rPr>
              <a:t>at the bottom of desired plan description to make changes. </a:t>
            </a:r>
          </a:p>
          <a:p>
            <a:pPr marL="0" indent="0">
              <a:buNone/>
              <a:defRPr/>
            </a:pPr>
            <a:endParaRPr lang="en-US"/>
          </a:p>
          <a:p>
            <a:pPr marL="0" indent="0">
              <a:buNone/>
              <a:defRPr/>
            </a:pPr>
            <a:r>
              <a:rPr lang="en-US">
                <a:solidFill>
                  <a:srgbClr val="17325B"/>
                </a:solidFill>
                <a:latin typeface="Arial"/>
              </a:rPr>
              <a:t>After making sure all your selections are correct, please read the participation statement at the bottom of the page and select the “I agree”  and “Complete Enrollment” button to the right of the page. </a:t>
            </a:r>
            <a:endParaRPr lang="en-US">
              <a:solidFill>
                <a:schemeClr val="tx1">
                  <a:lumMod val="65000"/>
                  <a:lumOff val="35000"/>
                </a:schemeClr>
              </a:solidFill>
            </a:endParaRPr>
          </a:p>
        </p:txBody>
      </p:sp>
      <p:sp>
        <p:nvSpPr>
          <p:cNvPr id="3" name="Slide Number Placeholder 2">
            <a:extLst>
              <a:ext uri="{FF2B5EF4-FFF2-40B4-BE49-F238E27FC236}">
                <a16:creationId xmlns:a16="http://schemas.microsoft.com/office/drawing/2014/main" id="{1ED6A75B-8DDA-F244-DC23-F99CA66195A1}"/>
              </a:ext>
            </a:extLst>
          </p:cNvPr>
          <p:cNvSpPr>
            <a:spLocks noGrp="1"/>
          </p:cNvSpPr>
          <p:nvPr>
            <p:ph type="sldNum" sz="quarter" idx="12"/>
          </p:nvPr>
        </p:nvSpPr>
        <p:spPr>
          <a:ln>
            <a:noFill/>
          </a:ln>
        </p:spPr>
        <p:txBody>
          <a:bodyPr/>
          <a:lstStyle/>
          <a:p>
            <a:fld id="{3A98EE3D-8CD1-4C3F-BD1C-C98C9596463C}" type="slidenum">
              <a:rPr lang="en-US" smtClean="0"/>
              <a:t>68</a:t>
            </a:fld>
            <a:endParaRPr lang="en-US"/>
          </a:p>
        </p:txBody>
      </p:sp>
      <p:pic>
        <p:nvPicPr>
          <p:cNvPr id="6" name="Picture 5">
            <a:extLst>
              <a:ext uri="{FF2B5EF4-FFF2-40B4-BE49-F238E27FC236}">
                <a16:creationId xmlns:a16="http://schemas.microsoft.com/office/drawing/2014/main" id="{CE767E35-B686-D9B1-91BB-C1E46C09C639}"/>
              </a:ext>
            </a:extLst>
          </p:cNvPr>
          <p:cNvPicPr>
            <a:picLocks noChangeAspect="1"/>
          </p:cNvPicPr>
          <p:nvPr/>
        </p:nvPicPr>
        <p:blipFill>
          <a:blip r:embed="rId2"/>
          <a:stretch>
            <a:fillRect/>
          </a:stretch>
        </p:blipFill>
        <p:spPr>
          <a:xfrm>
            <a:off x="5525039" y="1173033"/>
            <a:ext cx="6213174" cy="4756102"/>
          </a:xfrm>
          <a:prstGeom prst="rect">
            <a:avLst/>
          </a:prstGeom>
        </p:spPr>
      </p:pic>
    </p:spTree>
    <p:extLst>
      <p:ext uri="{BB962C8B-B14F-4D97-AF65-F5344CB8AC3E}">
        <p14:creationId xmlns:p14="http://schemas.microsoft.com/office/powerpoint/2010/main" val="30601855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3788" y="548481"/>
            <a:ext cx="11287108" cy="579438"/>
          </a:xfrm>
          <a:ln>
            <a:noFill/>
          </a:ln>
        </p:spPr>
        <p:txBody>
          <a:bodyPr wrap="square">
            <a:normAutofit/>
          </a:bodyPr>
          <a:lstStyle/>
          <a:p>
            <a:pPr algn="ctr">
              <a:defRPr/>
            </a:pPr>
            <a:r>
              <a:rPr lang="en-US" sz="2600" b="1">
                <a:solidFill>
                  <a:srgbClr val="3C63FF"/>
                </a:solidFill>
                <a:latin typeface="Arial"/>
              </a:rPr>
              <a:t>Open Enrollment Instructions – Step 5</a:t>
            </a:r>
          </a:p>
        </p:txBody>
      </p:sp>
      <p:sp>
        <p:nvSpPr>
          <p:cNvPr id="64515" name="Content Placeholder 2"/>
          <p:cNvSpPr>
            <a:spLocks noGrp="1"/>
          </p:cNvSpPr>
          <p:nvPr>
            <p:ph idx="1"/>
          </p:nvPr>
        </p:nvSpPr>
        <p:spPr>
          <a:xfrm>
            <a:off x="784494" y="1270079"/>
            <a:ext cx="10826316" cy="1000603"/>
          </a:xfrm>
          <a:ln>
            <a:noFill/>
          </a:ln>
        </p:spPr>
        <p:txBody>
          <a:bodyPr>
            <a:normAutofit fontScale="25000" lnSpcReduction="20000"/>
          </a:bodyPr>
          <a:lstStyle/>
          <a:p>
            <a:pPr>
              <a:lnSpc>
                <a:spcPct val="120000"/>
              </a:lnSpc>
              <a:defRPr/>
            </a:pPr>
            <a:endParaRPr lang="en-US" sz="6400">
              <a:solidFill>
                <a:schemeClr val="tx1">
                  <a:lumMod val="65000"/>
                  <a:lumOff val="35000"/>
                </a:schemeClr>
              </a:solidFill>
            </a:endParaRPr>
          </a:p>
          <a:p>
            <a:pPr marL="0" indent="0">
              <a:lnSpc>
                <a:spcPct val="120000"/>
              </a:lnSpc>
              <a:buNone/>
              <a:defRPr/>
            </a:pPr>
            <a:r>
              <a:rPr lang="en-US" sz="6400">
                <a:solidFill>
                  <a:srgbClr val="17325B"/>
                </a:solidFill>
                <a:latin typeface="Arial"/>
              </a:rPr>
              <a:t>Now your enrollment is complete! On the next page, you may view the confirmation statement, email it to your preferred email address on file, or print it. </a:t>
            </a:r>
            <a:endParaRPr lang="en-US" sz="2000">
              <a:solidFill>
                <a:schemeClr val="tx2"/>
              </a:solidFill>
              <a:latin typeface="Calibri" pitchFamily="34" charset="0"/>
            </a:endParaRPr>
          </a:p>
          <a:p>
            <a:pPr>
              <a:lnSpc>
                <a:spcPct val="80000"/>
              </a:lnSpc>
              <a:defRPr/>
            </a:pPr>
            <a:endParaRPr lang="en-US" sz="2000">
              <a:solidFill>
                <a:schemeClr val="tx2"/>
              </a:solidFill>
              <a:latin typeface="Calibri" pitchFamily="34" charset="0"/>
            </a:endParaRPr>
          </a:p>
        </p:txBody>
      </p:sp>
      <p:sp>
        <p:nvSpPr>
          <p:cNvPr id="3" name="Slide Number Placeholder 2">
            <a:extLst>
              <a:ext uri="{FF2B5EF4-FFF2-40B4-BE49-F238E27FC236}">
                <a16:creationId xmlns:a16="http://schemas.microsoft.com/office/drawing/2014/main" id="{62DFA96C-8A67-2252-84AB-8F5C1257AD0A}"/>
              </a:ext>
            </a:extLst>
          </p:cNvPr>
          <p:cNvSpPr>
            <a:spLocks noGrp="1"/>
          </p:cNvSpPr>
          <p:nvPr>
            <p:ph type="sldNum" sz="quarter" idx="12"/>
          </p:nvPr>
        </p:nvSpPr>
        <p:spPr>
          <a:ln>
            <a:noFill/>
          </a:ln>
        </p:spPr>
        <p:txBody>
          <a:bodyPr/>
          <a:lstStyle/>
          <a:p>
            <a:fld id="{3A98EE3D-8CD1-4C3F-BD1C-C98C9596463C}" type="slidenum">
              <a:rPr lang="en-US" smtClean="0"/>
              <a:t>69</a:t>
            </a:fld>
            <a:endParaRPr lang="en-US"/>
          </a:p>
        </p:txBody>
      </p:sp>
      <p:pic>
        <p:nvPicPr>
          <p:cNvPr id="10" name="Picture 9" descr="A screenshot of a computer screen&#10;&#10;AI-generated content may be incorrect.">
            <a:extLst>
              <a:ext uri="{FF2B5EF4-FFF2-40B4-BE49-F238E27FC236}">
                <a16:creationId xmlns:a16="http://schemas.microsoft.com/office/drawing/2014/main" id="{0A5BCEFC-84F5-B529-186A-AADB861BBA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4825" y="2598055"/>
            <a:ext cx="9389555" cy="2705465"/>
          </a:xfrm>
          <a:prstGeom prst="rect">
            <a:avLst/>
          </a:prstGeom>
          <a:ln>
            <a:solidFill>
              <a:schemeClr val="tx1"/>
            </a:solidFill>
          </a:ln>
        </p:spPr>
      </p:pic>
    </p:spTree>
    <p:extLst>
      <p:ext uri="{BB962C8B-B14F-4D97-AF65-F5344CB8AC3E}">
        <p14:creationId xmlns:p14="http://schemas.microsoft.com/office/powerpoint/2010/main" val="20853273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3200" y="786384"/>
            <a:ext cx="8887968" cy="566928"/>
          </a:xfrm>
          <a:ln>
            <a:noFill/>
          </a:ln>
        </p:spPr>
        <p:txBody>
          <a:bodyPr wrap="none">
            <a:noAutofit/>
          </a:bodyPr>
          <a:lstStyle/>
          <a:p>
            <a:pPr algn="l">
              <a:defRPr/>
            </a:pPr>
            <a:r>
              <a:rPr lang="en-US" sz="2200" b="1">
                <a:solidFill>
                  <a:srgbClr val="3C63FF"/>
                </a:solidFill>
                <a:latin typeface="Arial"/>
              </a:rPr>
              <a:t>Questions about benefits or open enrollment?  </a:t>
            </a:r>
            <a:endParaRPr lang="en-US" sz="3200" b="1">
              <a:latin typeface="Calibri" panose="020F0502020204030204" pitchFamily="34" charset="0"/>
            </a:endParaRPr>
          </a:p>
        </p:txBody>
      </p:sp>
      <p:sp>
        <p:nvSpPr>
          <p:cNvPr id="79875" name="Content Placeholder 2"/>
          <p:cNvSpPr>
            <a:spLocks noGrp="1"/>
          </p:cNvSpPr>
          <p:nvPr>
            <p:ph idx="1"/>
          </p:nvPr>
        </p:nvSpPr>
        <p:spPr>
          <a:xfrm>
            <a:off x="2880360" y="1828800"/>
            <a:ext cx="6492240" cy="3749039"/>
          </a:xfrm>
          <a:ln>
            <a:noFill/>
          </a:ln>
        </p:spPr>
        <p:txBody>
          <a:bodyPr>
            <a:normAutofit lnSpcReduction="10000"/>
          </a:bodyPr>
          <a:lstStyle/>
          <a:p>
            <a:pPr marL="305435" indent="-305435" algn="ctr">
              <a:buFont typeface="Arial" panose="020B0604020202020204" pitchFamily="34" charset="0"/>
              <a:buNone/>
            </a:pPr>
            <a:endParaRPr lang="en-US" altLang="en-US" sz="2400" b="1"/>
          </a:p>
          <a:p>
            <a:pPr marL="305435" indent="-305435" algn="ctr">
              <a:buFont typeface="Arial" panose="020B0604020202020204" pitchFamily="34" charset="0"/>
              <a:buNone/>
            </a:pPr>
            <a:r>
              <a:rPr lang="en-US" altLang="en-US" sz="2000">
                <a:solidFill>
                  <a:srgbClr val="17325B"/>
                </a:solidFill>
                <a:latin typeface="Arial"/>
              </a:rPr>
              <a:t>Contact:</a:t>
            </a:r>
            <a:endParaRPr lang="en-US" altLang="en-US" sz="2000">
              <a:solidFill>
                <a:srgbClr val="17325B"/>
              </a:solidFill>
              <a:latin typeface="Arial"/>
              <a:cs typeface="Arial"/>
            </a:endParaRPr>
          </a:p>
          <a:p>
            <a:pPr marL="305435" indent="-305435" algn="ctr">
              <a:buFont typeface="Arial" panose="020B0604020202020204" pitchFamily="34" charset="0"/>
              <a:buNone/>
            </a:pPr>
            <a:r>
              <a:rPr lang="en-US" altLang="en-US" sz="2000">
                <a:solidFill>
                  <a:srgbClr val="FF5C0A"/>
                </a:solidFill>
                <a:latin typeface="Arial"/>
              </a:rPr>
              <a:t>HR Administrator</a:t>
            </a:r>
            <a:endParaRPr lang="en-US" altLang="en-US" sz="2000">
              <a:solidFill>
                <a:srgbClr val="F37D1F"/>
              </a:solidFill>
              <a:latin typeface="Arial"/>
              <a:cs typeface="Arial"/>
            </a:endParaRPr>
          </a:p>
          <a:p>
            <a:pPr marL="305435" indent="-305435" algn="ctr">
              <a:buFont typeface="Arial" panose="020B0604020202020204" pitchFamily="34" charset="0"/>
              <a:buNone/>
            </a:pPr>
            <a:r>
              <a:rPr lang="en-US" altLang="en-US" sz="2000">
                <a:solidFill>
                  <a:srgbClr val="FF5C0A"/>
                </a:solidFill>
                <a:latin typeface="Arial"/>
              </a:rPr>
              <a:t>xxx-xxx-</a:t>
            </a:r>
            <a:r>
              <a:rPr lang="en-US" altLang="en-US" sz="2000" err="1">
                <a:solidFill>
                  <a:srgbClr val="FF5C0A"/>
                </a:solidFill>
                <a:latin typeface="Arial"/>
              </a:rPr>
              <a:t>xxxx</a:t>
            </a:r>
            <a:endParaRPr lang="en-US" altLang="en-US" sz="2000">
              <a:solidFill>
                <a:srgbClr val="F37D1F"/>
              </a:solidFill>
            </a:endParaRPr>
          </a:p>
          <a:p>
            <a:pPr marL="305435" indent="-305435" algn="ctr">
              <a:buFont typeface="Arial" panose="020B0604020202020204" pitchFamily="34" charset="0"/>
              <a:buNone/>
            </a:pPr>
            <a:r>
              <a:rPr lang="en-US" altLang="en-US" sz="2000">
                <a:solidFill>
                  <a:srgbClr val="FF5C0A"/>
                </a:solidFill>
                <a:latin typeface="Arial"/>
                <a:hlinkClick r:id="rId2">
                  <a:extLst>
                    <a:ext uri="{A12FA001-AC4F-418D-AE19-62706E023703}">
                      <ahyp:hlinkClr xmlns:ahyp="http://schemas.microsoft.com/office/drawing/2018/hyperlinkcolor" val="tx"/>
                    </a:ext>
                  </a:extLst>
                </a:hlinkClick>
              </a:rPr>
              <a:t>hremail@bank.com</a:t>
            </a:r>
            <a:endParaRPr lang="en-US" altLang="en-US" sz="2000">
              <a:solidFill>
                <a:srgbClr val="F37D1F"/>
              </a:solidFill>
              <a:hlinkClick r:id="rId2">
                <a:extLst>
                  <a:ext uri="{A12FA001-AC4F-418D-AE19-62706E023703}">
                    <ahyp:hlinkClr xmlns:ahyp="http://schemas.microsoft.com/office/drawing/2018/hyperlinkcolor" val="tx"/>
                  </a:ext>
                </a:extLst>
              </a:hlinkClick>
            </a:endParaRPr>
          </a:p>
          <a:p>
            <a:pPr marL="305435" indent="-305435" algn="ctr">
              <a:buFont typeface="Arial" panose="020B0604020202020204" pitchFamily="34" charset="0"/>
              <a:buNone/>
            </a:pPr>
            <a:r>
              <a:rPr lang="en-US" altLang="en-US" sz="2000">
                <a:solidFill>
                  <a:srgbClr val="17325B"/>
                </a:solidFill>
                <a:latin typeface="Arial"/>
              </a:rPr>
              <a:t>or</a:t>
            </a:r>
            <a:endParaRPr lang="en-US" altLang="en-US" sz="2000">
              <a:solidFill>
                <a:srgbClr val="17325B"/>
              </a:solidFill>
              <a:latin typeface="Arial"/>
              <a:cs typeface="Arial"/>
            </a:endParaRPr>
          </a:p>
          <a:p>
            <a:pPr marL="305435" indent="-305435" algn="ctr">
              <a:buFont typeface="Arial" panose="020B0604020202020204" pitchFamily="34" charset="0"/>
              <a:buNone/>
            </a:pPr>
            <a:r>
              <a:rPr lang="en-US" altLang="en-US" sz="2000">
                <a:solidFill>
                  <a:srgbClr val="17325B"/>
                </a:solidFill>
                <a:latin typeface="Arial"/>
              </a:rPr>
              <a:t>VBA Benefits Corporation</a:t>
            </a:r>
            <a:endParaRPr lang="en-US" altLang="en-US" sz="2000">
              <a:solidFill>
                <a:srgbClr val="17325B"/>
              </a:solidFill>
              <a:latin typeface="Arial"/>
              <a:cs typeface="Arial"/>
            </a:endParaRPr>
          </a:p>
          <a:p>
            <a:pPr marL="305435" indent="-305435" algn="ctr">
              <a:buFont typeface="Arial" panose="020B0604020202020204" pitchFamily="34" charset="0"/>
              <a:buNone/>
            </a:pPr>
            <a:r>
              <a:rPr lang="en-US" altLang="en-US" sz="2000">
                <a:solidFill>
                  <a:srgbClr val="17325B"/>
                </a:solidFill>
                <a:latin typeface="Arial"/>
              </a:rPr>
              <a:t>1-800-643-5599</a:t>
            </a:r>
            <a:endParaRPr lang="en-US" altLang="en-US" sz="2000">
              <a:solidFill>
                <a:srgbClr val="17325B"/>
              </a:solidFill>
              <a:latin typeface="Arial"/>
              <a:cs typeface="Arial"/>
            </a:endParaRPr>
          </a:p>
          <a:p>
            <a:pPr marL="305435" indent="-305435" algn="ctr"/>
            <a:endParaRPr lang="en-US" altLang="en-US"/>
          </a:p>
        </p:txBody>
      </p:sp>
      <p:sp>
        <p:nvSpPr>
          <p:cNvPr id="3" name="Slide Number Placeholder 2">
            <a:extLst>
              <a:ext uri="{FF2B5EF4-FFF2-40B4-BE49-F238E27FC236}">
                <a16:creationId xmlns:a16="http://schemas.microsoft.com/office/drawing/2014/main" id="{E3F33B94-A7DE-220B-1B0C-6E585BA674A6}"/>
              </a:ext>
            </a:extLst>
          </p:cNvPr>
          <p:cNvSpPr>
            <a:spLocks noGrp="1"/>
          </p:cNvSpPr>
          <p:nvPr>
            <p:ph type="sldNum" sz="quarter" idx="12"/>
          </p:nvPr>
        </p:nvSpPr>
        <p:spPr>
          <a:ln>
            <a:noFill/>
          </a:ln>
        </p:spPr>
        <p:txBody>
          <a:bodyPr/>
          <a:lstStyle/>
          <a:p>
            <a:fld id="{3A98EE3D-8CD1-4C3F-BD1C-C98C9596463C}" type="slidenum">
              <a:rPr lang="en-US" smtClean="0"/>
              <a:t>70</a:t>
            </a:fld>
            <a:endParaRPr lang="en-US"/>
          </a:p>
        </p:txBody>
      </p:sp>
      <p:sp>
        <p:nvSpPr>
          <p:cNvPr id="79877" name="Oval 79876"/>
          <p:cNvSpPr/>
          <p:nvPr/>
        </p:nvSpPr>
        <p:spPr>
          <a:xfrm>
            <a:off x="-960120" y="4773168"/>
            <a:ext cx="2468880" cy="2468880"/>
          </a:xfrm>
          <a:prstGeom prst="ellipse">
            <a:avLst/>
          </a:prstGeom>
          <a:solidFill>
            <a:srgbClr val="FFD6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878" name="Oval 79877"/>
          <p:cNvSpPr/>
          <p:nvPr/>
        </p:nvSpPr>
        <p:spPr>
          <a:xfrm>
            <a:off x="10497312" y="4736592"/>
            <a:ext cx="1115568" cy="1115568"/>
          </a:xfrm>
          <a:prstGeom prst="ellipse">
            <a:avLst/>
          </a:prstGeom>
          <a:solidFill>
            <a:srgbClr val="FF5C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65175250"/>
      </p:ext>
    </p:extLst>
  </p:cSld>
  <p:clrMapOvr>
    <a:masterClrMapping/>
  </p:clrMapOvr>
</p:sld>
</file>

<file path=ppt/theme/theme1.xml><?xml version="1.0" encoding="utf-8"?>
<a:theme xmlns:a="http://schemas.openxmlformats.org/drawingml/2006/main" name="DividendVTI">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OUR.pptx" id="{C8B94E25-33BD-45D5-BF09-DFDE6F66F827}" vid="{3906A810-667D-48F7-952C-A904CEA9ED6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7b66e81-9f02-4ca2-9b1b-3bff3179a4d3">
      <Terms xmlns="http://schemas.microsoft.com/office/infopath/2007/PartnerControls"/>
    </lcf76f155ced4ddcb4097134ff3c332f>
    <TaxCatchAll xmlns="ed46c018-320c-458e-b7a0-53d043bd7b7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D3275E8ED9ED1408330D9719D08F5F5" ma:contentTypeVersion="14" ma:contentTypeDescription="Create a new document." ma:contentTypeScope="" ma:versionID="819eb700a742817cf6ba23679eab64ed">
  <xsd:schema xmlns:xsd="http://www.w3.org/2001/XMLSchema" xmlns:xs="http://www.w3.org/2001/XMLSchema" xmlns:p="http://schemas.microsoft.com/office/2006/metadata/properties" xmlns:ns2="37b66e81-9f02-4ca2-9b1b-3bff3179a4d3" xmlns:ns3="ed46c018-320c-458e-b7a0-53d043bd7b7a" targetNamespace="http://schemas.microsoft.com/office/2006/metadata/properties" ma:root="true" ma:fieldsID="891bc04f87c5a1a8e47928d618c5b53c" ns2:_="" ns3:_="">
    <xsd:import namespace="37b66e81-9f02-4ca2-9b1b-3bff3179a4d3"/>
    <xsd:import namespace="ed46c018-320c-458e-b7a0-53d043bd7b7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b66e81-9f02-4ca2-9b1b-3bff3179a4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8f9e939-d534-4f71-907e-9b2d3f0ad47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d46c018-320c-458e-b7a0-53d043bd7b7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887500b-2882-4256-87a0-2acc362c28ad}" ma:internalName="TaxCatchAll" ma:showField="CatchAllData" ma:web="ed46c018-320c-458e-b7a0-53d043bd7b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4AA769-4525-4486-AEBF-49EF73B628EC}">
  <ds:schemaRefs>
    <ds:schemaRef ds:uri="37b66e81-9f02-4ca2-9b1b-3bff3179a4d3"/>
    <ds:schemaRef ds:uri="ed46c018-320c-458e-b7a0-53d043bd7b7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2B87A46-208A-4BFE-BF06-E7764A923CAD}">
  <ds:schemaRefs>
    <ds:schemaRef ds:uri="37b66e81-9f02-4ca2-9b1b-3bff3179a4d3"/>
    <ds:schemaRef ds:uri="ed46c018-320c-458e-b7a0-53d043bd7b7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6CBA9E8-19C1-4055-AD52-FCE0C4942C35}">
  <ds:schemaRefs>
    <ds:schemaRef ds:uri="http://schemas.microsoft.com/sharepoint/v3/contenttype/forms"/>
  </ds:schemaRefs>
</ds:datastoreItem>
</file>

<file path=docMetadata/LabelInfo.xml><?xml version="1.0" encoding="utf-8"?>
<clbl:labelList xmlns:clbl="http://schemas.microsoft.com/office/2020/mipLabelMetadata">
  <clbl:label id="{2951dbdd-8197-417a-bf73-29edc9a082c5}" enabled="0" method="" siteId="{2951dbdd-8197-417a-bf73-29edc9a082c5}" removed="1"/>
</clbl:labelList>
</file>

<file path=docProps/app.xml><?xml version="1.0" encoding="utf-8"?>
<Properties xmlns="http://schemas.openxmlformats.org/officeDocument/2006/extended-properties" xmlns:vt="http://schemas.openxmlformats.org/officeDocument/2006/docPropsVTypes">
  <Template>Future forward</Template>
  <TotalTime>0</TotalTime>
  <Words>5833</Words>
  <Application>Microsoft Office PowerPoint</Application>
  <PresentationFormat>Widescreen</PresentationFormat>
  <Paragraphs>1007</Paragraphs>
  <Slides>70</Slides>
  <Notes>17</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70</vt:i4>
      </vt:variant>
    </vt:vector>
  </HeadingPairs>
  <TitlesOfParts>
    <vt:vector size="89" baseType="lpstr">
      <vt:lpstr>Arial</vt:lpstr>
      <vt:lpstr>Arial,Sans-Serif</vt:lpstr>
      <vt:lpstr>Calibri</vt:lpstr>
      <vt:lpstr>Calibri Light</vt:lpstr>
      <vt:lpstr>Century Gothic</vt:lpstr>
      <vt:lpstr>Courier New</vt:lpstr>
      <vt:lpstr>Franklin Gothic Book</vt:lpstr>
      <vt:lpstr>Franklin Gothic Demi</vt:lpstr>
      <vt:lpstr>Inter Italic</vt:lpstr>
      <vt:lpstr>Palatino Linotype</vt:lpstr>
      <vt:lpstr>Roboto</vt:lpstr>
      <vt:lpstr>Roboto Light</vt:lpstr>
      <vt:lpstr>System Font Regular</vt:lpstr>
      <vt:lpstr>Times New Roman</vt:lpstr>
      <vt:lpstr>Tw Cen MT</vt:lpstr>
      <vt:lpstr>Wingdings</vt:lpstr>
      <vt:lpstr>Wingdings 2</vt:lpstr>
      <vt:lpstr>Wingdings 3</vt:lpstr>
      <vt:lpstr>DividendVTI</vt:lpstr>
      <vt:lpstr>2027 Benefits Open Enrollment</vt:lpstr>
      <vt:lpstr>Agenda</vt:lpstr>
      <vt:lpstr>What’s Changing for 2027?</vt:lpstr>
      <vt:lpstr>Noteworthy updates</vt:lpstr>
      <vt:lpstr>Medical Plan Options</vt:lpstr>
      <vt:lpstr>PowerPoint Presentation</vt:lpstr>
      <vt:lpstr>PowerPoint Presentation</vt:lpstr>
      <vt:lpstr>KeyCare 25  No change in Plan Provisions for 2027</vt:lpstr>
      <vt:lpstr>HealthKeepers 25  No change in Plan Provisions for 2027</vt:lpstr>
      <vt:lpstr>KeyCare HRA $2000</vt:lpstr>
      <vt:lpstr>PowerPoint Presentation</vt:lpstr>
      <vt:lpstr>PowerPoint Presentation</vt:lpstr>
      <vt:lpstr>KeyCare $2000</vt:lpstr>
      <vt:lpstr>Keycare $3500</vt:lpstr>
      <vt:lpstr>Healthkeepers $3500</vt:lpstr>
      <vt:lpstr>Keycare $5000</vt:lpstr>
      <vt:lpstr>Healthkeepers $5000</vt:lpstr>
      <vt:lpstr>PowerPoint Presentation</vt:lpstr>
      <vt:lpstr>Cost of living adjustments</vt:lpstr>
      <vt:lpstr>Low Claims Utilization Example – Employee Only</vt:lpstr>
      <vt:lpstr>High Claims Utilization Example – Employee Only</vt:lpstr>
      <vt:lpstr>Additional Medical Tools &amp; Resources</vt:lpstr>
      <vt:lpstr>Sydney Health mobile app</vt:lpstr>
      <vt:lpstr>TOTAL HEALTH COMPLETE / FAMILY ADVOCATE: SUPPORT AND CONNECTION RESOURCES</vt:lpstr>
      <vt:lpstr>Women's health center – Launching January 2027</vt:lpstr>
      <vt:lpstr>Anthem Mental Health Resources</vt:lpstr>
      <vt:lpstr>Employee Assistance Program (EAP)</vt:lpstr>
      <vt:lpstr>Cancer Care Engagement</vt:lpstr>
      <vt:lpstr>Teladoc Health– DIABETES PREVENTION &amp; Diabetic Solution VENDOR</vt:lpstr>
      <vt:lpstr>   </vt:lpstr>
      <vt:lpstr>Maven**</vt:lpstr>
      <vt:lpstr>PowerPoint Presentation</vt:lpstr>
      <vt:lpstr>PowerPoint Presentation</vt:lpstr>
      <vt:lpstr>Care.com</vt:lpstr>
      <vt:lpstr>Ancillary Benefits</vt:lpstr>
      <vt:lpstr>PowerPoint Presentation</vt:lpstr>
      <vt:lpstr>PowerPoint Presentation</vt:lpstr>
      <vt:lpstr>Right Start 4 Kids®</vt:lpstr>
      <vt:lpstr>Delta Dental – Virtual Visits</vt:lpstr>
      <vt:lpstr>Healthy Smile, Healthy You®</vt:lpstr>
      <vt:lpstr>Vision Plan Highlights</vt:lpstr>
      <vt:lpstr>Vision (VSP) Plan Rates</vt:lpstr>
      <vt:lpstr>Healthcare FLEXIBLE Spending Account (fsa)</vt:lpstr>
      <vt:lpstr>Dependent Care Spending Account</vt:lpstr>
      <vt:lpstr>PowerPoint Presentation</vt:lpstr>
      <vt:lpstr>LONG TERM DISABILITY (ltd)</vt:lpstr>
      <vt:lpstr>SHORT TERM DISABILITY (std)</vt:lpstr>
      <vt:lpstr>PowerPoint Presentation</vt:lpstr>
      <vt:lpstr>PowerPoint Presentation</vt:lpstr>
      <vt:lpstr>PowerPoint Presentation</vt:lpstr>
      <vt:lpstr>Supplemental health benefits</vt:lpstr>
      <vt:lpstr>PowerPoint Presentation</vt:lpstr>
      <vt:lpstr>PowerPoint Presentation</vt:lpstr>
      <vt:lpstr>PowerPoint Presentation</vt:lpstr>
      <vt:lpstr>Supplemental health Resources available</vt:lpstr>
      <vt:lpstr>PowerPoint Presentation</vt:lpstr>
      <vt:lpstr>Legal Assistance (MetLife Legal Plan) </vt:lpstr>
      <vt:lpstr>Nationwide Pet Insurance </vt:lpstr>
      <vt:lpstr>This specialized provider offers discounts on vet care, pet products, 24/7 pet telehealth and more!</vt:lpstr>
      <vt:lpstr>PowerPoint Presentation</vt:lpstr>
      <vt:lpstr>Total Pet Plan - Easy To Offer</vt:lpstr>
      <vt:lpstr>Open Enrollment Details</vt:lpstr>
      <vt:lpstr>Open Enrollment Details</vt:lpstr>
      <vt:lpstr>Learnyour benefits</vt:lpstr>
      <vt:lpstr>Open Enrollment Instructions – Step 1</vt:lpstr>
      <vt:lpstr>Open Enrollment Instructions – Step 2</vt:lpstr>
      <vt:lpstr>Open Enrollment Instructions – Step 3</vt:lpstr>
      <vt:lpstr>Open Enrollment Instructions – Step 4</vt:lpstr>
      <vt:lpstr>Open Enrollment Instructions – Step 5</vt:lpstr>
      <vt:lpstr>Questions about benefits or open enrollment?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2021-08-10T17:10:25Z</dcterms:created>
  <dcterms:modified xsi:type="dcterms:W3CDTF">2026-10-13T16:39:32Z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529600.000000000</vt:lpwstr>
  </property>
  <property fmtid="{D5CDD505-2E9C-101B-9397-08002B2CF9AE}" pid="3" name="ContentTypeId">
    <vt:lpwstr>0x010100ED3275E8ED9ED1408330D9719D08F5F5</vt:lpwstr>
  </property>
  <property fmtid="{D5CDD505-2E9C-101B-9397-08002B2CF9AE}" pid="4" name="MediaServiceImageTags">
    <vt:lpwstr/>
  </property>
</Properties>
</file>